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9.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1.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2.xml" ContentType="application/vnd.openxmlformats-officedocument.them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695" r:id="rId2"/>
    <p:sldMasterId id="2147483701" r:id="rId3"/>
    <p:sldMasterId id="2147483697" r:id="rId4"/>
    <p:sldMasterId id="2147483703" r:id="rId5"/>
    <p:sldMasterId id="2147483723" r:id="rId6"/>
    <p:sldMasterId id="2147483733" r:id="rId7"/>
    <p:sldMasterId id="2147483752" r:id="rId8"/>
    <p:sldMasterId id="2147483739" r:id="rId9"/>
    <p:sldMasterId id="2147483688" r:id="rId10"/>
    <p:sldMasterId id="2147483771" r:id="rId11"/>
    <p:sldMasterId id="2147483778" r:id="rId12"/>
    <p:sldMasterId id="2147483797" r:id="rId13"/>
  </p:sldMasterIdLst>
  <p:notesMasterIdLst>
    <p:notesMasterId r:id="rId44"/>
  </p:notesMasterIdLst>
  <p:handoutMasterIdLst>
    <p:handoutMasterId r:id="rId45"/>
  </p:handoutMasterIdLst>
  <p:sldIdLst>
    <p:sldId id="298" r:id="rId14"/>
    <p:sldId id="397" r:id="rId15"/>
    <p:sldId id="552" r:id="rId16"/>
    <p:sldId id="571" r:id="rId17"/>
    <p:sldId id="572" r:id="rId18"/>
    <p:sldId id="577" r:id="rId19"/>
    <p:sldId id="556" r:id="rId20"/>
    <p:sldId id="576" r:id="rId21"/>
    <p:sldId id="555" r:id="rId22"/>
    <p:sldId id="329" r:id="rId23"/>
    <p:sldId id="551" r:id="rId24"/>
    <p:sldId id="550" r:id="rId25"/>
    <p:sldId id="557" r:id="rId26"/>
    <p:sldId id="520" r:id="rId27"/>
    <p:sldId id="500" r:id="rId28"/>
    <p:sldId id="420" r:id="rId29"/>
    <p:sldId id="578" r:id="rId30"/>
    <p:sldId id="546" r:id="rId31"/>
    <p:sldId id="563" r:id="rId32"/>
    <p:sldId id="564" r:id="rId33"/>
    <p:sldId id="503" r:id="rId34"/>
    <p:sldId id="510" r:id="rId35"/>
    <p:sldId id="506" r:id="rId36"/>
    <p:sldId id="565" r:id="rId37"/>
    <p:sldId id="509" r:id="rId38"/>
    <p:sldId id="566" r:id="rId39"/>
    <p:sldId id="514" r:id="rId40"/>
    <p:sldId id="544" r:id="rId41"/>
    <p:sldId id="567" r:id="rId42"/>
    <p:sldId id="574" r:id="rId43"/>
  </p:sldIdLst>
  <p:sldSz cx="9144000" cy="6858000" type="screen4x3"/>
  <p:notesSz cx="6888163" cy="10020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789" userDrawn="1">
          <p15:clr>
            <a:srgbClr val="A4A3A4"/>
          </p15:clr>
        </p15:guide>
        <p15:guide id="3" orient="horz" pos="1616" userDrawn="1">
          <p15:clr>
            <a:srgbClr val="A4A3A4"/>
          </p15:clr>
        </p15:guide>
        <p15:guide id="4" pos="2245" userDrawn="1">
          <p15:clr>
            <a:srgbClr val="A4A3A4"/>
          </p15:clr>
        </p15:guide>
        <p15:guide id="5" orient="horz" pos="1366" userDrawn="1">
          <p15:clr>
            <a:srgbClr val="A4A3A4"/>
          </p15:clr>
        </p15:guide>
        <p15:guide id="6" orient="horz" pos="24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EACH IRAQ GIS" initials="RIG" lastIdx="21" clrIdx="6">
    <p:extLst>
      <p:ext uri="{19B8F6BF-5375-455C-9EA6-DF929625EA0E}">
        <p15:presenceInfo xmlns:p15="http://schemas.microsoft.com/office/powerpoint/2012/main" userId="3d6cbca4a421e425" providerId="Windows Live"/>
      </p:ext>
    </p:extLst>
  </p:cmAuthor>
  <p:cmAuthor id="1" name="NY" initials="N" lastIdx="27" clrIdx="0">
    <p:extLst>
      <p:ext uri="{19B8F6BF-5375-455C-9EA6-DF929625EA0E}">
        <p15:presenceInfo xmlns:p15="http://schemas.microsoft.com/office/powerpoint/2012/main" userId="NY" providerId="None"/>
      </p:ext>
    </p:extLst>
  </p:cmAuthor>
  <p:cmAuthor id="8" name="cris" initials="c" lastIdx="201" clrIdx="7">
    <p:extLst>
      <p:ext uri="{19B8F6BF-5375-455C-9EA6-DF929625EA0E}">
        <p15:presenceInfo xmlns:p15="http://schemas.microsoft.com/office/powerpoint/2012/main" userId="cris" providerId="None"/>
      </p:ext>
    </p:extLst>
  </p:cmAuthor>
  <p:cmAuthor id="2" name="Roxana Mullafiroze" initials="RM" lastIdx="64" clrIdx="1">
    <p:extLst>
      <p:ext uri="{19B8F6BF-5375-455C-9EA6-DF929625EA0E}">
        <p15:presenceInfo xmlns:p15="http://schemas.microsoft.com/office/powerpoint/2012/main" userId="Roxana Mullafiroze" providerId="None"/>
      </p:ext>
    </p:extLst>
  </p:cmAuthor>
  <p:cmAuthor id="9" name="Katherine Condon" initials="KC" lastIdx="284" clrIdx="8">
    <p:extLst>
      <p:ext uri="{19B8F6BF-5375-455C-9EA6-DF929625EA0E}">
        <p15:presenceInfo xmlns:p15="http://schemas.microsoft.com/office/powerpoint/2012/main" userId="0589b84b96540eb0" providerId="Windows Live"/>
      </p:ext>
    </p:extLst>
  </p:cmAuthor>
  <p:cmAuthor id="3" name="Luis Alcaraz" initials="LA" lastIdx="155" clrIdx="2">
    <p:extLst>
      <p:ext uri="{19B8F6BF-5375-455C-9EA6-DF929625EA0E}">
        <p15:presenceInfo xmlns:p15="http://schemas.microsoft.com/office/powerpoint/2012/main" userId="b4d0aa4563b3d7e6" providerId="Windows Live"/>
      </p:ext>
    </p:extLst>
  </p:cmAuthor>
  <p:cmAuthor id="10" name="REACH_IRQ_AO2" initials="R" lastIdx="71" clrIdx="9">
    <p:extLst>
      <p:ext uri="{19B8F6BF-5375-455C-9EA6-DF929625EA0E}">
        <p15:presenceInfo xmlns:p15="http://schemas.microsoft.com/office/powerpoint/2012/main" userId="REACH_IRQ_AO2" providerId="None"/>
      </p:ext>
    </p:extLst>
  </p:cmAuthor>
  <p:cmAuthor id="4" name="Koen van der West" initials="KvdW" lastIdx="1" clrIdx="3">
    <p:extLst>
      <p:ext uri="{19B8F6BF-5375-455C-9EA6-DF929625EA0E}">
        <p15:presenceInfo xmlns:p15="http://schemas.microsoft.com/office/powerpoint/2012/main" userId="Koen van der West" providerId="None"/>
      </p:ext>
    </p:extLst>
  </p:cmAuthor>
  <p:cmAuthor id="11" name="Canon Co" initials="CC" lastIdx="96" clrIdx="10">
    <p:extLst>
      <p:ext uri="{19B8F6BF-5375-455C-9EA6-DF929625EA0E}">
        <p15:presenceInfo xmlns:p15="http://schemas.microsoft.com/office/powerpoint/2012/main" userId="Canon Co" providerId="None"/>
      </p:ext>
    </p:extLst>
  </p:cmAuthor>
  <p:cmAuthor id="5" name="REACH" initials="R" lastIdx="90" clrIdx="4">
    <p:extLst>
      <p:ext uri="{19B8F6BF-5375-455C-9EA6-DF929625EA0E}">
        <p15:presenceInfo xmlns:p15="http://schemas.microsoft.com/office/powerpoint/2012/main" userId="REACH" providerId="None"/>
      </p:ext>
    </p:extLst>
  </p:cmAuthor>
  <p:cmAuthor id="6" name="sarah vose" initials="sv" lastIdx="57" clrIdx="5">
    <p:extLst>
      <p:ext uri="{19B8F6BF-5375-455C-9EA6-DF929625EA0E}">
        <p15:presenceInfo xmlns:p15="http://schemas.microsoft.com/office/powerpoint/2012/main" userId="506dd5a55c8e08e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FFFFFF"/>
    <a:srgbClr val="EE5859"/>
    <a:srgbClr val="95A0A9"/>
    <a:srgbClr val="F08C8F"/>
    <a:srgbClr val="E6E6E6"/>
    <a:srgbClr val="DDDDDD"/>
    <a:srgbClr val="F6A4A4"/>
    <a:srgbClr val="D2CBB8"/>
    <a:srgbClr val="FFB1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916" autoAdjust="0"/>
  </p:normalViewPr>
  <p:slideViewPr>
    <p:cSldViewPr snapToGrid="0">
      <p:cViewPr varScale="1">
        <p:scale>
          <a:sx n="50" d="100"/>
          <a:sy n="50" d="100"/>
        </p:scale>
        <p:origin x="1692" y="40"/>
      </p:cViewPr>
      <p:guideLst>
        <p:guide orient="horz" pos="2160"/>
        <p:guide pos="2789"/>
        <p:guide orient="horz" pos="1616"/>
        <p:guide pos="2245"/>
        <p:guide orient="horz" pos="1366"/>
        <p:guide orient="horz" pos="2478"/>
      </p:guideLst>
    </p:cSldViewPr>
  </p:slideViewPr>
  <p:outlineViewPr>
    <p:cViewPr>
      <p:scale>
        <a:sx n="33" d="100"/>
        <a:sy n="33" d="100"/>
      </p:scale>
      <p:origin x="0" y="-5632"/>
    </p:cViewPr>
  </p:outlineViewPr>
  <p:notesTextViewPr>
    <p:cViewPr>
      <p:scale>
        <a:sx n="75" d="100"/>
        <a:sy n="75"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commentAuthors" Target="commentAuthors.xml"/><Relationship Id="rId20" Type="http://schemas.openxmlformats.org/officeDocument/2006/relationships/slide" Target="slides/slide7.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t>
        <a:bodyPr/>
        <a:lstStyle/>
        <a:p>
          <a:endParaRPr lang="en-US"/>
        </a:p>
      </dgm:t>
    </dgm:pt>
    <dgm:pt modelId="{02B2154D-66E7-4FDE-87D6-54A84AD23FAA}" type="pres">
      <dgm:prSet presAssocID="{0A21F6C2-60C5-4F12-865C-902F24AB221A}" presName="Parent" presStyleLbl="node0" presStyleIdx="0" presStyleCnt="1">
        <dgm:presLayoutVars>
          <dgm:chMax val="6"/>
          <dgm:chPref val="6"/>
        </dgm:presLayoutVars>
      </dgm:prSet>
      <dgm:spPr/>
      <dgm:t>
        <a:bodyPr/>
        <a:lstStyle/>
        <a:p>
          <a:endParaRPr lang="en-US"/>
        </a:p>
      </dgm:t>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t>
        <a:bodyPr/>
        <a:lstStyle/>
        <a:p>
          <a:endParaRPr lang="en-US"/>
        </a:p>
      </dgm:t>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t>
        <a:bodyPr/>
        <a:lstStyle/>
        <a:p>
          <a:endParaRPr lang="en-US"/>
        </a:p>
      </dgm:t>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t>
        <a:bodyPr/>
        <a:lstStyle/>
        <a:p>
          <a:endParaRPr lang="en-US"/>
        </a:p>
      </dgm:t>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t>
        <a:bodyPr/>
        <a:lstStyle/>
        <a:p>
          <a:endParaRPr lang="en-US"/>
        </a:p>
      </dgm:t>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t>
        <a:bodyPr/>
        <a:lstStyle/>
        <a:p>
          <a:endParaRPr lang="en-US"/>
        </a:p>
      </dgm:t>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t>
        <a:bodyPr/>
        <a:lstStyle/>
        <a:p>
          <a:endParaRPr lang="en-US"/>
        </a:p>
      </dgm:t>
    </dgm:pt>
  </dgm:ptLst>
  <dgm:cxnLst>
    <dgm:cxn modelId="{1D5D81FA-5519-4040-8889-BD34505C70A4}" type="presOf" srcId="{FACC9926-4231-4E01-A9AB-E5DFED19C8FD}" destId="{28444ACE-AB4C-4B84-A5F3-B60EE582385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5785D627-7ED0-4978-BA99-25716AB134E4}" type="presOf" srcId="{70E3F231-63EE-41EF-9A8D-1C355E45F643}" destId="{AB67786F-3905-46D7-A93E-AF5E97A1DB68}"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A87A1630-B34D-4B01-AC99-7B7F143677F3}" srcId="{0A21F6C2-60C5-4F12-865C-902F24AB221A}" destId="{25D6640D-C921-4827-9C68-28FABCB989C1}" srcOrd="2" destOrd="0" parTransId="{6DE24966-6684-4AE6-944C-BA6EB6CE5A0D}" sibTransId="{A07BEC86-D4B4-4ACA-9D28-18E3CFF6205B}"/>
    <dgm:cxn modelId="{514ED5D6-5D91-4731-B555-A41394B9E92A}" srcId="{0A21F6C2-60C5-4F12-865C-902F24AB221A}" destId="{70E3F231-63EE-41EF-9A8D-1C355E45F643}" srcOrd="0" destOrd="0" parTransId="{8014991C-3BA1-482C-8F60-42C9AD9CB624}" sibTransId="{40EFEAC6-569C-482C-AF5C-53A4B8978EE8}"/>
    <dgm:cxn modelId="{D722942E-6E96-4E01-B4B0-F439873F1872}" srcId="{156E385A-87A1-4206-B4DD-06094F754068}" destId="{0A21F6C2-60C5-4F12-865C-902F24AB221A}" srcOrd="0" destOrd="0" parTransId="{D746B296-ABB7-45D2-9176-325795C24DEE}" sibTransId="{0273A9FB-FE90-4028-8AA4-30882672A62E}"/>
    <dgm:cxn modelId="{261B9A08-3162-4A95-B9BD-19F60E6A72CA}" type="presOf" srcId="{7262C3E8-EB66-4EAB-8987-2136D95F56BF}" destId="{0DD1483D-ABBF-4C01-A05A-2422BE723BD5}" srcOrd="0" destOrd="0" presId="urn:microsoft.com/office/officeart/2011/layout/HexagonRadial"/>
    <dgm:cxn modelId="{888366BB-7B66-47F5-B8F5-12B791EB34C6}" type="presOf" srcId="{19770A51-E882-4041-8689-E12E416E18B0}" destId="{5B907FC8-9B3B-4696-91E4-08971BF9F52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AEE95233-1790-43C3-A09A-164AC033FC95}" type="presOf" srcId="{1623FBE0-81BA-469A-BC11-A39E0579D9A5}" destId="{B26889CB-5ABD-47CC-95BF-2DC4E5124E04}" srcOrd="0" destOrd="0" presId="urn:microsoft.com/office/officeart/2011/layout/HexagonRadial"/>
    <dgm:cxn modelId="{F42D4BE9-D547-4641-9122-F20B9DFDCEDA}" srcId="{0A21F6C2-60C5-4F12-865C-902F24AB221A}" destId="{7262C3E8-EB66-4EAB-8987-2136D95F56BF}" srcOrd="4" destOrd="0" parTransId="{8A32DD2A-57C2-4524-8F99-C8C192282BDD}" sibTransId="{A670DCE0-6E68-470A-8A60-C5ACDB47B6CB}"/>
    <dgm:cxn modelId="{BEC2B23B-09DB-46B7-8CAC-D73F5980CDB8}" type="presOf" srcId="{0A21F6C2-60C5-4F12-865C-902F24AB221A}" destId="{02B2154D-66E7-4FDE-87D6-54A84AD23FAA}" srcOrd="0" destOrd="0" presId="urn:microsoft.com/office/officeart/2011/layout/HexagonRadial"/>
    <dgm:cxn modelId="{A44752EF-E99F-4310-BA2A-D57B6CFCED3E}" srcId="{0A21F6C2-60C5-4F12-865C-902F24AB221A}" destId="{1623FBE0-81BA-469A-BC11-A39E0579D9A5}" srcOrd="5" destOrd="0" parTransId="{010E8632-7279-4023-8E40-ABB45571E8BA}" sibTransId="{55C44505-088E-4490-B49B-D39474EC5E8A}"/>
    <dgm:cxn modelId="{5EDBCA3F-E313-4627-A87B-B2DAC0BBE334}" type="presOf" srcId="{156E385A-87A1-4206-B4DD-06094F754068}" destId="{2544BCCF-E002-438A-A74F-A495E284AB9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t>
        <a:bodyPr/>
        <a:lstStyle/>
        <a:p>
          <a:endParaRPr lang="en-US"/>
        </a:p>
      </dgm:t>
    </dgm:pt>
    <dgm:pt modelId="{02B2154D-66E7-4FDE-87D6-54A84AD23FAA}" type="pres">
      <dgm:prSet presAssocID="{0A21F6C2-60C5-4F12-865C-902F24AB221A}" presName="Parent" presStyleLbl="node0" presStyleIdx="0" presStyleCnt="1">
        <dgm:presLayoutVars>
          <dgm:chMax val="6"/>
          <dgm:chPref val="6"/>
        </dgm:presLayoutVars>
      </dgm:prSet>
      <dgm:spPr/>
      <dgm:t>
        <a:bodyPr/>
        <a:lstStyle/>
        <a:p>
          <a:endParaRPr lang="en-US"/>
        </a:p>
      </dgm:t>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t>
        <a:bodyPr/>
        <a:lstStyle/>
        <a:p>
          <a:endParaRPr lang="en-US"/>
        </a:p>
      </dgm:t>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t>
        <a:bodyPr/>
        <a:lstStyle/>
        <a:p>
          <a:endParaRPr lang="en-US"/>
        </a:p>
      </dgm:t>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t>
        <a:bodyPr/>
        <a:lstStyle/>
        <a:p>
          <a:endParaRPr lang="en-US"/>
        </a:p>
      </dgm:t>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t>
        <a:bodyPr/>
        <a:lstStyle/>
        <a:p>
          <a:endParaRPr lang="en-US"/>
        </a:p>
      </dgm:t>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t>
        <a:bodyPr/>
        <a:lstStyle/>
        <a:p>
          <a:endParaRPr lang="en-US"/>
        </a:p>
      </dgm:t>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t>
        <a:bodyPr/>
        <a:lstStyle/>
        <a:p>
          <a:endParaRPr lang="en-US"/>
        </a:p>
      </dgm:t>
    </dgm:pt>
  </dgm:ptLst>
  <dgm:cxnLst>
    <dgm:cxn modelId="{1D5D81FA-5519-4040-8889-BD34505C70A4}" type="presOf" srcId="{FACC9926-4231-4E01-A9AB-E5DFED19C8FD}" destId="{28444ACE-AB4C-4B84-A5F3-B60EE582385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5785D627-7ED0-4978-BA99-25716AB134E4}" type="presOf" srcId="{70E3F231-63EE-41EF-9A8D-1C355E45F643}" destId="{AB67786F-3905-46D7-A93E-AF5E97A1DB68}"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A87A1630-B34D-4B01-AC99-7B7F143677F3}" srcId="{0A21F6C2-60C5-4F12-865C-902F24AB221A}" destId="{25D6640D-C921-4827-9C68-28FABCB989C1}" srcOrd="2" destOrd="0" parTransId="{6DE24966-6684-4AE6-944C-BA6EB6CE5A0D}" sibTransId="{A07BEC86-D4B4-4ACA-9D28-18E3CFF6205B}"/>
    <dgm:cxn modelId="{514ED5D6-5D91-4731-B555-A41394B9E92A}" srcId="{0A21F6C2-60C5-4F12-865C-902F24AB221A}" destId="{70E3F231-63EE-41EF-9A8D-1C355E45F643}" srcOrd="0" destOrd="0" parTransId="{8014991C-3BA1-482C-8F60-42C9AD9CB624}" sibTransId="{40EFEAC6-569C-482C-AF5C-53A4B8978EE8}"/>
    <dgm:cxn modelId="{D722942E-6E96-4E01-B4B0-F439873F1872}" srcId="{156E385A-87A1-4206-B4DD-06094F754068}" destId="{0A21F6C2-60C5-4F12-865C-902F24AB221A}" srcOrd="0" destOrd="0" parTransId="{D746B296-ABB7-45D2-9176-325795C24DEE}" sibTransId="{0273A9FB-FE90-4028-8AA4-30882672A62E}"/>
    <dgm:cxn modelId="{261B9A08-3162-4A95-B9BD-19F60E6A72CA}" type="presOf" srcId="{7262C3E8-EB66-4EAB-8987-2136D95F56BF}" destId="{0DD1483D-ABBF-4C01-A05A-2422BE723BD5}" srcOrd="0" destOrd="0" presId="urn:microsoft.com/office/officeart/2011/layout/HexagonRadial"/>
    <dgm:cxn modelId="{888366BB-7B66-47F5-B8F5-12B791EB34C6}" type="presOf" srcId="{19770A51-E882-4041-8689-E12E416E18B0}" destId="{5B907FC8-9B3B-4696-91E4-08971BF9F52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AEE95233-1790-43C3-A09A-164AC033FC95}" type="presOf" srcId="{1623FBE0-81BA-469A-BC11-A39E0579D9A5}" destId="{B26889CB-5ABD-47CC-95BF-2DC4E5124E04}" srcOrd="0" destOrd="0" presId="urn:microsoft.com/office/officeart/2011/layout/HexagonRadial"/>
    <dgm:cxn modelId="{F42D4BE9-D547-4641-9122-F20B9DFDCEDA}" srcId="{0A21F6C2-60C5-4F12-865C-902F24AB221A}" destId="{7262C3E8-EB66-4EAB-8987-2136D95F56BF}" srcOrd="4" destOrd="0" parTransId="{8A32DD2A-57C2-4524-8F99-C8C192282BDD}" sibTransId="{A670DCE0-6E68-470A-8A60-C5ACDB47B6CB}"/>
    <dgm:cxn modelId="{BEC2B23B-09DB-46B7-8CAC-D73F5980CDB8}" type="presOf" srcId="{0A21F6C2-60C5-4F12-865C-902F24AB221A}" destId="{02B2154D-66E7-4FDE-87D6-54A84AD23FAA}" srcOrd="0" destOrd="0" presId="urn:microsoft.com/office/officeart/2011/layout/HexagonRadial"/>
    <dgm:cxn modelId="{A44752EF-E99F-4310-BA2A-D57B6CFCED3E}" srcId="{0A21F6C2-60C5-4F12-865C-902F24AB221A}" destId="{1623FBE0-81BA-469A-BC11-A39E0579D9A5}" srcOrd="5" destOrd="0" parTransId="{010E8632-7279-4023-8E40-ABB45571E8BA}" sibTransId="{55C44505-088E-4490-B49B-D39474EC5E8A}"/>
    <dgm:cxn modelId="{5EDBCA3F-E313-4627-A87B-B2DAC0BBE334}" type="presOf" srcId="{156E385A-87A1-4206-B4DD-06094F754068}" destId="{2544BCCF-E002-438A-A74F-A495E284AB9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t>
        <a:bodyPr/>
        <a:lstStyle/>
        <a:p>
          <a:endParaRPr lang="en-US"/>
        </a:p>
      </dgm:t>
    </dgm:pt>
    <dgm:pt modelId="{02B2154D-66E7-4FDE-87D6-54A84AD23FAA}" type="pres">
      <dgm:prSet presAssocID="{0A21F6C2-60C5-4F12-865C-902F24AB221A}" presName="Parent" presStyleLbl="node0" presStyleIdx="0" presStyleCnt="1">
        <dgm:presLayoutVars>
          <dgm:chMax val="6"/>
          <dgm:chPref val="6"/>
        </dgm:presLayoutVars>
      </dgm:prSet>
      <dgm:spPr/>
      <dgm:t>
        <a:bodyPr/>
        <a:lstStyle/>
        <a:p>
          <a:endParaRPr lang="en-US"/>
        </a:p>
      </dgm:t>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t>
        <a:bodyPr/>
        <a:lstStyle/>
        <a:p>
          <a:endParaRPr lang="en-US"/>
        </a:p>
      </dgm:t>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t>
        <a:bodyPr/>
        <a:lstStyle/>
        <a:p>
          <a:endParaRPr lang="en-US"/>
        </a:p>
      </dgm:t>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t>
        <a:bodyPr/>
        <a:lstStyle/>
        <a:p>
          <a:endParaRPr lang="en-US"/>
        </a:p>
      </dgm:t>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t>
        <a:bodyPr/>
        <a:lstStyle/>
        <a:p>
          <a:endParaRPr lang="en-US"/>
        </a:p>
      </dgm:t>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t>
        <a:bodyPr/>
        <a:lstStyle/>
        <a:p>
          <a:endParaRPr lang="en-US"/>
        </a:p>
      </dgm:t>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t>
        <a:bodyPr/>
        <a:lstStyle/>
        <a:p>
          <a:endParaRPr lang="en-US"/>
        </a:p>
      </dgm:t>
    </dgm:pt>
  </dgm:ptLst>
  <dgm:cxnLst>
    <dgm:cxn modelId="{1D5D81FA-5519-4040-8889-BD34505C70A4}" type="presOf" srcId="{FACC9926-4231-4E01-A9AB-E5DFED19C8FD}" destId="{28444ACE-AB4C-4B84-A5F3-B60EE582385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5785D627-7ED0-4978-BA99-25716AB134E4}" type="presOf" srcId="{70E3F231-63EE-41EF-9A8D-1C355E45F643}" destId="{AB67786F-3905-46D7-A93E-AF5E97A1DB68}"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A87A1630-B34D-4B01-AC99-7B7F143677F3}" srcId="{0A21F6C2-60C5-4F12-865C-902F24AB221A}" destId="{25D6640D-C921-4827-9C68-28FABCB989C1}" srcOrd="2" destOrd="0" parTransId="{6DE24966-6684-4AE6-944C-BA6EB6CE5A0D}" sibTransId="{A07BEC86-D4B4-4ACA-9D28-18E3CFF6205B}"/>
    <dgm:cxn modelId="{514ED5D6-5D91-4731-B555-A41394B9E92A}" srcId="{0A21F6C2-60C5-4F12-865C-902F24AB221A}" destId="{70E3F231-63EE-41EF-9A8D-1C355E45F643}" srcOrd="0" destOrd="0" parTransId="{8014991C-3BA1-482C-8F60-42C9AD9CB624}" sibTransId="{40EFEAC6-569C-482C-AF5C-53A4B8978EE8}"/>
    <dgm:cxn modelId="{D722942E-6E96-4E01-B4B0-F439873F1872}" srcId="{156E385A-87A1-4206-B4DD-06094F754068}" destId="{0A21F6C2-60C5-4F12-865C-902F24AB221A}" srcOrd="0" destOrd="0" parTransId="{D746B296-ABB7-45D2-9176-325795C24DEE}" sibTransId="{0273A9FB-FE90-4028-8AA4-30882672A62E}"/>
    <dgm:cxn modelId="{261B9A08-3162-4A95-B9BD-19F60E6A72CA}" type="presOf" srcId="{7262C3E8-EB66-4EAB-8987-2136D95F56BF}" destId="{0DD1483D-ABBF-4C01-A05A-2422BE723BD5}" srcOrd="0" destOrd="0" presId="urn:microsoft.com/office/officeart/2011/layout/HexagonRadial"/>
    <dgm:cxn modelId="{888366BB-7B66-47F5-B8F5-12B791EB34C6}" type="presOf" srcId="{19770A51-E882-4041-8689-E12E416E18B0}" destId="{5B907FC8-9B3B-4696-91E4-08971BF9F52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AEE95233-1790-43C3-A09A-164AC033FC95}" type="presOf" srcId="{1623FBE0-81BA-469A-BC11-A39E0579D9A5}" destId="{B26889CB-5ABD-47CC-95BF-2DC4E5124E04}" srcOrd="0" destOrd="0" presId="urn:microsoft.com/office/officeart/2011/layout/HexagonRadial"/>
    <dgm:cxn modelId="{F42D4BE9-D547-4641-9122-F20B9DFDCEDA}" srcId="{0A21F6C2-60C5-4F12-865C-902F24AB221A}" destId="{7262C3E8-EB66-4EAB-8987-2136D95F56BF}" srcOrd="4" destOrd="0" parTransId="{8A32DD2A-57C2-4524-8F99-C8C192282BDD}" sibTransId="{A670DCE0-6E68-470A-8A60-C5ACDB47B6CB}"/>
    <dgm:cxn modelId="{BEC2B23B-09DB-46B7-8CAC-D73F5980CDB8}" type="presOf" srcId="{0A21F6C2-60C5-4F12-865C-902F24AB221A}" destId="{02B2154D-66E7-4FDE-87D6-54A84AD23FAA}" srcOrd="0" destOrd="0" presId="urn:microsoft.com/office/officeart/2011/layout/HexagonRadial"/>
    <dgm:cxn modelId="{A44752EF-E99F-4310-BA2A-D57B6CFCED3E}" srcId="{0A21F6C2-60C5-4F12-865C-902F24AB221A}" destId="{1623FBE0-81BA-469A-BC11-A39E0579D9A5}" srcOrd="5" destOrd="0" parTransId="{010E8632-7279-4023-8E40-ABB45571E8BA}" sibTransId="{55C44505-088E-4490-B49B-D39474EC5E8A}"/>
    <dgm:cxn modelId="{5EDBCA3F-E313-4627-A87B-B2DAC0BBE334}" type="presOf" srcId="{156E385A-87A1-4206-B4DD-06094F754068}" destId="{2544BCCF-E002-438A-A74F-A495E284AB9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t>
        <a:bodyPr/>
        <a:lstStyle/>
        <a:p>
          <a:endParaRPr lang="en-US"/>
        </a:p>
      </dgm:t>
    </dgm:pt>
    <dgm:pt modelId="{02B2154D-66E7-4FDE-87D6-54A84AD23FAA}" type="pres">
      <dgm:prSet presAssocID="{0A21F6C2-60C5-4F12-865C-902F24AB221A}" presName="Parent" presStyleLbl="node0" presStyleIdx="0" presStyleCnt="1">
        <dgm:presLayoutVars>
          <dgm:chMax val="6"/>
          <dgm:chPref val="6"/>
        </dgm:presLayoutVars>
      </dgm:prSet>
      <dgm:spPr/>
      <dgm:t>
        <a:bodyPr/>
        <a:lstStyle/>
        <a:p>
          <a:endParaRPr lang="en-US"/>
        </a:p>
      </dgm:t>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t>
        <a:bodyPr/>
        <a:lstStyle/>
        <a:p>
          <a:endParaRPr lang="en-US"/>
        </a:p>
      </dgm:t>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t>
        <a:bodyPr/>
        <a:lstStyle/>
        <a:p>
          <a:endParaRPr lang="en-US"/>
        </a:p>
      </dgm:t>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t>
        <a:bodyPr/>
        <a:lstStyle/>
        <a:p>
          <a:endParaRPr lang="en-US"/>
        </a:p>
      </dgm:t>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t>
        <a:bodyPr/>
        <a:lstStyle/>
        <a:p>
          <a:endParaRPr lang="en-US"/>
        </a:p>
      </dgm:t>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t>
        <a:bodyPr/>
        <a:lstStyle/>
        <a:p>
          <a:endParaRPr lang="en-US"/>
        </a:p>
      </dgm:t>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t>
        <a:bodyPr/>
        <a:lstStyle/>
        <a:p>
          <a:endParaRPr lang="en-US"/>
        </a:p>
      </dgm:t>
    </dgm:pt>
  </dgm:ptLst>
  <dgm:cxnLst>
    <dgm:cxn modelId="{1444792D-AEEB-4DCA-9E0F-DE93D9619288}" type="presOf" srcId="{7262C3E8-EB66-4EAB-8987-2136D95F56BF}" destId="{0DD1483D-ABBF-4C01-A05A-2422BE723BD5}" srcOrd="0" destOrd="0" presId="urn:microsoft.com/office/officeart/2011/layout/HexagonRadial"/>
    <dgm:cxn modelId="{B4444C4C-F754-4769-A929-EEC93174CF11}" type="presOf" srcId="{1623FBE0-81BA-469A-BC11-A39E0579D9A5}" destId="{B26889CB-5ABD-47CC-95BF-2DC4E5124E04}" srcOrd="0" destOrd="0" presId="urn:microsoft.com/office/officeart/2011/layout/HexagonRadial"/>
    <dgm:cxn modelId="{CAB210A6-449D-456C-A40E-0831AB41E8F4}" type="presOf" srcId="{156E385A-87A1-4206-B4DD-06094F754068}" destId="{2544BCCF-E002-438A-A74F-A495E284AB9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F6EB394A-2E58-4252-BADE-E4168254D690}" srcId="{0A21F6C2-60C5-4F12-865C-902F24AB221A}" destId="{FACC9926-4231-4E01-A9AB-E5DFED19C8FD}" srcOrd="1" destOrd="0" parTransId="{0C711441-5BF4-4D4A-BBBF-F67CBFF2D5EB}" sibTransId="{6E4BD22F-C643-4283-A19D-4D334A5EED6D}"/>
    <dgm:cxn modelId="{A87A1630-B34D-4B01-AC99-7B7F143677F3}" srcId="{0A21F6C2-60C5-4F12-865C-902F24AB221A}" destId="{25D6640D-C921-4827-9C68-28FABCB989C1}" srcOrd="2" destOrd="0" parTransId="{6DE24966-6684-4AE6-944C-BA6EB6CE5A0D}" sibTransId="{A07BEC86-D4B4-4ACA-9D28-18E3CFF6205B}"/>
    <dgm:cxn modelId="{514ED5D6-5D91-4731-B555-A41394B9E92A}" srcId="{0A21F6C2-60C5-4F12-865C-902F24AB221A}" destId="{70E3F231-63EE-41EF-9A8D-1C355E45F643}" srcOrd="0" destOrd="0" parTransId="{8014991C-3BA1-482C-8F60-42C9AD9CB624}" sibTransId="{40EFEAC6-569C-482C-AF5C-53A4B8978EE8}"/>
    <dgm:cxn modelId="{D722942E-6E96-4E01-B4B0-F439873F1872}" srcId="{156E385A-87A1-4206-B4DD-06094F754068}" destId="{0A21F6C2-60C5-4F12-865C-902F24AB221A}" srcOrd="0" destOrd="0" parTransId="{D746B296-ABB7-45D2-9176-325795C24DEE}" sibTransId="{0273A9FB-FE90-4028-8AA4-30882672A62E}"/>
    <dgm:cxn modelId="{B958A9C0-3BC7-4EF8-8232-869B0FA375BB}" type="presOf" srcId="{70E3F231-63EE-41EF-9A8D-1C355E45F643}" destId="{AB67786F-3905-46D7-A93E-AF5E97A1DB68}" srcOrd="0" destOrd="0" presId="urn:microsoft.com/office/officeart/2011/layout/HexagonRadial"/>
    <dgm:cxn modelId="{B4C1445A-9A7F-4BE4-8766-3173CD1BDD06}" type="presOf" srcId="{25D6640D-C921-4827-9C68-28FABCB989C1}" destId="{C83C3C06-A202-4832-9AD7-6ED9D092A04C}" srcOrd="0" destOrd="0" presId="urn:microsoft.com/office/officeart/2011/layout/HexagonRadial"/>
    <dgm:cxn modelId="{3FECA226-932B-441E-BF1B-0EE9DFC3B687}" type="presOf" srcId="{19770A51-E882-4041-8689-E12E416E18B0}" destId="{5B907FC8-9B3B-4696-91E4-08971BF9F525}" srcOrd="0" destOrd="0" presId="urn:microsoft.com/office/officeart/2011/layout/HexagonRadial"/>
    <dgm:cxn modelId="{50C2FF62-D476-410F-A7D4-B23E80C867EC}" type="presOf" srcId="{0A21F6C2-60C5-4F12-865C-902F24AB221A}" destId="{02B2154D-66E7-4FDE-87D6-54A84AD23FAA}" srcOrd="0" destOrd="0" presId="urn:microsoft.com/office/officeart/2011/layout/HexagonRadial"/>
    <dgm:cxn modelId="{F42D4BE9-D547-4641-9122-F20B9DFDCEDA}" srcId="{0A21F6C2-60C5-4F12-865C-902F24AB221A}" destId="{7262C3E8-EB66-4EAB-8987-2136D95F56BF}" srcOrd="4" destOrd="0" parTransId="{8A32DD2A-57C2-4524-8F99-C8C192282BDD}" sibTransId="{A670DCE0-6E68-470A-8A60-C5ACDB47B6CB}"/>
    <dgm:cxn modelId="{4EC2F13C-D62D-4AD9-AA90-E299FFA0B213}" type="presOf" srcId="{FACC9926-4231-4E01-A9AB-E5DFED19C8FD}" destId="{28444ACE-AB4C-4B84-A5F3-B60EE582385E}" srcOrd="0" destOrd="0" presId="urn:microsoft.com/office/officeart/2011/layout/HexagonRadial"/>
    <dgm:cxn modelId="{A44752EF-E99F-4310-BA2A-D57B6CFCED3E}" srcId="{0A21F6C2-60C5-4F12-865C-902F24AB221A}" destId="{1623FBE0-81BA-469A-BC11-A39E0579D9A5}" srcOrd="5" destOrd="0" parTransId="{010E8632-7279-4023-8E40-ABB45571E8BA}" sibTransId="{55C44505-088E-4490-B49B-D39474EC5E8A}"/>
    <dgm:cxn modelId="{8EBAA382-2CD5-4FF5-A3D5-EE00B5C08E53}" type="presParOf" srcId="{2544BCCF-E002-438A-A74F-A495E284AB9E}" destId="{02B2154D-66E7-4FDE-87D6-54A84AD23FAA}" srcOrd="0" destOrd="0" presId="urn:microsoft.com/office/officeart/2011/layout/HexagonRadial"/>
    <dgm:cxn modelId="{51EAA336-64C7-4FE9-9582-BCDDD934DBF0}" type="presParOf" srcId="{2544BCCF-E002-438A-A74F-A495E284AB9E}" destId="{D53A5D26-E23B-41E4-9F51-28032B415ED6}" srcOrd="1" destOrd="0" presId="urn:microsoft.com/office/officeart/2011/layout/HexagonRadial"/>
    <dgm:cxn modelId="{260809AC-5ED9-4251-AF03-07615DC184B7}" type="presParOf" srcId="{D53A5D26-E23B-41E4-9F51-28032B415ED6}" destId="{CC74C9F0-6D76-4523-973E-C83ED7E14E54}" srcOrd="0" destOrd="0" presId="urn:microsoft.com/office/officeart/2011/layout/HexagonRadial"/>
    <dgm:cxn modelId="{539140E5-02F4-490C-A2E8-2C9BB47685FE}" type="presParOf" srcId="{2544BCCF-E002-438A-A74F-A495E284AB9E}" destId="{AB67786F-3905-46D7-A93E-AF5E97A1DB68}" srcOrd="2" destOrd="0" presId="urn:microsoft.com/office/officeart/2011/layout/HexagonRadial"/>
    <dgm:cxn modelId="{5A09342F-7B45-4092-ACDA-A0F87DA1522F}" type="presParOf" srcId="{2544BCCF-E002-438A-A74F-A495E284AB9E}" destId="{D0749FBA-A039-460E-8EB7-07349660E9E7}" srcOrd="3" destOrd="0" presId="urn:microsoft.com/office/officeart/2011/layout/HexagonRadial"/>
    <dgm:cxn modelId="{380EC831-FC10-4387-A9FC-53B6DFA66B46}" type="presParOf" srcId="{D0749FBA-A039-460E-8EB7-07349660E9E7}" destId="{868AB947-ADE5-46AC-9026-8304CA11CDEB}" srcOrd="0" destOrd="0" presId="urn:microsoft.com/office/officeart/2011/layout/HexagonRadial"/>
    <dgm:cxn modelId="{953A2020-B4B5-4B30-97F7-1085C2020732}" type="presParOf" srcId="{2544BCCF-E002-438A-A74F-A495E284AB9E}" destId="{28444ACE-AB4C-4B84-A5F3-B60EE582385E}" srcOrd="4" destOrd="0" presId="urn:microsoft.com/office/officeart/2011/layout/HexagonRadial"/>
    <dgm:cxn modelId="{E4D1B2A1-31BF-4195-BDFF-A4690F46F3AA}" type="presParOf" srcId="{2544BCCF-E002-438A-A74F-A495E284AB9E}" destId="{51F81EA7-6C16-4064-A9A3-974D86577728}" srcOrd="5" destOrd="0" presId="urn:microsoft.com/office/officeart/2011/layout/HexagonRadial"/>
    <dgm:cxn modelId="{FACE4D82-934C-4E8E-A78C-314A8F60C9F6}" type="presParOf" srcId="{51F81EA7-6C16-4064-A9A3-974D86577728}" destId="{B2A6F704-34B4-4E29-99E6-61B5FB753B5F}" srcOrd="0" destOrd="0" presId="urn:microsoft.com/office/officeart/2011/layout/HexagonRadial"/>
    <dgm:cxn modelId="{DCD85152-1BFF-4AEB-AD5B-657E34C73712}" type="presParOf" srcId="{2544BCCF-E002-438A-A74F-A495E284AB9E}" destId="{C83C3C06-A202-4832-9AD7-6ED9D092A04C}" srcOrd="6" destOrd="0" presId="urn:microsoft.com/office/officeart/2011/layout/HexagonRadial"/>
    <dgm:cxn modelId="{47FF3575-8624-4323-BE77-93EDF81CB4D6}" type="presParOf" srcId="{2544BCCF-E002-438A-A74F-A495E284AB9E}" destId="{DA8EAE14-7540-460E-B450-CA5240B81D56}" srcOrd="7" destOrd="0" presId="urn:microsoft.com/office/officeart/2011/layout/HexagonRadial"/>
    <dgm:cxn modelId="{C7A603E4-1833-459E-9914-F22512FEE213}" type="presParOf" srcId="{DA8EAE14-7540-460E-B450-CA5240B81D56}" destId="{7CC1EDCE-2FE7-4E45-9414-DC40B3D97FA7}" srcOrd="0" destOrd="0" presId="urn:microsoft.com/office/officeart/2011/layout/HexagonRadial"/>
    <dgm:cxn modelId="{0F990631-EE20-4E2D-8970-1D6B5D521C8D}" type="presParOf" srcId="{2544BCCF-E002-438A-A74F-A495E284AB9E}" destId="{5B907FC8-9B3B-4696-91E4-08971BF9F525}" srcOrd="8" destOrd="0" presId="urn:microsoft.com/office/officeart/2011/layout/HexagonRadial"/>
    <dgm:cxn modelId="{F9B83B74-3354-4761-A45A-0F6D3AEC9B88}" type="presParOf" srcId="{2544BCCF-E002-438A-A74F-A495E284AB9E}" destId="{08C84FB7-C75A-4903-AAF1-3B387018DDD9}" srcOrd="9" destOrd="0" presId="urn:microsoft.com/office/officeart/2011/layout/HexagonRadial"/>
    <dgm:cxn modelId="{951AC910-A4E1-4E43-BCF8-3F1F5F9D8A86}" type="presParOf" srcId="{08C84FB7-C75A-4903-AAF1-3B387018DDD9}" destId="{CA03A5CC-D4CC-4B60-A4F9-B0D5A47FC231}" srcOrd="0" destOrd="0" presId="urn:microsoft.com/office/officeart/2011/layout/HexagonRadial"/>
    <dgm:cxn modelId="{63C95FD1-3D62-4BE4-9257-E44F0743644E}" type="presParOf" srcId="{2544BCCF-E002-438A-A74F-A495E284AB9E}" destId="{0DD1483D-ABBF-4C01-A05A-2422BE723BD5}" srcOrd="10" destOrd="0" presId="urn:microsoft.com/office/officeart/2011/layout/HexagonRadial"/>
    <dgm:cxn modelId="{E2EE3805-0671-42F8-87C6-DCCFD13452F8}" type="presParOf" srcId="{2544BCCF-E002-438A-A74F-A495E284AB9E}" destId="{F276F10A-6569-4D5A-8787-D62E28445ECB}" srcOrd="11" destOrd="0" presId="urn:microsoft.com/office/officeart/2011/layout/HexagonRadial"/>
    <dgm:cxn modelId="{33D92B39-5356-473B-BA8D-1A72179D8450}" type="presParOf" srcId="{F276F10A-6569-4D5A-8787-D62E28445ECB}" destId="{5EB18341-C21D-4938-A464-D3060C0A5EB8}" srcOrd="0" destOrd="0" presId="urn:microsoft.com/office/officeart/2011/layout/HexagonRadial"/>
    <dgm:cxn modelId="{4F5E77C5-7F08-4EAF-BD36-B54D8D920F54}"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t>
        <a:bodyPr/>
        <a:lstStyle/>
        <a:p>
          <a:endParaRPr lang="en-US"/>
        </a:p>
      </dgm:t>
    </dgm:pt>
    <dgm:pt modelId="{02B2154D-66E7-4FDE-87D6-54A84AD23FAA}" type="pres">
      <dgm:prSet presAssocID="{0A21F6C2-60C5-4F12-865C-902F24AB221A}" presName="Parent" presStyleLbl="node0" presStyleIdx="0" presStyleCnt="1">
        <dgm:presLayoutVars>
          <dgm:chMax val="6"/>
          <dgm:chPref val="6"/>
        </dgm:presLayoutVars>
      </dgm:prSet>
      <dgm:spPr/>
      <dgm:t>
        <a:bodyPr/>
        <a:lstStyle/>
        <a:p>
          <a:endParaRPr lang="en-US"/>
        </a:p>
      </dgm:t>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t>
        <a:bodyPr/>
        <a:lstStyle/>
        <a:p>
          <a:endParaRPr lang="en-US"/>
        </a:p>
      </dgm:t>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t>
        <a:bodyPr/>
        <a:lstStyle/>
        <a:p>
          <a:endParaRPr lang="en-US"/>
        </a:p>
      </dgm:t>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t>
        <a:bodyPr/>
        <a:lstStyle/>
        <a:p>
          <a:endParaRPr lang="en-US"/>
        </a:p>
      </dgm:t>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t>
        <a:bodyPr/>
        <a:lstStyle/>
        <a:p>
          <a:endParaRPr lang="en-US"/>
        </a:p>
      </dgm:t>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t>
        <a:bodyPr/>
        <a:lstStyle/>
        <a:p>
          <a:endParaRPr lang="en-US"/>
        </a:p>
      </dgm:t>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t>
        <a:bodyPr/>
        <a:lstStyle/>
        <a:p>
          <a:endParaRPr lang="en-US"/>
        </a:p>
      </dgm:t>
    </dgm:pt>
  </dgm:ptLst>
  <dgm:cxnLst>
    <dgm:cxn modelId="{4B908479-D3B3-4115-B14A-8D0C766009FF}" srcId="{0A21F6C2-60C5-4F12-865C-902F24AB221A}" destId="{19770A51-E882-4041-8689-E12E416E18B0}" srcOrd="3" destOrd="0" parTransId="{F8D44643-2EEE-4C0B-8D5E-7991F657DD12}" sibTransId="{CA9D706E-AD53-4513-8AB1-DC3187D95985}"/>
    <dgm:cxn modelId="{3D03066B-DE50-4E19-98E2-1599377DAD8C}" type="presOf" srcId="{FACC9926-4231-4E01-A9AB-E5DFED19C8FD}" destId="{28444ACE-AB4C-4B84-A5F3-B60EE582385E}" srcOrd="0" destOrd="0" presId="urn:microsoft.com/office/officeart/2011/layout/HexagonRadial"/>
    <dgm:cxn modelId="{12EDA0D3-3513-40A6-B883-192765F7D26C}" type="presOf" srcId="{70E3F231-63EE-41EF-9A8D-1C355E45F643}" destId="{AB67786F-3905-46D7-A93E-AF5E97A1DB68}"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6417C980-CEE5-4B7B-A2A2-6142D6CF6350}" type="presOf" srcId="{1623FBE0-81BA-469A-BC11-A39E0579D9A5}" destId="{B26889CB-5ABD-47CC-95BF-2DC4E5124E04}" srcOrd="0" destOrd="0" presId="urn:microsoft.com/office/officeart/2011/layout/HexagonRadial"/>
    <dgm:cxn modelId="{A87A1630-B34D-4B01-AC99-7B7F143677F3}" srcId="{0A21F6C2-60C5-4F12-865C-902F24AB221A}" destId="{25D6640D-C921-4827-9C68-28FABCB989C1}" srcOrd="2" destOrd="0" parTransId="{6DE24966-6684-4AE6-944C-BA6EB6CE5A0D}" sibTransId="{A07BEC86-D4B4-4ACA-9D28-18E3CFF6205B}"/>
    <dgm:cxn modelId="{282676C7-5B51-4F79-8665-1C6DFBE5860F}" type="presOf" srcId="{0A21F6C2-60C5-4F12-865C-902F24AB221A}" destId="{02B2154D-66E7-4FDE-87D6-54A84AD23FAA}"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D722942E-6E96-4E01-B4B0-F439873F1872}" srcId="{156E385A-87A1-4206-B4DD-06094F754068}" destId="{0A21F6C2-60C5-4F12-865C-902F24AB221A}" srcOrd="0" destOrd="0" parTransId="{D746B296-ABB7-45D2-9176-325795C24DEE}" sibTransId="{0273A9FB-FE90-4028-8AA4-30882672A62E}"/>
    <dgm:cxn modelId="{3B197E7F-5E2B-4248-B10D-7CE2B406E2DC}" type="presOf" srcId="{7262C3E8-EB66-4EAB-8987-2136D95F56BF}" destId="{0DD1483D-ABBF-4C01-A05A-2422BE723BD5}" srcOrd="0" destOrd="0" presId="urn:microsoft.com/office/officeart/2011/layout/HexagonRadial"/>
    <dgm:cxn modelId="{BCADACBF-6671-43B0-B72F-2673F8F348D2}" type="presOf" srcId="{19770A51-E882-4041-8689-E12E416E18B0}" destId="{5B907FC8-9B3B-4696-91E4-08971BF9F525}" srcOrd="0" destOrd="0" presId="urn:microsoft.com/office/officeart/2011/layout/HexagonRadial"/>
    <dgm:cxn modelId="{9F2EFA16-DF79-489D-BB3F-B05976910FF5}" type="presOf" srcId="{25D6640D-C921-4827-9C68-28FABCB989C1}" destId="{C83C3C06-A202-4832-9AD7-6ED9D092A04C}" srcOrd="0" destOrd="0" presId="urn:microsoft.com/office/officeart/2011/layout/HexagonRadial"/>
    <dgm:cxn modelId="{CFC6F4AF-FAB9-4599-BB2A-6B1532FC7776}" type="presOf" srcId="{156E385A-87A1-4206-B4DD-06094F754068}" destId="{2544BCCF-E002-438A-A74F-A495E284AB9E}" srcOrd="0" destOrd="0" presId="urn:microsoft.com/office/officeart/2011/layout/HexagonRadial"/>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90CD58E1-1E41-4D7D-A25F-AF2B7F7A0235}" type="presParOf" srcId="{2544BCCF-E002-438A-A74F-A495E284AB9E}" destId="{02B2154D-66E7-4FDE-87D6-54A84AD23FAA}" srcOrd="0" destOrd="0" presId="urn:microsoft.com/office/officeart/2011/layout/HexagonRadial"/>
    <dgm:cxn modelId="{F1C4F98A-E97A-4485-A471-A909ADD81D33}" type="presParOf" srcId="{2544BCCF-E002-438A-A74F-A495E284AB9E}" destId="{D53A5D26-E23B-41E4-9F51-28032B415ED6}" srcOrd="1" destOrd="0" presId="urn:microsoft.com/office/officeart/2011/layout/HexagonRadial"/>
    <dgm:cxn modelId="{607721F4-DF9B-4F11-9E44-5C74E8834E36}" type="presParOf" srcId="{D53A5D26-E23B-41E4-9F51-28032B415ED6}" destId="{CC74C9F0-6D76-4523-973E-C83ED7E14E54}" srcOrd="0" destOrd="0" presId="urn:microsoft.com/office/officeart/2011/layout/HexagonRadial"/>
    <dgm:cxn modelId="{165E223C-1A91-4C36-ADE2-52B5F48EFBF7}" type="presParOf" srcId="{2544BCCF-E002-438A-A74F-A495E284AB9E}" destId="{AB67786F-3905-46D7-A93E-AF5E97A1DB68}" srcOrd="2" destOrd="0" presId="urn:microsoft.com/office/officeart/2011/layout/HexagonRadial"/>
    <dgm:cxn modelId="{3D7D90AC-D2AA-4599-A1A0-6FB01A3D54AC}" type="presParOf" srcId="{2544BCCF-E002-438A-A74F-A495E284AB9E}" destId="{D0749FBA-A039-460E-8EB7-07349660E9E7}" srcOrd="3" destOrd="0" presId="urn:microsoft.com/office/officeart/2011/layout/HexagonRadial"/>
    <dgm:cxn modelId="{2C34CACC-A22C-4C0D-A96C-2DE7E780AECD}" type="presParOf" srcId="{D0749FBA-A039-460E-8EB7-07349660E9E7}" destId="{868AB947-ADE5-46AC-9026-8304CA11CDEB}" srcOrd="0" destOrd="0" presId="urn:microsoft.com/office/officeart/2011/layout/HexagonRadial"/>
    <dgm:cxn modelId="{F0950FE2-56FB-422B-95F0-7D97291B2B8A}" type="presParOf" srcId="{2544BCCF-E002-438A-A74F-A495E284AB9E}" destId="{28444ACE-AB4C-4B84-A5F3-B60EE582385E}" srcOrd="4" destOrd="0" presId="urn:microsoft.com/office/officeart/2011/layout/HexagonRadial"/>
    <dgm:cxn modelId="{F4D4E0E6-37EB-450C-8F5B-26BC565BDD8C}" type="presParOf" srcId="{2544BCCF-E002-438A-A74F-A495E284AB9E}" destId="{51F81EA7-6C16-4064-A9A3-974D86577728}" srcOrd="5" destOrd="0" presId="urn:microsoft.com/office/officeart/2011/layout/HexagonRadial"/>
    <dgm:cxn modelId="{EA4E4167-D797-4784-A2CB-52C312372A0B}" type="presParOf" srcId="{51F81EA7-6C16-4064-A9A3-974D86577728}" destId="{B2A6F704-34B4-4E29-99E6-61B5FB753B5F}" srcOrd="0" destOrd="0" presId="urn:microsoft.com/office/officeart/2011/layout/HexagonRadial"/>
    <dgm:cxn modelId="{A8876993-28C0-4A25-B3B6-D38CEB8E4480}" type="presParOf" srcId="{2544BCCF-E002-438A-A74F-A495E284AB9E}" destId="{C83C3C06-A202-4832-9AD7-6ED9D092A04C}" srcOrd="6" destOrd="0" presId="urn:microsoft.com/office/officeart/2011/layout/HexagonRadial"/>
    <dgm:cxn modelId="{D3BEE10C-E1DB-4F46-AC2D-57F5924033DD}" type="presParOf" srcId="{2544BCCF-E002-438A-A74F-A495E284AB9E}" destId="{DA8EAE14-7540-460E-B450-CA5240B81D56}" srcOrd="7" destOrd="0" presId="urn:microsoft.com/office/officeart/2011/layout/HexagonRadial"/>
    <dgm:cxn modelId="{8A808068-584C-4254-A760-2EC896DF832F}" type="presParOf" srcId="{DA8EAE14-7540-460E-B450-CA5240B81D56}" destId="{7CC1EDCE-2FE7-4E45-9414-DC40B3D97FA7}" srcOrd="0" destOrd="0" presId="urn:microsoft.com/office/officeart/2011/layout/HexagonRadial"/>
    <dgm:cxn modelId="{6E02AD97-490F-4FB6-BA12-BAC381408620}" type="presParOf" srcId="{2544BCCF-E002-438A-A74F-A495E284AB9E}" destId="{5B907FC8-9B3B-4696-91E4-08971BF9F525}" srcOrd="8" destOrd="0" presId="urn:microsoft.com/office/officeart/2011/layout/HexagonRadial"/>
    <dgm:cxn modelId="{A14EFAD2-66AE-43CE-9E10-708EF84CA503}" type="presParOf" srcId="{2544BCCF-E002-438A-A74F-A495E284AB9E}" destId="{08C84FB7-C75A-4903-AAF1-3B387018DDD9}" srcOrd="9" destOrd="0" presId="urn:microsoft.com/office/officeart/2011/layout/HexagonRadial"/>
    <dgm:cxn modelId="{79E51B8C-E88E-4154-AAB7-1F36C112929D}" type="presParOf" srcId="{08C84FB7-C75A-4903-AAF1-3B387018DDD9}" destId="{CA03A5CC-D4CC-4B60-A4F9-B0D5A47FC231}" srcOrd="0" destOrd="0" presId="urn:microsoft.com/office/officeart/2011/layout/HexagonRadial"/>
    <dgm:cxn modelId="{8E871A51-5FFA-41B5-92B7-299FCC501E0B}" type="presParOf" srcId="{2544BCCF-E002-438A-A74F-A495E284AB9E}" destId="{0DD1483D-ABBF-4C01-A05A-2422BE723BD5}" srcOrd="10" destOrd="0" presId="urn:microsoft.com/office/officeart/2011/layout/HexagonRadial"/>
    <dgm:cxn modelId="{4E2BAA1D-C24A-40B0-990C-2E7E0778E3BD}" type="presParOf" srcId="{2544BCCF-E002-438A-A74F-A495E284AB9E}" destId="{F276F10A-6569-4D5A-8787-D62E28445ECB}" srcOrd="11" destOrd="0" presId="urn:microsoft.com/office/officeart/2011/layout/HexagonRadial"/>
    <dgm:cxn modelId="{2A4F4C34-3FE2-43B5-9C2A-5BAFAEC652A3}" type="presParOf" srcId="{F276F10A-6569-4D5A-8787-D62E28445ECB}" destId="{5EB18341-C21D-4938-A464-D3060C0A5EB8}" srcOrd="0" destOrd="0" presId="urn:microsoft.com/office/officeart/2011/layout/HexagonRadial"/>
    <dgm:cxn modelId="{F2554276-4EF8-4618-AE07-AA28EE9A2525}"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910113"/>
        <a:ext cx="902385" cy="780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910113"/>
        <a:ext cx="902385" cy="780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910113"/>
        <a:ext cx="902385" cy="7806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910113"/>
        <a:ext cx="902385" cy="7806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910113"/>
        <a:ext cx="902385" cy="78066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6013C26A-53D9-4FD5-BBAE-B115FE988F89}" type="datetimeFigureOut">
              <a:rPr lang="en-US" smtClean="0"/>
              <a:t>11/29/2020</a:t>
            </a:fld>
            <a:endParaRPr lang="en-US"/>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en-US"/>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37D6734F-2F6D-4544-B090-BEA7DEC7755C}" type="slidenum">
              <a:rPr lang="en-US" smtClean="0"/>
              <a:t>‹#›</a:t>
            </a:fld>
            <a:endParaRPr lang="en-US"/>
          </a:p>
        </p:txBody>
      </p:sp>
    </p:spTree>
    <p:extLst>
      <p:ext uri="{BB962C8B-B14F-4D97-AF65-F5344CB8AC3E}">
        <p14:creationId xmlns:p14="http://schemas.microsoft.com/office/powerpoint/2010/main" val="409558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4285F3A9-9CCE-49D1-84B9-FBE1C93054A2}" type="datetimeFigureOut">
              <a:rPr lang="en-US" smtClean="0"/>
              <a:t>11/29/2020</a:t>
            </a:fld>
            <a:endParaRPr lang="en-US"/>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33A22B85-E105-4374-B998-26621ECADA5C}" type="slidenum">
              <a:rPr lang="en-US" smtClean="0"/>
              <a:t>‹#›</a:t>
            </a:fld>
            <a:endParaRPr lang="en-US"/>
          </a:p>
        </p:txBody>
      </p:sp>
    </p:spTree>
    <p:extLst>
      <p:ext uri="{BB962C8B-B14F-4D97-AF65-F5344CB8AC3E}">
        <p14:creationId xmlns:p14="http://schemas.microsoft.com/office/powerpoint/2010/main" val="2276301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1</a:t>
            </a:fld>
            <a:endParaRPr lang="en-US"/>
          </a:p>
        </p:txBody>
      </p:sp>
    </p:spTree>
    <p:extLst>
      <p:ext uri="{BB962C8B-B14F-4D97-AF65-F5344CB8AC3E}">
        <p14:creationId xmlns:p14="http://schemas.microsoft.com/office/powerpoint/2010/main" val="3284124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14</a:t>
            </a:fld>
            <a:endParaRPr lang="en-US"/>
          </a:p>
        </p:txBody>
      </p:sp>
    </p:spTree>
    <p:extLst>
      <p:ext uri="{BB962C8B-B14F-4D97-AF65-F5344CB8AC3E}">
        <p14:creationId xmlns:p14="http://schemas.microsoft.com/office/powerpoint/2010/main" val="1529900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reflected in the map, reported movements to </a:t>
            </a:r>
            <a:r>
              <a:rPr lang="en-US" dirty="0" err="1"/>
              <a:t>Markaz</a:t>
            </a:r>
            <a:r>
              <a:rPr lang="en-US" dirty="0"/>
              <a:t> </a:t>
            </a:r>
            <a:r>
              <a:rPr lang="en-US" dirty="0" err="1"/>
              <a:t>Tooz</a:t>
            </a:r>
            <a:r>
              <a:rPr lang="en-US" dirty="0"/>
              <a:t> </a:t>
            </a:r>
            <a:r>
              <a:rPr lang="en-US" dirty="0" err="1"/>
              <a:t>Khurmato</a:t>
            </a:r>
            <a:r>
              <a:rPr lang="en-US" dirty="0"/>
              <a:t> were all from non-camps areas. </a:t>
            </a:r>
            <a:r>
              <a:rPr lang="en-GB" dirty="0"/>
              <a:t>Families</a:t>
            </a:r>
            <a:r>
              <a:rPr lang="en-GB" baseline="0" dirty="0"/>
              <a:t> reportedly retuned</a:t>
            </a:r>
            <a:r>
              <a:rPr lang="en-GB" dirty="0"/>
              <a:t> from non-camp areas:</a:t>
            </a:r>
            <a:r>
              <a:rPr lang="en-GB" baseline="0" dirty="0"/>
              <a:t> </a:t>
            </a:r>
            <a:r>
              <a:rPr lang="en-GB" baseline="0" dirty="0" err="1"/>
              <a:t>Diyala</a:t>
            </a:r>
            <a:r>
              <a:rPr lang="en-GB" baseline="0" dirty="0"/>
              <a:t> Governorate, Kirkuk, </a:t>
            </a:r>
            <a:r>
              <a:rPr lang="en-GB" baseline="0" dirty="0" err="1"/>
              <a:t>Balad</a:t>
            </a:r>
            <a:r>
              <a:rPr lang="en-GB" baseline="0" dirty="0"/>
              <a:t>, and Tikrit districts and displacement areas within </a:t>
            </a:r>
            <a:r>
              <a:rPr lang="en-GB" baseline="0" dirty="0" err="1"/>
              <a:t>Tooz</a:t>
            </a:r>
            <a:r>
              <a:rPr lang="en-GB" baseline="0" dirty="0"/>
              <a:t> </a:t>
            </a:r>
            <a:r>
              <a:rPr lang="en-GB" baseline="0" dirty="0" err="1"/>
              <a:t>Khurmato</a:t>
            </a:r>
            <a:r>
              <a:rPr lang="en-GB" baseline="0" dirty="0"/>
              <a:t> District.</a:t>
            </a:r>
          </a:p>
          <a:p>
            <a:r>
              <a:rPr lang="en-GB" baseline="0" dirty="0"/>
              <a:t>Re-displacement: within </a:t>
            </a:r>
            <a:r>
              <a:rPr lang="en-GB" baseline="0" dirty="0" err="1"/>
              <a:t>Tooz</a:t>
            </a:r>
            <a:r>
              <a:rPr lang="en-GB" baseline="0" dirty="0"/>
              <a:t> </a:t>
            </a:r>
            <a:r>
              <a:rPr lang="en-GB" baseline="0" dirty="0" err="1"/>
              <a:t>Khurmato</a:t>
            </a:r>
            <a:r>
              <a:rPr lang="en-GB" baseline="0" dirty="0"/>
              <a:t> District. </a:t>
            </a:r>
          </a:p>
          <a:p>
            <a:r>
              <a:rPr lang="en-GB" baseline="0" dirty="0"/>
              <a:t>IDP arrivals from </a:t>
            </a:r>
            <a:r>
              <a:rPr lang="en-GB" baseline="0" dirty="0" err="1"/>
              <a:t>Diyala</a:t>
            </a:r>
            <a:r>
              <a:rPr lang="en-GB" baseline="0" dirty="0"/>
              <a:t> </a:t>
            </a:r>
          </a:p>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15</a:t>
            </a:fld>
            <a:endParaRPr lang="en-US"/>
          </a:p>
        </p:txBody>
      </p:sp>
    </p:spTree>
    <p:extLst>
      <p:ext uri="{BB962C8B-B14F-4D97-AF65-F5344CB8AC3E}">
        <p14:creationId xmlns:p14="http://schemas.microsoft.com/office/powerpoint/2010/main" val="1410022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175-242 families </a:t>
            </a:r>
            <a:r>
              <a:rPr lang="en-US" sz="1200" b="0" i="0" u="none" strike="noStrike" kern="1200" baseline="0" dirty="0">
                <a:solidFill>
                  <a:schemeClr val="tx1"/>
                </a:solidFill>
                <a:latin typeface="+mn-lt"/>
                <a:ea typeface="+mn-ea"/>
                <a:cs typeface="+mn-cs"/>
              </a:rPr>
              <a:t>reportedly returned, as reported by 11 KIs. However, the rest of the KIs reported no returns (28 KIs) or did not know about recent movements (7 KIs) out of 46 KIs. </a:t>
            </a:r>
          </a:p>
          <a:p>
            <a:endParaRPr lang="en-CH"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reported increase in access to services and job opportunities was related to the return of business owners, while the perceived decrease in access to services and livelihood opportunities was reportedly due to the presence of a higher number of families in </a:t>
            </a:r>
            <a:r>
              <a:rPr lang="en-US" sz="1200" b="0" i="0" u="none" strike="noStrike" kern="1200" baseline="0" dirty="0" err="1">
                <a:solidFill>
                  <a:schemeClr val="tx1"/>
                </a:solidFill>
                <a:latin typeface="+mn-lt"/>
                <a:ea typeface="+mn-ea"/>
                <a:cs typeface="+mn-cs"/>
              </a:rPr>
              <a:t>Markaz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Tooz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Khurmato</a:t>
            </a:r>
            <a:r>
              <a:rPr lang="en-US" sz="1200" b="0" i="0" u="none" strike="noStrike" kern="1200" baseline="0" dirty="0">
                <a:solidFill>
                  <a:schemeClr val="tx1"/>
                </a:solidFill>
                <a:latin typeface="+mn-lt"/>
                <a:ea typeface="+mn-ea"/>
                <a:cs typeface="+mn-cs"/>
              </a:rPr>
              <a:t> and the increased competition in the job market. </a:t>
            </a:r>
          </a:p>
          <a:p>
            <a:endParaRPr lang="en-GB"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8585A"/>
                </a:solidFill>
                <a:latin typeface="Arial Narrow" panose="020B0606020202030204" pitchFamily="34" charset="0"/>
              </a:rPr>
              <a:t>Reported effects of returns are family reunification, increase in access to services and increase in job</a:t>
            </a:r>
            <a:r>
              <a:rPr lang="en-GB" sz="1200" baseline="0" dirty="0">
                <a:solidFill>
                  <a:srgbClr val="58585A"/>
                </a:solidFill>
                <a:latin typeface="Arial Narrow" panose="020B0606020202030204" pitchFamily="34" charset="0"/>
              </a:rPr>
              <a:t> </a:t>
            </a:r>
            <a:r>
              <a:rPr lang="en-GB" sz="1200" dirty="0">
                <a:solidFill>
                  <a:srgbClr val="58585A"/>
                </a:solidFill>
                <a:latin typeface="Arial Narrow" panose="020B0606020202030204" pitchFamily="34" charset="0"/>
              </a:rPr>
              <a:t>opportunities. On the other hand, returns reportedly lead to decrease in access to services and job</a:t>
            </a:r>
            <a:r>
              <a:rPr lang="en-GB" sz="1200" baseline="0" dirty="0">
                <a:solidFill>
                  <a:srgbClr val="58585A"/>
                </a:solidFill>
                <a:latin typeface="Arial Narrow" panose="020B0606020202030204" pitchFamily="34" charset="0"/>
              </a:rPr>
              <a:t> </a:t>
            </a:r>
            <a:r>
              <a:rPr lang="en-GB" sz="1200" dirty="0">
                <a:solidFill>
                  <a:srgbClr val="58585A"/>
                </a:solidFill>
                <a:latin typeface="Arial Narrow" panose="020B0606020202030204" pitchFamily="34" charset="0"/>
              </a:rPr>
              <a:t>opportunities. </a:t>
            </a:r>
            <a:endParaRPr lang="en-US" sz="1200" dirty="0">
              <a:solidFill>
                <a:srgbClr val="58585A"/>
              </a:solidFill>
              <a:latin typeface="Arial Narrow" panose="020B0606020202030204" pitchFamily="34" charset="0"/>
            </a:endParaRPr>
          </a:p>
          <a:p>
            <a:endParaRPr lang="en-CH"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Reported reasons for failed returns were the </a:t>
            </a:r>
            <a:r>
              <a:rPr lang="en-US" sz="1200" b="1" i="0" u="none" strike="noStrike" kern="1200" baseline="0" dirty="0">
                <a:solidFill>
                  <a:schemeClr val="tx1"/>
                </a:solidFill>
                <a:latin typeface="+mn-lt"/>
                <a:ea typeface="+mn-ea"/>
                <a:cs typeface="+mn-cs"/>
              </a:rPr>
              <a:t>lack of job opportunities and services in </a:t>
            </a:r>
            <a:r>
              <a:rPr lang="en-US" sz="1200" b="1" i="0" u="none" strike="noStrike" kern="1200" baseline="0" dirty="0" err="1">
                <a:solidFill>
                  <a:schemeClr val="tx1"/>
                </a:solidFill>
                <a:latin typeface="+mn-lt"/>
                <a:ea typeface="+mn-ea"/>
                <a:cs typeface="+mn-cs"/>
              </a:rPr>
              <a:t>AoO</a:t>
            </a:r>
            <a:r>
              <a:rPr lang="en-US" sz="1200" b="1" i="0" u="none" strike="noStrike" kern="1200" baseline="0" dirty="0">
                <a:solidFill>
                  <a:schemeClr val="tx1"/>
                </a:solidFill>
                <a:latin typeface="+mn-lt"/>
                <a:ea typeface="+mn-ea"/>
                <a:cs typeface="+mn-cs"/>
              </a:rPr>
              <a:t>, presence of job opportunities </a:t>
            </a:r>
            <a:r>
              <a:rPr lang="en-US" sz="1200" b="0" i="0" u="none" strike="noStrike" kern="1200" baseline="0" dirty="0">
                <a:solidFill>
                  <a:schemeClr val="tx1"/>
                </a:solidFill>
                <a:latin typeface="+mn-lt"/>
                <a:ea typeface="+mn-ea"/>
                <a:cs typeface="+mn-cs"/>
              </a:rPr>
              <a:t>in other areas, </a:t>
            </a:r>
            <a:r>
              <a:rPr lang="en-US" sz="1200" b="1" i="0" u="none" strike="noStrike" kern="1200" baseline="0" dirty="0">
                <a:solidFill>
                  <a:schemeClr val="tx1"/>
                </a:solidFill>
                <a:latin typeface="+mn-lt"/>
                <a:ea typeface="+mn-ea"/>
                <a:cs typeface="+mn-cs"/>
              </a:rPr>
              <a:t>houses being </a:t>
            </a:r>
            <a:r>
              <a:rPr lang="en-GB" sz="1200" b="1" i="0" u="none" strike="noStrike" kern="1200" baseline="0" noProof="0" dirty="0">
                <a:solidFill>
                  <a:schemeClr val="tx1"/>
                </a:solidFill>
                <a:latin typeface="+mn-lt"/>
                <a:ea typeface="+mn-ea"/>
                <a:cs typeface="+mn-cs"/>
              </a:rPr>
              <a:t>destroyed</a:t>
            </a:r>
            <a:r>
              <a:rPr lang="en-US" sz="1200" b="1" i="0" u="none" strike="noStrike" kern="1200" baseline="0" dirty="0">
                <a:solidFill>
                  <a:schemeClr val="tx1"/>
                </a:solidFill>
                <a:latin typeface="+mn-lt"/>
                <a:ea typeface="+mn-ea"/>
                <a:cs typeface="+mn-cs"/>
              </a:rPr>
              <a:t> in </a:t>
            </a:r>
            <a:r>
              <a:rPr lang="en-US" sz="1200" b="1" i="0" u="none" strike="noStrike" kern="1200" baseline="0" dirty="0" err="1">
                <a:solidFill>
                  <a:schemeClr val="tx1"/>
                </a:solidFill>
                <a:latin typeface="+mn-lt"/>
                <a:ea typeface="+mn-ea"/>
                <a:cs typeface="+mn-cs"/>
              </a:rPr>
              <a:t>AoO</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COVID-19 related restrictions. Family separation </a:t>
            </a:r>
            <a:r>
              <a:rPr lang="en-US" sz="1200" b="0" i="0" u="none" strike="noStrike" kern="1200" baseline="0" dirty="0">
                <a:solidFill>
                  <a:schemeClr val="tx1"/>
                </a:solidFill>
                <a:latin typeface="+mn-lt"/>
                <a:ea typeface="+mn-ea"/>
                <a:cs typeface="+mn-cs"/>
              </a:rPr>
              <a:t>was the main reported impact for the failed returns. </a:t>
            </a:r>
            <a:endParaRPr lang="en-CH" dirty="0"/>
          </a:p>
        </p:txBody>
      </p:sp>
      <p:sp>
        <p:nvSpPr>
          <p:cNvPr id="4" name="Slide Number Placeholder 3"/>
          <p:cNvSpPr>
            <a:spLocks noGrp="1"/>
          </p:cNvSpPr>
          <p:nvPr>
            <p:ph type="sldNum" sz="quarter" idx="5"/>
          </p:nvPr>
        </p:nvSpPr>
        <p:spPr/>
        <p:txBody>
          <a:bodyPr/>
          <a:lstStyle/>
          <a:p>
            <a:fld id="{33A22B85-E105-4374-B998-26621ECADA5C}" type="slidenum">
              <a:rPr lang="en-US" smtClean="0"/>
              <a:t>16</a:t>
            </a:fld>
            <a:endParaRPr lang="en-US"/>
          </a:p>
        </p:txBody>
      </p:sp>
    </p:spTree>
    <p:extLst>
      <p:ext uri="{BB962C8B-B14F-4D97-AF65-F5344CB8AC3E}">
        <p14:creationId xmlns:p14="http://schemas.microsoft.com/office/powerpoint/2010/main" val="656626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58585A"/>
                </a:solidFill>
                <a:latin typeface="Arial Narrow" panose="020B0606020202030204" pitchFamily="34" charset="0"/>
              </a:rPr>
              <a:t>5-10</a:t>
            </a:r>
            <a:r>
              <a:rPr lang="en-US" sz="1200" b="1" baseline="0" dirty="0">
                <a:solidFill>
                  <a:srgbClr val="58585A"/>
                </a:solidFill>
                <a:latin typeface="Arial Narrow" panose="020B0606020202030204" pitchFamily="34" charset="0"/>
              </a:rPr>
              <a:t> </a:t>
            </a:r>
            <a:r>
              <a:rPr lang="en-US" sz="1200" b="1" dirty="0">
                <a:solidFill>
                  <a:srgbClr val="58585A"/>
                </a:solidFill>
                <a:latin typeface="Arial Narrow" panose="020B0606020202030204" pitchFamily="34" charset="0"/>
              </a:rPr>
              <a:t>IDP families </a:t>
            </a:r>
            <a:r>
              <a:rPr lang="en-US" sz="1200" dirty="0">
                <a:solidFill>
                  <a:srgbClr val="58585A"/>
                </a:solidFill>
                <a:latin typeface="Arial Narrow" panose="020B0606020202030204" pitchFamily="34" charset="0"/>
              </a:rPr>
              <a:t>have arrived to Markaz</a:t>
            </a:r>
            <a:r>
              <a:rPr lang="en-US" sz="1200" baseline="0" dirty="0">
                <a:solidFill>
                  <a:srgbClr val="58585A"/>
                </a:solidFill>
                <a:latin typeface="Arial Narrow" panose="020B0606020202030204" pitchFamily="34" charset="0"/>
              </a:rPr>
              <a:t> </a:t>
            </a:r>
            <a:r>
              <a:rPr lang="en-US" sz="1200" baseline="0" dirty="0" err="1">
                <a:solidFill>
                  <a:srgbClr val="58585A"/>
                </a:solidFill>
                <a:latin typeface="Arial Narrow" panose="020B0606020202030204" pitchFamily="34" charset="0"/>
              </a:rPr>
              <a:t>Tooz</a:t>
            </a:r>
            <a:r>
              <a:rPr lang="en-US" sz="1200" baseline="0" dirty="0">
                <a:solidFill>
                  <a:srgbClr val="58585A"/>
                </a:solidFill>
                <a:latin typeface="Arial Narrow" panose="020B0606020202030204" pitchFamily="34" charset="0"/>
              </a:rPr>
              <a:t> </a:t>
            </a:r>
            <a:r>
              <a:rPr lang="en-US" sz="1200" baseline="0" dirty="0" err="1">
                <a:solidFill>
                  <a:srgbClr val="58585A"/>
                </a:solidFill>
                <a:latin typeface="Arial Narrow" panose="020B0606020202030204" pitchFamily="34" charset="0"/>
              </a:rPr>
              <a:t>Khurmato</a:t>
            </a:r>
            <a:r>
              <a:rPr lang="en-US" sz="1200" baseline="0" dirty="0">
                <a:solidFill>
                  <a:srgbClr val="58585A"/>
                </a:solidFill>
                <a:latin typeface="Arial Narrow" panose="020B0606020202030204" pitchFamily="34" charset="0"/>
              </a:rPr>
              <a:t> </a:t>
            </a:r>
            <a:r>
              <a:rPr lang="en-US" sz="1200" dirty="0">
                <a:solidFill>
                  <a:srgbClr val="58585A"/>
                </a:solidFill>
                <a:latin typeface="Arial Narrow" panose="020B0606020202030204" pitchFamily="34" charset="0"/>
              </a:rPr>
              <a:t>in the six months prior to data collection as reported by one IDP KI.</a:t>
            </a:r>
          </a:p>
          <a:p>
            <a:endParaRPr lang="en-CH"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However, a majority of the KIs reported no IDP arrivals (31 KIs) or did not know about recent arrivals (14 KIs).</a:t>
            </a:r>
          </a:p>
          <a:p>
            <a:endParaRPr lang="en-GB" sz="1200" b="0" i="0" u="none" strike="noStrike" kern="1200" baseline="0" dirty="0">
              <a:solidFill>
                <a:schemeClr val="tx1"/>
              </a:solidFill>
              <a:latin typeface="+mn-lt"/>
              <a:ea typeface="+mn-ea"/>
              <a:cs typeface="+mn-cs"/>
            </a:endParaRPr>
          </a:p>
          <a:p>
            <a:r>
              <a:rPr lang="en-US" sz="1200" dirty="0">
                <a:solidFill>
                  <a:srgbClr val="57585A"/>
                </a:solidFill>
                <a:latin typeface="Arial Narrow" panose="020B0606020202030204" pitchFamily="34" charset="0"/>
              </a:rPr>
              <a:t>Reportedly, the arrival of additional IDP families </a:t>
            </a:r>
            <a:r>
              <a:rPr lang="en-US" sz="1200" b="1" dirty="0">
                <a:solidFill>
                  <a:srgbClr val="57585A"/>
                </a:solidFill>
                <a:latin typeface="Arial Narrow" panose="020B0606020202030204" pitchFamily="34" charset="0"/>
              </a:rPr>
              <a:t>negatively affected access to jobs, assistance and services </a:t>
            </a:r>
            <a:r>
              <a:rPr lang="en-US" sz="1200" dirty="0">
                <a:solidFill>
                  <a:srgbClr val="57585A"/>
                </a:solidFill>
                <a:latin typeface="Arial Narrow" panose="020B0606020202030204" pitchFamily="34" charset="0"/>
              </a:rPr>
              <a:t>due to the increased number of families present in the area.</a:t>
            </a:r>
          </a:p>
          <a:p>
            <a:endParaRPr lang="en-GB" sz="1200" dirty="0">
              <a:solidFill>
                <a:srgbClr val="57585A"/>
              </a:solidFill>
              <a:latin typeface="Arial Narrow" panose="020B0606020202030204" pitchFamily="34" charset="0"/>
            </a:endParaRPr>
          </a:p>
          <a:p>
            <a:r>
              <a:rPr lang="en-GB" sz="1200" b="1" dirty="0">
                <a:solidFill>
                  <a:srgbClr val="57585A"/>
                </a:solidFill>
                <a:latin typeface="Arial Narrow" panose="020B0606020202030204" pitchFamily="34" charset="0"/>
              </a:rPr>
              <a:t>Family</a:t>
            </a:r>
            <a:r>
              <a:rPr lang="en-GB" sz="1200" b="1" baseline="0" dirty="0">
                <a:solidFill>
                  <a:srgbClr val="57585A"/>
                </a:solidFill>
                <a:latin typeface="Arial Narrow" panose="020B0606020202030204" pitchFamily="34" charset="0"/>
              </a:rPr>
              <a:t> separation </a:t>
            </a:r>
            <a:endParaRPr lang="en-GB" sz="1200" b="1" dirty="0">
              <a:solidFill>
                <a:srgbClr val="57585A"/>
              </a:solidFill>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7585A"/>
                </a:solidFill>
                <a:latin typeface="Arial Narrow" panose="020B0606020202030204" pitchFamily="34" charset="0"/>
              </a:rPr>
              <a:t>The reported reasons for a prolonged displacement of family members were </a:t>
            </a:r>
            <a:r>
              <a:rPr lang="en-US" sz="1200" b="1" dirty="0">
                <a:solidFill>
                  <a:srgbClr val="57585A"/>
                </a:solidFill>
                <a:latin typeface="Arial Narrow" panose="020B0606020202030204" pitchFamily="34" charset="0"/>
              </a:rPr>
              <a:t>the fear resulting from the past security situation related to ISIL occupation, family members are already employed in the </a:t>
            </a:r>
            <a:r>
              <a:rPr lang="en-US" sz="1200" b="1" dirty="0" err="1">
                <a:solidFill>
                  <a:srgbClr val="57585A"/>
                </a:solidFill>
                <a:latin typeface="Arial Narrow" panose="020B0606020202030204" pitchFamily="34" charset="0"/>
              </a:rPr>
              <a:t>AoD</a:t>
            </a:r>
            <a:r>
              <a:rPr lang="en-US" sz="1200" b="1" dirty="0">
                <a:solidFill>
                  <a:srgbClr val="57585A"/>
                </a:solidFill>
                <a:latin typeface="Arial Narrow" panose="020B0606020202030204" pitchFamily="34" charset="0"/>
              </a:rPr>
              <a:t>, lack of job opportunities in the </a:t>
            </a:r>
            <a:r>
              <a:rPr lang="en-US" sz="1200" b="1" dirty="0" err="1">
                <a:solidFill>
                  <a:srgbClr val="57585A"/>
                </a:solidFill>
                <a:latin typeface="Arial Narrow" panose="020B0606020202030204" pitchFamily="34" charset="0"/>
              </a:rPr>
              <a:t>AoO</a:t>
            </a:r>
            <a:r>
              <a:rPr lang="en-US" sz="1200" b="1" dirty="0">
                <a:solidFill>
                  <a:srgbClr val="57585A"/>
                </a:solidFill>
                <a:latin typeface="Arial Narrow" panose="020B0606020202030204" pitchFamily="34" charset="0"/>
              </a:rPr>
              <a:t>, </a:t>
            </a:r>
            <a:r>
              <a:rPr lang="en-US" sz="1200" dirty="0">
                <a:solidFill>
                  <a:srgbClr val="57585A"/>
                </a:solidFill>
                <a:latin typeface="Arial Narrow" panose="020B0606020202030204" pitchFamily="34" charset="0"/>
              </a:rPr>
              <a:t>and </a:t>
            </a:r>
            <a:r>
              <a:rPr lang="en-US" sz="1200" b="1" dirty="0">
                <a:solidFill>
                  <a:srgbClr val="57585A"/>
                </a:solidFill>
                <a:latin typeface="Arial Narrow" panose="020B0606020202030204" pitchFamily="34" charset="0"/>
              </a:rPr>
              <a:t>lack of resources to be able to return. </a:t>
            </a:r>
            <a:endParaRPr lang="en-US" sz="1200" dirty="0">
              <a:latin typeface="Arial Narrow" panose="020B0606020202030204" pitchFamily="34" charset="0"/>
            </a:endParaRPr>
          </a:p>
          <a:p>
            <a:endParaRPr lang="en-US" sz="1200" dirty="0">
              <a:solidFill>
                <a:srgbClr val="57585A"/>
              </a:solidFill>
              <a:latin typeface="Arial Narrow" panose="020B0606020202030204" pitchFamily="34" charset="0"/>
            </a:endParaRPr>
          </a:p>
          <a:p>
            <a:endParaRPr lang="en-GB" sz="1200" dirty="0">
              <a:solidFill>
                <a:srgbClr val="57585A"/>
              </a:solidFill>
              <a:latin typeface="Arial Narrow" panose="020B0606020202030204" pitchFamily="34" charset="0"/>
            </a:endParaRPr>
          </a:p>
          <a:p>
            <a:r>
              <a:rPr lang="en-US" sz="1200" b="1" i="0" u="none" strike="noStrike" kern="1200" baseline="0" dirty="0">
                <a:solidFill>
                  <a:schemeClr val="tx1"/>
                </a:solidFill>
                <a:latin typeface="+mn-lt"/>
                <a:ea typeface="+mn-ea"/>
                <a:cs typeface="+mn-cs"/>
              </a:rPr>
              <a:t>No IDP departures </a:t>
            </a:r>
            <a:r>
              <a:rPr lang="en-US" sz="1200" b="0" i="0" u="none" strike="noStrike" kern="1200" baseline="0" dirty="0">
                <a:solidFill>
                  <a:schemeClr val="tx1"/>
                </a:solidFill>
                <a:latin typeface="+mn-lt"/>
                <a:ea typeface="+mn-ea"/>
                <a:cs typeface="+mn-cs"/>
              </a:rPr>
              <a:t>were reported from Markaz </a:t>
            </a:r>
            <a:r>
              <a:rPr lang="en-US" sz="1200" b="0" i="0" u="none" strike="noStrike" kern="1200" baseline="0" dirty="0" err="1">
                <a:solidFill>
                  <a:schemeClr val="tx1"/>
                </a:solidFill>
                <a:latin typeface="+mn-lt"/>
                <a:ea typeface="+mn-ea"/>
                <a:cs typeface="+mn-cs"/>
              </a:rPr>
              <a:t>Tooz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Khurmato</a:t>
            </a:r>
            <a:r>
              <a:rPr lang="en-US" sz="1200" b="0" i="0" u="none" strike="noStrike" kern="1200" baseline="0" dirty="0">
                <a:solidFill>
                  <a:schemeClr val="tx1"/>
                </a:solidFill>
                <a:latin typeface="+mn-lt"/>
                <a:ea typeface="+mn-ea"/>
                <a:cs typeface="+mn-cs"/>
              </a:rPr>
              <a:t> in the six months prior to data collection, as reported by 34 KIs (out of 46 KIs). The rest of the KIs (12 KIs) did not know about recent departures of IDPs. </a:t>
            </a:r>
            <a:endParaRPr lang="en-CH" dirty="0"/>
          </a:p>
        </p:txBody>
      </p:sp>
      <p:sp>
        <p:nvSpPr>
          <p:cNvPr id="4" name="Slide Number Placeholder 3"/>
          <p:cNvSpPr>
            <a:spLocks noGrp="1"/>
          </p:cNvSpPr>
          <p:nvPr>
            <p:ph type="sldNum" sz="quarter" idx="5"/>
          </p:nvPr>
        </p:nvSpPr>
        <p:spPr/>
        <p:txBody>
          <a:bodyPr/>
          <a:lstStyle/>
          <a:p>
            <a:fld id="{33A22B85-E105-4374-B998-26621ECADA5C}" type="slidenum">
              <a:rPr lang="en-US" smtClean="0"/>
              <a:t>17</a:t>
            </a:fld>
            <a:endParaRPr lang="en-US"/>
          </a:p>
        </p:txBody>
      </p:sp>
    </p:spTree>
    <p:extLst>
      <p:ext uri="{BB962C8B-B14F-4D97-AF65-F5344CB8AC3E}">
        <p14:creationId xmlns:p14="http://schemas.microsoft.com/office/powerpoint/2010/main" val="3170509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reflects the expected movements in the six months following data collection. As reported by KIs, it is expected returns to </a:t>
            </a:r>
            <a:r>
              <a:rPr lang="en-US" dirty="0" err="1"/>
              <a:t>Markaz</a:t>
            </a:r>
            <a:r>
              <a:rPr lang="en-US" dirty="0"/>
              <a:t> </a:t>
            </a:r>
            <a:r>
              <a:rPr lang="en-US" dirty="0" err="1"/>
              <a:t>Tooz</a:t>
            </a:r>
            <a:r>
              <a:rPr lang="en-US" dirty="0"/>
              <a:t> </a:t>
            </a:r>
            <a:r>
              <a:rPr lang="en-US" dirty="0" err="1"/>
              <a:t>Khurmato</a:t>
            </a:r>
            <a:r>
              <a:rPr lang="en-US" baseline="0" dirty="0"/>
              <a:t> </a:t>
            </a:r>
            <a:r>
              <a:rPr lang="en-US" dirty="0"/>
              <a:t>from</a:t>
            </a:r>
            <a:r>
              <a:rPr lang="en-US" baseline="0" dirty="0"/>
              <a:t> other sub-districts within </a:t>
            </a:r>
            <a:r>
              <a:rPr lang="en-US" baseline="0" dirty="0" err="1"/>
              <a:t>Tooz</a:t>
            </a:r>
            <a:r>
              <a:rPr lang="en-US" baseline="0" dirty="0"/>
              <a:t> </a:t>
            </a:r>
            <a:r>
              <a:rPr lang="en-US" baseline="0" dirty="0" err="1"/>
              <a:t>Khurmato</a:t>
            </a:r>
            <a:r>
              <a:rPr lang="en-US" baseline="0" dirty="0"/>
              <a:t> District, and from Tikrit, </a:t>
            </a:r>
            <a:r>
              <a:rPr lang="en-US" baseline="0" dirty="0" err="1"/>
              <a:t>Beygee</a:t>
            </a:r>
            <a:r>
              <a:rPr lang="en-US" baseline="0" dirty="0"/>
              <a:t>, </a:t>
            </a:r>
            <a:r>
              <a:rPr lang="en-US" baseline="0" dirty="0" err="1"/>
              <a:t>Balad</a:t>
            </a:r>
            <a:r>
              <a:rPr lang="en-US" baseline="0" dirty="0"/>
              <a:t> and Kirkuk Districts.  Expectedly, IDPs will depart from </a:t>
            </a:r>
            <a:r>
              <a:rPr lang="en-US" baseline="0" dirty="0" err="1"/>
              <a:t>Markaz</a:t>
            </a:r>
            <a:r>
              <a:rPr lang="en-US" baseline="0" dirty="0"/>
              <a:t> </a:t>
            </a:r>
            <a:r>
              <a:rPr lang="en-US" baseline="0" dirty="0" err="1"/>
              <a:t>Tooz</a:t>
            </a:r>
            <a:r>
              <a:rPr lang="en-US" baseline="0" dirty="0"/>
              <a:t> </a:t>
            </a:r>
            <a:r>
              <a:rPr lang="en-US" baseline="0" dirty="0" err="1"/>
              <a:t>Khurmato</a:t>
            </a:r>
            <a:r>
              <a:rPr lang="en-US" baseline="0" dirty="0"/>
              <a:t> to return to their </a:t>
            </a:r>
            <a:r>
              <a:rPr lang="en-US" baseline="0" dirty="0" err="1"/>
              <a:t>AoO</a:t>
            </a:r>
            <a:r>
              <a:rPr lang="en-US" baseline="0" dirty="0"/>
              <a:t> in </a:t>
            </a:r>
            <a:r>
              <a:rPr lang="en-US" baseline="0" dirty="0" err="1"/>
              <a:t>Diyala</a:t>
            </a:r>
            <a:r>
              <a:rPr lang="en-US" baseline="0" dirty="0"/>
              <a:t> and </a:t>
            </a:r>
            <a:r>
              <a:rPr lang="en-US" baseline="0" dirty="0" err="1"/>
              <a:t>Baguba</a:t>
            </a:r>
            <a:r>
              <a:rPr lang="en-US" baseline="0" dirty="0"/>
              <a:t>. </a:t>
            </a:r>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18</a:t>
            </a:fld>
            <a:endParaRPr lang="en-US"/>
          </a:p>
        </p:txBody>
      </p:sp>
    </p:spTree>
    <p:extLst>
      <p:ext uri="{BB962C8B-B14F-4D97-AF65-F5344CB8AC3E}">
        <p14:creationId xmlns:p14="http://schemas.microsoft.com/office/powerpoint/2010/main" val="4268158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Expected returns</a:t>
            </a:r>
          </a:p>
          <a:p>
            <a:r>
              <a:rPr lang="en-US" sz="1200" b="0" i="0" u="none" strike="noStrike" kern="1200" baseline="0" dirty="0">
                <a:solidFill>
                  <a:schemeClr val="tx1"/>
                </a:solidFill>
                <a:latin typeface="+mn-lt"/>
                <a:ea typeface="+mn-ea"/>
                <a:cs typeface="+mn-cs"/>
              </a:rPr>
              <a:t>The rest of the KIs reported no expected returns (17 KIs) or did not know (21 KIs). </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Other reported drivers were: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Camp closure in Area of displacement                   9 KIs</a:t>
            </a:r>
            <a:endParaRPr lang="en-US" b="0" baseline="0" dirty="0"/>
          </a:p>
          <a:p>
            <a:pPr rtl="0"/>
            <a:r>
              <a:rPr lang="en-US" sz="1200" b="0" i="0" u="none" strike="noStrike" kern="1200" baseline="0" dirty="0">
                <a:solidFill>
                  <a:schemeClr val="tx1"/>
                </a:solidFill>
                <a:latin typeface="+mn-lt"/>
                <a:ea typeface="+mn-ea"/>
                <a:cs typeface="+mn-cs"/>
              </a:rPr>
              <a:t>Perceived increase in job opportunities                  6 KIs</a:t>
            </a:r>
          </a:p>
          <a:p>
            <a:pPr rtl="0"/>
            <a:r>
              <a:rPr lang="en-US" sz="1200" b="0" i="0" u="none" strike="noStrike" kern="1200" baseline="0" dirty="0">
                <a:solidFill>
                  <a:schemeClr val="tx1"/>
                </a:solidFill>
                <a:latin typeface="+mn-lt"/>
                <a:ea typeface="+mn-ea"/>
                <a:cs typeface="+mn-cs"/>
              </a:rPr>
              <a:t>Nostalgia about previous life in </a:t>
            </a:r>
            <a:r>
              <a:rPr lang="en-US" sz="1200" b="0" i="0" u="none" strike="noStrike" kern="1200" baseline="0" dirty="0" err="1">
                <a:solidFill>
                  <a:schemeClr val="tx1"/>
                </a:solidFill>
                <a:latin typeface="+mn-lt"/>
                <a:ea typeface="+mn-ea"/>
                <a:cs typeface="+mn-cs"/>
              </a:rPr>
              <a:t>AoO</a:t>
            </a:r>
            <a:r>
              <a:rPr lang="en-US" sz="1200" b="0" i="0" u="none" strike="noStrike" kern="1200" baseline="0" dirty="0">
                <a:solidFill>
                  <a:schemeClr val="tx1"/>
                </a:solidFill>
                <a:latin typeface="+mn-lt"/>
                <a:ea typeface="+mn-ea"/>
                <a:cs typeface="+mn-cs"/>
              </a:rPr>
              <a:t>    	         1 KI</a:t>
            </a:r>
          </a:p>
          <a:p>
            <a:pPr rtl="0"/>
            <a:r>
              <a:rPr lang="en-US" sz="1200" b="0" i="0" u="none" strike="noStrike" kern="1200" baseline="0" dirty="0">
                <a:solidFill>
                  <a:schemeClr val="tx1"/>
                </a:solidFill>
                <a:latin typeface="+mn-lt"/>
                <a:ea typeface="+mn-ea"/>
                <a:cs typeface="+mn-cs"/>
              </a:rPr>
              <a:t>Properties left behind in </a:t>
            </a:r>
            <a:r>
              <a:rPr lang="en-US" sz="1200" b="0" i="0" u="none" strike="noStrike" kern="1200" baseline="0" dirty="0" err="1">
                <a:solidFill>
                  <a:schemeClr val="tx1"/>
                </a:solidFill>
                <a:latin typeface="+mn-lt"/>
                <a:ea typeface="+mn-ea"/>
                <a:cs typeface="+mn-cs"/>
              </a:rPr>
              <a:t>Aoo</a:t>
            </a:r>
            <a:r>
              <a:rPr lang="en-US" sz="1200" b="0" i="0" u="none" strike="noStrike" kern="1200" baseline="0" dirty="0">
                <a:solidFill>
                  <a:schemeClr val="tx1"/>
                </a:solidFill>
                <a:latin typeface="+mn-lt"/>
                <a:ea typeface="+mn-ea"/>
                <a:cs typeface="+mn-cs"/>
              </a:rPr>
              <a:t>		         1 KI</a:t>
            </a:r>
          </a:p>
          <a:p>
            <a:pPr rtl="0"/>
            <a:endParaRPr lang="en-GB" sz="1200" b="0" i="0" u="none" strike="noStrike" kern="1200" baseline="0" dirty="0">
              <a:solidFill>
                <a:schemeClr val="tx1"/>
              </a:solidFill>
              <a:latin typeface="+mn-lt"/>
              <a:ea typeface="+mn-ea"/>
              <a:cs typeface="+mn-cs"/>
            </a:endParaRPr>
          </a:p>
          <a:p>
            <a:pPr rtl="0"/>
            <a:r>
              <a:rPr lang="en-GB" sz="1200" b="0" i="0" u="none" strike="noStrike" kern="1200" baseline="0" dirty="0">
                <a:solidFill>
                  <a:schemeClr val="tx1"/>
                </a:solidFill>
                <a:latin typeface="+mn-lt"/>
                <a:ea typeface="+mn-ea"/>
                <a:cs typeface="+mn-cs"/>
              </a:rPr>
              <a:t>Other reported barriers: </a:t>
            </a:r>
          </a:p>
          <a:p>
            <a:pPr rtl="0"/>
            <a:r>
              <a:rPr lang="en-GB" sz="1200" b="0" i="0" u="none" strike="noStrike" kern="1200" baseline="0" dirty="0">
                <a:solidFill>
                  <a:schemeClr val="tx1"/>
                </a:solidFill>
                <a:latin typeface="+mn-lt"/>
                <a:ea typeface="+mn-ea"/>
                <a:cs typeface="+mn-cs"/>
              </a:rPr>
              <a:t>Security concerns		6 KIs</a:t>
            </a:r>
          </a:p>
          <a:p>
            <a:pPr rtl="0"/>
            <a:r>
              <a:rPr lang="en-GB" sz="1200" b="0" i="0" u="none" strike="noStrike" kern="1200" baseline="0" dirty="0">
                <a:solidFill>
                  <a:schemeClr val="tx1"/>
                </a:solidFill>
                <a:latin typeface="+mn-lt"/>
                <a:ea typeface="+mn-ea"/>
                <a:cs typeface="+mn-cs"/>
              </a:rPr>
              <a:t>COVID-19 movement restrictions	5 KIs</a:t>
            </a:r>
          </a:p>
          <a:p>
            <a:pPr rtl="0"/>
            <a:r>
              <a:rPr lang="en-GB" sz="1200" b="0" i="0" u="none" strike="noStrike" kern="1200" baseline="0" dirty="0">
                <a:solidFill>
                  <a:schemeClr val="tx1"/>
                </a:solidFill>
                <a:latin typeface="+mn-lt"/>
                <a:ea typeface="+mn-ea"/>
                <a:cs typeface="+mn-cs"/>
              </a:rPr>
              <a:t>Lack</a:t>
            </a:r>
            <a:r>
              <a:rPr lang="en-CH" sz="1200" b="0"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in documentation to return	3 KIs</a:t>
            </a:r>
            <a:endParaRPr lang="en-US" sz="1200" b="0" i="0" u="none" strike="noStrike" kern="1200" baseline="0" dirty="0">
              <a:solidFill>
                <a:schemeClr val="tx1"/>
              </a:solidFill>
              <a:latin typeface="+mn-lt"/>
              <a:ea typeface="+mn-ea"/>
              <a:cs typeface="+mn-cs"/>
            </a:endParaRPr>
          </a:p>
          <a:p>
            <a:endParaRPr lang="en-CH"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Further returns were reportedly perceived to have negative impacts such as access to </a:t>
            </a:r>
            <a:r>
              <a:rPr lang="en-US" sz="1200" b="1" i="0" u="none" strike="noStrike" kern="1200" baseline="0" dirty="0">
                <a:solidFill>
                  <a:schemeClr val="tx1"/>
                </a:solidFill>
                <a:latin typeface="+mn-lt"/>
                <a:ea typeface="+mn-ea"/>
                <a:cs typeface="+mn-cs"/>
              </a:rPr>
              <a:t>available job opportunities </a:t>
            </a:r>
            <a:r>
              <a:rPr lang="en-US" sz="1200" b="0" i="0" u="none" strike="noStrike" kern="1200" baseline="0" dirty="0">
                <a:solidFill>
                  <a:schemeClr val="tx1"/>
                </a:solidFill>
                <a:latin typeface="+mn-lt"/>
                <a:ea typeface="+mn-ea"/>
                <a:cs typeface="+mn-cs"/>
              </a:rPr>
              <a:t>due to the increased competition for jobs (20 KIs); </a:t>
            </a:r>
            <a:r>
              <a:rPr lang="en-US" sz="1200" b="1" i="0" u="none" strike="noStrike" kern="1200" baseline="0" dirty="0">
                <a:solidFill>
                  <a:schemeClr val="tx1"/>
                </a:solidFill>
                <a:latin typeface="+mn-lt"/>
                <a:ea typeface="+mn-ea"/>
                <a:cs typeface="+mn-cs"/>
              </a:rPr>
              <a:t>less available assistance </a:t>
            </a:r>
            <a:r>
              <a:rPr lang="en-US" sz="1200" b="0" i="0" u="none" strike="noStrike" kern="1200" baseline="0" dirty="0">
                <a:solidFill>
                  <a:schemeClr val="tx1"/>
                </a:solidFill>
                <a:latin typeface="+mn-lt"/>
                <a:ea typeface="+mn-ea"/>
                <a:cs typeface="+mn-cs"/>
              </a:rPr>
              <a:t>due to higher demand (15 KIs); and </a:t>
            </a:r>
            <a:r>
              <a:rPr lang="en-US" sz="1200" b="1" i="0" u="none" strike="noStrike" kern="1200" baseline="0" dirty="0">
                <a:solidFill>
                  <a:schemeClr val="tx1"/>
                </a:solidFill>
                <a:latin typeface="+mn-lt"/>
                <a:ea typeface="+mn-ea"/>
                <a:cs typeface="+mn-cs"/>
              </a:rPr>
              <a:t>less access to services </a:t>
            </a:r>
            <a:r>
              <a:rPr lang="en-US" sz="1200" b="0" i="0" u="none" strike="noStrike" kern="1200" baseline="0" dirty="0">
                <a:solidFill>
                  <a:schemeClr val="tx1"/>
                </a:solidFill>
                <a:latin typeface="+mn-lt"/>
                <a:ea typeface="+mn-ea"/>
                <a:cs typeface="+mn-cs"/>
              </a:rPr>
              <a:t>due to the limited capacity of service providers to meet the needs of the community (1 KI) in </a:t>
            </a:r>
            <a:r>
              <a:rPr lang="en-US" sz="1200" b="0" i="0" u="none" strike="noStrike" kern="1200" baseline="0" dirty="0" err="1">
                <a:solidFill>
                  <a:schemeClr val="tx1"/>
                </a:solidFill>
                <a:latin typeface="+mn-lt"/>
                <a:ea typeface="+mn-ea"/>
                <a:cs typeface="+mn-cs"/>
              </a:rPr>
              <a:t>Markaz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Tooz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Khurmato</a:t>
            </a:r>
            <a:r>
              <a:rPr lang="en-US" sz="1200" b="0" i="0" u="none" strike="noStrike" kern="1200" baseline="0" dirty="0">
                <a:solidFill>
                  <a:schemeClr val="tx1"/>
                </a:solidFill>
                <a:latin typeface="+mn-lt"/>
                <a:ea typeface="+mn-ea"/>
                <a:cs typeface="+mn-cs"/>
              </a:rPr>
              <a:t>. However, it was also reported to positively impact the area leading to a potential </a:t>
            </a:r>
            <a:r>
              <a:rPr lang="en-US" sz="1200" b="1" i="0" u="none" strike="noStrike" kern="1200" baseline="0" dirty="0">
                <a:solidFill>
                  <a:schemeClr val="tx1"/>
                </a:solidFill>
                <a:latin typeface="+mn-lt"/>
                <a:ea typeface="+mn-ea"/>
                <a:cs typeface="+mn-cs"/>
              </a:rPr>
              <a:t>increase in job opportunities </a:t>
            </a:r>
            <a:r>
              <a:rPr lang="en-US" sz="1200" b="0" i="0" u="none" strike="noStrike" kern="1200" baseline="0" dirty="0">
                <a:solidFill>
                  <a:schemeClr val="tx1"/>
                </a:solidFill>
                <a:latin typeface="+mn-lt"/>
                <a:ea typeface="+mn-ea"/>
                <a:cs typeface="+mn-cs"/>
              </a:rPr>
              <a:t>due to the return of business owners (14 KIs); </a:t>
            </a:r>
            <a:r>
              <a:rPr lang="en-US" sz="1200" b="1" i="0" u="none" strike="noStrike" kern="1200" baseline="0" dirty="0">
                <a:solidFill>
                  <a:schemeClr val="tx1"/>
                </a:solidFill>
                <a:latin typeface="+mn-lt"/>
                <a:ea typeface="+mn-ea"/>
                <a:cs typeface="+mn-cs"/>
              </a:rPr>
              <a:t>increased access to services and assistance </a:t>
            </a:r>
            <a:r>
              <a:rPr lang="en-US" sz="1200" b="0" i="0" u="none" strike="noStrike" kern="1200" baseline="0" dirty="0">
                <a:solidFill>
                  <a:schemeClr val="tx1"/>
                </a:solidFill>
                <a:latin typeface="+mn-lt"/>
                <a:ea typeface="+mn-ea"/>
                <a:cs typeface="+mn-cs"/>
              </a:rPr>
              <a:t>due to focused attention of aid actors and service providers (8 KIs); and </a:t>
            </a:r>
            <a:r>
              <a:rPr lang="en-US" sz="1200" b="1" i="0" u="none" strike="noStrike" kern="1200" baseline="0" dirty="0">
                <a:solidFill>
                  <a:schemeClr val="tx1"/>
                </a:solidFill>
                <a:latin typeface="+mn-lt"/>
                <a:ea typeface="+mn-ea"/>
                <a:cs typeface="+mn-cs"/>
              </a:rPr>
              <a:t>family reunification </a:t>
            </a:r>
            <a:r>
              <a:rPr lang="en-US" sz="1200" b="0" i="0" u="none" strike="noStrike" kern="1200" baseline="0" dirty="0">
                <a:solidFill>
                  <a:schemeClr val="tx1"/>
                </a:solidFill>
                <a:latin typeface="+mn-lt"/>
                <a:ea typeface="+mn-ea"/>
                <a:cs typeface="+mn-cs"/>
              </a:rPr>
              <a:t>(5 KIs). There were no marked differences in the impacts reported across KI respondent groups. </a:t>
            </a:r>
          </a:p>
          <a:p>
            <a:endParaRPr lang="en-GB"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rPr>
              <a:t>The rest of the KIs (3 KIs) did not know about expected departures. </a:t>
            </a:r>
            <a:endParaRPr lang="en-US" sz="120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19</a:t>
            </a:fld>
            <a:endParaRPr lang="en-US"/>
          </a:p>
        </p:txBody>
      </p:sp>
    </p:spTree>
    <p:extLst>
      <p:ext uri="{BB962C8B-B14F-4D97-AF65-F5344CB8AC3E}">
        <p14:creationId xmlns:p14="http://schemas.microsoft.com/office/powerpoint/2010/main" val="983320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rgbClr val="58585A"/>
                </a:solidFill>
                <a:latin typeface="Arial Narrow" panose="020B0606020202030204" pitchFamily="34" charset="0"/>
              </a:rPr>
              <a:t>Expected</a:t>
            </a:r>
            <a:r>
              <a:rPr lang="en-GB" sz="1200" b="1" baseline="0" dirty="0">
                <a:solidFill>
                  <a:srgbClr val="58585A"/>
                </a:solidFill>
                <a:latin typeface="Arial Narrow" panose="020B0606020202030204" pitchFamily="34" charset="0"/>
              </a:rPr>
              <a:t> IDP arrivals</a:t>
            </a:r>
            <a:endParaRPr lang="en-US" sz="1200" b="1" dirty="0">
              <a:solidFill>
                <a:srgbClr val="58585A"/>
              </a:solidFill>
              <a:latin typeface="Arial Narrow" panose="020B0606020202030204" pitchFamily="34" charset="0"/>
            </a:endParaRPr>
          </a:p>
          <a:p>
            <a:r>
              <a:rPr lang="en-US" sz="1200" dirty="0">
                <a:solidFill>
                  <a:srgbClr val="58585A"/>
                </a:solidFill>
                <a:latin typeface="Arial Narrow" panose="020B0606020202030204" pitchFamily="34" charset="0"/>
              </a:rPr>
              <a:t>The rest of the KIs did not know about expected movements. </a:t>
            </a:r>
            <a:endParaRPr lang="en-US" sz="1200" b="1"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Expected IDP departures: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25-50 IDP families, according to one KI. </a:t>
            </a:r>
            <a:r>
              <a:rPr lang="en-US" sz="1200" dirty="0">
                <a:solidFill>
                  <a:srgbClr val="57585A"/>
                </a:solidFill>
                <a:latin typeface="Arial Narrow" panose="020B0606020202030204" pitchFamily="34" charset="0"/>
              </a:rPr>
              <a:t>Reasons for these expected departures were reportedly related to lack of assistance and jobs in the area.</a:t>
            </a:r>
            <a:endParaRPr lang="en-US" sz="1200" dirty="0">
              <a:latin typeface="Arial Narrow" panose="020B0606020202030204" pitchFamily="34" charset="0"/>
            </a:endParaRPr>
          </a:p>
          <a:p>
            <a:r>
              <a:rPr lang="en-US" sz="1200" b="0" i="0" u="none" strike="noStrike" kern="1200" baseline="0" dirty="0">
                <a:solidFill>
                  <a:schemeClr val="tx1"/>
                </a:solidFill>
                <a:latin typeface="+mn-lt"/>
                <a:ea typeface="+mn-ea"/>
                <a:cs typeface="+mn-cs"/>
              </a:rPr>
              <a:t> The rest of the KIs reported no families are expected to depart from </a:t>
            </a:r>
            <a:r>
              <a:rPr lang="en-US" sz="1200" b="0" i="0" u="none" strike="noStrike" kern="1200" baseline="0" dirty="0" err="1">
                <a:solidFill>
                  <a:schemeClr val="tx1"/>
                </a:solidFill>
                <a:latin typeface="+mn-lt"/>
                <a:ea typeface="+mn-ea"/>
                <a:cs typeface="+mn-cs"/>
              </a:rPr>
              <a:t>Markaz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Tooz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Khurmato</a:t>
            </a:r>
            <a:r>
              <a:rPr lang="en-US" sz="1200" b="0" i="0" u="none" strike="noStrike" kern="1200" baseline="0" dirty="0">
                <a:solidFill>
                  <a:schemeClr val="tx1"/>
                </a:solidFill>
                <a:latin typeface="+mn-lt"/>
                <a:ea typeface="+mn-ea"/>
                <a:cs typeface="+mn-cs"/>
              </a:rPr>
              <a:t> (45 KIs), and 9 KIs did not know. </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Narrow" panose="020B0606020202030204" pitchFamily="34" charset="0"/>
              </a:rPr>
              <a:t>No host community families are expected to depart </a:t>
            </a:r>
            <a:r>
              <a:rPr lang="en-US" sz="1200" dirty="0">
                <a:latin typeface="Arial Narrow" panose="020B0606020202030204" pitchFamily="34" charset="0"/>
              </a:rPr>
              <a:t>in the six months following data collection, as reported by 43 out of 46 KIs.</a:t>
            </a:r>
            <a:r>
              <a:rPr lang="en-US" sz="1200" b="0" i="0" u="none" strike="noStrike" kern="1200" baseline="0" dirty="0">
                <a:solidFill>
                  <a:schemeClr val="tx1"/>
                </a:solidFill>
                <a:latin typeface="+mn-lt"/>
                <a:ea typeface="+mn-ea"/>
                <a:cs typeface="+mn-cs"/>
              </a:rPr>
              <a:t> </a:t>
            </a:r>
          </a:p>
        </p:txBody>
      </p:sp>
      <p:sp>
        <p:nvSpPr>
          <p:cNvPr id="4" name="Slide Number Placeholder 3"/>
          <p:cNvSpPr>
            <a:spLocks noGrp="1"/>
          </p:cNvSpPr>
          <p:nvPr>
            <p:ph type="sldNum" sz="quarter" idx="5"/>
          </p:nvPr>
        </p:nvSpPr>
        <p:spPr/>
        <p:txBody>
          <a:bodyPr/>
          <a:lstStyle/>
          <a:p>
            <a:fld id="{33A22B85-E105-4374-B998-26621ECADA5C}" type="slidenum">
              <a:rPr lang="en-US" smtClean="0"/>
              <a:t>20</a:t>
            </a:fld>
            <a:endParaRPr lang="en-US"/>
          </a:p>
        </p:txBody>
      </p:sp>
    </p:spTree>
    <p:extLst>
      <p:ext uri="{BB962C8B-B14F-4D97-AF65-F5344CB8AC3E}">
        <p14:creationId xmlns:p14="http://schemas.microsoft.com/office/powerpoint/2010/main" val="3698000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KIs reported that the primary needs for the community are: 1) </a:t>
            </a:r>
            <a:r>
              <a:rPr lang="en-US" sz="1200" b="1" i="0" u="none" strike="noStrike" kern="1200" baseline="0" dirty="0">
                <a:solidFill>
                  <a:schemeClr val="tx1"/>
                </a:solidFill>
                <a:latin typeface="+mn-lt"/>
                <a:ea typeface="+mn-ea"/>
                <a:cs typeface="+mn-cs"/>
              </a:rPr>
              <a:t>healthcare </a:t>
            </a:r>
            <a:r>
              <a:rPr lang="en-US" sz="1200" b="0" i="0" u="none" strike="noStrike" kern="1200" baseline="0" dirty="0">
                <a:solidFill>
                  <a:schemeClr val="tx1"/>
                </a:solidFill>
                <a:latin typeface="+mn-lt"/>
                <a:ea typeface="+mn-ea"/>
                <a:cs typeface="+mn-cs"/>
              </a:rPr>
              <a:t>due to the reported limited access to public health clinics and hospitals in the sub-district, a lack of competent health staff, medical supplies and medications, in addition to the lack of knowledge and preparedness to support patients during the COVID-19 pandemic; 2) </a:t>
            </a:r>
            <a:r>
              <a:rPr lang="en-US" sz="1200" b="1" i="0" u="none" strike="noStrike" kern="1200" baseline="0" dirty="0">
                <a:solidFill>
                  <a:schemeClr val="tx1"/>
                </a:solidFill>
                <a:latin typeface="+mn-lt"/>
                <a:ea typeface="+mn-ea"/>
                <a:cs typeface="+mn-cs"/>
              </a:rPr>
              <a:t>livelihoods</a:t>
            </a:r>
            <a:r>
              <a:rPr lang="en-US" sz="1200" b="0" i="0" u="none" strike="noStrike" kern="1200" baseline="0" dirty="0">
                <a:solidFill>
                  <a:schemeClr val="tx1"/>
                </a:solidFill>
                <a:latin typeface="+mn-lt"/>
                <a:ea typeface="+mn-ea"/>
                <a:cs typeface="+mn-cs"/>
              </a:rPr>
              <a:t>, reportedly related to the lack of jobs and unstable economic situation21 in </a:t>
            </a:r>
            <a:r>
              <a:rPr lang="en-US" sz="1200" b="0" i="0" u="none" strike="noStrike" kern="1200" baseline="0" dirty="0" err="1">
                <a:solidFill>
                  <a:schemeClr val="tx1"/>
                </a:solidFill>
                <a:latin typeface="+mn-lt"/>
                <a:ea typeface="+mn-ea"/>
                <a:cs typeface="+mn-cs"/>
              </a:rPr>
              <a:t>Markaz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Tooz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Khurmato</a:t>
            </a:r>
            <a:r>
              <a:rPr lang="en-US" sz="1200" b="0" i="0" u="none" strike="noStrike" kern="1200" baseline="0" dirty="0">
                <a:solidFill>
                  <a:schemeClr val="tx1"/>
                </a:solidFill>
                <a:latin typeface="+mn-lt"/>
                <a:ea typeface="+mn-ea"/>
                <a:cs typeface="+mn-cs"/>
              </a:rPr>
              <a:t>. </a:t>
            </a:r>
          </a:p>
          <a:p>
            <a:endParaRPr lang="en-CH"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second main community needs most commonly reported were: 3) </a:t>
            </a:r>
            <a:r>
              <a:rPr lang="en-US" sz="1200" b="1" i="0" u="none" strike="noStrike" kern="1200" baseline="0" dirty="0">
                <a:solidFill>
                  <a:schemeClr val="tx1"/>
                </a:solidFill>
                <a:latin typeface="+mn-lt"/>
                <a:ea typeface="+mn-ea"/>
                <a:cs typeface="+mn-cs"/>
              </a:rPr>
              <a:t>water and sanitation. </a:t>
            </a:r>
            <a:r>
              <a:rPr lang="en-US" sz="1200" b="0" i="0" u="none" strike="noStrike" kern="1200" baseline="0" dirty="0">
                <a:solidFill>
                  <a:schemeClr val="tx1"/>
                </a:solidFill>
                <a:latin typeface="+mn-lt"/>
                <a:ea typeface="+mn-ea"/>
                <a:cs typeface="+mn-cs"/>
              </a:rPr>
              <a:t>The lack of maintenance of the water network, water filters and pumping stations in </a:t>
            </a:r>
            <a:r>
              <a:rPr lang="en-US" sz="1200" b="0" i="0" u="none" strike="noStrike" kern="1200" baseline="0" dirty="0" err="1">
                <a:solidFill>
                  <a:schemeClr val="tx1"/>
                </a:solidFill>
                <a:latin typeface="+mn-lt"/>
                <a:ea typeface="+mn-ea"/>
                <a:cs typeface="+mn-cs"/>
              </a:rPr>
              <a:t>Markaz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Tooz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Khurmato</a:t>
            </a:r>
            <a:r>
              <a:rPr lang="en-US" sz="1200" b="0" i="0" u="none" strike="noStrike" kern="1200" baseline="0" dirty="0">
                <a:solidFill>
                  <a:schemeClr val="tx1"/>
                </a:solidFill>
                <a:latin typeface="+mn-lt"/>
                <a:ea typeface="+mn-ea"/>
                <a:cs typeface="+mn-cs"/>
              </a:rPr>
              <a:t> was reportedly resulting in water pollution and scarcity, leading to unsustainable solutions like purchasing bottled drinking water and water trucking. In addition, the absence of a sewage network and lack of drainage for gray and black water in the sub-district has led to environmental and sanitation concerns; 4) </a:t>
            </a:r>
            <a:r>
              <a:rPr lang="en-US" sz="1200" b="1" i="0" u="none" strike="noStrike" kern="1200" baseline="0" dirty="0">
                <a:solidFill>
                  <a:schemeClr val="tx1"/>
                </a:solidFill>
                <a:latin typeface="+mn-lt"/>
                <a:ea typeface="+mn-ea"/>
                <a:cs typeface="+mn-cs"/>
              </a:rPr>
              <a:t>housing rehabilitation, </a:t>
            </a:r>
            <a:r>
              <a:rPr lang="en-US" sz="1200" b="0" i="0" u="none" strike="noStrike" kern="1200" baseline="0" dirty="0">
                <a:solidFill>
                  <a:schemeClr val="tx1"/>
                </a:solidFill>
                <a:latin typeface="+mn-lt"/>
                <a:ea typeface="+mn-ea"/>
                <a:cs typeface="+mn-cs"/>
              </a:rPr>
              <a:t>due to high levels of damage to shelter during the conflict in 2014 and the importance of shelter to enable families to return to their </a:t>
            </a:r>
            <a:r>
              <a:rPr lang="en-US" sz="1200" b="0" i="0" u="none" strike="noStrike" kern="1200" baseline="0" dirty="0" err="1">
                <a:solidFill>
                  <a:schemeClr val="tx1"/>
                </a:solidFill>
                <a:latin typeface="+mn-lt"/>
                <a:ea typeface="+mn-ea"/>
                <a:cs typeface="+mn-cs"/>
              </a:rPr>
              <a:t>AoO</a:t>
            </a:r>
            <a:r>
              <a:rPr lang="en-US" sz="1200" b="0" i="0" u="none" strike="noStrike" kern="1200" baseline="0" dirty="0">
                <a:solidFill>
                  <a:schemeClr val="tx1"/>
                </a:solidFill>
                <a:latin typeface="+mn-lt"/>
                <a:ea typeface="+mn-ea"/>
                <a:cs typeface="+mn-cs"/>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CH"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third main community needs most commonly reported were: 5) </a:t>
            </a:r>
            <a:r>
              <a:rPr lang="en-US" sz="1200" b="1" i="0" u="none" strike="noStrike" kern="1200" baseline="0" dirty="0">
                <a:solidFill>
                  <a:schemeClr val="tx1"/>
                </a:solidFill>
                <a:latin typeface="+mn-lt"/>
                <a:ea typeface="+mn-ea"/>
                <a:cs typeface="+mn-cs"/>
              </a:rPr>
              <a:t>education </a:t>
            </a:r>
            <a:r>
              <a:rPr lang="en-US" sz="1200" b="0" i="0" u="none" strike="noStrike" kern="1200" baseline="0" dirty="0">
                <a:solidFill>
                  <a:schemeClr val="tx1"/>
                </a:solidFill>
                <a:latin typeface="+mn-lt"/>
                <a:ea typeface="+mn-ea"/>
                <a:cs typeface="+mn-cs"/>
              </a:rPr>
              <a:t>due to reported decline in the quality of free education services, and the high cost of private education and school stationary; and 6) </a:t>
            </a:r>
            <a:r>
              <a:rPr lang="en-US" sz="1200" b="1" i="0" u="none" strike="noStrike" kern="1200" baseline="0" dirty="0">
                <a:solidFill>
                  <a:schemeClr val="tx1"/>
                </a:solidFill>
                <a:latin typeface="+mn-lt"/>
                <a:ea typeface="+mn-ea"/>
                <a:cs typeface="+mn-cs"/>
              </a:rPr>
              <a:t>access to electricity</a:t>
            </a:r>
            <a:r>
              <a:rPr lang="en-US" sz="1200" b="0" i="0" u="none" strike="noStrike" kern="1200" baseline="0" dirty="0">
                <a:solidFill>
                  <a:schemeClr val="tx1"/>
                </a:solidFill>
                <a:latin typeface="+mn-lt"/>
                <a:ea typeface="+mn-ea"/>
                <a:cs typeface="+mn-cs"/>
              </a:rPr>
              <a:t>, due to breakdowns of electrical transformers and intensified interruptions of public electricity. This not only affected families but also small businesses that require electricity to operate having to resort to private generators at increased costs per amperage.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21</a:t>
            </a:fld>
            <a:endParaRPr lang="en-US"/>
          </a:p>
        </p:txBody>
      </p:sp>
    </p:spTree>
    <p:extLst>
      <p:ext uri="{BB962C8B-B14F-4D97-AF65-F5344CB8AC3E}">
        <p14:creationId xmlns:p14="http://schemas.microsoft.com/office/powerpoint/2010/main" val="2965883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Narrow" panose="020B0606020202030204" pitchFamily="34" charset="0"/>
              </a:rPr>
              <a:t>28 KIs (out</a:t>
            </a:r>
            <a:r>
              <a:rPr lang="en-US" sz="1800" baseline="0" dirty="0">
                <a:latin typeface="Arial Narrow" panose="020B0606020202030204" pitchFamily="34" charset="0"/>
              </a:rPr>
              <a:t> of 46) </a:t>
            </a:r>
            <a:r>
              <a:rPr lang="en-US" sz="1800" dirty="0">
                <a:latin typeface="Arial Narrow" panose="020B0606020202030204" pitchFamily="34" charset="0"/>
              </a:rPr>
              <a:t>reported there was no NGO presence in the area and the rest (7 KIs) did not know. </a:t>
            </a:r>
          </a:p>
          <a:p>
            <a:endParaRPr lang="en-CH"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Four KIs reported that </a:t>
            </a:r>
            <a:r>
              <a:rPr lang="en-US" sz="1200" b="1" i="0" u="none" strike="noStrike" kern="1200" baseline="0" dirty="0">
                <a:solidFill>
                  <a:schemeClr val="tx1"/>
                </a:solidFill>
                <a:latin typeface="+mn-lt"/>
                <a:ea typeface="+mn-ea"/>
                <a:cs typeface="+mn-cs"/>
              </a:rPr>
              <a:t>IDPs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female-headed households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child-headed households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UASC, elderly people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people with disabilities </a:t>
            </a:r>
            <a:r>
              <a:rPr lang="en-US" sz="1200" b="0" i="0" u="none" strike="noStrike" kern="1200" baseline="0" dirty="0">
                <a:solidFill>
                  <a:schemeClr val="tx1"/>
                </a:solidFill>
                <a:latin typeface="+mn-lt"/>
                <a:ea typeface="+mn-ea"/>
                <a:cs typeface="+mn-cs"/>
              </a:rPr>
              <a:t>are less involved in activities or projects. </a:t>
            </a:r>
            <a:endParaRPr lang="en-US" sz="1800" dirty="0">
              <a:solidFill>
                <a:srgbClr val="58585B"/>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41 out of 46 KIs reported that the availability of humanitarian aid was a factor to encourage return. 4 KIs reported that it was not an influencing factor and one KI did not know.</a:t>
            </a:r>
          </a:p>
        </p:txBody>
      </p:sp>
      <p:sp>
        <p:nvSpPr>
          <p:cNvPr id="4" name="Slide Number Placeholder 3"/>
          <p:cNvSpPr>
            <a:spLocks noGrp="1"/>
          </p:cNvSpPr>
          <p:nvPr>
            <p:ph type="sldNum" sz="quarter" idx="5"/>
          </p:nvPr>
        </p:nvSpPr>
        <p:spPr/>
        <p:txBody>
          <a:bodyPr/>
          <a:lstStyle/>
          <a:p>
            <a:fld id="{33A22B85-E105-4374-B998-26621ECADA5C}" type="slidenum">
              <a:rPr lang="en-US" smtClean="0"/>
              <a:t>22</a:t>
            </a:fld>
            <a:endParaRPr lang="en-US"/>
          </a:p>
        </p:txBody>
      </p:sp>
    </p:spTree>
    <p:extLst>
      <p:ext uri="{BB962C8B-B14F-4D97-AF65-F5344CB8AC3E}">
        <p14:creationId xmlns:p14="http://schemas.microsoft.com/office/powerpoint/2010/main" val="2546937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r>
              <a:rPr lang="en-GB" sz="1800" b="1" dirty="0">
                <a:effectLst/>
                <a:latin typeface="Arial Narrow" panose="020B0606020202030204" pitchFamily="34" charset="0"/>
                <a:ea typeface="Calibri" panose="020F0502020204030204" pitchFamily="34" charset="0"/>
                <a:cs typeface="Arial" panose="020B0604020202020204" pitchFamily="34" charset="0"/>
              </a:rPr>
              <a:t>Reported housing agreement:</a:t>
            </a:r>
            <a:endParaRPr lang="en-CH" sz="1200" b="0" i="0" u="none" strike="noStrike" kern="1200" baseline="0" dirty="0">
              <a:solidFill>
                <a:schemeClr val="tx1"/>
              </a:solidFill>
              <a:latin typeface="+mn-lt"/>
              <a:ea typeface="+mn-ea"/>
              <a:cs typeface="+mn-cs"/>
            </a:endParaRPr>
          </a:p>
          <a:p>
            <a:r>
              <a:rPr lang="en-US" sz="1200" dirty="0">
                <a:solidFill>
                  <a:srgbClr val="58585A"/>
                </a:solidFill>
                <a:latin typeface="Arial Narrow" panose="020B0606020202030204" pitchFamily="34" charset="0"/>
              </a:rPr>
              <a:t>One community leader KI reported that there are also families residing in apartments.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addition to the reported housing agreements, the IOM DTM report on return dynamics in Salah Al-Din highlighted that </a:t>
            </a:r>
            <a:r>
              <a:rPr lang="en-US" sz="1200" b="1" i="0" u="none" strike="noStrike" kern="1200" baseline="0" dirty="0">
                <a:solidFill>
                  <a:schemeClr val="tx1"/>
                </a:solidFill>
                <a:latin typeface="+mn-lt"/>
                <a:ea typeface="+mn-ea"/>
                <a:cs typeface="+mn-cs"/>
              </a:rPr>
              <a:t>illegal occupation of houses </a:t>
            </a:r>
            <a:r>
              <a:rPr lang="en-US" sz="1200" b="0" i="0" u="none" strike="noStrike" kern="1200" baseline="0" dirty="0">
                <a:solidFill>
                  <a:schemeClr val="tx1"/>
                </a:solidFill>
                <a:latin typeface="+mn-lt"/>
                <a:ea typeface="+mn-ea"/>
                <a:cs typeface="+mn-cs"/>
              </a:rPr>
              <a:t>in </a:t>
            </a:r>
            <a:r>
              <a:rPr lang="en-US" sz="1200" b="0" i="0" u="none" strike="noStrike" kern="1200" baseline="0" dirty="0" err="1">
                <a:solidFill>
                  <a:schemeClr val="tx1"/>
                </a:solidFill>
                <a:latin typeface="+mn-lt"/>
                <a:ea typeface="+mn-ea"/>
                <a:cs typeface="+mn-cs"/>
              </a:rPr>
              <a:t>Markaz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Tooz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Khurmato</a:t>
            </a:r>
            <a:r>
              <a:rPr lang="en-US" sz="1200" b="0" i="0" u="none" strike="noStrike" kern="1200" baseline="0" dirty="0">
                <a:solidFill>
                  <a:schemeClr val="tx1"/>
                </a:solidFill>
                <a:latin typeface="+mn-lt"/>
                <a:ea typeface="+mn-ea"/>
                <a:cs typeface="+mn-cs"/>
              </a:rPr>
              <a:t> was an obstacle for families willing to return to the sub-district.</a:t>
            </a:r>
          </a:p>
          <a:p>
            <a:endParaRPr lang="en-GB" sz="1200" b="0" i="0" u="none" strike="noStrike" kern="1200" baseline="0" dirty="0">
              <a:solidFill>
                <a:schemeClr val="tx1"/>
              </a:solidFill>
              <a:latin typeface="+mn-lt"/>
              <a:ea typeface="+mn-ea"/>
              <a:cs typeface="+mn-cs"/>
            </a:endParaRPr>
          </a:p>
          <a:p>
            <a:endParaRPr lang="en-CH"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Specific groups being more likely to </a:t>
            </a:r>
            <a:r>
              <a:rPr lang="en-US" sz="1200" b="1" i="0" u="none" strike="noStrike" kern="1200" baseline="0" dirty="0">
                <a:solidFill>
                  <a:schemeClr val="tx1"/>
                </a:solidFill>
                <a:latin typeface="+mn-lt"/>
                <a:ea typeface="+mn-ea"/>
                <a:cs typeface="+mn-cs"/>
              </a:rPr>
              <a:t>reside in damaged or unfinished housing </a:t>
            </a:r>
            <a:r>
              <a:rPr lang="en-US" sz="1200" b="0" i="0" u="none" strike="noStrike" kern="1200" baseline="0" dirty="0">
                <a:solidFill>
                  <a:schemeClr val="tx1"/>
                </a:solidFill>
                <a:latin typeface="+mn-lt"/>
                <a:ea typeface="+mn-ea"/>
                <a:cs typeface="+mn-cs"/>
              </a:rPr>
              <a:t>were IDPs and returnees in addition to UASC, large families, people with disabilities, elderly-headed households and child-headed households, as reported by 30 KIs (out of 46). </a:t>
            </a:r>
            <a:endParaRPr lang="en-US" sz="1200" baseline="0" dirty="0">
              <a:solidFill>
                <a:srgbClr val="58585B"/>
              </a:solidFill>
              <a:latin typeface="Arial Narrow" panose="020B0606020202030204" pitchFamily="34" charset="0"/>
            </a:endParaRPr>
          </a:p>
          <a:p>
            <a:endParaRPr lang="en-US" sz="1200" b="0" i="0" u="none" strike="noStrike" kern="1200" baseline="0" dirty="0">
              <a:solidFill>
                <a:schemeClr val="tx1"/>
              </a:solidFill>
              <a:latin typeface="+mn-lt"/>
              <a:ea typeface="+mn-ea"/>
              <a:cs typeface="+mn-cs"/>
            </a:endParaRPr>
          </a:p>
          <a:p>
            <a:r>
              <a:rPr lang="en-GB" sz="1800" b="1" dirty="0">
                <a:effectLst/>
                <a:latin typeface="Calibri" panose="020F0502020204030204" pitchFamily="34" charset="0"/>
                <a:ea typeface="Calibri" panose="020F0502020204030204" pitchFamily="34" charset="0"/>
                <a:cs typeface="Arial" panose="020B0604020202020204" pitchFamily="34" charset="0"/>
              </a:rPr>
              <a:t>Risk of eviction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57585A"/>
                </a:solidFill>
                <a:latin typeface="Arial Narrow" panose="020B0606020202030204" pitchFamily="34" charset="0"/>
              </a:rPr>
              <a:t>In follow up questions on eviction 32 KIs (out of 46 KIs) reported that </a:t>
            </a:r>
            <a:r>
              <a:rPr lang="en-US" sz="1800" b="1" dirty="0">
                <a:solidFill>
                  <a:srgbClr val="57585A"/>
                </a:solidFill>
                <a:latin typeface="Arial Narrow" panose="020B0606020202030204" pitchFamily="34" charset="0"/>
              </a:rPr>
              <a:t>returnees</a:t>
            </a:r>
            <a:r>
              <a:rPr lang="en-US" sz="1800" dirty="0">
                <a:solidFill>
                  <a:srgbClr val="57585A"/>
                </a:solidFill>
                <a:latin typeface="Arial Narrow" panose="020B0606020202030204" pitchFamily="34" charset="0"/>
              </a:rPr>
              <a:t>, </a:t>
            </a:r>
            <a:r>
              <a:rPr lang="en-US" sz="1800" b="1" dirty="0">
                <a:solidFill>
                  <a:srgbClr val="57585A"/>
                </a:solidFill>
                <a:latin typeface="Arial Narrow" panose="020B0606020202030204" pitchFamily="34" charset="0"/>
              </a:rPr>
              <a:t>IDPs, child-headed households, UASC, large families, elderly people, people with disabilities, people without documentation, families with perceived affiliation to ISIL </a:t>
            </a:r>
            <a:r>
              <a:rPr lang="en-US" sz="1800" dirty="0">
                <a:solidFill>
                  <a:srgbClr val="57585A"/>
                </a:solidFill>
                <a:latin typeface="Arial Narrow" panose="020B0606020202030204" pitchFamily="34" charset="0"/>
              </a:rPr>
              <a:t>and </a:t>
            </a:r>
            <a:r>
              <a:rPr lang="en-US" sz="1800" b="1" dirty="0">
                <a:solidFill>
                  <a:srgbClr val="57585A"/>
                </a:solidFill>
                <a:latin typeface="Arial Narrow" panose="020B0606020202030204" pitchFamily="34" charset="0"/>
              </a:rPr>
              <a:t>people with less connections (</a:t>
            </a:r>
            <a:r>
              <a:rPr lang="en-US" sz="1800" b="1" dirty="0" err="1">
                <a:solidFill>
                  <a:srgbClr val="57585A"/>
                </a:solidFill>
                <a:latin typeface="Arial Narrow" panose="020B0606020202030204" pitchFamily="34" charset="0"/>
              </a:rPr>
              <a:t>wasta</a:t>
            </a:r>
            <a:r>
              <a:rPr lang="en-US" sz="1800" b="1" dirty="0">
                <a:solidFill>
                  <a:srgbClr val="57585A"/>
                </a:solidFill>
                <a:latin typeface="Arial Narrow" panose="020B0606020202030204" pitchFamily="34" charset="0"/>
              </a:rPr>
              <a:t>) </a:t>
            </a:r>
            <a:r>
              <a:rPr lang="en-US" sz="1800" dirty="0">
                <a:solidFill>
                  <a:srgbClr val="57585A"/>
                </a:solidFill>
                <a:latin typeface="Arial Narrow" panose="020B0606020202030204" pitchFamily="34" charset="0"/>
              </a:rPr>
              <a:t>would be most at risk of eviction.</a:t>
            </a:r>
            <a:endParaRPr lang="en-US" sz="1800" dirty="0">
              <a:latin typeface="Arial Narrow" panose="020B0606020202030204" pitchFamily="34" charset="0"/>
            </a:endParaRPr>
          </a:p>
          <a:p>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28600" indent="0" algn="just">
              <a:spcAft>
                <a:spcPts val="600"/>
              </a:spcAft>
              <a:buSzPct val="80000"/>
              <a:buFont typeface="Arial" panose="020B0604020202020204" pitchFamily="34" charset="0"/>
              <a:buNone/>
            </a:pPr>
            <a:endParaRPr lang="en-US" sz="1200"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23</a:t>
            </a:fld>
            <a:endParaRPr lang="en-US"/>
          </a:p>
        </p:txBody>
      </p:sp>
    </p:spTree>
    <p:extLst>
      <p:ext uri="{BB962C8B-B14F-4D97-AF65-F5344CB8AC3E}">
        <p14:creationId xmlns:p14="http://schemas.microsoft.com/office/powerpoint/2010/main" val="2897541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2</a:t>
            </a:fld>
            <a:endParaRPr lang="en-US"/>
          </a:p>
        </p:txBody>
      </p:sp>
    </p:spTree>
    <p:extLst>
      <p:ext uri="{BB962C8B-B14F-4D97-AF65-F5344CB8AC3E}">
        <p14:creationId xmlns:p14="http://schemas.microsoft.com/office/powerpoint/2010/main" val="3953769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baseline="0" dirty="0">
                <a:solidFill>
                  <a:srgbClr val="58585B"/>
                </a:solidFill>
                <a:latin typeface="Arial Narrow" panose="020B0606020202030204" pitchFamily="34" charset="0"/>
              </a:rPr>
              <a:t>Access to housing rehabilitation</a:t>
            </a:r>
          </a:p>
          <a:p>
            <a:r>
              <a:rPr lang="en-US" sz="1200" dirty="0">
                <a:solidFill>
                  <a:srgbClr val="58585A"/>
                </a:solidFill>
                <a:latin typeface="Arial Narrow" panose="020B0606020202030204" pitchFamily="34" charset="0"/>
              </a:rPr>
              <a:t>Reportedly </a:t>
            </a:r>
            <a:r>
              <a:rPr lang="en-US" sz="1200" b="1" dirty="0">
                <a:solidFill>
                  <a:srgbClr val="58585A"/>
                </a:solidFill>
                <a:latin typeface="Arial Narrow" panose="020B0606020202030204" pitchFamily="34" charset="0"/>
              </a:rPr>
              <a:t>UASC, IDPs, elderly-headed households </a:t>
            </a:r>
            <a:r>
              <a:rPr lang="en-US" sz="1200" dirty="0">
                <a:solidFill>
                  <a:srgbClr val="58585A"/>
                </a:solidFill>
                <a:latin typeface="Arial Narrow" panose="020B0606020202030204" pitchFamily="34" charset="0"/>
              </a:rPr>
              <a:t>and </a:t>
            </a:r>
            <a:r>
              <a:rPr lang="en-US" sz="1200" b="1" dirty="0">
                <a:solidFill>
                  <a:srgbClr val="58585A"/>
                </a:solidFill>
                <a:latin typeface="Arial Narrow" panose="020B0606020202030204" pitchFamily="34" charset="0"/>
              </a:rPr>
              <a:t>child-headed households </a:t>
            </a:r>
            <a:r>
              <a:rPr lang="en-US" sz="1200" dirty="0">
                <a:solidFill>
                  <a:srgbClr val="58585A"/>
                </a:solidFill>
                <a:latin typeface="Arial Narrow" panose="020B0606020202030204" pitchFamily="34" charset="0"/>
              </a:rPr>
              <a:t>have less access to housing rehabilitation</a:t>
            </a:r>
            <a:endParaRPr lang="en-GB" sz="1200" b="1" baseline="0" dirty="0">
              <a:solidFill>
                <a:srgbClr val="58585A"/>
              </a:solidFill>
              <a:latin typeface="Arial Narrow" panose="020B0606020202030204" pitchFamily="34" charset="0"/>
            </a:endParaRP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Reported barriers to access</a:t>
            </a:r>
            <a:endParaRPr lang="en-CH"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Wasta</a:t>
            </a:r>
            <a:r>
              <a:rPr lang="en-US" sz="1200" b="0" i="0" u="none" strike="noStrike" kern="1200" baseline="0" dirty="0">
                <a:solidFill>
                  <a:schemeClr val="tx1"/>
                </a:solidFill>
                <a:latin typeface="+mn-lt"/>
                <a:ea typeface="+mn-ea"/>
                <a:cs typeface="+mn-cs"/>
              </a:rPr>
              <a:t> can be defined as the advantages a person might have due to using one’s social connections and influence. </a:t>
            </a:r>
            <a:endParaRPr lang="en-US" sz="1200" dirty="0">
              <a:solidFill>
                <a:srgbClr val="58585A"/>
              </a:solidFill>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8585A"/>
                </a:solidFill>
                <a:latin typeface="Arial Narrow" panose="020B0606020202030204" pitchFamily="34" charset="0"/>
              </a:rPr>
              <a:t>Lack of necessary documentation </a:t>
            </a:r>
            <a:r>
              <a:rPr lang="en-US" sz="1200" b="0" i="0" u="none" strike="noStrike" kern="1200" baseline="0" dirty="0">
                <a:solidFill>
                  <a:schemeClr val="tx1"/>
                </a:solidFill>
                <a:latin typeface="+mn-lt"/>
                <a:ea typeface="+mn-ea"/>
                <a:cs typeface="+mn-cs"/>
              </a:rPr>
              <a:t>is papers related to proof of house ownership, rent attestation, civil status certificates, birth certificates, police attestation, security clearance, passport and identification (ID) papers. </a:t>
            </a:r>
            <a:endParaRPr lang="en-GB" sz="1200" b="1" i="0" u="none" strike="noStrike" kern="1200" baseline="0" dirty="0">
              <a:solidFill>
                <a:schemeClr val="tx1"/>
              </a:solidFill>
              <a:latin typeface="+mn-lt"/>
              <a:ea typeface="+mn-ea"/>
              <a:cs typeface="+mn-cs"/>
            </a:endParaRPr>
          </a:p>
          <a:p>
            <a:endParaRPr lang="en-US" sz="1200" b="1"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24</a:t>
            </a:fld>
            <a:endParaRPr lang="en-US"/>
          </a:p>
        </p:txBody>
      </p:sp>
    </p:spTree>
    <p:extLst>
      <p:ext uri="{BB962C8B-B14F-4D97-AF65-F5344CB8AC3E}">
        <p14:creationId xmlns:p14="http://schemas.microsoft.com/office/powerpoint/2010/main" val="2316116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IDPs, elderly-headed households, female-headed households, child-headed households, UASC, large families, people with less connections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people with disabilities </a:t>
            </a:r>
            <a:r>
              <a:rPr lang="en-US" sz="1200" b="0" i="0" u="none" strike="noStrike" kern="1200" baseline="0" dirty="0">
                <a:solidFill>
                  <a:schemeClr val="tx1"/>
                </a:solidFill>
                <a:latin typeface="+mn-lt"/>
                <a:ea typeface="+mn-ea"/>
                <a:cs typeface="+mn-cs"/>
              </a:rPr>
              <a:t>have reportedly less access to basic public services. </a:t>
            </a:r>
            <a:endParaRPr lang="en-US" baseline="0" dirty="0"/>
          </a:p>
          <a:p>
            <a:endParaRPr lang="en-CH"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All KIs (46 KIs) reported that boys and girls (between 6-15 years old) can access </a:t>
            </a:r>
            <a:r>
              <a:rPr lang="en-US" sz="1200" b="1" i="0" u="none" strike="noStrike" kern="1200" baseline="0" dirty="0">
                <a:solidFill>
                  <a:schemeClr val="tx1"/>
                </a:solidFill>
                <a:latin typeface="+mn-lt"/>
                <a:ea typeface="+mn-ea"/>
                <a:cs typeface="+mn-cs"/>
              </a:rPr>
              <a:t>public education</a:t>
            </a:r>
            <a:r>
              <a:rPr lang="en-US" sz="1200" b="0" i="0" u="none" strike="noStrike" kern="1200" baseline="0" dirty="0">
                <a:solidFill>
                  <a:schemeClr val="tx1"/>
                </a:solidFill>
                <a:latin typeface="+mn-lt"/>
                <a:ea typeface="+mn-ea"/>
                <a:cs typeface="+mn-cs"/>
              </a:rPr>
              <a:t>. However, a decrease in the quality of public education in </a:t>
            </a:r>
            <a:r>
              <a:rPr lang="en-US" sz="1200" b="0" i="0" u="none" strike="noStrike" kern="1200" baseline="0" dirty="0" err="1">
                <a:solidFill>
                  <a:schemeClr val="tx1"/>
                </a:solidFill>
                <a:latin typeface="+mn-lt"/>
                <a:ea typeface="+mn-ea"/>
                <a:cs typeface="+mn-cs"/>
              </a:rPr>
              <a:t>Markaz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Tooz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Khurmato</a:t>
            </a:r>
            <a:r>
              <a:rPr lang="en-US" sz="1200" b="0" i="0" u="none" strike="noStrike" kern="1200" baseline="0" dirty="0">
                <a:solidFill>
                  <a:schemeClr val="tx1"/>
                </a:solidFill>
                <a:latin typeface="+mn-lt"/>
                <a:ea typeface="+mn-ea"/>
                <a:cs typeface="+mn-cs"/>
              </a:rPr>
              <a:t> was reported by 7 KIs. Furthermore, the stop of gratuitous distributions of educational items such as books, notebooks and pens (8 KIs), the lack of capacity in public schools to meet the current demand of students (1 KI), the lack of interest of children to attend school (1 KI) and the perceived low competency of public educational staff (1 KI) were reportedly perceived challenges regarding public education in the sub-district. </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25</a:t>
            </a:fld>
            <a:endParaRPr lang="en-US"/>
          </a:p>
        </p:txBody>
      </p:sp>
    </p:spTree>
    <p:extLst>
      <p:ext uri="{BB962C8B-B14F-4D97-AF65-F5344CB8AC3E}">
        <p14:creationId xmlns:p14="http://schemas.microsoft.com/office/powerpoint/2010/main" val="1614931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latin typeface="+mn-lt"/>
                <a:ea typeface="+mn-ea"/>
                <a:cs typeface="+mn-cs"/>
              </a:rPr>
              <a:t>Access to livelihoods</a:t>
            </a:r>
          </a:p>
          <a:p>
            <a:r>
              <a:rPr lang="en-GB" sz="1200" b="1" i="0" u="none" strike="noStrike" kern="1200" baseline="0" dirty="0">
                <a:solidFill>
                  <a:schemeClr val="tx1"/>
                </a:solidFill>
                <a:latin typeface="+mn-lt"/>
                <a:ea typeface="+mn-ea"/>
                <a:cs typeface="+mn-cs"/>
              </a:rPr>
              <a:t>IDPs, elderly heads of </a:t>
            </a:r>
            <a:r>
              <a:rPr lang="en-US" sz="1200" b="1" i="0" u="none" strike="noStrike" kern="1200" baseline="0" dirty="0">
                <a:solidFill>
                  <a:schemeClr val="tx1"/>
                </a:solidFill>
                <a:latin typeface="+mn-lt"/>
                <a:ea typeface="+mn-ea"/>
                <a:cs typeface="+mn-cs"/>
              </a:rPr>
              <a:t>household, people with disabilities, female heads of household, child heads of household, UASC,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large families </a:t>
            </a:r>
            <a:r>
              <a:rPr lang="en-US" sz="1200" b="0" i="0" u="none" strike="noStrike" kern="1200" baseline="0" dirty="0">
                <a:solidFill>
                  <a:schemeClr val="tx1"/>
                </a:solidFill>
                <a:latin typeface="+mn-lt"/>
                <a:ea typeface="+mn-ea"/>
                <a:cs typeface="+mn-cs"/>
              </a:rPr>
              <a:t>reportedly have less access to livelihood opportunities compared to other groups in the community in </a:t>
            </a:r>
            <a:r>
              <a:rPr lang="en-US" sz="1200" b="0" i="0" u="none" strike="noStrike" kern="1200" baseline="0" dirty="0" err="1">
                <a:solidFill>
                  <a:schemeClr val="tx1"/>
                </a:solidFill>
                <a:latin typeface="+mn-lt"/>
                <a:ea typeface="+mn-ea"/>
                <a:cs typeface="+mn-cs"/>
              </a:rPr>
              <a:t>Markaz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Tooz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Khurmato</a:t>
            </a:r>
            <a:r>
              <a:rPr lang="en-US" sz="1200" b="0" i="0" u="none" strike="noStrike" kern="1200" baseline="0" dirty="0">
                <a:solidFill>
                  <a:schemeClr val="tx1"/>
                </a:solidFill>
                <a:latin typeface="+mn-lt"/>
                <a:ea typeface="+mn-ea"/>
                <a:cs typeface="+mn-cs"/>
              </a:rPr>
              <a:t>.</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Reported barriers to access livelihoods</a:t>
            </a:r>
          </a:p>
          <a:p>
            <a:r>
              <a:rPr lang="en-GB" sz="1200" dirty="0">
                <a:solidFill>
                  <a:srgbClr val="58585A"/>
                </a:solidFill>
                <a:latin typeface="Arial Narrow" panose="020B0606020202030204" pitchFamily="34" charset="0"/>
              </a:rPr>
              <a:t>Perceived limited physical/mental capacity of specific groups </a:t>
            </a:r>
            <a:r>
              <a:rPr lang="en-US" sz="1200" b="0" i="0" u="none" strike="noStrike" kern="1200" baseline="0" dirty="0">
                <a:solidFill>
                  <a:schemeClr val="tx1"/>
                </a:solidFill>
                <a:latin typeface="+mn-lt"/>
                <a:ea typeface="+mn-ea"/>
                <a:cs typeface="+mn-cs"/>
              </a:rPr>
              <a:t>is reportedly related to groups represented by female, elderly, children and people with disabilities in the different population groups. </a:t>
            </a:r>
          </a:p>
          <a:p>
            <a:r>
              <a:rPr lang="en-US" sz="1200" dirty="0">
                <a:solidFill>
                  <a:srgbClr val="58585A"/>
                </a:solidFill>
                <a:latin typeface="Arial Narrow" panose="020B0606020202030204" pitchFamily="34" charset="0"/>
              </a:rPr>
              <a:t>Lack of necessary documentation </a:t>
            </a:r>
            <a:r>
              <a:rPr lang="en-US" sz="1200" b="0" i="0" u="none" strike="noStrike" kern="1200" baseline="0" dirty="0">
                <a:solidFill>
                  <a:schemeClr val="tx1"/>
                </a:solidFill>
                <a:latin typeface="+mn-lt"/>
                <a:ea typeface="+mn-ea"/>
                <a:cs typeface="+mn-cs"/>
              </a:rPr>
              <a:t>is papers related to proof of house ownership, rent attestation, civil status certificates, birth certificates, police attestation, security clearance, passport and identification (ID) papers. </a:t>
            </a:r>
            <a:endParaRPr lang="en-GB"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26</a:t>
            </a:fld>
            <a:endParaRPr lang="en-US"/>
          </a:p>
        </p:txBody>
      </p:sp>
    </p:spTree>
    <p:extLst>
      <p:ext uri="{BB962C8B-B14F-4D97-AF65-F5344CB8AC3E}">
        <p14:creationId xmlns:p14="http://schemas.microsoft.com/office/powerpoint/2010/main" val="3705430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latin typeface="+mn-lt"/>
                <a:ea typeface="+mn-ea"/>
                <a:cs typeface="+mn-cs"/>
              </a:rPr>
              <a:t>Access to public judicial mechanisms</a:t>
            </a:r>
          </a:p>
          <a:p>
            <a:r>
              <a:rPr lang="en-GB" sz="1200" b="0" i="0" u="none" strike="noStrike" kern="1200" baseline="0" dirty="0">
                <a:solidFill>
                  <a:schemeClr val="tx1"/>
                </a:solidFill>
                <a:latin typeface="+mn-lt"/>
                <a:ea typeface="+mn-ea"/>
                <a:cs typeface="+mn-cs"/>
              </a:rPr>
              <a:t>There was no reporting on documentation that people cannot obtain in the offices closest to them. </a:t>
            </a:r>
            <a:endParaRPr lang="en-US"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8585A"/>
                </a:solidFill>
                <a:latin typeface="Arial Narrow" panose="020B0606020202030204" pitchFamily="34" charset="0"/>
              </a:rPr>
              <a:t>The rest of the KIs reported that they do not know about access to documentation.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Governance and influencing bodies</a:t>
            </a:r>
            <a:endParaRPr lang="en-CH"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All 15 community leader KIs </a:t>
            </a:r>
            <a:r>
              <a:rPr lang="en-US" sz="1200" b="0" i="0" u="none" strike="noStrike" kern="1200" baseline="0" dirty="0">
                <a:solidFill>
                  <a:schemeClr val="tx1"/>
                </a:solidFill>
                <a:latin typeface="+mn-lt"/>
                <a:ea typeface="+mn-ea"/>
                <a:cs typeface="+mn-cs"/>
              </a:rPr>
              <a:t>reported that the main actors influencing the implementation of laws and rules </a:t>
            </a:r>
            <a:r>
              <a:rPr lang="en-US" sz="1200" b="1" i="0" u="none" strike="noStrike" kern="1200" baseline="0" dirty="0">
                <a:solidFill>
                  <a:schemeClr val="tx1"/>
                </a:solidFill>
                <a:latin typeface="+mn-lt"/>
                <a:ea typeface="+mn-ea"/>
                <a:cs typeface="+mn-cs"/>
              </a:rPr>
              <a:t>did not change </a:t>
            </a:r>
            <a:r>
              <a:rPr lang="en-US" sz="1200" b="0" i="0" u="none" strike="noStrike" kern="1200" baseline="0" dirty="0">
                <a:solidFill>
                  <a:schemeClr val="tx1"/>
                </a:solidFill>
                <a:latin typeface="+mn-lt"/>
                <a:ea typeface="+mn-ea"/>
                <a:cs typeface="+mn-cs"/>
              </a:rPr>
              <a:t>in the six months prior to data collection.</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In addition, there has been </a:t>
            </a:r>
            <a:r>
              <a:rPr lang="en-US" sz="1200" b="1" i="0" u="none" strike="noStrike" kern="1200" baseline="0" dirty="0">
                <a:solidFill>
                  <a:schemeClr val="tx1"/>
                </a:solidFill>
                <a:latin typeface="+mn-lt"/>
                <a:ea typeface="+mn-ea"/>
                <a:cs typeface="+mn-cs"/>
              </a:rPr>
              <a:t>no new appointments of local authorities </a:t>
            </a:r>
            <a:r>
              <a:rPr lang="en-US" sz="1200" b="0" i="0" u="none" strike="noStrike" kern="1200" baseline="0" dirty="0">
                <a:solidFill>
                  <a:schemeClr val="tx1"/>
                </a:solidFill>
                <a:latin typeface="+mn-lt"/>
                <a:ea typeface="+mn-ea"/>
                <a:cs typeface="+mn-cs"/>
              </a:rPr>
              <a:t>reported in Markaz </a:t>
            </a:r>
            <a:r>
              <a:rPr lang="en-US" sz="1200" b="0" i="0" u="none" strike="noStrike" kern="1200" baseline="0" dirty="0" err="1">
                <a:solidFill>
                  <a:schemeClr val="tx1"/>
                </a:solidFill>
                <a:latin typeface="+mn-lt"/>
                <a:ea typeface="+mn-ea"/>
                <a:cs typeface="+mn-cs"/>
              </a:rPr>
              <a:t>Tooz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Khurmato</a:t>
            </a:r>
            <a:r>
              <a:rPr lang="en-US" sz="1200" b="0" i="0" u="none" strike="noStrike" kern="1200" baseline="0" dirty="0">
                <a:solidFill>
                  <a:schemeClr val="tx1"/>
                </a:solidFill>
                <a:latin typeface="+mn-lt"/>
                <a:ea typeface="+mn-ea"/>
                <a:cs typeface="+mn-cs"/>
              </a:rPr>
              <a:t> in the six months prior to data collection.</a:t>
            </a:r>
            <a:endParaRPr lang="en-US" baseline="0" dirty="0"/>
          </a:p>
        </p:txBody>
      </p:sp>
      <p:sp>
        <p:nvSpPr>
          <p:cNvPr id="4" name="Slide Number Placeholder 3"/>
          <p:cNvSpPr>
            <a:spLocks noGrp="1"/>
          </p:cNvSpPr>
          <p:nvPr>
            <p:ph type="sldNum" sz="quarter" idx="5"/>
          </p:nvPr>
        </p:nvSpPr>
        <p:spPr/>
        <p:txBody>
          <a:bodyPr/>
          <a:lstStyle/>
          <a:p>
            <a:fld id="{33A22B85-E105-4374-B998-26621ECADA5C}" type="slidenum">
              <a:rPr lang="en-US" smtClean="0"/>
              <a:t>27</a:t>
            </a:fld>
            <a:endParaRPr lang="en-US"/>
          </a:p>
        </p:txBody>
      </p:sp>
    </p:spTree>
    <p:extLst>
      <p:ext uri="{BB962C8B-B14F-4D97-AF65-F5344CB8AC3E}">
        <p14:creationId xmlns:p14="http://schemas.microsoft.com/office/powerpoint/2010/main" val="3633495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latin typeface="+mn-lt"/>
                <a:ea typeface="+mn-ea"/>
                <a:cs typeface="+mn-cs"/>
              </a:rPr>
              <a:t>Community disputes</a:t>
            </a:r>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All 46 KIs reported </a:t>
            </a:r>
            <a:r>
              <a:rPr lang="en-US" sz="1200" b="1" i="0" u="none" strike="noStrike" kern="1200" baseline="0" dirty="0">
                <a:solidFill>
                  <a:schemeClr val="tx1"/>
                </a:solidFill>
                <a:latin typeface="+mn-lt"/>
                <a:ea typeface="+mn-ea"/>
                <a:cs typeface="+mn-cs"/>
              </a:rPr>
              <a:t>no change </a:t>
            </a:r>
            <a:r>
              <a:rPr lang="en-US" sz="1200" b="0" i="0" u="none" strike="noStrike" kern="1200" baseline="0" dirty="0">
                <a:solidFill>
                  <a:schemeClr val="tx1"/>
                </a:solidFill>
                <a:latin typeface="+mn-lt"/>
                <a:ea typeface="+mn-ea"/>
                <a:cs typeface="+mn-cs"/>
              </a:rPr>
              <a:t>is expected regarding disputes within or between communities in the six months following data collection. This is reportedly due to the </a:t>
            </a:r>
            <a:r>
              <a:rPr lang="en-US" sz="1200" b="1" i="0" u="none" strike="noStrike" kern="1200" baseline="0" dirty="0">
                <a:solidFill>
                  <a:schemeClr val="tx1"/>
                </a:solidFill>
                <a:latin typeface="+mn-lt"/>
                <a:ea typeface="+mn-ea"/>
                <a:cs typeface="+mn-cs"/>
              </a:rPr>
              <a:t>(re)integration </a:t>
            </a:r>
            <a:r>
              <a:rPr lang="en-US" sz="1200" b="0" i="0" u="none" strike="noStrike" kern="1200" baseline="0" dirty="0">
                <a:solidFill>
                  <a:schemeClr val="tx1"/>
                </a:solidFill>
                <a:latin typeface="+mn-lt"/>
                <a:ea typeface="+mn-ea"/>
                <a:cs typeface="+mn-cs"/>
              </a:rPr>
              <a:t>of IDPs and returnees in Markaz </a:t>
            </a:r>
            <a:r>
              <a:rPr lang="en-US" sz="1200" b="0" i="0" u="none" strike="noStrike" kern="1200" baseline="0" dirty="0" err="1">
                <a:solidFill>
                  <a:schemeClr val="tx1"/>
                </a:solidFill>
                <a:latin typeface="+mn-lt"/>
                <a:ea typeface="+mn-ea"/>
                <a:cs typeface="+mn-cs"/>
              </a:rPr>
              <a:t>Tooz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Khurmato</a:t>
            </a:r>
            <a:r>
              <a:rPr lang="en-US" sz="1200" b="0" i="0" u="none" strike="noStrike" kern="1200" baseline="0" dirty="0">
                <a:solidFill>
                  <a:schemeClr val="tx1"/>
                </a:solidFill>
                <a:latin typeface="+mn-lt"/>
                <a:ea typeface="+mn-ea"/>
                <a:cs typeface="+mn-cs"/>
              </a:rPr>
              <a:t> facilitated by </a:t>
            </a:r>
            <a:r>
              <a:rPr lang="en-US" sz="1200" b="1" i="0" u="none" strike="noStrike" kern="1200" baseline="0" dirty="0">
                <a:solidFill>
                  <a:schemeClr val="tx1"/>
                </a:solidFill>
                <a:latin typeface="+mn-lt"/>
                <a:ea typeface="+mn-ea"/>
                <a:cs typeface="+mn-cs"/>
              </a:rPr>
              <a:t>kinship ties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work relations </a:t>
            </a:r>
            <a:r>
              <a:rPr lang="en-US" sz="1200" b="0" i="0" u="none" strike="noStrike" kern="1200" baseline="0" dirty="0">
                <a:solidFill>
                  <a:schemeClr val="tx1"/>
                </a:solidFill>
                <a:latin typeface="+mn-lt"/>
                <a:ea typeface="+mn-ea"/>
                <a:cs typeface="+mn-cs"/>
              </a:rPr>
              <a:t>between families of different groups in the community and the </a:t>
            </a:r>
            <a:r>
              <a:rPr lang="en-US" sz="1200" b="1" i="0" u="none" strike="noStrike" kern="1200" baseline="0" dirty="0">
                <a:solidFill>
                  <a:schemeClr val="tx1"/>
                </a:solidFill>
                <a:latin typeface="+mn-lt"/>
                <a:ea typeface="+mn-ea"/>
                <a:cs typeface="+mn-cs"/>
              </a:rPr>
              <a:t>intervention of local authorities.</a:t>
            </a:r>
            <a:endParaRPr lang="en-GB" sz="1200" b="1"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28</a:t>
            </a:fld>
            <a:endParaRPr lang="en-US"/>
          </a:p>
        </p:txBody>
      </p:sp>
    </p:spTree>
    <p:extLst>
      <p:ext uri="{BB962C8B-B14F-4D97-AF65-F5344CB8AC3E}">
        <p14:creationId xmlns:p14="http://schemas.microsoft.com/office/powerpoint/2010/main" val="3105304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solidFill>
                  <a:srgbClr val="57585A"/>
                </a:solidFill>
                <a:latin typeface="Arial Narrow" panose="020B0606020202030204" pitchFamily="34" charset="0"/>
              </a:rPr>
              <a:t>All KIs (46 KIs) reported that their community members </a:t>
            </a:r>
            <a:r>
              <a:rPr lang="en-US" sz="1200" b="1" dirty="0">
                <a:solidFill>
                  <a:srgbClr val="57585A"/>
                </a:solidFill>
                <a:latin typeface="Arial Narrow" panose="020B0606020202030204" pitchFamily="34" charset="0"/>
              </a:rPr>
              <a:t>feel safe </a:t>
            </a:r>
            <a:r>
              <a:rPr lang="en-US" sz="1200" dirty="0">
                <a:solidFill>
                  <a:srgbClr val="57585A"/>
                </a:solidFill>
                <a:latin typeface="Arial Narrow" panose="020B0606020202030204" pitchFamily="34" charset="0"/>
              </a:rPr>
              <a:t>in </a:t>
            </a:r>
            <a:r>
              <a:rPr lang="en-US" sz="1200" dirty="0" err="1">
                <a:solidFill>
                  <a:srgbClr val="57585A"/>
                </a:solidFill>
                <a:latin typeface="Arial Narrow" panose="020B0606020202030204" pitchFamily="34" charset="0"/>
              </a:rPr>
              <a:t>Markaz</a:t>
            </a:r>
            <a:r>
              <a:rPr lang="en-US" sz="1200" dirty="0">
                <a:solidFill>
                  <a:srgbClr val="57585A"/>
                </a:solidFill>
                <a:latin typeface="Arial Narrow" panose="020B0606020202030204" pitchFamily="34" charset="0"/>
              </a:rPr>
              <a:t> </a:t>
            </a:r>
            <a:r>
              <a:rPr lang="en-US" sz="1200" dirty="0" err="1">
                <a:solidFill>
                  <a:srgbClr val="57585A"/>
                </a:solidFill>
                <a:latin typeface="Arial Narrow" panose="020B0606020202030204" pitchFamily="34" charset="0"/>
              </a:rPr>
              <a:t>Tooz</a:t>
            </a:r>
            <a:r>
              <a:rPr lang="en-US" sz="1200" dirty="0">
                <a:solidFill>
                  <a:srgbClr val="57585A"/>
                </a:solidFill>
                <a:latin typeface="Arial Narrow" panose="020B0606020202030204" pitchFamily="34" charset="0"/>
              </a:rPr>
              <a:t> </a:t>
            </a:r>
            <a:r>
              <a:rPr lang="en-US" sz="1200" dirty="0" err="1">
                <a:solidFill>
                  <a:srgbClr val="57585A"/>
                </a:solidFill>
                <a:latin typeface="Arial Narrow" panose="020B0606020202030204" pitchFamily="34" charset="0"/>
              </a:rPr>
              <a:t>Khurmato</a:t>
            </a:r>
            <a:r>
              <a:rPr lang="en-US" sz="1200" dirty="0">
                <a:solidFill>
                  <a:srgbClr val="57585A"/>
                </a:solidFill>
                <a:latin typeface="Arial Narrow" panose="020B0606020202030204" pitchFamily="34" charset="0"/>
              </a:rPr>
              <a:t>. In addition, it was reported that females and males move freely during the day and at night. </a:t>
            </a:r>
            <a:endParaRPr lang="en-GB" baseline="0" dirty="0"/>
          </a:p>
          <a:p>
            <a:endParaRPr lang="en-CH" sz="1200" b="1"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8585A"/>
                </a:solidFill>
                <a:latin typeface="Arial Narrow" panose="020B0606020202030204" pitchFamily="34" charset="0"/>
              </a:rPr>
              <a:t>Perceived presence of security forces:</a:t>
            </a:r>
            <a:r>
              <a:rPr lang="en-GB" sz="1200" b="1" baseline="0" dirty="0">
                <a:solidFill>
                  <a:srgbClr val="58585A"/>
                </a:solidFill>
                <a:latin typeface="Arial Narrow" panose="020B060602020203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58585A"/>
                </a:solidFill>
                <a:latin typeface="Arial Narrow" panose="020B0606020202030204" pitchFamily="34" charset="0"/>
              </a:rPr>
              <a:t>In addition, it was generally reported that security forces are effective in resolving disputes within the community and between different villages. </a:t>
            </a:r>
            <a:endParaRPr lang="en-GB" sz="1200" dirty="0">
              <a:solidFill>
                <a:srgbClr val="58585A"/>
              </a:solidFill>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58585A"/>
              </a:solidFill>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7585A"/>
                </a:solidFill>
                <a:latin typeface="Arial Narrow" panose="020B0606020202030204" pitchFamily="34" charset="0"/>
              </a:rPr>
              <a:t>Data from the IOM DTM Returns index on return dynamics in Salah Al-Din, shows a need for reconciliation between different ethno-religious groups in </a:t>
            </a:r>
            <a:r>
              <a:rPr lang="en-US" sz="1200" dirty="0" err="1">
                <a:solidFill>
                  <a:srgbClr val="57585A"/>
                </a:solidFill>
                <a:latin typeface="Arial Narrow" panose="020B0606020202030204" pitchFamily="34" charset="0"/>
              </a:rPr>
              <a:t>Tooz</a:t>
            </a:r>
            <a:r>
              <a:rPr lang="en-US" sz="1200" dirty="0">
                <a:solidFill>
                  <a:srgbClr val="57585A"/>
                </a:solidFill>
                <a:latin typeface="Arial Narrow" panose="020B0606020202030204" pitchFamily="34" charset="0"/>
              </a:rPr>
              <a:t> </a:t>
            </a:r>
            <a:r>
              <a:rPr lang="en-US" sz="1200" dirty="0" err="1">
                <a:solidFill>
                  <a:srgbClr val="57585A"/>
                </a:solidFill>
                <a:latin typeface="Arial Narrow" panose="020B0606020202030204" pitchFamily="34" charset="0"/>
              </a:rPr>
              <a:t>Khurmato</a:t>
            </a:r>
            <a:r>
              <a:rPr lang="en-US" sz="1200" dirty="0">
                <a:solidFill>
                  <a:srgbClr val="57585A"/>
                </a:solidFill>
                <a:latin typeface="Arial Narrow" panose="020B0606020202030204" pitchFamily="34" charset="0"/>
              </a:rPr>
              <a:t> District and reported fear of ISIL returning to the area. In addition, safety and security issues in </a:t>
            </a:r>
            <a:r>
              <a:rPr lang="en-US" sz="1200" dirty="0" err="1">
                <a:solidFill>
                  <a:srgbClr val="57585A"/>
                </a:solidFill>
                <a:latin typeface="Arial Narrow" panose="020B0606020202030204" pitchFamily="34" charset="0"/>
              </a:rPr>
              <a:t>Markaz</a:t>
            </a:r>
            <a:r>
              <a:rPr lang="en-US" sz="1200" dirty="0">
                <a:solidFill>
                  <a:srgbClr val="57585A"/>
                </a:solidFill>
                <a:latin typeface="Arial Narrow" panose="020B0606020202030204" pitchFamily="34" charset="0"/>
              </a:rPr>
              <a:t> </a:t>
            </a:r>
            <a:r>
              <a:rPr lang="en-US" sz="1200" dirty="0" err="1">
                <a:solidFill>
                  <a:srgbClr val="57585A"/>
                </a:solidFill>
                <a:latin typeface="Arial Narrow" panose="020B0606020202030204" pitchFamily="34" charset="0"/>
              </a:rPr>
              <a:t>Tooz</a:t>
            </a:r>
            <a:r>
              <a:rPr lang="en-US" sz="1200" dirty="0">
                <a:solidFill>
                  <a:srgbClr val="57585A"/>
                </a:solidFill>
                <a:latin typeface="Arial Narrow" panose="020B0606020202030204" pitchFamily="34" charset="0"/>
              </a:rPr>
              <a:t> </a:t>
            </a:r>
            <a:r>
              <a:rPr lang="en-US" sz="1200" dirty="0" err="1">
                <a:solidFill>
                  <a:srgbClr val="57585A"/>
                </a:solidFill>
                <a:latin typeface="Arial Narrow" panose="020B0606020202030204" pitchFamily="34" charset="0"/>
              </a:rPr>
              <a:t>Khurmato</a:t>
            </a:r>
            <a:r>
              <a:rPr lang="en-US" sz="1200" dirty="0">
                <a:solidFill>
                  <a:srgbClr val="57585A"/>
                </a:solidFill>
                <a:latin typeface="Arial Narrow" panose="020B0606020202030204" pitchFamily="34" charset="0"/>
              </a:rPr>
              <a:t> are reported by IOM DTM regarding the presence of security forces, including multiple security actors competing for the control of the sub-district with in some locations up to six different actors.</a:t>
            </a:r>
            <a:r>
              <a:rPr lang="en-US" sz="1200" baseline="30000" dirty="0">
                <a:solidFill>
                  <a:srgbClr val="57585A"/>
                </a:solidFill>
                <a:latin typeface="Arial Narrow" panose="020B0606020202030204" pitchFamily="34" charset="0"/>
              </a:rPr>
              <a:t>27</a:t>
            </a:r>
            <a:r>
              <a:rPr lang="en-US" sz="1200" dirty="0">
                <a:solidFill>
                  <a:srgbClr val="57585A"/>
                </a:solidFill>
                <a:latin typeface="Arial Narrow" panose="020B0606020202030204" pitchFamily="34" charset="0"/>
              </a:rPr>
              <a:t> KI data does not show any direct security threats or incidents, but the perception of security and trust after the violent events of 2014 are important for sustainable solutions for return in </a:t>
            </a:r>
            <a:r>
              <a:rPr lang="en-US" sz="1200" dirty="0" err="1">
                <a:solidFill>
                  <a:srgbClr val="57585A"/>
                </a:solidFill>
                <a:latin typeface="Arial Narrow" panose="020B0606020202030204" pitchFamily="34" charset="0"/>
              </a:rPr>
              <a:t>Markaz</a:t>
            </a:r>
            <a:r>
              <a:rPr lang="en-US" sz="1200" dirty="0">
                <a:solidFill>
                  <a:srgbClr val="57585A"/>
                </a:solidFill>
                <a:latin typeface="Arial Narrow" panose="020B0606020202030204" pitchFamily="34" charset="0"/>
              </a:rPr>
              <a:t> </a:t>
            </a:r>
            <a:r>
              <a:rPr lang="en-US" sz="1200" dirty="0" err="1">
                <a:solidFill>
                  <a:srgbClr val="57585A"/>
                </a:solidFill>
                <a:latin typeface="Arial Narrow" panose="020B0606020202030204" pitchFamily="34" charset="0"/>
              </a:rPr>
              <a:t>Tooz</a:t>
            </a:r>
            <a:r>
              <a:rPr lang="en-US" sz="1200" dirty="0">
                <a:solidFill>
                  <a:srgbClr val="57585A"/>
                </a:solidFill>
                <a:latin typeface="Arial Narrow" panose="020B0606020202030204" pitchFamily="34" charset="0"/>
              </a:rPr>
              <a:t> </a:t>
            </a:r>
            <a:r>
              <a:rPr lang="en-US" sz="1200" dirty="0" err="1">
                <a:solidFill>
                  <a:srgbClr val="57585A"/>
                </a:solidFill>
                <a:latin typeface="Arial Narrow" panose="020B0606020202030204" pitchFamily="34" charset="0"/>
              </a:rPr>
              <a:t>Khurmato</a:t>
            </a:r>
            <a:r>
              <a:rPr lang="en-US" sz="1200" dirty="0">
                <a:solidFill>
                  <a:srgbClr val="57585A"/>
                </a:solidFill>
                <a:latin typeface="Arial Narrow" panose="020B0606020202030204" pitchFamily="34" charset="0"/>
              </a:rPr>
              <a:t>. </a:t>
            </a:r>
            <a:endParaRPr lang="en-US" sz="1200" dirty="0">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58585A"/>
              </a:solidFill>
              <a:latin typeface="Arial Narrow" panose="020B0606020202030204" pitchFamily="34" charset="0"/>
            </a:endParaRPr>
          </a:p>
          <a:p>
            <a:r>
              <a:rPr lang="en-GB" sz="1200" b="0" i="0" u="none" strike="noStrike" kern="1200" baseline="30000" dirty="0">
                <a:solidFill>
                  <a:schemeClr val="tx1"/>
                </a:solidFill>
                <a:latin typeface="Arial Narrow" panose="020B0606020202030204" pitchFamily="34" charset="0"/>
                <a:ea typeface="+mn-ea"/>
                <a:cs typeface="+mn-cs"/>
              </a:rPr>
              <a:t>27. I</a:t>
            </a:r>
            <a:r>
              <a:rPr lang="en-US" sz="1200" b="0" i="0" u="none" strike="noStrike" kern="1200" baseline="30000" dirty="0">
                <a:solidFill>
                  <a:schemeClr val="tx1"/>
                </a:solidFill>
                <a:latin typeface="Arial Narrow" panose="020B0606020202030204" pitchFamily="34" charset="0"/>
                <a:ea typeface="+mn-ea"/>
                <a:cs typeface="+mn-cs"/>
              </a:rPr>
              <a:t>OM DTM: http://iraqdtm.iom.int/images/ReturnIndex - Return Dynamics in Salah al-Din - July 2020</a:t>
            </a:r>
            <a:endParaRPr lang="en-CH" sz="1200" b="0" i="0" u="none" strike="noStrike" kern="1200" baseline="30000" dirty="0">
              <a:solidFill>
                <a:schemeClr val="tx1"/>
              </a:solidFill>
              <a:latin typeface="Arial Narrow" panose="020B0606020202030204" pitchFamily="34" charset="0"/>
              <a:ea typeface="+mn-ea"/>
              <a:cs typeface="+mn-cs"/>
            </a:endParaRPr>
          </a:p>
          <a:p>
            <a:endParaRPr lang="en-CH"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29</a:t>
            </a:fld>
            <a:endParaRPr lang="en-US"/>
          </a:p>
        </p:txBody>
      </p:sp>
    </p:spTree>
    <p:extLst>
      <p:ext uri="{BB962C8B-B14F-4D97-AF65-F5344CB8AC3E}">
        <p14:creationId xmlns:p14="http://schemas.microsoft.com/office/powerpoint/2010/main" val="1583537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155">
              <a:defRPr/>
            </a:pPr>
            <a:fld id="{33A22B85-E105-4374-B998-26621ECADA5C}" type="slidenum">
              <a:rPr lang="en-US">
                <a:solidFill>
                  <a:prstClr val="black"/>
                </a:solidFill>
                <a:latin typeface="Calibri" panose="020F0502020204030204"/>
              </a:rPr>
              <a:pPr defTabSz="966155">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1978976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To address this gap, REACH proposed a rapid assessment to profile priority areas of return and/or secondary displacement where there may be a risk to sustainable (re)integration of populations.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latin typeface="+mn-lt"/>
                <a:ea typeface="+mn-ea"/>
                <a:cs typeface="+mn-cs"/>
              </a:rPr>
              <a:t>Why conducting a rapid assessment?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latin typeface="+mn-lt"/>
                <a:ea typeface="+mn-ea"/>
                <a:cs typeface="+mn-cs"/>
              </a:rPr>
              <a:t>In coordination with the RWG and other actors, discussions took place to conduct a rapid assessment in the way to immediately identify the main conditions affecting return, durable solutions and the sustainability of safe and dignified integration or re-integration in the community.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aim of this REDS assessment is to have an immediate understanding and in-depth profiling of needs and community interrelations between </a:t>
            </a:r>
            <a:r>
              <a:rPr lang="en-US" sz="1200" b="0" i="0" u="none" strike="noStrike" kern="1200" baseline="0" dirty="0" err="1">
                <a:solidFill>
                  <a:schemeClr val="tx1"/>
                </a:solidFill>
                <a:latin typeface="+mn-lt"/>
                <a:ea typeface="+mn-ea"/>
                <a:cs typeface="+mn-cs"/>
              </a:rPr>
              <a:t>remainee</a:t>
            </a:r>
            <a:r>
              <a:rPr lang="en-US" sz="1200" b="0" i="0" u="none" strike="noStrike" kern="1200" baseline="0" dirty="0">
                <a:solidFill>
                  <a:schemeClr val="tx1"/>
                </a:solidFill>
                <a:latin typeface="+mn-lt"/>
                <a:ea typeface="+mn-ea"/>
                <a:cs typeface="+mn-cs"/>
              </a:rPr>
              <a:t>, returnee, and/or IDP populations.9 This report outlines the overall conditions to determine how and to what extent they are conducive to sustainable returns.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4</a:t>
            </a:fld>
            <a:endParaRPr lang="en-US"/>
          </a:p>
        </p:txBody>
      </p:sp>
    </p:spTree>
    <p:extLst>
      <p:ext uri="{BB962C8B-B14F-4D97-AF65-F5344CB8AC3E}">
        <p14:creationId xmlns:p14="http://schemas.microsoft.com/office/powerpoint/2010/main" val="3610466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600"/>
              </a:spcAft>
            </a:pPr>
            <a:r>
              <a:rPr lang="en-GB" sz="1200" b="1" dirty="0" err="1">
                <a:effectLst/>
                <a:latin typeface="Arial Narrow" panose="020B0606020202030204" pitchFamily="34" charset="0"/>
                <a:ea typeface="Calibri" panose="020F0502020204030204" pitchFamily="34" charset="0"/>
                <a:cs typeface="Arial" panose="020B0604020202020204" pitchFamily="34" charset="0"/>
              </a:rPr>
              <a:t>ReDS</a:t>
            </a:r>
            <a:r>
              <a:rPr lang="en-GB" sz="1200" b="1" dirty="0">
                <a:effectLst/>
                <a:latin typeface="Arial Narrow" panose="020B0606020202030204" pitchFamily="34" charset="0"/>
                <a:ea typeface="Calibri" panose="020F0502020204030204" pitchFamily="34" charset="0"/>
                <a:cs typeface="Arial" panose="020B0604020202020204" pitchFamily="34" charset="0"/>
              </a:rPr>
              <a:t> Specific Objectives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Provide an understanding about the </a:t>
            </a:r>
            <a:r>
              <a:rPr lang="en-GB" sz="1200" b="1" dirty="0">
                <a:effectLst/>
                <a:latin typeface="Arial Narrow" panose="020B0606020202030204" pitchFamily="34" charset="0"/>
                <a:ea typeface="Calibri" panose="020F0502020204030204" pitchFamily="34" charset="0"/>
                <a:cs typeface="Arial" panose="020B0604020202020204" pitchFamily="34" charset="0"/>
              </a:rPr>
              <a:t>effects of recent movement trends</a:t>
            </a:r>
            <a:r>
              <a:rPr lang="en-GB" sz="1200" dirty="0">
                <a:effectLst/>
                <a:latin typeface="Arial Narrow" panose="020B0606020202030204" pitchFamily="34" charset="0"/>
                <a:ea typeface="Calibri" panose="020F0502020204030204" pitchFamily="34" charset="0"/>
                <a:cs typeface="Arial" panose="020B0604020202020204" pitchFamily="34" charset="0"/>
              </a:rPr>
              <a:t> across different demographic groups in targeted areas;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Assess </a:t>
            </a:r>
            <a:r>
              <a:rPr lang="en-GB" sz="1200" b="1" dirty="0">
                <a:effectLst/>
                <a:latin typeface="Arial Narrow" panose="020B0606020202030204" pitchFamily="34" charset="0"/>
                <a:ea typeface="Calibri" panose="020F0502020204030204" pitchFamily="34" charset="0"/>
                <a:cs typeface="Arial" panose="020B0604020202020204" pitchFamily="34" charset="0"/>
              </a:rPr>
              <a:t>perceived intentions to move </a:t>
            </a:r>
            <a:r>
              <a:rPr lang="en-GB" sz="1200" dirty="0">
                <a:effectLst/>
                <a:latin typeface="Arial Narrow" panose="020B0606020202030204" pitchFamily="34" charset="0"/>
                <a:ea typeface="Calibri" panose="020F0502020204030204" pitchFamily="34" charset="0"/>
                <a:cs typeface="Arial" panose="020B0604020202020204" pitchFamily="34" charset="0"/>
              </a:rPr>
              <a:t>among all relevant communities within the areas to </a:t>
            </a:r>
            <a:r>
              <a:rPr lang="en-GB" sz="1200" b="1" dirty="0">
                <a:effectLst/>
                <a:latin typeface="Arial Narrow" panose="020B0606020202030204" pitchFamily="34" charset="0"/>
                <a:ea typeface="Calibri" panose="020F0502020204030204" pitchFamily="34" charset="0"/>
                <a:cs typeface="Arial" panose="020B0604020202020204" pitchFamily="34" charset="0"/>
              </a:rPr>
              <a:t>identify potential risk </a:t>
            </a:r>
            <a:r>
              <a:rPr lang="en-GB" sz="1200" dirty="0">
                <a:effectLst/>
                <a:latin typeface="Arial Narrow" panose="020B0606020202030204" pitchFamily="34" charset="0"/>
                <a:ea typeface="Calibri" panose="020F0502020204030204" pitchFamily="34" charset="0"/>
                <a:cs typeface="Arial" panose="020B0604020202020204" pitchFamily="34" charset="0"/>
              </a:rPr>
              <a:t>of further instability;</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Assess </a:t>
            </a:r>
            <a:r>
              <a:rPr lang="en-GB" sz="1200" b="1" dirty="0">
                <a:effectLst/>
                <a:latin typeface="Arial Narrow" panose="020B0606020202030204" pitchFamily="34" charset="0"/>
                <a:ea typeface="Calibri" panose="020F0502020204030204" pitchFamily="34" charset="0"/>
                <a:cs typeface="Arial" panose="020B0604020202020204" pitchFamily="34" charset="0"/>
              </a:rPr>
              <a:t>how conditions in areas affected </a:t>
            </a:r>
            <a:r>
              <a:rPr lang="en-GB" sz="1200" dirty="0">
                <a:effectLst/>
                <a:latin typeface="Arial Narrow" panose="020B0606020202030204" pitchFamily="34" charset="0"/>
                <a:ea typeface="Calibri" panose="020F0502020204030204" pitchFamily="34" charset="0"/>
                <a:cs typeface="Arial" panose="020B0604020202020204" pitchFamily="34" charset="0"/>
              </a:rPr>
              <a:t>by recent movements</a:t>
            </a:r>
            <a:r>
              <a:rPr lang="en-GB" sz="1200" b="1" dirty="0">
                <a:effectLst/>
                <a:latin typeface="Arial Narrow" panose="020B0606020202030204" pitchFamily="34" charset="0"/>
                <a:ea typeface="Calibri" panose="020F0502020204030204" pitchFamily="34" charset="0"/>
                <a:cs typeface="Arial" panose="020B0604020202020204" pitchFamily="34" charset="0"/>
              </a:rPr>
              <a:t> may impact the sustainability of durable solutions</a:t>
            </a:r>
            <a:r>
              <a:rPr lang="en-GB" sz="1200" dirty="0">
                <a:effectLst/>
                <a:latin typeface="Arial Narrow" panose="020B0606020202030204" pitchFamily="34"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Identify any consequent </a:t>
            </a:r>
            <a:r>
              <a:rPr lang="en-GB" sz="1200" b="1" dirty="0">
                <a:effectLst/>
                <a:latin typeface="Arial Narrow" panose="020B0606020202030204" pitchFamily="34" charset="0"/>
                <a:ea typeface="Calibri" panose="020F0502020204030204" pitchFamily="34" charset="0"/>
                <a:cs typeface="Arial" panose="020B0604020202020204" pitchFamily="34" charset="0"/>
              </a:rPr>
              <a:t>shift in local social dynamics and power structures</a:t>
            </a:r>
            <a:r>
              <a:rPr lang="en-GB" sz="1200" dirty="0">
                <a:effectLst/>
                <a:latin typeface="Arial Narrow" panose="020B0606020202030204" pitchFamily="34" charset="0"/>
                <a:ea typeface="Calibri" panose="020F0502020204030204" pitchFamily="34" charset="0"/>
                <a:cs typeface="Arial" panose="020B0604020202020204" pitchFamily="34" charset="0"/>
              </a:rPr>
              <a:t> following the recent movements;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2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Explore conditions in the area in terms of </a:t>
            </a:r>
            <a:r>
              <a:rPr lang="en-GB" sz="1200" b="1" dirty="0">
                <a:effectLst/>
                <a:latin typeface="Arial Narrow" panose="020B0606020202030204" pitchFamily="34" charset="0"/>
                <a:ea typeface="Calibri" panose="020F0502020204030204" pitchFamily="34" charset="0"/>
                <a:cs typeface="Arial" panose="020B0604020202020204" pitchFamily="34" charset="0"/>
              </a:rPr>
              <a:t>community needs and inter-relations; and the viability of safe and dignified (re)integration.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5</a:t>
            </a:fld>
            <a:endParaRPr lang="en-US"/>
          </a:p>
        </p:txBody>
      </p:sp>
    </p:spTree>
    <p:extLst>
      <p:ext uri="{BB962C8B-B14F-4D97-AF65-F5344CB8AC3E}">
        <p14:creationId xmlns:p14="http://schemas.microsoft.com/office/powerpoint/2010/main" val="3126699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800" b="0" i="0" u="none" strike="noStrike" baseline="0" dirty="0">
                <a:solidFill>
                  <a:srgbClr val="58585B"/>
                </a:solidFill>
                <a:latin typeface="Arial Narrow" panose="020B0606020202030204" pitchFamily="34" charset="0"/>
              </a:rPr>
              <a:t>Community leaders are members of the host community (regardless their displacement status) and were represented by 7 </a:t>
            </a:r>
            <a:r>
              <a:rPr lang="en-US" sz="1800" b="0" i="0" u="none" strike="noStrike" baseline="0" dirty="0" err="1">
                <a:solidFill>
                  <a:srgbClr val="58585B"/>
                </a:solidFill>
                <a:latin typeface="Arial Narrow" panose="020B0606020202030204" pitchFamily="34" charset="0"/>
              </a:rPr>
              <a:t>mukhtars</a:t>
            </a:r>
            <a:r>
              <a:rPr lang="en-US" sz="1800" b="0" i="0" u="none" strike="noStrike" baseline="0" dirty="0">
                <a:solidFill>
                  <a:srgbClr val="58585B"/>
                </a:solidFill>
                <a:latin typeface="Arial Narrow" panose="020B0606020202030204" pitchFamily="34" charset="0"/>
              </a:rPr>
              <a:t> and three tribal leaders, and four local authority officials.</a:t>
            </a:r>
          </a:p>
          <a:p>
            <a:pPr marR="0" algn="just" rtl="0"/>
            <a:r>
              <a:rPr lang="en-US" sz="1800" b="0" i="0" u="none" strike="noStrike" baseline="0" dirty="0">
                <a:solidFill>
                  <a:srgbClr val="58585B"/>
                </a:solidFill>
                <a:latin typeface="Arial Narrow" panose="020B0606020202030204" pitchFamily="34" charset="0"/>
              </a:rPr>
              <a:t>IDPs (displaced from the area) refer to families from </a:t>
            </a:r>
            <a:r>
              <a:rPr lang="en-US" sz="1800" b="0" i="0" u="none" strike="noStrike" baseline="0" dirty="0" err="1">
                <a:solidFill>
                  <a:srgbClr val="58585B"/>
                </a:solidFill>
                <a:latin typeface="Arial Narrow" panose="020B0606020202030204" pitchFamily="34" charset="0"/>
              </a:rPr>
              <a:t>Markaz</a:t>
            </a:r>
            <a:r>
              <a:rPr lang="en-US" sz="1800" b="0" i="0" u="none" strike="noStrike" baseline="0" dirty="0">
                <a:solidFill>
                  <a:srgbClr val="58585B"/>
                </a:solidFill>
                <a:latin typeface="Arial Narrow" panose="020B0606020202030204" pitchFamily="34" charset="0"/>
              </a:rPr>
              <a:t> </a:t>
            </a:r>
            <a:r>
              <a:rPr lang="en-US" sz="1800" b="0" i="0" u="none" strike="noStrike" baseline="0" dirty="0" err="1">
                <a:solidFill>
                  <a:srgbClr val="58585B"/>
                </a:solidFill>
                <a:latin typeface="Arial Narrow" panose="020B0606020202030204" pitchFamily="34" charset="0"/>
              </a:rPr>
              <a:t>Tooz</a:t>
            </a:r>
            <a:r>
              <a:rPr lang="en-US" sz="1800" b="0" i="0" u="none" strike="noStrike" baseline="0" dirty="0">
                <a:solidFill>
                  <a:srgbClr val="58585B"/>
                </a:solidFill>
                <a:latin typeface="Arial Narrow" panose="020B0606020202030204" pitchFamily="34" charset="0"/>
              </a:rPr>
              <a:t> </a:t>
            </a:r>
            <a:r>
              <a:rPr lang="en-US" sz="1800" b="0" i="0" u="none" strike="noStrike" baseline="0" dirty="0" err="1">
                <a:solidFill>
                  <a:srgbClr val="58585B"/>
                </a:solidFill>
                <a:latin typeface="Arial Narrow" panose="020B0606020202030204" pitchFamily="34" charset="0"/>
              </a:rPr>
              <a:t>Khurmato</a:t>
            </a:r>
            <a:r>
              <a:rPr lang="en-US" sz="1800" b="0" i="0" u="none" strike="noStrike" baseline="0" dirty="0">
                <a:solidFill>
                  <a:srgbClr val="58585B"/>
                </a:solidFill>
                <a:latin typeface="Arial Narrow" panose="020B0606020202030204" pitchFamily="34" charset="0"/>
              </a:rPr>
              <a:t> displaced after 2014 events in other areas different than their </a:t>
            </a:r>
            <a:r>
              <a:rPr lang="en-US" sz="1800" b="0" i="0" u="none" strike="noStrike" baseline="0" dirty="0" err="1">
                <a:solidFill>
                  <a:srgbClr val="58585B"/>
                </a:solidFill>
                <a:latin typeface="Arial Narrow" panose="020B0606020202030204" pitchFamily="34" charset="0"/>
              </a:rPr>
              <a:t>AoO</a:t>
            </a:r>
            <a:r>
              <a:rPr lang="en-US" sz="1800" b="0" i="0" u="none" strike="noStrike" baseline="0" dirty="0">
                <a:solidFill>
                  <a:srgbClr val="58585B"/>
                </a:solidFill>
                <a:latin typeface="Arial Narrow" panose="020B0606020202030204" pitchFamily="34" charset="0"/>
              </a:rPr>
              <a:t>, specifically in Kirkuk and in other villages of </a:t>
            </a:r>
            <a:r>
              <a:rPr lang="en-US" sz="1800" b="0" i="0" u="none" strike="noStrike" baseline="0" dirty="0" err="1">
                <a:solidFill>
                  <a:srgbClr val="58585B"/>
                </a:solidFill>
                <a:latin typeface="Arial Narrow" panose="020B0606020202030204" pitchFamily="34" charset="0"/>
              </a:rPr>
              <a:t>Markaz</a:t>
            </a:r>
            <a:r>
              <a:rPr lang="en-US" sz="1800" b="0" i="0" u="none" strike="noStrike" baseline="0" dirty="0">
                <a:solidFill>
                  <a:srgbClr val="58585B"/>
                </a:solidFill>
                <a:latin typeface="Arial Narrow" panose="020B0606020202030204" pitchFamily="34" charset="0"/>
              </a:rPr>
              <a:t> </a:t>
            </a:r>
            <a:r>
              <a:rPr lang="en-US" sz="1800" b="0" i="0" u="none" strike="noStrike" baseline="0" dirty="0" err="1">
                <a:solidFill>
                  <a:srgbClr val="58585B"/>
                </a:solidFill>
                <a:latin typeface="Arial Narrow" panose="020B0606020202030204" pitchFamily="34" charset="0"/>
              </a:rPr>
              <a:t>Tooz</a:t>
            </a:r>
            <a:r>
              <a:rPr lang="en-US" sz="1800" b="0" i="0" u="none" strike="noStrike" baseline="0" dirty="0">
                <a:solidFill>
                  <a:srgbClr val="58585B"/>
                </a:solidFill>
                <a:latin typeface="Arial Narrow" panose="020B0606020202030204" pitchFamily="34" charset="0"/>
              </a:rPr>
              <a:t> </a:t>
            </a:r>
            <a:r>
              <a:rPr lang="en-US" sz="1800" b="0" i="0" u="none" strike="noStrike" baseline="0" dirty="0" err="1">
                <a:solidFill>
                  <a:srgbClr val="58585B"/>
                </a:solidFill>
                <a:latin typeface="Arial Narrow" panose="020B0606020202030204" pitchFamily="34" charset="0"/>
              </a:rPr>
              <a:t>Khurmato</a:t>
            </a:r>
            <a:r>
              <a:rPr lang="en-US" sz="1800" b="0" i="0" u="none" strike="noStrike" baseline="0" dirty="0">
                <a:solidFill>
                  <a:srgbClr val="58585B"/>
                </a:solidFill>
                <a:latin typeface="Arial Narrow" panose="020B0606020202030204" pitchFamily="34" charset="0"/>
              </a:rPr>
              <a:t>. </a:t>
            </a:r>
          </a:p>
          <a:p>
            <a:pPr marR="0" algn="just" rtl="0"/>
            <a:r>
              <a:rPr lang="en-US" sz="1800" b="0" i="0" u="none" strike="noStrike" baseline="0" dirty="0">
                <a:solidFill>
                  <a:srgbClr val="58585B"/>
                </a:solidFill>
                <a:latin typeface="Arial Narrow" panose="020B0606020202030204" pitchFamily="34" charset="0"/>
              </a:rPr>
              <a:t>IDPs (displaced in the area) refer to families from </a:t>
            </a:r>
            <a:r>
              <a:rPr lang="en-US" sz="1800" b="0" i="0" u="none" strike="noStrike" baseline="0" dirty="0" err="1">
                <a:solidFill>
                  <a:srgbClr val="58585B"/>
                </a:solidFill>
                <a:latin typeface="Arial Narrow" panose="020B0606020202030204" pitchFamily="34" charset="0"/>
              </a:rPr>
              <a:t>AoO</a:t>
            </a:r>
            <a:r>
              <a:rPr lang="en-US" sz="1800" b="0" i="0" u="none" strike="noStrike" baseline="0" dirty="0">
                <a:solidFill>
                  <a:srgbClr val="58585B"/>
                </a:solidFill>
                <a:latin typeface="Arial Narrow" panose="020B0606020202030204" pitchFamily="34" charset="0"/>
              </a:rPr>
              <a:t> different than </a:t>
            </a:r>
            <a:r>
              <a:rPr lang="en-US" sz="1800" b="0" i="0" u="none" strike="noStrike" baseline="0" dirty="0" err="1">
                <a:solidFill>
                  <a:srgbClr val="58585B"/>
                </a:solidFill>
                <a:latin typeface="Arial Narrow" panose="020B0606020202030204" pitchFamily="34" charset="0"/>
              </a:rPr>
              <a:t>Markaz</a:t>
            </a:r>
            <a:r>
              <a:rPr lang="en-US" sz="1800" b="0" i="0" u="none" strike="noStrike" baseline="0" dirty="0">
                <a:solidFill>
                  <a:srgbClr val="58585B"/>
                </a:solidFill>
                <a:latin typeface="Arial Narrow" panose="020B0606020202030204" pitchFamily="34" charset="0"/>
              </a:rPr>
              <a:t> </a:t>
            </a:r>
            <a:r>
              <a:rPr lang="en-US" sz="1800" b="0" i="0" u="none" strike="noStrike" baseline="0" dirty="0" err="1">
                <a:solidFill>
                  <a:srgbClr val="58585B"/>
                </a:solidFill>
                <a:latin typeface="Arial Narrow" panose="020B0606020202030204" pitchFamily="34" charset="0"/>
              </a:rPr>
              <a:t>Tooz</a:t>
            </a:r>
            <a:r>
              <a:rPr lang="en-US" sz="1800" b="0" i="0" u="none" strike="noStrike" baseline="0" dirty="0">
                <a:solidFill>
                  <a:srgbClr val="58585B"/>
                </a:solidFill>
                <a:latin typeface="Arial Narrow" panose="020B0606020202030204" pitchFamily="34" charset="0"/>
              </a:rPr>
              <a:t> </a:t>
            </a:r>
            <a:r>
              <a:rPr lang="en-US" sz="1800" b="0" i="0" u="none" strike="noStrike" baseline="0" dirty="0" err="1">
                <a:solidFill>
                  <a:srgbClr val="58585B"/>
                </a:solidFill>
                <a:latin typeface="Arial Narrow" panose="020B0606020202030204" pitchFamily="34" charset="0"/>
              </a:rPr>
              <a:t>Khurmato</a:t>
            </a:r>
            <a:r>
              <a:rPr lang="en-US" sz="1800" b="0" i="0" u="none" strike="noStrike" baseline="0" dirty="0">
                <a:solidFill>
                  <a:srgbClr val="58585B"/>
                </a:solidFill>
                <a:latin typeface="Arial Narrow" panose="020B0606020202030204" pitchFamily="34" charset="0"/>
              </a:rPr>
              <a:t> who displaced after 2014 events and reside in </a:t>
            </a:r>
            <a:r>
              <a:rPr lang="en-US" sz="1800" b="0" i="0" u="none" strike="noStrike" baseline="0" dirty="0" err="1">
                <a:solidFill>
                  <a:srgbClr val="58585B"/>
                </a:solidFill>
                <a:latin typeface="Arial Narrow" panose="020B0606020202030204" pitchFamily="34" charset="0"/>
              </a:rPr>
              <a:t>Markaz</a:t>
            </a:r>
            <a:r>
              <a:rPr lang="en-US" sz="1800" b="0" i="0" u="none" strike="noStrike" baseline="0" dirty="0">
                <a:solidFill>
                  <a:srgbClr val="58585B"/>
                </a:solidFill>
                <a:latin typeface="Arial Narrow" panose="020B0606020202030204" pitchFamily="34" charset="0"/>
              </a:rPr>
              <a:t> </a:t>
            </a:r>
            <a:r>
              <a:rPr lang="en-US" sz="1800" b="0" i="0" u="none" strike="noStrike" baseline="0" dirty="0" err="1">
                <a:solidFill>
                  <a:srgbClr val="58585B"/>
                </a:solidFill>
                <a:latin typeface="Arial Narrow" panose="020B0606020202030204" pitchFamily="34" charset="0"/>
              </a:rPr>
              <a:t>Tooz</a:t>
            </a:r>
            <a:r>
              <a:rPr lang="en-US" sz="1800" b="0" i="0" u="none" strike="noStrike" baseline="0" dirty="0">
                <a:solidFill>
                  <a:srgbClr val="58585B"/>
                </a:solidFill>
                <a:latin typeface="Arial Narrow" panose="020B0606020202030204" pitchFamily="34" charset="0"/>
              </a:rPr>
              <a:t> </a:t>
            </a:r>
            <a:r>
              <a:rPr lang="en-US" sz="1800" b="0" i="0" u="none" strike="noStrike" baseline="0" dirty="0" err="1">
                <a:solidFill>
                  <a:srgbClr val="58585B"/>
                </a:solidFill>
                <a:latin typeface="Arial Narrow" panose="020B0606020202030204" pitchFamily="34" charset="0"/>
              </a:rPr>
              <a:t>Khurmato</a:t>
            </a:r>
            <a:r>
              <a:rPr lang="en-US" sz="1800" b="0" i="0" u="none" strike="noStrike" baseline="0" dirty="0">
                <a:solidFill>
                  <a:srgbClr val="58585B"/>
                </a:solidFill>
                <a:latin typeface="Arial Narrow" panose="020B0606020202030204" pitchFamily="34" charset="0"/>
              </a:rPr>
              <a:t> in the meantime. </a:t>
            </a:r>
            <a:endParaRPr lang="en-CH"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IDPs interviewed were reportedly from </a:t>
            </a:r>
            <a:r>
              <a:rPr lang="en-US" sz="1200" b="0" i="0" u="none" strike="noStrike" kern="1200" baseline="0" dirty="0" err="1">
                <a:solidFill>
                  <a:schemeClr val="tx1"/>
                </a:solidFill>
                <a:latin typeface="+mn-lt"/>
                <a:ea typeface="+mn-ea"/>
                <a:cs typeface="+mn-cs"/>
              </a:rPr>
              <a:t>Balad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Beygee</a:t>
            </a:r>
            <a:r>
              <a:rPr lang="en-US" sz="1200" b="0" i="0" u="none" strike="noStrike" kern="1200" baseline="0" dirty="0">
                <a:solidFill>
                  <a:schemeClr val="tx1"/>
                </a:solidFill>
                <a:latin typeface="+mn-lt"/>
                <a:ea typeface="+mn-ea"/>
                <a:cs typeface="+mn-cs"/>
              </a:rPr>
              <a:t>, Al-</a:t>
            </a:r>
            <a:r>
              <a:rPr lang="en-US" sz="1200" b="0" i="0" u="none" strike="noStrike" kern="1200" baseline="0" dirty="0" err="1">
                <a:solidFill>
                  <a:schemeClr val="tx1"/>
                </a:solidFill>
                <a:latin typeface="+mn-lt"/>
                <a:ea typeface="+mn-ea"/>
                <a:cs typeface="+mn-cs"/>
              </a:rPr>
              <a:t>Daur</a:t>
            </a:r>
            <a:r>
              <a:rPr lang="en-US" sz="1200" b="0" i="0" u="none" strike="noStrike" kern="1200" baseline="0" dirty="0">
                <a:solidFill>
                  <a:schemeClr val="tx1"/>
                </a:solidFill>
                <a:latin typeface="+mn-lt"/>
                <a:ea typeface="+mn-ea"/>
                <a:cs typeface="+mn-cs"/>
              </a:rPr>
              <a:t>, Samarra, Tikrit and Al-</a:t>
            </a:r>
            <a:r>
              <a:rPr lang="en-US" sz="1200" b="0" i="0" u="none" strike="noStrike" kern="1200" baseline="0" dirty="0" err="1">
                <a:solidFill>
                  <a:schemeClr val="tx1"/>
                </a:solidFill>
                <a:latin typeface="+mn-lt"/>
                <a:ea typeface="+mn-ea"/>
                <a:cs typeface="+mn-cs"/>
              </a:rPr>
              <a:t>Shirqat</a:t>
            </a:r>
            <a:r>
              <a:rPr lang="en-US" sz="1200" b="0" i="0" u="none" strike="noStrike" kern="1200" baseline="0" dirty="0">
                <a:solidFill>
                  <a:schemeClr val="tx1"/>
                </a:solidFill>
                <a:latin typeface="+mn-lt"/>
                <a:ea typeface="+mn-ea"/>
                <a:cs typeface="+mn-cs"/>
              </a:rPr>
              <a:t> Districts and from other sub-districts in </a:t>
            </a:r>
            <a:r>
              <a:rPr lang="en-US" sz="1200" b="0" i="0" u="none" strike="noStrike" kern="1200" baseline="0" dirty="0" err="1">
                <a:solidFill>
                  <a:schemeClr val="tx1"/>
                </a:solidFill>
                <a:latin typeface="+mn-lt"/>
                <a:ea typeface="+mn-ea"/>
                <a:cs typeface="+mn-cs"/>
              </a:rPr>
              <a:t>Tooz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Khurmato</a:t>
            </a:r>
            <a:r>
              <a:rPr lang="en-US" sz="1200" b="0" i="0" u="none" strike="noStrike" kern="1200" baseline="0" dirty="0">
                <a:solidFill>
                  <a:schemeClr val="tx1"/>
                </a:solidFill>
                <a:latin typeface="+mn-lt"/>
                <a:ea typeface="+mn-ea"/>
                <a:cs typeface="+mn-cs"/>
              </a:rPr>
              <a:t> District. </a:t>
            </a:r>
            <a:endParaRPr lang="en-US" sz="1800" b="0"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58585B"/>
                </a:solidFill>
                <a:latin typeface="Arial Narrow" panose="020B0606020202030204" pitchFamily="34" charset="0"/>
              </a:rPr>
              <a:t>46 </a:t>
            </a:r>
            <a:r>
              <a:rPr lang="en-GB" sz="1800" b="0" i="0" u="none" strike="noStrike" baseline="0" dirty="0" smtClean="0">
                <a:solidFill>
                  <a:srgbClr val="58585B"/>
                </a:solidFill>
                <a:latin typeface="Arial Narrow" panose="020B0606020202030204" pitchFamily="34" charset="0"/>
              </a:rPr>
              <a:t>KIs </a:t>
            </a:r>
            <a:r>
              <a:rPr lang="en-GB" sz="1800" b="0" i="0" u="none" strike="noStrike" baseline="0" dirty="0">
                <a:solidFill>
                  <a:srgbClr val="58585B"/>
                </a:solidFill>
                <a:latin typeface="Arial Narrow" panose="020B0606020202030204" pitchFamily="34" charset="0"/>
              </a:rPr>
              <a:t>in total of whom 40 male and 6 female KIs aged between 30 and 67 years old. </a:t>
            </a:r>
            <a:endParaRPr lang="en-US" sz="1800" b="0" i="0" u="none" strike="noStrike" baseline="0" dirty="0">
              <a:solidFill>
                <a:srgbClr val="58585B"/>
              </a:solidFill>
              <a:latin typeface="Arial Narrow" panose="020B0606020202030204" pitchFamily="34" charset="0"/>
            </a:endParaRPr>
          </a:p>
          <a:p>
            <a:pPr defTabSz="966155">
              <a:defRPr/>
            </a:pPr>
            <a:endParaRPr lang="en-GB" baseline="0" dirty="0" smtClean="0"/>
          </a:p>
          <a:p>
            <a:pPr defTabSz="966155">
              <a:defRPr/>
            </a:pPr>
            <a:endParaRPr lang="en-US" baseline="0" dirty="0"/>
          </a:p>
        </p:txBody>
      </p:sp>
      <p:sp>
        <p:nvSpPr>
          <p:cNvPr id="4" name="Slide Number Placeholder 3"/>
          <p:cNvSpPr>
            <a:spLocks noGrp="1"/>
          </p:cNvSpPr>
          <p:nvPr>
            <p:ph type="sldNum" sz="quarter" idx="10"/>
          </p:nvPr>
        </p:nvSpPr>
        <p:spPr/>
        <p:txBody>
          <a:bodyPr/>
          <a:lstStyle/>
          <a:p>
            <a:fld id="{33A22B85-E105-4374-B998-26621ECADA5C}" type="slidenum">
              <a:rPr lang="en-US" smtClean="0"/>
              <a:t>7</a:t>
            </a:fld>
            <a:endParaRPr lang="en-US"/>
          </a:p>
        </p:txBody>
      </p:sp>
    </p:spTree>
    <p:extLst>
      <p:ext uri="{BB962C8B-B14F-4D97-AF65-F5344CB8AC3E}">
        <p14:creationId xmlns:p14="http://schemas.microsoft.com/office/powerpoint/2010/main" val="3344298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rtl="0">
              <a:lnSpc>
                <a:spcPct val="115000"/>
              </a:lnSpc>
              <a:spcBef>
                <a:spcPts val="0"/>
              </a:spcBef>
              <a:spcAft>
                <a:spcPts val="1000"/>
              </a:spcAft>
              <a:buFont typeface="Wingdings" panose="05000000000000000000" pitchFamily="2" charset="2"/>
              <a:buChar char=""/>
              <a:tabLst>
                <a:tab pos="457200" algn="l"/>
              </a:tabLst>
            </a:pPr>
            <a:r>
              <a:rPr lang="en-GB" sz="1800" b="1" dirty="0">
                <a:effectLst/>
                <a:latin typeface="Arial Narrow" panose="020B0606020202030204" pitchFamily="34" charset="0"/>
                <a:ea typeface="Calibri" panose="020F0502020204030204" pitchFamily="34" charset="0"/>
                <a:cs typeface="Arial" panose="020B0604020202020204" pitchFamily="34" charset="0"/>
              </a:rPr>
              <a:t>Considering the findings as indicative: </a:t>
            </a:r>
            <a:r>
              <a:rPr lang="en-GB" sz="1800" dirty="0">
                <a:effectLst/>
                <a:latin typeface="Arial Narrow" panose="020B0606020202030204" pitchFamily="34" charset="0"/>
                <a:ea typeface="Calibri" panose="020F0502020204030204" pitchFamily="34" charset="0"/>
                <a:cs typeface="Arial" panose="020B0604020202020204" pitchFamily="34" charset="0"/>
              </a:rPr>
              <a:t>The sample is small (46</a:t>
            </a:r>
            <a:r>
              <a:rPr lang="en-GB" sz="1800" baseline="0" dirty="0">
                <a:effectLst/>
                <a:latin typeface="Arial Narrow" panose="020B0606020202030204" pitchFamily="34" charset="0"/>
                <a:ea typeface="Calibri" panose="020F0502020204030204" pitchFamily="34" charset="0"/>
                <a:cs typeface="Arial" panose="020B0604020202020204" pitchFamily="34" charset="0"/>
              </a:rPr>
              <a:t> KIs) </a:t>
            </a:r>
            <a:r>
              <a:rPr lang="en-GB" sz="1800" dirty="0">
                <a:effectLst/>
                <a:latin typeface="Arial Narrow" panose="020B0606020202030204" pitchFamily="34" charset="0"/>
                <a:ea typeface="Calibri" panose="020F0502020204030204" pitchFamily="34" charset="0"/>
                <a:cs typeface="Arial" panose="020B0604020202020204" pitchFamily="34" charset="0"/>
              </a:rPr>
              <a:t>and findings will only be an indication of trends, needs, humanitarian concerns, gaps and flags for actors to assess further. Findings cannot be analysed or visualized at community-level in the current methodology but [mitigation] </a:t>
            </a:r>
            <a:r>
              <a:rPr lang="en-GB" sz="1800" b="1" dirty="0">
                <a:effectLst/>
                <a:latin typeface="Arial Narrow" panose="020B0606020202030204" pitchFamily="34" charset="0"/>
                <a:ea typeface="Calibri" panose="020F0502020204030204" pitchFamily="34" charset="0"/>
                <a:cs typeface="Arial" panose="020B0604020202020204" pitchFamily="34" charset="0"/>
              </a:rPr>
              <a:t>for the current analysis REACH included findings per community group as relevant and available.</a:t>
            </a:r>
          </a:p>
          <a:p>
            <a:pPr marL="0" marR="0" lvl="0" indent="0" algn="just" rtl="0">
              <a:lnSpc>
                <a:spcPct val="115000"/>
              </a:lnSpc>
              <a:spcBef>
                <a:spcPts val="0"/>
              </a:spcBef>
              <a:spcAft>
                <a:spcPts val="1000"/>
              </a:spcAft>
              <a:buFont typeface="Wingdings" panose="05000000000000000000" pitchFamily="2" charset="2"/>
              <a:buNone/>
              <a:tabLst>
                <a:tab pos="4572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GB" sz="1800" b="1" dirty="0">
                <a:effectLst/>
                <a:latin typeface="Arial Narrow" panose="020B0606020202030204" pitchFamily="34" charset="0"/>
                <a:ea typeface="Calibri" panose="020F0502020204030204" pitchFamily="34" charset="0"/>
                <a:cs typeface="Arial" panose="020B0604020202020204" pitchFamily="34" charset="0"/>
              </a:rPr>
              <a:t>KIs gender balance: </a:t>
            </a:r>
            <a:r>
              <a:rPr lang="en-GB" sz="1800" dirty="0">
                <a:effectLst/>
                <a:latin typeface="Arial Narrow" panose="020B0606020202030204" pitchFamily="34" charset="0"/>
                <a:ea typeface="Calibri" panose="020F0502020204030204" pitchFamily="34" charset="0"/>
                <a:cs typeface="Arial" panose="020B0604020202020204" pitchFamily="34" charset="0"/>
              </a:rPr>
              <a:t>The main concern still the consent from females to be contacted over the phone. [mitigation] </a:t>
            </a:r>
            <a:r>
              <a:rPr lang="en-GB" sz="1800" b="1" dirty="0">
                <a:effectLst/>
                <a:latin typeface="Arial Narrow" panose="020B0606020202030204" pitchFamily="34" charset="0"/>
                <a:ea typeface="Calibri" panose="020F0502020204030204" pitchFamily="34" charset="0"/>
                <a:cs typeface="Arial" panose="020B0604020202020204" pitchFamily="34" charset="0"/>
              </a:rPr>
              <a:t>REACH and RWG still working in the identification process to encourage women to participate in the rapid assessment. Coming assessment are expected to have an increased participation rate.</a:t>
            </a:r>
          </a:p>
          <a:p>
            <a:pPr marL="0" marR="0" lvl="0" indent="0" algn="just">
              <a:lnSpc>
                <a:spcPct val="115000"/>
              </a:lnSpc>
              <a:spcBef>
                <a:spcPts val="0"/>
              </a:spcBef>
              <a:spcAft>
                <a:spcPts val="1000"/>
              </a:spcAft>
              <a:buFont typeface="Wingdings" panose="05000000000000000000" pitchFamily="2" charset="2"/>
              <a:buNone/>
              <a:tabLst>
                <a:tab pos="4572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GB" sz="1800" b="1" dirty="0">
                <a:effectLst/>
                <a:latin typeface="Arial Narrow" panose="020B0606020202030204" pitchFamily="34" charset="0"/>
                <a:ea typeface="Calibri" panose="020F0502020204030204" pitchFamily="34" charset="0"/>
                <a:cs typeface="Arial" panose="020B0604020202020204" pitchFamily="34" charset="0"/>
              </a:rPr>
              <a:t>Contextualization at sub-district level: </a:t>
            </a:r>
            <a:r>
              <a:rPr lang="en-GB" sz="1800" dirty="0">
                <a:effectLst/>
                <a:latin typeface="Arial Narrow" panose="020B0606020202030204" pitchFamily="34" charset="0"/>
                <a:ea typeface="Calibri" panose="020F0502020204030204" pitchFamily="34" charset="0"/>
                <a:cs typeface="Arial" panose="020B0604020202020204" pitchFamily="34" charset="0"/>
              </a:rPr>
              <a:t>To operationalize the identified trends, information was analysed and visualized at sub-district level, rather than village and neighbourhood. Extending to more detailed assessment at village, neighbourhood or community-level will depend in the availability of data about KIs. Contact details will need to be provided since the sampling is purposive and snowballing is very limited while doing remote data collection and time consuming taking into consideration the need of the informed consent from individuals to share their contact information with REACH. It will also require additional resources such and budget and human resources (enumerators) and will affect the time-line of the project and report deadlines.</a:t>
            </a:r>
          </a:p>
          <a:p>
            <a:pPr marL="0" marR="0" lvl="0" indent="0" algn="just">
              <a:lnSpc>
                <a:spcPct val="115000"/>
              </a:lnSpc>
              <a:spcBef>
                <a:spcPts val="0"/>
              </a:spcBef>
              <a:spcAft>
                <a:spcPts val="1000"/>
              </a:spcAft>
              <a:buFont typeface="Wingdings" panose="05000000000000000000" pitchFamily="2" charset="2"/>
              <a:buNone/>
              <a:tabLst>
                <a:tab pos="4572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GB" sz="1800" b="1" dirty="0">
                <a:effectLst/>
                <a:latin typeface="Arial Narrow" panose="020B0606020202030204" pitchFamily="34" charset="0"/>
                <a:ea typeface="Calibri" panose="020F0502020204030204" pitchFamily="34" charset="0"/>
                <a:cs typeface="Arial" panose="020B0604020202020204" pitchFamily="34" charset="0"/>
              </a:rPr>
              <a:t>Remote data collection: </a:t>
            </a:r>
            <a:r>
              <a:rPr lang="en-GB" sz="1800" dirty="0">
                <a:effectLst/>
                <a:latin typeface="Arial Narrow" panose="020B0606020202030204" pitchFamily="34" charset="0"/>
                <a:ea typeface="Calibri" panose="020F0502020204030204" pitchFamily="34" charset="0"/>
                <a:cs typeface="Arial" panose="020B0604020202020204" pitchFamily="34" charset="0"/>
              </a:rPr>
              <a:t>There is a concern related to how accurate are the answers since interviewees have concerns to answer sensitive questions over the phone rather than face-to-face. [mitigation] </a:t>
            </a:r>
            <a:r>
              <a:rPr lang="en-GB" sz="1800" b="1" dirty="0">
                <a:effectLst/>
                <a:latin typeface="Arial Narrow" panose="020B0606020202030204" pitchFamily="34" charset="0"/>
                <a:ea typeface="Calibri" panose="020F0502020204030204" pitchFamily="34" charset="0"/>
                <a:cs typeface="Arial" panose="020B0604020202020204" pitchFamily="34" charset="0"/>
              </a:rPr>
              <a:t>Testing process was very strict and discussions with field staff were ongoing to avoid sensitive questions and doing harm to interviewees. Some sensitive terminologies related to Iraq context were identified and replaced by explanation text in the Arabic version of the ODK tool (e.g. ‘governance’ was replaced by ‘laws and regulations’).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defTabSz="966155">
              <a:defRPr/>
            </a:pPr>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8</a:t>
            </a:fld>
            <a:endParaRPr lang="en-US"/>
          </a:p>
        </p:txBody>
      </p:sp>
    </p:spTree>
    <p:extLst>
      <p:ext uri="{BB962C8B-B14F-4D97-AF65-F5344CB8AC3E}">
        <p14:creationId xmlns:p14="http://schemas.microsoft.com/office/powerpoint/2010/main" val="3419650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a:solidFill>
                  <a:schemeClr val="tx1"/>
                </a:solidFill>
                <a:latin typeface="+mn-lt"/>
                <a:ea typeface="+mn-ea"/>
                <a:cs typeface="+mn-cs"/>
              </a:rPr>
              <a:t>Markaz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Tooz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Khurmato</a:t>
            </a:r>
            <a:r>
              <a:rPr lang="en-US" sz="1200" b="0" i="0" u="none" strike="noStrike" kern="1200" baseline="0" dirty="0">
                <a:solidFill>
                  <a:schemeClr val="tx1"/>
                </a:solidFill>
                <a:latin typeface="+mn-lt"/>
                <a:ea typeface="+mn-ea"/>
                <a:cs typeface="+mn-cs"/>
              </a:rPr>
              <a:t> Sub-district was selected for the assessment as: more than 50% of host community members are reported to have returned</a:t>
            </a:r>
            <a:r>
              <a:rPr lang="en-US" sz="1200" b="0" i="0" u="none" strike="noStrike" kern="1200" baseline="30000" dirty="0">
                <a:solidFill>
                  <a:schemeClr val="tx1"/>
                </a:solidFill>
                <a:latin typeface="+mn-lt"/>
                <a:ea typeface="+mn-ea"/>
                <a:cs typeface="+mn-cs"/>
              </a:rPr>
              <a:t>7</a:t>
            </a:r>
            <a:r>
              <a:rPr lang="en-US" sz="1200" b="0" i="0" u="none" strike="noStrike" kern="1200" baseline="0" dirty="0">
                <a:solidFill>
                  <a:schemeClr val="tx1"/>
                </a:solidFill>
                <a:latin typeface="+mn-lt"/>
                <a:ea typeface="+mn-ea"/>
                <a:cs typeface="+mn-cs"/>
              </a:rPr>
              <a:t>; social cohesion severity</a:t>
            </a:r>
            <a:r>
              <a:rPr lang="en-US" sz="1200" b="0" i="0" u="none" strike="noStrike" kern="1200" baseline="30000" dirty="0">
                <a:solidFill>
                  <a:schemeClr val="tx1"/>
                </a:solidFill>
                <a:latin typeface="+mn-lt"/>
                <a:ea typeface="+mn-ea"/>
                <a:cs typeface="+mn-cs"/>
              </a:rPr>
              <a:t>8</a:t>
            </a:r>
            <a:r>
              <a:rPr lang="en-US" sz="1200" b="0" i="0" u="none" strike="noStrike" kern="1200" baseline="0" dirty="0">
                <a:solidFill>
                  <a:schemeClr val="tx1"/>
                </a:solidFill>
                <a:latin typeface="+mn-lt"/>
                <a:ea typeface="+mn-ea"/>
                <a:cs typeface="+mn-cs"/>
              </a:rPr>
              <a:t> is high; it is an </a:t>
            </a:r>
            <a:r>
              <a:rPr lang="en-US" sz="1200" b="0" i="0" u="none" strike="noStrike" kern="1200" baseline="0" dirty="0" err="1">
                <a:solidFill>
                  <a:schemeClr val="tx1"/>
                </a:solidFill>
                <a:latin typeface="+mn-lt"/>
                <a:ea typeface="+mn-ea"/>
                <a:cs typeface="+mn-cs"/>
              </a:rPr>
              <a:t>AoO</a:t>
            </a:r>
            <a:r>
              <a:rPr lang="en-US" sz="1200" b="0" i="0" u="none" strike="noStrike" kern="1200" baseline="0" dirty="0">
                <a:solidFill>
                  <a:schemeClr val="tx1"/>
                </a:solidFill>
                <a:latin typeface="+mn-lt"/>
                <a:ea typeface="+mn-ea"/>
                <a:cs typeface="+mn-cs"/>
              </a:rPr>
              <a:t> for IDPs in camps at risk of closure</a:t>
            </a:r>
            <a:r>
              <a:rPr lang="en-US" sz="1200" b="0" i="0" u="none" strike="noStrike" kern="1200" baseline="30000" dirty="0">
                <a:solidFill>
                  <a:schemeClr val="tx1"/>
                </a:solidFill>
                <a:latin typeface="+mn-lt"/>
                <a:ea typeface="+mn-ea"/>
                <a:cs typeface="+mn-cs"/>
              </a:rPr>
              <a:t>9</a:t>
            </a:r>
            <a:r>
              <a:rPr lang="en-US" sz="1200" b="0" i="0" u="none" strike="noStrike" kern="1200" baseline="0" dirty="0">
                <a:solidFill>
                  <a:schemeClr val="tx1"/>
                </a:solidFill>
                <a:latin typeface="+mn-lt"/>
                <a:ea typeface="+mn-ea"/>
                <a:cs typeface="+mn-cs"/>
              </a:rPr>
              <a:t>; and dynamic population movements and movement intentions to/from this district recently reported by relevant actors through the Returns Working Group (RWG).</a:t>
            </a:r>
          </a:p>
          <a:p>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Salah Al-Din is the governorate with the highest number of returnees living in high severity conditions in terms of access to services and livelihoods and perception on safety and social cohesion in Iraq.</a:t>
            </a:r>
            <a:r>
              <a:rPr lang="en-US" sz="1200" b="0" i="0" u="none" strike="noStrike" kern="1200" baseline="30000" dirty="0">
                <a:solidFill>
                  <a:schemeClr val="tx1"/>
                </a:solidFill>
                <a:latin typeface="+mn-lt"/>
                <a:ea typeface="+mn-ea"/>
                <a:cs typeface="+mn-cs"/>
              </a:rPr>
              <a:t>10</a:t>
            </a:r>
            <a:r>
              <a:rPr lang="en-US" sz="1200" b="0" i="0" u="none" strike="noStrike" kern="1200" baseline="0" dirty="0">
                <a:solidFill>
                  <a:schemeClr val="tx1"/>
                </a:solidFill>
                <a:latin typeface="+mn-lt"/>
                <a:ea typeface="+mn-ea"/>
                <a:cs typeface="+mn-cs"/>
              </a:rPr>
              <a:t> As reported by IOM DTM 30% of the governorate’s total returnee population (200,000 individuals) are living in severe conditions, with </a:t>
            </a:r>
            <a:r>
              <a:rPr lang="en-US" sz="1200" b="0" i="0" u="none" strike="noStrike" kern="1200" baseline="0" dirty="0" err="1">
                <a:solidFill>
                  <a:schemeClr val="tx1"/>
                </a:solidFill>
                <a:latin typeface="+mn-lt"/>
                <a:ea typeface="+mn-ea"/>
                <a:cs typeface="+mn-cs"/>
              </a:rPr>
              <a:t>Markaz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Tooz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Khurmato</a:t>
            </a:r>
            <a:r>
              <a:rPr lang="en-US" sz="1200" b="0" i="0" u="none" strike="noStrike" kern="1200" baseline="0" dirty="0">
                <a:solidFill>
                  <a:schemeClr val="tx1"/>
                </a:solidFill>
                <a:latin typeface="+mn-lt"/>
                <a:ea typeface="+mn-ea"/>
                <a:cs typeface="+mn-cs"/>
              </a:rPr>
              <a:t> Sub-district highlighted as one of the five hotspots of severe return conditions.</a:t>
            </a:r>
            <a:r>
              <a:rPr lang="en-US" sz="1200" b="0" i="0" u="none" strike="noStrike" kern="1200" baseline="30000" dirty="0">
                <a:solidFill>
                  <a:schemeClr val="tx1"/>
                </a:solidFill>
                <a:latin typeface="+mn-lt"/>
                <a:ea typeface="+mn-ea"/>
                <a:cs typeface="+mn-cs"/>
              </a:rPr>
              <a:t>11</a:t>
            </a:r>
          </a:p>
          <a:p>
            <a:endParaRPr lang="en-GB" sz="1200" b="0" i="0" u="none" strike="noStrike" kern="1200" baseline="3000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pPr rtl="0"/>
            <a:r>
              <a:rPr lang="en-US" sz="700" b="0" i="0" u="none" strike="noStrike" kern="1200" baseline="30000" dirty="0">
                <a:solidFill>
                  <a:schemeClr val="tx1"/>
                </a:solidFill>
                <a:latin typeface="Arial Narrow" panose="020B0606020202030204" pitchFamily="34" charset="0"/>
                <a:ea typeface="+mn-ea"/>
                <a:cs typeface="+mn-cs"/>
              </a:rPr>
              <a:t>7. IOM DTM: http://iraqdtm.iom.int/ReturnIndex -June 2020 and August 2020</a:t>
            </a:r>
          </a:p>
          <a:p>
            <a:pPr rtl="0"/>
            <a:r>
              <a:rPr lang="en-US" sz="700" b="0" i="0" u="none" strike="noStrike" kern="1200" baseline="30000" dirty="0">
                <a:solidFill>
                  <a:schemeClr val="tx1"/>
                </a:solidFill>
                <a:latin typeface="Arial Narrow" panose="020B0606020202030204" pitchFamily="34" charset="0"/>
                <a:ea typeface="+mn-ea"/>
                <a:cs typeface="+mn-cs"/>
              </a:rPr>
              <a:t>8. IOM DTM: http://iraqtdm.iom.int/ReturnIndex - refer to methodology, to compute the severity index, different parameters are combined.</a:t>
            </a:r>
          </a:p>
          <a:p>
            <a:pPr rtl="0">
              <a:spcBef>
                <a:spcPts val="0"/>
              </a:spcBef>
            </a:pPr>
            <a:r>
              <a:rPr lang="en-US" sz="700" b="0" i="0" u="none" strike="noStrike" kern="1200" baseline="30000" dirty="0">
                <a:solidFill>
                  <a:schemeClr val="tx1"/>
                </a:solidFill>
                <a:latin typeface="Arial Narrow" panose="020B0606020202030204" pitchFamily="34" charset="0"/>
                <a:ea typeface="+mn-ea"/>
                <a:cs typeface="+mn-cs"/>
              </a:rPr>
              <a:t>9. Data reported by the CCCM Cluster in Iraq, in April 2020, upon request for the purpose of the assessment.</a:t>
            </a:r>
          </a:p>
          <a:p>
            <a:r>
              <a:rPr lang="en-GB" sz="700" b="0" i="0" u="none" strike="noStrike" kern="1200" baseline="30000" dirty="0">
                <a:solidFill>
                  <a:schemeClr val="tx1"/>
                </a:solidFill>
                <a:latin typeface="Arial Narrow" panose="020B0606020202030204" pitchFamily="34" charset="0"/>
                <a:ea typeface="+mn-ea"/>
                <a:cs typeface="+mn-cs"/>
              </a:rPr>
              <a:t>10. </a:t>
            </a:r>
            <a:r>
              <a:rPr lang="en-US" sz="700" b="0" i="0" u="none" strike="noStrike" kern="1200" baseline="30000" dirty="0">
                <a:solidFill>
                  <a:schemeClr val="tx1"/>
                </a:solidFill>
                <a:latin typeface="Arial Narrow" panose="020B0606020202030204" pitchFamily="34" charset="0"/>
                <a:ea typeface="+mn-ea"/>
                <a:cs typeface="+mn-cs"/>
              </a:rPr>
              <a:t>IOM DTM: http://iraqdtm.iom.int/images/ReturnIndex - Return Dynamics in Salah Al-Din - July 2020 </a:t>
            </a:r>
          </a:p>
          <a:p>
            <a:r>
              <a:rPr lang="en-GB" sz="700" b="0" i="0" u="none" strike="noStrike" kern="1200" baseline="30000" dirty="0">
                <a:solidFill>
                  <a:schemeClr val="tx1"/>
                </a:solidFill>
                <a:latin typeface="Arial Narrow" panose="020B0606020202030204" pitchFamily="34" charset="0"/>
                <a:ea typeface="+mn-ea"/>
                <a:cs typeface="+mn-cs"/>
              </a:rPr>
              <a:t>11. Ibid</a:t>
            </a:r>
            <a:endParaRPr lang="en-US" sz="700" b="0" i="0" u="none" strike="noStrike" kern="1200" baseline="30000" dirty="0">
              <a:solidFill>
                <a:schemeClr val="tx1"/>
              </a:solidFill>
              <a:latin typeface="Arial Narrow" panose="020B0606020202030204" pitchFamily="34" charset="0"/>
              <a:ea typeface="+mn-ea"/>
              <a:cs typeface="+mn-cs"/>
            </a:endParaRPr>
          </a:p>
          <a:p>
            <a:endParaRPr lang="en-US" sz="800" b="0" i="0" u="none" strike="noStrike" kern="1200" baseline="0" dirty="0">
              <a:solidFill>
                <a:schemeClr val="tx1"/>
              </a:solidFill>
              <a:latin typeface="Arial Narrow" panose="020B0606020202030204" pitchFamily="34" charset="0"/>
              <a:ea typeface="+mn-ea"/>
              <a:cs typeface="+mn-cs"/>
            </a:endParaRPr>
          </a:p>
          <a:p>
            <a:endParaRPr lang="en-CH" dirty="0"/>
          </a:p>
        </p:txBody>
      </p:sp>
      <p:sp>
        <p:nvSpPr>
          <p:cNvPr id="4" name="Slide Number Placeholder 3"/>
          <p:cNvSpPr>
            <a:spLocks noGrp="1"/>
          </p:cNvSpPr>
          <p:nvPr>
            <p:ph type="sldNum" sz="quarter" idx="5"/>
          </p:nvPr>
        </p:nvSpPr>
        <p:spPr/>
        <p:txBody>
          <a:bodyPr/>
          <a:lstStyle/>
          <a:p>
            <a:fld id="{33A22B85-E105-4374-B998-26621ECADA5C}" type="slidenum">
              <a:rPr lang="en-US" smtClean="0"/>
              <a:t>10</a:t>
            </a:fld>
            <a:endParaRPr lang="en-US"/>
          </a:p>
        </p:txBody>
      </p:sp>
    </p:spTree>
    <p:extLst>
      <p:ext uri="{BB962C8B-B14F-4D97-AF65-F5344CB8AC3E}">
        <p14:creationId xmlns:p14="http://schemas.microsoft.com/office/powerpoint/2010/main" val="2763444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More than half of the population of </a:t>
            </a:r>
            <a:r>
              <a:rPr lang="en-US" sz="1200" b="0" i="0" u="none" strike="noStrike" kern="1200" baseline="0" dirty="0" err="1">
                <a:solidFill>
                  <a:schemeClr val="tx1"/>
                </a:solidFill>
                <a:latin typeface="+mn-lt"/>
                <a:ea typeface="+mn-ea"/>
                <a:cs typeface="+mn-cs"/>
              </a:rPr>
              <a:t>Markaz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Tooz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Khurmato</a:t>
            </a:r>
            <a:r>
              <a:rPr lang="en-US" sz="1200" b="0" i="0" u="none" strike="noStrike" kern="1200" baseline="0" dirty="0">
                <a:solidFill>
                  <a:schemeClr val="tx1"/>
                </a:solidFill>
                <a:latin typeface="+mn-lt"/>
                <a:ea typeface="+mn-ea"/>
                <a:cs typeface="+mn-cs"/>
              </a:rPr>
              <a:t> was reportedly displaced during the ISIL occupation in 2014. Recent returns were reportedly driven by the perceived improved access to services and humanitarian assistance and safety and security situation in </a:t>
            </a:r>
            <a:r>
              <a:rPr lang="en-US" sz="1200" b="0" i="0" u="none" strike="noStrike" kern="1200" baseline="0" dirty="0" err="1">
                <a:solidFill>
                  <a:schemeClr val="tx1"/>
                </a:solidFill>
                <a:latin typeface="+mn-lt"/>
                <a:ea typeface="+mn-ea"/>
                <a:cs typeface="+mn-cs"/>
              </a:rPr>
              <a:t>Markaz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Tooz</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Khurmato</a:t>
            </a:r>
            <a:r>
              <a:rPr lang="en-US" sz="1200" b="0" i="0" u="none" strike="noStrike" kern="1200" baseline="0" dirty="0">
                <a:solidFill>
                  <a:schemeClr val="tx1"/>
                </a:solidFill>
                <a:latin typeface="+mn-lt"/>
                <a:ea typeface="+mn-ea"/>
                <a:cs typeface="+mn-cs"/>
              </a:rPr>
              <a:t>. Even though the majority of the displaced population has returned at the time of data collection, there are still barriers causing prolonged displacement, re-displacement and failed returns in the sub-district. Increased livelihood opportunities, access to services, improved access to healthcare and housing support are the most commonly reported needs to enable more families to return to their </a:t>
            </a:r>
            <a:r>
              <a:rPr lang="en-US" sz="1200" b="0" i="0" u="none" strike="noStrike" kern="1200" baseline="0" dirty="0" err="1">
                <a:solidFill>
                  <a:schemeClr val="tx1"/>
                </a:solidFill>
                <a:latin typeface="+mn-lt"/>
                <a:ea typeface="+mn-ea"/>
                <a:cs typeface="+mn-cs"/>
              </a:rPr>
              <a:t>AoO</a:t>
            </a:r>
            <a:r>
              <a:rPr lang="en-US" sz="1200" b="0" i="0" u="none" strike="noStrike" kern="1200" baseline="0" dirty="0">
                <a:solidFill>
                  <a:schemeClr val="tx1"/>
                </a:solidFill>
                <a:latin typeface="+mn-lt"/>
                <a:ea typeface="+mn-ea"/>
                <a:cs typeface="+mn-cs"/>
              </a:rPr>
              <a:t>.</a:t>
            </a:r>
          </a:p>
          <a:p>
            <a:endParaRPr lang="en-CH"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Understanding distinct barriers within society to access services, jobs and assistance will improve the overall conduciveness to return as well as its sustainability, therefore improving the well-being of vulnerable groups such as IDPs, female-headed households, child-headed households, unaccompanied/separated children (UASC), large families, elderly-headed households and people with disabilities. </a:t>
            </a:r>
          </a:p>
          <a:p>
            <a:endParaRPr lang="en-GB"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8585A"/>
                </a:solidFill>
                <a:latin typeface="Arial Narrow" panose="020B0606020202030204" pitchFamily="34" charset="0"/>
              </a:rPr>
              <a:t>Contradictory responses were reported related to the return of families to </a:t>
            </a:r>
            <a:r>
              <a:rPr lang="en-US" sz="1200" dirty="0" err="1">
                <a:solidFill>
                  <a:srgbClr val="58585A"/>
                </a:solidFill>
                <a:latin typeface="Arial Narrow" panose="020B0606020202030204" pitchFamily="34" charset="0"/>
              </a:rPr>
              <a:t>Markaz</a:t>
            </a:r>
            <a:r>
              <a:rPr lang="en-US" sz="1200" dirty="0">
                <a:solidFill>
                  <a:srgbClr val="58585A"/>
                </a:solidFill>
                <a:latin typeface="Arial Narrow" panose="020B0606020202030204" pitchFamily="34" charset="0"/>
              </a:rPr>
              <a:t> </a:t>
            </a:r>
            <a:r>
              <a:rPr lang="en-US" sz="1200" dirty="0" err="1">
                <a:solidFill>
                  <a:srgbClr val="58585A"/>
                </a:solidFill>
                <a:latin typeface="Arial Narrow" panose="020B0606020202030204" pitchFamily="34" charset="0"/>
              </a:rPr>
              <a:t>Tooz</a:t>
            </a:r>
            <a:r>
              <a:rPr lang="en-US" sz="1200" dirty="0">
                <a:solidFill>
                  <a:srgbClr val="58585A"/>
                </a:solidFill>
                <a:latin typeface="Arial Narrow" panose="020B0606020202030204" pitchFamily="34" charset="0"/>
              </a:rPr>
              <a:t> </a:t>
            </a:r>
            <a:r>
              <a:rPr lang="en-US" sz="1200" dirty="0" err="1">
                <a:solidFill>
                  <a:srgbClr val="58585A"/>
                </a:solidFill>
                <a:latin typeface="Arial Narrow" panose="020B0606020202030204" pitchFamily="34" charset="0"/>
              </a:rPr>
              <a:t>Khurmato</a:t>
            </a:r>
            <a:r>
              <a:rPr lang="en-US" sz="1200" dirty="0">
                <a:solidFill>
                  <a:srgbClr val="58585A"/>
                </a:solidFill>
                <a:latin typeface="Arial Narrow" panose="020B0606020202030204" pitchFamily="34" charset="0"/>
              </a:rPr>
              <a:t>.</a:t>
            </a:r>
          </a:p>
          <a:p>
            <a:pPr marL="742950" lvl="1" indent="-285750" algn="just">
              <a:buFont typeface="Wingdings" panose="05000000000000000000" pitchFamily="2" charset="2"/>
              <a:buChar char="Ø"/>
            </a:pPr>
            <a:r>
              <a:rPr lang="en-US" sz="1600" dirty="0">
                <a:solidFill>
                  <a:srgbClr val="58585A"/>
                </a:solidFill>
                <a:latin typeface="Arial Narrow" panose="020B0606020202030204" pitchFamily="34" charset="0"/>
              </a:rPr>
              <a:t>Returns reportedly resulted in a perceived reduced access to services and assistance, and increased competition on the job market and consequently less available job opportunities. </a:t>
            </a:r>
          </a:p>
          <a:p>
            <a:pPr marL="742950" lvl="1" indent="-285750" algn="just">
              <a:buFont typeface="Wingdings" panose="05000000000000000000" pitchFamily="2" charset="2"/>
              <a:buChar char="Ø"/>
            </a:pPr>
            <a:r>
              <a:rPr lang="en-US" sz="1600" dirty="0">
                <a:solidFill>
                  <a:srgbClr val="58585A"/>
                </a:solidFill>
                <a:latin typeface="Arial Narrow" panose="020B0606020202030204" pitchFamily="34" charset="0"/>
              </a:rPr>
              <a:t>Returns reportedly resulted in family reunification and a perceived increase in services and the availability of job opportunities due to the return of business owners.</a:t>
            </a:r>
            <a:endParaRPr lang="en-US" sz="1200" dirty="0">
              <a:solidFill>
                <a:srgbClr val="58585A"/>
              </a:solidFill>
              <a:latin typeface="Arial Narrow" panose="020B0606020202030204" pitchFamily="34" charset="0"/>
            </a:endParaRPr>
          </a:p>
          <a:p>
            <a:endParaRPr lang="en-GB" sz="1200" b="0" i="0" u="none" strike="noStrike"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The expected reasons for IDP departures were the same as the main reported barriers to return, with additional reporting of destroyed/damaged housing and lack of access to healthcare as barriers to return.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dirty="0">
                <a:solidFill>
                  <a:srgbClr val="58585A"/>
                </a:solidFill>
                <a:latin typeface="Arial Narrow" panose="020B0606020202030204" pitchFamily="34" charset="0"/>
              </a:rPr>
              <a:t>Livelihoods projects were reported by the majority of KIs as the most needed assistance followed by housing rehabilitation. </a:t>
            </a:r>
          </a:p>
          <a:p>
            <a:pPr marL="0" indent="0">
              <a:buFont typeface="Wingdings" panose="05000000000000000000" pitchFamily="2" charset="2"/>
              <a:buNone/>
            </a:pPr>
            <a:r>
              <a:rPr lang="en-US" sz="1800" dirty="0">
                <a:latin typeface="Arial Narrow" panose="020B0606020202030204" pitchFamily="34" charset="0"/>
              </a:rPr>
              <a:t>At the same time, gaps in services and ongoing needs were reported in </a:t>
            </a:r>
            <a:r>
              <a:rPr lang="en-US" sz="1800" dirty="0" err="1">
                <a:latin typeface="Arial Narrow" panose="020B0606020202030204" pitchFamily="34" charset="0"/>
              </a:rPr>
              <a:t>Markaz</a:t>
            </a:r>
            <a:r>
              <a:rPr lang="en-US" sz="1800" dirty="0">
                <a:latin typeface="Arial Narrow" panose="020B0606020202030204" pitchFamily="34" charset="0"/>
              </a:rPr>
              <a:t> </a:t>
            </a:r>
            <a:r>
              <a:rPr lang="en-US" sz="1800" dirty="0" err="1">
                <a:latin typeface="Arial Narrow" panose="020B0606020202030204" pitchFamily="34" charset="0"/>
              </a:rPr>
              <a:t>Tooz</a:t>
            </a:r>
            <a:r>
              <a:rPr lang="en-US" sz="1800" dirty="0">
                <a:latin typeface="Arial Narrow" panose="020B0606020202030204" pitchFamily="34" charset="0"/>
              </a:rPr>
              <a:t> </a:t>
            </a:r>
            <a:r>
              <a:rPr lang="en-US" sz="1800" dirty="0" err="1">
                <a:latin typeface="Arial Narrow" panose="020B0606020202030204" pitchFamily="34" charset="0"/>
              </a:rPr>
              <a:t>Khurmato</a:t>
            </a:r>
            <a:r>
              <a:rPr lang="en-US" sz="1800" dirty="0">
                <a:latin typeface="Arial Narrow" panose="020B0606020202030204" pitchFamily="34" charset="0"/>
              </a:rPr>
              <a:t>, with the top reported needs similar for the different KI respondent groups. Healthcare was cited as a common priority need for all KI groups. Further priority needs reported by community leaders were infrastructure for water and sanitation, electricity, education and projects for housing rehabilitation. Returnees highlighted livelihoods, education and housing rehabilitation as the main community needs. IDPs mostly shared the same priorities as returnees but also noted water and sanitation. </a:t>
            </a:r>
            <a:r>
              <a:rPr lang="en-US" sz="1800" dirty="0" err="1">
                <a:latin typeface="Arial Narrow" panose="020B0606020202030204" pitchFamily="34" charset="0"/>
              </a:rPr>
              <a:t>Remainees</a:t>
            </a:r>
            <a:r>
              <a:rPr lang="en-US" sz="1800" dirty="0">
                <a:latin typeface="Arial Narrow" panose="020B0606020202030204" pitchFamily="34" charset="0"/>
              </a:rPr>
              <a:t> reported electricity, waste disposal and education. </a:t>
            </a:r>
          </a:p>
          <a:p>
            <a:pPr marL="0" indent="0">
              <a:buFont typeface="Wingdings" panose="05000000000000000000" pitchFamily="2" charset="2"/>
              <a:buNone/>
            </a:pPr>
            <a:endParaRPr lang="en-GB" sz="1800" dirty="0">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dirty="0">
                <a:latin typeface="Arial Narrow" panose="020B0606020202030204" pitchFamily="34" charset="0"/>
              </a:rPr>
              <a:t>Differences in access to services across different groups</a:t>
            </a:r>
            <a:r>
              <a:rPr lang="en-US" sz="1800" baseline="0" dirty="0">
                <a:latin typeface="Arial Narrow" panose="020B0606020202030204" pitchFamily="34" charset="0"/>
              </a:rPr>
              <a:t> with IDPs persistently reported to have less access to housing and housing rehabilitation, </a:t>
            </a:r>
            <a:r>
              <a:rPr lang="en-US" sz="1800" baseline="0" dirty="0" smtClean="0">
                <a:latin typeface="Arial Narrow" panose="020B0606020202030204" pitchFamily="34" charset="0"/>
              </a:rPr>
              <a:t>livelihoods </a:t>
            </a:r>
            <a:r>
              <a:rPr lang="en-US" sz="1800" baseline="0" dirty="0">
                <a:latin typeface="Arial Narrow" panose="020B0606020202030204" pitchFamily="34" charset="0"/>
              </a:rPr>
              <a:t>and basic public services, largely attributed to the lack of relationships and connections in the community. Th</a:t>
            </a:r>
            <a:r>
              <a:rPr lang="en-US" sz="1800" dirty="0">
                <a:latin typeface="Arial Narrow" panose="020B0606020202030204" pitchFamily="34" charset="0"/>
              </a:rPr>
              <a:t>is along with vulnerable groups such as female-headed households, child-headed households, UASC, large families, elderly-headed households and people with disabilities. </a:t>
            </a:r>
          </a:p>
          <a:p>
            <a:pPr marL="0" indent="0">
              <a:buFont typeface="Wingdings" panose="05000000000000000000" pitchFamily="2" charset="2"/>
              <a:buNone/>
            </a:pPr>
            <a:endParaRPr lang="en-GB" sz="1800" dirty="0">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12</a:t>
            </a:fld>
            <a:endParaRPr lang="en-US"/>
          </a:p>
        </p:txBody>
      </p:sp>
    </p:spTree>
    <p:extLst>
      <p:ext uri="{BB962C8B-B14F-4D97-AF65-F5344CB8AC3E}">
        <p14:creationId xmlns:p14="http://schemas.microsoft.com/office/powerpoint/2010/main" val="3629009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A22B85-E105-4374-B998-26621ECADA5C}" type="slidenum">
              <a:rPr lang="en-US" smtClean="0"/>
              <a:t>13</a:t>
            </a:fld>
            <a:endParaRPr lang="en-US"/>
          </a:p>
        </p:txBody>
      </p:sp>
    </p:spTree>
    <p:extLst>
      <p:ext uri="{BB962C8B-B14F-4D97-AF65-F5344CB8AC3E}">
        <p14:creationId xmlns:p14="http://schemas.microsoft.com/office/powerpoint/2010/main" val="2952756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Master" Target="../slideMasters/slideMaster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Layouts/_rels/slideLayout7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Master" Target="../slideMasters/slideMaster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66001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109038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1 Left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779007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752348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1 Big Left banner+Text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896646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1 Big Left banner+Text &amp; Text +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20" name="Subtitle 2"/>
          <p:cNvSpPr txBox="1">
            <a:spLocks/>
          </p:cNvSpPr>
          <p:nvPr userDrawn="1"/>
        </p:nvSpPr>
        <p:spPr>
          <a:xfrm>
            <a:off x="5428187" y="462065"/>
            <a:ext cx="2998694"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Trade Gothic LT Std Bold" panose="000008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EE5859"/>
                </a:solidFill>
                <a:latin typeface="Arial Narrow" panose="020B0606020202030204" pitchFamily="34" charset="0"/>
              </a:rPr>
              <a:t>Here goes the title</a:t>
            </a:r>
            <a:endParaRPr lang="es-ES" b="1" dirty="0">
              <a:solidFill>
                <a:srgbClr val="EE5859"/>
              </a:solidFill>
              <a:latin typeface="Arial Narrow" panose="020B0606020202030204" pitchFamily="34" charset="0"/>
            </a:endParaRPr>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262960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964259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1 Top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2593869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1376329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1 Top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171117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3696049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789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494165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340008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1 Top Banner 4 Boxes + Texts OpB">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737691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3114989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p1 Top Banner + 4 Text Boxes OpB">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2562223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572654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p1 Top Banner +2 Text Boxes OpB">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4277447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51553760"/>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6609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2203778953"/>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178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3804215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1 Section Intro OpB">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D2CBB8"/>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370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389532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2389951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944557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61608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1 Top Big Banner &amp; Pictu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5" name="Picture Placeholder 4"/>
          <p:cNvSpPr>
            <a:spLocks noGrp="1"/>
          </p:cNvSpPr>
          <p:nvPr>
            <p:ph type="pic" sz="quarter" idx="14" hasCustomPrompt="1"/>
          </p:nvPr>
        </p:nvSpPr>
        <p:spPr>
          <a:xfrm>
            <a:off x="80963" y="1774825"/>
            <a:ext cx="8974137" cy="4410075"/>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786326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1 Top Big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i="0">
                <a:solidFill>
                  <a:srgbClr val="D2CBB8"/>
                </a:solidFill>
                <a:latin typeface="Arial Narrow" panose="020B0606020202030204" pitchFamily="34" charset="0"/>
              </a:defRPr>
            </a:lvl1pPr>
          </a:lstStyle>
          <a:p>
            <a:r>
              <a:rPr lang="en-US" dirty="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31" name="Subtitle 2"/>
          <p:cNvSpPr>
            <a:spLocks noGrp="1"/>
          </p:cNvSpPr>
          <p:nvPr>
            <p:ph type="subTitle" idx="1" hasCustomPrompt="1"/>
          </p:nvPr>
        </p:nvSpPr>
        <p:spPr>
          <a:xfrm>
            <a:off x="514350" y="3240370"/>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32" name="Text Placeholder 8"/>
          <p:cNvSpPr>
            <a:spLocks noGrp="1"/>
          </p:cNvSpPr>
          <p:nvPr>
            <p:ph type="body" sz="quarter" idx="14" hasCustomPrompt="1"/>
          </p:nvPr>
        </p:nvSpPr>
        <p:spPr>
          <a:xfrm>
            <a:off x="514350" y="3734551"/>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3" name="Picture Placeholder 4"/>
          <p:cNvSpPr>
            <a:spLocks noGrp="1"/>
          </p:cNvSpPr>
          <p:nvPr>
            <p:ph type="pic" sz="quarter" idx="15"/>
          </p:nvPr>
        </p:nvSpPr>
        <p:spPr>
          <a:xfrm>
            <a:off x="995363" y="2487895"/>
            <a:ext cx="663575" cy="663575"/>
          </a:xfrm>
          <a:prstGeom prst="rect">
            <a:avLst/>
          </a:prstGeom>
        </p:spPr>
        <p:txBody>
          <a:bodyPr/>
          <a:lstStyle>
            <a:lvl1pPr>
              <a:defRPr sz="1000"/>
            </a:lvl1pPr>
          </a:lstStyle>
          <a:p>
            <a:endParaRPr lang="es-ES" dirty="0"/>
          </a:p>
        </p:txBody>
      </p:sp>
      <p:sp>
        <p:nvSpPr>
          <p:cNvPr id="34" name="Text Placeholder 8"/>
          <p:cNvSpPr>
            <a:spLocks noGrp="1"/>
          </p:cNvSpPr>
          <p:nvPr>
            <p:ph type="body" sz="quarter" idx="16" hasCustomPrompt="1"/>
          </p:nvPr>
        </p:nvSpPr>
        <p:spPr>
          <a:xfrm>
            <a:off x="26352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5" name="Picture Placeholder 4"/>
          <p:cNvSpPr>
            <a:spLocks noGrp="1"/>
          </p:cNvSpPr>
          <p:nvPr>
            <p:ph type="pic" sz="quarter" idx="17"/>
          </p:nvPr>
        </p:nvSpPr>
        <p:spPr>
          <a:xfrm>
            <a:off x="3116263" y="2487895"/>
            <a:ext cx="663575" cy="663575"/>
          </a:xfrm>
          <a:prstGeom prst="rect">
            <a:avLst/>
          </a:prstGeom>
        </p:spPr>
        <p:txBody>
          <a:bodyPr/>
          <a:lstStyle>
            <a:lvl1pPr>
              <a:defRPr sz="1000"/>
            </a:lvl1pPr>
          </a:lstStyle>
          <a:p>
            <a:endParaRPr lang="es-ES" dirty="0"/>
          </a:p>
        </p:txBody>
      </p:sp>
      <p:sp>
        <p:nvSpPr>
          <p:cNvPr id="36" name="Text Placeholder 8"/>
          <p:cNvSpPr>
            <a:spLocks noGrp="1"/>
          </p:cNvSpPr>
          <p:nvPr>
            <p:ph type="body" sz="quarter" idx="18" hasCustomPrompt="1"/>
          </p:nvPr>
        </p:nvSpPr>
        <p:spPr>
          <a:xfrm>
            <a:off x="47561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7" name="Picture Placeholder 4"/>
          <p:cNvSpPr>
            <a:spLocks noGrp="1"/>
          </p:cNvSpPr>
          <p:nvPr>
            <p:ph type="pic" sz="quarter" idx="19"/>
          </p:nvPr>
        </p:nvSpPr>
        <p:spPr>
          <a:xfrm>
            <a:off x="5237163" y="2487895"/>
            <a:ext cx="663575" cy="663575"/>
          </a:xfrm>
          <a:prstGeom prst="rect">
            <a:avLst/>
          </a:prstGeom>
        </p:spPr>
        <p:txBody>
          <a:bodyPr/>
          <a:lstStyle>
            <a:lvl1pPr>
              <a:defRPr sz="1000"/>
            </a:lvl1pPr>
          </a:lstStyle>
          <a:p>
            <a:endParaRPr lang="es-ES" dirty="0"/>
          </a:p>
        </p:txBody>
      </p:sp>
      <p:sp>
        <p:nvSpPr>
          <p:cNvPr id="38" name="Text Placeholder 8"/>
          <p:cNvSpPr>
            <a:spLocks noGrp="1"/>
          </p:cNvSpPr>
          <p:nvPr>
            <p:ph type="body" sz="quarter" idx="20" hasCustomPrompt="1"/>
          </p:nvPr>
        </p:nvSpPr>
        <p:spPr>
          <a:xfrm>
            <a:off x="68770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9" name="Picture Placeholder 4"/>
          <p:cNvSpPr>
            <a:spLocks noGrp="1"/>
          </p:cNvSpPr>
          <p:nvPr>
            <p:ph type="pic" sz="quarter" idx="21"/>
          </p:nvPr>
        </p:nvSpPr>
        <p:spPr>
          <a:xfrm>
            <a:off x="7358063" y="2487895"/>
            <a:ext cx="663575" cy="663575"/>
          </a:xfrm>
          <a:prstGeom prst="rect">
            <a:avLst/>
          </a:prstGeom>
        </p:spPr>
        <p:txBody>
          <a:bodyPr/>
          <a:lstStyle>
            <a:lvl1pPr>
              <a:defRPr sz="1000"/>
            </a:lvl1pPr>
          </a:lstStyle>
          <a:p>
            <a:endParaRPr lang="es-ES" dirty="0"/>
          </a:p>
        </p:txBody>
      </p:sp>
      <p:sp>
        <p:nvSpPr>
          <p:cNvPr id="40" name="Text Placeholder 16"/>
          <p:cNvSpPr>
            <a:spLocks noGrp="1"/>
          </p:cNvSpPr>
          <p:nvPr>
            <p:ph type="body" sz="quarter" idx="22" hasCustomPrompt="1"/>
          </p:nvPr>
        </p:nvSpPr>
        <p:spPr>
          <a:xfrm>
            <a:off x="2635250" y="3317977"/>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41" name="Text Placeholder 16"/>
          <p:cNvSpPr>
            <a:spLocks noGrp="1"/>
          </p:cNvSpPr>
          <p:nvPr>
            <p:ph type="body" sz="quarter" idx="23" hasCustomPrompt="1"/>
          </p:nvPr>
        </p:nvSpPr>
        <p:spPr>
          <a:xfrm>
            <a:off x="4756150" y="331797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42" name="Text Placeholder 16"/>
          <p:cNvSpPr>
            <a:spLocks noGrp="1"/>
          </p:cNvSpPr>
          <p:nvPr>
            <p:ph type="body" sz="quarter" idx="24" hasCustomPrompt="1"/>
          </p:nvPr>
        </p:nvSpPr>
        <p:spPr>
          <a:xfrm>
            <a:off x="6877050" y="332643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595108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2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12748512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p2 Section Intr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1739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p2 Goodbye slide">
    <p:spTree>
      <p:nvGrpSpPr>
        <p:cNvPr id="1" name=""/>
        <p:cNvGrpSpPr/>
        <p:nvPr/>
      </p:nvGrpSpPr>
      <p:grpSpPr>
        <a:xfrm>
          <a:off x="0" y="0"/>
          <a:ext cx="0" cy="0"/>
          <a:chOff x="0" y="0"/>
          <a:chExt cx="0" cy="0"/>
        </a:xfrm>
      </p:grpSpPr>
      <p:sp>
        <p:nvSpPr>
          <p:cNvPr id="6"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58585A"/>
                </a:solidFill>
                <a:latin typeface="Arial Narrow" panose="020B0606020202030204" pitchFamily="34" charset="0"/>
              </a:rPr>
              <a:t>THANK YOU FOR YOUR ATTENTION</a:t>
            </a:r>
            <a:endParaRPr lang="es-ES" b="1" dirty="0">
              <a:solidFill>
                <a:srgbClr val="58585A"/>
              </a:solidFill>
              <a:latin typeface="Arial Narrow" panose="020B0606020202030204" pitchFamily="34" charset="0"/>
            </a:endParaRPr>
          </a:p>
        </p:txBody>
      </p:sp>
      <p:sp>
        <p:nvSpPr>
          <p:cNvPr id="7"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Name </a:t>
            </a:r>
            <a:r>
              <a:rPr lang="en-US" dirty="0" err="1"/>
              <a:t>Lastname</a:t>
            </a:r>
            <a:endParaRPr lang="es-ES" dirty="0"/>
          </a:p>
        </p:txBody>
      </p:sp>
      <p:sp>
        <p:nvSpPr>
          <p:cNvPr id="8"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rgbClr val="58585A"/>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0"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name.lastname@impact-initiatives.org</a:t>
            </a:r>
            <a:endParaRPr lang="es-ES" dirty="0"/>
          </a:p>
        </p:txBody>
      </p:sp>
      <p:sp>
        <p:nvSpPr>
          <p:cNvPr id="11"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skype user name</a:t>
            </a:r>
            <a:endParaRPr lang="es-ES" dirty="0"/>
          </a:p>
        </p:txBody>
      </p:sp>
      <p:sp>
        <p:nvSpPr>
          <p:cNvPr id="12"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www.impact-initiatives.org</a:t>
            </a:r>
            <a:endParaRPr lang="es-ES" dirty="0"/>
          </a:p>
        </p:txBody>
      </p:sp>
      <p:sp>
        <p:nvSpPr>
          <p:cNvPr id="14"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IMPACT Initiatives</a:t>
            </a:r>
            <a:endParaRPr lang="es-ES" dirty="0"/>
          </a:p>
        </p:txBody>
      </p:sp>
      <p:sp>
        <p:nvSpPr>
          <p:cNvPr id="15"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a:t>
            </a:r>
            <a:r>
              <a:rPr lang="en-US" dirty="0" err="1"/>
              <a:t>IMPACT_init</a:t>
            </a:r>
            <a:endParaRPr lang="es-E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2" name="Straight Connector 21"/>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8341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2661412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EE5859"/>
                </a:solidFill>
                <a:latin typeface="Arial Narrow" panose="020B0606020202030204" pitchFamily="34" charset="0"/>
              </a:rPr>
              <a:t>THANK YOU FOR YOUR ATTENTION</a:t>
            </a:r>
            <a:endParaRPr lang="es-ES" b="1" dirty="0">
              <a:solidFill>
                <a:srgbClr val="EE5859"/>
              </a:solidFill>
              <a:latin typeface="Arial Narrow" panose="020B0606020202030204" pitchFamily="34" charset="0"/>
            </a:endParaRPr>
          </a:p>
        </p:txBody>
      </p:sp>
      <p:sp>
        <p:nvSpPr>
          <p:cNvPr id="24"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25"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26"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27"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28"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29"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30"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680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20214093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p2 Left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049474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p2 Top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5872540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p2 Top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206288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p2 Top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043689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p2 Top Banner 4 Boxes + Texts">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205552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2 Top Banner + 4 Text Boxes">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1050411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2 Top Banner +2 Text Boxes">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29082783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p2 Top Banner, Chart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3155327852"/>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741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p2 Top Banner, Chartop2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1506543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1 Left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0615601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p2 Top Banner, Smartgraphic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6934074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rgbClr val="EE5859"/>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1917085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rgbClr val="EE5859"/>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20" name="Subtitle 2"/>
          <p:cNvSpPr txBox="1">
            <a:spLocks/>
          </p:cNvSpPr>
          <p:nvPr userDrawn="1"/>
        </p:nvSpPr>
        <p:spPr>
          <a:xfrm>
            <a:off x="5428187" y="462065"/>
            <a:ext cx="2998694"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Trade Gothic LT Std Bold" panose="000008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EE5859"/>
                </a:solidFill>
                <a:latin typeface="Arial Narrow" panose="020B0606020202030204" pitchFamily="34" charset="0"/>
              </a:rPr>
              <a:t>Here goes the title</a:t>
            </a:r>
            <a:endParaRPr lang="es-ES" b="1" dirty="0">
              <a:solidFill>
                <a:srgbClr val="EE5859"/>
              </a:solidFill>
              <a:latin typeface="Arial Narrow" panose="020B0606020202030204" pitchFamily="34" charset="0"/>
            </a:endParaRPr>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19925019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p 3 Cover OpA">
    <p:spTree>
      <p:nvGrpSpPr>
        <p:cNvPr id="1" name=""/>
        <p:cNvGrpSpPr/>
        <p:nvPr/>
      </p:nvGrpSpPr>
      <p:grpSpPr>
        <a:xfrm>
          <a:off x="0" y="0"/>
          <a:ext cx="0" cy="0"/>
          <a:chOff x="0" y="0"/>
          <a:chExt cx="0" cy="0"/>
        </a:xfrm>
      </p:grpSpPr>
      <p:sp>
        <p:nvSpPr>
          <p:cNvPr id="6" name="Rectangle 5"/>
          <p:cNvSpPr/>
          <p:nvPr userDrawn="1"/>
        </p:nvSpPr>
        <p:spPr>
          <a:xfrm>
            <a:off x="1138536" y="0"/>
            <a:ext cx="5288096" cy="4616067"/>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cxnSp>
        <p:nvCxnSpPr>
          <p:cNvPr id="7" name="Straight Connector 6"/>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8070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p3 Cover OpB">
    <p:spTree>
      <p:nvGrpSpPr>
        <p:cNvPr id="1" name=""/>
        <p:cNvGrpSpPr/>
        <p:nvPr/>
      </p:nvGrpSpPr>
      <p:grpSpPr>
        <a:xfrm>
          <a:off x="0" y="0"/>
          <a:ext cx="0" cy="0"/>
          <a:chOff x="0" y="0"/>
          <a:chExt cx="0" cy="0"/>
        </a:xfrm>
      </p:grpSpPr>
      <p:sp>
        <p:nvSpPr>
          <p:cNvPr id="8" name="Rectangle 7"/>
          <p:cNvSpPr/>
          <p:nvPr userDrawn="1"/>
        </p:nvSpPr>
        <p:spPr>
          <a:xfrm>
            <a:off x="843571" y="0"/>
            <a:ext cx="5288096" cy="4616067"/>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D2CBB8"/>
              </a:solidFill>
            </a:endParaRPr>
          </a:p>
        </p:txBody>
      </p:sp>
      <p:cxnSp>
        <p:nvCxnSpPr>
          <p:cNvPr id="10" name="Straight Connector 9"/>
          <p:cNvCxnSpPr/>
          <p:nvPr userDrawn="1"/>
        </p:nvCxnSpPr>
        <p:spPr>
          <a:xfrm>
            <a:off x="158552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6823025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p3 Section OpA">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39166618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p3 Section OpB">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D2CBB8"/>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25202436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p3 Section OpC">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41843511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p 3 Goodbye slide">
    <p:spTree>
      <p:nvGrpSpPr>
        <p:cNvPr id="1" name=""/>
        <p:cNvGrpSpPr/>
        <p:nvPr/>
      </p:nvGrpSpPr>
      <p:grpSpPr>
        <a:xfrm>
          <a:off x="0" y="0"/>
          <a:ext cx="0" cy="0"/>
          <a:chOff x="0" y="0"/>
          <a:chExt cx="0" cy="0"/>
        </a:xfrm>
      </p:grpSpPr>
      <p:sp>
        <p:nvSpPr>
          <p:cNvPr id="24" name="Rectangle 23"/>
          <p:cNvSpPr/>
          <p:nvPr userDrawn="1"/>
        </p:nvSpPr>
        <p:spPr>
          <a:xfrm>
            <a:off x="5167909" y="2270286"/>
            <a:ext cx="3976091" cy="32738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D2CBB8"/>
                </a:solidFill>
                <a:latin typeface="Arial Narrow" panose="020B0606020202030204" pitchFamily="34" charset="0"/>
              </a:rPr>
              <a:t>THANK YOU FOR YOUR ATTENTION</a:t>
            </a:r>
            <a:endParaRPr lang="es-ES" b="1" dirty="0">
              <a:solidFill>
                <a:srgbClr val="D2CBB8"/>
              </a:solidFill>
              <a:latin typeface="Arial Narrow" panose="020B0606020202030204" pitchFamily="34" charset="0"/>
            </a:endParaRPr>
          </a:p>
        </p:txBody>
      </p:sp>
      <p:sp>
        <p:nvSpPr>
          <p:cNvPr id="10"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11"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2"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13"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14"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15"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16"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3" name="Straight Connector 22"/>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0460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p1 Left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99107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1 Left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30409777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1 Left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4826592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1 Left banner, Text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9267551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p 1Left banner, Text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10761601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12236109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p1 Left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7704643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6163076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p1 Top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9808835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4210776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p1 Top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5525356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2033283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1 Left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32325918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5184239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2452379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p1 Top Banner 4 Boxes + Texts OpB">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6602723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10431653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p1 Top Banner + 4 Text Boxes OpB">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21504969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10018285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p1 Top Banner +2 Text Boxes OpB">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20359138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258380054"/>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51867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946349348"/>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89322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64227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1 Left banner, Text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3530865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14092388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17283111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84925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24602872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93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p1 Section Intro OpB">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D2CBB8"/>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5142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EE5859"/>
                </a:solidFill>
                <a:latin typeface="Arial Narrow" panose="020B0606020202030204" pitchFamily="34" charset="0"/>
              </a:rPr>
              <a:t>THANK YOU FOR YOUR ATTENTION</a:t>
            </a:r>
            <a:endParaRPr lang="es-ES" b="1" dirty="0">
              <a:solidFill>
                <a:srgbClr val="EE5859"/>
              </a:solidFill>
              <a:latin typeface="Arial Narrow" panose="020B0606020202030204" pitchFamily="34" charset="0"/>
            </a:endParaRPr>
          </a:p>
        </p:txBody>
      </p:sp>
      <p:sp>
        <p:nvSpPr>
          <p:cNvPr id="24"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25"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26"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27"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28"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29"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30"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950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 1Left banner, Text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4251732396"/>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slideLayout" Target="../slideLayouts/slideLayout55.xml"/><Relationship Id="rId7" Type="http://schemas.openxmlformats.org/officeDocument/2006/relationships/theme" Target="../theme/theme10.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9"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61.xml"/><Relationship Id="rId7" Type="http://schemas.openxmlformats.org/officeDocument/2006/relationships/theme" Target="../theme/theme1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10" Type="http://schemas.openxmlformats.org/officeDocument/2006/relationships/image" Target="../media/image2.png"/><Relationship Id="rId4" Type="http://schemas.openxmlformats.org/officeDocument/2006/relationships/slideLayout" Target="../slideLayouts/slideLayout62.xml"/><Relationship Id="rId9" Type="http://schemas.openxmlformats.org/officeDocument/2006/relationships/image" Target="../media/image10.jp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21" Type="http://schemas.openxmlformats.org/officeDocument/2006/relationships/image" Target="../media/image14.jpg"/><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image" Target="../media/image13.jp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theme" Target="../theme/theme12.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5.xml"/><Relationship Id="rId7" Type="http://schemas.microsoft.com/office/2007/relationships/hdphoto" Target="../media/hdphoto1.wdp"/><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8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2.png"/><Relationship Id="rId5" Type="http://schemas.openxmlformats.org/officeDocument/2006/relationships/slideLayout" Target="../slideLayouts/slideLayout10.xml"/><Relationship Id="rId10" Type="http://schemas.openxmlformats.org/officeDocument/2006/relationships/image" Target="../media/image10.jpg"/><Relationship Id="rId4" Type="http://schemas.openxmlformats.org/officeDocument/2006/relationships/slideLayout" Target="../slideLayouts/slideLayout9.xml"/><Relationship Id="rId9" Type="http://schemas.openxmlformats.org/officeDocument/2006/relationships/image" Target="../media/image9.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2.jpg"/><Relationship Id="rId4" Type="http://schemas.openxmlformats.org/officeDocument/2006/relationships/image" Target="../media/image1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image" Target="../media/image13.jp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image" Target="../media/image2.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14.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2.png"/><Relationship Id="rId5" Type="http://schemas.openxmlformats.org/officeDocument/2006/relationships/image" Target="../media/image16.jpg"/><Relationship Id="rId4" Type="http://schemas.openxmlformats.org/officeDocument/2006/relationships/image" Target="../media/image15.jp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2.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2.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7.jpg"/><Relationship Id="rId5" Type="http://schemas.openxmlformats.org/officeDocument/2006/relationships/image" Target="../media/image9.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18.jp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13.jpg"/><Relationship Id="rId5" Type="http://schemas.openxmlformats.org/officeDocument/2006/relationships/slideLayout" Target="../slideLayouts/slideLayout46.xml"/><Relationship Id="rId10" Type="http://schemas.openxmlformats.org/officeDocument/2006/relationships/theme" Target="../theme/theme8.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1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696452591"/>
      </p:ext>
    </p:extLst>
  </p:cSld>
  <p:clrMap bg1="lt1" tx1="dk1" bg2="lt2" tx2="dk2" accent1="accent1" accent2="accent2" accent3="accent3" accent4="accent4" accent5="accent5" accent6="accent6" hlink="hlink" folHlink="folHlink"/>
  <p:sldLayoutIdLst>
    <p:sldLayoutId id="2147483711" r:id="rId1"/>
    <p:sldLayoutId id="2147483727" r:id="rId2"/>
    <p:sldLayoutId id="2147483728" r:id="rId3"/>
    <p:sldLayoutId id="2147483719" r:id="rId4"/>
    <p:sldLayoutId id="214748380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535"/>
            <a:ext cx="9144000" cy="6856929"/>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4191857439"/>
      </p:ext>
    </p:extLst>
  </p:cSld>
  <p:clrMap bg1="lt1" tx1="dk1" bg2="lt2" tx2="dk2" accent1="accent1" accent2="accent2" accent3="accent3" accent4="accent4" accent5="accent5" accent6="accent6" hlink="hlink" folHlink="folHlink"/>
  <p:sldLayoutIdLst>
    <p:sldLayoutId id="2147483689" r:id="rId1"/>
    <p:sldLayoutId id="2147483693" r:id="rId2"/>
    <p:sldLayoutId id="2147483692" r:id="rId3"/>
    <p:sldLayoutId id="2147483729" r:id="rId4"/>
    <p:sldLayoutId id="2147483722" r:id="rId5"/>
    <p:sldLayoutId id="214748375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37739138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8" name="Picture 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87994610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FFFF"/>
              </a:solidFill>
            </a:endParaRPr>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548422138"/>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84281681"/>
      </p:ext>
    </p:extLst>
  </p:cSld>
  <p:clrMap bg1="lt1" tx1="dk1" bg2="lt2" tx2="dk2" accent1="accent1" accent2="accent2" accent3="accent3" accent4="accent4" accent5="accent5" accent6="accent6" hlink="hlink" folHlink="folHlink"/>
  <p:sldLayoutIdLst>
    <p:sldLayoutId id="2147483696" r:id="rId1"/>
    <p:sldLayoutId id="2147483730" r:id="rId2"/>
    <p:sldLayoutId id="2147483705" r:id="rId3"/>
    <p:sldLayoutId id="2147483731" r:id="rId4"/>
    <p:sldLayoutId id="2147483699" r:id="rId5"/>
    <p:sldLayoutId id="2147483732" r:id="rId6"/>
    <p:sldLayoutId id="214748380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091960100"/>
      </p:ext>
    </p:extLst>
  </p:cSld>
  <p:clrMap bg1="lt1" tx1="dk1" bg2="lt2" tx2="dk2" accent1="accent1" accent2="accent2" accent3="accent3" accent4="accent4" accent5="accent5" accent6="accent6" hlink="hlink" folHlink="folHlink"/>
  <p:sldLayoutIdLst>
    <p:sldLayoutId id="2147483702" r:id="rId1"/>
    <p:sldLayoutId id="214748370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938894370"/>
      </p:ext>
    </p:extLst>
  </p:cSld>
  <p:clrMap bg1="lt1" tx1="dk1" bg2="lt2" tx2="dk2" accent1="accent1" accent2="accent2" accent3="accent3" accent4="accent4" accent5="accent5" accent6="accent6" hlink="hlink" folHlink="folHlink"/>
  <p:sldLayoutIdLst>
    <p:sldLayoutId id="2147483698" r:id="rId1"/>
    <p:sldLayoutId id="2147483742" r:id="rId2"/>
    <p:sldLayoutId id="2147483700" r:id="rId3"/>
    <p:sldLayoutId id="2147483743" r:id="rId4"/>
    <p:sldLayoutId id="2147483707" r:id="rId5"/>
    <p:sldLayoutId id="2147483744" r:id="rId6"/>
    <p:sldLayoutId id="2147483716" r:id="rId7"/>
    <p:sldLayoutId id="2147483745" r:id="rId8"/>
    <p:sldLayoutId id="2147483717" r:id="rId9"/>
    <p:sldLayoutId id="2147483746" r:id="rId10"/>
    <p:sldLayoutId id="2147483718" r:id="rId11"/>
    <p:sldLayoutId id="2147483747" r:id="rId12"/>
    <p:sldLayoutId id="2147483709" r:id="rId13"/>
    <p:sldLayoutId id="2147483748" r:id="rId14"/>
    <p:sldLayoutId id="2147483714" r:id="rId15"/>
    <p:sldLayoutId id="2147483749" r:id="rId16"/>
    <p:sldLayoutId id="2147483715" r:id="rId17"/>
    <p:sldLayoutId id="2147483750" r:id="rId18"/>
    <p:sldLayoutId id="21474837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114333084"/>
      </p:ext>
    </p:extLst>
  </p:cSld>
  <p:clrMap bg1="lt1" tx1="dk1" bg2="lt2" tx2="dk2" accent1="accent1" accent2="accent2" accent3="accent3" accent4="accent4" accent5="accent5" accent6="accent6" hlink="hlink" folHlink="folHlink"/>
  <p:sldLayoutIdLst>
    <p:sldLayoutId id="2147483704" r:id="rId1"/>
    <p:sldLayoutId id="214748370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rgbClr val="D2CBB8">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578660336"/>
      </p:ext>
    </p:extLst>
  </p:cSld>
  <p:clrMap bg1="lt1" tx1="dk1" bg2="lt2" tx2="dk2" accent1="accent1" accent2="accent2" accent3="accent3" accent4="accent4" accent5="accent5" accent6="accent6" hlink="hlink" folHlink="folHlink"/>
  <p:sldLayoutIdLst>
    <p:sldLayoutId id="2147483724" r:id="rId1"/>
    <p:sldLayoutId id="2147483726" r:id="rId2"/>
    <p:sldLayoutId id="214748372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88029913"/>
      </p:ext>
    </p:extLst>
  </p:cSld>
  <p:clrMap bg1="lt1" tx1="dk1" bg2="lt2" tx2="dk2" accent1="accent1" accent2="accent2" accent3="accent3" accent4="accent4" accent5="accent5" accent6="accent6" hlink="hlink" folHlink="folHlink"/>
  <p:sldLayoutIdLst>
    <p:sldLayoutId id="2147483734" r:id="rId1"/>
    <p:sldLayoutId id="2147483736" r:id="rId2"/>
    <p:sldLayoutId id="214748373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72689124"/>
      </p:ext>
    </p:extLst>
  </p:cSld>
  <p:clrMap bg1="lt1" tx1="dk1" bg2="lt2" tx2="dk2" accent1="accent1" accent2="accent2" accent3="accent3" accent4="accent4" accent5="accent5" accent6="accent6" hlink="hlink" folHlink="folHlink"/>
  <p:sldLayoutIdLst>
    <p:sldLayoutId id="2147483753" r:id="rId1"/>
    <p:sldLayoutId id="2147483755" r:id="rId2"/>
    <p:sldLayoutId id="2147483757" r:id="rId3"/>
    <p:sldLayoutId id="2147483759" r:id="rId4"/>
    <p:sldLayoutId id="2147483761" r:id="rId5"/>
    <p:sldLayoutId id="2147483763" r:id="rId6"/>
    <p:sldLayoutId id="2147483765" r:id="rId7"/>
    <p:sldLayoutId id="2147483767" r:id="rId8"/>
    <p:sldLayoutId id="21474837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2116712"/>
      </p:ext>
    </p:extLst>
  </p:cSld>
  <p:clrMap bg1="lt1" tx1="dk1" bg2="lt2" tx2="dk2" accent1="accent1" accent2="accent2" accent3="accent3" accent4="accent4" accent5="accent5" accent6="accent6" hlink="hlink" folHlink="folHlink"/>
  <p:sldLayoutIdLst>
    <p:sldLayoutId id="2147483740" r:id="rId1"/>
    <p:sldLayoutId id="214748374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1.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1.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31.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31.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31.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EDBAD54-661F-4292-8512-7BE207A5FEC8}"/>
              </a:ext>
            </a:extLst>
          </p:cNvPr>
          <p:cNvSpPr>
            <a:spLocks noGrp="1"/>
          </p:cNvSpPr>
          <p:nvPr>
            <p:ph type="subTitle" idx="1"/>
          </p:nvPr>
        </p:nvSpPr>
        <p:spPr>
          <a:xfrm>
            <a:off x="1743634" y="3742552"/>
            <a:ext cx="7199198" cy="379053"/>
          </a:xfrm>
        </p:spPr>
        <p:txBody>
          <a:bodyPr/>
          <a:lstStyle/>
          <a:p>
            <a:r>
              <a:rPr lang="en-US" b="1" dirty="0">
                <a:solidFill>
                  <a:srgbClr val="EE5859"/>
                </a:solidFill>
              </a:rPr>
              <a:t>Findings presentation, Iraq</a:t>
            </a:r>
            <a:endParaRPr lang="en-US" b="1" dirty="0">
              <a:solidFill>
                <a:srgbClr val="EE5859"/>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angle 3">
            <a:extLst>
              <a:ext uri="{FF2B5EF4-FFF2-40B4-BE49-F238E27FC236}">
                <a16:creationId xmlns:a16="http://schemas.microsoft.com/office/drawing/2014/main" id="{21BD0E24-DF6F-4021-82B2-46D4A1E478F8}"/>
              </a:ext>
            </a:extLst>
          </p:cNvPr>
          <p:cNvSpPr/>
          <p:nvPr/>
        </p:nvSpPr>
        <p:spPr>
          <a:xfrm>
            <a:off x="1743634" y="249773"/>
            <a:ext cx="7199198" cy="3262432"/>
          </a:xfrm>
          <a:prstGeom prst="rect">
            <a:avLst/>
          </a:prstGeom>
        </p:spPr>
        <p:txBody>
          <a:bodyPr wrap="square">
            <a:spAutoFit/>
          </a:bodyPr>
          <a:lstStyle/>
          <a:p>
            <a:r>
              <a:rPr lang="en-US" sz="4200" b="1" dirty="0">
                <a:solidFill>
                  <a:schemeClr val="bg1"/>
                </a:solidFill>
                <a:latin typeface="Arial Narrow" panose="020B0606020202030204" pitchFamily="34" charset="0"/>
              </a:rPr>
              <a:t>Returns and Durable Solutions Assessment (</a:t>
            </a:r>
            <a:r>
              <a:rPr lang="en-US" sz="4200" b="1" dirty="0" err="1">
                <a:solidFill>
                  <a:schemeClr val="bg1"/>
                </a:solidFill>
                <a:latin typeface="Arial Narrow" panose="020B0606020202030204" pitchFamily="34" charset="0"/>
              </a:rPr>
              <a:t>ReDS</a:t>
            </a:r>
            <a:r>
              <a:rPr lang="en-US" sz="4200" b="1" dirty="0">
                <a:solidFill>
                  <a:schemeClr val="bg1"/>
                </a:solidFill>
                <a:latin typeface="Arial Narrow" panose="020B0606020202030204" pitchFamily="34" charset="0"/>
              </a:rPr>
              <a:t>)</a:t>
            </a:r>
          </a:p>
          <a:p>
            <a:endParaRPr lang="en-US" sz="4200" b="1" dirty="0">
              <a:solidFill>
                <a:schemeClr val="bg1"/>
              </a:solidFill>
              <a:latin typeface="Arial Narrow" panose="020B0606020202030204" pitchFamily="34" charset="0"/>
            </a:endParaRPr>
          </a:p>
          <a:p>
            <a:r>
              <a:rPr lang="en-US" sz="1600" b="1" dirty="0">
                <a:solidFill>
                  <a:schemeClr val="bg1"/>
                </a:solidFill>
                <a:latin typeface="Arial Narrow" panose="020B0606020202030204" pitchFamily="34" charset="0"/>
              </a:rPr>
              <a:t> </a:t>
            </a:r>
            <a:r>
              <a:rPr lang="en-US" sz="4200" b="1" dirty="0">
                <a:solidFill>
                  <a:schemeClr val="bg1"/>
                </a:solidFill>
                <a:latin typeface="Arial Narrow" panose="020B0606020202030204" pitchFamily="34" charset="0"/>
              </a:rPr>
              <a:t/>
            </a:r>
            <a:br>
              <a:rPr lang="en-US" sz="4200" b="1" dirty="0">
                <a:solidFill>
                  <a:schemeClr val="bg1"/>
                </a:solidFill>
                <a:latin typeface="Arial Narrow" panose="020B0606020202030204" pitchFamily="34" charset="0"/>
              </a:rPr>
            </a:br>
            <a:r>
              <a:rPr lang="en-US" sz="3200" b="1" dirty="0" err="1">
                <a:solidFill>
                  <a:schemeClr val="bg1"/>
                </a:solidFill>
                <a:latin typeface="Arial Narrow" panose="020B0606020202030204" pitchFamily="34" charset="0"/>
              </a:rPr>
              <a:t>Markaz</a:t>
            </a:r>
            <a:r>
              <a:rPr lang="en-US" sz="3200" b="1" dirty="0">
                <a:solidFill>
                  <a:schemeClr val="bg1"/>
                </a:solidFill>
                <a:latin typeface="Arial Narrow" panose="020B0606020202030204" pitchFamily="34" charset="0"/>
              </a:rPr>
              <a:t> </a:t>
            </a:r>
            <a:r>
              <a:rPr lang="en-US" sz="3200" b="1" dirty="0" err="1">
                <a:solidFill>
                  <a:schemeClr val="bg1"/>
                </a:solidFill>
                <a:latin typeface="Arial Narrow" panose="020B0606020202030204" pitchFamily="34" charset="0"/>
              </a:rPr>
              <a:t>Tooz</a:t>
            </a:r>
            <a:r>
              <a:rPr lang="en-US" sz="3200" b="1" dirty="0">
                <a:solidFill>
                  <a:schemeClr val="bg1"/>
                </a:solidFill>
                <a:latin typeface="Arial Narrow" panose="020B0606020202030204" pitchFamily="34" charset="0"/>
              </a:rPr>
              <a:t> </a:t>
            </a:r>
            <a:r>
              <a:rPr lang="en-US" sz="3200" b="1" dirty="0" err="1">
                <a:solidFill>
                  <a:schemeClr val="bg1"/>
                </a:solidFill>
                <a:latin typeface="Arial Narrow" panose="020B0606020202030204" pitchFamily="34" charset="0"/>
              </a:rPr>
              <a:t>Khurmato</a:t>
            </a:r>
            <a:r>
              <a:rPr lang="en-US" sz="3200" b="1" dirty="0">
                <a:solidFill>
                  <a:schemeClr val="bg1"/>
                </a:solidFill>
                <a:latin typeface="Arial Narrow" panose="020B0606020202030204" pitchFamily="34" charset="0"/>
              </a:rPr>
              <a:t> </a:t>
            </a:r>
          </a:p>
          <a:p>
            <a:r>
              <a:rPr lang="en-US" sz="3200" b="1" dirty="0" err="1">
                <a:solidFill>
                  <a:schemeClr val="bg1"/>
                </a:solidFill>
                <a:latin typeface="Arial Narrow" panose="020B0606020202030204" pitchFamily="34" charset="0"/>
              </a:rPr>
              <a:t>Tooz</a:t>
            </a:r>
            <a:r>
              <a:rPr lang="en-US" sz="3200" b="1" dirty="0">
                <a:solidFill>
                  <a:schemeClr val="bg1"/>
                </a:solidFill>
                <a:latin typeface="Arial Narrow" panose="020B0606020202030204" pitchFamily="34" charset="0"/>
              </a:rPr>
              <a:t> </a:t>
            </a:r>
            <a:r>
              <a:rPr lang="en-US" sz="3200" b="1" dirty="0" err="1">
                <a:solidFill>
                  <a:schemeClr val="bg1"/>
                </a:solidFill>
                <a:latin typeface="Arial Narrow" panose="020B0606020202030204" pitchFamily="34" charset="0"/>
              </a:rPr>
              <a:t>Khurmato</a:t>
            </a:r>
            <a:r>
              <a:rPr lang="en-US" sz="3200" b="1" dirty="0">
                <a:solidFill>
                  <a:schemeClr val="bg1"/>
                </a:solidFill>
                <a:latin typeface="Arial Narrow" panose="020B0606020202030204" pitchFamily="34" charset="0"/>
              </a:rPr>
              <a:t> - Salah Al-Din</a:t>
            </a:r>
          </a:p>
        </p:txBody>
      </p:sp>
      <p:sp>
        <p:nvSpPr>
          <p:cNvPr id="6" name="Text Placeholder 6">
            <a:extLst>
              <a:ext uri="{FF2B5EF4-FFF2-40B4-BE49-F238E27FC236}">
                <a16:creationId xmlns:a16="http://schemas.microsoft.com/office/drawing/2014/main" id="{D7FB3262-B396-45E6-93E2-F7AE08A82BBF}"/>
              </a:ext>
            </a:extLst>
          </p:cNvPr>
          <p:cNvSpPr txBox="1">
            <a:spLocks/>
          </p:cNvSpPr>
          <p:nvPr/>
        </p:nvSpPr>
        <p:spPr>
          <a:xfrm>
            <a:off x="1743634" y="4118730"/>
            <a:ext cx="3201591" cy="46644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Data collection period  11-17 October 2020</a:t>
            </a:r>
          </a:p>
        </p:txBody>
      </p:sp>
    </p:spTree>
    <p:extLst>
      <p:ext uri="{BB962C8B-B14F-4D97-AF65-F5344CB8AC3E}">
        <p14:creationId xmlns:p14="http://schemas.microsoft.com/office/powerpoint/2010/main" val="3922552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9C1C7E-CC40-4ACC-8573-C65C8EBB3CD0}"/>
              </a:ext>
            </a:extLst>
          </p:cNvPr>
          <p:cNvSpPr>
            <a:spLocks noGrp="1"/>
          </p:cNvSpPr>
          <p:nvPr>
            <p:ph type="ctrTitle"/>
          </p:nvPr>
        </p:nvSpPr>
        <p:spPr>
          <a:xfrm>
            <a:off x="386176" y="266337"/>
            <a:ext cx="8087840" cy="724646"/>
          </a:xfrm>
        </p:spPr>
        <p:txBody>
          <a:bodyPr anchor="ctr">
            <a:normAutofit/>
          </a:bodyPr>
          <a:lstStyle/>
          <a:p>
            <a:r>
              <a:rPr lang="en-US" dirty="0" err="1"/>
              <a:t>Markaz</a:t>
            </a:r>
            <a:r>
              <a:rPr lang="en-US" dirty="0"/>
              <a:t> </a:t>
            </a:r>
            <a:r>
              <a:rPr lang="en-US" dirty="0" err="1"/>
              <a:t>Tooz</a:t>
            </a:r>
            <a:r>
              <a:rPr lang="en-US" dirty="0"/>
              <a:t> </a:t>
            </a:r>
            <a:r>
              <a:rPr lang="en-US" dirty="0" err="1"/>
              <a:t>Khurmato</a:t>
            </a:r>
            <a:r>
              <a:rPr lang="en-US" dirty="0"/>
              <a:t> Sub-district overview</a:t>
            </a:r>
          </a:p>
        </p:txBody>
      </p:sp>
      <p:sp>
        <p:nvSpPr>
          <p:cNvPr id="10" name="Rectangle 9">
            <a:extLst>
              <a:ext uri="{FF2B5EF4-FFF2-40B4-BE49-F238E27FC236}">
                <a16:creationId xmlns:a16="http://schemas.microsoft.com/office/drawing/2014/main" id="{F15E5B91-6589-4F63-8BA9-85BBBC572065}"/>
              </a:ext>
            </a:extLst>
          </p:cNvPr>
          <p:cNvSpPr/>
          <p:nvPr/>
        </p:nvSpPr>
        <p:spPr>
          <a:xfrm>
            <a:off x="401412" y="1323384"/>
            <a:ext cx="8406685" cy="2292935"/>
          </a:xfrm>
          <a:prstGeom prst="rect">
            <a:avLst/>
          </a:prstGeom>
        </p:spPr>
        <p:txBody>
          <a:bodyPr wrap="square">
            <a:spAutoFit/>
          </a:bodyPr>
          <a:lstStyle/>
          <a:p>
            <a:pPr marL="457200" indent="-457200" algn="just">
              <a:spcAft>
                <a:spcPts val="600"/>
              </a:spcAft>
              <a:buSzPct val="100000"/>
              <a:buFont typeface="Arial" panose="020B0604020202020204" pitchFamily="34" charset="0"/>
              <a:buChar char="•"/>
            </a:pPr>
            <a:r>
              <a:rPr lang="en-US" sz="1600" dirty="0" err="1">
                <a:solidFill>
                  <a:srgbClr val="58585A"/>
                </a:solidFill>
                <a:latin typeface="Arial Narrow" panose="020B0606020202030204" pitchFamily="34" charset="0"/>
              </a:rPr>
              <a:t>Markaz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Tooz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Khurmato</a:t>
            </a:r>
            <a:r>
              <a:rPr lang="en-US" sz="1600" dirty="0">
                <a:solidFill>
                  <a:srgbClr val="58585A"/>
                </a:solidFill>
                <a:latin typeface="Arial Narrow" panose="020B0606020202030204" pitchFamily="34" charset="0"/>
              </a:rPr>
              <a:t> is a sub-district of </a:t>
            </a:r>
            <a:r>
              <a:rPr lang="en-US" sz="1600" dirty="0" err="1">
                <a:solidFill>
                  <a:srgbClr val="58585A"/>
                </a:solidFill>
                <a:latin typeface="Arial Narrow" panose="020B0606020202030204" pitchFamily="34" charset="0"/>
              </a:rPr>
              <a:t>Tooz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Khurmato</a:t>
            </a:r>
            <a:r>
              <a:rPr lang="en-US" sz="1600" dirty="0">
                <a:solidFill>
                  <a:srgbClr val="58585A"/>
                </a:solidFill>
                <a:latin typeface="Arial Narrow" panose="020B0606020202030204" pitchFamily="34" charset="0"/>
              </a:rPr>
              <a:t> district, located in the east of Salah Al-Din governorate.</a:t>
            </a:r>
          </a:p>
          <a:p>
            <a:pPr marL="457200" indent="-457200" algn="just">
              <a:spcAft>
                <a:spcPts val="600"/>
              </a:spcAft>
              <a:buSzPct val="100000"/>
              <a:buFont typeface="Arial" panose="020B0604020202020204" pitchFamily="34" charset="0"/>
              <a:buChar char="•"/>
            </a:pPr>
            <a:r>
              <a:rPr lang="en-US" sz="1600" dirty="0">
                <a:solidFill>
                  <a:srgbClr val="58585A"/>
                </a:solidFill>
                <a:latin typeface="Arial Narrow" panose="020B0606020202030204" pitchFamily="34" charset="0"/>
              </a:rPr>
              <a:t>During </a:t>
            </a:r>
            <a:r>
              <a:rPr lang="en-US" sz="1600" dirty="0" smtClean="0">
                <a:solidFill>
                  <a:srgbClr val="58585A"/>
                </a:solidFill>
                <a:latin typeface="Arial Narrow" panose="020B0606020202030204" pitchFamily="34" charset="0"/>
              </a:rPr>
              <a:t>the occupation of Islamic State of Iraq and the Levant (ISIL) </a:t>
            </a:r>
            <a:r>
              <a:rPr lang="en-US" sz="1600" dirty="0">
                <a:solidFill>
                  <a:srgbClr val="58585A"/>
                </a:solidFill>
                <a:latin typeface="Arial Narrow" panose="020B0606020202030204" pitchFamily="34" charset="0"/>
              </a:rPr>
              <a:t>occupation in 2014, more than half of the population (71%) in </a:t>
            </a:r>
            <a:r>
              <a:rPr lang="en-US" sz="1600" dirty="0" err="1">
                <a:solidFill>
                  <a:srgbClr val="58585A"/>
                </a:solidFill>
                <a:latin typeface="Arial Narrow" panose="020B0606020202030204" pitchFamily="34" charset="0"/>
              </a:rPr>
              <a:t>Markaz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Tooz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Khurmato</a:t>
            </a:r>
            <a:r>
              <a:rPr lang="en-US" sz="1600" dirty="0">
                <a:solidFill>
                  <a:srgbClr val="58585A"/>
                </a:solidFill>
                <a:latin typeface="Arial Narrow" panose="020B0606020202030204" pitchFamily="34" charset="0"/>
              </a:rPr>
              <a:t> was forced to flee their homes, as reported by KIs </a:t>
            </a:r>
            <a:r>
              <a:rPr lang="en-US" sz="1600" dirty="0" smtClean="0">
                <a:solidFill>
                  <a:srgbClr val="58585A"/>
                </a:solidFill>
                <a:latin typeface="Arial Narrow" panose="020B0606020202030204" pitchFamily="34" charset="0"/>
              </a:rPr>
              <a:t>at the time of </a:t>
            </a:r>
            <a:r>
              <a:rPr lang="en-US" sz="1600" dirty="0">
                <a:solidFill>
                  <a:srgbClr val="58585A"/>
                </a:solidFill>
                <a:latin typeface="Arial Narrow" panose="020B0606020202030204" pitchFamily="34" charset="0"/>
              </a:rPr>
              <a:t>data collection.</a:t>
            </a:r>
          </a:p>
          <a:p>
            <a:pPr marL="457200" indent="-457200" algn="just">
              <a:spcAft>
                <a:spcPts val="600"/>
              </a:spcAft>
              <a:buSzPct val="100000"/>
              <a:buFont typeface="Arial" panose="020B0604020202020204" pitchFamily="34" charset="0"/>
              <a:buChar char="•"/>
            </a:pPr>
            <a:r>
              <a:rPr lang="en-US" sz="1600" dirty="0">
                <a:solidFill>
                  <a:srgbClr val="58585A"/>
                </a:solidFill>
                <a:latin typeface="Arial Narrow" panose="020B0606020202030204" pitchFamily="34" charset="0"/>
              </a:rPr>
              <a:t>99% </a:t>
            </a:r>
            <a:r>
              <a:rPr lang="en-GB" sz="1600" dirty="0">
                <a:solidFill>
                  <a:srgbClr val="58585A"/>
                </a:solidFill>
                <a:latin typeface="Arial Narrow" panose="020B0606020202030204" pitchFamily="34" charset="0"/>
              </a:rPr>
              <a:t> of the families </a:t>
            </a:r>
            <a:r>
              <a:rPr lang="en-US" sz="1600" dirty="0">
                <a:solidFill>
                  <a:srgbClr val="58585A"/>
                </a:solidFill>
                <a:latin typeface="Arial Narrow" panose="020B0606020202030204" pitchFamily="34" charset="0"/>
              </a:rPr>
              <a:t>displaced since 2014 had reportedly returned at time of data collection.</a:t>
            </a:r>
          </a:p>
          <a:p>
            <a:pPr marL="457200" indent="-457200" algn="just">
              <a:spcAft>
                <a:spcPts val="600"/>
              </a:spcAft>
              <a:buSzPct val="100000"/>
              <a:buFont typeface="Arial" panose="020B0604020202020204" pitchFamily="34" charset="0"/>
              <a:buChar char="•"/>
            </a:pPr>
            <a:r>
              <a:rPr lang="en-US" sz="1600" dirty="0">
                <a:solidFill>
                  <a:srgbClr val="58585A"/>
                </a:solidFill>
                <a:latin typeface="Arial Narrow" panose="020B0606020202030204" pitchFamily="34" charset="0"/>
              </a:rPr>
              <a:t>13,585 </a:t>
            </a:r>
            <a:r>
              <a:rPr lang="en-CH" sz="1600" dirty="0">
                <a:solidFill>
                  <a:srgbClr val="58585A"/>
                </a:solidFill>
                <a:latin typeface="Arial Narrow" panose="020B0606020202030204" pitchFamily="34" charset="0"/>
              </a:rPr>
              <a:t>–</a:t>
            </a:r>
            <a:r>
              <a:rPr lang="en-US" sz="1600" dirty="0">
                <a:solidFill>
                  <a:srgbClr val="58585A"/>
                </a:solidFill>
                <a:latin typeface="Arial Narrow" panose="020B0606020202030204" pitchFamily="34" charset="0"/>
              </a:rPr>
              <a:t> 13,883 IDP families (area of origin (</a:t>
            </a:r>
            <a:r>
              <a:rPr lang="en-US" sz="1600" dirty="0" err="1">
                <a:solidFill>
                  <a:srgbClr val="58585A"/>
                </a:solidFill>
                <a:latin typeface="Arial Narrow" panose="020B0606020202030204" pitchFamily="34" charset="0"/>
              </a:rPr>
              <a:t>AoO</a:t>
            </a:r>
            <a:r>
              <a:rPr lang="en-US" sz="1600" dirty="0">
                <a:solidFill>
                  <a:srgbClr val="58585A"/>
                </a:solidFill>
                <a:latin typeface="Arial Narrow" panose="020B0606020202030204" pitchFamily="34" charset="0"/>
              </a:rPr>
              <a:t>) not specified) are reported to reside in </a:t>
            </a:r>
            <a:r>
              <a:rPr lang="en-US" sz="1600" dirty="0" err="1">
                <a:solidFill>
                  <a:srgbClr val="58585A"/>
                </a:solidFill>
                <a:latin typeface="Arial Narrow" panose="020B0606020202030204" pitchFamily="34" charset="0"/>
              </a:rPr>
              <a:t>Markaz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Tooz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Khurmato</a:t>
            </a:r>
            <a:r>
              <a:rPr lang="en-US" sz="1600" dirty="0">
                <a:solidFill>
                  <a:srgbClr val="58585A"/>
                </a:solidFill>
                <a:latin typeface="Arial Narrow" panose="020B0606020202030204" pitchFamily="34" charset="0"/>
              </a:rPr>
              <a:t> settlements.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0" y="3616318"/>
            <a:ext cx="9176688" cy="2658357"/>
          </a:xfrm>
          <a:prstGeom prst="rect">
            <a:avLst/>
          </a:prstGeom>
        </p:spPr>
      </p:pic>
    </p:spTree>
    <p:extLst>
      <p:ext uri="{BB962C8B-B14F-4D97-AF65-F5344CB8AC3E}">
        <p14:creationId xmlns:p14="http://schemas.microsoft.com/office/powerpoint/2010/main" val="1363983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8F31D2-DF6F-4BD7-9A3F-1EA91636DE9A}"/>
              </a:ext>
            </a:extLst>
          </p:cNvPr>
          <p:cNvSpPr/>
          <p:nvPr/>
        </p:nvSpPr>
        <p:spPr>
          <a:xfrm>
            <a:off x="4210848" y="2769423"/>
            <a:ext cx="4679736" cy="646331"/>
          </a:xfrm>
          <a:prstGeom prst="rect">
            <a:avLst/>
          </a:prstGeom>
        </p:spPr>
        <p:txBody>
          <a:bodyPr wrap="square">
            <a:spAutoFit/>
          </a:bodyPr>
          <a:lstStyle/>
          <a:p>
            <a:r>
              <a:rPr lang="en-US" sz="3600" b="1" dirty="0">
                <a:solidFill>
                  <a:schemeClr val="bg1"/>
                </a:solidFill>
                <a:latin typeface="Arial Narrow" panose="020B0606020202030204" pitchFamily="34" charset="0"/>
              </a:rPr>
              <a:t>Key findings</a:t>
            </a:r>
          </a:p>
        </p:txBody>
      </p:sp>
      <p:sp>
        <p:nvSpPr>
          <p:cNvPr id="6" name="TextBox 5">
            <a:extLst>
              <a:ext uri="{FF2B5EF4-FFF2-40B4-BE49-F238E27FC236}">
                <a16:creationId xmlns:a16="http://schemas.microsoft.com/office/drawing/2014/main" id="{2F065039-ED30-45FE-978A-6A77176514C5}"/>
              </a:ext>
            </a:extLst>
          </p:cNvPr>
          <p:cNvSpPr txBox="1"/>
          <p:nvPr/>
        </p:nvSpPr>
        <p:spPr>
          <a:xfrm>
            <a:off x="3169920" y="2538591"/>
            <a:ext cx="1173480" cy="1107996"/>
          </a:xfrm>
          <a:prstGeom prst="rect">
            <a:avLst/>
          </a:prstGeom>
          <a:noFill/>
        </p:spPr>
        <p:txBody>
          <a:bodyPr wrap="square" rtlCol="0">
            <a:spAutoFit/>
          </a:bodyPr>
          <a:lstStyle/>
          <a:p>
            <a:r>
              <a:rPr lang="en-GB" sz="6600" dirty="0">
                <a:solidFill>
                  <a:schemeClr val="bg1"/>
                </a:solidFill>
                <a:latin typeface="Arial Narrow" panose="020B0606020202030204" pitchFamily="34" charset="0"/>
              </a:rPr>
              <a:t>4</a:t>
            </a:r>
            <a:endParaRPr lang="en-US" sz="6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840841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6F4DE0-33EA-47EB-A7DE-DD588B3F7BB2}"/>
              </a:ext>
            </a:extLst>
          </p:cNvPr>
          <p:cNvSpPr>
            <a:spLocks noGrp="1"/>
          </p:cNvSpPr>
          <p:nvPr>
            <p:ph type="ctrTitle"/>
          </p:nvPr>
        </p:nvSpPr>
        <p:spPr/>
        <p:txBody>
          <a:bodyPr/>
          <a:lstStyle/>
          <a:p>
            <a:r>
              <a:rPr lang="en-US" dirty="0"/>
              <a:t>Key findings</a:t>
            </a:r>
          </a:p>
        </p:txBody>
      </p:sp>
      <p:sp>
        <p:nvSpPr>
          <p:cNvPr id="5" name="Rectangle 4">
            <a:extLst>
              <a:ext uri="{FF2B5EF4-FFF2-40B4-BE49-F238E27FC236}">
                <a16:creationId xmlns:a16="http://schemas.microsoft.com/office/drawing/2014/main" id="{3E60C325-E9E3-45CA-884C-DB4F27522190}"/>
              </a:ext>
            </a:extLst>
          </p:cNvPr>
          <p:cNvSpPr/>
          <p:nvPr/>
        </p:nvSpPr>
        <p:spPr>
          <a:xfrm>
            <a:off x="386176" y="1225689"/>
            <a:ext cx="8371648" cy="5262979"/>
          </a:xfrm>
          <a:prstGeom prst="rect">
            <a:avLst/>
          </a:prstGeom>
        </p:spPr>
        <p:txBody>
          <a:bodyPr wrap="square">
            <a:spAutoFit/>
          </a:bodyPr>
          <a:lstStyle/>
          <a:p>
            <a:pPr marL="285750" indent="-285750" algn="just">
              <a:buFont typeface="Wingdings" panose="05000000000000000000" pitchFamily="2" charset="2"/>
              <a:buChar char="§"/>
            </a:pPr>
            <a:r>
              <a:rPr lang="en-GB" sz="1600" dirty="0">
                <a:solidFill>
                  <a:srgbClr val="58585A"/>
                </a:solidFill>
                <a:latin typeface="Arial Narrow" panose="020B0606020202030204" pitchFamily="34" charset="0"/>
              </a:rPr>
              <a:t>Returns reportedly resulted in a perceived reduced access to services and assistance </a:t>
            </a:r>
            <a:r>
              <a:rPr lang="en-GB" sz="1600" dirty="0" smtClean="0">
                <a:solidFill>
                  <a:srgbClr val="58585A"/>
                </a:solidFill>
                <a:latin typeface="Arial Narrow" panose="020B0606020202030204" pitchFamily="34" charset="0"/>
              </a:rPr>
              <a:t>and </a:t>
            </a:r>
            <a:r>
              <a:rPr lang="en-GB" sz="1600" dirty="0">
                <a:solidFill>
                  <a:srgbClr val="58585A"/>
                </a:solidFill>
                <a:latin typeface="Arial Narrow" panose="020B0606020202030204" pitchFamily="34" charset="0"/>
              </a:rPr>
              <a:t>less available job opportunities. However, at the same </a:t>
            </a:r>
            <a:r>
              <a:rPr lang="en-GB" sz="1600" dirty="0" smtClean="0">
                <a:solidFill>
                  <a:srgbClr val="58585A"/>
                </a:solidFill>
                <a:latin typeface="Arial Narrow" panose="020B0606020202030204" pitchFamily="34" charset="0"/>
              </a:rPr>
              <a:t>time, </a:t>
            </a:r>
            <a:r>
              <a:rPr lang="en-GB" sz="1600" dirty="0">
                <a:solidFill>
                  <a:srgbClr val="58585A"/>
                </a:solidFill>
                <a:latin typeface="Arial Narrow" panose="020B0606020202030204" pitchFamily="34" charset="0"/>
              </a:rPr>
              <a:t>family reunification, and </a:t>
            </a:r>
            <a:r>
              <a:rPr lang="en-US" sz="1600" dirty="0">
                <a:solidFill>
                  <a:srgbClr val="58585A"/>
                </a:solidFill>
                <a:latin typeface="Arial Narrow" panose="020B0606020202030204" pitchFamily="34" charset="0"/>
              </a:rPr>
              <a:t>a perceived increase in services and the availability of job opportunities were reported.</a:t>
            </a:r>
            <a:endParaRPr lang="en-GB" sz="1600" dirty="0">
              <a:solidFill>
                <a:srgbClr val="58585A"/>
              </a:solidFill>
              <a:latin typeface="Arial Narrow" panose="020B0606020202030204" pitchFamily="34" charset="0"/>
            </a:endParaRPr>
          </a:p>
          <a:p>
            <a:pPr algn="just"/>
            <a:endParaRPr lang="en-CH" sz="1600" dirty="0">
              <a:solidFill>
                <a:srgbClr val="58585A"/>
              </a:solidFill>
              <a:latin typeface="Arial Narrow" panose="020B0606020202030204" pitchFamily="34" charset="0"/>
            </a:endParaRPr>
          </a:p>
          <a:p>
            <a:pPr marL="285750" indent="-285750" algn="just">
              <a:buFont typeface="Wingdings" panose="05000000000000000000" pitchFamily="2" charset="2"/>
              <a:buChar char="§"/>
            </a:pPr>
            <a:r>
              <a:rPr lang="en-US" sz="1600" dirty="0">
                <a:solidFill>
                  <a:srgbClr val="58585A"/>
                </a:solidFill>
                <a:latin typeface="Arial Narrow" panose="020B0606020202030204" pitchFamily="34" charset="0"/>
              </a:rPr>
              <a:t>NGOs were reportedly implementing activities in </a:t>
            </a:r>
            <a:r>
              <a:rPr lang="en-US" sz="1600" dirty="0" err="1">
                <a:solidFill>
                  <a:srgbClr val="58585A"/>
                </a:solidFill>
                <a:latin typeface="Arial Narrow" panose="020B0606020202030204" pitchFamily="34" charset="0"/>
              </a:rPr>
              <a:t>Markaz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Tooz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Khurmato</a:t>
            </a:r>
            <a:r>
              <a:rPr lang="en-US" sz="1600" dirty="0">
                <a:solidFill>
                  <a:srgbClr val="58585A"/>
                </a:solidFill>
                <a:latin typeface="Arial Narrow" panose="020B0606020202030204" pitchFamily="34" charset="0"/>
              </a:rPr>
              <a:t> at the time of data collection. The availability of humanitarian assistance was perceived as a factor to encourage returns across respondent groups. </a:t>
            </a:r>
          </a:p>
          <a:p>
            <a:pPr marL="285750" indent="-285750" algn="just">
              <a:buFont typeface="Wingdings" panose="05000000000000000000" pitchFamily="2" charset="2"/>
              <a:buChar char="§"/>
            </a:pPr>
            <a:endParaRPr lang="en-GB" sz="1600" dirty="0">
              <a:solidFill>
                <a:srgbClr val="58585A"/>
              </a:solidFill>
              <a:latin typeface="Arial Narrow" panose="020B0606020202030204" pitchFamily="34" charset="0"/>
            </a:endParaRPr>
          </a:p>
          <a:p>
            <a:pPr marL="285750" indent="-285750" algn="just">
              <a:buFont typeface="Wingdings" panose="05000000000000000000" pitchFamily="2" charset="2"/>
              <a:buChar char="§"/>
            </a:pPr>
            <a:r>
              <a:rPr lang="en-US" sz="1600" b="1" dirty="0">
                <a:solidFill>
                  <a:srgbClr val="58585A"/>
                </a:solidFill>
                <a:latin typeface="Arial Narrow" panose="020B0606020202030204" pitchFamily="34" charset="0"/>
              </a:rPr>
              <a:t>Priority needs: </a:t>
            </a:r>
          </a:p>
          <a:p>
            <a:pPr algn="just"/>
            <a:r>
              <a:rPr lang="en-US" sz="1600" dirty="0">
                <a:solidFill>
                  <a:srgbClr val="58585A"/>
                </a:solidFill>
                <a:latin typeface="Arial Narrow" panose="020B0606020202030204" pitchFamily="34" charset="0"/>
              </a:rPr>
              <a:t>	Healthcare </a:t>
            </a:r>
            <a:r>
              <a:rPr lang="en-US" sz="1600" dirty="0" smtClean="0">
                <a:solidFill>
                  <a:srgbClr val="58585A"/>
                </a:solidFill>
                <a:latin typeface="Arial Narrow" panose="020B0606020202030204" pitchFamily="34" charset="0"/>
              </a:rPr>
              <a:t>and education were </a:t>
            </a:r>
            <a:r>
              <a:rPr lang="en-US" sz="1600" dirty="0">
                <a:solidFill>
                  <a:srgbClr val="58585A"/>
                </a:solidFill>
                <a:latin typeface="Arial Narrow" panose="020B0606020202030204" pitchFamily="34" charset="0"/>
              </a:rPr>
              <a:t>cited </a:t>
            </a:r>
            <a:r>
              <a:rPr lang="en-US" sz="1600" dirty="0" smtClean="0">
                <a:solidFill>
                  <a:srgbClr val="58585A"/>
                </a:solidFill>
                <a:latin typeface="Arial Narrow" panose="020B0606020202030204" pitchFamily="34" charset="0"/>
              </a:rPr>
              <a:t>as </a:t>
            </a:r>
            <a:r>
              <a:rPr lang="en-US" sz="1600" dirty="0">
                <a:solidFill>
                  <a:srgbClr val="58585A"/>
                </a:solidFill>
                <a:latin typeface="Arial Narrow" panose="020B0606020202030204" pitchFamily="34" charset="0"/>
              </a:rPr>
              <a:t>common priority </a:t>
            </a:r>
            <a:r>
              <a:rPr lang="en-US" sz="1600" dirty="0" smtClean="0">
                <a:solidFill>
                  <a:srgbClr val="58585A"/>
                </a:solidFill>
                <a:latin typeface="Arial Narrow" panose="020B0606020202030204" pitchFamily="34" charset="0"/>
              </a:rPr>
              <a:t>needs </a:t>
            </a:r>
            <a:r>
              <a:rPr lang="en-US" sz="1600" dirty="0">
                <a:solidFill>
                  <a:srgbClr val="58585A"/>
                </a:solidFill>
                <a:latin typeface="Arial Narrow" panose="020B0606020202030204" pitchFamily="34" charset="0"/>
              </a:rPr>
              <a:t>for all KI groups. </a:t>
            </a:r>
          </a:p>
          <a:p>
            <a:pPr algn="just"/>
            <a:r>
              <a:rPr lang="en-US" sz="1600" i="1" dirty="0">
                <a:solidFill>
                  <a:srgbClr val="58585A"/>
                </a:solidFill>
                <a:latin typeface="Arial Narrow" panose="020B0606020202030204" pitchFamily="34" charset="0"/>
              </a:rPr>
              <a:t>	Community leaders</a:t>
            </a:r>
            <a:r>
              <a:rPr lang="en-US" sz="1600" dirty="0">
                <a:solidFill>
                  <a:srgbClr val="58585A"/>
                </a:solidFill>
                <a:latin typeface="Arial Narrow" panose="020B0606020202030204" pitchFamily="34" charset="0"/>
              </a:rPr>
              <a:t>: Water and sanitation, electricity, </a:t>
            </a:r>
            <a:r>
              <a:rPr lang="en-US" sz="1600" dirty="0" smtClean="0">
                <a:solidFill>
                  <a:srgbClr val="58585A"/>
                </a:solidFill>
                <a:latin typeface="Arial Narrow" panose="020B0606020202030204" pitchFamily="34" charset="0"/>
              </a:rPr>
              <a:t>and </a:t>
            </a:r>
            <a:r>
              <a:rPr lang="en-US" sz="1600" dirty="0">
                <a:solidFill>
                  <a:srgbClr val="58585A"/>
                </a:solidFill>
                <a:latin typeface="Arial Narrow" panose="020B0606020202030204" pitchFamily="34" charset="0"/>
              </a:rPr>
              <a:t>housing rehabilitation. </a:t>
            </a:r>
          </a:p>
          <a:p>
            <a:pPr algn="just"/>
            <a:r>
              <a:rPr lang="en-US" sz="1600" i="1" dirty="0">
                <a:solidFill>
                  <a:srgbClr val="58585A"/>
                </a:solidFill>
                <a:latin typeface="Arial Narrow" panose="020B0606020202030204" pitchFamily="34" charset="0"/>
              </a:rPr>
              <a:t>	Returnees: </a:t>
            </a:r>
            <a:r>
              <a:rPr lang="en-US" sz="1600" dirty="0" smtClean="0">
                <a:solidFill>
                  <a:srgbClr val="58585A"/>
                </a:solidFill>
                <a:latin typeface="Arial Narrow" panose="020B0606020202030204" pitchFamily="34" charset="0"/>
              </a:rPr>
              <a:t>livelihoods and </a:t>
            </a:r>
            <a:r>
              <a:rPr lang="en-US" sz="1600" dirty="0">
                <a:solidFill>
                  <a:srgbClr val="58585A"/>
                </a:solidFill>
                <a:latin typeface="Arial Narrow" panose="020B0606020202030204" pitchFamily="34" charset="0"/>
              </a:rPr>
              <a:t>housing rehabilitation. </a:t>
            </a:r>
          </a:p>
          <a:p>
            <a:pPr algn="just"/>
            <a:r>
              <a:rPr lang="en-US" sz="1600" i="1" dirty="0">
                <a:solidFill>
                  <a:srgbClr val="58585A"/>
                </a:solidFill>
                <a:latin typeface="Arial Narrow" panose="020B0606020202030204" pitchFamily="34" charset="0"/>
              </a:rPr>
              <a:t>	IDPs: </a:t>
            </a:r>
            <a:r>
              <a:rPr lang="en-US" sz="1600" dirty="0">
                <a:solidFill>
                  <a:srgbClr val="58585A"/>
                </a:solidFill>
                <a:latin typeface="Arial Narrow" panose="020B0606020202030204" pitchFamily="34" charset="0"/>
              </a:rPr>
              <a:t>Livelihoods, </a:t>
            </a:r>
            <a:r>
              <a:rPr lang="en-US" sz="1600" dirty="0" smtClean="0">
                <a:solidFill>
                  <a:srgbClr val="58585A"/>
                </a:solidFill>
                <a:latin typeface="Arial Narrow" panose="020B0606020202030204" pitchFamily="34" charset="0"/>
              </a:rPr>
              <a:t>housing </a:t>
            </a:r>
            <a:r>
              <a:rPr lang="en-US" sz="1600" dirty="0">
                <a:solidFill>
                  <a:srgbClr val="58585A"/>
                </a:solidFill>
                <a:latin typeface="Arial Narrow" panose="020B0606020202030204" pitchFamily="34" charset="0"/>
              </a:rPr>
              <a:t>rehabilitation, </a:t>
            </a:r>
            <a:r>
              <a:rPr lang="en-US" sz="1600" dirty="0" smtClean="0">
                <a:solidFill>
                  <a:srgbClr val="58585A"/>
                </a:solidFill>
                <a:latin typeface="Arial Narrow" panose="020B0606020202030204" pitchFamily="34" charset="0"/>
              </a:rPr>
              <a:t>and water </a:t>
            </a:r>
            <a:r>
              <a:rPr lang="en-US" sz="1600" dirty="0">
                <a:solidFill>
                  <a:srgbClr val="58585A"/>
                </a:solidFill>
                <a:latin typeface="Arial Narrow" panose="020B0606020202030204" pitchFamily="34" charset="0"/>
              </a:rPr>
              <a:t>and sanitation.</a:t>
            </a:r>
          </a:p>
          <a:p>
            <a:pPr algn="just"/>
            <a:r>
              <a:rPr lang="en-US" sz="1600" i="1" dirty="0">
                <a:solidFill>
                  <a:srgbClr val="58585A"/>
                </a:solidFill>
                <a:latin typeface="Arial Narrow" panose="020B0606020202030204" pitchFamily="34" charset="0"/>
              </a:rPr>
              <a:t>	</a:t>
            </a:r>
            <a:r>
              <a:rPr lang="en-US" sz="1600" i="1" dirty="0" err="1">
                <a:solidFill>
                  <a:srgbClr val="58585A"/>
                </a:solidFill>
                <a:latin typeface="Arial Narrow" panose="020B0606020202030204" pitchFamily="34" charset="0"/>
              </a:rPr>
              <a:t>Remainees</a:t>
            </a:r>
            <a:r>
              <a:rPr lang="en-US" sz="1600" i="1" dirty="0">
                <a:solidFill>
                  <a:srgbClr val="58585A"/>
                </a:solidFill>
                <a:latin typeface="Arial Narrow" panose="020B0606020202030204" pitchFamily="34" charset="0"/>
              </a:rPr>
              <a:t>: </a:t>
            </a:r>
            <a:r>
              <a:rPr lang="en-US" sz="1600" dirty="0" smtClean="0">
                <a:solidFill>
                  <a:srgbClr val="58585A"/>
                </a:solidFill>
                <a:latin typeface="Arial Narrow" panose="020B0606020202030204" pitchFamily="34" charset="0"/>
              </a:rPr>
              <a:t>Electricity and waste disposal</a:t>
            </a:r>
          </a:p>
          <a:p>
            <a:pPr algn="just"/>
            <a:endParaRPr lang="en-GB" sz="1600" dirty="0">
              <a:solidFill>
                <a:srgbClr val="58585A"/>
              </a:solidFill>
              <a:latin typeface="Arial Narrow" panose="020B0606020202030204" pitchFamily="34" charset="0"/>
            </a:endParaRPr>
          </a:p>
          <a:p>
            <a:pPr marL="285750" indent="-285750" algn="just">
              <a:buFont typeface="Wingdings" panose="05000000000000000000" pitchFamily="2" charset="2"/>
              <a:buChar char="§"/>
            </a:pPr>
            <a:r>
              <a:rPr lang="en-US" sz="1600" dirty="0">
                <a:solidFill>
                  <a:srgbClr val="58585A"/>
                </a:solidFill>
                <a:latin typeface="Arial Narrow" panose="020B0606020202030204" pitchFamily="34" charset="0"/>
              </a:rPr>
              <a:t>IDPs persistently reported to have less access to housing and housing rehabilitation, livelihoods and basic public services, largely attributed to the lack of relationships and connections in the community.</a:t>
            </a:r>
          </a:p>
          <a:p>
            <a:pPr algn="just"/>
            <a:endParaRPr lang="en-GB" sz="1600" dirty="0">
              <a:latin typeface="Arial Narrow" panose="020B0606020202030204" pitchFamily="34" charset="0"/>
            </a:endParaRPr>
          </a:p>
          <a:p>
            <a:pPr marL="285750" indent="-285750" algn="just">
              <a:buFont typeface="Wingdings" panose="05000000000000000000" pitchFamily="2" charset="2"/>
              <a:buChar char="§"/>
            </a:pPr>
            <a:r>
              <a:rPr lang="en-US" sz="1600" dirty="0">
                <a:solidFill>
                  <a:srgbClr val="58585A"/>
                </a:solidFill>
                <a:latin typeface="Arial Narrow" panose="020B0606020202030204" pitchFamily="34" charset="0"/>
              </a:rPr>
              <a:t>Safety and security concerns will need to be addressed in </a:t>
            </a:r>
            <a:r>
              <a:rPr lang="en-US" sz="1600" dirty="0" err="1">
                <a:solidFill>
                  <a:srgbClr val="58585A"/>
                </a:solidFill>
                <a:latin typeface="Arial Narrow" panose="020B0606020202030204" pitchFamily="34" charset="0"/>
              </a:rPr>
              <a:t>Markaz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Tooz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Khurmato</a:t>
            </a:r>
            <a:r>
              <a:rPr lang="en-US" sz="1600" dirty="0">
                <a:solidFill>
                  <a:srgbClr val="58585A"/>
                </a:solidFill>
                <a:latin typeface="Arial Narrow" panose="020B0606020202030204" pitchFamily="34" charset="0"/>
              </a:rPr>
              <a:t> Sub-district to enable sustainable returns due to existing perceptions and concerns related to the 2014 conflict and occupation. </a:t>
            </a:r>
          </a:p>
          <a:p>
            <a:pPr algn="just"/>
            <a:endParaRPr lang="en-US" sz="1600" b="1" dirty="0">
              <a:latin typeface="Arial Narrow" panose="020B0606020202030204" pitchFamily="34" charset="0"/>
            </a:endParaRPr>
          </a:p>
        </p:txBody>
      </p:sp>
    </p:spTree>
    <p:extLst>
      <p:ext uri="{BB962C8B-B14F-4D97-AF65-F5344CB8AC3E}">
        <p14:creationId xmlns:p14="http://schemas.microsoft.com/office/powerpoint/2010/main" val="1624386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6F4DE0-33EA-47EB-A7DE-DD588B3F7BB2}"/>
              </a:ext>
            </a:extLst>
          </p:cNvPr>
          <p:cNvSpPr>
            <a:spLocks noGrp="1"/>
          </p:cNvSpPr>
          <p:nvPr>
            <p:ph type="ctrTitle"/>
          </p:nvPr>
        </p:nvSpPr>
        <p:spPr/>
        <p:txBody>
          <a:bodyPr/>
          <a:lstStyle/>
          <a:p>
            <a:r>
              <a:rPr lang="en-US" dirty="0"/>
              <a:t>Key findings</a:t>
            </a:r>
          </a:p>
        </p:txBody>
      </p:sp>
      <p:sp>
        <p:nvSpPr>
          <p:cNvPr id="6" name="Rectangle 5">
            <a:extLst>
              <a:ext uri="{FF2B5EF4-FFF2-40B4-BE49-F238E27FC236}">
                <a16:creationId xmlns:a16="http://schemas.microsoft.com/office/drawing/2014/main" id="{9F5C58FF-EBD5-4A38-8330-E7F04B3E9F85}"/>
              </a:ext>
            </a:extLst>
          </p:cNvPr>
          <p:cNvSpPr/>
          <p:nvPr/>
        </p:nvSpPr>
        <p:spPr>
          <a:xfrm>
            <a:off x="657638" y="1341627"/>
            <a:ext cx="8033536" cy="400110"/>
          </a:xfrm>
          <a:prstGeom prst="rect">
            <a:avLst/>
          </a:prstGeom>
        </p:spPr>
        <p:txBody>
          <a:bodyPr wrap="square">
            <a:spAutoFit/>
          </a:bodyPr>
          <a:lstStyle/>
          <a:p>
            <a:r>
              <a:rPr lang="en-US" sz="2000" b="1" dirty="0">
                <a:solidFill>
                  <a:srgbClr val="EE5859"/>
                </a:solidFill>
                <a:latin typeface="Arial Narrow" panose="020B0606020202030204" pitchFamily="34" charset="0"/>
              </a:rPr>
              <a:t>Impact of COVID-19 pandemic and the related local restrictions and measures</a:t>
            </a:r>
            <a:endParaRPr lang="en-US" dirty="0">
              <a:solidFill>
                <a:srgbClr val="EE5859"/>
              </a:solidFill>
              <a:latin typeface="Arial Narrow" panose="020B0606020202030204" pitchFamily="34" charset="0"/>
            </a:endParaRPr>
          </a:p>
        </p:txBody>
      </p:sp>
      <p:sp>
        <p:nvSpPr>
          <p:cNvPr id="5" name="Rectangle 4">
            <a:extLst>
              <a:ext uri="{FF2B5EF4-FFF2-40B4-BE49-F238E27FC236}">
                <a16:creationId xmlns:a16="http://schemas.microsoft.com/office/drawing/2014/main" id="{FF9B36A6-49B4-44EC-B8AE-EBDA028CB1E5}"/>
              </a:ext>
            </a:extLst>
          </p:cNvPr>
          <p:cNvSpPr/>
          <p:nvPr/>
        </p:nvSpPr>
        <p:spPr>
          <a:xfrm>
            <a:off x="350222" y="1836618"/>
            <a:ext cx="8159748" cy="2585323"/>
          </a:xfrm>
          <a:prstGeom prst="rect">
            <a:avLst/>
          </a:prstGeom>
        </p:spPr>
        <p:txBody>
          <a:bodyPr wrap="square">
            <a:spAutoFit/>
          </a:bodyPr>
          <a:lstStyle/>
          <a:p>
            <a:pPr marL="285750" indent="-285750" algn="just">
              <a:spcAft>
                <a:spcPts val="1200"/>
              </a:spcAft>
              <a:buFont typeface="Wingdings" panose="05000000000000000000" pitchFamily="2" charset="2"/>
              <a:buChar char="§"/>
            </a:pPr>
            <a:r>
              <a:rPr lang="en-US" sz="1600" dirty="0">
                <a:solidFill>
                  <a:srgbClr val="58585A"/>
                </a:solidFill>
                <a:latin typeface="Arial Narrow" panose="020B0606020202030204" pitchFamily="34" charset="0"/>
              </a:rPr>
              <a:t>COVID-19 related movement restrictions were reported as an expected barrier for further return of families to </a:t>
            </a:r>
            <a:r>
              <a:rPr lang="en-US" sz="1600" dirty="0" err="1">
                <a:solidFill>
                  <a:srgbClr val="58585A"/>
                </a:solidFill>
                <a:latin typeface="Arial Narrow" panose="020B0606020202030204" pitchFamily="34" charset="0"/>
              </a:rPr>
              <a:t>Markaz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Tooz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Khurmato</a:t>
            </a:r>
            <a:r>
              <a:rPr lang="en-US" sz="1600" dirty="0">
                <a:solidFill>
                  <a:srgbClr val="58585A"/>
                </a:solidFill>
                <a:latin typeface="Arial Narrow" panose="020B0606020202030204" pitchFamily="34" charset="0"/>
              </a:rPr>
              <a:t> during the six months following data collection. </a:t>
            </a:r>
            <a:endParaRPr lang="en-US" sz="1600" b="1" dirty="0">
              <a:solidFill>
                <a:srgbClr val="58585A"/>
              </a:solidFill>
              <a:latin typeface="Arial Narrow" panose="020B0606020202030204" pitchFamily="34" charset="0"/>
            </a:endParaRPr>
          </a:p>
          <a:p>
            <a:pPr marL="285750" indent="-285750" algn="just">
              <a:spcAft>
                <a:spcPts val="1200"/>
              </a:spcAft>
              <a:buFont typeface="Wingdings" panose="05000000000000000000" pitchFamily="2" charset="2"/>
              <a:buChar char="§"/>
            </a:pPr>
            <a:r>
              <a:rPr lang="en-US" sz="1600" dirty="0">
                <a:solidFill>
                  <a:srgbClr val="58585A"/>
                </a:solidFill>
                <a:latin typeface="Arial Narrow" panose="020B0606020202030204" pitchFamily="34" charset="0"/>
              </a:rPr>
              <a:t>Access to housing rehabilitation, basic public services and livelihoods were reportedly affected due to COVID-19 related movement restrictions and the closure of the relevant offices or departments. </a:t>
            </a:r>
          </a:p>
          <a:p>
            <a:pPr marL="285750" indent="-285750" algn="just">
              <a:spcAft>
                <a:spcPts val="1200"/>
              </a:spcAft>
              <a:buFont typeface="Wingdings" panose="05000000000000000000" pitchFamily="2" charset="2"/>
              <a:buChar char="§"/>
            </a:pPr>
            <a:r>
              <a:rPr lang="en-US" sz="1600" dirty="0">
                <a:solidFill>
                  <a:srgbClr val="58585A"/>
                </a:solidFill>
                <a:latin typeface="Arial Narrow" panose="020B0606020202030204" pitchFamily="34" charset="0"/>
              </a:rPr>
              <a:t>Hospitals, public health centers and medical staff were reportedly not prepared or trained to respond to the COVID-19 pandemic. </a:t>
            </a:r>
          </a:p>
          <a:p>
            <a:endParaRPr lang="en-CH" dirty="0"/>
          </a:p>
          <a:p>
            <a:endParaRPr lang="en-CH" dirty="0"/>
          </a:p>
        </p:txBody>
      </p:sp>
      <p:sp>
        <p:nvSpPr>
          <p:cNvPr id="2" name="Rectangle 1">
            <a:extLst>
              <a:ext uri="{FF2B5EF4-FFF2-40B4-BE49-F238E27FC236}">
                <a16:creationId xmlns:a16="http://schemas.microsoft.com/office/drawing/2014/main" id="{32DF4324-0351-4305-8A0E-3F82D6CB3418}"/>
              </a:ext>
            </a:extLst>
          </p:cNvPr>
          <p:cNvSpPr/>
          <p:nvPr/>
        </p:nvSpPr>
        <p:spPr>
          <a:xfrm>
            <a:off x="416800" y="3843630"/>
            <a:ext cx="8371648" cy="369332"/>
          </a:xfrm>
          <a:prstGeom prst="rect">
            <a:avLst/>
          </a:prstGeom>
        </p:spPr>
        <p:txBody>
          <a:bodyPr wrap="square">
            <a:spAutoFit/>
          </a:bodyPr>
          <a:lstStyle/>
          <a:p>
            <a:pPr marL="285750" indent="-285750" algn="just">
              <a:spcAft>
                <a:spcPts val="1200"/>
              </a:spcAft>
              <a:buFont typeface="Wingdings" panose="05000000000000000000" pitchFamily="2" charset="2"/>
              <a:buChar char="§"/>
            </a:pPr>
            <a:endParaRPr lang="en-US" dirty="0">
              <a:solidFill>
                <a:srgbClr val="58585A"/>
              </a:solidFill>
              <a:latin typeface="Arial Narrow" panose="020B0606020202030204" pitchFamily="34" charset="0"/>
            </a:endParaRPr>
          </a:p>
        </p:txBody>
      </p:sp>
      <p:pic>
        <p:nvPicPr>
          <p:cNvPr id="3" name="Picture 2"/>
          <p:cNvPicPr>
            <a:picLocks noChangeAspect="1"/>
          </p:cNvPicPr>
          <p:nvPr/>
        </p:nvPicPr>
        <p:blipFill>
          <a:blip r:embed="rId3"/>
          <a:stretch>
            <a:fillRect/>
          </a:stretch>
        </p:blipFill>
        <p:spPr>
          <a:xfrm>
            <a:off x="114713" y="1315457"/>
            <a:ext cx="542925" cy="466725"/>
          </a:xfrm>
          <a:prstGeom prst="rect">
            <a:avLst/>
          </a:prstGeom>
        </p:spPr>
      </p:pic>
    </p:spTree>
    <p:extLst>
      <p:ext uri="{BB962C8B-B14F-4D97-AF65-F5344CB8AC3E}">
        <p14:creationId xmlns:p14="http://schemas.microsoft.com/office/powerpoint/2010/main" val="1874571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308C96-86AA-48D0-8945-0F140AD2A47A}"/>
              </a:ext>
            </a:extLst>
          </p:cNvPr>
          <p:cNvSpPr/>
          <p:nvPr/>
        </p:nvSpPr>
        <p:spPr>
          <a:xfrm>
            <a:off x="2238514" y="774251"/>
            <a:ext cx="6407174" cy="646331"/>
          </a:xfrm>
          <a:prstGeom prst="rect">
            <a:avLst/>
          </a:prstGeom>
        </p:spPr>
        <p:txBody>
          <a:bodyPr wrap="square">
            <a:spAutoFit/>
          </a:bodyPr>
          <a:lstStyle/>
          <a:p>
            <a:r>
              <a:rPr lang="en-GB" sz="3600" b="1" dirty="0">
                <a:solidFill>
                  <a:schemeClr val="bg1"/>
                </a:solidFill>
                <a:latin typeface="Arial Narrow" panose="020B0606020202030204" pitchFamily="34" charset="0"/>
              </a:rPr>
              <a:t>Findings</a:t>
            </a:r>
            <a:r>
              <a:rPr lang="en-US" sz="3600" b="1" dirty="0">
                <a:solidFill>
                  <a:schemeClr val="bg1"/>
                </a:solidFill>
                <a:latin typeface="Arial Narrow" panose="020B0606020202030204" pitchFamily="34" charset="0"/>
              </a:rPr>
              <a:t> </a:t>
            </a:r>
            <a:r>
              <a:rPr lang="en-US" sz="3600" b="1" dirty="0" err="1">
                <a:solidFill>
                  <a:schemeClr val="bg1"/>
                </a:solidFill>
                <a:latin typeface="Arial Narrow" panose="020B0606020202030204" pitchFamily="34" charset="0"/>
              </a:rPr>
              <a:t>Markaz</a:t>
            </a:r>
            <a:r>
              <a:rPr lang="en-US" sz="3600" b="1" dirty="0">
                <a:solidFill>
                  <a:schemeClr val="bg1"/>
                </a:solidFill>
                <a:latin typeface="Arial Narrow" panose="020B0606020202030204" pitchFamily="34" charset="0"/>
              </a:rPr>
              <a:t> </a:t>
            </a:r>
            <a:r>
              <a:rPr lang="en-US" sz="3600" b="1" dirty="0" err="1">
                <a:solidFill>
                  <a:schemeClr val="bg1"/>
                </a:solidFill>
                <a:latin typeface="Arial Narrow" panose="020B0606020202030204" pitchFamily="34" charset="0"/>
              </a:rPr>
              <a:t>Tooz</a:t>
            </a:r>
            <a:r>
              <a:rPr lang="en-US" sz="3600" b="1" dirty="0">
                <a:solidFill>
                  <a:schemeClr val="bg1"/>
                </a:solidFill>
                <a:latin typeface="Arial Narrow" panose="020B0606020202030204" pitchFamily="34" charset="0"/>
              </a:rPr>
              <a:t> </a:t>
            </a:r>
            <a:r>
              <a:rPr lang="en-US" sz="3600" b="1" dirty="0" err="1">
                <a:solidFill>
                  <a:schemeClr val="bg1"/>
                </a:solidFill>
                <a:latin typeface="Arial Narrow" panose="020B0606020202030204" pitchFamily="34" charset="0"/>
              </a:rPr>
              <a:t>Khurmato</a:t>
            </a:r>
            <a:endParaRPr lang="en-US" sz="3600" b="1" dirty="0">
              <a:solidFill>
                <a:schemeClr val="bg1"/>
              </a:solidFill>
              <a:latin typeface="Arial Narrow" panose="020B0606020202030204" pitchFamily="34" charset="0"/>
            </a:endParaRPr>
          </a:p>
        </p:txBody>
      </p:sp>
      <p:sp>
        <p:nvSpPr>
          <p:cNvPr id="3" name="Rectangle 2">
            <a:extLst>
              <a:ext uri="{FF2B5EF4-FFF2-40B4-BE49-F238E27FC236}">
                <a16:creationId xmlns:a16="http://schemas.microsoft.com/office/drawing/2014/main" id="{877752E6-0D28-407D-B049-64750931872B}"/>
              </a:ext>
            </a:extLst>
          </p:cNvPr>
          <p:cNvSpPr/>
          <p:nvPr/>
        </p:nvSpPr>
        <p:spPr>
          <a:xfrm>
            <a:off x="4572000" y="1827894"/>
            <a:ext cx="4073688" cy="3046988"/>
          </a:xfrm>
          <a:prstGeom prst="rect">
            <a:avLst/>
          </a:prstGeom>
        </p:spPr>
        <p:txBody>
          <a:bodyPr wrap="square">
            <a:spAutoFit/>
          </a:bodyPr>
          <a:lstStyle/>
          <a:p>
            <a:pPr>
              <a:lnSpc>
                <a:spcPct val="100000"/>
              </a:lnSpc>
              <a:spcBef>
                <a:spcPts val="0"/>
              </a:spcBef>
              <a:spcAft>
                <a:spcPts val="600"/>
              </a:spcAft>
            </a:pPr>
            <a:r>
              <a:rPr lang="en-GB" dirty="0">
                <a:solidFill>
                  <a:schemeClr val="bg1"/>
                </a:solidFill>
                <a:latin typeface="Arial Narrow" panose="020B0606020202030204" pitchFamily="34" charset="0"/>
              </a:rPr>
              <a:t>6.1. Recent movements</a:t>
            </a:r>
          </a:p>
          <a:p>
            <a:pPr>
              <a:lnSpc>
                <a:spcPct val="100000"/>
              </a:lnSpc>
              <a:spcBef>
                <a:spcPts val="0"/>
              </a:spcBef>
              <a:spcAft>
                <a:spcPts val="600"/>
              </a:spcAft>
            </a:pPr>
            <a:r>
              <a:rPr lang="en-GB" dirty="0">
                <a:solidFill>
                  <a:schemeClr val="bg1"/>
                </a:solidFill>
                <a:latin typeface="Arial Narrow" panose="020B0606020202030204" pitchFamily="34" charset="0"/>
              </a:rPr>
              <a:t>6.2. Expected movements</a:t>
            </a:r>
          </a:p>
          <a:p>
            <a:pPr>
              <a:lnSpc>
                <a:spcPct val="100000"/>
              </a:lnSpc>
              <a:spcBef>
                <a:spcPts val="0"/>
              </a:spcBef>
              <a:spcAft>
                <a:spcPts val="600"/>
              </a:spcAft>
            </a:pPr>
            <a:r>
              <a:rPr lang="en-GB" dirty="0">
                <a:solidFill>
                  <a:schemeClr val="bg1"/>
                </a:solidFill>
                <a:latin typeface="Arial Narrow" panose="020B0606020202030204" pitchFamily="34" charset="0"/>
              </a:rPr>
              <a:t>6.3. Primary community needs</a:t>
            </a:r>
          </a:p>
          <a:p>
            <a:pPr marL="350838" indent="-350838">
              <a:lnSpc>
                <a:spcPct val="100000"/>
              </a:lnSpc>
              <a:spcBef>
                <a:spcPts val="0"/>
              </a:spcBef>
              <a:spcAft>
                <a:spcPts val="600"/>
              </a:spcAft>
            </a:pPr>
            <a:r>
              <a:rPr lang="en-GB" dirty="0">
                <a:solidFill>
                  <a:schemeClr val="bg1"/>
                </a:solidFill>
                <a:latin typeface="Arial Narrow" panose="020B0606020202030204" pitchFamily="34" charset="0"/>
              </a:rPr>
              <a:t>6.4. Perceptions on access to services and assistance</a:t>
            </a:r>
          </a:p>
          <a:p>
            <a:pPr marL="350838" indent="-350838">
              <a:lnSpc>
                <a:spcPct val="100000"/>
              </a:lnSpc>
              <a:spcBef>
                <a:spcPts val="0"/>
              </a:spcBef>
              <a:spcAft>
                <a:spcPts val="600"/>
              </a:spcAft>
            </a:pPr>
            <a:r>
              <a:rPr lang="en-GB" dirty="0">
                <a:solidFill>
                  <a:schemeClr val="bg1"/>
                </a:solidFill>
                <a:latin typeface="Arial Narrow" panose="020B0606020202030204" pitchFamily="34" charset="0"/>
              </a:rPr>
              <a:t>6.5. Perceptions on justice and governance</a:t>
            </a:r>
          </a:p>
          <a:p>
            <a:pPr marL="350838" indent="-350838">
              <a:spcAft>
                <a:spcPts val="600"/>
              </a:spcAft>
            </a:pPr>
            <a:r>
              <a:rPr lang="en-GB" dirty="0">
                <a:solidFill>
                  <a:schemeClr val="bg1"/>
                </a:solidFill>
                <a:latin typeface="Arial Narrow" panose="020B0606020202030204" pitchFamily="34" charset="0"/>
              </a:rPr>
              <a:t>6.6. </a:t>
            </a:r>
            <a:r>
              <a:rPr lang="en-US" dirty="0">
                <a:solidFill>
                  <a:schemeClr val="bg1"/>
                </a:solidFill>
                <a:latin typeface="Arial Narrow" panose="020B0606020202030204" pitchFamily="34" charset="0"/>
              </a:rPr>
              <a:t>Perceptions of community disputes, relations and co-existence</a:t>
            </a:r>
          </a:p>
          <a:p>
            <a:pPr marL="350838" indent="-350838">
              <a:spcAft>
                <a:spcPts val="600"/>
              </a:spcAft>
            </a:pPr>
            <a:r>
              <a:rPr lang="en-US" dirty="0">
                <a:solidFill>
                  <a:schemeClr val="bg1"/>
                </a:solidFill>
                <a:latin typeface="Arial Narrow" panose="020B0606020202030204" pitchFamily="34" charset="0"/>
              </a:rPr>
              <a:t>6.7. Perceptions of safety and security</a:t>
            </a:r>
            <a:endParaRPr lang="en-GB" dirty="0">
              <a:solidFill>
                <a:schemeClr val="bg1"/>
              </a:solidFill>
              <a:latin typeface="Arial Narrow" panose="020B0606020202030204" pitchFamily="34" charset="0"/>
            </a:endParaRPr>
          </a:p>
        </p:txBody>
      </p:sp>
      <p:sp>
        <p:nvSpPr>
          <p:cNvPr id="4" name="TextBox 3">
            <a:extLst>
              <a:ext uri="{FF2B5EF4-FFF2-40B4-BE49-F238E27FC236}">
                <a16:creationId xmlns:a16="http://schemas.microsoft.com/office/drawing/2014/main" id="{09D5A904-3E04-47DC-B4E1-57CDE533A43E}"/>
              </a:ext>
            </a:extLst>
          </p:cNvPr>
          <p:cNvSpPr txBox="1"/>
          <p:nvPr/>
        </p:nvSpPr>
        <p:spPr>
          <a:xfrm>
            <a:off x="3169920" y="2538591"/>
            <a:ext cx="1173480" cy="1107996"/>
          </a:xfrm>
          <a:prstGeom prst="rect">
            <a:avLst/>
          </a:prstGeom>
          <a:noFill/>
        </p:spPr>
        <p:txBody>
          <a:bodyPr wrap="square" rtlCol="0">
            <a:spAutoFit/>
          </a:bodyPr>
          <a:lstStyle/>
          <a:p>
            <a:r>
              <a:rPr lang="en-GB" sz="6600" dirty="0">
                <a:solidFill>
                  <a:schemeClr val="bg1"/>
                </a:solidFill>
                <a:latin typeface="Arial Narrow" panose="020B0606020202030204" pitchFamily="34" charset="0"/>
              </a:rPr>
              <a:t>5</a:t>
            </a:r>
            <a:endParaRPr lang="en-US" sz="6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612170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5" y="266337"/>
            <a:ext cx="8315863"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gn="just"/>
            <a:r>
              <a:rPr lang="en-GB" dirty="0"/>
              <a:t>Markaz </a:t>
            </a:r>
            <a:r>
              <a:rPr lang="en-GB" dirty="0" err="1"/>
              <a:t>Tooz</a:t>
            </a:r>
            <a:r>
              <a:rPr lang="en-GB" dirty="0"/>
              <a:t> </a:t>
            </a:r>
            <a:r>
              <a:rPr lang="en-GB" dirty="0" err="1"/>
              <a:t>Khurmato</a:t>
            </a:r>
            <a:r>
              <a:rPr lang="en-GB" dirty="0"/>
              <a:t> Sub-district</a:t>
            </a:r>
          </a:p>
          <a:p>
            <a:pPr algn="just"/>
            <a:r>
              <a:rPr lang="en-GB" sz="3200" baseline="30000" dirty="0"/>
              <a:t>Movements to Markaz </a:t>
            </a:r>
            <a:r>
              <a:rPr lang="en-GB" sz="3200" baseline="30000" dirty="0" err="1"/>
              <a:t>Tooz</a:t>
            </a:r>
            <a:r>
              <a:rPr lang="en-GB" sz="3200" baseline="30000" dirty="0"/>
              <a:t> </a:t>
            </a:r>
            <a:r>
              <a:rPr lang="en-GB" sz="3200" baseline="30000" dirty="0" err="1"/>
              <a:t>Khurmato</a:t>
            </a:r>
            <a:r>
              <a:rPr lang="en-GB" sz="3200" baseline="30000" dirty="0"/>
              <a:t> </a:t>
            </a:r>
            <a:r>
              <a:rPr lang="en-CH" sz="3200" baseline="30000" dirty="0"/>
              <a:t>–</a:t>
            </a:r>
            <a:r>
              <a:rPr lang="en-GB" sz="3200" baseline="30000" dirty="0"/>
              <a:t> data reported by KIs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68752"/>
            <a:ext cx="9083489" cy="4957620"/>
          </a:xfrm>
          <a:prstGeom prst="rect">
            <a:avLst/>
          </a:prstGeom>
        </p:spPr>
      </p:pic>
    </p:spTree>
    <p:extLst>
      <p:ext uri="{BB962C8B-B14F-4D97-AF65-F5344CB8AC3E}">
        <p14:creationId xmlns:p14="http://schemas.microsoft.com/office/powerpoint/2010/main" val="2026604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400AFD-B73E-48FF-A3F1-D7C1B157AFA4}"/>
              </a:ext>
            </a:extLst>
          </p:cNvPr>
          <p:cNvSpPr/>
          <p:nvPr/>
        </p:nvSpPr>
        <p:spPr>
          <a:xfrm>
            <a:off x="216692" y="1329433"/>
            <a:ext cx="2375685"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a:t>
            </a:r>
            <a:r>
              <a:rPr lang="en-GB" baseline="30000" dirty="0">
                <a:latin typeface="humanitarian-icons-v02" panose="02000503000000000000" pitchFamily="2" charset="0"/>
              </a:rPr>
              <a:t> </a:t>
            </a:r>
            <a:r>
              <a:rPr lang="en-GB" sz="2000" b="1" dirty="0">
                <a:solidFill>
                  <a:srgbClr val="EE5859"/>
                </a:solidFill>
                <a:latin typeface="Trade Gothic LT Std Bold"/>
              </a:rPr>
              <a:t>Recent returns</a:t>
            </a:r>
          </a:p>
        </p:txBody>
      </p:sp>
      <p:sp>
        <p:nvSpPr>
          <p:cNvPr id="9" name="Rectangle 8">
            <a:extLst>
              <a:ext uri="{FF2B5EF4-FFF2-40B4-BE49-F238E27FC236}">
                <a16:creationId xmlns:a16="http://schemas.microsoft.com/office/drawing/2014/main" id="{549ADD18-B0DC-40A5-9483-A312187E75B7}"/>
              </a:ext>
            </a:extLst>
          </p:cNvPr>
          <p:cNvSpPr/>
          <p:nvPr/>
        </p:nvSpPr>
        <p:spPr>
          <a:xfrm>
            <a:off x="1565063" y="1765225"/>
            <a:ext cx="7256011" cy="584775"/>
          </a:xfrm>
          <a:prstGeom prst="rect">
            <a:avLst/>
          </a:prstGeom>
        </p:spPr>
        <p:txBody>
          <a:bodyPr wrap="square">
            <a:spAutoFit/>
          </a:bodyPr>
          <a:lstStyle/>
          <a:p>
            <a:pPr algn="just">
              <a:spcAft>
                <a:spcPts val="1200"/>
              </a:spcAft>
            </a:pPr>
            <a:r>
              <a:rPr lang="en-US" sz="1600" b="1" dirty="0">
                <a:solidFill>
                  <a:srgbClr val="58585A"/>
                </a:solidFill>
                <a:latin typeface="Arial Narrow" panose="020B0606020202030204" pitchFamily="34" charset="0"/>
              </a:rPr>
              <a:t>families </a:t>
            </a:r>
            <a:r>
              <a:rPr lang="en-US" sz="1600" dirty="0">
                <a:solidFill>
                  <a:srgbClr val="58585A"/>
                </a:solidFill>
                <a:latin typeface="Arial Narrow" panose="020B0606020202030204" pitchFamily="34" charset="0"/>
              </a:rPr>
              <a:t>reportedly</a:t>
            </a:r>
            <a:r>
              <a:rPr lang="en-US" sz="1600" b="1" dirty="0">
                <a:solidFill>
                  <a:srgbClr val="58585A"/>
                </a:solidFill>
                <a:latin typeface="Arial Narrow" panose="020B0606020202030204" pitchFamily="34" charset="0"/>
              </a:rPr>
              <a:t> </a:t>
            </a:r>
            <a:r>
              <a:rPr lang="en-US" sz="1600" dirty="0">
                <a:solidFill>
                  <a:srgbClr val="58585A"/>
                </a:solidFill>
                <a:latin typeface="Arial Narrow" panose="020B0606020202030204" pitchFamily="34" charset="0"/>
              </a:rPr>
              <a:t>returned to </a:t>
            </a:r>
            <a:r>
              <a:rPr lang="en-US" sz="1600" dirty="0" err="1">
                <a:solidFill>
                  <a:srgbClr val="58585A"/>
                </a:solidFill>
                <a:latin typeface="Arial Narrow" panose="020B0606020202030204" pitchFamily="34" charset="0"/>
              </a:rPr>
              <a:t>Markaz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Tooz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Khurmato</a:t>
            </a:r>
            <a:r>
              <a:rPr lang="en-US" sz="1600" dirty="0">
                <a:solidFill>
                  <a:srgbClr val="58585A"/>
                </a:solidFill>
                <a:latin typeface="Arial Narrow" panose="020B0606020202030204" pitchFamily="34" charset="0"/>
              </a:rPr>
              <a:t> in the six months prior to data collection, as reported by 11 KIs (out of 46).</a:t>
            </a:r>
          </a:p>
        </p:txBody>
      </p:sp>
      <p:sp>
        <p:nvSpPr>
          <p:cNvPr id="21" name="Rectangle 20">
            <a:extLst>
              <a:ext uri="{FF2B5EF4-FFF2-40B4-BE49-F238E27FC236}">
                <a16:creationId xmlns:a16="http://schemas.microsoft.com/office/drawing/2014/main" id="{4619447A-B2C0-4C4B-ABD9-0CD17EF389BF}"/>
              </a:ext>
            </a:extLst>
          </p:cNvPr>
          <p:cNvSpPr/>
          <p:nvPr/>
        </p:nvSpPr>
        <p:spPr>
          <a:xfrm>
            <a:off x="386176" y="1780439"/>
            <a:ext cx="1377058" cy="646331"/>
          </a:xfrm>
          <a:prstGeom prst="rect">
            <a:avLst/>
          </a:prstGeom>
        </p:spPr>
        <p:txBody>
          <a:bodyPr wrap="square">
            <a:spAutoFit/>
          </a:bodyPr>
          <a:lstStyle/>
          <a:p>
            <a:r>
              <a:rPr lang="en-GB" sz="3600" b="1" baseline="30000" dirty="0">
                <a:solidFill>
                  <a:srgbClr val="58585A"/>
                </a:solidFill>
                <a:latin typeface="Arial Narrow" panose="020B0606020202030204" pitchFamily="34" charset="0"/>
              </a:rPr>
              <a:t>175-242</a:t>
            </a:r>
            <a:endParaRPr lang="en-US" sz="3600" dirty="0"/>
          </a:p>
        </p:txBody>
      </p:sp>
      <p:sp>
        <p:nvSpPr>
          <p:cNvPr id="5" name="Rectangle 4">
            <a:extLst>
              <a:ext uri="{FF2B5EF4-FFF2-40B4-BE49-F238E27FC236}">
                <a16:creationId xmlns:a16="http://schemas.microsoft.com/office/drawing/2014/main" id="{26F91C3C-9042-45C2-8582-05900CA49BF9}"/>
              </a:ext>
            </a:extLst>
          </p:cNvPr>
          <p:cNvSpPr/>
          <p:nvPr/>
        </p:nvSpPr>
        <p:spPr>
          <a:xfrm>
            <a:off x="329753" y="2441984"/>
            <a:ext cx="3858749" cy="369332"/>
          </a:xfrm>
          <a:prstGeom prst="rect">
            <a:avLst/>
          </a:prstGeom>
        </p:spPr>
        <p:txBody>
          <a:bodyPr wrap="none">
            <a:spAutoFit/>
          </a:bodyPr>
          <a:lstStyle/>
          <a:p>
            <a:pPr algn="just">
              <a:spcAft>
                <a:spcPts val="600"/>
              </a:spcAft>
            </a:pPr>
            <a:r>
              <a:rPr lang="en-US" b="1" dirty="0">
                <a:solidFill>
                  <a:srgbClr val="EE5859"/>
                </a:solidFill>
                <a:latin typeface="Trade Gothic LT Std Bold"/>
              </a:rPr>
              <a:t>Driver for recent returns </a:t>
            </a:r>
            <a:r>
              <a:rPr lang="en-GB" sz="1600" b="1" dirty="0">
                <a:solidFill>
                  <a:srgbClr val="58585A"/>
                </a:solidFill>
                <a:latin typeface="Trade Gothic LT Std Bold" panose="020B0804050502020204" pitchFamily="34" charset="0"/>
              </a:rPr>
              <a:t>(out of 11 KIs)*</a:t>
            </a:r>
            <a:endParaRPr lang="en-US" b="1" dirty="0">
              <a:solidFill>
                <a:srgbClr val="EE5859"/>
              </a:solidFill>
              <a:latin typeface="Trade Gothic LT Std Bold"/>
            </a:endParaRPr>
          </a:p>
        </p:txBody>
      </p:sp>
      <p:sp>
        <p:nvSpPr>
          <p:cNvPr id="18" name="Rectangle 17">
            <a:extLst>
              <a:ext uri="{FF2B5EF4-FFF2-40B4-BE49-F238E27FC236}">
                <a16:creationId xmlns:a16="http://schemas.microsoft.com/office/drawing/2014/main" id="{98F88FAD-25D9-40E0-9DD1-CA402BBEF555}"/>
              </a:ext>
            </a:extLst>
          </p:cNvPr>
          <p:cNvSpPr/>
          <p:nvPr/>
        </p:nvSpPr>
        <p:spPr>
          <a:xfrm>
            <a:off x="453608" y="2799973"/>
            <a:ext cx="8224426" cy="1077218"/>
          </a:xfrm>
          <a:prstGeom prst="rect">
            <a:avLst/>
          </a:prstGeom>
        </p:spPr>
        <p:txBody>
          <a:bodyPr wrap="square">
            <a:spAutoFit/>
          </a:bodyPr>
          <a:lstStyle/>
          <a:p>
            <a:r>
              <a:rPr lang="en-US" sz="1600" dirty="0">
                <a:solidFill>
                  <a:srgbClr val="58585A"/>
                </a:solidFill>
                <a:latin typeface="Arial Narrow" panose="020B0606020202030204" pitchFamily="34" charset="0"/>
              </a:rPr>
              <a:t>Increased sense of safety and security		 </a:t>
            </a:r>
            <a:r>
              <a:rPr lang="en-US" sz="1600" b="1" dirty="0">
                <a:solidFill>
                  <a:srgbClr val="58585A"/>
                </a:solidFill>
                <a:latin typeface="Arial Narrow" panose="020B0606020202030204" pitchFamily="34" charset="0"/>
              </a:rPr>
              <a:t>9 KIs </a:t>
            </a:r>
            <a:endParaRPr lang="en-US" sz="1600" dirty="0">
              <a:solidFill>
                <a:srgbClr val="58585A"/>
              </a:solidFill>
              <a:latin typeface="Arial Narrow" panose="020B0606020202030204" pitchFamily="34" charset="0"/>
            </a:endParaRPr>
          </a:p>
          <a:p>
            <a:r>
              <a:rPr lang="en-US" sz="1600" dirty="0">
                <a:solidFill>
                  <a:srgbClr val="58585A"/>
                </a:solidFill>
                <a:latin typeface="Arial Narrow" panose="020B0606020202030204" pitchFamily="34" charset="0"/>
              </a:rPr>
              <a:t>Return of other family members/family reunification	 </a:t>
            </a:r>
            <a:r>
              <a:rPr lang="en-US" sz="1600" b="1" dirty="0">
                <a:solidFill>
                  <a:srgbClr val="58585A"/>
                </a:solidFill>
                <a:latin typeface="Arial Narrow" panose="020B0606020202030204" pitchFamily="34" charset="0"/>
              </a:rPr>
              <a:t>5 KIs </a:t>
            </a:r>
            <a:endParaRPr lang="en-US" sz="1600" dirty="0">
              <a:solidFill>
                <a:srgbClr val="58585A"/>
              </a:solidFill>
              <a:latin typeface="Arial Narrow" panose="020B0606020202030204" pitchFamily="34" charset="0"/>
            </a:endParaRPr>
          </a:p>
          <a:p>
            <a:r>
              <a:rPr lang="en-US" sz="1600" dirty="0">
                <a:solidFill>
                  <a:srgbClr val="58585A"/>
                </a:solidFill>
                <a:latin typeface="Arial Narrow" panose="020B0606020202030204" pitchFamily="34" charset="0"/>
              </a:rPr>
              <a:t>Perceived increase in access to services 		 </a:t>
            </a:r>
            <a:r>
              <a:rPr lang="en-US" sz="1600" b="1" dirty="0">
                <a:solidFill>
                  <a:srgbClr val="58585A"/>
                </a:solidFill>
                <a:latin typeface="Arial Narrow" panose="020B0606020202030204" pitchFamily="34" charset="0"/>
              </a:rPr>
              <a:t>2 KIs </a:t>
            </a:r>
            <a:endParaRPr lang="en-US" sz="1600" dirty="0">
              <a:solidFill>
                <a:srgbClr val="58585A"/>
              </a:solidFill>
              <a:latin typeface="Arial Narrow" panose="020B0606020202030204" pitchFamily="34" charset="0"/>
            </a:endParaRPr>
          </a:p>
          <a:p>
            <a:r>
              <a:rPr lang="en-US" sz="1600" dirty="0">
                <a:solidFill>
                  <a:srgbClr val="58585A"/>
                </a:solidFill>
                <a:latin typeface="Arial Narrow" panose="020B0606020202030204" pitchFamily="34" charset="0"/>
              </a:rPr>
              <a:t>Camp closure in area of displacement ( </a:t>
            </a:r>
            <a:r>
              <a:rPr lang="en-US" sz="1600" dirty="0" err="1">
                <a:solidFill>
                  <a:srgbClr val="58585A"/>
                </a:solidFill>
                <a:latin typeface="Arial Narrow" panose="020B0606020202030204" pitchFamily="34" charset="0"/>
              </a:rPr>
              <a:t>AoD</a:t>
            </a:r>
            <a:r>
              <a:rPr lang="en-US"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1 KI</a:t>
            </a:r>
            <a:endParaRPr lang="en-US" sz="1600" dirty="0">
              <a:solidFill>
                <a:srgbClr val="58585A"/>
              </a:solidFill>
              <a:latin typeface="Arial Narrow" panose="020B0606020202030204" pitchFamily="34" charset="0"/>
            </a:endParaRPr>
          </a:p>
        </p:txBody>
      </p:sp>
      <p:sp>
        <p:nvSpPr>
          <p:cNvPr id="15" name="Rectangle 14">
            <a:extLst>
              <a:ext uri="{FF2B5EF4-FFF2-40B4-BE49-F238E27FC236}">
                <a16:creationId xmlns:a16="http://schemas.microsoft.com/office/drawing/2014/main" id="{13BC635C-75E1-41C9-9D74-94B3CC132FE4}"/>
              </a:ext>
            </a:extLst>
          </p:cNvPr>
          <p:cNvSpPr/>
          <p:nvPr/>
        </p:nvSpPr>
        <p:spPr>
          <a:xfrm>
            <a:off x="301112" y="6064787"/>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pic>
        <p:nvPicPr>
          <p:cNvPr id="3" name="Picture 2"/>
          <p:cNvPicPr>
            <a:picLocks noChangeAspect="1"/>
          </p:cNvPicPr>
          <p:nvPr/>
        </p:nvPicPr>
        <p:blipFill>
          <a:blip r:embed="rId3"/>
          <a:stretch>
            <a:fillRect/>
          </a:stretch>
        </p:blipFill>
        <p:spPr>
          <a:xfrm>
            <a:off x="5635251" y="2872094"/>
            <a:ext cx="765544" cy="983547"/>
          </a:xfrm>
          <a:prstGeom prst="rect">
            <a:avLst/>
          </a:prstGeom>
        </p:spPr>
      </p:pic>
      <p:sp>
        <p:nvSpPr>
          <p:cNvPr id="23" name="Rectangle 22"/>
          <p:cNvSpPr/>
          <p:nvPr/>
        </p:nvSpPr>
        <p:spPr>
          <a:xfrm>
            <a:off x="234724" y="4682943"/>
            <a:ext cx="2223686" cy="461665"/>
          </a:xfrm>
          <a:prstGeom prst="rect">
            <a:avLst/>
          </a:prstGeom>
        </p:spPr>
        <p:txBody>
          <a:bodyPr wrap="non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GB" b="1" dirty="0">
                <a:solidFill>
                  <a:srgbClr val="EE5859"/>
                </a:solidFill>
                <a:latin typeface="Trade Gothic LT Std Bold"/>
              </a:rPr>
              <a:t>Attempted returns</a:t>
            </a:r>
            <a:endParaRPr lang="en-US" dirty="0"/>
          </a:p>
        </p:txBody>
      </p:sp>
      <p:sp>
        <p:nvSpPr>
          <p:cNvPr id="26" name="Rectangle 25">
            <a:extLst>
              <a:ext uri="{FF2B5EF4-FFF2-40B4-BE49-F238E27FC236}">
                <a16:creationId xmlns:a16="http://schemas.microsoft.com/office/drawing/2014/main" id="{4619447A-B2C0-4C4B-ABD9-0CD17EF389BF}"/>
              </a:ext>
            </a:extLst>
          </p:cNvPr>
          <p:cNvSpPr/>
          <p:nvPr/>
        </p:nvSpPr>
        <p:spPr>
          <a:xfrm>
            <a:off x="407180" y="5308605"/>
            <a:ext cx="1377058" cy="646331"/>
          </a:xfrm>
          <a:prstGeom prst="rect">
            <a:avLst/>
          </a:prstGeom>
        </p:spPr>
        <p:txBody>
          <a:bodyPr wrap="square">
            <a:spAutoFit/>
          </a:bodyPr>
          <a:lstStyle/>
          <a:p>
            <a:r>
              <a:rPr lang="en-GB" sz="3600" b="1" baseline="30000" dirty="0">
                <a:solidFill>
                  <a:srgbClr val="58585A"/>
                </a:solidFill>
                <a:latin typeface="Arial Narrow" panose="020B0606020202030204" pitchFamily="34" charset="0"/>
              </a:rPr>
              <a:t>650-1,300</a:t>
            </a:r>
            <a:endParaRPr lang="en-US" sz="3600" dirty="0"/>
          </a:p>
        </p:txBody>
      </p:sp>
      <p:sp>
        <p:nvSpPr>
          <p:cNvPr id="24" name="TextBox 23"/>
          <p:cNvSpPr txBox="1"/>
          <p:nvPr/>
        </p:nvSpPr>
        <p:spPr>
          <a:xfrm>
            <a:off x="1622013" y="5103137"/>
            <a:ext cx="6968516" cy="830997"/>
          </a:xfrm>
          <a:prstGeom prst="rect">
            <a:avLst/>
          </a:prstGeom>
          <a:noFill/>
        </p:spPr>
        <p:txBody>
          <a:bodyPr wrap="square" rtlCol="0">
            <a:spAutoFit/>
          </a:bodyPr>
          <a:lstStyle/>
          <a:p>
            <a:pPr algn="just"/>
            <a:r>
              <a:rPr lang="en-US" sz="1600" b="1" dirty="0">
                <a:solidFill>
                  <a:srgbClr val="58585A"/>
                </a:solidFill>
                <a:latin typeface="Arial Narrow" panose="020B0606020202030204" pitchFamily="34" charset="0"/>
              </a:rPr>
              <a:t>families </a:t>
            </a:r>
            <a:r>
              <a:rPr lang="en-US" sz="1600" dirty="0">
                <a:solidFill>
                  <a:srgbClr val="58585A"/>
                </a:solidFill>
                <a:latin typeface="Arial Narrow" panose="020B0606020202030204" pitchFamily="34" charset="0"/>
              </a:rPr>
              <a:t>attempted to return to Markaz </a:t>
            </a:r>
            <a:r>
              <a:rPr lang="en-US" sz="1600" dirty="0" err="1">
                <a:solidFill>
                  <a:srgbClr val="58585A"/>
                </a:solidFill>
                <a:latin typeface="Arial Narrow" panose="020B0606020202030204" pitchFamily="34" charset="0"/>
              </a:rPr>
              <a:t>Tooz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Khurmato</a:t>
            </a:r>
            <a:r>
              <a:rPr lang="en-US" sz="1600" dirty="0">
                <a:solidFill>
                  <a:srgbClr val="58585A"/>
                </a:solidFill>
                <a:latin typeface="Arial Narrow" panose="020B0606020202030204" pitchFamily="34" charset="0"/>
              </a:rPr>
              <a:t> from non-camp areas in the six months prior to data collection, but did not succeed and therefore stayed in the </a:t>
            </a:r>
            <a:r>
              <a:rPr lang="en-US" sz="1600" dirty="0" err="1">
                <a:solidFill>
                  <a:srgbClr val="58585A"/>
                </a:solidFill>
                <a:latin typeface="Arial Narrow" panose="020B0606020202030204" pitchFamily="34" charset="0"/>
              </a:rPr>
              <a:t>AoD</a:t>
            </a:r>
            <a:r>
              <a:rPr lang="en-US" sz="1600" dirty="0">
                <a:solidFill>
                  <a:srgbClr val="58585A"/>
                </a:solidFill>
                <a:latin typeface="Arial Narrow" panose="020B0606020202030204" pitchFamily="34" charset="0"/>
              </a:rPr>
              <a:t>, as reported by two community leader KIs. </a:t>
            </a:r>
            <a:endParaRPr lang="en-CH" dirty="0"/>
          </a:p>
        </p:txBody>
      </p:sp>
      <p:sp>
        <p:nvSpPr>
          <p:cNvPr id="28" name="Title 1">
            <a:extLst>
              <a:ext uri="{FF2B5EF4-FFF2-40B4-BE49-F238E27FC236}">
                <a16:creationId xmlns:a16="http://schemas.microsoft.com/office/drawing/2014/main" id="{94281F34-AAB8-4E89-AC09-E6AE5CC3978E}"/>
              </a:ext>
            </a:extLst>
          </p:cNvPr>
          <p:cNvSpPr txBox="1">
            <a:spLocks/>
          </p:cNvSpPr>
          <p:nvPr/>
        </p:nvSpPr>
        <p:spPr>
          <a:xfrm>
            <a:off x="386175" y="266337"/>
            <a:ext cx="8315863"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gn="just"/>
            <a:r>
              <a:rPr lang="en-GB" dirty="0"/>
              <a:t>Markaz </a:t>
            </a:r>
            <a:r>
              <a:rPr lang="en-GB" dirty="0" err="1"/>
              <a:t>Tooz</a:t>
            </a:r>
            <a:r>
              <a:rPr lang="en-GB" dirty="0"/>
              <a:t> </a:t>
            </a:r>
            <a:r>
              <a:rPr lang="en-GB" dirty="0" err="1"/>
              <a:t>Khurmato</a:t>
            </a:r>
            <a:r>
              <a:rPr lang="en-GB" dirty="0"/>
              <a:t> Sub-district</a:t>
            </a:r>
          </a:p>
          <a:p>
            <a:pPr algn="just"/>
            <a:r>
              <a:rPr lang="en-GB" sz="3200" baseline="30000" dirty="0"/>
              <a:t>Recent movements- data reported by KIs</a:t>
            </a:r>
          </a:p>
        </p:txBody>
      </p:sp>
      <p:sp>
        <p:nvSpPr>
          <p:cNvPr id="17" name="Rectangle 16"/>
          <p:cNvSpPr/>
          <p:nvPr/>
        </p:nvSpPr>
        <p:spPr>
          <a:xfrm>
            <a:off x="301113" y="3712062"/>
            <a:ext cx="8376922" cy="923330"/>
          </a:xfrm>
          <a:prstGeom prst="rect">
            <a:avLst/>
          </a:prstGeom>
        </p:spPr>
        <p:txBody>
          <a:bodyPr wrap="square">
            <a:spAutoFit/>
          </a:bodyPr>
          <a:lstStyle/>
          <a:p>
            <a:pPr algn="ctr"/>
            <a:endParaRPr lang="en-CH" sz="2000" dirty="0">
              <a:solidFill>
                <a:srgbClr val="000000"/>
              </a:solidFill>
              <a:latin typeface="Arial Narrow" panose="020B0606020202030204" pitchFamily="34" charset="0"/>
            </a:endParaRPr>
          </a:p>
          <a:p>
            <a:pPr algn="ctr"/>
            <a:r>
              <a:rPr lang="en-US" i="1" dirty="0">
                <a:solidFill>
                  <a:srgbClr val="ED5758"/>
                </a:solidFill>
                <a:latin typeface="Arial Narrow" panose="020B0606020202030204" pitchFamily="34" charset="0"/>
              </a:rPr>
              <a:t>“People need job opportunities so that they can return and settle.” </a:t>
            </a:r>
            <a:endParaRPr lang="en-US" dirty="0">
              <a:solidFill>
                <a:srgbClr val="ED5758"/>
              </a:solidFill>
              <a:latin typeface="Arial Narrow" panose="020B0606020202030204" pitchFamily="34" charset="0"/>
            </a:endParaRPr>
          </a:p>
          <a:p>
            <a:pPr algn="ctr"/>
            <a:r>
              <a:rPr lang="en-US" sz="1600" dirty="0">
                <a:solidFill>
                  <a:srgbClr val="57585A"/>
                </a:solidFill>
                <a:latin typeface="Arial Narrow" panose="020B0606020202030204" pitchFamily="34" charset="0"/>
              </a:rPr>
              <a:t>			            - Male community leader KI - </a:t>
            </a:r>
            <a:endParaRPr lang="en-US" sz="1600" dirty="0">
              <a:latin typeface="Arial Narrow" panose="020B0606020202030204" pitchFamily="34" charset="0"/>
            </a:endParaRPr>
          </a:p>
        </p:txBody>
      </p:sp>
    </p:spTree>
    <p:extLst>
      <p:ext uri="{BB962C8B-B14F-4D97-AF65-F5344CB8AC3E}">
        <p14:creationId xmlns:p14="http://schemas.microsoft.com/office/powerpoint/2010/main" val="4270909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960ADE-7011-477C-882C-50A906660D61}"/>
              </a:ext>
            </a:extLst>
          </p:cNvPr>
          <p:cNvSpPr/>
          <p:nvPr/>
        </p:nvSpPr>
        <p:spPr>
          <a:xfrm>
            <a:off x="1001192" y="1820602"/>
            <a:ext cx="7700847" cy="584775"/>
          </a:xfrm>
          <a:prstGeom prst="rect">
            <a:avLst/>
          </a:prstGeom>
        </p:spPr>
        <p:txBody>
          <a:bodyPr wrap="square">
            <a:spAutoFit/>
          </a:bodyPr>
          <a:lstStyle/>
          <a:p>
            <a:pPr algn="just"/>
            <a:r>
              <a:rPr lang="en-US" sz="1600" b="1" dirty="0">
                <a:solidFill>
                  <a:srgbClr val="58585A"/>
                </a:solidFill>
                <a:latin typeface="Arial Narrow" panose="020B0606020202030204" pitchFamily="34" charset="0"/>
              </a:rPr>
              <a:t>IDP families </a:t>
            </a:r>
            <a:r>
              <a:rPr lang="en-US" sz="1600" dirty="0">
                <a:solidFill>
                  <a:srgbClr val="58585A"/>
                </a:solidFill>
                <a:latin typeface="Arial Narrow" panose="020B0606020202030204" pitchFamily="34" charset="0"/>
              </a:rPr>
              <a:t>have arrived to </a:t>
            </a:r>
            <a:r>
              <a:rPr lang="en-US" sz="1600" dirty="0" err="1">
                <a:solidFill>
                  <a:srgbClr val="58585A"/>
                </a:solidFill>
                <a:latin typeface="Arial Narrow" panose="020B0606020202030204" pitchFamily="34" charset="0"/>
              </a:rPr>
              <a:t>Markaz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Tooz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Khurmato</a:t>
            </a:r>
            <a:r>
              <a:rPr lang="en-US" sz="1600" dirty="0">
                <a:solidFill>
                  <a:srgbClr val="58585A"/>
                </a:solidFill>
                <a:latin typeface="Arial Narrow" panose="020B0606020202030204" pitchFamily="34" charset="0"/>
              </a:rPr>
              <a:t> in the six months prior to data collection as reported by one IDP KI. </a:t>
            </a:r>
          </a:p>
        </p:txBody>
      </p:sp>
      <p:sp>
        <p:nvSpPr>
          <p:cNvPr id="7" name="Rectangle 6">
            <a:extLst>
              <a:ext uri="{FF2B5EF4-FFF2-40B4-BE49-F238E27FC236}">
                <a16:creationId xmlns:a16="http://schemas.microsoft.com/office/drawing/2014/main" id="{2069856D-66D2-4AE7-A329-7504B5911632}"/>
              </a:ext>
            </a:extLst>
          </p:cNvPr>
          <p:cNvSpPr/>
          <p:nvPr/>
        </p:nvSpPr>
        <p:spPr>
          <a:xfrm>
            <a:off x="309977" y="1820602"/>
            <a:ext cx="69121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5-10</a:t>
            </a:r>
            <a:endParaRPr lang="en-US" sz="3600" dirty="0"/>
          </a:p>
        </p:txBody>
      </p:sp>
      <p:sp>
        <p:nvSpPr>
          <p:cNvPr id="15" name="Rectangle 14">
            <a:extLst>
              <a:ext uri="{FF2B5EF4-FFF2-40B4-BE49-F238E27FC236}">
                <a16:creationId xmlns:a16="http://schemas.microsoft.com/office/drawing/2014/main" id="{13BC635C-75E1-41C9-9D74-94B3CC132FE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25" name="Rectangle 24">
            <a:extLst>
              <a:ext uri="{FF2B5EF4-FFF2-40B4-BE49-F238E27FC236}">
                <a16:creationId xmlns:a16="http://schemas.microsoft.com/office/drawing/2014/main" id="{06200E4A-3903-4098-8FE9-69BAFFF74A66}"/>
              </a:ext>
            </a:extLst>
          </p:cNvPr>
          <p:cNvSpPr/>
          <p:nvPr/>
        </p:nvSpPr>
        <p:spPr>
          <a:xfrm>
            <a:off x="194790" y="1358937"/>
            <a:ext cx="7832670" cy="461665"/>
          </a:xfrm>
          <a:prstGeom prst="rect">
            <a:avLst/>
          </a:prstGeom>
          <a:solidFill>
            <a:schemeClr val="bg1"/>
          </a:solidFill>
        </p:spPr>
        <p:txBody>
          <a:bodyPr wrap="square">
            <a:spAutoFit/>
          </a:bodyPr>
          <a:lstStyle/>
          <a:p>
            <a:r>
              <a:rPr lang="en-GB" sz="2400" dirty="0">
                <a:solidFill>
                  <a:srgbClr val="EE5859"/>
                </a:solidFill>
                <a:latin typeface="humanitarian-icons-v02" panose="02000503000000000000" pitchFamily="2" charset="0"/>
              </a:rPr>
              <a:t></a:t>
            </a:r>
            <a:r>
              <a:rPr lang="en-GB" baseline="30000" dirty="0">
                <a:latin typeface="humanitarian-icons-v02" panose="02000503000000000000" pitchFamily="2" charset="0"/>
              </a:rPr>
              <a:t> </a:t>
            </a:r>
            <a:r>
              <a:rPr lang="en-GB" sz="2000" b="1" dirty="0">
                <a:solidFill>
                  <a:srgbClr val="EE5859"/>
                </a:solidFill>
                <a:latin typeface="Trade Gothic LT Std Bold"/>
              </a:rPr>
              <a:t>Recent IDP arrivals</a:t>
            </a:r>
          </a:p>
        </p:txBody>
      </p:sp>
      <p:sp>
        <p:nvSpPr>
          <p:cNvPr id="20" name="Title 1">
            <a:extLst>
              <a:ext uri="{FF2B5EF4-FFF2-40B4-BE49-F238E27FC236}">
                <a16:creationId xmlns:a16="http://schemas.microsoft.com/office/drawing/2014/main" id="{94281F34-AAB8-4E89-AC09-E6AE5CC3978E}"/>
              </a:ext>
            </a:extLst>
          </p:cNvPr>
          <p:cNvSpPr txBox="1">
            <a:spLocks/>
          </p:cNvSpPr>
          <p:nvPr/>
        </p:nvSpPr>
        <p:spPr>
          <a:xfrm>
            <a:off x="386176" y="237913"/>
            <a:ext cx="8315863"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gn="just"/>
            <a:r>
              <a:rPr lang="en-GB" dirty="0"/>
              <a:t>Markaz </a:t>
            </a:r>
            <a:r>
              <a:rPr lang="en-GB" dirty="0" err="1"/>
              <a:t>Tooz</a:t>
            </a:r>
            <a:r>
              <a:rPr lang="en-GB" dirty="0"/>
              <a:t> </a:t>
            </a:r>
            <a:r>
              <a:rPr lang="en-GB" dirty="0" err="1"/>
              <a:t>Khurmato</a:t>
            </a:r>
            <a:r>
              <a:rPr lang="en-GB" dirty="0"/>
              <a:t> Sub-district</a:t>
            </a:r>
          </a:p>
          <a:p>
            <a:pPr algn="just"/>
            <a:r>
              <a:rPr lang="en-GB" sz="3200" baseline="30000" dirty="0"/>
              <a:t>Recent movements- data reported by KIs</a:t>
            </a:r>
          </a:p>
        </p:txBody>
      </p:sp>
      <p:sp>
        <p:nvSpPr>
          <p:cNvPr id="3" name="Rectangle 2"/>
          <p:cNvSpPr/>
          <p:nvPr/>
        </p:nvSpPr>
        <p:spPr>
          <a:xfrm>
            <a:off x="386665" y="2484486"/>
            <a:ext cx="7800751" cy="338554"/>
          </a:xfrm>
          <a:prstGeom prst="rect">
            <a:avLst/>
          </a:prstGeom>
        </p:spPr>
        <p:txBody>
          <a:bodyPr wrap="square">
            <a:spAutoFit/>
          </a:bodyPr>
          <a:lstStyle/>
          <a:p>
            <a:pPr algn="just"/>
            <a:r>
              <a:rPr lang="en-US" sz="1600" dirty="0">
                <a:solidFill>
                  <a:srgbClr val="57585A"/>
                </a:solidFill>
                <a:latin typeface="Arial Narrow" panose="020B0606020202030204" pitchFamily="34" charset="0"/>
              </a:rPr>
              <a:t>According to the KI, IDP families arrived due to </a:t>
            </a:r>
            <a:r>
              <a:rPr lang="en-US" sz="1600" b="1" dirty="0">
                <a:solidFill>
                  <a:srgbClr val="57585A"/>
                </a:solidFill>
                <a:latin typeface="Arial Narrow" panose="020B0606020202030204" pitchFamily="34" charset="0"/>
              </a:rPr>
              <a:t>kinship ties </a:t>
            </a:r>
            <a:r>
              <a:rPr lang="en-US" sz="1600" dirty="0">
                <a:solidFill>
                  <a:srgbClr val="57585A"/>
                </a:solidFill>
                <a:latin typeface="Arial Narrow" panose="020B0606020202030204" pitchFamily="34" charset="0"/>
              </a:rPr>
              <a:t>with families in </a:t>
            </a:r>
            <a:r>
              <a:rPr lang="en-US" sz="1600" dirty="0" err="1">
                <a:solidFill>
                  <a:srgbClr val="57585A"/>
                </a:solidFill>
                <a:latin typeface="Arial Narrow" panose="020B0606020202030204" pitchFamily="34" charset="0"/>
              </a:rPr>
              <a:t>Markaz</a:t>
            </a:r>
            <a:r>
              <a:rPr lang="en-US" sz="1600" dirty="0">
                <a:solidFill>
                  <a:srgbClr val="57585A"/>
                </a:solidFill>
                <a:latin typeface="Arial Narrow" panose="020B0606020202030204" pitchFamily="34" charset="0"/>
              </a:rPr>
              <a:t> </a:t>
            </a:r>
            <a:r>
              <a:rPr lang="en-US" sz="1600" dirty="0" err="1">
                <a:solidFill>
                  <a:srgbClr val="57585A"/>
                </a:solidFill>
                <a:latin typeface="Arial Narrow" panose="020B0606020202030204" pitchFamily="34" charset="0"/>
              </a:rPr>
              <a:t>Tooz</a:t>
            </a:r>
            <a:r>
              <a:rPr lang="en-US" sz="1600" dirty="0">
                <a:solidFill>
                  <a:srgbClr val="57585A"/>
                </a:solidFill>
                <a:latin typeface="Arial Narrow" panose="020B0606020202030204" pitchFamily="34" charset="0"/>
              </a:rPr>
              <a:t> </a:t>
            </a:r>
            <a:r>
              <a:rPr lang="en-US" sz="1600" dirty="0" err="1">
                <a:solidFill>
                  <a:srgbClr val="57585A"/>
                </a:solidFill>
                <a:latin typeface="Arial Narrow" panose="020B0606020202030204" pitchFamily="34" charset="0"/>
              </a:rPr>
              <a:t>Khurmato</a:t>
            </a:r>
            <a:r>
              <a:rPr lang="en-US" sz="1600" dirty="0">
                <a:solidFill>
                  <a:srgbClr val="57585A"/>
                </a:solidFill>
                <a:latin typeface="Arial Narrow" panose="020B0606020202030204" pitchFamily="34" charset="0"/>
              </a:rPr>
              <a:t>. </a:t>
            </a:r>
            <a:endParaRPr lang="en-US" sz="1600" dirty="0">
              <a:latin typeface="Arial Narrow" panose="020B0606020202030204" pitchFamily="34" charset="0"/>
            </a:endParaRPr>
          </a:p>
        </p:txBody>
      </p:sp>
      <p:sp>
        <p:nvSpPr>
          <p:cNvPr id="12" name="Rectangle 11"/>
          <p:cNvSpPr/>
          <p:nvPr/>
        </p:nvSpPr>
        <p:spPr>
          <a:xfrm>
            <a:off x="172488" y="2948558"/>
            <a:ext cx="2710999" cy="461665"/>
          </a:xfrm>
          <a:prstGeom prst="rect">
            <a:avLst/>
          </a:prstGeom>
        </p:spPr>
        <p:txBody>
          <a:bodyPr wrap="non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GB" b="1" dirty="0">
                <a:solidFill>
                  <a:srgbClr val="EE5859"/>
                </a:solidFill>
                <a:latin typeface="Trade Gothic LT Std Bold"/>
              </a:rPr>
              <a:t>Recent IDP departures</a:t>
            </a:r>
            <a:endParaRPr lang="en-US" dirty="0"/>
          </a:p>
        </p:txBody>
      </p:sp>
      <p:sp>
        <p:nvSpPr>
          <p:cNvPr id="4" name="Rectangle 3"/>
          <p:cNvSpPr/>
          <p:nvPr/>
        </p:nvSpPr>
        <p:spPr>
          <a:xfrm>
            <a:off x="386176" y="3376153"/>
            <a:ext cx="8315863" cy="584775"/>
          </a:xfrm>
          <a:prstGeom prst="rect">
            <a:avLst/>
          </a:prstGeom>
        </p:spPr>
        <p:txBody>
          <a:bodyPr wrap="square">
            <a:spAutoFit/>
          </a:bodyPr>
          <a:lstStyle/>
          <a:p>
            <a:pPr algn="just"/>
            <a:r>
              <a:rPr lang="en-US" sz="1600" b="1" dirty="0">
                <a:solidFill>
                  <a:srgbClr val="57585A"/>
                </a:solidFill>
                <a:latin typeface="Arial Narrow" panose="020B0606020202030204" pitchFamily="34" charset="0"/>
              </a:rPr>
              <a:t>No IDP departures </a:t>
            </a:r>
            <a:r>
              <a:rPr lang="en-US" sz="1600" dirty="0">
                <a:solidFill>
                  <a:srgbClr val="57585A"/>
                </a:solidFill>
                <a:latin typeface="Arial Narrow" panose="020B0606020202030204" pitchFamily="34" charset="0"/>
              </a:rPr>
              <a:t>were reported from </a:t>
            </a:r>
            <a:r>
              <a:rPr lang="en-US" sz="1600" dirty="0" err="1">
                <a:solidFill>
                  <a:srgbClr val="57585A"/>
                </a:solidFill>
                <a:latin typeface="Arial Narrow" panose="020B0606020202030204" pitchFamily="34" charset="0"/>
              </a:rPr>
              <a:t>Markaz</a:t>
            </a:r>
            <a:r>
              <a:rPr lang="en-US" sz="1600" dirty="0">
                <a:solidFill>
                  <a:srgbClr val="57585A"/>
                </a:solidFill>
                <a:latin typeface="Arial Narrow" panose="020B0606020202030204" pitchFamily="34" charset="0"/>
              </a:rPr>
              <a:t> </a:t>
            </a:r>
            <a:r>
              <a:rPr lang="en-US" sz="1600" dirty="0" err="1">
                <a:solidFill>
                  <a:srgbClr val="57585A"/>
                </a:solidFill>
                <a:latin typeface="Arial Narrow" panose="020B0606020202030204" pitchFamily="34" charset="0"/>
              </a:rPr>
              <a:t>Tooz</a:t>
            </a:r>
            <a:r>
              <a:rPr lang="en-US" sz="1600" dirty="0">
                <a:solidFill>
                  <a:srgbClr val="57585A"/>
                </a:solidFill>
                <a:latin typeface="Arial Narrow" panose="020B0606020202030204" pitchFamily="34" charset="0"/>
              </a:rPr>
              <a:t> </a:t>
            </a:r>
            <a:r>
              <a:rPr lang="en-US" sz="1600" dirty="0" err="1">
                <a:solidFill>
                  <a:srgbClr val="57585A"/>
                </a:solidFill>
                <a:latin typeface="Arial Narrow" panose="020B0606020202030204" pitchFamily="34" charset="0"/>
              </a:rPr>
              <a:t>Khurmato</a:t>
            </a:r>
            <a:r>
              <a:rPr lang="en-US" sz="1600" dirty="0">
                <a:solidFill>
                  <a:srgbClr val="57585A"/>
                </a:solidFill>
                <a:latin typeface="Arial Narrow" panose="020B0606020202030204" pitchFamily="34" charset="0"/>
              </a:rPr>
              <a:t> in the six months prior to data collection, as reported by 34 KIs (out of 46 KIs). </a:t>
            </a:r>
            <a:endParaRPr lang="en-US" sz="1600" dirty="0">
              <a:latin typeface="Arial Narrow" panose="020B0606020202030204" pitchFamily="34" charset="0"/>
            </a:endParaRPr>
          </a:p>
        </p:txBody>
      </p:sp>
      <p:pic>
        <p:nvPicPr>
          <p:cNvPr id="5" name="Picture 4"/>
          <p:cNvPicPr>
            <a:picLocks noChangeAspect="1"/>
          </p:cNvPicPr>
          <p:nvPr/>
        </p:nvPicPr>
        <p:blipFill>
          <a:blip r:embed="rId3"/>
          <a:stretch>
            <a:fillRect/>
          </a:stretch>
        </p:blipFill>
        <p:spPr>
          <a:xfrm>
            <a:off x="113275" y="4089478"/>
            <a:ext cx="609600" cy="400050"/>
          </a:xfrm>
          <a:prstGeom prst="rect">
            <a:avLst/>
          </a:prstGeom>
        </p:spPr>
      </p:pic>
      <p:sp>
        <p:nvSpPr>
          <p:cNvPr id="8" name="Rectangle 7"/>
          <p:cNvSpPr/>
          <p:nvPr/>
        </p:nvSpPr>
        <p:spPr>
          <a:xfrm>
            <a:off x="582721" y="4094039"/>
            <a:ext cx="1864613" cy="369332"/>
          </a:xfrm>
          <a:prstGeom prst="rect">
            <a:avLst/>
          </a:prstGeom>
        </p:spPr>
        <p:txBody>
          <a:bodyPr wrap="none">
            <a:spAutoFit/>
          </a:bodyPr>
          <a:lstStyle/>
          <a:p>
            <a:r>
              <a:rPr lang="en-GB" b="1" dirty="0">
                <a:solidFill>
                  <a:srgbClr val="EE5859"/>
                </a:solidFill>
                <a:latin typeface="Trade Gothic LT Std Bold"/>
              </a:rPr>
              <a:t>Family separation</a:t>
            </a:r>
            <a:endParaRPr lang="en-US" dirty="0"/>
          </a:p>
        </p:txBody>
      </p:sp>
      <p:sp>
        <p:nvSpPr>
          <p:cNvPr id="10" name="Rectangle 9"/>
          <p:cNvSpPr/>
          <p:nvPr/>
        </p:nvSpPr>
        <p:spPr>
          <a:xfrm>
            <a:off x="341280" y="4497375"/>
            <a:ext cx="8383059" cy="584775"/>
          </a:xfrm>
          <a:prstGeom prst="rect">
            <a:avLst/>
          </a:prstGeom>
        </p:spPr>
        <p:txBody>
          <a:bodyPr wrap="square">
            <a:spAutoFit/>
          </a:bodyPr>
          <a:lstStyle/>
          <a:p>
            <a:pPr algn="just"/>
            <a:r>
              <a:rPr lang="en-US" sz="1600" dirty="0">
                <a:solidFill>
                  <a:srgbClr val="57585A"/>
                </a:solidFill>
                <a:latin typeface="Arial Narrow" panose="020B0606020202030204" pitchFamily="34" charset="0"/>
              </a:rPr>
              <a:t>Two community leader KIs (out of 46 KIs) reported that some families in </a:t>
            </a:r>
            <a:r>
              <a:rPr lang="en-US" sz="1600" dirty="0" err="1">
                <a:solidFill>
                  <a:srgbClr val="57585A"/>
                </a:solidFill>
                <a:latin typeface="Arial Narrow" panose="020B0606020202030204" pitchFamily="34" charset="0"/>
              </a:rPr>
              <a:t>Markaz</a:t>
            </a:r>
            <a:r>
              <a:rPr lang="en-US" sz="1600" dirty="0">
                <a:solidFill>
                  <a:srgbClr val="57585A"/>
                </a:solidFill>
                <a:latin typeface="Arial Narrow" panose="020B0606020202030204" pitchFamily="34" charset="0"/>
              </a:rPr>
              <a:t> </a:t>
            </a:r>
            <a:r>
              <a:rPr lang="en-US" sz="1600" dirty="0" err="1">
                <a:solidFill>
                  <a:srgbClr val="57585A"/>
                </a:solidFill>
                <a:latin typeface="Arial Narrow" panose="020B0606020202030204" pitchFamily="34" charset="0"/>
              </a:rPr>
              <a:t>Tooz</a:t>
            </a:r>
            <a:r>
              <a:rPr lang="en-US" sz="1600" dirty="0">
                <a:solidFill>
                  <a:srgbClr val="57585A"/>
                </a:solidFill>
                <a:latin typeface="Arial Narrow" panose="020B0606020202030204" pitchFamily="34" charset="0"/>
              </a:rPr>
              <a:t> </a:t>
            </a:r>
            <a:r>
              <a:rPr lang="en-US" sz="1600" dirty="0" err="1">
                <a:solidFill>
                  <a:srgbClr val="57585A"/>
                </a:solidFill>
                <a:latin typeface="Arial Narrow" panose="020B0606020202030204" pitchFamily="34" charset="0"/>
              </a:rPr>
              <a:t>Khurmato</a:t>
            </a:r>
            <a:r>
              <a:rPr lang="en-US" sz="1600" dirty="0">
                <a:solidFill>
                  <a:srgbClr val="57585A"/>
                </a:solidFill>
                <a:latin typeface="Arial Narrow" panose="020B0606020202030204" pitchFamily="34" charset="0"/>
              </a:rPr>
              <a:t> have family members, specifically </a:t>
            </a:r>
            <a:r>
              <a:rPr lang="en-US" sz="1600" b="1" dirty="0">
                <a:solidFill>
                  <a:srgbClr val="57585A"/>
                </a:solidFill>
                <a:latin typeface="Arial Narrow" panose="020B0606020202030204" pitchFamily="34" charset="0"/>
              </a:rPr>
              <a:t>adult sons</a:t>
            </a:r>
            <a:r>
              <a:rPr lang="en-US" sz="1600" dirty="0">
                <a:solidFill>
                  <a:srgbClr val="57585A"/>
                </a:solidFill>
                <a:latin typeface="Arial Narrow" panose="020B0606020202030204" pitchFamily="34" charset="0"/>
              </a:rPr>
              <a:t>, </a:t>
            </a:r>
            <a:r>
              <a:rPr lang="en-US" sz="1600" b="1" dirty="0">
                <a:solidFill>
                  <a:srgbClr val="57585A"/>
                </a:solidFill>
                <a:latin typeface="Arial Narrow" panose="020B0606020202030204" pitchFamily="34" charset="0"/>
              </a:rPr>
              <a:t>still living in displacement. </a:t>
            </a:r>
            <a:endParaRPr lang="en-US" sz="1600" dirty="0">
              <a:latin typeface="Arial Narrow" panose="020B0606020202030204" pitchFamily="34" charset="0"/>
            </a:endParaRPr>
          </a:p>
        </p:txBody>
      </p:sp>
    </p:spTree>
    <p:extLst>
      <p:ext uri="{BB962C8B-B14F-4D97-AF65-F5344CB8AC3E}">
        <p14:creationId xmlns:p14="http://schemas.microsoft.com/office/powerpoint/2010/main" val="1589083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5" y="266337"/>
            <a:ext cx="8315863"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gn="just"/>
            <a:r>
              <a:rPr lang="en-GB" dirty="0"/>
              <a:t>Markaz </a:t>
            </a:r>
            <a:r>
              <a:rPr lang="en-GB" dirty="0" err="1"/>
              <a:t>Tooz</a:t>
            </a:r>
            <a:r>
              <a:rPr lang="en-GB" dirty="0"/>
              <a:t> </a:t>
            </a:r>
            <a:r>
              <a:rPr lang="en-GB" dirty="0" err="1"/>
              <a:t>Khurmato</a:t>
            </a:r>
            <a:r>
              <a:rPr lang="en-GB" dirty="0"/>
              <a:t> Sub-district</a:t>
            </a:r>
          </a:p>
          <a:p>
            <a:pPr algn="just"/>
            <a:r>
              <a:rPr lang="en-GB" sz="3200" baseline="30000" dirty="0"/>
              <a:t>Expected movements reported by KIs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281" y="1424764"/>
            <a:ext cx="8591108" cy="4614533"/>
          </a:xfrm>
          <a:prstGeom prst="rect">
            <a:avLst/>
          </a:prstGeom>
        </p:spPr>
      </p:pic>
    </p:spTree>
    <p:extLst>
      <p:ext uri="{BB962C8B-B14F-4D97-AF65-F5344CB8AC3E}">
        <p14:creationId xmlns:p14="http://schemas.microsoft.com/office/powerpoint/2010/main" val="2896898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400AFD-B73E-48FF-A3F1-D7C1B157AFA4}"/>
              </a:ext>
            </a:extLst>
          </p:cNvPr>
          <p:cNvSpPr/>
          <p:nvPr/>
        </p:nvSpPr>
        <p:spPr>
          <a:xfrm>
            <a:off x="269339" y="1329437"/>
            <a:ext cx="2375685"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a:t>
            </a:r>
            <a:r>
              <a:rPr lang="en-GB" baseline="30000" dirty="0">
                <a:latin typeface="humanitarian-icons-v02" panose="02000503000000000000" pitchFamily="2" charset="0"/>
              </a:rPr>
              <a:t>  </a:t>
            </a:r>
            <a:r>
              <a:rPr lang="en-GB" sz="2000" b="1" dirty="0">
                <a:solidFill>
                  <a:srgbClr val="EE5859"/>
                </a:solidFill>
                <a:latin typeface="Trade Gothic LT Std Bold"/>
              </a:rPr>
              <a:t>Expected returns</a:t>
            </a:r>
          </a:p>
        </p:txBody>
      </p:sp>
      <p:sp>
        <p:nvSpPr>
          <p:cNvPr id="9" name="Rectangle 8">
            <a:extLst>
              <a:ext uri="{FF2B5EF4-FFF2-40B4-BE49-F238E27FC236}">
                <a16:creationId xmlns:a16="http://schemas.microsoft.com/office/drawing/2014/main" id="{549ADD18-B0DC-40A5-9483-A312187E75B7}"/>
              </a:ext>
            </a:extLst>
          </p:cNvPr>
          <p:cNvSpPr/>
          <p:nvPr/>
        </p:nvSpPr>
        <p:spPr>
          <a:xfrm>
            <a:off x="1481087" y="1786492"/>
            <a:ext cx="7060748" cy="584775"/>
          </a:xfrm>
          <a:prstGeom prst="rect">
            <a:avLst/>
          </a:prstGeom>
        </p:spPr>
        <p:txBody>
          <a:bodyPr wrap="square">
            <a:spAutoFit/>
          </a:bodyPr>
          <a:lstStyle/>
          <a:p>
            <a:pPr algn="just"/>
            <a:r>
              <a:rPr lang="en-US" sz="1600" b="1" dirty="0">
                <a:solidFill>
                  <a:srgbClr val="58585A"/>
                </a:solidFill>
                <a:latin typeface="Arial Narrow" panose="020B0606020202030204" pitchFamily="34" charset="0"/>
              </a:rPr>
              <a:t>families </a:t>
            </a:r>
            <a:r>
              <a:rPr lang="en-US" sz="1600" dirty="0">
                <a:solidFill>
                  <a:srgbClr val="58585A"/>
                </a:solidFill>
                <a:latin typeface="Arial Narrow" panose="020B0606020202030204" pitchFamily="34" charset="0"/>
              </a:rPr>
              <a:t>are expected to return to </a:t>
            </a:r>
            <a:r>
              <a:rPr lang="en-US" sz="1600" dirty="0" err="1">
                <a:solidFill>
                  <a:srgbClr val="58585A"/>
                </a:solidFill>
                <a:latin typeface="Arial Narrow" panose="020B0606020202030204" pitchFamily="34" charset="0"/>
              </a:rPr>
              <a:t>Markaz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Tooz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Khurmato</a:t>
            </a:r>
            <a:r>
              <a:rPr lang="en-US" sz="1600" dirty="0">
                <a:solidFill>
                  <a:srgbClr val="58585A"/>
                </a:solidFill>
                <a:latin typeface="Arial Narrow" panose="020B0606020202030204" pitchFamily="34" charset="0"/>
              </a:rPr>
              <a:t> from non-camp areas in the six months following data collection, as reported by 8 KIs (out of 46). </a:t>
            </a:r>
          </a:p>
        </p:txBody>
      </p:sp>
      <p:sp>
        <p:nvSpPr>
          <p:cNvPr id="21" name="Rectangle 20">
            <a:extLst>
              <a:ext uri="{FF2B5EF4-FFF2-40B4-BE49-F238E27FC236}">
                <a16:creationId xmlns:a16="http://schemas.microsoft.com/office/drawing/2014/main" id="{4619447A-B2C0-4C4B-ABD9-0CD17EF389BF}"/>
              </a:ext>
            </a:extLst>
          </p:cNvPr>
          <p:cNvSpPr/>
          <p:nvPr/>
        </p:nvSpPr>
        <p:spPr>
          <a:xfrm>
            <a:off x="387944" y="1826410"/>
            <a:ext cx="1114408"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346-551</a:t>
            </a:r>
            <a:endParaRPr lang="en-US" sz="3600" dirty="0"/>
          </a:p>
        </p:txBody>
      </p:sp>
      <p:sp>
        <p:nvSpPr>
          <p:cNvPr id="30" name="Rectangle 29">
            <a:extLst>
              <a:ext uri="{FF2B5EF4-FFF2-40B4-BE49-F238E27FC236}">
                <a16:creationId xmlns:a16="http://schemas.microsoft.com/office/drawing/2014/main" id="{9FA8D1DF-F1D6-48AB-8A7C-7EA3908AF5B4}"/>
              </a:ext>
            </a:extLst>
          </p:cNvPr>
          <p:cNvSpPr/>
          <p:nvPr/>
        </p:nvSpPr>
        <p:spPr>
          <a:xfrm>
            <a:off x="611761" y="5413167"/>
            <a:ext cx="8037965" cy="338554"/>
          </a:xfrm>
          <a:prstGeom prst="rect">
            <a:avLst/>
          </a:prstGeom>
        </p:spPr>
        <p:txBody>
          <a:bodyPr wrap="square">
            <a:spAutoFit/>
          </a:bodyPr>
          <a:lstStyle/>
          <a:p>
            <a:r>
              <a:rPr lang="en-US" sz="1600" dirty="0">
                <a:latin typeface="Arial Narrow" panose="020B0606020202030204" pitchFamily="34" charset="0"/>
              </a:rPr>
              <a:t>.</a:t>
            </a:r>
            <a:endParaRPr lang="en-US" sz="1600" dirty="0">
              <a:solidFill>
                <a:srgbClr val="58585B"/>
              </a:solidFill>
              <a:latin typeface="Arial Narrow" panose="020B0606020202030204" pitchFamily="34" charset="0"/>
            </a:endParaRPr>
          </a:p>
        </p:txBody>
      </p:sp>
      <p:sp>
        <p:nvSpPr>
          <p:cNvPr id="5" name="Rectangle 4">
            <a:extLst>
              <a:ext uri="{FF2B5EF4-FFF2-40B4-BE49-F238E27FC236}">
                <a16:creationId xmlns:a16="http://schemas.microsoft.com/office/drawing/2014/main" id="{26F91C3C-9042-45C2-8582-05900CA49BF9}"/>
              </a:ext>
            </a:extLst>
          </p:cNvPr>
          <p:cNvSpPr/>
          <p:nvPr/>
        </p:nvSpPr>
        <p:spPr>
          <a:xfrm>
            <a:off x="367188" y="2422252"/>
            <a:ext cx="8312549" cy="369332"/>
          </a:xfrm>
          <a:prstGeom prst="rect">
            <a:avLst/>
          </a:prstGeom>
        </p:spPr>
        <p:txBody>
          <a:bodyPr wrap="square">
            <a:spAutoFit/>
          </a:bodyPr>
          <a:lstStyle/>
          <a:p>
            <a:pPr algn="just">
              <a:spcAft>
                <a:spcPts val="600"/>
              </a:spcAft>
            </a:pPr>
            <a:r>
              <a:rPr lang="en-US" b="1" dirty="0">
                <a:solidFill>
                  <a:srgbClr val="EE5859"/>
                </a:solidFill>
                <a:latin typeface="Trade Gothic LT Std Bold" panose="020B0804050502020204" pitchFamily="34" charset="0"/>
              </a:rPr>
              <a:t>Drivers for expected returns (most reported) </a:t>
            </a:r>
            <a:r>
              <a:rPr lang="en-GB" sz="1600" b="1" dirty="0">
                <a:solidFill>
                  <a:srgbClr val="58585A"/>
                </a:solidFill>
                <a:latin typeface="Trade Gothic LT Std Bold" panose="020B0804050502020204" pitchFamily="34" charset="0"/>
              </a:rPr>
              <a:t>(out of 46 KIs)* </a:t>
            </a:r>
            <a:endParaRPr lang="en-US" sz="1600" b="1" dirty="0">
              <a:solidFill>
                <a:srgbClr val="58585A"/>
              </a:solidFill>
              <a:latin typeface="Trade Gothic LT Std Bold" panose="020B0804050502020204" pitchFamily="34" charset="0"/>
            </a:endParaRPr>
          </a:p>
        </p:txBody>
      </p:sp>
      <p:sp>
        <p:nvSpPr>
          <p:cNvPr id="16"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gn="just"/>
            <a:r>
              <a:rPr lang="en-GB" dirty="0"/>
              <a:t>Markaz </a:t>
            </a:r>
            <a:r>
              <a:rPr lang="en-GB" dirty="0" err="1"/>
              <a:t>Tooz</a:t>
            </a:r>
            <a:r>
              <a:rPr lang="en-GB" dirty="0"/>
              <a:t> </a:t>
            </a:r>
            <a:r>
              <a:rPr lang="en-GB" dirty="0" err="1"/>
              <a:t>Khurmato</a:t>
            </a:r>
            <a:r>
              <a:rPr lang="en-GB" dirty="0"/>
              <a:t> Sub-district</a:t>
            </a:r>
          </a:p>
          <a:p>
            <a:pPr algn="just"/>
            <a:r>
              <a:rPr lang="en-GB" sz="3200" baseline="30000" dirty="0"/>
              <a:t>Expected movements – data reported by KIs</a:t>
            </a:r>
          </a:p>
        </p:txBody>
      </p:sp>
      <p:sp>
        <p:nvSpPr>
          <p:cNvPr id="17" name="Rectangle 16"/>
          <p:cNvSpPr/>
          <p:nvPr/>
        </p:nvSpPr>
        <p:spPr>
          <a:xfrm>
            <a:off x="643660" y="2767052"/>
            <a:ext cx="6671540" cy="882293"/>
          </a:xfrm>
          <a:prstGeom prst="rect">
            <a:avLst/>
          </a:prstGeom>
        </p:spPr>
        <p:txBody>
          <a:bodyPr wrap="square">
            <a:spAutoFit/>
          </a:bodyPr>
          <a:lstStyle/>
          <a:p>
            <a:pPr marR="26970">
              <a:spcAft>
                <a:spcPts val="200"/>
              </a:spcAft>
            </a:pPr>
            <a:r>
              <a:rPr lang="en-US" sz="1600" dirty="0">
                <a:solidFill>
                  <a:srgbClr val="58585B"/>
                </a:solidFill>
                <a:latin typeface="Arial Narrow" panose="020B0606020202030204" pitchFamily="34" charset="0"/>
              </a:rPr>
              <a:t>Sense of increased safety and security </a:t>
            </a:r>
            <a:r>
              <a:rPr lang="en-US" sz="1600" b="1" dirty="0">
                <a:solidFill>
                  <a:srgbClr val="58585B"/>
                </a:solidFill>
                <a:latin typeface="Arial Narrow" panose="020B0606020202030204" pitchFamily="34" charset="0"/>
              </a:rPr>
              <a:t>	             42 KIs</a:t>
            </a:r>
            <a:endParaRPr lang="en-US" sz="1600" b="1" dirty="0">
              <a:solidFill>
                <a:srgbClr val="EE5859"/>
              </a:solidFill>
              <a:latin typeface="Arial Narrow" panose="020B0606020202030204" pitchFamily="34" charset="0"/>
            </a:endParaRPr>
          </a:p>
          <a:p>
            <a:pPr marR="26970">
              <a:spcAft>
                <a:spcPts val="200"/>
              </a:spcAft>
            </a:pPr>
            <a:r>
              <a:rPr lang="en-US" sz="1600" dirty="0">
                <a:solidFill>
                  <a:srgbClr val="58585B"/>
                </a:solidFill>
                <a:latin typeface="Arial Narrow" panose="020B0606020202030204" pitchFamily="34" charset="0"/>
              </a:rPr>
              <a:t>Sense of increased access to services and assistance      </a:t>
            </a:r>
            <a:r>
              <a:rPr lang="en-US" sz="1600" b="1" dirty="0">
                <a:solidFill>
                  <a:srgbClr val="58585B"/>
                </a:solidFill>
                <a:latin typeface="Arial Narrow" panose="020B0606020202030204" pitchFamily="34" charset="0"/>
              </a:rPr>
              <a:t>15 KIs</a:t>
            </a:r>
          </a:p>
          <a:p>
            <a:pPr marR="26970">
              <a:spcAft>
                <a:spcPts val="200"/>
              </a:spcAft>
            </a:pPr>
            <a:r>
              <a:rPr lang="en-US" sz="1600" dirty="0">
                <a:solidFill>
                  <a:srgbClr val="58585B"/>
                </a:solidFill>
                <a:latin typeface="Arial Narrow" panose="020B0606020202030204" pitchFamily="34" charset="0"/>
              </a:rPr>
              <a:t>Return of other family members/family reunification</a:t>
            </a:r>
            <a:r>
              <a:rPr lang="en-US" sz="1600" b="1" dirty="0">
                <a:solidFill>
                  <a:srgbClr val="58585B"/>
                </a:solidFill>
                <a:latin typeface="Arial Narrow" panose="020B0606020202030204" pitchFamily="34" charset="0"/>
              </a:rPr>
              <a:t>            11 KIs</a:t>
            </a:r>
          </a:p>
        </p:txBody>
      </p:sp>
      <p:sp>
        <p:nvSpPr>
          <p:cNvPr id="20" name="Rectangle 19">
            <a:extLst>
              <a:ext uri="{FF2B5EF4-FFF2-40B4-BE49-F238E27FC236}">
                <a16:creationId xmlns:a16="http://schemas.microsoft.com/office/drawing/2014/main" id="{26F91C3C-9042-45C2-8582-05900CA49BF9}"/>
              </a:ext>
            </a:extLst>
          </p:cNvPr>
          <p:cNvSpPr/>
          <p:nvPr/>
        </p:nvSpPr>
        <p:spPr>
          <a:xfrm>
            <a:off x="370726" y="3733594"/>
            <a:ext cx="8312549" cy="369332"/>
          </a:xfrm>
          <a:prstGeom prst="rect">
            <a:avLst/>
          </a:prstGeom>
        </p:spPr>
        <p:txBody>
          <a:bodyPr wrap="square">
            <a:spAutoFit/>
          </a:bodyPr>
          <a:lstStyle/>
          <a:p>
            <a:pPr algn="just">
              <a:spcAft>
                <a:spcPts val="600"/>
              </a:spcAft>
            </a:pPr>
            <a:r>
              <a:rPr lang="en-US" b="1" dirty="0">
                <a:solidFill>
                  <a:srgbClr val="EE5859"/>
                </a:solidFill>
                <a:latin typeface="Trade Gothic LT Std Bold" panose="020B0804050502020204" pitchFamily="34" charset="0"/>
              </a:rPr>
              <a:t>Barriers for expected returns (most reported) </a:t>
            </a:r>
            <a:r>
              <a:rPr lang="en-GB" sz="1600" b="1" dirty="0">
                <a:solidFill>
                  <a:srgbClr val="58585A"/>
                </a:solidFill>
                <a:latin typeface="Trade Gothic LT Std Bold" panose="020B0804050502020204" pitchFamily="34" charset="0"/>
              </a:rPr>
              <a:t>(out of 46 KIs)* </a:t>
            </a:r>
            <a:endParaRPr lang="en-US" sz="1600" b="1" dirty="0">
              <a:solidFill>
                <a:srgbClr val="58585A"/>
              </a:solidFill>
              <a:latin typeface="Trade Gothic LT Std Bold" panose="020B0804050502020204" pitchFamily="34" charset="0"/>
            </a:endParaRPr>
          </a:p>
        </p:txBody>
      </p:sp>
      <p:sp>
        <p:nvSpPr>
          <p:cNvPr id="22" name="Rectangle 21"/>
          <p:cNvSpPr/>
          <p:nvPr/>
        </p:nvSpPr>
        <p:spPr>
          <a:xfrm>
            <a:off x="647198" y="4078394"/>
            <a:ext cx="6252366" cy="830997"/>
          </a:xfrm>
          <a:prstGeom prst="rect">
            <a:avLst/>
          </a:prstGeom>
        </p:spPr>
        <p:txBody>
          <a:bodyPr wrap="square">
            <a:spAutoFit/>
          </a:bodyPr>
          <a:lstStyle/>
          <a:p>
            <a:r>
              <a:rPr lang="en-US" sz="1600" dirty="0">
                <a:solidFill>
                  <a:srgbClr val="58585A"/>
                </a:solidFill>
                <a:latin typeface="Arial Narrow" panose="020B0606020202030204" pitchFamily="34" charset="0"/>
              </a:rPr>
              <a:t>Lack of jobs and services	            	              </a:t>
            </a:r>
            <a:r>
              <a:rPr lang="en-US" sz="1600" b="1" dirty="0">
                <a:solidFill>
                  <a:srgbClr val="58585A"/>
                </a:solidFill>
                <a:latin typeface="Arial Narrow" panose="020B0606020202030204" pitchFamily="34" charset="0"/>
              </a:rPr>
              <a:t>46 KIs</a:t>
            </a:r>
          </a:p>
          <a:p>
            <a:r>
              <a:rPr lang="en-US" sz="1600" dirty="0">
                <a:solidFill>
                  <a:srgbClr val="58585A"/>
                </a:solidFill>
                <a:latin typeface="Arial Narrow" panose="020B0606020202030204" pitchFamily="34" charset="0"/>
              </a:rPr>
              <a:t>Destroyed/damaged housing in </a:t>
            </a:r>
            <a:r>
              <a:rPr lang="en-US" sz="1600" dirty="0" err="1">
                <a:solidFill>
                  <a:srgbClr val="58585A"/>
                </a:solidFill>
                <a:latin typeface="Arial Narrow" panose="020B0606020202030204" pitchFamily="34" charset="0"/>
              </a:rPr>
              <a:t>AoO</a:t>
            </a:r>
            <a:r>
              <a:rPr lang="en-US"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33 KIs</a:t>
            </a:r>
          </a:p>
          <a:p>
            <a:r>
              <a:rPr lang="en-US" sz="1600" dirty="0">
                <a:solidFill>
                  <a:srgbClr val="58585A"/>
                </a:solidFill>
                <a:latin typeface="Arial Narrow" panose="020B0606020202030204" pitchFamily="34" charset="0"/>
              </a:rPr>
              <a:t>Lack of access to specialized medical treatment in </a:t>
            </a:r>
            <a:r>
              <a:rPr lang="en-US" sz="1600" dirty="0" err="1">
                <a:solidFill>
                  <a:srgbClr val="58585A"/>
                </a:solidFill>
                <a:latin typeface="Arial Narrow" panose="020B0606020202030204" pitchFamily="34" charset="0"/>
              </a:rPr>
              <a:t>AoO</a:t>
            </a:r>
            <a:r>
              <a:rPr lang="en-US"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11 KIs</a:t>
            </a:r>
          </a:p>
        </p:txBody>
      </p:sp>
      <p:sp>
        <p:nvSpPr>
          <p:cNvPr id="24" name="Rectangle 23">
            <a:extLst>
              <a:ext uri="{FF2B5EF4-FFF2-40B4-BE49-F238E27FC236}">
                <a16:creationId xmlns:a16="http://schemas.microsoft.com/office/drawing/2014/main" id="{9FA8D1DF-F1D6-48AB-8A7C-7EA3908AF5B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pic>
        <p:nvPicPr>
          <p:cNvPr id="2" name="Picture 1"/>
          <p:cNvPicPr>
            <a:picLocks noChangeAspect="1"/>
          </p:cNvPicPr>
          <p:nvPr/>
        </p:nvPicPr>
        <p:blipFill>
          <a:blip r:embed="rId3"/>
          <a:stretch>
            <a:fillRect/>
          </a:stretch>
        </p:blipFill>
        <p:spPr>
          <a:xfrm>
            <a:off x="5677786" y="2815288"/>
            <a:ext cx="1039093" cy="773279"/>
          </a:xfrm>
          <a:prstGeom prst="rect">
            <a:avLst/>
          </a:prstGeom>
        </p:spPr>
      </p:pic>
      <p:sp>
        <p:nvSpPr>
          <p:cNvPr id="7" name="Rectangle 6"/>
          <p:cNvSpPr/>
          <p:nvPr/>
        </p:nvSpPr>
        <p:spPr>
          <a:xfrm>
            <a:off x="462375" y="5075081"/>
            <a:ext cx="8239664" cy="892552"/>
          </a:xfrm>
          <a:prstGeom prst="rect">
            <a:avLst/>
          </a:prstGeom>
        </p:spPr>
        <p:txBody>
          <a:bodyPr wrap="square">
            <a:spAutoFit/>
          </a:bodyPr>
          <a:lstStyle/>
          <a:p>
            <a:pPr algn="just"/>
            <a:r>
              <a:rPr lang="en-US" i="1" dirty="0">
                <a:solidFill>
                  <a:srgbClr val="ED5758"/>
                </a:solidFill>
                <a:latin typeface="Arial Narrow" panose="020B0606020202030204" pitchFamily="34" charset="0"/>
              </a:rPr>
              <a:t>“People need livelihood opportunities to meet their needs and continue to live in this region. If job opportunities are not available, not everyone will be able to return.” </a:t>
            </a:r>
            <a:endParaRPr lang="en-US" dirty="0">
              <a:solidFill>
                <a:srgbClr val="ED5758"/>
              </a:solidFill>
              <a:latin typeface="Arial Narrow" panose="020B0606020202030204" pitchFamily="34" charset="0"/>
            </a:endParaRPr>
          </a:p>
          <a:p>
            <a:pPr algn="just"/>
            <a:r>
              <a:rPr lang="en-US" sz="1400" dirty="0">
                <a:solidFill>
                  <a:srgbClr val="57585A"/>
                </a:solidFill>
                <a:latin typeface="Arial" panose="020B0604020202020204" pitchFamily="34" charset="0"/>
              </a:rPr>
              <a:t>					                  </a:t>
            </a:r>
            <a:r>
              <a:rPr lang="en-US" sz="1600" dirty="0">
                <a:solidFill>
                  <a:srgbClr val="57585A"/>
                </a:solidFill>
                <a:latin typeface="Arial Narrow" panose="020B0606020202030204" pitchFamily="34" charset="0"/>
              </a:rPr>
              <a:t>- Male community leader KI - </a:t>
            </a:r>
            <a:endParaRPr lang="en-US" sz="1600" dirty="0">
              <a:latin typeface="Arial Narrow" panose="020B0606020202030204" pitchFamily="34" charset="0"/>
            </a:endParaRPr>
          </a:p>
        </p:txBody>
      </p:sp>
      <p:pic>
        <p:nvPicPr>
          <p:cNvPr id="15" name="Picture 14"/>
          <p:cNvPicPr>
            <a:picLocks noChangeAspect="1"/>
          </p:cNvPicPr>
          <p:nvPr/>
        </p:nvPicPr>
        <p:blipFill>
          <a:blip r:embed="rId3"/>
          <a:stretch>
            <a:fillRect/>
          </a:stretch>
        </p:blipFill>
        <p:spPr>
          <a:xfrm>
            <a:off x="5734594" y="4110488"/>
            <a:ext cx="977929" cy="727762"/>
          </a:xfrm>
          <a:prstGeom prst="rect">
            <a:avLst/>
          </a:prstGeom>
        </p:spPr>
      </p:pic>
    </p:spTree>
    <p:extLst>
      <p:ext uri="{BB962C8B-B14F-4D97-AF65-F5344CB8AC3E}">
        <p14:creationId xmlns:p14="http://schemas.microsoft.com/office/powerpoint/2010/main" val="3608229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2077CF-D4BA-4185-8359-1DCCB45877D5}"/>
              </a:ext>
            </a:extLst>
          </p:cNvPr>
          <p:cNvSpPr/>
          <p:nvPr/>
        </p:nvSpPr>
        <p:spPr>
          <a:xfrm>
            <a:off x="315311" y="2399327"/>
            <a:ext cx="3168868" cy="1323439"/>
          </a:xfrm>
          <a:prstGeom prst="rect">
            <a:avLst/>
          </a:prstGeom>
        </p:spPr>
        <p:txBody>
          <a:bodyPr wrap="square">
            <a:spAutoFit/>
          </a:bodyPr>
          <a:lstStyle/>
          <a:p>
            <a:r>
              <a:rPr lang="en-US" sz="4000" b="1" dirty="0">
                <a:solidFill>
                  <a:schemeClr val="bg1"/>
                </a:solidFill>
                <a:latin typeface="Arial Narrow" panose="020B0606020202030204" pitchFamily="34" charset="0"/>
                <a:ea typeface="Arial Unicode MS" panose="020B0604020202020204" pitchFamily="34" charset="-128"/>
                <a:cs typeface="Arial" panose="020B0604020202020204" pitchFamily="34" charset="0"/>
              </a:rPr>
              <a:t>Presentation</a:t>
            </a:r>
            <a:br>
              <a:rPr lang="en-US" sz="4000" b="1" dirty="0">
                <a:solidFill>
                  <a:schemeClr val="bg1"/>
                </a:solidFill>
                <a:latin typeface="Arial Narrow" panose="020B0606020202030204" pitchFamily="34" charset="0"/>
                <a:ea typeface="Arial Unicode MS" panose="020B0604020202020204" pitchFamily="34" charset="-128"/>
                <a:cs typeface="Arial" panose="020B0604020202020204" pitchFamily="34" charset="0"/>
              </a:rPr>
            </a:br>
            <a:r>
              <a:rPr lang="en-US" sz="4000" b="1" dirty="0">
                <a:solidFill>
                  <a:schemeClr val="bg1"/>
                </a:solidFill>
                <a:latin typeface="Arial Narrow" panose="020B0606020202030204" pitchFamily="34" charset="0"/>
                <a:ea typeface="Arial Unicode MS" panose="020B0604020202020204" pitchFamily="34" charset="-128"/>
                <a:cs typeface="Arial" panose="020B0604020202020204" pitchFamily="34" charset="0"/>
              </a:rPr>
              <a:t>outline</a:t>
            </a:r>
            <a:endParaRPr lang="en-US" sz="4000" b="1" dirty="0">
              <a:latin typeface="Arial Narrow" panose="020B0606020202030204" pitchFamily="34" charset="0"/>
              <a:ea typeface="Arial Unicode MS" panose="020B0604020202020204" pitchFamily="34" charset="-128"/>
              <a:cs typeface="Arial" panose="020B0604020202020204" pitchFamily="34" charset="0"/>
            </a:endParaRPr>
          </a:p>
        </p:txBody>
      </p:sp>
      <p:sp>
        <p:nvSpPr>
          <p:cNvPr id="2" name="Text Placeholder 3">
            <a:extLst>
              <a:ext uri="{FF2B5EF4-FFF2-40B4-BE49-F238E27FC236}">
                <a16:creationId xmlns:a16="http://schemas.microsoft.com/office/drawing/2014/main" id="{F1075C12-CB42-431A-9421-61BBAC216995}"/>
              </a:ext>
            </a:extLst>
          </p:cNvPr>
          <p:cNvSpPr txBox="1">
            <a:spLocks/>
          </p:cNvSpPr>
          <p:nvPr/>
        </p:nvSpPr>
        <p:spPr>
          <a:xfrm>
            <a:off x="3902747" y="583798"/>
            <a:ext cx="4057133" cy="4954495"/>
          </a:xfrm>
          <a:prstGeom prst="rect">
            <a:avLst/>
          </a:prstGeom>
        </p:spPr>
        <p:txBody>
          <a:bodyPr anchor="ctr"/>
          <a:lstStyle>
            <a:lvl1pPr marL="0" indent="0" algn="l" defTabSz="914400" rtl="0" eaLnBrk="1" latinLnBrk="0" hangingPunct="1">
              <a:lnSpc>
                <a:spcPts val="1500"/>
              </a:lnSpc>
              <a:spcBef>
                <a:spcPts val="1000"/>
              </a:spcBef>
              <a:buFont typeface="Arial" panose="020B0604020202020204" pitchFamily="34" charset="0"/>
              <a:buNone/>
              <a:defRPr sz="1300" kern="1200">
                <a:solidFill>
                  <a:srgbClr val="58585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400"/>
              </a:spcAft>
            </a:pPr>
            <a:r>
              <a:rPr lang="en-GB" sz="2100" dirty="0"/>
              <a:t>1. Introduction to </a:t>
            </a:r>
            <a:r>
              <a:rPr lang="en-GB" sz="2100" dirty="0" err="1"/>
              <a:t>ReDS</a:t>
            </a:r>
            <a:endParaRPr lang="en-GB" sz="2100" dirty="0"/>
          </a:p>
          <a:p>
            <a:pPr>
              <a:lnSpc>
                <a:spcPct val="100000"/>
              </a:lnSpc>
              <a:spcBef>
                <a:spcPts val="0"/>
              </a:spcBef>
              <a:spcAft>
                <a:spcPts val="2400"/>
              </a:spcAft>
            </a:pPr>
            <a:r>
              <a:rPr lang="en-GB" sz="2100" dirty="0"/>
              <a:t>2. Methodology and limitations</a:t>
            </a:r>
          </a:p>
          <a:p>
            <a:pPr>
              <a:lnSpc>
                <a:spcPct val="100000"/>
              </a:lnSpc>
              <a:spcBef>
                <a:spcPts val="0"/>
              </a:spcBef>
              <a:spcAft>
                <a:spcPts val="2400"/>
              </a:spcAft>
            </a:pPr>
            <a:r>
              <a:rPr lang="en-GB" sz="2100" dirty="0"/>
              <a:t>3. Markaz </a:t>
            </a:r>
            <a:r>
              <a:rPr lang="en-GB" sz="2100" dirty="0" err="1"/>
              <a:t>Tooz</a:t>
            </a:r>
            <a:r>
              <a:rPr lang="en-GB" sz="2100" dirty="0"/>
              <a:t> </a:t>
            </a:r>
            <a:r>
              <a:rPr lang="en-GB" sz="2100" dirty="0" err="1"/>
              <a:t>Khurmato</a:t>
            </a:r>
            <a:r>
              <a:rPr lang="en-GB" sz="2100" dirty="0"/>
              <a:t> overview</a:t>
            </a:r>
            <a:endParaRPr lang="en-US" sz="2100" dirty="0"/>
          </a:p>
          <a:p>
            <a:pPr>
              <a:lnSpc>
                <a:spcPct val="100000"/>
              </a:lnSpc>
              <a:spcBef>
                <a:spcPts val="0"/>
              </a:spcBef>
              <a:spcAft>
                <a:spcPts val="2400"/>
              </a:spcAft>
            </a:pPr>
            <a:r>
              <a:rPr lang="en-GB" sz="2100" dirty="0">
                <a:ea typeface="Arial Unicode MS" panose="020B0604020202020204" pitchFamily="34" charset="-128"/>
                <a:cs typeface="Arial Unicode MS" panose="020B0604020202020204" pitchFamily="34" charset="-128"/>
              </a:rPr>
              <a:t>4. </a:t>
            </a:r>
            <a:r>
              <a:rPr lang="en-GB" sz="2100" dirty="0"/>
              <a:t>Key findings</a:t>
            </a:r>
          </a:p>
          <a:p>
            <a:pPr>
              <a:lnSpc>
                <a:spcPct val="100000"/>
              </a:lnSpc>
              <a:spcBef>
                <a:spcPts val="0"/>
              </a:spcBef>
              <a:spcAft>
                <a:spcPts val="2400"/>
              </a:spcAft>
            </a:pPr>
            <a:r>
              <a:rPr lang="en-GB" sz="2100" dirty="0"/>
              <a:t>5. Detailed findings</a:t>
            </a:r>
          </a:p>
          <a:p>
            <a:pPr rtl="1">
              <a:lnSpc>
                <a:spcPct val="100000"/>
              </a:lnSpc>
              <a:spcBef>
                <a:spcPts val="0"/>
              </a:spcBef>
              <a:spcAft>
                <a:spcPts val="2400"/>
              </a:spcAft>
            </a:pPr>
            <a:r>
              <a:rPr lang="en-GB" sz="2100" dirty="0">
                <a:ea typeface="Arial Unicode MS" panose="020B0604020202020204" pitchFamily="34" charset="-128"/>
                <a:cs typeface="Arial Unicode MS" panose="020B0604020202020204" pitchFamily="34" charset="-128"/>
              </a:rPr>
              <a:t>6. </a:t>
            </a:r>
            <a:r>
              <a:rPr lang="en-GB" sz="2100" dirty="0"/>
              <a:t>Discussion</a:t>
            </a:r>
          </a:p>
        </p:txBody>
      </p:sp>
    </p:spTree>
    <p:extLst>
      <p:ext uri="{BB962C8B-B14F-4D97-AF65-F5344CB8AC3E}">
        <p14:creationId xmlns:p14="http://schemas.microsoft.com/office/powerpoint/2010/main" val="1342673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400AFD-B73E-48FF-A3F1-D7C1B157AFA4}"/>
              </a:ext>
            </a:extLst>
          </p:cNvPr>
          <p:cNvSpPr/>
          <p:nvPr/>
        </p:nvSpPr>
        <p:spPr>
          <a:xfrm>
            <a:off x="269339" y="1308171"/>
            <a:ext cx="8324412"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a:t>
            </a:r>
            <a:r>
              <a:rPr lang="en-GB" baseline="30000" dirty="0">
                <a:latin typeface="humanitarian-icons-v02" panose="02000503000000000000" pitchFamily="2" charset="0"/>
              </a:rPr>
              <a:t>  </a:t>
            </a:r>
            <a:r>
              <a:rPr lang="en-GB" sz="2000" b="1" dirty="0">
                <a:solidFill>
                  <a:srgbClr val="EE5859"/>
                </a:solidFill>
                <a:latin typeface="Trade Gothic LT Std Bold"/>
              </a:rPr>
              <a:t>Expected IDP arrivals in Markaz </a:t>
            </a:r>
            <a:r>
              <a:rPr lang="en-GB" sz="2000" b="1" dirty="0" err="1">
                <a:solidFill>
                  <a:srgbClr val="EE5859"/>
                </a:solidFill>
                <a:latin typeface="Trade Gothic LT Std Bold"/>
              </a:rPr>
              <a:t>Tooz</a:t>
            </a:r>
            <a:r>
              <a:rPr lang="en-GB" sz="2000" b="1" dirty="0">
                <a:solidFill>
                  <a:srgbClr val="EE5859"/>
                </a:solidFill>
                <a:latin typeface="Trade Gothic LT Std Bold"/>
              </a:rPr>
              <a:t> </a:t>
            </a:r>
            <a:r>
              <a:rPr lang="en-GB" sz="2000" b="1" dirty="0" err="1">
                <a:solidFill>
                  <a:srgbClr val="EE5859"/>
                </a:solidFill>
                <a:latin typeface="Trade Gothic LT Std Bold"/>
              </a:rPr>
              <a:t>Khurmato</a:t>
            </a:r>
            <a:endParaRPr lang="en-GB" sz="2000" b="1" dirty="0">
              <a:solidFill>
                <a:srgbClr val="EE5859"/>
              </a:solidFill>
              <a:latin typeface="Trade Gothic LT Std Bold"/>
            </a:endParaRPr>
          </a:p>
        </p:txBody>
      </p:sp>
      <p:sp>
        <p:nvSpPr>
          <p:cNvPr id="9" name="Rectangle 8">
            <a:extLst>
              <a:ext uri="{FF2B5EF4-FFF2-40B4-BE49-F238E27FC236}">
                <a16:creationId xmlns:a16="http://schemas.microsoft.com/office/drawing/2014/main" id="{549ADD18-B0DC-40A5-9483-A312187E75B7}"/>
              </a:ext>
            </a:extLst>
          </p:cNvPr>
          <p:cNvSpPr/>
          <p:nvPr/>
        </p:nvSpPr>
        <p:spPr>
          <a:xfrm>
            <a:off x="1449324" y="1979089"/>
            <a:ext cx="7252715" cy="584775"/>
          </a:xfrm>
          <a:prstGeom prst="rect">
            <a:avLst/>
          </a:prstGeom>
        </p:spPr>
        <p:txBody>
          <a:bodyPr wrap="square">
            <a:spAutoFit/>
          </a:bodyPr>
          <a:lstStyle/>
          <a:p>
            <a:pPr algn="just"/>
            <a:r>
              <a:rPr lang="en-US" sz="1600" dirty="0">
                <a:solidFill>
                  <a:srgbClr val="58585A"/>
                </a:solidFill>
                <a:latin typeface="Arial Narrow" panose="020B0606020202030204" pitchFamily="34" charset="0"/>
              </a:rPr>
              <a:t>of </a:t>
            </a:r>
            <a:r>
              <a:rPr lang="en-US" sz="1600" b="1" dirty="0">
                <a:solidFill>
                  <a:srgbClr val="58585A"/>
                </a:solidFill>
                <a:latin typeface="Arial Narrow" panose="020B0606020202030204" pitchFamily="34" charset="0"/>
              </a:rPr>
              <a:t>KIs </a:t>
            </a:r>
            <a:r>
              <a:rPr lang="en-US" sz="1600" dirty="0">
                <a:solidFill>
                  <a:srgbClr val="58585A"/>
                </a:solidFill>
                <a:latin typeface="Arial Narrow" panose="020B0606020202030204" pitchFamily="34" charset="0"/>
              </a:rPr>
              <a:t>(31 out of 46 KIs) reported that there are </a:t>
            </a:r>
            <a:r>
              <a:rPr lang="en-US" sz="1600" b="1" dirty="0">
                <a:solidFill>
                  <a:srgbClr val="58585A"/>
                </a:solidFill>
                <a:latin typeface="Arial Narrow" panose="020B0606020202030204" pitchFamily="34" charset="0"/>
              </a:rPr>
              <a:t>no IDP families expected to arrive </a:t>
            </a:r>
            <a:r>
              <a:rPr lang="en-US" sz="1600" dirty="0">
                <a:solidFill>
                  <a:srgbClr val="58585A"/>
                </a:solidFill>
                <a:latin typeface="Arial Narrow" panose="020B0606020202030204" pitchFamily="34" charset="0"/>
              </a:rPr>
              <a:t>in the six months following data collection. </a:t>
            </a:r>
          </a:p>
        </p:txBody>
      </p:sp>
      <p:sp>
        <p:nvSpPr>
          <p:cNvPr id="13"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gn="just"/>
            <a:r>
              <a:rPr lang="en-GB" dirty="0"/>
              <a:t>Markaz </a:t>
            </a:r>
            <a:r>
              <a:rPr lang="en-GB" dirty="0" err="1"/>
              <a:t>Tooz</a:t>
            </a:r>
            <a:r>
              <a:rPr lang="en-GB" dirty="0"/>
              <a:t> </a:t>
            </a:r>
            <a:r>
              <a:rPr lang="en-GB" dirty="0" err="1"/>
              <a:t>Khurmato</a:t>
            </a:r>
            <a:r>
              <a:rPr lang="en-GB" dirty="0"/>
              <a:t> Sub-district</a:t>
            </a:r>
          </a:p>
          <a:p>
            <a:pPr algn="just"/>
            <a:r>
              <a:rPr lang="en-GB" sz="3200" baseline="30000" dirty="0"/>
              <a:t>Expected movements – data reported by KIs</a:t>
            </a:r>
          </a:p>
        </p:txBody>
      </p:sp>
      <p:sp>
        <p:nvSpPr>
          <p:cNvPr id="29" name="Rectangle 28">
            <a:extLst>
              <a:ext uri="{FF2B5EF4-FFF2-40B4-BE49-F238E27FC236}">
                <a16:creationId xmlns:a16="http://schemas.microsoft.com/office/drawing/2014/main" id="{FAC9B7C1-ADEE-438D-8715-53A4DD53BED4}"/>
              </a:ext>
            </a:extLst>
          </p:cNvPr>
          <p:cNvSpPr/>
          <p:nvPr/>
        </p:nvSpPr>
        <p:spPr>
          <a:xfrm>
            <a:off x="231664" y="4503239"/>
            <a:ext cx="8412286"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 </a:t>
            </a:r>
            <a:r>
              <a:rPr lang="en-GB" sz="2000" b="1" dirty="0">
                <a:solidFill>
                  <a:srgbClr val="EE5859"/>
                </a:solidFill>
                <a:latin typeface="Trade Gothic LT Std Bold"/>
              </a:rPr>
              <a:t>Expected IDP departures from Markaz </a:t>
            </a:r>
            <a:r>
              <a:rPr lang="en-GB" sz="2000" b="1" dirty="0" err="1">
                <a:solidFill>
                  <a:srgbClr val="EE5859"/>
                </a:solidFill>
                <a:latin typeface="Trade Gothic LT Std Bold"/>
              </a:rPr>
              <a:t>Tooz</a:t>
            </a:r>
            <a:r>
              <a:rPr lang="en-GB" sz="2000" b="1" dirty="0">
                <a:solidFill>
                  <a:srgbClr val="EE5859"/>
                </a:solidFill>
                <a:latin typeface="Trade Gothic LT Std Bold"/>
              </a:rPr>
              <a:t> </a:t>
            </a:r>
            <a:r>
              <a:rPr lang="en-GB" sz="2000" b="1" dirty="0" err="1">
                <a:solidFill>
                  <a:srgbClr val="EE5859"/>
                </a:solidFill>
                <a:latin typeface="Trade Gothic LT Std Bold"/>
              </a:rPr>
              <a:t>Khurmato</a:t>
            </a:r>
            <a:endParaRPr lang="en-GB" sz="2000" b="1" dirty="0">
              <a:solidFill>
                <a:srgbClr val="EE5859"/>
              </a:solidFill>
              <a:latin typeface="Trade Gothic LT Std Bold"/>
            </a:endParaRPr>
          </a:p>
        </p:txBody>
      </p:sp>
      <p:sp>
        <p:nvSpPr>
          <p:cNvPr id="32" name="Rectangle 31">
            <a:extLst>
              <a:ext uri="{FF2B5EF4-FFF2-40B4-BE49-F238E27FC236}">
                <a16:creationId xmlns:a16="http://schemas.microsoft.com/office/drawing/2014/main" id="{EEF36E40-5B63-4CD2-B68E-6AB5233F7BC8}"/>
              </a:ext>
            </a:extLst>
          </p:cNvPr>
          <p:cNvSpPr/>
          <p:nvPr/>
        </p:nvSpPr>
        <p:spPr>
          <a:xfrm>
            <a:off x="550581" y="5084916"/>
            <a:ext cx="832279"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25-50</a:t>
            </a:r>
            <a:endParaRPr lang="en-US" sz="3600" dirty="0"/>
          </a:p>
        </p:txBody>
      </p:sp>
      <p:sp>
        <p:nvSpPr>
          <p:cNvPr id="5" name="Rectangle 4">
            <a:extLst>
              <a:ext uri="{FF2B5EF4-FFF2-40B4-BE49-F238E27FC236}">
                <a16:creationId xmlns:a16="http://schemas.microsoft.com/office/drawing/2014/main" id="{26F91C3C-9042-45C2-8582-05900CA49BF9}"/>
              </a:ext>
            </a:extLst>
          </p:cNvPr>
          <p:cNvSpPr/>
          <p:nvPr/>
        </p:nvSpPr>
        <p:spPr>
          <a:xfrm>
            <a:off x="330947" y="2890102"/>
            <a:ext cx="7760751" cy="369332"/>
          </a:xfrm>
          <a:prstGeom prst="rect">
            <a:avLst/>
          </a:prstGeom>
        </p:spPr>
        <p:txBody>
          <a:bodyPr wrap="square">
            <a:spAutoFit/>
          </a:bodyPr>
          <a:lstStyle/>
          <a:p>
            <a:pPr algn="just">
              <a:spcAft>
                <a:spcPts val="600"/>
              </a:spcAft>
            </a:pPr>
            <a:r>
              <a:rPr lang="en-US" b="1" dirty="0">
                <a:solidFill>
                  <a:srgbClr val="EE5859"/>
                </a:solidFill>
                <a:latin typeface="Trade Gothic LT Std Bold" panose="020B0804050502020204" pitchFamily="34" charset="0"/>
              </a:rPr>
              <a:t>Drivers for expected IDP arrivals </a:t>
            </a:r>
            <a:r>
              <a:rPr lang="en-GB" sz="1600" b="1" dirty="0">
                <a:solidFill>
                  <a:srgbClr val="58585A"/>
                </a:solidFill>
                <a:latin typeface="Trade Gothic LT Std Bold" panose="020B0804050502020204" pitchFamily="34" charset="0"/>
              </a:rPr>
              <a:t>(out of 46 KIs)* </a:t>
            </a:r>
            <a:endParaRPr lang="en-US" sz="1600" b="1" dirty="0">
              <a:solidFill>
                <a:srgbClr val="58585A"/>
              </a:solidFill>
              <a:latin typeface="Trade Gothic LT Std Bold" panose="020B0804050502020204" pitchFamily="34" charset="0"/>
            </a:endParaRPr>
          </a:p>
        </p:txBody>
      </p:sp>
      <p:sp>
        <p:nvSpPr>
          <p:cNvPr id="3" name="Rectangle 2"/>
          <p:cNvSpPr/>
          <p:nvPr/>
        </p:nvSpPr>
        <p:spPr>
          <a:xfrm>
            <a:off x="707455" y="3232294"/>
            <a:ext cx="6671540" cy="1154162"/>
          </a:xfrm>
          <a:prstGeom prst="rect">
            <a:avLst/>
          </a:prstGeom>
        </p:spPr>
        <p:txBody>
          <a:bodyPr wrap="square">
            <a:spAutoFit/>
          </a:bodyPr>
          <a:lstStyle/>
          <a:p>
            <a:pPr marR="26970">
              <a:spcAft>
                <a:spcPts val="200"/>
              </a:spcAft>
            </a:pPr>
            <a:r>
              <a:rPr lang="en-US" sz="1600" dirty="0">
                <a:solidFill>
                  <a:srgbClr val="58585B"/>
                </a:solidFill>
                <a:latin typeface="Arial Narrow" panose="020B0606020202030204" pitchFamily="34" charset="0"/>
              </a:rPr>
              <a:t>Sense of increased safety and security 	</a:t>
            </a:r>
            <a:r>
              <a:rPr lang="en-US" sz="1600" b="1" dirty="0">
                <a:solidFill>
                  <a:srgbClr val="58585B"/>
                </a:solidFill>
                <a:latin typeface="Arial Narrow" panose="020B0606020202030204" pitchFamily="34" charset="0"/>
              </a:rPr>
              <a:t>	40 KIs</a:t>
            </a:r>
            <a:endParaRPr lang="en-US" sz="1600" b="1" dirty="0">
              <a:solidFill>
                <a:srgbClr val="EE5859"/>
              </a:solidFill>
              <a:latin typeface="Arial Narrow" panose="020B0606020202030204" pitchFamily="34" charset="0"/>
            </a:endParaRPr>
          </a:p>
          <a:p>
            <a:pPr marR="26970">
              <a:spcAft>
                <a:spcPts val="200"/>
              </a:spcAft>
            </a:pPr>
            <a:r>
              <a:rPr lang="en-US" sz="1600" dirty="0">
                <a:solidFill>
                  <a:srgbClr val="58585B"/>
                </a:solidFill>
                <a:latin typeface="Arial Narrow" panose="020B0606020202030204" pitchFamily="34" charset="0"/>
              </a:rPr>
              <a:t>Increased access to services and jobs	</a:t>
            </a:r>
            <a:r>
              <a:rPr lang="en-US" sz="1600" b="1" dirty="0">
                <a:solidFill>
                  <a:srgbClr val="58585B"/>
                </a:solidFill>
                <a:latin typeface="Arial Narrow" panose="020B0606020202030204" pitchFamily="34" charset="0"/>
              </a:rPr>
              <a:t>	23 KIs</a:t>
            </a:r>
          </a:p>
          <a:p>
            <a:pPr marR="26970">
              <a:spcAft>
                <a:spcPts val="200"/>
              </a:spcAft>
            </a:pPr>
            <a:r>
              <a:rPr lang="en-US" sz="1600" dirty="0">
                <a:solidFill>
                  <a:srgbClr val="58585B"/>
                </a:solidFill>
                <a:latin typeface="Arial Narrow" panose="020B0606020202030204" pitchFamily="34" charset="0"/>
              </a:rPr>
              <a:t>Following in return of family members	</a:t>
            </a:r>
            <a:r>
              <a:rPr lang="en-US" sz="1600" b="1" dirty="0">
                <a:solidFill>
                  <a:srgbClr val="58585B"/>
                </a:solidFill>
                <a:latin typeface="Arial Narrow" panose="020B0606020202030204" pitchFamily="34" charset="0"/>
              </a:rPr>
              <a:t>	  8 KIs</a:t>
            </a:r>
          </a:p>
          <a:p>
            <a:pPr marR="26970">
              <a:spcAft>
                <a:spcPts val="200"/>
              </a:spcAft>
            </a:pPr>
            <a:r>
              <a:rPr lang="en-GB" sz="1600" dirty="0">
                <a:solidFill>
                  <a:srgbClr val="58585B"/>
                </a:solidFill>
                <a:latin typeface="Arial Narrow" panose="020B0606020202030204" pitchFamily="34" charset="0"/>
              </a:rPr>
              <a:t>Camp closure in </a:t>
            </a:r>
            <a:r>
              <a:rPr lang="en-GB" sz="1600" dirty="0" err="1" smtClean="0">
                <a:solidFill>
                  <a:srgbClr val="58585B"/>
                </a:solidFill>
                <a:latin typeface="Arial Narrow" panose="020B0606020202030204" pitchFamily="34" charset="0"/>
              </a:rPr>
              <a:t>AoD</a:t>
            </a:r>
            <a:r>
              <a:rPr lang="en-GB" sz="1600" dirty="0" smtClean="0">
                <a:solidFill>
                  <a:srgbClr val="58585B"/>
                </a:solidFill>
                <a:latin typeface="Arial Narrow" panose="020B0606020202030204" pitchFamily="34" charset="0"/>
              </a:rPr>
              <a:t>		</a:t>
            </a:r>
            <a:r>
              <a:rPr lang="en-GB" sz="1600" dirty="0">
                <a:solidFill>
                  <a:srgbClr val="58585B"/>
                </a:solidFill>
                <a:latin typeface="Arial Narrow" panose="020B0606020202030204" pitchFamily="34" charset="0"/>
              </a:rPr>
              <a:t>		  </a:t>
            </a:r>
            <a:r>
              <a:rPr lang="en-GB" sz="1600" b="1" dirty="0">
                <a:solidFill>
                  <a:srgbClr val="58585B"/>
                </a:solidFill>
                <a:latin typeface="Arial Narrow" panose="020B0606020202030204" pitchFamily="34" charset="0"/>
              </a:rPr>
              <a:t>5 KIs</a:t>
            </a:r>
          </a:p>
        </p:txBody>
      </p:sp>
      <p:sp>
        <p:nvSpPr>
          <p:cNvPr id="16" name="Rectangle 15">
            <a:extLst>
              <a:ext uri="{FF2B5EF4-FFF2-40B4-BE49-F238E27FC236}">
                <a16:creationId xmlns:a16="http://schemas.microsoft.com/office/drawing/2014/main" id="{9FA8D1DF-F1D6-48AB-8A7C-7EA3908AF5B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pic>
        <p:nvPicPr>
          <p:cNvPr id="4" name="Picture 3"/>
          <p:cNvPicPr>
            <a:picLocks noChangeAspect="1"/>
          </p:cNvPicPr>
          <p:nvPr/>
        </p:nvPicPr>
        <p:blipFill>
          <a:blip r:embed="rId3"/>
          <a:stretch>
            <a:fillRect/>
          </a:stretch>
        </p:blipFill>
        <p:spPr>
          <a:xfrm>
            <a:off x="380244" y="1778612"/>
            <a:ext cx="1069080" cy="1069080"/>
          </a:xfrm>
          <a:prstGeom prst="rect">
            <a:avLst/>
          </a:prstGeom>
        </p:spPr>
      </p:pic>
      <p:pic>
        <p:nvPicPr>
          <p:cNvPr id="7" name="Picture 6"/>
          <p:cNvPicPr>
            <a:picLocks noChangeAspect="1"/>
          </p:cNvPicPr>
          <p:nvPr/>
        </p:nvPicPr>
        <p:blipFill>
          <a:blip r:embed="rId4"/>
          <a:stretch>
            <a:fillRect/>
          </a:stretch>
        </p:blipFill>
        <p:spPr>
          <a:xfrm>
            <a:off x="5954927" y="3244924"/>
            <a:ext cx="1160721" cy="1144140"/>
          </a:xfrm>
          <a:prstGeom prst="rect">
            <a:avLst/>
          </a:prstGeom>
        </p:spPr>
      </p:pic>
      <p:sp>
        <p:nvSpPr>
          <p:cNvPr id="10" name="Rectangle 9"/>
          <p:cNvSpPr/>
          <p:nvPr/>
        </p:nvSpPr>
        <p:spPr>
          <a:xfrm>
            <a:off x="1382859" y="5054532"/>
            <a:ext cx="7319179" cy="584775"/>
          </a:xfrm>
          <a:prstGeom prst="rect">
            <a:avLst/>
          </a:prstGeom>
        </p:spPr>
        <p:txBody>
          <a:bodyPr wrap="square">
            <a:spAutoFit/>
          </a:bodyPr>
          <a:lstStyle/>
          <a:p>
            <a:pPr algn="just"/>
            <a:r>
              <a:rPr lang="en-US" sz="1600" b="1" dirty="0">
                <a:solidFill>
                  <a:srgbClr val="57585A"/>
                </a:solidFill>
                <a:latin typeface="Arial Narrow" panose="020B0606020202030204" pitchFamily="34" charset="0"/>
              </a:rPr>
              <a:t>IDP families </a:t>
            </a:r>
            <a:r>
              <a:rPr lang="en-US" sz="1600" dirty="0">
                <a:solidFill>
                  <a:srgbClr val="57585A"/>
                </a:solidFill>
                <a:latin typeface="Arial Narrow" panose="020B0606020202030204" pitchFamily="34" charset="0"/>
              </a:rPr>
              <a:t>residing in </a:t>
            </a:r>
            <a:r>
              <a:rPr lang="en-US" sz="1600" dirty="0" err="1">
                <a:solidFill>
                  <a:srgbClr val="57585A"/>
                </a:solidFill>
                <a:latin typeface="Arial Narrow" panose="020B0606020202030204" pitchFamily="34" charset="0"/>
              </a:rPr>
              <a:t>Markaz</a:t>
            </a:r>
            <a:r>
              <a:rPr lang="en-US" sz="1600" dirty="0">
                <a:solidFill>
                  <a:srgbClr val="57585A"/>
                </a:solidFill>
                <a:latin typeface="Arial Narrow" panose="020B0606020202030204" pitchFamily="34" charset="0"/>
              </a:rPr>
              <a:t> </a:t>
            </a:r>
            <a:r>
              <a:rPr lang="en-US" sz="1600" dirty="0" err="1">
                <a:solidFill>
                  <a:srgbClr val="57585A"/>
                </a:solidFill>
                <a:latin typeface="Arial Narrow" panose="020B0606020202030204" pitchFamily="34" charset="0"/>
              </a:rPr>
              <a:t>Tooz</a:t>
            </a:r>
            <a:r>
              <a:rPr lang="en-US" sz="1600" dirty="0">
                <a:solidFill>
                  <a:srgbClr val="57585A"/>
                </a:solidFill>
                <a:latin typeface="Arial Narrow" panose="020B0606020202030204" pitchFamily="34" charset="0"/>
              </a:rPr>
              <a:t> </a:t>
            </a:r>
            <a:r>
              <a:rPr lang="en-US" sz="1600" dirty="0" err="1">
                <a:solidFill>
                  <a:srgbClr val="57585A"/>
                </a:solidFill>
                <a:latin typeface="Arial Narrow" panose="020B0606020202030204" pitchFamily="34" charset="0"/>
              </a:rPr>
              <a:t>Khurmato</a:t>
            </a:r>
            <a:r>
              <a:rPr lang="en-US" sz="1600" dirty="0">
                <a:solidFill>
                  <a:srgbClr val="57585A"/>
                </a:solidFill>
                <a:latin typeface="Arial Narrow" panose="020B0606020202030204" pitchFamily="34" charset="0"/>
              </a:rPr>
              <a:t> </a:t>
            </a:r>
            <a:r>
              <a:rPr lang="en-US" sz="1600" b="1" dirty="0">
                <a:solidFill>
                  <a:srgbClr val="57585A"/>
                </a:solidFill>
                <a:latin typeface="Arial Narrow" panose="020B0606020202030204" pitchFamily="34" charset="0"/>
              </a:rPr>
              <a:t>are expected to return </a:t>
            </a:r>
            <a:r>
              <a:rPr lang="en-US" sz="1600" dirty="0">
                <a:solidFill>
                  <a:srgbClr val="57585A"/>
                </a:solidFill>
                <a:latin typeface="Arial Narrow" panose="020B0606020202030204" pitchFamily="34" charset="0"/>
              </a:rPr>
              <a:t>to their </a:t>
            </a:r>
            <a:r>
              <a:rPr lang="en-US" sz="1600" dirty="0" err="1">
                <a:solidFill>
                  <a:srgbClr val="57585A"/>
                </a:solidFill>
                <a:latin typeface="Arial Narrow" panose="020B0606020202030204" pitchFamily="34" charset="0"/>
              </a:rPr>
              <a:t>AoO</a:t>
            </a:r>
            <a:r>
              <a:rPr lang="en-US" sz="1600" dirty="0">
                <a:solidFill>
                  <a:srgbClr val="57585A"/>
                </a:solidFill>
                <a:latin typeface="Arial Narrow" panose="020B0606020202030204" pitchFamily="34" charset="0"/>
              </a:rPr>
              <a:t> in </a:t>
            </a:r>
            <a:r>
              <a:rPr lang="en-US" sz="1600" dirty="0" err="1">
                <a:solidFill>
                  <a:srgbClr val="57585A"/>
                </a:solidFill>
                <a:latin typeface="Arial Narrow" panose="020B0606020202030204" pitchFamily="34" charset="0"/>
              </a:rPr>
              <a:t>Baquba</a:t>
            </a:r>
            <a:r>
              <a:rPr lang="en-US" sz="1600" dirty="0">
                <a:solidFill>
                  <a:srgbClr val="57585A"/>
                </a:solidFill>
                <a:latin typeface="Arial Narrow" panose="020B0606020202030204" pitchFamily="34" charset="0"/>
              </a:rPr>
              <a:t> district in the six months following data collection, as reported by one KI.  </a:t>
            </a:r>
            <a:endParaRPr lang="en-US" sz="1600" dirty="0">
              <a:latin typeface="Arial Narrow" panose="020B0606020202030204" pitchFamily="34" charset="0"/>
            </a:endParaRPr>
          </a:p>
        </p:txBody>
      </p:sp>
    </p:spTree>
    <p:extLst>
      <p:ext uri="{BB962C8B-B14F-4D97-AF65-F5344CB8AC3E}">
        <p14:creationId xmlns:p14="http://schemas.microsoft.com/office/powerpoint/2010/main" val="774754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gn="just"/>
            <a:r>
              <a:rPr lang="en-GB" dirty="0"/>
              <a:t>Markaz </a:t>
            </a:r>
            <a:r>
              <a:rPr lang="en-GB" dirty="0" err="1"/>
              <a:t>Tooz</a:t>
            </a:r>
            <a:r>
              <a:rPr lang="en-GB" dirty="0"/>
              <a:t> </a:t>
            </a:r>
            <a:r>
              <a:rPr lang="en-GB" dirty="0" err="1"/>
              <a:t>Khurmato</a:t>
            </a:r>
            <a:r>
              <a:rPr lang="en-GB" dirty="0"/>
              <a:t> Sub-district</a:t>
            </a:r>
          </a:p>
          <a:p>
            <a:pPr algn="just"/>
            <a:r>
              <a:rPr lang="en-GB" sz="3200" baseline="30000" dirty="0"/>
              <a:t>Primary community needs –</a:t>
            </a:r>
            <a:r>
              <a:rPr lang="en-GB" sz="3200" dirty="0"/>
              <a:t> </a:t>
            </a:r>
            <a:r>
              <a:rPr lang="en-GB" sz="3200" baseline="30000" dirty="0"/>
              <a:t>reported by 46 KIs</a:t>
            </a:r>
          </a:p>
        </p:txBody>
      </p:sp>
      <p:sp>
        <p:nvSpPr>
          <p:cNvPr id="24" name="Rectangle 23">
            <a:extLst>
              <a:ext uri="{FF2B5EF4-FFF2-40B4-BE49-F238E27FC236}">
                <a16:creationId xmlns:a16="http://schemas.microsoft.com/office/drawing/2014/main" id="{AB92D53F-3651-4F27-A8F8-560C927906D9}"/>
              </a:ext>
            </a:extLst>
          </p:cNvPr>
          <p:cNvSpPr/>
          <p:nvPr/>
        </p:nvSpPr>
        <p:spPr>
          <a:xfrm>
            <a:off x="386176" y="2136603"/>
            <a:ext cx="938077" cy="1077218"/>
          </a:xfrm>
          <a:prstGeom prst="rect">
            <a:avLst/>
          </a:prstGeom>
        </p:spPr>
        <p:txBody>
          <a:bodyPr wrap="none">
            <a:spAutoFit/>
          </a:bodyPr>
          <a:lstStyle/>
          <a:p>
            <a:r>
              <a:rPr lang="en-GB" sz="9600" baseline="30000" dirty="0">
                <a:solidFill>
                  <a:srgbClr val="EE5859"/>
                </a:solidFill>
                <a:latin typeface="humanitarian-icons-v02" panose="02000503000000000000" pitchFamily="2" charset="0"/>
              </a:rPr>
              <a:t></a:t>
            </a:r>
          </a:p>
        </p:txBody>
      </p:sp>
      <p:sp>
        <p:nvSpPr>
          <p:cNvPr id="7" name="Rectangle 6"/>
          <p:cNvSpPr/>
          <p:nvPr/>
        </p:nvSpPr>
        <p:spPr>
          <a:xfrm>
            <a:off x="1652217" y="1876626"/>
            <a:ext cx="1544012" cy="369332"/>
          </a:xfrm>
          <a:prstGeom prst="rect">
            <a:avLst/>
          </a:prstGeom>
        </p:spPr>
        <p:txBody>
          <a:bodyPr wrap="none">
            <a:spAutoFit/>
          </a:bodyPr>
          <a:lstStyle/>
          <a:p>
            <a:pPr lvl="0"/>
            <a:r>
              <a:rPr lang="en-US" b="1" dirty="0">
                <a:solidFill>
                  <a:srgbClr val="EE5859"/>
                </a:solidFill>
                <a:latin typeface="Trade Gothic LT Std Bold" panose="020B0804050502020204" pitchFamily="34" charset="0"/>
              </a:rPr>
              <a:t>Primary needs</a:t>
            </a:r>
            <a:endParaRPr lang="en-US" b="1" dirty="0"/>
          </a:p>
        </p:txBody>
      </p:sp>
      <p:sp>
        <p:nvSpPr>
          <p:cNvPr id="11" name="Rectangle 10"/>
          <p:cNvSpPr/>
          <p:nvPr/>
        </p:nvSpPr>
        <p:spPr>
          <a:xfrm>
            <a:off x="3524193" y="1876626"/>
            <a:ext cx="5024384" cy="338554"/>
          </a:xfrm>
          <a:prstGeom prst="rect">
            <a:avLst/>
          </a:prstGeom>
        </p:spPr>
        <p:txBody>
          <a:bodyPr wrap="square">
            <a:spAutoFit/>
          </a:bodyPr>
          <a:lstStyle/>
          <a:p>
            <a:r>
              <a:rPr lang="en-US" sz="1600" dirty="0">
                <a:solidFill>
                  <a:srgbClr val="58585A"/>
                </a:solidFill>
                <a:latin typeface="Arial Narrow" panose="020B0606020202030204" pitchFamily="34" charset="0"/>
              </a:rPr>
              <a:t>Healthcare			Livelihoods</a:t>
            </a:r>
          </a:p>
        </p:txBody>
      </p:sp>
      <p:sp>
        <p:nvSpPr>
          <p:cNvPr id="13" name="Rectangle 12"/>
          <p:cNvSpPr/>
          <p:nvPr/>
        </p:nvSpPr>
        <p:spPr>
          <a:xfrm>
            <a:off x="1629981" y="2324278"/>
            <a:ext cx="1813317" cy="369332"/>
          </a:xfrm>
          <a:prstGeom prst="rect">
            <a:avLst/>
          </a:prstGeom>
        </p:spPr>
        <p:txBody>
          <a:bodyPr wrap="none">
            <a:spAutoFit/>
          </a:bodyPr>
          <a:lstStyle/>
          <a:p>
            <a:pPr lvl="0"/>
            <a:r>
              <a:rPr lang="en-US" b="1" dirty="0">
                <a:solidFill>
                  <a:srgbClr val="EE5859"/>
                </a:solidFill>
                <a:latin typeface="Trade Gothic LT Std Bold" panose="020B0804050502020204" pitchFamily="34" charset="0"/>
              </a:rPr>
              <a:t>Secondary needs</a:t>
            </a:r>
            <a:endParaRPr lang="en-US" dirty="0"/>
          </a:p>
        </p:txBody>
      </p:sp>
      <p:sp>
        <p:nvSpPr>
          <p:cNvPr id="15" name="Rectangle 14"/>
          <p:cNvSpPr/>
          <p:nvPr/>
        </p:nvSpPr>
        <p:spPr>
          <a:xfrm>
            <a:off x="3524193" y="2344423"/>
            <a:ext cx="5024384" cy="338554"/>
          </a:xfrm>
          <a:prstGeom prst="rect">
            <a:avLst/>
          </a:prstGeom>
        </p:spPr>
        <p:txBody>
          <a:bodyPr wrap="square">
            <a:spAutoFit/>
          </a:bodyPr>
          <a:lstStyle/>
          <a:p>
            <a:r>
              <a:rPr lang="en-US" sz="1600" dirty="0">
                <a:solidFill>
                  <a:srgbClr val="58585A"/>
                </a:solidFill>
                <a:latin typeface="Arial Narrow" panose="020B0606020202030204" pitchFamily="34" charset="0"/>
              </a:rPr>
              <a:t>Water and sanitation                           Housing rehabilitation</a:t>
            </a:r>
          </a:p>
        </p:txBody>
      </p:sp>
      <p:sp>
        <p:nvSpPr>
          <p:cNvPr id="16" name="Rectangle 15"/>
          <p:cNvSpPr/>
          <p:nvPr/>
        </p:nvSpPr>
        <p:spPr>
          <a:xfrm>
            <a:off x="1652217" y="2799886"/>
            <a:ext cx="1658679" cy="369332"/>
          </a:xfrm>
          <a:prstGeom prst="rect">
            <a:avLst/>
          </a:prstGeom>
        </p:spPr>
        <p:txBody>
          <a:bodyPr wrap="square">
            <a:spAutoFit/>
          </a:bodyPr>
          <a:lstStyle/>
          <a:p>
            <a:pPr lvl="0"/>
            <a:r>
              <a:rPr lang="en-US" b="1" dirty="0">
                <a:solidFill>
                  <a:srgbClr val="EE5859"/>
                </a:solidFill>
                <a:latin typeface="Trade Gothic LT Std Bold" panose="020B0804050502020204" pitchFamily="34" charset="0"/>
              </a:rPr>
              <a:t>Tertiary needs</a:t>
            </a:r>
            <a:r>
              <a:rPr lang="en-US" dirty="0"/>
              <a:t> </a:t>
            </a:r>
          </a:p>
        </p:txBody>
      </p:sp>
      <p:sp>
        <p:nvSpPr>
          <p:cNvPr id="17" name="Rectangle 16"/>
          <p:cNvSpPr/>
          <p:nvPr/>
        </p:nvSpPr>
        <p:spPr>
          <a:xfrm>
            <a:off x="3524193" y="2829491"/>
            <a:ext cx="4928691" cy="338554"/>
          </a:xfrm>
          <a:prstGeom prst="rect">
            <a:avLst/>
          </a:prstGeom>
        </p:spPr>
        <p:txBody>
          <a:bodyPr wrap="square">
            <a:spAutoFit/>
          </a:bodyPr>
          <a:lstStyle/>
          <a:p>
            <a:r>
              <a:rPr lang="en-US" sz="1600" dirty="0">
                <a:solidFill>
                  <a:srgbClr val="58585A"/>
                </a:solidFill>
                <a:latin typeface="Arial Narrow" panose="020B0606020202030204" pitchFamily="34" charset="0"/>
              </a:rPr>
              <a:t>Education			Electricity</a:t>
            </a:r>
          </a:p>
        </p:txBody>
      </p:sp>
      <p:cxnSp>
        <p:nvCxnSpPr>
          <p:cNvPr id="25" name="Straight Connector 24">
            <a:extLst>
              <a:ext uri="{FF2B5EF4-FFF2-40B4-BE49-F238E27FC236}">
                <a16:creationId xmlns:a16="http://schemas.microsoft.com/office/drawing/2014/main" id="{ADDB7769-4C35-47C3-AC70-64EFC860457A}"/>
              </a:ext>
            </a:extLst>
          </p:cNvPr>
          <p:cNvCxnSpPr>
            <a:cxnSpLocks/>
          </p:cNvCxnSpPr>
          <p:nvPr/>
        </p:nvCxnSpPr>
        <p:spPr>
          <a:xfrm>
            <a:off x="5984034" y="3713239"/>
            <a:ext cx="274320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Rectangle 17"/>
          <p:cNvSpPr/>
          <p:nvPr/>
        </p:nvSpPr>
        <p:spPr>
          <a:xfrm>
            <a:off x="355074" y="3471152"/>
            <a:ext cx="5676554" cy="400110"/>
          </a:xfrm>
          <a:prstGeom prst="rect">
            <a:avLst/>
          </a:prstGeom>
        </p:spPr>
        <p:txBody>
          <a:bodyPr wrap="none">
            <a:spAutoFit/>
          </a:bodyPr>
          <a:lstStyle/>
          <a:p>
            <a:r>
              <a:rPr lang="en-US" sz="2000" dirty="0">
                <a:solidFill>
                  <a:srgbClr val="EE5859"/>
                </a:solidFill>
                <a:latin typeface="humanitarian-icons-v02" panose="02000503000000000000" pitchFamily="2" charset="0"/>
              </a:rPr>
              <a:t></a:t>
            </a:r>
            <a:r>
              <a:rPr lang="en-US" sz="2000" dirty="0">
                <a:solidFill>
                  <a:srgbClr val="EE5859"/>
                </a:solidFill>
                <a:latin typeface="Arial" panose="020B0604020202020204" pitchFamily="34" charset="0"/>
              </a:rPr>
              <a:t> </a:t>
            </a:r>
            <a:r>
              <a:rPr lang="en-US" sz="2000" b="1" dirty="0">
                <a:solidFill>
                  <a:srgbClr val="EE5859"/>
                </a:solidFill>
                <a:latin typeface="Trade Gothic LT Std Bold" panose="020B0804050502020204" pitchFamily="34" charset="0"/>
              </a:rPr>
              <a:t>Primary community needs per respondent group</a:t>
            </a:r>
            <a:r>
              <a:rPr lang="en-US" b="1" dirty="0">
                <a:solidFill>
                  <a:srgbClr val="58585A"/>
                </a:solidFill>
                <a:latin typeface="Trade Gothic LT Std Bold" panose="020B0804050502020204" pitchFamily="34" charset="0"/>
              </a:rPr>
              <a:t>*</a:t>
            </a:r>
          </a:p>
        </p:txBody>
      </p:sp>
      <p:sp>
        <p:nvSpPr>
          <p:cNvPr id="26" name="Rectangle 25">
            <a:extLst>
              <a:ext uri="{FF2B5EF4-FFF2-40B4-BE49-F238E27FC236}">
                <a16:creationId xmlns:a16="http://schemas.microsoft.com/office/drawing/2014/main" id="{9FA8D1DF-F1D6-48AB-8A7C-7EA3908AF5B4}"/>
              </a:ext>
            </a:extLst>
          </p:cNvPr>
          <p:cNvSpPr/>
          <p:nvPr/>
        </p:nvSpPr>
        <p:spPr>
          <a:xfrm>
            <a:off x="309977" y="60201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19" name="Rectangle 18"/>
          <p:cNvSpPr/>
          <p:nvPr/>
        </p:nvSpPr>
        <p:spPr>
          <a:xfrm>
            <a:off x="279045" y="3860326"/>
            <a:ext cx="2637260" cy="338554"/>
          </a:xfrm>
          <a:prstGeom prst="rect">
            <a:avLst/>
          </a:prstGeom>
        </p:spPr>
        <p:txBody>
          <a:bodyPr wrap="none">
            <a:spAutoFit/>
          </a:bodyPr>
          <a:lstStyle/>
          <a:p>
            <a:r>
              <a:rPr lang="en-US" sz="1600" b="1" dirty="0">
                <a:solidFill>
                  <a:srgbClr val="58585B"/>
                </a:solidFill>
                <a:latin typeface="Arial Narrow" panose="020B0606020202030204" pitchFamily="34" charset="0"/>
              </a:rPr>
              <a:t>Community leaders </a:t>
            </a:r>
            <a:r>
              <a:rPr lang="en-US" sz="1200" b="1" dirty="0">
                <a:solidFill>
                  <a:srgbClr val="58585B"/>
                </a:solidFill>
                <a:latin typeface="Arial Narrow" panose="020B0606020202030204" pitchFamily="34" charset="0"/>
              </a:rPr>
              <a:t>(out of 15 KIs</a:t>
            </a:r>
            <a:r>
              <a:rPr lang="en-US" sz="1400" b="1" dirty="0">
                <a:solidFill>
                  <a:srgbClr val="58585B"/>
                </a:solidFill>
                <a:latin typeface="Arial Narrow" panose="020B0606020202030204" pitchFamily="34" charset="0"/>
              </a:rPr>
              <a:t>)</a:t>
            </a:r>
          </a:p>
        </p:txBody>
      </p:sp>
      <p:sp>
        <p:nvSpPr>
          <p:cNvPr id="20" name="Rectangle 19"/>
          <p:cNvSpPr/>
          <p:nvPr/>
        </p:nvSpPr>
        <p:spPr>
          <a:xfrm>
            <a:off x="315223" y="4263048"/>
            <a:ext cx="1743740" cy="1069524"/>
          </a:xfrm>
          <a:prstGeom prst="rect">
            <a:avLst/>
          </a:prstGeom>
        </p:spPr>
        <p:txBody>
          <a:bodyPr wrap="square">
            <a:spAutoFit/>
          </a:bodyPr>
          <a:lstStyle/>
          <a:p>
            <a:pPr algn="just">
              <a:spcAft>
                <a:spcPts val="300"/>
              </a:spcAft>
            </a:pPr>
            <a:r>
              <a:rPr lang="en-US" sz="1400" b="1" dirty="0">
                <a:solidFill>
                  <a:srgbClr val="58585B"/>
                </a:solidFill>
                <a:latin typeface="Arial Narrow" panose="020B0606020202030204" pitchFamily="34" charset="0"/>
              </a:rPr>
              <a:t>Healthcare </a:t>
            </a:r>
          </a:p>
          <a:p>
            <a:pPr algn="just">
              <a:spcAft>
                <a:spcPts val="300"/>
              </a:spcAft>
            </a:pPr>
            <a:r>
              <a:rPr lang="en-US" sz="1400" dirty="0">
                <a:solidFill>
                  <a:srgbClr val="58585B"/>
                </a:solidFill>
                <a:latin typeface="Arial Narrow" panose="020B0606020202030204" pitchFamily="34" charset="0"/>
              </a:rPr>
              <a:t>House rehabilitation</a:t>
            </a:r>
            <a:endParaRPr lang="en-US" sz="1400" b="1" dirty="0">
              <a:solidFill>
                <a:srgbClr val="94A0A9"/>
              </a:solidFill>
              <a:latin typeface="Arial Narrow" panose="020B0606020202030204" pitchFamily="34" charset="0"/>
            </a:endParaRPr>
          </a:p>
          <a:p>
            <a:pPr algn="just">
              <a:spcAft>
                <a:spcPts val="300"/>
              </a:spcAft>
            </a:pPr>
            <a:r>
              <a:rPr lang="en-US" sz="1400" dirty="0">
                <a:solidFill>
                  <a:srgbClr val="58585B"/>
                </a:solidFill>
                <a:latin typeface="Arial Narrow" panose="020B0606020202030204" pitchFamily="34" charset="0"/>
              </a:rPr>
              <a:t>Water and sanitation </a:t>
            </a:r>
          </a:p>
          <a:p>
            <a:pPr algn="just">
              <a:spcAft>
                <a:spcPts val="300"/>
              </a:spcAft>
            </a:pPr>
            <a:r>
              <a:rPr lang="en-US" sz="1400" dirty="0">
                <a:solidFill>
                  <a:srgbClr val="58585B"/>
                </a:solidFill>
                <a:latin typeface="Arial Narrow" panose="020B0606020202030204" pitchFamily="34" charset="0"/>
              </a:rPr>
              <a:t>Electricity</a:t>
            </a:r>
            <a:endParaRPr lang="en-US" sz="1400" b="1" dirty="0">
              <a:solidFill>
                <a:srgbClr val="ED5959"/>
              </a:solidFill>
              <a:latin typeface="Arial Narrow" panose="020B0606020202030204" pitchFamily="34" charset="0"/>
            </a:endParaRPr>
          </a:p>
        </p:txBody>
      </p:sp>
      <p:sp>
        <p:nvSpPr>
          <p:cNvPr id="27" name="Rectangle 26"/>
          <p:cNvSpPr/>
          <p:nvPr/>
        </p:nvSpPr>
        <p:spPr>
          <a:xfrm>
            <a:off x="1839500" y="4270374"/>
            <a:ext cx="802828" cy="1069524"/>
          </a:xfrm>
          <a:prstGeom prst="rect">
            <a:avLst/>
          </a:prstGeom>
        </p:spPr>
        <p:txBody>
          <a:bodyPr wrap="square">
            <a:spAutoFit/>
          </a:bodyPr>
          <a:lstStyle/>
          <a:p>
            <a:pPr algn="just">
              <a:spcAft>
                <a:spcPts val="300"/>
              </a:spcAft>
            </a:pPr>
            <a:r>
              <a:rPr lang="en-US" sz="1400" b="1" dirty="0">
                <a:solidFill>
                  <a:srgbClr val="58585B"/>
                </a:solidFill>
                <a:latin typeface="Arial Narrow" panose="020B0606020202030204" pitchFamily="34" charset="0"/>
              </a:rPr>
              <a:t>8 KIs</a:t>
            </a:r>
            <a:endParaRPr lang="en-US" sz="1400" dirty="0">
              <a:solidFill>
                <a:srgbClr val="58585B"/>
              </a:solidFill>
              <a:latin typeface="Arial Narrow" panose="020B0606020202030204" pitchFamily="34" charset="0"/>
            </a:endParaRPr>
          </a:p>
          <a:p>
            <a:pPr algn="just">
              <a:spcAft>
                <a:spcPts val="300"/>
              </a:spcAft>
            </a:pPr>
            <a:r>
              <a:rPr lang="en-US" sz="1400" b="1" dirty="0">
                <a:solidFill>
                  <a:srgbClr val="58585B"/>
                </a:solidFill>
                <a:latin typeface="Arial Narrow" panose="020B0606020202030204" pitchFamily="34" charset="0"/>
              </a:rPr>
              <a:t>6 KIs</a:t>
            </a:r>
          </a:p>
          <a:p>
            <a:pPr algn="just">
              <a:spcAft>
                <a:spcPts val="300"/>
              </a:spcAft>
            </a:pPr>
            <a:r>
              <a:rPr lang="en-US" sz="1400" b="1" dirty="0">
                <a:solidFill>
                  <a:srgbClr val="58585B"/>
                </a:solidFill>
                <a:latin typeface="Arial Narrow" panose="020B0606020202030204" pitchFamily="34" charset="0"/>
              </a:rPr>
              <a:t>6 KIs</a:t>
            </a:r>
          </a:p>
          <a:p>
            <a:pPr algn="just">
              <a:spcAft>
                <a:spcPts val="300"/>
              </a:spcAft>
            </a:pPr>
            <a:r>
              <a:rPr lang="en-US" sz="1400" b="1" dirty="0">
                <a:solidFill>
                  <a:srgbClr val="58585B"/>
                </a:solidFill>
                <a:latin typeface="Arial Narrow" panose="020B0606020202030204" pitchFamily="34" charset="0"/>
              </a:rPr>
              <a:t>5 KIs</a:t>
            </a:r>
            <a:endParaRPr lang="en-US" sz="1400" dirty="0"/>
          </a:p>
        </p:txBody>
      </p:sp>
      <p:sp>
        <p:nvSpPr>
          <p:cNvPr id="29" name="Rectangle 28"/>
          <p:cNvSpPr/>
          <p:nvPr/>
        </p:nvSpPr>
        <p:spPr>
          <a:xfrm>
            <a:off x="2811677" y="3856225"/>
            <a:ext cx="1928733" cy="338554"/>
          </a:xfrm>
          <a:prstGeom prst="rect">
            <a:avLst/>
          </a:prstGeom>
        </p:spPr>
        <p:txBody>
          <a:bodyPr wrap="none">
            <a:spAutoFit/>
          </a:bodyPr>
          <a:lstStyle/>
          <a:p>
            <a:r>
              <a:rPr lang="en-US" sz="1600" b="1" dirty="0">
                <a:solidFill>
                  <a:srgbClr val="58585B"/>
                </a:solidFill>
                <a:latin typeface="Arial Narrow" panose="020B0606020202030204" pitchFamily="34" charset="0"/>
              </a:rPr>
              <a:t>Returnees </a:t>
            </a:r>
            <a:r>
              <a:rPr lang="en-US" sz="1200" b="1" dirty="0">
                <a:solidFill>
                  <a:srgbClr val="58585B"/>
                </a:solidFill>
                <a:latin typeface="Arial Narrow" panose="020B0606020202030204" pitchFamily="34" charset="0"/>
              </a:rPr>
              <a:t>(out of 10 KIs) </a:t>
            </a:r>
          </a:p>
        </p:txBody>
      </p:sp>
      <p:sp>
        <p:nvSpPr>
          <p:cNvPr id="30" name="Rectangle 29"/>
          <p:cNvSpPr/>
          <p:nvPr/>
        </p:nvSpPr>
        <p:spPr>
          <a:xfrm>
            <a:off x="2833866" y="4248839"/>
            <a:ext cx="1653966" cy="1069524"/>
          </a:xfrm>
          <a:prstGeom prst="rect">
            <a:avLst/>
          </a:prstGeom>
        </p:spPr>
        <p:txBody>
          <a:bodyPr wrap="square">
            <a:spAutoFit/>
          </a:bodyPr>
          <a:lstStyle/>
          <a:p>
            <a:pPr algn="just">
              <a:spcAft>
                <a:spcPts val="300"/>
              </a:spcAft>
            </a:pPr>
            <a:r>
              <a:rPr lang="en-US" sz="1400" dirty="0">
                <a:solidFill>
                  <a:srgbClr val="58585B"/>
                </a:solidFill>
                <a:latin typeface="Arial Narrow" panose="020B0606020202030204" pitchFamily="34" charset="0"/>
              </a:rPr>
              <a:t>Livelihoods</a:t>
            </a:r>
            <a:endParaRPr lang="en-US" sz="1400" b="1" dirty="0">
              <a:solidFill>
                <a:srgbClr val="94A0A9"/>
              </a:solidFill>
              <a:latin typeface="Arial Narrow" panose="020B0606020202030204" pitchFamily="34" charset="0"/>
            </a:endParaRPr>
          </a:p>
          <a:p>
            <a:pPr algn="just">
              <a:spcAft>
                <a:spcPts val="300"/>
              </a:spcAft>
            </a:pPr>
            <a:r>
              <a:rPr lang="en-US" sz="1400" b="1" dirty="0">
                <a:solidFill>
                  <a:srgbClr val="58585B"/>
                </a:solidFill>
                <a:latin typeface="Arial Narrow" panose="020B0606020202030204" pitchFamily="34" charset="0"/>
              </a:rPr>
              <a:t>Healthcare</a:t>
            </a:r>
            <a:r>
              <a:rPr lang="en-US" sz="1400" dirty="0">
                <a:solidFill>
                  <a:srgbClr val="58585B"/>
                </a:solidFill>
                <a:latin typeface="Arial Narrow" panose="020B0606020202030204" pitchFamily="34" charset="0"/>
              </a:rPr>
              <a:t>	</a:t>
            </a:r>
            <a:endParaRPr lang="en-US" sz="1400" b="1" dirty="0">
              <a:solidFill>
                <a:srgbClr val="ED5959"/>
              </a:solidFill>
              <a:latin typeface="Arial Narrow" panose="020B0606020202030204" pitchFamily="34" charset="0"/>
            </a:endParaRPr>
          </a:p>
          <a:p>
            <a:pPr algn="just">
              <a:spcAft>
                <a:spcPts val="300"/>
              </a:spcAft>
            </a:pPr>
            <a:r>
              <a:rPr lang="en-US" sz="1400" dirty="0">
                <a:solidFill>
                  <a:srgbClr val="58585B"/>
                </a:solidFill>
                <a:latin typeface="Arial Narrow" panose="020B0606020202030204" pitchFamily="34" charset="0"/>
              </a:rPr>
              <a:t>Education</a:t>
            </a:r>
            <a:endParaRPr lang="en-US" sz="1400" b="1" dirty="0">
              <a:solidFill>
                <a:srgbClr val="ED5959"/>
              </a:solidFill>
              <a:latin typeface="Arial Narrow" panose="020B0606020202030204" pitchFamily="34" charset="0"/>
            </a:endParaRPr>
          </a:p>
          <a:p>
            <a:pPr algn="just">
              <a:spcAft>
                <a:spcPts val="300"/>
              </a:spcAft>
            </a:pPr>
            <a:r>
              <a:rPr lang="en-US" sz="1400" dirty="0">
                <a:solidFill>
                  <a:srgbClr val="58585B"/>
                </a:solidFill>
                <a:latin typeface="Arial Narrow" panose="020B0606020202030204" pitchFamily="34" charset="0"/>
              </a:rPr>
              <a:t>House rehabilitation</a:t>
            </a:r>
            <a:endParaRPr lang="en-US" sz="1400" b="1" dirty="0">
              <a:solidFill>
                <a:srgbClr val="94A0A9"/>
              </a:solidFill>
              <a:latin typeface="Arial Narrow" panose="020B0606020202030204" pitchFamily="34" charset="0"/>
            </a:endParaRPr>
          </a:p>
        </p:txBody>
      </p:sp>
      <p:sp>
        <p:nvSpPr>
          <p:cNvPr id="31" name="Rectangle 30"/>
          <p:cNvSpPr/>
          <p:nvPr/>
        </p:nvSpPr>
        <p:spPr>
          <a:xfrm>
            <a:off x="4224739" y="4255470"/>
            <a:ext cx="640470" cy="1069524"/>
          </a:xfrm>
          <a:prstGeom prst="rect">
            <a:avLst/>
          </a:prstGeom>
        </p:spPr>
        <p:txBody>
          <a:bodyPr wrap="square">
            <a:spAutoFit/>
          </a:bodyPr>
          <a:lstStyle/>
          <a:p>
            <a:pPr algn="just">
              <a:spcAft>
                <a:spcPts val="300"/>
              </a:spcAft>
            </a:pPr>
            <a:r>
              <a:rPr lang="en-US" sz="1400" b="1" dirty="0">
                <a:solidFill>
                  <a:srgbClr val="58585B"/>
                </a:solidFill>
                <a:latin typeface="Arial Narrow" panose="020B0606020202030204" pitchFamily="34" charset="0"/>
              </a:rPr>
              <a:t>7 KIs</a:t>
            </a:r>
          </a:p>
          <a:p>
            <a:pPr algn="just">
              <a:spcAft>
                <a:spcPts val="300"/>
              </a:spcAft>
            </a:pPr>
            <a:r>
              <a:rPr lang="en-US" sz="1400" b="1" dirty="0">
                <a:solidFill>
                  <a:srgbClr val="58585B"/>
                </a:solidFill>
                <a:latin typeface="Arial Narrow" panose="020B0606020202030204" pitchFamily="34" charset="0"/>
              </a:rPr>
              <a:t>7 KIs</a:t>
            </a:r>
          </a:p>
          <a:p>
            <a:pPr algn="just">
              <a:spcAft>
                <a:spcPts val="300"/>
              </a:spcAft>
            </a:pPr>
            <a:r>
              <a:rPr lang="en-US" sz="1400" b="1" dirty="0">
                <a:solidFill>
                  <a:srgbClr val="58585B"/>
                </a:solidFill>
                <a:latin typeface="Arial Narrow" panose="020B0606020202030204" pitchFamily="34" charset="0"/>
              </a:rPr>
              <a:t>3 KIs</a:t>
            </a:r>
          </a:p>
          <a:p>
            <a:pPr algn="just">
              <a:spcAft>
                <a:spcPts val="300"/>
              </a:spcAft>
            </a:pPr>
            <a:r>
              <a:rPr lang="en-US" sz="1400" b="1" dirty="0">
                <a:solidFill>
                  <a:srgbClr val="58585B"/>
                </a:solidFill>
                <a:latin typeface="Arial Narrow" panose="020B0606020202030204" pitchFamily="34" charset="0"/>
              </a:rPr>
              <a:t>2 KIs</a:t>
            </a:r>
            <a:endParaRPr lang="en-US" sz="1400" dirty="0"/>
          </a:p>
        </p:txBody>
      </p:sp>
      <p:cxnSp>
        <p:nvCxnSpPr>
          <p:cNvPr id="33" name="Straight Connector 32">
            <a:extLst>
              <a:ext uri="{FF2B5EF4-FFF2-40B4-BE49-F238E27FC236}">
                <a16:creationId xmlns:a16="http://schemas.microsoft.com/office/drawing/2014/main" id="{ADDB7769-4C35-47C3-AC70-64EFC860457A}"/>
              </a:ext>
            </a:extLst>
          </p:cNvPr>
          <p:cNvCxnSpPr>
            <a:cxnSpLocks/>
          </p:cNvCxnSpPr>
          <p:nvPr/>
        </p:nvCxnSpPr>
        <p:spPr>
          <a:xfrm rot="16200000">
            <a:off x="2078353" y="4640008"/>
            <a:ext cx="146304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ADDB7769-4C35-47C3-AC70-64EFC860457A}"/>
              </a:ext>
            </a:extLst>
          </p:cNvPr>
          <p:cNvCxnSpPr>
            <a:cxnSpLocks/>
          </p:cNvCxnSpPr>
          <p:nvPr/>
        </p:nvCxnSpPr>
        <p:spPr>
          <a:xfrm rot="16200000">
            <a:off x="3974191" y="4650635"/>
            <a:ext cx="146304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Rectangle 34"/>
          <p:cNvSpPr/>
          <p:nvPr/>
        </p:nvSpPr>
        <p:spPr>
          <a:xfrm>
            <a:off x="4745654" y="3868529"/>
            <a:ext cx="1495922" cy="338554"/>
          </a:xfrm>
          <a:prstGeom prst="rect">
            <a:avLst/>
          </a:prstGeom>
        </p:spPr>
        <p:txBody>
          <a:bodyPr wrap="none">
            <a:spAutoFit/>
          </a:bodyPr>
          <a:lstStyle/>
          <a:p>
            <a:r>
              <a:rPr lang="en-US" sz="1600" b="1" dirty="0">
                <a:solidFill>
                  <a:srgbClr val="58585B"/>
                </a:solidFill>
                <a:latin typeface="Arial Narrow" panose="020B0606020202030204" pitchFamily="34" charset="0"/>
              </a:rPr>
              <a:t>IDPs </a:t>
            </a:r>
            <a:r>
              <a:rPr lang="en-US" sz="1200" b="1" dirty="0">
                <a:solidFill>
                  <a:srgbClr val="58585B"/>
                </a:solidFill>
                <a:latin typeface="Arial Narrow" panose="020B0606020202030204" pitchFamily="34" charset="0"/>
              </a:rPr>
              <a:t>(out of 16 KIs</a:t>
            </a:r>
            <a:r>
              <a:rPr lang="en-US" sz="1400" b="1" dirty="0">
                <a:solidFill>
                  <a:srgbClr val="58585B"/>
                </a:solidFill>
                <a:latin typeface="Arial Narrow" panose="020B0606020202030204" pitchFamily="34" charset="0"/>
              </a:rPr>
              <a:t>) </a:t>
            </a:r>
          </a:p>
        </p:txBody>
      </p:sp>
      <p:sp>
        <p:nvSpPr>
          <p:cNvPr id="36" name="Rectangle 35"/>
          <p:cNvSpPr/>
          <p:nvPr/>
        </p:nvSpPr>
        <p:spPr>
          <a:xfrm>
            <a:off x="4756076" y="4255530"/>
            <a:ext cx="1623622" cy="1069524"/>
          </a:xfrm>
          <a:prstGeom prst="rect">
            <a:avLst/>
          </a:prstGeom>
        </p:spPr>
        <p:txBody>
          <a:bodyPr wrap="square">
            <a:spAutoFit/>
          </a:bodyPr>
          <a:lstStyle/>
          <a:p>
            <a:pPr algn="just">
              <a:spcAft>
                <a:spcPts val="300"/>
              </a:spcAft>
            </a:pPr>
            <a:r>
              <a:rPr lang="en-US" sz="1400" b="1" dirty="0">
                <a:solidFill>
                  <a:srgbClr val="58585B"/>
                </a:solidFill>
                <a:latin typeface="Arial Narrow" panose="020B0606020202030204" pitchFamily="34" charset="0"/>
              </a:rPr>
              <a:t>Healthcare</a:t>
            </a:r>
            <a:r>
              <a:rPr lang="en-US" sz="1400" dirty="0">
                <a:solidFill>
                  <a:srgbClr val="58585B"/>
                </a:solidFill>
                <a:latin typeface="Arial Narrow" panose="020B0606020202030204" pitchFamily="34" charset="0"/>
              </a:rPr>
              <a:t> </a:t>
            </a:r>
          </a:p>
          <a:p>
            <a:pPr algn="just">
              <a:spcAft>
                <a:spcPts val="300"/>
              </a:spcAft>
            </a:pPr>
            <a:r>
              <a:rPr lang="en-US" sz="1400" dirty="0">
                <a:solidFill>
                  <a:srgbClr val="58585B"/>
                </a:solidFill>
                <a:latin typeface="Arial Narrow" panose="020B0606020202030204" pitchFamily="34" charset="0"/>
              </a:rPr>
              <a:t>Livelihoods	</a:t>
            </a:r>
            <a:endParaRPr lang="en-US" sz="1400" b="1" dirty="0">
              <a:solidFill>
                <a:srgbClr val="ED5959"/>
              </a:solidFill>
              <a:latin typeface="Arial Narrow" panose="020B0606020202030204" pitchFamily="34" charset="0"/>
            </a:endParaRPr>
          </a:p>
          <a:p>
            <a:pPr algn="just">
              <a:spcAft>
                <a:spcPts val="300"/>
              </a:spcAft>
            </a:pPr>
            <a:r>
              <a:rPr lang="en-US" sz="1400" dirty="0">
                <a:solidFill>
                  <a:srgbClr val="58585B"/>
                </a:solidFill>
                <a:latin typeface="Arial Narrow" panose="020B0606020202030204" pitchFamily="34" charset="0"/>
              </a:rPr>
              <a:t>House rehabilitation</a:t>
            </a:r>
            <a:endParaRPr lang="en-US" sz="1400" b="1" dirty="0">
              <a:solidFill>
                <a:srgbClr val="ED5959"/>
              </a:solidFill>
              <a:latin typeface="Arial Narrow" panose="020B0606020202030204" pitchFamily="34" charset="0"/>
            </a:endParaRPr>
          </a:p>
          <a:p>
            <a:pPr algn="just">
              <a:spcAft>
                <a:spcPts val="300"/>
              </a:spcAft>
            </a:pPr>
            <a:r>
              <a:rPr lang="en-US" sz="1400" dirty="0">
                <a:solidFill>
                  <a:srgbClr val="58585B"/>
                </a:solidFill>
                <a:latin typeface="Arial Narrow" panose="020B0606020202030204" pitchFamily="34" charset="0"/>
              </a:rPr>
              <a:t>Water and sanitation</a:t>
            </a:r>
            <a:endParaRPr lang="en-US" sz="1400" dirty="0"/>
          </a:p>
        </p:txBody>
      </p:sp>
      <p:sp>
        <p:nvSpPr>
          <p:cNvPr id="37" name="Rectangle 36"/>
          <p:cNvSpPr/>
          <p:nvPr/>
        </p:nvSpPr>
        <p:spPr>
          <a:xfrm>
            <a:off x="6156231" y="4257473"/>
            <a:ext cx="616688" cy="1069524"/>
          </a:xfrm>
          <a:prstGeom prst="rect">
            <a:avLst/>
          </a:prstGeom>
        </p:spPr>
        <p:txBody>
          <a:bodyPr wrap="square">
            <a:spAutoFit/>
          </a:bodyPr>
          <a:lstStyle/>
          <a:p>
            <a:pPr algn="just">
              <a:spcAft>
                <a:spcPts val="300"/>
              </a:spcAft>
            </a:pPr>
            <a:r>
              <a:rPr lang="en-US" sz="1400" b="1" dirty="0">
                <a:solidFill>
                  <a:srgbClr val="58585B"/>
                </a:solidFill>
                <a:latin typeface="Arial Narrow" panose="020B0606020202030204" pitchFamily="34" charset="0"/>
              </a:rPr>
              <a:t>11 KIs</a:t>
            </a:r>
            <a:r>
              <a:rPr lang="en-US" sz="1400" dirty="0">
                <a:solidFill>
                  <a:srgbClr val="58585B"/>
                </a:solidFill>
                <a:latin typeface="Arial Narrow" panose="020B0606020202030204" pitchFamily="34" charset="0"/>
              </a:rPr>
              <a:t>  </a:t>
            </a:r>
          </a:p>
          <a:p>
            <a:pPr algn="just">
              <a:spcAft>
                <a:spcPts val="300"/>
              </a:spcAft>
            </a:pPr>
            <a:r>
              <a:rPr lang="en-US" sz="1400" b="1" dirty="0">
                <a:solidFill>
                  <a:srgbClr val="58585B"/>
                </a:solidFill>
                <a:latin typeface="Arial Narrow" panose="020B0606020202030204" pitchFamily="34" charset="0"/>
              </a:rPr>
              <a:t>10 KIs</a:t>
            </a:r>
          </a:p>
          <a:p>
            <a:pPr algn="just">
              <a:spcAft>
                <a:spcPts val="300"/>
              </a:spcAft>
            </a:pPr>
            <a:r>
              <a:rPr lang="en-US" sz="1400" b="1" dirty="0">
                <a:solidFill>
                  <a:srgbClr val="58585B"/>
                </a:solidFill>
                <a:latin typeface="Arial Narrow" panose="020B0606020202030204" pitchFamily="34" charset="0"/>
              </a:rPr>
              <a:t>  8 KIs</a:t>
            </a:r>
          </a:p>
          <a:p>
            <a:pPr algn="just">
              <a:spcAft>
                <a:spcPts val="300"/>
              </a:spcAft>
            </a:pPr>
            <a:r>
              <a:rPr lang="en-US" sz="1400" b="1" dirty="0">
                <a:solidFill>
                  <a:srgbClr val="58585B"/>
                </a:solidFill>
                <a:latin typeface="Arial Narrow" panose="020B0606020202030204" pitchFamily="34" charset="0"/>
              </a:rPr>
              <a:t>  5 KIs</a:t>
            </a:r>
            <a:endParaRPr lang="en-US" sz="1400" dirty="0"/>
          </a:p>
        </p:txBody>
      </p:sp>
      <p:sp>
        <p:nvSpPr>
          <p:cNvPr id="40" name="Rectangle 39">
            <a:extLst>
              <a:ext uri="{FF2B5EF4-FFF2-40B4-BE49-F238E27FC236}">
                <a16:creationId xmlns:a16="http://schemas.microsoft.com/office/drawing/2014/main" id="{2350FA6E-FD24-4C05-B603-F92E09DA965E}"/>
              </a:ext>
            </a:extLst>
          </p:cNvPr>
          <p:cNvSpPr/>
          <p:nvPr/>
        </p:nvSpPr>
        <p:spPr>
          <a:xfrm>
            <a:off x="355074" y="4283574"/>
            <a:ext cx="1367464" cy="275313"/>
          </a:xfrm>
          <a:prstGeom prst="rect">
            <a:avLst/>
          </a:prstGeom>
          <a:noFill/>
          <a:ln w="38100">
            <a:solidFill>
              <a:srgbClr val="EE585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B41C8CE9-69AB-4DD9-8A12-B31008B382CB}"/>
              </a:ext>
            </a:extLst>
          </p:cNvPr>
          <p:cNvSpPr/>
          <p:nvPr/>
        </p:nvSpPr>
        <p:spPr>
          <a:xfrm>
            <a:off x="256793" y="1428878"/>
            <a:ext cx="5562357" cy="369332"/>
          </a:xfrm>
          <a:prstGeom prst="rect">
            <a:avLst/>
          </a:prstGeom>
        </p:spPr>
        <p:txBody>
          <a:bodyPr wrap="none">
            <a:spAutoFit/>
          </a:bodyPr>
          <a:lstStyle/>
          <a:p>
            <a:r>
              <a:rPr lang="en-US" b="1" dirty="0">
                <a:solidFill>
                  <a:srgbClr val="EE5859"/>
                </a:solidFill>
                <a:latin typeface="Trade Gothic LT Std Bold" panose="020B0804050502020204" pitchFamily="34" charset="0"/>
              </a:rPr>
              <a:t>Top two reported primary, secondary and tertiary needs </a:t>
            </a:r>
            <a:endParaRPr lang="en-US" b="1" dirty="0">
              <a:solidFill>
                <a:srgbClr val="58585A"/>
              </a:solidFill>
              <a:latin typeface="Trade Gothic LT Std Bold" panose="020B0804050502020204" pitchFamily="34" charset="0"/>
            </a:endParaRPr>
          </a:p>
        </p:txBody>
      </p:sp>
      <p:sp>
        <p:nvSpPr>
          <p:cNvPr id="44" name="Rectangle 43">
            <a:extLst>
              <a:ext uri="{FF2B5EF4-FFF2-40B4-BE49-F238E27FC236}">
                <a16:creationId xmlns:a16="http://schemas.microsoft.com/office/drawing/2014/main" id="{2350FA6E-FD24-4C05-B603-F92E09DA965E}"/>
              </a:ext>
            </a:extLst>
          </p:cNvPr>
          <p:cNvSpPr/>
          <p:nvPr/>
        </p:nvSpPr>
        <p:spPr>
          <a:xfrm>
            <a:off x="2885881" y="4525612"/>
            <a:ext cx="1367464" cy="275313"/>
          </a:xfrm>
          <a:prstGeom prst="rect">
            <a:avLst/>
          </a:prstGeom>
          <a:noFill/>
          <a:ln w="38100">
            <a:solidFill>
              <a:srgbClr val="EE585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5" name="Rectangle 44">
            <a:extLst>
              <a:ext uri="{FF2B5EF4-FFF2-40B4-BE49-F238E27FC236}">
                <a16:creationId xmlns:a16="http://schemas.microsoft.com/office/drawing/2014/main" id="{2350FA6E-FD24-4C05-B603-F92E09DA965E}"/>
              </a:ext>
            </a:extLst>
          </p:cNvPr>
          <p:cNvSpPr/>
          <p:nvPr/>
        </p:nvSpPr>
        <p:spPr>
          <a:xfrm>
            <a:off x="4809883" y="4281028"/>
            <a:ext cx="1367464" cy="275313"/>
          </a:xfrm>
          <a:prstGeom prst="rect">
            <a:avLst/>
          </a:prstGeom>
          <a:noFill/>
          <a:ln w="38100">
            <a:solidFill>
              <a:srgbClr val="EE585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ADDB7769-4C35-47C3-AC70-64EFC860457A}"/>
              </a:ext>
            </a:extLst>
          </p:cNvPr>
          <p:cNvCxnSpPr>
            <a:cxnSpLocks/>
          </p:cNvCxnSpPr>
          <p:nvPr/>
        </p:nvCxnSpPr>
        <p:spPr>
          <a:xfrm rot="16200000">
            <a:off x="6007706" y="4642350"/>
            <a:ext cx="146304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7" name="Rectangle 46"/>
          <p:cNvSpPr/>
          <p:nvPr/>
        </p:nvSpPr>
        <p:spPr>
          <a:xfrm>
            <a:off x="6749859" y="3840380"/>
            <a:ext cx="1936749" cy="338554"/>
          </a:xfrm>
          <a:prstGeom prst="rect">
            <a:avLst/>
          </a:prstGeom>
        </p:spPr>
        <p:txBody>
          <a:bodyPr wrap="none">
            <a:spAutoFit/>
          </a:bodyPr>
          <a:lstStyle/>
          <a:p>
            <a:r>
              <a:rPr lang="en-US" sz="1600" b="1" dirty="0" err="1">
                <a:solidFill>
                  <a:srgbClr val="58585B"/>
                </a:solidFill>
                <a:latin typeface="Arial Narrow" panose="020B0606020202030204" pitchFamily="34" charset="0"/>
              </a:rPr>
              <a:t>Remainees</a:t>
            </a:r>
            <a:r>
              <a:rPr lang="en-US" sz="1600" b="1" dirty="0">
                <a:solidFill>
                  <a:srgbClr val="58585B"/>
                </a:solidFill>
                <a:latin typeface="Arial Narrow" panose="020B0606020202030204" pitchFamily="34" charset="0"/>
              </a:rPr>
              <a:t> </a:t>
            </a:r>
            <a:r>
              <a:rPr lang="en-US" sz="1200" b="1" dirty="0">
                <a:solidFill>
                  <a:srgbClr val="58585B"/>
                </a:solidFill>
                <a:latin typeface="Arial Narrow" panose="020B0606020202030204" pitchFamily="34" charset="0"/>
              </a:rPr>
              <a:t>(out of 5 KIs</a:t>
            </a:r>
            <a:r>
              <a:rPr lang="en-US" sz="1400" b="1" dirty="0">
                <a:solidFill>
                  <a:srgbClr val="58585B"/>
                </a:solidFill>
                <a:latin typeface="Arial Narrow" panose="020B0606020202030204" pitchFamily="34" charset="0"/>
              </a:rPr>
              <a:t>) </a:t>
            </a:r>
          </a:p>
        </p:txBody>
      </p:sp>
      <p:sp>
        <p:nvSpPr>
          <p:cNvPr id="48" name="Rectangle 47"/>
          <p:cNvSpPr/>
          <p:nvPr/>
        </p:nvSpPr>
        <p:spPr>
          <a:xfrm>
            <a:off x="6757044" y="4273681"/>
            <a:ext cx="2128869" cy="1069524"/>
          </a:xfrm>
          <a:prstGeom prst="rect">
            <a:avLst/>
          </a:prstGeom>
        </p:spPr>
        <p:txBody>
          <a:bodyPr wrap="square">
            <a:spAutoFit/>
          </a:bodyPr>
          <a:lstStyle/>
          <a:p>
            <a:pPr algn="just">
              <a:spcAft>
                <a:spcPts val="300"/>
              </a:spcAft>
            </a:pPr>
            <a:r>
              <a:rPr lang="en-US" sz="1400" dirty="0">
                <a:solidFill>
                  <a:srgbClr val="58585B"/>
                </a:solidFill>
                <a:latin typeface="Arial Narrow" panose="020B0606020202030204" pitchFamily="34" charset="0"/>
              </a:rPr>
              <a:t>Electricity</a:t>
            </a:r>
            <a:endParaRPr lang="en-US" sz="1400" b="1" dirty="0">
              <a:solidFill>
                <a:srgbClr val="94A0A9"/>
              </a:solidFill>
              <a:latin typeface="Arial Narrow" panose="020B0606020202030204" pitchFamily="34" charset="0"/>
            </a:endParaRPr>
          </a:p>
          <a:p>
            <a:pPr algn="just">
              <a:spcAft>
                <a:spcPts val="300"/>
              </a:spcAft>
            </a:pPr>
            <a:r>
              <a:rPr lang="en-US" sz="1400" dirty="0">
                <a:solidFill>
                  <a:srgbClr val="58585B"/>
                </a:solidFill>
                <a:latin typeface="Arial Narrow" panose="020B0606020202030204" pitchFamily="34" charset="0"/>
              </a:rPr>
              <a:t>Waste disposal	</a:t>
            </a:r>
            <a:endParaRPr lang="en-US" sz="1400" b="1" dirty="0">
              <a:solidFill>
                <a:srgbClr val="ED5959"/>
              </a:solidFill>
              <a:latin typeface="Arial Narrow" panose="020B0606020202030204" pitchFamily="34" charset="0"/>
            </a:endParaRPr>
          </a:p>
          <a:p>
            <a:pPr algn="just">
              <a:spcAft>
                <a:spcPts val="300"/>
              </a:spcAft>
            </a:pPr>
            <a:r>
              <a:rPr lang="en-US" sz="1400" dirty="0">
                <a:solidFill>
                  <a:srgbClr val="58585B"/>
                </a:solidFill>
                <a:latin typeface="Arial Narrow" panose="020B0606020202030204" pitchFamily="34" charset="0"/>
              </a:rPr>
              <a:t>Education</a:t>
            </a:r>
            <a:endParaRPr lang="en-US" sz="1400" b="1" dirty="0">
              <a:solidFill>
                <a:srgbClr val="ED5959"/>
              </a:solidFill>
              <a:latin typeface="Arial Narrow" panose="020B0606020202030204" pitchFamily="34" charset="0"/>
            </a:endParaRPr>
          </a:p>
          <a:p>
            <a:pPr algn="just">
              <a:spcAft>
                <a:spcPts val="300"/>
              </a:spcAft>
            </a:pPr>
            <a:r>
              <a:rPr lang="en-US" sz="1400" b="1" dirty="0">
                <a:solidFill>
                  <a:srgbClr val="58585B"/>
                </a:solidFill>
                <a:latin typeface="Arial Narrow" panose="020B0606020202030204" pitchFamily="34" charset="0"/>
              </a:rPr>
              <a:t>Healthcare</a:t>
            </a:r>
            <a:endParaRPr lang="en-US" sz="1400" b="1" dirty="0">
              <a:solidFill>
                <a:srgbClr val="94A0A9"/>
              </a:solidFill>
              <a:latin typeface="Arial Narrow" panose="020B0606020202030204" pitchFamily="34" charset="0"/>
            </a:endParaRPr>
          </a:p>
        </p:txBody>
      </p:sp>
      <p:sp>
        <p:nvSpPr>
          <p:cNvPr id="49" name="Rectangle 48">
            <a:extLst>
              <a:ext uri="{FF2B5EF4-FFF2-40B4-BE49-F238E27FC236}">
                <a16:creationId xmlns:a16="http://schemas.microsoft.com/office/drawing/2014/main" id="{2350FA6E-FD24-4C05-B603-F92E09DA965E}"/>
              </a:ext>
            </a:extLst>
          </p:cNvPr>
          <p:cNvSpPr/>
          <p:nvPr/>
        </p:nvSpPr>
        <p:spPr>
          <a:xfrm>
            <a:off x="6818899" y="5052267"/>
            <a:ext cx="1367464" cy="275313"/>
          </a:xfrm>
          <a:prstGeom prst="rect">
            <a:avLst/>
          </a:prstGeom>
          <a:noFill/>
          <a:ln w="38100">
            <a:solidFill>
              <a:srgbClr val="EE585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0" name="Rectangle 49"/>
          <p:cNvSpPr/>
          <p:nvPr/>
        </p:nvSpPr>
        <p:spPr>
          <a:xfrm>
            <a:off x="8214360" y="4279256"/>
            <a:ext cx="640470" cy="1069524"/>
          </a:xfrm>
          <a:prstGeom prst="rect">
            <a:avLst/>
          </a:prstGeom>
        </p:spPr>
        <p:txBody>
          <a:bodyPr wrap="square">
            <a:spAutoFit/>
          </a:bodyPr>
          <a:lstStyle/>
          <a:p>
            <a:pPr algn="just">
              <a:spcAft>
                <a:spcPts val="300"/>
              </a:spcAft>
            </a:pPr>
            <a:r>
              <a:rPr lang="en-US" sz="1400" b="1" dirty="0">
                <a:solidFill>
                  <a:srgbClr val="58585B"/>
                </a:solidFill>
                <a:latin typeface="Arial Narrow" panose="020B0606020202030204" pitchFamily="34" charset="0"/>
              </a:rPr>
              <a:t>2 KIs</a:t>
            </a:r>
          </a:p>
          <a:p>
            <a:pPr algn="just">
              <a:spcAft>
                <a:spcPts val="300"/>
              </a:spcAft>
            </a:pPr>
            <a:r>
              <a:rPr lang="en-US" sz="1400" b="1" dirty="0">
                <a:solidFill>
                  <a:srgbClr val="58585B"/>
                </a:solidFill>
                <a:latin typeface="Arial Narrow" panose="020B0606020202030204" pitchFamily="34" charset="0"/>
              </a:rPr>
              <a:t>2 KIs</a:t>
            </a:r>
          </a:p>
          <a:p>
            <a:pPr algn="just">
              <a:spcAft>
                <a:spcPts val="300"/>
              </a:spcAft>
            </a:pPr>
            <a:r>
              <a:rPr lang="en-US" sz="1400" b="1" dirty="0">
                <a:solidFill>
                  <a:srgbClr val="58585B"/>
                </a:solidFill>
                <a:latin typeface="Arial Narrow" panose="020B0606020202030204" pitchFamily="34" charset="0"/>
              </a:rPr>
              <a:t>1 KI</a:t>
            </a:r>
          </a:p>
          <a:p>
            <a:pPr algn="just">
              <a:spcAft>
                <a:spcPts val="300"/>
              </a:spcAft>
            </a:pPr>
            <a:r>
              <a:rPr lang="en-US" sz="1400" b="1" dirty="0">
                <a:solidFill>
                  <a:srgbClr val="58585B"/>
                </a:solidFill>
                <a:latin typeface="Arial Narrow" panose="020B0606020202030204" pitchFamily="34" charset="0"/>
              </a:rPr>
              <a:t>1 KI</a:t>
            </a:r>
            <a:endParaRPr lang="en-US" sz="1400" dirty="0"/>
          </a:p>
        </p:txBody>
      </p:sp>
    </p:spTree>
    <p:extLst>
      <p:ext uri="{BB962C8B-B14F-4D97-AF65-F5344CB8AC3E}">
        <p14:creationId xmlns:p14="http://schemas.microsoft.com/office/powerpoint/2010/main" val="115342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4" grpId="0" animBg="1"/>
      <p:bldP spid="45" grpId="0" animBg="1"/>
      <p:bldP spid="4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979B385-8FAA-444C-8A6E-06F4F68BB3AA}"/>
              </a:ext>
            </a:extLst>
          </p:cNvPr>
          <p:cNvSpPr/>
          <p:nvPr/>
        </p:nvSpPr>
        <p:spPr>
          <a:xfrm>
            <a:off x="327337" y="1275773"/>
            <a:ext cx="3416320" cy="461665"/>
          </a:xfrm>
          <a:prstGeom prst="rect">
            <a:avLst/>
          </a:prstGeom>
        </p:spPr>
        <p:txBody>
          <a:bodyPr wrap="non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GB" sz="2000" b="1" dirty="0">
                <a:solidFill>
                  <a:srgbClr val="EE5859"/>
                </a:solidFill>
                <a:latin typeface="Trade Gothic LT Std Bold"/>
              </a:rPr>
              <a:t>Access to humanitarian aid</a:t>
            </a:r>
          </a:p>
        </p:txBody>
      </p:sp>
      <p:sp>
        <p:nvSpPr>
          <p:cNvPr id="4" name="Rectangle 3">
            <a:extLst>
              <a:ext uri="{FF2B5EF4-FFF2-40B4-BE49-F238E27FC236}">
                <a16:creationId xmlns:a16="http://schemas.microsoft.com/office/drawing/2014/main" id="{D12BAC3C-66FB-4960-B2A1-A1D51FAE2417}"/>
              </a:ext>
            </a:extLst>
          </p:cNvPr>
          <p:cNvSpPr/>
          <p:nvPr/>
        </p:nvSpPr>
        <p:spPr>
          <a:xfrm>
            <a:off x="1279891" y="1918739"/>
            <a:ext cx="7417718" cy="584775"/>
          </a:xfrm>
          <a:prstGeom prst="rect">
            <a:avLst/>
          </a:prstGeom>
        </p:spPr>
        <p:txBody>
          <a:bodyPr wrap="square">
            <a:spAutoFit/>
          </a:bodyPr>
          <a:lstStyle/>
          <a:p>
            <a:pPr algn="just"/>
            <a:r>
              <a:rPr lang="en-US" sz="1600" dirty="0">
                <a:solidFill>
                  <a:srgbClr val="58585A"/>
                </a:solidFill>
                <a:latin typeface="Arial Narrow" panose="020B0606020202030204" pitchFamily="34" charset="0"/>
              </a:rPr>
              <a:t>of </a:t>
            </a:r>
            <a:r>
              <a:rPr lang="en-US" sz="1600" b="1" dirty="0">
                <a:solidFill>
                  <a:srgbClr val="58585A"/>
                </a:solidFill>
                <a:latin typeface="Arial Narrow" panose="020B0606020202030204" pitchFamily="34" charset="0"/>
              </a:rPr>
              <a:t>KIs </a:t>
            </a:r>
            <a:r>
              <a:rPr lang="en-US" sz="1600" dirty="0">
                <a:solidFill>
                  <a:srgbClr val="58585A"/>
                </a:solidFill>
                <a:latin typeface="Arial Narrow" panose="020B0606020202030204" pitchFamily="34" charset="0"/>
              </a:rPr>
              <a:t>(11 out of 46 KIs) reported that non-governmental </a:t>
            </a:r>
            <a:r>
              <a:rPr lang="en-US" sz="1600" dirty="0" err="1">
                <a:solidFill>
                  <a:srgbClr val="58585A"/>
                </a:solidFill>
                <a:latin typeface="Arial Narrow" panose="020B0606020202030204" pitchFamily="34" charset="0"/>
              </a:rPr>
              <a:t>organisations</a:t>
            </a:r>
            <a:r>
              <a:rPr lang="en-US" sz="1600" dirty="0">
                <a:solidFill>
                  <a:srgbClr val="58585A"/>
                </a:solidFill>
                <a:latin typeface="Arial Narrow" panose="020B0606020202030204" pitchFamily="34" charset="0"/>
              </a:rPr>
              <a:t> (NGOs) were implementing projects or activities in </a:t>
            </a:r>
            <a:r>
              <a:rPr lang="en-US" sz="1600" dirty="0" err="1">
                <a:solidFill>
                  <a:srgbClr val="58585A"/>
                </a:solidFill>
                <a:latin typeface="Arial Narrow" panose="020B0606020202030204" pitchFamily="34" charset="0"/>
              </a:rPr>
              <a:t>Markaz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Tooz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Khurmato</a:t>
            </a:r>
            <a:r>
              <a:rPr lang="en-US" sz="1600" dirty="0">
                <a:solidFill>
                  <a:srgbClr val="58585A"/>
                </a:solidFill>
                <a:latin typeface="Arial Narrow" panose="020B0606020202030204" pitchFamily="34" charset="0"/>
              </a:rPr>
              <a:t> at the time of data collection.</a:t>
            </a:r>
            <a:endParaRPr lang="en-CH" dirty="0">
              <a:solidFill>
                <a:srgbClr val="58585A"/>
              </a:solidFill>
            </a:endParaRPr>
          </a:p>
        </p:txBody>
      </p:sp>
      <p:sp>
        <p:nvSpPr>
          <p:cNvPr id="6" name="Rectangle 5">
            <a:extLst>
              <a:ext uri="{FF2B5EF4-FFF2-40B4-BE49-F238E27FC236}">
                <a16:creationId xmlns:a16="http://schemas.microsoft.com/office/drawing/2014/main" id="{C12EF0B5-E359-4193-A0EF-6F87A70C2DE2}"/>
              </a:ext>
            </a:extLst>
          </p:cNvPr>
          <p:cNvSpPr/>
          <p:nvPr/>
        </p:nvSpPr>
        <p:spPr>
          <a:xfrm>
            <a:off x="354059" y="2716318"/>
            <a:ext cx="4294731" cy="646331"/>
          </a:xfrm>
          <a:prstGeom prst="rect">
            <a:avLst/>
          </a:prstGeom>
        </p:spPr>
        <p:txBody>
          <a:bodyPr wrap="square">
            <a:spAutoFit/>
          </a:bodyPr>
          <a:lstStyle/>
          <a:p>
            <a:r>
              <a:rPr lang="en-US" b="1" dirty="0">
                <a:solidFill>
                  <a:srgbClr val="EE5859"/>
                </a:solidFill>
                <a:latin typeface="Trade Gothic LT Std Bold" panose="020B0804050502020204" pitchFamily="34" charset="0"/>
              </a:rPr>
              <a:t>Reported activities implemented by NGOs in </a:t>
            </a:r>
            <a:r>
              <a:rPr lang="en-US" b="1" dirty="0" err="1">
                <a:solidFill>
                  <a:srgbClr val="EE5859"/>
                </a:solidFill>
                <a:latin typeface="Trade Gothic LT Std Bold" panose="020B0804050502020204" pitchFamily="34" charset="0"/>
              </a:rPr>
              <a:t>Markaz</a:t>
            </a:r>
            <a:r>
              <a:rPr lang="en-US" b="1" dirty="0">
                <a:solidFill>
                  <a:srgbClr val="EE5859"/>
                </a:solidFill>
                <a:latin typeface="Trade Gothic LT Std Bold" panose="020B0804050502020204" pitchFamily="34" charset="0"/>
              </a:rPr>
              <a:t> </a:t>
            </a:r>
            <a:r>
              <a:rPr lang="en-US" b="1" dirty="0" err="1">
                <a:solidFill>
                  <a:srgbClr val="EE5859"/>
                </a:solidFill>
                <a:latin typeface="Trade Gothic LT Std Bold" panose="020B0804050502020204" pitchFamily="34" charset="0"/>
              </a:rPr>
              <a:t>Tooz</a:t>
            </a:r>
            <a:r>
              <a:rPr lang="en-US" b="1" dirty="0">
                <a:solidFill>
                  <a:srgbClr val="EE5859"/>
                </a:solidFill>
                <a:latin typeface="Trade Gothic LT Std Bold" panose="020B0804050502020204" pitchFamily="34" charset="0"/>
              </a:rPr>
              <a:t> </a:t>
            </a:r>
            <a:r>
              <a:rPr lang="en-US" b="1" dirty="0" err="1">
                <a:solidFill>
                  <a:srgbClr val="EE5859"/>
                </a:solidFill>
                <a:latin typeface="Trade Gothic LT Std Bold" panose="020B0804050502020204" pitchFamily="34" charset="0"/>
              </a:rPr>
              <a:t>Khurmato</a:t>
            </a:r>
            <a:r>
              <a:rPr lang="en-US" b="1" dirty="0">
                <a:solidFill>
                  <a:srgbClr val="EE5859"/>
                </a:solidFill>
                <a:latin typeface="Trade Gothic LT Std Bold" panose="020B0804050502020204" pitchFamily="34" charset="0"/>
              </a:rPr>
              <a:t> </a:t>
            </a:r>
            <a:r>
              <a:rPr lang="en-US" sz="1600" b="1" dirty="0">
                <a:solidFill>
                  <a:srgbClr val="58595A"/>
                </a:solidFill>
                <a:latin typeface="Trade Gothic LT Std Bold" panose="020B0804050502020204" pitchFamily="34" charset="0"/>
              </a:rPr>
              <a:t>(out of 11 KIs)*</a:t>
            </a:r>
            <a:endParaRPr lang="en-US" sz="1600" dirty="0"/>
          </a:p>
        </p:txBody>
      </p:sp>
      <p:sp>
        <p:nvSpPr>
          <p:cNvPr id="7" name="Rectangle 6">
            <a:extLst>
              <a:ext uri="{FF2B5EF4-FFF2-40B4-BE49-F238E27FC236}">
                <a16:creationId xmlns:a16="http://schemas.microsoft.com/office/drawing/2014/main" id="{F098A704-76B3-4131-B9ED-BAAF8DF5B3EC}"/>
              </a:ext>
            </a:extLst>
          </p:cNvPr>
          <p:cNvSpPr/>
          <p:nvPr/>
        </p:nvSpPr>
        <p:spPr>
          <a:xfrm>
            <a:off x="404618" y="3563912"/>
            <a:ext cx="2701096" cy="2616101"/>
          </a:xfrm>
          <a:prstGeom prst="rect">
            <a:avLst/>
          </a:prstGeom>
        </p:spPr>
        <p:txBody>
          <a:bodyPr wrap="square">
            <a:spAutoFit/>
          </a:bodyPr>
          <a:lstStyle/>
          <a:p>
            <a:pPr algn="just">
              <a:spcAft>
                <a:spcPts val="300"/>
              </a:spcAft>
            </a:pPr>
            <a:r>
              <a:rPr lang="en-US" sz="1600" b="1" dirty="0">
                <a:solidFill>
                  <a:srgbClr val="58585A"/>
                </a:solidFill>
                <a:latin typeface="Arial Narrow" panose="020B0606020202030204" pitchFamily="34" charset="0"/>
              </a:rPr>
              <a:t>Social cohesion</a:t>
            </a:r>
          </a:p>
          <a:p>
            <a:pPr algn="just">
              <a:spcAft>
                <a:spcPts val="300"/>
              </a:spcAft>
            </a:pPr>
            <a:r>
              <a:rPr lang="en-US" sz="1600" b="1" dirty="0">
                <a:solidFill>
                  <a:srgbClr val="58585A"/>
                </a:solidFill>
                <a:latin typeface="Arial Narrow" panose="020B0606020202030204" pitchFamily="34" charset="0"/>
              </a:rPr>
              <a:t>Livelihoods</a:t>
            </a:r>
          </a:p>
          <a:p>
            <a:pPr algn="just">
              <a:spcAft>
                <a:spcPts val="300"/>
              </a:spcAft>
            </a:pPr>
            <a:r>
              <a:rPr lang="en-US" sz="1600" dirty="0">
                <a:solidFill>
                  <a:srgbClr val="58585A"/>
                </a:solidFill>
                <a:latin typeface="Arial Narrow" panose="020B0606020202030204" pitchFamily="34" charset="0"/>
              </a:rPr>
              <a:t>NFI distribution  </a:t>
            </a:r>
          </a:p>
          <a:p>
            <a:pPr algn="just">
              <a:spcAft>
                <a:spcPts val="300"/>
              </a:spcAft>
            </a:pPr>
            <a:r>
              <a:rPr lang="en-US" sz="1600" dirty="0">
                <a:solidFill>
                  <a:srgbClr val="58585A"/>
                </a:solidFill>
                <a:latin typeface="Arial Narrow" panose="020B0606020202030204" pitchFamily="34" charset="0"/>
              </a:rPr>
              <a:t>Food security</a:t>
            </a:r>
          </a:p>
          <a:p>
            <a:pPr algn="just">
              <a:spcAft>
                <a:spcPts val="300"/>
              </a:spcAft>
            </a:pPr>
            <a:r>
              <a:rPr lang="en-GB" sz="1600" b="1" dirty="0">
                <a:solidFill>
                  <a:srgbClr val="58585A"/>
                </a:solidFill>
                <a:latin typeface="Arial Narrow" panose="020B0606020202030204" pitchFamily="34" charset="0"/>
              </a:rPr>
              <a:t>Water and sanitation</a:t>
            </a:r>
          </a:p>
          <a:p>
            <a:pPr algn="just">
              <a:spcAft>
                <a:spcPts val="300"/>
              </a:spcAft>
            </a:pPr>
            <a:r>
              <a:rPr lang="en-GB" sz="1600" dirty="0">
                <a:solidFill>
                  <a:srgbClr val="58585A"/>
                </a:solidFill>
                <a:latin typeface="Arial Narrow" panose="020B0606020202030204" pitchFamily="34" charset="0"/>
              </a:rPr>
              <a:t>Psycho-social support</a:t>
            </a:r>
          </a:p>
          <a:p>
            <a:pPr algn="just">
              <a:spcAft>
                <a:spcPts val="300"/>
              </a:spcAft>
            </a:pPr>
            <a:r>
              <a:rPr lang="en-GB" sz="1600" b="1" dirty="0">
                <a:solidFill>
                  <a:srgbClr val="58585A"/>
                </a:solidFill>
                <a:latin typeface="Arial Narrow" panose="020B0606020202030204" pitchFamily="34" charset="0"/>
              </a:rPr>
              <a:t>Rehabilitation of infrastructure</a:t>
            </a:r>
          </a:p>
          <a:p>
            <a:pPr algn="just">
              <a:spcAft>
                <a:spcPts val="300"/>
              </a:spcAft>
            </a:pPr>
            <a:r>
              <a:rPr lang="en-GB" sz="1600" dirty="0">
                <a:solidFill>
                  <a:srgbClr val="58585A"/>
                </a:solidFill>
                <a:latin typeface="Arial Narrow" panose="020B0606020202030204" pitchFamily="34" charset="0"/>
              </a:rPr>
              <a:t>Protection</a:t>
            </a:r>
          </a:p>
          <a:p>
            <a:pPr algn="just">
              <a:spcAft>
                <a:spcPts val="300"/>
              </a:spcAft>
            </a:pPr>
            <a:endParaRPr lang="en-GB" sz="1600" b="1" dirty="0">
              <a:solidFill>
                <a:srgbClr val="58585B"/>
              </a:solidFill>
              <a:latin typeface="Arial Narrow" panose="020B0606020202030204" pitchFamily="34" charset="0"/>
            </a:endParaRPr>
          </a:p>
        </p:txBody>
      </p:sp>
      <p:sp>
        <p:nvSpPr>
          <p:cNvPr id="13" name="Rectangle 12">
            <a:extLst>
              <a:ext uri="{FF2B5EF4-FFF2-40B4-BE49-F238E27FC236}">
                <a16:creationId xmlns:a16="http://schemas.microsoft.com/office/drawing/2014/main" id="{BFD7C5A8-2715-48A2-9130-4CAB5CF19705}"/>
              </a:ext>
            </a:extLst>
          </p:cNvPr>
          <p:cNvSpPr/>
          <p:nvPr/>
        </p:nvSpPr>
        <p:spPr>
          <a:xfrm>
            <a:off x="2963470" y="3538897"/>
            <a:ext cx="745958" cy="2331407"/>
          </a:xfrm>
          <a:prstGeom prst="rect">
            <a:avLst/>
          </a:prstGeom>
        </p:spPr>
        <p:txBody>
          <a:bodyPr wrap="square">
            <a:spAutoFit/>
          </a:bodyPr>
          <a:lstStyle/>
          <a:p>
            <a:pPr algn="just">
              <a:spcAft>
                <a:spcPts val="300"/>
              </a:spcAft>
            </a:pPr>
            <a:r>
              <a:rPr lang="en-US" sz="1600" b="1" dirty="0">
                <a:solidFill>
                  <a:srgbClr val="58585A"/>
                </a:solidFill>
                <a:latin typeface="Arial Narrow" panose="020B0606020202030204" pitchFamily="34" charset="0"/>
              </a:rPr>
              <a:t>5 KIs  </a:t>
            </a:r>
          </a:p>
          <a:p>
            <a:pPr algn="just">
              <a:spcAft>
                <a:spcPts val="300"/>
              </a:spcAft>
            </a:pPr>
            <a:r>
              <a:rPr lang="en-US" sz="1600" b="1" dirty="0">
                <a:solidFill>
                  <a:srgbClr val="58585A"/>
                </a:solidFill>
                <a:latin typeface="Arial Narrow" panose="020B0606020202030204" pitchFamily="34" charset="0"/>
              </a:rPr>
              <a:t>5 KIs</a:t>
            </a:r>
          </a:p>
          <a:p>
            <a:pPr algn="just">
              <a:spcAft>
                <a:spcPts val="300"/>
              </a:spcAft>
            </a:pPr>
            <a:r>
              <a:rPr lang="en-US" sz="1600" b="1" dirty="0">
                <a:solidFill>
                  <a:srgbClr val="58585A"/>
                </a:solidFill>
                <a:latin typeface="Arial Narrow" panose="020B0606020202030204" pitchFamily="34" charset="0"/>
              </a:rPr>
              <a:t>3 KIs</a:t>
            </a:r>
          </a:p>
          <a:p>
            <a:pPr algn="just">
              <a:spcAft>
                <a:spcPts val="300"/>
              </a:spcAft>
            </a:pPr>
            <a:r>
              <a:rPr lang="en-US" sz="1600" b="1" dirty="0">
                <a:solidFill>
                  <a:srgbClr val="58585A"/>
                </a:solidFill>
                <a:latin typeface="Arial Narrow" panose="020B0606020202030204" pitchFamily="34" charset="0"/>
              </a:rPr>
              <a:t>3 KIs</a:t>
            </a:r>
          </a:p>
          <a:p>
            <a:pPr algn="just">
              <a:spcAft>
                <a:spcPts val="300"/>
              </a:spcAft>
            </a:pPr>
            <a:r>
              <a:rPr lang="en-GB" sz="1600" b="1" dirty="0">
                <a:solidFill>
                  <a:srgbClr val="58585A"/>
                </a:solidFill>
                <a:latin typeface="Arial Narrow" panose="020B0606020202030204" pitchFamily="34" charset="0"/>
              </a:rPr>
              <a:t>3 KIs</a:t>
            </a:r>
          </a:p>
          <a:p>
            <a:pPr algn="just">
              <a:spcAft>
                <a:spcPts val="300"/>
              </a:spcAft>
            </a:pPr>
            <a:r>
              <a:rPr lang="en-GB" sz="1600" b="1" dirty="0">
                <a:solidFill>
                  <a:srgbClr val="58585A"/>
                </a:solidFill>
                <a:latin typeface="Arial Narrow" panose="020B0606020202030204" pitchFamily="34" charset="0"/>
              </a:rPr>
              <a:t>3 KIs</a:t>
            </a:r>
          </a:p>
          <a:p>
            <a:pPr algn="just">
              <a:spcAft>
                <a:spcPts val="300"/>
              </a:spcAft>
            </a:pPr>
            <a:r>
              <a:rPr lang="en-GB" sz="1600" b="1" dirty="0">
                <a:solidFill>
                  <a:srgbClr val="58585A"/>
                </a:solidFill>
                <a:latin typeface="Arial Narrow" panose="020B0606020202030204" pitchFamily="34" charset="0"/>
              </a:rPr>
              <a:t>2 KIs</a:t>
            </a:r>
          </a:p>
          <a:p>
            <a:pPr algn="just">
              <a:spcAft>
                <a:spcPts val="300"/>
              </a:spcAft>
            </a:pPr>
            <a:r>
              <a:rPr lang="en-GB" sz="1600" b="1" dirty="0">
                <a:solidFill>
                  <a:srgbClr val="58585A"/>
                </a:solidFill>
                <a:latin typeface="Arial Narrow" panose="020B0606020202030204" pitchFamily="34" charset="0"/>
              </a:rPr>
              <a:t>1 KI</a:t>
            </a:r>
            <a:endParaRPr lang="en-US" sz="1600" dirty="0">
              <a:solidFill>
                <a:srgbClr val="58585A"/>
              </a:solidFill>
            </a:endParaRPr>
          </a:p>
        </p:txBody>
      </p:sp>
      <p:cxnSp>
        <p:nvCxnSpPr>
          <p:cNvPr id="17" name="Straight Connector 16">
            <a:extLst>
              <a:ext uri="{FF2B5EF4-FFF2-40B4-BE49-F238E27FC236}">
                <a16:creationId xmlns:a16="http://schemas.microsoft.com/office/drawing/2014/main" id="{20A3E4B9-5403-46C7-8DDE-F1B9F4D09D38}"/>
              </a:ext>
            </a:extLst>
          </p:cNvPr>
          <p:cNvCxnSpPr>
            <a:cxnSpLocks/>
          </p:cNvCxnSpPr>
          <p:nvPr/>
        </p:nvCxnSpPr>
        <p:spPr>
          <a:xfrm flipH="1" flipV="1">
            <a:off x="4648790" y="2820049"/>
            <a:ext cx="37566" cy="3129869"/>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14">
            <a:extLst>
              <a:ext uri="{FF2B5EF4-FFF2-40B4-BE49-F238E27FC236}">
                <a16:creationId xmlns:a16="http://schemas.microsoft.com/office/drawing/2014/main" id="{ADA9022D-509D-4163-B58B-A50F1E00754B}"/>
              </a:ext>
            </a:extLst>
          </p:cNvPr>
          <p:cNvSpPr/>
          <p:nvPr/>
        </p:nvSpPr>
        <p:spPr>
          <a:xfrm>
            <a:off x="4946636" y="2676758"/>
            <a:ext cx="3687001" cy="923330"/>
          </a:xfrm>
          <a:prstGeom prst="rect">
            <a:avLst/>
          </a:prstGeom>
        </p:spPr>
        <p:txBody>
          <a:bodyPr wrap="square">
            <a:spAutoFit/>
          </a:bodyPr>
          <a:lstStyle/>
          <a:p>
            <a:r>
              <a:rPr lang="en-US" b="1" dirty="0">
                <a:solidFill>
                  <a:srgbClr val="EE5859"/>
                </a:solidFill>
                <a:latin typeface="Trade Gothic LT Std Bold" panose="020B0804050502020204" pitchFamily="34" charset="0"/>
              </a:rPr>
              <a:t>Reported most needed projects or activities in </a:t>
            </a:r>
            <a:r>
              <a:rPr lang="en-US" b="1" dirty="0" err="1">
                <a:solidFill>
                  <a:srgbClr val="EE5859"/>
                </a:solidFill>
                <a:latin typeface="Trade Gothic LT Std Bold" panose="020B0804050502020204" pitchFamily="34" charset="0"/>
              </a:rPr>
              <a:t>Markaz</a:t>
            </a:r>
            <a:r>
              <a:rPr lang="en-US" b="1" dirty="0">
                <a:solidFill>
                  <a:srgbClr val="EE5859"/>
                </a:solidFill>
                <a:latin typeface="Trade Gothic LT Std Bold" panose="020B0804050502020204" pitchFamily="34" charset="0"/>
              </a:rPr>
              <a:t> </a:t>
            </a:r>
            <a:r>
              <a:rPr lang="en-US" b="1" dirty="0" err="1">
                <a:solidFill>
                  <a:srgbClr val="EE5859"/>
                </a:solidFill>
                <a:latin typeface="Trade Gothic LT Std Bold" panose="020B0804050502020204" pitchFamily="34" charset="0"/>
              </a:rPr>
              <a:t>Tooz</a:t>
            </a:r>
            <a:r>
              <a:rPr lang="en-US" b="1" dirty="0">
                <a:solidFill>
                  <a:srgbClr val="EE5859"/>
                </a:solidFill>
                <a:latin typeface="Trade Gothic LT Std Bold" panose="020B0804050502020204" pitchFamily="34" charset="0"/>
              </a:rPr>
              <a:t> </a:t>
            </a:r>
            <a:r>
              <a:rPr lang="en-US" b="1" dirty="0" err="1">
                <a:solidFill>
                  <a:srgbClr val="EE5859"/>
                </a:solidFill>
                <a:latin typeface="Trade Gothic LT Std Bold" panose="020B0804050502020204" pitchFamily="34" charset="0"/>
              </a:rPr>
              <a:t>Khurmato</a:t>
            </a:r>
            <a:endParaRPr lang="en-US" b="1" dirty="0">
              <a:solidFill>
                <a:srgbClr val="EE5859"/>
              </a:solidFill>
              <a:latin typeface="Trade Gothic LT Std Bold" panose="020B0804050502020204" pitchFamily="34" charset="0"/>
            </a:endParaRPr>
          </a:p>
          <a:p>
            <a:r>
              <a:rPr lang="en-US" b="1" dirty="0">
                <a:solidFill>
                  <a:srgbClr val="EE5859"/>
                </a:solidFill>
                <a:latin typeface="Trade Gothic LT Std Bold" panose="020B0804050502020204" pitchFamily="34" charset="0"/>
              </a:rPr>
              <a:t> </a:t>
            </a:r>
            <a:r>
              <a:rPr lang="en-US" sz="1600" b="1" dirty="0">
                <a:solidFill>
                  <a:srgbClr val="58595A"/>
                </a:solidFill>
                <a:latin typeface="Trade Gothic LT Std Bold" panose="020B0804050502020204" pitchFamily="34" charset="0"/>
              </a:rPr>
              <a:t>(out of 46 KIs)*</a:t>
            </a:r>
            <a:endParaRPr lang="en-GB" sz="1600" b="1" dirty="0">
              <a:solidFill>
                <a:srgbClr val="EE5859"/>
              </a:solidFill>
              <a:latin typeface="Trade Gothic LT Std Bold" panose="020B0804050502020204" pitchFamily="34" charset="0"/>
            </a:endParaRPr>
          </a:p>
        </p:txBody>
      </p:sp>
      <p:sp>
        <p:nvSpPr>
          <p:cNvPr id="18" name="Rectangle 17">
            <a:extLst>
              <a:ext uri="{FF2B5EF4-FFF2-40B4-BE49-F238E27FC236}">
                <a16:creationId xmlns:a16="http://schemas.microsoft.com/office/drawing/2014/main" id="{B7506D5B-E1E8-4FF4-BB9F-81643A084010}"/>
              </a:ext>
            </a:extLst>
          </p:cNvPr>
          <p:cNvSpPr/>
          <p:nvPr/>
        </p:nvSpPr>
        <p:spPr>
          <a:xfrm>
            <a:off x="5492925" y="3703171"/>
            <a:ext cx="1952365" cy="1477328"/>
          </a:xfrm>
          <a:prstGeom prst="rect">
            <a:avLst/>
          </a:prstGeom>
        </p:spPr>
        <p:txBody>
          <a:bodyPr wrap="square">
            <a:spAutoFit/>
          </a:bodyPr>
          <a:lstStyle/>
          <a:p>
            <a:pPr algn="just">
              <a:spcAft>
                <a:spcPts val="300"/>
              </a:spcAft>
            </a:pPr>
            <a:r>
              <a:rPr lang="en-US" sz="1600" b="1" dirty="0">
                <a:solidFill>
                  <a:srgbClr val="58585A"/>
                </a:solidFill>
                <a:latin typeface="Arial Narrow" panose="020B0606020202030204" pitchFamily="34" charset="0"/>
              </a:rPr>
              <a:t>Livelihoods</a:t>
            </a:r>
          </a:p>
          <a:p>
            <a:pPr algn="just">
              <a:spcAft>
                <a:spcPts val="300"/>
              </a:spcAft>
            </a:pPr>
            <a:r>
              <a:rPr lang="en-US" sz="1600" b="1" dirty="0">
                <a:solidFill>
                  <a:srgbClr val="58585A"/>
                </a:solidFill>
                <a:latin typeface="Arial Narrow" panose="020B0606020202030204" pitchFamily="34" charset="0"/>
              </a:rPr>
              <a:t>Housing rehabilitation</a:t>
            </a:r>
          </a:p>
          <a:p>
            <a:pPr algn="just">
              <a:spcAft>
                <a:spcPts val="300"/>
              </a:spcAft>
            </a:pPr>
            <a:r>
              <a:rPr lang="en-US" sz="1600" b="1" dirty="0">
                <a:solidFill>
                  <a:srgbClr val="58585A"/>
                </a:solidFill>
                <a:latin typeface="Arial Narrow" panose="020B0606020202030204" pitchFamily="34" charset="0"/>
              </a:rPr>
              <a:t>Social cohesion</a:t>
            </a:r>
          </a:p>
          <a:p>
            <a:pPr algn="just">
              <a:spcAft>
                <a:spcPts val="300"/>
              </a:spcAft>
            </a:pPr>
            <a:r>
              <a:rPr lang="en-US" sz="1600" dirty="0">
                <a:solidFill>
                  <a:srgbClr val="58585A"/>
                </a:solidFill>
                <a:latin typeface="Arial Narrow" panose="020B0606020202030204" pitchFamily="34" charset="0"/>
              </a:rPr>
              <a:t>Cash assistance</a:t>
            </a:r>
          </a:p>
          <a:p>
            <a:pPr algn="just">
              <a:spcAft>
                <a:spcPts val="300"/>
              </a:spcAft>
            </a:pPr>
            <a:r>
              <a:rPr lang="en-US" sz="1600" b="1" dirty="0">
                <a:solidFill>
                  <a:srgbClr val="58585A"/>
                </a:solidFill>
                <a:latin typeface="Arial Narrow" panose="020B0606020202030204" pitchFamily="34" charset="0"/>
              </a:rPr>
              <a:t>Water and sanitation</a:t>
            </a:r>
            <a:endParaRPr lang="en-US" sz="1600" b="1" dirty="0">
              <a:solidFill>
                <a:srgbClr val="58585A"/>
              </a:solidFill>
            </a:endParaRPr>
          </a:p>
        </p:txBody>
      </p:sp>
      <p:sp>
        <p:nvSpPr>
          <p:cNvPr id="19" name="Rectangle 18">
            <a:extLst>
              <a:ext uri="{FF2B5EF4-FFF2-40B4-BE49-F238E27FC236}">
                <a16:creationId xmlns:a16="http://schemas.microsoft.com/office/drawing/2014/main" id="{9745A5D4-8279-4FED-A451-88B3E15D5228}"/>
              </a:ext>
            </a:extLst>
          </p:cNvPr>
          <p:cNvSpPr/>
          <p:nvPr/>
        </p:nvSpPr>
        <p:spPr>
          <a:xfrm>
            <a:off x="7299422" y="3671272"/>
            <a:ext cx="845508" cy="1477328"/>
          </a:xfrm>
          <a:prstGeom prst="rect">
            <a:avLst/>
          </a:prstGeom>
        </p:spPr>
        <p:txBody>
          <a:bodyPr wrap="square">
            <a:spAutoFit/>
          </a:bodyPr>
          <a:lstStyle/>
          <a:p>
            <a:pPr algn="just">
              <a:spcAft>
                <a:spcPts val="300"/>
              </a:spcAft>
            </a:pPr>
            <a:r>
              <a:rPr lang="en-US" sz="1600" b="1" dirty="0">
                <a:solidFill>
                  <a:srgbClr val="58585B"/>
                </a:solidFill>
                <a:latin typeface="Arial Narrow" panose="020B0606020202030204" pitchFamily="34" charset="0"/>
              </a:rPr>
              <a:t>32 KIs</a:t>
            </a:r>
            <a:endParaRPr lang="en-US" sz="1600" dirty="0">
              <a:solidFill>
                <a:srgbClr val="58585B"/>
              </a:solidFill>
              <a:latin typeface="Arial Narrow" panose="020B0606020202030204" pitchFamily="34" charset="0"/>
            </a:endParaRPr>
          </a:p>
          <a:p>
            <a:pPr algn="just">
              <a:spcAft>
                <a:spcPts val="300"/>
              </a:spcAft>
            </a:pPr>
            <a:r>
              <a:rPr lang="en-US" sz="1600" b="1" dirty="0">
                <a:solidFill>
                  <a:srgbClr val="F08C8F"/>
                </a:solidFill>
                <a:latin typeface="Arial Narrow" panose="020B0606020202030204" pitchFamily="34" charset="0"/>
              </a:rPr>
              <a:t>  9 KIs</a:t>
            </a:r>
          </a:p>
          <a:p>
            <a:pPr algn="just">
              <a:spcAft>
                <a:spcPts val="300"/>
              </a:spcAft>
            </a:pPr>
            <a:r>
              <a:rPr lang="en-US" sz="1600" b="1" dirty="0">
                <a:solidFill>
                  <a:srgbClr val="EE5859"/>
                </a:solidFill>
                <a:latin typeface="Arial Narrow" panose="020B0606020202030204" pitchFamily="34" charset="0"/>
              </a:rPr>
              <a:t>  </a:t>
            </a:r>
            <a:r>
              <a:rPr lang="en-US" sz="1600" b="1" dirty="0">
                <a:solidFill>
                  <a:srgbClr val="D1D2D4"/>
                </a:solidFill>
                <a:latin typeface="Arial Narrow" panose="020B0606020202030204" pitchFamily="34" charset="0"/>
              </a:rPr>
              <a:t>3 KIs</a:t>
            </a:r>
            <a:endParaRPr lang="en-US" sz="1600" b="1" dirty="0">
              <a:solidFill>
                <a:srgbClr val="EE5859"/>
              </a:solidFill>
              <a:latin typeface="Arial Narrow" panose="020B0606020202030204" pitchFamily="34" charset="0"/>
            </a:endParaRPr>
          </a:p>
          <a:p>
            <a:pPr algn="just">
              <a:spcAft>
                <a:spcPts val="300"/>
              </a:spcAft>
            </a:pPr>
            <a:r>
              <a:rPr lang="en-US" sz="1600" b="1" dirty="0">
                <a:solidFill>
                  <a:srgbClr val="F89E59"/>
                </a:solidFill>
                <a:latin typeface="Arial Narrow" panose="020B0606020202030204" pitchFamily="34" charset="0"/>
              </a:rPr>
              <a:t>  </a:t>
            </a:r>
            <a:r>
              <a:rPr lang="en-US" sz="1600" b="1" dirty="0">
                <a:solidFill>
                  <a:srgbClr val="EE5859"/>
                </a:solidFill>
                <a:latin typeface="Arial Narrow" panose="020B0606020202030204" pitchFamily="34" charset="0"/>
              </a:rPr>
              <a:t>1 KI</a:t>
            </a:r>
          </a:p>
          <a:p>
            <a:pPr algn="just">
              <a:spcAft>
                <a:spcPts val="300"/>
              </a:spcAft>
            </a:pPr>
            <a:r>
              <a:rPr lang="en-US" sz="1600" b="1" dirty="0">
                <a:solidFill>
                  <a:srgbClr val="A5C9A1"/>
                </a:solidFill>
                <a:latin typeface="Arial Narrow" panose="020B0606020202030204" pitchFamily="34" charset="0"/>
              </a:rPr>
              <a:t>  </a:t>
            </a:r>
            <a:r>
              <a:rPr lang="en-US" sz="1600" b="1" dirty="0">
                <a:solidFill>
                  <a:srgbClr val="D2CBB8"/>
                </a:solidFill>
                <a:latin typeface="Arial Narrow" panose="020B0606020202030204" pitchFamily="34" charset="0"/>
              </a:rPr>
              <a:t>1 KI</a:t>
            </a:r>
            <a:endParaRPr lang="en-US" sz="1600" dirty="0"/>
          </a:p>
        </p:txBody>
      </p:sp>
      <p:sp>
        <p:nvSpPr>
          <p:cNvPr id="22" name="Rectangle 21">
            <a:extLst>
              <a:ext uri="{FF2B5EF4-FFF2-40B4-BE49-F238E27FC236}">
                <a16:creationId xmlns:a16="http://schemas.microsoft.com/office/drawing/2014/main" id="{53480E8A-995C-421B-BF4A-08898D36EE5E}"/>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23" name="Title 1">
            <a:extLst>
              <a:ext uri="{FF2B5EF4-FFF2-40B4-BE49-F238E27FC236}">
                <a16:creationId xmlns:a16="http://schemas.microsoft.com/office/drawing/2014/main" id="{A8C9FBE2-A72B-4376-9C0D-0BEE31757D69}"/>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gn="just"/>
            <a:r>
              <a:rPr lang="en-GB" dirty="0"/>
              <a:t>Markaz </a:t>
            </a:r>
            <a:r>
              <a:rPr lang="en-GB" dirty="0" err="1"/>
              <a:t>Tooz</a:t>
            </a:r>
            <a:r>
              <a:rPr lang="en-GB" dirty="0"/>
              <a:t> </a:t>
            </a:r>
            <a:r>
              <a:rPr lang="en-GB" dirty="0" err="1"/>
              <a:t>Khurmato</a:t>
            </a:r>
            <a:r>
              <a:rPr lang="en-GB" dirty="0"/>
              <a:t> Sub-district</a:t>
            </a:r>
          </a:p>
          <a:p>
            <a:pPr algn="just"/>
            <a:r>
              <a:rPr lang="en-US" sz="3200" baseline="30000" dirty="0"/>
              <a:t>Perceptions on access to services and assistance – data reported by KIs</a:t>
            </a:r>
            <a:endParaRPr lang="en-GB" sz="3200" dirty="0"/>
          </a:p>
        </p:txBody>
      </p:sp>
      <p:pic>
        <p:nvPicPr>
          <p:cNvPr id="9" name="Picture 8"/>
          <p:cNvPicPr>
            <a:picLocks noChangeAspect="1"/>
          </p:cNvPicPr>
          <p:nvPr/>
        </p:nvPicPr>
        <p:blipFill>
          <a:blip r:embed="rId3"/>
          <a:stretch>
            <a:fillRect/>
          </a:stretch>
        </p:blipFill>
        <p:spPr>
          <a:xfrm>
            <a:off x="316494" y="1818410"/>
            <a:ext cx="963397" cy="984688"/>
          </a:xfrm>
          <a:prstGeom prst="rect">
            <a:avLst/>
          </a:prstGeom>
        </p:spPr>
      </p:pic>
      <p:pic>
        <p:nvPicPr>
          <p:cNvPr id="16" name="Picture 15"/>
          <p:cNvPicPr>
            <a:picLocks noChangeAspect="1"/>
          </p:cNvPicPr>
          <p:nvPr/>
        </p:nvPicPr>
        <p:blipFill>
          <a:blip r:embed="rId4"/>
          <a:stretch>
            <a:fillRect/>
          </a:stretch>
        </p:blipFill>
        <p:spPr>
          <a:xfrm>
            <a:off x="5178808" y="5255682"/>
            <a:ext cx="3060709" cy="744497"/>
          </a:xfrm>
          <a:prstGeom prst="rect">
            <a:avLst/>
          </a:prstGeom>
        </p:spPr>
      </p:pic>
      <p:pic>
        <p:nvPicPr>
          <p:cNvPr id="24" name="Picture 23"/>
          <p:cNvPicPr>
            <a:picLocks noChangeAspect="1"/>
          </p:cNvPicPr>
          <p:nvPr/>
        </p:nvPicPr>
        <p:blipFill>
          <a:blip r:embed="rId5"/>
          <a:stretch>
            <a:fillRect/>
          </a:stretch>
        </p:blipFill>
        <p:spPr>
          <a:xfrm>
            <a:off x="3494025" y="3595022"/>
            <a:ext cx="960853" cy="2195403"/>
          </a:xfrm>
          <a:prstGeom prst="rect">
            <a:avLst/>
          </a:prstGeom>
        </p:spPr>
      </p:pic>
    </p:spTree>
    <p:extLst>
      <p:ext uri="{BB962C8B-B14F-4D97-AF65-F5344CB8AC3E}">
        <p14:creationId xmlns:p14="http://schemas.microsoft.com/office/powerpoint/2010/main" val="2628821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gn="just"/>
            <a:r>
              <a:rPr lang="en-GB" dirty="0"/>
              <a:t>Markaz </a:t>
            </a:r>
            <a:r>
              <a:rPr lang="en-GB" dirty="0" err="1"/>
              <a:t>Tooz</a:t>
            </a:r>
            <a:r>
              <a:rPr lang="en-GB" dirty="0"/>
              <a:t> </a:t>
            </a:r>
            <a:r>
              <a:rPr lang="en-GB" dirty="0" err="1"/>
              <a:t>Khurmato</a:t>
            </a:r>
            <a:r>
              <a:rPr lang="en-GB" dirty="0"/>
              <a:t> Sub-district</a:t>
            </a:r>
          </a:p>
          <a:p>
            <a:pPr algn="just"/>
            <a:r>
              <a:rPr lang="en-US" sz="3200" baseline="30000" dirty="0"/>
              <a:t>Perceptions on access to services and assistance – data reported by KIs</a:t>
            </a:r>
            <a:endParaRPr lang="en-GB" sz="3200" dirty="0"/>
          </a:p>
        </p:txBody>
      </p:sp>
      <p:sp>
        <p:nvSpPr>
          <p:cNvPr id="4" name="Rectangle 3">
            <a:extLst>
              <a:ext uri="{FF2B5EF4-FFF2-40B4-BE49-F238E27FC236}">
                <a16:creationId xmlns:a16="http://schemas.microsoft.com/office/drawing/2014/main" id="{AF58FC4D-06DE-4FE7-89CD-DAFE60FE6364}"/>
              </a:ext>
            </a:extLst>
          </p:cNvPr>
          <p:cNvSpPr/>
          <p:nvPr/>
        </p:nvSpPr>
        <p:spPr>
          <a:xfrm>
            <a:off x="172316" y="1283311"/>
            <a:ext cx="8306701"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US" sz="2000" b="1" dirty="0">
                <a:solidFill>
                  <a:srgbClr val="EE5859"/>
                </a:solidFill>
                <a:latin typeface="Trade Gothic LT Std Bold"/>
              </a:rPr>
              <a:t>Access to housing</a:t>
            </a:r>
          </a:p>
        </p:txBody>
      </p:sp>
      <p:sp>
        <p:nvSpPr>
          <p:cNvPr id="2" name="Rectangle 1">
            <a:extLst>
              <a:ext uri="{FF2B5EF4-FFF2-40B4-BE49-F238E27FC236}">
                <a16:creationId xmlns:a16="http://schemas.microsoft.com/office/drawing/2014/main" id="{84742812-FA5A-408C-B492-A2598672527F}"/>
              </a:ext>
            </a:extLst>
          </p:cNvPr>
          <p:cNvSpPr/>
          <p:nvPr/>
        </p:nvSpPr>
        <p:spPr>
          <a:xfrm>
            <a:off x="807982" y="3061544"/>
            <a:ext cx="5366084" cy="1192634"/>
          </a:xfrm>
          <a:prstGeom prst="rect">
            <a:avLst/>
          </a:prstGeom>
        </p:spPr>
        <p:txBody>
          <a:bodyPr wrap="square">
            <a:spAutoFit/>
          </a:bodyPr>
          <a:lstStyle/>
          <a:p>
            <a:pPr algn="just">
              <a:spcAft>
                <a:spcPts val="300"/>
              </a:spcAft>
            </a:pPr>
            <a:r>
              <a:rPr lang="en-GB" sz="1600" dirty="0">
                <a:solidFill>
                  <a:srgbClr val="58585B"/>
                </a:solidFill>
                <a:latin typeface="Arial Narrow" panose="020B0606020202030204" pitchFamily="34" charset="0"/>
              </a:rPr>
              <a:t>Owned tenure		                   </a:t>
            </a:r>
            <a:r>
              <a:rPr lang="en-US" sz="1600" b="1" dirty="0">
                <a:solidFill>
                  <a:srgbClr val="EE5859"/>
                </a:solidFill>
                <a:latin typeface="Arial Narrow" panose="020B0606020202030204" pitchFamily="34" charset="0"/>
              </a:rPr>
              <a:t>31 KIs</a:t>
            </a:r>
          </a:p>
          <a:p>
            <a:pPr algn="just">
              <a:spcAft>
                <a:spcPts val="300"/>
              </a:spcAft>
            </a:pPr>
            <a:r>
              <a:rPr lang="en-US" sz="1600" dirty="0">
                <a:solidFill>
                  <a:srgbClr val="58585B"/>
                </a:solidFill>
                <a:latin typeface="Arial Narrow" panose="020B0606020202030204" pitchFamily="34" charset="0"/>
              </a:rPr>
              <a:t>Verbal rental agreement 		                   </a:t>
            </a:r>
            <a:r>
              <a:rPr lang="en-GB" sz="1600" b="1" dirty="0">
                <a:solidFill>
                  <a:srgbClr val="95A0A9"/>
                </a:solidFill>
                <a:latin typeface="Arial Narrow" panose="020B0606020202030204" pitchFamily="34" charset="0"/>
              </a:rPr>
              <a:t>11 KIs</a:t>
            </a:r>
            <a:endParaRPr lang="en-US" sz="1600" b="1" dirty="0">
              <a:solidFill>
                <a:srgbClr val="EE5859"/>
              </a:solidFill>
              <a:latin typeface="Arial Narrow" panose="020B0606020202030204" pitchFamily="34" charset="0"/>
            </a:endParaRPr>
          </a:p>
          <a:p>
            <a:pPr algn="just">
              <a:spcAft>
                <a:spcPts val="300"/>
              </a:spcAft>
            </a:pPr>
            <a:r>
              <a:rPr lang="en-US" sz="1600" dirty="0">
                <a:solidFill>
                  <a:srgbClr val="58585B"/>
                </a:solidFill>
                <a:latin typeface="Arial Narrow" panose="020B0606020202030204" pitchFamily="34" charset="0"/>
              </a:rPr>
              <a:t>Formal/official rental agreement		 </a:t>
            </a:r>
            <a:r>
              <a:rPr lang="en-GB" sz="1600" b="1" dirty="0">
                <a:solidFill>
                  <a:srgbClr val="58585B"/>
                </a:solidFill>
                <a:latin typeface="Arial Narrow" panose="020B0606020202030204" pitchFamily="34" charset="0"/>
              </a:rPr>
              <a:t>3 KIs</a:t>
            </a:r>
            <a:endParaRPr lang="en-US" sz="1600" b="1" dirty="0">
              <a:solidFill>
                <a:srgbClr val="94A0A9"/>
              </a:solidFill>
              <a:latin typeface="Arial Narrow" panose="020B0606020202030204" pitchFamily="34" charset="0"/>
            </a:endParaRPr>
          </a:p>
          <a:p>
            <a:pPr algn="just">
              <a:spcAft>
                <a:spcPts val="300"/>
              </a:spcAft>
            </a:pPr>
            <a:r>
              <a:rPr lang="en-GB" sz="1600" dirty="0">
                <a:solidFill>
                  <a:srgbClr val="58585B"/>
                </a:solidFill>
                <a:latin typeface="Arial Narrow" panose="020B0606020202030204" pitchFamily="34" charset="0"/>
              </a:rPr>
              <a:t>Hosted by other family			 </a:t>
            </a:r>
            <a:r>
              <a:rPr lang="en-US" sz="1600" b="1" dirty="0">
                <a:solidFill>
                  <a:srgbClr val="D2CBB8"/>
                </a:solidFill>
                <a:latin typeface="Arial Narrow" panose="020B0606020202030204" pitchFamily="34" charset="0"/>
              </a:rPr>
              <a:t>1 KI</a:t>
            </a:r>
            <a:endParaRPr lang="en-GB" sz="1600" dirty="0">
              <a:solidFill>
                <a:srgbClr val="58585B"/>
              </a:solidFill>
              <a:latin typeface="Arial Narrow" panose="020B0606020202030204" pitchFamily="34" charset="0"/>
            </a:endParaRPr>
          </a:p>
        </p:txBody>
      </p:sp>
      <p:sp>
        <p:nvSpPr>
          <p:cNvPr id="11" name="Rectangle 10">
            <a:extLst>
              <a:ext uri="{FF2B5EF4-FFF2-40B4-BE49-F238E27FC236}">
                <a16:creationId xmlns:a16="http://schemas.microsoft.com/office/drawing/2014/main" id="{3322A68E-9A25-48F4-808A-03E9F73173B3}"/>
              </a:ext>
            </a:extLst>
          </p:cNvPr>
          <p:cNvSpPr/>
          <p:nvPr/>
        </p:nvSpPr>
        <p:spPr>
          <a:xfrm>
            <a:off x="1463794" y="2021248"/>
            <a:ext cx="7029628" cy="338554"/>
          </a:xfrm>
          <a:prstGeom prst="rect">
            <a:avLst/>
          </a:prstGeom>
        </p:spPr>
        <p:txBody>
          <a:bodyPr wrap="square">
            <a:spAutoFit/>
          </a:bodyPr>
          <a:lstStyle/>
          <a:p>
            <a:r>
              <a:rPr lang="en-US" sz="1600" dirty="0">
                <a:solidFill>
                  <a:srgbClr val="58585A"/>
                </a:solidFill>
                <a:latin typeface="Arial Narrow" panose="020B0606020202030204" pitchFamily="34" charset="0"/>
              </a:rPr>
              <a:t>of </a:t>
            </a:r>
            <a:r>
              <a:rPr lang="en-US" sz="1600" b="1" dirty="0">
                <a:solidFill>
                  <a:srgbClr val="58585A"/>
                </a:solidFill>
                <a:latin typeface="Arial Narrow" panose="020B0606020202030204" pitchFamily="34" charset="0"/>
              </a:rPr>
              <a:t>KIs </a:t>
            </a:r>
            <a:r>
              <a:rPr lang="en-US" sz="1600" dirty="0">
                <a:solidFill>
                  <a:srgbClr val="58585A"/>
                </a:solidFill>
                <a:latin typeface="Arial Narrow" panose="020B0606020202030204" pitchFamily="34" charset="0"/>
              </a:rPr>
              <a:t>(45 out of 46 KIs) reported that the majority of families in the area reside in houses. </a:t>
            </a:r>
          </a:p>
        </p:txBody>
      </p:sp>
      <p:sp>
        <p:nvSpPr>
          <p:cNvPr id="7" name="Rectangle 6">
            <a:extLst>
              <a:ext uri="{FF2B5EF4-FFF2-40B4-BE49-F238E27FC236}">
                <a16:creationId xmlns:a16="http://schemas.microsoft.com/office/drawing/2014/main" id="{5BD2FB52-1F85-44C2-B649-5620BE751E8C}"/>
              </a:ext>
            </a:extLst>
          </p:cNvPr>
          <p:cNvSpPr/>
          <p:nvPr/>
        </p:nvSpPr>
        <p:spPr>
          <a:xfrm>
            <a:off x="373167" y="2771217"/>
            <a:ext cx="4192173" cy="369332"/>
          </a:xfrm>
          <a:prstGeom prst="rect">
            <a:avLst/>
          </a:prstGeom>
        </p:spPr>
        <p:txBody>
          <a:bodyPr wrap="none">
            <a:spAutoFit/>
          </a:bodyPr>
          <a:lstStyle/>
          <a:p>
            <a:r>
              <a:rPr lang="en-US" b="1" dirty="0">
                <a:solidFill>
                  <a:srgbClr val="EE5859"/>
                </a:solidFill>
                <a:latin typeface="Trade Gothic LT Std Bold" panose="020B0804050502020204" pitchFamily="34" charset="0"/>
              </a:rPr>
              <a:t>Reported housing agreement </a:t>
            </a:r>
            <a:r>
              <a:rPr lang="en-US" sz="1600" b="1" dirty="0">
                <a:solidFill>
                  <a:srgbClr val="58585B"/>
                </a:solidFill>
                <a:latin typeface="Trade Gothic LT Std Bold" panose="020B0804050502020204" pitchFamily="34" charset="0"/>
              </a:rPr>
              <a:t>(out of 46 KIs)</a:t>
            </a:r>
          </a:p>
        </p:txBody>
      </p:sp>
      <p:sp>
        <p:nvSpPr>
          <p:cNvPr id="17" name="Rectangle 16">
            <a:extLst>
              <a:ext uri="{FF2B5EF4-FFF2-40B4-BE49-F238E27FC236}">
                <a16:creationId xmlns:a16="http://schemas.microsoft.com/office/drawing/2014/main" id="{DF8F15F4-0D2C-4BE8-B74A-AFED1E5EF945}"/>
              </a:ext>
            </a:extLst>
          </p:cNvPr>
          <p:cNvSpPr/>
          <p:nvPr/>
        </p:nvSpPr>
        <p:spPr>
          <a:xfrm>
            <a:off x="362016" y="5247780"/>
            <a:ext cx="1659429" cy="369332"/>
          </a:xfrm>
          <a:prstGeom prst="rect">
            <a:avLst/>
          </a:prstGeom>
        </p:spPr>
        <p:txBody>
          <a:bodyPr wrap="none">
            <a:spAutoFit/>
          </a:bodyPr>
          <a:lstStyle/>
          <a:p>
            <a:r>
              <a:rPr lang="en-GB" b="1" dirty="0">
                <a:solidFill>
                  <a:srgbClr val="EE5859"/>
                </a:solidFill>
                <a:latin typeface="Trade Gothic LT Std Bold" panose="020B0804050502020204" pitchFamily="34" charset="0"/>
              </a:rPr>
              <a:t>Risk of eviction</a:t>
            </a:r>
          </a:p>
        </p:txBody>
      </p:sp>
      <p:sp>
        <p:nvSpPr>
          <p:cNvPr id="18" name="Rectangle 17">
            <a:extLst>
              <a:ext uri="{FF2B5EF4-FFF2-40B4-BE49-F238E27FC236}">
                <a16:creationId xmlns:a16="http://schemas.microsoft.com/office/drawing/2014/main" id="{B18779CF-7D5C-41BB-85A0-B5BC356F17D0}"/>
              </a:ext>
            </a:extLst>
          </p:cNvPr>
          <p:cNvSpPr/>
          <p:nvPr/>
        </p:nvSpPr>
        <p:spPr>
          <a:xfrm>
            <a:off x="479331" y="5613029"/>
            <a:ext cx="8202294" cy="584775"/>
          </a:xfrm>
          <a:prstGeom prst="rect">
            <a:avLst/>
          </a:prstGeom>
        </p:spPr>
        <p:txBody>
          <a:bodyPr wrap="square">
            <a:spAutoFit/>
          </a:bodyPr>
          <a:lstStyle/>
          <a:p>
            <a:pPr algn="just"/>
            <a:r>
              <a:rPr lang="en-US" sz="1600" dirty="0">
                <a:solidFill>
                  <a:srgbClr val="58585A"/>
                </a:solidFill>
                <a:latin typeface="Arial Narrow" panose="020B0606020202030204" pitchFamily="34" charset="0"/>
              </a:rPr>
              <a:t>All KIs (46 KIs) reported that there are </a:t>
            </a:r>
            <a:r>
              <a:rPr lang="en-US" sz="1600" b="1" dirty="0">
                <a:solidFill>
                  <a:srgbClr val="58585A"/>
                </a:solidFill>
                <a:latin typeface="Arial Narrow" panose="020B0606020202030204" pitchFamily="34" charset="0"/>
              </a:rPr>
              <a:t>no families </a:t>
            </a:r>
            <a:r>
              <a:rPr lang="en-US" sz="1600" dirty="0">
                <a:solidFill>
                  <a:srgbClr val="58585A"/>
                </a:solidFill>
                <a:latin typeface="Arial Narrow" panose="020B0606020202030204" pitchFamily="34" charset="0"/>
              </a:rPr>
              <a:t>from different population groups </a:t>
            </a:r>
            <a:r>
              <a:rPr lang="en-US" sz="1600" b="1" dirty="0">
                <a:solidFill>
                  <a:srgbClr val="58585A"/>
                </a:solidFill>
                <a:latin typeface="Arial Narrow" panose="020B0606020202030204" pitchFamily="34" charset="0"/>
              </a:rPr>
              <a:t>at immediate risk of eviction </a:t>
            </a:r>
            <a:r>
              <a:rPr lang="en-US" sz="1600" dirty="0">
                <a:solidFill>
                  <a:srgbClr val="58585A"/>
                </a:solidFill>
                <a:latin typeface="Arial Narrow" panose="020B0606020202030204" pitchFamily="34" charset="0"/>
              </a:rPr>
              <a:t>in </a:t>
            </a:r>
            <a:r>
              <a:rPr lang="en-US" sz="1600" dirty="0" err="1">
                <a:solidFill>
                  <a:srgbClr val="58585A"/>
                </a:solidFill>
                <a:latin typeface="Arial Narrow" panose="020B0606020202030204" pitchFamily="34" charset="0"/>
              </a:rPr>
              <a:t>Markaz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Tooz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Khurmato</a:t>
            </a:r>
            <a:r>
              <a:rPr lang="en-US" sz="1600" dirty="0">
                <a:solidFill>
                  <a:srgbClr val="58585A"/>
                </a:solidFill>
                <a:latin typeface="Arial Narrow" panose="020B0606020202030204" pitchFamily="34" charset="0"/>
              </a:rPr>
              <a:t>.</a:t>
            </a:r>
          </a:p>
        </p:txBody>
      </p:sp>
      <p:pic>
        <p:nvPicPr>
          <p:cNvPr id="3" name="Picture 2"/>
          <p:cNvPicPr>
            <a:picLocks noChangeAspect="1"/>
          </p:cNvPicPr>
          <p:nvPr/>
        </p:nvPicPr>
        <p:blipFill>
          <a:blip r:embed="rId3"/>
          <a:stretch>
            <a:fillRect/>
          </a:stretch>
        </p:blipFill>
        <p:spPr>
          <a:xfrm>
            <a:off x="479117" y="1772240"/>
            <a:ext cx="984677" cy="939663"/>
          </a:xfrm>
          <a:prstGeom prst="rect">
            <a:avLst/>
          </a:prstGeom>
        </p:spPr>
      </p:pic>
      <p:pic>
        <p:nvPicPr>
          <p:cNvPr id="8" name="Picture 7"/>
          <p:cNvPicPr>
            <a:picLocks noChangeAspect="1"/>
          </p:cNvPicPr>
          <p:nvPr/>
        </p:nvPicPr>
        <p:blipFill>
          <a:blip r:embed="rId4"/>
          <a:stretch>
            <a:fillRect/>
          </a:stretch>
        </p:blipFill>
        <p:spPr>
          <a:xfrm>
            <a:off x="5486394" y="2944196"/>
            <a:ext cx="1373455" cy="1341881"/>
          </a:xfrm>
          <a:prstGeom prst="rect">
            <a:avLst/>
          </a:prstGeom>
        </p:spPr>
      </p:pic>
      <p:sp>
        <p:nvSpPr>
          <p:cNvPr id="19" name="Rectangle 18">
            <a:extLst>
              <a:ext uri="{FF2B5EF4-FFF2-40B4-BE49-F238E27FC236}">
                <a16:creationId xmlns:a16="http://schemas.microsoft.com/office/drawing/2014/main" id="{583338AD-3494-428B-A8C5-47FBD9CA4C5E}"/>
              </a:ext>
            </a:extLst>
          </p:cNvPr>
          <p:cNvSpPr/>
          <p:nvPr/>
        </p:nvSpPr>
        <p:spPr>
          <a:xfrm>
            <a:off x="462375" y="4609425"/>
            <a:ext cx="1281120" cy="461665"/>
          </a:xfrm>
          <a:prstGeom prst="rect">
            <a:avLst/>
          </a:prstGeom>
        </p:spPr>
        <p:txBody>
          <a:bodyPr wrap="none">
            <a:spAutoFit/>
          </a:bodyPr>
          <a:lstStyle/>
          <a:p>
            <a:pPr algn="just"/>
            <a:r>
              <a:rPr lang="en-GB" sz="3600" b="1" baseline="30000" dirty="0">
                <a:solidFill>
                  <a:srgbClr val="58585B"/>
                </a:solidFill>
                <a:latin typeface="Arial Narrow" panose="020B0606020202030204" pitchFamily="34" charset="0"/>
              </a:rPr>
              <a:t>31%-50%</a:t>
            </a:r>
          </a:p>
        </p:txBody>
      </p:sp>
      <p:sp>
        <p:nvSpPr>
          <p:cNvPr id="24" name="Rectangle 23">
            <a:extLst>
              <a:ext uri="{FF2B5EF4-FFF2-40B4-BE49-F238E27FC236}">
                <a16:creationId xmlns:a16="http://schemas.microsoft.com/office/drawing/2014/main" id="{D1E0ADB5-013C-416D-8677-FD30A03273FC}"/>
              </a:ext>
            </a:extLst>
          </p:cNvPr>
          <p:cNvSpPr/>
          <p:nvPr/>
        </p:nvSpPr>
        <p:spPr>
          <a:xfrm>
            <a:off x="1743495" y="4483426"/>
            <a:ext cx="7047807" cy="584775"/>
          </a:xfrm>
          <a:prstGeom prst="rect">
            <a:avLst/>
          </a:prstGeom>
        </p:spPr>
        <p:txBody>
          <a:bodyPr wrap="square">
            <a:spAutoFit/>
          </a:bodyPr>
          <a:lstStyle/>
          <a:p>
            <a:r>
              <a:rPr lang="en-US" sz="1600" b="1" dirty="0">
                <a:solidFill>
                  <a:srgbClr val="58585A"/>
                </a:solidFill>
                <a:latin typeface="Arial Narrow" panose="020B0606020202030204" pitchFamily="34" charset="0"/>
              </a:rPr>
              <a:t>of houses </a:t>
            </a:r>
            <a:r>
              <a:rPr lang="en-US" sz="1600" dirty="0">
                <a:solidFill>
                  <a:srgbClr val="58585A"/>
                </a:solidFill>
                <a:latin typeface="Arial Narrow" panose="020B0606020202030204" pitchFamily="34" charset="0"/>
              </a:rPr>
              <a:t>in </a:t>
            </a:r>
            <a:r>
              <a:rPr lang="en-US" sz="1600" dirty="0" err="1">
                <a:solidFill>
                  <a:srgbClr val="58585A"/>
                </a:solidFill>
                <a:latin typeface="Arial Narrow" panose="020B0606020202030204" pitchFamily="34" charset="0"/>
              </a:rPr>
              <a:t>Markaz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Tooz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Khurmato</a:t>
            </a:r>
            <a:r>
              <a:rPr lang="en-US" sz="1600" dirty="0">
                <a:solidFill>
                  <a:srgbClr val="58585A"/>
                </a:solidFill>
                <a:latin typeface="Arial Narrow" panose="020B0606020202030204" pitchFamily="34" charset="0"/>
              </a:rPr>
              <a:t> were reportedly damaged during the events in 2014 due to military operations, as reported by 36 KIs (out of 46).</a:t>
            </a:r>
          </a:p>
        </p:txBody>
      </p:sp>
    </p:spTree>
    <p:extLst>
      <p:ext uri="{BB962C8B-B14F-4D97-AF65-F5344CB8AC3E}">
        <p14:creationId xmlns:p14="http://schemas.microsoft.com/office/powerpoint/2010/main" val="1200316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58FC4D-06DE-4FE7-89CD-DAFE60FE6364}"/>
              </a:ext>
            </a:extLst>
          </p:cNvPr>
          <p:cNvSpPr/>
          <p:nvPr/>
        </p:nvSpPr>
        <p:spPr>
          <a:xfrm>
            <a:off x="350732" y="1283311"/>
            <a:ext cx="8306701"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US" sz="2000" b="1" dirty="0">
                <a:solidFill>
                  <a:srgbClr val="EE5859"/>
                </a:solidFill>
                <a:latin typeface="Trade Gothic LT Std Bold"/>
              </a:rPr>
              <a:t>Access to housing rehabilitation</a:t>
            </a:r>
            <a:endParaRPr lang="en-US" sz="1400" b="1" dirty="0">
              <a:solidFill>
                <a:srgbClr val="EE5859"/>
              </a:solidFill>
              <a:latin typeface="Trade Gothic LT Std Bold"/>
            </a:endParaRPr>
          </a:p>
        </p:txBody>
      </p:sp>
      <p:sp>
        <p:nvSpPr>
          <p:cNvPr id="6" name="Rectangle 5">
            <a:extLst>
              <a:ext uri="{FF2B5EF4-FFF2-40B4-BE49-F238E27FC236}">
                <a16:creationId xmlns:a16="http://schemas.microsoft.com/office/drawing/2014/main" id="{4227E565-6395-46A9-A6B8-F66730D52CE5}"/>
              </a:ext>
            </a:extLst>
          </p:cNvPr>
          <p:cNvSpPr/>
          <p:nvPr/>
        </p:nvSpPr>
        <p:spPr>
          <a:xfrm>
            <a:off x="1595715" y="2025649"/>
            <a:ext cx="7106321" cy="338554"/>
          </a:xfrm>
          <a:prstGeom prst="rect">
            <a:avLst/>
          </a:prstGeom>
        </p:spPr>
        <p:txBody>
          <a:bodyPr wrap="square">
            <a:spAutoFit/>
          </a:bodyPr>
          <a:lstStyle/>
          <a:p>
            <a:r>
              <a:rPr lang="en-US" sz="1600" dirty="0">
                <a:solidFill>
                  <a:srgbClr val="58585A"/>
                </a:solidFill>
                <a:latin typeface="Arial Narrow" panose="020B0606020202030204" pitchFamily="34" charset="0"/>
              </a:rPr>
              <a:t>of </a:t>
            </a:r>
            <a:r>
              <a:rPr lang="en-US" sz="1600" b="1" dirty="0">
                <a:solidFill>
                  <a:srgbClr val="58585A"/>
                </a:solidFill>
                <a:latin typeface="Arial Narrow" panose="020B0606020202030204" pitchFamily="34" charset="0"/>
              </a:rPr>
              <a:t>KIs </a:t>
            </a:r>
            <a:r>
              <a:rPr lang="en-US" sz="1600" dirty="0">
                <a:solidFill>
                  <a:srgbClr val="58585A"/>
                </a:solidFill>
                <a:latin typeface="Arial Narrow" panose="020B0606020202030204" pitchFamily="34" charset="0"/>
              </a:rPr>
              <a:t>(18 out of 46 KIs) reported that access to housing rehabilitation is </a:t>
            </a:r>
            <a:r>
              <a:rPr lang="en-US" sz="1600" b="1" dirty="0">
                <a:solidFill>
                  <a:srgbClr val="58585A"/>
                </a:solidFill>
                <a:latin typeface="Arial Narrow" panose="020B0606020202030204" pitchFamily="34" charset="0"/>
              </a:rPr>
              <a:t>unequal</a:t>
            </a:r>
            <a:r>
              <a:rPr lang="en-US" sz="1600" dirty="0">
                <a:solidFill>
                  <a:srgbClr val="58585A"/>
                </a:solidFill>
                <a:latin typeface="Arial Narrow" panose="020B0606020202030204" pitchFamily="34" charset="0"/>
              </a:rPr>
              <a:t>.</a:t>
            </a:r>
          </a:p>
        </p:txBody>
      </p:sp>
      <p:sp>
        <p:nvSpPr>
          <p:cNvPr id="8" name="Rectangle 7">
            <a:extLst>
              <a:ext uri="{FF2B5EF4-FFF2-40B4-BE49-F238E27FC236}">
                <a16:creationId xmlns:a16="http://schemas.microsoft.com/office/drawing/2014/main" id="{9110703B-2D3F-41F8-A15E-696AB7526BCA}"/>
              </a:ext>
            </a:extLst>
          </p:cNvPr>
          <p:cNvSpPr/>
          <p:nvPr/>
        </p:nvSpPr>
        <p:spPr>
          <a:xfrm>
            <a:off x="427344" y="2838956"/>
            <a:ext cx="8135029" cy="369332"/>
          </a:xfrm>
          <a:prstGeom prst="rect">
            <a:avLst/>
          </a:prstGeom>
        </p:spPr>
        <p:txBody>
          <a:bodyPr wrap="square">
            <a:spAutoFit/>
          </a:bodyPr>
          <a:lstStyle/>
          <a:p>
            <a:r>
              <a:rPr lang="en-US" b="1" dirty="0">
                <a:solidFill>
                  <a:srgbClr val="EE5859"/>
                </a:solidFill>
                <a:latin typeface="Trade Gothic LT Std Bold" panose="020B0804050502020204" pitchFamily="34" charset="0"/>
              </a:rPr>
              <a:t>Reported barriers to access assistance for rehabilitation </a:t>
            </a:r>
            <a:r>
              <a:rPr lang="en-US" sz="1600" b="1" dirty="0">
                <a:solidFill>
                  <a:srgbClr val="58585B"/>
                </a:solidFill>
                <a:latin typeface="Trade Gothic LT Std Bold" panose="020B0804050502020204" pitchFamily="34" charset="0"/>
              </a:rPr>
              <a:t>(out of 18 KIs)*</a:t>
            </a:r>
            <a:endParaRPr lang="en-US" dirty="0"/>
          </a:p>
        </p:txBody>
      </p:sp>
      <p:sp>
        <p:nvSpPr>
          <p:cNvPr id="9" name="Rectangle 8">
            <a:extLst>
              <a:ext uri="{FF2B5EF4-FFF2-40B4-BE49-F238E27FC236}">
                <a16:creationId xmlns:a16="http://schemas.microsoft.com/office/drawing/2014/main" id="{EBB3DB0C-EDF9-4D96-A3EB-3F1BF59257B2}"/>
              </a:ext>
            </a:extLst>
          </p:cNvPr>
          <p:cNvSpPr/>
          <p:nvPr/>
        </p:nvSpPr>
        <p:spPr>
          <a:xfrm>
            <a:off x="538649" y="3204827"/>
            <a:ext cx="4801582" cy="1954381"/>
          </a:xfrm>
          <a:prstGeom prst="rect">
            <a:avLst/>
          </a:prstGeom>
        </p:spPr>
        <p:txBody>
          <a:bodyPr wrap="square">
            <a:spAutoFit/>
          </a:bodyPr>
          <a:lstStyle/>
          <a:p>
            <a:pPr algn="just">
              <a:spcAft>
                <a:spcPts val="600"/>
              </a:spcAft>
            </a:pPr>
            <a:r>
              <a:rPr lang="en-US" sz="1600" dirty="0">
                <a:solidFill>
                  <a:srgbClr val="58585B"/>
                </a:solidFill>
                <a:latin typeface="Arial Narrow" panose="020B0606020202030204" pitchFamily="34" charset="0"/>
              </a:rPr>
              <a:t>Vulnerability criteria perceived as too specific</a:t>
            </a:r>
          </a:p>
          <a:p>
            <a:pPr algn="just">
              <a:spcAft>
                <a:spcPts val="600"/>
              </a:spcAft>
            </a:pPr>
            <a:r>
              <a:rPr lang="en-US" sz="1600" dirty="0">
                <a:solidFill>
                  <a:srgbClr val="58585B"/>
                </a:solidFill>
                <a:latin typeface="Arial Narrow" panose="020B0606020202030204" pitchFamily="34" charset="0"/>
              </a:rPr>
              <a:t>Lack of financial means for rehabilitation</a:t>
            </a:r>
          </a:p>
          <a:p>
            <a:pPr algn="just">
              <a:spcAft>
                <a:spcPts val="600"/>
              </a:spcAft>
            </a:pPr>
            <a:r>
              <a:rPr lang="en-US" sz="1600" dirty="0">
                <a:solidFill>
                  <a:srgbClr val="58585B"/>
                </a:solidFill>
                <a:latin typeface="Arial Narrow" panose="020B0606020202030204" pitchFamily="34" charset="0"/>
              </a:rPr>
              <a:t>Assistance perceived to target specific </a:t>
            </a:r>
            <a:r>
              <a:rPr lang="en-US" sz="1600" dirty="0" err="1">
                <a:solidFill>
                  <a:srgbClr val="58585B"/>
                </a:solidFill>
                <a:latin typeface="Arial Narrow" panose="020B0606020202030204" pitchFamily="34" charset="0"/>
              </a:rPr>
              <a:t>neighbourhoods</a:t>
            </a:r>
            <a:r>
              <a:rPr lang="en-US" sz="1600" dirty="0">
                <a:solidFill>
                  <a:srgbClr val="58585B"/>
                </a:solidFill>
                <a:latin typeface="Arial Narrow" panose="020B0606020202030204" pitchFamily="34" charset="0"/>
              </a:rPr>
              <a:t> </a:t>
            </a:r>
          </a:p>
          <a:p>
            <a:pPr algn="just">
              <a:spcAft>
                <a:spcPts val="600"/>
              </a:spcAft>
            </a:pPr>
            <a:r>
              <a:rPr lang="en-US" sz="1600" dirty="0">
                <a:solidFill>
                  <a:srgbClr val="58585B"/>
                </a:solidFill>
                <a:latin typeface="Arial Narrow" panose="020B0606020202030204" pitchFamily="34" charset="0"/>
              </a:rPr>
              <a:t>Less connections (</a:t>
            </a:r>
            <a:r>
              <a:rPr lang="en-US" sz="1600" dirty="0" err="1">
                <a:solidFill>
                  <a:srgbClr val="58585B"/>
                </a:solidFill>
                <a:latin typeface="Arial Narrow" panose="020B0606020202030204" pitchFamily="34" charset="0"/>
              </a:rPr>
              <a:t>wasta</a:t>
            </a:r>
            <a:r>
              <a:rPr lang="en-US" sz="1600" dirty="0">
                <a:solidFill>
                  <a:srgbClr val="58585B"/>
                </a:solidFill>
                <a:latin typeface="Arial Narrow" panose="020B0606020202030204" pitchFamily="34" charset="0"/>
              </a:rPr>
              <a:t>) </a:t>
            </a:r>
          </a:p>
          <a:p>
            <a:pPr algn="just">
              <a:spcAft>
                <a:spcPts val="600"/>
              </a:spcAft>
            </a:pPr>
            <a:r>
              <a:rPr lang="en-GB" sz="1600" dirty="0">
                <a:solidFill>
                  <a:srgbClr val="58585B"/>
                </a:solidFill>
                <a:latin typeface="Arial Narrow" panose="020B0606020202030204" pitchFamily="34" charset="0"/>
              </a:rPr>
              <a:t>COVID-19 restrictions</a:t>
            </a:r>
          </a:p>
          <a:p>
            <a:pPr algn="just">
              <a:spcAft>
                <a:spcPts val="600"/>
              </a:spcAft>
            </a:pPr>
            <a:r>
              <a:rPr lang="en-GB" sz="1600" dirty="0">
                <a:solidFill>
                  <a:srgbClr val="58585B"/>
                </a:solidFill>
                <a:latin typeface="Arial Narrow" panose="020B0606020202030204" pitchFamily="34" charset="0"/>
              </a:rPr>
              <a:t>Lack of necessary documentation </a:t>
            </a:r>
            <a:r>
              <a:rPr lang="en-US" sz="1600" dirty="0">
                <a:solidFill>
                  <a:srgbClr val="58585B"/>
                </a:solidFill>
                <a:latin typeface="Arial Narrow" panose="020B0606020202030204" pitchFamily="34" charset="0"/>
              </a:rPr>
              <a:t>          </a:t>
            </a:r>
            <a:r>
              <a:rPr lang="en-GB" sz="1600" dirty="0">
                <a:solidFill>
                  <a:srgbClr val="58585B"/>
                </a:solidFill>
                <a:latin typeface="Arial Narrow" panose="020B0606020202030204" pitchFamily="34" charset="0"/>
              </a:rPr>
              <a:t>	                           </a:t>
            </a:r>
            <a:endParaRPr lang="en-US" sz="1600" dirty="0"/>
          </a:p>
        </p:txBody>
      </p:sp>
      <p:sp>
        <p:nvSpPr>
          <p:cNvPr id="17" name="Rectangle 16">
            <a:extLst>
              <a:ext uri="{FF2B5EF4-FFF2-40B4-BE49-F238E27FC236}">
                <a16:creationId xmlns:a16="http://schemas.microsoft.com/office/drawing/2014/main" id="{42605B79-2D8A-450F-B209-6B96690A2028}"/>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19" name="Title 1">
            <a:extLst>
              <a:ext uri="{FF2B5EF4-FFF2-40B4-BE49-F238E27FC236}">
                <a16:creationId xmlns:a16="http://schemas.microsoft.com/office/drawing/2014/main" id="{5394F66B-E13E-47AA-8608-145FE7DE2871}"/>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gn="just"/>
            <a:r>
              <a:rPr lang="en-GB" dirty="0"/>
              <a:t>Markaz </a:t>
            </a:r>
            <a:r>
              <a:rPr lang="en-GB" dirty="0" err="1"/>
              <a:t>Tooz</a:t>
            </a:r>
            <a:r>
              <a:rPr lang="en-GB" dirty="0"/>
              <a:t> </a:t>
            </a:r>
            <a:r>
              <a:rPr lang="en-GB" dirty="0" err="1"/>
              <a:t>Khurmato</a:t>
            </a:r>
            <a:r>
              <a:rPr lang="en-GB" dirty="0"/>
              <a:t> Sub-district</a:t>
            </a:r>
          </a:p>
          <a:p>
            <a:pPr algn="just"/>
            <a:r>
              <a:rPr lang="en-US" sz="3200" baseline="30000" dirty="0"/>
              <a:t>Perceptions on access to services and assistance – data reported by KIs</a:t>
            </a:r>
            <a:endParaRPr lang="en-GB" sz="3200" dirty="0"/>
          </a:p>
        </p:txBody>
      </p:sp>
      <p:sp>
        <p:nvSpPr>
          <p:cNvPr id="5" name="Rectangle 4"/>
          <p:cNvSpPr/>
          <p:nvPr/>
        </p:nvSpPr>
        <p:spPr>
          <a:xfrm>
            <a:off x="516552" y="5212526"/>
            <a:ext cx="8103330" cy="830997"/>
          </a:xfrm>
          <a:prstGeom prst="rect">
            <a:avLst/>
          </a:prstGeom>
        </p:spPr>
        <p:txBody>
          <a:bodyPr wrap="square">
            <a:spAutoFit/>
          </a:bodyPr>
          <a:lstStyle/>
          <a:p>
            <a:pPr algn="just"/>
            <a:r>
              <a:rPr lang="en-US" sz="1600" i="1" dirty="0">
                <a:solidFill>
                  <a:srgbClr val="ED5758"/>
                </a:solidFill>
                <a:latin typeface="Arial Narrow" panose="020B0606020202030204" pitchFamily="34" charset="0"/>
              </a:rPr>
              <a:t>“The area has largely been destroyed, including people’s homes, infrastructure and government departments. Therefore, the region needs significant housing support to stabilize the region.” </a:t>
            </a:r>
            <a:endParaRPr lang="en-US" sz="1600" dirty="0">
              <a:solidFill>
                <a:srgbClr val="ED5758"/>
              </a:solidFill>
              <a:latin typeface="Arial Narrow" panose="020B0606020202030204" pitchFamily="34" charset="0"/>
            </a:endParaRPr>
          </a:p>
          <a:p>
            <a:pPr algn="just"/>
            <a:r>
              <a:rPr lang="en-US" sz="1600" dirty="0">
                <a:solidFill>
                  <a:srgbClr val="57585A"/>
                </a:solidFill>
                <a:latin typeface="Arial Narrow" panose="020B0606020202030204" pitchFamily="34" charset="0"/>
              </a:rPr>
              <a:t>						- Male community leader KI -</a:t>
            </a:r>
            <a:endParaRPr lang="en-US" sz="1600" dirty="0">
              <a:latin typeface="Arial Narrow" panose="020B0606020202030204" pitchFamily="34" charset="0"/>
            </a:endParaRPr>
          </a:p>
        </p:txBody>
      </p:sp>
      <p:pic>
        <p:nvPicPr>
          <p:cNvPr id="7" name="Picture 6"/>
          <p:cNvPicPr>
            <a:picLocks noChangeAspect="1"/>
          </p:cNvPicPr>
          <p:nvPr/>
        </p:nvPicPr>
        <p:blipFill>
          <a:blip r:embed="rId3"/>
          <a:stretch>
            <a:fillRect/>
          </a:stretch>
        </p:blipFill>
        <p:spPr>
          <a:xfrm>
            <a:off x="546595" y="1788027"/>
            <a:ext cx="934037" cy="951123"/>
          </a:xfrm>
          <a:prstGeom prst="rect">
            <a:avLst/>
          </a:prstGeom>
        </p:spPr>
      </p:pic>
      <p:sp>
        <p:nvSpPr>
          <p:cNvPr id="10" name="TextBox 9"/>
          <p:cNvSpPr txBox="1"/>
          <p:nvPr/>
        </p:nvSpPr>
        <p:spPr>
          <a:xfrm>
            <a:off x="4872399" y="3171896"/>
            <a:ext cx="935664" cy="1954381"/>
          </a:xfrm>
          <a:prstGeom prst="rect">
            <a:avLst/>
          </a:prstGeom>
          <a:noFill/>
        </p:spPr>
        <p:txBody>
          <a:bodyPr wrap="square" rtlCol="0">
            <a:spAutoFit/>
          </a:bodyPr>
          <a:lstStyle/>
          <a:p>
            <a:pPr>
              <a:spcAft>
                <a:spcPts val="600"/>
              </a:spcAft>
            </a:pPr>
            <a:r>
              <a:rPr lang="en-GB" sz="1600" b="1" dirty="0">
                <a:solidFill>
                  <a:srgbClr val="58585A"/>
                </a:solidFill>
                <a:latin typeface="Arial Narrow" panose="020B0606020202030204" pitchFamily="34" charset="0"/>
              </a:rPr>
              <a:t>13 KIs</a:t>
            </a:r>
          </a:p>
          <a:p>
            <a:pPr>
              <a:spcAft>
                <a:spcPts val="600"/>
              </a:spcAft>
            </a:pPr>
            <a:r>
              <a:rPr lang="en-GB" sz="1600" b="1" dirty="0">
                <a:solidFill>
                  <a:srgbClr val="58585A"/>
                </a:solidFill>
                <a:latin typeface="Arial Narrow" panose="020B0606020202030204" pitchFamily="34" charset="0"/>
              </a:rPr>
              <a:t>13 KIs</a:t>
            </a:r>
          </a:p>
          <a:p>
            <a:pPr>
              <a:spcAft>
                <a:spcPts val="600"/>
              </a:spcAft>
            </a:pPr>
            <a:r>
              <a:rPr lang="en-GB" sz="1600" b="1" dirty="0">
                <a:solidFill>
                  <a:srgbClr val="58585A"/>
                </a:solidFill>
                <a:latin typeface="Arial Narrow" panose="020B0606020202030204" pitchFamily="34" charset="0"/>
              </a:rPr>
              <a:t>11 KIs</a:t>
            </a:r>
          </a:p>
          <a:p>
            <a:pPr>
              <a:spcAft>
                <a:spcPts val="600"/>
              </a:spcAft>
            </a:pPr>
            <a:r>
              <a:rPr lang="en-GB" sz="1600" b="1" dirty="0">
                <a:solidFill>
                  <a:srgbClr val="58585A"/>
                </a:solidFill>
                <a:latin typeface="Arial Narrow" panose="020B0606020202030204" pitchFamily="34" charset="0"/>
              </a:rPr>
              <a:t>  5 KIs</a:t>
            </a:r>
          </a:p>
          <a:p>
            <a:pPr>
              <a:spcAft>
                <a:spcPts val="600"/>
              </a:spcAft>
            </a:pPr>
            <a:r>
              <a:rPr lang="en-GB" sz="1600" b="1" dirty="0">
                <a:solidFill>
                  <a:srgbClr val="58585A"/>
                </a:solidFill>
                <a:latin typeface="Arial Narrow" panose="020B0606020202030204" pitchFamily="34" charset="0"/>
              </a:rPr>
              <a:t>  2 KIs</a:t>
            </a:r>
          </a:p>
          <a:p>
            <a:pPr>
              <a:spcAft>
                <a:spcPts val="600"/>
              </a:spcAft>
            </a:pPr>
            <a:r>
              <a:rPr lang="en-GB" sz="1600" b="1" dirty="0">
                <a:solidFill>
                  <a:srgbClr val="58585A"/>
                </a:solidFill>
                <a:latin typeface="Arial Narrow" panose="020B0606020202030204" pitchFamily="34" charset="0"/>
              </a:rPr>
              <a:t>  1 KI</a:t>
            </a:r>
          </a:p>
        </p:txBody>
      </p:sp>
      <p:pic>
        <p:nvPicPr>
          <p:cNvPr id="11" name="Picture 10"/>
          <p:cNvPicPr>
            <a:picLocks noChangeAspect="1"/>
          </p:cNvPicPr>
          <p:nvPr/>
        </p:nvPicPr>
        <p:blipFill>
          <a:blip r:embed="rId4"/>
          <a:stretch>
            <a:fillRect/>
          </a:stretch>
        </p:blipFill>
        <p:spPr>
          <a:xfrm>
            <a:off x="5669197" y="3241741"/>
            <a:ext cx="622254" cy="1820912"/>
          </a:xfrm>
          <a:prstGeom prst="rect">
            <a:avLst/>
          </a:prstGeom>
        </p:spPr>
      </p:pic>
    </p:spTree>
    <p:extLst>
      <p:ext uri="{BB962C8B-B14F-4D97-AF65-F5344CB8AC3E}">
        <p14:creationId xmlns:p14="http://schemas.microsoft.com/office/powerpoint/2010/main" val="934757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6C4BD4-31DB-466A-9BE4-AD0668DDAB39}"/>
              </a:ext>
            </a:extLst>
          </p:cNvPr>
          <p:cNvSpPr/>
          <p:nvPr/>
        </p:nvSpPr>
        <p:spPr>
          <a:xfrm>
            <a:off x="395337" y="1378658"/>
            <a:ext cx="3884397" cy="461665"/>
          </a:xfrm>
          <a:prstGeom prst="rect">
            <a:avLst/>
          </a:prstGeom>
        </p:spPr>
        <p:txBody>
          <a:bodyPr wrap="non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GB" sz="2000" b="1" dirty="0">
                <a:solidFill>
                  <a:srgbClr val="EE5859"/>
                </a:solidFill>
                <a:latin typeface="Trade Gothic LT Std Bold"/>
              </a:rPr>
              <a:t>Access to basic public services</a:t>
            </a:r>
          </a:p>
        </p:txBody>
      </p:sp>
      <p:sp>
        <p:nvSpPr>
          <p:cNvPr id="12" name="Title 1">
            <a:extLst>
              <a:ext uri="{FF2B5EF4-FFF2-40B4-BE49-F238E27FC236}">
                <a16:creationId xmlns:a16="http://schemas.microsoft.com/office/drawing/2014/main" id="{EF59AC14-F48C-4C80-851C-8BB6E68DB190}"/>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gn="just"/>
            <a:r>
              <a:rPr lang="en-GB" dirty="0"/>
              <a:t>Markaz </a:t>
            </a:r>
            <a:r>
              <a:rPr lang="en-GB" dirty="0" err="1"/>
              <a:t>Tooz</a:t>
            </a:r>
            <a:r>
              <a:rPr lang="en-GB" dirty="0"/>
              <a:t> </a:t>
            </a:r>
            <a:r>
              <a:rPr lang="en-GB" dirty="0" err="1"/>
              <a:t>Khurmato</a:t>
            </a:r>
            <a:r>
              <a:rPr lang="en-GB" dirty="0"/>
              <a:t> Sub-district</a:t>
            </a:r>
          </a:p>
          <a:p>
            <a:pPr algn="just"/>
            <a:r>
              <a:rPr lang="en-US" sz="3200" baseline="30000" dirty="0"/>
              <a:t>Perceptions on access to services and assistance – data reported by KIs</a:t>
            </a:r>
            <a:endParaRPr lang="en-GB" sz="3200" dirty="0"/>
          </a:p>
        </p:txBody>
      </p:sp>
      <p:sp>
        <p:nvSpPr>
          <p:cNvPr id="4" name="Rectangle 3">
            <a:extLst>
              <a:ext uri="{FF2B5EF4-FFF2-40B4-BE49-F238E27FC236}">
                <a16:creationId xmlns:a16="http://schemas.microsoft.com/office/drawing/2014/main" id="{9F78F469-18F7-4EB3-9635-EDF1C5C83DA4}"/>
              </a:ext>
            </a:extLst>
          </p:cNvPr>
          <p:cNvSpPr/>
          <p:nvPr/>
        </p:nvSpPr>
        <p:spPr>
          <a:xfrm>
            <a:off x="1498752" y="2080750"/>
            <a:ext cx="7119597" cy="584775"/>
          </a:xfrm>
          <a:prstGeom prst="rect">
            <a:avLst/>
          </a:prstGeom>
        </p:spPr>
        <p:txBody>
          <a:bodyPr wrap="square">
            <a:spAutoFit/>
          </a:bodyPr>
          <a:lstStyle/>
          <a:p>
            <a:pPr algn="just"/>
            <a:r>
              <a:rPr lang="en-US" sz="1600" dirty="0">
                <a:solidFill>
                  <a:srgbClr val="58585A"/>
                </a:solidFill>
                <a:latin typeface="Arial Narrow" panose="020B0606020202030204" pitchFamily="34" charset="0"/>
              </a:rPr>
              <a:t>of </a:t>
            </a:r>
            <a:r>
              <a:rPr lang="en-US" sz="1600" b="1" dirty="0">
                <a:solidFill>
                  <a:srgbClr val="58585A"/>
                </a:solidFill>
                <a:latin typeface="Arial Narrow" panose="020B0606020202030204" pitchFamily="34" charset="0"/>
              </a:rPr>
              <a:t>KIs </a:t>
            </a:r>
            <a:r>
              <a:rPr lang="en-US" sz="1600" dirty="0">
                <a:solidFill>
                  <a:srgbClr val="58585A"/>
                </a:solidFill>
                <a:latin typeface="Arial Narrow" panose="020B0606020202030204" pitchFamily="34" charset="0"/>
              </a:rPr>
              <a:t>(13 out of 46 KIs) in </a:t>
            </a:r>
            <a:r>
              <a:rPr lang="en-US" sz="1600" dirty="0" err="1">
                <a:solidFill>
                  <a:srgbClr val="58585A"/>
                </a:solidFill>
                <a:latin typeface="Arial Narrow" panose="020B0606020202030204" pitchFamily="34" charset="0"/>
              </a:rPr>
              <a:t>Markaz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Tooz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Khurmato</a:t>
            </a:r>
            <a:r>
              <a:rPr lang="en-US" sz="1600" dirty="0">
                <a:solidFill>
                  <a:srgbClr val="58585A"/>
                </a:solidFill>
                <a:latin typeface="Arial Narrow" panose="020B0606020202030204" pitchFamily="34" charset="0"/>
              </a:rPr>
              <a:t> reported that access to basic public services was </a:t>
            </a:r>
            <a:r>
              <a:rPr lang="en-US" sz="1600" b="1" dirty="0">
                <a:solidFill>
                  <a:srgbClr val="58585A"/>
                </a:solidFill>
                <a:latin typeface="Arial Narrow" panose="020B0606020202030204" pitchFamily="34" charset="0"/>
              </a:rPr>
              <a:t>unequal, </a:t>
            </a:r>
            <a:r>
              <a:rPr lang="en-US" sz="1600" dirty="0">
                <a:solidFill>
                  <a:srgbClr val="58585A"/>
                </a:solidFill>
                <a:latin typeface="Arial Narrow" panose="020B0606020202030204" pitchFamily="34" charset="0"/>
              </a:rPr>
              <a:t>namely </a:t>
            </a:r>
            <a:r>
              <a:rPr lang="en-US" sz="1600" b="1" dirty="0">
                <a:solidFill>
                  <a:srgbClr val="58585A"/>
                </a:solidFill>
                <a:latin typeface="Arial Narrow" panose="020B0606020202030204" pitchFamily="34" charset="0"/>
              </a:rPr>
              <a:t>education, healthcare and water and sanitation. </a:t>
            </a:r>
            <a:endParaRPr lang="en-US" sz="1600" dirty="0">
              <a:solidFill>
                <a:srgbClr val="58585A"/>
              </a:solidFill>
              <a:latin typeface="Arial Narrow" panose="020B0606020202030204" pitchFamily="34" charset="0"/>
            </a:endParaRPr>
          </a:p>
        </p:txBody>
      </p:sp>
      <p:sp>
        <p:nvSpPr>
          <p:cNvPr id="6" name="Rectangle 5">
            <a:extLst>
              <a:ext uri="{FF2B5EF4-FFF2-40B4-BE49-F238E27FC236}">
                <a16:creationId xmlns:a16="http://schemas.microsoft.com/office/drawing/2014/main" id="{BB5D4E0F-F2F4-44C1-BA3E-55C75B478005}"/>
              </a:ext>
            </a:extLst>
          </p:cNvPr>
          <p:cNvSpPr/>
          <p:nvPr/>
        </p:nvSpPr>
        <p:spPr>
          <a:xfrm>
            <a:off x="423255" y="3055416"/>
            <a:ext cx="8140375" cy="369332"/>
          </a:xfrm>
          <a:prstGeom prst="rect">
            <a:avLst/>
          </a:prstGeom>
        </p:spPr>
        <p:txBody>
          <a:bodyPr wrap="square">
            <a:spAutoFit/>
          </a:bodyPr>
          <a:lstStyle/>
          <a:p>
            <a:r>
              <a:rPr lang="en-US" b="1" dirty="0">
                <a:solidFill>
                  <a:srgbClr val="EE5859"/>
                </a:solidFill>
                <a:latin typeface="Trade Gothic LT Std Bold" panose="020B0804050502020204" pitchFamily="34" charset="0"/>
              </a:rPr>
              <a:t>Reported barriers to access basic public services </a:t>
            </a:r>
            <a:r>
              <a:rPr lang="en-US" sz="1600" b="1" dirty="0">
                <a:solidFill>
                  <a:srgbClr val="58585B"/>
                </a:solidFill>
                <a:latin typeface="Trade Gothic LT Std Bold" panose="020B0804050502020204" pitchFamily="34" charset="0"/>
              </a:rPr>
              <a:t>(out of 15 KIs)*</a:t>
            </a:r>
            <a:endParaRPr lang="en-US" sz="1600" dirty="0"/>
          </a:p>
        </p:txBody>
      </p:sp>
      <p:sp>
        <p:nvSpPr>
          <p:cNvPr id="16" name="Rectangle 15">
            <a:extLst>
              <a:ext uri="{FF2B5EF4-FFF2-40B4-BE49-F238E27FC236}">
                <a16:creationId xmlns:a16="http://schemas.microsoft.com/office/drawing/2014/main" id="{DE8CA5B0-40D4-492A-B61E-E18863C0D663}"/>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7" name="Rectangle 6">
            <a:extLst>
              <a:ext uri="{FF2B5EF4-FFF2-40B4-BE49-F238E27FC236}">
                <a16:creationId xmlns:a16="http://schemas.microsoft.com/office/drawing/2014/main" id="{7C07F17C-5779-4F1C-A05D-49933B5BA0AF}"/>
              </a:ext>
            </a:extLst>
          </p:cNvPr>
          <p:cNvSpPr/>
          <p:nvPr/>
        </p:nvSpPr>
        <p:spPr>
          <a:xfrm>
            <a:off x="499239" y="3464552"/>
            <a:ext cx="6177443" cy="1192634"/>
          </a:xfrm>
          <a:prstGeom prst="rect">
            <a:avLst/>
          </a:prstGeom>
        </p:spPr>
        <p:txBody>
          <a:bodyPr wrap="square">
            <a:spAutoFit/>
          </a:bodyPr>
          <a:lstStyle/>
          <a:p>
            <a:pPr algn="just">
              <a:spcAft>
                <a:spcPts val="300"/>
              </a:spcAft>
            </a:pPr>
            <a:r>
              <a:rPr lang="en-US" sz="1600" dirty="0">
                <a:solidFill>
                  <a:srgbClr val="58585B"/>
                </a:solidFill>
                <a:latin typeface="Arial Narrow" panose="020B0606020202030204" pitchFamily="34" charset="0"/>
              </a:rPr>
              <a:t>Less connections (</a:t>
            </a:r>
            <a:r>
              <a:rPr lang="en-US" sz="1600" dirty="0" err="1">
                <a:solidFill>
                  <a:srgbClr val="58585B"/>
                </a:solidFill>
                <a:latin typeface="Arial Narrow" panose="020B0606020202030204" pitchFamily="34" charset="0"/>
              </a:rPr>
              <a:t>wasta</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12 KIs</a:t>
            </a:r>
          </a:p>
          <a:p>
            <a:pPr algn="just">
              <a:spcAft>
                <a:spcPts val="300"/>
              </a:spcAft>
            </a:pPr>
            <a:r>
              <a:rPr lang="en-US" sz="1600" dirty="0">
                <a:solidFill>
                  <a:srgbClr val="58585B"/>
                </a:solidFill>
                <a:latin typeface="Arial Narrow" panose="020B0606020202030204" pitchFamily="34" charset="0"/>
              </a:rPr>
              <a:t>Vulnerability criteria perceived as too specific	           	           </a:t>
            </a:r>
            <a:r>
              <a:rPr lang="en-US" sz="1600" b="1" dirty="0">
                <a:solidFill>
                  <a:srgbClr val="58585B"/>
                </a:solidFill>
                <a:latin typeface="Arial Narrow" panose="020B0606020202030204" pitchFamily="34" charset="0"/>
              </a:rPr>
              <a:t>  8 KIs</a:t>
            </a:r>
          </a:p>
          <a:p>
            <a:pPr algn="just">
              <a:spcAft>
                <a:spcPts val="300"/>
              </a:spcAft>
            </a:pPr>
            <a:r>
              <a:rPr lang="en-GB" sz="1600" dirty="0">
                <a:solidFill>
                  <a:srgbClr val="58585B"/>
                </a:solidFill>
                <a:latin typeface="Arial Narrow" panose="020B0606020202030204" pitchFamily="34" charset="0"/>
              </a:rPr>
              <a:t>COVID-19  related restrictions		            	           </a:t>
            </a:r>
            <a:r>
              <a:rPr lang="en-GB" sz="1600" b="1" dirty="0">
                <a:solidFill>
                  <a:srgbClr val="58585B"/>
                </a:solidFill>
                <a:latin typeface="Arial Narrow" panose="020B0606020202030204" pitchFamily="34" charset="0"/>
              </a:rPr>
              <a:t>  5 KIs</a:t>
            </a:r>
            <a:endParaRPr lang="en-GB" sz="1600" dirty="0">
              <a:solidFill>
                <a:srgbClr val="58585B"/>
              </a:solidFill>
              <a:latin typeface="Arial Narrow" panose="020B0606020202030204" pitchFamily="34" charset="0"/>
            </a:endParaRPr>
          </a:p>
          <a:p>
            <a:pPr algn="just">
              <a:spcAft>
                <a:spcPts val="300"/>
              </a:spcAft>
            </a:pPr>
            <a:r>
              <a:rPr lang="en-US" sz="1600" dirty="0">
                <a:solidFill>
                  <a:srgbClr val="58585B"/>
                </a:solidFill>
                <a:latin typeface="Arial Narrow" panose="020B0606020202030204" pitchFamily="34" charset="0"/>
              </a:rPr>
              <a:t>Lack of financial means to access services 		             </a:t>
            </a:r>
            <a:r>
              <a:rPr lang="en-US" sz="1600" b="1" dirty="0">
                <a:solidFill>
                  <a:srgbClr val="58585B"/>
                </a:solidFill>
                <a:latin typeface="Arial Narrow" panose="020B0606020202030204" pitchFamily="34" charset="0"/>
              </a:rPr>
              <a:t>3 KIs</a:t>
            </a:r>
            <a:endParaRPr lang="en-US" sz="1600" dirty="0"/>
          </a:p>
        </p:txBody>
      </p:sp>
      <p:pic>
        <p:nvPicPr>
          <p:cNvPr id="5" name="Picture 4"/>
          <p:cNvPicPr>
            <a:picLocks noChangeAspect="1"/>
          </p:cNvPicPr>
          <p:nvPr/>
        </p:nvPicPr>
        <p:blipFill>
          <a:blip r:embed="rId3"/>
          <a:stretch>
            <a:fillRect/>
          </a:stretch>
        </p:blipFill>
        <p:spPr>
          <a:xfrm>
            <a:off x="541772" y="1920736"/>
            <a:ext cx="893182" cy="937290"/>
          </a:xfrm>
          <a:prstGeom prst="rect">
            <a:avLst/>
          </a:prstGeom>
        </p:spPr>
      </p:pic>
      <p:pic>
        <p:nvPicPr>
          <p:cNvPr id="8" name="Picture 7"/>
          <p:cNvPicPr>
            <a:picLocks noChangeAspect="1"/>
          </p:cNvPicPr>
          <p:nvPr/>
        </p:nvPicPr>
        <p:blipFill>
          <a:blip r:embed="rId4"/>
          <a:stretch>
            <a:fillRect/>
          </a:stretch>
        </p:blipFill>
        <p:spPr>
          <a:xfrm>
            <a:off x="6368759" y="3540636"/>
            <a:ext cx="723156" cy="1041344"/>
          </a:xfrm>
          <a:prstGeom prst="rect">
            <a:avLst/>
          </a:prstGeom>
        </p:spPr>
      </p:pic>
    </p:spTree>
    <p:extLst>
      <p:ext uri="{BB962C8B-B14F-4D97-AF65-F5344CB8AC3E}">
        <p14:creationId xmlns:p14="http://schemas.microsoft.com/office/powerpoint/2010/main" val="1276781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3B0426-9940-4F2F-A14A-EE1C5155940A}"/>
              </a:ext>
            </a:extLst>
          </p:cNvPr>
          <p:cNvSpPr/>
          <p:nvPr/>
        </p:nvSpPr>
        <p:spPr>
          <a:xfrm>
            <a:off x="369111" y="1276904"/>
            <a:ext cx="3936732"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 </a:t>
            </a:r>
            <a:r>
              <a:rPr lang="en-GB" sz="2000" b="1" dirty="0">
                <a:solidFill>
                  <a:srgbClr val="EE5859"/>
                </a:solidFill>
                <a:latin typeface="Trade Gothic LT Std Bold"/>
              </a:rPr>
              <a:t>Access to livelihoods </a:t>
            </a:r>
          </a:p>
        </p:txBody>
      </p:sp>
      <p:sp>
        <p:nvSpPr>
          <p:cNvPr id="8" name="Rectangle 7">
            <a:extLst>
              <a:ext uri="{FF2B5EF4-FFF2-40B4-BE49-F238E27FC236}">
                <a16:creationId xmlns:a16="http://schemas.microsoft.com/office/drawing/2014/main" id="{CB5F7091-BC46-489F-B545-96556B3EECA1}"/>
              </a:ext>
            </a:extLst>
          </p:cNvPr>
          <p:cNvSpPr/>
          <p:nvPr/>
        </p:nvSpPr>
        <p:spPr>
          <a:xfrm>
            <a:off x="1576388" y="1974275"/>
            <a:ext cx="7161804" cy="590019"/>
          </a:xfrm>
          <a:prstGeom prst="rect">
            <a:avLst/>
          </a:prstGeom>
        </p:spPr>
        <p:txBody>
          <a:bodyPr wrap="square">
            <a:spAutoFit/>
          </a:bodyPr>
          <a:lstStyle/>
          <a:p>
            <a:pPr algn="just"/>
            <a:r>
              <a:rPr lang="en-US" sz="1600" dirty="0">
                <a:solidFill>
                  <a:srgbClr val="58585A"/>
                </a:solidFill>
                <a:latin typeface="Arial Narrow" panose="020B0606020202030204" pitchFamily="34" charset="0"/>
              </a:rPr>
              <a:t>of </a:t>
            </a:r>
            <a:r>
              <a:rPr lang="en-US" sz="1600" b="1" dirty="0">
                <a:solidFill>
                  <a:srgbClr val="58585A"/>
                </a:solidFill>
                <a:latin typeface="Arial Narrow" panose="020B0606020202030204" pitchFamily="34" charset="0"/>
              </a:rPr>
              <a:t>KIs</a:t>
            </a:r>
            <a:r>
              <a:rPr lang="en-US" sz="1600" dirty="0">
                <a:solidFill>
                  <a:srgbClr val="58585A"/>
                </a:solidFill>
                <a:latin typeface="Arial Narrow" panose="020B0606020202030204" pitchFamily="34" charset="0"/>
              </a:rPr>
              <a:t> (13 out of 46 KIs) reported </a:t>
            </a:r>
            <a:r>
              <a:rPr lang="en-US" sz="1600" b="1" dirty="0">
                <a:solidFill>
                  <a:srgbClr val="58585A"/>
                </a:solidFill>
                <a:latin typeface="Arial Narrow" panose="020B0606020202030204" pitchFamily="34" charset="0"/>
              </a:rPr>
              <a:t>unequal</a:t>
            </a:r>
            <a:r>
              <a:rPr lang="en-US" sz="1600" dirty="0">
                <a:solidFill>
                  <a:srgbClr val="58585A"/>
                </a:solidFill>
                <a:latin typeface="Arial Narrow" panose="020B0606020202030204" pitchFamily="34" charset="0"/>
              </a:rPr>
              <a:t> access to livelihoods opportunities in </a:t>
            </a:r>
            <a:r>
              <a:rPr lang="en-US" sz="1600" dirty="0" err="1">
                <a:solidFill>
                  <a:srgbClr val="58585A"/>
                </a:solidFill>
                <a:latin typeface="Arial Narrow" panose="020B0606020202030204" pitchFamily="34" charset="0"/>
              </a:rPr>
              <a:t>Markaz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Tooz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Khurmato</a:t>
            </a:r>
            <a:r>
              <a:rPr lang="en-US" sz="1600" dirty="0">
                <a:solidFill>
                  <a:srgbClr val="58585A"/>
                </a:solidFill>
                <a:latin typeface="Arial Narrow" panose="020B0606020202030204" pitchFamily="34" charset="0"/>
              </a:rPr>
              <a:t> Sub-district.</a:t>
            </a:r>
          </a:p>
        </p:txBody>
      </p:sp>
      <p:sp>
        <p:nvSpPr>
          <p:cNvPr id="11" name="Rectangle 10">
            <a:extLst>
              <a:ext uri="{FF2B5EF4-FFF2-40B4-BE49-F238E27FC236}">
                <a16:creationId xmlns:a16="http://schemas.microsoft.com/office/drawing/2014/main" id="{EBC1ED13-EC64-4737-AD61-7170A40F586E}"/>
              </a:ext>
            </a:extLst>
          </p:cNvPr>
          <p:cNvSpPr/>
          <p:nvPr/>
        </p:nvSpPr>
        <p:spPr>
          <a:xfrm>
            <a:off x="424863" y="2800000"/>
            <a:ext cx="5307863" cy="369332"/>
          </a:xfrm>
          <a:prstGeom prst="rect">
            <a:avLst/>
          </a:prstGeom>
        </p:spPr>
        <p:txBody>
          <a:bodyPr wrap="none">
            <a:spAutoFit/>
          </a:bodyPr>
          <a:lstStyle/>
          <a:p>
            <a:r>
              <a:rPr lang="en-US" b="1" dirty="0">
                <a:solidFill>
                  <a:srgbClr val="EE5859"/>
                </a:solidFill>
                <a:latin typeface="Trade Gothic LT Std Bold" panose="020B0804050502020204" pitchFamily="34" charset="0"/>
              </a:rPr>
              <a:t>Reported barriers to access livelihoods </a:t>
            </a:r>
            <a:r>
              <a:rPr lang="en-US" sz="1600" b="1" dirty="0">
                <a:solidFill>
                  <a:srgbClr val="58585B"/>
                </a:solidFill>
                <a:latin typeface="Trade Gothic LT Std Bold" panose="020B0804050502020204" pitchFamily="34" charset="0"/>
              </a:rPr>
              <a:t>(out of 13 KIs)*</a:t>
            </a:r>
          </a:p>
        </p:txBody>
      </p:sp>
      <p:sp>
        <p:nvSpPr>
          <p:cNvPr id="15" name="Rectangle 14">
            <a:extLst>
              <a:ext uri="{FF2B5EF4-FFF2-40B4-BE49-F238E27FC236}">
                <a16:creationId xmlns:a16="http://schemas.microsoft.com/office/drawing/2014/main" id="{A6F8DEE8-BFBF-48AB-9385-A74F4F643303}"/>
              </a:ext>
            </a:extLst>
          </p:cNvPr>
          <p:cNvSpPr/>
          <p:nvPr/>
        </p:nvSpPr>
        <p:spPr>
          <a:xfrm>
            <a:off x="502920" y="3158345"/>
            <a:ext cx="5921942" cy="1762021"/>
          </a:xfrm>
          <a:prstGeom prst="rect">
            <a:avLst/>
          </a:prstGeom>
        </p:spPr>
        <p:txBody>
          <a:bodyPr wrap="square">
            <a:spAutoFit/>
          </a:bodyPr>
          <a:lstStyle/>
          <a:p>
            <a:pPr algn="just">
              <a:spcAft>
                <a:spcPts val="300"/>
              </a:spcAft>
            </a:pPr>
            <a:r>
              <a:rPr lang="en-US" sz="1600" dirty="0">
                <a:solidFill>
                  <a:srgbClr val="58585A"/>
                </a:solidFill>
                <a:latin typeface="Arial Narrow" panose="020B0606020202030204" pitchFamily="34" charset="0"/>
              </a:rPr>
              <a:t>Less connections (</a:t>
            </a:r>
            <a:r>
              <a:rPr lang="en-US" sz="1600" dirty="0" err="1">
                <a:solidFill>
                  <a:srgbClr val="58585A"/>
                </a:solidFill>
                <a:latin typeface="Arial Narrow" panose="020B0606020202030204" pitchFamily="34" charset="0"/>
              </a:rPr>
              <a:t>wasta</a:t>
            </a:r>
            <a:r>
              <a:rPr lang="en-US"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 9 KIs</a:t>
            </a:r>
          </a:p>
          <a:p>
            <a:pPr algn="just">
              <a:spcAft>
                <a:spcPts val="300"/>
              </a:spcAft>
            </a:pPr>
            <a:r>
              <a:rPr lang="en-GB" sz="1600" dirty="0">
                <a:solidFill>
                  <a:srgbClr val="58585A"/>
                </a:solidFill>
                <a:latin typeface="Arial Narrow" panose="020B0606020202030204" pitchFamily="34" charset="0"/>
              </a:rPr>
              <a:t>Perceived limited physical/mental capacity of specific groups               </a:t>
            </a:r>
            <a:r>
              <a:rPr lang="en-GB" sz="1600" b="1" dirty="0">
                <a:solidFill>
                  <a:srgbClr val="58585A"/>
                </a:solidFill>
                <a:latin typeface="Arial Narrow" panose="020B0606020202030204" pitchFamily="34" charset="0"/>
              </a:rPr>
              <a:t>4 KIs</a:t>
            </a:r>
            <a:endParaRPr lang="en-GB" sz="1600" dirty="0">
              <a:solidFill>
                <a:srgbClr val="58585A"/>
              </a:solidFill>
              <a:latin typeface="Arial Narrow" panose="020B0606020202030204" pitchFamily="34" charset="0"/>
            </a:endParaRPr>
          </a:p>
          <a:p>
            <a:pPr algn="just">
              <a:spcAft>
                <a:spcPts val="300"/>
              </a:spcAft>
            </a:pPr>
            <a:r>
              <a:rPr lang="en-US" sz="1600" dirty="0">
                <a:solidFill>
                  <a:srgbClr val="58585A"/>
                </a:solidFill>
                <a:latin typeface="Arial Narrow" panose="020B0606020202030204" pitchFamily="34" charset="0"/>
              </a:rPr>
              <a:t>COVID-19 restrictions  </a:t>
            </a:r>
            <a:r>
              <a:rPr lang="en-US" sz="1600" b="1" dirty="0">
                <a:solidFill>
                  <a:srgbClr val="58585A"/>
                </a:solidFill>
                <a:latin typeface="Arial Narrow" panose="020B0606020202030204" pitchFamily="34" charset="0"/>
              </a:rPr>
              <a:t>				            3 KIs</a:t>
            </a:r>
          </a:p>
          <a:p>
            <a:pPr algn="just">
              <a:spcAft>
                <a:spcPts val="300"/>
              </a:spcAft>
            </a:pPr>
            <a:r>
              <a:rPr lang="en-US" sz="1600" dirty="0">
                <a:solidFill>
                  <a:srgbClr val="58585A"/>
                </a:solidFill>
                <a:latin typeface="Arial Narrow" panose="020B0606020202030204" pitchFamily="34" charset="0"/>
              </a:rPr>
              <a:t>Vulnerability criteria perceived as too specific 		            </a:t>
            </a:r>
            <a:r>
              <a:rPr lang="en-US" sz="1600" b="1" dirty="0">
                <a:solidFill>
                  <a:srgbClr val="58585A"/>
                </a:solidFill>
                <a:latin typeface="Arial Narrow" panose="020B0606020202030204" pitchFamily="34" charset="0"/>
              </a:rPr>
              <a:t>3 KIs</a:t>
            </a:r>
            <a:endParaRPr lang="en-US" sz="1600" dirty="0">
              <a:solidFill>
                <a:srgbClr val="58585A"/>
              </a:solidFill>
              <a:latin typeface="Arial Narrow" panose="020B0606020202030204" pitchFamily="34" charset="0"/>
            </a:endParaRPr>
          </a:p>
          <a:p>
            <a:pPr algn="just">
              <a:spcAft>
                <a:spcPts val="300"/>
              </a:spcAft>
            </a:pPr>
            <a:r>
              <a:rPr lang="en-US" sz="1600" dirty="0">
                <a:solidFill>
                  <a:srgbClr val="58585A"/>
                </a:solidFill>
                <a:latin typeface="Arial Narrow" panose="020B0606020202030204" pitchFamily="34" charset="0"/>
              </a:rPr>
              <a:t>Lack of financial means to provide assets		            </a:t>
            </a:r>
            <a:r>
              <a:rPr lang="en-US" sz="1600" b="1" dirty="0">
                <a:solidFill>
                  <a:srgbClr val="58585A"/>
                </a:solidFill>
                <a:latin typeface="Arial Narrow" panose="020B0606020202030204" pitchFamily="34" charset="0"/>
              </a:rPr>
              <a:t>2 KIs</a:t>
            </a:r>
          </a:p>
          <a:p>
            <a:pPr algn="just">
              <a:spcAft>
                <a:spcPts val="300"/>
              </a:spcAft>
            </a:pPr>
            <a:r>
              <a:rPr lang="en-US" sz="1600" dirty="0">
                <a:solidFill>
                  <a:srgbClr val="58585A"/>
                </a:solidFill>
                <a:latin typeface="Arial Narrow" panose="020B0606020202030204" pitchFamily="34" charset="0"/>
              </a:rPr>
              <a:t>Lack of necessary documentation		                                </a:t>
            </a:r>
            <a:r>
              <a:rPr lang="en-US" sz="1600" b="1" dirty="0">
                <a:solidFill>
                  <a:srgbClr val="58585A"/>
                </a:solidFill>
                <a:latin typeface="Arial Narrow" panose="020B0606020202030204" pitchFamily="34" charset="0"/>
              </a:rPr>
              <a:t>1 KI</a:t>
            </a:r>
            <a:endParaRPr lang="en-US" sz="1600" dirty="0">
              <a:solidFill>
                <a:srgbClr val="58585A"/>
              </a:solidFill>
            </a:endParaRPr>
          </a:p>
        </p:txBody>
      </p:sp>
      <p:sp>
        <p:nvSpPr>
          <p:cNvPr id="19" name="Title 1">
            <a:extLst>
              <a:ext uri="{FF2B5EF4-FFF2-40B4-BE49-F238E27FC236}">
                <a16:creationId xmlns:a16="http://schemas.microsoft.com/office/drawing/2014/main" id="{76E5F37B-6D0F-46E6-BA58-D1D8588182D1}"/>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gn="just"/>
            <a:r>
              <a:rPr lang="en-GB" dirty="0"/>
              <a:t>Markaz </a:t>
            </a:r>
            <a:r>
              <a:rPr lang="en-GB" dirty="0" err="1"/>
              <a:t>Tooz</a:t>
            </a:r>
            <a:r>
              <a:rPr lang="en-GB" dirty="0"/>
              <a:t> </a:t>
            </a:r>
            <a:r>
              <a:rPr lang="en-GB" dirty="0" err="1"/>
              <a:t>Khurmato</a:t>
            </a:r>
            <a:r>
              <a:rPr lang="en-GB" dirty="0"/>
              <a:t> Sub-district</a:t>
            </a:r>
          </a:p>
          <a:p>
            <a:pPr algn="just"/>
            <a:r>
              <a:rPr lang="en-US" sz="3200" baseline="30000" dirty="0"/>
              <a:t>Perceptions on access to services and assistance – data reported by KIs</a:t>
            </a:r>
            <a:endParaRPr lang="en-GB" sz="3200" dirty="0"/>
          </a:p>
        </p:txBody>
      </p:sp>
      <p:sp>
        <p:nvSpPr>
          <p:cNvPr id="3" name="Rectangle 2">
            <a:extLst>
              <a:ext uri="{FF2B5EF4-FFF2-40B4-BE49-F238E27FC236}">
                <a16:creationId xmlns:a16="http://schemas.microsoft.com/office/drawing/2014/main" id="{C6D327FA-F07F-4BA6-AB7C-B5ECD05E855F}"/>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pic>
        <p:nvPicPr>
          <p:cNvPr id="6" name="Picture 5"/>
          <p:cNvPicPr>
            <a:picLocks noChangeAspect="1"/>
          </p:cNvPicPr>
          <p:nvPr/>
        </p:nvPicPr>
        <p:blipFill>
          <a:blip r:embed="rId3"/>
          <a:stretch>
            <a:fillRect/>
          </a:stretch>
        </p:blipFill>
        <p:spPr>
          <a:xfrm>
            <a:off x="502919" y="1828596"/>
            <a:ext cx="964373" cy="878651"/>
          </a:xfrm>
          <a:prstGeom prst="rect">
            <a:avLst/>
          </a:prstGeom>
        </p:spPr>
      </p:pic>
      <p:pic>
        <p:nvPicPr>
          <p:cNvPr id="7" name="Picture 6"/>
          <p:cNvPicPr>
            <a:picLocks noChangeAspect="1"/>
          </p:cNvPicPr>
          <p:nvPr/>
        </p:nvPicPr>
        <p:blipFill>
          <a:blip r:embed="rId4"/>
          <a:stretch>
            <a:fillRect/>
          </a:stretch>
        </p:blipFill>
        <p:spPr>
          <a:xfrm>
            <a:off x="6244335" y="3241271"/>
            <a:ext cx="624298" cy="1633677"/>
          </a:xfrm>
          <a:prstGeom prst="rect">
            <a:avLst/>
          </a:prstGeom>
        </p:spPr>
      </p:pic>
      <p:sp>
        <p:nvSpPr>
          <p:cNvPr id="10" name="Rectangle 9"/>
          <p:cNvSpPr/>
          <p:nvPr/>
        </p:nvSpPr>
        <p:spPr>
          <a:xfrm>
            <a:off x="502920" y="5110654"/>
            <a:ext cx="8235272" cy="923330"/>
          </a:xfrm>
          <a:prstGeom prst="rect">
            <a:avLst/>
          </a:prstGeom>
        </p:spPr>
        <p:txBody>
          <a:bodyPr wrap="square">
            <a:spAutoFit/>
          </a:bodyPr>
          <a:lstStyle/>
          <a:p>
            <a:pPr algn="just"/>
            <a:r>
              <a:rPr lang="en-US" i="1" dirty="0">
                <a:solidFill>
                  <a:srgbClr val="ED5758"/>
                </a:solidFill>
                <a:latin typeface="Arial Narrow" panose="020B0606020202030204" pitchFamily="34" charset="0"/>
              </a:rPr>
              <a:t>“An income is necessary to buy food and water, pay the rent, and to cover hospital costs in case of illness.” </a:t>
            </a:r>
          </a:p>
          <a:p>
            <a:pPr algn="just"/>
            <a:r>
              <a:rPr lang="en-GB" i="1" dirty="0">
                <a:solidFill>
                  <a:srgbClr val="ED5758"/>
                </a:solidFill>
                <a:latin typeface="Arial Narrow" panose="020B0606020202030204" pitchFamily="34" charset="0"/>
              </a:rPr>
              <a:t>						</a:t>
            </a:r>
            <a:r>
              <a:rPr lang="en-GB" sz="1600" i="1" dirty="0">
                <a:solidFill>
                  <a:srgbClr val="58585A"/>
                </a:solidFill>
                <a:latin typeface="Arial Narrow" panose="020B0606020202030204" pitchFamily="34" charset="0"/>
              </a:rPr>
              <a:t>- Male returnee KI -</a:t>
            </a:r>
            <a:endParaRPr lang="en-US" sz="1600" dirty="0">
              <a:solidFill>
                <a:srgbClr val="58585A"/>
              </a:solidFill>
            </a:endParaRPr>
          </a:p>
        </p:txBody>
      </p:sp>
    </p:spTree>
    <p:extLst>
      <p:ext uri="{BB962C8B-B14F-4D97-AF65-F5344CB8AC3E}">
        <p14:creationId xmlns:p14="http://schemas.microsoft.com/office/powerpoint/2010/main" val="1992716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8374232"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gn="just"/>
            <a:r>
              <a:rPr lang="en-GB" dirty="0"/>
              <a:t>Markaz </a:t>
            </a:r>
            <a:r>
              <a:rPr lang="en-GB" dirty="0" err="1"/>
              <a:t>Tooz</a:t>
            </a:r>
            <a:r>
              <a:rPr lang="en-GB" dirty="0"/>
              <a:t> </a:t>
            </a:r>
            <a:r>
              <a:rPr lang="en-GB" dirty="0" err="1"/>
              <a:t>Khurmato</a:t>
            </a:r>
            <a:r>
              <a:rPr lang="en-GB" dirty="0"/>
              <a:t> Sub-district</a:t>
            </a:r>
          </a:p>
          <a:p>
            <a:pPr algn="just"/>
            <a:r>
              <a:rPr lang="en-US" sz="3200" baseline="30000" dirty="0"/>
              <a:t>Perceptions on</a:t>
            </a:r>
            <a:r>
              <a:rPr lang="en-US" sz="3200" dirty="0"/>
              <a:t> </a:t>
            </a:r>
            <a:r>
              <a:rPr lang="en-US" sz="3200" baseline="30000" dirty="0"/>
              <a:t>justice and governance– data reported by KIs</a:t>
            </a:r>
            <a:endParaRPr lang="en-GB" sz="3200" dirty="0"/>
          </a:p>
        </p:txBody>
      </p:sp>
      <p:sp>
        <p:nvSpPr>
          <p:cNvPr id="3" name="Rectangle 2">
            <a:extLst>
              <a:ext uri="{FF2B5EF4-FFF2-40B4-BE49-F238E27FC236}">
                <a16:creationId xmlns:a16="http://schemas.microsoft.com/office/drawing/2014/main" id="{60DB0A6A-39B1-4C45-93E3-D864767B3B73}"/>
              </a:ext>
            </a:extLst>
          </p:cNvPr>
          <p:cNvSpPr/>
          <p:nvPr/>
        </p:nvSpPr>
        <p:spPr>
          <a:xfrm>
            <a:off x="323658" y="4595701"/>
            <a:ext cx="8300621"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 </a:t>
            </a:r>
            <a:r>
              <a:rPr lang="en-GB" sz="2000" b="1" dirty="0">
                <a:solidFill>
                  <a:srgbClr val="EE5859"/>
                </a:solidFill>
                <a:latin typeface="Trade Gothic LT Std Bold"/>
              </a:rPr>
              <a:t>Governance and influencing bodies</a:t>
            </a:r>
            <a:r>
              <a:rPr lang="en-US" sz="1400" b="1" dirty="0">
                <a:solidFill>
                  <a:srgbClr val="58585B"/>
                </a:solidFill>
                <a:latin typeface="Trade Gothic LT Std Bold" panose="020B0804050502020204" pitchFamily="34" charset="0"/>
              </a:rPr>
              <a:t>*</a:t>
            </a:r>
          </a:p>
        </p:txBody>
      </p:sp>
      <p:sp>
        <p:nvSpPr>
          <p:cNvPr id="10" name="Rectangle 9">
            <a:extLst>
              <a:ext uri="{FF2B5EF4-FFF2-40B4-BE49-F238E27FC236}">
                <a16:creationId xmlns:a16="http://schemas.microsoft.com/office/drawing/2014/main" id="{C93565C2-3F20-4932-9D55-C02171C87EDF}"/>
              </a:ext>
            </a:extLst>
          </p:cNvPr>
          <p:cNvSpPr/>
          <p:nvPr/>
        </p:nvSpPr>
        <p:spPr>
          <a:xfrm>
            <a:off x="479531" y="5156749"/>
            <a:ext cx="8222803" cy="594965"/>
          </a:xfrm>
          <a:prstGeom prst="rect">
            <a:avLst/>
          </a:prstGeom>
        </p:spPr>
        <p:txBody>
          <a:bodyPr wrap="square">
            <a:spAutoFit/>
          </a:bodyPr>
          <a:lstStyle/>
          <a:p>
            <a:pPr algn="just"/>
            <a:r>
              <a:rPr lang="en-US" sz="1600" b="1" dirty="0">
                <a:solidFill>
                  <a:srgbClr val="58585B"/>
                </a:solidFill>
                <a:latin typeface="Arial Narrow" panose="020B0606020202030204" pitchFamily="34" charset="0"/>
              </a:rPr>
              <a:t>Local authorities are perceived as the most influential body</a:t>
            </a:r>
            <a:r>
              <a:rPr lang="en-US" sz="1600" dirty="0">
                <a:solidFill>
                  <a:srgbClr val="58585B"/>
                </a:solidFill>
                <a:latin typeface="Arial Narrow" panose="020B0606020202030204" pitchFamily="34" charset="0"/>
              </a:rPr>
              <a:t> with regards to governance, as reported by all 15 community leader KIs.</a:t>
            </a:r>
          </a:p>
        </p:txBody>
      </p:sp>
      <p:sp>
        <p:nvSpPr>
          <p:cNvPr id="16" name="Rectangle 15">
            <a:extLst>
              <a:ext uri="{FF2B5EF4-FFF2-40B4-BE49-F238E27FC236}">
                <a16:creationId xmlns:a16="http://schemas.microsoft.com/office/drawing/2014/main" id="{51B47FA0-C698-474D-869A-938D27CB570B}"/>
              </a:ext>
            </a:extLst>
          </p:cNvPr>
          <p:cNvSpPr/>
          <p:nvPr/>
        </p:nvSpPr>
        <p:spPr>
          <a:xfrm>
            <a:off x="479530" y="1907776"/>
            <a:ext cx="8222805" cy="584775"/>
          </a:xfrm>
          <a:prstGeom prst="rect">
            <a:avLst/>
          </a:prstGeom>
        </p:spPr>
        <p:txBody>
          <a:bodyPr wrap="square">
            <a:spAutoFit/>
          </a:bodyPr>
          <a:lstStyle/>
          <a:p>
            <a:pPr algn="just"/>
            <a:r>
              <a:rPr lang="en-US" sz="1600" dirty="0">
                <a:solidFill>
                  <a:srgbClr val="58585B"/>
                </a:solidFill>
                <a:latin typeface="Arial Narrow" panose="020B0606020202030204" pitchFamily="34" charset="0"/>
              </a:rPr>
              <a:t>All KIs (46 KIs) reported that access to </a:t>
            </a:r>
            <a:r>
              <a:rPr lang="en-US" sz="1600" b="1" dirty="0">
                <a:solidFill>
                  <a:srgbClr val="58585B"/>
                </a:solidFill>
                <a:latin typeface="Arial Narrow" panose="020B0606020202030204" pitchFamily="34" charset="0"/>
              </a:rPr>
              <a:t>public judicial mechanisms is perceived equal</a:t>
            </a:r>
            <a:r>
              <a:rPr lang="en-US" sz="1600" dirty="0">
                <a:solidFill>
                  <a:srgbClr val="58585B"/>
                </a:solidFill>
                <a:latin typeface="Arial Narrow" panose="020B0606020202030204" pitchFamily="34" charset="0"/>
              </a:rPr>
              <a:t> </a:t>
            </a:r>
            <a:r>
              <a:rPr lang="en-US" sz="1600" dirty="0" smtClean="0">
                <a:solidFill>
                  <a:srgbClr val="58585B"/>
                </a:solidFill>
                <a:latin typeface="Arial Narrow" panose="020B0606020202030204" pitchFamily="34" charset="0"/>
              </a:rPr>
              <a:t>for </a:t>
            </a:r>
            <a:r>
              <a:rPr lang="en-US" sz="1600" dirty="0">
                <a:solidFill>
                  <a:srgbClr val="58585B"/>
                </a:solidFill>
                <a:latin typeface="Arial Narrow" panose="020B0606020202030204" pitchFamily="34" charset="0"/>
              </a:rPr>
              <a:t>all members of the community.</a:t>
            </a:r>
          </a:p>
        </p:txBody>
      </p:sp>
      <p:sp>
        <p:nvSpPr>
          <p:cNvPr id="17" name="Rectangle 16">
            <a:extLst>
              <a:ext uri="{FF2B5EF4-FFF2-40B4-BE49-F238E27FC236}">
                <a16:creationId xmlns:a16="http://schemas.microsoft.com/office/drawing/2014/main" id="{889FB5CE-346D-4E25-841C-97F44347012D}"/>
              </a:ext>
            </a:extLst>
          </p:cNvPr>
          <p:cNvSpPr/>
          <p:nvPr/>
        </p:nvSpPr>
        <p:spPr>
          <a:xfrm>
            <a:off x="386175" y="1333983"/>
            <a:ext cx="4555305" cy="461665"/>
          </a:xfrm>
          <a:prstGeom prst="rect">
            <a:avLst/>
          </a:prstGeom>
          <a:solidFill>
            <a:schemeClr val="bg1"/>
          </a:solidFill>
        </p:spPr>
        <p:txBody>
          <a:bodyPr wrap="squar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GB" sz="2000" b="1" dirty="0">
                <a:solidFill>
                  <a:srgbClr val="EE5859"/>
                </a:solidFill>
                <a:latin typeface="Trade Gothic LT Std Bold"/>
              </a:rPr>
              <a:t>Access to public judicial mechanisms</a:t>
            </a:r>
          </a:p>
        </p:txBody>
      </p:sp>
      <p:sp>
        <p:nvSpPr>
          <p:cNvPr id="18" name="Rectangle 17">
            <a:extLst>
              <a:ext uri="{FF2B5EF4-FFF2-40B4-BE49-F238E27FC236}">
                <a16:creationId xmlns:a16="http://schemas.microsoft.com/office/drawing/2014/main" id="{2B7F6035-AAC0-4866-9109-78D512A2D5AC}"/>
              </a:ext>
            </a:extLst>
          </p:cNvPr>
          <p:cNvSpPr/>
          <p:nvPr/>
        </p:nvSpPr>
        <p:spPr>
          <a:xfrm>
            <a:off x="470460" y="2576571"/>
            <a:ext cx="8231875" cy="584773"/>
          </a:xfrm>
          <a:prstGeom prst="rect">
            <a:avLst/>
          </a:prstGeom>
        </p:spPr>
        <p:txBody>
          <a:bodyPr wrap="square">
            <a:spAutoFit/>
          </a:bodyPr>
          <a:lstStyle/>
          <a:p>
            <a:pPr algn="just"/>
            <a:r>
              <a:rPr lang="en-US" sz="1600" dirty="0">
                <a:solidFill>
                  <a:srgbClr val="58585B"/>
                </a:solidFill>
                <a:latin typeface="Arial Narrow" panose="020B0606020202030204" pitchFamily="34" charset="0"/>
              </a:rPr>
              <a:t>The </a:t>
            </a:r>
            <a:r>
              <a:rPr lang="en-US" sz="1600" b="1" dirty="0">
                <a:solidFill>
                  <a:srgbClr val="58585B"/>
                </a:solidFill>
                <a:latin typeface="Arial Narrow" panose="020B0606020202030204" pitchFamily="34" charset="0"/>
              </a:rPr>
              <a:t>Ministry of Displacement and Migration</a:t>
            </a:r>
            <a:r>
              <a:rPr lang="en-US" sz="1600" dirty="0">
                <a:solidFill>
                  <a:srgbClr val="58585B"/>
                </a:solidFill>
                <a:latin typeface="Arial Narrow" panose="020B0606020202030204" pitchFamily="34" charset="0"/>
              </a:rPr>
              <a:t> (</a:t>
            </a:r>
            <a:r>
              <a:rPr lang="en-US" sz="1600" dirty="0" err="1">
                <a:solidFill>
                  <a:srgbClr val="58585B"/>
                </a:solidFill>
                <a:latin typeface="Arial Narrow" panose="020B0606020202030204" pitchFamily="34" charset="0"/>
              </a:rPr>
              <a:t>MoDM</a:t>
            </a:r>
            <a:r>
              <a:rPr lang="en-US" sz="1600" dirty="0">
                <a:solidFill>
                  <a:srgbClr val="58585B"/>
                </a:solidFill>
                <a:latin typeface="Arial Narrow" panose="020B0606020202030204" pitchFamily="34" charset="0"/>
              </a:rPr>
              <a:t>) in </a:t>
            </a:r>
            <a:r>
              <a:rPr lang="en-US" sz="1600" dirty="0" err="1">
                <a:solidFill>
                  <a:srgbClr val="58585B"/>
                </a:solidFill>
                <a:latin typeface="Arial Narrow" panose="020B0606020202030204" pitchFamily="34" charset="0"/>
              </a:rPr>
              <a:t>Markaz</a:t>
            </a:r>
            <a:r>
              <a:rPr lang="en-US" sz="1600" dirty="0">
                <a:solidFill>
                  <a:srgbClr val="58585B"/>
                </a:solidFill>
                <a:latin typeface="Arial Narrow" panose="020B0606020202030204" pitchFamily="34" charset="0"/>
              </a:rPr>
              <a:t> </a:t>
            </a:r>
            <a:r>
              <a:rPr lang="en-US" sz="1600" dirty="0" err="1">
                <a:solidFill>
                  <a:srgbClr val="58585B"/>
                </a:solidFill>
                <a:latin typeface="Arial Narrow" panose="020B0606020202030204" pitchFamily="34" charset="0"/>
              </a:rPr>
              <a:t>Tooz</a:t>
            </a:r>
            <a:r>
              <a:rPr lang="en-US" sz="1600" dirty="0">
                <a:solidFill>
                  <a:srgbClr val="58585B"/>
                </a:solidFill>
                <a:latin typeface="Arial Narrow" panose="020B0606020202030204" pitchFamily="34" charset="0"/>
              </a:rPr>
              <a:t> </a:t>
            </a:r>
            <a:r>
              <a:rPr lang="en-US" sz="1600" dirty="0" err="1">
                <a:solidFill>
                  <a:srgbClr val="58585B"/>
                </a:solidFill>
                <a:latin typeface="Arial Narrow" panose="020B0606020202030204" pitchFamily="34" charset="0"/>
              </a:rPr>
              <a:t>Khurmato</a:t>
            </a:r>
            <a:r>
              <a:rPr lang="en-US" sz="1600" dirty="0">
                <a:solidFill>
                  <a:srgbClr val="58585B"/>
                </a:solidFill>
                <a:latin typeface="Arial Narrow" panose="020B0606020202030204" pitchFamily="34" charset="0"/>
              </a:rPr>
              <a:t> was reportedly </a:t>
            </a:r>
            <a:r>
              <a:rPr lang="en-US" sz="1600" b="1" dirty="0">
                <a:solidFill>
                  <a:srgbClr val="58585B"/>
                </a:solidFill>
                <a:latin typeface="Arial Narrow" panose="020B0606020202030204" pitchFamily="34" charset="0"/>
              </a:rPr>
              <a:t>closed </a:t>
            </a:r>
            <a:r>
              <a:rPr lang="en-US" sz="1600" dirty="0">
                <a:solidFill>
                  <a:srgbClr val="58585B"/>
                </a:solidFill>
                <a:latin typeface="Arial Narrow" panose="020B0606020202030204" pitchFamily="34" charset="0"/>
              </a:rPr>
              <a:t>at the time of data collection</a:t>
            </a:r>
            <a:r>
              <a:rPr lang="en-US" sz="1600" b="1" dirty="0">
                <a:solidFill>
                  <a:srgbClr val="58585B"/>
                </a:solidFill>
                <a:latin typeface="Arial Narrow" panose="020B0606020202030204" pitchFamily="34" charset="0"/>
              </a:rPr>
              <a:t>, </a:t>
            </a:r>
            <a:r>
              <a:rPr lang="en-US" sz="1600" dirty="0">
                <a:solidFill>
                  <a:srgbClr val="58585B"/>
                </a:solidFill>
                <a:latin typeface="Arial Narrow" panose="020B0606020202030204" pitchFamily="34" charset="0"/>
              </a:rPr>
              <a:t>as reported by three community leader KIs.</a:t>
            </a:r>
          </a:p>
        </p:txBody>
      </p:sp>
      <p:pic>
        <p:nvPicPr>
          <p:cNvPr id="2" name="Picture 1"/>
          <p:cNvPicPr>
            <a:picLocks noChangeAspect="1"/>
          </p:cNvPicPr>
          <p:nvPr/>
        </p:nvPicPr>
        <p:blipFill>
          <a:blip r:embed="rId3"/>
          <a:stretch>
            <a:fillRect/>
          </a:stretch>
        </p:blipFill>
        <p:spPr>
          <a:xfrm>
            <a:off x="470460" y="3281162"/>
            <a:ext cx="1201181" cy="1194723"/>
          </a:xfrm>
          <a:prstGeom prst="rect">
            <a:avLst/>
          </a:prstGeom>
        </p:spPr>
      </p:pic>
      <p:sp>
        <p:nvSpPr>
          <p:cNvPr id="7" name="Rectangle 6"/>
          <p:cNvSpPr/>
          <p:nvPr/>
        </p:nvSpPr>
        <p:spPr>
          <a:xfrm>
            <a:off x="1796901" y="3541081"/>
            <a:ext cx="6905434" cy="584775"/>
          </a:xfrm>
          <a:prstGeom prst="rect">
            <a:avLst/>
          </a:prstGeom>
        </p:spPr>
        <p:txBody>
          <a:bodyPr wrap="square">
            <a:spAutoFit/>
          </a:bodyPr>
          <a:lstStyle/>
          <a:p>
            <a:pPr algn="just"/>
            <a:r>
              <a:rPr lang="en-US" sz="1600" dirty="0">
                <a:solidFill>
                  <a:srgbClr val="58585A"/>
                </a:solidFill>
                <a:latin typeface="Arial Narrow" panose="020B0606020202030204" pitchFamily="34" charset="0"/>
              </a:rPr>
              <a:t>of </a:t>
            </a:r>
            <a:r>
              <a:rPr lang="en-US" sz="1600" b="1" dirty="0">
                <a:solidFill>
                  <a:srgbClr val="58585A"/>
                </a:solidFill>
                <a:latin typeface="Arial Narrow" panose="020B0606020202030204" pitchFamily="34" charset="0"/>
              </a:rPr>
              <a:t>KIs </a:t>
            </a:r>
            <a:r>
              <a:rPr lang="en-US" sz="1600" dirty="0">
                <a:solidFill>
                  <a:srgbClr val="58585A"/>
                </a:solidFill>
                <a:latin typeface="Arial Narrow" panose="020B0606020202030204" pitchFamily="34" charset="0"/>
              </a:rPr>
              <a:t>(41 out of 46 KIs) reported that there are no types of documentation people cannot obtain in the offices closest to them. </a:t>
            </a:r>
          </a:p>
        </p:txBody>
      </p:sp>
      <p:sp>
        <p:nvSpPr>
          <p:cNvPr id="11" name="Rectangle 10">
            <a:extLst>
              <a:ext uri="{FF2B5EF4-FFF2-40B4-BE49-F238E27FC236}">
                <a16:creationId xmlns:a16="http://schemas.microsoft.com/office/drawing/2014/main" id="{9FA8D1DF-F1D6-48AB-8A7C-7EA3908AF5B4}"/>
              </a:ext>
            </a:extLst>
          </p:cNvPr>
          <p:cNvSpPr/>
          <p:nvPr/>
        </p:nvSpPr>
        <p:spPr>
          <a:xfrm>
            <a:off x="309977" y="60201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a:t>
            </a:r>
            <a:r>
              <a:rPr lang="en-GB" sz="1000" dirty="0">
                <a:latin typeface="Arial Narrow" panose="020B0606020202030204" pitchFamily="34" charset="0"/>
              </a:rPr>
              <a:t> </a:t>
            </a:r>
            <a:r>
              <a:rPr lang="en-US" sz="1000" dirty="0">
                <a:latin typeface="Arial Narrow" panose="020B0606020202030204" pitchFamily="34" charset="0"/>
              </a:rPr>
              <a:t>Taking into consideration the sensitivity of this topic it was only answered by community leaders. </a:t>
            </a:r>
            <a:r>
              <a:rPr lang="en-US" sz="1000" b="1" dirty="0">
                <a:solidFill>
                  <a:srgbClr val="58585B"/>
                </a:solidFill>
                <a:latin typeface="Arial Narrow" panose="020B0606020202030204" pitchFamily="34" charset="0"/>
              </a:rPr>
              <a:t>.</a:t>
            </a:r>
          </a:p>
        </p:txBody>
      </p:sp>
    </p:spTree>
    <p:extLst>
      <p:ext uri="{BB962C8B-B14F-4D97-AF65-F5344CB8AC3E}">
        <p14:creationId xmlns:p14="http://schemas.microsoft.com/office/powerpoint/2010/main" val="1751770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8974392"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gn="just"/>
            <a:r>
              <a:rPr lang="en-GB" dirty="0"/>
              <a:t>Markaz </a:t>
            </a:r>
            <a:r>
              <a:rPr lang="en-GB" dirty="0" err="1"/>
              <a:t>Tooz</a:t>
            </a:r>
            <a:r>
              <a:rPr lang="en-GB" dirty="0"/>
              <a:t> </a:t>
            </a:r>
            <a:r>
              <a:rPr lang="en-GB" dirty="0" err="1"/>
              <a:t>Khurmato</a:t>
            </a:r>
            <a:r>
              <a:rPr lang="en-GB" dirty="0"/>
              <a:t> Sub-district</a:t>
            </a:r>
          </a:p>
          <a:p>
            <a:pPr algn="just"/>
            <a:r>
              <a:rPr lang="en-US" sz="3200" baseline="30000" dirty="0"/>
              <a:t>Perceptions of community disputes, relations and co-existence – reported by KIs</a:t>
            </a:r>
            <a:endParaRPr lang="en-GB" sz="3200" dirty="0"/>
          </a:p>
        </p:txBody>
      </p:sp>
      <p:sp>
        <p:nvSpPr>
          <p:cNvPr id="2" name="Rectangle 1">
            <a:extLst>
              <a:ext uri="{FF2B5EF4-FFF2-40B4-BE49-F238E27FC236}">
                <a16:creationId xmlns:a16="http://schemas.microsoft.com/office/drawing/2014/main" id="{AA81FCBB-8447-484D-942E-9F2A5C9CC30F}"/>
              </a:ext>
            </a:extLst>
          </p:cNvPr>
          <p:cNvSpPr/>
          <p:nvPr/>
        </p:nvSpPr>
        <p:spPr>
          <a:xfrm>
            <a:off x="399089" y="1391965"/>
            <a:ext cx="2611612" cy="400110"/>
          </a:xfrm>
          <a:prstGeom prst="rect">
            <a:avLst/>
          </a:prstGeom>
        </p:spPr>
        <p:txBody>
          <a:bodyPr wrap="none">
            <a:spAutoFit/>
          </a:bodyPr>
          <a:lstStyle/>
          <a:p>
            <a:r>
              <a:rPr lang="en-GB" sz="2000" dirty="0">
                <a:solidFill>
                  <a:srgbClr val="EE5859"/>
                </a:solidFill>
                <a:latin typeface="humanitarian-icons-v02" panose="02000503000000000000" pitchFamily="2" charset="0"/>
              </a:rPr>
              <a:t></a:t>
            </a:r>
            <a:r>
              <a:rPr lang="en-GB" b="1" dirty="0">
                <a:solidFill>
                  <a:srgbClr val="EE5859"/>
                </a:solidFill>
                <a:latin typeface="TradeGothicLTPro-Bold" panose="020B0803040303020004" pitchFamily="34" charset="0"/>
              </a:rPr>
              <a:t> </a:t>
            </a:r>
            <a:r>
              <a:rPr lang="en-GB" sz="2000" b="1" dirty="0">
                <a:solidFill>
                  <a:srgbClr val="EE5859"/>
                </a:solidFill>
                <a:latin typeface="Trade Gothic LT Std Bold" panose="020B0804050502020204" pitchFamily="34" charset="0"/>
              </a:rPr>
              <a:t>Community disputes</a:t>
            </a:r>
          </a:p>
        </p:txBody>
      </p:sp>
      <p:sp>
        <p:nvSpPr>
          <p:cNvPr id="4" name="Rectangle 3">
            <a:extLst>
              <a:ext uri="{FF2B5EF4-FFF2-40B4-BE49-F238E27FC236}">
                <a16:creationId xmlns:a16="http://schemas.microsoft.com/office/drawing/2014/main" id="{4EF6E728-4328-4E22-83EC-CE71CE36281A}"/>
              </a:ext>
            </a:extLst>
          </p:cNvPr>
          <p:cNvSpPr/>
          <p:nvPr/>
        </p:nvSpPr>
        <p:spPr>
          <a:xfrm>
            <a:off x="1237910" y="1793077"/>
            <a:ext cx="7448886" cy="584775"/>
          </a:xfrm>
          <a:prstGeom prst="rect">
            <a:avLst/>
          </a:prstGeom>
        </p:spPr>
        <p:txBody>
          <a:bodyPr wrap="square">
            <a:spAutoFit/>
          </a:bodyPr>
          <a:lstStyle/>
          <a:p>
            <a:pPr algn="just"/>
            <a:r>
              <a:rPr lang="en-GB" sz="1600" dirty="0">
                <a:solidFill>
                  <a:srgbClr val="58585B"/>
                </a:solidFill>
                <a:latin typeface="Arial Narrow" panose="020B0606020202030204" pitchFamily="34" charset="0"/>
              </a:rPr>
              <a:t>of </a:t>
            </a:r>
            <a:r>
              <a:rPr lang="en-GB" sz="1600" b="1" dirty="0">
                <a:solidFill>
                  <a:srgbClr val="58585B"/>
                </a:solidFill>
                <a:latin typeface="Arial Narrow" panose="020B0606020202030204" pitchFamily="34" charset="0"/>
              </a:rPr>
              <a:t>KIs</a:t>
            </a:r>
            <a:r>
              <a:rPr lang="en-GB" sz="1600" dirty="0">
                <a:solidFill>
                  <a:srgbClr val="58585B"/>
                </a:solidFill>
                <a:latin typeface="Arial Narrow" panose="020B0606020202030204" pitchFamily="34" charset="0"/>
              </a:rPr>
              <a:t> </a:t>
            </a:r>
            <a:r>
              <a:rPr lang="en-US" sz="1600" dirty="0">
                <a:solidFill>
                  <a:srgbClr val="58585B"/>
                </a:solidFill>
                <a:latin typeface="Arial Narrow" panose="020B0606020202030204" pitchFamily="34" charset="0"/>
              </a:rPr>
              <a:t>(44 out of 46 KIs) reported that there were </a:t>
            </a:r>
            <a:r>
              <a:rPr lang="en-US" sz="1600" b="1" dirty="0">
                <a:solidFill>
                  <a:srgbClr val="58585B"/>
                </a:solidFill>
                <a:latin typeface="Arial Narrow" panose="020B0606020202030204" pitchFamily="34" charset="0"/>
              </a:rPr>
              <a:t>no disputes within the </a:t>
            </a:r>
            <a:r>
              <a:rPr lang="en-US" sz="1600" b="1" dirty="0" err="1">
                <a:solidFill>
                  <a:srgbClr val="58585B"/>
                </a:solidFill>
                <a:latin typeface="Arial Narrow" panose="020B0606020202030204" pitchFamily="34" charset="0"/>
              </a:rPr>
              <a:t>neighbourhoods</a:t>
            </a:r>
            <a:r>
              <a:rPr lang="en-US" sz="1600" dirty="0">
                <a:solidFill>
                  <a:srgbClr val="58585B"/>
                </a:solidFill>
                <a:latin typeface="Arial Narrow" panose="020B0606020202030204" pitchFamily="34" charset="0"/>
              </a:rPr>
              <a:t> in the six months prior to data collection. The rest of the KIs did not know.</a:t>
            </a:r>
          </a:p>
        </p:txBody>
      </p:sp>
      <p:sp>
        <p:nvSpPr>
          <p:cNvPr id="9" name="Rectangle 8">
            <a:extLst>
              <a:ext uri="{FF2B5EF4-FFF2-40B4-BE49-F238E27FC236}">
                <a16:creationId xmlns:a16="http://schemas.microsoft.com/office/drawing/2014/main" id="{C4220E15-25C0-4BD2-A1A0-81094F8735F8}"/>
              </a:ext>
            </a:extLst>
          </p:cNvPr>
          <p:cNvSpPr/>
          <p:nvPr/>
        </p:nvSpPr>
        <p:spPr>
          <a:xfrm>
            <a:off x="546695" y="1799155"/>
            <a:ext cx="69121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96%</a:t>
            </a:r>
            <a:endParaRPr lang="en-US" sz="3600" dirty="0"/>
          </a:p>
        </p:txBody>
      </p:sp>
      <p:sp>
        <p:nvSpPr>
          <p:cNvPr id="10" name="Rectangle 9">
            <a:extLst>
              <a:ext uri="{FF2B5EF4-FFF2-40B4-BE49-F238E27FC236}">
                <a16:creationId xmlns:a16="http://schemas.microsoft.com/office/drawing/2014/main" id="{0687BC65-7B88-4B7F-8DC0-A74FC9FF1F0A}"/>
              </a:ext>
            </a:extLst>
          </p:cNvPr>
          <p:cNvSpPr/>
          <p:nvPr/>
        </p:nvSpPr>
        <p:spPr>
          <a:xfrm>
            <a:off x="1237909" y="2426809"/>
            <a:ext cx="7448885" cy="584775"/>
          </a:xfrm>
          <a:prstGeom prst="rect">
            <a:avLst/>
          </a:prstGeom>
        </p:spPr>
        <p:txBody>
          <a:bodyPr wrap="square">
            <a:spAutoFit/>
          </a:bodyPr>
          <a:lstStyle/>
          <a:p>
            <a:pPr algn="just"/>
            <a:r>
              <a:rPr lang="en-GB" sz="1600" dirty="0">
                <a:solidFill>
                  <a:srgbClr val="58585B"/>
                </a:solidFill>
                <a:latin typeface="Arial Narrow" panose="020B0606020202030204" pitchFamily="34" charset="0"/>
              </a:rPr>
              <a:t>of </a:t>
            </a:r>
            <a:r>
              <a:rPr lang="en-GB" sz="1600" b="1" dirty="0">
                <a:solidFill>
                  <a:srgbClr val="58585B"/>
                </a:solidFill>
                <a:latin typeface="Arial Narrow" panose="020B0606020202030204" pitchFamily="34" charset="0"/>
              </a:rPr>
              <a:t>KIs</a:t>
            </a:r>
            <a:r>
              <a:rPr lang="en-GB" sz="1600" dirty="0">
                <a:solidFill>
                  <a:srgbClr val="58585B"/>
                </a:solidFill>
                <a:latin typeface="Arial Narrow" panose="020B0606020202030204" pitchFamily="34" charset="0"/>
              </a:rPr>
              <a:t> </a:t>
            </a:r>
            <a:r>
              <a:rPr lang="en-US" sz="1600" dirty="0">
                <a:solidFill>
                  <a:srgbClr val="58585B"/>
                </a:solidFill>
                <a:latin typeface="Arial Narrow" panose="020B0606020202030204" pitchFamily="34" charset="0"/>
              </a:rPr>
              <a:t>(42 out of 46 KIs) reported that there were </a:t>
            </a:r>
            <a:r>
              <a:rPr lang="en-US" sz="1600" b="1" dirty="0">
                <a:solidFill>
                  <a:srgbClr val="58585B"/>
                </a:solidFill>
                <a:latin typeface="Arial Narrow" panose="020B0606020202030204" pitchFamily="34" charset="0"/>
              </a:rPr>
              <a:t>no disputes between villages</a:t>
            </a:r>
            <a:r>
              <a:rPr lang="en-US" sz="1600" dirty="0">
                <a:solidFill>
                  <a:srgbClr val="58585B"/>
                </a:solidFill>
                <a:latin typeface="Arial Narrow" panose="020B0606020202030204" pitchFamily="34" charset="0"/>
              </a:rPr>
              <a:t> in the six months prior to data collection. The rest of the KIs did not know.</a:t>
            </a:r>
          </a:p>
        </p:txBody>
      </p:sp>
      <p:sp>
        <p:nvSpPr>
          <p:cNvPr id="11" name="Rectangle 10">
            <a:extLst>
              <a:ext uri="{FF2B5EF4-FFF2-40B4-BE49-F238E27FC236}">
                <a16:creationId xmlns:a16="http://schemas.microsoft.com/office/drawing/2014/main" id="{D09CFB89-5AE0-4A51-B0E7-C2A043689790}"/>
              </a:ext>
            </a:extLst>
          </p:cNvPr>
          <p:cNvSpPr/>
          <p:nvPr/>
        </p:nvSpPr>
        <p:spPr>
          <a:xfrm>
            <a:off x="566745" y="2432808"/>
            <a:ext cx="69121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91%</a:t>
            </a:r>
            <a:endParaRPr lang="en-US" sz="3600" dirty="0"/>
          </a:p>
        </p:txBody>
      </p:sp>
      <p:sp>
        <p:nvSpPr>
          <p:cNvPr id="12" name="Rectangle 11">
            <a:extLst>
              <a:ext uri="{FF2B5EF4-FFF2-40B4-BE49-F238E27FC236}">
                <a16:creationId xmlns:a16="http://schemas.microsoft.com/office/drawing/2014/main" id="{C6079CA6-1C13-4A81-B098-79B15843169C}"/>
              </a:ext>
            </a:extLst>
          </p:cNvPr>
          <p:cNvSpPr/>
          <p:nvPr/>
        </p:nvSpPr>
        <p:spPr>
          <a:xfrm>
            <a:off x="1237908" y="3089634"/>
            <a:ext cx="7448885" cy="584775"/>
          </a:xfrm>
          <a:prstGeom prst="rect">
            <a:avLst/>
          </a:prstGeom>
        </p:spPr>
        <p:txBody>
          <a:bodyPr wrap="square">
            <a:spAutoFit/>
          </a:bodyPr>
          <a:lstStyle/>
          <a:p>
            <a:pPr algn="just"/>
            <a:r>
              <a:rPr lang="en-GB" sz="1600" dirty="0">
                <a:solidFill>
                  <a:srgbClr val="58585B"/>
                </a:solidFill>
                <a:latin typeface="Arial Narrow" panose="020B0606020202030204" pitchFamily="34" charset="0"/>
              </a:rPr>
              <a:t>of </a:t>
            </a:r>
            <a:r>
              <a:rPr lang="en-GB" sz="1600" b="1" dirty="0">
                <a:solidFill>
                  <a:srgbClr val="58585B"/>
                </a:solidFill>
                <a:latin typeface="Arial Narrow" panose="020B0606020202030204" pitchFamily="34" charset="0"/>
              </a:rPr>
              <a:t>KIs</a:t>
            </a:r>
            <a:r>
              <a:rPr lang="en-GB" sz="1600" dirty="0">
                <a:solidFill>
                  <a:srgbClr val="58585B"/>
                </a:solidFill>
                <a:latin typeface="Arial Narrow" panose="020B0606020202030204" pitchFamily="34" charset="0"/>
              </a:rPr>
              <a:t> </a:t>
            </a:r>
            <a:r>
              <a:rPr lang="en-US" sz="1600" dirty="0">
                <a:solidFill>
                  <a:srgbClr val="58585B"/>
                </a:solidFill>
                <a:latin typeface="Arial Narrow" panose="020B0606020202030204" pitchFamily="34" charset="0"/>
              </a:rPr>
              <a:t>(30 out of 46 KIs) reported that there were </a:t>
            </a:r>
            <a:r>
              <a:rPr lang="en-US" sz="1600" b="1" dirty="0">
                <a:solidFill>
                  <a:srgbClr val="58585B"/>
                </a:solidFill>
                <a:latin typeface="Arial Narrow" panose="020B0606020202030204" pitchFamily="34" charset="0"/>
              </a:rPr>
              <a:t>no retaliation incidents</a:t>
            </a:r>
            <a:r>
              <a:rPr lang="en-US" sz="1600" dirty="0">
                <a:solidFill>
                  <a:srgbClr val="58585B"/>
                </a:solidFill>
                <a:latin typeface="Arial Narrow" panose="020B0606020202030204" pitchFamily="34" charset="0"/>
              </a:rPr>
              <a:t> in the six months prior to data collection. The rest of the KIs did not know.</a:t>
            </a:r>
          </a:p>
        </p:txBody>
      </p:sp>
      <p:sp>
        <p:nvSpPr>
          <p:cNvPr id="13" name="Rectangle 12">
            <a:extLst>
              <a:ext uri="{FF2B5EF4-FFF2-40B4-BE49-F238E27FC236}">
                <a16:creationId xmlns:a16="http://schemas.microsoft.com/office/drawing/2014/main" id="{4C829AC0-1512-49D2-97D2-F6213DBA3037}"/>
              </a:ext>
            </a:extLst>
          </p:cNvPr>
          <p:cNvSpPr/>
          <p:nvPr/>
        </p:nvSpPr>
        <p:spPr>
          <a:xfrm>
            <a:off x="574761" y="3078503"/>
            <a:ext cx="69121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65%</a:t>
            </a:r>
            <a:endParaRPr lang="en-US" sz="3600" dirty="0"/>
          </a:p>
        </p:txBody>
      </p:sp>
      <p:sp>
        <p:nvSpPr>
          <p:cNvPr id="14" name="Rectangle 13">
            <a:extLst>
              <a:ext uri="{FF2B5EF4-FFF2-40B4-BE49-F238E27FC236}">
                <a16:creationId xmlns:a16="http://schemas.microsoft.com/office/drawing/2014/main" id="{00876742-7BB8-40A8-A064-2A85C659970D}"/>
              </a:ext>
            </a:extLst>
          </p:cNvPr>
          <p:cNvSpPr/>
          <p:nvPr/>
        </p:nvSpPr>
        <p:spPr>
          <a:xfrm>
            <a:off x="399480" y="3852695"/>
            <a:ext cx="4514377" cy="400110"/>
          </a:xfrm>
          <a:prstGeom prst="rect">
            <a:avLst/>
          </a:prstGeom>
        </p:spPr>
        <p:txBody>
          <a:bodyPr wrap="none">
            <a:spAutoFit/>
          </a:bodyPr>
          <a:lstStyle/>
          <a:p>
            <a:r>
              <a:rPr lang="en-GB" sz="2000" dirty="0">
                <a:solidFill>
                  <a:srgbClr val="EE5859"/>
                </a:solidFill>
                <a:latin typeface="humanitarian-icons-v02" panose="02000503000000000000" pitchFamily="2" charset="0"/>
              </a:rPr>
              <a:t></a:t>
            </a:r>
            <a:r>
              <a:rPr lang="en-GB" sz="2000" b="1" baseline="30000" dirty="0">
                <a:solidFill>
                  <a:srgbClr val="EE5859"/>
                </a:solidFill>
                <a:latin typeface="TradeGothicLTPro-Bold" panose="020B0803040303020004" pitchFamily="34" charset="0"/>
              </a:rPr>
              <a:t> </a:t>
            </a:r>
            <a:r>
              <a:rPr lang="en-GB" sz="2000" b="1" dirty="0">
                <a:solidFill>
                  <a:srgbClr val="EE5859"/>
                </a:solidFill>
                <a:latin typeface="Trade Gothic LT Std Bold" panose="020B0804050502020204" pitchFamily="34" charset="0"/>
              </a:rPr>
              <a:t>Community relations and co-existence</a:t>
            </a:r>
          </a:p>
        </p:txBody>
      </p:sp>
      <p:sp>
        <p:nvSpPr>
          <p:cNvPr id="15" name="Rectangle 14">
            <a:extLst>
              <a:ext uri="{FF2B5EF4-FFF2-40B4-BE49-F238E27FC236}">
                <a16:creationId xmlns:a16="http://schemas.microsoft.com/office/drawing/2014/main" id="{B06A1B28-A962-452D-A1CF-D727389C43C6}"/>
              </a:ext>
            </a:extLst>
          </p:cNvPr>
          <p:cNvSpPr/>
          <p:nvPr/>
        </p:nvSpPr>
        <p:spPr>
          <a:xfrm>
            <a:off x="1237906" y="4327489"/>
            <a:ext cx="7448884" cy="338554"/>
          </a:xfrm>
          <a:prstGeom prst="rect">
            <a:avLst/>
          </a:prstGeom>
        </p:spPr>
        <p:txBody>
          <a:bodyPr wrap="square">
            <a:spAutoFit/>
          </a:bodyPr>
          <a:lstStyle/>
          <a:p>
            <a:pPr algn="just"/>
            <a:r>
              <a:rPr lang="en-US" sz="1600" dirty="0">
                <a:solidFill>
                  <a:srgbClr val="58585B"/>
                </a:solidFill>
                <a:latin typeface="Arial Narrow" panose="020B0606020202030204" pitchFamily="34" charset="0"/>
              </a:rPr>
              <a:t>of</a:t>
            </a:r>
            <a:r>
              <a:rPr lang="en-US" sz="1600" b="1" dirty="0">
                <a:solidFill>
                  <a:srgbClr val="58585B"/>
                </a:solidFill>
                <a:latin typeface="Arial Narrow" panose="020B0606020202030204" pitchFamily="34" charset="0"/>
              </a:rPr>
              <a:t> KIs </a:t>
            </a:r>
            <a:r>
              <a:rPr lang="en-US" sz="1600" dirty="0">
                <a:solidFill>
                  <a:srgbClr val="58585B"/>
                </a:solidFill>
                <a:latin typeface="Arial Narrow" panose="020B0606020202030204" pitchFamily="34" charset="0"/>
              </a:rPr>
              <a:t>(45 out of 46 KIs) reported that </a:t>
            </a:r>
            <a:r>
              <a:rPr lang="en-US" sz="1600" b="1" dirty="0">
                <a:solidFill>
                  <a:srgbClr val="58585B"/>
                </a:solidFill>
                <a:latin typeface="Arial Narrow" panose="020B0606020202030204" pitchFamily="34" charset="0"/>
              </a:rPr>
              <a:t>community members trust each other</a:t>
            </a:r>
            <a:r>
              <a:rPr lang="en-US" sz="1600" dirty="0">
                <a:solidFill>
                  <a:srgbClr val="58585B"/>
                </a:solidFill>
                <a:latin typeface="Arial Narrow" panose="020B0606020202030204" pitchFamily="34" charset="0"/>
              </a:rPr>
              <a:t>.</a:t>
            </a:r>
          </a:p>
        </p:txBody>
      </p:sp>
      <p:sp>
        <p:nvSpPr>
          <p:cNvPr id="16" name="Rectangle 15">
            <a:extLst>
              <a:ext uri="{FF2B5EF4-FFF2-40B4-BE49-F238E27FC236}">
                <a16:creationId xmlns:a16="http://schemas.microsoft.com/office/drawing/2014/main" id="{CF9CF4D6-077C-48D0-B7DF-05B047630EE9}"/>
              </a:ext>
            </a:extLst>
          </p:cNvPr>
          <p:cNvSpPr/>
          <p:nvPr/>
        </p:nvSpPr>
        <p:spPr>
          <a:xfrm>
            <a:off x="546691" y="4277733"/>
            <a:ext cx="69121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98%</a:t>
            </a:r>
            <a:endParaRPr lang="en-US" sz="3600" dirty="0"/>
          </a:p>
        </p:txBody>
      </p:sp>
      <p:sp>
        <p:nvSpPr>
          <p:cNvPr id="17" name="Rectangle 16">
            <a:extLst>
              <a:ext uri="{FF2B5EF4-FFF2-40B4-BE49-F238E27FC236}">
                <a16:creationId xmlns:a16="http://schemas.microsoft.com/office/drawing/2014/main" id="{729FBECE-8DD1-4725-A8C7-E8BC9C957139}"/>
              </a:ext>
            </a:extLst>
          </p:cNvPr>
          <p:cNvSpPr/>
          <p:nvPr/>
        </p:nvSpPr>
        <p:spPr>
          <a:xfrm>
            <a:off x="610857" y="5571101"/>
            <a:ext cx="8075933" cy="584775"/>
          </a:xfrm>
          <a:prstGeom prst="rect">
            <a:avLst/>
          </a:prstGeom>
        </p:spPr>
        <p:txBody>
          <a:bodyPr wrap="square">
            <a:spAutoFit/>
          </a:bodyPr>
          <a:lstStyle/>
          <a:p>
            <a:pPr algn="just"/>
            <a:r>
              <a:rPr lang="en-GB" sz="1600" dirty="0">
                <a:solidFill>
                  <a:srgbClr val="58585B"/>
                </a:solidFill>
                <a:latin typeface="Arial Narrow" panose="020B0606020202030204" pitchFamily="34" charset="0"/>
              </a:rPr>
              <a:t>All </a:t>
            </a:r>
            <a:r>
              <a:rPr lang="en-US" sz="1600" dirty="0">
                <a:solidFill>
                  <a:srgbClr val="58585B"/>
                </a:solidFill>
                <a:latin typeface="Arial Narrow" panose="020B0606020202030204" pitchFamily="34" charset="0"/>
              </a:rPr>
              <a:t>KIs (46 KIs) reported that there are </a:t>
            </a:r>
            <a:r>
              <a:rPr lang="en-US" sz="1600" b="1" dirty="0">
                <a:solidFill>
                  <a:srgbClr val="58585B"/>
                </a:solidFill>
                <a:latin typeface="Arial Narrow" panose="020B0606020202030204" pitchFamily="34" charset="0"/>
              </a:rPr>
              <a:t>no specific population groups which are not considered welcome</a:t>
            </a:r>
            <a:r>
              <a:rPr lang="en-US" sz="1600" dirty="0">
                <a:solidFill>
                  <a:srgbClr val="58585B"/>
                </a:solidFill>
                <a:latin typeface="Arial Narrow" panose="020B0606020202030204" pitchFamily="34" charset="0"/>
              </a:rPr>
              <a:t> by the majority of the community in the area.</a:t>
            </a:r>
          </a:p>
        </p:txBody>
      </p:sp>
      <p:sp>
        <p:nvSpPr>
          <p:cNvPr id="18" name="Rectangle 17">
            <a:extLst>
              <a:ext uri="{FF2B5EF4-FFF2-40B4-BE49-F238E27FC236}">
                <a16:creationId xmlns:a16="http://schemas.microsoft.com/office/drawing/2014/main" id="{ADE090C7-468D-4D1F-8D13-EEA6B6B10CF7}"/>
              </a:ext>
            </a:extLst>
          </p:cNvPr>
          <p:cNvSpPr/>
          <p:nvPr/>
        </p:nvSpPr>
        <p:spPr>
          <a:xfrm>
            <a:off x="1237905" y="4841794"/>
            <a:ext cx="7448883" cy="584775"/>
          </a:xfrm>
          <a:prstGeom prst="rect">
            <a:avLst/>
          </a:prstGeom>
        </p:spPr>
        <p:txBody>
          <a:bodyPr wrap="square">
            <a:spAutoFit/>
          </a:bodyPr>
          <a:lstStyle/>
          <a:p>
            <a:pPr algn="just"/>
            <a:r>
              <a:rPr lang="en-US" sz="1600" dirty="0">
                <a:solidFill>
                  <a:srgbClr val="58585B"/>
                </a:solidFill>
                <a:latin typeface="Arial Narrow" panose="020B0606020202030204" pitchFamily="34" charset="0"/>
              </a:rPr>
              <a:t>of </a:t>
            </a:r>
            <a:r>
              <a:rPr lang="en-US" sz="1600" b="1" dirty="0">
                <a:solidFill>
                  <a:srgbClr val="58585B"/>
                </a:solidFill>
                <a:latin typeface="Arial Narrow" panose="020B0606020202030204" pitchFamily="34" charset="0"/>
              </a:rPr>
              <a:t>KIs</a:t>
            </a:r>
            <a:r>
              <a:rPr lang="en-US" sz="1600" dirty="0">
                <a:solidFill>
                  <a:srgbClr val="58585B"/>
                </a:solidFill>
                <a:latin typeface="Arial Narrow" panose="020B0606020202030204" pitchFamily="34" charset="0"/>
              </a:rPr>
              <a:t> (42 out of 46 KIs) reported that </a:t>
            </a:r>
            <a:r>
              <a:rPr lang="en-US" sz="1600" b="1" dirty="0">
                <a:solidFill>
                  <a:srgbClr val="58585B"/>
                </a:solidFill>
                <a:latin typeface="Arial Narrow" panose="020B0606020202030204" pitchFamily="34" charset="0"/>
              </a:rPr>
              <a:t>their community members interact with other groups </a:t>
            </a:r>
            <a:r>
              <a:rPr lang="en-US" sz="1600" dirty="0">
                <a:solidFill>
                  <a:srgbClr val="58585B"/>
                </a:solidFill>
                <a:latin typeface="Arial Narrow" panose="020B0606020202030204" pitchFamily="34" charset="0"/>
              </a:rPr>
              <a:t>in the community.</a:t>
            </a:r>
            <a:endParaRPr lang="en-US" sz="1600" dirty="0"/>
          </a:p>
        </p:txBody>
      </p:sp>
      <p:sp>
        <p:nvSpPr>
          <p:cNvPr id="19" name="Rectangle 18">
            <a:extLst>
              <a:ext uri="{FF2B5EF4-FFF2-40B4-BE49-F238E27FC236}">
                <a16:creationId xmlns:a16="http://schemas.microsoft.com/office/drawing/2014/main" id="{90A4D7D8-C2AC-4F8A-A105-AA37632AB0A8}"/>
              </a:ext>
            </a:extLst>
          </p:cNvPr>
          <p:cNvSpPr/>
          <p:nvPr/>
        </p:nvSpPr>
        <p:spPr>
          <a:xfrm>
            <a:off x="546690" y="4886127"/>
            <a:ext cx="69121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91%</a:t>
            </a:r>
            <a:endParaRPr lang="en-US" sz="3600" dirty="0"/>
          </a:p>
        </p:txBody>
      </p:sp>
    </p:spTree>
    <p:extLst>
      <p:ext uri="{BB962C8B-B14F-4D97-AF65-F5344CB8AC3E}">
        <p14:creationId xmlns:p14="http://schemas.microsoft.com/office/powerpoint/2010/main" val="1258398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gn="just"/>
            <a:r>
              <a:rPr lang="en-GB" dirty="0"/>
              <a:t>Markaz </a:t>
            </a:r>
            <a:r>
              <a:rPr lang="en-GB" dirty="0" err="1"/>
              <a:t>Tooz</a:t>
            </a:r>
            <a:r>
              <a:rPr lang="en-GB" dirty="0"/>
              <a:t> </a:t>
            </a:r>
            <a:r>
              <a:rPr lang="en-GB" dirty="0" err="1"/>
              <a:t>Khurmato</a:t>
            </a:r>
            <a:r>
              <a:rPr lang="en-GB" dirty="0"/>
              <a:t> Sub-district</a:t>
            </a:r>
          </a:p>
          <a:p>
            <a:pPr algn="just"/>
            <a:r>
              <a:rPr lang="en-US" sz="3200" baseline="30000" dirty="0"/>
              <a:t>Perceptions of safety and security – data reported by KIs</a:t>
            </a:r>
            <a:endParaRPr lang="en-GB" sz="3200" dirty="0"/>
          </a:p>
        </p:txBody>
      </p:sp>
      <p:sp>
        <p:nvSpPr>
          <p:cNvPr id="3" name="Rectangle 2">
            <a:extLst>
              <a:ext uri="{FF2B5EF4-FFF2-40B4-BE49-F238E27FC236}">
                <a16:creationId xmlns:a16="http://schemas.microsoft.com/office/drawing/2014/main" id="{60DB0A6A-39B1-4C45-93E3-D864767B3B73}"/>
              </a:ext>
            </a:extLst>
          </p:cNvPr>
          <p:cNvSpPr/>
          <p:nvPr/>
        </p:nvSpPr>
        <p:spPr>
          <a:xfrm>
            <a:off x="386176" y="1275351"/>
            <a:ext cx="8300621"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  </a:t>
            </a:r>
            <a:r>
              <a:rPr lang="en-GB" sz="2000" b="1" dirty="0">
                <a:solidFill>
                  <a:srgbClr val="EE5859"/>
                </a:solidFill>
                <a:latin typeface="Trade Gothic LT Std Bold"/>
              </a:rPr>
              <a:t>Safety and security</a:t>
            </a:r>
          </a:p>
        </p:txBody>
      </p:sp>
      <p:sp>
        <p:nvSpPr>
          <p:cNvPr id="6" name="Rectangle 5">
            <a:extLst>
              <a:ext uri="{FF2B5EF4-FFF2-40B4-BE49-F238E27FC236}">
                <a16:creationId xmlns:a16="http://schemas.microsoft.com/office/drawing/2014/main" id="{9314E780-15A2-4BDB-A4BD-2389C3C72A65}"/>
              </a:ext>
            </a:extLst>
          </p:cNvPr>
          <p:cNvSpPr/>
          <p:nvPr/>
        </p:nvSpPr>
        <p:spPr>
          <a:xfrm>
            <a:off x="1632823" y="2354299"/>
            <a:ext cx="7099715" cy="584775"/>
          </a:xfrm>
          <a:prstGeom prst="rect">
            <a:avLst/>
          </a:prstGeom>
        </p:spPr>
        <p:txBody>
          <a:bodyPr wrap="square">
            <a:spAutoFit/>
          </a:bodyPr>
          <a:lstStyle/>
          <a:p>
            <a:pPr algn="just"/>
            <a:r>
              <a:rPr lang="en-US" sz="1600" dirty="0">
                <a:solidFill>
                  <a:srgbClr val="58585A"/>
                </a:solidFill>
                <a:latin typeface="Arial Narrow" panose="020B0606020202030204" pitchFamily="34" charset="0"/>
              </a:rPr>
              <a:t>of </a:t>
            </a:r>
            <a:r>
              <a:rPr lang="en-US" sz="1600" b="1" dirty="0">
                <a:solidFill>
                  <a:srgbClr val="58585A"/>
                </a:solidFill>
                <a:latin typeface="Arial Narrow" panose="020B0606020202030204" pitchFamily="34" charset="0"/>
              </a:rPr>
              <a:t>KIs</a:t>
            </a:r>
            <a:r>
              <a:rPr lang="en-US" sz="1600" dirty="0">
                <a:solidFill>
                  <a:srgbClr val="58585A"/>
                </a:solidFill>
                <a:latin typeface="Arial Narrow" panose="020B0606020202030204" pitchFamily="34" charset="0"/>
              </a:rPr>
              <a:t> (41 out of 46 KIs) reported that their community members </a:t>
            </a:r>
            <a:r>
              <a:rPr lang="en-US" sz="1600" b="1" dirty="0">
                <a:solidFill>
                  <a:srgbClr val="58585A"/>
                </a:solidFill>
                <a:latin typeface="Arial Narrow" panose="020B0606020202030204" pitchFamily="34" charset="0"/>
              </a:rPr>
              <a:t>do not avoid any areas</a:t>
            </a:r>
            <a:r>
              <a:rPr lang="en-US"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or </a:t>
            </a:r>
            <a:r>
              <a:rPr lang="en-US" sz="1600" b="1" dirty="0" err="1">
                <a:solidFill>
                  <a:srgbClr val="58585A"/>
                </a:solidFill>
                <a:latin typeface="Arial Narrow" panose="020B0606020202030204" pitchFamily="34" charset="0"/>
              </a:rPr>
              <a:t>neighbourhoods</a:t>
            </a:r>
            <a:r>
              <a:rPr lang="en-US" sz="1600" b="1" dirty="0">
                <a:solidFill>
                  <a:srgbClr val="58585A"/>
                </a:solidFill>
                <a:latin typeface="Arial Narrow" panose="020B0606020202030204" pitchFamily="34" charset="0"/>
              </a:rPr>
              <a:t> </a:t>
            </a:r>
            <a:r>
              <a:rPr lang="en-US" sz="1600" dirty="0">
                <a:solidFill>
                  <a:srgbClr val="58585A"/>
                </a:solidFill>
                <a:latin typeface="Arial Narrow" panose="020B0606020202030204" pitchFamily="34" charset="0"/>
              </a:rPr>
              <a:t>in </a:t>
            </a:r>
            <a:r>
              <a:rPr lang="en-US" sz="1600" dirty="0" err="1">
                <a:solidFill>
                  <a:srgbClr val="58585A"/>
                </a:solidFill>
                <a:latin typeface="Arial Narrow" panose="020B0606020202030204" pitchFamily="34" charset="0"/>
              </a:rPr>
              <a:t>Markaz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Tooz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Khurmato</a:t>
            </a:r>
            <a:r>
              <a:rPr lang="en-US" sz="1600" dirty="0">
                <a:solidFill>
                  <a:srgbClr val="58585A"/>
                </a:solidFill>
                <a:latin typeface="Arial Narrow" panose="020B0606020202030204" pitchFamily="34" charset="0"/>
              </a:rPr>
              <a:t>.</a:t>
            </a:r>
          </a:p>
        </p:txBody>
      </p:sp>
      <p:sp>
        <p:nvSpPr>
          <p:cNvPr id="8" name="Rectangle 7">
            <a:extLst>
              <a:ext uri="{FF2B5EF4-FFF2-40B4-BE49-F238E27FC236}">
                <a16:creationId xmlns:a16="http://schemas.microsoft.com/office/drawing/2014/main" id="{7813B88A-2C54-426E-8959-2BC049EBB08B}"/>
              </a:ext>
            </a:extLst>
          </p:cNvPr>
          <p:cNvSpPr/>
          <p:nvPr/>
        </p:nvSpPr>
        <p:spPr>
          <a:xfrm>
            <a:off x="459729" y="4017387"/>
            <a:ext cx="4076757" cy="400110"/>
          </a:xfrm>
          <a:prstGeom prst="rect">
            <a:avLst/>
          </a:prstGeom>
        </p:spPr>
        <p:txBody>
          <a:bodyPr wrap="none">
            <a:spAutoFit/>
          </a:bodyPr>
          <a:lstStyle/>
          <a:p>
            <a:r>
              <a:rPr lang="en-US" sz="2000" dirty="0">
                <a:solidFill>
                  <a:srgbClr val="EE5859"/>
                </a:solidFill>
                <a:latin typeface="humanitarian-icons-v02" panose="02000503000000000000" pitchFamily="2" charset="0"/>
              </a:rPr>
              <a:t></a:t>
            </a:r>
            <a:r>
              <a:rPr lang="en-US" b="1" dirty="0">
                <a:solidFill>
                  <a:srgbClr val="EE5859"/>
                </a:solidFill>
                <a:latin typeface="TradeGothicLTPro-Bold" panose="020B0803040303020004" pitchFamily="34" charset="0"/>
              </a:rPr>
              <a:t> </a:t>
            </a:r>
            <a:r>
              <a:rPr lang="en-US" b="1" dirty="0">
                <a:solidFill>
                  <a:srgbClr val="EE5859"/>
                </a:solidFill>
                <a:latin typeface="Trade Gothic LT Std Bold" panose="020B0804050502020204" pitchFamily="34" charset="0"/>
              </a:rPr>
              <a:t>Perceived presence of security forces</a:t>
            </a:r>
          </a:p>
        </p:txBody>
      </p:sp>
      <p:sp>
        <p:nvSpPr>
          <p:cNvPr id="2" name="Rectangle 1"/>
          <p:cNvSpPr/>
          <p:nvPr/>
        </p:nvSpPr>
        <p:spPr>
          <a:xfrm>
            <a:off x="496118" y="1782891"/>
            <a:ext cx="7974405" cy="338554"/>
          </a:xfrm>
          <a:prstGeom prst="rect">
            <a:avLst/>
          </a:prstGeom>
        </p:spPr>
        <p:txBody>
          <a:bodyPr wrap="square">
            <a:spAutoFit/>
          </a:bodyPr>
          <a:lstStyle/>
          <a:p>
            <a:pPr algn="just"/>
            <a:r>
              <a:rPr lang="en-US" sz="1600" dirty="0">
                <a:solidFill>
                  <a:srgbClr val="58585A"/>
                </a:solidFill>
                <a:latin typeface="Arial Narrow" panose="020B0606020202030204" pitchFamily="34" charset="0"/>
              </a:rPr>
              <a:t>All KIs (46 KIs) reported that their community members </a:t>
            </a:r>
            <a:r>
              <a:rPr lang="en-US" sz="1600" b="1" dirty="0">
                <a:solidFill>
                  <a:srgbClr val="58585A"/>
                </a:solidFill>
                <a:latin typeface="Arial Narrow" panose="020B0606020202030204" pitchFamily="34" charset="0"/>
              </a:rPr>
              <a:t>feel safe </a:t>
            </a:r>
            <a:r>
              <a:rPr lang="en-US" sz="1600" dirty="0">
                <a:solidFill>
                  <a:srgbClr val="58585A"/>
                </a:solidFill>
                <a:latin typeface="Arial Narrow" panose="020B0606020202030204" pitchFamily="34" charset="0"/>
              </a:rPr>
              <a:t>in </a:t>
            </a:r>
            <a:r>
              <a:rPr lang="en-US" sz="1600" dirty="0" err="1">
                <a:solidFill>
                  <a:srgbClr val="58585A"/>
                </a:solidFill>
                <a:latin typeface="Arial Narrow" panose="020B0606020202030204" pitchFamily="34" charset="0"/>
              </a:rPr>
              <a:t>Markaz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Tooz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Khurmato</a:t>
            </a:r>
            <a:r>
              <a:rPr lang="en-US" sz="1600" dirty="0">
                <a:solidFill>
                  <a:srgbClr val="58585A"/>
                </a:solidFill>
                <a:latin typeface="Arial Narrow" panose="020B0606020202030204" pitchFamily="34" charset="0"/>
              </a:rPr>
              <a:t>. </a:t>
            </a:r>
          </a:p>
        </p:txBody>
      </p:sp>
      <p:pic>
        <p:nvPicPr>
          <p:cNvPr id="4" name="Picture 3"/>
          <p:cNvPicPr>
            <a:picLocks noChangeAspect="1"/>
          </p:cNvPicPr>
          <p:nvPr/>
        </p:nvPicPr>
        <p:blipFill>
          <a:blip r:embed="rId3"/>
          <a:stretch>
            <a:fillRect/>
          </a:stretch>
        </p:blipFill>
        <p:spPr>
          <a:xfrm>
            <a:off x="675203" y="2205774"/>
            <a:ext cx="885309" cy="918929"/>
          </a:xfrm>
          <a:prstGeom prst="rect">
            <a:avLst/>
          </a:prstGeom>
        </p:spPr>
      </p:pic>
      <p:sp>
        <p:nvSpPr>
          <p:cNvPr id="9" name="Rectangle 8"/>
          <p:cNvSpPr/>
          <p:nvPr/>
        </p:nvSpPr>
        <p:spPr>
          <a:xfrm>
            <a:off x="519985" y="5322007"/>
            <a:ext cx="8166812" cy="892552"/>
          </a:xfrm>
          <a:prstGeom prst="rect">
            <a:avLst/>
          </a:prstGeom>
        </p:spPr>
        <p:txBody>
          <a:bodyPr wrap="square">
            <a:spAutoFit/>
          </a:bodyPr>
          <a:lstStyle/>
          <a:p>
            <a:pPr algn="just"/>
            <a:r>
              <a:rPr lang="en-US" i="1" dirty="0">
                <a:solidFill>
                  <a:srgbClr val="ED5758"/>
                </a:solidFill>
                <a:latin typeface="Arial Narrow" panose="020B0606020202030204" pitchFamily="34" charset="0"/>
              </a:rPr>
              <a:t>“To move with full personal freedom and not fear anything, they need those who protect them and protect their family.” </a:t>
            </a:r>
          </a:p>
          <a:p>
            <a:pPr algn="r"/>
            <a:r>
              <a:rPr lang="en-US" sz="1600" dirty="0">
                <a:solidFill>
                  <a:srgbClr val="57585A"/>
                </a:solidFill>
                <a:latin typeface="Arial Narrow" panose="020B0606020202030204" pitchFamily="34" charset="0"/>
              </a:rPr>
              <a:t>- Male returnee KI - </a:t>
            </a:r>
            <a:endParaRPr lang="en-US" sz="1600" dirty="0">
              <a:latin typeface="Arial Narrow" panose="020B0606020202030204" pitchFamily="34" charset="0"/>
            </a:endParaRPr>
          </a:p>
        </p:txBody>
      </p:sp>
      <p:sp>
        <p:nvSpPr>
          <p:cNvPr id="10" name="Rectangle 9"/>
          <p:cNvSpPr/>
          <p:nvPr/>
        </p:nvSpPr>
        <p:spPr>
          <a:xfrm>
            <a:off x="519985" y="4520532"/>
            <a:ext cx="8207326" cy="584775"/>
          </a:xfrm>
          <a:prstGeom prst="rect">
            <a:avLst/>
          </a:prstGeom>
        </p:spPr>
        <p:txBody>
          <a:bodyPr wrap="square">
            <a:spAutoFit/>
          </a:bodyPr>
          <a:lstStyle/>
          <a:p>
            <a:r>
              <a:rPr lang="en-US" sz="1600" dirty="0">
                <a:solidFill>
                  <a:srgbClr val="58585A"/>
                </a:solidFill>
                <a:latin typeface="Arial Narrow" panose="020B0606020202030204" pitchFamily="34" charset="0"/>
              </a:rPr>
              <a:t>All KIs (46 KIs) reported that the </a:t>
            </a:r>
            <a:r>
              <a:rPr lang="en-US" sz="1600" b="1" dirty="0">
                <a:solidFill>
                  <a:srgbClr val="58585A"/>
                </a:solidFill>
                <a:latin typeface="Arial Narrow" panose="020B0606020202030204" pitchFamily="34" charset="0"/>
              </a:rPr>
              <a:t>presence of security forces </a:t>
            </a:r>
            <a:r>
              <a:rPr lang="en-US" sz="1600" dirty="0">
                <a:solidFill>
                  <a:srgbClr val="58585A"/>
                </a:solidFill>
                <a:latin typeface="Arial Narrow" panose="020B0606020202030204" pitchFamily="34" charset="0"/>
              </a:rPr>
              <a:t>such as the police and the Iraqi armed forces </a:t>
            </a:r>
            <a:r>
              <a:rPr lang="en-US" sz="1600" b="1" dirty="0">
                <a:solidFill>
                  <a:srgbClr val="58585A"/>
                </a:solidFill>
                <a:latin typeface="Arial Narrow" panose="020B0606020202030204" pitchFamily="34" charset="0"/>
              </a:rPr>
              <a:t>contribute positively to a feeling of safety</a:t>
            </a:r>
            <a:r>
              <a:rPr lang="en-US" sz="1600" dirty="0">
                <a:solidFill>
                  <a:srgbClr val="58585A"/>
                </a:solidFill>
                <a:latin typeface="Arial Narrow" panose="020B0606020202030204" pitchFamily="34" charset="0"/>
              </a:rPr>
              <a:t>. </a:t>
            </a:r>
          </a:p>
        </p:txBody>
      </p:sp>
      <p:sp>
        <p:nvSpPr>
          <p:cNvPr id="12" name="Rectangle 11"/>
          <p:cNvSpPr/>
          <p:nvPr/>
        </p:nvSpPr>
        <p:spPr>
          <a:xfrm>
            <a:off x="519985" y="3192266"/>
            <a:ext cx="8183255" cy="584775"/>
          </a:xfrm>
          <a:prstGeom prst="rect">
            <a:avLst/>
          </a:prstGeom>
        </p:spPr>
        <p:txBody>
          <a:bodyPr wrap="square">
            <a:spAutoFit/>
          </a:bodyPr>
          <a:lstStyle/>
          <a:p>
            <a:pPr algn="just"/>
            <a:r>
              <a:rPr lang="en-US" sz="1600" dirty="0">
                <a:solidFill>
                  <a:srgbClr val="58585A"/>
                </a:solidFill>
                <a:latin typeface="Arial Narrow" panose="020B0606020202030204" pitchFamily="34" charset="0"/>
              </a:rPr>
              <a:t>Two KIs reported that ensuring safety is one of the major concerns for the community in </a:t>
            </a:r>
            <a:r>
              <a:rPr lang="en-US" sz="1600" dirty="0" err="1">
                <a:solidFill>
                  <a:srgbClr val="58585A"/>
                </a:solidFill>
                <a:latin typeface="Arial Narrow" panose="020B0606020202030204" pitchFamily="34" charset="0"/>
              </a:rPr>
              <a:t>Markaz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Tooz</a:t>
            </a:r>
            <a:r>
              <a:rPr lang="en-US" sz="1600" dirty="0">
                <a:solidFill>
                  <a:srgbClr val="58585A"/>
                </a:solidFill>
                <a:latin typeface="Arial Narrow" panose="020B0606020202030204" pitchFamily="34" charset="0"/>
              </a:rPr>
              <a:t> </a:t>
            </a:r>
            <a:r>
              <a:rPr lang="en-US" sz="1600" dirty="0" err="1">
                <a:solidFill>
                  <a:srgbClr val="58585A"/>
                </a:solidFill>
                <a:latin typeface="Arial Narrow" panose="020B0606020202030204" pitchFamily="34" charset="0"/>
              </a:rPr>
              <a:t>Khurmato</a:t>
            </a:r>
            <a:r>
              <a:rPr lang="en-US" sz="1600" dirty="0">
                <a:solidFill>
                  <a:srgbClr val="58585A"/>
                </a:solidFill>
                <a:latin typeface="Arial Narrow" panose="020B0606020202030204" pitchFamily="34" charset="0"/>
              </a:rPr>
              <a:t> to encourage returns.</a:t>
            </a:r>
          </a:p>
        </p:txBody>
      </p:sp>
    </p:spTree>
    <p:extLst>
      <p:ext uri="{BB962C8B-B14F-4D97-AF65-F5344CB8AC3E}">
        <p14:creationId xmlns:p14="http://schemas.microsoft.com/office/powerpoint/2010/main" val="28161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A68DA2-BC79-491D-BCD6-EE9A0856FA57}"/>
              </a:ext>
            </a:extLst>
          </p:cNvPr>
          <p:cNvSpPr/>
          <p:nvPr/>
        </p:nvSpPr>
        <p:spPr>
          <a:xfrm>
            <a:off x="4343400" y="2430869"/>
            <a:ext cx="4148549" cy="1323439"/>
          </a:xfrm>
          <a:prstGeom prst="rect">
            <a:avLst/>
          </a:prstGeom>
        </p:spPr>
        <p:txBody>
          <a:bodyPr wrap="square">
            <a:spAutoFit/>
          </a:bodyPr>
          <a:lstStyle/>
          <a:p>
            <a:r>
              <a:rPr lang="en-US" sz="4000" b="1" dirty="0">
                <a:solidFill>
                  <a:schemeClr val="bg1"/>
                </a:solidFill>
                <a:latin typeface="Arial Narrow" panose="020B0606020202030204" pitchFamily="34" charset="0"/>
              </a:rPr>
              <a:t>Introduction to </a:t>
            </a:r>
            <a:r>
              <a:rPr lang="en-US" sz="4000" b="1" dirty="0" err="1">
                <a:solidFill>
                  <a:schemeClr val="bg1"/>
                </a:solidFill>
                <a:latin typeface="Arial Narrow" panose="020B0606020202030204" pitchFamily="34" charset="0"/>
              </a:rPr>
              <a:t>ReDS</a:t>
            </a:r>
            <a:endParaRPr lang="en-US" sz="4000" b="1" dirty="0">
              <a:solidFill>
                <a:schemeClr val="bg1"/>
              </a:solidFill>
              <a:latin typeface="Arial Narrow" panose="020B0606020202030204" pitchFamily="34" charset="0"/>
            </a:endParaRPr>
          </a:p>
        </p:txBody>
      </p:sp>
      <p:sp>
        <p:nvSpPr>
          <p:cNvPr id="3" name="TextBox 2">
            <a:extLst>
              <a:ext uri="{FF2B5EF4-FFF2-40B4-BE49-F238E27FC236}">
                <a16:creationId xmlns:a16="http://schemas.microsoft.com/office/drawing/2014/main" id="{4734D162-40C5-4793-A941-139F59B64352}"/>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1</a:t>
            </a:r>
          </a:p>
        </p:txBody>
      </p:sp>
    </p:spTree>
    <p:extLst>
      <p:ext uri="{BB962C8B-B14F-4D97-AF65-F5344CB8AC3E}">
        <p14:creationId xmlns:p14="http://schemas.microsoft.com/office/powerpoint/2010/main" val="3543256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CB9D27C-7A86-42FC-94B5-AC228A8667E9}"/>
              </a:ext>
            </a:extLst>
          </p:cNvPr>
          <p:cNvSpPr>
            <a:spLocks noGrp="1"/>
          </p:cNvSpPr>
          <p:nvPr>
            <p:ph type="body" sz="quarter" idx="16"/>
          </p:nvPr>
        </p:nvSpPr>
        <p:spPr>
          <a:xfrm>
            <a:off x="5727075" y="3832846"/>
            <a:ext cx="907641" cy="692061"/>
          </a:xfrm>
        </p:spPr>
        <p:txBody>
          <a:bodyPr/>
          <a:lstStyle/>
          <a:p>
            <a:r>
              <a:rPr lang="en-US" sz="1050" dirty="0"/>
              <a:t>Upon request</a:t>
            </a:r>
          </a:p>
        </p:txBody>
      </p:sp>
      <p:sp>
        <p:nvSpPr>
          <p:cNvPr id="6" name="Text Placeholder 5">
            <a:extLst>
              <a:ext uri="{FF2B5EF4-FFF2-40B4-BE49-F238E27FC236}">
                <a16:creationId xmlns:a16="http://schemas.microsoft.com/office/drawing/2014/main" id="{1558346B-A799-4EBD-8DE1-352B7EE752E8}"/>
              </a:ext>
            </a:extLst>
          </p:cNvPr>
          <p:cNvSpPr>
            <a:spLocks noGrp="1"/>
          </p:cNvSpPr>
          <p:nvPr>
            <p:ph type="body" sz="quarter" idx="17"/>
          </p:nvPr>
        </p:nvSpPr>
        <p:spPr>
          <a:xfrm>
            <a:off x="5727077" y="4544555"/>
            <a:ext cx="3069499" cy="213900"/>
          </a:xfrm>
        </p:spPr>
        <p:txBody>
          <a:bodyPr/>
          <a:lstStyle/>
          <a:p>
            <a:r>
              <a:rPr lang="en-US" sz="1050" dirty="0"/>
              <a:t>http://www.reachresourcecentre.info/</a:t>
            </a:r>
          </a:p>
        </p:txBody>
      </p:sp>
      <p:sp>
        <p:nvSpPr>
          <p:cNvPr id="8" name="Text Placeholder 7">
            <a:extLst>
              <a:ext uri="{FF2B5EF4-FFF2-40B4-BE49-F238E27FC236}">
                <a16:creationId xmlns:a16="http://schemas.microsoft.com/office/drawing/2014/main" id="{6E99854B-8609-4593-812C-689A4C6176C3}"/>
              </a:ext>
            </a:extLst>
          </p:cNvPr>
          <p:cNvSpPr>
            <a:spLocks noGrp="1"/>
          </p:cNvSpPr>
          <p:nvPr>
            <p:ph type="body" sz="quarter" idx="19"/>
          </p:nvPr>
        </p:nvSpPr>
        <p:spPr>
          <a:xfrm>
            <a:off x="5727075" y="5009420"/>
            <a:ext cx="3069499" cy="213900"/>
          </a:xfrm>
        </p:spPr>
        <p:txBody>
          <a:bodyPr/>
          <a:lstStyle/>
          <a:p>
            <a:r>
              <a:rPr lang="en-US" sz="1050" dirty="0"/>
              <a:t>@</a:t>
            </a:r>
            <a:r>
              <a:rPr lang="en-US" sz="1050" dirty="0" err="1"/>
              <a:t>REACH_info</a:t>
            </a:r>
            <a:endParaRPr lang="en-US" sz="1050" dirty="0"/>
          </a:p>
        </p:txBody>
      </p:sp>
      <p:sp>
        <p:nvSpPr>
          <p:cNvPr id="10" name="Text Placeholder 5">
            <a:extLst>
              <a:ext uri="{FF2B5EF4-FFF2-40B4-BE49-F238E27FC236}">
                <a16:creationId xmlns:a16="http://schemas.microsoft.com/office/drawing/2014/main" id="{1558346B-A799-4EBD-8DE1-352B7EE752E8}"/>
              </a:ext>
            </a:extLst>
          </p:cNvPr>
          <p:cNvSpPr>
            <a:spLocks noGrp="1"/>
          </p:cNvSpPr>
          <p:nvPr>
            <p:ph type="body" sz="quarter" idx="17"/>
          </p:nvPr>
        </p:nvSpPr>
        <p:spPr>
          <a:xfrm>
            <a:off x="5727075" y="4778102"/>
            <a:ext cx="3069499" cy="213900"/>
          </a:xfrm>
        </p:spPr>
        <p:txBody>
          <a:bodyPr/>
          <a:lstStyle/>
          <a:p>
            <a:r>
              <a:rPr lang="en-US" sz="1050" dirty="0"/>
              <a:t>IMPACT Initiatives</a:t>
            </a:r>
          </a:p>
        </p:txBody>
      </p:sp>
      <p:sp>
        <p:nvSpPr>
          <p:cNvPr id="7" name="TextBox 6">
            <a:extLst>
              <a:ext uri="{FF2B5EF4-FFF2-40B4-BE49-F238E27FC236}">
                <a16:creationId xmlns:a16="http://schemas.microsoft.com/office/drawing/2014/main" id="{254BE806-18A1-4D56-96AA-C376E7921A2B}"/>
              </a:ext>
            </a:extLst>
          </p:cNvPr>
          <p:cNvSpPr txBox="1"/>
          <p:nvPr/>
        </p:nvSpPr>
        <p:spPr>
          <a:xfrm>
            <a:off x="1101147" y="5783547"/>
            <a:ext cx="8431408" cy="469359"/>
          </a:xfrm>
          <a:prstGeom prst="rect">
            <a:avLst/>
          </a:prstGeom>
          <a:noFill/>
        </p:spPr>
        <p:txBody>
          <a:bodyPr wrap="square">
            <a:spAutoFit/>
          </a:bodyPr>
          <a:lstStyle/>
          <a:p>
            <a:r>
              <a:rPr lang="en-CH" sz="1050" u="sng" dirty="0">
                <a:solidFill>
                  <a:srgbClr val="FFFFFF"/>
                </a:solidFill>
                <a:latin typeface="Arial Narrow" panose="020B0606020202030204" pitchFamily="34" charset="0"/>
              </a:rPr>
              <a:t>https://www.impact-repository.org/document/reach/0cedf235/REACH_IRQ_Factsheet_-REDS-Markaz-Tooz-Khurmato_October2020.pdf</a:t>
            </a:r>
            <a:r>
              <a:rPr lang="en-US" sz="1050" dirty="0">
                <a:solidFill>
                  <a:srgbClr val="FFFFFF"/>
                </a:solidFill>
                <a:latin typeface="Arial Narrow" panose="020B0606020202030204" pitchFamily="34" charset="0"/>
              </a:rPr>
              <a:t> </a:t>
            </a:r>
          </a:p>
          <a:p>
            <a:endParaRPr lang="en-US" sz="1400" dirty="0">
              <a:solidFill>
                <a:srgbClr val="FFFFFF"/>
              </a:solidFill>
              <a:latin typeface="Arial Narrow" panose="020B0606020202030204" pitchFamily="34" charset="0"/>
            </a:endParaRPr>
          </a:p>
        </p:txBody>
      </p:sp>
    </p:spTree>
    <p:extLst>
      <p:ext uri="{BB962C8B-B14F-4D97-AF65-F5344CB8AC3E}">
        <p14:creationId xmlns:p14="http://schemas.microsoft.com/office/powerpoint/2010/main" val="1573812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01DE942-89F9-4983-8228-92968F71C9A5}"/>
              </a:ext>
            </a:extLst>
          </p:cNvPr>
          <p:cNvSpPr>
            <a:spLocks noGrp="1"/>
          </p:cNvSpPr>
          <p:nvPr>
            <p:ph type="body" sz="quarter" idx="13"/>
          </p:nvPr>
        </p:nvSpPr>
        <p:spPr bwMode="auto">
          <a:xfrm>
            <a:off x="3768408" y="619759"/>
            <a:ext cx="4983007" cy="52254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00000"/>
              </a:lnSpc>
              <a:spcBef>
                <a:spcPts val="0"/>
              </a:spcBef>
              <a:spcAft>
                <a:spcPts val="1800"/>
              </a:spcAft>
            </a:pPr>
            <a:r>
              <a:rPr lang="en-CH" dirty="0"/>
              <a:t> </a:t>
            </a:r>
            <a:r>
              <a:rPr lang="en-US" sz="2000" dirty="0"/>
              <a:t>In light of increased returns, coupled with persisting challenges in relation to lack of services, infrastructure and, in some cases, security in areas of origin (</a:t>
            </a:r>
            <a:r>
              <a:rPr lang="en-US" sz="2000" dirty="0" err="1"/>
              <a:t>AoO</a:t>
            </a:r>
            <a:r>
              <a:rPr lang="en-US" sz="2000" dirty="0"/>
              <a:t>), there is an identified need to better understand the sustainability of returns as well as their impact and conditions in </a:t>
            </a:r>
            <a:r>
              <a:rPr lang="en-US" sz="2000" dirty="0" err="1"/>
              <a:t>AoO</a:t>
            </a:r>
            <a:r>
              <a:rPr lang="en-US" sz="2000" dirty="0"/>
              <a:t>. </a:t>
            </a:r>
          </a:p>
          <a:p>
            <a:endParaRPr lang="en-US" sz="2000" dirty="0"/>
          </a:p>
          <a:p>
            <a:pPr>
              <a:lnSpc>
                <a:spcPct val="100000"/>
              </a:lnSpc>
              <a:spcBef>
                <a:spcPts val="0"/>
              </a:spcBef>
              <a:spcAft>
                <a:spcPts val="1800"/>
              </a:spcAft>
            </a:pPr>
            <a:r>
              <a:rPr lang="en-US" sz="2000" dirty="0"/>
              <a:t>The assessment aims to provide a </a:t>
            </a:r>
            <a:r>
              <a:rPr lang="en-US" sz="2000" b="1" dirty="0"/>
              <a:t>rapid</a:t>
            </a:r>
            <a:r>
              <a:rPr lang="en-US" sz="2000" dirty="0"/>
              <a:t> </a:t>
            </a:r>
            <a:r>
              <a:rPr lang="en-US" sz="2000" b="1" dirty="0"/>
              <a:t>evidence-based overview of the assessed areas </a:t>
            </a:r>
            <a:r>
              <a:rPr lang="en-US" sz="2000" dirty="0"/>
              <a:t>to support humanitarian and development actors to promote durable solutions for returnees and IDPs in situations of protracted displacement at the local and national level.</a:t>
            </a:r>
            <a:endParaRPr lang="en-US" altLang="en-US" sz="2000" dirty="0"/>
          </a:p>
          <a:p>
            <a:pPr eaLnBrk="1" hangingPunct="1">
              <a:lnSpc>
                <a:spcPct val="100000"/>
              </a:lnSpc>
              <a:spcBef>
                <a:spcPts val="0"/>
              </a:spcBef>
              <a:spcAft>
                <a:spcPts val="1800"/>
              </a:spcAft>
            </a:pPr>
            <a:endParaRPr lang="es-ES" altLang="en-US" sz="2000" dirty="0"/>
          </a:p>
        </p:txBody>
      </p:sp>
      <p:sp>
        <p:nvSpPr>
          <p:cNvPr id="5" name="Rectangle 4">
            <a:extLst>
              <a:ext uri="{FF2B5EF4-FFF2-40B4-BE49-F238E27FC236}">
                <a16:creationId xmlns:a16="http://schemas.microsoft.com/office/drawing/2014/main" id="{946B362D-3787-4D1A-93A5-D59224C51C10}"/>
              </a:ext>
            </a:extLst>
          </p:cNvPr>
          <p:cNvSpPr/>
          <p:nvPr/>
        </p:nvSpPr>
        <p:spPr>
          <a:xfrm>
            <a:off x="392585" y="2470090"/>
            <a:ext cx="2840810" cy="1323439"/>
          </a:xfrm>
          <a:prstGeom prst="rect">
            <a:avLst/>
          </a:prstGeom>
        </p:spPr>
        <p:txBody>
          <a:bodyPr wrap="square">
            <a:spAutoFit/>
          </a:bodyPr>
          <a:lstStyle/>
          <a:p>
            <a:r>
              <a:rPr lang="en-US" sz="4000" b="1" dirty="0" err="1">
                <a:solidFill>
                  <a:schemeClr val="bg1"/>
                </a:solidFill>
                <a:latin typeface="Arial Narrow" panose="020B0606020202030204" pitchFamily="34" charset="0"/>
              </a:rPr>
              <a:t>ReDS</a:t>
            </a:r>
            <a:r>
              <a:rPr lang="en-US" sz="4000" b="1" dirty="0">
                <a:solidFill>
                  <a:schemeClr val="bg1"/>
                </a:solidFill>
                <a:latin typeface="Arial Narrow" panose="020B0606020202030204" pitchFamily="34" charset="0"/>
              </a:rPr>
              <a:t> background</a:t>
            </a:r>
            <a:endParaRPr lang="en-US" sz="4000" b="1" dirty="0">
              <a:latin typeface="Arial Narrow" panose="020B0606020202030204" pitchFamily="34" charset="0"/>
            </a:endParaRPr>
          </a:p>
        </p:txBody>
      </p:sp>
    </p:spTree>
    <p:extLst>
      <p:ext uri="{BB962C8B-B14F-4D97-AF65-F5344CB8AC3E}">
        <p14:creationId xmlns:p14="http://schemas.microsoft.com/office/powerpoint/2010/main" val="220240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336FE4DB-08F0-4BF3-BC9E-0D33803B1F7F}"/>
              </a:ext>
            </a:extLst>
          </p:cNvPr>
          <p:cNvSpPr>
            <a:spLocks noGrp="1"/>
          </p:cNvSpPr>
          <p:nvPr>
            <p:ph type="body" sz="quarter" idx="13"/>
          </p:nvPr>
        </p:nvSpPr>
        <p:spPr bwMode="auto">
          <a:xfrm>
            <a:off x="3768408" y="388265"/>
            <a:ext cx="4983007" cy="52254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algn="just">
              <a:lnSpc>
                <a:spcPct val="115000"/>
              </a:lnSpc>
              <a:spcBef>
                <a:spcPts val="0"/>
              </a:spcBef>
              <a:spcAft>
                <a:spcPts val="600"/>
              </a:spcAft>
            </a:pPr>
            <a:r>
              <a:rPr lang="en-GB" sz="2000" b="1" dirty="0" err="1">
                <a:effectLst/>
                <a:ea typeface="Calibri" panose="020F0502020204030204" pitchFamily="34" charset="0"/>
                <a:cs typeface="Arial" panose="020B0604020202020204" pitchFamily="34" charset="0"/>
              </a:rPr>
              <a:t>ReDS</a:t>
            </a:r>
            <a:r>
              <a:rPr lang="en-GB" sz="2000" b="1" dirty="0">
                <a:effectLst/>
                <a:ea typeface="Calibri" panose="020F0502020204030204" pitchFamily="34" charset="0"/>
                <a:cs typeface="Arial" panose="020B0604020202020204" pitchFamily="34" charset="0"/>
              </a:rPr>
              <a:t> Specific Objectives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Provide an understanding about the </a:t>
            </a:r>
            <a:r>
              <a:rPr lang="en-GB" sz="1800" b="1" dirty="0">
                <a:effectLst/>
                <a:ea typeface="Calibri" panose="020F0502020204030204" pitchFamily="34" charset="0"/>
                <a:cs typeface="Arial" panose="020B0604020202020204" pitchFamily="34" charset="0"/>
              </a:rPr>
              <a:t>effects of recent movement trends</a:t>
            </a:r>
            <a:r>
              <a:rPr lang="en-GB" sz="1800" b="1" dirty="0">
                <a:ea typeface="Calibri" panose="020F0502020204030204" pitchFamily="34" charset="0"/>
                <a:cs typeface="Arial" panose="020B0604020202020204" pitchFamily="34" charset="0"/>
              </a:rPr>
              <a:t>;</a:t>
            </a: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Assess </a:t>
            </a:r>
            <a:r>
              <a:rPr lang="en-GB" sz="1800" b="1" dirty="0">
                <a:effectLst/>
                <a:ea typeface="Calibri" panose="020F0502020204030204" pitchFamily="34" charset="0"/>
                <a:cs typeface="Arial" panose="020B0604020202020204" pitchFamily="34" charset="0"/>
              </a:rPr>
              <a:t>perceived intentions to move </a:t>
            </a:r>
            <a:r>
              <a:rPr lang="en-GB" sz="1800" dirty="0">
                <a:effectLst/>
                <a:ea typeface="Calibri" panose="020F0502020204030204" pitchFamily="34" charset="0"/>
                <a:cs typeface="Arial" panose="020B0604020202020204" pitchFamily="34" charset="0"/>
              </a:rPr>
              <a:t>among all relevant communities to </a:t>
            </a:r>
            <a:r>
              <a:rPr lang="en-GB" sz="1800" b="1" dirty="0">
                <a:effectLst/>
                <a:ea typeface="Calibri" panose="020F0502020204030204" pitchFamily="34" charset="0"/>
                <a:cs typeface="Arial" panose="020B0604020202020204" pitchFamily="34" charset="0"/>
              </a:rPr>
              <a:t>identify potential risk </a:t>
            </a:r>
            <a:r>
              <a:rPr lang="en-GB" sz="1800" dirty="0">
                <a:effectLst/>
                <a:ea typeface="Calibri" panose="020F0502020204030204" pitchFamily="34" charset="0"/>
                <a:cs typeface="Arial" panose="020B0604020202020204" pitchFamily="34" charset="0"/>
              </a:rPr>
              <a:t>or further instability;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Assess </a:t>
            </a:r>
            <a:r>
              <a:rPr lang="en-GB" sz="1800" b="1" dirty="0">
                <a:effectLst/>
                <a:ea typeface="Calibri" panose="020F0502020204030204" pitchFamily="34" charset="0"/>
                <a:cs typeface="Arial" panose="020B0604020202020204" pitchFamily="34" charset="0"/>
              </a:rPr>
              <a:t>how conditions in areas affected </a:t>
            </a:r>
            <a:r>
              <a:rPr lang="en-GB" sz="1800" dirty="0">
                <a:effectLst/>
                <a:ea typeface="Calibri" panose="020F0502020204030204" pitchFamily="34" charset="0"/>
                <a:cs typeface="Arial" panose="020B0604020202020204" pitchFamily="34" charset="0"/>
              </a:rPr>
              <a:t>by recent movements</a:t>
            </a:r>
            <a:r>
              <a:rPr lang="en-GB" sz="1800" b="1" dirty="0">
                <a:effectLst/>
                <a:ea typeface="Calibri" panose="020F0502020204030204" pitchFamily="34" charset="0"/>
                <a:cs typeface="Arial" panose="020B0604020202020204" pitchFamily="34" charset="0"/>
              </a:rPr>
              <a:t> may impact the sustainability of durable solutions</a:t>
            </a:r>
            <a:r>
              <a:rPr lang="en-GB" sz="1800" dirty="0">
                <a:effectLst/>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Identify any consequent </a:t>
            </a:r>
            <a:r>
              <a:rPr lang="en-GB" sz="1800" b="1" dirty="0">
                <a:effectLst/>
                <a:ea typeface="Calibri" panose="020F0502020204030204" pitchFamily="34" charset="0"/>
                <a:cs typeface="Arial" panose="020B0604020202020204" pitchFamily="34" charset="0"/>
              </a:rPr>
              <a:t>shift in local social dynamics and power structures;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2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Explore conditions in the area in terms of </a:t>
            </a:r>
            <a:r>
              <a:rPr lang="en-GB" sz="1800" b="1" dirty="0">
                <a:effectLst/>
                <a:ea typeface="Calibri" panose="020F0502020204030204" pitchFamily="34" charset="0"/>
                <a:cs typeface="Arial" panose="020B0604020202020204" pitchFamily="34" charset="0"/>
              </a:rPr>
              <a:t>community needs and inter-relations; and the viability of safe and dignified (re)integration.</a:t>
            </a:r>
          </a:p>
          <a:p>
            <a:pPr algn="just" eaLnBrk="1" hangingPunct="1">
              <a:lnSpc>
                <a:spcPct val="100000"/>
              </a:lnSpc>
              <a:spcBef>
                <a:spcPts val="0"/>
              </a:spcBef>
              <a:spcAft>
                <a:spcPts val="1800"/>
              </a:spcAft>
            </a:pPr>
            <a:endParaRPr lang="es-ES" altLang="en-US" sz="1800" dirty="0"/>
          </a:p>
        </p:txBody>
      </p:sp>
      <p:sp>
        <p:nvSpPr>
          <p:cNvPr id="9" name="Rectangle 8">
            <a:extLst>
              <a:ext uri="{FF2B5EF4-FFF2-40B4-BE49-F238E27FC236}">
                <a16:creationId xmlns:a16="http://schemas.microsoft.com/office/drawing/2014/main" id="{49F2CB43-5083-4438-8F8D-D668D9574933}"/>
              </a:ext>
            </a:extLst>
          </p:cNvPr>
          <p:cNvSpPr/>
          <p:nvPr/>
        </p:nvSpPr>
        <p:spPr>
          <a:xfrm>
            <a:off x="392585" y="2470090"/>
            <a:ext cx="2840810" cy="1323439"/>
          </a:xfrm>
          <a:prstGeom prst="rect">
            <a:avLst/>
          </a:prstGeom>
        </p:spPr>
        <p:txBody>
          <a:bodyPr wrap="square">
            <a:spAutoFit/>
          </a:bodyPr>
          <a:lstStyle/>
          <a:p>
            <a:r>
              <a:rPr lang="en-US" sz="4000" b="1" dirty="0" err="1">
                <a:solidFill>
                  <a:schemeClr val="bg1"/>
                </a:solidFill>
                <a:latin typeface="Arial Narrow" panose="020B0606020202030204" pitchFamily="34" charset="0"/>
              </a:rPr>
              <a:t>ReDS</a:t>
            </a:r>
            <a:r>
              <a:rPr lang="en-US" sz="4000" b="1" dirty="0">
                <a:solidFill>
                  <a:schemeClr val="bg1"/>
                </a:solidFill>
                <a:latin typeface="Arial Narrow" panose="020B0606020202030204" pitchFamily="34" charset="0"/>
              </a:rPr>
              <a:t> objectives</a:t>
            </a:r>
            <a:endParaRPr lang="en-US" sz="4000" b="1" dirty="0">
              <a:latin typeface="Arial Narrow" panose="020B0606020202030204" pitchFamily="34" charset="0"/>
            </a:endParaRPr>
          </a:p>
        </p:txBody>
      </p:sp>
    </p:spTree>
    <p:extLst>
      <p:ext uri="{BB962C8B-B14F-4D97-AF65-F5344CB8AC3E}">
        <p14:creationId xmlns:p14="http://schemas.microsoft.com/office/powerpoint/2010/main" val="320692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A68DA2-BC79-491D-BCD6-EE9A0856FA57}"/>
              </a:ext>
            </a:extLst>
          </p:cNvPr>
          <p:cNvSpPr/>
          <p:nvPr/>
        </p:nvSpPr>
        <p:spPr>
          <a:xfrm>
            <a:off x="4329302" y="2335171"/>
            <a:ext cx="4148549" cy="1323439"/>
          </a:xfrm>
          <a:prstGeom prst="rect">
            <a:avLst/>
          </a:prstGeom>
        </p:spPr>
        <p:txBody>
          <a:bodyPr wrap="square">
            <a:spAutoFit/>
          </a:bodyPr>
          <a:lstStyle/>
          <a:p>
            <a:r>
              <a:rPr lang="en-US" sz="4000" b="1" dirty="0" err="1">
                <a:solidFill>
                  <a:schemeClr val="bg1"/>
                </a:solidFill>
                <a:latin typeface="Arial Narrow" panose="020B0606020202030204" pitchFamily="34" charset="0"/>
              </a:rPr>
              <a:t>ReDS</a:t>
            </a:r>
            <a:r>
              <a:rPr lang="en-US" sz="4000" b="1" dirty="0">
                <a:solidFill>
                  <a:schemeClr val="bg1"/>
                </a:solidFill>
                <a:latin typeface="Arial Narrow" panose="020B0606020202030204" pitchFamily="34" charset="0"/>
              </a:rPr>
              <a:t> methodology and limitations</a:t>
            </a:r>
          </a:p>
        </p:txBody>
      </p:sp>
      <p:sp>
        <p:nvSpPr>
          <p:cNvPr id="3" name="TextBox 2">
            <a:extLst>
              <a:ext uri="{FF2B5EF4-FFF2-40B4-BE49-F238E27FC236}">
                <a16:creationId xmlns:a16="http://schemas.microsoft.com/office/drawing/2014/main" id="{4734D162-40C5-4793-A941-139F59B64352}"/>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2</a:t>
            </a:r>
          </a:p>
        </p:txBody>
      </p:sp>
    </p:spTree>
    <p:extLst>
      <p:ext uri="{BB962C8B-B14F-4D97-AF65-F5344CB8AC3E}">
        <p14:creationId xmlns:p14="http://schemas.microsoft.com/office/powerpoint/2010/main" val="3982270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D3C07CB-54B7-4F29-ADA7-6DCEBC0B6383}"/>
              </a:ext>
            </a:extLst>
          </p:cNvPr>
          <p:cNvSpPr txBox="1">
            <a:spLocks/>
          </p:cNvSpPr>
          <p:nvPr/>
        </p:nvSpPr>
        <p:spPr>
          <a:xfrm>
            <a:off x="386176" y="266337"/>
            <a:ext cx="3749889"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nSpc>
                <a:spcPct val="100000"/>
              </a:lnSpc>
            </a:pPr>
            <a:r>
              <a:rPr lang="en-US" sz="3600" dirty="0"/>
              <a:t>Methodology</a:t>
            </a:r>
          </a:p>
        </p:txBody>
      </p:sp>
      <p:sp>
        <p:nvSpPr>
          <p:cNvPr id="5" name="Rectangle 4">
            <a:extLst>
              <a:ext uri="{FF2B5EF4-FFF2-40B4-BE49-F238E27FC236}">
                <a16:creationId xmlns:a16="http://schemas.microsoft.com/office/drawing/2014/main" id="{1A162AFF-D431-4471-B6A6-A27B63D33B1F}"/>
              </a:ext>
            </a:extLst>
          </p:cNvPr>
          <p:cNvSpPr/>
          <p:nvPr/>
        </p:nvSpPr>
        <p:spPr>
          <a:xfrm>
            <a:off x="274320" y="1398839"/>
            <a:ext cx="8412480" cy="2492990"/>
          </a:xfrm>
          <a:prstGeom prst="rect">
            <a:avLst/>
          </a:prstGeom>
        </p:spPr>
        <p:txBody>
          <a:bodyPr wrap="square">
            <a:spAutoFit/>
          </a:bodyPr>
          <a:lstStyle/>
          <a:p>
            <a:pPr marL="457200" indent="-457200" algn="just">
              <a:spcAft>
                <a:spcPts val="2400"/>
              </a:spcAft>
              <a:buSzPct val="80000"/>
              <a:buFont typeface="Wingdings" panose="05000000000000000000" pitchFamily="2" charset="2"/>
              <a:buChar char="Ø"/>
            </a:pPr>
            <a:r>
              <a:rPr lang="en-US" sz="1600" dirty="0">
                <a:solidFill>
                  <a:srgbClr val="58585A"/>
                </a:solidFill>
                <a:latin typeface="Arial Narrow" panose="020B0606020202030204" pitchFamily="34" charset="0"/>
              </a:rPr>
              <a:t>The assessment tool combined </a:t>
            </a:r>
            <a:r>
              <a:rPr lang="en-US" sz="1600" b="1" dirty="0">
                <a:solidFill>
                  <a:srgbClr val="58585A"/>
                </a:solidFill>
                <a:latin typeface="Arial Narrow" panose="020B0606020202030204" pitchFamily="34" charset="0"/>
              </a:rPr>
              <a:t>qualitative and quantitative </a:t>
            </a:r>
            <a:r>
              <a:rPr lang="en-US" sz="1600" dirty="0">
                <a:solidFill>
                  <a:srgbClr val="58585A"/>
                </a:solidFill>
                <a:latin typeface="Arial Narrow" panose="020B0606020202030204" pitchFamily="34" charset="0"/>
              </a:rPr>
              <a:t>data.</a:t>
            </a:r>
          </a:p>
          <a:p>
            <a:pPr marL="457200" indent="-457200" algn="just">
              <a:spcAft>
                <a:spcPts val="2400"/>
              </a:spcAft>
              <a:buSzPct val="80000"/>
              <a:buFont typeface="Wingdings" panose="05000000000000000000" pitchFamily="2" charset="2"/>
              <a:buChar char="Ø"/>
            </a:pPr>
            <a:r>
              <a:rPr lang="en-US" sz="1600" dirty="0">
                <a:solidFill>
                  <a:srgbClr val="58585A"/>
                </a:solidFill>
                <a:latin typeface="Arial Narrow" panose="020B0606020202030204" pitchFamily="34" charset="0"/>
              </a:rPr>
              <a:t>Data collection was done </a:t>
            </a:r>
            <a:r>
              <a:rPr lang="en-US" sz="1600" b="1" dirty="0">
                <a:solidFill>
                  <a:srgbClr val="58585A"/>
                </a:solidFill>
                <a:latin typeface="Arial Narrow" panose="020B0606020202030204" pitchFamily="34" charset="0"/>
              </a:rPr>
              <a:t>remotely by phone </a:t>
            </a:r>
            <a:r>
              <a:rPr lang="en-US" sz="1600" dirty="0">
                <a:solidFill>
                  <a:srgbClr val="58585A"/>
                </a:solidFill>
                <a:latin typeface="Arial Narrow" panose="020B0606020202030204" pitchFamily="34" charset="0"/>
              </a:rPr>
              <a:t>between</a:t>
            </a:r>
            <a:r>
              <a:rPr lang="en-US" sz="1600" b="1" dirty="0">
                <a:solidFill>
                  <a:srgbClr val="58585A"/>
                </a:solidFill>
                <a:latin typeface="Arial Narrow" panose="020B0606020202030204" pitchFamily="34" charset="0"/>
              </a:rPr>
              <a:t> 11 and 17 October 2020</a:t>
            </a:r>
            <a:r>
              <a:rPr lang="en-US" sz="1600" dirty="0">
                <a:solidFill>
                  <a:srgbClr val="58585A"/>
                </a:solidFill>
                <a:latin typeface="Arial Narrow" panose="020B0606020202030204" pitchFamily="34" charset="0"/>
              </a:rPr>
              <a:t>, adapted to the context and restrictions related to the COVID-19 pandemic</a:t>
            </a:r>
            <a:r>
              <a:rPr lang="en-US" sz="1600" dirty="0" smtClean="0">
                <a:solidFill>
                  <a:srgbClr val="58585A"/>
                </a:solidFill>
                <a:latin typeface="Arial Narrow" panose="020B0606020202030204" pitchFamily="34" charset="0"/>
              </a:rPr>
              <a:t>.</a:t>
            </a:r>
          </a:p>
          <a:p>
            <a:pPr marL="457200" indent="-457200" algn="just">
              <a:spcAft>
                <a:spcPts val="2400"/>
              </a:spcAft>
              <a:buSzPct val="80000"/>
              <a:buFont typeface="Wingdings" panose="05000000000000000000" pitchFamily="2" charset="2"/>
              <a:buChar char="Ø"/>
            </a:pPr>
            <a:r>
              <a:rPr lang="en-US" sz="1600" dirty="0">
                <a:solidFill>
                  <a:srgbClr val="58585A"/>
                </a:solidFill>
                <a:latin typeface="Arial Narrow" panose="020B0606020202030204" pitchFamily="34" charset="0"/>
              </a:rPr>
              <a:t>Methodology based on </a:t>
            </a:r>
            <a:r>
              <a:rPr lang="en-US" sz="1600" b="1" dirty="0">
                <a:solidFill>
                  <a:srgbClr val="58585A"/>
                </a:solidFill>
                <a:latin typeface="Arial Narrow" panose="020B0606020202030204" pitchFamily="34" charset="0"/>
              </a:rPr>
              <a:t>KI </a:t>
            </a:r>
            <a:r>
              <a:rPr lang="en-US" sz="1600" b="1" dirty="0" smtClean="0">
                <a:solidFill>
                  <a:srgbClr val="58585A"/>
                </a:solidFill>
                <a:latin typeface="Arial Narrow" panose="020B0606020202030204" pitchFamily="34" charset="0"/>
              </a:rPr>
              <a:t>interviews</a:t>
            </a:r>
            <a:endParaRPr lang="en-US" sz="1600" dirty="0">
              <a:solidFill>
                <a:srgbClr val="58585A"/>
              </a:solidFill>
              <a:latin typeface="Arial Narrow" panose="020B0606020202030204" pitchFamily="34" charset="0"/>
            </a:endParaRPr>
          </a:p>
          <a:p>
            <a:pPr marL="457200" indent="-457200" algn="just">
              <a:spcAft>
                <a:spcPts val="2400"/>
              </a:spcAft>
              <a:buSzPct val="80000"/>
              <a:buFont typeface="Wingdings" panose="05000000000000000000" pitchFamily="2" charset="2"/>
              <a:buChar char="Ø"/>
            </a:pPr>
            <a:r>
              <a:rPr lang="en-US" sz="1600" b="1" dirty="0">
                <a:solidFill>
                  <a:srgbClr val="58585A"/>
                </a:solidFill>
                <a:latin typeface="Arial Narrow" panose="020B0606020202030204" pitchFamily="34" charset="0"/>
              </a:rPr>
              <a:t>Purposive</a:t>
            </a:r>
            <a:r>
              <a:rPr lang="en-US"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sampling</a:t>
            </a:r>
            <a:r>
              <a:rPr lang="en-US" sz="1600" dirty="0">
                <a:solidFill>
                  <a:srgbClr val="58585A"/>
                </a:solidFill>
                <a:latin typeface="Arial Narrow" panose="020B0606020202030204" pitchFamily="34" charset="0"/>
              </a:rPr>
              <a:t> methods were employed to identify key informants (KIs). Findings are based on KI level data and should therefore be considered as </a:t>
            </a:r>
            <a:r>
              <a:rPr lang="en-US" sz="1600" b="1" dirty="0">
                <a:solidFill>
                  <a:srgbClr val="58585A"/>
                </a:solidFill>
                <a:latin typeface="Arial Narrow" panose="020B0606020202030204" pitchFamily="34" charset="0"/>
              </a:rPr>
              <a:t>indicative</a:t>
            </a:r>
            <a:r>
              <a:rPr lang="en-US" sz="1600" dirty="0" smtClean="0">
                <a:solidFill>
                  <a:srgbClr val="58585A"/>
                </a:solidFill>
                <a:latin typeface="Arial Narrow" panose="020B0606020202030204" pitchFamily="34" charset="0"/>
              </a:rPr>
              <a:t>.</a:t>
            </a:r>
            <a:endParaRPr lang="en-US" sz="1600" dirty="0">
              <a:solidFill>
                <a:srgbClr val="58585A"/>
              </a:solidFill>
              <a:latin typeface="Arial Narrow" panose="020B0606020202030204" pitchFamily="34" charset="0"/>
            </a:endParaRPr>
          </a:p>
        </p:txBody>
      </p:sp>
      <p:sp>
        <p:nvSpPr>
          <p:cNvPr id="6" name="Rectangle 5">
            <a:extLst>
              <a:ext uri="{FF2B5EF4-FFF2-40B4-BE49-F238E27FC236}">
                <a16:creationId xmlns:a16="http://schemas.microsoft.com/office/drawing/2014/main" id="{5C9392D1-2178-4580-9832-42941861D439}"/>
              </a:ext>
            </a:extLst>
          </p:cNvPr>
          <p:cNvSpPr/>
          <p:nvPr/>
        </p:nvSpPr>
        <p:spPr>
          <a:xfrm>
            <a:off x="1040083" y="4577701"/>
            <a:ext cx="7742410" cy="1815882"/>
          </a:xfrm>
          <a:prstGeom prst="rect">
            <a:avLst/>
          </a:prstGeom>
        </p:spPr>
        <p:txBody>
          <a:bodyPr wrap="square">
            <a:spAutoFit/>
          </a:bodyPr>
          <a:lstStyle/>
          <a:p>
            <a:pPr marR="26970"/>
            <a:r>
              <a:rPr lang="en-GB" sz="1600" dirty="0">
                <a:solidFill>
                  <a:srgbClr val="58585B"/>
                </a:solidFill>
                <a:latin typeface="Arial Narrow" panose="020B0606020202030204" pitchFamily="34" charset="0"/>
              </a:rPr>
              <a:t>Community leaders		                     15 KIs</a:t>
            </a:r>
          </a:p>
          <a:p>
            <a:pPr marR="26970"/>
            <a:r>
              <a:rPr lang="en-US" sz="1600" dirty="0">
                <a:solidFill>
                  <a:srgbClr val="58585B"/>
                </a:solidFill>
                <a:latin typeface="Arial Narrow" panose="020B0606020202030204" pitchFamily="34" charset="0"/>
              </a:rPr>
              <a:t>IDPs (displaced in the area)		 11 KIs</a:t>
            </a:r>
          </a:p>
          <a:p>
            <a:pPr marR="26970"/>
            <a:r>
              <a:rPr lang="en-US" sz="1600" dirty="0">
                <a:solidFill>
                  <a:srgbClr val="58585B"/>
                </a:solidFill>
                <a:latin typeface="Arial Narrow" panose="020B0606020202030204" pitchFamily="34" charset="0"/>
              </a:rPr>
              <a:t>IDPs (displaced from the area) 		   5 KIs</a:t>
            </a:r>
          </a:p>
          <a:p>
            <a:pPr marR="26970"/>
            <a:r>
              <a:rPr lang="en-GB" sz="1600" dirty="0">
                <a:solidFill>
                  <a:srgbClr val="58585B"/>
                </a:solidFill>
                <a:latin typeface="Arial Narrow" panose="020B0606020202030204" pitchFamily="34" charset="0"/>
              </a:rPr>
              <a:t>Returnees </a:t>
            </a:r>
            <a:r>
              <a:rPr lang="en-GB" sz="1600" dirty="0" smtClean="0">
                <a:solidFill>
                  <a:srgbClr val="58585B"/>
                </a:solidFill>
                <a:latin typeface="Arial Narrow" panose="020B0606020202030204" pitchFamily="34" charset="0"/>
              </a:rPr>
              <a:t>(less </a:t>
            </a:r>
            <a:r>
              <a:rPr lang="en-GB" sz="1600" dirty="0">
                <a:solidFill>
                  <a:srgbClr val="58585B"/>
                </a:solidFill>
                <a:latin typeface="Arial Narrow" panose="020B0606020202030204" pitchFamily="34" charset="0"/>
              </a:rPr>
              <a:t>than 3 months)    		   5 KIs</a:t>
            </a:r>
            <a:endParaRPr lang="en-US" sz="1600" dirty="0">
              <a:solidFill>
                <a:srgbClr val="58585B"/>
              </a:solidFill>
              <a:latin typeface="Arial Narrow" panose="020B0606020202030204" pitchFamily="34" charset="0"/>
            </a:endParaRPr>
          </a:p>
          <a:p>
            <a:pPr marR="26970"/>
            <a:r>
              <a:rPr lang="en-US" sz="1600" dirty="0">
                <a:solidFill>
                  <a:srgbClr val="58585B"/>
                </a:solidFill>
                <a:latin typeface="Arial Narrow" panose="020B0606020202030204" pitchFamily="34" charset="0"/>
              </a:rPr>
              <a:t>Returnees (more than 3 months ago) 	   5 KIs</a:t>
            </a:r>
          </a:p>
          <a:p>
            <a:pPr marR="26970"/>
            <a:r>
              <a:rPr lang="en-GB" sz="1600" dirty="0" err="1">
                <a:solidFill>
                  <a:srgbClr val="58585B"/>
                </a:solidFill>
                <a:latin typeface="Arial Narrow" panose="020B0606020202030204" pitchFamily="34" charset="0"/>
              </a:rPr>
              <a:t>Remainees</a:t>
            </a:r>
            <a:r>
              <a:rPr lang="en-GB" sz="1600" dirty="0">
                <a:solidFill>
                  <a:srgbClr val="58585B"/>
                </a:solidFill>
                <a:latin typeface="Arial Narrow" panose="020B0606020202030204" pitchFamily="34" charset="0"/>
              </a:rPr>
              <a:t>				   5 KIs</a:t>
            </a:r>
            <a:endParaRPr lang="en-US" sz="1600" dirty="0">
              <a:solidFill>
                <a:srgbClr val="58585B"/>
              </a:solidFill>
              <a:latin typeface="Arial Narrow" panose="020B0606020202030204" pitchFamily="34" charset="0"/>
            </a:endParaRPr>
          </a:p>
          <a:p>
            <a:pPr marR="26970"/>
            <a:endParaRPr lang="en-US" sz="1600" dirty="0">
              <a:solidFill>
                <a:srgbClr val="58585B"/>
              </a:solidFill>
              <a:latin typeface="Arial Narrow" panose="020B0606020202030204" pitchFamily="34" charset="0"/>
            </a:endParaRPr>
          </a:p>
        </p:txBody>
      </p:sp>
      <p:sp>
        <p:nvSpPr>
          <p:cNvPr id="9" name="Rectangle 8">
            <a:extLst>
              <a:ext uri="{FF2B5EF4-FFF2-40B4-BE49-F238E27FC236}">
                <a16:creationId xmlns:a16="http://schemas.microsoft.com/office/drawing/2014/main" id="{525E28B9-B21E-4049-B734-598875EA3F0F}"/>
              </a:ext>
            </a:extLst>
          </p:cNvPr>
          <p:cNvSpPr/>
          <p:nvPr/>
        </p:nvSpPr>
        <p:spPr>
          <a:xfrm>
            <a:off x="5603033" y="5043089"/>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46 KIs</a:t>
            </a:r>
            <a:endParaRPr lang="en-US" sz="3600" dirty="0"/>
          </a:p>
        </p:txBody>
      </p:sp>
      <p:sp>
        <p:nvSpPr>
          <p:cNvPr id="13" name="TextBox 12">
            <a:extLst>
              <a:ext uri="{FF2B5EF4-FFF2-40B4-BE49-F238E27FC236}">
                <a16:creationId xmlns:a16="http://schemas.microsoft.com/office/drawing/2014/main" id="{1FDA5F3A-47A1-4206-9D8C-B6A3C06EC528}"/>
              </a:ext>
            </a:extLst>
          </p:cNvPr>
          <p:cNvSpPr txBox="1"/>
          <p:nvPr/>
        </p:nvSpPr>
        <p:spPr>
          <a:xfrm>
            <a:off x="701748" y="4116036"/>
            <a:ext cx="4572000" cy="461665"/>
          </a:xfrm>
          <a:prstGeom prst="rect">
            <a:avLst/>
          </a:prstGeom>
          <a:noFill/>
        </p:spPr>
        <p:txBody>
          <a:bodyPr wrap="square">
            <a:spAutoFit/>
          </a:bodyPr>
          <a:lstStyle/>
          <a:p>
            <a:pPr marR="0" algn="l" rtl="0"/>
            <a:r>
              <a:rPr lang="en-US" sz="2400" b="0" i="0" u="none" strike="noStrike" dirty="0">
                <a:solidFill>
                  <a:srgbClr val="EE5859"/>
                </a:solidFill>
                <a:latin typeface="humanitarian-icons-v02" panose="02000503000000000000" pitchFamily="2" charset="0"/>
              </a:rPr>
              <a:t></a:t>
            </a:r>
            <a:r>
              <a:rPr lang="en-US" sz="1600" b="1" i="0" u="none" strike="noStrike" dirty="0">
                <a:solidFill>
                  <a:srgbClr val="EE5859"/>
                </a:solidFill>
                <a:latin typeface="TradeGothicLTPro-Bold" panose="020B0803040303020004" pitchFamily="34" charset="0"/>
              </a:rPr>
              <a:t> </a:t>
            </a:r>
            <a:r>
              <a:rPr lang="en-GB" sz="2000" b="1" i="0" u="none" strike="noStrike" dirty="0">
                <a:solidFill>
                  <a:srgbClr val="EE5859"/>
                </a:solidFill>
                <a:latin typeface="Trade Gothic LT Std Bold" panose="020B0804050502020204" pitchFamily="34" charset="0"/>
              </a:rPr>
              <a:t>KI Profile in </a:t>
            </a:r>
            <a:r>
              <a:rPr lang="en-GB" sz="2000" b="1" dirty="0">
                <a:solidFill>
                  <a:srgbClr val="EE5859"/>
                </a:solidFill>
                <a:latin typeface="Trade Gothic LT Std Bold" panose="020B0804050502020204" pitchFamily="34" charset="0"/>
              </a:rPr>
              <a:t>Markaz </a:t>
            </a:r>
            <a:r>
              <a:rPr lang="en-GB" sz="2000" b="1" dirty="0" err="1">
                <a:solidFill>
                  <a:srgbClr val="EE5859"/>
                </a:solidFill>
                <a:latin typeface="Trade Gothic LT Std Bold" panose="020B0804050502020204" pitchFamily="34" charset="0"/>
              </a:rPr>
              <a:t>Tooz</a:t>
            </a:r>
            <a:r>
              <a:rPr lang="en-GB" sz="2000" b="1" dirty="0">
                <a:solidFill>
                  <a:srgbClr val="EE5859"/>
                </a:solidFill>
                <a:latin typeface="Trade Gothic LT Std Bold" panose="020B0804050502020204" pitchFamily="34" charset="0"/>
              </a:rPr>
              <a:t> </a:t>
            </a:r>
            <a:r>
              <a:rPr lang="en-GB" sz="2000" b="1" dirty="0" err="1">
                <a:solidFill>
                  <a:srgbClr val="EE5859"/>
                </a:solidFill>
                <a:latin typeface="Trade Gothic LT Std Bold" panose="020B0804050502020204" pitchFamily="34" charset="0"/>
              </a:rPr>
              <a:t>Khurmato</a:t>
            </a:r>
            <a:r>
              <a:rPr lang="en-GB" sz="2000" b="1" dirty="0">
                <a:solidFill>
                  <a:srgbClr val="EE5859"/>
                </a:solidFill>
                <a:latin typeface="Trade Gothic LT Std Bold" panose="020B0804050502020204" pitchFamily="34" charset="0"/>
              </a:rPr>
              <a:t> </a:t>
            </a:r>
            <a:endParaRPr lang="en-GB" sz="2000" b="1" i="0" u="none" strike="noStrike" dirty="0">
              <a:solidFill>
                <a:srgbClr val="EE5859"/>
              </a:solidFill>
              <a:latin typeface="Trade Gothic LT Std Bold" panose="020B0804050502020204" pitchFamily="34" charset="0"/>
            </a:endParaRPr>
          </a:p>
        </p:txBody>
      </p:sp>
    </p:spTree>
    <p:extLst>
      <p:ext uri="{BB962C8B-B14F-4D97-AF65-F5344CB8AC3E}">
        <p14:creationId xmlns:p14="http://schemas.microsoft.com/office/powerpoint/2010/main" val="113482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a:extLst>
              <a:ext uri="{FF2B5EF4-FFF2-40B4-BE49-F238E27FC236}">
                <a16:creationId xmlns:a16="http://schemas.microsoft.com/office/drawing/2014/main" id="{784E2B3F-A4C1-4606-8C90-92C3A43A6B7E}"/>
              </a:ext>
            </a:extLst>
          </p:cNvPr>
          <p:cNvSpPr txBox="1">
            <a:spLocks/>
          </p:cNvSpPr>
          <p:nvPr/>
        </p:nvSpPr>
        <p:spPr>
          <a:xfrm>
            <a:off x="386176" y="266337"/>
            <a:ext cx="3749889"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nSpc>
                <a:spcPct val="100000"/>
              </a:lnSpc>
            </a:pPr>
            <a:r>
              <a:rPr lang="en-US" sz="3600" dirty="0"/>
              <a:t>Limitations</a:t>
            </a:r>
          </a:p>
        </p:txBody>
      </p:sp>
      <p:sp>
        <p:nvSpPr>
          <p:cNvPr id="2" name="Rectangle 1">
            <a:extLst>
              <a:ext uri="{FF2B5EF4-FFF2-40B4-BE49-F238E27FC236}">
                <a16:creationId xmlns:a16="http://schemas.microsoft.com/office/drawing/2014/main" id="{5DF8A732-EB82-4342-BDD3-4AA7CDC7C283}"/>
              </a:ext>
            </a:extLst>
          </p:cNvPr>
          <p:cNvSpPr/>
          <p:nvPr/>
        </p:nvSpPr>
        <p:spPr>
          <a:xfrm>
            <a:off x="423006" y="1643896"/>
            <a:ext cx="8412480" cy="4031873"/>
          </a:xfrm>
          <a:prstGeom prst="rect">
            <a:avLst/>
          </a:prstGeom>
        </p:spPr>
        <p:txBody>
          <a:bodyPr wrap="square">
            <a:spAutoFit/>
          </a:bodyPr>
          <a:lstStyle/>
          <a:p>
            <a:pPr marL="285750" indent="-285750" algn="just">
              <a:spcAft>
                <a:spcPts val="600"/>
              </a:spcAft>
              <a:buFont typeface="Wingdings" panose="05000000000000000000" pitchFamily="2" charset="2"/>
              <a:buChar char="Ø"/>
            </a:pPr>
            <a:r>
              <a:rPr lang="en-US" sz="2000" b="1" dirty="0">
                <a:solidFill>
                  <a:srgbClr val="58585A"/>
                </a:solidFill>
                <a:latin typeface="Arial Narrow" panose="020B0606020202030204" pitchFamily="34" charset="0"/>
              </a:rPr>
              <a:t>Considering the findings as </a:t>
            </a:r>
            <a:r>
              <a:rPr lang="en-US" sz="2000" b="1" dirty="0" smtClean="0">
                <a:solidFill>
                  <a:srgbClr val="58585A"/>
                </a:solidFill>
                <a:latin typeface="Arial Narrow" panose="020B0606020202030204" pitchFamily="34" charset="0"/>
              </a:rPr>
              <a:t>indicative</a:t>
            </a:r>
          </a:p>
          <a:p>
            <a:pPr algn="just">
              <a:spcAft>
                <a:spcPts val="2400"/>
              </a:spcAft>
            </a:pPr>
            <a:r>
              <a:rPr lang="en-US" sz="2000" dirty="0" smtClean="0">
                <a:solidFill>
                  <a:srgbClr val="EE5859"/>
                </a:solidFill>
                <a:latin typeface="humanitarian-icons-v02" panose="02000503000000000000" pitchFamily="2" charset="0"/>
              </a:rPr>
              <a:t>	  </a:t>
            </a:r>
            <a:r>
              <a:rPr lang="en-US" sz="1600" dirty="0" smtClean="0">
                <a:solidFill>
                  <a:srgbClr val="58585A"/>
                </a:solidFill>
                <a:latin typeface="Arial Narrow" panose="020B0606020202030204" pitchFamily="34" charset="0"/>
              </a:rPr>
              <a:t>46 KIs in </a:t>
            </a:r>
            <a:r>
              <a:rPr lang="en-US" sz="1600" dirty="0" err="1" smtClean="0">
                <a:solidFill>
                  <a:srgbClr val="58585A"/>
                </a:solidFill>
                <a:latin typeface="Arial Narrow" panose="020B0606020202030204" pitchFamily="34" charset="0"/>
              </a:rPr>
              <a:t>Markaz</a:t>
            </a:r>
            <a:r>
              <a:rPr lang="en-US" sz="1600" dirty="0" smtClean="0">
                <a:solidFill>
                  <a:srgbClr val="58585A"/>
                </a:solidFill>
                <a:latin typeface="Arial Narrow" panose="020B0606020202030204" pitchFamily="34" charset="0"/>
              </a:rPr>
              <a:t> </a:t>
            </a:r>
            <a:r>
              <a:rPr lang="en-US" sz="1600" dirty="0" err="1" smtClean="0">
                <a:solidFill>
                  <a:srgbClr val="58585A"/>
                </a:solidFill>
                <a:latin typeface="Arial Narrow" panose="020B0606020202030204" pitchFamily="34" charset="0"/>
              </a:rPr>
              <a:t>Tooz</a:t>
            </a:r>
            <a:r>
              <a:rPr lang="en-US" sz="1600" dirty="0" smtClean="0">
                <a:solidFill>
                  <a:srgbClr val="58585A"/>
                </a:solidFill>
                <a:latin typeface="Arial Narrow" panose="020B0606020202030204" pitchFamily="34" charset="0"/>
              </a:rPr>
              <a:t> </a:t>
            </a:r>
            <a:r>
              <a:rPr lang="en-US" sz="1600" dirty="0" err="1" smtClean="0">
                <a:solidFill>
                  <a:srgbClr val="58585A"/>
                </a:solidFill>
                <a:latin typeface="Arial Narrow" panose="020B0606020202030204" pitchFamily="34" charset="0"/>
              </a:rPr>
              <a:t>Khurmato</a:t>
            </a:r>
            <a:r>
              <a:rPr lang="en-US" sz="1600" dirty="0" smtClean="0">
                <a:solidFill>
                  <a:srgbClr val="58585A"/>
                </a:solidFill>
                <a:latin typeface="Arial Narrow" panose="020B0606020202030204" pitchFamily="34" charset="0"/>
              </a:rPr>
              <a:t> Sub-district.</a:t>
            </a:r>
            <a:endParaRPr lang="en-US" sz="1600" b="1" dirty="0">
              <a:solidFill>
                <a:srgbClr val="58585A"/>
              </a:solidFill>
              <a:latin typeface="Arial Narrow" panose="020B0606020202030204" pitchFamily="34" charset="0"/>
            </a:endParaRPr>
          </a:p>
          <a:p>
            <a:pPr marL="285750" indent="-285750" algn="just">
              <a:spcAft>
                <a:spcPts val="600"/>
              </a:spcAft>
              <a:buFont typeface="Wingdings" panose="05000000000000000000" pitchFamily="2" charset="2"/>
              <a:buChar char="Ø"/>
            </a:pPr>
            <a:r>
              <a:rPr lang="en-GB" sz="2000" b="1" dirty="0">
                <a:solidFill>
                  <a:srgbClr val="58585A"/>
                </a:solidFill>
                <a:latin typeface="Arial Narrow" panose="020B0606020202030204" pitchFamily="34" charset="0"/>
              </a:rPr>
              <a:t>KIs gender </a:t>
            </a:r>
            <a:r>
              <a:rPr lang="en-GB" sz="2000" b="1" dirty="0" smtClean="0">
                <a:solidFill>
                  <a:srgbClr val="58585A"/>
                </a:solidFill>
                <a:latin typeface="Arial Narrow" panose="020B0606020202030204" pitchFamily="34" charset="0"/>
              </a:rPr>
              <a:t>balance</a:t>
            </a:r>
            <a:r>
              <a:rPr lang="en-GB" sz="2000" b="1" dirty="0">
                <a:solidFill>
                  <a:srgbClr val="58585A"/>
                </a:solidFill>
                <a:latin typeface="Arial Narrow" panose="020B0606020202030204" pitchFamily="34" charset="0"/>
              </a:rPr>
              <a:t>	</a:t>
            </a:r>
            <a:endParaRPr lang="en-GB" dirty="0"/>
          </a:p>
          <a:p>
            <a:pPr algn="just">
              <a:spcAft>
                <a:spcPts val="2400"/>
              </a:spcAft>
            </a:pPr>
            <a:r>
              <a:rPr lang="en-GB" dirty="0"/>
              <a:t>	</a:t>
            </a:r>
            <a:r>
              <a:rPr lang="en-US" sz="2000" dirty="0" smtClean="0">
                <a:solidFill>
                  <a:srgbClr val="EE5859"/>
                </a:solidFill>
                <a:latin typeface="humanitarian-icons-v02" panose="02000503000000000000" pitchFamily="2" charset="0"/>
              </a:rPr>
              <a:t></a:t>
            </a:r>
            <a:r>
              <a:rPr lang="en-US" dirty="0" smtClean="0">
                <a:solidFill>
                  <a:srgbClr val="EE5859"/>
                </a:solidFill>
                <a:latin typeface="humanitarian-icons-v02" panose="02000503000000000000" pitchFamily="2" charset="0"/>
              </a:rPr>
              <a:t>  </a:t>
            </a:r>
            <a:r>
              <a:rPr lang="en-US" sz="1600" dirty="0" smtClean="0">
                <a:solidFill>
                  <a:srgbClr val="58585A"/>
                </a:solidFill>
                <a:latin typeface="Arial Narrow" panose="020B0606020202030204" pitchFamily="34" charset="0"/>
              </a:rPr>
              <a:t>40 </a:t>
            </a:r>
            <a:r>
              <a:rPr lang="en-US" sz="1600" dirty="0">
                <a:solidFill>
                  <a:srgbClr val="58585A"/>
                </a:solidFill>
                <a:latin typeface="Arial Narrow" panose="020B0606020202030204" pitchFamily="34" charset="0"/>
              </a:rPr>
              <a:t>male and 6 female </a:t>
            </a:r>
            <a:r>
              <a:rPr lang="en-US" sz="1600" dirty="0" smtClean="0">
                <a:solidFill>
                  <a:srgbClr val="58585A"/>
                </a:solidFill>
                <a:latin typeface="Arial Narrow" panose="020B0606020202030204" pitchFamily="34" charset="0"/>
              </a:rPr>
              <a:t>KIs.</a:t>
            </a:r>
            <a:r>
              <a:rPr lang="en-US" dirty="0" smtClean="0">
                <a:solidFill>
                  <a:srgbClr val="58585A"/>
                </a:solidFill>
                <a:latin typeface="Arial Narrow" panose="020B0606020202030204" pitchFamily="34" charset="0"/>
              </a:rPr>
              <a:t> </a:t>
            </a:r>
          </a:p>
          <a:p>
            <a:pPr marL="342900" indent="-342900">
              <a:spcAft>
                <a:spcPts val="600"/>
              </a:spcAft>
              <a:buFont typeface="Wingdings" panose="05000000000000000000" pitchFamily="2" charset="2"/>
              <a:buChar char="Ø"/>
            </a:pPr>
            <a:r>
              <a:rPr lang="en-GB" sz="2000" b="1" dirty="0" smtClean="0">
                <a:solidFill>
                  <a:srgbClr val="58585A"/>
                </a:solidFill>
                <a:latin typeface="Arial Narrow" panose="020B0606020202030204" pitchFamily="34" charset="0"/>
              </a:rPr>
              <a:t>Contextualization </a:t>
            </a:r>
            <a:r>
              <a:rPr lang="en-GB" sz="2000" b="1" dirty="0">
                <a:solidFill>
                  <a:srgbClr val="58585A"/>
                </a:solidFill>
                <a:latin typeface="Arial Narrow" panose="020B0606020202030204" pitchFamily="34" charset="0"/>
              </a:rPr>
              <a:t>at sub-district </a:t>
            </a:r>
            <a:r>
              <a:rPr lang="en-GB" sz="2000" b="1" dirty="0" smtClean="0">
                <a:solidFill>
                  <a:srgbClr val="58585A"/>
                </a:solidFill>
                <a:latin typeface="Arial Narrow" panose="020B0606020202030204" pitchFamily="34" charset="0"/>
              </a:rPr>
              <a:t>level</a:t>
            </a:r>
          </a:p>
          <a:p>
            <a:pPr algn="just"/>
            <a:r>
              <a:rPr lang="en-GB" sz="2000" b="1" dirty="0" smtClean="0">
                <a:solidFill>
                  <a:srgbClr val="58585A"/>
                </a:solidFill>
                <a:latin typeface="Arial Narrow" panose="020B0606020202030204" pitchFamily="34" charset="0"/>
              </a:rPr>
              <a:t>	      </a:t>
            </a:r>
            <a:r>
              <a:rPr lang="en-GB" sz="1600" dirty="0" smtClean="0">
                <a:solidFill>
                  <a:srgbClr val="58585A"/>
                </a:solidFill>
                <a:latin typeface="Arial Narrow" panose="020B0606020202030204" pitchFamily="34" charset="0"/>
                <a:ea typeface="Calibri" panose="020F0502020204030204" pitchFamily="34" charset="0"/>
                <a:cs typeface="Arial" panose="020B0604020202020204" pitchFamily="34" charset="0"/>
              </a:rPr>
              <a:t>To </a:t>
            </a:r>
            <a:r>
              <a:rPr lang="en-GB" sz="1600" dirty="0">
                <a:solidFill>
                  <a:srgbClr val="58585A"/>
                </a:solidFill>
                <a:latin typeface="Arial Narrow" panose="020B0606020202030204" pitchFamily="34" charset="0"/>
                <a:ea typeface="Calibri" panose="020F0502020204030204" pitchFamily="34" charset="0"/>
                <a:cs typeface="Arial" panose="020B0604020202020204" pitchFamily="34" charset="0"/>
              </a:rPr>
              <a:t>operationalize the identified trends, information was analysed and </a:t>
            </a:r>
            <a:r>
              <a:rPr lang="en-GB" sz="1600" dirty="0" smtClean="0">
                <a:solidFill>
                  <a:srgbClr val="58585A"/>
                </a:solidFill>
                <a:latin typeface="Arial Narrow" panose="020B0606020202030204" pitchFamily="34" charset="0"/>
                <a:ea typeface="Calibri" panose="020F0502020204030204" pitchFamily="34" charset="0"/>
                <a:cs typeface="Arial" panose="020B0604020202020204" pitchFamily="34" charset="0"/>
              </a:rPr>
              <a:t>visualized </a:t>
            </a:r>
            <a:r>
              <a:rPr lang="en-GB" sz="1600" dirty="0">
                <a:solidFill>
                  <a:srgbClr val="58585A"/>
                </a:solidFill>
                <a:latin typeface="Arial Narrow" panose="020B0606020202030204" pitchFamily="34" charset="0"/>
                <a:ea typeface="Calibri" panose="020F0502020204030204" pitchFamily="34" charset="0"/>
                <a:cs typeface="Arial" panose="020B0604020202020204" pitchFamily="34" charset="0"/>
              </a:rPr>
              <a:t>at sub-district </a:t>
            </a:r>
            <a:r>
              <a:rPr lang="en-GB" sz="1600" dirty="0" smtClean="0">
                <a:solidFill>
                  <a:srgbClr val="58585A"/>
                </a:solidFill>
                <a:latin typeface="Arial Narrow" panose="020B0606020202030204" pitchFamily="34" charset="0"/>
                <a:ea typeface="Calibri" panose="020F0502020204030204" pitchFamily="34" charset="0"/>
                <a:cs typeface="Arial" panose="020B0604020202020204" pitchFamily="34" charset="0"/>
              </a:rPr>
              <a:t>	 	        level</a:t>
            </a:r>
            <a:r>
              <a:rPr lang="en-GB" sz="1600" dirty="0">
                <a:solidFill>
                  <a:srgbClr val="58585A"/>
                </a:solidFill>
                <a:latin typeface="Arial Narrow" panose="020B0606020202030204" pitchFamily="34" charset="0"/>
                <a:ea typeface="Calibri" panose="020F0502020204030204" pitchFamily="34" charset="0"/>
                <a:cs typeface="Arial" panose="020B0604020202020204" pitchFamily="34" charset="0"/>
              </a:rPr>
              <a:t>, rather than village and neighbourhood.</a:t>
            </a:r>
            <a:endParaRPr lang="en-GB" sz="1600" b="1" dirty="0">
              <a:solidFill>
                <a:srgbClr val="58585A"/>
              </a:solidFill>
              <a:latin typeface="Arial Narrow" panose="020B0606020202030204" pitchFamily="34" charset="0"/>
            </a:endParaRPr>
          </a:p>
          <a:p>
            <a:pPr marL="342900" indent="-342900">
              <a:buFont typeface="Wingdings" panose="05000000000000000000" pitchFamily="2" charset="2"/>
              <a:buChar char="Ø"/>
            </a:pPr>
            <a:endParaRPr lang="en-GB" sz="2000" b="1" dirty="0">
              <a:solidFill>
                <a:srgbClr val="58585A"/>
              </a:solidFill>
              <a:latin typeface="Arial Narrow" panose="020B0606020202030204" pitchFamily="34" charset="0"/>
            </a:endParaRPr>
          </a:p>
          <a:p>
            <a:pPr marL="285750" indent="-285750" algn="just">
              <a:spcAft>
                <a:spcPts val="600"/>
              </a:spcAft>
              <a:buFont typeface="Wingdings" panose="05000000000000000000" pitchFamily="2" charset="2"/>
              <a:buChar char="Ø"/>
            </a:pPr>
            <a:r>
              <a:rPr lang="en-US" sz="2000" b="1" dirty="0">
                <a:solidFill>
                  <a:srgbClr val="58585A"/>
                </a:solidFill>
                <a:latin typeface="Arial Narrow" panose="020B0606020202030204" pitchFamily="34" charset="0"/>
              </a:rPr>
              <a:t>Remote data </a:t>
            </a:r>
            <a:r>
              <a:rPr lang="en-US" sz="2000" b="1" dirty="0" smtClean="0">
                <a:solidFill>
                  <a:srgbClr val="58585A"/>
                </a:solidFill>
                <a:latin typeface="Arial Narrow" panose="020B0606020202030204" pitchFamily="34" charset="0"/>
              </a:rPr>
              <a:t>collection</a:t>
            </a:r>
          </a:p>
          <a:p>
            <a:pPr algn="just">
              <a:spcAft>
                <a:spcPts val="2400"/>
              </a:spcAft>
            </a:pPr>
            <a:r>
              <a:rPr lang="en-GB" sz="2000" b="1" dirty="0">
                <a:solidFill>
                  <a:srgbClr val="58585A"/>
                </a:solidFill>
                <a:latin typeface="Arial Narrow" panose="020B0606020202030204" pitchFamily="34" charset="0"/>
              </a:rPr>
              <a:t>	 </a:t>
            </a:r>
            <a:r>
              <a:rPr lang="en-GB" sz="2000" b="1" dirty="0" smtClean="0">
                <a:solidFill>
                  <a:srgbClr val="58585A"/>
                </a:solidFill>
                <a:latin typeface="Arial Narrow" panose="020B0606020202030204" pitchFamily="34" charset="0"/>
              </a:rPr>
              <a:t>      </a:t>
            </a:r>
            <a:r>
              <a:rPr lang="en-GB" sz="1600" dirty="0" smtClean="0">
                <a:solidFill>
                  <a:srgbClr val="58585A"/>
                </a:solidFill>
                <a:latin typeface="Arial Narrow" panose="020B0606020202030204" pitchFamily="34" charset="0"/>
              </a:rPr>
              <a:t>Data collected remotely by phone.</a:t>
            </a:r>
            <a:endParaRPr lang="en-US" sz="1600" dirty="0">
              <a:solidFill>
                <a:srgbClr val="58585A"/>
              </a:solidFill>
              <a:latin typeface="Arial Narrow" panose="020B0606020202030204" pitchFamily="34" charset="0"/>
            </a:endParaRPr>
          </a:p>
        </p:txBody>
      </p:sp>
      <p:pic>
        <p:nvPicPr>
          <p:cNvPr id="3" name="Picture 2"/>
          <p:cNvPicPr>
            <a:picLocks noChangeAspect="1"/>
          </p:cNvPicPr>
          <p:nvPr/>
        </p:nvPicPr>
        <p:blipFill>
          <a:blip r:embed="rId3"/>
          <a:stretch>
            <a:fillRect/>
          </a:stretch>
        </p:blipFill>
        <p:spPr>
          <a:xfrm>
            <a:off x="1370871" y="4054414"/>
            <a:ext cx="339837" cy="372993"/>
          </a:xfrm>
          <a:prstGeom prst="rect">
            <a:avLst/>
          </a:prstGeom>
        </p:spPr>
      </p:pic>
      <p:pic>
        <p:nvPicPr>
          <p:cNvPr id="4" name="Picture 3"/>
          <p:cNvPicPr>
            <a:picLocks noChangeAspect="1"/>
          </p:cNvPicPr>
          <p:nvPr/>
        </p:nvPicPr>
        <p:blipFill>
          <a:blip r:embed="rId4"/>
          <a:stretch>
            <a:fillRect/>
          </a:stretch>
        </p:blipFill>
        <p:spPr>
          <a:xfrm>
            <a:off x="1440501" y="5300806"/>
            <a:ext cx="339837" cy="302355"/>
          </a:xfrm>
          <a:prstGeom prst="rect">
            <a:avLst/>
          </a:prstGeom>
        </p:spPr>
      </p:pic>
    </p:spTree>
    <p:extLst>
      <p:ext uri="{BB962C8B-B14F-4D97-AF65-F5344CB8AC3E}">
        <p14:creationId xmlns:p14="http://schemas.microsoft.com/office/powerpoint/2010/main" val="167946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308C96-86AA-48D0-8945-0F140AD2A47A}"/>
              </a:ext>
            </a:extLst>
          </p:cNvPr>
          <p:cNvSpPr/>
          <p:nvPr/>
        </p:nvSpPr>
        <p:spPr>
          <a:xfrm>
            <a:off x="4119408" y="2204819"/>
            <a:ext cx="4716248" cy="1754326"/>
          </a:xfrm>
          <a:prstGeom prst="rect">
            <a:avLst/>
          </a:prstGeom>
        </p:spPr>
        <p:txBody>
          <a:bodyPr wrap="square">
            <a:spAutoFit/>
          </a:bodyPr>
          <a:lstStyle/>
          <a:p>
            <a:r>
              <a:rPr lang="en-US" sz="3600" b="1" dirty="0" err="1">
                <a:solidFill>
                  <a:schemeClr val="bg1"/>
                </a:solidFill>
                <a:latin typeface="Arial Narrow" panose="020B0606020202030204" pitchFamily="34" charset="0"/>
              </a:rPr>
              <a:t>Markaz</a:t>
            </a:r>
            <a:r>
              <a:rPr lang="en-US" sz="3600" b="1" dirty="0">
                <a:solidFill>
                  <a:schemeClr val="bg1"/>
                </a:solidFill>
                <a:latin typeface="Arial Narrow" panose="020B0606020202030204" pitchFamily="34" charset="0"/>
              </a:rPr>
              <a:t> </a:t>
            </a:r>
            <a:r>
              <a:rPr lang="en-US" sz="3600" b="1" dirty="0" err="1">
                <a:solidFill>
                  <a:schemeClr val="bg1"/>
                </a:solidFill>
                <a:latin typeface="Arial Narrow" panose="020B0606020202030204" pitchFamily="34" charset="0"/>
              </a:rPr>
              <a:t>Tooz</a:t>
            </a:r>
            <a:r>
              <a:rPr lang="en-US" sz="3600" b="1" dirty="0">
                <a:solidFill>
                  <a:schemeClr val="bg1"/>
                </a:solidFill>
                <a:latin typeface="Arial Narrow" panose="020B0606020202030204" pitchFamily="34" charset="0"/>
              </a:rPr>
              <a:t> </a:t>
            </a:r>
            <a:r>
              <a:rPr lang="en-US" sz="3600" b="1" dirty="0" err="1">
                <a:solidFill>
                  <a:schemeClr val="bg1"/>
                </a:solidFill>
                <a:latin typeface="Arial Narrow" panose="020B0606020202030204" pitchFamily="34" charset="0"/>
              </a:rPr>
              <a:t>Khurmato</a:t>
            </a:r>
            <a:r>
              <a:rPr lang="en-US" sz="3600" b="1" dirty="0">
                <a:solidFill>
                  <a:schemeClr val="bg1"/>
                </a:solidFill>
                <a:latin typeface="Arial Narrow" panose="020B0606020202030204" pitchFamily="34" charset="0"/>
              </a:rPr>
              <a:t> overview and demographics</a:t>
            </a:r>
          </a:p>
        </p:txBody>
      </p:sp>
      <p:sp>
        <p:nvSpPr>
          <p:cNvPr id="3" name="TextBox 2">
            <a:extLst>
              <a:ext uri="{FF2B5EF4-FFF2-40B4-BE49-F238E27FC236}">
                <a16:creationId xmlns:a16="http://schemas.microsoft.com/office/drawing/2014/main" id="{D4BD634E-20E9-45ED-9428-C40F1B53DF0B}"/>
              </a:ext>
            </a:extLst>
          </p:cNvPr>
          <p:cNvSpPr txBox="1"/>
          <p:nvPr/>
        </p:nvSpPr>
        <p:spPr>
          <a:xfrm>
            <a:off x="3169920" y="2538591"/>
            <a:ext cx="1173480" cy="1107996"/>
          </a:xfrm>
          <a:prstGeom prst="rect">
            <a:avLst/>
          </a:prstGeom>
          <a:noFill/>
        </p:spPr>
        <p:txBody>
          <a:bodyPr wrap="square" rtlCol="0">
            <a:spAutoFit/>
          </a:bodyPr>
          <a:lstStyle/>
          <a:p>
            <a:r>
              <a:rPr lang="en-GB" sz="6600" dirty="0">
                <a:solidFill>
                  <a:schemeClr val="bg1"/>
                </a:solidFill>
                <a:latin typeface="Arial Narrow" panose="020B0606020202030204" pitchFamily="34" charset="0"/>
              </a:rPr>
              <a:t>3</a:t>
            </a:r>
            <a:endParaRPr lang="en-US" sz="6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175511906"/>
      </p:ext>
    </p:extLst>
  </p:cSld>
  <p:clrMapOvr>
    <a:masterClrMapping/>
  </p:clrMapOvr>
</p:sld>
</file>

<file path=ppt/theme/theme1.xml><?xml version="1.0" encoding="utf-8"?>
<a:theme xmlns:a="http://schemas.openxmlformats.org/drawingml/2006/main" name="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EBF56206-6774-4048-BB28-580B50C83E98}"/>
    </a:ext>
  </a:extLst>
</a:theme>
</file>

<file path=ppt/theme/theme10.xml><?xml version="1.0" encoding="utf-8"?>
<a:theme xmlns:a="http://schemas.openxmlformats.org/drawingml/2006/main" name="Op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A2F9A4ED-6511-4D7E-81A1-4B3957CF501B}"/>
    </a:ext>
  </a:extLst>
</a:theme>
</file>

<file path=ppt/theme/theme11.xml><?xml version="1.0" encoding="utf-8"?>
<a:theme xmlns:a="http://schemas.openxmlformats.org/drawingml/2006/main" name="1_Op1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9CFA6A33-C920-4A4F-8C12-93D32A643C10}"/>
    </a:ext>
  </a:extLst>
</a:theme>
</file>

<file path=ppt/theme/theme12.xml><?xml version="1.0" encoding="utf-8"?>
<a:theme xmlns:a="http://schemas.openxmlformats.org/drawingml/2006/main" name="1_Op1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178A741F-9D43-4F41-B2E1-CD561442D7BA}"/>
    </a:ext>
  </a:extLst>
</a:theme>
</file>

<file path=ppt/theme/theme13.xml><?xml version="1.0" encoding="utf-8"?>
<a:theme xmlns:a="http://schemas.openxmlformats.org/drawingml/2006/main" name="1_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EBF56206-6774-4048-BB28-580B50C83E98}"/>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1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9CFA6A33-C920-4A4F-8C12-93D32A643C10}"/>
    </a:ext>
  </a:extLst>
</a:theme>
</file>

<file path=ppt/theme/theme3.xml><?xml version="1.0" encoding="utf-8"?>
<a:theme xmlns:a="http://schemas.openxmlformats.org/drawingml/2006/main" name="Op1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0DBE3C3B-BA58-4D0B-A74F-8EB8CAF0D933}"/>
    </a:ext>
  </a:extLst>
</a:theme>
</file>

<file path=ppt/theme/theme4.xml><?xml version="1.0" encoding="utf-8"?>
<a:theme xmlns:a="http://schemas.openxmlformats.org/drawingml/2006/main" name="Op1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178A741F-9D43-4F41-B2E1-CD561442D7BA}"/>
    </a:ext>
  </a:extLst>
</a:theme>
</file>

<file path=ppt/theme/theme5.xml><?xml version="1.0" encoding="utf-8"?>
<a:theme xmlns:a="http://schemas.openxmlformats.org/drawingml/2006/main" name="Op1 Top big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7FCFAA94-833B-4986-BFC6-5CBFBBE9FB6C}"/>
    </a:ext>
  </a:extLst>
</a:theme>
</file>

<file path=ppt/theme/theme6.xml><?xml version="1.0" encoding="utf-8"?>
<a:theme xmlns:a="http://schemas.openxmlformats.org/drawingml/2006/main" name="Op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236424E4-8A5F-44C9-B89E-0D208F8548AE}"/>
    </a:ext>
  </a:extLst>
</a:theme>
</file>

<file path=ppt/theme/theme7.xml><?xml version="1.0" encoding="utf-8"?>
<a:theme xmlns:a="http://schemas.openxmlformats.org/drawingml/2006/main" name="Op2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46AADFFE-6B42-4FB5-8517-D11B767734A7}"/>
    </a:ext>
  </a:extLst>
</a:theme>
</file>

<file path=ppt/theme/theme8.xml><?xml version="1.0" encoding="utf-8"?>
<a:theme xmlns:a="http://schemas.openxmlformats.org/drawingml/2006/main" name="Op2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5E5D0638-EE5A-4630-A5C1-09F05BB390AF}"/>
    </a:ext>
  </a:extLst>
</a:theme>
</file>

<file path=ppt/theme/theme9.xml><?xml version="1.0" encoding="utf-8"?>
<a:theme xmlns:a="http://schemas.openxmlformats.org/drawingml/2006/main" name="Op2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61DED95D-B74C-4703-815A-5B611EDA71A6}"/>
    </a:ext>
  </a:extLst>
</a:theme>
</file>

<file path=docProps/app.xml><?xml version="1.0" encoding="utf-8"?>
<Properties xmlns="http://schemas.openxmlformats.org/officeDocument/2006/extended-properties" xmlns:vt="http://schemas.openxmlformats.org/officeDocument/2006/docPropsVTypes">
  <TotalTime>10522</TotalTime>
  <Words>5823</Words>
  <Application>Microsoft Office PowerPoint</Application>
  <PresentationFormat>On-screen Show (4:3)</PresentationFormat>
  <Paragraphs>507</Paragraphs>
  <Slides>30</Slides>
  <Notes>26</Notes>
  <HiddenSlides>0</HiddenSlides>
  <MMClips>0</MMClips>
  <ScaleCrop>false</ScaleCrop>
  <HeadingPairs>
    <vt:vector size="6" baseType="variant">
      <vt:variant>
        <vt:lpstr>Fonts Used</vt:lpstr>
      </vt:variant>
      <vt:variant>
        <vt:i4>8</vt:i4>
      </vt:variant>
      <vt:variant>
        <vt:lpstr>Theme</vt:lpstr>
      </vt:variant>
      <vt:variant>
        <vt:i4>13</vt:i4>
      </vt:variant>
      <vt:variant>
        <vt:lpstr>Slide Titles</vt:lpstr>
      </vt:variant>
      <vt:variant>
        <vt:i4>30</vt:i4>
      </vt:variant>
    </vt:vector>
  </HeadingPairs>
  <TitlesOfParts>
    <vt:vector size="51" baseType="lpstr">
      <vt:lpstr>Arial</vt:lpstr>
      <vt:lpstr>Arial Narrow</vt:lpstr>
      <vt:lpstr>Arial Unicode MS</vt:lpstr>
      <vt:lpstr>Calibri</vt:lpstr>
      <vt:lpstr>humanitarian-icons-v02</vt:lpstr>
      <vt:lpstr>Trade Gothic LT Std Bold</vt:lpstr>
      <vt:lpstr>TradeGothicLTPro-Bold</vt:lpstr>
      <vt:lpstr>Wingdings</vt:lpstr>
      <vt:lpstr>Op1</vt:lpstr>
      <vt:lpstr>Op1 Left banner</vt:lpstr>
      <vt:lpstr>Op1 Big Left banner layout</vt:lpstr>
      <vt:lpstr>Op1 Top banner</vt:lpstr>
      <vt:lpstr>Op1 Top big banner</vt:lpstr>
      <vt:lpstr>Op2</vt:lpstr>
      <vt:lpstr>Op2 Left banner</vt:lpstr>
      <vt:lpstr>Op2 Top banner</vt:lpstr>
      <vt:lpstr>Op2 Big Left banner layout</vt:lpstr>
      <vt:lpstr>Op3</vt:lpstr>
      <vt:lpstr>1_Op1 Left banner</vt:lpstr>
      <vt:lpstr>1_Op1 Top banner</vt:lpstr>
      <vt:lpstr>1_Op1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Markaz Tooz Khurmato Sub-district overview</vt:lpstr>
      <vt:lpstr>PowerPoint Presentation</vt:lpstr>
      <vt:lpstr>Key findings</vt:lpstr>
      <vt:lpstr>Key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dc:creator>
  <cp:lastModifiedBy>REACH_IRQ_AO2</cp:lastModifiedBy>
  <cp:revision>539</cp:revision>
  <dcterms:created xsi:type="dcterms:W3CDTF">2020-08-09T11:48:21Z</dcterms:created>
  <dcterms:modified xsi:type="dcterms:W3CDTF">2020-11-29T06:50:18Z</dcterms:modified>
</cp:coreProperties>
</file>