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7"/>
  </p:notesMasterIdLst>
  <p:sldIdLst>
    <p:sldId id="268" r:id="rId2"/>
    <p:sldId id="319" r:id="rId3"/>
    <p:sldId id="279" r:id="rId4"/>
    <p:sldId id="280" r:id="rId5"/>
    <p:sldId id="281" r:id="rId6"/>
    <p:sldId id="284" r:id="rId7"/>
    <p:sldId id="310" r:id="rId8"/>
    <p:sldId id="285" r:id="rId9"/>
    <p:sldId id="292" r:id="rId10"/>
    <p:sldId id="311" r:id="rId11"/>
    <p:sldId id="294" r:id="rId12"/>
    <p:sldId id="293" r:id="rId13"/>
    <p:sldId id="314" r:id="rId14"/>
    <p:sldId id="297" r:id="rId15"/>
    <p:sldId id="312" r:id="rId16"/>
    <p:sldId id="315" r:id="rId17"/>
    <p:sldId id="317" r:id="rId18"/>
    <p:sldId id="318" r:id="rId19"/>
    <p:sldId id="306" r:id="rId20"/>
    <p:sldId id="302" r:id="rId21"/>
    <p:sldId id="313" r:id="rId22"/>
    <p:sldId id="299" r:id="rId23"/>
    <p:sldId id="300" r:id="rId24"/>
    <p:sldId id="308" r:id="rId25"/>
    <p:sldId id="30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F5C0"/>
    <a:srgbClr val="FCDBD4"/>
    <a:srgbClr val="95A0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86176" autoAdjust="0"/>
  </p:normalViewPr>
  <p:slideViewPr>
    <p:cSldViewPr snapToGrid="0" showGuides="1">
      <p:cViewPr varScale="1">
        <p:scale>
          <a:sx n="60" d="100"/>
          <a:sy n="60" d="100"/>
        </p:scale>
        <p:origin x="1496" y="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020EF1-926A-443E-8E55-D6ABFF9937E1}" type="datetimeFigureOut">
              <a:rPr lang="en-US" smtClean="0"/>
              <a:t>9/28/2016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77688-EC74-4612-9A2A-0239D37B34F7}" type="slidenum">
              <a:rPr lang="en-US" smtClean="0"/>
              <a:t>‹#›</a:t>
            </a:fld>
            <a:endParaRPr lang="en-US" dirty="0"/>
          </a:p>
        </p:txBody>
      </p:sp>
    </p:spTree>
    <p:extLst>
      <p:ext uri="{BB962C8B-B14F-4D97-AF65-F5344CB8AC3E}">
        <p14:creationId xmlns:p14="http://schemas.microsoft.com/office/powerpoint/2010/main" val="3358311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FE77688-EC74-4612-9A2A-0239D37B34F7}" type="slidenum">
              <a:rPr lang="en-US" smtClean="0"/>
              <a:t>2</a:t>
            </a:fld>
            <a:endParaRPr lang="en-US" dirty="0"/>
          </a:p>
        </p:txBody>
      </p:sp>
    </p:spTree>
    <p:extLst>
      <p:ext uri="{BB962C8B-B14F-4D97-AF65-F5344CB8AC3E}">
        <p14:creationId xmlns:p14="http://schemas.microsoft.com/office/powerpoint/2010/main" val="1924354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FE77688-EC74-4612-9A2A-0239D37B34F7}" type="slidenum">
              <a:rPr lang="en-US" smtClean="0"/>
              <a:t>11</a:t>
            </a:fld>
            <a:endParaRPr lang="en-US" dirty="0"/>
          </a:p>
        </p:txBody>
      </p:sp>
    </p:spTree>
    <p:extLst>
      <p:ext uri="{BB962C8B-B14F-4D97-AF65-F5344CB8AC3E}">
        <p14:creationId xmlns:p14="http://schemas.microsoft.com/office/powerpoint/2010/main" val="3614837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FE77688-EC74-4612-9A2A-0239D37B34F7}" type="slidenum">
              <a:rPr lang="en-US" smtClean="0"/>
              <a:t>12</a:t>
            </a:fld>
            <a:endParaRPr lang="en-US" dirty="0"/>
          </a:p>
        </p:txBody>
      </p:sp>
    </p:spTree>
    <p:extLst>
      <p:ext uri="{BB962C8B-B14F-4D97-AF65-F5344CB8AC3E}">
        <p14:creationId xmlns:p14="http://schemas.microsoft.com/office/powerpoint/2010/main" val="499863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FE77688-EC74-4612-9A2A-0239D37B34F7}" type="slidenum">
              <a:rPr lang="en-US" smtClean="0"/>
              <a:t>13</a:t>
            </a:fld>
            <a:endParaRPr lang="en-US" dirty="0"/>
          </a:p>
        </p:txBody>
      </p:sp>
    </p:spTree>
    <p:extLst>
      <p:ext uri="{BB962C8B-B14F-4D97-AF65-F5344CB8AC3E}">
        <p14:creationId xmlns:p14="http://schemas.microsoft.com/office/powerpoint/2010/main" val="1039213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FE77688-EC74-4612-9A2A-0239D37B34F7}" type="slidenum">
              <a:rPr lang="en-US" smtClean="0"/>
              <a:t>14</a:t>
            </a:fld>
            <a:endParaRPr lang="en-US" dirty="0"/>
          </a:p>
        </p:txBody>
      </p:sp>
    </p:spTree>
    <p:extLst>
      <p:ext uri="{BB962C8B-B14F-4D97-AF65-F5344CB8AC3E}">
        <p14:creationId xmlns:p14="http://schemas.microsoft.com/office/powerpoint/2010/main" val="3508212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FE77688-EC74-4612-9A2A-0239D37B34F7}" type="slidenum">
              <a:rPr lang="en-US" smtClean="0"/>
              <a:t>15</a:t>
            </a:fld>
            <a:endParaRPr lang="en-US" dirty="0"/>
          </a:p>
        </p:txBody>
      </p:sp>
    </p:spTree>
    <p:extLst>
      <p:ext uri="{BB962C8B-B14F-4D97-AF65-F5344CB8AC3E}">
        <p14:creationId xmlns:p14="http://schemas.microsoft.com/office/powerpoint/2010/main" val="525518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FE77688-EC74-4612-9A2A-0239D37B34F7}" type="slidenum">
              <a:rPr lang="en-US" smtClean="0"/>
              <a:t>16</a:t>
            </a:fld>
            <a:endParaRPr lang="en-US" dirty="0"/>
          </a:p>
        </p:txBody>
      </p:sp>
    </p:spTree>
    <p:extLst>
      <p:ext uri="{BB962C8B-B14F-4D97-AF65-F5344CB8AC3E}">
        <p14:creationId xmlns:p14="http://schemas.microsoft.com/office/powerpoint/2010/main" val="254330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FE77688-EC74-4612-9A2A-0239D37B34F7}" type="slidenum">
              <a:rPr lang="en-US" smtClean="0"/>
              <a:t>17</a:t>
            </a:fld>
            <a:endParaRPr lang="en-US" dirty="0"/>
          </a:p>
        </p:txBody>
      </p:sp>
    </p:spTree>
    <p:extLst>
      <p:ext uri="{BB962C8B-B14F-4D97-AF65-F5344CB8AC3E}">
        <p14:creationId xmlns:p14="http://schemas.microsoft.com/office/powerpoint/2010/main" val="169285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FE77688-EC74-4612-9A2A-0239D37B34F7}" type="slidenum">
              <a:rPr lang="en-US" smtClean="0"/>
              <a:t>18</a:t>
            </a:fld>
            <a:endParaRPr lang="en-US" dirty="0"/>
          </a:p>
        </p:txBody>
      </p:sp>
    </p:spTree>
    <p:extLst>
      <p:ext uri="{BB962C8B-B14F-4D97-AF65-F5344CB8AC3E}">
        <p14:creationId xmlns:p14="http://schemas.microsoft.com/office/powerpoint/2010/main" val="2233335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FE77688-EC74-4612-9A2A-0239D37B34F7}" type="slidenum">
              <a:rPr lang="en-US" smtClean="0"/>
              <a:t>19</a:t>
            </a:fld>
            <a:endParaRPr lang="en-US" dirty="0"/>
          </a:p>
        </p:txBody>
      </p:sp>
    </p:spTree>
    <p:extLst>
      <p:ext uri="{BB962C8B-B14F-4D97-AF65-F5344CB8AC3E}">
        <p14:creationId xmlns:p14="http://schemas.microsoft.com/office/powerpoint/2010/main" val="439678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FE77688-EC74-4612-9A2A-0239D37B34F7}" type="slidenum">
              <a:rPr lang="en-US" smtClean="0"/>
              <a:t>20</a:t>
            </a:fld>
            <a:endParaRPr lang="en-US" dirty="0"/>
          </a:p>
        </p:txBody>
      </p:sp>
    </p:spTree>
    <p:extLst>
      <p:ext uri="{BB962C8B-B14F-4D97-AF65-F5344CB8AC3E}">
        <p14:creationId xmlns:p14="http://schemas.microsoft.com/office/powerpoint/2010/main" val="1836168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FE77688-EC74-4612-9A2A-0239D37B34F7}" type="slidenum">
              <a:rPr lang="en-US" smtClean="0"/>
              <a:t>3</a:t>
            </a:fld>
            <a:endParaRPr lang="en-US" dirty="0"/>
          </a:p>
        </p:txBody>
      </p:sp>
    </p:spTree>
    <p:extLst>
      <p:ext uri="{BB962C8B-B14F-4D97-AF65-F5344CB8AC3E}">
        <p14:creationId xmlns:p14="http://schemas.microsoft.com/office/powerpoint/2010/main" val="3217493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FE77688-EC74-4612-9A2A-0239D37B34F7}" type="slidenum">
              <a:rPr lang="en-US" smtClean="0"/>
              <a:t>21</a:t>
            </a:fld>
            <a:endParaRPr lang="en-US" dirty="0"/>
          </a:p>
        </p:txBody>
      </p:sp>
    </p:spTree>
    <p:extLst>
      <p:ext uri="{BB962C8B-B14F-4D97-AF65-F5344CB8AC3E}">
        <p14:creationId xmlns:p14="http://schemas.microsoft.com/office/powerpoint/2010/main" val="3392665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FE77688-EC74-4612-9A2A-0239D37B34F7}" type="slidenum">
              <a:rPr lang="en-US" smtClean="0"/>
              <a:t>22</a:t>
            </a:fld>
            <a:endParaRPr lang="en-US" dirty="0"/>
          </a:p>
        </p:txBody>
      </p:sp>
    </p:spTree>
    <p:extLst>
      <p:ext uri="{BB962C8B-B14F-4D97-AF65-F5344CB8AC3E}">
        <p14:creationId xmlns:p14="http://schemas.microsoft.com/office/powerpoint/2010/main" val="3269377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FE77688-EC74-4612-9A2A-0239D37B34F7}" type="slidenum">
              <a:rPr lang="en-US" smtClean="0"/>
              <a:t>23</a:t>
            </a:fld>
            <a:endParaRPr lang="en-US" dirty="0"/>
          </a:p>
        </p:txBody>
      </p:sp>
    </p:spTree>
    <p:extLst>
      <p:ext uri="{BB962C8B-B14F-4D97-AF65-F5344CB8AC3E}">
        <p14:creationId xmlns:p14="http://schemas.microsoft.com/office/powerpoint/2010/main" val="461220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FE77688-EC74-4612-9A2A-0239D37B34F7}" type="slidenum">
              <a:rPr lang="en-US" smtClean="0"/>
              <a:t>24</a:t>
            </a:fld>
            <a:endParaRPr lang="en-US" dirty="0"/>
          </a:p>
        </p:txBody>
      </p:sp>
    </p:spTree>
    <p:extLst>
      <p:ext uri="{BB962C8B-B14F-4D97-AF65-F5344CB8AC3E}">
        <p14:creationId xmlns:p14="http://schemas.microsoft.com/office/powerpoint/2010/main" val="832986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FE77688-EC74-4612-9A2A-0239D37B34F7}" type="slidenum">
              <a:rPr lang="en-US" smtClean="0"/>
              <a:t>25</a:t>
            </a:fld>
            <a:endParaRPr lang="en-US" dirty="0"/>
          </a:p>
        </p:txBody>
      </p:sp>
    </p:spTree>
    <p:extLst>
      <p:ext uri="{BB962C8B-B14F-4D97-AF65-F5344CB8AC3E}">
        <p14:creationId xmlns:p14="http://schemas.microsoft.com/office/powerpoint/2010/main" val="1559647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FE77688-EC74-4612-9A2A-0239D37B34F7}" type="slidenum">
              <a:rPr lang="en-US" smtClean="0"/>
              <a:t>4</a:t>
            </a:fld>
            <a:endParaRPr lang="en-US" dirty="0"/>
          </a:p>
        </p:txBody>
      </p:sp>
    </p:spTree>
    <p:extLst>
      <p:ext uri="{BB962C8B-B14F-4D97-AF65-F5344CB8AC3E}">
        <p14:creationId xmlns:p14="http://schemas.microsoft.com/office/powerpoint/2010/main" val="3135425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FE77688-EC74-4612-9A2A-0239D37B34F7}" type="slidenum">
              <a:rPr lang="en-US" smtClean="0"/>
              <a:t>5</a:t>
            </a:fld>
            <a:endParaRPr lang="en-US" dirty="0"/>
          </a:p>
        </p:txBody>
      </p:sp>
    </p:spTree>
    <p:extLst>
      <p:ext uri="{BB962C8B-B14F-4D97-AF65-F5344CB8AC3E}">
        <p14:creationId xmlns:p14="http://schemas.microsoft.com/office/powerpoint/2010/main" val="2451828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FE77688-EC74-4612-9A2A-0239D37B34F7}" type="slidenum">
              <a:rPr lang="en-US" smtClean="0"/>
              <a:t>6</a:t>
            </a:fld>
            <a:endParaRPr lang="en-US" dirty="0"/>
          </a:p>
        </p:txBody>
      </p:sp>
    </p:spTree>
    <p:extLst>
      <p:ext uri="{BB962C8B-B14F-4D97-AF65-F5344CB8AC3E}">
        <p14:creationId xmlns:p14="http://schemas.microsoft.com/office/powerpoint/2010/main" val="2748729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FE77688-EC74-4612-9A2A-0239D37B34F7}" type="slidenum">
              <a:rPr lang="en-US" smtClean="0"/>
              <a:t>7</a:t>
            </a:fld>
            <a:endParaRPr lang="en-US" dirty="0"/>
          </a:p>
        </p:txBody>
      </p:sp>
    </p:spTree>
    <p:extLst>
      <p:ext uri="{BB962C8B-B14F-4D97-AF65-F5344CB8AC3E}">
        <p14:creationId xmlns:p14="http://schemas.microsoft.com/office/powerpoint/2010/main" val="3876579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FE77688-EC74-4612-9A2A-0239D37B34F7}" type="slidenum">
              <a:rPr lang="en-US" smtClean="0"/>
              <a:t>8</a:t>
            </a:fld>
            <a:endParaRPr lang="en-US" dirty="0"/>
          </a:p>
        </p:txBody>
      </p:sp>
    </p:spTree>
    <p:extLst>
      <p:ext uri="{BB962C8B-B14F-4D97-AF65-F5344CB8AC3E}">
        <p14:creationId xmlns:p14="http://schemas.microsoft.com/office/powerpoint/2010/main" val="844630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FE77688-EC74-4612-9A2A-0239D37B34F7}" type="slidenum">
              <a:rPr lang="en-US" smtClean="0"/>
              <a:t>9</a:t>
            </a:fld>
            <a:endParaRPr lang="en-US" dirty="0"/>
          </a:p>
        </p:txBody>
      </p:sp>
    </p:spTree>
    <p:extLst>
      <p:ext uri="{BB962C8B-B14F-4D97-AF65-F5344CB8AC3E}">
        <p14:creationId xmlns:p14="http://schemas.microsoft.com/office/powerpoint/2010/main" val="3573044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FE77688-EC74-4612-9A2A-0239D37B34F7}" type="slidenum">
              <a:rPr lang="en-US" smtClean="0"/>
              <a:t>10</a:t>
            </a:fld>
            <a:endParaRPr lang="en-US" dirty="0"/>
          </a:p>
        </p:txBody>
      </p:sp>
    </p:spTree>
    <p:extLst>
      <p:ext uri="{BB962C8B-B14F-4D97-AF65-F5344CB8AC3E}">
        <p14:creationId xmlns:p14="http://schemas.microsoft.com/office/powerpoint/2010/main" val="266891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132451-4B8C-4829-A79E-1E7018BF6BAF}" type="datetimeFigureOut">
              <a:rPr lang="en-GB" smtClean="0"/>
              <a:t>28/09/2016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46739B8-4CB8-4338-A3D1-33CA52876319}" type="slidenum">
              <a:rPr lang="en-GB" smtClean="0"/>
              <a:t>‹#›</a:t>
            </a:fld>
            <a:endParaRPr lang="en-GB" dirty="0"/>
          </a:p>
        </p:txBody>
      </p:sp>
    </p:spTree>
    <p:extLst>
      <p:ext uri="{BB962C8B-B14F-4D97-AF65-F5344CB8AC3E}">
        <p14:creationId xmlns:p14="http://schemas.microsoft.com/office/powerpoint/2010/main" val="3817301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132451-4B8C-4829-A79E-1E7018BF6BAF}" type="datetimeFigureOut">
              <a:rPr lang="en-GB" smtClean="0"/>
              <a:t>28/09/2016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46739B8-4CB8-4338-A3D1-33CA52876319}" type="slidenum">
              <a:rPr lang="en-GB" smtClean="0"/>
              <a:t>‹#›</a:t>
            </a:fld>
            <a:endParaRPr lang="en-GB" dirty="0"/>
          </a:p>
        </p:txBody>
      </p:sp>
    </p:spTree>
    <p:extLst>
      <p:ext uri="{BB962C8B-B14F-4D97-AF65-F5344CB8AC3E}">
        <p14:creationId xmlns:p14="http://schemas.microsoft.com/office/powerpoint/2010/main" val="2900557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132451-4B8C-4829-A79E-1E7018BF6BAF}" type="datetimeFigureOut">
              <a:rPr lang="en-GB" smtClean="0"/>
              <a:t>28/09/2016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46739B8-4CB8-4338-A3D1-33CA52876319}" type="slidenum">
              <a:rPr lang="en-GB" smtClean="0"/>
              <a:t>‹#›</a:t>
            </a:fld>
            <a:endParaRPr lang="en-GB" dirty="0"/>
          </a:p>
        </p:txBody>
      </p:sp>
    </p:spTree>
    <p:extLst>
      <p:ext uri="{BB962C8B-B14F-4D97-AF65-F5344CB8AC3E}">
        <p14:creationId xmlns:p14="http://schemas.microsoft.com/office/powerpoint/2010/main" val="1764653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E132451-4B8C-4829-A79E-1E7018BF6BAF}" type="datetimeFigureOut">
              <a:rPr lang="en-GB" smtClean="0"/>
              <a:t>28/09/2016</a:t>
            </a:fld>
            <a:endParaRPr lang="en-GB"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46739B8-4CB8-4338-A3D1-33CA52876319}" type="slidenum">
              <a:rPr lang="en-GB" smtClean="0"/>
              <a:t>‹#›</a:t>
            </a:fld>
            <a:endParaRPr lang="en-GB" dirty="0"/>
          </a:p>
        </p:txBody>
      </p:sp>
    </p:spTree>
    <p:extLst>
      <p:ext uri="{BB962C8B-B14F-4D97-AF65-F5344CB8AC3E}">
        <p14:creationId xmlns:p14="http://schemas.microsoft.com/office/powerpoint/2010/main" val="22807622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132451-4B8C-4829-A79E-1E7018BF6BAF}" type="datetimeFigureOut">
              <a:rPr lang="en-GB" smtClean="0"/>
              <a:t>28/09/2016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46739B8-4CB8-4338-A3D1-33CA52876319}" type="slidenum">
              <a:rPr lang="en-GB" smtClean="0"/>
              <a:t>‹#›</a:t>
            </a:fld>
            <a:endParaRPr lang="en-GB" dirty="0"/>
          </a:p>
        </p:txBody>
      </p:sp>
    </p:spTree>
    <p:extLst>
      <p:ext uri="{BB962C8B-B14F-4D97-AF65-F5344CB8AC3E}">
        <p14:creationId xmlns:p14="http://schemas.microsoft.com/office/powerpoint/2010/main" val="242203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132451-4B8C-4829-A79E-1E7018BF6BAF}" type="datetimeFigureOut">
              <a:rPr lang="en-GB" smtClean="0"/>
              <a:t>28/09/2016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46739B8-4CB8-4338-A3D1-33CA52876319}" type="slidenum">
              <a:rPr lang="en-GB" smtClean="0"/>
              <a:t>‹#›</a:t>
            </a:fld>
            <a:endParaRPr lang="en-GB" dirty="0"/>
          </a:p>
        </p:txBody>
      </p:sp>
    </p:spTree>
    <p:extLst>
      <p:ext uri="{BB962C8B-B14F-4D97-AF65-F5344CB8AC3E}">
        <p14:creationId xmlns:p14="http://schemas.microsoft.com/office/powerpoint/2010/main" val="23449083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132451-4B8C-4829-A79E-1E7018BF6BAF}" type="datetimeFigureOut">
              <a:rPr lang="en-GB" smtClean="0"/>
              <a:t>28/09/2016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46739B8-4CB8-4338-A3D1-33CA52876319}" type="slidenum">
              <a:rPr lang="en-GB" smtClean="0"/>
              <a:t>‹#›</a:t>
            </a:fld>
            <a:endParaRPr lang="en-GB" dirty="0"/>
          </a:p>
        </p:txBody>
      </p:sp>
    </p:spTree>
    <p:extLst>
      <p:ext uri="{BB962C8B-B14F-4D97-AF65-F5344CB8AC3E}">
        <p14:creationId xmlns:p14="http://schemas.microsoft.com/office/powerpoint/2010/main" val="42560448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132451-4B8C-4829-A79E-1E7018BF6BAF}" type="datetimeFigureOut">
              <a:rPr lang="en-GB" smtClean="0"/>
              <a:t>28/09/2016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46739B8-4CB8-4338-A3D1-33CA52876319}" type="slidenum">
              <a:rPr lang="en-GB" smtClean="0"/>
              <a:t>‹#›</a:t>
            </a:fld>
            <a:endParaRPr lang="en-GB" dirty="0"/>
          </a:p>
        </p:txBody>
      </p:sp>
    </p:spTree>
    <p:extLst>
      <p:ext uri="{BB962C8B-B14F-4D97-AF65-F5344CB8AC3E}">
        <p14:creationId xmlns:p14="http://schemas.microsoft.com/office/powerpoint/2010/main" val="654323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132451-4B8C-4829-A79E-1E7018BF6BAF}" type="datetimeFigureOut">
              <a:rPr lang="en-GB" smtClean="0"/>
              <a:t>28/09/2016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46739B8-4CB8-4338-A3D1-33CA52876319}" type="slidenum">
              <a:rPr lang="en-GB" smtClean="0"/>
              <a:t>‹#›</a:t>
            </a:fld>
            <a:endParaRPr lang="en-GB" dirty="0"/>
          </a:p>
        </p:txBody>
      </p:sp>
    </p:spTree>
    <p:extLst>
      <p:ext uri="{BB962C8B-B14F-4D97-AF65-F5344CB8AC3E}">
        <p14:creationId xmlns:p14="http://schemas.microsoft.com/office/powerpoint/2010/main" val="811588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32451-4B8C-4829-A79E-1E7018BF6BAF}" type="datetimeFigureOut">
              <a:rPr lang="en-GB" smtClean="0"/>
              <a:t>28/09/2016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46739B8-4CB8-4338-A3D1-33CA52876319}" type="slidenum">
              <a:rPr lang="en-GB" smtClean="0"/>
              <a:t>‹#›</a:t>
            </a:fld>
            <a:endParaRPr lang="en-GB" dirty="0"/>
          </a:p>
        </p:txBody>
      </p:sp>
    </p:spTree>
    <p:extLst>
      <p:ext uri="{BB962C8B-B14F-4D97-AF65-F5344CB8AC3E}">
        <p14:creationId xmlns:p14="http://schemas.microsoft.com/office/powerpoint/2010/main" val="4230316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132451-4B8C-4829-A79E-1E7018BF6BAF}" type="datetimeFigureOut">
              <a:rPr lang="en-GB" smtClean="0"/>
              <a:t>28/09/2016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46739B8-4CB8-4338-A3D1-33CA52876319}" type="slidenum">
              <a:rPr lang="en-GB" smtClean="0"/>
              <a:t>‹#›</a:t>
            </a:fld>
            <a:endParaRPr lang="en-GB" dirty="0"/>
          </a:p>
        </p:txBody>
      </p:sp>
    </p:spTree>
    <p:extLst>
      <p:ext uri="{BB962C8B-B14F-4D97-AF65-F5344CB8AC3E}">
        <p14:creationId xmlns:p14="http://schemas.microsoft.com/office/powerpoint/2010/main" val="257018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132451-4B8C-4829-A79E-1E7018BF6BAF}" type="datetimeFigureOut">
              <a:rPr lang="en-GB" smtClean="0"/>
              <a:t>28/09/2016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46739B8-4CB8-4338-A3D1-33CA52876319}" type="slidenum">
              <a:rPr lang="en-GB" smtClean="0"/>
              <a:t>‹#›</a:t>
            </a:fld>
            <a:endParaRPr lang="en-GB" dirty="0"/>
          </a:p>
        </p:txBody>
      </p:sp>
    </p:spTree>
    <p:extLst>
      <p:ext uri="{BB962C8B-B14F-4D97-AF65-F5344CB8AC3E}">
        <p14:creationId xmlns:p14="http://schemas.microsoft.com/office/powerpoint/2010/main" val="3076916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E132451-4B8C-4829-A79E-1E7018BF6BAF}" type="datetimeFigureOut">
              <a:rPr lang="en-GB" smtClean="0"/>
              <a:t>28/09/2016</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6739B8-4CB8-4338-A3D1-33CA52876319}" type="slidenum">
              <a:rPr lang="en-GB" smtClean="0"/>
              <a:t>‹#›</a:t>
            </a:fld>
            <a:endParaRPr lang="en-GB" dirty="0"/>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16200000">
            <a:off x="7929687" y="5601816"/>
            <a:ext cx="1922439" cy="373212"/>
          </a:xfrm>
          <a:prstGeom prst="rect">
            <a:avLst/>
          </a:prstGeom>
        </p:spPr>
      </p:pic>
      <p:sp>
        <p:nvSpPr>
          <p:cNvPr id="12" name="Rectangle 11"/>
          <p:cNvSpPr/>
          <p:nvPr userDrawn="1"/>
        </p:nvSpPr>
        <p:spPr>
          <a:xfrm>
            <a:off x="-1203" y="392716"/>
            <a:ext cx="7665538" cy="641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382811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p:cNvSpPr/>
          <p:nvPr/>
        </p:nvSpPr>
        <p:spPr>
          <a:xfrm>
            <a:off x="0" y="427269"/>
            <a:ext cx="4572000" cy="1070453"/>
          </a:xfrm>
          <a:custGeom>
            <a:avLst/>
            <a:gdLst/>
            <a:ahLst/>
            <a:cxnLst/>
            <a:rect l="l" t="t" r="r" b="b"/>
            <a:pathLst>
              <a:path w="3444240" h="641985">
                <a:moveTo>
                  <a:pt x="0" y="641400"/>
                </a:moveTo>
                <a:lnTo>
                  <a:pt x="3443998" y="641400"/>
                </a:lnTo>
                <a:lnTo>
                  <a:pt x="3443998" y="0"/>
                </a:lnTo>
                <a:lnTo>
                  <a:pt x="0" y="0"/>
                </a:lnTo>
                <a:lnTo>
                  <a:pt x="0" y="641400"/>
                </a:lnTo>
                <a:close/>
              </a:path>
            </a:pathLst>
          </a:custGeom>
          <a:solidFill>
            <a:srgbClr val="231F20"/>
          </a:solidFill>
        </p:spPr>
        <p:txBody>
          <a:bodyPr wrap="square" lIns="0" tIns="0" rIns="0" bIns="0" rtlCol="0"/>
          <a:lstStyle/>
          <a:p>
            <a:endParaRPr dirty="0"/>
          </a:p>
        </p:txBody>
      </p:sp>
      <p:sp>
        <p:nvSpPr>
          <p:cNvPr id="7" name="object 5"/>
          <p:cNvSpPr txBox="1">
            <a:spLocks/>
          </p:cNvSpPr>
          <p:nvPr/>
        </p:nvSpPr>
        <p:spPr>
          <a:xfrm>
            <a:off x="175420" y="557799"/>
            <a:ext cx="3380580" cy="630942"/>
          </a:xfrm>
          <a:prstGeom prst="rect">
            <a:avLst/>
          </a:prstGeom>
        </p:spPr>
        <p:txBody>
          <a:bodyPr vert="horz" wrap="square" lIns="0" tIns="0" rIns="0" bIns="0" rtlCol="0" anchor="b">
            <a:sp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12700">
              <a:lnSpc>
                <a:spcPct val="100000"/>
              </a:lnSpc>
            </a:pPr>
            <a:r>
              <a:rPr lang="en-GB" sz="4100" b="1" dirty="0" smtClean="0">
                <a:solidFill>
                  <a:srgbClr val="FFFFFF"/>
                </a:solidFill>
                <a:latin typeface="Trade Gothic LT Std Bold"/>
                <a:cs typeface="Trade Gothic LT Std Bold"/>
              </a:rPr>
              <a:t>IM</a:t>
            </a:r>
            <a:r>
              <a:rPr lang="en-GB" sz="4100" b="1" spc="-155" dirty="0" smtClean="0">
                <a:solidFill>
                  <a:srgbClr val="FFFFFF"/>
                </a:solidFill>
                <a:latin typeface="Trade Gothic LT Std Bold"/>
                <a:cs typeface="Trade Gothic LT Std Bold"/>
              </a:rPr>
              <a:t>P</a:t>
            </a:r>
            <a:r>
              <a:rPr lang="en-GB" sz="4100" b="1" dirty="0" smtClean="0">
                <a:solidFill>
                  <a:srgbClr val="FFFFFF"/>
                </a:solidFill>
                <a:latin typeface="Trade Gothic LT Std Bold"/>
                <a:cs typeface="Trade Gothic LT Std Bold"/>
              </a:rPr>
              <a:t>ACT</a:t>
            </a:r>
            <a:endParaRPr lang="en-GB" sz="4100" dirty="0">
              <a:latin typeface="Trade Gothic LT Std Bold"/>
              <a:cs typeface="Trade Gothic LT Std Bold"/>
            </a:endParaRPr>
          </a:p>
        </p:txBody>
      </p:sp>
      <p:sp>
        <p:nvSpPr>
          <p:cNvPr id="8" name="object 4"/>
          <p:cNvSpPr txBox="1"/>
          <p:nvPr/>
        </p:nvSpPr>
        <p:spPr>
          <a:xfrm>
            <a:off x="2925128" y="500811"/>
            <a:ext cx="1261745" cy="482600"/>
          </a:xfrm>
          <a:prstGeom prst="rect">
            <a:avLst/>
          </a:prstGeom>
        </p:spPr>
        <p:txBody>
          <a:bodyPr vert="horz" wrap="square" lIns="0" tIns="0" rIns="0" bIns="0" rtlCol="0">
            <a:spAutoFit/>
          </a:bodyPr>
          <a:lstStyle/>
          <a:p>
            <a:pPr marL="12700" marR="5080">
              <a:lnSpc>
                <a:spcPts val="1200"/>
              </a:lnSpc>
            </a:pPr>
            <a:r>
              <a:rPr sz="1200" b="1" dirty="0">
                <a:solidFill>
                  <a:srgbClr val="FFFFFF"/>
                </a:solidFill>
                <a:latin typeface="Trade Gothic LT Std Bold"/>
                <a:cs typeface="Trade Gothic LT Std Bold"/>
              </a:rPr>
              <a:t>Shaping practices </a:t>
            </a:r>
            <a:r>
              <a:rPr sz="1200" b="1" spc="-10" dirty="0">
                <a:solidFill>
                  <a:srgbClr val="FFFFFF"/>
                </a:solidFill>
                <a:latin typeface="Trade Gothic LT Std Bold"/>
                <a:cs typeface="Trade Gothic LT Std Bold"/>
              </a:rPr>
              <a:t>Influencing policies Impacting lives</a:t>
            </a:r>
            <a:endParaRPr sz="1200" dirty="0">
              <a:latin typeface="Trade Gothic LT Std Bold"/>
              <a:cs typeface="Trade Gothic LT Std Bold"/>
            </a:endParaRPr>
          </a:p>
        </p:txBody>
      </p:sp>
      <p:pic>
        <p:nvPicPr>
          <p:cNvPr id="2" name="Picture 1"/>
          <p:cNvPicPr>
            <a:picLocks noChangeAspect="1"/>
          </p:cNvPicPr>
          <p:nvPr/>
        </p:nvPicPr>
        <p:blipFill>
          <a:blip r:embed="rId2"/>
          <a:stretch>
            <a:fillRect/>
          </a:stretch>
        </p:blipFill>
        <p:spPr>
          <a:xfrm>
            <a:off x="0" y="1497723"/>
            <a:ext cx="9144000" cy="5360277"/>
          </a:xfrm>
          <a:prstGeom prst="rect">
            <a:avLst/>
          </a:prstGeom>
        </p:spPr>
      </p:pic>
      <p:sp>
        <p:nvSpPr>
          <p:cNvPr id="10" name="TextBox 9"/>
          <p:cNvSpPr txBox="1"/>
          <p:nvPr/>
        </p:nvSpPr>
        <p:spPr>
          <a:xfrm>
            <a:off x="4572000" y="427269"/>
            <a:ext cx="4572000" cy="954107"/>
          </a:xfrm>
          <a:prstGeom prst="rect">
            <a:avLst/>
          </a:prstGeom>
          <a:noFill/>
        </p:spPr>
        <p:txBody>
          <a:bodyPr wrap="square" rtlCol="0">
            <a:spAutoFit/>
          </a:bodyPr>
          <a:lstStyle/>
          <a:p>
            <a:r>
              <a:rPr lang="en-US" sz="2800" dirty="0" smtClean="0"/>
              <a:t>Focus Group Discussions</a:t>
            </a:r>
          </a:p>
          <a:p>
            <a:r>
              <a:rPr lang="en-US" sz="2800" dirty="0" smtClean="0"/>
              <a:t>Training &amp; Best Practices </a:t>
            </a:r>
            <a:endParaRPr lang="en-GB" sz="2800" dirty="0"/>
          </a:p>
        </p:txBody>
      </p:sp>
      <p:sp>
        <p:nvSpPr>
          <p:cNvPr id="11" name="TextBox 10"/>
          <p:cNvSpPr txBox="1"/>
          <p:nvPr/>
        </p:nvSpPr>
        <p:spPr>
          <a:xfrm>
            <a:off x="175421" y="1655379"/>
            <a:ext cx="3734427" cy="954107"/>
          </a:xfrm>
          <a:prstGeom prst="rect">
            <a:avLst/>
          </a:prstGeom>
          <a:noFill/>
        </p:spPr>
        <p:txBody>
          <a:bodyPr wrap="square" rtlCol="0">
            <a:spAutoFit/>
          </a:bodyPr>
          <a:lstStyle/>
          <a:p>
            <a:r>
              <a:rPr lang="en-US" sz="2800" dirty="0" smtClean="0">
                <a:solidFill>
                  <a:schemeClr val="bg1"/>
                </a:solidFill>
              </a:rPr>
              <a:t>TRAINING TOOLS  - October 2016</a:t>
            </a:r>
            <a:endParaRPr lang="en-GB" sz="2800" dirty="0">
              <a:solidFill>
                <a:schemeClr val="bg1"/>
              </a:solidFill>
            </a:endParaRPr>
          </a:p>
        </p:txBody>
      </p:sp>
    </p:spTree>
    <p:extLst>
      <p:ext uri="{BB962C8B-B14F-4D97-AF65-F5344CB8AC3E}">
        <p14:creationId xmlns:p14="http://schemas.microsoft.com/office/powerpoint/2010/main" val="4174914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72572"/>
            <a:ext cx="7664335" cy="553998"/>
          </a:xfrm>
          <a:prstGeom prst="rect">
            <a:avLst/>
          </a:prstGeom>
          <a:solidFill>
            <a:schemeClr val="tx1"/>
          </a:solidFill>
        </p:spPr>
        <p:txBody>
          <a:bodyPr wrap="square" rtlCol="0" anchor="b">
            <a:spAutoFit/>
          </a:bodyPr>
          <a:lstStyle/>
          <a:p>
            <a:r>
              <a:rPr lang="en-US" sz="3000" b="1" dirty="0" smtClean="0">
                <a:solidFill>
                  <a:schemeClr val="bg1"/>
                </a:solidFill>
                <a:latin typeface="Trade Gothic LT Std" panose="00000500000000000000" pitchFamily="50" charset="0"/>
              </a:rPr>
              <a:t>   </a:t>
            </a:r>
            <a:r>
              <a:rPr lang="en-US" sz="2800" b="1" dirty="0" smtClean="0">
                <a:solidFill>
                  <a:schemeClr val="bg1"/>
                </a:solidFill>
                <a:latin typeface="Trade Gothic LT Std" panose="00000500000000000000" pitchFamily="50" charset="0"/>
              </a:rPr>
              <a:t>Fueling the discussion</a:t>
            </a:r>
            <a:endParaRPr lang="en-GB" sz="2800" b="1" dirty="0">
              <a:solidFill>
                <a:schemeClr val="bg1"/>
              </a:solidFill>
              <a:latin typeface="Trade Gothic LT Std" panose="00000500000000000000" pitchFamily="50" charset="0"/>
            </a:endParaRPr>
          </a:p>
        </p:txBody>
      </p:sp>
      <p:sp>
        <p:nvSpPr>
          <p:cNvPr id="2" name="TextBox 1"/>
          <p:cNvSpPr txBox="1"/>
          <p:nvPr/>
        </p:nvSpPr>
        <p:spPr>
          <a:xfrm>
            <a:off x="247601" y="1351693"/>
            <a:ext cx="8526321" cy="4893647"/>
          </a:xfrm>
          <a:prstGeom prst="rect">
            <a:avLst/>
          </a:prstGeom>
          <a:noFill/>
        </p:spPr>
        <p:txBody>
          <a:bodyPr wrap="square" rtlCol="0">
            <a:spAutoFit/>
          </a:bodyPr>
          <a:lstStyle/>
          <a:p>
            <a:pPr lvl="0"/>
            <a:r>
              <a:rPr lang="en-GB" sz="2400" dirty="0" smtClean="0">
                <a:latin typeface="Arial Narrow" panose="020B0606020202030204" pitchFamily="34" charset="0"/>
              </a:rPr>
              <a:t>The facilitator fuels the discussion by asking questions to the group. There are two type of questions:</a:t>
            </a:r>
          </a:p>
          <a:p>
            <a:pPr lvl="0"/>
            <a:endParaRPr lang="en-GB" sz="2400" dirty="0">
              <a:latin typeface="Arial Narrow" panose="020B0606020202030204" pitchFamily="34" charset="0"/>
            </a:endParaRPr>
          </a:p>
          <a:p>
            <a:pPr lvl="0"/>
            <a:r>
              <a:rPr lang="en-GB" sz="2400" b="1" dirty="0" smtClean="0">
                <a:latin typeface="Arial Narrow" panose="020B0606020202030204" pitchFamily="34" charset="0"/>
              </a:rPr>
              <a:t>The main questions:</a:t>
            </a:r>
          </a:p>
          <a:p>
            <a:pPr marL="342900" lvl="0" indent="-342900">
              <a:buFont typeface="Courier New" panose="02070309020205020404" pitchFamily="49" charset="0"/>
              <a:buChar char="o"/>
            </a:pPr>
            <a:r>
              <a:rPr lang="en-GB" sz="2400" dirty="0" smtClean="0">
                <a:latin typeface="Arial Narrow" panose="020B0606020202030204" pitchFamily="34" charset="0"/>
              </a:rPr>
              <a:t>They kick out the discussion on a particular topic. </a:t>
            </a:r>
          </a:p>
          <a:p>
            <a:pPr marL="342900" lvl="0" indent="-342900">
              <a:buFont typeface="Courier New" panose="02070309020205020404" pitchFamily="49" charset="0"/>
              <a:buChar char="o"/>
            </a:pPr>
            <a:r>
              <a:rPr lang="en-GB" sz="2400" dirty="0" smtClean="0">
                <a:latin typeface="Arial Narrow" panose="020B0606020202030204" pitchFamily="34" charset="0"/>
              </a:rPr>
              <a:t>They are sometimes general to collect initial opinions on a given topic.</a:t>
            </a:r>
          </a:p>
          <a:p>
            <a:pPr marL="342900" lvl="0" indent="-342900">
              <a:buFont typeface="Courier New" panose="02070309020205020404" pitchFamily="49" charset="0"/>
              <a:buChar char="o"/>
            </a:pPr>
            <a:r>
              <a:rPr lang="en-GB" sz="2400" b="1" dirty="0" smtClean="0"/>
              <a:t>These questions </a:t>
            </a:r>
            <a:r>
              <a:rPr lang="en-GB" sz="2400" b="1" dirty="0"/>
              <a:t>should be read </a:t>
            </a:r>
            <a:r>
              <a:rPr lang="en-GB" sz="2400" b="1" dirty="0" smtClean="0"/>
              <a:t>to </a:t>
            </a:r>
            <a:r>
              <a:rPr lang="en-GB" sz="2400" b="1" dirty="0"/>
              <a:t>the participants</a:t>
            </a:r>
            <a:r>
              <a:rPr lang="en-GB" sz="2400" dirty="0"/>
              <a:t>. </a:t>
            </a:r>
            <a:endParaRPr lang="en-GB" sz="2400" dirty="0" smtClean="0">
              <a:latin typeface="Arial Narrow" panose="020B0606020202030204" pitchFamily="34" charset="0"/>
            </a:endParaRPr>
          </a:p>
          <a:p>
            <a:pPr lvl="0"/>
            <a:endParaRPr lang="en-GB" sz="2400" dirty="0" smtClean="0">
              <a:latin typeface="Arial Narrow" panose="020B0606020202030204" pitchFamily="34" charset="0"/>
            </a:endParaRPr>
          </a:p>
          <a:p>
            <a:pPr lvl="0"/>
            <a:r>
              <a:rPr lang="en-GB" sz="2400" b="1" dirty="0" smtClean="0">
                <a:latin typeface="Arial Narrow" panose="020B0606020202030204" pitchFamily="34" charset="0"/>
              </a:rPr>
              <a:t>The probing questions:</a:t>
            </a:r>
          </a:p>
          <a:p>
            <a:pPr marL="342900" lvl="0" indent="-342900">
              <a:buFont typeface="Courier New" panose="02070309020205020404" pitchFamily="49" charset="0"/>
              <a:buChar char="o"/>
            </a:pPr>
            <a:r>
              <a:rPr lang="en-GB" sz="2400" dirty="0" smtClean="0">
                <a:latin typeface="Arial Narrow" panose="020B0606020202030204" pitchFamily="34" charset="0"/>
              </a:rPr>
              <a:t>They are more specific and help to dig deeper into the topic. </a:t>
            </a:r>
          </a:p>
          <a:p>
            <a:pPr marL="342900" lvl="0" indent="-342900">
              <a:buFont typeface="Courier New" panose="02070309020205020404" pitchFamily="49" charset="0"/>
              <a:buChar char="o"/>
            </a:pPr>
            <a:r>
              <a:rPr lang="en-GB" sz="2400" dirty="0" smtClean="0"/>
              <a:t>The facilitator </a:t>
            </a:r>
            <a:r>
              <a:rPr lang="en-GB" sz="2400" b="1" dirty="0" smtClean="0"/>
              <a:t>does </a:t>
            </a:r>
            <a:r>
              <a:rPr lang="en-GB" sz="2400" b="1" dirty="0"/>
              <a:t>not read probing </a:t>
            </a:r>
            <a:r>
              <a:rPr lang="en-GB" sz="2400" b="1" dirty="0" smtClean="0"/>
              <a:t>questions, but rather adapts them as necessary,</a:t>
            </a:r>
            <a:r>
              <a:rPr lang="en-GB" sz="2400" dirty="0" smtClean="0"/>
              <a:t> </a:t>
            </a:r>
          </a:p>
          <a:p>
            <a:pPr marL="342900" lvl="0" indent="-342900">
              <a:buFont typeface="Courier New" panose="02070309020205020404" pitchFamily="49" charset="0"/>
              <a:buChar char="o"/>
            </a:pPr>
            <a:r>
              <a:rPr lang="en-GB" sz="2400" dirty="0" smtClean="0"/>
              <a:t>Make sure though that all of them are covered by the discussion!</a:t>
            </a:r>
            <a:endParaRPr lang="en-US" sz="2400" dirty="0">
              <a:latin typeface="Arial Narrow" panose="020B0606020202030204" pitchFamily="34" charset="0"/>
            </a:endParaRPr>
          </a:p>
        </p:txBody>
      </p:sp>
    </p:spTree>
    <p:extLst>
      <p:ext uri="{BB962C8B-B14F-4D97-AF65-F5344CB8AC3E}">
        <p14:creationId xmlns:p14="http://schemas.microsoft.com/office/powerpoint/2010/main" val="4227911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51307"/>
            <a:ext cx="7664335" cy="553998"/>
          </a:xfrm>
          <a:prstGeom prst="rect">
            <a:avLst/>
          </a:prstGeom>
          <a:solidFill>
            <a:schemeClr val="tx1"/>
          </a:solidFill>
        </p:spPr>
        <p:txBody>
          <a:bodyPr wrap="square" rtlCol="0" anchor="b">
            <a:spAutoFit/>
          </a:bodyPr>
          <a:lstStyle/>
          <a:p>
            <a:r>
              <a:rPr lang="en-US" sz="3000" b="1" dirty="0" smtClean="0">
                <a:solidFill>
                  <a:schemeClr val="bg1"/>
                </a:solidFill>
                <a:latin typeface="Trade Gothic LT Std" panose="00000500000000000000" pitchFamily="50" charset="0"/>
              </a:rPr>
              <a:t>   </a:t>
            </a:r>
            <a:r>
              <a:rPr lang="en-US" sz="2800" b="1" dirty="0" smtClean="0">
                <a:solidFill>
                  <a:schemeClr val="bg1"/>
                </a:solidFill>
                <a:latin typeface="Trade Gothic LT Std" panose="00000500000000000000" pitchFamily="50" charset="0"/>
              </a:rPr>
              <a:t>Leading the discussion</a:t>
            </a:r>
            <a:endParaRPr lang="en-GB" sz="2800" b="1" dirty="0">
              <a:solidFill>
                <a:schemeClr val="bg1"/>
              </a:solidFill>
              <a:latin typeface="Trade Gothic LT Std" panose="00000500000000000000" pitchFamily="50" charset="0"/>
            </a:endParaRPr>
          </a:p>
        </p:txBody>
      </p:sp>
      <p:sp>
        <p:nvSpPr>
          <p:cNvPr id="2" name="TextBox 1"/>
          <p:cNvSpPr txBox="1"/>
          <p:nvPr/>
        </p:nvSpPr>
        <p:spPr>
          <a:xfrm>
            <a:off x="340755" y="1005305"/>
            <a:ext cx="8526321" cy="1477328"/>
          </a:xfrm>
          <a:prstGeom prst="rect">
            <a:avLst/>
          </a:prstGeom>
          <a:noFill/>
        </p:spPr>
        <p:txBody>
          <a:bodyPr wrap="square" rtlCol="0">
            <a:spAutoFit/>
          </a:bodyPr>
          <a:lstStyle/>
          <a:p>
            <a:endParaRPr lang="en-US" dirty="0">
              <a:latin typeface="Arial Narrow" pitchFamily="34" charset="0"/>
            </a:endParaRPr>
          </a:p>
          <a:p>
            <a:r>
              <a:rPr lang="en-GB" sz="2400" dirty="0" smtClean="0">
                <a:latin typeface="Arial Narrow" panose="020B0606020202030204" pitchFamily="34" charset="0"/>
              </a:rPr>
              <a:t>In addition the </a:t>
            </a:r>
            <a:r>
              <a:rPr lang="en-GB" sz="2400" dirty="0">
                <a:latin typeface="Arial Narrow" panose="020B0606020202030204" pitchFamily="34" charset="0"/>
              </a:rPr>
              <a:t>facilitator </a:t>
            </a:r>
            <a:r>
              <a:rPr lang="en-GB" sz="2400" dirty="0" smtClean="0">
                <a:latin typeface="Arial Narrow" panose="020B0606020202030204" pitchFamily="34" charset="0"/>
              </a:rPr>
              <a:t>manages </a:t>
            </a:r>
            <a:r>
              <a:rPr lang="en-GB" sz="2400" dirty="0">
                <a:latin typeface="Arial Narrow" panose="020B0606020202030204" pitchFamily="34" charset="0"/>
              </a:rPr>
              <a:t>the discussion by </a:t>
            </a:r>
            <a:r>
              <a:rPr lang="en-GB" sz="2400" dirty="0" smtClean="0">
                <a:latin typeface="Arial Narrow" panose="020B0606020202030204" pitchFamily="34" charset="0"/>
              </a:rPr>
              <a:t>intervening when needed to make sure comments are relevant and everybody participates.</a:t>
            </a:r>
          </a:p>
          <a:p>
            <a:r>
              <a:rPr lang="en-GB" sz="2400" dirty="0" smtClean="0">
                <a:latin typeface="Arial Narrow" panose="020B0606020202030204" pitchFamily="34" charset="0"/>
              </a:rPr>
              <a:t>Here are some tips on how to…...</a:t>
            </a:r>
            <a:endParaRPr lang="en-GB" sz="2400" dirty="0">
              <a:latin typeface="Arial Narrow" panose="020B0606020202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98798827"/>
              </p:ext>
            </p:extLst>
          </p:nvPr>
        </p:nvGraphicFramePr>
        <p:xfrm>
          <a:off x="276484" y="2868809"/>
          <a:ext cx="8654865" cy="3415033"/>
        </p:xfrm>
        <a:graphic>
          <a:graphicData uri="http://schemas.openxmlformats.org/drawingml/2006/table">
            <a:tbl>
              <a:tblPr firstRow="1" bandRow="1">
                <a:tableStyleId>{5C22544A-7EE6-4342-B048-85BDC9FD1C3A}</a:tableStyleId>
              </a:tblPr>
              <a:tblGrid>
                <a:gridCol w="3700093"/>
                <a:gridCol w="4954772"/>
              </a:tblGrid>
              <a:tr h="399281">
                <a:tc>
                  <a:txBody>
                    <a:bodyPr/>
                    <a:lstStyle/>
                    <a:p>
                      <a:r>
                        <a:rPr lang="en-US" sz="2000" b="1" dirty="0" smtClean="0">
                          <a:latin typeface="+mj-lt"/>
                        </a:rPr>
                        <a:t>How to…</a:t>
                      </a:r>
                      <a:endParaRPr lang="en-US" sz="2000" b="1" dirty="0">
                        <a:latin typeface="+mj-lt"/>
                      </a:endParaRPr>
                    </a:p>
                  </a:txBody>
                  <a:tcPr/>
                </a:tc>
                <a:tc>
                  <a:txBody>
                    <a:bodyPr/>
                    <a:lstStyle/>
                    <a:p>
                      <a:endParaRPr lang="en-US" sz="2000" dirty="0">
                        <a:latin typeface="+mj-lt"/>
                      </a:endParaRPr>
                    </a:p>
                  </a:txBody>
                  <a:tcPr/>
                </a:tc>
              </a:tr>
              <a:tr h="742085">
                <a:tc>
                  <a:txBody>
                    <a:bodyPr/>
                    <a:lstStyle/>
                    <a:p>
                      <a:r>
                        <a:rPr lang="en-US" sz="2000" dirty="0" smtClean="0">
                          <a:latin typeface="+mj-lt"/>
                        </a:rPr>
                        <a:t>Dig</a:t>
                      </a:r>
                      <a:r>
                        <a:rPr lang="en-US" sz="2000" baseline="0" dirty="0" smtClean="0">
                          <a:latin typeface="+mj-lt"/>
                        </a:rPr>
                        <a:t> deeper</a:t>
                      </a:r>
                      <a:endParaRPr lang="en-US" sz="2000" dirty="0">
                        <a:latin typeface="+mj-lt"/>
                      </a:endParaRPr>
                    </a:p>
                  </a:txBody>
                  <a:tcPr/>
                </a:tc>
                <a:tc>
                  <a:txBody>
                    <a:body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i="1" dirty="0" smtClean="0">
                          <a:latin typeface="+mj-lt"/>
                        </a:rPr>
                        <a:t>Can you talk about that more?</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i="1" dirty="0" smtClean="0">
                          <a:latin typeface="+mj-lt"/>
                        </a:rPr>
                        <a:t>Please,</a:t>
                      </a:r>
                      <a:r>
                        <a:rPr lang="en-US" sz="2000" i="1" baseline="0" dirty="0" smtClean="0">
                          <a:latin typeface="+mj-lt"/>
                        </a:rPr>
                        <a:t> continue, that’s if very interesting</a:t>
                      </a:r>
                      <a:endParaRPr lang="en-US" sz="2000" i="1" dirty="0" smtClean="0">
                        <a:latin typeface="+mj-lt"/>
                      </a:endParaRPr>
                    </a:p>
                  </a:txBody>
                  <a:tcPr/>
                </a:tc>
              </a:tr>
              <a:tr h="74427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smtClean="0">
                          <a:latin typeface="+mj-lt"/>
                        </a:rPr>
                        <a:t>Clarify the discussion</a:t>
                      </a:r>
                      <a:endParaRPr lang="en-US" sz="2000" dirty="0">
                        <a:latin typeface="+mj-lt"/>
                      </a:endParaRPr>
                    </a:p>
                  </a:txBody>
                  <a:tcPr/>
                </a:tc>
                <a:tc>
                  <a:txBody>
                    <a:body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i="1" dirty="0" smtClean="0">
                          <a:latin typeface="+mj-lt"/>
                        </a:rPr>
                        <a:t>Can you help  me understand what you mean?</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i="1" dirty="0" smtClean="0">
                          <a:latin typeface="+mj-lt"/>
                        </a:rPr>
                        <a:t>Could you please explain this</a:t>
                      </a:r>
                      <a:r>
                        <a:rPr lang="en-US" sz="2000" i="1" baseline="0" dirty="0" smtClean="0">
                          <a:latin typeface="+mj-lt"/>
                        </a:rPr>
                        <a:t> point?</a:t>
                      </a:r>
                      <a:endParaRPr lang="en-US" sz="2000" i="1" dirty="0" smtClean="0">
                        <a:latin typeface="+mj-lt"/>
                      </a:endParaRPr>
                    </a:p>
                  </a:txBody>
                  <a:tcPr/>
                </a:tc>
              </a:tr>
              <a:tr h="754912">
                <a:tc>
                  <a:txBody>
                    <a:bodyPr/>
                    <a:lstStyle/>
                    <a:p>
                      <a:r>
                        <a:rPr lang="en-US" sz="2000" dirty="0" smtClean="0">
                          <a:latin typeface="+mj-lt"/>
                        </a:rPr>
                        <a:t>Be more specific</a:t>
                      </a:r>
                      <a:endParaRPr lang="en-US" sz="2000" dirty="0">
                        <a:latin typeface="+mj-lt"/>
                      </a:endParaRPr>
                    </a:p>
                  </a:txBody>
                  <a:tcPr/>
                </a:tc>
                <a:tc>
                  <a:txBody>
                    <a:body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i="1" dirty="0" smtClean="0">
                          <a:latin typeface="+mj-lt"/>
                        </a:rPr>
                        <a:t>Can you give an example?</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i="1" dirty="0" smtClean="0">
                          <a:latin typeface="+mj-lt"/>
                        </a:rPr>
                        <a:t>Can you be more specific?</a:t>
                      </a:r>
                    </a:p>
                  </a:txBody>
                  <a:tcPr/>
                </a:tc>
              </a:tr>
              <a:tr h="774476">
                <a:tc>
                  <a:txBody>
                    <a:bodyPr/>
                    <a:lstStyle/>
                    <a:p>
                      <a:r>
                        <a:rPr lang="en-US" sz="2000" dirty="0" smtClean="0">
                          <a:latin typeface="+mj-lt"/>
                        </a:rPr>
                        <a:t>E</a:t>
                      </a:r>
                      <a:r>
                        <a:rPr lang="en-US" sz="2000" baseline="0" dirty="0" smtClean="0">
                          <a:latin typeface="+mj-lt"/>
                        </a:rPr>
                        <a:t>ngage with participant</a:t>
                      </a:r>
                      <a:endParaRPr lang="en-US" sz="2000" dirty="0">
                        <a:latin typeface="+mj-lt"/>
                      </a:endParaRPr>
                    </a:p>
                  </a:txBody>
                  <a:tcPr/>
                </a:tc>
                <a:tc>
                  <a:txBody>
                    <a:bodyPr/>
                    <a:lstStyle/>
                    <a:p>
                      <a:pPr marL="342900" indent="-342900">
                        <a:buFont typeface="Arial" panose="020B0604020202020204" pitchFamily="34" charset="0"/>
                        <a:buChar char="•"/>
                      </a:pPr>
                      <a:r>
                        <a:rPr lang="en-US" sz="2000" i="1" dirty="0" smtClean="0">
                          <a:latin typeface="+mj-lt"/>
                        </a:rPr>
                        <a:t>What’s your view on this?</a:t>
                      </a:r>
                    </a:p>
                    <a:p>
                      <a:pPr marL="342900" indent="-342900">
                        <a:buFont typeface="Arial" panose="020B0604020202020204" pitchFamily="34" charset="0"/>
                        <a:buChar char="•"/>
                      </a:pPr>
                      <a:r>
                        <a:rPr lang="en-US" sz="2000" i="1" dirty="0" smtClean="0">
                          <a:latin typeface="+mj-lt"/>
                        </a:rPr>
                        <a:t>What do other people think?</a:t>
                      </a:r>
                    </a:p>
                  </a:txBody>
                  <a:tcPr/>
                </a:tc>
              </a:tr>
            </a:tbl>
          </a:graphicData>
        </a:graphic>
      </p:graphicFrame>
    </p:spTree>
    <p:extLst>
      <p:ext uri="{BB962C8B-B14F-4D97-AF65-F5344CB8AC3E}">
        <p14:creationId xmlns:p14="http://schemas.microsoft.com/office/powerpoint/2010/main" val="1540420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51307"/>
            <a:ext cx="7664335" cy="553998"/>
          </a:xfrm>
          <a:prstGeom prst="rect">
            <a:avLst/>
          </a:prstGeom>
          <a:solidFill>
            <a:schemeClr val="tx1"/>
          </a:solidFill>
        </p:spPr>
        <p:txBody>
          <a:bodyPr wrap="square" rtlCol="0" anchor="b">
            <a:spAutoFit/>
          </a:bodyPr>
          <a:lstStyle/>
          <a:p>
            <a:r>
              <a:rPr lang="en-US" sz="3000" b="1" dirty="0" smtClean="0">
                <a:solidFill>
                  <a:schemeClr val="bg1"/>
                </a:solidFill>
                <a:latin typeface="Trade Gothic LT Std" panose="00000500000000000000" pitchFamily="50" charset="0"/>
              </a:rPr>
              <a:t>   </a:t>
            </a:r>
            <a:r>
              <a:rPr lang="en-US" sz="2800" b="1" dirty="0" smtClean="0">
                <a:solidFill>
                  <a:schemeClr val="bg1"/>
                </a:solidFill>
                <a:latin typeface="Trade Gothic LT Std" panose="00000500000000000000" pitchFamily="50" charset="0"/>
              </a:rPr>
              <a:t>Key tasks during the discussion </a:t>
            </a:r>
            <a:endParaRPr lang="en-GB" sz="2800" b="1" dirty="0">
              <a:solidFill>
                <a:schemeClr val="bg1"/>
              </a:solidFill>
              <a:latin typeface="Trade Gothic LT Std" panose="00000500000000000000" pitchFamily="50" charset="0"/>
            </a:endParaRPr>
          </a:p>
        </p:txBody>
      </p:sp>
      <p:sp>
        <p:nvSpPr>
          <p:cNvPr id="2" name="TextBox 1"/>
          <p:cNvSpPr txBox="1"/>
          <p:nvPr/>
        </p:nvSpPr>
        <p:spPr>
          <a:xfrm>
            <a:off x="405351" y="1162847"/>
            <a:ext cx="7258984" cy="5586145"/>
          </a:xfrm>
          <a:prstGeom prst="rect">
            <a:avLst/>
          </a:prstGeom>
          <a:noFill/>
        </p:spPr>
        <p:txBody>
          <a:bodyPr wrap="square" rtlCol="0">
            <a:spAutoFit/>
          </a:bodyPr>
          <a:lstStyle/>
          <a:p>
            <a:r>
              <a:rPr lang="en-US" sz="2600" b="1" dirty="0" smtClean="0">
                <a:latin typeface="Arial Narrow" panose="020B0606020202030204" pitchFamily="34" charset="0"/>
              </a:rPr>
              <a:t>Key tasks of a facilitator include:</a:t>
            </a:r>
          </a:p>
          <a:p>
            <a:pPr marL="342900" indent="-342900">
              <a:buFont typeface="Courier New" panose="02070309020205020404" pitchFamily="49" charset="0"/>
              <a:buChar char="o"/>
            </a:pPr>
            <a:endParaRPr lang="en-US" sz="2000" dirty="0">
              <a:latin typeface="Arial Narrow" panose="020B0606020202030204" pitchFamily="34" charset="0"/>
            </a:endParaRPr>
          </a:p>
          <a:p>
            <a:pPr marL="342900" indent="-342900">
              <a:spcAft>
                <a:spcPts val="600"/>
              </a:spcAft>
              <a:buFont typeface="Courier New" panose="02070309020205020404" pitchFamily="49" charset="0"/>
              <a:buChar char="o"/>
            </a:pPr>
            <a:r>
              <a:rPr lang="en-US" sz="2600" dirty="0" smtClean="0">
                <a:latin typeface="Arial Narrow" panose="020B0606020202030204" pitchFamily="34" charset="0"/>
              </a:rPr>
              <a:t>Covering </a:t>
            </a:r>
            <a:r>
              <a:rPr lang="en-US" sz="2600" dirty="0">
                <a:latin typeface="Arial Narrow" panose="020B0606020202030204" pitchFamily="34" charset="0"/>
              </a:rPr>
              <a:t>all prepared questions within the time </a:t>
            </a:r>
            <a:r>
              <a:rPr lang="en-US" sz="2600" dirty="0" smtClean="0">
                <a:latin typeface="Arial Narrow" panose="020B0606020202030204" pitchFamily="34" charset="0"/>
              </a:rPr>
              <a:t>available</a:t>
            </a:r>
          </a:p>
          <a:p>
            <a:pPr marL="342900" indent="-342900">
              <a:spcAft>
                <a:spcPts val="600"/>
              </a:spcAft>
              <a:buFont typeface="Courier New" panose="02070309020205020404" pitchFamily="49" charset="0"/>
              <a:buChar char="o"/>
            </a:pPr>
            <a:r>
              <a:rPr lang="en-US" sz="2600" dirty="0" smtClean="0">
                <a:latin typeface="Arial Narrow" panose="020B0606020202030204" pitchFamily="34" charset="0"/>
              </a:rPr>
              <a:t>Getting all participants to engage in the discussion</a:t>
            </a:r>
            <a:endParaRPr lang="en-US" sz="2600" dirty="0">
              <a:latin typeface="Arial Narrow" panose="020B0606020202030204" pitchFamily="34" charset="0"/>
            </a:endParaRPr>
          </a:p>
          <a:p>
            <a:pPr marL="342900" indent="-342900">
              <a:spcAft>
                <a:spcPts val="600"/>
              </a:spcAft>
              <a:buFont typeface="Courier New" panose="02070309020205020404" pitchFamily="49" charset="0"/>
              <a:buChar char="o"/>
            </a:pPr>
            <a:r>
              <a:rPr lang="en-US" sz="2600" dirty="0" smtClean="0">
                <a:latin typeface="Arial Narrow" panose="020B0606020202030204" pitchFamily="34" charset="0"/>
              </a:rPr>
              <a:t>Paraphrasing </a:t>
            </a:r>
            <a:r>
              <a:rPr lang="en-US" sz="2600" dirty="0">
                <a:latin typeface="Arial Narrow" panose="020B0606020202030204" pitchFamily="34" charset="0"/>
              </a:rPr>
              <a:t>and summarize long, complex or ambiguous </a:t>
            </a:r>
            <a:r>
              <a:rPr lang="en-US" sz="2600" dirty="0" smtClean="0">
                <a:latin typeface="Arial Narrow" panose="020B0606020202030204" pitchFamily="34" charset="0"/>
              </a:rPr>
              <a:t>comments, to clarify the discussion</a:t>
            </a:r>
          </a:p>
          <a:p>
            <a:pPr marL="342900" indent="-342900">
              <a:spcAft>
                <a:spcPts val="600"/>
              </a:spcAft>
              <a:buFont typeface="Courier New" panose="02070309020205020404" pitchFamily="49" charset="0"/>
              <a:buChar char="o"/>
            </a:pPr>
            <a:r>
              <a:rPr lang="en-US" sz="2600" dirty="0" smtClean="0">
                <a:latin typeface="Arial Narrow" panose="020B0606020202030204" pitchFamily="34" charset="0"/>
              </a:rPr>
              <a:t>Demonstrating </a:t>
            </a:r>
            <a:r>
              <a:rPr lang="en-US" sz="2600" dirty="0">
                <a:latin typeface="Arial Narrow" panose="020B0606020202030204" pitchFamily="34" charset="0"/>
              </a:rPr>
              <a:t>active </a:t>
            </a:r>
            <a:r>
              <a:rPr lang="en-US" sz="2600" dirty="0" smtClean="0">
                <a:latin typeface="Arial Narrow" panose="020B0606020202030204" pitchFamily="34" charset="0"/>
              </a:rPr>
              <a:t>listening and interest in what they participants tell</a:t>
            </a:r>
            <a:endParaRPr lang="en-US" sz="2600" dirty="0">
              <a:latin typeface="Arial Narrow" panose="020B0606020202030204" pitchFamily="34" charset="0"/>
            </a:endParaRPr>
          </a:p>
          <a:p>
            <a:pPr marL="342900" indent="-342900">
              <a:spcAft>
                <a:spcPts val="600"/>
              </a:spcAft>
              <a:buFont typeface="Courier New" panose="02070309020205020404" pitchFamily="49" charset="0"/>
              <a:buChar char="o"/>
            </a:pPr>
            <a:r>
              <a:rPr lang="en-US" sz="2600" dirty="0" smtClean="0">
                <a:latin typeface="Arial Narrow" panose="020B0606020202030204" pitchFamily="34" charset="0"/>
              </a:rPr>
              <a:t>Remaining </a:t>
            </a:r>
            <a:r>
              <a:rPr lang="en-US" sz="2600" dirty="0">
                <a:latin typeface="Arial Narrow" panose="020B0606020202030204" pitchFamily="34" charset="0"/>
              </a:rPr>
              <a:t>neutral, refraining from </a:t>
            </a:r>
            <a:r>
              <a:rPr lang="en-US" sz="2600" dirty="0" smtClean="0">
                <a:latin typeface="Arial Narrow" panose="020B0606020202030204" pitchFamily="34" charset="0"/>
              </a:rPr>
              <a:t>agreeing/disagreeing</a:t>
            </a:r>
            <a:r>
              <a:rPr lang="en-US" sz="2600" dirty="0">
                <a:latin typeface="Arial Narrow" panose="020B0606020202030204" pitchFamily="34" charset="0"/>
              </a:rPr>
              <a:t>, or praising/denigrating any comment </a:t>
            </a:r>
            <a:r>
              <a:rPr lang="en-US" sz="2600" dirty="0" smtClean="0">
                <a:latin typeface="Arial Narrow" panose="020B0606020202030204" pitchFamily="34" charset="0"/>
              </a:rPr>
              <a:t>made</a:t>
            </a:r>
            <a:endParaRPr lang="en-US" sz="2600" dirty="0">
              <a:latin typeface="Arial Narrow" panose="020B0606020202030204" pitchFamily="34" charset="0"/>
            </a:endParaRPr>
          </a:p>
          <a:p>
            <a:pPr marL="342900" indent="-342900">
              <a:spcAft>
                <a:spcPts val="600"/>
              </a:spcAft>
              <a:buFont typeface="Courier New" panose="02070309020205020404" pitchFamily="49" charset="0"/>
              <a:buChar char="o"/>
            </a:pPr>
            <a:r>
              <a:rPr lang="en-US" sz="2600" dirty="0" smtClean="0">
                <a:latin typeface="Arial Narrow" panose="020B0606020202030204" pitchFamily="34" charset="0"/>
              </a:rPr>
              <a:t>Tactfully dealing </a:t>
            </a:r>
            <a:r>
              <a:rPr lang="en-US" sz="2600" dirty="0">
                <a:latin typeface="Arial Narrow" panose="020B0606020202030204" pitchFamily="34" charset="0"/>
              </a:rPr>
              <a:t>with challenging participants</a:t>
            </a:r>
            <a:r>
              <a:rPr lang="en-US" sz="2600" dirty="0" smtClean="0">
                <a:latin typeface="Arial Narrow" panose="020B0606020202030204" pitchFamily="34" charset="0"/>
              </a:rPr>
              <a:t>.</a:t>
            </a:r>
            <a:endParaRPr lang="en-US" sz="2600" b="1" dirty="0">
              <a:latin typeface="Arial Narrow" panose="020B0606020202030204" pitchFamily="34" charset="0"/>
            </a:endParaRPr>
          </a:p>
        </p:txBody>
      </p:sp>
    </p:spTree>
    <p:extLst>
      <p:ext uri="{BB962C8B-B14F-4D97-AF65-F5344CB8AC3E}">
        <p14:creationId xmlns:p14="http://schemas.microsoft.com/office/powerpoint/2010/main" val="2227287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51307"/>
            <a:ext cx="7664335" cy="553998"/>
          </a:xfrm>
          <a:prstGeom prst="rect">
            <a:avLst/>
          </a:prstGeom>
          <a:solidFill>
            <a:schemeClr val="tx1"/>
          </a:solidFill>
        </p:spPr>
        <p:txBody>
          <a:bodyPr wrap="square" rtlCol="0" anchor="b">
            <a:spAutoFit/>
          </a:bodyPr>
          <a:lstStyle/>
          <a:p>
            <a:r>
              <a:rPr lang="en-US" sz="3000" b="1" dirty="0" smtClean="0">
                <a:solidFill>
                  <a:schemeClr val="bg1"/>
                </a:solidFill>
                <a:latin typeface="Trade Gothic LT Std" panose="00000500000000000000" pitchFamily="50" charset="0"/>
              </a:rPr>
              <a:t>   </a:t>
            </a:r>
            <a:r>
              <a:rPr lang="en-US" sz="2800" b="1" dirty="0" smtClean="0">
                <a:solidFill>
                  <a:schemeClr val="bg1"/>
                </a:solidFill>
                <a:latin typeface="Trade Gothic LT Std" panose="00000500000000000000" pitchFamily="50" charset="0"/>
              </a:rPr>
              <a:t>Wrapping up the FGD</a:t>
            </a:r>
            <a:endParaRPr lang="en-GB" sz="2800" b="1" dirty="0">
              <a:solidFill>
                <a:schemeClr val="bg1"/>
              </a:solidFill>
              <a:latin typeface="Trade Gothic LT Std" panose="00000500000000000000" pitchFamily="50" charset="0"/>
            </a:endParaRPr>
          </a:p>
        </p:txBody>
      </p:sp>
      <p:sp>
        <p:nvSpPr>
          <p:cNvPr id="2" name="TextBox 1"/>
          <p:cNvSpPr txBox="1"/>
          <p:nvPr/>
        </p:nvSpPr>
        <p:spPr>
          <a:xfrm>
            <a:off x="405351" y="1492456"/>
            <a:ext cx="7258984" cy="4308872"/>
          </a:xfrm>
          <a:prstGeom prst="rect">
            <a:avLst/>
          </a:prstGeom>
          <a:noFill/>
        </p:spPr>
        <p:txBody>
          <a:bodyPr wrap="square" rtlCol="0">
            <a:spAutoFit/>
          </a:bodyPr>
          <a:lstStyle/>
          <a:p>
            <a:r>
              <a:rPr lang="en-US" sz="2600" b="1" dirty="0" smtClean="0">
                <a:latin typeface="Arial Narrow" panose="020B0606020202030204" pitchFamily="34" charset="0"/>
              </a:rPr>
              <a:t>The facilitator is responsible for properly closing the session. This include:</a:t>
            </a:r>
          </a:p>
          <a:p>
            <a:pPr marL="342900" indent="-342900">
              <a:buFont typeface="Courier New" panose="02070309020205020404" pitchFamily="49" charset="0"/>
              <a:buChar char="o"/>
            </a:pPr>
            <a:endParaRPr lang="en-US" sz="2000" dirty="0">
              <a:latin typeface="Arial Narrow" panose="020B0606020202030204" pitchFamily="34" charset="0"/>
            </a:endParaRPr>
          </a:p>
          <a:p>
            <a:pPr marL="342900" indent="-342900">
              <a:spcAft>
                <a:spcPts val="600"/>
              </a:spcAft>
              <a:buFont typeface="Courier New" panose="02070309020205020404" pitchFamily="49" charset="0"/>
              <a:buChar char="o"/>
            </a:pPr>
            <a:r>
              <a:rPr lang="en-US" sz="2600" dirty="0" smtClean="0">
                <a:latin typeface="Arial Narrow" panose="020B0606020202030204" pitchFamily="34" charset="0"/>
              </a:rPr>
              <a:t>Thanking the participant, as they are all volunteers</a:t>
            </a:r>
          </a:p>
          <a:p>
            <a:pPr marL="342900" indent="-342900">
              <a:spcAft>
                <a:spcPts val="600"/>
              </a:spcAft>
              <a:buFont typeface="Courier New" panose="02070309020205020404" pitchFamily="49" charset="0"/>
              <a:buChar char="o"/>
            </a:pPr>
            <a:r>
              <a:rPr lang="en-US" sz="2600" dirty="0" smtClean="0">
                <a:latin typeface="Arial Narrow" panose="020B0606020202030204" pitchFamily="34" charset="0"/>
              </a:rPr>
              <a:t>Appreciating the work that has been done as their opinions </a:t>
            </a:r>
            <a:r>
              <a:rPr lang="en-US" sz="2600" dirty="0">
                <a:latin typeface="Arial Narrow" panose="020B0606020202030204" pitchFamily="34" charset="0"/>
              </a:rPr>
              <a:t>will be very valuable to the </a:t>
            </a:r>
            <a:r>
              <a:rPr lang="en-US" sz="2600" dirty="0" smtClean="0">
                <a:latin typeface="Arial Narrow" panose="020B0606020202030204" pitchFamily="34" charset="0"/>
              </a:rPr>
              <a:t>monitoring</a:t>
            </a:r>
            <a:endParaRPr lang="en-US" sz="2600" dirty="0">
              <a:latin typeface="Arial Narrow" panose="020B0606020202030204" pitchFamily="34" charset="0"/>
            </a:endParaRPr>
          </a:p>
          <a:p>
            <a:pPr marL="342900" indent="-342900">
              <a:spcAft>
                <a:spcPts val="600"/>
              </a:spcAft>
              <a:buFont typeface="Courier New" panose="02070309020205020404" pitchFamily="49" charset="0"/>
              <a:buChar char="o"/>
            </a:pPr>
            <a:r>
              <a:rPr lang="en-US" sz="2600" dirty="0" smtClean="0">
                <a:latin typeface="Arial Narrow" panose="020B0606020202030204" pitchFamily="34" charset="0"/>
              </a:rPr>
              <a:t>Asking their comments of the FGD process</a:t>
            </a:r>
          </a:p>
          <a:p>
            <a:pPr marL="342900" indent="-342900">
              <a:spcAft>
                <a:spcPts val="600"/>
              </a:spcAft>
              <a:buFont typeface="Courier New" panose="02070309020205020404" pitchFamily="49" charset="0"/>
              <a:buChar char="o"/>
            </a:pPr>
            <a:r>
              <a:rPr lang="en-US" sz="2600" dirty="0" smtClean="0">
                <a:latin typeface="Arial Narrow" panose="020B0606020202030204" pitchFamily="34" charset="0"/>
              </a:rPr>
              <a:t>Communicating IMPACT Skype </a:t>
            </a:r>
            <a:r>
              <a:rPr lang="en-US" sz="2600" dirty="0">
                <a:latin typeface="Arial Narrow" panose="020B0606020202030204" pitchFamily="34" charset="0"/>
              </a:rPr>
              <a:t>ID: </a:t>
            </a:r>
            <a:r>
              <a:rPr lang="en-US" sz="2600" b="1" i="1" dirty="0" smtClean="0">
                <a:latin typeface="Arial Narrow" panose="020B0606020202030204" pitchFamily="34" charset="0"/>
              </a:rPr>
              <a:t>IMPACT_Initiatives_Turkey</a:t>
            </a:r>
            <a:r>
              <a:rPr lang="en-US" sz="2600" dirty="0" smtClean="0">
                <a:latin typeface="Arial Narrow" panose="020B0606020202030204" pitchFamily="34" charset="0"/>
              </a:rPr>
              <a:t> that participants can use to provide feedback on the discussion</a:t>
            </a:r>
            <a:endParaRPr lang="en-US" sz="2600" b="1" dirty="0">
              <a:latin typeface="Arial Narrow" panose="020B0606020202030204" pitchFamily="34" charset="0"/>
            </a:endParaRPr>
          </a:p>
        </p:txBody>
      </p:sp>
    </p:spTree>
    <p:extLst>
      <p:ext uri="{BB962C8B-B14F-4D97-AF65-F5344CB8AC3E}">
        <p14:creationId xmlns:p14="http://schemas.microsoft.com/office/powerpoint/2010/main" val="1894778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51307"/>
            <a:ext cx="7664335" cy="553998"/>
          </a:xfrm>
          <a:prstGeom prst="rect">
            <a:avLst/>
          </a:prstGeom>
          <a:solidFill>
            <a:schemeClr val="tx1"/>
          </a:solidFill>
        </p:spPr>
        <p:txBody>
          <a:bodyPr wrap="square" rtlCol="0" anchor="b">
            <a:spAutoFit/>
          </a:bodyPr>
          <a:lstStyle/>
          <a:p>
            <a:r>
              <a:rPr lang="en-US" sz="3000" b="1" dirty="0" smtClean="0">
                <a:solidFill>
                  <a:schemeClr val="bg1"/>
                </a:solidFill>
                <a:latin typeface="Trade Gothic LT Std" panose="00000500000000000000" pitchFamily="50" charset="0"/>
              </a:rPr>
              <a:t>   </a:t>
            </a:r>
            <a:r>
              <a:rPr lang="en-US" sz="2600" b="1" dirty="0" smtClean="0">
                <a:solidFill>
                  <a:schemeClr val="bg1"/>
                </a:solidFill>
                <a:latin typeface="Trade Gothic LT Std" panose="00000500000000000000" pitchFamily="50" charset="0"/>
              </a:rPr>
              <a:t>Recap for facilitators</a:t>
            </a:r>
            <a:endParaRPr lang="en-GB" sz="2600" b="1" dirty="0">
              <a:solidFill>
                <a:schemeClr val="bg1"/>
              </a:solidFill>
              <a:latin typeface="Trade Gothic LT Std" panose="00000500000000000000" pitchFamily="50" charset="0"/>
            </a:endParaRPr>
          </a:p>
        </p:txBody>
      </p:sp>
      <p:sp>
        <p:nvSpPr>
          <p:cNvPr id="4" name="TextBox 3"/>
          <p:cNvSpPr txBox="1"/>
          <p:nvPr/>
        </p:nvSpPr>
        <p:spPr>
          <a:xfrm>
            <a:off x="563528" y="1659562"/>
            <a:ext cx="3370520" cy="4832092"/>
          </a:xfrm>
          <a:prstGeom prst="rect">
            <a:avLst/>
          </a:prstGeom>
          <a:noFill/>
        </p:spPr>
        <p:txBody>
          <a:bodyPr wrap="square" rtlCol="0">
            <a:spAutoFit/>
          </a:bodyPr>
          <a:lstStyle/>
          <a:p>
            <a:r>
              <a:rPr lang="en-US" sz="2600" b="1" dirty="0">
                <a:latin typeface="Arial Narrow" panose="020B0606020202030204" pitchFamily="34" charset="0"/>
              </a:rPr>
              <a:t>A good </a:t>
            </a:r>
            <a:r>
              <a:rPr lang="en-US" sz="2600" b="1" dirty="0" smtClean="0">
                <a:latin typeface="Arial Narrow" panose="020B0606020202030204" pitchFamily="34" charset="0"/>
              </a:rPr>
              <a:t>facilitator </a:t>
            </a:r>
            <a:r>
              <a:rPr lang="en-US" sz="2600" b="1" dirty="0">
                <a:latin typeface="Arial Narrow" panose="020B0606020202030204" pitchFamily="34" charset="0"/>
              </a:rPr>
              <a:t>. . </a:t>
            </a:r>
            <a:r>
              <a:rPr lang="en-US" sz="2600" b="1" dirty="0" smtClean="0">
                <a:latin typeface="Arial Narrow" panose="020B0606020202030204" pitchFamily="34" charset="0"/>
              </a:rPr>
              <a:t>.</a:t>
            </a:r>
          </a:p>
          <a:p>
            <a:endParaRPr lang="en-US" sz="3000" dirty="0">
              <a:latin typeface="Arial Narrow" panose="020B0606020202030204" pitchFamily="34" charset="0"/>
            </a:endParaRPr>
          </a:p>
          <a:p>
            <a:pPr marL="457200" indent="-457200">
              <a:buFont typeface="Wingdings" panose="05000000000000000000" pitchFamily="2" charset="2"/>
              <a:buChar char="ü"/>
            </a:pPr>
            <a:r>
              <a:rPr lang="en-US" sz="2600" dirty="0">
                <a:latin typeface="Arial Narrow" panose="020B0606020202030204" pitchFamily="34" charset="0"/>
              </a:rPr>
              <a:t>Shows </a:t>
            </a:r>
            <a:r>
              <a:rPr lang="en-US" sz="2600" dirty="0" smtClean="0">
                <a:latin typeface="Arial Narrow" panose="020B0606020202030204" pitchFamily="34" charset="0"/>
              </a:rPr>
              <a:t>flexibility</a:t>
            </a:r>
            <a:endParaRPr lang="en-US" sz="2600" dirty="0">
              <a:latin typeface="Arial Narrow" panose="020B0606020202030204" pitchFamily="34" charset="0"/>
            </a:endParaRPr>
          </a:p>
          <a:p>
            <a:pPr marL="457200" indent="-457200">
              <a:buFont typeface="Wingdings" panose="05000000000000000000" pitchFamily="2" charset="2"/>
              <a:buChar char="ü"/>
            </a:pPr>
            <a:r>
              <a:rPr lang="en-US" sz="2600" dirty="0">
                <a:latin typeface="Arial Narrow" panose="020B0606020202030204" pitchFamily="34" charset="0"/>
              </a:rPr>
              <a:t>Shows </a:t>
            </a:r>
            <a:r>
              <a:rPr lang="en-US" sz="2600" dirty="0" smtClean="0">
                <a:latin typeface="Arial Narrow" panose="020B0606020202030204" pitchFamily="34" charset="0"/>
              </a:rPr>
              <a:t>sensitivity</a:t>
            </a:r>
            <a:endParaRPr lang="en-US" sz="2600" dirty="0">
              <a:latin typeface="Arial Narrow" panose="020B0606020202030204" pitchFamily="34" charset="0"/>
            </a:endParaRPr>
          </a:p>
          <a:p>
            <a:pPr marL="457200" indent="-457200">
              <a:buFont typeface="Wingdings" panose="05000000000000000000" pitchFamily="2" charset="2"/>
              <a:buChar char="ü"/>
            </a:pPr>
            <a:r>
              <a:rPr lang="en-US" sz="2600" dirty="0">
                <a:latin typeface="Arial Narrow" panose="020B0606020202030204" pitchFamily="34" charset="0"/>
              </a:rPr>
              <a:t>Has a sense of </a:t>
            </a:r>
            <a:r>
              <a:rPr lang="en-US" sz="2600" dirty="0" smtClean="0">
                <a:latin typeface="Arial Narrow" panose="020B0606020202030204" pitchFamily="34" charset="0"/>
              </a:rPr>
              <a:t>humor</a:t>
            </a:r>
            <a:endParaRPr lang="en-US" sz="2600" dirty="0">
              <a:latin typeface="Arial Narrow" panose="020B0606020202030204" pitchFamily="34" charset="0"/>
            </a:endParaRPr>
          </a:p>
          <a:p>
            <a:pPr marL="457200" indent="-457200">
              <a:buFont typeface="Wingdings" panose="05000000000000000000" pitchFamily="2" charset="2"/>
              <a:buChar char="ü"/>
            </a:pPr>
            <a:r>
              <a:rPr lang="en-US" sz="2600" dirty="0">
                <a:latin typeface="Arial Narrow" panose="020B0606020202030204" pitchFamily="34" charset="0"/>
              </a:rPr>
              <a:t>Links ideas </a:t>
            </a:r>
            <a:r>
              <a:rPr lang="en-US" sz="2600" dirty="0" smtClean="0">
                <a:latin typeface="Arial Narrow" panose="020B0606020202030204" pitchFamily="34" charset="0"/>
              </a:rPr>
              <a:t>together</a:t>
            </a:r>
            <a:endParaRPr lang="en-US" sz="2600" dirty="0">
              <a:latin typeface="Arial Narrow" panose="020B0606020202030204" pitchFamily="34" charset="0"/>
            </a:endParaRPr>
          </a:p>
          <a:p>
            <a:pPr marL="457200" indent="-457200">
              <a:buFont typeface="Wingdings" panose="05000000000000000000" pitchFamily="2" charset="2"/>
              <a:buChar char="ü"/>
            </a:pPr>
            <a:r>
              <a:rPr lang="en-US" sz="2600" dirty="0">
                <a:latin typeface="Arial Narrow" panose="020B0606020202030204" pitchFamily="34" charset="0"/>
              </a:rPr>
              <a:t>Encourages participation from everyone</a:t>
            </a:r>
          </a:p>
          <a:p>
            <a:endParaRPr lang="en-US" sz="3000" dirty="0" smtClean="0"/>
          </a:p>
          <a:p>
            <a:endParaRPr lang="en-US" sz="2000" dirty="0"/>
          </a:p>
          <a:p>
            <a:endParaRPr lang="en-US" sz="2000" dirty="0"/>
          </a:p>
        </p:txBody>
      </p:sp>
      <p:sp>
        <p:nvSpPr>
          <p:cNvPr id="7" name="TextBox 6"/>
          <p:cNvSpPr txBox="1"/>
          <p:nvPr/>
        </p:nvSpPr>
        <p:spPr>
          <a:xfrm>
            <a:off x="4221127" y="1659562"/>
            <a:ext cx="4444408" cy="5078313"/>
          </a:xfrm>
          <a:prstGeom prst="rect">
            <a:avLst/>
          </a:prstGeom>
          <a:noFill/>
        </p:spPr>
        <p:txBody>
          <a:bodyPr wrap="square" rtlCol="0">
            <a:spAutoFit/>
          </a:bodyPr>
          <a:lstStyle/>
          <a:p>
            <a:r>
              <a:rPr lang="en-US" sz="2600" b="1" dirty="0" smtClean="0">
                <a:latin typeface="Arial Narrow" panose="020B0606020202030204" pitchFamily="34" charset="0"/>
              </a:rPr>
              <a:t>A </a:t>
            </a:r>
            <a:r>
              <a:rPr lang="en-US" sz="2600" b="1" dirty="0">
                <a:latin typeface="Arial Narrow" panose="020B0606020202030204" pitchFamily="34" charset="0"/>
              </a:rPr>
              <a:t>good </a:t>
            </a:r>
            <a:r>
              <a:rPr lang="en-US" sz="2600" b="1" dirty="0" smtClean="0">
                <a:latin typeface="Arial Narrow" panose="020B0606020202030204" pitchFamily="34" charset="0"/>
              </a:rPr>
              <a:t>facilitator </a:t>
            </a:r>
            <a:r>
              <a:rPr lang="en-US" sz="2600" b="1" dirty="0">
                <a:latin typeface="Arial Narrow" panose="020B0606020202030204" pitchFamily="34" charset="0"/>
              </a:rPr>
              <a:t>tries not to . . </a:t>
            </a:r>
            <a:endParaRPr lang="en-US" sz="2600" b="1" dirty="0" smtClean="0">
              <a:latin typeface="Arial Narrow" panose="020B0606020202030204" pitchFamily="34" charset="0"/>
            </a:endParaRPr>
          </a:p>
          <a:p>
            <a:endParaRPr lang="en-US" sz="3000" dirty="0">
              <a:latin typeface="Arial Narrow" panose="020B0606020202030204" pitchFamily="34" charset="0"/>
            </a:endParaRPr>
          </a:p>
          <a:p>
            <a:pPr marL="457200" indent="-457200">
              <a:buFont typeface="Wingdings" panose="05000000000000000000" pitchFamily="2" charset="2"/>
              <a:buChar char="ü"/>
            </a:pPr>
            <a:r>
              <a:rPr lang="en-US" sz="2600" dirty="0">
                <a:latin typeface="Arial Narrow" panose="020B0606020202030204" pitchFamily="34" charset="0"/>
              </a:rPr>
              <a:t>Dictate the course of </a:t>
            </a:r>
            <a:r>
              <a:rPr lang="en-US" sz="2600" dirty="0" smtClean="0">
                <a:latin typeface="Arial Narrow" panose="020B0606020202030204" pitchFamily="34" charset="0"/>
              </a:rPr>
              <a:t>discussion</a:t>
            </a:r>
            <a:endParaRPr lang="en-US" sz="2600" dirty="0">
              <a:latin typeface="Arial Narrow" panose="020B0606020202030204" pitchFamily="34" charset="0"/>
            </a:endParaRPr>
          </a:p>
          <a:p>
            <a:pPr marL="457200" indent="-457200">
              <a:buFont typeface="Wingdings" panose="05000000000000000000" pitchFamily="2" charset="2"/>
              <a:buChar char="ü"/>
            </a:pPr>
            <a:r>
              <a:rPr lang="en-US" sz="2600" dirty="0">
                <a:latin typeface="Arial Narrow" panose="020B0606020202030204" pitchFamily="34" charset="0"/>
              </a:rPr>
              <a:t>Lose control over </a:t>
            </a:r>
            <a:r>
              <a:rPr lang="en-US" sz="2600" dirty="0" smtClean="0">
                <a:latin typeface="Arial Narrow" panose="020B0606020202030204" pitchFamily="34" charset="0"/>
              </a:rPr>
              <a:t>the conversation</a:t>
            </a:r>
            <a:endParaRPr lang="en-US" sz="2600" dirty="0">
              <a:latin typeface="Arial Narrow" panose="020B0606020202030204" pitchFamily="34" charset="0"/>
            </a:endParaRPr>
          </a:p>
          <a:p>
            <a:pPr marL="457200" indent="-457200">
              <a:buFont typeface="Wingdings" panose="05000000000000000000" pitchFamily="2" charset="2"/>
              <a:buChar char="ü"/>
            </a:pPr>
            <a:r>
              <a:rPr lang="en-US" sz="2600" dirty="0" smtClean="0">
                <a:latin typeface="Arial Narrow" panose="020B0606020202030204" pitchFamily="34" charset="0"/>
              </a:rPr>
              <a:t>Be judgmental </a:t>
            </a:r>
          </a:p>
          <a:p>
            <a:pPr marL="457200" indent="-457200">
              <a:buFont typeface="Wingdings" panose="05000000000000000000" pitchFamily="2" charset="2"/>
              <a:buChar char="ü"/>
            </a:pPr>
            <a:r>
              <a:rPr lang="en-US" sz="2600" dirty="0" smtClean="0">
                <a:latin typeface="Arial Narrow" panose="020B0606020202030204" pitchFamily="34" charset="0"/>
              </a:rPr>
              <a:t>Try to be </a:t>
            </a:r>
            <a:r>
              <a:rPr lang="en-US" sz="2600" dirty="0">
                <a:latin typeface="Arial Narrow" panose="020B0606020202030204" pitchFamily="34" charset="0"/>
              </a:rPr>
              <a:t>an “expert”</a:t>
            </a:r>
          </a:p>
          <a:p>
            <a:pPr marL="457200" indent="-457200">
              <a:buFont typeface="Wingdings" panose="05000000000000000000" pitchFamily="2" charset="2"/>
              <a:buChar char="ü"/>
            </a:pPr>
            <a:r>
              <a:rPr lang="en-US" sz="2600" dirty="0" smtClean="0">
                <a:latin typeface="Arial Narrow" panose="020B0606020202030204" pitchFamily="34" charset="0"/>
              </a:rPr>
              <a:t>Lecture the group</a:t>
            </a:r>
            <a:endParaRPr lang="en-US" sz="2600" dirty="0">
              <a:latin typeface="Arial Narrow" panose="020B0606020202030204" pitchFamily="34" charset="0"/>
            </a:endParaRPr>
          </a:p>
          <a:p>
            <a:pPr marL="457200" indent="-457200">
              <a:buFont typeface="Wingdings" panose="05000000000000000000" pitchFamily="2" charset="2"/>
              <a:buChar char="ü"/>
            </a:pPr>
            <a:r>
              <a:rPr lang="en-US" sz="2600" dirty="0" smtClean="0">
                <a:latin typeface="Arial Narrow" panose="020B0606020202030204" pitchFamily="34" charset="0"/>
              </a:rPr>
              <a:t>Ask leading questions</a:t>
            </a:r>
            <a:endParaRPr lang="en-US" sz="2600" dirty="0">
              <a:latin typeface="Arial Narrow" panose="020B0606020202030204" pitchFamily="34" charset="0"/>
            </a:endParaRPr>
          </a:p>
          <a:p>
            <a:endParaRPr lang="en-US" sz="2000" dirty="0" smtClean="0"/>
          </a:p>
          <a:p>
            <a:endParaRPr lang="en-US" sz="2000" dirty="0"/>
          </a:p>
          <a:p>
            <a:endParaRPr lang="en-US" sz="2000" dirty="0"/>
          </a:p>
        </p:txBody>
      </p:sp>
    </p:spTree>
    <p:extLst>
      <p:ext uri="{BB962C8B-B14F-4D97-AF65-F5344CB8AC3E}">
        <p14:creationId xmlns:p14="http://schemas.microsoft.com/office/powerpoint/2010/main" val="1960522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768" y="435541"/>
            <a:ext cx="7664335" cy="553998"/>
          </a:xfrm>
          <a:prstGeom prst="rect">
            <a:avLst/>
          </a:prstGeom>
          <a:solidFill>
            <a:schemeClr val="tx1"/>
          </a:solidFill>
        </p:spPr>
        <p:txBody>
          <a:bodyPr wrap="square" rtlCol="0" anchor="b">
            <a:spAutoFit/>
          </a:bodyPr>
          <a:lstStyle/>
          <a:p>
            <a:r>
              <a:rPr lang="en-US" sz="3000" b="1" dirty="0" smtClean="0">
                <a:solidFill>
                  <a:schemeClr val="bg1"/>
                </a:solidFill>
                <a:latin typeface="Trade Gothic LT Std" panose="00000500000000000000" pitchFamily="50" charset="0"/>
              </a:rPr>
              <a:t>   </a:t>
            </a:r>
            <a:r>
              <a:rPr lang="en-US" sz="2800" b="1" dirty="0" smtClean="0">
                <a:solidFill>
                  <a:schemeClr val="bg1"/>
                </a:solidFill>
                <a:latin typeface="Trade Gothic LT Std" panose="00000500000000000000" pitchFamily="50" charset="0"/>
              </a:rPr>
              <a:t>Focus Group Discussions  </a:t>
            </a:r>
            <a:endParaRPr lang="en-GB" sz="2800" b="1" dirty="0">
              <a:solidFill>
                <a:schemeClr val="bg1"/>
              </a:solidFill>
              <a:latin typeface="Trade Gothic LT Std" panose="00000500000000000000" pitchFamily="50" charset="0"/>
            </a:endParaRPr>
          </a:p>
        </p:txBody>
      </p:sp>
      <p:sp>
        <p:nvSpPr>
          <p:cNvPr id="4" name="Title 1"/>
          <p:cNvSpPr txBox="1">
            <a:spLocks/>
          </p:cNvSpPr>
          <p:nvPr/>
        </p:nvSpPr>
        <p:spPr>
          <a:xfrm>
            <a:off x="0" y="2146570"/>
            <a:ext cx="8898597" cy="2671050"/>
          </a:xfrm>
          <a:prstGeom prst="rect">
            <a:avLst/>
          </a:prstGeom>
        </p:spPr>
        <p:style>
          <a:lnRef idx="1">
            <a:schemeClr val="dk1"/>
          </a:lnRef>
          <a:fillRef idx="3">
            <a:schemeClr val="dk1"/>
          </a:fillRef>
          <a:effectRef idx="2">
            <a:schemeClr val="dk1"/>
          </a:effectRef>
          <a:fontRef idx="minor">
            <a:schemeClr val="lt1"/>
          </a:fontRef>
        </p:style>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lvl="2" algn="ctr"/>
            <a:r>
              <a:rPr lang="en-US" sz="6000" b="1" dirty="0" smtClean="0">
                <a:solidFill>
                  <a:schemeClr val="bg1"/>
                </a:solidFill>
                <a:latin typeface="Arial Narrow" panose="020B0606020202030204" pitchFamily="34" charset="0"/>
              </a:rPr>
              <a:t>Note taking</a:t>
            </a:r>
            <a:r>
              <a:rPr lang="en-US" b="1" dirty="0" smtClean="0">
                <a:solidFill>
                  <a:schemeClr val="bg1"/>
                </a:solidFill>
                <a:latin typeface="Arial Narrow" panose="020B0606020202030204" pitchFamily="34" charset="0"/>
              </a:rPr>
              <a:t/>
            </a:r>
            <a:br>
              <a:rPr lang="en-US" b="1" dirty="0" smtClean="0">
                <a:solidFill>
                  <a:schemeClr val="bg1"/>
                </a:solidFill>
                <a:latin typeface="Arial Narrow" panose="020B0606020202030204" pitchFamily="34" charset="0"/>
              </a:rPr>
            </a:br>
            <a:endParaRPr lang="en-US"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219177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51307"/>
            <a:ext cx="7664335" cy="553998"/>
          </a:xfrm>
          <a:prstGeom prst="rect">
            <a:avLst/>
          </a:prstGeom>
          <a:solidFill>
            <a:schemeClr val="tx1"/>
          </a:solidFill>
        </p:spPr>
        <p:txBody>
          <a:bodyPr wrap="square" rtlCol="0" anchor="b">
            <a:spAutoFit/>
          </a:bodyPr>
          <a:lstStyle/>
          <a:p>
            <a:r>
              <a:rPr lang="en-US" sz="3000" b="1" dirty="0" smtClean="0">
                <a:solidFill>
                  <a:schemeClr val="bg1"/>
                </a:solidFill>
                <a:latin typeface="Trade Gothic LT Std" panose="00000500000000000000" pitchFamily="50" charset="0"/>
              </a:rPr>
              <a:t>   Taking notes</a:t>
            </a:r>
            <a:endParaRPr lang="en-GB" sz="3000" b="1" dirty="0">
              <a:solidFill>
                <a:schemeClr val="bg1"/>
              </a:solidFill>
              <a:latin typeface="Trade Gothic LT Std" panose="00000500000000000000" pitchFamily="50" charset="0"/>
            </a:endParaRPr>
          </a:p>
        </p:txBody>
      </p:sp>
      <p:sp>
        <p:nvSpPr>
          <p:cNvPr id="2" name="TextBox 1"/>
          <p:cNvSpPr txBox="1"/>
          <p:nvPr/>
        </p:nvSpPr>
        <p:spPr>
          <a:xfrm>
            <a:off x="493422" y="1204319"/>
            <a:ext cx="7772400" cy="5355312"/>
          </a:xfrm>
          <a:prstGeom prst="rect">
            <a:avLst/>
          </a:prstGeom>
          <a:noFill/>
        </p:spPr>
        <p:txBody>
          <a:bodyPr wrap="square" rtlCol="0">
            <a:spAutoFit/>
          </a:bodyPr>
          <a:lstStyle/>
          <a:p>
            <a:pPr>
              <a:spcAft>
                <a:spcPts val="600"/>
              </a:spcAft>
            </a:pPr>
            <a:r>
              <a:rPr lang="en-US" sz="2400" dirty="0">
                <a:latin typeface="Arial Narrow" panose="020B0606020202030204" pitchFamily="34" charset="0"/>
              </a:rPr>
              <a:t>The key output of an FGD are the </a:t>
            </a:r>
            <a:r>
              <a:rPr lang="en-US" sz="2400" dirty="0" smtClean="0">
                <a:latin typeface="Arial Narrow" panose="020B0606020202030204" pitchFamily="34" charset="0"/>
              </a:rPr>
              <a:t>records (notes) </a:t>
            </a:r>
            <a:r>
              <a:rPr lang="en-US" sz="2400" dirty="0">
                <a:latin typeface="Arial Narrow" panose="020B0606020202030204" pitchFamily="34" charset="0"/>
              </a:rPr>
              <a:t>of the discussion. This is why the </a:t>
            </a:r>
            <a:r>
              <a:rPr lang="en-US" sz="2400" b="1" dirty="0">
                <a:latin typeface="Arial Narrow" panose="020B0606020202030204" pitchFamily="34" charset="0"/>
              </a:rPr>
              <a:t>role of the note-taker is </a:t>
            </a:r>
            <a:r>
              <a:rPr lang="en-US" sz="2400" b="1" u="sng" dirty="0" smtClean="0">
                <a:latin typeface="Arial Narrow" panose="020B0606020202030204" pitchFamily="34" charset="0"/>
              </a:rPr>
              <a:t>essential</a:t>
            </a:r>
            <a:r>
              <a:rPr lang="en-US" sz="2400" b="1" dirty="0" smtClean="0">
                <a:latin typeface="Arial Narrow" panose="020B0606020202030204" pitchFamily="34" charset="0"/>
              </a:rPr>
              <a:t> </a:t>
            </a:r>
            <a:r>
              <a:rPr lang="en-US" sz="2400" b="1" dirty="0">
                <a:latin typeface="Arial Narrow" panose="020B0606020202030204" pitchFamily="34" charset="0"/>
              </a:rPr>
              <a:t>to the success of the FGD. </a:t>
            </a:r>
            <a:r>
              <a:rPr lang="en-US" sz="2400" dirty="0">
                <a:latin typeface="Arial Narrow" panose="020B0606020202030204" pitchFamily="34" charset="0"/>
              </a:rPr>
              <a:t>During the discussion he/she is responsible for:</a:t>
            </a:r>
            <a:endParaRPr lang="en-US" sz="2000" b="1" dirty="0">
              <a:latin typeface="Arial Narrow" panose="020B0606020202030204" pitchFamily="34" charset="0"/>
            </a:endParaRPr>
          </a:p>
          <a:p>
            <a:pPr>
              <a:spcAft>
                <a:spcPts val="600"/>
              </a:spcAft>
            </a:pPr>
            <a:endParaRPr lang="en-US" sz="2400" dirty="0">
              <a:latin typeface="Arial Narrow" panose="020B0606020202030204" pitchFamily="34" charset="0"/>
            </a:endParaRPr>
          </a:p>
          <a:p>
            <a:pPr marL="342900" indent="-342900">
              <a:spcAft>
                <a:spcPts val="600"/>
              </a:spcAft>
              <a:buFont typeface="Courier New" panose="02070309020205020404" pitchFamily="49" charset="0"/>
              <a:buChar char="o"/>
            </a:pPr>
            <a:r>
              <a:rPr lang="en-US" sz="2400" dirty="0">
                <a:latin typeface="Arial Narrow" panose="020B0606020202030204" pitchFamily="34" charset="0"/>
              </a:rPr>
              <a:t>Taking </a:t>
            </a:r>
            <a:r>
              <a:rPr lang="en-US" sz="2400" b="1" dirty="0">
                <a:latin typeface="Arial Narrow" panose="020B0606020202030204" pitchFamily="34" charset="0"/>
              </a:rPr>
              <a:t>detailed writing</a:t>
            </a:r>
            <a:r>
              <a:rPr lang="en-US" sz="2400" dirty="0">
                <a:latin typeface="Arial Narrow" panose="020B0606020202030204" pitchFamily="34" charset="0"/>
              </a:rPr>
              <a:t> notes of the discussion, including (key answers of participants, disagreements/agreements between participants, body language, moments of silence etc.)</a:t>
            </a:r>
          </a:p>
          <a:p>
            <a:pPr marL="342900" indent="-342900">
              <a:spcAft>
                <a:spcPts val="600"/>
              </a:spcAft>
              <a:buFont typeface="Courier New" panose="02070309020205020404" pitchFamily="49" charset="0"/>
              <a:buChar char="o"/>
            </a:pPr>
            <a:r>
              <a:rPr lang="en-US" sz="2400" b="1" dirty="0">
                <a:latin typeface="Arial Narrow" panose="020B0606020202030204" pitchFamily="34" charset="0"/>
              </a:rPr>
              <a:t>Using the empty space </a:t>
            </a:r>
            <a:r>
              <a:rPr lang="en-US" sz="2400" dirty="0">
                <a:latin typeface="Arial Narrow" panose="020B0606020202030204" pitchFamily="34" charset="0"/>
              </a:rPr>
              <a:t>under each question – so the translator will know which notes belongs to which questions</a:t>
            </a:r>
          </a:p>
          <a:p>
            <a:pPr marL="342900" indent="-342900">
              <a:spcAft>
                <a:spcPts val="600"/>
              </a:spcAft>
              <a:buFont typeface="Courier New" panose="02070309020205020404" pitchFamily="49" charset="0"/>
              <a:buChar char="o"/>
            </a:pPr>
            <a:r>
              <a:rPr lang="en-US" sz="2400" dirty="0">
                <a:latin typeface="Arial Narrow" panose="020B0606020202030204" pitchFamily="34" charset="0"/>
              </a:rPr>
              <a:t>Noting down direct observations on the overall FGD process </a:t>
            </a:r>
          </a:p>
          <a:p>
            <a:pPr>
              <a:spcAft>
                <a:spcPts val="600"/>
              </a:spcAft>
            </a:pPr>
            <a:endParaRPr lang="en-US" sz="2400" b="1" dirty="0" smtClean="0">
              <a:latin typeface="Arial Narrow" panose="020B0606020202030204" pitchFamily="34" charset="0"/>
            </a:endParaRPr>
          </a:p>
          <a:p>
            <a:pPr>
              <a:spcAft>
                <a:spcPts val="600"/>
              </a:spcAft>
            </a:pPr>
            <a:r>
              <a:rPr lang="en-US" sz="2400" b="1" dirty="0" smtClean="0">
                <a:latin typeface="Arial Narrow" panose="020B0606020202030204" pitchFamily="34" charset="0"/>
              </a:rPr>
              <a:t>Details </a:t>
            </a:r>
            <a:r>
              <a:rPr lang="en-US" sz="2400" b="1" dirty="0">
                <a:latin typeface="Arial Narrow" panose="020B0606020202030204" pitchFamily="34" charset="0"/>
              </a:rPr>
              <a:t>are crucial as they may cause big change during the analysis!</a:t>
            </a:r>
          </a:p>
        </p:txBody>
      </p:sp>
    </p:spTree>
    <p:extLst>
      <p:ext uri="{BB962C8B-B14F-4D97-AF65-F5344CB8AC3E}">
        <p14:creationId xmlns:p14="http://schemas.microsoft.com/office/powerpoint/2010/main" val="404586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51307"/>
            <a:ext cx="7664335" cy="553998"/>
          </a:xfrm>
          <a:prstGeom prst="rect">
            <a:avLst/>
          </a:prstGeom>
          <a:solidFill>
            <a:schemeClr val="tx1"/>
          </a:solidFill>
        </p:spPr>
        <p:txBody>
          <a:bodyPr wrap="square" rtlCol="0" anchor="b">
            <a:spAutoFit/>
          </a:bodyPr>
          <a:lstStyle/>
          <a:p>
            <a:r>
              <a:rPr lang="en-US" sz="3000" b="1" dirty="0" smtClean="0">
                <a:solidFill>
                  <a:schemeClr val="bg1"/>
                </a:solidFill>
                <a:latin typeface="Trade Gothic LT Std" panose="00000500000000000000" pitchFamily="50" charset="0"/>
              </a:rPr>
              <a:t>   Recording metadata</a:t>
            </a:r>
            <a:endParaRPr lang="en-GB" sz="3000" b="1" dirty="0">
              <a:solidFill>
                <a:schemeClr val="bg1"/>
              </a:solidFill>
              <a:latin typeface="Trade Gothic LT Std" panose="00000500000000000000" pitchFamily="50" charset="0"/>
            </a:endParaRPr>
          </a:p>
        </p:txBody>
      </p:sp>
      <p:sp>
        <p:nvSpPr>
          <p:cNvPr id="2" name="TextBox 1"/>
          <p:cNvSpPr txBox="1"/>
          <p:nvPr/>
        </p:nvSpPr>
        <p:spPr>
          <a:xfrm>
            <a:off x="387096" y="1416970"/>
            <a:ext cx="7772400" cy="5740033"/>
          </a:xfrm>
          <a:prstGeom prst="rect">
            <a:avLst/>
          </a:prstGeom>
          <a:noFill/>
        </p:spPr>
        <p:txBody>
          <a:bodyPr wrap="square" rtlCol="0">
            <a:spAutoFit/>
          </a:bodyPr>
          <a:lstStyle/>
          <a:p>
            <a:pPr>
              <a:spcAft>
                <a:spcPts val="600"/>
              </a:spcAft>
            </a:pPr>
            <a:r>
              <a:rPr lang="en-US" sz="2400" dirty="0" smtClean="0">
                <a:latin typeface="Arial Narrow" panose="020B0606020202030204" pitchFamily="34" charset="0"/>
              </a:rPr>
              <a:t>Metadata are data that provide </a:t>
            </a:r>
            <a:r>
              <a:rPr lang="en-US" sz="2400" dirty="0">
                <a:latin typeface="Arial Narrow" panose="020B0606020202030204" pitchFamily="34" charset="0"/>
              </a:rPr>
              <a:t>information </a:t>
            </a:r>
            <a:r>
              <a:rPr lang="en-US" sz="2400" dirty="0" smtClean="0">
                <a:latin typeface="Arial Narrow" panose="020B0606020202030204" pitchFamily="34" charset="0"/>
              </a:rPr>
              <a:t>(time, locations, etc.) about the data collected during the FGD. </a:t>
            </a:r>
            <a:r>
              <a:rPr lang="en-US" sz="2400" b="1" dirty="0" smtClean="0">
                <a:latin typeface="Arial Narrow" panose="020B0606020202030204" pitchFamily="34" charset="0"/>
              </a:rPr>
              <a:t>The note-taker is responsible of recording this type of data, including:</a:t>
            </a:r>
          </a:p>
          <a:p>
            <a:pPr>
              <a:spcAft>
                <a:spcPts val="600"/>
              </a:spcAft>
            </a:pPr>
            <a:endParaRPr lang="en-US" sz="2400" dirty="0">
              <a:latin typeface="Arial Narrow" panose="020B0606020202030204" pitchFamily="34" charset="0"/>
            </a:endParaRPr>
          </a:p>
          <a:p>
            <a:pPr marL="342900" indent="-342900">
              <a:spcBef>
                <a:spcPts val="600"/>
              </a:spcBef>
              <a:spcAft>
                <a:spcPts val="600"/>
              </a:spcAft>
              <a:buFont typeface="Courier New" panose="02070309020205020404" pitchFamily="49" charset="0"/>
              <a:buChar char="o"/>
            </a:pPr>
            <a:r>
              <a:rPr lang="en-US" sz="2400" dirty="0" smtClean="0">
                <a:latin typeface="Arial Narrow" panose="020B0606020202030204" pitchFamily="34" charset="0"/>
              </a:rPr>
              <a:t>Recording the date, the start </a:t>
            </a:r>
            <a:r>
              <a:rPr lang="en-US" sz="2400" dirty="0">
                <a:latin typeface="Arial Narrow" panose="020B0606020202030204" pitchFamily="34" charset="0"/>
              </a:rPr>
              <a:t>and end </a:t>
            </a:r>
            <a:r>
              <a:rPr lang="en-US" sz="2400" dirty="0" smtClean="0">
                <a:latin typeface="Arial Narrow" panose="020B0606020202030204" pitchFamily="34" charset="0"/>
              </a:rPr>
              <a:t>times of the FGD</a:t>
            </a:r>
          </a:p>
          <a:p>
            <a:pPr marL="342900" indent="-342900">
              <a:spcBef>
                <a:spcPts val="600"/>
              </a:spcBef>
              <a:spcAft>
                <a:spcPts val="600"/>
              </a:spcAft>
              <a:buFont typeface="Courier New" panose="02070309020205020404" pitchFamily="49" charset="0"/>
              <a:buChar char="o"/>
            </a:pPr>
            <a:r>
              <a:rPr lang="en-US" sz="2400" dirty="0" smtClean="0">
                <a:latin typeface="Arial Narrow" panose="020B0606020202030204" pitchFamily="34" charset="0"/>
              </a:rPr>
              <a:t>Fulfill the Preliminary Information section, including the geographical location where the FGD is held </a:t>
            </a:r>
          </a:p>
          <a:p>
            <a:pPr marL="342900" indent="-342900">
              <a:spcBef>
                <a:spcPts val="600"/>
              </a:spcBef>
              <a:spcAft>
                <a:spcPts val="600"/>
              </a:spcAft>
              <a:buFont typeface="Courier New" panose="02070309020205020404" pitchFamily="49" charset="0"/>
              <a:buChar char="o"/>
            </a:pPr>
            <a:r>
              <a:rPr lang="en-US" sz="2400" dirty="0" smtClean="0">
                <a:latin typeface="Arial Narrow" panose="020B0606020202030204" pitchFamily="34" charset="0"/>
              </a:rPr>
              <a:t>Engaging with the participants to record their </a:t>
            </a:r>
            <a:r>
              <a:rPr lang="en-GB" sz="2400" dirty="0" smtClean="0"/>
              <a:t>personal details in the Annex One of the questionnaire – when possible</a:t>
            </a:r>
          </a:p>
          <a:p>
            <a:pPr marL="342900" indent="-342900">
              <a:spcBef>
                <a:spcPts val="600"/>
              </a:spcBef>
              <a:spcAft>
                <a:spcPts val="600"/>
              </a:spcAft>
              <a:buFont typeface="Courier New" panose="02070309020205020404" pitchFamily="49" charset="0"/>
              <a:buChar char="o"/>
            </a:pPr>
            <a:r>
              <a:rPr lang="en-GB" sz="2400" dirty="0" smtClean="0"/>
              <a:t>NB: do not write participants’ names, but use the list of codes provided by your team leader!</a:t>
            </a:r>
          </a:p>
          <a:p>
            <a:pPr marL="342900" indent="-342900">
              <a:spcAft>
                <a:spcPts val="600"/>
              </a:spcAft>
              <a:buFont typeface="Courier New" panose="02070309020205020404" pitchFamily="49" charset="0"/>
              <a:buChar char="o"/>
            </a:pPr>
            <a:endParaRPr lang="en-GB" sz="2400" dirty="0" smtClean="0"/>
          </a:p>
          <a:p>
            <a:pPr>
              <a:spcAft>
                <a:spcPts val="600"/>
              </a:spcAft>
            </a:pPr>
            <a:endParaRPr lang="en-US" sz="2400" b="1" dirty="0" smtClean="0">
              <a:latin typeface="Arial Narrow" panose="020B0606020202030204" pitchFamily="34" charset="0"/>
            </a:endParaRPr>
          </a:p>
        </p:txBody>
      </p:sp>
    </p:spTree>
    <p:extLst>
      <p:ext uri="{BB962C8B-B14F-4D97-AF65-F5344CB8AC3E}">
        <p14:creationId xmlns:p14="http://schemas.microsoft.com/office/powerpoint/2010/main" val="479600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768" y="435541"/>
            <a:ext cx="7664335" cy="553998"/>
          </a:xfrm>
          <a:prstGeom prst="rect">
            <a:avLst/>
          </a:prstGeom>
          <a:solidFill>
            <a:schemeClr val="tx1"/>
          </a:solidFill>
        </p:spPr>
        <p:txBody>
          <a:bodyPr wrap="square" rtlCol="0" anchor="b">
            <a:spAutoFit/>
          </a:bodyPr>
          <a:lstStyle/>
          <a:p>
            <a:r>
              <a:rPr lang="en-US" sz="3000" b="1" dirty="0" smtClean="0">
                <a:solidFill>
                  <a:schemeClr val="bg1"/>
                </a:solidFill>
                <a:latin typeface="Trade Gothic LT Std" panose="00000500000000000000" pitchFamily="50" charset="0"/>
              </a:rPr>
              <a:t>   </a:t>
            </a:r>
            <a:r>
              <a:rPr lang="en-US" sz="2800" b="1" dirty="0" smtClean="0">
                <a:solidFill>
                  <a:schemeClr val="bg1"/>
                </a:solidFill>
                <a:latin typeface="Trade Gothic LT Std" panose="00000500000000000000" pitchFamily="50" charset="0"/>
              </a:rPr>
              <a:t>Focus Group Discussions  </a:t>
            </a:r>
            <a:endParaRPr lang="en-GB" sz="2800" b="1" dirty="0">
              <a:solidFill>
                <a:schemeClr val="bg1"/>
              </a:solidFill>
              <a:latin typeface="Trade Gothic LT Std" panose="00000500000000000000" pitchFamily="50" charset="0"/>
            </a:endParaRPr>
          </a:p>
        </p:txBody>
      </p:sp>
      <p:sp>
        <p:nvSpPr>
          <p:cNvPr id="4" name="Title 1"/>
          <p:cNvSpPr txBox="1">
            <a:spLocks/>
          </p:cNvSpPr>
          <p:nvPr/>
        </p:nvSpPr>
        <p:spPr>
          <a:xfrm>
            <a:off x="0" y="2146570"/>
            <a:ext cx="8898597" cy="2671050"/>
          </a:xfrm>
          <a:prstGeom prst="rect">
            <a:avLst/>
          </a:prstGeom>
        </p:spPr>
        <p:style>
          <a:lnRef idx="1">
            <a:schemeClr val="dk1"/>
          </a:lnRef>
          <a:fillRef idx="3">
            <a:schemeClr val="dk1"/>
          </a:fillRef>
          <a:effectRef idx="2">
            <a:schemeClr val="dk1"/>
          </a:effectRef>
          <a:fontRef idx="minor">
            <a:schemeClr val="lt1"/>
          </a:fontRef>
        </p:style>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lvl="2" algn="ctr"/>
            <a:r>
              <a:rPr lang="en-US" sz="6000" b="1" dirty="0" smtClean="0">
                <a:solidFill>
                  <a:schemeClr val="bg1"/>
                </a:solidFill>
                <a:latin typeface="Arial Narrow" panose="020B0606020202030204" pitchFamily="34" charset="0"/>
              </a:rPr>
              <a:t>Debriefing</a:t>
            </a:r>
            <a:r>
              <a:rPr lang="en-US" b="1" dirty="0" smtClean="0">
                <a:solidFill>
                  <a:schemeClr val="bg1"/>
                </a:solidFill>
                <a:latin typeface="Arial Narrow" panose="020B0606020202030204" pitchFamily="34" charset="0"/>
              </a:rPr>
              <a:t/>
            </a:r>
            <a:br>
              <a:rPr lang="en-US" b="1" dirty="0" smtClean="0">
                <a:solidFill>
                  <a:schemeClr val="bg1"/>
                </a:solidFill>
                <a:latin typeface="Arial Narrow" panose="020B0606020202030204" pitchFamily="34" charset="0"/>
              </a:rPr>
            </a:br>
            <a:endParaRPr lang="en-US"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39079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51307"/>
            <a:ext cx="7664335" cy="553998"/>
          </a:xfrm>
          <a:prstGeom prst="rect">
            <a:avLst/>
          </a:prstGeom>
          <a:solidFill>
            <a:schemeClr val="tx1"/>
          </a:solidFill>
        </p:spPr>
        <p:txBody>
          <a:bodyPr wrap="square" rtlCol="0" anchor="b">
            <a:spAutoFit/>
          </a:bodyPr>
          <a:lstStyle/>
          <a:p>
            <a:r>
              <a:rPr lang="en-US" sz="3000" b="1" dirty="0" smtClean="0">
                <a:solidFill>
                  <a:schemeClr val="bg1"/>
                </a:solidFill>
                <a:latin typeface="Trade Gothic LT Std" panose="00000500000000000000" pitchFamily="50" charset="0"/>
              </a:rPr>
              <a:t>   </a:t>
            </a:r>
            <a:r>
              <a:rPr lang="en-US" sz="2800" b="1" dirty="0" smtClean="0">
                <a:solidFill>
                  <a:schemeClr val="bg1"/>
                </a:solidFill>
                <a:latin typeface="Trade Gothic LT Std" panose="00000500000000000000" pitchFamily="50" charset="0"/>
              </a:rPr>
              <a:t>Monitors debriefing</a:t>
            </a:r>
            <a:endParaRPr lang="en-GB" sz="2800" b="1" dirty="0">
              <a:solidFill>
                <a:schemeClr val="bg1"/>
              </a:solidFill>
              <a:latin typeface="Trade Gothic LT Std" panose="00000500000000000000" pitchFamily="50" charset="0"/>
            </a:endParaRPr>
          </a:p>
        </p:txBody>
      </p:sp>
      <p:sp>
        <p:nvSpPr>
          <p:cNvPr id="2" name="TextBox 1"/>
          <p:cNvSpPr txBox="1"/>
          <p:nvPr/>
        </p:nvSpPr>
        <p:spPr>
          <a:xfrm>
            <a:off x="499730" y="1256467"/>
            <a:ext cx="7336465" cy="4985980"/>
          </a:xfrm>
          <a:prstGeom prst="rect">
            <a:avLst/>
          </a:prstGeom>
          <a:noFill/>
        </p:spPr>
        <p:txBody>
          <a:bodyPr wrap="square" rtlCol="0">
            <a:spAutoFit/>
          </a:bodyPr>
          <a:lstStyle/>
          <a:p>
            <a:r>
              <a:rPr lang="en-US" sz="2600" dirty="0" smtClean="0">
                <a:latin typeface="Arial Narrow" panose="020B0606020202030204" pitchFamily="34" charset="0"/>
              </a:rPr>
              <a:t>Both the note-taker and the facilitator need to debrief </a:t>
            </a:r>
            <a:r>
              <a:rPr lang="en-US" sz="2600" b="1" u="sng" dirty="0" smtClean="0">
                <a:latin typeface="Arial Narrow" panose="020B0606020202030204" pitchFamily="34" charset="0"/>
              </a:rPr>
              <a:t>immediately after </a:t>
            </a:r>
            <a:r>
              <a:rPr lang="en-US" sz="2600" dirty="0" smtClean="0">
                <a:latin typeface="Arial Narrow" panose="020B0606020202030204" pitchFamily="34" charset="0"/>
              </a:rPr>
              <a:t>each FGD session. The debriefing, which should last about </a:t>
            </a:r>
            <a:r>
              <a:rPr lang="en-US" sz="2600" dirty="0">
                <a:latin typeface="Arial Narrow" panose="020B0606020202030204" pitchFamily="34" charset="0"/>
              </a:rPr>
              <a:t>2</a:t>
            </a:r>
            <a:r>
              <a:rPr lang="en-US" sz="2600" dirty="0" smtClean="0">
                <a:latin typeface="Arial Narrow" panose="020B0606020202030204" pitchFamily="34" charset="0"/>
              </a:rPr>
              <a:t>0 minutes, aims at:</a:t>
            </a:r>
          </a:p>
          <a:p>
            <a:endParaRPr lang="en-US" sz="2600" dirty="0" smtClean="0">
              <a:latin typeface="Arial Narrow" panose="020B0606020202030204" pitchFamily="34" charset="0"/>
            </a:endParaRPr>
          </a:p>
          <a:p>
            <a:pPr marL="457200" indent="-457200">
              <a:spcBef>
                <a:spcPts val="600"/>
              </a:spcBef>
              <a:spcAft>
                <a:spcPts val="600"/>
              </a:spcAft>
              <a:buFont typeface="Courier New" panose="02070309020205020404" pitchFamily="49" charset="0"/>
              <a:buChar char="o"/>
            </a:pPr>
            <a:r>
              <a:rPr lang="en-US" sz="2400" dirty="0">
                <a:latin typeface="Arial Narrow" panose="020B0606020202030204" pitchFamily="34" charset="0"/>
              </a:rPr>
              <a:t>Providing additional details of the FGD process (including how they participants have reacted to the discussion)</a:t>
            </a:r>
          </a:p>
          <a:p>
            <a:pPr marL="457200" indent="-457200">
              <a:spcBef>
                <a:spcPts val="600"/>
              </a:spcBef>
              <a:spcAft>
                <a:spcPts val="600"/>
              </a:spcAft>
              <a:buFont typeface="Courier New" panose="02070309020205020404" pitchFamily="49" charset="0"/>
              <a:buChar char="o"/>
            </a:pPr>
            <a:r>
              <a:rPr lang="en-US" sz="2400" dirty="0" smtClean="0">
                <a:latin typeface="Arial Narrow" pitchFamily="34" charset="0"/>
              </a:rPr>
              <a:t>Capturing information about the FGD process (what went well, what did not go well)</a:t>
            </a:r>
          </a:p>
          <a:p>
            <a:endParaRPr lang="en-US" sz="2400" dirty="0">
              <a:latin typeface="Arial Narrow" pitchFamily="34" charset="0"/>
            </a:endParaRPr>
          </a:p>
          <a:p>
            <a:r>
              <a:rPr lang="en-US" sz="2400" b="1" dirty="0" smtClean="0">
                <a:latin typeface="Arial Narrow" panose="020B0606020202030204" pitchFamily="34" charset="0"/>
              </a:rPr>
              <a:t>Please, use the Debriefing Questionnaire </a:t>
            </a:r>
            <a:r>
              <a:rPr lang="en-US" sz="2400" b="1" dirty="0">
                <a:latin typeface="Arial Narrow" panose="020B0606020202030204" pitchFamily="34" charset="0"/>
              </a:rPr>
              <a:t>provided by the team </a:t>
            </a:r>
            <a:r>
              <a:rPr lang="en-US" sz="2400" b="1" dirty="0" smtClean="0">
                <a:latin typeface="Arial Narrow" panose="020B0606020202030204" pitchFamily="34" charset="0"/>
              </a:rPr>
              <a:t>leader!</a:t>
            </a:r>
            <a:endParaRPr lang="en-US" sz="2400" b="1" dirty="0">
              <a:latin typeface="Arial Narrow" panose="020B0606020202030204" pitchFamily="34" charset="0"/>
            </a:endParaRPr>
          </a:p>
          <a:p>
            <a:endParaRPr lang="en-US" sz="2600" dirty="0">
              <a:latin typeface="Arial Narrow" pitchFamily="34" charset="0"/>
            </a:endParaRPr>
          </a:p>
        </p:txBody>
      </p:sp>
    </p:spTree>
    <p:extLst>
      <p:ext uri="{BB962C8B-B14F-4D97-AF65-F5344CB8AC3E}">
        <p14:creationId xmlns:p14="http://schemas.microsoft.com/office/powerpoint/2010/main" val="3129678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51307"/>
            <a:ext cx="7664335" cy="553998"/>
          </a:xfrm>
          <a:prstGeom prst="rect">
            <a:avLst/>
          </a:prstGeom>
          <a:solidFill>
            <a:schemeClr val="tx1"/>
          </a:solidFill>
        </p:spPr>
        <p:txBody>
          <a:bodyPr wrap="square" rtlCol="0" anchor="b">
            <a:spAutoFit/>
          </a:bodyPr>
          <a:lstStyle/>
          <a:p>
            <a:r>
              <a:rPr lang="en-US" sz="3000" b="1" dirty="0" smtClean="0">
                <a:solidFill>
                  <a:schemeClr val="bg1"/>
                </a:solidFill>
                <a:latin typeface="Trade Gothic LT Std" panose="00000500000000000000" pitchFamily="50" charset="0"/>
              </a:rPr>
              <a:t>   Training Objectives </a:t>
            </a:r>
            <a:endParaRPr lang="en-GB" sz="3000" b="1" dirty="0">
              <a:solidFill>
                <a:schemeClr val="bg1"/>
              </a:solidFill>
              <a:latin typeface="Trade Gothic LT Std" panose="00000500000000000000" pitchFamily="50" charset="0"/>
            </a:endParaRPr>
          </a:p>
        </p:txBody>
      </p:sp>
      <p:sp>
        <p:nvSpPr>
          <p:cNvPr id="2" name="TextBox 1"/>
          <p:cNvSpPr txBox="1"/>
          <p:nvPr/>
        </p:nvSpPr>
        <p:spPr>
          <a:xfrm>
            <a:off x="466962" y="1488558"/>
            <a:ext cx="6730409" cy="4093428"/>
          </a:xfrm>
          <a:prstGeom prst="rect">
            <a:avLst/>
          </a:prstGeom>
          <a:noFill/>
        </p:spPr>
        <p:txBody>
          <a:bodyPr wrap="square" rtlCol="0">
            <a:spAutoFit/>
          </a:bodyPr>
          <a:lstStyle/>
          <a:p>
            <a:r>
              <a:rPr lang="en-US" sz="2600" dirty="0" smtClean="0"/>
              <a:t>This training has three main objectives:</a:t>
            </a:r>
          </a:p>
          <a:p>
            <a:endParaRPr lang="en-US" sz="2600" b="1" dirty="0"/>
          </a:p>
          <a:p>
            <a:pPr marL="457200" indent="-457200">
              <a:buFont typeface="Courier New" panose="02070309020205020404" pitchFamily="49" charset="0"/>
              <a:buChar char="o"/>
            </a:pPr>
            <a:r>
              <a:rPr lang="en-US" sz="2600" b="1" dirty="0"/>
              <a:t>Improve the monitors knowledge and skills </a:t>
            </a:r>
            <a:r>
              <a:rPr lang="en-US" sz="2600" dirty="0"/>
              <a:t>on this type of data collection method </a:t>
            </a:r>
            <a:endParaRPr lang="en-US" sz="2600" dirty="0" smtClean="0"/>
          </a:p>
          <a:p>
            <a:endParaRPr lang="en-US" sz="2600" dirty="0"/>
          </a:p>
          <a:p>
            <a:pPr marL="457200" indent="-457200">
              <a:buFont typeface="Courier New" panose="02070309020205020404" pitchFamily="49" charset="0"/>
              <a:buChar char="o"/>
            </a:pPr>
            <a:r>
              <a:rPr lang="en-US" sz="2600" b="1" dirty="0" smtClean="0"/>
              <a:t>Improve the quality of the FGD data </a:t>
            </a:r>
            <a:r>
              <a:rPr lang="en-US" sz="2600" dirty="0" smtClean="0"/>
              <a:t>by training the monitors that will conduct the FGD sessions</a:t>
            </a:r>
          </a:p>
          <a:p>
            <a:endParaRPr lang="en-US" sz="2600" dirty="0"/>
          </a:p>
          <a:p>
            <a:pPr marL="457200" indent="-457200">
              <a:buFont typeface="Courier New" panose="02070309020205020404" pitchFamily="49" charset="0"/>
              <a:buChar char="o"/>
            </a:pPr>
            <a:r>
              <a:rPr lang="en-US" sz="2600" b="1" dirty="0" smtClean="0"/>
              <a:t>Improve the satisfaction of the FGD participants </a:t>
            </a:r>
            <a:r>
              <a:rPr lang="en-US" sz="2600" dirty="0" smtClean="0"/>
              <a:t>by managing the FGD process</a:t>
            </a:r>
            <a:endParaRPr lang="en-US" sz="2600" dirty="0"/>
          </a:p>
        </p:txBody>
      </p:sp>
    </p:spTree>
    <p:extLst>
      <p:ext uri="{BB962C8B-B14F-4D97-AF65-F5344CB8AC3E}">
        <p14:creationId xmlns:p14="http://schemas.microsoft.com/office/powerpoint/2010/main" val="2779528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51307"/>
            <a:ext cx="7664335" cy="553998"/>
          </a:xfrm>
          <a:prstGeom prst="rect">
            <a:avLst/>
          </a:prstGeom>
          <a:solidFill>
            <a:schemeClr val="tx1"/>
          </a:solidFill>
        </p:spPr>
        <p:txBody>
          <a:bodyPr wrap="square" rtlCol="0" anchor="b">
            <a:spAutoFit/>
          </a:bodyPr>
          <a:lstStyle/>
          <a:p>
            <a:r>
              <a:rPr lang="en-US" sz="3000" b="1" dirty="0" smtClean="0">
                <a:solidFill>
                  <a:schemeClr val="bg1"/>
                </a:solidFill>
                <a:latin typeface="Trade Gothic LT Std" panose="00000500000000000000" pitchFamily="50" charset="0"/>
              </a:rPr>
              <a:t>   </a:t>
            </a:r>
            <a:r>
              <a:rPr lang="en-US" sz="2800" b="1" dirty="0" smtClean="0">
                <a:solidFill>
                  <a:schemeClr val="bg1"/>
                </a:solidFill>
                <a:latin typeface="Trade Gothic LT Std" panose="00000500000000000000" pitchFamily="50" charset="0"/>
              </a:rPr>
              <a:t>Debriefing with Field Coordinators</a:t>
            </a:r>
            <a:endParaRPr lang="en-GB" sz="2800" b="1" dirty="0">
              <a:solidFill>
                <a:schemeClr val="bg1"/>
              </a:solidFill>
              <a:latin typeface="Trade Gothic LT Std" panose="00000500000000000000" pitchFamily="50" charset="0"/>
            </a:endParaRPr>
          </a:p>
        </p:txBody>
      </p:sp>
      <p:sp>
        <p:nvSpPr>
          <p:cNvPr id="2" name="TextBox 1"/>
          <p:cNvSpPr txBox="1"/>
          <p:nvPr/>
        </p:nvSpPr>
        <p:spPr>
          <a:xfrm>
            <a:off x="494635" y="1161730"/>
            <a:ext cx="7851924" cy="6540252"/>
          </a:xfrm>
          <a:prstGeom prst="rect">
            <a:avLst/>
          </a:prstGeom>
          <a:noFill/>
        </p:spPr>
        <p:txBody>
          <a:bodyPr wrap="square" rtlCol="0">
            <a:spAutoFit/>
          </a:bodyPr>
          <a:lstStyle/>
          <a:p>
            <a:r>
              <a:rPr lang="en-US" sz="2600" dirty="0" smtClean="0">
                <a:latin typeface="Arial Narrow" panose="020B0606020202030204" pitchFamily="34" charset="0"/>
              </a:rPr>
              <a:t>The </a:t>
            </a:r>
            <a:r>
              <a:rPr lang="en-US" sz="2600" b="1" u="sng" dirty="0" smtClean="0">
                <a:latin typeface="Arial Narrow" panose="020B0606020202030204" pitchFamily="34" charset="0"/>
              </a:rPr>
              <a:t>day after the FGD</a:t>
            </a:r>
            <a:r>
              <a:rPr lang="en-US" sz="2600" dirty="0" smtClean="0">
                <a:latin typeface="Arial Narrow" panose="020B0606020202030204" pitchFamily="34" charset="0"/>
              </a:rPr>
              <a:t> the note-taker needs to perform very important task including:</a:t>
            </a:r>
          </a:p>
          <a:p>
            <a:endParaRPr lang="en-US" sz="2600" dirty="0" smtClean="0">
              <a:latin typeface="Arial Narrow" panose="020B0606020202030204" pitchFamily="34" charset="0"/>
            </a:endParaRPr>
          </a:p>
          <a:p>
            <a:pPr marL="457200" indent="-457200">
              <a:spcAft>
                <a:spcPts val="600"/>
              </a:spcAft>
              <a:buFont typeface="Courier New" panose="02070309020205020404" pitchFamily="49" charset="0"/>
              <a:buChar char="o"/>
            </a:pPr>
            <a:r>
              <a:rPr lang="en-US" sz="2400" dirty="0" smtClean="0">
                <a:latin typeface="Arial Narrow" panose="020B0606020202030204" pitchFamily="34" charset="0"/>
              </a:rPr>
              <a:t>Expanding </a:t>
            </a:r>
            <a:r>
              <a:rPr lang="en-US" sz="2400" dirty="0">
                <a:latin typeface="Arial Narrow" panose="020B0606020202030204" pitchFamily="34" charset="0"/>
              </a:rPr>
              <a:t>all </a:t>
            </a:r>
            <a:r>
              <a:rPr lang="en-US" sz="2400" dirty="0" smtClean="0">
                <a:latin typeface="Arial Narrow" panose="020B0606020202030204" pitchFamily="34" charset="0"/>
              </a:rPr>
              <a:t>notes for them to be as comprehensive as possible</a:t>
            </a:r>
          </a:p>
          <a:p>
            <a:pPr marL="457200" indent="-457200">
              <a:spcAft>
                <a:spcPts val="600"/>
              </a:spcAft>
              <a:buFont typeface="Courier New" panose="02070309020205020404" pitchFamily="49" charset="0"/>
              <a:buChar char="o"/>
            </a:pPr>
            <a:r>
              <a:rPr lang="en-US" sz="2400" dirty="0" smtClean="0">
                <a:latin typeface="Arial Narrow" panose="020B0606020202030204" pitchFamily="34" charset="0"/>
              </a:rPr>
              <a:t>Entering the notes into a new, clean questionnaire, making sure the writing is readable </a:t>
            </a:r>
          </a:p>
          <a:p>
            <a:pPr marL="457200" indent="-457200">
              <a:spcAft>
                <a:spcPts val="600"/>
              </a:spcAft>
              <a:buFont typeface="Courier New" panose="02070309020205020404" pitchFamily="49" charset="0"/>
              <a:buChar char="o"/>
            </a:pPr>
            <a:r>
              <a:rPr lang="en-US" sz="2400" dirty="0" smtClean="0">
                <a:latin typeface="Arial Narrow" panose="020B0606020202030204" pitchFamily="34" charset="0"/>
              </a:rPr>
              <a:t>Sending the notes to the Field Coordinators – Mahmood and </a:t>
            </a:r>
            <a:r>
              <a:rPr lang="en-US" sz="2400" dirty="0" err="1" smtClean="0">
                <a:latin typeface="Arial Narrow" panose="020B0606020202030204" pitchFamily="34" charset="0"/>
              </a:rPr>
              <a:t>Muna</a:t>
            </a:r>
            <a:endParaRPr lang="en-US" sz="2400" dirty="0" smtClean="0">
              <a:latin typeface="Arial Narrow" panose="020B0606020202030204" pitchFamily="34" charset="0"/>
            </a:endParaRPr>
          </a:p>
          <a:p>
            <a:pPr marL="457200" indent="-457200">
              <a:buFont typeface="Courier New" panose="02070309020205020404" pitchFamily="49" charset="0"/>
              <a:buChar char="o"/>
            </a:pPr>
            <a:r>
              <a:rPr lang="en-US" sz="2400" dirty="0" smtClean="0">
                <a:latin typeface="Arial Narrow" panose="020B0606020202030204" pitchFamily="34" charset="0"/>
              </a:rPr>
              <a:t>Going through a debrief session with the Field Coordinators in order to make sure </a:t>
            </a:r>
            <a:r>
              <a:rPr lang="en-US" sz="2400" dirty="0" smtClean="0"/>
              <a:t>all </a:t>
            </a:r>
            <a:r>
              <a:rPr lang="en-US" sz="2400" dirty="0"/>
              <a:t>fields have been correctly filled in, and </a:t>
            </a:r>
            <a:r>
              <a:rPr lang="en-US" sz="2400" dirty="0" smtClean="0"/>
              <a:t>notes are clear</a:t>
            </a:r>
            <a:r>
              <a:rPr lang="en-US" sz="2400" dirty="0"/>
              <a:t>. </a:t>
            </a:r>
          </a:p>
          <a:p>
            <a:endParaRPr lang="en-US" sz="2400" dirty="0">
              <a:latin typeface="Arial Narrow" panose="020B0606020202030204" pitchFamily="34" charset="0"/>
            </a:endParaRPr>
          </a:p>
          <a:p>
            <a:pPr>
              <a:spcAft>
                <a:spcPts val="600"/>
              </a:spcAft>
            </a:pPr>
            <a:r>
              <a:rPr lang="en-US" sz="2400" b="1" dirty="0" smtClean="0">
                <a:latin typeface="Arial Narrow" panose="020B0606020202030204" pitchFamily="34" charset="0"/>
              </a:rPr>
              <a:t>Good notes are always clear and comprehensive!</a:t>
            </a:r>
            <a:endParaRPr lang="en-US" sz="2400" b="1" dirty="0">
              <a:latin typeface="Arial Narrow" panose="020B0606020202030204" pitchFamily="34" charset="0"/>
            </a:endParaRPr>
          </a:p>
          <a:p>
            <a:pPr>
              <a:spcAft>
                <a:spcPts val="600"/>
              </a:spcAft>
            </a:pPr>
            <a:endParaRPr lang="en-US" sz="2600" dirty="0">
              <a:latin typeface="Arial Narrow" panose="020B0606020202030204" pitchFamily="34" charset="0"/>
            </a:endParaRPr>
          </a:p>
          <a:p>
            <a:endParaRPr lang="en-US" sz="2600" dirty="0">
              <a:latin typeface="Arial Narrow" panose="020B0606020202030204" pitchFamily="34" charset="0"/>
            </a:endParaRPr>
          </a:p>
        </p:txBody>
      </p:sp>
    </p:spTree>
    <p:extLst>
      <p:ext uri="{BB962C8B-B14F-4D97-AF65-F5344CB8AC3E}">
        <p14:creationId xmlns:p14="http://schemas.microsoft.com/office/powerpoint/2010/main" val="1277526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768" y="435541"/>
            <a:ext cx="7664335" cy="553998"/>
          </a:xfrm>
          <a:prstGeom prst="rect">
            <a:avLst/>
          </a:prstGeom>
          <a:solidFill>
            <a:schemeClr val="tx1"/>
          </a:solidFill>
        </p:spPr>
        <p:txBody>
          <a:bodyPr wrap="square" rtlCol="0" anchor="b">
            <a:spAutoFit/>
          </a:bodyPr>
          <a:lstStyle/>
          <a:p>
            <a:r>
              <a:rPr lang="en-US" sz="3000" b="1" dirty="0" smtClean="0">
                <a:solidFill>
                  <a:schemeClr val="bg1"/>
                </a:solidFill>
                <a:latin typeface="Trade Gothic LT Std" panose="00000500000000000000" pitchFamily="50" charset="0"/>
              </a:rPr>
              <a:t>   </a:t>
            </a:r>
            <a:r>
              <a:rPr lang="en-US" sz="2800" b="1" dirty="0" smtClean="0">
                <a:solidFill>
                  <a:schemeClr val="bg1"/>
                </a:solidFill>
                <a:latin typeface="Trade Gothic LT Std" panose="00000500000000000000" pitchFamily="50" charset="0"/>
              </a:rPr>
              <a:t>Focus Group Discussions  </a:t>
            </a:r>
            <a:endParaRPr lang="en-GB" sz="2800" b="1" dirty="0">
              <a:solidFill>
                <a:schemeClr val="bg1"/>
              </a:solidFill>
              <a:latin typeface="Trade Gothic LT Std" panose="00000500000000000000" pitchFamily="50" charset="0"/>
            </a:endParaRPr>
          </a:p>
        </p:txBody>
      </p:sp>
      <p:sp>
        <p:nvSpPr>
          <p:cNvPr id="4" name="Title 1"/>
          <p:cNvSpPr txBox="1">
            <a:spLocks/>
          </p:cNvSpPr>
          <p:nvPr/>
        </p:nvSpPr>
        <p:spPr>
          <a:xfrm>
            <a:off x="0" y="2146570"/>
            <a:ext cx="8898597" cy="2671050"/>
          </a:xfrm>
          <a:prstGeom prst="rect">
            <a:avLst/>
          </a:prstGeom>
        </p:spPr>
        <p:style>
          <a:lnRef idx="1">
            <a:schemeClr val="dk1"/>
          </a:lnRef>
          <a:fillRef idx="3">
            <a:schemeClr val="dk1"/>
          </a:fillRef>
          <a:effectRef idx="2">
            <a:schemeClr val="dk1"/>
          </a:effectRef>
          <a:fontRef idx="minor">
            <a:schemeClr val="lt1"/>
          </a:fontRef>
        </p:style>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lvl="2" algn="ctr"/>
            <a:r>
              <a:rPr lang="en-US" sz="6000" b="1" dirty="0" smtClean="0">
                <a:solidFill>
                  <a:schemeClr val="bg1"/>
                </a:solidFill>
                <a:latin typeface="Arial Narrow" panose="020B0606020202030204" pitchFamily="34" charset="0"/>
              </a:rPr>
              <a:t>Other information</a:t>
            </a:r>
            <a:r>
              <a:rPr lang="en-US" b="1" dirty="0" smtClean="0">
                <a:solidFill>
                  <a:schemeClr val="bg1"/>
                </a:solidFill>
                <a:latin typeface="Arial Narrow" panose="020B0606020202030204" pitchFamily="34" charset="0"/>
              </a:rPr>
              <a:t/>
            </a:r>
            <a:br>
              <a:rPr lang="en-US" b="1" dirty="0" smtClean="0">
                <a:solidFill>
                  <a:schemeClr val="bg1"/>
                </a:solidFill>
                <a:latin typeface="Arial Narrow" panose="020B0606020202030204" pitchFamily="34" charset="0"/>
              </a:rPr>
            </a:br>
            <a:endParaRPr lang="en-US"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056852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51307"/>
            <a:ext cx="7664335" cy="553998"/>
          </a:xfrm>
          <a:prstGeom prst="rect">
            <a:avLst/>
          </a:prstGeom>
          <a:solidFill>
            <a:schemeClr val="tx1"/>
          </a:solidFill>
        </p:spPr>
        <p:txBody>
          <a:bodyPr wrap="square" rtlCol="0" anchor="b">
            <a:spAutoFit/>
          </a:bodyPr>
          <a:lstStyle/>
          <a:p>
            <a:r>
              <a:rPr lang="en-US" sz="3000" b="1" dirty="0" smtClean="0">
                <a:solidFill>
                  <a:schemeClr val="bg1"/>
                </a:solidFill>
                <a:latin typeface="Trade Gothic LT Std" panose="00000500000000000000" pitchFamily="50" charset="0"/>
              </a:rPr>
              <a:t>   </a:t>
            </a:r>
            <a:r>
              <a:rPr lang="en-US" sz="2800" b="1" dirty="0" smtClean="0">
                <a:solidFill>
                  <a:schemeClr val="bg1"/>
                </a:solidFill>
                <a:latin typeface="Trade Gothic LT Std" panose="00000500000000000000" pitchFamily="50" charset="0"/>
              </a:rPr>
              <a:t>External participation</a:t>
            </a:r>
            <a:endParaRPr lang="en-GB" sz="2800" b="1" dirty="0">
              <a:solidFill>
                <a:schemeClr val="bg1"/>
              </a:solidFill>
              <a:latin typeface="Trade Gothic LT Std" panose="00000500000000000000" pitchFamily="50" charset="0"/>
            </a:endParaRPr>
          </a:p>
        </p:txBody>
      </p:sp>
      <p:sp>
        <p:nvSpPr>
          <p:cNvPr id="2" name="TextBox 1"/>
          <p:cNvSpPr txBox="1"/>
          <p:nvPr/>
        </p:nvSpPr>
        <p:spPr>
          <a:xfrm>
            <a:off x="340280" y="1581165"/>
            <a:ext cx="8526321" cy="4739759"/>
          </a:xfrm>
          <a:prstGeom prst="rect">
            <a:avLst/>
          </a:prstGeom>
          <a:noFill/>
        </p:spPr>
        <p:txBody>
          <a:bodyPr wrap="square" rtlCol="0">
            <a:spAutoFit/>
          </a:bodyPr>
          <a:lstStyle/>
          <a:p>
            <a:r>
              <a:rPr lang="en-US" sz="2600" b="1" dirty="0">
                <a:latin typeface="Arial Narrow" panose="020B0606020202030204" pitchFamily="34" charset="0"/>
              </a:rPr>
              <a:t>What if nonparticipants want to observe the focus group?</a:t>
            </a:r>
          </a:p>
          <a:p>
            <a:endParaRPr lang="en-US" sz="2600" dirty="0">
              <a:latin typeface="Arial Narrow" panose="020B0606020202030204" pitchFamily="34" charset="0"/>
            </a:endParaRPr>
          </a:p>
          <a:p>
            <a:pPr marL="914400" lvl="1" indent="-457200">
              <a:spcBef>
                <a:spcPts val="600"/>
              </a:spcBef>
              <a:spcAft>
                <a:spcPts val="600"/>
              </a:spcAft>
              <a:buFont typeface="Courier New" panose="02070309020205020404" pitchFamily="49" charset="0"/>
              <a:buChar char="o"/>
            </a:pPr>
            <a:r>
              <a:rPr lang="en-US" sz="2400" dirty="0">
                <a:latin typeface="Arial Narrow" panose="020B0606020202030204" pitchFamily="34" charset="0"/>
              </a:rPr>
              <a:t>FGD preferably with no outside observers (neither facilitator nor participant) </a:t>
            </a:r>
          </a:p>
          <a:p>
            <a:pPr marL="914400" lvl="1" indent="-457200">
              <a:spcBef>
                <a:spcPts val="600"/>
              </a:spcBef>
              <a:spcAft>
                <a:spcPts val="600"/>
              </a:spcAft>
              <a:buFont typeface="Courier New" panose="02070309020205020404" pitchFamily="49" charset="0"/>
              <a:buChar char="o"/>
            </a:pPr>
            <a:r>
              <a:rPr lang="en-US" sz="2400" dirty="0">
                <a:latin typeface="Arial Narrow" panose="020B0606020202030204" pitchFamily="34" charset="0"/>
              </a:rPr>
              <a:t>Presence of outsiders may influence the participants and inhibit them from speaking their mind </a:t>
            </a:r>
          </a:p>
          <a:p>
            <a:pPr marL="914400" lvl="1" indent="-457200">
              <a:spcBef>
                <a:spcPts val="600"/>
              </a:spcBef>
              <a:spcAft>
                <a:spcPts val="600"/>
              </a:spcAft>
              <a:buFont typeface="Courier New" panose="02070309020205020404" pitchFamily="49" charset="0"/>
              <a:buChar char="o"/>
            </a:pPr>
            <a:r>
              <a:rPr lang="en-US" sz="2400" dirty="0">
                <a:latin typeface="Arial Narrow" panose="020B0606020202030204" pitchFamily="34" charset="0"/>
              </a:rPr>
              <a:t>Even stakeholders should be discouraged from attending the discussion </a:t>
            </a:r>
          </a:p>
          <a:p>
            <a:pPr marL="914400" lvl="1" indent="-457200">
              <a:spcBef>
                <a:spcPts val="600"/>
              </a:spcBef>
              <a:spcAft>
                <a:spcPts val="600"/>
              </a:spcAft>
              <a:buFont typeface="Courier New" panose="02070309020205020404" pitchFamily="49" charset="0"/>
              <a:buChar char="o"/>
            </a:pPr>
            <a:r>
              <a:rPr lang="en-US" sz="2400" dirty="0" smtClean="0">
                <a:latin typeface="Arial Narrow" panose="020B0606020202030204" pitchFamily="34" charset="0"/>
              </a:rPr>
              <a:t>If external people express the wish to participate in the FGD, this needs to be noted in the Debriefing Questionnaire</a:t>
            </a:r>
            <a:endParaRPr lang="en-US" sz="2400" dirty="0">
              <a:latin typeface="Arial Narrow" panose="020B0606020202030204" pitchFamily="34" charset="0"/>
            </a:endParaRPr>
          </a:p>
          <a:p>
            <a:endParaRPr lang="en-US" dirty="0">
              <a:latin typeface="Arial Narrow" pitchFamily="34" charset="0"/>
            </a:endParaRPr>
          </a:p>
        </p:txBody>
      </p:sp>
    </p:spTree>
    <p:extLst>
      <p:ext uri="{BB962C8B-B14F-4D97-AF65-F5344CB8AC3E}">
        <p14:creationId xmlns:p14="http://schemas.microsoft.com/office/powerpoint/2010/main" val="486678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51307"/>
            <a:ext cx="7664335" cy="553998"/>
          </a:xfrm>
          <a:prstGeom prst="rect">
            <a:avLst/>
          </a:prstGeom>
          <a:solidFill>
            <a:schemeClr val="tx1"/>
          </a:solidFill>
        </p:spPr>
        <p:txBody>
          <a:bodyPr wrap="square" rtlCol="0" anchor="b">
            <a:spAutoFit/>
          </a:bodyPr>
          <a:lstStyle/>
          <a:p>
            <a:r>
              <a:rPr lang="en-US" sz="3000" b="1" dirty="0" smtClean="0">
                <a:solidFill>
                  <a:schemeClr val="bg1"/>
                </a:solidFill>
                <a:latin typeface="Trade Gothic LT Std" panose="00000500000000000000" pitchFamily="50" charset="0"/>
              </a:rPr>
              <a:t>   </a:t>
            </a:r>
            <a:r>
              <a:rPr lang="en-US" sz="2800" b="1" dirty="0" smtClean="0">
                <a:solidFill>
                  <a:schemeClr val="bg1"/>
                </a:solidFill>
                <a:latin typeface="Trade Gothic LT Std" panose="00000500000000000000" pitchFamily="50" charset="0"/>
              </a:rPr>
              <a:t>Participants leaving the group</a:t>
            </a:r>
            <a:endParaRPr lang="en-GB" sz="2800" b="1" dirty="0">
              <a:solidFill>
                <a:schemeClr val="bg1"/>
              </a:solidFill>
              <a:latin typeface="Trade Gothic LT Std" panose="00000500000000000000" pitchFamily="50" charset="0"/>
            </a:endParaRPr>
          </a:p>
        </p:txBody>
      </p:sp>
      <p:sp>
        <p:nvSpPr>
          <p:cNvPr id="2" name="TextBox 1"/>
          <p:cNvSpPr txBox="1"/>
          <p:nvPr/>
        </p:nvSpPr>
        <p:spPr>
          <a:xfrm>
            <a:off x="276484" y="1357881"/>
            <a:ext cx="8006279" cy="5109091"/>
          </a:xfrm>
          <a:prstGeom prst="rect">
            <a:avLst/>
          </a:prstGeom>
          <a:noFill/>
        </p:spPr>
        <p:txBody>
          <a:bodyPr wrap="square" rtlCol="0">
            <a:spAutoFit/>
          </a:bodyPr>
          <a:lstStyle/>
          <a:p>
            <a:r>
              <a:rPr lang="en-US" sz="2600" b="1" dirty="0">
                <a:latin typeface="Arial Narrow" panose="020B0606020202030204" pitchFamily="34" charset="0"/>
              </a:rPr>
              <a:t>What if a participant does not stay for the entire discussion?</a:t>
            </a:r>
          </a:p>
          <a:p>
            <a:endParaRPr lang="en-US" sz="2600" dirty="0">
              <a:latin typeface="Arial Narrow" panose="020B0606020202030204" pitchFamily="34" charset="0"/>
            </a:endParaRPr>
          </a:p>
          <a:p>
            <a:pPr marL="457200" indent="-457200">
              <a:spcBef>
                <a:spcPts val="600"/>
              </a:spcBef>
              <a:spcAft>
                <a:spcPts val="600"/>
              </a:spcAft>
              <a:buFont typeface="Courier New" panose="02070309020205020404" pitchFamily="49" charset="0"/>
              <a:buChar char="o"/>
            </a:pPr>
            <a:r>
              <a:rPr lang="en-US" sz="2400" dirty="0">
                <a:latin typeface="Arial Narrow" panose="020B0606020202030204" pitchFamily="34" charset="0"/>
              </a:rPr>
              <a:t>Participation in FGD is always voluntary </a:t>
            </a:r>
          </a:p>
          <a:p>
            <a:pPr marL="457200" indent="-457200">
              <a:spcBef>
                <a:spcPts val="600"/>
              </a:spcBef>
              <a:spcAft>
                <a:spcPts val="600"/>
              </a:spcAft>
              <a:buFont typeface="Courier New" panose="02070309020205020404" pitchFamily="49" charset="0"/>
              <a:buChar char="o"/>
            </a:pPr>
            <a:r>
              <a:rPr lang="en-US" sz="2400" dirty="0">
                <a:latin typeface="Arial Narrow" panose="020B0606020202030204" pitchFamily="34" charset="0"/>
              </a:rPr>
              <a:t>If </a:t>
            </a:r>
            <a:r>
              <a:rPr lang="en-US" sz="2400" dirty="0" smtClean="0">
                <a:latin typeface="Arial Narrow" panose="020B0606020202030204" pitchFamily="34" charset="0"/>
              </a:rPr>
              <a:t>a participant does </a:t>
            </a:r>
            <a:r>
              <a:rPr lang="en-US" sz="2400" dirty="0">
                <a:latin typeface="Arial Narrow" panose="020B0606020202030204" pitchFamily="34" charset="0"/>
              </a:rPr>
              <a:t>not want to remain, </a:t>
            </a:r>
            <a:r>
              <a:rPr lang="en-US" sz="2400" dirty="0" smtClean="0">
                <a:latin typeface="Arial Narrow" panose="020B0606020202030204" pitchFamily="34" charset="0"/>
              </a:rPr>
              <a:t>he/she </a:t>
            </a:r>
            <a:r>
              <a:rPr lang="en-US" sz="2400" dirty="0">
                <a:latin typeface="Arial Narrow" panose="020B0606020202030204" pitchFamily="34" charset="0"/>
              </a:rPr>
              <a:t>should be reminded of the confidentiality </a:t>
            </a:r>
            <a:r>
              <a:rPr lang="en-US" sz="2400" dirty="0" smtClean="0">
                <a:latin typeface="Arial Narrow" panose="020B0606020202030204" pitchFamily="34" charset="0"/>
              </a:rPr>
              <a:t>agreement and </a:t>
            </a:r>
            <a:r>
              <a:rPr lang="en-US" sz="2400" dirty="0">
                <a:latin typeface="Arial Narrow" panose="020B0606020202030204" pitchFamily="34" charset="0"/>
              </a:rPr>
              <a:t>thanked for </a:t>
            </a:r>
            <a:r>
              <a:rPr lang="en-US" sz="2400" dirty="0" smtClean="0">
                <a:latin typeface="Arial Narrow" panose="020B0606020202030204" pitchFamily="34" charset="0"/>
              </a:rPr>
              <a:t>his/her participation</a:t>
            </a:r>
          </a:p>
          <a:p>
            <a:pPr marL="457200" indent="-457200">
              <a:spcBef>
                <a:spcPts val="600"/>
              </a:spcBef>
              <a:spcAft>
                <a:spcPts val="600"/>
              </a:spcAft>
              <a:buFont typeface="Courier New" panose="02070309020205020404" pitchFamily="49" charset="0"/>
              <a:buChar char="o"/>
            </a:pPr>
            <a:r>
              <a:rPr lang="en-US" sz="2400" dirty="0" smtClean="0">
                <a:latin typeface="Arial Narrow" panose="020B0606020202030204" pitchFamily="34" charset="0"/>
              </a:rPr>
              <a:t>The note-taker </a:t>
            </a:r>
            <a:r>
              <a:rPr lang="en-US" sz="2400" dirty="0">
                <a:latin typeface="Arial Narrow" panose="020B0606020202030204" pitchFamily="34" charset="0"/>
              </a:rPr>
              <a:t>should handle the participant’s departure and the </a:t>
            </a:r>
            <a:r>
              <a:rPr lang="en-US" sz="2400" dirty="0" smtClean="0">
                <a:latin typeface="Arial Narrow" panose="020B0606020202030204" pitchFamily="34" charset="0"/>
              </a:rPr>
              <a:t>facilitator </a:t>
            </a:r>
            <a:r>
              <a:rPr lang="en-US" sz="2400" dirty="0">
                <a:latin typeface="Arial Narrow" panose="020B0606020202030204" pitchFamily="34" charset="0"/>
              </a:rPr>
              <a:t>should take notes in the meantime </a:t>
            </a:r>
            <a:endParaRPr lang="en-US" sz="2400" dirty="0" smtClean="0">
              <a:latin typeface="Arial Narrow" panose="020B0606020202030204" pitchFamily="34" charset="0"/>
            </a:endParaRPr>
          </a:p>
          <a:p>
            <a:pPr marL="457200" indent="-457200">
              <a:spcBef>
                <a:spcPts val="600"/>
              </a:spcBef>
              <a:spcAft>
                <a:spcPts val="600"/>
              </a:spcAft>
              <a:buFont typeface="Courier New" panose="02070309020205020404" pitchFamily="49" charset="0"/>
              <a:buChar char="o"/>
            </a:pPr>
            <a:r>
              <a:rPr lang="en-US" sz="2400" dirty="0" smtClean="0">
                <a:latin typeface="Arial Narrow" panose="020B0606020202030204" pitchFamily="34" charset="0"/>
              </a:rPr>
              <a:t>The withdrawal of a participant should be noted in the debriefing questionnaire, explaining the reasons that pushed him/her to leave</a:t>
            </a:r>
            <a:endParaRPr lang="en-US" sz="2400" dirty="0">
              <a:latin typeface="Arial Narrow" panose="020B0606020202030204" pitchFamily="34" charset="0"/>
            </a:endParaRPr>
          </a:p>
          <a:p>
            <a:endParaRPr lang="en-US" dirty="0">
              <a:latin typeface="Arial Narrow" pitchFamily="34" charset="0"/>
            </a:endParaRPr>
          </a:p>
        </p:txBody>
      </p:sp>
    </p:spTree>
    <p:extLst>
      <p:ext uri="{BB962C8B-B14F-4D97-AF65-F5344CB8AC3E}">
        <p14:creationId xmlns:p14="http://schemas.microsoft.com/office/powerpoint/2010/main" val="840835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768" y="435541"/>
            <a:ext cx="7664335" cy="553998"/>
          </a:xfrm>
          <a:prstGeom prst="rect">
            <a:avLst/>
          </a:prstGeom>
          <a:solidFill>
            <a:schemeClr val="tx1"/>
          </a:solidFill>
        </p:spPr>
        <p:txBody>
          <a:bodyPr wrap="square" rtlCol="0" anchor="b">
            <a:spAutoFit/>
          </a:bodyPr>
          <a:lstStyle/>
          <a:p>
            <a:r>
              <a:rPr lang="en-US" sz="3000" b="1" dirty="0" smtClean="0">
                <a:solidFill>
                  <a:schemeClr val="bg1"/>
                </a:solidFill>
                <a:latin typeface="Trade Gothic LT Std" panose="00000500000000000000" pitchFamily="50" charset="0"/>
              </a:rPr>
              <a:t>   </a:t>
            </a:r>
            <a:r>
              <a:rPr lang="en-US" sz="2800" b="1" dirty="0" smtClean="0">
                <a:solidFill>
                  <a:schemeClr val="bg1"/>
                </a:solidFill>
                <a:latin typeface="Trade Gothic LT Std" panose="00000500000000000000" pitchFamily="50" charset="0"/>
              </a:rPr>
              <a:t>Focus Group Discussions  </a:t>
            </a:r>
            <a:endParaRPr lang="en-GB" sz="2800" b="1" dirty="0">
              <a:solidFill>
                <a:schemeClr val="bg1"/>
              </a:solidFill>
              <a:latin typeface="Trade Gothic LT Std" panose="00000500000000000000" pitchFamily="50" charset="0"/>
            </a:endParaRPr>
          </a:p>
        </p:txBody>
      </p:sp>
      <p:sp>
        <p:nvSpPr>
          <p:cNvPr id="4" name="Title 1"/>
          <p:cNvSpPr txBox="1">
            <a:spLocks/>
          </p:cNvSpPr>
          <p:nvPr/>
        </p:nvSpPr>
        <p:spPr>
          <a:xfrm>
            <a:off x="74579" y="2274160"/>
            <a:ext cx="8898597" cy="2671050"/>
          </a:xfrm>
          <a:prstGeom prst="rect">
            <a:avLst/>
          </a:prstGeom>
        </p:spPr>
        <p:style>
          <a:lnRef idx="1">
            <a:schemeClr val="dk1"/>
          </a:lnRef>
          <a:fillRef idx="3">
            <a:schemeClr val="dk1"/>
          </a:fillRef>
          <a:effectRef idx="2">
            <a:schemeClr val="dk1"/>
          </a:effectRef>
          <a:fontRef idx="minor">
            <a:schemeClr val="lt1"/>
          </a:fontRef>
        </p:style>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lvl="2" algn="ctr"/>
            <a:r>
              <a:rPr lang="en-US" sz="6000" b="1" dirty="0" smtClean="0">
                <a:solidFill>
                  <a:schemeClr val="bg1"/>
                </a:solidFill>
                <a:latin typeface="Arial Narrow" panose="020B0606020202030204" pitchFamily="34" charset="0"/>
              </a:rPr>
              <a:t>Questions?</a:t>
            </a:r>
            <a:r>
              <a:rPr lang="en-US" b="1" dirty="0" smtClean="0">
                <a:solidFill>
                  <a:schemeClr val="bg1"/>
                </a:solidFill>
                <a:latin typeface="Arial Narrow" panose="020B0606020202030204" pitchFamily="34" charset="0"/>
              </a:rPr>
              <a:t/>
            </a:r>
            <a:br>
              <a:rPr lang="en-US" b="1" dirty="0" smtClean="0">
                <a:solidFill>
                  <a:schemeClr val="bg1"/>
                </a:solidFill>
                <a:latin typeface="Arial Narrow" panose="020B0606020202030204" pitchFamily="34" charset="0"/>
              </a:rPr>
            </a:br>
            <a:endParaRPr lang="en-US"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989277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768" y="435541"/>
            <a:ext cx="7664335" cy="553998"/>
          </a:xfrm>
          <a:prstGeom prst="rect">
            <a:avLst/>
          </a:prstGeom>
          <a:solidFill>
            <a:schemeClr val="tx1"/>
          </a:solidFill>
        </p:spPr>
        <p:txBody>
          <a:bodyPr wrap="square" rtlCol="0" anchor="b">
            <a:spAutoFit/>
          </a:bodyPr>
          <a:lstStyle/>
          <a:p>
            <a:r>
              <a:rPr lang="en-US" sz="3000" b="1" dirty="0" smtClean="0">
                <a:solidFill>
                  <a:schemeClr val="bg1"/>
                </a:solidFill>
                <a:latin typeface="Trade Gothic LT Std" panose="00000500000000000000" pitchFamily="50" charset="0"/>
              </a:rPr>
              <a:t>   </a:t>
            </a:r>
            <a:r>
              <a:rPr lang="en-US" sz="2800" b="1" dirty="0" smtClean="0">
                <a:solidFill>
                  <a:schemeClr val="bg1"/>
                </a:solidFill>
                <a:latin typeface="Trade Gothic LT Std" panose="00000500000000000000" pitchFamily="50" charset="0"/>
              </a:rPr>
              <a:t>Focus Group Discussions  </a:t>
            </a:r>
            <a:endParaRPr lang="en-GB" sz="2800" b="1" dirty="0">
              <a:solidFill>
                <a:schemeClr val="bg1"/>
              </a:solidFill>
              <a:latin typeface="Trade Gothic LT Std" panose="00000500000000000000" pitchFamily="50" charset="0"/>
            </a:endParaRPr>
          </a:p>
        </p:txBody>
      </p:sp>
      <p:sp>
        <p:nvSpPr>
          <p:cNvPr id="4" name="Title 1"/>
          <p:cNvSpPr txBox="1">
            <a:spLocks/>
          </p:cNvSpPr>
          <p:nvPr/>
        </p:nvSpPr>
        <p:spPr>
          <a:xfrm>
            <a:off x="74579" y="2274160"/>
            <a:ext cx="8898597" cy="2671050"/>
          </a:xfrm>
          <a:prstGeom prst="rect">
            <a:avLst/>
          </a:prstGeom>
        </p:spPr>
        <p:style>
          <a:lnRef idx="1">
            <a:schemeClr val="dk1"/>
          </a:lnRef>
          <a:fillRef idx="3">
            <a:schemeClr val="dk1"/>
          </a:fillRef>
          <a:effectRef idx="2">
            <a:schemeClr val="dk1"/>
          </a:effectRef>
          <a:fontRef idx="minor">
            <a:schemeClr val="lt1"/>
          </a:fontRef>
        </p:style>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lvl="2" algn="ctr"/>
            <a:r>
              <a:rPr lang="en-US" sz="6000" b="1" dirty="0" smtClean="0">
                <a:solidFill>
                  <a:schemeClr val="bg1"/>
                </a:solidFill>
                <a:latin typeface="Arial Narrow" panose="020B0606020202030204" pitchFamily="34" charset="0"/>
              </a:rPr>
              <a:t>Thank you! </a:t>
            </a:r>
            <a:r>
              <a:rPr lang="en-US" b="1" dirty="0" smtClean="0">
                <a:solidFill>
                  <a:schemeClr val="bg1"/>
                </a:solidFill>
                <a:latin typeface="Arial Narrow" panose="020B0606020202030204" pitchFamily="34" charset="0"/>
              </a:rPr>
              <a:t/>
            </a:r>
            <a:br>
              <a:rPr lang="en-US" b="1" dirty="0" smtClean="0">
                <a:solidFill>
                  <a:schemeClr val="bg1"/>
                </a:solidFill>
                <a:latin typeface="Arial Narrow" panose="020B0606020202030204" pitchFamily="34" charset="0"/>
              </a:rPr>
            </a:br>
            <a:endParaRPr lang="en-US"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237281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51307"/>
            <a:ext cx="7664335" cy="553998"/>
          </a:xfrm>
          <a:prstGeom prst="rect">
            <a:avLst/>
          </a:prstGeom>
          <a:solidFill>
            <a:schemeClr val="tx1"/>
          </a:solidFill>
        </p:spPr>
        <p:txBody>
          <a:bodyPr wrap="square" rtlCol="0" anchor="b">
            <a:spAutoFit/>
          </a:bodyPr>
          <a:lstStyle/>
          <a:p>
            <a:r>
              <a:rPr lang="en-US" sz="3000" b="1" dirty="0" smtClean="0">
                <a:solidFill>
                  <a:schemeClr val="bg1"/>
                </a:solidFill>
                <a:latin typeface="Trade Gothic LT Std" panose="00000500000000000000" pitchFamily="50" charset="0"/>
              </a:rPr>
              <a:t>   What is a FGD?  </a:t>
            </a:r>
            <a:endParaRPr lang="en-GB" sz="3000" b="1" dirty="0">
              <a:solidFill>
                <a:schemeClr val="bg1"/>
              </a:solidFill>
              <a:latin typeface="Trade Gothic LT Std" panose="00000500000000000000" pitchFamily="50" charset="0"/>
            </a:endParaRPr>
          </a:p>
        </p:txBody>
      </p:sp>
      <p:sp>
        <p:nvSpPr>
          <p:cNvPr id="7" name="Rectangle 6"/>
          <p:cNvSpPr/>
          <p:nvPr/>
        </p:nvSpPr>
        <p:spPr>
          <a:xfrm>
            <a:off x="617149" y="1239977"/>
            <a:ext cx="7047186" cy="5262979"/>
          </a:xfrm>
          <a:prstGeom prst="rect">
            <a:avLst/>
          </a:prstGeom>
        </p:spPr>
        <p:txBody>
          <a:bodyPr wrap="square">
            <a:spAutoFit/>
          </a:bodyPr>
          <a:lstStyle/>
          <a:p>
            <a:r>
              <a:rPr lang="en-US" sz="2400" b="1" dirty="0">
                <a:latin typeface="Arial Narrow" panose="020B0606020202030204" pitchFamily="34" charset="0"/>
              </a:rPr>
              <a:t>A focus group discussion (FGD) is a qualitative data collection method </a:t>
            </a:r>
            <a:r>
              <a:rPr lang="en-US" sz="2400" dirty="0">
                <a:latin typeface="Arial Narrow" panose="020B0606020202030204" pitchFamily="34" charset="0"/>
              </a:rPr>
              <a:t>in which </a:t>
            </a:r>
            <a:r>
              <a:rPr lang="en-US" sz="2400" dirty="0" smtClean="0">
                <a:latin typeface="Arial Narrow" panose="020B0606020202030204" pitchFamily="34" charset="0"/>
              </a:rPr>
              <a:t>several </a:t>
            </a:r>
            <a:r>
              <a:rPr lang="en-US" sz="2400" dirty="0">
                <a:latin typeface="Arial Narrow" panose="020B0606020202030204" pitchFamily="34" charset="0"/>
              </a:rPr>
              <a:t>participants meet as a group to discuss a given topic, in order to explore their perceptions, opinions, beliefs, and attitudes towards </a:t>
            </a:r>
            <a:r>
              <a:rPr lang="en-US" sz="2400" dirty="0" smtClean="0">
                <a:latin typeface="Arial Narrow" panose="020B0606020202030204" pitchFamily="34" charset="0"/>
              </a:rPr>
              <a:t>it</a:t>
            </a:r>
          </a:p>
          <a:p>
            <a:endParaRPr lang="en-US" sz="2400" dirty="0">
              <a:latin typeface="Arial Narrow" panose="020B0606020202030204" pitchFamily="34" charset="0"/>
            </a:endParaRPr>
          </a:p>
          <a:p>
            <a:r>
              <a:rPr lang="en-US" sz="2400" b="1" dirty="0">
                <a:latin typeface="Arial Narrow" panose="020B0606020202030204" pitchFamily="34" charset="0"/>
              </a:rPr>
              <a:t>The key advantages of focus groups are:</a:t>
            </a:r>
          </a:p>
          <a:p>
            <a:endParaRPr lang="en-US" sz="2400" dirty="0">
              <a:latin typeface="Arial Narrow" panose="020B0606020202030204" pitchFamily="34" charset="0"/>
            </a:endParaRPr>
          </a:p>
          <a:p>
            <a:pPr marL="342900" indent="-342900">
              <a:buFont typeface="Courier New" panose="02070309020205020404" pitchFamily="49" charset="0"/>
              <a:buChar char="o"/>
            </a:pPr>
            <a:r>
              <a:rPr lang="en-US" sz="2400" dirty="0" smtClean="0">
                <a:latin typeface="Arial Narrow" panose="020B0606020202030204" pitchFamily="34" charset="0"/>
              </a:rPr>
              <a:t>Yielding </a:t>
            </a:r>
            <a:r>
              <a:rPr lang="en-US" sz="2400" dirty="0">
                <a:latin typeface="Arial Narrow" panose="020B0606020202030204" pitchFamily="34" charset="0"/>
              </a:rPr>
              <a:t>a large amount of information over a relatively short period of time </a:t>
            </a:r>
          </a:p>
          <a:p>
            <a:pPr marL="342900" indent="-342900">
              <a:buFont typeface="Courier New" panose="02070309020205020404" pitchFamily="49" charset="0"/>
              <a:buChar char="o"/>
            </a:pPr>
            <a:r>
              <a:rPr lang="en-US" sz="2400" dirty="0" smtClean="0">
                <a:latin typeface="Arial Narrow" panose="020B0606020202030204" pitchFamily="34" charset="0"/>
              </a:rPr>
              <a:t>Accessing </a:t>
            </a:r>
            <a:r>
              <a:rPr lang="en-US" sz="2400" dirty="0">
                <a:latin typeface="Arial Narrow" panose="020B0606020202030204" pitchFamily="34" charset="0"/>
              </a:rPr>
              <a:t>a broad range of different views on a specific topic </a:t>
            </a:r>
          </a:p>
          <a:p>
            <a:pPr marL="342900" indent="-342900">
              <a:buFont typeface="Courier New" panose="02070309020205020404" pitchFamily="49" charset="0"/>
              <a:buChar char="o"/>
            </a:pPr>
            <a:r>
              <a:rPr lang="en-US" sz="2400" dirty="0" smtClean="0">
                <a:latin typeface="Arial Narrow" panose="020B0606020202030204" pitchFamily="34" charset="0"/>
              </a:rPr>
              <a:t>Collecting </a:t>
            </a:r>
            <a:r>
              <a:rPr lang="en-US" sz="2400" dirty="0">
                <a:latin typeface="Arial Narrow" panose="020B0606020202030204" pitchFamily="34" charset="0"/>
              </a:rPr>
              <a:t>data in a dynamic way as participants influence each other during the discussion</a:t>
            </a:r>
          </a:p>
          <a:p>
            <a:endParaRPr lang="en-US" sz="2400" dirty="0">
              <a:latin typeface="Arial Narrow" panose="020B0606020202030204" pitchFamily="34" charset="0"/>
            </a:endParaRPr>
          </a:p>
        </p:txBody>
      </p:sp>
    </p:spTree>
    <p:extLst>
      <p:ext uri="{BB962C8B-B14F-4D97-AF65-F5344CB8AC3E}">
        <p14:creationId xmlns:p14="http://schemas.microsoft.com/office/powerpoint/2010/main" val="3568430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51307"/>
            <a:ext cx="7664335" cy="553998"/>
          </a:xfrm>
          <a:prstGeom prst="rect">
            <a:avLst/>
          </a:prstGeom>
          <a:solidFill>
            <a:schemeClr val="tx1"/>
          </a:solidFill>
        </p:spPr>
        <p:txBody>
          <a:bodyPr wrap="square" rtlCol="0" anchor="b">
            <a:spAutoFit/>
          </a:bodyPr>
          <a:lstStyle/>
          <a:p>
            <a:r>
              <a:rPr lang="en-US" sz="3000" b="1" dirty="0" smtClean="0">
                <a:solidFill>
                  <a:schemeClr val="bg1"/>
                </a:solidFill>
                <a:latin typeface="Trade Gothic LT Std" panose="00000500000000000000" pitchFamily="50" charset="0"/>
              </a:rPr>
              <a:t>   Defining a focus group </a:t>
            </a:r>
            <a:endParaRPr lang="en-GB" sz="3000" b="1" dirty="0">
              <a:solidFill>
                <a:schemeClr val="bg1"/>
              </a:solidFill>
              <a:latin typeface="Trade Gothic LT Std" panose="00000500000000000000" pitchFamily="50" charset="0"/>
            </a:endParaRPr>
          </a:p>
        </p:txBody>
      </p:sp>
      <p:sp>
        <p:nvSpPr>
          <p:cNvPr id="7" name="Rectangle 6"/>
          <p:cNvSpPr/>
          <p:nvPr/>
        </p:nvSpPr>
        <p:spPr>
          <a:xfrm>
            <a:off x="617149" y="1481960"/>
            <a:ext cx="7612451" cy="4893647"/>
          </a:xfrm>
          <a:prstGeom prst="rect">
            <a:avLst/>
          </a:prstGeom>
        </p:spPr>
        <p:txBody>
          <a:bodyPr wrap="square">
            <a:spAutoFit/>
          </a:bodyPr>
          <a:lstStyle/>
          <a:p>
            <a:pPr marL="342900" indent="-342900" algn="just">
              <a:buFont typeface="Courier New" panose="02070309020205020404" pitchFamily="49" charset="0"/>
              <a:buChar char="o"/>
            </a:pPr>
            <a:r>
              <a:rPr lang="en-US" sz="2400" dirty="0">
                <a:latin typeface="Arial Narrow" panose="020B0606020202030204" pitchFamily="34" charset="0"/>
              </a:rPr>
              <a:t>A focus group is a small group of six to ten people gathered together and led through an open discussion by a facilitator that moderate the discussion</a:t>
            </a:r>
          </a:p>
          <a:p>
            <a:pPr marL="342900" indent="-342900" algn="just">
              <a:buFont typeface="Courier New" panose="02070309020205020404" pitchFamily="49" charset="0"/>
              <a:buChar char="o"/>
            </a:pPr>
            <a:endParaRPr lang="en-US" sz="2400" dirty="0">
              <a:latin typeface="Arial Narrow" panose="020B0606020202030204" pitchFamily="34" charset="0"/>
            </a:endParaRPr>
          </a:p>
          <a:p>
            <a:pPr marL="342900" indent="-342900" algn="just">
              <a:buFont typeface="Courier New" panose="02070309020205020404" pitchFamily="49" charset="0"/>
              <a:buChar char="o"/>
            </a:pPr>
            <a:r>
              <a:rPr lang="en-US" sz="2400" dirty="0">
                <a:latin typeface="Arial Narrow" panose="020B0606020202030204" pitchFamily="34" charset="0"/>
              </a:rPr>
              <a:t>The focus group facilitator’s role is to encourage each of the participants to talk openly about their opinions, to make sure that all the topics of interest are covered by the discussion and to properly record the views of the participants</a:t>
            </a:r>
          </a:p>
          <a:p>
            <a:pPr marL="342900" indent="-342900" algn="just">
              <a:buFont typeface="Courier New" panose="02070309020205020404" pitchFamily="49" charset="0"/>
              <a:buChar char="o"/>
            </a:pPr>
            <a:endParaRPr lang="en-US" sz="2400" dirty="0">
              <a:latin typeface="Arial Narrow" panose="020B0606020202030204" pitchFamily="34" charset="0"/>
            </a:endParaRPr>
          </a:p>
          <a:p>
            <a:pPr marL="342900" indent="-342900" algn="just">
              <a:buFont typeface="Courier New" panose="02070309020205020404" pitchFamily="49" charset="0"/>
              <a:buChar char="o"/>
            </a:pPr>
            <a:r>
              <a:rPr lang="en-US" sz="2400" dirty="0">
                <a:latin typeface="Arial Narrow" panose="020B0606020202030204" pitchFamily="34" charset="0"/>
              </a:rPr>
              <a:t>The ideal amount of time to set aside for a focus group is anywhere from 45 to 90 minutes. Beyond that most groups are not productive and it becomes an imposition on participants’ time</a:t>
            </a:r>
          </a:p>
        </p:txBody>
      </p:sp>
    </p:spTree>
    <p:extLst>
      <p:ext uri="{BB962C8B-B14F-4D97-AF65-F5344CB8AC3E}">
        <p14:creationId xmlns:p14="http://schemas.microsoft.com/office/powerpoint/2010/main" val="3652905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19409"/>
            <a:ext cx="7664335" cy="553998"/>
          </a:xfrm>
          <a:prstGeom prst="rect">
            <a:avLst/>
          </a:prstGeom>
          <a:solidFill>
            <a:schemeClr val="tx1"/>
          </a:solidFill>
        </p:spPr>
        <p:txBody>
          <a:bodyPr wrap="square" rtlCol="0" anchor="b">
            <a:spAutoFit/>
          </a:bodyPr>
          <a:lstStyle/>
          <a:p>
            <a:r>
              <a:rPr lang="en-US" sz="3000" b="1" dirty="0" smtClean="0">
                <a:solidFill>
                  <a:schemeClr val="bg1"/>
                </a:solidFill>
                <a:latin typeface="Trade Gothic LT Std" panose="00000500000000000000" pitchFamily="50" charset="0"/>
              </a:rPr>
              <a:t>   Defining a focus group (</a:t>
            </a:r>
            <a:r>
              <a:rPr lang="en-US" sz="3000" b="1" dirty="0" err="1" smtClean="0">
                <a:solidFill>
                  <a:schemeClr val="bg1"/>
                </a:solidFill>
                <a:latin typeface="Trade Gothic LT Std" panose="00000500000000000000" pitchFamily="50" charset="0"/>
              </a:rPr>
              <a:t>cont</a:t>
            </a:r>
            <a:r>
              <a:rPr lang="en-US" sz="3000" b="1" dirty="0" smtClean="0">
                <a:solidFill>
                  <a:schemeClr val="bg1"/>
                </a:solidFill>
                <a:latin typeface="Trade Gothic LT Std" panose="00000500000000000000" pitchFamily="50" charset="0"/>
              </a:rPr>
              <a:t>) </a:t>
            </a:r>
            <a:endParaRPr lang="en-GB" sz="3000" b="1" dirty="0">
              <a:solidFill>
                <a:schemeClr val="bg1"/>
              </a:solidFill>
              <a:latin typeface="Trade Gothic LT Std" panose="00000500000000000000" pitchFamily="50" charset="0"/>
            </a:endParaRPr>
          </a:p>
        </p:txBody>
      </p:sp>
      <p:sp>
        <p:nvSpPr>
          <p:cNvPr id="7" name="Rectangle 6"/>
          <p:cNvSpPr/>
          <p:nvPr/>
        </p:nvSpPr>
        <p:spPr>
          <a:xfrm>
            <a:off x="441068" y="1419975"/>
            <a:ext cx="8103475" cy="4893647"/>
          </a:xfrm>
          <a:prstGeom prst="rect">
            <a:avLst/>
          </a:prstGeom>
        </p:spPr>
        <p:txBody>
          <a:bodyPr wrap="square">
            <a:spAutoFit/>
          </a:bodyPr>
          <a:lstStyle/>
          <a:p>
            <a:pPr marL="342900" indent="-342900" algn="just">
              <a:buFont typeface="Courier New" panose="02070309020205020404" pitchFamily="49" charset="0"/>
              <a:buChar char="o"/>
            </a:pPr>
            <a:r>
              <a:rPr lang="en-US" sz="2400" dirty="0" smtClean="0">
                <a:latin typeface="Arial Narrow" panose="020B0606020202030204" pitchFamily="34" charset="0"/>
              </a:rPr>
              <a:t>Focus </a:t>
            </a:r>
            <a:r>
              <a:rPr lang="en-US" sz="2400" dirty="0">
                <a:latin typeface="Arial Narrow" panose="020B0606020202030204" pitchFamily="34" charset="0"/>
              </a:rPr>
              <a:t>groups are structured around a set of carefully </a:t>
            </a:r>
            <a:r>
              <a:rPr lang="en-US" sz="2400" dirty="0" smtClean="0">
                <a:latin typeface="Arial Narrow" panose="020B0606020202030204" pitchFamily="34" charset="0"/>
              </a:rPr>
              <a:t>predefined </a:t>
            </a:r>
            <a:r>
              <a:rPr lang="en-US" sz="2400" dirty="0">
                <a:latin typeface="Arial Narrow" panose="020B0606020202030204" pitchFamily="34" charset="0"/>
              </a:rPr>
              <a:t>questions </a:t>
            </a:r>
            <a:r>
              <a:rPr lang="en-US" sz="2400" dirty="0" smtClean="0">
                <a:latin typeface="Arial Narrow" panose="020B0606020202030204" pitchFamily="34" charset="0"/>
              </a:rPr>
              <a:t>– </a:t>
            </a:r>
            <a:r>
              <a:rPr lang="en-US" sz="2400" dirty="0">
                <a:latin typeface="Arial Narrow" panose="020B0606020202030204" pitchFamily="34" charset="0"/>
              </a:rPr>
              <a:t>but the discussion is free-flowing. Ideally, </a:t>
            </a:r>
            <a:r>
              <a:rPr lang="en-US" sz="2400" dirty="0" smtClean="0">
                <a:latin typeface="Arial Narrow" panose="020B0606020202030204" pitchFamily="34" charset="0"/>
              </a:rPr>
              <a:t>participants’ </a:t>
            </a:r>
            <a:r>
              <a:rPr lang="en-US" sz="2400" dirty="0">
                <a:latin typeface="Arial Narrow" panose="020B0606020202030204" pitchFamily="34" charset="0"/>
              </a:rPr>
              <a:t>comments will stimulate </a:t>
            </a:r>
            <a:r>
              <a:rPr lang="en-US" sz="2400" dirty="0" smtClean="0">
                <a:latin typeface="Arial Narrow" panose="020B0606020202030204" pitchFamily="34" charset="0"/>
              </a:rPr>
              <a:t>the </a:t>
            </a:r>
            <a:r>
              <a:rPr lang="en-US" sz="2400" dirty="0">
                <a:latin typeface="Arial Narrow" panose="020B0606020202030204" pitchFamily="34" charset="0"/>
              </a:rPr>
              <a:t>thinking of others. Some people even find themselves changing their thoughts </a:t>
            </a:r>
            <a:r>
              <a:rPr lang="en-US" sz="2400" dirty="0" smtClean="0">
                <a:latin typeface="Arial Narrow" panose="020B0606020202030204" pitchFamily="34" charset="0"/>
              </a:rPr>
              <a:t>during </a:t>
            </a:r>
            <a:r>
              <a:rPr lang="en-US" sz="2400" dirty="0">
                <a:latin typeface="Arial Narrow" panose="020B0606020202030204" pitchFamily="34" charset="0"/>
              </a:rPr>
              <a:t>the group</a:t>
            </a:r>
            <a:r>
              <a:rPr lang="en-US" sz="2400" dirty="0" smtClean="0">
                <a:latin typeface="Arial Narrow" panose="020B0606020202030204" pitchFamily="34" charset="0"/>
              </a:rPr>
              <a:t>.</a:t>
            </a:r>
          </a:p>
          <a:p>
            <a:pPr marL="342900" indent="-342900" algn="just">
              <a:buFont typeface="Wingdings" panose="05000000000000000000" pitchFamily="2" charset="2"/>
              <a:buChar char="Ø"/>
            </a:pPr>
            <a:endParaRPr lang="en-US" sz="2400" dirty="0">
              <a:latin typeface="Arial Narrow" panose="020B0606020202030204" pitchFamily="34" charset="0"/>
            </a:endParaRPr>
          </a:p>
          <a:p>
            <a:pPr marL="342900" indent="-342900" algn="just">
              <a:buFont typeface="Courier New" panose="02070309020205020404" pitchFamily="49" charset="0"/>
              <a:buChar char="o"/>
            </a:pPr>
            <a:r>
              <a:rPr lang="en-US" sz="2400" dirty="0" smtClean="0">
                <a:latin typeface="Arial Narrow" panose="020B0606020202030204" pitchFamily="34" charset="0"/>
              </a:rPr>
              <a:t>A </a:t>
            </a:r>
            <a:r>
              <a:rPr lang="en-US" sz="2400" dirty="0">
                <a:latin typeface="Arial Narrow" panose="020B0606020202030204" pitchFamily="34" charset="0"/>
              </a:rPr>
              <a:t>homogeneous group of </a:t>
            </a:r>
            <a:r>
              <a:rPr lang="en-US" sz="2400" dirty="0" smtClean="0">
                <a:latin typeface="Arial Narrow" panose="020B0606020202030204" pitchFamily="34" charset="0"/>
              </a:rPr>
              <a:t>people unrelated to each other comprise </a:t>
            </a:r>
            <a:r>
              <a:rPr lang="en-US" sz="2400" dirty="0">
                <a:latin typeface="Arial Narrow" panose="020B0606020202030204" pitchFamily="34" charset="0"/>
              </a:rPr>
              <a:t>the focus group. Homogeneity levels the playing field and reduces inhibitions among </a:t>
            </a:r>
            <a:r>
              <a:rPr lang="en-US" sz="2400" dirty="0" smtClean="0">
                <a:latin typeface="Arial Narrow" panose="020B0606020202030204" pitchFamily="34" charset="0"/>
              </a:rPr>
              <a:t>people</a:t>
            </a:r>
          </a:p>
          <a:p>
            <a:pPr algn="just"/>
            <a:endParaRPr lang="en-US" sz="2400" dirty="0">
              <a:latin typeface="Arial Narrow" panose="020B0606020202030204" pitchFamily="34" charset="0"/>
            </a:endParaRPr>
          </a:p>
          <a:p>
            <a:pPr marL="342900" indent="-342900" algn="just">
              <a:buFont typeface="Courier New" panose="02070309020205020404" pitchFamily="49" charset="0"/>
              <a:buChar char="o"/>
            </a:pPr>
            <a:r>
              <a:rPr lang="en-US" sz="2400" dirty="0" smtClean="0">
                <a:latin typeface="Arial Narrow" panose="020B0606020202030204" pitchFamily="34" charset="0"/>
              </a:rPr>
              <a:t>It </a:t>
            </a:r>
            <a:r>
              <a:rPr lang="en-US" sz="2400" dirty="0">
                <a:latin typeface="Arial Narrow" panose="020B0606020202030204" pitchFamily="34" charset="0"/>
              </a:rPr>
              <a:t>takes more than one focus group on any one topic to produce valid results – usually three or four. You’ll know you’ve conducted enough groups </a:t>
            </a:r>
            <a:r>
              <a:rPr lang="en-US" sz="2400" dirty="0" smtClean="0">
                <a:latin typeface="Arial Narrow" panose="020B0606020202030204" pitchFamily="34" charset="0"/>
              </a:rPr>
              <a:t>when </a:t>
            </a:r>
            <a:r>
              <a:rPr lang="en-US" sz="2400" dirty="0">
                <a:latin typeface="Arial Narrow" panose="020B0606020202030204" pitchFamily="34" charset="0"/>
              </a:rPr>
              <a:t>you’re not hearing anything new anymore, i.e. you’ve reached a point of saturation. </a:t>
            </a:r>
          </a:p>
        </p:txBody>
      </p:sp>
    </p:spTree>
    <p:extLst>
      <p:ext uri="{BB962C8B-B14F-4D97-AF65-F5344CB8AC3E}">
        <p14:creationId xmlns:p14="http://schemas.microsoft.com/office/powerpoint/2010/main" val="2788834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51307"/>
            <a:ext cx="7664335" cy="553998"/>
          </a:xfrm>
          <a:prstGeom prst="rect">
            <a:avLst/>
          </a:prstGeom>
          <a:solidFill>
            <a:schemeClr val="tx1"/>
          </a:solidFill>
        </p:spPr>
        <p:txBody>
          <a:bodyPr wrap="square" rtlCol="0" anchor="b">
            <a:spAutoFit/>
          </a:bodyPr>
          <a:lstStyle/>
          <a:p>
            <a:r>
              <a:rPr lang="en-US" sz="3000" b="1" dirty="0" smtClean="0">
                <a:solidFill>
                  <a:schemeClr val="bg1"/>
                </a:solidFill>
                <a:latin typeface="Trade Gothic LT Std" panose="00000500000000000000" pitchFamily="50" charset="0"/>
              </a:rPr>
              <a:t>   </a:t>
            </a:r>
            <a:r>
              <a:rPr lang="en-US" sz="3000" b="1" dirty="0">
                <a:solidFill>
                  <a:schemeClr val="bg1"/>
                </a:solidFill>
                <a:latin typeface="Trade Gothic LT Std" panose="00000500000000000000" pitchFamily="50" charset="0"/>
              </a:rPr>
              <a:t>How does a FGD work? </a:t>
            </a:r>
            <a:endParaRPr lang="en-GB" sz="3000" b="1" dirty="0">
              <a:solidFill>
                <a:schemeClr val="bg1"/>
              </a:solidFill>
              <a:latin typeface="Trade Gothic LT Std" panose="00000500000000000000" pitchFamily="50" charset="0"/>
            </a:endParaRPr>
          </a:p>
        </p:txBody>
      </p:sp>
      <p:sp>
        <p:nvSpPr>
          <p:cNvPr id="2" name="TextBox 1"/>
          <p:cNvSpPr txBox="1"/>
          <p:nvPr/>
        </p:nvSpPr>
        <p:spPr>
          <a:xfrm>
            <a:off x="331076" y="1229710"/>
            <a:ext cx="7772400" cy="4893647"/>
          </a:xfrm>
          <a:prstGeom prst="rect">
            <a:avLst/>
          </a:prstGeom>
          <a:noFill/>
        </p:spPr>
        <p:txBody>
          <a:bodyPr wrap="square" rtlCol="0">
            <a:spAutoFit/>
          </a:bodyPr>
          <a:lstStyle/>
          <a:p>
            <a:r>
              <a:rPr lang="en-US" sz="2400" dirty="0" smtClean="0"/>
              <a:t>Team composition and roles: </a:t>
            </a:r>
          </a:p>
          <a:p>
            <a:endParaRPr lang="en-US" sz="2400" dirty="0"/>
          </a:p>
          <a:p>
            <a:pPr fontAlgn="base">
              <a:spcBef>
                <a:spcPct val="0"/>
              </a:spcBef>
              <a:spcAft>
                <a:spcPct val="0"/>
              </a:spcAft>
            </a:pPr>
            <a:r>
              <a:rPr lang="en-US" sz="2400" dirty="0">
                <a:solidFill>
                  <a:prstClr val="black"/>
                </a:solidFill>
                <a:latin typeface="Arial Narrow" pitchFamily="34" charset="0"/>
                <a:cs typeface="Arial" pitchFamily="34" charset="0"/>
              </a:rPr>
              <a:t> </a:t>
            </a:r>
            <a:r>
              <a:rPr lang="en-US" sz="2400" b="1" dirty="0">
                <a:solidFill>
                  <a:prstClr val="black"/>
                </a:solidFill>
                <a:latin typeface="Arial Narrow" pitchFamily="34" charset="0"/>
                <a:cs typeface="Arial" pitchFamily="34" charset="0"/>
              </a:rPr>
              <a:t>One </a:t>
            </a:r>
            <a:r>
              <a:rPr lang="en-US" sz="2400" b="1" dirty="0" smtClean="0">
                <a:solidFill>
                  <a:prstClr val="black"/>
                </a:solidFill>
                <a:latin typeface="Arial Narrow" pitchFamily="34" charset="0"/>
                <a:cs typeface="Arial" pitchFamily="34" charset="0"/>
              </a:rPr>
              <a:t>monitor </a:t>
            </a:r>
            <a:r>
              <a:rPr lang="en-US" sz="2400" b="1" dirty="0">
                <a:solidFill>
                  <a:prstClr val="black"/>
                </a:solidFill>
                <a:latin typeface="Arial Narrow" pitchFamily="34" charset="0"/>
                <a:cs typeface="Arial" pitchFamily="34" charset="0"/>
              </a:rPr>
              <a:t>(the facilitator) </a:t>
            </a:r>
            <a:endParaRPr lang="en-US" sz="2400" b="1" dirty="0" smtClean="0">
              <a:solidFill>
                <a:prstClr val="black"/>
              </a:solidFill>
              <a:latin typeface="Arial Narrow" pitchFamily="34" charset="0"/>
              <a:cs typeface="Arial" pitchFamily="34" charset="0"/>
            </a:endParaRPr>
          </a:p>
          <a:p>
            <a:pPr marL="800100" lvl="1" indent="-342900" fontAlgn="base">
              <a:spcBef>
                <a:spcPct val="0"/>
              </a:spcBef>
              <a:spcAft>
                <a:spcPct val="0"/>
              </a:spcAft>
              <a:buFont typeface="Courier New" panose="02070309020205020404" pitchFamily="49" charset="0"/>
              <a:buChar char="o"/>
            </a:pPr>
            <a:r>
              <a:rPr lang="en-US" sz="2400" dirty="0" smtClean="0">
                <a:solidFill>
                  <a:prstClr val="black"/>
                </a:solidFill>
                <a:latin typeface="Arial Narrow" pitchFamily="34" charset="0"/>
                <a:cs typeface="Arial" pitchFamily="34" charset="0"/>
              </a:rPr>
              <a:t>Introduces, moderates </a:t>
            </a:r>
            <a:r>
              <a:rPr lang="en-US" sz="2400" dirty="0">
                <a:solidFill>
                  <a:prstClr val="black"/>
                </a:solidFill>
                <a:latin typeface="Arial Narrow" pitchFamily="34" charset="0"/>
                <a:cs typeface="Arial" pitchFamily="34" charset="0"/>
              </a:rPr>
              <a:t>and </a:t>
            </a:r>
            <a:r>
              <a:rPr lang="en-US" sz="2400" dirty="0" smtClean="0">
                <a:solidFill>
                  <a:prstClr val="black"/>
                </a:solidFill>
                <a:latin typeface="Arial Narrow" pitchFamily="34" charset="0"/>
                <a:cs typeface="Arial" pitchFamily="34" charset="0"/>
              </a:rPr>
              <a:t>closes </a:t>
            </a:r>
            <a:r>
              <a:rPr lang="en-US" sz="2400" dirty="0">
                <a:solidFill>
                  <a:prstClr val="black"/>
                </a:solidFill>
                <a:latin typeface="Arial Narrow" pitchFamily="34" charset="0"/>
                <a:cs typeface="Arial" pitchFamily="34" charset="0"/>
              </a:rPr>
              <a:t>the FGD </a:t>
            </a:r>
            <a:r>
              <a:rPr lang="en-US" sz="2400" dirty="0" smtClean="0">
                <a:solidFill>
                  <a:prstClr val="black"/>
                </a:solidFill>
                <a:latin typeface="Arial Narrow" pitchFamily="34" charset="0"/>
                <a:cs typeface="Arial" pitchFamily="34" charset="0"/>
              </a:rPr>
              <a:t>session</a:t>
            </a:r>
          </a:p>
          <a:p>
            <a:pPr marL="800100" lvl="1" indent="-342900" fontAlgn="base">
              <a:spcBef>
                <a:spcPct val="0"/>
              </a:spcBef>
              <a:spcAft>
                <a:spcPct val="0"/>
              </a:spcAft>
              <a:buFont typeface="Courier New" panose="02070309020205020404" pitchFamily="49" charset="0"/>
              <a:buChar char="o"/>
            </a:pPr>
            <a:r>
              <a:rPr lang="en-US" sz="2400" dirty="0" smtClean="0">
                <a:solidFill>
                  <a:prstClr val="black"/>
                </a:solidFill>
                <a:latin typeface="Arial Narrow" pitchFamily="34" charset="0"/>
                <a:cs typeface="Arial" pitchFamily="34" charset="0"/>
              </a:rPr>
              <a:t>Fills </a:t>
            </a:r>
            <a:r>
              <a:rPr lang="en-US" sz="2400" dirty="0">
                <a:solidFill>
                  <a:prstClr val="black"/>
                </a:solidFill>
                <a:latin typeface="Arial Narrow" pitchFamily="34" charset="0"/>
                <a:cs typeface="Arial" pitchFamily="34" charset="0"/>
              </a:rPr>
              <a:t>the FGD debriefing </a:t>
            </a:r>
            <a:r>
              <a:rPr lang="en-US" sz="2400" dirty="0" smtClean="0">
                <a:solidFill>
                  <a:prstClr val="black"/>
                </a:solidFill>
                <a:latin typeface="Arial Narrow" pitchFamily="34" charset="0"/>
                <a:cs typeface="Arial" pitchFamily="34" charset="0"/>
              </a:rPr>
              <a:t>form</a:t>
            </a:r>
          </a:p>
          <a:p>
            <a:pPr marL="800100" lvl="1" indent="-342900" fontAlgn="base">
              <a:spcBef>
                <a:spcPct val="0"/>
              </a:spcBef>
              <a:spcAft>
                <a:spcPct val="0"/>
              </a:spcAft>
              <a:buFont typeface="Courier New" panose="02070309020205020404" pitchFamily="49" charset="0"/>
              <a:buChar char="o"/>
            </a:pPr>
            <a:r>
              <a:rPr lang="en-US" sz="2400" dirty="0" smtClean="0">
                <a:solidFill>
                  <a:prstClr val="black"/>
                </a:solidFill>
                <a:latin typeface="Arial Narrow" pitchFamily="34" charset="0"/>
                <a:cs typeface="Arial" pitchFamily="34" charset="0"/>
              </a:rPr>
              <a:t>Provides </a:t>
            </a:r>
            <a:r>
              <a:rPr lang="en-US" sz="2400" dirty="0">
                <a:solidFill>
                  <a:prstClr val="black"/>
                </a:solidFill>
                <a:latin typeface="Arial Narrow" pitchFamily="34" charset="0"/>
                <a:cs typeface="Arial" pitchFamily="34" charset="0"/>
              </a:rPr>
              <a:t>debrief to the team </a:t>
            </a:r>
            <a:r>
              <a:rPr lang="en-US" sz="2400" dirty="0" smtClean="0">
                <a:solidFill>
                  <a:prstClr val="black"/>
                </a:solidFill>
                <a:latin typeface="Arial Narrow" pitchFamily="34" charset="0"/>
                <a:cs typeface="Arial" pitchFamily="34" charset="0"/>
              </a:rPr>
              <a:t>leader</a:t>
            </a:r>
          </a:p>
          <a:p>
            <a:pPr lvl="1" fontAlgn="base">
              <a:spcBef>
                <a:spcPct val="0"/>
              </a:spcBef>
              <a:spcAft>
                <a:spcPct val="0"/>
              </a:spcAft>
            </a:pPr>
            <a:endParaRPr lang="en-US" sz="2400" dirty="0" smtClean="0">
              <a:solidFill>
                <a:prstClr val="black"/>
              </a:solidFill>
              <a:latin typeface="Arial Narrow" pitchFamily="34" charset="0"/>
              <a:cs typeface="Arial" pitchFamily="34" charset="0"/>
            </a:endParaRPr>
          </a:p>
          <a:p>
            <a:pPr fontAlgn="base">
              <a:spcBef>
                <a:spcPct val="0"/>
              </a:spcBef>
              <a:spcAft>
                <a:spcPct val="0"/>
              </a:spcAft>
            </a:pPr>
            <a:r>
              <a:rPr lang="en-US" sz="2400" b="1" dirty="0" smtClean="0">
                <a:latin typeface="Arial Narrow" panose="020B0606020202030204" pitchFamily="34" charset="0"/>
              </a:rPr>
              <a:t>The </a:t>
            </a:r>
            <a:r>
              <a:rPr lang="en-US" sz="2400" b="1" dirty="0">
                <a:latin typeface="Arial Narrow" panose="020B0606020202030204" pitchFamily="34" charset="0"/>
              </a:rPr>
              <a:t>second </a:t>
            </a:r>
            <a:r>
              <a:rPr lang="en-US" sz="2400" b="1" dirty="0" smtClean="0">
                <a:latin typeface="Arial Narrow" panose="020B0606020202030204" pitchFamily="34" charset="0"/>
              </a:rPr>
              <a:t>monitor </a:t>
            </a:r>
            <a:r>
              <a:rPr lang="en-US" sz="2400" b="1" dirty="0">
                <a:latin typeface="Arial Narrow" panose="020B0606020202030204" pitchFamily="34" charset="0"/>
              </a:rPr>
              <a:t>(the note-taker) </a:t>
            </a:r>
            <a:r>
              <a:rPr lang="en-US" sz="2400" b="1" dirty="0" smtClean="0">
                <a:solidFill>
                  <a:prstClr val="black"/>
                </a:solidFill>
                <a:latin typeface="Arial Narrow" pitchFamily="34" charset="0"/>
                <a:cs typeface="Arial" pitchFamily="34" charset="0"/>
              </a:rPr>
              <a:t>:</a:t>
            </a:r>
            <a:endParaRPr lang="en-US" sz="2400" b="1" dirty="0">
              <a:solidFill>
                <a:prstClr val="black"/>
              </a:solidFill>
              <a:latin typeface="Arial Narrow" pitchFamily="34" charset="0"/>
              <a:cs typeface="Arial" pitchFamily="34" charset="0"/>
            </a:endParaRPr>
          </a:p>
          <a:p>
            <a:pPr marL="800100" lvl="1" indent="-342900" fontAlgn="base">
              <a:spcBef>
                <a:spcPct val="0"/>
              </a:spcBef>
              <a:spcAft>
                <a:spcPct val="0"/>
              </a:spcAft>
              <a:buFont typeface="Courier New" panose="02070309020205020404" pitchFamily="49" charset="0"/>
              <a:buChar char="o"/>
            </a:pPr>
            <a:r>
              <a:rPr lang="en-US" sz="2400" dirty="0">
                <a:solidFill>
                  <a:prstClr val="black"/>
                </a:solidFill>
                <a:latin typeface="Arial Narrow" pitchFamily="34" charset="0"/>
                <a:cs typeface="Arial" pitchFamily="34" charset="0"/>
              </a:rPr>
              <a:t>Ensures all participants filled out the contact details forms at the end of the FGD</a:t>
            </a:r>
          </a:p>
          <a:p>
            <a:pPr marL="800100" lvl="1" indent="-342900" fontAlgn="base">
              <a:spcBef>
                <a:spcPct val="0"/>
              </a:spcBef>
              <a:spcAft>
                <a:spcPct val="0"/>
              </a:spcAft>
              <a:buFont typeface="Courier New" panose="02070309020205020404" pitchFamily="49" charset="0"/>
              <a:buChar char="o"/>
            </a:pPr>
            <a:r>
              <a:rPr lang="en-US" sz="2400" dirty="0">
                <a:solidFill>
                  <a:prstClr val="black"/>
                </a:solidFill>
                <a:latin typeface="Arial Narrow" pitchFamily="34" charset="0"/>
                <a:cs typeface="Arial" pitchFamily="34" charset="0"/>
              </a:rPr>
              <a:t>Takes detailed notes of the FGD session</a:t>
            </a:r>
          </a:p>
          <a:p>
            <a:pPr marL="800100" lvl="1" indent="-342900" fontAlgn="base">
              <a:spcBef>
                <a:spcPct val="0"/>
              </a:spcBef>
              <a:spcAft>
                <a:spcPct val="0"/>
              </a:spcAft>
              <a:buFont typeface="Courier New" panose="02070309020205020404" pitchFamily="49" charset="0"/>
              <a:buChar char="o"/>
            </a:pPr>
            <a:r>
              <a:rPr lang="en-US" sz="2400" dirty="0">
                <a:solidFill>
                  <a:prstClr val="black"/>
                </a:solidFill>
                <a:latin typeface="Arial Narrow" pitchFamily="34" charset="0"/>
                <a:cs typeface="Arial" pitchFamily="34" charset="0"/>
              </a:rPr>
              <a:t>Fill the FGD debriefing form</a:t>
            </a:r>
          </a:p>
          <a:p>
            <a:pPr marL="800100" lvl="2" indent="-342900" fontAlgn="base">
              <a:spcBef>
                <a:spcPct val="0"/>
              </a:spcBef>
              <a:spcAft>
                <a:spcPct val="0"/>
              </a:spcAft>
              <a:buFont typeface="Courier New" panose="02070309020205020404" pitchFamily="49" charset="0"/>
              <a:buChar char="o"/>
            </a:pPr>
            <a:r>
              <a:rPr lang="en-US" sz="2400" dirty="0">
                <a:solidFill>
                  <a:prstClr val="black"/>
                </a:solidFill>
                <a:latin typeface="Arial Narrow" pitchFamily="34" charset="0"/>
                <a:cs typeface="Arial" pitchFamily="34" charset="0"/>
              </a:rPr>
              <a:t>Assists the moderator in debriefing the team leader</a:t>
            </a:r>
            <a:endParaRPr lang="en-GB" sz="2400" dirty="0"/>
          </a:p>
        </p:txBody>
      </p:sp>
    </p:spTree>
    <p:extLst>
      <p:ext uri="{BB962C8B-B14F-4D97-AF65-F5344CB8AC3E}">
        <p14:creationId xmlns:p14="http://schemas.microsoft.com/office/powerpoint/2010/main" val="170159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768" y="435541"/>
            <a:ext cx="7664335" cy="553998"/>
          </a:xfrm>
          <a:prstGeom prst="rect">
            <a:avLst/>
          </a:prstGeom>
          <a:solidFill>
            <a:schemeClr val="tx1"/>
          </a:solidFill>
        </p:spPr>
        <p:txBody>
          <a:bodyPr wrap="square" rtlCol="0" anchor="b">
            <a:spAutoFit/>
          </a:bodyPr>
          <a:lstStyle/>
          <a:p>
            <a:r>
              <a:rPr lang="en-US" sz="3000" b="1" dirty="0" smtClean="0">
                <a:solidFill>
                  <a:schemeClr val="bg1"/>
                </a:solidFill>
                <a:latin typeface="Trade Gothic LT Std" panose="00000500000000000000" pitchFamily="50" charset="0"/>
              </a:rPr>
              <a:t>   </a:t>
            </a:r>
            <a:r>
              <a:rPr lang="en-US" sz="2800" b="1" dirty="0" smtClean="0">
                <a:solidFill>
                  <a:schemeClr val="bg1"/>
                </a:solidFill>
                <a:latin typeface="Trade Gothic LT Std" panose="00000500000000000000" pitchFamily="50" charset="0"/>
              </a:rPr>
              <a:t>Focus Group Discussions  </a:t>
            </a:r>
            <a:endParaRPr lang="en-GB" sz="2800" b="1" dirty="0">
              <a:solidFill>
                <a:schemeClr val="bg1"/>
              </a:solidFill>
              <a:latin typeface="Trade Gothic LT Std" panose="00000500000000000000" pitchFamily="50" charset="0"/>
            </a:endParaRPr>
          </a:p>
        </p:txBody>
      </p:sp>
      <p:sp>
        <p:nvSpPr>
          <p:cNvPr id="4" name="Title 1"/>
          <p:cNvSpPr txBox="1">
            <a:spLocks/>
          </p:cNvSpPr>
          <p:nvPr/>
        </p:nvSpPr>
        <p:spPr>
          <a:xfrm>
            <a:off x="0" y="2146570"/>
            <a:ext cx="8898597" cy="2671050"/>
          </a:xfrm>
          <a:prstGeom prst="rect">
            <a:avLst/>
          </a:prstGeom>
        </p:spPr>
        <p:style>
          <a:lnRef idx="1">
            <a:schemeClr val="dk1"/>
          </a:lnRef>
          <a:fillRef idx="3">
            <a:schemeClr val="dk1"/>
          </a:fillRef>
          <a:effectRef idx="2">
            <a:schemeClr val="dk1"/>
          </a:effectRef>
          <a:fontRef idx="minor">
            <a:schemeClr val="lt1"/>
          </a:fontRef>
        </p:style>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lvl="2" algn="ctr"/>
            <a:r>
              <a:rPr lang="en-US" sz="6000" b="1" dirty="0" smtClean="0">
                <a:solidFill>
                  <a:schemeClr val="bg1"/>
                </a:solidFill>
                <a:latin typeface="Arial Narrow" panose="020B0606020202030204" pitchFamily="34" charset="0"/>
              </a:rPr>
              <a:t>The discussion</a:t>
            </a:r>
            <a:r>
              <a:rPr lang="en-US" b="1" dirty="0" smtClean="0">
                <a:solidFill>
                  <a:schemeClr val="bg1"/>
                </a:solidFill>
                <a:latin typeface="Arial Narrow" panose="020B0606020202030204" pitchFamily="34" charset="0"/>
              </a:rPr>
              <a:t/>
            </a:r>
            <a:br>
              <a:rPr lang="en-US" b="1" dirty="0" smtClean="0">
                <a:solidFill>
                  <a:schemeClr val="bg1"/>
                </a:solidFill>
                <a:latin typeface="Arial Narrow" panose="020B0606020202030204" pitchFamily="34" charset="0"/>
              </a:rPr>
            </a:br>
            <a:endParaRPr lang="en-US"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796932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51307"/>
            <a:ext cx="7664335" cy="553998"/>
          </a:xfrm>
          <a:prstGeom prst="rect">
            <a:avLst/>
          </a:prstGeom>
          <a:solidFill>
            <a:schemeClr val="tx1"/>
          </a:solidFill>
        </p:spPr>
        <p:txBody>
          <a:bodyPr wrap="square" rtlCol="0" anchor="b">
            <a:spAutoFit/>
          </a:bodyPr>
          <a:lstStyle/>
          <a:p>
            <a:r>
              <a:rPr lang="en-US" sz="3000" b="1" dirty="0" smtClean="0">
                <a:solidFill>
                  <a:schemeClr val="bg1"/>
                </a:solidFill>
                <a:latin typeface="Trade Gothic LT Std" panose="00000500000000000000" pitchFamily="50" charset="0"/>
              </a:rPr>
              <a:t>   Introducing the FGD </a:t>
            </a:r>
            <a:endParaRPr lang="en-GB" sz="3000" b="1" dirty="0">
              <a:solidFill>
                <a:schemeClr val="bg1"/>
              </a:solidFill>
              <a:latin typeface="Trade Gothic LT Std" panose="00000500000000000000" pitchFamily="50" charset="0"/>
            </a:endParaRPr>
          </a:p>
        </p:txBody>
      </p:sp>
      <p:sp>
        <p:nvSpPr>
          <p:cNvPr id="2" name="TextBox 1"/>
          <p:cNvSpPr txBox="1"/>
          <p:nvPr/>
        </p:nvSpPr>
        <p:spPr>
          <a:xfrm>
            <a:off x="525319" y="1587091"/>
            <a:ext cx="7772400" cy="4847481"/>
          </a:xfrm>
          <a:prstGeom prst="rect">
            <a:avLst/>
          </a:prstGeom>
          <a:noFill/>
        </p:spPr>
        <p:txBody>
          <a:bodyPr wrap="square" rtlCol="0">
            <a:spAutoFit/>
          </a:bodyPr>
          <a:lstStyle/>
          <a:p>
            <a:pPr>
              <a:spcAft>
                <a:spcPts val="600"/>
              </a:spcAft>
            </a:pPr>
            <a:r>
              <a:rPr lang="en-US" sz="2400" dirty="0">
                <a:latin typeface="Arial Narrow" panose="020B0606020202030204" pitchFamily="34" charset="0"/>
              </a:rPr>
              <a:t>The </a:t>
            </a:r>
            <a:r>
              <a:rPr lang="en-US" sz="2400" dirty="0" smtClean="0">
                <a:latin typeface="Arial Narrow" panose="020B0606020202030204" pitchFamily="34" charset="0"/>
              </a:rPr>
              <a:t>facilitator </a:t>
            </a:r>
            <a:r>
              <a:rPr lang="en-US" sz="2400" dirty="0">
                <a:latin typeface="Arial Narrow" panose="020B0606020202030204" pitchFamily="34" charset="0"/>
              </a:rPr>
              <a:t>needs to introduce the FGD by</a:t>
            </a:r>
            <a:r>
              <a:rPr lang="en-US" sz="2400" dirty="0" smtClean="0">
                <a:latin typeface="Arial Narrow" panose="020B0606020202030204" pitchFamily="34" charset="0"/>
              </a:rPr>
              <a:t>:</a:t>
            </a:r>
          </a:p>
          <a:p>
            <a:pPr>
              <a:spcAft>
                <a:spcPts val="600"/>
              </a:spcAft>
            </a:pPr>
            <a:endParaRPr lang="en-US" sz="2400" dirty="0">
              <a:latin typeface="Arial Narrow" panose="020B0606020202030204" pitchFamily="34" charset="0"/>
            </a:endParaRPr>
          </a:p>
          <a:p>
            <a:pPr marL="457200" indent="-457200">
              <a:spcAft>
                <a:spcPts val="600"/>
              </a:spcAft>
              <a:buFont typeface="Courier New" panose="02070309020205020404" pitchFamily="49" charset="0"/>
              <a:buChar char="o"/>
            </a:pPr>
            <a:r>
              <a:rPr lang="en-US" sz="2400" dirty="0">
                <a:latin typeface="Arial Narrow" panose="020B0606020202030204" pitchFamily="34" charset="0"/>
              </a:rPr>
              <a:t>welcoming the participants and thanking them</a:t>
            </a:r>
          </a:p>
          <a:p>
            <a:pPr marL="457200" indent="-457200">
              <a:spcAft>
                <a:spcPts val="600"/>
              </a:spcAft>
              <a:buFont typeface="Courier New" panose="02070309020205020404" pitchFamily="49" charset="0"/>
              <a:buChar char="o"/>
            </a:pPr>
            <a:r>
              <a:rPr lang="en-US" sz="2400" dirty="0">
                <a:latin typeface="Arial Narrow" panose="020B0606020202030204" pitchFamily="34" charset="0"/>
              </a:rPr>
              <a:t>introduce yourselves and </a:t>
            </a:r>
            <a:r>
              <a:rPr lang="en-US" sz="2400" dirty="0" smtClean="0">
                <a:latin typeface="Arial Narrow" panose="020B0606020202030204" pitchFamily="34" charset="0"/>
              </a:rPr>
              <a:t>IMPACT </a:t>
            </a:r>
            <a:r>
              <a:rPr lang="en-US" sz="2400" b="1" dirty="0" smtClean="0">
                <a:latin typeface="Arial Narrow" panose="020B0606020202030204" pitchFamily="34" charset="0"/>
              </a:rPr>
              <a:t>(this will change in each case depending on the program), refer to the questionnaire!</a:t>
            </a:r>
            <a:endParaRPr lang="en-US" sz="2400" b="1" dirty="0">
              <a:latin typeface="Arial Narrow" panose="020B0606020202030204" pitchFamily="34" charset="0"/>
            </a:endParaRPr>
          </a:p>
          <a:p>
            <a:pPr marL="457200" indent="-457200">
              <a:spcAft>
                <a:spcPts val="600"/>
              </a:spcAft>
              <a:buFont typeface="Courier New" panose="02070309020205020404" pitchFamily="49" charset="0"/>
              <a:buChar char="o"/>
            </a:pPr>
            <a:r>
              <a:rPr lang="en-US" sz="2400" dirty="0">
                <a:latin typeface="Arial Narrow" panose="020B0606020202030204" pitchFamily="34" charset="0"/>
              </a:rPr>
              <a:t>explaining the purpose of the focus group </a:t>
            </a:r>
          </a:p>
          <a:p>
            <a:pPr marL="457200" indent="-457200">
              <a:spcAft>
                <a:spcPts val="600"/>
              </a:spcAft>
              <a:buFont typeface="Courier New" panose="02070309020205020404" pitchFamily="49" charset="0"/>
              <a:buChar char="o"/>
            </a:pPr>
            <a:r>
              <a:rPr lang="en-US" sz="2400" dirty="0">
                <a:latin typeface="Arial Narrow" panose="020B0606020202030204" pitchFamily="34" charset="0"/>
              </a:rPr>
              <a:t>providing information on how long the FGD will last</a:t>
            </a:r>
          </a:p>
          <a:p>
            <a:pPr marL="457200" indent="-457200">
              <a:spcAft>
                <a:spcPts val="600"/>
              </a:spcAft>
              <a:buFont typeface="Courier New" panose="02070309020205020404" pitchFamily="49" charset="0"/>
              <a:buChar char="o"/>
            </a:pPr>
            <a:r>
              <a:rPr lang="en-US" sz="2400" dirty="0">
                <a:latin typeface="Arial Narrow" panose="020B0606020202030204" pitchFamily="34" charset="0"/>
              </a:rPr>
              <a:t>assuring that everything said in the focus group is confidential</a:t>
            </a:r>
          </a:p>
          <a:p>
            <a:pPr marL="457200" indent="-457200">
              <a:spcAft>
                <a:spcPts val="600"/>
              </a:spcAft>
              <a:buFont typeface="Courier New" panose="02070309020205020404" pitchFamily="49" charset="0"/>
              <a:buChar char="o"/>
            </a:pPr>
            <a:r>
              <a:rPr lang="en-US" sz="2400" dirty="0">
                <a:latin typeface="Arial Narrow" panose="020B0606020202030204" pitchFamily="34" charset="0"/>
              </a:rPr>
              <a:t>assuring that </a:t>
            </a:r>
            <a:r>
              <a:rPr lang="en-US" sz="2400" dirty="0" smtClean="0">
                <a:latin typeface="Arial Narrow" panose="020B0606020202030204" pitchFamily="34" charset="0"/>
              </a:rPr>
              <a:t>we will </a:t>
            </a:r>
            <a:r>
              <a:rPr lang="en-US" sz="2400" dirty="0">
                <a:latin typeface="Arial Narrow" panose="020B0606020202030204" pitchFamily="34" charset="0"/>
              </a:rPr>
              <a:t>protect participants’ </a:t>
            </a:r>
            <a:r>
              <a:rPr lang="en-US" sz="2400" dirty="0" smtClean="0">
                <a:latin typeface="Arial Narrow" panose="020B0606020202030204" pitchFamily="34" charset="0"/>
              </a:rPr>
              <a:t>anonymity</a:t>
            </a:r>
          </a:p>
          <a:p>
            <a:pPr>
              <a:spcAft>
                <a:spcPts val="600"/>
              </a:spcAft>
            </a:pPr>
            <a:endParaRPr lang="en-US" sz="2400" dirty="0">
              <a:latin typeface="Arial Narrow" panose="020B0606020202030204" pitchFamily="34" charset="0"/>
            </a:endParaRPr>
          </a:p>
          <a:p>
            <a:pPr>
              <a:spcAft>
                <a:spcPts val="600"/>
              </a:spcAft>
            </a:pPr>
            <a:r>
              <a:rPr lang="en-US" sz="2400" b="1" dirty="0">
                <a:latin typeface="Arial Narrow" panose="020B0606020202030204" pitchFamily="34" charset="0"/>
              </a:rPr>
              <a:t>Refer to the written introduction on the FGD guide!</a:t>
            </a:r>
          </a:p>
        </p:txBody>
      </p:sp>
    </p:spTree>
    <p:extLst>
      <p:ext uri="{BB962C8B-B14F-4D97-AF65-F5344CB8AC3E}">
        <p14:creationId xmlns:p14="http://schemas.microsoft.com/office/powerpoint/2010/main" val="2195658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51307"/>
            <a:ext cx="7664335" cy="553998"/>
          </a:xfrm>
          <a:prstGeom prst="rect">
            <a:avLst/>
          </a:prstGeom>
          <a:solidFill>
            <a:schemeClr val="tx1"/>
          </a:solidFill>
        </p:spPr>
        <p:txBody>
          <a:bodyPr wrap="square" rtlCol="0" anchor="b">
            <a:spAutoFit/>
          </a:bodyPr>
          <a:lstStyle/>
          <a:p>
            <a:r>
              <a:rPr lang="en-US" sz="3000" b="1" dirty="0" smtClean="0">
                <a:solidFill>
                  <a:schemeClr val="bg1"/>
                </a:solidFill>
                <a:latin typeface="Trade Gothic LT Std" panose="00000500000000000000" pitchFamily="50" charset="0"/>
              </a:rPr>
              <a:t>   </a:t>
            </a:r>
            <a:r>
              <a:rPr lang="en-US" sz="2800" b="1" dirty="0" smtClean="0">
                <a:solidFill>
                  <a:schemeClr val="bg1"/>
                </a:solidFill>
                <a:latin typeface="Trade Gothic LT Std" panose="00000500000000000000" pitchFamily="50" charset="0"/>
              </a:rPr>
              <a:t>Setting the ground rules</a:t>
            </a:r>
            <a:endParaRPr lang="en-GB" sz="2800" b="1" dirty="0">
              <a:solidFill>
                <a:schemeClr val="bg1"/>
              </a:solidFill>
              <a:latin typeface="Trade Gothic LT Std" panose="00000500000000000000" pitchFamily="50" charset="0"/>
            </a:endParaRPr>
          </a:p>
        </p:txBody>
      </p:sp>
      <p:sp>
        <p:nvSpPr>
          <p:cNvPr id="2" name="TextBox 1"/>
          <p:cNvSpPr txBox="1"/>
          <p:nvPr/>
        </p:nvSpPr>
        <p:spPr>
          <a:xfrm>
            <a:off x="300764" y="1564345"/>
            <a:ext cx="8526321" cy="4385816"/>
          </a:xfrm>
          <a:prstGeom prst="rect">
            <a:avLst/>
          </a:prstGeom>
          <a:noFill/>
        </p:spPr>
        <p:txBody>
          <a:bodyPr wrap="square" rtlCol="0">
            <a:spAutoFit/>
          </a:bodyPr>
          <a:lstStyle/>
          <a:p>
            <a:pPr lvl="0"/>
            <a:r>
              <a:rPr lang="en-GB" sz="2400" dirty="0" smtClean="0">
                <a:latin typeface="Arial Narrow" panose="020B0606020202030204" pitchFamily="34" charset="0"/>
              </a:rPr>
              <a:t>The facilitator needs to inform the participants about the ground </a:t>
            </a:r>
            <a:r>
              <a:rPr lang="en-GB" sz="2400" dirty="0">
                <a:latin typeface="Arial Narrow" panose="020B0606020202030204" pitchFamily="34" charset="0"/>
              </a:rPr>
              <a:t>rules </a:t>
            </a:r>
            <a:r>
              <a:rPr lang="en-GB" sz="2400" dirty="0" smtClean="0">
                <a:latin typeface="Arial Narrow" panose="020B0606020202030204" pitchFamily="34" charset="0"/>
              </a:rPr>
              <a:t>they should respect during the discussion: </a:t>
            </a:r>
            <a:endParaRPr lang="en-GB" sz="2400" dirty="0">
              <a:latin typeface="Arial Narrow" panose="020B0606020202030204" pitchFamily="34" charset="0"/>
            </a:endParaRPr>
          </a:p>
          <a:p>
            <a:pPr lvl="0"/>
            <a:endParaRPr lang="en-GB" sz="2400" b="1" dirty="0">
              <a:latin typeface="Arial Narrow" panose="020B0606020202030204" pitchFamily="34" charset="0"/>
            </a:endParaRPr>
          </a:p>
          <a:p>
            <a:pPr marL="342900" lvl="0" indent="-342900">
              <a:buFont typeface="Courier New" panose="02070309020205020404" pitchFamily="49" charset="0"/>
              <a:buChar char="o"/>
            </a:pPr>
            <a:r>
              <a:rPr lang="en-US" sz="2400" dirty="0" smtClean="0">
                <a:latin typeface="Arial Narrow" panose="020B0606020202030204" pitchFamily="34" charset="0"/>
              </a:rPr>
              <a:t>only </a:t>
            </a:r>
            <a:r>
              <a:rPr lang="en-US" sz="2400" dirty="0">
                <a:latin typeface="Arial Narrow" panose="020B0606020202030204" pitchFamily="34" charset="0"/>
              </a:rPr>
              <a:t>one person speaks at a </a:t>
            </a:r>
            <a:r>
              <a:rPr lang="en-US" sz="2400" dirty="0" smtClean="0">
                <a:latin typeface="Arial Narrow" panose="020B0606020202030204" pitchFamily="34" charset="0"/>
              </a:rPr>
              <a:t>time</a:t>
            </a:r>
          </a:p>
          <a:p>
            <a:pPr marL="342900" lvl="0" indent="-342900">
              <a:spcAft>
                <a:spcPts val="600"/>
              </a:spcAft>
              <a:buFont typeface="Courier New" panose="02070309020205020404" pitchFamily="49" charset="0"/>
              <a:buChar char="o"/>
            </a:pPr>
            <a:r>
              <a:rPr lang="en-US" sz="2400" dirty="0">
                <a:latin typeface="Arial Narrow" panose="020B0606020202030204" pitchFamily="34" charset="0"/>
              </a:rPr>
              <a:t>t</a:t>
            </a:r>
            <a:r>
              <a:rPr lang="en-US" sz="2400" dirty="0" smtClean="0">
                <a:latin typeface="Arial Narrow" panose="020B0606020202030204" pitchFamily="34" charset="0"/>
              </a:rPr>
              <a:t>here </a:t>
            </a:r>
            <a:r>
              <a:rPr lang="en-US" sz="2400" dirty="0">
                <a:latin typeface="Arial Narrow" panose="020B0606020202030204" pitchFamily="34" charset="0"/>
              </a:rPr>
              <a:t>are no right or wrong answers</a:t>
            </a:r>
          </a:p>
          <a:p>
            <a:pPr marL="342900" lvl="0" indent="-342900">
              <a:spcAft>
                <a:spcPts val="600"/>
              </a:spcAft>
              <a:buFont typeface="Courier New" panose="02070309020205020404" pitchFamily="49" charset="0"/>
              <a:buChar char="o"/>
            </a:pPr>
            <a:r>
              <a:rPr lang="en-US" sz="2400" dirty="0" smtClean="0">
                <a:latin typeface="Arial Narrow" panose="020B0606020202030204" pitchFamily="34" charset="0"/>
              </a:rPr>
              <a:t>participants </a:t>
            </a:r>
            <a:r>
              <a:rPr lang="en-US" sz="2400" dirty="0">
                <a:latin typeface="Arial Narrow" panose="020B0606020202030204" pitchFamily="34" charset="0"/>
              </a:rPr>
              <a:t>do not have to speak in any particular order</a:t>
            </a:r>
          </a:p>
          <a:p>
            <a:pPr marL="342900" lvl="0" indent="-342900">
              <a:spcAft>
                <a:spcPts val="600"/>
              </a:spcAft>
              <a:buFont typeface="Courier New" panose="02070309020205020404" pitchFamily="49" charset="0"/>
              <a:buChar char="o"/>
            </a:pPr>
            <a:r>
              <a:rPr lang="en-US" sz="2400" dirty="0" smtClean="0">
                <a:latin typeface="Arial Narrow" panose="020B0606020202030204" pitchFamily="34" charset="0"/>
              </a:rPr>
              <a:t>when people have </a:t>
            </a:r>
            <a:r>
              <a:rPr lang="en-US" sz="2400" dirty="0">
                <a:latin typeface="Arial Narrow" panose="020B0606020202030204" pitchFamily="34" charset="0"/>
              </a:rPr>
              <a:t>something to say, </a:t>
            </a:r>
            <a:r>
              <a:rPr lang="en-US" sz="2400" dirty="0" smtClean="0">
                <a:latin typeface="Arial Narrow" panose="020B0606020202030204" pitchFamily="34" charset="0"/>
              </a:rPr>
              <a:t>the may speak</a:t>
            </a:r>
            <a:endParaRPr lang="en-US" sz="2400" dirty="0">
              <a:latin typeface="Arial Narrow" panose="020B0606020202030204" pitchFamily="34" charset="0"/>
            </a:endParaRPr>
          </a:p>
          <a:p>
            <a:pPr marL="342900" lvl="0" indent="-342900">
              <a:buFont typeface="Courier New" panose="02070309020205020404" pitchFamily="49" charset="0"/>
              <a:buChar char="o"/>
            </a:pPr>
            <a:r>
              <a:rPr lang="en-US" sz="2400" dirty="0" smtClean="0">
                <a:latin typeface="Arial Narrow" panose="020B0606020202030204" pitchFamily="34" charset="0"/>
              </a:rPr>
              <a:t>people </a:t>
            </a:r>
            <a:r>
              <a:rPr lang="en-US" sz="2400" dirty="0">
                <a:latin typeface="Arial Narrow" panose="020B0606020202030204" pitchFamily="34" charset="0"/>
              </a:rPr>
              <a:t>do not have to agree with the views of </a:t>
            </a:r>
            <a:r>
              <a:rPr lang="en-US" sz="2400" dirty="0" smtClean="0">
                <a:latin typeface="Arial Narrow" panose="020B0606020202030204" pitchFamily="34" charset="0"/>
              </a:rPr>
              <a:t>others in </a:t>
            </a:r>
            <a:r>
              <a:rPr lang="en-US" sz="2400" dirty="0">
                <a:latin typeface="Arial Narrow" panose="020B0606020202030204" pitchFamily="34" charset="0"/>
              </a:rPr>
              <a:t>the group</a:t>
            </a:r>
          </a:p>
          <a:p>
            <a:pPr lvl="0"/>
            <a:endParaRPr lang="en-US" sz="2400" b="1" dirty="0">
              <a:latin typeface="Arial Narrow" panose="020B0606020202030204" pitchFamily="34" charset="0"/>
            </a:endParaRPr>
          </a:p>
          <a:p>
            <a:r>
              <a:rPr lang="en-US" sz="2400" b="1" dirty="0" smtClean="0">
                <a:latin typeface="Arial Narrow" panose="020B0606020202030204" pitchFamily="34" charset="0"/>
              </a:rPr>
              <a:t>Again, refer </a:t>
            </a:r>
            <a:r>
              <a:rPr lang="en-US" sz="2400" b="1" dirty="0">
                <a:latin typeface="Arial Narrow" panose="020B0606020202030204" pitchFamily="34" charset="0"/>
              </a:rPr>
              <a:t>to the </a:t>
            </a:r>
            <a:r>
              <a:rPr lang="en-US" sz="2400" b="1" dirty="0" smtClean="0">
                <a:latin typeface="Arial Narrow" panose="020B0606020202030204" pitchFamily="34" charset="0"/>
              </a:rPr>
              <a:t>Ground Rules Section on </a:t>
            </a:r>
            <a:r>
              <a:rPr lang="en-US" sz="2400" b="1" dirty="0">
                <a:latin typeface="Arial Narrow" panose="020B0606020202030204" pitchFamily="34" charset="0"/>
              </a:rPr>
              <a:t>the FGD guide!</a:t>
            </a:r>
          </a:p>
          <a:p>
            <a:pPr lvl="0"/>
            <a:endParaRPr lang="en-US" sz="2400" b="1" dirty="0">
              <a:latin typeface="Arial Narrow" panose="020B0606020202030204" pitchFamily="34" charset="0"/>
            </a:endParaRPr>
          </a:p>
        </p:txBody>
      </p:sp>
    </p:spTree>
    <p:extLst>
      <p:ext uri="{BB962C8B-B14F-4D97-AF65-F5344CB8AC3E}">
        <p14:creationId xmlns:p14="http://schemas.microsoft.com/office/powerpoint/2010/main" val="2542966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MPACT COLOURS">
      <a:dk1>
        <a:srgbClr val="000000"/>
      </a:dk1>
      <a:lt1>
        <a:srgbClr val="FFFFFF"/>
      </a:lt1>
      <a:dk2>
        <a:srgbClr val="39302A"/>
      </a:dk2>
      <a:lt2>
        <a:srgbClr val="E5DEDB"/>
      </a:lt2>
      <a:accent1>
        <a:srgbClr val="95A0A9"/>
      </a:accent1>
      <a:accent2>
        <a:srgbClr val="D2CBB8"/>
      </a:accent2>
      <a:accent3>
        <a:srgbClr val="A5C9A1"/>
      </a:accent3>
      <a:accent4>
        <a:srgbClr val="56B3CD"/>
      </a:accent4>
      <a:accent5>
        <a:srgbClr val="0067A9"/>
      </a:accent5>
      <a:accent6>
        <a:srgbClr val="D1D3D4"/>
      </a:accent6>
      <a:hlink>
        <a:srgbClr val="F69E61"/>
      </a:hlink>
      <a:folHlink>
        <a:srgbClr val="FFF67A"/>
      </a:folHlink>
    </a:clrScheme>
    <a:fontScheme name="IMPACT">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1920</TotalTime>
  <Words>1643</Words>
  <Application>Microsoft Office PowerPoint</Application>
  <PresentationFormat>On-screen Show (4:3)</PresentationFormat>
  <Paragraphs>211</Paragraphs>
  <Slides>25</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Narrow</vt:lpstr>
      <vt:lpstr>Calibri</vt:lpstr>
      <vt:lpstr>Courier New</vt:lpstr>
      <vt:lpstr>Trade Gothic LT Std</vt:lpstr>
      <vt:lpstr>Trade Gothic LT Std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Gaia Van Der Ech</dc:creator>
  <cp:lastModifiedBy>Augusto Come</cp:lastModifiedBy>
  <cp:revision>197</cp:revision>
  <dcterms:created xsi:type="dcterms:W3CDTF">2015-05-20T15:21:11Z</dcterms:created>
  <dcterms:modified xsi:type="dcterms:W3CDTF">2016-09-28T08:54:33Z</dcterms:modified>
</cp:coreProperties>
</file>