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6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7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6" r:id="rId2"/>
    <p:sldId id="266" r:id="rId3"/>
    <p:sldId id="335" r:id="rId4"/>
    <p:sldId id="333" r:id="rId5"/>
    <p:sldId id="340" r:id="rId6"/>
    <p:sldId id="336" r:id="rId7"/>
    <p:sldId id="332" r:id="rId8"/>
    <p:sldId id="337" r:id="rId9"/>
    <p:sldId id="339" r:id="rId10"/>
    <p:sldId id="329" r:id="rId11"/>
  </p:sldIdLst>
  <p:sldSz cx="9144000" cy="6858000" type="screen4x3"/>
  <p:notesSz cx="6669088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PACT Initiatives" initials="II" lastIdx="8" clrIdx="0">
    <p:extLst>
      <p:ext uri="{19B8F6BF-5375-455C-9EA6-DF929625EA0E}">
        <p15:presenceInfo xmlns:p15="http://schemas.microsoft.com/office/powerpoint/2012/main" userId="IMPACT Initiativ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5859"/>
    <a:srgbClr val="D2CBB8"/>
    <a:srgbClr val="F4F2ED"/>
    <a:srgbClr val="DDD8CA"/>
    <a:srgbClr val="E8E5DC"/>
    <a:srgbClr val="58585A"/>
    <a:srgbClr val="666666"/>
    <a:srgbClr val="C0C1BF"/>
    <a:srgbClr val="FF5050"/>
    <a:srgbClr val="D63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357" autoAdjust="0"/>
  </p:normalViewPr>
  <p:slideViewPr>
    <p:cSldViewPr showGuides="1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982" y="-108"/>
      </p:cViewPr>
      <p:guideLst>
        <p:guide orient="horz" pos="3126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D:\REACH\TUR\Project_OFDA_DamageIDP\04_Data\Market_Monitoring\MM_2016_01\Analysis\REACH_SYR_Dataset_MarketMonitoring_Jan2016_ShelterClust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1400" b="1" dirty="0"/>
              <a:t>Average Prices of All Hygiene NFIs by Subdistrict,</a:t>
            </a:r>
          </a:p>
          <a:p>
            <a:pPr>
              <a:defRPr sz="1400" b="1"/>
            </a:pPr>
            <a:r>
              <a:rPr lang="en-US" sz="1400" b="1" dirty="0"/>
              <a:t>January 2016 (SYP)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'Hygiene Prices (Graph)'!$B$1</c:f>
              <c:strCache>
                <c:ptCount val="1"/>
                <c:pt idx="0">
                  <c:v>Laundry Soap
(1 kg)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'Hygiene Prices (Graph)'!$A$2:$A$20</c:f>
              <c:strCache>
                <c:ptCount val="19"/>
                <c:pt idx="0">
                  <c:v>Average Prices</c:v>
                </c:pt>
                <c:pt idx="1">
                  <c:v>Atareb</c:v>
                </c:pt>
                <c:pt idx="2">
                  <c:v>Daret Azza</c:v>
                </c:pt>
                <c:pt idx="3">
                  <c:v>Afrin</c:v>
                </c:pt>
                <c:pt idx="4">
                  <c:v>A'zaz</c:v>
                </c:pt>
                <c:pt idx="5">
                  <c:v>Tall Refaat</c:v>
                </c:pt>
                <c:pt idx="6">
                  <c:v>Ain al-Arab</c:v>
                </c:pt>
                <c:pt idx="7">
                  <c:v>Lower Shyookh</c:v>
                </c:pt>
                <c:pt idx="8">
                  <c:v>Lattakia</c:v>
                </c:pt>
                <c:pt idx="9">
                  <c:v>Idleb</c:v>
                </c:pt>
                <c:pt idx="10">
                  <c:v>Saraqab</c:v>
                </c:pt>
                <c:pt idx="11">
                  <c:v>Teftnaz</c:v>
                </c:pt>
                <c:pt idx="12">
                  <c:v>Maaret Misrin</c:v>
                </c:pt>
                <c:pt idx="13">
                  <c:v>Harim</c:v>
                </c:pt>
                <c:pt idx="14">
                  <c:v>Salqin</c:v>
                </c:pt>
                <c:pt idx="15">
                  <c:v>Kafr Takharim</c:v>
                </c:pt>
                <c:pt idx="16">
                  <c:v>Qourqeena</c:v>
                </c:pt>
                <c:pt idx="17">
                  <c:v>Armanaz</c:v>
                </c:pt>
                <c:pt idx="18">
                  <c:v>Darkosh</c:v>
                </c:pt>
              </c:strCache>
            </c:strRef>
          </c:cat>
          <c:val>
            <c:numRef>
              <c:f>'Hygiene Prices (Graph)'!$B$2:$B$20</c:f>
              <c:numCache>
                <c:formatCode>General</c:formatCode>
                <c:ptCount val="19"/>
                <c:pt idx="0">
                  <c:v>399.04166666666669</c:v>
                </c:pt>
                <c:pt idx="1">
                  <c:v>377.5</c:v>
                </c:pt>
                <c:pt idx="2">
                  <c:v>355.83333333333331</c:v>
                </c:pt>
                <c:pt idx="3">
                  <c:v>455</c:v>
                </c:pt>
                <c:pt idx="4">
                  <c:v>346.14285714285717</c:v>
                </c:pt>
                <c:pt idx="5">
                  <c:v>380.66666666666669</c:v>
                </c:pt>
                <c:pt idx="6">
                  <c:v>262.5</c:v>
                </c:pt>
                <c:pt idx="7">
                  <c:v>287.5</c:v>
                </c:pt>
                <c:pt idx="8">
                  <c:v>900</c:v>
                </c:pt>
                <c:pt idx="9">
                  <c:v>350</c:v>
                </c:pt>
                <c:pt idx="10">
                  <c:v>341.66666666666669</c:v>
                </c:pt>
                <c:pt idx="11">
                  <c:v>380</c:v>
                </c:pt>
                <c:pt idx="12">
                  <c:v>391.66666666666669</c:v>
                </c:pt>
                <c:pt idx="13">
                  <c:v>316.66666666666669</c:v>
                </c:pt>
                <c:pt idx="14">
                  <c:v>313.16666666666669</c:v>
                </c:pt>
                <c:pt idx="15">
                  <c:v>337.5</c:v>
                </c:pt>
                <c:pt idx="16">
                  <c:v>350</c:v>
                </c:pt>
                <c:pt idx="18">
                  <c:v>668.75</c:v>
                </c:pt>
              </c:numCache>
            </c:numRef>
          </c:val>
        </c:ser>
        <c:ser>
          <c:idx val="1"/>
          <c:order val="1"/>
          <c:tx>
            <c:strRef>
              <c:f>'Hygiene Prices (Graph)'!$C$1</c:f>
              <c:strCache>
                <c:ptCount val="1"/>
                <c:pt idx="0">
                  <c:v>Individual Soap
(1 bar)</c:v>
                </c:pt>
              </c:strCache>
            </c:strRef>
          </c:tx>
          <c:spPr>
            <a:solidFill>
              <a:srgbClr val="F69E61"/>
            </a:solidFill>
            <a:ln>
              <a:noFill/>
            </a:ln>
            <a:effectLst/>
          </c:spPr>
          <c:invertIfNegative val="0"/>
          <c:cat>
            <c:strRef>
              <c:f>'Hygiene Prices (Graph)'!$A$2:$A$20</c:f>
              <c:strCache>
                <c:ptCount val="19"/>
                <c:pt idx="0">
                  <c:v>Average Prices</c:v>
                </c:pt>
                <c:pt idx="1">
                  <c:v>Atareb</c:v>
                </c:pt>
                <c:pt idx="2">
                  <c:v>Daret Azza</c:v>
                </c:pt>
                <c:pt idx="3">
                  <c:v>Afrin</c:v>
                </c:pt>
                <c:pt idx="4">
                  <c:v>A'zaz</c:v>
                </c:pt>
                <c:pt idx="5">
                  <c:v>Tall Refaat</c:v>
                </c:pt>
                <c:pt idx="6">
                  <c:v>Ain al-Arab</c:v>
                </c:pt>
                <c:pt idx="7">
                  <c:v>Lower Shyookh</c:v>
                </c:pt>
                <c:pt idx="8">
                  <c:v>Lattakia</c:v>
                </c:pt>
                <c:pt idx="9">
                  <c:v>Idleb</c:v>
                </c:pt>
                <c:pt idx="10">
                  <c:v>Saraqab</c:v>
                </c:pt>
                <c:pt idx="11">
                  <c:v>Teftnaz</c:v>
                </c:pt>
                <c:pt idx="12">
                  <c:v>Maaret Misrin</c:v>
                </c:pt>
                <c:pt idx="13">
                  <c:v>Harim</c:v>
                </c:pt>
                <c:pt idx="14">
                  <c:v>Salqin</c:v>
                </c:pt>
                <c:pt idx="15">
                  <c:v>Kafr Takharim</c:v>
                </c:pt>
                <c:pt idx="16">
                  <c:v>Qourqeena</c:v>
                </c:pt>
                <c:pt idx="17">
                  <c:v>Armanaz</c:v>
                </c:pt>
                <c:pt idx="18">
                  <c:v>Darkosh</c:v>
                </c:pt>
              </c:strCache>
            </c:strRef>
          </c:cat>
          <c:val>
            <c:numRef>
              <c:f>'Hygiene Prices (Graph)'!$C$2:$C$20</c:f>
              <c:numCache>
                <c:formatCode>General</c:formatCode>
                <c:ptCount val="19"/>
                <c:pt idx="0">
                  <c:v>333.73913043478262</c:v>
                </c:pt>
                <c:pt idx="1">
                  <c:v>31.25</c:v>
                </c:pt>
                <c:pt idx="2">
                  <c:v>157.66666666666666</c:v>
                </c:pt>
                <c:pt idx="3">
                  <c:v>59.666666666666664</c:v>
                </c:pt>
                <c:pt idx="4">
                  <c:v>172.71428571428572</c:v>
                </c:pt>
                <c:pt idx="5">
                  <c:v>670</c:v>
                </c:pt>
                <c:pt idx="6">
                  <c:v>125</c:v>
                </c:pt>
                <c:pt idx="7">
                  <c:v>125</c:v>
                </c:pt>
                <c:pt idx="8">
                  <c:v>111.66666666666667</c:v>
                </c:pt>
                <c:pt idx="9">
                  <c:v>150</c:v>
                </c:pt>
                <c:pt idx="10">
                  <c:v>136.66666666666666</c:v>
                </c:pt>
                <c:pt idx="11">
                  <c:v>112.5</c:v>
                </c:pt>
                <c:pt idx="12">
                  <c:v>137.66666666666666</c:v>
                </c:pt>
                <c:pt idx="13">
                  <c:v>161.66666666666666</c:v>
                </c:pt>
                <c:pt idx="14">
                  <c:v>139.16666666666666</c:v>
                </c:pt>
                <c:pt idx="15">
                  <c:v>150</c:v>
                </c:pt>
                <c:pt idx="16">
                  <c:v>143.33333333333334</c:v>
                </c:pt>
                <c:pt idx="18">
                  <c:v>223.75</c:v>
                </c:pt>
              </c:numCache>
            </c:numRef>
          </c:val>
        </c:ser>
        <c:ser>
          <c:idx val="2"/>
          <c:order val="2"/>
          <c:tx>
            <c:strRef>
              <c:f>'Hygiene Prices (Graph)'!$D$1</c:f>
              <c:strCache>
                <c:ptCount val="1"/>
                <c:pt idx="0">
                  <c:v>Dish Soap
(1 L)</c:v>
                </c:pt>
              </c:strCache>
            </c:strRef>
          </c:tx>
          <c:spPr>
            <a:solidFill>
              <a:srgbClr val="FFF67A"/>
            </a:solidFill>
            <a:ln>
              <a:noFill/>
            </a:ln>
            <a:effectLst/>
          </c:spPr>
          <c:invertIfNegative val="0"/>
          <c:cat>
            <c:strRef>
              <c:f>'Hygiene Prices (Graph)'!$A$2:$A$20</c:f>
              <c:strCache>
                <c:ptCount val="19"/>
                <c:pt idx="0">
                  <c:v>Average Prices</c:v>
                </c:pt>
                <c:pt idx="1">
                  <c:v>Atareb</c:v>
                </c:pt>
                <c:pt idx="2">
                  <c:v>Daret Azza</c:v>
                </c:pt>
                <c:pt idx="3">
                  <c:v>Afrin</c:v>
                </c:pt>
                <c:pt idx="4">
                  <c:v>A'zaz</c:v>
                </c:pt>
                <c:pt idx="5">
                  <c:v>Tall Refaat</c:v>
                </c:pt>
                <c:pt idx="6">
                  <c:v>Ain al-Arab</c:v>
                </c:pt>
                <c:pt idx="7">
                  <c:v>Lower Shyookh</c:v>
                </c:pt>
                <c:pt idx="8">
                  <c:v>Lattakia</c:v>
                </c:pt>
                <c:pt idx="9">
                  <c:v>Idleb</c:v>
                </c:pt>
                <c:pt idx="10">
                  <c:v>Saraqab</c:v>
                </c:pt>
                <c:pt idx="11">
                  <c:v>Teftnaz</c:v>
                </c:pt>
                <c:pt idx="12">
                  <c:v>Maaret Misrin</c:v>
                </c:pt>
                <c:pt idx="13">
                  <c:v>Harim</c:v>
                </c:pt>
                <c:pt idx="14">
                  <c:v>Salqin</c:v>
                </c:pt>
                <c:pt idx="15">
                  <c:v>Kafr Takharim</c:v>
                </c:pt>
                <c:pt idx="16">
                  <c:v>Qourqeena</c:v>
                </c:pt>
                <c:pt idx="17">
                  <c:v>Armanaz</c:v>
                </c:pt>
                <c:pt idx="18">
                  <c:v>Darkosh</c:v>
                </c:pt>
              </c:strCache>
            </c:strRef>
          </c:cat>
          <c:val>
            <c:numRef>
              <c:f>'Hygiene Prices (Graph)'!$D$2:$D$20</c:f>
              <c:numCache>
                <c:formatCode>General</c:formatCode>
                <c:ptCount val="19"/>
                <c:pt idx="0">
                  <c:v>248.94623655913978</c:v>
                </c:pt>
                <c:pt idx="1">
                  <c:v>93.75</c:v>
                </c:pt>
                <c:pt idx="2">
                  <c:v>111.66666666666667</c:v>
                </c:pt>
                <c:pt idx="3">
                  <c:v>333.66666666666669</c:v>
                </c:pt>
                <c:pt idx="4">
                  <c:v>166.28571428571428</c:v>
                </c:pt>
                <c:pt idx="5">
                  <c:v>161.66666666666666</c:v>
                </c:pt>
                <c:pt idx="6">
                  <c:v>185</c:v>
                </c:pt>
                <c:pt idx="7">
                  <c:v>200</c:v>
                </c:pt>
                <c:pt idx="8">
                  <c:v>238.33333333333334</c:v>
                </c:pt>
                <c:pt idx="9">
                  <c:v>71.666666666666671</c:v>
                </c:pt>
                <c:pt idx="10">
                  <c:v>243.33333333333334</c:v>
                </c:pt>
                <c:pt idx="11">
                  <c:v>135</c:v>
                </c:pt>
                <c:pt idx="12">
                  <c:v>283.33333333333331</c:v>
                </c:pt>
                <c:pt idx="13">
                  <c:v>188.33333333333334</c:v>
                </c:pt>
                <c:pt idx="14">
                  <c:v>261.60000000000002</c:v>
                </c:pt>
                <c:pt idx="15">
                  <c:v>135</c:v>
                </c:pt>
                <c:pt idx="16">
                  <c:v>250</c:v>
                </c:pt>
                <c:pt idx="18">
                  <c:v>206.25</c:v>
                </c:pt>
              </c:numCache>
            </c:numRef>
          </c:val>
        </c:ser>
        <c:ser>
          <c:idx val="3"/>
          <c:order val="3"/>
          <c:tx>
            <c:strRef>
              <c:f>'Hygiene Prices (Graph)'!$E$1</c:f>
              <c:strCache>
                <c:ptCount val="1"/>
                <c:pt idx="0">
                  <c:v>Toothpaste
(1 pc, 200 g)</c:v>
                </c:pt>
              </c:strCache>
            </c:strRef>
          </c:tx>
          <c:spPr>
            <a:solidFill>
              <a:srgbClr val="A5C9A1"/>
            </a:solidFill>
            <a:ln>
              <a:noFill/>
            </a:ln>
            <a:effectLst/>
          </c:spPr>
          <c:invertIfNegative val="0"/>
          <c:cat>
            <c:strRef>
              <c:f>'Hygiene Prices (Graph)'!$A$2:$A$20</c:f>
              <c:strCache>
                <c:ptCount val="19"/>
                <c:pt idx="0">
                  <c:v>Average Prices</c:v>
                </c:pt>
                <c:pt idx="1">
                  <c:v>Atareb</c:v>
                </c:pt>
                <c:pt idx="2">
                  <c:v>Daret Azza</c:v>
                </c:pt>
                <c:pt idx="3">
                  <c:v>Afrin</c:v>
                </c:pt>
                <c:pt idx="4">
                  <c:v>A'zaz</c:v>
                </c:pt>
                <c:pt idx="5">
                  <c:v>Tall Refaat</c:v>
                </c:pt>
                <c:pt idx="6">
                  <c:v>Ain al-Arab</c:v>
                </c:pt>
                <c:pt idx="7">
                  <c:v>Lower Shyookh</c:v>
                </c:pt>
                <c:pt idx="8">
                  <c:v>Lattakia</c:v>
                </c:pt>
                <c:pt idx="9">
                  <c:v>Idleb</c:v>
                </c:pt>
                <c:pt idx="10">
                  <c:v>Saraqab</c:v>
                </c:pt>
                <c:pt idx="11">
                  <c:v>Teftnaz</c:v>
                </c:pt>
                <c:pt idx="12">
                  <c:v>Maaret Misrin</c:v>
                </c:pt>
                <c:pt idx="13">
                  <c:v>Harim</c:v>
                </c:pt>
                <c:pt idx="14">
                  <c:v>Salqin</c:v>
                </c:pt>
                <c:pt idx="15">
                  <c:v>Kafr Takharim</c:v>
                </c:pt>
                <c:pt idx="16">
                  <c:v>Qourqeena</c:v>
                </c:pt>
                <c:pt idx="17">
                  <c:v>Armanaz</c:v>
                </c:pt>
                <c:pt idx="18">
                  <c:v>Darkosh</c:v>
                </c:pt>
              </c:strCache>
            </c:strRef>
          </c:cat>
          <c:val>
            <c:numRef>
              <c:f>'Hygiene Prices (Graph)'!$E$2:$E$20</c:f>
              <c:numCache>
                <c:formatCode>General</c:formatCode>
                <c:ptCount val="19"/>
                <c:pt idx="0">
                  <c:v>164.59821428571428</c:v>
                </c:pt>
                <c:pt idx="1">
                  <c:v>138.75</c:v>
                </c:pt>
                <c:pt idx="2">
                  <c:v>166.66666666666666</c:v>
                </c:pt>
                <c:pt idx="3">
                  <c:v>258.33333333333331</c:v>
                </c:pt>
                <c:pt idx="4">
                  <c:v>93.571428571428569</c:v>
                </c:pt>
                <c:pt idx="5">
                  <c:v>81.666666666666671</c:v>
                </c:pt>
                <c:pt idx="6">
                  <c:v>150.83333333333334</c:v>
                </c:pt>
                <c:pt idx="7">
                  <c:v>136.66666666666666</c:v>
                </c:pt>
                <c:pt idx="8">
                  <c:v>300</c:v>
                </c:pt>
                <c:pt idx="9">
                  <c:v>225</c:v>
                </c:pt>
                <c:pt idx="10">
                  <c:v>157</c:v>
                </c:pt>
                <c:pt idx="11">
                  <c:v>153</c:v>
                </c:pt>
                <c:pt idx="12">
                  <c:v>163</c:v>
                </c:pt>
                <c:pt idx="13">
                  <c:v>108.33333333333333</c:v>
                </c:pt>
                <c:pt idx="14">
                  <c:v>150</c:v>
                </c:pt>
                <c:pt idx="15">
                  <c:v>150</c:v>
                </c:pt>
                <c:pt idx="16">
                  <c:v>150</c:v>
                </c:pt>
                <c:pt idx="17">
                  <c:v>245</c:v>
                </c:pt>
                <c:pt idx="18">
                  <c:v>256.25</c:v>
                </c:pt>
              </c:numCache>
            </c:numRef>
          </c:val>
        </c:ser>
        <c:ser>
          <c:idx val="4"/>
          <c:order val="4"/>
          <c:tx>
            <c:strRef>
              <c:f>'Hygiene Prices (Graph)'!$F$1</c:f>
              <c:strCache>
                <c:ptCount val="1"/>
                <c:pt idx="0">
                  <c:v>Sanitary Pads
(1 pack, 10 pc)</c:v>
                </c:pt>
              </c:strCache>
            </c:strRef>
          </c:tx>
          <c:spPr>
            <a:solidFill>
              <a:srgbClr val="56B3CD"/>
            </a:solidFill>
            <a:ln>
              <a:noFill/>
            </a:ln>
            <a:effectLst/>
          </c:spPr>
          <c:invertIfNegative val="0"/>
          <c:cat>
            <c:strRef>
              <c:f>'Hygiene Prices (Graph)'!$A$2:$A$20</c:f>
              <c:strCache>
                <c:ptCount val="19"/>
                <c:pt idx="0">
                  <c:v>Average Prices</c:v>
                </c:pt>
                <c:pt idx="1">
                  <c:v>Atareb</c:v>
                </c:pt>
                <c:pt idx="2">
                  <c:v>Daret Azza</c:v>
                </c:pt>
                <c:pt idx="3">
                  <c:v>Afrin</c:v>
                </c:pt>
                <c:pt idx="4">
                  <c:v>A'zaz</c:v>
                </c:pt>
                <c:pt idx="5">
                  <c:v>Tall Refaat</c:v>
                </c:pt>
                <c:pt idx="6">
                  <c:v>Ain al-Arab</c:v>
                </c:pt>
                <c:pt idx="7">
                  <c:v>Lower Shyookh</c:v>
                </c:pt>
                <c:pt idx="8">
                  <c:v>Lattakia</c:v>
                </c:pt>
                <c:pt idx="9">
                  <c:v>Idleb</c:v>
                </c:pt>
                <c:pt idx="10">
                  <c:v>Saraqab</c:v>
                </c:pt>
                <c:pt idx="11">
                  <c:v>Teftnaz</c:v>
                </c:pt>
                <c:pt idx="12">
                  <c:v>Maaret Misrin</c:v>
                </c:pt>
                <c:pt idx="13">
                  <c:v>Harim</c:v>
                </c:pt>
                <c:pt idx="14">
                  <c:v>Salqin</c:v>
                </c:pt>
                <c:pt idx="15">
                  <c:v>Kafr Takharim</c:v>
                </c:pt>
                <c:pt idx="16">
                  <c:v>Qourqeena</c:v>
                </c:pt>
                <c:pt idx="17">
                  <c:v>Armanaz</c:v>
                </c:pt>
                <c:pt idx="18">
                  <c:v>Darkosh</c:v>
                </c:pt>
              </c:strCache>
            </c:strRef>
          </c:cat>
          <c:val>
            <c:numRef>
              <c:f>'Hygiene Prices (Graph)'!$F$2:$F$20</c:f>
              <c:numCache>
                <c:formatCode>General</c:formatCode>
                <c:ptCount val="19"/>
                <c:pt idx="0">
                  <c:v>165.74576271186442</c:v>
                </c:pt>
                <c:pt idx="1">
                  <c:v>187.5</c:v>
                </c:pt>
                <c:pt idx="2">
                  <c:v>171.875</c:v>
                </c:pt>
                <c:pt idx="3">
                  <c:v>215</c:v>
                </c:pt>
                <c:pt idx="4">
                  <c:v>98</c:v>
                </c:pt>
                <c:pt idx="5">
                  <c:v>141.66666666666666</c:v>
                </c:pt>
                <c:pt idx="6">
                  <c:v>243.75</c:v>
                </c:pt>
                <c:pt idx="8">
                  <c:v>225</c:v>
                </c:pt>
                <c:pt idx="9">
                  <c:v>200</c:v>
                </c:pt>
                <c:pt idx="10">
                  <c:v>155</c:v>
                </c:pt>
                <c:pt idx="11">
                  <c:v>156.25</c:v>
                </c:pt>
                <c:pt idx="12">
                  <c:v>116.66666666666667</c:v>
                </c:pt>
                <c:pt idx="13">
                  <c:v>126.33333333333333</c:v>
                </c:pt>
                <c:pt idx="14">
                  <c:v>120.83333333333333</c:v>
                </c:pt>
                <c:pt idx="15">
                  <c:v>208.33333333333334</c:v>
                </c:pt>
                <c:pt idx="16">
                  <c:v>204.16666666666666</c:v>
                </c:pt>
                <c:pt idx="17">
                  <c:v>173.33333333333334</c:v>
                </c:pt>
                <c:pt idx="18">
                  <c:v>218.75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1571728"/>
        <c:axId val="1191579888"/>
      </c:barChart>
      <c:catAx>
        <c:axId val="1191571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9888"/>
        <c:crosses val="autoZero"/>
        <c:auto val="1"/>
        <c:lblAlgn val="ctr"/>
        <c:lblOffset val="100"/>
        <c:noMultiLvlLbl val="0"/>
      </c:catAx>
      <c:valAx>
        <c:axId val="1191579888"/>
        <c:scaling>
          <c:orientation val="minMax"/>
          <c:max val="2500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333088660527604"/>
          <c:y val="0.10581018567570831"/>
          <c:w val="0.59336402864896121"/>
          <c:h val="0.6617788055922144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'Hygiene Prices (Graph)'!$B$1</c:f>
              <c:strCache>
                <c:ptCount val="1"/>
                <c:pt idx="0">
                  <c:v>Laundry Soap
(1 kg)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('Hygiene Prices (Graph)'!$A$2,'Hygiene Prices (Graph)'!$A$21:$A$32)</c:f>
              <c:strCache>
                <c:ptCount val="13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al-Malikkeyeh (Derike)</c:v>
                </c:pt>
                <c:pt idx="6">
                  <c:v>al-Malikkeyeh (Mabade)</c:v>
                </c:pt>
                <c:pt idx="7">
                  <c:v>Jawadieh</c:v>
                </c:pt>
                <c:pt idx="8">
                  <c:v>Yarobiyeh</c:v>
                </c:pt>
                <c:pt idx="9">
                  <c:v>Ras al-Ain</c:v>
                </c:pt>
                <c:pt idx="10">
                  <c:v>Deir ez-Zor</c:v>
                </c:pt>
                <c:pt idx="11">
                  <c:v>ar-Raqqa</c:v>
                </c:pt>
                <c:pt idx="12">
                  <c:v>Tell Abyad</c:v>
                </c:pt>
              </c:strCache>
            </c:strRef>
          </c:cat>
          <c:val>
            <c:numRef>
              <c:f>('Hygiene Prices (Graph)'!$B$2,'Hygiene Prices (Graph)'!$B$21:$B$32)</c:f>
              <c:numCache>
                <c:formatCode>General</c:formatCode>
                <c:ptCount val="13"/>
                <c:pt idx="0">
                  <c:v>399.04166666666669</c:v>
                </c:pt>
                <c:pt idx="1">
                  <c:v>387.5</c:v>
                </c:pt>
                <c:pt idx="2">
                  <c:v>442.85714285714283</c:v>
                </c:pt>
                <c:pt idx="3">
                  <c:v>411</c:v>
                </c:pt>
                <c:pt idx="4">
                  <c:v>383.33333333333331</c:v>
                </c:pt>
                <c:pt idx="5">
                  <c:v>378.66666666666669</c:v>
                </c:pt>
                <c:pt idx="6">
                  <c:v>325</c:v>
                </c:pt>
                <c:pt idx="7">
                  <c:v>400</c:v>
                </c:pt>
                <c:pt idx="8">
                  <c:v>373.33333333333331</c:v>
                </c:pt>
                <c:pt idx="9">
                  <c:v>400</c:v>
                </c:pt>
                <c:pt idx="10">
                  <c:v>462.5</c:v>
                </c:pt>
                <c:pt idx="11">
                  <c:v>333.33333333333331</c:v>
                </c:pt>
                <c:pt idx="12">
                  <c:v>500</c:v>
                </c:pt>
              </c:numCache>
            </c:numRef>
          </c:val>
        </c:ser>
        <c:ser>
          <c:idx val="1"/>
          <c:order val="1"/>
          <c:tx>
            <c:strRef>
              <c:f>'Hygiene Prices (Graph)'!$C$1</c:f>
              <c:strCache>
                <c:ptCount val="1"/>
                <c:pt idx="0">
                  <c:v>Individual Soap
(1 bar)</c:v>
                </c:pt>
              </c:strCache>
            </c:strRef>
          </c:tx>
          <c:spPr>
            <a:solidFill>
              <a:srgbClr val="F69E61"/>
            </a:solidFill>
            <a:ln>
              <a:noFill/>
            </a:ln>
            <a:effectLst/>
          </c:spPr>
          <c:invertIfNegative val="0"/>
          <c:cat>
            <c:strRef>
              <c:f>('Hygiene Prices (Graph)'!$A$2,'Hygiene Prices (Graph)'!$A$21:$A$32)</c:f>
              <c:strCache>
                <c:ptCount val="13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al-Malikkeyeh (Derike)</c:v>
                </c:pt>
                <c:pt idx="6">
                  <c:v>al-Malikkeyeh (Mabade)</c:v>
                </c:pt>
                <c:pt idx="7">
                  <c:v>Jawadieh</c:v>
                </c:pt>
                <c:pt idx="8">
                  <c:v>Yarobiyeh</c:v>
                </c:pt>
                <c:pt idx="9">
                  <c:v>Ras al-Ain</c:v>
                </c:pt>
                <c:pt idx="10">
                  <c:v>Deir ez-Zor</c:v>
                </c:pt>
                <c:pt idx="11">
                  <c:v>ar-Raqqa</c:v>
                </c:pt>
                <c:pt idx="12">
                  <c:v>Tell Abyad</c:v>
                </c:pt>
              </c:strCache>
            </c:strRef>
          </c:cat>
          <c:val>
            <c:numRef>
              <c:f>('Hygiene Prices (Graph)'!$C$2,'Hygiene Prices (Graph)'!$C$21:$C$32)</c:f>
              <c:numCache>
                <c:formatCode>General</c:formatCode>
                <c:ptCount val="13"/>
                <c:pt idx="0">
                  <c:v>333.73913043478262</c:v>
                </c:pt>
                <c:pt idx="1">
                  <c:v>150</c:v>
                </c:pt>
                <c:pt idx="2">
                  <c:v>700</c:v>
                </c:pt>
                <c:pt idx="3">
                  <c:v>666.66666666666663</c:v>
                </c:pt>
                <c:pt idx="4">
                  <c:v>733.33333333333337</c:v>
                </c:pt>
                <c:pt idx="5">
                  <c:v>666.66666666666663</c:v>
                </c:pt>
                <c:pt idx="6">
                  <c:v>683.33333333333337</c:v>
                </c:pt>
                <c:pt idx="7">
                  <c:v>683.33333333333337</c:v>
                </c:pt>
                <c:pt idx="8">
                  <c:v>816.66666666666663</c:v>
                </c:pt>
                <c:pt idx="9">
                  <c:v>1000</c:v>
                </c:pt>
                <c:pt idx="10">
                  <c:v>66</c:v>
                </c:pt>
                <c:pt idx="11">
                  <c:v>58.333333333333336</c:v>
                </c:pt>
                <c:pt idx="12">
                  <c:v>400</c:v>
                </c:pt>
              </c:numCache>
            </c:numRef>
          </c:val>
        </c:ser>
        <c:ser>
          <c:idx val="2"/>
          <c:order val="2"/>
          <c:tx>
            <c:strRef>
              <c:f>'Hygiene Prices (Graph)'!$D$1</c:f>
              <c:strCache>
                <c:ptCount val="1"/>
                <c:pt idx="0">
                  <c:v>Dish Soap
(1 L)</c:v>
                </c:pt>
              </c:strCache>
            </c:strRef>
          </c:tx>
          <c:spPr>
            <a:solidFill>
              <a:srgbClr val="FFF67A"/>
            </a:solidFill>
            <a:ln>
              <a:noFill/>
            </a:ln>
            <a:effectLst/>
          </c:spPr>
          <c:invertIfNegative val="0"/>
          <c:cat>
            <c:strRef>
              <c:f>('Hygiene Prices (Graph)'!$A$2,'Hygiene Prices (Graph)'!$A$21:$A$32)</c:f>
              <c:strCache>
                <c:ptCount val="13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al-Malikkeyeh (Derike)</c:v>
                </c:pt>
                <c:pt idx="6">
                  <c:v>al-Malikkeyeh (Mabade)</c:v>
                </c:pt>
                <c:pt idx="7">
                  <c:v>Jawadieh</c:v>
                </c:pt>
                <c:pt idx="8">
                  <c:v>Yarobiyeh</c:v>
                </c:pt>
                <c:pt idx="9">
                  <c:v>Ras al-Ain</c:v>
                </c:pt>
                <c:pt idx="10">
                  <c:v>Deir ez-Zor</c:v>
                </c:pt>
                <c:pt idx="11">
                  <c:v>ar-Raqqa</c:v>
                </c:pt>
                <c:pt idx="12">
                  <c:v>Tell Abyad</c:v>
                </c:pt>
              </c:strCache>
            </c:strRef>
          </c:cat>
          <c:val>
            <c:numRef>
              <c:f>('Hygiene Prices (Graph)'!$D$2,'Hygiene Prices (Graph)'!$D$21:$D$32)</c:f>
              <c:numCache>
                <c:formatCode>General</c:formatCode>
                <c:ptCount val="13"/>
                <c:pt idx="0">
                  <c:v>248.94623655913978</c:v>
                </c:pt>
                <c:pt idx="1">
                  <c:v>460</c:v>
                </c:pt>
                <c:pt idx="2">
                  <c:v>309.25</c:v>
                </c:pt>
                <c:pt idx="3">
                  <c:v>400</c:v>
                </c:pt>
                <c:pt idx="4">
                  <c:v>292.66666666666669</c:v>
                </c:pt>
                <c:pt idx="5">
                  <c:v>225.66666666666666</c:v>
                </c:pt>
                <c:pt idx="6">
                  <c:v>350</c:v>
                </c:pt>
                <c:pt idx="7">
                  <c:v>373.33333333333331</c:v>
                </c:pt>
                <c:pt idx="8">
                  <c:v>433.33333333333331</c:v>
                </c:pt>
                <c:pt idx="9">
                  <c:v>466.66666666666669</c:v>
                </c:pt>
                <c:pt idx="10">
                  <c:v>297.5</c:v>
                </c:pt>
                <c:pt idx="11">
                  <c:v>291.66666666666669</c:v>
                </c:pt>
                <c:pt idx="12">
                  <c:v>150</c:v>
                </c:pt>
              </c:numCache>
            </c:numRef>
          </c:val>
        </c:ser>
        <c:ser>
          <c:idx val="3"/>
          <c:order val="3"/>
          <c:tx>
            <c:strRef>
              <c:f>'Hygiene Prices (Graph)'!$E$1</c:f>
              <c:strCache>
                <c:ptCount val="1"/>
                <c:pt idx="0">
                  <c:v>Toothpaste
(1 pc, 200 g)</c:v>
                </c:pt>
              </c:strCache>
            </c:strRef>
          </c:tx>
          <c:spPr>
            <a:solidFill>
              <a:srgbClr val="A5C9A1"/>
            </a:solidFill>
            <a:ln>
              <a:noFill/>
            </a:ln>
            <a:effectLst/>
          </c:spPr>
          <c:invertIfNegative val="0"/>
          <c:cat>
            <c:strRef>
              <c:f>('Hygiene Prices (Graph)'!$A$2,'Hygiene Prices (Graph)'!$A$21:$A$32)</c:f>
              <c:strCache>
                <c:ptCount val="13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al-Malikkeyeh (Derike)</c:v>
                </c:pt>
                <c:pt idx="6">
                  <c:v>al-Malikkeyeh (Mabade)</c:v>
                </c:pt>
                <c:pt idx="7">
                  <c:v>Jawadieh</c:v>
                </c:pt>
                <c:pt idx="8">
                  <c:v>Yarobiyeh</c:v>
                </c:pt>
                <c:pt idx="9">
                  <c:v>Ras al-Ain</c:v>
                </c:pt>
                <c:pt idx="10">
                  <c:v>Deir ez-Zor</c:v>
                </c:pt>
                <c:pt idx="11">
                  <c:v>ar-Raqqa</c:v>
                </c:pt>
                <c:pt idx="12">
                  <c:v>Tell Abyad</c:v>
                </c:pt>
              </c:strCache>
            </c:strRef>
          </c:cat>
          <c:val>
            <c:numRef>
              <c:f>('Hygiene Prices (Graph)'!$E$2,'Hygiene Prices (Graph)'!$E$21:$E$32)</c:f>
              <c:numCache>
                <c:formatCode>General</c:formatCode>
                <c:ptCount val="13"/>
                <c:pt idx="0">
                  <c:v>164.59821428571428</c:v>
                </c:pt>
                <c:pt idx="1">
                  <c:v>162.5</c:v>
                </c:pt>
                <c:pt idx="2">
                  <c:v>170</c:v>
                </c:pt>
                <c:pt idx="3">
                  <c:v>150</c:v>
                </c:pt>
                <c:pt idx="4">
                  <c:v>125</c:v>
                </c:pt>
                <c:pt idx="5">
                  <c:v>113.33333333333333</c:v>
                </c:pt>
                <c:pt idx="6">
                  <c:v>141.66666666666666</c:v>
                </c:pt>
                <c:pt idx="7">
                  <c:v>136.66666666666666</c:v>
                </c:pt>
                <c:pt idx="8">
                  <c:v>158.33333333333334</c:v>
                </c:pt>
                <c:pt idx="9">
                  <c:v>183.33333333333334</c:v>
                </c:pt>
                <c:pt idx="10">
                  <c:v>287.5</c:v>
                </c:pt>
                <c:pt idx="11">
                  <c:v>250</c:v>
                </c:pt>
                <c:pt idx="12">
                  <c:v>100</c:v>
                </c:pt>
              </c:numCache>
            </c:numRef>
          </c:val>
        </c:ser>
        <c:ser>
          <c:idx val="4"/>
          <c:order val="4"/>
          <c:tx>
            <c:strRef>
              <c:f>'Hygiene Prices (Graph)'!$F$1</c:f>
              <c:strCache>
                <c:ptCount val="1"/>
                <c:pt idx="0">
                  <c:v>Sanitary Pads
(1 pack, 10 pc)</c:v>
                </c:pt>
              </c:strCache>
            </c:strRef>
          </c:tx>
          <c:spPr>
            <a:solidFill>
              <a:srgbClr val="56B3CD"/>
            </a:solidFill>
            <a:ln>
              <a:noFill/>
            </a:ln>
            <a:effectLst/>
          </c:spPr>
          <c:invertIfNegative val="0"/>
          <c:cat>
            <c:strRef>
              <c:f>('Hygiene Prices (Graph)'!$A$2,'Hygiene Prices (Graph)'!$A$21:$A$32)</c:f>
              <c:strCache>
                <c:ptCount val="13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al-Malikkeyeh (Derike)</c:v>
                </c:pt>
                <c:pt idx="6">
                  <c:v>al-Malikkeyeh (Mabade)</c:v>
                </c:pt>
                <c:pt idx="7">
                  <c:v>Jawadieh</c:v>
                </c:pt>
                <c:pt idx="8">
                  <c:v>Yarobiyeh</c:v>
                </c:pt>
                <c:pt idx="9">
                  <c:v>Ras al-Ain</c:v>
                </c:pt>
                <c:pt idx="10">
                  <c:v>Deir ez-Zor</c:v>
                </c:pt>
                <c:pt idx="11">
                  <c:v>ar-Raqqa</c:v>
                </c:pt>
                <c:pt idx="12">
                  <c:v>Tell Abyad</c:v>
                </c:pt>
              </c:strCache>
            </c:strRef>
          </c:cat>
          <c:val>
            <c:numRef>
              <c:f>('Hygiene Prices (Graph)'!$F$2,'Hygiene Prices (Graph)'!$F$21:$F$32)</c:f>
              <c:numCache>
                <c:formatCode>General</c:formatCode>
                <c:ptCount val="13"/>
                <c:pt idx="0">
                  <c:v>165.74576271186442</c:v>
                </c:pt>
                <c:pt idx="1">
                  <c:v>237.5</c:v>
                </c:pt>
                <c:pt idx="2">
                  <c:v>167.85714285714286</c:v>
                </c:pt>
                <c:pt idx="3">
                  <c:v>125</c:v>
                </c:pt>
                <c:pt idx="4">
                  <c:v>125</c:v>
                </c:pt>
                <c:pt idx="5">
                  <c:v>150</c:v>
                </c:pt>
                <c:pt idx="6">
                  <c:v>125</c:v>
                </c:pt>
                <c:pt idx="7">
                  <c:v>116.66666666666667</c:v>
                </c:pt>
                <c:pt idx="8">
                  <c:v>141.66666666666666</c:v>
                </c:pt>
                <c:pt idx="9">
                  <c:v>250</c:v>
                </c:pt>
                <c:pt idx="10">
                  <c:v>275</c:v>
                </c:pt>
                <c:pt idx="11">
                  <c:v>241.66666666666666</c:v>
                </c:pt>
                <c:pt idx="12">
                  <c:v>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1576080"/>
        <c:axId val="1191565200"/>
      </c:barChart>
      <c:catAx>
        <c:axId val="11915760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65200"/>
        <c:crosses val="autoZero"/>
        <c:auto val="1"/>
        <c:lblAlgn val="ctr"/>
        <c:lblOffset val="100"/>
        <c:noMultiLvlLbl val="0"/>
      </c:catAx>
      <c:valAx>
        <c:axId val="119156520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425130121446684E-2"/>
          <c:y val="0.80669235333623124"/>
          <c:w val="0.9482203389830508"/>
          <c:h val="0.178875394812936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1400" b="1" dirty="0"/>
              <a:t>Average Prices of </a:t>
            </a:r>
            <a:r>
              <a:rPr lang="en-US" sz="1400" b="1" dirty="0" smtClean="0"/>
              <a:t>Fuel </a:t>
            </a:r>
            <a:r>
              <a:rPr lang="en-US" sz="1400" b="1" dirty="0"/>
              <a:t>by Subdistrict,</a:t>
            </a:r>
          </a:p>
          <a:p>
            <a:pPr>
              <a:defRPr sz="1400" b="1"/>
            </a:pPr>
            <a:r>
              <a:rPr lang="en-US" sz="1400" b="1" dirty="0"/>
              <a:t>January 2016 (SYP)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'Fuel Prices (Graph)'!$B$1</c:f>
              <c:strCache>
                <c:ptCount val="1"/>
                <c:pt idx="0">
                  <c:v>Manually Refined Kaz (1 L)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(Graph)'!$B$2:$B$17</c:f>
              <c:numCache>
                <c:formatCode>General</c:formatCode>
                <c:ptCount val="16"/>
                <c:pt idx="0">
                  <c:v>180.390625</c:v>
                </c:pt>
                <c:pt idx="1">
                  <c:v>250</c:v>
                </c:pt>
                <c:pt idx="2">
                  <c:v>341.66666666666669</c:v>
                </c:pt>
                <c:pt idx="3">
                  <c:v>232.5</c:v>
                </c:pt>
                <c:pt idx="7">
                  <c:v>225</c:v>
                </c:pt>
                <c:pt idx="8">
                  <c:v>237.5</c:v>
                </c:pt>
                <c:pt idx="9">
                  <c:v>230</c:v>
                </c:pt>
                <c:pt idx="10">
                  <c:v>250</c:v>
                </c:pt>
                <c:pt idx="11">
                  <c:v>221.66666666666666</c:v>
                </c:pt>
                <c:pt idx="12">
                  <c:v>245</c:v>
                </c:pt>
                <c:pt idx="13">
                  <c:v>233.33333333333334</c:v>
                </c:pt>
                <c:pt idx="14">
                  <c:v>253.33333333333334</c:v>
                </c:pt>
                <c:pt idx="15">
                  <c:v>225</c:v>
                </c:pt>
              </c:numCache>
            </c:numRef>
          </c:val>
        </c:ser>
        <c:ser>
          <c:idx val="1"/>
          <c:order val="1"/>
          <c:tx>
            <c:strRef>
              <c:f>'Fuel Prices (Graph)'!$C$1</c:f>
              <c:strCache>
                <c:ptCount val="1"/>
                <c:pt idx="0">
                  <c:v>GoS Petrol (1 L)</c:v>
                </c:pt>
              </c:strCache>
            </c:strRef>
          </c:tx>
          <c:spPr>
            <a:solidFill>
              <a:srgbClr val="F69E61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(Graph)'!$C$2:$C$17</c:f>
              <c:numCache>
                <c:formatCode>General</c:formatCode>
                <c:ptCount val="16"/>
                <c:pt idx="0">
                  <c:v>271.51785714285717</c:v>
                </c:pt>
                <c:pt idx="1">
                  <c:v>300</c:v>
                </c:pt>
                <c:pt idx="2">
                  <c:v>416.66666666666669</c:v>
                </c:pt>
                <c:pt idx="3">
                  <c:v>305</c:v>
                </c:pt>
                <c:pt idx="6">
                  <c:v>160</c:v>
                </c:pt>
                <c:pt idx="7">
                  <c:v>375</c:v>
                </c:pt>
                <c:pt idx="8">
                  <c:v>330</c:v>
                </c:pt>
                <c:pt idx="9">
                  <c:v>331.66666666666669</c:v>
                </c:pt>
                <c:pt idx="10">
                  <c:v>308.33333333333331</c:v>
                </c:pt>
                <c:pt idx="11">
                  <c:v>342.5</c:v>
                </c:pt>
                <c:pt idx="12">
                  <c:v>337.5</c:v>
                </c:pt>
                <c:pt idx="13">
                  <c:v>300</c:v>
                </c:pt>
                <c:pt idx="14">
                  <c:v>316.66666666666669</c:v>
                </c:pt>
                <c:pt idx="15">
                  <c:v>308.33333333333331</c:v>
                </c:pt>
              </c:numCache>
            </c:numRef>
          </c:val>
        </c:ser>
        <c:ser>
          <c:idx val="2"/>
          <c:order val="2"/>
          <c:tx>
            <c:strRef>
              <c:f>'Fuel Prices (Graph)'!$D$1</c:f>
              <c:strCache>
                <c:ptCount val="1"/>
                <c:pt idx="0">
                  <c:v>Manually Refined Petrol (1 L)</c:v>
                </c:pt>
              </c:strCache>
            </c:strRef>
          </c:tx>
          <c:spPr>
            <a:solidFill>
              <a:srgbClr val="FFF67A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(Graph)'!$D$2:$D$17</c:f>
              <c:numCache>
                <c:formatCode>General</c:formatCode>
                <c:ptCount val="16"/>
                <c:pt idx="0">
                  <c:v>187.08333333333334</c:v>
                </c:pt>
                <c:pt idx="1">
                  <c:v>250</c:v>
                </c:pt>
                <c:pt idx="2">
                  <c:v>308.33333333333331</c:v>
                </c:pt>
                <c:pt idx="3">
                  <c:v>236.66666666666666</c:v>
                </c:pt>
                <c:pt idx="4">
                  <c:v>60</c:v>
                </c:pt>
                <c:pt idx="5">
                  <c:v>62.5</c:v>
                </c:pt>
                <c:pt idx="7">
                  <c:v>275</c:v>
                </c:pt>
                <c:pt idx="8">
                  <c:v>250</c:v>
                </c:pt>
                <c:pt idx="9">
                  <c:v>240</c:v>
                </c:pt>
                <c:pt idx="10">
                  <c:v>250</c:v>
                </c:pt>
                <c:pt idx="11">
                  <c:v>238.33333333333334</c:v>
                </c:pt>
                <c:pt idx="12">
                  <c:v>212.5</c:v>
                </c:pt>
                <c:pt idx="13">
                  <c:v>241.66666666666666</c:v>
                </c:pt>
                <c:pt idx="14">
                  <c:v>258.33333333333331</c:v>
                </c:pt>
                <c:pt idx="15">
                  <c:v>241.66666666666666</c:v>
                </c:pt>
              </c:numCache>
            </c:numRef>
          </c:val>
        </c:ser>
        <c:ser>
          <c:idx val="3"/>
          <c:order val="3"/>
          <c:tx>
            <c:strRef>
              <c:f>'Fuel Prices (Graph)'!$E$1</c:f>
              <c:strCache>
                <c:ptCount val="1"/>
                <c:pt idx="0">
                  <c:v>GoS Diesel (1 L)</c:v>
                </c:pt>
              </c:strCache>
            </c:strRef>
          </c:tx>
          <c:spPr>
            <a:solidFill>
              <a:srgbClr val="A5C9A1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(Graph)'!$E$2:$E$17</c:f>
              <c:numCache>
                <c:formatCode>General</c:formatCode>
                <c:ptCount val="16"/>
                <c:pt idx="0">
                  <c:v>102.04166666666667</c:v>
                </c:pt>
                <c:pt idx="3">
                  <c:v>276.25</c:v>
                </c:pt>
                <c:pt idx="6">
                  <c:v>140</c:v>
                </c:pt>
                <c:pt idx="9">
                  <c:v>225</c:v>
                </c:pt>
              </c:numCache>
            </c:numRef>
          </c:val>
        </c:ser>
        <c:ser>
          <c:idx val="4"/>
          <c:order val="4"/>
          <c:tx>
            <c:strRef>
              <c:f>'Fuel Prices (Graph)'!$F$1</c:f>
              <c:strCache>
                <c:ptCount val="1"/>
                <c:pt idx="0">
                  <c:v>Manually Refined Diesel (1 L)</c:v>
                </c:pt>
              </c:strCache>
            </c:strRef>
          </c:tx>
          <c:spPr>
            <a:solidFill>
              <a:srgbClr val="56B3CD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(Graph)'!$F$2:$F$17</c:f>
              <c:numCache>
                <c:formatCode>General</c:formatCode>
                <c:ptCount val="16"/>
                <c:pt idx="0">
                  <c:v>125.92957746478874</c:v>
                </c:pt>
                <c:pt idx="1">
                  <c:v>175</c:v>
                </c:pt>
                <c:pt idx="2">
                  <c:v>225</c:v>
                </c:pt>
                <c:pt idx="3">
                  <c:v>172.5</c:v>
                </c:pt>
                <c:pt idx="4">
                  <c:v>45</c:v>
                </c:pt>
                <c:pt idx="5">
                  <c:v>45</c:v>
                </c:pt>
                <c:pt idx="7">
                  <c:v>170</c:v>
                </c:pt>
                <c:pt idx="8">
                  <c:v>170</c:v>
                </c:pt>
                <c:pt idx="9">
                  <c:v>165</c:v>
                </c:pt>
                <c:pt idx="10">
                  <c:v>196.66666666666666</c:v>
                </c:pt>
                <c:pt idx="11">
                  <c:v>205</c:v>
                </c:pt>
                <c:pt idx="12">
                  <c:v>190</c:v>
                </c:pt>
                <c:pt idx="13">
                  <c:v>193.33333333333334</c:v>
                </c:pt>
                <c:pt idx="14">
                  <c:v>203.33333333333334</c:v>
                </c:pt>
                <c:pt idx="15">
                  <c:v>188.33333333333334</c:v>
                </c:pt>
              </c:numCache>
            </c:numRef>
          </c:val>
        </c:ser>
        <c:ser>
          <c:idx val="5"/>
          <c:order val="5"/>
          <c:tx>
            <c:strRef>
              <c:f>'Fuel Prices (Graph)'!$G$1</c:f>
              <c:strCache>
                <c:ptCount val="1"/>
                <c:pt idx="0">
                  <c:v>Gasoline (1 L)</c:v>
                </c:pt>
              </c:strCache>
            </c:strRef>
          </c:tx>
          <c:spPr>
            <a:solidFill>
              <a:srgbClr val="0067A9"/>
            </a:solidFill>
            <a:ln>
              <a:noFill/>
            </a:ln>
            <a:effectLst/>
          </c:spPr>
          <c:invertIfNegative val="0"/>
          <c:cat>
            <c:strRef>
              <c:f>'Fuel Prices (Graph)'!$A$2:$A$17</c:f>
              <c:strCache>
                <c:ptCount val="16"/>
                <c:pt idx="0">
                  <c:v>Average Prices</c:v>
                </c:pt>
                <c:pt idx="1">
                  <c:v>Daret Azza</c:v>
                </c:pt>
                <c:pt idx="2">
                  <c:v>Afrin</c:v>
                </c:pt>
                <c:pt idx="3">
                  <c:v>A'zaz</c:v>
                </c:pt>
                <c:pt idx="4">
                  <c:v>Ain al-Arab</c:v>
                </c:pt>
                <c:pt idx="5">
                  <c:v>Lower Shyookh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Teftnaz</c:v>
                </c:pt>
                <c:pt idx="10">
                  <c:v>Maaret Misrin</c:v>
                </c:pt>
                <c:pt idx="11">
                  <c:v>Harim</c:v>
                </c:pt>
                <c:pt idx="12">
                  <c:v>Salqin</c:v>
                </c:pt>
                <c:pt idx="13">
                  <c:v>Kafr Takharim</c:v>
                </c:pt>
                <c:pt idx="14">
                  <c:v>Qourqeena</c:v>
                </c:pt>
                <c:pt idx="15">
                  <c:v>Armanaz</c:v>
                </c:pt>
              </c:strCache>
            </c:strRef>
          </c:cat>
          <c:val>
            <c:numRef>
              <c:f>'Fuel Prices (Graph)'!$G$2:$G$17</c:f>
              <c:numCache>
                <c:formatCode>General</c:formatCode>
                <c:ptCount val="16"/>
                <c:pt idx="0">
                  <c:v>252.07812500000003</c:v>
                </c:pt>
                <c:pt idx="1">
                  <c:v>325</c:v>
                </c:pt>
                <c:pt idx="2">
                  <c:v>410</c:v>
                </c:pt>
                <c:pt idx="3">
                  <c:v>314.375</c:v>
                </c:pt>
                <c:pt idx="4">
                  <c:v>100</c:v>
                </c:pt>
                <c:pt idx="5">
                  <c:v>105</c:v>
                </c:pt>
                <c:pt idx="6">
                  <c:v>121.66666666666667</c:v>
                </c:pt>
                <c:pt idx="7">
                  <c:v>360</c:v>
                </c:pt>
                <c:pt idx="8">
                  <c:v>335</c:v>
                </c:pt>
                <c:pt idx="9">
                  <c:v>341.66666666666663</c:v>
                </c:pt>
                <c:pt idx="10">
                  <c:v>338.33333333333337</c:v>
                </c:pt>
                <c:pt idx="11">
                  <c:v>350</c:v>
                </c:pt>
                <c:pt idx="12">
                  <c:v>354.16666666666663</c:v>
                </c:pt>
                <c:pt idx="13">
                  <c:v>350</c:v>
                </c:pt>
                <c:pt idx="14">
                  <c:v>350</c:v>
                </c:pt>
                <c:pt idx="15">
                  <c:v>346.66666666666663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1571184"/>
        <c:axId val="1191570640"/>
      </c:barChart>
      <c:catAx>
        <c:axId val="1191571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0640"/>
        <c:crosses val="autoZero"/>
        <c:auto val="1"/>
        <c:lblAlgn val="ctr"/>
        <c:lblOffset val="100"/>
        <c:noMultiLvlLbl val="0"/>
      </c:catAx>
      <c:valAx>
        <c:axId val="119157064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1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057131867137296"/>
          <c:y val="8.8622808616772394E-2"/>
          <c:w val="0.69635396868494881"/>
          <c:h val="0.671409588796949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'Fuel Prices (Graph)'!$B$1</c:f>
              <c:strCache>
                <c:ptCount val="1"/>
                <c:pt idx="0">
                  <c:v>Manually Refined Kaz (1 L)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(Graph)'!$B$2,'Fuel Prices (Graph)'!$B$18:$B$28)</c:f>
              <c:numCache>
                <c:formatCode>General</c:formatCode>
                <c:ptCount val="12"/>
                <c:pt idx="0">
                  <c:v>180.390625</c:v>
                </c:pt>
                <c:pt idx="1">
                  <c:v>125</c:v>
                </c:pt>
                <c:pt idx="2">
                  <c:v>79</c:v>
                </c:pt>
                <c:pt idx="3">
                  <c:v>65</c:v>
                </c:pt>
                <c:pt idx="4">
                  <c:v>75</c:v>
                </c:pt>
                <c:pt idx="5">
                  <c:v>75</c:v>
                </c:pt>
                <c:pt idx="6">
                  <c:v>75</c:v>
                </c:pt>
                <c:pt idx="7">
                  <c:v>55</c:v>
                </c:pt>
                <c:pt idx="8">
                  <c:v>58.333333333333336</c:v>
                </c:pt>
                <c:pt idx="9">
                  <c:v>125</c:v>
                </c:pt>
                <c:pt idx="10">
                  <c:v>110</c:v>
                </c:pt>
                <c:pt idx="1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'Fuel Prices (Graph)'!$C$1</c:f>
              <c:strCache>
                <c:ptCount val="1"/>
                <c:pt idx="0">
                  <c:v>GoS Petrol (1 L)</c:v>
                </c:pt>
              </c:strCache>
            </c:strRef>
          </c:tx>
          <c:spPr>
            <a:solidFill>
              <a:srgbClr val="F69E61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(Graph)'!$C$2,'Fuel Prices (Graph)'!$C$18:$C$28)</c:f>
              <c:numCache>
                <c:formatCode>General</c:formatCode>
                <c:ptCount val="12"/>
                <c:pt idx="0">
                  <c:v>271.51785714285717</c:v>
                </c:pt>
                <c:pt idx="1">
                  <c:v>472.5</c:v>
                </c:pt>
                <c:pt idx="2">
                  <c:v>171</c:v>
                </c:pt>
                <c:pt idx="3">
                  <c:v>60</c:v>
                </c:pt>
                <c:pt idx="4">
                  <c:v>65</c:v>
                </c:pt>
                <c:pt idx="5">
                  <c:v>65</c:v>
                </c:pt>
                <c:pt idx="6">
                  <c:v>65</c:v>
                </c:pt>
                <c:pt idx="7">
                  <c:v>325</c:v>
                </c:pt>
                <c:pt idx="8">
                  <c:v>320</c:v>
                </c:pt>
                <c:pt idx="11">
                  <c:v>500</c:v>
                </c:pt>
              </c:numCache>
            </c:numRef>
          </c:val>
        </c:ser>
        <c:ser>
          <c:idx val="2"/>
          <c:order val="2"/>
          <c:tx>
            <c:strRef>
              <c:f>'Fuel Prices (Graph)'!$D$1</c:f>
              <c:strCache>
                <c:ptCount val="1"/>
                <c:pt idx="0">
                  <c:v>Manually Refined Petrol (1 L)</c:v>
                </c:pt>
              </c:strCache>
            </c:strRef>
          </c:tx>
          <c:spPr>
            <a:solidFill>
              <a:srgbClr val="FFF67A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(Graph)'!$D$2,'Fuel Prices (Graph)'!$D$18:$D$28)</c:f>
              <c:numCache>
                <c:formatCode>General</c:formatCode>
                <c:ptCount val="12"/>
                <c:pt idx="0">
                  <c:v>187.08333333333334</c:v>
                </c:pt>
                <c:pt idx="1">
                  <c:v>137.5</c:v>
                </c:pt>
                <c:pt idx="2">
                  <c:v>180</c:v>
                </c:pt>
                <c:pt idx="3">
                  <c:v>75</c:v>
                </c:pt>
                <c:pt idx="4">
                  <c:v>80</c:v>
                </c:pt>
                <c:pt idx="5">
                  <c:v>75</c:v>
                </c:pt>
                <c:pt idx="6">
                  <c:v>80</c:v>
                </c:pt>
                <c:pt idx="7">
                  <c:v>71.666666666666671</c:v>
                </c:pt>
                <c:pt idx="8">
                  <c:v>61.666666666666664</c:v>
                </c:pt>
                <c:pt idx="9">
                  <c:v>250</c:v>
                </c:pt>
                <c:pt idx="10">
                  <c:v>225</c:v>
                </c:pt>
                <c:pt idx="11">
                  <c:v>80</c:v>
                </c:pt>
              </c:numCache>
            </c:numRef>
          </c:val>
        </c:ser>
        <c:ser>
          <c:idx val="3"/>
          <c:order val="3"/>
          <c:tx>
            <c:strRef>
              <c:f>'Fuel Prices (Graph)'!$E$1</c:f>
              <c:strCache>
                <c:ptCount val="1"/>
                <c:pt idx="0">
                  <c:v>GoS Diesel (1 L)</c:v>
                </c:pt>
              </c:strCache>
            </c:strRef>
          </c:tx>
          <c:spPr>
            <a:solidFill>
              <a:srgbClr val="A5C9A1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(Graph)'!$E$2,'Fuel Prices (Graph)'!$E$18:$E$28)</c:f>
              <c:numCache>
                <c:formatCode>General</c:formatCode>
                <c:ptCount val="12"/>
                <c:pt idx="0">
                  <c:v>102.04166666666667</c:v>
                </c:pt>
                <c:pt idx="2">
                  <c:v>35.166666666666664</c:v>
                </c:pt>
                <c:pt idx="3">
                  <c:v>35</c:v>
                </c:pt>
                <c:pt idx="4">
                  <c:v>35</c:v>
                </c:pt>
                <c:pt idx="5">
                  <c:v>32</c:v>
                </c:pt>
                <c:pt idx="6">
                  <c:v>32</c:v>
                </c:pt>
                <c:pt idx="11">
                  <c:v>185</c:v>
                </c:pt>
              </c:numCache>
            </c:numRef>
          </c:val>
        </c:ser>
        <c:ser>
          <c:idx val="4"/>
          <c:order val="4"/>
          <c:tx>
            <c:strRef>
              <c:f>'Fuel Prices (Graph)'!$F$1</c:f>
              <c:strCache>
                <c:ptCount val="1"/>
                <c:pt idx="0">
                  <c:v>Manually Refined Diesel (1 L)</c:v>
                </c:pt>
              </c:strCache>
            </c:strRef>
          </c:tx>
          <c:spPr>
            <a:solidFill>
              <a:srgbClr val="56B3CD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(Graph)'!$F$2,'Fuel Prices (Graph)'!$F$18:$F$28)</c:f>
              <c:numCache>
                <c:formatCode>General</c:formatCode>
                <c:ptCount val="12"/>
                <c:pt idx="0">
                  <c:v>125.92957746478874</c:v>
                </c:pt>
                <c:pt idx="1">
                  <c:v>52.5</c:v>
                </c:pt>
                <c:pt idx="2">
                  <c:v>37.200000000000003</c:v>
                </c:pt>
                <c:pt idx="3">
                  <c:v>50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40</c:v>
                </c:pt>
                <c:pt idx="8">
                  <c:v>48.333333333333336</c:v>
                </c:pt>
                <c:pt idx="9">
                  <c:v>90</c:v>
                </c:pt>
                <c:pt idx="10">
                  <c:v>100</c:v>
                </c:pt>
                <c:pt idx="11">
                  <c:v>50</c:v>
                </c:pt>
              </c:numCache>
            </c:numRef>
          </c:val>
        </c:ser>
        <c:ser>
          <c:idx val="5"/>
          <c:order val="5"/>
          <c:tx>
            <c:strRef>
              <c:f>'Fuel Prices (Graph)'!$G$1</c:f>
              <c:strCache>
                <c:ptCount val="1"/>
                <c:pt idx="0">
                  <c:v>Gasoline (1 L)</c:v>
                </c:pt>
              </c:strCache>
            </c:strRef>
          </c:tx>
          <c:spPr>
            <a:solidFill>
              <a:srgbClr val="0067A9"/>
            </a:solidFill>
            <a:ln>
              <a:noFill/>
            </a:ln>
            <a:effectLst/>
          </c:spPr>
          <c:invertIfNegative val="0"/>
          <c:cat>
            <c:strRef>
              <c:f>('Fuel Prices (Graph)'!$A$2,'Fuel Prices (Graph)'!$A$18:$A$28)</c:f>
              <c:strCache>
                <c:ptCount val="12"/>
                <c:pt idx="0">
                  <c:v>Average Prices</c:v>
                </c:pt>
                <c:pt idx="1">
                  <c:v>al-Hasakeh</c:v>
                </c:pt>
                <c:pt idx="2">
                  <c:v>Qamishli</c:v>
                </c:pt>
                <c:pt idx="3">
                  <c:v>Amuda</c:v>
                </c:pt>
                <c:pt idx="4">
                  <c:v>Qahtaniyeh</c:v>
                </c:pt>
                <c:pt idx="5">
                  <c:v>al-Malikeyyeh</c:v>
                </c:pt>
                <c:pt idx="6">
                  <c:v>Jawadieh</c:v>
                </c:pt>
                <c:pt idx="7">
                  <c:v>Yarobiyeh</c:v>
                </c:pt>
                <c:pt idx="8">
                  <c:v>Ras al-Ain</c:v>
                </c:pt>
                <c:pt idx="9">
                  <c:v>Deir ez-Zor</c:v>
                </c:pt>
                <c:pt idx="10">
                  <c:v>ar-Raqqa</c:v>
                </c:pt>
                <c:pt idx="11">
                  <c:v>Tell Abyad</c:v>
                </c:pt>
              </c:strCache>
            </c:strRef>
          </c:cat>
          <c:val>
            <c:numRef>
              <c:f>('Fuel Prices (Graph)'!$G$2,'Fuel Prices (Graph)'!$G$18:$G$28)</c:f>
              <c:numCache>
                <c:formatCode>General</c:formatCode>
                <c:ptCount val="12"/>
                <c:pt idx="0">
                  <c:v>252.07812500000003</c:v>
                </c:pt>
                <c:pt idx="1">
                  <c:v>110</c:v>
                </c:pt>
                <c:pt idx="2">
                  <c:v>113</c:v>
                </c:pt>
                <c:pt idx="3">
                  <c:v>105</c:v>
                </c:pt>
                <c:pt idx="4">
                  <c:v>110</c:v>
                </c:pt>
                <c:pt idx="5">
                  <c:v>110</c:v>
                </c:pt>
                <c:pt idx="6">
                  <c:v>110</c:v>
                </c:pt>
                <c:pt idx="9">
                  <c:v>290</c:v>
                </c:pt>
                <c:pt idx="10">
                  <c:v>375</c:v>
                </c:pt>
                <c:pt idx="11">
                  <c:v>225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1566288"/>
        <c:axId val="1191572816"/>
      </c:barChart>
      <c:catAx>
        <c:axId val="11915662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2816"/>
        <c:crosses val="autoZero"/>
        <c:auto val="1"/>
        <c:lblAlgn val="ctr"/>
        <c:lblOffset val="100"/>
        <c:noMultiLvlLbl val="0"/>
      </c:catAx>
      <c:valAx>
        <c:axId val="1191572816"/>
        <c:scaling>
          <c:orientation val="minMax"/>
          <c:max val="2000"/>
          <c:min val="0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6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3571816453977742E-2"/>
          <c:y val="0.81560667783008822"/>
          <c:w val="0.9472241831839987"/>
          <c:h val="0.184393322169911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1400" b="1"/>
              <a:t>Average Price of a Winter Blanket, January 2016 (SYP)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'Blanket Prices (Graph)'!$B$1</c:f>
              <c:strCache>
                <c:ptCount val="1"/>
                <c:pt idx="0">
                  <c:v>Winter Blanket (150 x 200 cm, 5 mm thick)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'Blanket Prices (Graph)'!$A$2:$A$16</c:f>
              <c:strCache>
                <c:ptCount val="15"/>
                <c:pt idx="0">
                  <c:v>Average Price</c:v>
                </c:pt>
                <c:pt idx="1">
                  <c:v>Atareb</c:v>
                </c:pt>
                <c:pt idx="2">
                  <c:v>Daret Azza</c:v>
                </c:pt>
                <c:pt idx="3">
                  <c:v>A'zaz</c:v>
                </c:pt>
                <c:pt idx="4">
                  <c:v>Tall Refaat</c:v>
                </c:pt>
                <c:pt idx="5">
                  <c:v>Ain al-Arab</c:v>
                </c:pt>
                <c:pt idx="6">
                  <c:v>Lattakia</c:v>
                </c:pt>
                <c:pt idx="7">
                  <c:v>Idleb</c:v>
                </c:pt>
                <c:pt idx="8">
                  <c:v>Saraqab</c:v>
                </c:pt>
                <c:pt idx="9">
                  <c:v>Maaret Misrin</c:v>
                </c:pt>
                <c:pt idx="10">
                  <c:v>Harim</c:v>
                </c:pt>
                <c:pt idx="11">
                  <c:v>Salqin</c:v>
                </c:pt>
                <c:pt idx="12">
                  <c:v>Kafr Takharim</c:v>
                </c:pt>
                <c:pt idx="13">
                  <c:v>Qourqeena</c:v>
                </c:pt>
                <c:pt idx="14">
                  <c:v>Darkosh</c:v>
                </c:pt>
              </c:strCache>
            </c:strRef>
          </c:cat>
          <c:val>
            <c:numRef>
              <c:f>'Blanket Prices (Graph)'!$B$2:$B$16</c:f>
              <c:numCache>
                <c:formatCode>General</c:formatCode>
                <c:ptCount val="15"/>
                <c:pt idx="0">
                  <c:v>4036.3636363636365</c:v>
                </c:pt>
                <c:pt idx="1">
                  <c:v>2175</c:v>
                </c:pt>
                <c:pt idx="2">
                  <c:v>4850</c:v>
                </c:pt>
                <c:pt idx="3">
                  <c:v>3228.5714285714284</c:v>
                </c:pt>
                <c:pt idx="4">
                  <c:v>6366.666666666667</c:v>
                </c:pt>
                <c:pt idx="5">
                  <c:v>5800</c:v>
                </c:pt>
                <c:pt idx="6">
                  <c:v>3500</c:v>
                </c:pt>
                <c:pt idx="7">
                  <c:v>1200</c:v>
                </c:pt>
                <c:pt idx="8">
                  <c:v>5233.333333333333</c:v>
                </c:pt>
                <c:pt idx="9">
                  <c:v>2333.3333333333335</c:v>
                </c:pt>
                <c:pt idx="10">
                  <c:v>2800</c:v>
                </c:pt>
                <c:pt idx="11">
                  <c:v>766.66666666666663</c:v>
                </c:pt>
                <c:pt idx="12">
                  <c:v>2000</c:v>
                </c:pt>
                <c:pt idx="13">
                  <c:v>1250</c:v>
                </c:pt>
                <c:pt idx="14">
                  <c:v>10375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91574992"/>
        <c:axId val="1223964560"/>
      </c:barChart>
      <c:catAx>
        <c:axId val="11915749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223964560"/>
        <c:crosses val="autoZero"/>
        <c:auto val="1"/>
        <c:lblAlgn val="ctr"/>
        <c:lblOffset val="100"/>
        <c:noMultiLvlLbl val="0"/>
      </c:catAx>
      <c:valAx>
        <c:axId val="12239645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91574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'Blanket Prices (Graph)'!$B$1</c:f>
              <c:strCache>
                <c:ptCount val="1"/>
                <c:pt idx="0">
                  <c:v>Winter Blanket (150 x 200 cm, 5 mm thick)</c:v>
                </c:pt>
              </c:strCache>
            </c:strRef>
          </c:tx>
          <c:spPr>
            <a:solidFill>
              <a:srgbClr val="EE5859"/>
            </a:solidFill>
            <a:ln>
              <a:noFill/>
            </a:ln>
            <a:effectLst/>
          </c:spPr>
          <c:invertIfNegative val="0"/>
          <c:cat>
            <c:strRef>
              <c:f>('Blanket Prices (Graph)'!$A$2,'Blanket Prices (Graph)'!$A$17:$A$24)</c:f>
              <c:strCache>
                <c:ptCount val="9"/>
                <c:pt idx="0">
                  <c:v>Average Price</c:v>
                </c:pt>
                <c:pt idx="1">
                  <c:v>Qamishli</c:v>
                </c:pt>
                <c:pt idx="2">
                  <c:v>Amuda</c:v>
                </c:pt>
                <c:pt idx="3">
                  <c:v>Qahtaniyeh</c:v>
                </c:pt>
                <c:pt idx="4">
                  <c:v>al-Malikkeyeh</c:v>
                </c:pt>
                <c:pt idx="5">
                  <c:v>Ras al-Ain</c:v>
                </c:pt>
                <c:pt idx="6">
                  <c:v>Deir ez-Zor</c:v>
                </c:pt>
                <c:pt idx="7">
                  <c:v>ar-Raqqa</c:v>
                </c:pt>
                <c:pt idx="8">
                  <c:v>Tell Abyad</c:v>
                </c:pt>
              </c:strCache>
            </c:strRef>
          </c:cat>
          <c:val>
            <c:numRef>
              <c:f>('Blanket Prices (Graph)'!$B$2,'Blanket Prices (Graph)'!$B$17:$B$24)</c:f>
              <c:numCache>
                <c:formatCode>General</c:formatCode>
                <c:ptCount val="9"/>
                <c:pt idx="0">
                  <c:v>4036.3636363636365</c:v>
                </c:pt>
                <c:pt idx="1">
                  <c:v>6800</c:v>
                </c:pt>
                <c:pt idx="2">
                  <c:v>2000</c:v>
                </c:pt>
                <c:pt idx="3">
                  <c:v>2500</c:v>
                </c:pt>
                <c:pt idx="4">
                  <c:v>1683.3333333333333</c:v>
                </c:pt>
                <c:pt idx="5">
                  <c:v>3666.6666666666665</c:v>
                </c:pt>
                <c:pt idx="6">
                  <c:v>4500</c:v>
                </c:pt>
                <c:pt idx="7">
                  <c:v>3100</c:v>
                </c:pt>
                <c:pt idx="8">
                  <c:v>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223973808"/>
        <c:axId val="1223968368"/>
      </c:barChart>
      <c:catAx>
        <c:axId val="12239738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223968368"/>
        <c:crosses val="autoZero"/>
        <c:auto val="1"/>
        <c:lblAlgn val="ctr"/>
        <c:lblOffset val="100"/>
        <c:noMultiLvlLbl val="0"/>
      </c:catAx>
      <c:valAx>
        <c:axId val="1223968368"/>
        <c:scaling>
          <c:orientation val="minMax"/>
          <c:max val="12000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22397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Arial Narrow" panose="020B060602020203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77BA3B92-49C8-4AC9-83F0-DE897E46FCD8}" type="datetimeFigureOut">
              <a:rPr lang="fr-FR"/>
              <a:pPr>
                <a:defRPr/>
              </a:pPr>
              <a:t>05/02/2016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01BF5BCC-34F1-4580-98C6-CD2C76EA77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219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67CDAE6C-B285-4266-A3A5-D4D72A45CCAA}" type="datetimeFigureOut">
              <a:rPr lang="fr-FR"/>
              <a:pPr>
                <a:defRPr/>
              </a:pPr>
              <a:t>05/02/2016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257C8722-A2B5-4564-A9B4-D9D1E54C247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000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7C8722-A2B5-4564-A9B4-D9D1E54C2478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218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5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68325-0019-4E57-9122-9B44648A515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4572000" y="6291263"/>
            <a:ext cx="4572000" cy="566737"/>
          </a:xfrm>
          <a:prstGeom prst="rect">
            <a:avLst/>
          </a:prstGeom>
          <a:solidFill>
            <a:srgbClr val="C0C1B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914400" marR="0" lvl="2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e Gothic LT Std" panose="00000500000000000000" pitchFamily="50" charset="0"/>
              <a:ea typeface="ＭＳ Ｐゴシック" charset="-128"/>
            </a:endParaRPr>
          </a:p>
        </p:txBody>
      </p:sp>
      <p:pic>
        <p:nvPicPr>
          <p:cNvPr id="10" name="Picture 9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084" y="6291263"/>
            <a:ext cx="689915" cy="5667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211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5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88BC0-B43E-42EE-87AC-A8D50E1F729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356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5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4929-9841-4245-8602-291DEE91C7F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42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5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A272D-C892-42C5-8E5C-7D8187EFEA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85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5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90D64-3E04-4852-B423-5D291EC8CF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06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6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BC116-DD12-4D60-9BC9-B640A5D40A1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75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8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217C1-4469-4C6F-AFE4-12B5F2E7D86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56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4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7F719-5601-423A-81B5-7666C88469B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203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97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6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48DA4-F50F-40FA-A090-261DDECE4C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3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 userDrawn="1"/>
        </p:nvSpPr>
        <p:spPr bwMode="auto">
          <a:xfrm rot="5400000">
            <a:off x="4288631" y="2002632"/>
            <a:ext cx="566737" cy="9144000"/>
          </a:xfrm>
          <a:prstGeom prst="rect">
            <a:avLst/>
          </a:prstGeom>
          <a:solidFill>
            <a:srgbClr val="5A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400" smtClean="0">
              <a:latin typeface="Trade Gothic LT Std" panose="00000500000000000000" pitchFamily="50" charset="0"/>
            </a:endParaRPr>
          </a:p>
        </p:txBody>
      </p:sp>
      <p:pic>
        <p:nvPicPr>
          <p:cNvPr id="6" name="Picture 9" descr="REACH-PowerpointTitl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381750"/>
            <a:ext cx="259238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A80A-CA75-414B-A266-988BEFF591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90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4B67EC50-20FB-4B8F-AE80-F84E7CB43D6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81000" y="381000"/>
            <a:ext cx="8305800" cy="6143625"/>
          </a:xfrm>
          <a:prstGeom prst="rect">
            <a:avLst/>
          </a:prstGeom>
          <a:solidFill>
            <a:srgbClr val="D2CBB8"/>
          </a:solidFill>
          <a:ln>
            <a:noFill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CH" altLang="en-US" sz="2400"/>
          </a:p>
        </p:txBody>
      </p:sp>
      <p:pic>
        <p:nvPicPr>
          <p:cNvPr id="15363" name="Picture 9" descr="REACH-PowerpointTit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47"/>
          <a:stretch/>
        </p:blipFill>
        <p:spPr bwMode="auto">
          <a:xfrm>
            <a:off x="4330700" y="3425988"/>
            <a:ext cx="4356100" cy="651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1512888" y="1412776"/>
            <a:ext cx="5759450" cy="2016125"/>
          </a:xfrm>
          <a:prstGeom prst="rect">
            <a:avLst/>
          </a:prstGeom>
          <a:solidFill>
            <a:srgbClr val="EE5859"/>
          </a:solidFill>
          <a:ln>
            <a:noFill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CH" altLang="en-US" sz="2400"/>
          </a:p>
        </p:txBody>
      </p:sp>
      <p:sp>
        <p:nvSpPr>
          <p:cNvPr id="13317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8788" y="1412776"/>
            <a:ext cx="5541962" cy="2013212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NORTHERN SYRIA</a:t>
            </a:r>
            <a:br>
              <a:rPr lang="en-US" altLang="en-US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MARKET MONITORING EXERCISE</a:t>
            </a:r>
            <a:r>
              <a:rPr lang="en-US" altLang="en-US" sz="36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20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January 2016</a:t>
            </a:r>
            <a:br>
              <a:rPr lang="en-US" altLang="en-US" sz="20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20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Fuel and NFIs</a:t>
            </a:r>
            <a:endParaRPr lang="fr-FR" alt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826760" y="4077227"/>
            <a:ext cx="1443990" cy="278077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522" y="4153264"/>
            <a:ext cx="1298465" cy="10813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381000" y="381000"/>
            <a:ext cx="8305800" cy="6143625"/>
          </a:xfrm>
          <a:prstGeom prst="rect">
            <a:avLst/>
          </a:prstGeom>
          <a:solidFill>
            <a:srgbClr val="D2CBB8"/>
          </a:solidFill>
          <a:ln>
            <a:noFill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CH" altLang="en-US" sz="2400"/>
          </a:p>
        </p:txBody>
      </p:sp>
      <p:pic>
        <p:nvPicPr>
          <p:cNvPr id="21507" name="Picture 9" descr="REACH-PowerpointTit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47"/>
          <a:stretch/>
        </p:blipFill>
        <p:spPr bwMode="auto">
          <a:xfrm>
            <a:off x="3914775" y="3429000"/>
            <a:ext cx="4772025" cy="713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10"/>
          <p:cNvSpPr>
            <a:spLocks noChangeArrowheads="1"/>
          </p:cNvSpPr>
          <p:nvPr/>
        </p:nvSpPr>
        <p:spPr bwMode="auto">
          <a:xfrm>
            <a:off x="1476375" y="1412875"/>
            <a:ext cx="5759450" cy="2016125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CH" altLang="en-US" sz="2400"/>
          </a:p>
        </p:txBody>
      </p:sp>
      <p:sp>
        <p:nvSpPr>
          <p:cNvPr id="13317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1584325" y="1720850"/>
            <a:ext cx="5543550" cy="18161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en-US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Thank you!</a:t>
            </a: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For more information:</a:t>
            </a:r>
            <a:b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Visit our website: www.reach-initiative.org</a:t>
            </a:r>
            <a:b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Follow us on Twitter: @</a:t>
            </a:r>
            <a:r>
              <a:rPr lang="en-US" altLang="en-US" sz="1800" b="1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REACH_info</a:t>
            </a:r>
            <a:r>
              <a:rPr lang="en-US" altLang="en-US" sz="18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3600" cap="small" dirty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cap="small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endParaRPr lang="fr-FR" altLang="en-U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152400" y="495300"/>
            <a:ext cx="4203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en-US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What is Market Monitoring?</a:t>
            </a:r>
            <a:endParaRPr lang="en-US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457200" y="1219200"/>
            <a:ext cx="8208714" cy="491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sz="2400" dirty="0" smtClean="0">
                <a:latin typeface="Arial Narrow" pitchFamily="34" charset="0"/>
              </a:rPr>
              <a:t>Joint initiative by members of the Cash-Based Responses Technical Working Group, led by REACH</a:t>
            </a:r>
          </a:p>
          <a:p>
            <a:pPr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sz="2400" dirty="0" smtClean="0">
                <a:latin typeface="Arial Narrow" pitchFamily="34" charset="0"/>
              </a:rPr>
              <a:t>Monitors prices and stock levels of key commodities in markets throughout northern Syria</a:t>
            </a:r>
          </a:p>
          <a:p>
            <a:pPr lvl="1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sz="2000" dirty="0" smtClean="0">
                <a:latin typeface="Arial Narrow" pitchFamily="34" charset="0"/>
              </a:rPr>
              <a:t>17 food items, 5 hygiene NFIs, 6 types of fuel, winter blankets</a:t>
            </a:r>
          </a:p>
          <a:p>
            <a:pPr lvl="1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sz="2000" dirty="0" smtClean="0">
                <a:latin typeface="Arial Narrow" pitchFamily="34" charset="0"/>
              </a:rPr>
              <a:t>Private water trucking, currency exchange, </a:t>
            </a:r>
            <a:r>
              <a:rPr lang="en-US" sz="2000" dirty="0" err="1" smtClean="0">
                <a:latin typeface="Arial Narrow" pitchFamily="34" charset="0"/>
              </a:rPr>
              <a:t>winterisation</a:t>
            </a:r>
            <a:r>
              <a:rPr lang="en-US" sz="2000" dirty="0" smtClean="0">
                <a:latin typeface="Arial Narrow" pitchFamily="34" charset="0"/>
              </a:rPr>
              <a:t> supplements</a:t>
            </a:r>
          </a:p>
          <a:p>
            <a:pPr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Ongoing since March 2015 (8 months of data)</a:t>
            </a:r>
          </a:p>
          <a:p>
            <a:pPr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January 2016 coverage:</a:t>
            </a:r>
          </a:p>
          <a:p>
            <a:pPr lvl="1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altLang="en-US" sz="2000" dirty="0" smtClean="0">
                <a:latin typeface="Arial Narrow" pitchFamily="34" charset="0"/>
              </a:rPr>
              <a:t>28 subdistricts across 6 governorates</a:t>
            </a:r>
          </a:p>
          <a:p>
            <a:pPr lvl="1">
              <a:lnSpc>
                <a:spcPct val="114000"/>
              </a:lnSpc>
              <a:spcBef>
                <a:spcPct val="0"/>
              </a:spcBef>
              <a:spcAft>
                <a:spcPts val="600"/>
              </a:spcAft>
              <a:buClr>
                <a:srgbClr val="EE5859"/>
              </a:buClr>
              <a:defRPr/>
            </a:pPr>
            <a:r>
              <a:rPr lang="en-US" altLang="en-US" sz="2000" dirty="0" smtClean="0">
                <a:latin typeface="Arial Narrow" pitchFamily="34" charset="0"/>
              </a:rPr>
              <a:t>8 partners: CARE/Shafak, Concern, GOAL, IRC, Mercy Corps, People in Need, REACH, Solidarités International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The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Process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2074125"/>
            <a:ext cx="2895600" cy="1200329"/>
          </a:xfrm>
          <a:prstGeom prst="homePlate">
            <a:avLst/>
          </a:prstGeom>
          <a:solidFill>
            <a:schemeClr val="bg1"/>
          </a:solidFill>
          <a:ln>
            <a:solidFill>
              <a:srgbClr val="58585A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Partners confirm participation and coverage, avoiding </a:t>
            </a:r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overlaps</a:t>
            </a:r>
            <a:endParaRPr lang="en-US" sz="1800" b="1" dirty="0">
              <a:solidFill>
                <a:srgbClr val="58585A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2074125"/>
            <a:ext cx="2667000" cy="1200329"/>
          </a:xfrm>
          <a:prstGeom prst="chevron">
            <a:avLst/>
          </a:prstGeom>
          <a:solidFill>
            <a:srgbClr val="F4F2ED"/>
          </a:solidFill>
          <a:ln>
            <a:solidFill>
              <a:srgbClr val="58585A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1800" b="1" dirty="0" smtClean="0">
              <a:solidFill>
                <a:srgbClr val="58585A"/>
              </a:solidFill>
              <a:latin typeface="Arial Narrow" pitchFamily="34" charset="0"/>
            </a:endParaRPr>
          </a:p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Data</a:t>
            </a:r>
          </a:p>
          <a:p>
            <a:pPr algn="ctr"/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c</a:t>
            </a:r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ollection</a:t>
            </a:r>
          </a:p>
          <a:p>
            <a:pPr algn="ctr"/>
            <a:endParaRPr lang="en-US" sz="1800" b="1" dirty="0" smtClean="0">
              <a:solidFill>
                <a:srgbClr val="58585A"/>
              </a:solidFill>
              <a:latin typeface="Arial Narrow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2076271"/>
            <a:ext cx="2667000" cy="1200329"/>
          </a:xfrm>
          <a:prstGeom prst="chevron">
            <a:avLst/>
          </a:prstGeom>
          <a:solidFill>
            <a:srgbClr val="E8E5DC"/>
          </a:solidFill>
          <a:ln>
            <a:solidFill>
              <a:srgbClr val="58585A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1800" b="1" dirty="0" smtClean="0">
              <a:solidFill>
                <a:srgbClr val="58585A"/>
              </a:solidFill>
              <a:latin typeface="Arial Narrow" pitchFamily="34" charset="0"/>
            </a:endParaRPr>
          </a:p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Data</a:t>
            </a:r>
          </a:p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cleaning</a:t>
            </a:r>
          </a:p>
          <a:p>
            <a:pPr algn="ctr"/>
            <a:endParaRPr lang="en-US" sz="1800" b="1" dirty="0" smtClean="0">
              <a:solidFill>
                <a:srgbClr val="58585A"/>
              </a:solidFill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3979685"/>
            <a:ext cx="2670086" cy="1200329"/>
          </a:xfrm>
          <a:custGeom>
            <a:avLst/>
            <a:gdLst>
              <a:gd name="connsiteX0" fmla="*/ 0 w 2667000"/>
              <a:gd name="connsiteY0" fmla="*/ 0 h 1200329"/>
              <a:gd name="connsiteX1" fmla="*/ 2066836 w 2667000"/>
              <a:gd name="connsiteY1" fmla="*/ 0 h 1200329"/>
              <a:gd name="connsiteX2" fmla="*/ 2667000 w 2667000"/>
              <a:gd name="connsiteY2" fmla="*/ 600165 h 1200329"/>
              <a:gd name="connsiteX3" fmla="*/ 2066836 w 2667000"/>
              <a:gd name="connsiteY3" fmla="*/ 1200329 h 1200329"/>
              <a:gd name="connsiteX4" fmla="*/ 0 w 2667000"/>
              <a:gd name="connsiteY4" fmla="*/ 1200329 h 1200329"/>
              <a:gd name="connsiteX5" fmla="*/ 600165 w 2667000"/>
              <a:gd name="connsiteY5" fmla="*/ 600165 h 1200329"/>
              <a:gd name="connsiteX6" fmla="*/ 0 w 2667000"/>
              <a:gd name="connsiteY6" fmla="*/ 0 h 1200329"/>
              <a:gd name="connsiteX0" fmla="*/ 0 w 2670086"/>
              <a:gd name="connsiteY0" fmla="*/ 3175 h 1203504"/>
              <a:gd name="connsiteX1" fmla="*/ 2670086 w 2670086"/>
              <a:gd name="connsiteY1" fmla="*/ 0 h 1203504"/>
              <a:gd name="connsiteX2" fmla="*/ 2667000 w 2670086"/>
              <a:gd name="connsiteY2" fmla="*/ 603340 h 1203504"/>
              <a:gd name="connsiteX3" fmla="*/ 2066836 w 2670086"/>
              <a:gd name="connsiteY3" fmla="*/ 1203504 h 1203504"/>
              <a:gd name="connsiteX4" fmla="*/ 0 w 2670086"/>
              <a:gd name="connsiteY4" fmla="*/ 1203504 h 1203504"/>
              <a:gd name="connsiteX5" fmla="*/ 600165 w 2670086"/>
              <a:gd name="connsiteY5" fmla="*/ 603340 h 1203504"/>
              <a:gd name="connsiteX6" fmla="*/ 0 w 2670086"/>
              <a:gd name="connsiteY6" fmla="*/ 3175 h 1203504"/>
              <a:gd name="connsiteX0" fmla="*/ 0 w 2670086"/>
              <a:gd name="connsiteY0" fmla="*/ 3175 h 1203504"/>
              <a:gd name="connsiteX1" fmla="*/ 2670086 w 2670086"/>
              <a:gd name="connsiteY1" fmla="*/ 0 h 1203504"/>
              <a:gd name="connsiteX2" fmla="*/ 2667000 w 2670086"/>
              <a:gd name="connsiteY2" fmla="*/ 603340 h 1203504"/>
              <a:gd name="connsiteX3" fmla="*/ 2663736 w 2670086"/>
              <a:gd name="connsiteY3" fmla="*/ 1203504 h 1203504"/>
              <a:gd name="connsiteX4" fmla="*/ 0 w 2670086"/>
              <a:gd name="connsiteY4" fmla="*/ 1203504 h 1203504"/>
              <a:gd name="connsiteX5" fmla="*/ 600165 w 2670086"/>
              <a:gd name="connsiteY5" fmla="*/ 603340 h 1203504"/>
              <a:gd name="connsiteX6" fmla="*/ 0 w 2670086"/>
              <a:gd name="connsiteY6" fmla="*/ 3175 h 120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0086" h="1203504">
                <a:moveTo>
                  <a:pt x="0" y="3175"/>
                </a:moveTo>
                <a:lnTo>
                  <a:pt x="2670086" y="0"/>
                </a:lnTo>
                <a:cubicBezTo>
                  <a:pt x="2669057" y="201113"/>
                  <a:pt x="2668029" y="402227"/>
                  <a:pt x="2667000" y="603340"/>
                </a:cubicBezTo>
                <a:lnTo>
                  <a:pt x="2663736" y="1203504"/>
                </a:lnTo>
                <a:lnTo>
                  <a:pt x="0" y="1203504"/>
                </a:lnTo>
                <a:lnTo>
                  <a:pt x="600165" y="603340"/>
                </a:lnTo>
                <a:lnTo>
                  <a:pt x="0" y="3175"/>
                </a:lnTo>
                <a:close/>
              </a:path>
            </a:pathLst>
          </a:custGeom>
          <a:solidFill>
            <a:srgbClr val="D2CBB8"/>
          </a:solidFill>
          <a:ln>
            <a:solidFill>
              <a:srgbClr val="58585A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         Release report &amp;</a:t>
            </a:r>
          </a:p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          disseminate </a:t>
            </a:r>
          </a:p>
          <a:p>
            <a:pPr algn="ctr"/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          to CBR–TWG</a:t>
            </a:r>
          </a:p>
          <a:p>
            <a:pPr algn="ctr"/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 </a:t>
            </a:r>
            <a:r>
              <a:rPr lang="en-US" sz="1800" b="1" dirty="0" smtClean="0">
                <a:solidFill>
                  <a:srgbClr val="58585A"/>
                </a:solidFill>
                <a:latin typeface="Arial Narrow" pitchFamily="34" charset="0"/>
              </a:rPr>
              <a:t>         and clusters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3979685"/>
            <a:ext cx="5410200" cy="1200329"/>
          </a:xfrm>
          <a:prstGeom prst="chevron">
            <a:avLst/>
          </a:prstGeom>
          <a:solidFill>
            <a:srgbClr val="DDD8CA"/>
          </a:solidFill>
          <a:ln>
            <a:solidFill>
              <a:srgbClr val="58585A"/>
            </a:solidFill>
          </a:ln>
        </p:spPr>
        <p:txBody>
          <a:bodyPr wrap="square" numCol="2" rtlCol="0" anchor="ctr">
            <a:spAutoFit/>
          </a:bodyPr>
          <a:lstStyle/>
          <a:p>
            <a:pPr algn="ctr"/>
            <a:endParaRPr lang="en-US" sz="1800" b="1" dirty="0">
              <a:solidFill>
                <a:srgbClr val="58585A"/>
              </a:solidFill>
              <a:latin typeface="Arial Narrow" pitchFamily="34" charset="0"/>
            </a:endParaRPr>
          </a:p>
          <a:p>
            <a:pPr algn="ctr"/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Data</a:t>
            </a:r>
          </a:p>
          <a:p>
            <a:pPr algn="ctr"/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analysis:</a:t>
            </a:r>
          </a:p>
          <a:p>
            <a:pPr algn="ctr"/>
            <a:endParaRPr lang="en-US" sz="1800" b="1" dirty="0">
              <a:solidFill>
                <a:srgbClr val="58585A"/>
              </a:solidFill>
              <a:latin typeface="Arial Narrow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Boxplots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Correlations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Restocking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800" b="1" dirty="0">
                <a:solidFill>
                  <a:srgbClr val="58585A"/>
                </a:solidFill>
                <a:latin typeface="Arial Narrow" pitchFamily="34" charset="0"/>
              </a:rPr>
              <a:t>SMEB map</a:t>
            </a:r>
          </a:p>
        </p:txBody>
      </p:sp>
    </p:spTree>
    <p:extLst>
      <p:ext uri="{BB962C8B-B14F-4D97-AF65-F5344CB8AC3E}">
        <p14:creationId xmlns:p14="http://schemas.microsoft.com/office/powerpoint/2010/main" val="1009802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0" y="2438400"/>
            <a:ext cx="3048000" cy="990600"/>
          </a:xfrm>
          <a:solidFill>
            <a:srgbClr val="EE5859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FINDINGS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51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7411" name="ZoneTexte 5"/>
          <p:cNvSpPr txBox="1">
            <a:spLocks noChangeArrowheads="1"/>
          </p:cNvSpPr>
          <p:nvPr/>
        </p:nvSpPr>
        <p:spPr bwMode="auto">
          <a:xfrm>
            <a:off x="5791200" y="1600200"/>
            <a:ext cx="299332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Median prices of most hygiene NFIs rose at a rate in excess of inflation</a:t>
            </a:r>
            <a:endParaRPr lang="en-US" altLang="en-US" sz="2400" dirty="0">
              <a:latin typeface="Arial Narrow" pitchFamily="34" charset="0"/>
            </a:endParaRPr>
          </a:p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sz="2400" dirty="0" smtClean="0">
                <a:latin typeface="Arial Narrow" pitchFamily="34" charset="0"/>
              </a:rPr>
              <a:t>Major price changes since November:</a:t>
            </a:r>
            <a:endParaRPr lang="en-US" sz="2400" dirty="0">
              <a:latin typeface="Arial Narrow" pitchFamily="34" charset="0"/>
            </a:endParaRPr>
          </a:p>
          <a:p>
            <a:pPr lvl="1"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1800" dirty="0" smtClean="0">
                <a:latin typeface="Arial Narrow" pitchFamily="34" charset="0"/>
              </a:rPr>
              <a:t>Dish soap (median from 175 to 250 SYP)</a:t>
            </a:r>
          </a:p>
          <a:p>
            <a:pPr lvl="1"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1800" dirty="0" smtClean="0">
                <a:latin typeface="Arial Narrow" pitchFamily="34" charset="0"/>
              </a:rPr>
              <a:t>Individual soap (many </a:t>
            </a:r>
            <a:r>
              <a:rPr lang="en-US" altLang="en-US" sz="1800" dirty="0" err="1" smtClean="0">
                <a:latin typeface="Arial Narrow" pitchFamily="34" charset="0"/>
              </a:rPr>
              <a:t>localised</a:t>
            </a:r>
            <a:r>
              <a:rPr lang="en-US" altLang="en-US" sz="1800" dirty="0" smtClean="0">
                <a:latin typeface="Arial Narrow" pitchFamily="34" charset="0"/>
              </a:rPr>
              <a:t> price spikes)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Hygiene</a:t>
            </a: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NFI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Prices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00200"/>
            <a:ext cx="5171256" cy="37510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3000" y="5351272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Arial Narrow" panose="020B0606020202030204" pitchFamily="34" charset="0"/>
              </a:rPr>
              <a:t>Northern Syria exchange rate, January 2016: 398 SYP/USD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88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Hygiene</a:t>
            </a: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NFI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Prices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200" y="1295400"/>
            <a:ext cx="8775700" cy="4762501"/>
            <a:chOff x="0" y="0"/>
            <a:chExt cx="10709329" cy="5811865"/>
          </a:xfrm>
          <a:solidFill>
            <a:schemeClr val="bg1"/>
          </a:solidFill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32559429"/>
                </p:ext>
              </p:extLst>
            </p:nvPr>
          </p:nvGraphicFramePr>
          <p:xfrm>
            <a:off x="0" y="0"/>
            <a:ext cx="54864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Chart 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65380412"/>
                </p:ext>
              </p:extLst>
            </p:nvPr>
          </p:nvGraphicFramePr>
          <p:xfrm>
            <a:off x="5222929" y="513705"/>
            <a:ext cx="5486400" cy="52981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150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Fuel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Prices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ZoneTexte 5"/>
          <p:cNvSpPr txBox="1">
            <a:spLocks noChangeArrowheads="1"/>
          </p:cNvSpPr>
          <p:nvPr/>
        </p:nvSpPr>
        <p:spPr bwMode="auto">
          <a:xfrm>
            <a:off x="5845877" y="1295400"/>
            <a:ext cx="299332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Median and max prices of most fuels rose by 25-115 SYP/L</a:t>
            </a:r>
          </a:p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Prices of </a:t>
            </a:r>
            <a:r>
              <a:rPr lang="en-US" altLang="en-US" sz="2400" dirty="0" err="1" smtClean="0">
                <a:latin typeface="Arial Narrow" pitchFamily="34" charset="0"/>
              </a:rPr>
              <a:t>GoS</a:t>
            </a:r>
            <a:r>
              <a:rPr lang="en-US" altLang="en-US" sz="2400" dirty="0" smtClean="0">
                <a:latin typeface="Arial Narrow" pitchFamily="34" charset="0"/>
              </a:rPr>
              <a:t> fuels fell or </a:t>
            </a:r>
            <a:r>
              <a:rPr lang="en-US" altLang="en-US" sz="2400" dirty="0" smtClean="0">
                <a:latin typeface="Arial Narrow" pitchFamily="34" charset="0"/>
              </a:rPr>
              <a:t>stayed constant</a:t>
            </a:r>
            <a:endParaRPr lang="en-US" altLang="en-US" sz="2400" dirty="0" smtClean="0">
              <a:latin typeface="Arial Narrow" pitchFamily="34" charset="0"/>
            </a:endParaRPr>
          </a:p>
          <a:p>
            <a:pPr lvl="1"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000" dirty="0" smtClean="0">
                <a:latin typeface="Arial Narrow" pitchFamily="34" charset="0"/>
              </a:rPr>
              <a:t>Shifting frontlines may be a factor</a:t>
            </a:r>
            <a:endParaRPr lang="en-US" altLang="en-US" sz="2000" dirty="0" smtClean="0">
              <a:latin typeface="Arial Narrow" pitchFamily="34" charset="0"/>
            </a:endParaRPr>
          </a:p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400" dirty="0" err="1" smtClean="0">
                <a:latin typeface="Arial Narrow" pitchFamily="34" charset="0"/>
              </a:rPr>
              <a:t>Kaz</a:t>
            </a:r>
            <a:r>
              <a:rPr lang="en-US" altLang="en-US" sz="2400" dirty="0" smtClean="0">
                <a:latin typeface="Arial Narrow" pitchFamily="34" charset="0"/>
              </a:rPr>
              <a:t> shortages in 6 subdistricts, </a:t>
            </a:r>
            <a:r>
              <a:rPr lang="en-US" altLang="en-US" sz="2400" dirty="0" err="1" smtClean="0">
                <a:latin typeface="Arial Narrow" pitchFamily="34" charset="0"/>
              </a:rPr>
              <a:t>GoS</a:t>
            </a:r>
            <a:r>
              <a:rPr lang="en-US" altLang="en-US" sz="2400" dirty="0" smtClean="0">
                <a:latin typeface="Arial Narrow" pitchFamily="34" charset="0"/>
              </a:rPr>
              <a:t> diesel shortages in 17</a:t>
            </a:r>
          </a:p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400" dirty="0" smtClean="0">
                <a:latin typeface="Arial Narrow" pitchFamily="34" charset="0"/>
              </a:rPr>
              <a:t>Min prices reflect subsidies in </a:t>
            </a:r>
            <a:r>
              <a:rPr lang="en-US" altLang="en-US" sz="2400" dirty="0" err="1" smtClean="0">
                <a:latin typeface="Arial Narrow" pitchFamily="34" charset="0"/>
              </a:rPr>
              <a:t>Kobane</a:t>
            </a:r>
            <a:r>
              <a:rPr lang="en-US" altLang="en-US" sz="2400" dirty="0" smtClean="0">
                <a:latin typeface="Arial Narrow" pitchFamily="34" charset="0"/>
              </a:rPr>
              <a:t> and al-Hasakeh</a:t>
            </a:r>
            <a:endParaRPr lang="en-US" altLang="en-US" sz="2400" dirty="0">
              <a:latin typeface="Arial Narrow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48" y="1459062"/>
            <a:ext cx="5133751" cy="372386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43000" y="5351272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Arial Narrow" panose="020B0606020202030204" pitchFamily="34" charset="0"/>
              </a:rPr>
              <a:t>Northern Syria exchange rate, January 2016: 398 SYP/USD</a:t>
            </a:r>
            <a:endParaRPr lang="en-US" sz="14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6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Fuel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Prices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" y="1143000"/>
            <a:ext cx="8839200" cy="5029200"/>
            <a:chOff x="0" y="0"/>
            <a:chExt cx="10972800" cy="5486400"/>
          </a:xfrm>
          <a:solidFill>
            <a:schemeClr val="bg1"/>
          </a:solidFill>
        </p:grpSpPr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68198219"/>
                </p:ext>
              </p:extLst>
            </p:nvPr>
          </p:nvGraphicFramePr>
          <p:xfrm>
            <a:off x="0" y="0"/>
            <a:ext cx="54864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64382141"/>
                </p:ext>
              </p:extLst>
            </p:nvPr>
          </p:nvGraphicFramePr>
          <p:xfrm>
            <a:off x="5486400" y="624709"/>
            <a:ext cx="5486400" cy="48616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3934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57188"/>
            <a:ext cx="5334000" cy="533400"/>
          </a:xfrm>
        </p:spPr>
        <p:txBody>
          <a:bodyPr/>
          <a:lstStyle/>
          <a:p>
            <a:pPr algn="l" eaLnBrk="1" hangingPunct="1"/>
            <a:r>
              <a:rPr lang="fr-FR" altLang="en-US" sz="2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TITLE 1  TITLE 1  TITLE 1</a:t>
            </a:r>
            <a:r>
              <a:rPr lang="fr-FR" altLang="en-US" sz="24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endParaRPr lang="fr-FR" altLang="en-US" sz="3200" smtClean="0">
              <a:latin typeface="Arial Narrow" panose="020B0606020202030204" pitchFamily="34" charset="0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476250"/>
            <a:ext cx="4356100" cy="552450"/>
          </a:xfrm>
          <a:prstGeom prst="rect">
            <a:avLst/>
          </a:prstGeom>
          <a:solidFill>
            <a:srgbClr val="EE5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rade Gothic LT Std" panose="00000500000000000000" pitchFamily="50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67544" y="495300"/>
            <a:ext cx="35290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Winter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Blanket</a:t>
            </a:r>
            <a:r>
              <a:rPr lang="fr-FR" sz="2800" b="1" cap="smal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fr-FR" sz="2800" b="1" cap="small" dirty="0" err="1" smtClean="0">
                <a:solidFill>
                  <a:schemeClr val="bg1"/>
                </a:solidFill>
                <a:latin typeface="Arial Narrow" panose="020B0606020202030204" pitchFamily="34" charset="0"/>
              </a:rPr>
              <a:t>Prices</a:t>
            </a:r>
            <a:endParaRPr lang="fr-FR" sz="2800" b="1" cap="smal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" y="1219200"/>
            <a:ext cx="8839200" cy="4419600"/>
            <a:chOff x="0" y="0"/>
            <a:chExt cx="10972800" cy="5486400"/>
          </a:xfrm>
        </p:grpSpPr>
        <p:graphicFrame>
          <p:nvGraphicFramePr>
            <p:cNvPr id="12" name="Chart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2017071"/>
                </p:ext>
              </p:extLst>
            </p:nvPr>
          </p:nvGraphicFramePr>
          <p:xfrm>
            <a:off x="0" y="0"/>
            <a:ext cx="54864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3" name="Chart 1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93816002"/>
                </p:ext>
              </p:extLst>
            </p:nvPr>
          </p:nvGraphicFramePr>
          <p:xfrm>
            <a:off x="5486400" y="179210"/>
            <a:ext cx="5486400" cy="3657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4" name="ZoneTexte 5"/>
          <p:cNvSpPr txBox="1">
            <a:spLocks noChangeArrowheads="1"/>
          </p:cNvSpPr>
          <p:nvPr/>
        </p:nvSpPr>
        <p:spPr bwMode="auto">
          <a:xfrm>
            <a:off x="4267200" y="4420850"/>
            <a:ext cx="4495800" cy="1446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200" dirty="0" smtClean="0">
                <a:latin typeface="Arial Narrow" pitchFamily="34" charset="0"/>
              </a:rPr>
              <a:t>Median: 3000, average: 4036 SYP</a:t>
            </a:r>
          </a:p>
          <a:p>
            <a:pPr>
              <a:spcBef>
                <a:spcPct val="0"/>
              </a:spcBef>
              <a:buClr>
                <a:srgbClr val="EE5859"/>
              </a:buClr>
              <a:defRPr/>
            </a:pPr>
            <a:r>
              <a:rPr lang="en-US" altLang="en-US" sz="2200" dirty="0" smtClean="0">
                <a:latin typeface="Arial Narrow" pitchFamily="34" charset="0"/>
              </a:rPr>
              <a:t>Great variation due to different types of blankets (material, quality, etc.) being available in markets</a:t>
            </a:r>
          </a:p>
        </p:txBody>
      </p:sp>
    </p:spTree>
    <p:extLst>
      <p:ext uri="{BB962C8B-B14F-4D97-AF65-F5344CB8AC3E}">
        <p14:creationId xmlns:p14="http://schemas.microsoft.com/office/powerpoint/2010/main" val="26752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ach_blank_powerpoint_template_0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EACH_blank_powerpoint_template" id="{2D201F7F-0B22-4382-9C54-3A9BA092609A}" vid="{A15DBE9D-FC74-4CC1-8390-C62436488B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ouvelle pré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Nouvelle pré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reach_blank_powerpoint_template_0</Template>
  <TotalTime>1157</TotalTime>
  <Words>361</Words>
  <Application>Microsoft Office PowerPoint</Application>
  <PresentationFormat>On-screen Show (4:3)</PresentationFormat>
  <Paragraphs>63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PGothic</vt:lpstr>
      <vt:lpstr>MS PGothic</vt:lpstr>
      <vt:lpstr>Arial</vt:lpstr>
      <vt:lpstr>Arial Narrow</vt:lpstr>
      <vt:lpstr>Calibri</vt:lpstr>
      <vt:lpstr>Trade Gothic LT Std</vt:lpstr>
      <vt:lpstr>reach_blank_powerpoint_template_0</vt:lpstr>
      <vt:lpstr>NORTHERN SYRIA MARKET MONITORING EXERCISE January 2016 Fuel and NFIs</vt:lpstr>
      <vt:lpstr>TITLE 1  TITLE 1  TITLE 1 </vt:lpstr>
      <vt:lpstr>TITLE 1  TITLE 1  TITLE 1 </vt:lpstr>
      <vt:lpstr>FINDINGS</vt:lpstr>
      <vt:lpstr>TITLE 1  TITLE 1  TITLE 1 </vt:lpstr>
      <vt:lpstr>TITLE 1  TITLE 1  TITLE 1 </vt:lpstr>
      <vt:lpstr>TITLE 1  TITLE 1  TITLE 1 </vt:lpstr>
      <vt:lpstr>TITLE 1  TITLE 1  TITLE 1 </vt:lpstr>
      <vt:lpstr>TITLE 1  TITLE 1  TITLE 1 </vt:lpstr>
      <vt:lpstr>Thank you! For more information:  Visit our website: www.reach-initiative.org Follow us on Twitter: @REACH_info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REACH: Title of the Presentation Month Year</dc:title>
  <dc:creator>Chris Paci</dc:creator>
  <cp:lastModifiedBy>Chris Paci</cp:lastModifiedBy>
  <cp:revision>61</cp:revision>
  <cp:lastPrinted>2014-05-08T09:57:46Z</cp:lastPrinted>
  <dcterms:created xsi:type="dcterms:W3CDTF">2015-09-01T11:48:20Z</dcterms:created>
  <dcterms:modified xsi:type="dcterms:W3CDTF">2016-02-05T15:38:55Z</dcterms:modified>
</cp:coreProperties>
</file>