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4"/>
  </p:sldMasterIdLst>
  <p:notesMasterIdLst>
    <p:notesMasterId r:id="rId22"/>
  </p:notesMasterIdLst>
  <p:sldIdLst>
    <p:sldId id="295" r:id="rId5"/>
    <p:sldId id="600" r:id="rId6"/>
    <p:sldId id="280" r:id="rId7"/>
    <p:sldId id="590" r:id="rId8"/>
    <p:sldId id="591" r:id="rId9"/>
    <p:sldId id="314" r:id="rId10"/>
    <p:sldId id="610" r:id="rId11"/>
    <p:sldId id="602" r:id="rId12"/>
    <p:sldId id="593" r:id="rId13"/>
    <p:sldId id="609" r:id="rId14"/>
    <p:sldId id="603" r:id="rId15"/>
    <p:sldId id="611" r:id="rId16"/>
    <p:sldId id="608" r:id="rId17"/>
    <p:sldId id="605" r:id="rId18"/>
    <p:sldId id="614" r:id="rId19"/>
    <p:sldId id="612" r:id="rId20"/>
    <p:sldId id="273" r:id="rId21"/>
  </p:sldIdLst>
  <p:sldSz cx="12192000" cy="6858000"/>
  <p:notesSz cx="6858000" cy="9144000"/>
  <p:defaultTextStyle>
    <a:defPPr>
      <a:defRPr lang="en-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authors.xml><?xml version="1.0" encoding="utf-8"?>
<p188:authorLst xmlns:a="http://schemas.openxmlformats.org/drawingml/2006/main" xmlns:r="http://schemas.openxmlformats.org/officeDocument/2006/relationships" xmlns:p188="http://schemas.microsoft.com/office/powerpoint/2018/8/main">
  <p188:author id="{3F886715-E302-5998-B94D-8974E911AC27}" name="Tamara DAMARY" initials="TD" userId="S::tamara.damary@impact-initiatives.org::bcd57a91-f963-4b23-ba63-6b731f275318" providerId="AD"/>
  <p188:author id="{F65F012A-4F34-6A55-0AFF-833AEF1DABDD}" name="Cyrielle Houbin" initials="CH" userId="S::cyrielle.houbin@acted.org::9c5461ed-9211-442a-8cc4-a114d638c115" providerId="AD"/>
  <p188:author id="{A8114C2C-189C-677E-C69C-6A823F6A6B07}" name="Arbens VITAL" initials="AV" userId="S::arbens.vital@reach-initiative.org::d5c976e5-21b3-46f2-958e-dce8f9f4af88" providerId="AD"/>
  <p188:author id="{93D67F31-7FBE-8A35-66B0-D0C75C30AE44}" name="Andreisakharov CHERANZARD" initials="AC" userId="S::andreisakharov.cheranzard@reach-initiative.org::ce649d24-1ee8-4ba9-8043-1f98e284dde4" providerId="AD"/>
  <p188:author id="{D8989144-D60A-BA19-35EC-23C757FBEB8B}" name="Aronson FRANCISCO" initials="AF" userId="S::aronson.francisco@reach-initiative.org::5b800aeb-4e78-4502-814f-8c005a76c3a1" providerId="AD"/>
  <p188:author id="{770F8E45-4134-3CFE-4C90-31EE84A41567}" name="Robersonjoseph LESPERANCE" initials="RL" userId="S::robersonjoseph.lesperance@reach-initiative.org::ce163da5-a6e1-4d8f-be5e-7a240ef17968" providerId="AD"/>
  <p188:author id="{B9E2DF6E-FBD2-0BFD-5C74-D11DCB3B98BB}" name="Miguel IGLESIAS-LOPEZ" initials="MI" userId="S::miguel.iglesias-lopez@impact-initiatives.org::7f3a219b-2a31-45da-ab6a-a0afb4b6e4e5" providerId="AD"/>
  <p188:author id="{A35F8890-0610-E8B2-705C-38BDACD8E09B}" name="Juliette GRAF" initials="" userId="S::juliette.graf@impact-initiatives.org::690b964e-84d3-4d23-bb74-e3b1d3c64540" providerId="AD"/>
  <p188:author id="{51DDB5AA-0F82-C77D-261C-12DF781765E3}" name="Marie POLISINI" initials="MP" userId="S::marie.polisini@acted.org::f2ad3aeb-7fb5-4603-861b-06991ff8ebc6" providerId="AD"/>
  <p188:author id="{6073F7B0-4F4F-2350-C03E-912F1406A256}" name="Maxence MARTIN" initials="MM" userId="S::maxence.martin@impact-initiatives.org::1b616822-f57a-4da0-b0df-cba96b9a9029" providerId="AD"/>
  <p188:author id="{7EBB96BD-6B79-A71F-BBDE-AECAB1E0D732}" name="Dieuvenel DUMORNAY" initials="DD" userId="S::dieuvenel.dumornay@acted.org::bea4fa31-70bc-4dd9-b255-e65b298d8755" providerId="AD"/>
  <p188:author id="{5876AFBF-E574-492E-C1B4-B2957D979FF4}" name="Perrine SBRAIRE" initials="PS" userId="S::perrine.sbraire@acted.org::0869dfa4-6197-4765-aa37-5634ce0346ad" providerId="AD"/>
  <p188:author id="{2C0EEABF-20A5-8409-F9D5-AD26CB77D953}" name="Marta TESTA" initials="MT" userId="S::marta.testa@impact-initiatives.org::15a87330-54d9-4925-ba1b-f89988c5c9ff" providerId="AD"/>
  <p188:author id="{325F25C6-C2ED-8063-D73C-F18224527206}" name="Amine BAHRI" initials="AB" userId="S::amine.bahri@impact-initiatives.org::5894447e-ce83-49b8-83d3-1868f404e5a5" providerId="AD"/>
  <p188:author id="{83C5DDC7-86C8-7CBF-7481-AB190B2E1A6F}" name="Darry AUGUSTIN" initials="DA" userId="S::darry.augustin@reach-initiative.org::644aa976-3f99-43ee-9aef-487a04252abc" providerId="AD"/>
  <p188:author id="{E4574BCA-9DCF-5192-94CB-CE9EFE9FA342}" name="Remy ROISNEL" initials="RR" userId="S::remy.roisnel@impact-initiatives.org::7c07d74d-d4e2-4dd4-9f46-b81d9227fca3" providerId="AD"/>
  <p188:author id="{C44577D9-0153-C1FB-AA4F-07AE518C62DE}" name="Daphne WANG" initials="DW" userId="S::daphne.wang@impact-initiatives.org::54651376-bc66-42f6-9b7d-b9af045071b2" providerId="AD"/>
  <p188:author id="{F810DFE1-2230-3281-B42C-CC449B0EE4A3}" name="Wenderson PIERRE" initials="WP" userId="S::wenderson.pierre@acted.org::049cd9e3-7dc0-4760-ac97-e43a904e3d61" providerId="AD"/>
  <p188:author id="{31BDEFFD-50E5-84CF-8F68-75A302497A0B}" name="Clara LEFRANCOIS" initials="CL" userId="S::clara.lefrancois@impact-initiatives.org::37540d98-0774-49a4-a6f0-30f040989fd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34343"/>
    <a:srgbClr val="EE5859"/>
    <a:srgbClr val="E40152"/>
    <a:srgbClr val="58585A"/>
    <a:srgbClr val="FFF8F2"/>
    <a:srgbClr val="D35400"/>
    <a:srgbClr val="FBDDDD"/>
    <a:srgbClr val="DDDDDC"/>
    <a:srgbClr val="C7C8CA"/>
    <a:srgbClr val="D2CBB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2DAE314-63CD-4CF4-AFF3-A7B1192B0D2C}" v="14" dt="2026-05-27T12:13:23.50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ieuvenel DUMORNAY" userId="S::dieuvenel.dumornay@acted.org::bea4fa31-70bc-4dd9-b255-e65b298d8755" providerId="AD" clId="Web-{3ABACA48-AA94-5F0E-E455-D8E26E15EFEB}"/>
    <pc:docChg chg="mod">
      <pc:chgData name="Dieuvenel DUMORNAY" userId="S::dieuvenel.dumornay@acted.org::bea4fa31-70bc-4dd9-b255-e65b298d8755" providerId="AD" clId="Web-{3ABACA48-AA94-5F0E-E455-D8E26E15EFEB}" dt="2026-05-08T15:04:15.074" v="0"/>
      <pc:docMkLst>
        <pc:docMk/>
      </pc:docMkLst>
    </pc:docChg>
  </pc:docChgLst>
  <pc:docChgLst>
    <pc:chgData name="Maxence MARTIN" userId="1b616822-f57a-4da0-b0df-cba96b9a9029" providerId="ADAL" clId="{CBBF885F-07DA-4B34-A746-3B575CB97FC2}"/>
    <pc:docChg chg="undo redo custSel addSld delSld modSld">
      <pc:chgData name="Maxence MARTIN" userId="1b616822-f57a-4da0-b0df-cba96b9a9029" providerId="ADAL" clId="{CBBF885F-07DA-4B34-A746-3B575CB97FC2}" dt="2026-05-26T15:00:44.276" v="4770" actId="1076"/>
      <pc:docMkLst>
        <pc:docMk/>
      </pc:docMkLst>
      <pc:sldChg chg="addSp delSp modSp add mod">
        <pc:chgData name="Maxence MARTIN" userId="1b616822-f57a-4da0-b0df-cba96b9a9029" providerId="ADAL" clId="{CBBF885F-07DA-4B34-A746-3B575CB97FC2}" dt="2026-05-26T15:00:44.276" v="4770" actId="1076"/>
        <pc:sldMkLst>
          <pc:docMk/>
          <pc:sldMk cId="3296923500" sldId="273"/>
        </pc:sldMkLst>
        <pc:spChg chg="mod">
          <ac:chgData name="Maxence MARTIN" userId="1b616822-f57a-4da0-b0df-cba96b9a9029" providerId="ADAL" clId="{CBBF885F-07DA-4B34-A746-3B575CB97FC2}" dt="2026-05-26T15:00:17.846" v="4765" actId="2710"/>
          <ac:spMkLst>
            <pc:docMk/>
            <pc:sldMk cId="3296923500" sldId="273"/>
            <ac:spMk id="2" creationId="{F11A4B12-3DB3-FFBB-4DB1-DED6BB82C725}"/>
          </ac:spMkLst>
        </pc:spChg>
        <pc:spChg chg="add del mod">
          <ac:chgData name="Maxence MARTIN" userId="1b616822-f57a-4da0-b0df-cba96b9a9029" providerId="ADAL" clId="{CBBF885F-07DA-4B34-A746-3B575CB97FC2}" dt="2026-05-26T14:55:14.385" v="4535"/>
          <ac:spMkLst>
            <pc:docMk/>
            <pc:sldMk cId="3296923500" sldId="273"/>
            <ac:spMk id="3" creationId="{75A9F89A-9F0F-D384-93CD-1A5A92EE746B}"/>
          </ac:spMkLst>
        </pc:spChg>
        <pc:spChg chg="mod">
          <ac:chgData name="Maxence MARTIN" userId="1b616822-f57a-4da0-b0df-cba96b9a9029" providerId="ADAL" clId="{CBBF885F-07DA-4B34-A746-3B575CB97FC2}" dt="2026-05-26T14:54:55.727" v="4523" actId="403"/>
          <ac:spMkLst>
            <pc:docMk/>
            <pc:sldMk cId="3296923500" sldId="273"/>
            <ac:spMk id="5" creationId="{1DB43D8C-DC46-0DB2-E978-0EC397189EE4}"/>
          </ac:spMkLst>
        </pc:spChg>
        <pc:spChg chg="mod">
          <ac:chgData name="Maxence MARTIN" userId="1b616822-f57a-4da0-b0df-cba96b9a9029" providerId="ADAL" clId="{CBBF885F-07DA-4B34-A746-3B575CB97FC2}" dt="2026-05-26T15:00:38.654" v="4768" actId="20577"/>
          <ac:spMkLst>
            <pc:docMk/>
            <pc:sldMk cId="3296923500" sldId="273"/>
            <ac:spMk id="6" creationId="{FD39E1FF-AEFF-0847-3A37-8CF181655FAA}"/>
          </ac:spMkLst>
        </pc:spChg>
        <pc:spChg chg="mod">
          <ac:chgData name="Maxence MARTIN" userId="1b616822-f57a-4da0-b0df-cba96b9a9029" providerId="ADAL" clId="{CBBF885F-07DA-4B34-A746-3B575CB97FC2}" dt="2026-05-26T14:58:48.526" v="4706" actId="21"/>
          <ac:spMkLst>
            <pc:docMk/>
            <pc:sldMk cId="3296923500" sldId="273"/>
            <ac:spMk id="11" creationId="{CD076ABB-DE76-B31C-17A3-B7D417A424B9}"/>
          </ac:spMkLst>
        </pc:spChg>
        <pc:picChg chg="mod">
          <ac:chgData name="Maxence MARTIN" userId="1b616822-f57a-4da0-b0df-cba96b9a9029" providerId="ADAL" clId="{CBBF885F-07DA-4B34-A746-3B575CB97FC2}" dt="2026-05-26T15:00:44.276" v="4770" actId="1076"/>
          <ac:picMkLst>
            <pc:docMk/>
            <pc:sldMk cId="3296923500" sldId="273"/>
            <ac:picMk id="4" creationId="{121EECA5-E2C8-9E8B-81F7-38018479DAD3}"/>
          </ac:picMkLst>
        </pc:picChg>
      </pc:sldChg>
      <pc:sldChg chg="modSp mod">
        <pc:chgData name="Maxence MARTIN" userId="1b616822-f57a-4da0-b0df-cba96b9a9029" providerId="ADAL" clId="{CBBF885F-07DA-4B34-A746-3B575CB97FC2}" dt="2026-05-10T17:25:57.727" v="1107" actId="20577"/>
        <pc:sldMkLst>
          <pc:docMk/>
          <pc:sldMk cId="1827310486" sldId="605"/>
        </pc:sldMkLst>
        <pc:spChg chg="mod">
          <ac:chgData name="Maxence MARTIN" userId="1b616822-f57a-4da0-b0df-cba96b9a9029" providerId="ADAL" clId="{CBBF885F-07DA-4B34-A746-3B575CB97FC2}" dt="2026-05-10T17:25:57.727" v="1107" actId="20577"/>
          <ac:spMkLst>
            <pc:docMk/>
            <pc:sldMk cId="1827310486" sldId="605"/>
            <ac:spMk id="2" creationId="{FF4037CE-6EDE-E791-E411-4E97B1DBC540}"/>
          </ac:spMkLst>
        </pc:spChg>
      </pc:sldChg>
      <pc:sldChg chg="addSp delSp modSp new mod modCm">
        <pc:chgData name="Maxence MARTIN" userId="1b616822-f57a-4da0-b0df-cba96b9a9029" providerId="ADAL" clId="{CBBF885F-07DA-4B34-A746-3B575CB97FC2}" dt="2026-05-13T18:04:46.259" v="4290" actId="408"/>
        <pc:sldMkLst>
          <pc:docMk/>
          <pc:sldMk cId="838034840" sldId="614"/>
        </pc:sldMkLst>
        <pc:spChg chg="mod">
          <ac:chgData name="Maxence MARTIN" userId="1b616822-f57a-4da0-b0df-cba96b9a9029" providerId="ADAL" clId="{CBBF885F-07DA-4B34-A746-3B575CB97FC2}" dt="2026-05-13T12:25:24.949" v="2401" actId="790"/>
          <ac:spMkLst>
            <pc:docMk/>
            <pc:sldMk cId="838034840" sldId="614"/>
            <ac:spMk id="2" creationId="{1E740B18-DCEA-6E0E-FA55-AF09A73F4063}"/>
          </ac:spMkLst>
        </pc:spChg>
        <pc:spChg chg="add mod">
          <ac:chgData name="Maxence MARTIN" userId="1b616822-f57a-4da0-b0df-cba96b9a9029" providerId="ADAL" clId="{CBBF885F-07DA-4B34-A746-3B575CB97FC2}" dt="2026-05-13T13:55:53.688" v="4249" actId="14100"/>
          <ac:spMkLst>
            <pc:docMk/>
            <pc:sldMk cId="838034840" sldId="614"/>
            <ac:spMk id="6" creationId="{ECA02D7E-3492-75C2-4DF5-23B6B7D5483D}"/>
          </ac:spMkLst>
        </pc:spChg>
        <pc:spChg chg="mod">
          <ac:chgData name="Maxence MARTIN" userId="1b616822-f57a-4da0-b0df-cba96b9a9029" providerId="ADAL" clId="{CBBF885F-07DA-4B34-A746-3B575CB97FC2}" dt="2026-05-13T12:25:24.949" v="2401" actId="790"/>
          <ac:spMkLst>
            <pc:docMk/>
            <pc:sldMk cId="838034840" sldId="614"/>
            <ac:spMk id="13" creationId="{72016B20-5FD1-47DF-9C56-58D74C05F674}"/>
          </ac:spMkLst>
        </pc:spChg>
        <pc:spChg chg="mod">
          <ac:chgData name="Maxence MARTIN" userId="1b616822-f57a-4da0-b0df-cba96b9a9029" providerId="ADAL" clId="{CBBF885F-07DA-4B34-A746-3B575CB97FC2}" dt="2026-05-13T12:25:24.949" v="2401" actId="790"/>
          <ac:spMkLst>
            <pc:docMk/>
            <pc:sldMk cId="838034840" sldId="614"/>
            <ac:spMk id="14" creationId="{79B9DFDD-7B56-8A26-618F-4D82D42AED91}"/>
          </ac:spMkLst>
        </pc:spChg>
        <pc:spChg chg="mod">
          <ac:chgData name="Maxence MARTIN" userId="1b616822-f57a-4da0-b0df-cba96b9a9029" providerId="ADAL" clId="{CBBF885F-07DA-4B34-A746-3B575CB97FC2}" dt="2026-05-13T13:52:31.608" v="4215" actId="1076"/>
          <ac:spMkLst>
            <pc:docMk/>
            <pc:sldMk cId="838034840" sldId="614"/>
            <ac:spMk id="15" creationId="{F1C023CD-D078-853E-E029-4BED1E74F5CB}"/>
          </ac:spMkLst>
        </pc:spChg>
        <pc:spChg chg="mod">
          <ac:chgData name="Maxence MARTIN" userId="1b616822-f57a-4da0-b0df-cba96b9a9029" providerId="ADAL" clId="{CBBF885F-07DA-4B34-A746-3B575CB97FC2}" dt="2026-05-13T12:25:24.949" v="2401" actId="790"/>
          <ac:spMkLst>
            <pc:docMk/>
            <pc:sldMk cId="838034840" sldId="614"/>
            <ac:spMk id="16" creationId="{E490CA9C-884C-BB08-A2DB-9E6B9FD42358}"/>
          </ac:spMkLst>
        </pc:spChg>
        <pc:grpChg chg="add mod">
          <ac:chgData name="Maxence MARTIN" userId="1b616822-f57a-4da0-b0df-cba96b9a9029" providerId="ADAL" clId="{CBBF885F-07DA-4B34-A746-3B575CB97FC2}" dt="2026-05-13T13:55:48.502" v="4248" actId="14100"/>
          <ac:grpSpMkLst>
            <pc:docMk/>
            <pc:sldMk cId="838034840" sldId="614"/>
            <ac:grpSpMk id="12" creationId="{928CA7ED-5CC1-273D-D7DE-5EAEC5D92CFE}"/>
          </ac:grpSpMkLst>
        </pc:grpChg>
        <pc:graphicFrameChg chg="add mod modGraphic">
          <ac:chgData name="Maxence MARTIN" userId="1b616822-f57a-4da0-b0df-cba96b9a9029" providerId="ADAL" clId="{CBBF885F-07DA-4B34-A746-3B575CB97FC2}" dt="2026-05-13T18:04:26.056" v="4288" actId="1076"/>
          <ac:graphicFrameMkLst>
            <pc:docMk/>
            <pc:sldMk cId="838034840" sldId="614"/>
            <ac:graphicFrameMk id="8" creationId="{F6E0F44F-62E4-2A12-9DFA-471B83B9E7D7}"/>
          </ac:graphicFrameMkLst>
        </pc:graphicFrameChg>
        <pc:graphicFrameChg chg="add mod modGraphic">
          <ac:chgData name="Maxence MARTIN" userId="1b616822-f57a-4da0-b0df-cba96b9a9029" providerId="ADAL" clId="{CBBF885F-07DA-4B34-A746-3B575CB97FC2}" dt="2026-05-13T18:04:41.580" v="4289" actId="1076"/>
          <ac:graphicFrameMkLst>
            <pc:docMk/>
            <pc:sldMk cId="838034840" sldId="614"/>
            <ac:graphicFrameMk id="9" creationId="{2C4384B3-2D6A-A42C-2E63-7070E05B2F80}"/>
          </ac:graphicFrameMkLst>
        </pc:graphicFrameChg>
        <pc:graphicFrameChg chg="add mod modGraphic">
          <ac:chgData name="Maxence MARTIN" userId="1b616822-f57a-4da0-b0df-cba96b9a9029" providerId="ADAL" clId="{CBBF885F-07DA-4B34-A746-3B575CB97FC2}" dt="2026-05-13T18:04:46.259" v="4290" actId="408"/>
          <ac:graphicFrameMkLst>
            <pc:docMk/>
            <pc:sldMk cId="838034840" sldId="614"/>
            <ac:graphicFrameMk id="17" creationId="{9B67DB32-7CED-CB33-73DF-905C907081AA}"/>
          </ac:graphicFrameMkLst>
        </pc:graphicFrameChg>
        <pc:extLst>
          <p:ext xmlns:p="http://schemas.openxmlformats.org/presentationml/2006/main" uri="{D6D511B9-2390-475A-947B-AFAB55BFBCF1}">
            <pc226:cmChg xmlns:pc226="http://schemas.microsoft.com/office/powerpoint/2022/06/main/command" chg="mod">
              <pc226:chgData name="Maxence MARTIN" userId="1b616822-f57a-4da0-b0df-cba96b9a9029" providerId="ADAL" clId="{CBBF885F-07DA-4B34-A746-3B575CB97FC2}" dt="2026-05-13T12:56:11.390" v="3234" actId="20577"/>
              <pc2:cmMkLst xmlns:pc2="http://schemas.microsoft.com/office/powerpoint/2019/9/main/command">
                <pc:docMk/>
                <pc:sldMk cId="838034840" sldId="614"/>
                <pc2:cmMk id="{E30001CF-F982-4FE0-A605-F4C89E6B6CF8}"/>
              </pc2:cmMkLst>
            </pc226:cmChg>
          </p:ext>
        </pc:extLst>
      </pc:sldChg>
      <pc:sldChg chg="new del">
        <pc:chgData name="Maxence MARTIN" userId="1b616822-f57a-4da0-b0df-cba96b9a9029" providerId="ADAL" clId="{CBBF885F-07DA-4B34-A746-3B575CB97FC2}" dt="2026-05-26T14:55:16.766" v="4536" actId="47"/>
        <pc:sldMkLst>
          <pc:docMk/>
          <pc:sldMk cId="447245016" sldId="615"/>
        </pc:sldMkLst>
      </pc:sldChg>
    </pc:docChg>
  </pc:docChgLst>
  <pc:docChgLst>
    <pc:chgData name="Perrine SBRAIRE" userId="S::perrine.sbraire@acted.org::0869dfa4-6197-4765-aa37-5634ce0346ad" providerId="AD" clId="Web-{135B6D9B-EF2B-5A9F-C453-29360EC244F8}"/>
    <pc:docChg chg="mod">
      <pc:chgData name="Perrine SBRAIRE" userId="S::perrine.sbraire@acted.org::0869dfa4-6197-4765-aa37-5634ce0346ad" providerId="AD" clId="Web-{135B6D9B-EF2B-5A9F-C453-29360EC244F8}" dt="2026-05-08T21:02:22.687" v="0"/>
      <pc:docMkLst>
        <pc:docMk/>
      </pc:docMkLst>
    </pc:docChg>
  </pc:docChgLst>
  <pc:docChgLst>
    <pc:chgData name="Cyrielle Houbin" userId="S::cyrielle.houbin@acted.org::9c5461ed-9211-442a-8cc4-a114d638c115" providerId="AD" clId="Web-{543BE27E-13C6-F2D5-F5C8-96998580E193}"/>
    <pc:docChg chg="mod">
      <pc:chgData name="Cyrielle Houbin" userId="S::cyrielle.houbin@acted.org::9c5461ed-9211-442a-8cc4-a114d638c115" providerId="AD" clId="Web-{543BE27E-13C6-F2D5-F5C8-96998580E193}" dt="2026-05-08T22:19:06.008" v="0"/>
      <pc:docMkLst>
        <pc:docMk/>
      </pc:docMkLst>
    </pc:docChg>
  </pc:docChgLst>
  <pc:docChgLst>
    <pc:chgData name="Maxence MARTIN" userId="S::maxence.martin@impact-initiatives.org::1b616822-f57a-4da0-b0df-cba96b9a9029" providerId="AD" clId="Web-{5C54F8BE-7DEC-DDA4-5FAE-517C1D9F189A}"/>
    <pc:docChg chg="mod modSld">
      <pc:chgData name="Maxence MARTIN" userId="S::maxence.martin@impact-initiatives.org::1b616822-f57a-4da0-b0df-cba96b9a9029" providerId="AD" clId="Web-{5C54F8BE-7DEC-DDA4-5FAE-517C1D9F189A}" dt="2026-05-05T19:59:09.696" v="29" actId="20577"/>
      <pc:docMkLst>
        <pc:docMk/>
      </pc:docMkLst>
      <pc:sldChg chg="modSp">
        <pc:chgData name="Maxence MARTIN" userId="S::maxence.martin@impact-initiatives.org::1b616822-f57a-4da0-b0df-cba96b9a9029" providerId="AD" clId="Web-{5C54F8BE-7DEC-DDA4-5FAE-517C1D9F189A}" dt="2026-05-05T19:46:56.534" v="25" actId="20577"/>
        <pc:sldMkLst>
          <pc:docMk/>
          <pc:sldMk cId="1827310486" sldId="605"/>
        </pc:sldMkLst>
        <pc:spChg chg="mod">
          <ac:chgData name="Maxence MARTIN" userId="S::maxence.martin@impact-initiatives.org::1b616822-f57a-4da0-b0df-cba96b9a9029" providerId="AD" clId="Web-{5C54F8BE-7DEC-DDA4-5FAE-517C1D9F189A}" dt="2026-05-05T19:46:56.534" v="25" actId="20577"/>
          <ac:spMkLst>
            <pc:docMk/>
            <pc:sldMk cId="1827310486" sldId="605"/>
            <ac:spMk id="2" creationId="{FF4037CE-6EDE-E791-E411-4E97B1DBC540}"/>
          </ac:spMkLst>
        </pc:spChg>
      </pc:sldChg>
    </pc:docChg>
  </pc:docChgLst>
  <pc:docChgLst>
    <pc:chgData name="Wenderson PIERRE" userId="S::wenderson.pierre@acted.org::049cd9e3-7dc0-4760-ac97-e43a904e3d61" providerId="AD" clId="Web-{8C1B6DE8-FA2E-C464-0BAE-F9CAEA0AA187}"/>
    <pc:docChg chg="mod">
      <pc:chgData name="Wenderson PIERRE" userId="S::wenderson.pierre@acted.org::049cd9e3-7dc0-4760-ac97-e43a904e3d61" providerId="AD" clId="Web-{8C1B6DE8-FA2E-C464-0BAE-F9CAEA0AA187}" dt="2026-05-08T15:17:20.403" v="0"/>
      <pc:docMkLst>
        <pc:docMk/>
      </pc:docMkLst>
    </pc:docChg>
  </pc:docChgLst>
  <pc:docChgLst>
    <pc:chgData name="Arbens VITAL" userId="d5c976e5-21b3-46f2-958e-dce8f9f4af88" providerId="ADAL" clId="{CB393577-F624-4029-AE5E-683ED00F3186}"/>
    <pc:docChg chg="undo redo custSel addSld delSld modSld sldOrd">
      <pc:chgData name="Arbens VITAL" userId="d5c976e5-21b3-46f2-958e-dce8f9f4af88" providerId="ADAL" clId="{CB393577-F624-4029-AE5E-683ED00F3186}" dt="2026-05-15T16:42:35.385" v="17728" actId="20577"/>
      <pc:docMkLst>
        <pc:docMk/>
      </pc:docMkLst>
      <pc:sldChg chg="modNotesTx">
        <pc:chgData name="Arbens VITAL" userId="d5c976e5-21b3-46f2-958e-dce8f9f4af88" providerId="ADAL" clId="{CB393577-F624-4029-AE5E-683ED00F3186}" dt="2026-05-15T16:42:35.385" v="17728" actId="20577"/>
        <pc:sldMkLst>
          <pc:docMk/>
          <pc:sldMk cId="986161114" sldId="295"/>
        </pc:sldMkLst>
      </pc:sldChg>
    </pc:docChg>
  </pc:docChgLst>
  <pc:docChgLst>
    <pc:chgData name="Marie POLISINI" userId="f2ad3aeb-7fb5-4603-861b-06991ff8ebc6" providerId="ADAL" clId="{A8654506-B80D-4DE1-AFB9-E214C0B201F3}"/>
    <pc:docChg chg="undo custSel addSld modSld">
      <pc:chgData name="Marie POLISINI" userId="f2ad3aeb-7fb5-4603-861b-06991ff8ebc6" providerId="ADAL" clId="{A8654506-B80D-4DE1-AFB9-E214C0B201F3}" dt="2026-05-13T14:36:31.029" v="1702"/>
      <pc:docMkLst>
        <pc:docMk/>
      </pc:docMkLst>
      <pc:sldChg chg="addSp delSp modSp mod">
        <pc:chgData name="Marie POLISINI" userId="f2ad3aeb-7fb5-4603-861b-06991ff8ebc6" providerId="ADAL" clId="{A8654506-B80D-4DE1-AFB9-E214C0B201F3}" dt="2026-05-13T14:36:31.029" v="1702"/>
        <pc:sldMkLst>
          <pc:docMk/>
          <pc:sldMk cId="838034840" sldId="614"/>
        </pc:sldMkLst>
        <pc:spChg chg="mod">
          <ac:chgData name="Marie POLISINI" userId="f2ad3aeb-7fb5-4603-861b-06991ff8ebc6" providerId="ADAL" clId="{A8654506-B80D-4DE1-AFB9-E214C0B201F3}" dt="2026-05-13T14:32:27.236" v="1532" actId="1076"/>
          <ac:spMkLst>
            <pc:docMk/>
            <pc:sldMk cId="838034840" sldId="614"/>
            <ac:spMk id="6" creationId="{ECA02D7E-3492-75C2-4DF5-23B6B7D5483D}"/>
          </ac:spMkLst>
        </pc:spChg>
        <pc:spChg chg="mod">
          <ac:chgData name="Marie POLISINI" userId="f2ad3aeb-7fb5-4603-861b-06991ff8ebc6" providerId="ADAL" clId="{A8654506-B80D-4DE1-AFB9-E214C0B201F3}" dt="2026-05-13T14:19:12.445" v="1275" actId="123"/>
          <ac:spMkLst>
            <pc:docMk/>
            <pc:sldMk cId="838034840" sldId="614"/>
            <ac:spMk id="15" creationId="{F1C023CD-D078-853E-E029-4BED1E74F5CB}"/>
          </ac:spMkLst>
        </pc:spChg>
        <pc:graphicFrameChg chg="mod modGraphic">
          <ac:chgData name="Marie POLISINI" userId="f2ad3aeb-7fb5-4603-861b-06991ff8ebc6" providerId="ADAL" clId="{A8654506-B80D-4DE1-AFB9-E214C0B201F3}" dt="2026-05-13T14:24:10.516" v="1502" actId="1076"/>
          <ac:graphicFrameMkLst>
            <pc:docMk/>
            <pc:sldMk cId="838034840" sldId="614"/>
            <ac:graphicFrameMk id="8" creationId="{F6E0F44F-62E4-2A12-9DFA-471B83B9E7D7}"/>
          </ac:graphicFrameMkLst>
        </pc:graphicFrameChg>
        <pc:graphicFrameChg chg="add del mod modGraphic">
          <ac:chgData name="Marie POLISINI" userId="f2ad3aeb-7fb5-4603-861b-06991ff8ebc6" providerId="ADAL" clId="{A8654506-B80D-4DE1-AFB9-E214C0B201F3}" dt="2026-05-13T14:31:22.536" v="1531" actId="20577"/>
          <ac:graphicFrameMkLst>
            <pc:docMk/>
            <pc:sldMk cId="838034840" sldId="614"/>
            <ac:graphicFrameMk id="9" creationId="{2C4384B3-2D6A-A42C-2E63-7070E05B2F80}"/>
          </ac:graphicFrameMkLst>
        </pc:graphicFrameChg>
        <pc:graphicFrameChg chg="mod modGraphic">
          <ac:chgData name="Marie POLISINI" userId="f2ad3aeb-7fb5-4603-861b-06991ff8ebc6" providerId="ADAL" clId="{A8654506-B80D-4DE1-AFB9-E214C0B201F3}" dt="2026-05-13T14:36:31.029" v="1702"/>
          <ac:graphicFrameMkLst>
            <pc:docMk/>
            <pc:sldMk cId="838034840" sldId="614"/>
            <ac:graphicFrameMk id="17" creationId="{9B67DB32-7CED-CB33-73DF-905C907081AA}"/>
          </ac:graphicFrameMkLst>
        </pc:graphicFrame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21EFCD5-3D34-408A-AF31-992E631DC684}"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CH"/>
        </a:p>
      </dgm:t>
    </dgm:pt>
    <dgm:pt modelId="{998A1DD6-6094-4CF5-A4BD-3D4432F06207}">
      <dgm:prSet phldrT="[Text]" phldr="0"/>
      <dgm:spPr/>
      <dgm:t>
        <a:bodyPr/>
        <a:lstStyle/>
        <a:p>
          <a:r>
            <a:rPr lang="fr-CA" noProof="0"/>
            <a:t>Focus Group Discussions (FGD)</a:t>
          </a:r>
        </a:p>
      </dgm:t>
    </dgm:pt>
    <dgm:pt modelId="{E4C6BFE9-A0CC-4D60-8DD3-DFA229845E68}" type="parTrans" cxnId="{5BE428DB-0A7A-4F11-89D3-9D9359331265}">
      <dgm:prSet/>
      <dgm:spPr/>
      <dgm:t>
        <a:bodyPr/>
        <a:lstStyle/>
        <a:p>
          <a:endParaRPr lang="en-CH"/>
        </a:p>
      </dgm:t>
    </dgm:pt>
    <dgm:pt modelId="{5A574BB6-2884-4741-9C44-27EF5EE597EA}" type="sibTrans" cxnId="{5BE428DB-0A7A-4F11-89D3-9D9359331265}">
      <dgm:prSet/>
      <dgm:spPr/>
      <dgm:t>
        <a:bodyPr/>
        <a:lstStyle/>
        <a:p>
          <a:endParaRPr lang="en-CH"/>
        </a:p>
      </dgm:t>
    </dgm:pt>
    <dgm:pt modelId="{5DEB4960-AD19-45AD-B9B7-5A096F7D4F5B}">
      <dgm:prSet phldrT="[Text]" phldr="0"/>
      <dgm:spPr/>
      <dgm:t>
        <a:bodyPr/>
        <a:lstStyle/>
        <a:p>
          <a:r>
            <a:rPr lang="fr-CA" noProof="0"/>
            <a:t>Entretiens avec des leaders communautaires</a:t>
          </a:r>
        </a:p>
      </dgm:t>
    </dgm:pt>
    <dgm:pt modelId="{2AB93586-B738-4F4E-A07C-E4D15CE84558}" type="parTrans" cxnId="{14B75EA3-9E1E-4F4A-9106-DAF0BA31C9D4}">
      <dgm:prSet/>
      <dgm:spPr/>
      <dgm:t>
        <a:bodyPr/>
        <a:lstStyle/>
        <a:p>
          <a:endParaRPr lang="en-CH"/>
        </a:p>
      </dgm:t>
    </dgm:pt>
    <dgm:pt modelId="{5E6E8782-30D3-43F1-A2B0-51135AA27772}" type="sibTrans" cxnId="{14B75EA3-9E1E-4F4A-9106-DAF0BA31C9D4}">
      <dgm:prSet/>
      <dgm:spPr/>
      <dgm:t>
        <a:bodyPr/>
        <a:lstStyle/>
        <a:p>
          <a:endParaRPr lang="en-CH"/>
        </a:p>
      </dgm:t>
    </dgm:pt>
    <dgm:pt modelId="{27FF23DE-205E-4BEB-958B-6DA3DCF9E9DD}">
      <dgm:prSet phldrT="[Text]" phldr="0" custT="1"/>
      <dgm:spPr/>
      <dgm:t>
        <a:bodyPr/>
        <a:lstStyle/>
        <a:p>
          <a:r>
            <a:rPr lang="fr-CA" sz="2200" kern="1200" noProof="0"/>
            <a:t>Entretiens avec des commer</a:t>
          </a:r>
          <a:r>
            <a:rPr lang="fr-CA" sz="2200" kern="1200" noProof="0">
              <a:solidFill>
                <a:prstClr val="white"/>
              </a:solidFill>
              <a:latin typeface="Segoe UI Light"/>
              <a:ea typeface="+mn-ea"/>
              <a:cs typeface="+mn-cs"/>
            </a:rPr>
            <a:t>ç</a:t>
          </a:r>
          <a:r>
            <a:rPr lang="fr-CA" sz="2200" kern="1200" noProof="0"/>
            <a:t>ants</a:t>
          </a:r>
        </a:p>
      </dgm:t>
    </dgm:pt>
    <dgm:pt modelId="{D17A1F64-842A-469E-88E4-63075E6AF2FE}" type="parTrans" cxnId="{61E0B06C-4BED-4F55-9A14-D161F0DE9288}">
      <dgm:prSet/>
      <dgm:spPr/>
      <dgm:t>
        <a:bodyPr/>
        <a:lstStyle/>
        <a:p>
          <a:endParaRPr lang="en-CH"/>
        </a:p>
      </dgm:t>
    </dgm:pt>
    <dgm:pt modelId="{16510738-FEE2-43AB-87ED-18CC7DF3B5D7}" type="sibTrans" cxnId="{61E0B06C-4BED-4F55-9A14-D161F0DE9288}">
      <dgm:prSet/>
      <dgm:spPr/>
      <dgm:t>
        <a:bodyPr/>
        <a:lstStyle/>
        <a:p>
          <a:endParaRPr lang="en-CH"/>
        </a:p>
      </dgm:t>
    </dgm:pt>
    <dgm:pt modelId="{B458F7E8-FF0A-4E9C-AC38-610E026147D0}">
      <dgm:prSet phldrT="[Text]" phldr="0"/>
      <dgm:spPr/>
      <dgm:t>
        <a:bodyPr/>
        <a:lstStyle/>
        <a:p>
          <a:r>
            <a:rPr lang="fr-CA" noProof="0"/>
            <a:t>3 groupes : PDI (St Marc, Dessalines) et ménages hôtes (Dessalines)</a:t>
          </a:r>
        </a:p>
      </dgm:t>
    </dgm:pt>
    <dgm:pt modelId="{1C6FCA53-67C8-4358-BE5F-796F4FD38581}" type="parTrans" cxnId="{2C448061-9F53-4697-B2CF-E4586B5E7FD4}">
      <dgm:prSet/>
      <dgm:spPr/>
      <dgm:t>
        <a:bodyPr/>
        <a:lstStyle/>
        <a:p>
          <a:endParaRPr lang="en-CH"/>
        </a:p>
      </dgm:t>
    </dgm:pt>
    <dgm:pt modelId="{A8858FC2-2BC9-4EBE-B0AE-57BA1B17D0E9}" type="sibTrans" cxnId="{2C448061-9F53-4697-B2CF-E4586B5E7FD4}">
      <dgm:prSet/>
      <dgm:spPr/>
      <dgm:t>
        <a:bodyPr/>
        <a:lstStyle/>
        <a:p>
          <a:endParaRPr lang="en-CH"/>
        </a:p>
      </dgm:t>
    </dgm:pt>
    <dgm:pt modelId="{D2D7CBFC-B2B4-43FA-90D2-C2F40293DA1A}">
      <dgm:prSet phldrT="[Text]" phldr="0"/>
      <dgm:spPr/>
      <dgm:t>
        <a:bodyPr/>
        <a:lstStyle/>
        <a:p>
          <a:r>
            <a:rPr lang="fr-CA" noProof="0"/>
            <a:t>6 informateurs clés</a:t>
          </a:r>
        </a:p>
      </dgm:t>
    </dgm:pt>
    <dgm:pt modelId="{1BA82CEE-0CB0-4357-BDDC-DC8CF661B6DF}" type="parTrans" cxnId="{3A6DDCEA-2598-4D20-A596-DF940BB20441}">
      <dgm:prSet/>
      <dgm:spPr/>
      <dgm:t>
        <a:bodyPr/>
        <a:lstStyle/>
        <a:p>
          <a:endParaRPr lang="en-CH"/>
        </a:p>
      </dgm:t>
    </dgm:pt>
    <dgm:pt modelId="{932F30E3-EDB9-43D6-9629-E31ED97187D8}" type="sibTrans" cxnId="{3A6DDCEA-2598-4D20-A596-DF940BB20441}">
      <dgm:prSet/>
      <dgm:spPr/>
      <dgm:t>
        <a:bodyPr/>
        <a:lstStyle/>
        <a:p>
          <a:endParaRPr lang="en-CH"/>
        </a:p>
      </dgm:t>
    </dgm:pt>
    <dgm:pt modelId="{600982A4-2C42-4863-9E68-069496E00F3D}">
      <dgm:prSet phldrT="[Text]" phldr="0" custT="1"/>
      <dgm:spPr/>
      <dgm:t>
        <a:bodyPr/>
        <a:lstStyle/>
        <a:p>
          <a:r>
            <a:rPr lang="fr-CA" sz="1700" b="0" kern="1200" noProof="0">
              <a:latin typeface="+mn-lt"/>
            </a:rPr>
            <a:t>4 commer</a:t>
          </a:r>
          <a:r>
            <a:rPr lang="fr-CA" sz="1700" b="0" kern="1200" noProof="0">
              <a:solidFill>
                <a:srgbClr val="58585A"/>
              </a:solidFill>
              <a:latin typeface="+mn-lt"/>
              <a:cs typeface="Leelawadee"/>
            </a:rPr>
            <a:t>çantes</a:t>
          </a:r>
          <a:endParaRPr lang="fr-CA" sz="1700" b="0" kern="1200" noProof="0">
            <a:latin typeface="+mn-lt"/>
          </a:endParaRPr>
        </a:p>
      </dgm:t>
    </dgm:pt>
    <dgm:pt modelId="{EB05FB19-C4DF-4EA4-96F8-14CA41797C7C}" type="parTrans" cxnId="{7777C990-2BEE-4903-AD97-9D329D12F5C0}">
      <dgm:prSet/>
      <dgm:spPr/>
      <dgm:t>
        <a:bodyPr/>
        <a:lstStyle/>
        <a:p>
          <a:endParaRPr lang="en-CH"/>
        </a:p>
      </dgm:t>
    </dgm:pt>
    <dgm:pt modelId="{4DD55733-3F8F-4081-A1DD-B929287918BB}" type="sibTrans" cxnId="{7777C990-2BEE-4903-AD97-9D329D12F5C0}">
      <dgm:prSet/>
      <dgm:spPr/>
      <dgm:t>
        <a:bodyPr/>
        <a:lstStyle/>
        <a:p>
          <a:endParaRPr lang="en-CH"/>
        </a:p>
      </dgm:t>
    </dgm:pt>
    <dgm:pt modelId="{344E62F9-2B53-4619-8B49-A2699B6E974E}" type="pres">
      <dgm:prSet presAssocID="{F21EFCD5-3D34-408A-AF31-992E631DC684}" presName="linear" presStyleCnt="0">
        <dgm:presLayoutVars>
          <dgm:dir/>
          <dgm:animLvl val="lvl"/>
          <dgm:resizeHandles val="exact"/>
        </dgm:presLayoutVars>
      </dgm:prSet>
      <dgm:spPr/>
    </dgm:pt>
    <dgm:pt modelId="{FEEC871F-3D9D-4A36-90D1-775CDF639C7C}" type="pres">
      <dgm:prSet presAssocID="{998A1DD6-6094-4CF5-A4BD-3D4432F06207}" presName="parentLin" presStyleCnt="0"/>
      <dgm:spPr/>
    </dgm:pt>
    <dgm:pt modelId="{E7F013A6-5E7D-4FCC-B207-FA8EA7C29EDB}" type="pres">
      <dgm:prSet presAssocID="{998A1DD6-6094-4CF5-A4BD-3D4432F06207}" presName="parentLeftMargin" presStyleLbl="node1" presStyleIdx="0" presStyleCnt="3"/>
      <dgm:spPr/>
    </dgm:pt>
    <dgm:pt modelId="{2E72F8E4-538D-4EA4-964B-456B5C4598C9}" type="pres">
      <dgm:prSet presAssocID="{998A1DD6-6094-4CF5-A4BD-3D4432F06207}" presName="parentText" presStyleLbl="node1" presStyleIdx="0" presStyleCnt="3">
        <dgm:presLayoutVars>
          <dgm:chMax val="0"/>
          <dgm:bulletEnabled val="1"/>
        </dgm:presLayoutVars>
      </dgm:prSet>
      <dgm:spPr/>
    </dgm:pt>
    <dgm:pt modelId="{4A4A48EA-5AEA-4A8C-AD6B-308E2ECC19A8}" type="pres">
      <dgm:prSet presAssocID="{998A1DD6-6094-4CF5-A4BD-3D4432F06207}" presName="negativeSpace" presStyleCnt="0"/>
      <dgm:spPr/>
    </dgm:pt>
    <dgm:pt modelId="{7E516897-29FD-4538-9809-D2712F05C98F}" type="pres">
      <dgm:prSet presAssocID="{998A1DD6-6094-4CF5-A4BD-3D4432F06207}" presName="childText" presStyleLbl="conFgAcc1" presStyleIdx="0" presStyleCnt="3">
        <dgm:presLayoutVars>
          <dgm:bulletEnabled val="1"/>
        </dgm:presLayoutVars>
      </dgm:prSet>
      <dgm:spPr/>
    </dgm:pt>
    <dgm:pt modelId="{96E942A1-9FE7-460A-A387-7E138B9A0EB8}" type="pres">
      <dgm:prSet presAssocID="{5A574BB6-2884-4741-9C44-27EF5EE597EA}" presName="spaceBetweenRectangles" presStyleCnt="0"/>
      <dgm:spPr/>
    </dgm:pt>
    <dgm:pt modelId="{0164F193-29DB-41E3-BFD7-28FA957E358D}" type="pres">
      <dgm:prSet presAssocID="{5DEB4960-AD19-45AD-B9B7-5A096F7D4F5B}" presName="parentLin" presStyleCnt="0"/>
      <dgm:spPr/>
    </dgm:pt>
    <dgm:pt modelId="{23548992-344A-47D2-AC4D-A106424D30BD}" type="pres">
      <dgm:prSet presAssocID="{5DEB4960-AD19-45AD-B9B7-5A096F7D4F5B}" presName="parentLeftMargin" presStyleLbl="node1" presStyleIdx="0" presStyleCnt="3"/>
      <dgm:spPr/>
    </dgm:pt>
    <dgm:pt modelId="{92F6DAB7-B9FF-4CAA-BF6A-E83AF4EA9A8F}" type="pres">
      <dgm:prSet presAssocID="{5DEB4960-AD19-45AD-B9B7-5A096F7D4F5B}" presName="parentText" presStyleLbl="node1" presStyleIdx="1" presStyleCnt="3">
        <dgm:presLayoutVars>
          <dgm:chMax val="0"/>
          <dgm:bulletEnabled val="1"/>
        </dgm:presLayoutVars>
      </dgm:prSet>
      <dgm:spPr/>
    </dgm:pt>
    <dgm:pt modelId="{9A3677C1-41A9-4726-84A0-7916DE904652}" type="pres">
      <dgm:prSet presAssocID="{5DEB4960-AD19-45AD-B9B7-5A096F7D4F5B}" presName="negativeSpace" presStyleCnt="0"/>
      <dgm:spPr/>
    </dgm:pt>
    <dgm:pt modelId="{EEBCD870-E2AB-4F0A-8416-818899EC41D3}" type="pres">
      <dgm:prSet presAssocID="{5DEB4960-AD19-45AD-B9B7-5A096F7D4F5B}" presName="childText" presStyleLbl="conFgAcc1" presStyleIdx="1" presStyleCnt="3">
        <dgm:presLayoutVars>
          <dgm:bulletEnabled val="1"/>
        </dgm:presLayoutVars>
      </dgm:prSet>
      <dgm:spPr/>
    </dgm:pt>
    <dgm:pt modelId="{DD7CF5A4-30F8-4419-8161-E1B5E7594F7A}" type="pres">
      <dgm:prSet presAssocID="{5E6E8782-30D3-43F1-A2B0-51135AA27772}" presName="spaceBetweenRectangles" presStyleCnt="0"/>
      <dgm:spPr/>
    </dgm:pt>
    <dgm:pt modelId="{FCDB7175-1323-47AE-A382-27E2D508CA79}" type="pres">
      <dgm:prSet presAssocID="{27FF23DE-205E-4BEB-958B-6DA3DCF9E9DD}" presName="parentLin" presStyleCnt="0"/>
      <dgm:spPr/>
    </dgm:pt>
    <dgm:pt modelId="{AF60E5FA-3C5D-4367-BC6E-A9A57D29A9D8}" type="pres">
      <dgm:prSet presAssocID="{27FF23DE-205E-4BEB-958B-6DA3DCF9E9DD}" presName="parentLeftMargin" presStyleLbl="node1" presStyleIdx="1" presStyleCnt="3"/>
      <dgm:spPr/>
    </dgm:pt>
    <dgm:pt modelId="{B46AB082-6635-441A-BBB2-827F80256524}" type="pres">
      <dgm:prSet presAssocID="{27FF23DE-205E-4BEB-958B-6DA3DCF9E9DD}" presName="parentText" presStyleLbl="node1" presStyleIdx="2" presStyleCnt="3">
        <dgm:presLayoutVars>
          <dgm:chMax val="0"/>
          <dgm:bulletEnabled val="1"/>
        </dgm:presLayoutVars>
      </dgm:prSet>
      <dgm:spPr/>
    </dgm:pt>
    <dgm:pt modelId="{CE696F7C-D1D8-447B-B75F-0E10F824C0CE}" type="pres">
      <dgm:prSet presAssocID="{27FF23DE-205E-4BEB-958B-6DA3DCF9E9DD}" presName="negativeSpace" presStyleCnt="0"/>
      <dgm:spPr/>
    </dgm:pt>
    <dgm:pt modelId="{D685A233-26EF-4307-BAF1-AF63612B0E7C}" type="pres">
      <dgm:prSet presAssocID="{27FF23DE-205E-4BEB-958B-6DA3DCF9E9DD}" presName="childText" presStyleLbl="conFgAcc1" presStyleIdx="2" presStyleCnt="3">
        <dgm:presLayoutVars>
          <dgm:bulletEnabled val="1"/>
        </dgm:presLayoutVars>
      </dgm:prSet>
      <dgm:spPr/>
    </dgm:pt>
  </dgm:ptLst>
  <dgm:cxnLst>
    <dgm:cxn modelId="{F79A1708-40C3-40FE-9C7E-B3139A5C046B}" type="presOf" srcId="{27FF23DE-205E-4BEB-958B-6DA3DCF9E9DD}" destId="{B46AB082-6635-441A-BBB2-827F80256524}" srcOrd="1" destOrd="0" presId="urn:microsoft.com/office/officeart/2005/8/layout/list1"/>
    <dgm:cxn modelId="{043ACB1F-70DF-4B01-A4C3-4A4FB854E3BF}" type="presOf" srcId="{5DEB4960-AD19-45AD-B9B7-5A096F7D4F5B}" destId="{92F6DAB7-B9FF-4CAA-BF6A-E83AF4EA9A8F}" srcOrd="1" destOrd="0" presId="urn:microsoft.com/office/officeart/2005/8/layout/list1"/>
    <dgm:cxn modelId="{2C448061-9F53-4697-B2CF-E4586B5E7FD4}" srcId="{998A1DD6-6094-4CF5-A4BD-3D4432F06207}" destId="{B458F7E8-FF0A-4E9C-AC38-610E026147D0}" srcOrd="0" destOrd="0" parTransId="{1C6FCA53-67C8-4358-BE5F-796F4FD38581}" sibTransId="{A8858FC2-2BC9-4EBE-B0AE-57BA1B17D0E9}"/>
    <dgm:cxn modelId="{61E0B06C-4BED-4F55-9A14-D161F0DE9288}" srcId="{F21EFCD5-3D34-408A-AF31-992E631DC684}" destId="{27FF23DE-205E-4BEB-958B-6DA3DCF9E9DD}" srcOrd="2" destOrd="0" parTransId="{D17A1F64-842A-469E-88E4-63075E6AF2FE}" sibTransId="{16510738-FEE2-43AB-87ED-18CC7DF3B5D7}"/>
    <dgm:cxn modelId="{9C8A1452-889E-473F-ADAB-F772A604A7AA}" type="presOf" srcId="{600982A4-2C42-4863-9E68-069496E00F3D}" destId="{D685A233-26EF-4307-BAF1-AF63612B0E7C}" srcOrd="0" destOrd="0" presId="urn:microsoft.com/office/officeart/2005/8/layout/list1"/>
    <dgm:cxn modelId="{57BE7D81-1D51-40F0-9F2D-80BB3D250D2F}" type="presOf" srcId="{5DEB4960-AD19-45AD-B9B7-5A096F7D4F5B}" destId="{23548992-344A-47D2-AC4D-A106424D30BD}" srcOrd="0" destOrd="0" presId="urn:microsoft.com/office/officeart/2005/8/layout/list1"/>
    <dgm:cxn modelId="{30958382-51F2-48D8-B55E-3D9E9D651BAF}" type="presOf" srcId="{998A1DD6-6094-4CF5-A4BD-3D4432F06207}" destId="{2E72F8E4-538D-4EA4-964B-456B5C4598C9}" srcOrd="1" destOrd="0" presId="urn:microsoft.com/office/officeart/2005/8/layout/list1"/>
    <dgm:cxn modelId="{7777C990-2BEE-4903-AD97-9D329D12F5C0}" srcId="{27FF23DE-205E-4BEB-958B-6DA3DCF9E9DD}" destId="{600982A4-2C42-4863-9E68-069496E00F3D}" srcOrd="0" destOrd="0" parTransId="{EB05FB19-C4DF-4EA4-96F8-14CA41797C7C}" sibTransId="{4DD55733-3F8F-4081-A1DD-B929287918BB}"/>
    <dgm:cxn modelId="{86B71798-1213-4609-86C8-29FA53BEB2BC}" type="presOf" srcId="{F21EFCD5-3D34-408A-AF31-992E631DC684}" destId="{344E62F9-2B53-4619-8B49-A2699B6E974E}" srcOrd="0" destOrd="0" presId="urn:microsoft.com/office/officeart/2005/8/layout/list1"/>
    <dgm:cxn modelId="{14B75EA3-9E1E-4F4A-9106-DAF0BA31C9D4}" srcId="{F21EFCD5-3D34-408A-AF31-992E631DC684}" destId="{5DEB4960-AD19-45AD-B9B7-5A096F7D4F5B}" srcOrd="1" destOrd="0" parTransId="{2AB93586-B738-4F4E-A07C-E4D15CE84558}" sibTransId="{5E6E8782-30D3-43F1-A2B0-51135AA27772}"/>
    <dgm:cxn modelId="{DE1C71B2-C55F-46B8-93AB-50E0F67A8856}" type="presOf" srcId="{D2D7CBFC-B2B4-43FA-90D2-C2F40293DA1A}" destId="{EEBCD870-E2AB-4F0A-8416-818899EC41D3}" srcOrd="0" destOrd="0" presId="urn:microsoft.com/office/officeart/2005/8/layout/list1"/>
    <dgm:cxn modelId="{1100ACBE-55CD-40DE-827D-BAD83A50C508}" type="presOf" srcId="{27FF23DE-205E-4BEB-958B-6DA3DCF9E9DD}" destId="{AF60E5FA-3C5D-4367-BC6E-A9A57D29A9D8}" srcOrd="0" destOrd="0" presId="urn:microsoft.com/office/officeart/2005/8/layout/list1"/>
    <dgm:cxn modelId="{CDF4AAD7-1547-4626-A02E-8A52286C4AFB}" type="presOf" srcId="{B458F7E8-FF0A-4E9C-AC38-610E026147D0}" destId="{7E516897-29FD-4538-9809-D2712F05C98F}" srcOrd="0" destOrd="0" presId="urn:microsoft.com/office/officeart/2005/8/layout/list1"/>
    <dgm:cxn modelId="{5C2AB8DA-E3A3-4B53-A786-3C0F5512BB2E}" type="presOf" srcId="{998A1DD6-6094-4CF5-A4BD-3D4432F06207}" destId="{E7F013A6-5E7D-4FCC-B207-FA8EA7C29EDB}" srcOrd="0" destOrd="0" presId="urn:microsoft.com/office/officeart/2005/8/layout/list1"/>
    <dgm:cxn modelId="{5BE428DB-0A7A-4F11-89D3-9D9359331265}" srcId="{F21EFCD5-3D34-408A-AF31-992E631DC684}" destId="{998A1DD6-6094-4CF5-A4BD-3D4432F06207}" srcOrd="0" destOrd="0" parTransId="{E4C6BFE9-A0CC-4D60-8DD3-DFA229845E68}" sibTransId="{5A574BB6-2884-4741-9C44-27EF5EE597EA}"/>
    <dgm:cxn modelId="{3A6DDCEA-2598-4D20-A596-DF940BB20441}" srcId="{5DEB4960-AD19-45AD-B9B7-5A096F7D4F5B}" destId="{D2D7CBFC-B2B4-43FA-90D2-C2F40293DA1A}" srcOrd="0" destOrd="0" parTransId="{1BA82CEE-0CB0-4357-BDDC-DC8CF661B6DF}" sibTransId="{932F30E3-EDB9-43D6-9629-E31ED97187D8}"/>
    <dgm:cxn modelId="{FFB7DA45-3D49-4F4C-BA0E-EAD1745C85B4}" type="presParOf" srcId="{344E62F9-2B53-4619-8B49-A2699B6E974E}" destId="{FEEC871F-3D9D-4A36-90D1-775CDF639C7C}" srcOrd="0" destOrd="0" presId="urn:microsoft.com/office/officeart/2005/8/layout/list1"/>
    <dgm:cxn modelId="{15FCEF98-18A5-412E-B557-390752C0ACCF}" type="presParOf" srcId="{FEEC871F-3D9D-4A36-90D1-775CDF639C7C}" destId="{E7F013A6-5E7D-4FCC-B207-FA8EA7C29EDB}" srcOrd="0" destOrd="0" presId="urn:microsoft.com/office/officeart/2005/8/layout/list1"/>
    <dgm:cxn modelId="{A650941F-C754-4C8B-862B-2B9B4DE8398F}" type="presParOf" srcId="{FEEC871F-3D9D-4A36-90D1-775CDF639C7C}" destId="{2E72F8E4-538D-4EA4-964B-456B5C4598C9}" srcOrd="1" destOrd="0" presId="urn:microsoft.com/office/officeart/2005/8/layout/list1"/>
    <dgm:cxn modelId="{89351F4E-EE5F-4C02-B8F5-87D50236B53C}" type="presParOf" srcId="{344E62F9-2B53-4619-8B49-A2699B6E974E}" destId="{4A4A48EA-5AEA-4A8C-AD6B-308E2ECC19A8}" srcOrd="1" destOrd="0" presId="urn:microsoft.com/office/officeart/2005/8/layout/list1"/>
    <dgm:cxn modelId="{5A6F9951-313E-4EDB-B331-7956D5EDC83B}" type="presParOf" srcId="{344E62F9-2B53-4619-8B49-A2699B6E974E}" destId="{7E516897-29FD-4538-9809-D2712F05C98F}" srcOrd="2" destOrd="0" presId="urn:microsoft.com/office/officeart/2005/8/layout/list1"/>
    <dgm:cxn modelId="{EFCA729B-CEE3-47AA-B9F0-1C04B353E6E3}" type="presParOf" srcId="{344E62F9-2B53-4619-8B49-A2699B6E974E}" destId="{96E942A1-9FE7-460A-A387-7E138B9A0EB8}" srcOrd="3" destOrd="0" presId="urn:microsoft.com/office/officeart/2005/8/layout/list1"/>
    <dgm:cxn modelId="{CBFBF811-FFB5-4687-8B6A-03A4234F83B6}" type="presParOf" srcId="{344E62F9-2B53-4619-8B49-A2699B6E974E}" destId="{0164F193-29DB-41E3-BFD7-28FA957E358D}" srcOrd="4" destOrd="0" presId="urn:microsoft.com/office/officeart/2005/8/layout/list1"/>
    <dgm:cxn modelId="{01FB85D3-130B-4E18-BC55-6100DCF36041}" type="presParOf" srcId="{0164F193-29DB-41E3-BFD7-28FA957E358D}" destId="{23548992-344A-47D2-AC4D-A106424D30BD}" srcOrd="0" destOrd="0" presId="urn:microsoft.com/office/officeart/2005/8/layout/list1"/>
    <dgm:cxn modelId="{07C205F4-B7B8-4EAF-A55C-0B6887305198}" type="presParOf" srcId="{0164F193-29DB-41E3-BFD7-28FA957E358D}" destId="{92F6DAB7-B9FF-4CAA-BF6A-E83AF4EA9A8F}" srcOrd="1" destOrd="0" presId="urn:microsoft.com/office/officeart/2005/8/layout/list1"/>
    <dgm:cxn modelId="{61B82DC9-21FE-4A44-867B-7F7A2B05DDCD}" type="presParOf" srcId="{344E62F9-2B53-4619-8B49-A2699B6E974E}" destId="{9A3677C1-41A9-4726-84A0-7916DE904652}" srcOrd="5" destOrd="0" presId="urn:microsoft.com/office/officeart/2005/8/layout/list1"/>
    <dgm:cxn modelId="{9F27A3EE-B6BC-4A33-9D03-EC04B1566778}" type="presParOf" srcId="{344E62F9-2B53-4619-8B49-A2699B6E974E}" destId="{EEBCD870-E2AB-4F0A-8416-818899EC41D3}" srcOrd="6" destOrd="0" presId="urn:microsoft.com/office/officeart/2005/8/layout/list1"/>
    <dgm:cxn modelId="{43FE35FA-B8BE-4A43-B615-318480AFB626}" type="presParOf" srcId="{344E62F9-2B53-4619-8B49-A2699B6E974E}" destId="{DD7CF5A4-30F8-4419-8161-E1B5E7594F7A}" srcOrd="7" destOrd="0" presId="urn:microsoft.com/office/officeart/2005/8/layout/list1"/>
    <dgm:cxn modelId="{B5004A9B-0225-446E-BA51-1A20B5537C50}" type="presParOf" srcId="{344E62F9-2B53-4619-8B49-A2699B6E974E}" destId="{FCDB7175-1323-47AE-A382-27E2D508CA79}" srcOrd="8" destOrd="0" presId="urn:microsoft.com/office/officeart/2005/8/layout/list1"/>
    <dgm:cxn modelId="{24BA49D3-9B1A-4DA1-B959-09EF865ED328}" type="presParOf" srcId="{FCDB7175-1323-47AE-A382-27E2D508CA79}" destId="{AF60E5FA-3C5D-4367-BC6E-A9A57D29A9D8}" srcOrd="0" destOrd="0" presId="urn:microsoft.com/office/officeart/2005/8/layout/list1"/>
    <dgm:cxn modelId="{E99EEAB0-985B-4803-A51B-9A6781DD752F}" type="presParOf" srcId="{FCDB7175-1323-47AE-A382-27E2D508CA79}" destId="{B46AB082-6635-441A-BBB2-827F80256524}" srcOrd="1" destOrd="0" presId="urn:microsoft.com/office/officeart/2005/8/layout/list1"/>
    <dgm:cxn modelId="{C7A4340A-F709-4D00-90D9-BBB56420BA55}" type="presParOf" srcId="{344E62F9-2B53-4619-8B49-A2699B6E974E}" destId="{CE696F7C-D1D8-447B-B75F-0E10F824C0CE}" srcOrd="9" destOrd="0" presId="urn:microsoft.com/office/officeart/2005/8/layout/list1"/>
    <dgm:cxn modelId="{52FC9919-7EC5-4C0D-8BE2-90326D6718A1}" type="presParOf" srcId="{344E62F9-2B53-4619-8B49-A2699B6E974E}" destId="{D685A233-26EF-4307-BAF1-AF63612B0E7C}"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516897-29FD-4538-9809-D2712F05C98F}">
      <dsp:nvSpPr>
        <dsp:cNvPr id="0" name=""/>
        <dsp:cNvSpPr/>
      </dsp:nvSpPr>
      <dsp:spPr>
        <a:xfrm>
          <a:off x="0" y="569633"/>
          <a:ext cx="6555559" cy="101745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08784" tIns="354076" rIns="508784" bIns="120904" numCol="1" spcCol="1270" anchor="t" anchorCtr="0">
          <a:noAutofit/>
        </a:bodyPr>
        <a:lstStyle/>
        <a:p>
          <a:pPr marL="171450" lvl="1" indent="-171450" algn="l" defTabSz="755650">
            <a:lnSpc>
              <a:spcPct val="90000"/>
            </a:lnSpc>
            <a:spcBef>
              <a:spcPct val="0"/>
            </a:spcBef>
            <a:spcAft>
              <a:spcPct val="15000"/>
            </a:spcAft>
            <a:buChar char="•"/>
          </a:pPr>
          <a:r>
            <a:rPr lang="fr-CA" sz="1700" kern="1200" noProof="0"/>
            <a:t>3 groupes : PDI (St Marc, Dessalines) et ménages hôtes (Dessalines)</a:t>
          </a:r>
        </a:p>
      </dsp:txBody>
      <dsp:txXfrm>
        <a:off x="0" y="569633"/>
        <a:ext cx="6555559" cy="1017450"/>
      </dsp:txXfrm>
    </dsp:sp>
    <dsp:sp modelId="{2E72F8E4-538D-4EA4-964B-456B5C4598C9}">
      <dsp:nvSpPr>
        <dsp:cNvPr id="0" name=""/>
        <dsp:cNvSpPr/>
      </dsp:nvSpPr>
      <dsp:spPr>
        <a:xfrm>
          <a:off x="327777" y="318713"/>
          <a:ext cx="4588891" cy="5018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3449" tIns="0" rIns="173449" bIns="0" numCol="1" spcCol="1270" anchor="ctr" anchorCtr="0">
          <a:noAutofit/>
        </a:bodyPr>
        <a:lstStyle/>
        <a:p>
          <a:pPr marL="0" lvl="0" indent="0" algn="l" defTabSz="755650">
            <a:lnSpc>
              <a:spcPct val="90000"/>
            </a:lnSpc>
            <a:spcBef>
              <a:spcPct val="0"/>
            </a:spcBef>
            <a:spcAft>
              <a:spcPct val="35000"/>
            </a:spcAft>
            <a:buNone/>
          </a:pPr>
          <a:r>
            <a:rPr lang="fr-CA" sz="1700" kern="1200" noProof="0"/>
            <a:t>Focus Group Discussions (FGD)</a:t>
          </a:r>
        </a:p>
      </dsp:txBody>
      <dsp:txXfrm>
        <a:off x="352275" y="343211"/>
        <a:ext cx="4539895" cy="452844"/>
      </dsp:txXfrm>
    </dsp:sp>
    <dsp:sp modelId="{EEBCD870-E2AB-4F0A-8416-818899EC41D3}">
      <dsp:nvSpPr>
        <dsp:cNvPr id="0" name=""/>
        <dsp:cNvSpPr/>
      </dsp:nvSpPr>
      <dsp:spPr>
        <a:xfrm>
          <a:off x="0" y="1929803"/>
          <a:ext cx="6555559" cy="736312"/>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08784" tIns="354076" rIns="508784" bIns="120904" numCol="1" spcCol="1270" anchor="t" anchorCtr="0">
          <a:noAutofit/>
        </a:bodyPr>
        <a:lstStyle/>
        <a:p>
          <a:pPr marL="171450" lvl="1" indent="-171450" algn="l" defTabSz="755650">
            <a:lnSpc>
              <a:spcPct val="90000"/>
            </a:lnSpc>
            <a:spcBef>
              <a:spcPct val="0"/>
            </a:spcBef>
            <a:spcAft>
              <a:spcPct val="15000"/>
            </a:spcAft>
            <a:buChar char="•"/>
          </a:pPr>
          <a:r>
            <a:rPr lang="fr-CA" sz="1700" kern="1200" noProof="0"/>
            <a:t>6 informateurs clés</a:t>
          </a:r>
        </a:p>
      </dsp:txBody>
      <dsp:txXfrm>
        <a:off x="0" y="1929803"/>
        <a:ext cx="6555559" cy="736312"/>
      </dsp:txXfrm>
    </dsp:sp>
    <dsp:sp modelId="{92F6DAB7-B9FF-4CAA-BF6A-E83AF4EA9A8F}">
      <dsp:nvSpPr>
        <dsp:cNvPr id="0" name=""/>
        <dsp:cNvSpPr/>
      </dsp:nvSpPr>
      <dsp:spPr>
        <a:xfrm>
          <a:off x="327777" y="1678883"/>
          <a:ext cx="4588891" cy="5018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3449" tIns="0" rIns="173449" bIns="0" numCol="1" spcCol="1270" anchor="ctr" anchorCtr="0">
          <a:noAutofit/>
        </a:bodyPr>
        <a:lstStyle/>
        <a:p>
          <a:pPr marL="0" lvl="0" indent="0" algn="l" defTabSz="755650">
            <a:lnSpc>
              <a:spcPct val="90000"/>
            </a:lnSpc>
            <a:spcBef>
              <a:spcPct val="0"/>
            </a:spcBef>
            <a:spcAft>
              <a:spcPct val="35000"/>
            </a:spcAft>
            <a:buNone/>
          </a:pPr>
          <a:r>
            <a:rPr lang="fr-CA" sz="1700" kern="1200" noProof="0"/>
            <a:t>Entretiens avec des leaders communautaires</a:t>
          </a:r>
        </a:p>
      </dsp:txBody>
      <dsp:txXfrm>
        <a:off x="352275" y="1703381"/>
        <a:ext cx="4539895" cy="452844"/>
      </dsp:txXfrm>
    </dsp:sp>
    <dsp:sp modelId="{D685A233-26EF-4307-BAF1-AF63612B0E7C}">
      <dsp:nvSpPr>
        <dsp:cNvPr id="0" name=""/>
        <dsp:cNvSpPr/>
      </dsp:nvSpPr>
      <dsp:spPr>
        <a:xfrm>
          <a:off x="0" y="3008835"/>
          <a:ext cx="6555559" cy="736312"/>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08784" tIns="354076" rIns="508784" bIns="120904" numCol="1" spcCol="1270" anchor="t" anchorCtr="0">
          <a:noAutofit/>
        </a:bodyPr>
        <a:lstStyle/>
        <a:p>
          <a:pPr marL="171450" lvl="1" indent="-171450" algn="l" defTabSz="755650">
            <a:lnSpc>
              <a:spcPct val="90000"/>
            </a:lnSpc>
            <a:spcBef>
              <a:spcPct val="0"/>
            </a:spcBef>
            <a:spcAft>
              <a:spcPct val="15000"/>
            </a:spcAft>
            <a:buChar char="•"/>
          </a:pPr>
          <a:r>
            <a:rPr lang="fr-CA" sz="1700" b="0" kern="1200" noProof="0">
              <a:latin typeface="+mn-lt"/>
            </a:rPr>
            <a:t>4 commer</a:t>
          </a:r>
          <a:r>
            <a:rPr lang="fr-CA" sz="1700" b="0" kern="1200" noProof="0">
              <a:solidFill>
                <a:srgbClr val="58585A"/>
              </a:solidFill>
              <a:latin typeface="+mn-lt"/>
              <a:cs typeface="Leelawadee"/>
            </a:rPr>
            <a:t>çantes</a:t>
          </a:r>
          <a:endParaRPr lang="fr-CA" sz="1700" b="0" kern="1200" noProof="0">
            <a:latin typeface="+mn-lt"/>
          </a:endParaRPr>
        </a:p>
      </dsp:txBody>
      <dsp:txXfrm>
        <a:off x="0" y="3008835"/>
        <a:ext cx="6555559" cy="736312"/>
      </dsp:txXfrm>
    </dsp:sp>
    <dsp:sp modelId="{B46AB082-6635-441A-BBB2-827F80256524}">
      <dsp:nvSpPr>
        <dsp:cNvPr id="0" name=""/>
        <dsp:cNvSpPr/>
      </dsp:nvSpPr>
      <dsp:spPr>
        <a:xfrm>
          <a:off x="327777" y="2757915"/>
          <a:ext cx="4588891" cy="5018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3449" tIns="0" rIns="173449" bIns="0" numCol="1" spcCol="1270" anchor="ctr" anchorCtr="0">
          <a:noAutofit/>
        </a:bodyPr>
        <a:lstStyle/>
        <a:p>
          <a:pPr marL="0" lvl="0" indent="0" algn="l" defTabSz="977900">
            <a:lnSpc>
              <a:spcPct val="90000"/>
            </a:lnSpc>
            <a:spcBef>
              <a:spcPct val="0"/>
            </a:spcBef>
            <a:spcAft>
              <a:spcPct val="35000"/>
            </a:spcAft>
            <a:buNone/>
          </a:pPr>
          <a:r>
            <a:rPr lang="fr-CA" sz="2200" kern="1200" noProof="0"/>
            <a:t>Entretiens avec des commer</a:t>
          </a:r>
          <a:r>
            <a:rPr lang="fr-CA" sz="2200" kern="1200" noProof="0">
              <a:solidFill>
                <a:prstClr val="white"/>
              </a:solidFill>
              <a:latin typeface="Segoe UI Light"/>
              <a:ea typeface="+mn-ea"/>
              <a:cs typeface="+mn-cs"/>
            </a:rPr>
            <a:t>ç</a:t>
          </a:r>
          <a:r>
            <a:rPr lang="fr-CA" sz="2200" kern="1200" noProof="0"/>
            <a:t>ants</a:t>
          </a:r>
        </a:p>
      </dsp:txBody>
      <dsp:txXfrm>
        <a:off x="352275" y="2782413"/>
        <a:ext cx="4539895" cy="452844"/>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8A969E-6719-464D-A238-9260AA07A075}" type="datetimeFigureOut">
              <a:rPr lang="fr-FR" smtClean="0"/>
              <a:t>27/05/2026</a:t>
            </a:fld>
            <a:endParaRPr lang="fr-F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9FF59E-A632-438B-B2B0-3FD353550E4C}" type="slidenum">
              <a:rPr lang="fr-FR" smtClean="0"/>
              <a:t>‹#›</a:t>
            </a:fld>
            <a:endParaRPr lang="fr-FR"/>
          </a:p>
        </p:txBody>
      </p:sp>
    </p:spTree>
    <p:extLst>
      <p:ext uri="{BB962C8B-B14F-4D97-AF65-F5344CB8AC3E}">
        <p14:creationId xmlns:p14="http://schemas.microsoft.com/office/powerpoint/2010/main" val="32466500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5"/>
          </p:nvPr>
        </p:nvSpPr>
        <p:spPr/>
        <p:txBody>
          <a:bodyPr/>
          <a:lstStyle/>
          <a:p>
            <a:fld id="{D69FF59E-A632-438B-B2B0-3FD353550E4C}" type="slidenum">
              <a:rPr lang="fr-FR" smtClean="0"/>
              <a:t>1</a:t>
            </a:fld>
            <a:endParaRPr lang="fr-FR"/>
          </a:p>
        </p:txBody>
      </p:sp>
    </p:spTree>
    <p:extLst>
      <p:ext uri="{BB962C8B-B14F-4D97-AF65-F5344CB8AC3E}">
        <p14:creationId xmlns:p14="http://schemas.microsoft.com/office/powerpoint/2010/main" val="37526429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1C7378-C276-66F7-4076-1F1D30AB9CF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E961CE-2A0A-B90E-3A5B-61B3E422B293}"/>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76BEBBC6-548A-0AC7-966E-2F83C240FD27}"/>
              </a:ext>
            </a:extLst>
          </p:cNvPr>
          <p:cNvSpPr>
            <a:spLocks noGrp="1"/>
          </p:cNvSpPr>
          <p:nvPr>
            <p:ph type="body" idx="1"/>
          </p:nvPr>
        </p:nvSpPr>
        <p:spPr/>
        <p:txBody>
          <a:bodyPr/>
          <a:lstStyle/>
          <a:p>
            <a:endParaRPr lang="en-US"/>
          </a:p>
          <a:p>
            <a:endParaRPr lang="fr-CH"/>
          </a:p>
        </p:txBody>
      </p:sp>
      <p:sp>
        <p:nvSpPr>
          <p:cNvPr id="4" name="Slide Number Placeholder 3">
            <a:extLst>
              <a:ext uri="{FF2B5EF4-FFF2-40B4-BE49-F238E27FC236}">
                <a16:creationId xmlns:a16="http://schemas.microsoft.com/office/drawing/2014/main" id="{4D45A829-F106-2E9F-83C2-2034236AD3E3}"/>
              </a:ext>
            </a:extLst>
          </p:cNvPr>
          <p:cNvSpPr>
            <a:spLocks noGrp="1"/>
          </p:cNvSpPr>
          <p:nvPr>
            <p:ph type="sldNum" sz="quarter" idx="5"/>
          </p:nvPr>
        </p:nvSpPr>
        <p:spPr/>
        <p:txBody>
          <a:bodyPr/>
          <a:lstStyle/>
          <a:p>
            <a:fld id="{D69FF59E-A632-438B-B2B0-3FD353550E4C}" type="slidenum">
              <a:rPr lang="fr-FR" smtClean="0"/>
              <a:t>2</a:t>
            </a:fld>
            <a:endParaRPr lang="fr-FR"/>
          </a:p>
        </p:txBody>
      </p:sp>
    </p:spTree>
    <p:extLst>
      <p:ext uri="{BB962C8B-B14F-4D97-AF65-F5344CB8AC3E}">
        <p14:creationId xmlns:p14="http://schemas.microsoft.com/office/powerpoint/2010/main" val="31291891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488" y="812800"/>
            <a:ext cx="7124700" cy="4008438"/>
          </a:xfrm>
        </p:spPr>
      </p:sp>
      <p:sp>
        <p:nvSpPr>
          <p:cNvPr id="3" name="Notes Placeholder 2"/>
          <p:cNvSpPr>
            <a:spLocks noGrp="1"/>
          </p:cNvSpPr>
          <p:nvPr>
            <p:ph type="body" idx="1"/>
          </p:nvPr>
        </p:nvSpPr>
        <p:spPr/>
        <p:txBody>
          <a:bodyPr/>
          <a:lstStyle/>
          <a:p>
            <a:pPr>
              <a:buNone/>
            </a:pPr>
            <a:endParaRPr lang="en-CH"/>
          </a:p>
        </p:txBody>
      </p:sp>
      <p:sp>
        <p:nvSpPr>
          <p:cNvPr id="4" name="Slide Number Placeholder 3"/>
          <p:cNvSpPr>
            <a:spLocks noGrp="1"/>
          </p:cNvSpPr>
          <p:nvPr>
            <p:ph type="sldNum" sz="quarter" idx="5"/>
          </p:nvPr>
        </p:nvSpPr>
        <p:spPr/>
        <p:txBody>
          <a:bodyPr/>
          <a:lstStyle/>
          <a:p>
            <a:fld id="{D69FF59E-A632-438B-B2B0-3FD353550E4C}" type="slidenum">
              <a:rPr lang="fr-FR" smtClean="0"/>
              <a:t>3</a:t>
            </a:fld>
            <a:endParaRPr lang="fr-FR"/>
          </a:p>
        </p:txBody>
      </p:sp>
    </p:spTree>
    <p:extLst>
      <p:ext uri="{BB962C8B-B14F-4D97-AF65-F5344CB8AC3E}">
        <p14:creationId xmlns:p14="http://schemas.microsoft.com/office/powerpoint/2010/main" val="20481324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5"/>
          </p:nvPr>
        </p:nvSpPr>
        <p:spPr/>
        <p:txBody>
          <a:bodyPr/>
          <a:lstStyle/>
          <a:p>
            <a:fld id="{D69FF59E-A632-438B-B2B0-3FD353550E4C}" type="slidenum">
              <a:rPr lang="fr-FR" smtClean="0"/>
              <a:t>5</a:t>
            </a:fld>
            <a:endParaRPr lang="fr-FR"/>
          </a:p>
        </p:txBody>
      </p:sp>
    </p:spTree>
    <p:extLst>
      <p:ext uri="{BB962C8B-B14F-4D97-AF65-F5344CB8AC3E}">
        <p14:creationId xmlns:p14="http://schemas.microsoft.com/office/powerpoint/2010/main" val="38585209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FB6D72-D7E5-94A0-79EF-DF1992BF33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DF7861-2AE9-CA9F-5F5C-C2E505F286BA}"/>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D5DEA33D-A4F8-8EE8-8282-802F0813C97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a:solidFill>
                <a:srgbClr val="58585A"/>
              </a:solidFill>
            </a:endParaRPr>
          </a:p>
        </p:txBody>
      </p:sp>
      <p:sp>
        <p:nvSpPr>
          <p:cNvPr id="4" name="Slide Number Placeholder 3">
            <a:extLst>
              <a:ext uri="{FF2B5EF4-FFF2-40B4-BE49-F238E27FC236}">
                <a16:creationId xmlns:a16="http://schemas.microsoft.com/office/drawing/2014/main" id="{1977B956-A50D-6C6C-3056-0996ACD89E8B}"/>
              </a:ext>
            </a:extLst>
          </p:cNvPr>
          <p:cNvSpPr>
            <a:spLocks noGrp="1"/>
          </p:cNvSpPr>
          <p:nvPr>
            <p:ph type="sldNum" sz="quarter" idx="5"/>
          </p:nvPr>
        </p:nvSpPr>
        <p:spPr/>
        <p:txBody>
          <a:bodyPr/>
          <a:lstStyle/>
          <a:p>
            <a:fld id="{D69FF59E-A632-438B-B2B0-3FD353550E4C}" type="slidenum">
              <a:rPr lang="fr-FR" smtClean="0"/>
              <a:t>7</a:t>
            </a:fld>
            <a:endParaRPr lang="fr-FR"/>
          </a:p>
        </p:txBody>
      </p:sp>
    </p:spTree>
    <p:extLst>
      <p:ext uri="{BB962C8B-B14F-4D97-AF65-F5344CB8AC3E}">
        <p14:creationId xmlns:p14="http://schemas.microsoft.com/office/powerpoint/2010/main" val="5096148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a:p>
        </p:txBody>
      </p:sp>
      <p:sp>
        <p:nvSpPr>
          <p:cNvPr id="4" name="Slide Number Placeholder 3"/>
          <p:cNvSpPr>
            <a:spLocks noGrp="1"/>
          </p:cNvSpPr>
          <p:nvPr>
            <p:ph type="sldNum" sz="quarter" idx="5"/>
          </p:nvPr>
        </p:nvSpPr>
        <p:spPr/>
        <p:txBody>
          <a:bodyPr/>
          <a:lstStyle/>
          <a:p>
            <a:fld id="{D69FF59E-A632-438B-B2B0-3FD353550E4C}" type="slidenum">
              <a:rPr lang="fr-FR" smtClean="0"/>
              <a:t>15</a:t>
            </a:fld>
            <a:endParaRPr lang="fr-FR"/>
          </a:p>
        </p:txBody>
      </p:sp>
    </p:spTree>
    <p:extLst>
      <p:ext uri="{BB962C8B-B14F-4D97-AF65-F5344CB8AC3E}">
        <p14:creationId xmlns:p14="http://schemas.microsoft.com/office/powerpoint/2010/main" val="1876273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a:p>
        </p:txBody>
      </p:sp>
      <p:sp>
        <p:nvSpPr>
          <p:cNvPr id="4" name="Slide Number Placeholder 3"/>
          <p:cNvSpPr>
            <a:spLocks noGrp="1"/>
          </p:cNvSpPr>
          <p:nvPr>
            <p:ph type="sldNum" sz="quarter" idx="5"/>
          </p:nvPr>
        </p:nvSpPr>
        <p:spPr/>
        <p:txBody>
          <a:bodyPr/>
          <a:lstStyle/>
          <a:p>
            <a:fld id="{D69FF59E-A632-438B-B2B0-3FD353550E4C}" type="slidenum">
              <a:rPr lang="fr-FR" smtClean="0"/>
              <a:t>17</a:t>
            </a:fld>
            <a:endParaRPr lang="fr-FR"/>
          </a:p>
        </p:txBody>
      </p:sp>
    </p:spTree>
    <p:extLst>
      <p:ext uri="{BB962C8B-B14F-4D97-AF65-F5344CB8AC3E}">
        <p14:creationId xmlns:p14="http://schemas.microsoft.com/office/powerpoint/2010/main" val="118650290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8" Type="http://schemas.openxmlformats.org/officeDocument/2006/relationships/hyperlink" Target="https://twitter.com/impact_init" TargetMode="External"/><Relationship Id="rId13" Type="http://schemas.openxmlformats.org/officeDocument/2006/relationships/image" Target="../media/image2.jpeg"/><Relationship Id="rId3" Type="http://schemas.openxmlformats.org/officeDocument/2006/relationships/image" Target="../media/image4.png"/><Relationship Id="rId7" Type="http://schemas.microsoft.com/office/2007/relationships/hdphoto" Target="../media/hdphoto2.wdp"/><Relationship Id="rId12" Type="http://schemas.microsoft.com/office/2007/relationships/hdphoto" Target="../media/hdphoto4.wdp"/><Relationship Id="rId2" Type="http://schemas.openxmlformats.org/officeDocument/2006/relationships/hyperlink" Target="https://www.facebook.com/IMPACT.init/" TargetMode="External"/><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7.png"/><Relationship Id="rId5" Type="http://schemas.openxmlformats.org/officeDocument/2006/relationships/hyperlink" Target="https://ch.linkedin.com/company/impact-initiatives" TargetMode="External"/><Relationship Id="rId10" Type="http://schemas.microsoft.com/office/2007/relationships/hdphoto" Target="../media/hdphoto3.wdp"/><Relationship Id="rId4" Type="http://schemas.microsoft.com/office/2007/relationships/hdphoto" Target="../media/hdphoto1.wdp"/><Relationship Id="rId9" Type="http://schemas.openxmlformats.org/officeDocument/2006/relationships/image" Target="../media/image6.png"/><Relationship Id="rId14" Type="http://schemas.openxmlformats.org/officeDocument/2006/relationships/image" Target="../media/image8.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Slide ">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B1004FDC-C834-E9E7-A707-1EBF2EA5C359}"/>
              </a:ext>
            </a:extLst>
          </p:cNvPr>
          <p:cNvPicPr>
            <a:picLocks noGrp="1" noRot="1" noChangeAspect="1" noMove="1" noResize="1" noEditPoints="1" noAdjustHandles="1" noChangeArrowheads="1" noChangeShapeType="1" noCrop="1"/>
          </p:cNvPicPr>
          <p:nvPr userDrawn="1"/>
        </p:nvPicPr>
        <p:blipFill>
          <a:blip r:embed="rId2">
            <a:alphaModFix amt="4000"/>
            <a:extLst>
              <a:ext uri="{28A0092B-C50C-407E-A947-70E740481C1C}">
                <a14:useLocalDpi xmlns:a14="http://schemas.microsoft.com/office/drawing/2010/main" val="0"/>
              </a:ext>
            </a:extLst>
          </a:blip>
          <a:srcRect/>
          <a:stretch/>
        </p:blipFill>
        <p:spPr>
          <a:xfrm>
            <a:off x="676" y="0"/>
            <a:ext cx="12190645" cy="6858000"/>
          </a:xfrm>
          <a:prstGeom prst="rect">
            <a:avLst/>
          </a:prstGeom>
        </p:spPr>
      </p:pic>
      <p:sp>
        <p:nvSpPr>
          <p:cNvPr id="9" name="Rectangle 8">
            <a:extLst>
              <a:ext uri="{FF2B5EF4-FFF2-40B4-BE49-F238E27FC236}">
                <a16:creationId xmlns:a16="http://schemas.microsoft.com/office/drawing/2014/main" id="{A02282A4-A9F2-124F-D3C0-B2D086D693E9}"/>
              </a:ext>
            </a:extLst>
          </p:cNvPr>
          <p:cNvSpPr/>
          <p:nvPr userDrawn="1"/>
        </p:nvSpPr>
        <p:spPr>
          <a:xfrm>
            <a:off x="0" y="5962388"/>
            <a:ext cx="212943" cy="895612"/>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sz="1350">
              <a:latin typeface="Segoe UI Light" panose="020B0502040204020203" pitchFamily="34" charset="0"/>
            </a:endParaRPr>
          </a:p>
        </p:txBody>
      </p:sp>
      <p:sp>
        <p:nvSpPr>
          <p:cNvPr id="10" name="Rectangle 9">
            <a:extLst>
              <a:ext uri="{FF2B5EF4-FFF2-40B4-BE49-F238E27FC236}">
                <a16:creationId xmlns:a16="http://schemas.microsoft.com/office/drawing/2014/main" id="{3ECB7063-295E-7EEF-60E4-7AE1751F34CB}"/>
              </a:ext>
            </a:extLst>
          </p:cNvPr>
          <p:cNvSpPr/>
          <p:nvPr userDrawn="1"/>
        </p:nvSpPr>
        <p:spPr>
          <a:xfrm>
            <a:off x="0" y="0"/>
            <a:ext cx="212943" cy="5962388"/>
          </a:xfrm>
          <a:prstGeom prst="rect">
            <a:avLst/>
          </a:prstGeom>
          <a:solidFill>
            <a:srgbClr val="EE5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sz="1350">
              <a:latin typeface="Segoe UI Light" panose="020B0502040204020203" pitchFamily="34" charset="0"/>
            </a:endParaRPr>
          </a:p>
        </p:txBody>
      </p:sp>
      <p:sp>
        <p:nvSpPr>
          <p:cNvPr id="15" name="Title 10">
            <a:extLst>
              <a:ext uri="{FF2B5EF4-FFF2-40B4-BE49-F238E27FC236}">
                <a16:creationId xmlns:a16="http://schemas.microsoft.com/office/drawing/2014/main" id="{FFEBA4B7-90A0-66A2-9A7B-71C9DE4CEE78}"/>
              </a:ext>
            </a:extLst>
          </p:cNvPr>
          <p:cNvSpPr>
            <a:spLocks noGrp="1"/>
          </p:cNvSpPr>
          <p:nvPr>
            <p:ph type="title" hasCustomPrompt="1"/>
          </p:nvPr>
        </p:nvSpPr>
        <p:spPr>
          <a:xfrm>
            <a:off x="683237" y="1268362"/>
            <a:ext cx="8167689" cy="3185652"/>
          </a:xfrm>
        </p:spPr>
        <p:txBody>
          <a:bodyPr anchor="b">
            <a:normAutofit/>
          </a:bodyPr>
          <a:lstStyle>
            <a:lvl1pPr>
              <a:defRPr sz="4000" b="0">
                <a:solidFill>
                  <a:srgbClr val="58585A"/>
                </a:solidFill>
              </a:defRPr>
            </a:lvl1pPr>
          </a:lstStyle>
          <a:p>
            <a:r>
              <a:rPr lang="en-GB"/>
              <a:t>[Place Your Presentation Title Here]</a:t>
            </a:r>
            <a:endParaRPr lang="en-CH"/>
          </a:p>
        </p:txBody>
      </p:sp>
      <p:sp>
        <p:nvSpPr>
          <p:cNvPr id="7" name="Text Placeholder 6">
            <a:extLst>
              <a:ext uri="{FF2B5EF4-FFF2-40B4-BE49-F238E27FC236}">
                <a16:creationId xmlns:a16="http://schemas.microsoft.com/office/drawing/2014/main" id="{A0D2D472-7D57-3F4E-5B43-A03F0B9BF390}"/>
              </a:ext>
            </a:extLst>
          </p:cNvPr>
          <p:cNvSpPr>
            <a:spLocks noGrp="1"/>
          </p:cNvSpPr>
          <p:nvPr>
            <p:ph type="body" sz="quarter" idx="10" hasCustomPrompt="1"/>
          </p:nvPr>
        </p:nvSpPr>
        <p:spPr>
          <a:xfrm>
            <a:off x="683687" y="4725993"/>
            <a:ext cx="8167828" cy="498475"/>
          </a:xfrm>
        </p:spPr>
        <p:txBody>
          <a:bodyPr>
            <a:normAutofit/>
          </a:bodyPr>
          <a:lstStyle>
            <a:lvl1pPr marL="0" indent="0">
              <a:buNone/>
              <a:defRPr sz="1800" b="1">
                <a:solidFill>
                  <a:schemeClr val="bg2"/>
                </a:solidFill>
                <a:latin typeface="+mj-lt"/>
              </a:defRPr>
            </a:lvl1pPr>
          </a:lstStyle>
          <a:p>
            <a:pPr lvl="0"/>
            <a:r>
              <a:rPr lang="en-US"/>
              <a:t>[Place Your Subtitle Here]</a:t>
            </a:r>
            <a:endParaRPr lang="en-GB"/>
          </a:p>
        </p:txBody>
      </p:sp>
      <p:pic>
        <p:nvPicPr>
          <p:cNvPr id="17" name="Picture 16" descr="A black and white sign&#10;&#10;Description automatically generated with medium confidence">
            <a:extLst>
              <a:ext uri="{FF2B5EF4-FFF2-40B4-BE49-F238E27FC236}">
                <a16:creationId xmlns:a16="http://schemas.microsoft.com/office/drawing/2014/main" id="{A3DD6856-4B83-7D3D-DF31-FE7D8EFB180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83233" y="6160961"/>
            <a:ext cx="3022235" cy="498475"/>
          </a:xfrm>
          <a:prstGeom prst="rect">
            <a:avLst/>
          </a:prstGeom>
        </p:spPr>
      </p:pic>
    </p:spTree>
    <p:extLst>
      <p:ext uri="{BB962C8B-B14F-4D97-AF65-F5344CB8AC3E}">
        <p14:creationId xmlns:p14="http://schemas.microsoft.com/office/powerpoint/2010/main" val="381873729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Section">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BC68F10-0DE4-701D-B622-EC486DA99500}"/>
              </a:ext>
            </a:extLst>
          </p:cNvPr>
          <p:cNvPicPr>
            <a:picLocks noChangeAspect="1"/>
          </p:cNvPicPr>
          <p:nvPr userDrawn="1"/>
        </p:nvPicPr>
        <p:blipFill>
          <a:blip r:embed="rId2">
            <a:alphaModFix amt="3000"/>
            <a:extLst>
              <a:ext uri="{28A0092B-C50C-407E-A947-70E740481C1C}">
                <a14:useLocalDpi xmlns:a14="http://schemas.microsoft.com/office/drawing/2010/main" val="0"/>
              </a:ext>
            </a:extLst>
          </a:blip>
          <a:srcRect/>
          <a:stretch/>
        </p:blipFill>
        <p:spPr>
          <a:xfrm>
            <a:off x="676" y="0"/>
            <a:ext cx="12190645" cy="6858000"/>
          </a:xfrm>
          <a:prstGeom prst="rect">
            <a:avLst/>
          </a:prstGeom>
        </p:spPr>
      </p:pic>
      <p:sp>
        <p:nvSpPr>
          <p:cNvPr id="18" name="Rectangle 17">
            <a:extLst>
              <a:ext uri="{FF2B5EF4-FFF2-40B4-BE49-F238E27FC236}">
                <a16:creationId xmlns:a16="http://schemas.microsoft.com/office/drawing/2014/main" id="{E0382F6B-2B66-CD1F-21AF-DF8D46C6CAFA}"/>
              </a:ext>
            </a:extLst>
          </p:cNvPr>
          <p:cNvSpPr/>
          <p:nvPr userDrawn="1"/>
        </p:nvSpPr>
        <p:spPr>
          <a:xfrm>
            <a:off x="0" y="0"/>
            <a:ext cx="12192000" cy="6858000"/>
          </a:xfrm>
          <a:prstGeom prst="rect">
            <a:avLst/>
          </a:prstGeom>
          <a:solidFill>
            <a:srgbClr val="58585A">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sz="1350">
              <a:latin typeface="Segoe UI Light" panose="020B0502040204020203" pitchFamily="34" charset="0"/>
            </a:endParaRPr>
          </a:p>
        </p:txBody>
      </p:sp>
      <p:sp>
        <p:nvSpPr>
          <p:cNvPr id="2" name="Title 1">
            <a:extLst>
              <a:ext uri="{FF2B5EF4-FFF2-40B4-BE49-F238E27FC236}">
                <a16:creationId xmlns:a16="http://schemas.microsoft.com/office/drawing/2014/main" id="{4DF33ECE-A5A0-A6C3-5846-3B968B367E72}"/>
              </a:ext>
            </a:extLst>
          </p:cNvPr>
          <p:cNvSpPr>
            <a:spLocks noGrp="1"/>
          </p:cNvSpPr>
          <p:nvPr>
            <p:ph type="title" hasCustomPrompt="1"/>
          </p:nvPr>
        </p:nvSpPr>
        <p:spPr>
          <a:xfrm>
            <a:off x="838200" y="3064543"/>
            <a:ext cx="10515600" cy="1325563"/>
          </a:xfrm>
        </p:spPr>
        <p:txBody>
          <a:bodyPr>
            <a:normAutofit/>
          </a:bodyPr>
          <a:lstStyle>
            <a:lvl1pPr algn="ctr">
              <a:defRPr sz="4400">
                <a:solidFill>
                  <a:srgbClr val="58585A"/>
                </a:solidFill>
              </a:defRPr>
            </a:lvl1pPr>
          </a:lstStyle>
          <a:p>
            <a:r>
              <a:rPr lang="en-GB"/>
              <a:t>[Place the title of the section here]</a:t>
            </a:r>
            <a:endParaRPr lang="en-CH"/>
          </a:p>
        </p:txBody>
      </p:sp>
      <p:sp>
        <p:nvSpPr>
          <p:cNvPr id="7" name="Text Placeholder 2">
            <a:extLst>
              <a:ext uri="{FF2B5EF4-FFF2-40B4-BE49-F238E27FC236}">
                <a16:creationId xmlns:a16="http://schemas.microsoft.com/office/drawing/2014/main" id="{449E53BC-492A-01BA-CEE0-36AF012D4A35}"/>
              </a:ext>
            </a:extLst>
          </p:cNvPr>
          <p:cNvSpPr>
            <a:spLocks noGrp="1"/>
          </p:cNvSpPr>
          <p:nvPr>
            <p:ph type="body" sz="quarter" idx="11" hasCustomPrompt="1"/>
          </p:nvPr>
        </p:nvSpPr>
        <p:spPr>
          <a:xfrm>
            <a:off x="5446039" y="2415396"/>
            <a:ext cx="1299924" cy="557702"/>
          </a:xfrm>
        </p:spPr>
        <p:txBody>
          <a:bodyPr>
            <a:noAutofit/>
          </a:bodyPr>
          <a:lstStyle>
            <a:lvl1pPr marL="0" indent="0" algn="ctr">
              <a:buNone/>
              <a:defRPr sz="4000" b="1">
                <a:solidFill>
                  <a:srgbClr val="EE5859"/>
                </a:solidFill>
                <a:latin typeface="+mj-lt"/>
                <a:ea typeface="Roboto Black" panose="02000000000000000000" pitchFamily="2" charset="0"/>
                <a:cs typeface="Segoe UI Light" panose="020B0502040204020203" pitchFamily="34" charset="0"/>
              </a:defRPr>
            </a:lvl1pPr>
          </a:lstStyle>
          <a:p>
            <a:pPr lvl="0"/>
            <a:r>
              <a:rPr lang="en-US"/>
              <a:t>01</a:t>
            </a:r>
            <a:endParaRPr lang="en-CH"/>
          </a:p>
        </p:txBody>
      </p:sp>
    </p:spTree>
    <p:extLst>
      <p:ext uri="{BB962C8B-B14F-4D97-AF65-F5344CB8AC3E}">
        <p14:creationId xmlns:p14="http://schemas.microsoft.com/office/powerpoint/2010/main" val="29248115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Section alt">
    <p:spTree>
      <p:nvGrpSpPr>
        <p:cNvPr id="1" name=""/>
        <p:cNvGrpSpPr/>
        <p:nvPr/>
      </p:nvGrpSpPr>
      <p:grpSpPr>
        <a:xfrm>
          <a:off x="0" y="0"/>
          <a:ext cx="0" cy="0"/>
          <a:chOff x="0" y="0"/>
          <a:chExt cx="0" cy="0"/>
        </a:xfrm>
      </p:grpSpPr>
      <p:pic>
        <p:nvPicPr>
          <p:cNvPr id="9" name="Picture 8" descr="A picture containing red, light, outdoor object, dark&#10;&#10;Description automatically generated">
            <a:extLst>
              <a:ext uri="{FF2B5EF4-FFF2-40B4-BE49-F238E27FC236}">
                <a16:creationId xmlns:a16="http://schemas.microsoft.com/office/drawing/2014/main" id="{EAC50C79-B80B-60DF-97A9-43E051A3D796}"/>
              </a:ext>
            </a:extLst>
          </p:cNvPr>
          <p:cNvPicPr>
            <a:picLocks noChangeAspect="1"/>
          </p:cNvPicPr>
          <p:nvPr userDrawn="1"/>
        </p:nvPicPr>
        <p:blipFill rotWithShape="1">
          <a:blip r:embed="rId2">
            <a:alphaModFix amt="25000"/>
            <a:extLst>
              <a:ext uri="{28A0092B-C50C-407E-A947-70E740481C1C}">
                <a14:useLocalDpi xmlns:a14="http://schemas.microsoft.com/office/drawing/2010/main" val="0"/>
              </a:ext>
            </a:extLst>
          </a:blip>
          <a:srcRect l="22852" r="48607" b="13057"/>
          <a:stretch/>
        </p:blipFill>
        <p:spPr>
          <a:xfrm flipV="1">
            <a:off x="7518402" y="0"/>
            <a:ext cx="4673601" cy="6103736"/>
          </a:xfrm>
          <a:prstGeom prst="rect">
            <a:avLst/>
          </a:prstGeom>
        </p:spPr>
      </p:pic>
      <p:pic>
        <p:nvPicPr>
          <p:cNvPr id="10" name="Picture 9" descr="A picture containing red, light, outdoor object, dark&#10;&#10;Description automatically generated">
            <a:extLst>
              <a:ext uri="{FF2B5EF4-FFF2-40B4-BE49-F238E27FC236}">
                <a16:creationId xmlns:a16="http://schemas.microsoft.com/office/drawing/2014/main" id="{3232EAAD-8FE4-951B-41AC-6ED954973A7F}"/>
              </a:ext>
            </a:extLst>
          </p:cNvPr>
          <p:cNvPicPr>
            <a:picLocks noChangeAspect="1"/>
          </p:cNvPicPr>
          <p:nvPr userDrawn="1"/>
        </p:nvPicPr>
        <p:blipFill rotWithShape="1">
          <a:blip r:embed="rId2">
            <a:alphaModFix amt="25000"/>
            <a:extLst>
              <a:ext uri="{28A0092B-C50C-407E-A947-70E740481C1C}">
                <a14:useLocalDpi xmlns:a14="http://schemas.microsoft.com/office/drawing/2010/main" val="0"/>
              </a:ext>
            </a:extLst>
          </a:blip>
          <a:srcRect l="22853" r="42278" b="29478"/>
          <a:stretch/>
        </p:blipFill>
        <p:spPr>
          <a:xfrm rot="10800000" flipV="1">
            <a:off x="0" y="1907074"/>
            <a:ext cx="5709925" cy="4950931"/>
          </a:xfrm>
          <a:prstGeom prst="rect">
            <a:avLst/>
          </a:prstGeom>
        </p:spPr>
      </p:pic>
      <p:sp>
        <p:nvSpPr>
          <p:cNvPr id="18" name="Rectangle 17">
            <a:extLst>
              <a:ext uri="{FF2B5EF4-FFF2-40B4-BE49-F238E27FC236}">
                <a16:creationId xmlns:a16="http://schemas.microsoft.com/office/drawing/2014/main" id="{E0382F6B-2B66-CD1F-21AF-DF8D46C6CAFA}"/>
              </a:ext>
            </a:extLst>
          </p:cNvPr>
          <p:cNvSpPr/>
          <p:nvPr userDrawn="1"/>
        </p:nvSpPr>
        <p:spPr>
          <a:xfrm>
            <a:off x="0" y="0"/>
            <a:ext cx="12192000" cy="6858000"/>
          </a:xfrm>
          <a:prstGeom prst="rect">
            <a:avLst/>
          </a:prstGeom>
          <a:solidFill>
            <a:srgbClr val="58585A">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sz="1350">
              <a:latin typeface="Segoe UI Light" panose="020B0502040204020203" pitchFamily="34" charset="0"/>
            </a:endParaRPr>
          </a:p>
        </p:txBody>
      </p:sp>
      <p:sp>
        <p:nvSpPr>
          <p:cNvPr id="2" name="Title 1">
            <a:extLst>
              <a:ext uri="{FF2B5EF4-FFF2-40B4-BE49-F238E27FC236}">
                <a16:creationId xmlns:a16="http://schemas.microsoft.com/office/drawing/2014/main" id="{4DF33ECE-A5A0-A6C3-5846-3B968B367E72}"/>
              </a:ext>
            </a:extLst>
          </p:cNvPr>
          <p:cNvSpPr>
            <a:spLocks noGrp="1"/>
          </p:cNvSpPr>
          <p:nvPr>
            <p:ph type="title" hasCustomPrompt="1"/>
          </p:nvPr>
        </p:nvSpPr>
        <p:spPr>
          <a:xfrm>
            <a:off x="838200" y="3064543"/>
            <a:ext cx="10515600" cy="1325563"/>
          </a:xfrm>
        </p:spPr>
        <p:txBody>
          <a:bodyPr>
            <a:normAutofit/>
          </a:bodyPr>
          <a:lstStyle>
            <a:lvl1pPr algn="ctr">
              <a:defRPr sz="4400">
                <a:solidFill>
                  <a:srgbClr val="58585A"/>
                </a:solidFill>
              </a:defRPr>
            </a:lvl1pPr>
          </a:lstStyle>
          <a:p>
            <a:r>
              <a:rPr lang="en-GB"/>
              <a:t>[Place the title of the section here]</a:t>
            </a:r>
            <a:endParaRPr lang="en-CH"/>
          </a:p>
        </p:txBody>
      </p:sp>
      <p:sp>
        <p:nvSpPr>
          <p:cNvPr id="8" name="Text Placeholder 2">
            <a:extLst>
              <a:ext uri="{FF2B5EF4-FFF2-40B4-BE49-F238E27FC236}">
                <a16:creationId xmlns:a16="http://schemas.microsoft.com/office/drawing/2014/main" id="{C6BE665E-AA07-1B77-0353-90A4BF69DAC1}"/>
              </a:ext>
            </a:extLst>
          </p:cNvPr>
          <p:cNvSpPr>
            <a:spLocks noGrp="1"/>
          </p:cNvSpPr>
          <p:nvPr>
            <p:ph type="body" sz="quarter" idx="11" hasCustomPrompt="1"/>
          </p:nvPr>
        </p:nvSpPr>
        <p:spPr>
          <a:xfrm>
            <a:off x="5446039" y="2398148"/>
            <a:ext cx="1299924" cy="574955"/>
          </a:xfrm>
        </p:spPr>
        <p:txBody>
          <a:bodyPr>
            <a:noAutofit/>
          </a:bodyPr>
          <a:lstStyle>
            <a:lvl1pPr marL="0" indent="0" algn="ctr">
              <a:buNone/>
              <a:defRPr sz="4000" b="1">
                <a:solidFill>
                  <a:srgbClr val="EE5859"/>
                </a:solidFill>
                <a:latin typeface="+mj-lt"/>
                <a:ea typeface="Roboto Black" panose="02000000000000000000" pitchFamily="2" charset="0"/>
                <a:cs typeface="Segoe UI Light" panose="020B0502040204020203" pitchFamily="34" charset="0"/>
              </a:defRPr>
            </a:lvl1pPr>
          </a:lstStyle>
          <a:p>
            <a:pPr lvl="0"/>
            <a:r>
              <a:rPr lang="en-US"/>
              <a:t>01</a:t>
            </a:r>
            <a:endParaRPr lang="en-CH"/>
          </a:p>
        </p:txBody>
      </p:sp>
    </p:spTree>
    <p:extLst>
      <p:ext uri="{BB962C8B-B14F-4D97-AF65-F5344CB8AC3E}">
        <p14:creationId xmlns:p14="http://schemas.microsoft.com/office/powerpoint/2010/main" val="30332713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Page alt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51D902-672B-F647-A1B4-915F5441730D}"/>
              </a:ext>
            </a:extLst>
          </p:cNvPr>
          <p:cNvSpPr>
            <a:spLocks noGrp="1"/>
          </p:cNvSpPr>
          <p:nvPr>
            <p:ph type="title"/>
          </p:nvPr>
        </p:nvSpPr>
        <p:spPr>
          <a:xfrm>
            <a:off x="471954" y="489533"/>
            <a:ext cx="7766887" cy="615675"/>
          </a:xfrm>
        </p:spPr>
        <p:txBody>
          <a:bodyPr>
            <a:noAutofit/>
          </a:bodyPr>
          <a:lstStyle>
            <a:lvl1pPr>
              <a:defRPr sz="3600">
                <a:solidFill>
                  <a:srgbClr val="58585A"/>
                </a:solidFill>
              </a:defRPr>
            </a:lvl1pPr>
          </a:lstStyle>
          <a:p>
            <a:r>
              <a:rPr lang="en-US"/>
              <a:t>Click to edit Master title style</a:t>
            </a:r>
            <a:endParaRPr lang="en-CH"/>
          </a:p>
        </p:txBody>
      </p:sp>
      <p:sp>
        <p:nvSpPr>
          <p:cNvPr id="4" name="Content Placeholder 3">
            <a:extLst>
              <a:ext uri="{FF2B5EF4-FFF2-40B4-BE49-F238E27FC236}">
                <a16:creationId xmlns:a16="http://schemas.microsoft.com/office/drawing/2014/main" id="{FAAB2CE7-364C-64FB-EFFB-6F585518EAB1}"/>
              </a:ext>
            </a:extLst>
          </p:cNvPr>
          <p:cNvSpPr>
            <a:spLocks noGrp="1"/>
          </p:cNvSpPr>
          <p:nvPr>
            <p:ph sz="quarter" idx="10"/>
          </p:nvPr>
        </p:nvSpPr>
        <p:spPr>
          <a:xfrm>
            <a:off x="471949" y="1594733"/>
            <a:ext cx="11258235" cy="4809619"/>
          </a:xfrm>
        </p:spPr>
        <p:txBody>
          <a:bodyPr>
            <a:normAutofit/>
          </a:bodyPr>
          <a:lstStyle>
            <a:lvl1pPr>
              <a:defRPr sz="2000">
                <a:latin typeface="Segoe UI Light" panose="020B0502040204020203" pitchFamily="34" charset="0"/>
                <a:cs typeface="Segoe UI Light" panose="020B0502040204020203" pitchFamily="34" charset="0"/>
              </a:defRPr>
            </a:lvl1pPr>
            <a:lvl2pPr>
              <a:defRPr sz="1800">
                <a:latin typeface="Segoe UI Light" panose="020B0502040204020203" pitchFamily="34" charset="0"/>
                <a:cs typeface="Segoe UI Light" panose="020B0502040204020203" pitchFamily="34" charset="0"/>
              </a:defRPr>
            </a:lvl2pPr>
            <a:lvl3pPr>
              <a:defRPr sz="1600">
                <a:latin typeface="Segoe UI Light" panose="020B0502040204020203" pitchFamily="34" charset="0"/>
                <a:cs typeface="Segoe UI Light" panose="020B0502040204020203" pitchFamily="34" charset="0"/>
              </a:defRPr>
            </a:lvl3pPr>
            <a:lvl4pPr>
              <a:defRPr sz="1400">
                <a:latin typeface="Segoe UI Light" panose="020B0502040204020203" pitchFamily="34" charset="0"/>
                <a:cs typeface="Segoe UI Light" panose="020B0502040204020203" pitchFamily="34" charset="0"/>
              </a:defRPr>
            </a:lvl4pPr>
            <a:lvl5pPr>
              <a:defRPr sz="1400">
                <a:latin typeface="Segoe UI Light" panose="020B0502040204020203" pitchFamily="34" charset="0"/>
                <a:cs typeface="Segoe UI Light"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6" name="Rectangle 5">
            <a:extLst>
              <a:ext uri="{FF2B5EF4-FFF2-40B4-BE49-F238E27FC236}">
                <a16:creationId xmlns:a16="http://schemas.microsoft.com/office/drawing/2014/main" id="{9A8F63B5-C736-68DF-C08B-E81FD3FF7E26}"/>
              </a:ext>
            </a:extLst>
          </p:cNvPr>
          <p:cNvSpPr/>
          <p:nvPr userDrawn="1"/>
        </p:nvSpPr>
        <p:spPr>
          <a:xfrm flipV="1">
            <a:off x="10108510" y="159216"/>
            <a:ext cx="1929009" cy="98055"/>
          </a:xfrm>
          <a:prstGeom prst="rect">
            <a:avLst/>
          </a:prstGeom>
          <a:solidFill>
            <a:srgbClr val="EE5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sz="1350">
              <a:latin typeface="Segoe UI Light" panose="020B0502040204020203" pitchFamily="34" charset="0"/>
            </a:endParaRPr>
          </a:p>
        </p:txBody>
      </p:sp>
      <p:sp>
        <p:nvSpPr>
          <p:cNvPr id="7" name="Rectangle 6">
            <a:extLst>
              <a:ext uri="{FF2B5EF4-FFF2-40B4-BE49-F238E27FC236}">
                <a16:creationId xmlns:a16="http://schemas.microsoft.com/office/drawing/2014/main" id="{BCC50C77-4D39-4300-8013-E2EF88828764}"/>
              </a:ext>
            </a:extLst>
          </p:cNvPr>
          <p:cNvSpPr/>
          <p:nvPr userDrawn="1"/>
        </p:nvSpPr>
        <p:spPr>
          <a:xfrm>
            <a:off x="363259" y="0"/>
            <a:ext cx="112735" cy="1049784"/>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sz="1350">
              <a:latin typeface="Segoe UI Light" panose="020B0502040204020203" pitchFamily="34" charset="0"/>
            </a:endParaRPr>
          </a:p>
        </p:txBody>
      </p:sp>
    </p:spTree>
    <p:extLst>
      <p:ext uri="{BB962C8B-B14F-4D97-AF65-F5344CB8AC3E}">
        <p14:creationId xmlns:p14="http://schemas.microsoft.com/office/powerpoint/2010/main" val="25965176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En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F33ECE-A5A0-A6C3-5846-3B968B367E72}"/>
              </a:ext>
            </a:extLst>
          </p:cNvPr>
          <p:cNvSpPr>
            <a:spLocks noGrp="1"/>
          </p:cNvSpPr>
          <p:nvPr>
            <p:ph type="title" hasCustomPrompt="1"/>
          </p:nvPr>
        </p:nvSpPr>
        <p:spPr>
          <a:xfrm>
            <a:off x="838200" y="1918272"/>
            <a:ext cx="10515600" cy="1325563"/>
          </a:xfrm>
        </p:spPr>
        <p:txBody>
          <a:bodyPr>
            <a:normAutofit/>
          </a:bodyPr>
          <a:lstStyle>
            <a:lvl1pPr algn="ctr">
              <a:defRPr sz="4500">
                <a:solidFill>
                  <a:srgbClr val="58585A"/>
                </a:solidFill>
              </a:defRPr>
            </a:lvl1pPr>
          </a:lstStyle>
          <a:p>
            <a:r>
              <a:rPr lang="en-GB"/>
              <a:t>[Place the title of the section here]</a:t>
            </a:r>
            <a:endParaRPr lang="en-CH"/>
          </a:p>
        </p:txBody>
      </p:sp>
      <p:pic>
        <p:nvPicPr>
          <p:cNvPr id="13" name="Image 12">
            <a:hlinkClick r:id="rId2"/>
            <a:extLst>
              <a:ext uri="{FF2B5EF4-FFF2-40B4-BE49-F238E27FC236}">
                <a16:creationId xmlns:a16="http://schemas.microsoft.com/office/drawing/2014/main" id="{5C1D3319-F58E-4F6A-3989-BD7332A10C17}"/>
              </a:ext>
            </a:extLst>
          </p:cNvPr>
          <p:cNvPicPr>
            <a:picLocks noChangeAspect="1"/>
          </p:cNvPicPr>
          <p:nvPr userDrawn="1"/>
        </p:nvPicPr>
        <p:blipFill>
          <a:blip r:embed="rId3">
            <a:duotone>
              <a:prstClr val="black"/>
              <a:srgbClr val="58585A">
                <a:tint val="45000"/>
                <a:satMod val="400000"/>
              </a:srgbClr>
            </a:duotone>
            <a:extLst>
              <a:ext uri="{BEBA8EAE-BF5A-486C-A8C5-ECC9F3942E4B}">
                <a14:imgProps xmlns:a14="http://schemas.microsoft.com/office/drawing/2010/main">
                  <a14:imgLayer r:embed="rId4">
                    <a14:imgEffect>
                      <a14:colorTemperature colorTemp="4700"/>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4799361" y="4814799"/>
            <a:ext cx="391583" cy="293687"/>
          </a:xfrm>
          <a:prstGeom prst="rect">
            <a:avLst/>
          </a:prstGeom>
          <a:noFill/>
          <a:ln>
            <a:noFill/>
          </a:ln>
        </p:spPr>
      </p:pic>
      <p:pic>
        <p:nvPicPr>
          <p:cNvPr id="14" name="Image 13">
            <a:hlinkClick r:id="rId5"/>
            <a:extLst>
              <a:ext uri="{FF2B5EF4-FFF2-40B4-BE49-F238E27FC236}">
                <a16:creationId xmlns:a16="http://schemas.microsoft.com/office/drawing/2014/main" id="{4BF8D29D-F4D8-B302-556C-9B266CFB9FDD}"/>
              </a:ext>
            </a:extLst>
          </p:cNvPr>
          <p:cNvPicPr>
            <a:picLocks noChangeAspect="1"/>
          </p:cNvPicPr>
          <p:nvPr userDrawn="1"/>
        </p:nvPicPr>
        <p:blipFill>
          <a:blip r:embed="rId6">
            <a:duotone>
              <a:prstClr val="black"/>
              <a:srgbClr val="58585A">
                <a:tint val="45000"/>
                <a:satMod val="400000"/>
              </a:srgbClr>
            </a:duotone>
            <a:extLst>
              <a:ext uri="{BEBA8EAE-BF5A-486C-A8C5-ECC9F3942E4B}">
                <a14:imgProps xmlns:a14="http://schemas.microsoft.com/office/drawing/2010/main">
                  <a14:imgLayer r:embed="rId7">
                    <a14:imgEffect>
                      <a14:colorTemperature colorTemp="4700"/>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5929127" y="4814005"/>
            <a:ext cx="39370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Image 14" descr="Une image contenant oiseau&#10;&#10;Description générée automatiquement">
            <a:hlinkClick r:id="rId8"/>
            <a:extLst>
              <a:ext uri="{FF2B5EF4-FFF2-40B4-BE49-F238E27FC236}">
                <a16:creationId xmlns:a16="http://schemas.microsoft.com/office/drawing/2014/main" id="{F0D8F45B-E073-877C-33F2-DAB3252E6D48}"/>
              </a:ext>
            </a:extLst>
          </p:cNvPr>
          <p:cNvPicPr>
            <a:picLocks noChangeAspect="1"/>
          </p:cNvPicPr>
          <p:nvPr userDrawn="1"/>
        </p:nvPicPr>
        <p:blipFill>
          <a:blip r:embed="rId9">
            <a:duotone>
              <a:prstClr val="black"/>
              <a:srgbClr val="58585A">
                <a:tint val="45000"/>
                <a:satMod val="400000"/>
              </a:srgbClr>
            </a:duotone>
            <a:extLst>
              <a:ext uri="{BEBA8EAE-BF5A-486C-A8C5-ECC9F3942E4B}">
                <a14:imgProps xmlns:a14="http://schemas.microsoft.com/office/drawing/2010/main">
                  <a14:imgLayer r:embed="rId10">
                    <a14:imgEffect>
                      <a14:colorTemperature colorTemp="4700"/>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6973807" y="4854121"/>
            <a:ext cx="393700" cy="29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Image 27" descr="Une image contenant oiseau&#10;&#10;Description générée automatiquement">
            <a:extLst>
              <a:ext uri="{FF2B5EF4-FFF2-40B4-BE49-F238E27FC236}">
                <a16:creationId xmlns:a16="http://schemas.microsoft.com/office/drawing/2014/main" id="{01C9163A-64E3-82EF-F521-F3816E72316D}"/>
              </a:ext>
            </a:extLst>
          </p:cNvPr>
          <p:cNvPicPr>
            <a:picLocks noChangeAspect="1"/>
          </p:cNvPicPr>
          <p:nvPr userDrawn="1"/>
        </p:nvPicPr>
        <p:blipFill>
          <a:blip r:embed="rId11">
            <a:duotone>
              <a:prstClr val="black"/>
              <a:srgbClr val="58585A">
                <a:tint val="45000"/>
                <a:satMod val="400000"/>
              </a:srgbClr>
            </a:duotone>
            <a:extLst>
              <a:ext uri="{BEBA8EAE-BF5A-486C-A8C5-ECC9F3942E4B}">
                <a14:imgProps xmlns:a14="http://schemas.microsoft.com/office/drawing/2010/main">
                  <a14:imgLayer r:embed="rId12">
                    <a14:imgEffect>
                      <a14:saturation sat="0"/>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3336271" y="3548063"/>
            <a:ext cx="495300" cy="37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A black and white sign&#10;&#10;Description automatically generated with medium confidence">
            <a:extLst>
              <a:ext uri="{FF2B5EF4-FFF2-40B4-BE49-F238E27FC236}">
                <a16:creationId xmlns:a16="http://schemas.microsoft.com/office/drawing/2014/main" id="{1C4C7BB4-4696-E20E-1020-C8F9F45E5B33}"/>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4588642" y="5753807"/>
            <a:ext cx="3020535" cy="498194"/>
          </a:xfrm>
          <a:prstGeom prst="rect">
            <a:avLst/>
          </a:prstGeom>
        </p:spPr>
      </p:pic>
      <p:pic>
        <p:nvPicPr>
          <p:cNvPr id="3" name="Picture 2">
            <a:extLst>
              <a:ext uri="{FF2B5EF4-FFF2-40B4-BE49-F238E27FC236}">
                <a16:creationId xmlns:a16="http://schemas.microsoft.com/office/drawing/2014/main" id="{D611C19A-D702-8344-7E14-0B18FB40FAE5}"/>
              </a:ext>
            </a:extLst>
          </p:cNvPr>
          <p:cNvPicPr>
            <a:picLocks noChangeAspect="1"/>
          </p:cNvPicPr>
          <p:nvPr userDrawn="1"/>
        </p:nvPicPr>
        <p:blipFill>
          <a:blip r:embed="rId14"/>
          <a:stretch>
            <a:fillRect/>
          </a:stretch>
        </p:blipFill>
        <p:spPr>
          <a:xfrm>
            <a:off x="4066" y="0"/>
            <a:ext cx="12183873" cy="6858000"/>
          </a:xfrm>
          <a:prstGeom prst="rect">
            <a:avLst/>
          </a:prstGeom>
        </p:spPr>
      </p:pic>
    </p:spTree>
    <p:extLst>
      <p:ext uri="{BB962C8B-B14F-4D97-AF65-F5344CB8AC3E}">
        <p14:creationId xmlns:p14="http://schemas.microsoft.com/office/powerpoint/2010/main" val="668257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6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51D902-672B-F647-A1B4-915F5441730D}"/>
              </a:ext>
            </a:extLst>
          </p:cNvPr>
          <p:cNvSpPr>
            <a:spLocks noGrp="1"/>
          </p:cNvSpPr>
          <p:nvPr>
            <p:ph type="title" hasCustomPrompt="1"/>
          </p:nvPr>
        </p:nvSpPr>
        <p:spPr>
          <a:xfrm>
            <a:off x="530944" y="2332608"/>
            <a:ext cx="3667877" cy="2192791"/>
          </a:xfrm>
        </p:spPr>
        <p:txBody>
          <a:bodyPr>
            <a:noAutofit/>
          </a:bodyPr>
          <a:lstStyle>
            <a:lvl1pPr>
              <a:defRPr sz="3000">
                <a:solidFill>
                  <a:srgbClr val="58585A"/>
                </a:solidFill>
              </a:defRPr>
            </a:lvl1pPr>
          </a:lstStyle>
          <a:p>
            <a:r>
              <a:rPr lang="en-GB"/>
              <a:t>[Place Title here]</a:t>
            </a:r>
            <a:endParaRPr lang="en-CH"/>
          </a:p>
        </p:txBody>
      </p:sp>
      <p:sp>
        <p:nvSpPr>
          <p:cNvPr id="4" name="Content Placeholder 3">
            <a:extLst>
              <a:ext uri="{FF2B5EF4-FFF2-40B4-BE49-F238E27FC236}">
                <a16:creationId xmlns:a16="http://schemas.microsoft.com/office/drawing/2014/main" id="{FAAB2CE7-364C-64FB-EFFB-6F585518EAB1}"/>
              </a:ext>
            </a:extLst>
          </p:cNvPr>
          <p:cNvSpPr>
            <a:spLocks noGrp="1"/>
          </p:cNvSpPr>
          <p:nvPr>
            <p:ph sz="quarter" idx="10"/>
          </p:nvPr>
        </p:nvSpPr>
        <p:spPr>
          <a:xfrm>
            <a:off x="4827644" y="530947"/>
            <a:ext cx="7086769" cy="5968181"/>
          </a:xfrm>
        </p:spPr>
        <p:txBody>
          <a:bodyPr>
            <a:normAutofit/>
          </a:bodyPr>
          <a:lstStyle>
            <a:lvl1pPr>
              <a:defRPr sz="1050"/>
            </a:lvl1pPr>
            <a:lvl2pPr>
              <a:defRPr sz="900"/>
            </a:lvl2pPr>
            <a:lvl3pPr>
              <a:defRPr sz="825"/>
            </a:lvl3pPr>
            <a:lvl4pPr>
              <a:defRPr sz="788"/>
            </a:lvl4pPr>
            <a:lvl5pPr>
              <a:defRPr sz="78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8" name="Rectangle 7">
            <a:extLst>
              <a:ext uri="{FF2B5EF4-FFF2-40B4-BE49-F238E27FC236}">
                <a16:creationId xmlns:a16="http://schemas.microsoft.com/office/drawing/2014/main" id="{7C2C3106-26B1-50E5-0B19-4D041ECDBC2E}"/>
              </a:ext>
            </a:extLst>
          </p:cNvPr>
          <p:cNvSpPr/>
          <p:nvPr/>
        </p:nvSpPr>
        <p:spPr>
          <a:xfrm>
            <a:off x="288100" y="1220676"/>
            <a:ext cx="74381" cy="4416648"/>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sz="1350"/>
          </a:p>
        </p:txBody>
      </p:sp>
      <p:sp>
        <p:nvSpPr>
          <p:cNvPr id="9" name="Rectangle 8">
            <a:extLst>
              <a:ext uri="{FF2B5EF4-FFF2-40B4-BE49-F238E27FC236}">
                <a16:creationId xmlns:a16="http://schemas.microsoft.com/office/drawing/2014/main" id="{10205391-FA02-34D2-2CA9-6E75B6EC988D}"/>
              </a:ext>
            </a:extLst>
          </p:cNvPr>
          <p:cNvSpPr/>
          <p:nvPr/>
        </p:nvSpPr>
        <p:spPr>
          <a:xfrm flipV="1">
            <a:off x="10108509" y="159214"/>
            <a:ext cx="1929009" cy="98055"/>
          </a:xfrm>
          <a:prstGeom prst="rect">
            <a:avLst/>
          </a:prstGeom>
          <a:solidFill>
            <a:srgbClr val="EE5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sz="1350"/>
          </a:p>
        </p:txBody>
      </p:sp>
    </p:spTree>
    <p:extLst>
      <p:ext uri="{BB962C8B-B14F-4D97-AF65-F5344CB8AC3E}">
        <p14:creationId xmlns:p14="http://schemas.microsoft.com/office/powerpoint/2010/main" val="36807823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Contents">
    <p:spTree>
      <p:nvGrpSpPr>
        <p:cNvPr id="1" name=""/>
        <p:cNvGrpSpPr/>
        <p:nvPr/>
      </p:nvGrpSpPr>
      <p:grpSpPr>
        <a:xfrm>
          <a:off x="0" y="0"/>
          <a:ext cx="0" cy="0"/>
          <a:chOff x="0" y="0"/>
          <a:chExt cx="0" cy="0"/>
        </a:xfrm>
      </p:grpSpPr>
      <p:pic>
        <p:nvPicPr>
          <p:cNvPr id="11" name="Picture 10" descr="Shape&#10;&#10;Description automatically generated with medium confidence">
            <a:extLst>
              <a:ext uri="{FF2B5EF4-FFF2-40B4-BE49-F238E27FC236}">
                <a16:creationId xmlns:a16="http://schemas.microsoft.com/office/drawing/2014/main" id="{C3C692DC-BB6E-9014-2610-B2A22F1399E2}"/>
              </a:ext>
            </a:extLst>
          </p:cNvPr>
          <p:cNvPicPr>
            <a:picLocks noChangeAspect="1"/>
          </p:cNvPicPr>
          <p:nvPr userDrawn="1"/>
        </p:nvPicPr>
        <p:blipFill rotWithShape="1">
          <a:blip r:embed="rId2">
            <a:alphaModFix amt="6000"/>
            <a:extLst>
              <a:ext uri="{28A0092B-C50C-407E-A947-70E740481C1C}">
                <a14:useLocalDpi xmlns:a14="http://schemas.microsoft.com/office/drawing/2010/main" val="0"/>
              </a:ext>
            </a:extLst>
          </a:blip>
          <a:srcRect l="14392" r="10336"/>
          <a:stretch/>
        </p:blipFill>
        <p:spPr>
          <a:xfrm>
            <a:off x="1" y="-18784"/>
            <a:ext cx="12192000" cy="6876784"/>
          </a:xfrm>
          <a:prstGeom prst="rect">
            <a:avLst/>
          </a:prstGeom>
        </p:spPr>
      </p:pic>
      <p:pic>
        <p:nvPicPr>
          <p:cNvPr id="2" name="Picture 1">
            <a:extLst>
              <a:ext uri="{FF2B5EF4-FFF2-40B4-BE49-F238E27FC236}">
                <a16:creationId xmlns:a16="http://schemas.microsoft.com/office/drawing/2014/main" id="{4D46A4CB-42F5-A751-A35E-CEAD9421204C}"/>
              </a:ext>
            </a:extLst>
          </p:cNvPr>
          <p:cNvPicPr>
            <a:picLocks noChangeAspect="1"/>
          </p:cNvPicPr>
          <p:nvPr userDrawn="1"/>
        </p:nvPicPr>
        <p:blipFill>
          <a:blip r:embed="rId3"/>
          <a:stretch>
            <a:fillRect/>
          </a:stretch>
        </p:blipFill>
        <p:spPr>
          <a:xfrm>
            <a:off x="212943" y="-18784"/>
            <a:ext cx="6055885" cy="2597121"/>
          </a:xfrm>
          <a:prstGeom prst="rect">
            <a:avLst/>
          </a:prstGeom>
        </p:spPr>
      </p:pic>
      <p:sp>
        <p:nvSpPr>
          <p:cNvPr id="13" name="Rectangle 12">
            <a:extLst>
              <a:ext uri="{FF2B5EF4-FFF2-40B4-BE49-F238E27FC236}">
                <a16:creationId xmlns:a16="http://schemas.microsoft.com/office/drawing/2014/main" id="{C4D9DA94-53DC-8DE4-3310-C048A3AA6331}"/>
              </a:ext>
            </a:extLst>
          </p:cNvPr>
          <p:cNvSpPr/>
          <p:nvPr userDrawn="1"/>
        </p:nvSpPr>
        <p:spPr>
          <a:xfrm>
            <a:off x="0" y="5962388"/>
            <a:ext cx="212943" cy="895612"/>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sz="1350">
              <a:latin typeface="Segoe UI Light" panose="020B0502040204020203" pitchFamily="34" charset="0"/>
            </a:endParaRPr>
          </a:p>
        </p:txBody>
      </p:sp>
      <p:sp>
        <p:nvSpPr>
          <p:cNvPr id="14" name="Rectangle 13">
            <a:extLst>
              <a:ext uri="{FF2B5EF4-FFF2-40B4-BE49-F238E27FC236}">
                <a16:creationId xmlns:a16="http://schemas.microsoft.com/office/drawing/2014/main" id="{B5619B86-527B-9111-7A2A-5172177450E8}"/>
              </a:ext>
            </a:extLst>
          </p:cNvPr>
          <p:cNvSpPr/>
          <p:nvPr userDrawn="1"/>
        </p:nvSpPr>
        <p:spPr>
          <a:xfrm>
            <a:off x="0" y="0"/>
            <a:ext cx="212943" cy="5962388"/>
          </a:xfrm>
          <a:prstGeom prst="rect">
            <a:avLst/>
          </a:prstGeom>
          <a:solidFill>
            <a:srgbClr val="EE5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sz="1350">
              <a:latin typeface="Segoe UI Light" panose="020B0502040204020203" pitchFamily="34" charset="0"/>
            </a:endParaRPr>
          </a:p>
        </p:txBody>
      </p:sp>
      <p:sp>
        <p:nvSpPr>
          <p:cNvPr id="16" name="Title 4">
            <a:extLst>
              <a:ext uri="{FF2B5EF4-FFF2-40B4-BE49-F238E27FC236}">
                <a16:creationId xmlns:a16="http://schemas.microsoft.com/office/drawing/2014/main" id="{676D8B40-4F18-1860-0968-1033F94C51FC}"/>
              </a:ext>
            </a:extLst>
          </p:cNvPr>
          <p:cNvSpPr>
            <a:spLocks noGrp="1"/>
          </p:cNvSpPr>
          <p:nvPr>
            <p:ph type="title" hasCustomPrompt="1"/>
          </p:nvPr>
        </p:nvSpPr>
        <p:spPr>
          <a:xfrm>
            <a:off x="1400977" y="3028650"/>
            <a:ext cx="3593811" cy="1325563"/>
          </a:xfrm>
        </p:spPr>
        <p:txBody>
          <a:bodyPr>
            <a:normAutofit/>
          </a:bodyPr>
          <a:lstStyle>
            <a:lvl1pPr algn="ctr">
              <a:defRPr sz="4950">
                <a:solidFill>
                  <a:srgbClr val="58585A"/>
                </a:solidFill>
              </a:defRPr>
            </a:lvl1pPr>
          </a:lstStyle>
          <a:p>
            <a:r>
              <a:rPr lang="en-US"/>
              <a:t>Contents</a:t>
            </a:r>
            <a:endParaRPr lang="en-CH"/>
          </a:p>
        </p:txBody>
      </p:sp>
      <p:sp>
        <p:nvSpPr>
          <p:cNvPr id="17" name="Text Placeholder 16">
            <a:extLst>
              <a:ext uri="{FF2B5EF4-FFF2-40B4-BE49-F238E27FC236}">
                <a16:creationId xmlns:a16="http://schemas.microsoft.com/office/drawing/2014/main" id="{FDFE53F9-90AC-5A72-95AD-8475CDEEF5FD}"/>
              </a:ext>
            </a:extLst>
          </p:cNvPr>
          <p:cNvSpPr>
            <a:spLocks noGrp="1"/>
          </p:cNvSpPr>
          <p:nvPr>
            <p:ph type="body" sz="quarter" idx="10" hasCustomPrompt="1"/>
          </p:nvPr>
        </p:nvSpPr>
        <p:spPr>
          <a:xfrm>
            <a:off x="7127632" y="1627383"/>
            <a:ext cx="4734905" cy="524635"/>
          </a:xfrm>
        </p:spPr>
        <p:txBody>
          <a:bodyPr anchor="t">
            <a:normAutofit/>
          </a:bodyPr>
          <a:lstStyle>
            <a:lvl1pPr marL="0" indent="0">
              <a:buNone/>
              <a:defRPr sz="1800">
                <a:latin typeface="Segoe UI Light" panose="020B0502040204020203" pitchFamily="34" charset="0"/>
                <a:cs typeface="Segoe UI Light" panose="020B0502040204020203" pitchFamily="34" charset="0"/>
              </a:defRPr>
            </a:lvl1pPr>
          </a:lstStyle>
          <a:p>
            <a:pPr algn="l">
              <a:lnSpc>
                <a:spcPct val="100000"/>
              </a:lnSpc>
            </a:pPr>
            <a:r>
              <a:rPr lang="en-GB">
                <a:latin typeface="Roboto Light" panose="02000000000000000000" pitchFamily="2" charset="0"/>
                <a:ea typeface="Roboto Light" panose="02000000000000000000" pitchFamily="2" charset="0"/>
              </a:rPr>
              <a:t>[Title 1]</a:t>
            </a:r>
          </a:p>
        </p:txBody>
      </p:sp>
      <p:sp>
        <p:nvSpPr>
          <p:cNvPr id="12" name="Text Placeholder 2">
            <a:extLst>
              <a:ext uri="{FF2B5EF4-FFF2-40B4-BE49-F238E27FC236}">
                <a16:creationId xmlns:a16="http://schemas.microsoft.com/office/drawing/2014/main" id="{78B94249-5A15-D699-BAFA-83967DA067C7}"/>
              </a:ext>
            </a:extLst>
          </p:cNvPr>
          <p:cNvSpPr>
            <a:spLocks noGrp="1"/>
          </p:cNvSpPr>
          <p:nvPr>
            <p:ph type="body" sz="quarter" idx="11" hasCustomPrompt="1"/>
          </p:nvPr>
        </p:nvSpPr>
        <p:spPr>
          <a:xfrm>
            <a:off x="6015487" y="1627383"/>
            <a:ext cx="912852" cy="524635"/>
          </a:xfrm>
        </p:spPr>
        <p:txBody>
          <a:bodyPr anchor="ctr">
            <a:normAutofit/>
          </a:bodyPr>
          <a:lstStyle>
            <a:lvl1pPr marL="0" indent="0">
              <a:buNone/>
              <a:defRPr sz="3600" b="1">
                <a:solidFill>
                  <a:srgbClr val="EE5859"/>
                </a:solidFill>
                <a:latin typeface="+mj-lt"/>
                <a:ea typeface="Roboto Black" panose="02000000000000000000" pitchFamily="2" charset="0"/>
                <a:cs typeface="Segoe UI Light" panose="020B0502040204020203" pitchFamily="34" charset="0"/>
              </a:defRPr>
            </a:lvl1pPr>
          </a:lstStyle>
          <a:p>
            <a:pPr lvl="0"/>
            <a:r>
              <a:rPr lang="en-US"/>
              <a:t>01</a:t>
            </a:r>
            <a:endParaRPr lang="en-CH"/>
          </a:p>
        </p:txBody>
      </p:sp>
      <p:sp>
        <p:nvSpPr>
          <p:cNvPr id="18" name="Text Placeholder 2">
            <a:extLst>
              <a:ext uri="{FF2B5EF4-FFF2-40B4-BE49-F238E27FC236}">
                <a16:creationId xmlns:a16="http://schemas.microsoft.com/office/drawing/2014/main" id="{D6FB818D-6A6D-006F-2828-4C97CFAB09E7}"/>
              </a:ext>
            </a:extLst>
          </p:cNvPr>
          <p:cNvSpPr>
            <a:spLocks noGrp="1"/>
          </p:cNvSpPr>
          <p:nvPr>
            <p:ph type="body" sz="quarter" idx="12" hasCustomPrompt="1"/>
          </p:nvPr>
        </p:nvSpPr>
        <p:spPr>
          <a:xfrm>
            <a:off x="6015487" y="2414293"/>
            <a:ext cx="912852" cy="524635"/>
          </a:xfrm>
        </p:spPr>
        <p:txBody>
          <a:bodyPr anchor="ctr">
            <a:normAutofit/>
          </a:bodyPr>
          <a:lstStyle>
            <a:lvl1pPr marL="0" indent="0">
              <a:buNone/>
              <a:defRPr sz="3600" b="1">
                <a:solidFill>
                  <a:srgbClr val="EE5859"/>
                </a:solidFill>
                <a:latin typeface="+mj-lt"/>
                <a:ea typeface="Roboto Black" panose="02000000000000000000" pitchFamily="2" charset="0"/>
                <a:cs typeface="Segoe UI Light" panose="020B0502040204020203" pitchFamily="34" charset="0"/>
              </a:defRPr>
            </a:lvl1pPr>
          </a:lstStyle>
          <a:p>
            <a:pPr lvl="0"/>
            <a:r>
              <a:rPr lang="en-US"/>
              <a:t>02</a:t>
            </a:r>
            <a:endParaRPr lang="en-CH"/>
          </a:p>
        </p:txBody>
      </p:sp>
      <p:sp>
        <p:nvSpPr>
          <p:cNvPr id="23" name="Text Placeholder 2">
            <a:extLst>
              <a:ext uri="{FF2B5EF4-FFF2-40B4-BE49-F238E27FC236}">
                <a16:creationId xmlns:a16="http://schemas.microsoft.com/office/drawing/2014/main" id="{70811B9B-3E9C-E5C8-10AC-2D2802724AD3}"/>
              </a:ext>
            </a:extLst>
          </p:cNvPr>
          <p:cNvSpPr>
            <a:spLocks noGrp="1"/>
          </p:cNvSpPr>
          <p:nvPr>
            <p:ph type="body" sz="quarter" idx="13" hasCustomPrompt="1"/>
          </p:nvPr>
        </p:nvSpPr>
        <p:spPr>
          <a:xfrm>
            <a:off x="6015487" y="3216965"/>
            <a:ext cx="912852" cy="524635"/>
          </a:xfrm>
        </p:spPr>
        <p:txBody>
          <a:bodyPr anchor="ctr">
            <a:normAutofit/>
          </a:bodyPr>
          <a:lstStyle>
            <a:lvl1pPr marL="0" indent="0">
              <a:buNone/>
              <a:defRPr sz="3600" b="1">
                <a:solidFill>
                  <a:srgbClr val="EE5859"/>
                </a:solidFill>
                <a:latin typeface="+mj-lt"/>
                <a:ea typeface="Roboto Black" panose="02000000000000000000" pitchFamily="2" charset="0"/>
                <a:cs typeface="Segoe UI Light" panose="020B0502040204020203" pitchFamily="34" charset="0"/>
              </a:defRPr>
            </a:lvl1pPr>
          </a:lstStyle>
          <a:p>
            <a:pPr lvl="0"/>
            <a:r>
              <a:rPr lang="en-US"/>
              <a:t>03</a:t>
            </a:r>
            <a:endParaRPr lang="en-CH"/>
          </a:p>
        </p:txBody>
      </p:sp>
      <p:sp>
        <p:nvSpPr>
          <p:cNvPr id="24" name="Text Placeholder 2">
            <a:extLst>
              <a:ext uri="{FF2B5EF4-FFF2-40B4-BE49-F238E27FC236}">
                <a16:creationId xmlns:a16="http://schemas.microsoft.com/office/drawing/2014/main" id="{B95ECB5E-AA23-9A80-2266-BF399D89202A}"/>
              </a:ext>
            </a:extLst>
          </p:cNvPr>
          <p:cNvSpPr>
            <a:spLocks noGrp="1"/>
          </p:cNvSpPr>
          <p:nvPr>
            <p:ph type="body" sz="quarter" idx="14" hasCustomPrompt="1"/>
          </p:nvPr>
        </p:nvSpPr>
        <p:spPr>
          <a:xfrm>
            <a:off x="6015487" y="4012196"/>
            <a:ext cx="912852" cy="524635"/>
          </a:xfrm>
        </p:spPr>
        <p:txBody>
          <a:bodyPr anchor="ctr">
            <a:normAutofit/>
          </a:bodyPr>
          <a:lstStyle>
            <a:lvl1pPr marL="0" indent="0">
              <a:buNone/>
              <a:defRPr sz="3600" b="1">
                <a:solidFill>
                  <a:srgbClr val="EE5859"/>
                </a:solidFill>
                <a:latin typeface="+mj-lt"/>
                <a:ea typeface="Roboto Black" panose="02000000000000000000" pitchFamily="2" charset="0"/>
                <a:cs typeface="Segoe UI Light" panose="020B0502040204020203" pitchFamily="34" charset="0"/>
              </a:defRPr>
            </a:lvl1pPr>
          </a:lstStyle>
          <a:p>
            <a:pPr lvl="0"/>
            <a:r>
              <a:rPr lang="en-US"/>
              <a:t>04</a:t>
            </a:r>
            <a:endParaRPr lang="en-CH"/>
          </a:p>
        </p:txBody>
      </p:sp>
      <p:sp>
        <p:nvSpPr>
          <p:cNvPr id="3" name="Text Placeholder 16">
            <a:extLst>
              <a:ext uri="{FF2B5EF4-FFF2-40B4-BE49-F238E27FC236}">
                <a16:creationId xmlns:a16="http://schemas.microsoft.com/office/drawing/2014/main" id="{5A049C70-0CE7-3A60-E08E-74F4DF121EA4}"/>
              </a:ext>
            </a:extLst>
          </p:cNvPr>
          <p:cNvSpPr>
            <a:spLocks noGrp="1"/>
          </p:cNvSpPr>
          <p:nvPr>
            <p:ph type="body" sz="quarter" idx="15" hasCustomPrompt="1"/>
          </p:nvPr>
        </p:nvSpPr>
        <p:spPr>
          <a:xfrm>
            <a:off x="7127630" y="2409458"/>
            <a:ext cx="4734905" cy="524635"/>
          </a:xfrm>
        </p:spPr>
        <p:txBody>
          <a:bodyPr anchor="t">
            <a:normAutofit/>
          </a:bodyPr>
          <a:lstStyle>
            <a:lvl1pPr marL="0" indent="0">
              <a:buNone/>
              <a:defRPr sz="1800">
                <a:latin typeface="Segoe UI Light" panose="020B0502040204020203" pitchFamily="34" charset="0"/>
                <a:cs typeface="Segoe UI Light" panose="020B0502040204020203" pitchFamily="34" charset="0"/>
              </a:defRPr>
            </a:lvl1pPr>
          </a:lstStyle>
          <a:p>
            <a:pPr algn="l">
              <a:lnSpc>
                <a:spcPct val="100000"/>
              </a:lnSpc>
            </a:pPr>
            <a:r>
              <a:rPr lang="en-GB">
                <a:latin typeface="Roboto Light" panose="02000000000000000000" pitchFamily="2" charset="0"/>
                <a:ea typeface="Roboto Light" panose="02000000000000000000" pitchFamily="2" charset="0"/>
              </a:rPr>
              <a:t>[Title 2]</a:t>
            </a:r>
          </a:p>
        </p:txBody>
      </p:sp>
      <p:sp>
        <p:nvSpPr>
          <p:cNvPr id="4" name="Text Placeholder 16">
            <a:extLst>
              <a:ext uri="{FF2B5EF4-FFF2-40B4-BE49-F238E27FC236}">
                <a16:creationId xmlns:a16="http://schemas.microsoft.com/office/drawing/2014/main" id="{931EF251-C900-DD20-98A8-DF7A5EC8120E}"/>
              </a:ext>
            </a:extLst>
          </p:cNvPr>
          <p:cNvSpPr>
            <a:spLocks noGrp="1"/>
          </p:cNvSpPr>
          <p:nvPr>
            <p:ph type="body" sz="quarter" idx="16" hasCustomPrompt="1"/>
          </p:nvPr>
        </p:nvSpPr>
        <p:spPr>
          <a:xfrm>
            <a:off x="7127630" y="3216965"/>
            <a:ext cx="4734905" cy="524635"/>
          </a:xfrm>
        </p:spPr>
        <p:txBody>
          <a:bodyPr anchor="t">
            <a:normAutofit/>
          </a:bodyPr>
          <a:lstStyle>
            <a:lvl1pPr marL="0" indent="0">
              <a:buNone/>
              <a:defRPr sz="1800">
                <a:latin typeface="Segoe UI Light" panose="020B0502040204020203" pitchFamily="34" charset="0"/>
                <a:cs typeface="Segoe UI Light" panose="020B0502040204020203" pitchFamily="34" charset="0"/>
              </a:defRPr>
            </a:lvl1pPr>
          </a:lstStyle>
          <a:p>
            <a:pPr algn="l">
              <a:lnSpc>
                <a:spcPct val="100000"/>
              </a:lnSpc>
            </a:pPr>
            <a:r>
              <a:rPr lang="en-GB">
                <a:latin typeface="Roboto Light" panose="02000000000000000000" pitchFamily="2" charset="0"/>
                <a:ea typeface="Roboto Light" panose="02000000000000000000" pitchFamily="2" charset="0"/>
              </a:rPr>
              <a:t>[Title 3]</a:t>
            </a:r>
          </a:p>
        </p:txBody>
      </p:sp>
      <p:sp>
        <p:nvSpPr>
          <p:cNvPr id="5" name="Text Placeholder 16">
            <a:extLst>
              <a:ext uri="{FF2B5EF4-FFF2-40B4-BE49-F238E27FC236}">
                <a16:creationId xmlns:a16="http://schemas.microsoft.com/office/drawing/2014/main" id="{FCF094B6-8BAA-9FA7-4596-843E1713D969}"/>
              </a:ext>
            </a:extLst>
          </p:cNvPr>
          <p:cNvSpPr>
            <a:spLocks noGrp="1"/>
          </p:cNvSpPr>
          <p:nvPr>
            <p:ph type="body" sz="quarter" idx="17" hasCustomPrompt="1"/>
          </p:nvPr>
        </p:nvSpPr>
        <p:spPr>
          <a:xfrm>
            <a:off x="7127629" y="4012195"/>
            <a:ext cx="4734905" cy="524635"/>
          </a:xfrm>
        </p:spPr>
        <p:txBody>
          <a:bodyPr anchor="t">
            <a:normAutofit/>
          </a:bodyPr>
          <a:lstStyle>
            <a:lvl1pPr marL="0" indent="0">
              <a:buNone/>
              <a:defRPr sz="1800">
                <a:latin typeface="Segoe UI Light" panose="020B0502040204020203" pitchFamily="34" charset="0"/>
                <a:cs typeface="Segoe UI Light" panose="020B0502040204020203" pitchFamily="34" charset="0"/>
              </a:defRPr>
            </a:lvl1pPr>
          </a:lstStyle>
          <a:p>
            <a:pPr algn="l">
              <a:lnSpc>
                <a:spcPct val="100000"/>
              </a:lnSpc>
            </a:pPr>
            <a:r>
              <a:rPr lang="en-GB">
                <a:latin typeface="Roboto Light" panose="02000000000000000000" pitchFamily="2" charset="0"/>
                <a:ea typeface="Roboto Light" panose="02000000000000000000" pitchFamily="2" charset="0"/>
              </a:rPr>
              <a:t>[Title 4]</a:t>
            </a:r>
          </a:p>
        </p:txBody>
      </p:sp>
    </p:spTree>
    <p:extLst>
      <p:ext uri="{BB962C8B-B14F-4D97-AF65-F5344CB8AC3E}">
        <p14:creationId xmlns:p14="http://schemas.microsoft.com/office/powerpoint/2010/main" val="20182266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2273B4E-2328-71C8-8F4A-7F8BF21CFF02}"/>
              </a:ext>
            </a:extLst>
          </p:cNvPr>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endParaRPr lang="en-CH"/>
          </a:p>
        </p:txBody>
      </p:sp>
      <p:sp>
        <p:nvSpPr>
          <p:cNvPr id="3" name="Text Placeholder 2">
            <a:extLst>
              <a:ext uri="{FF2B5EF4-FFF2-40B4-BE49-F238E27FC236}">
                <a16:creationId xmlns:a16="http://schemas.microsoft.com/office/drawing/2014/main" id="{68564FDE-82F7-CD67-B6E6-A21E59E45DF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4" name="Date Placeholder 3">
            <a:extLst>
              <a:ext uri="{FF2B5EF4-FFF2-40B4-BE49-F238E27FC236}">
                <a16:creationId xmlns:a16="http://schemas.microsoft.com/office/drawing/2014/main" id="{945F4384-FC46-A039-DF62-66692EF7BE1A}"/>
              </a:ext>
            </a:extLst>
          </p:cNvPr>
          <p:cNvSpPr>
            <a:spLocks noGrp="1"/>
          </p:cNvSpPr>
          <p:nvPr>
            <p:ph type="dt" sz="half" idx="2"/>
          </p:nvPr>
        </p:nvSpPr>
        <p:spPr>
          <a:xfrm>
            <a:off x="838200" y="6356356"/>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D16C901E-C904-4F85-B94B-C8F631EE4FAE}" type="datetimeFigureOut">
              <a:rPr lang="en-CH" smtClean="0"/>
              <a:pPr/>
              <a:t>05/27/2026</a:t>
            </a:fld>
            <a:endParaRPr lang="en-CH"/>
          </a:p>
        </p:txBody>
      </p:sp>
      <p:sp>
        <p:nvSpPr>
          <p:cNvPr id="5" name="Footer Placeholder 4">
            <a:extLst>
              <a:ext uri="{FF2B5EF4-FFF2-40B4-BE49-F238E27FC236}">
                <a16:creationId xmlns:a16="http://schemas.microsoft.com/office/drawing/2014/main" id="{CF660B81-F607-7AFC-F151-9892B02349E6}"/>
              </a:ext>
            </a:extLst>
          </p:cNvPr>
          <p:cNvSpPr>
            <a:spLocks noGrp="1"/>
          </p:cNvSpPr>
          <p:nvPr>
            <p:ph type="ftr" sz="quarter" idx="3"/>
          </p:nvPr>
        </p:nvSpPr>
        <p:spPr>
          <a:xfrm>
            <a:off x="4038600" y="6356356"/>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CH"/>
          </a:p>
        </p:txBody>
      </p:sp>
      <p:sp>
        <p:nvSpPr>
          <p:cNvPr id="6" name="Slide Number Placeholder 5">
            <a:extLst>
              <a:ext uri="{FF2B5EF4-FFF2-40B4-BE49-F238E27FC236}">
                <a16:creationId xmlns:a16="http://schemas.microsoft.com/office/drawing/2014/main" id="{D2E56E9B-9D03-DA1B-3E34-577705F351F7}"/>
              </a:ext>
            </a:extLst>
          </p:cNvPr>
          <p:cNvSpPr>
            <a:spLocks noGrp="1"/>
          </p:cNvSpPr>
          <p:nvPr>
            <p:ph type="sldNum" sz="quarter" idx="4"/>
          </p:nvPr>
        </p:nvSpPr>
        <p:spPr>
          <a:xfrm>
            <a:off x="8610600" y="6356356"/>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B06D203-3F6D-4A25-BEC6-FA26FC4FF084}" type="slidenum">
              <a:rPr lang="en-CH" smtClean="0"/>
              <a:pPr/>
              <a:t>‹#›</a:t>
            </a:fld>
            <a:endParaRPr lang="en-CH"/>
          </a:p>
        </p:txBody>
      </p:sp>
    </p:spTree>
    <p:extLst>
      <p:ext uri="{BB962C8B-B14F-4D97-AF65-F5344CB8AC3E}">
        <p14:creationId xmlns:p14="http://schemas.microsoft.com/office/powerpoint/2010/main" val="818592368"/>
      </p:ext>
    </p:extLst>
  </p:cSld>
  <p:clrMap bg1="lt1" tx1="dk1" bg2="lt2" tx2="dk2" accent1="accent1" accent2="accent2" accent3="accent3" accent4="accent4" accent5="accent5" accent6="accent6" hlink="hlink" folHlink="folHlink"/>
  <p:sldLayoutIdLst>
    <p:sldLayoutId id="2147483700" r:id="rId1"/>
    <p:sldLayoutId id="2147483704" r:id="rId2"/>
    <p:sldLayoutId id="2147483705" r:id="rId3"/>
    <p:sldLayoutId id="2147483707" r:id="rId4"/>
    <p:sldLayoutId id="2147483711" r:id="rId5"/>
    <p:sldLayoutId id="2147483713" r:id="rId6"/>
    <p:sldLayoutId id="2147483714" r:id="rId7"/>
  </p:sldLayoutIdLst>
  <p:txStyles>
    <p:titleStyle>
      <a:lvl1pPr algn="l" defTabSz="6858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1500" kern="1200">
          <a:solidFill>
            <a:schemeClr val="tx1"/>
          </a:solidFill>
          <a:latin typeface="Segoe UI Light" panose="020B0502040204020203" pitchFamily="34" charset="0"/>
          <a:ea typeface="+mn-ea"/>
          <a:cs typeface="Segoe UI Light" panose="020B0502040204020203"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Segoe UI Light" panose="020B0502040204020203" pitchFamily="34" charset="0"/>
          <a:ea typeface="+mn-ea"/>
          <a:cs typeface="Segoe UI Light" panose="020B0502040204020203"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Segoe UI Light" panose="020B0502040204020203" pitchFamily="34" charset="0"/>
          <a:ea typeface="+mn-ea"/>
          <a:cs typeface="Segoe UI Light" panose="020B0502040204020203"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Segoe UI Light" panose="020B0502040204020203" pitchFamily="34" charset="0"/>
          <a:ea typeface="+mn-ea"/>
          <a:cs typeface="Segoe UI Light" panose="020B0502040204020203"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Segoe UI Light" panose="020B0502040204020203" pitchFamily="34" charset="0"/>
          <a:ea typeface="+mn-ea"/>
          <a:cs typeface="Segoe UI Light" panose="020B0502040204020203"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CH"/>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5120" userDrawn="1">
          <p15:clr>
            <a:srgbClr val="F26B43"/>
          </p15:clr>
        </p15:guide>
        <p15:guide id="3" orient="horz" pos="2160" userDrawn="1">
          <p15:clr>
            <a:srgbClr val="F26B43"/>
          </p15:clr>
        </p15:guide>
        <p15:guide id="4"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8" Type="http://schemas.openxmlformats.org/officeDocument/2006/relationships/hyperlink" Target="mailto:marie.polisini@acted.org" TargetMode="External"/><Relationship Id="rId3" Type="http://schemas.openxmlformats.org/officeDocument/2006/relationships/hyperlink" Target="https://impact-initiatives-hti.friendlyautomate.ch/r/fa4b0f71dcaa22b4fac663a11?ct=YTo1OntzOjY6InNvdXJjZSI7YToyOntpOjA7czo1OiJlbWFpbCI7aToxO2k6NDt9czo1OiJlbWFpbCI7aTo0O3M6NDoic3RhdCI7czoyMjoiNjhlM2ViZTFiNWU4ZTQzNzA5MDk2NSI7czo0OiJsZWFkIjtzOjQ6IjM5NzEiO3M6NzoiY2hhbm5lbCI7YToxOntzOjU6ImVtYWlsIjtpOjQ7fX0%3D&amp;" TargetMode="External"/><Relationship Id="rId7" Type="http://schemas.openxmlformats.org/officeDocument/2006/relationships/hyperlink" Target="mailto:maxence.martin@impact-initiatives.org"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hyperlink" Target="https://www.impact-initiatives.org/resource-centre/" TargetMode="External"/><Relationship Id="rId5" Type="http://schemas.openxmlformats.org/officeDocument/2006/relationships/hyperlink" Target="https://app.powerbi.com/view?r=eyJrIjoiZjEzOTJlZTktMTVhZC00ZGY0LTk0NzMtNmNkMjBjZjI4ODc0IiwidCI6ImQyMDBlOTAzLTE5YjAtNDUyZS1iZDIxLWQxYWEwMTEzOTBkNSIsImMiOjh9" TargetMode="Externa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EF830-55C3-6CE6-CB24-71C9D47BB152}"/>
              </a:ext>
            </a:extLst>
          </p:cNvPr>
          <p:cNvSpPr>
            <a:spLocks noGrp="1"/>
          </p:cNvSpPr>
          <p:nvPr>
            <p:ph type="title"/>
          </p:nvPr>
        </p:nvSpPr>
        <p:spPr>
          <a:xfrm>
            <a:off x="974035" y="2494716"/>
            <a:ext cx="10734261" cy="2080940"/>
          </a:xfrm>
        </p:spPr>
        <p:txBody>
          <a:bodyPr>
            <a:normAutofit/>
          </a:bodyPr>
          <a:lstStyle/>
          <a:p>
            <a:r>
              <a:rPr lang="fr-CA" sz="4400"/>
              <a:t>Mécanisme de Réponse Rapide</a:t>
            </a:r>
            <a:r>
              <a:rPr lang="fr-CA" sz="4400" noProof="0"/>
              <a:t> (</a:t>
            </a:r>
            <a:r>
              <a:rPr lang="fr-CA" sz="4400"/>
              <a:t>RRM</a:t>
            </a:r>
            <a:r>
              <a:rPr lang="fr-CA" sz="4400" noProof="0"/>
              <a:t>) –</a:t>
            </a:r>
            <a:br>
              <a:rPr lang="fr-CA" sz="4400" noProof="0"/>
            </a:br>
            <a:r>
              <a:rPr lang="fr-CA" sz="4400" noProof="0"/>
              <a:t>Résultats clés </a:t>
            </a:r>
            <a:r>
              <a:rPr lang="fr-CA" sz="4400"/>
              <a:t>de l’</a:t>
            </a:r>
            <a:r>
              <a:rPr lang="en-US" sz="4400"/>
              <a:t>étude qualitative</a:t>
            </a:r>
            <a:br>
              <a:rPr lang="en-US" sz="4400"/>
            </a:br>
            <a:r>
              <a:rPr lang="en-US" sz="2400"/>
              <a:t>(Communes de Saint-Marc et Marchand-Dessalines)</a:t>
            </a:r>
            <a:endParaRPr lang="fr-CA" sz="2400" noProof="0"/>
          </a:p>
        </p:txBody>
      </p:sp>
      <p:sp>
        <p:nvSpPr>
          <p:cNvPr id="3" name="Text Placeholder 2">
            <a:extLst>
              <a:ext uri="{FF2B5EF4-FFF2-40B4-BE49-F238E27FC236}">
                <a16:creationId xmlns:a16="http://schemas.microsoft.com/office/drawing/2014/main" id="{7929542A-5324-A1A7-B1A8-2B4D652A49D2}"/>
              </a:ext>
            </a:extLst>
          </p:cNvPr>
          <p:cNvSpPr>
            <a:spLocks noGrp="1"/>
          </p:cNvSpPr>
          <p:nvPr>
            <p:ph type="body" sz="quarter" idx="10"/>
          </p:nvPr>
        </p:nvSpPr>
        <p:spPr>
          <a:xfrm>
            <a:off x="1763492" y="4745244"/>
            <a:ext cx="6125871" cy="622284"/>
          </a:xfrm>
        </p:spPr>
        <p:txBody>
          <a:bodyPr>
            <a:normAutofit fontScale="77500" lnSpcReduction="20000"/>
          </a:bodyPr>
          <a:lstStyle/>
          <a:p>
            <a:r>
              <a:rPr lang="fr-CA" sz="2400" noProof="0"/>
              <a:t>Artibonite - Haïti</a:t>
            </a:r>
          </a:p>
          <a:p>
            <a:r>
              <a:rPr lang="fr-CA" sz="2400" noProof="0">
                <a:solidFill>
                  <a:schemeClr val="tx1"/>
                </a:solidFill>
              </a:rPr>
              <a:t>Avril 2026  </a:t>
            </a:r>
          </a:p>
        </p:txBody>
      </p:sp>
      <p:pic>
        <p:nvPicPr>
          <p:cNvPr id="12" name="Image 7">
            <a:extLst>
              <a:ext uri="{FF2B5EF4-FFF2-40B4-BE49-F238E27FC236}">
                <a16:creationId xmlns:a16="http://schemas.microsoft.com/office/drawing/2014/main" id="{96AF6CAA-EBDE-BBE1-C17C-B174E7E4153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792373" y="169185"/>
            <a:ext cx="1536077" cy="1974958"/>
          </a:xfrm>
          <a:prstGeom prst="rect">
            <a:avLst/>
          </a:prstGeom>
        </p:spPr>
      </p:pic>
    </p:spTree>
    <p:extLst>
      <p:ext uri="{BB962C8B-B14F-4D97-AF65-F5344CB8AC3E}">
        <p14:creationId xmlns:p14="http://schemas.microsoft.com/office/powerpoint/2010/main" val="9861611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1498F3-C1A4-9F58-F6A8-0E18CC40180D}"/>
            </a:ext>
          </a:extLst>
        </p:cNvPr>
        <p:cNvGrpSpPr/>
        <p:nvPr/>
      </p:nvGrpSpPr>
      <p:grpSpPr>
        <a:xfrm>
          <a:off x="0" y="0"/>
          <a:ext cx="0" cy="0"/>
          <a:chOff x="0" y="0"/>
          <a:chExt cx="0" cy="0"/>
        </a:xfrm>
      </p:grpSpPr>
      <p:sp>
        <p:nvSpPr>
          <p:cNvPr id="10" name="Text 8">
            <a:extLst>
              <a:ext uri="{FF2B5EF4-FFF2-40B4-BE49-F238E27FC236}">
                <a16:creationId xmlns:a16="http://schemas.microsoft.com/office/drawing/2014/main" id="{FAD63A46-E22C-C7F2-32C6-0B56B9BE82A7}"/>
              </a:ext>
            </a:extLst>
          </p:cNvPr>
          <p:cNvSpPr/>
          <p:nvPr/>
        </p:nvSpPr>
        <p:spPr>
          <a:xfrm>
            <a:off x="659130" y="1273530"/>
            <a:ext cx="5547360" cy="426720"/>
          </a:xfrm>
          <a:prstGeom prst="rect">
            <a:avLst/>
          </a:prstGeom>
          <a:noFill/>
          <a:ln/>
        </p:spPr>
        <p:txBody>
          <a:bodyPr wrap="square" lIns="0" tIns="0" rIns="0" bIns="0" rtlCol="0" anchor="ctr"/>
          <a:lstStyle/>
          <a:p>
            <a:r>
              <a:rPr lang="en-US" sz="1467" b="1">
                <a:solidFill>
                  <a:srgbClr val="FFFFFF"/>
                </a:solidFill>
                <a:latin typeface="Calibri" pitchFamily="34" charset="0"/>
                <a:ea typeface="Calibri" pitchFamily="34" charset="-122"/>
                <a:cs typeface="Calibri" pitchFamily="34" charset="-120"/>
              </a:rPr>
              <a:t>BESOINS NON COMBLÉS</a:t>
            </a:r>
            <a:endParaRPr lang="en-US" sz="1467"/>
          </a:p>
        </p:txBody>
      </p:sp>
      <p:sp>
        <p:nvSpPr>
          <p:cNvPr id="36" name="Title 1">
            <a:extLst>
              <a:ext uri="{FF2B5EF4-FFF2-40B4-BE49-F238E27FC236}">
                <a16:creationId xmlns:a16="http://schemas.microsoft.com/office/drawing/2014/main" id="{FCEB9533-A549-69F9-8C2E-3F47C60956FD}"/>
              </a:ext>
            </a:extLst>
          </p:cNvPr>
          <p:cNvSpPr txBox="1">
            <a:spLocks/>
          </p:cNvSpPr>
          <p:nvPr/>
        </p:nvSpPr>
        <p:spPr>
          <a:xfrm>
            <a:off x="941024" y="268980"/>
            <a:ext cx="10300136" cy="871713"/>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600" kern="1200">
                <a:solidFill>
                  <a:srgbClr val="58585A"/>
                </a:solidFill>
                <a:latin typeface="+mj-lt"/>
                <a:ea typeface="+mj-ea"/>
                <a:cs typeface="+mj-cs"/>
              </a:defRPr>
            </a:lvl1pPr>
          </a:lstStyle>
          <a:p>
            <a:r>
              <a:rPr lang="fr-CA" sz="2800"/>
              <a:t>Limites de l’utilisation de l’assistance cash</a:t>
            </a:r>
          </a:p>
        </p:txBody>
      </p:sp>
      <p:sp>
        <p:nvSpPr>
          <p:cNvPr id="2" name="Shape 3">
            <a:extLst>
              <a:ext uri="{FF2B5EF4-FFF2-40B4-BE49-F238E27FC236}">
                <a16:creationId xmlns:a16="http://schemas.microsoft.com/office/drawing/2014/main" id="{91BEE37F-9977-F1A5-8AFA-7463F265C254}"/>
              </a:ext>
            </a:extLst>
          </p:cNvPr>
          <p:cNvSpPr/>
          <p:nvPr/>
        </p:nvSpPr>
        <p:spPr>
          <a:xfrm>
            <a:off x="382524" y="1103376"/>
            <a:ext cx="3779520" cy="2163699"/>
          </a:xfrm>
          <a:prstGeom prst="rect">
            <a:avLst/>
          </a:prstGeom>
          <a:solidFill>
            <a:srgbClr val="FFFFFF"/>
          </a:solidFill>
          <a:ln/>
          <a:effectLst>
            <a:outerShdw blurRad="127000" dist="38100" dir="8100000" algn="bl" rotWithShape="0">
              <a:srgbClr val="000000">
                <a:alpha val="13000"/>
              </a:srgbClr>
            </a:outerShdw>
          </a:effectLst>
        </p:spPr>
        <p:txBody>
          <a:bodyPr/>
          <a:lstStyle/>
          <a:p>
            <a:endParaRPr lang="fr-FR" sz="2400"/>
          </a:p>
        </p:txBody>
      </p:sp>
      <p:sp>
        <p:nvSpPr>
          <p:cNvPr id="3" name="Shape 4">
            <a:extLst>
              <a:ext uri="{FF2B5EF4-FFF2-40B4-BE49-F238E27FC236}">
                <a16:creationId xmlns:a16="http://schemas.microsoft.com/office/drawing/2014/main" id="{334B2DC3-283A-AF78-828E-430D3963AAF8}"/>
              </a:ext>
            </a:extLst>
          </p:cNvPr>
          <p:cNvSpPr/>
          <p:nvPr/>
        </p:nvSpPr>
        <p:spPr>
          <a:xfrm>
            <a:off x="382524" y="1103376"/>
            <a:ext cx="3779520" cy="438912"/>
          </a:xfrm>
          <a:prstGeom prst="rect">
            <a:avLst/>
          </a:prstGeom>
          <a:solidFill>
            <a:srgbClr val="EE5859"/>
          </a:solidFill>
          <a:ln/>
        </p:spPr>
        <p:txBody>
          <a:bodyPr/>
          <a:lstStyle/>
          <a:p>
            <a:endParaRPr lang="fr-FR" sz="2400"/>
          </a:p>
        </p:txBody>
      </p:sp>
      <p:sp>
        <p:nvSpPr>
          <p:cNvPr id="39" name="Text 7">
            <a:extLst>
              <a:ext uri="{FF2B5EF4-FFF2-40B4-BE49-F238E27FC236}">
                <a16:creationId xmlns:a16="http://schemas.microsoft.com/office/drawing/2014/main" id="{42FC2036-8B20-1FA8-961A-699DAF4E86BD}"/>
              </a:ext>
            </a:extLst>
          </p:cNvPr>
          <p:cNvSpPr/>
          <p:nvPr/>
        </p:nvSpPr>
        <p:spPr>
          <a:xfrm>
            <a:off x="430530" y="1152144"/>
            <a:ext cx="3169920" cy="341376"/>
          </a:xfrm>
          <a:prstGeom prst="rect">
            <a:avLst/>
          </a:prstGeom>
          <a:noFill/>
          <a:ln/>
        </p:spPr>
        <p:txBody>
          <a:bodyPr wrap="square" lIns="0" tIns="0" rIns="0" bIns="0" rtlCol="0" anchor="ctr"/>
          <a:lstStyle/>
          <a:p>
            <a:r>
              <a:rPr lang="en-US" sz="1267" b="1">
                <a:solidFill>
                  <a:srgbClr val="FFFFFF"/>
                </a:solidFill>
                <a:latin typeface="Calibri" pitchFamily="34" charset="0"/>
                <a:ea typeface="Calibri" pitchFamily="34" charset="-122"/>
                <a:cs typeface="Calibri" pitchFamily="34" charset="-120"/>
              </a:rPr>
              <a:t>PORTÉE LIMITÉE</a:t>
            </a:r>
            <a:endParaRPr lang="en-US" sz="1267"/>
          </a:p>
        </p:txBody>
      </p:sp>
      <p:sp>
        <p:nvSpPr>
          <p:cNvPr id="40" name="Text 8">
            <a:extLst>
              <a:ext uri="{FF2B5EF4-FFF2-40B4-BE49-F238E27FC236}">
                <a16:creationId xmlns:a16="http://schemas.microsoft.com/office/drawing/2014/main" id="{7BA80503-F02B-ED53-F904-A8EB68CF533B}"/>
              </a:ext>
            </a:extLst>
          </p:cNvPr>
          <p:cNvSpPr/>
          <p:nvPr/>
        </p:nvSpPr>
        <p:spPr>
          <a:xfrm>
            <a:off x="480060" y="1615440"/>
            <a:ext cx="3596640" cy="1540306"/>
          </a:xfrm>
          <a:prstGeom prst="rect">
            <a:avLst/>
          </a:prstGeom>
          <a:noFill/>
          <a:ln/>
        </p:spPr>
        <p:txBody>
          <a:bodyPr wrap="square" lIns="33867" tIns="33867" rIns="33867" bIns="33867" rtlCol="0" anchor="t"/>
          <a:lstStyle/>
          <a:p>
            <a:pPr algn="just" rtl="0" fontAlgn="base">
              <a:lnSpc>
                <a:spcPts val="975"/>
              </a:lnSpc>
              <a:buNone/>
            </a:pPr>
            <a:r>
              <a:rPr lang="fr-CA" sz="1200" b="0" i="0" u="none" strike="noStrike">
                <a:solidFill>
                  <a:srgbClr val="58585A"/>
                </a:solidFill>
                <a:effectLst/>
                <a:latin typeface="Calibri" panose="020F0502020204030204" pitchFamily="34" charset="0"/>
              </a:rPr>
              <a:t>Aide </a:t>
            </a:r>
            <a:r>
              <a:rPr lang="fr-CA" sz="1200" b="1" i="0" u="none" strike="noStrike">
                <a:solidFill>
                  <a:srgbClr val="58585A"/>
                </a:solidFill>
                <a:effectLst/>
                <a:latin typeface="Calibri" panose="020F0502020204030204" pitchFamily="34" charset="0"/>
              </a:rPr>
              <a:t>épuisée</a:t>
            </a:r>
            <a:r>
              <a:rPr lang="fr-CA" sz="1200" b="0" i="0" u="none" strike="noStrike">
                <a:solidFill>
                  <a:srgbClr val="58585A"/>
                </a:solidFill>
                <a:effectLst/>
                <a:latin typeface="Calibri" panose="020F0502020204030204" pitchFamily="34" charset="0"/>
              </a:rPr>
              <a:t> en </a:t>
            </a:r>
            <a:r>
              <a:rPr lang="fr-CA" sz="1200" b="1" i="0" u="none" strike="noStrike">
                <a:solidFill>
                  <a:srgbClr val="58585A"/>
                </a:solidFill>
                <a:effectLst/>
                <a:latin typeface="Calibri" panose="020F0502020204030204" pitchFamily="34" charset="0"/>
              </a:rPr>
              <a:t>moins d’un mois </a:t>
            </a:r>
            <a:r>
              <a:rPr lang="fr-CA" sz="1200" b="0" i="0" u="none" strike="noStrike">
                <a:solidFill>
                  <a:srgbClr val="58585A"/>
                </a:solidFill>
                <a:effectLst/>
                <a:latin typeface="Calibri" panose="020F0502020204030204" pitchFamily="34" charset="0"/>
              </a:rPr>
              <a:t>(quelques jours dans certains cas).</a:t>
            </a:r>
            <a:r>
              <a:rPr lang="en-US" sz="1200" b="0" i="0">
                <a:solidFill>
                  <a:srgbClr val="000000"/>
                </a:solidFill>
                <a:effectLst/>
                <a:latin typeface="Calibri" panose="020F0502020204030204" pitchFamily="34" charset="0"/>
              </a:rPr>
              <a:t>​</a:t>
            </a:r>
            <a:br>
              <a:rPr lang="en-US" sz="1200" b="0" i="0">
                <a:solidFill>
                  <a:srgbClr val="000000"/>
                </a:solidFill>
                <a:effectLst/>
                <a:latin typeface="Calibri" panose="020F0502020204030204" pitchFamily="34" charset="0"/>
              </a:rPr>
            </a:br>
            <a:r>
              <a:rPr lang="en-US" sz="1200" b="0" i="0">
                <a:solidFill>
                  <a:srgbClr val="000000"/>
                </a:solidFill>
                <a:effectLst/>
                <a:latin typeface="Calibri" panose="020F0502020204030204" pitchFamily="34" charset="0"/>
              </a:rPr>
              <a:t>​</a:t>
            </a:r>
            <a:br>
              <a:rPr lang="en-US" sz="1200" b="0" i="0">
                <a:solidFill>
                  <a:srgbClr val="000000"/>
                </a:solidFill>
                <a:effectLst/>
                <a:latin typeface="Calibri" panose="020F0502020204030204" pitchFamily="34" charset="0"/>
              </a:rPr>
            </a:br>
            <a:r>
              <a:rPr lang="fr-CA" sz="1200" b="1" i="0" u="none" strike="noStrike">
                <a:solidFill>
                  <a:srgbClr val="58585A"/>
                </a:solidFill>
                <a:effectLst/>
                <a:latin typeface="Calibri" panose="020F0502020204030204" pitchFamily="34" charset="0"/>
              </a:rPr>
              <a:t>Montants et fréquence de l’assistance jugés trop faibles</a:t>
            </a:r>
            <a:r>
              <a:rPr lang="fr-CA" sz="1200" b="0" i="0" u="none" strike="noStrike">
                <a:solidFill>
                  <a:srgbClr val="58585A"/>
                </a:solidFill>
                <a:effectLst/>
                <a:latin typeface="Calibri" panose="020F0502020204030204" pitchFamily="34" charset="0"/>
              </a:rPr>
              <a:t>, particulièrement parmi les PDI de Dessalines</a:t>
            </a:r>
            <a:r>
              <a:rPr lang="en-US" sz="1200" b="0" i="0">
                <a:solidFill>
                  <a:srgbClr val="000000"/>
                </a:solidFill>
                <a:effectLst/>
                <a:latin typeface="Calibri" panose="020F0502020204030204" pitchFamily="34" charset="0"/>
              </a:rPr>
              <a:t>​</a:t>
            </a:r>
            <a:br>
              <a:rPr lang="en-US" sz="1200" b="0" i="0">
                <a:solidFill>
                  <a:srgbClr val="000000"/>
                </a:solidFill>
                <a:effectLst/>
                <a:latin typeface="Calibri" panose="020F0502020204030204" pitchFamily="34" charset="0"/>
              </a:rPr>
            </a:br>
            <a:r>
              <a:rPr lang="en-US" sz="1200" b="0" i="0">
                <a:solidFill>
                  <a:srgbClr val="000000"/>
                </a:solidFill>
                <a:effectLst/>
                <a:latin typeface="Calibri" panose="020F0502020204030204" pitchFamily="34" charset="0"/>
              </a:rPr>
              <a:t>​</a:t>
            </a:r>
            <a:br>
              <a:rPr lang="en-US" sz="1200" b="0" i="0">
                <a:solidFill>
                  <a:srgbClr val="000000"/>
                </a:solidFill>
                <a:effectLst/>
                <a:latin typeface="Calibri" panose="020F0502020204030204" pitchFamily="34" charset="0"/>
              </a:rPr>
            </a:br>
            <a:r>
              <a:rPr lang="fr-CA" sz="1200" b="0" i="0" u="none" strike="noStrike">
                <a:solidFill>
                  <a:srgbClr val="58585A"/>
                </a:solidFill>
                <a:effectLst/>
                <a:latin typeface="Calibri" panose="020F0502020204030204" pitchFamily="34" charset="0"/>
              </a:rPr>
              <a:t>L'assistance avait permis de répondre à l'urgence, mais pas de </a:t>
            </a:r>
            <a:r>
              <a:rPr lang="fr-CA" sz="1200" b="1" i="0" u="none" strike="noStrike">
                <a:solidFill>
                  <a:srgbClr val="58585A"/>
                </a:solidFill>
                <a:effectLst/>
                <a:latin typeface="Calibri" panose="020F0502020204030204" pitchFamily="34" charset="0"/>
              </a:rPr>
              <a:t>couvrir les besoins structurels.</a:t>
            </a:r>
            <a:r>
              <a:rPr lang="en-US" sz="1200" b="0" i="0">
                <a:solidFill>
                  <a:srgbClr val="000000"/>
                </a:solidFill>
                <a:effectLst/>
                <a:latin typeface="Calibri" panose="020F0502020204030204" pitchFamily="34" charset="0"/>
              </a:rPr>
              <a:t>​</a:t>
            </a:r>
            <a:endParaRPr lang="en-US" sz="1200" b="0" i="0">
              <a:solidFill>
                <a:srgbClr val="000000"/>
              </a:solidFill>
              <a:effectLst/>
              <a:latin typeface="Segoe UI" panose="020B0502040204020203" pitchFamily="34" charset="0"/>
            </a:endParaRPr>
          </a:p>
          <a:p>
            <a:pPr algn="just" rtl="0" fontAlgn="base">
              <a:lnSpc>
                <a:spcPts val="975"/>
              </a:lnSpc>
              <a:buNone/>
            </a:pPr>
            <a:r>
              <a:rPr lang="fr-CA" sz="1200" b="0" i="0">
                <a:solidFill>
                  <a:srgbClr val="000000"/>
                </a:solidFill>
                <a:effectLst/>
                <a:latin typeface="Calibri" panose="020F0502020204030204" pitchFamily="34" charset="0"/>
              </a:rPr>
              <a:t>​</a:t>
            </a:r>
            <a:endParaRPr lang="fr-CA" sz="1200" b="0" i="0">
              <a:solidFill>
                <a:srgbClr val="000000"/>
              </a:solidFill>
              <a:effectLst/>
              <a:latin typeface="Segoe UI" panose="020B0502040204020203" pitchFamily="34" charset="0"/>
            </a:endParaRPr>
          </a:p>
          <a:p>
            <a:pPr algn="just" rtl="0" fontAlgn="base">
              <a:lnSpc>
                <a:spcPts val="975"/>
              </a:lnSpc>
              <a:buNone/>
            </a:pPr>
            <a:r>
              <a:rPr lang="fr-CA" sz="1200" b="1" i="0" u="none" strike="noStrike">
                <a:solidFill>
                  <a:srgbClr val="58585A"/>
                </a:solidFill>
                <a:effectLst/>
                <a:latin typeface="Calibri" panose="020F0502020204030204" pitchFamily="34" charset="0"/>
              </a:rPr>
              <a:t>Exclusions involontaires </a:t>
            </a:r>
            <a:r>
              <a:rPr lang="fr-CA" sz="1200" b="0" i="0" u="none" strike="noStrike">
                <a:solidFill>
                  <a:srgbClr val="58585A"/>
                </a:solidFill>
                <a:effectLst/>
                <a:latin typeface="Calibri" panose="020F0502020204030204" pitchFamily="34" charset="0"/>
              </a:rPr>
              <a:t>de ménages absents le jour de l’ERM.</a:t>
            </a:r>
            <a:endParaRPr lang="fr-CA" sz="1200" b="0" i="0">
              <a:solidFill>
                <a:srgbClr val="000000"/>
              </a:solidFill>
              <a:effectLst/>
              <a:latin typeface="Segoe UI" panose="020B0502040204020203" pitchFamily="34" charset="0"/>
            </a:endParaRPr>
          </a:p>
          <a:p>
            <a:endParaRPr lang="en-US" sz="1200"/>
          </a:p>
        </p:txBody>
      </p:sp>
      <p:sp>
        <p:nvSpPr>
          <p:cNvPr id="41" name="Shape 9">
            <a:extLst>
              <a:ext uri="{FF2B5EF4-FFF2-40B4-BE49-F238E27FC236}">
                <a16:creationId xmlns:a16="http://schemas.microsoft.com/office/drawing/2014/main" id="{CF467238-8C29-2DA0-78DF-9C9FF5F74149}"/>
              </a:ext>
            </a:extLst>
          </p:cNvPr>
          <p:cNvSpPr/>
          <p:nvPr/>
        </p:nvSpPr>
        <p:spPr>
          <a:xfrm>
            <a:off x="4353306" y="1538973"/>
            <a:ext cx="3779520" cy="1728102"/>
          </a:xfrm>
          <a:prstGeom prst="rect">
            <a:avLst/>
          </a:prstGeom>
          <a:solidFill>
            <a:srgbClr val="FFFFFF"/>
          </a:solidFill>
          <a:ln/>
          <a:effectLst>
            <a:outerShdw blurRad="127000" dist="38100" dir="8100000" algn="bl" rotWithShape="0">
              <a:srgbClr val="000000">
                <a:alpha val="13000"/>
              </a:srgbClr>
            </a:outerShdw>
          </a:effectLst>
        </p:spPr>
        <p:txBody>
          <a:bodyPr/>
          <a:lstStyle/>
          <a:p>
            <a:pPr algn="just" fontAlgn="base"/>
            <a:r>
              <a:rPr lang="fr-CA" sz="1200" b="1">
                <a:solidFill>
                  <a:srgbClr val="58585A"/>
                </a:solidFill>
                <a:latin typeface="Calibri" panose="020F0502020204030204" pitchFamily="34" charset="0"/>
              </a:rPr>
              <a:t>ABNA* </a:t>
            </a:r>
            <a:r>
              <a:rPr lang="fr-CA" sz="1200">
                <a:latin typeface="Calibri" panose="020F0502020204030204" pitchFamily="34" charset="0"/>
                <a:ea typeface="Calibri" panose="020F0502020204030204" pitchFamily="34" charset="0"/>
                <a:cs typeface="Calibri" panose="020F0502020204030204" pitchFamily="34" charset="0"/>
              </a:rPr>
              <a:t>: Construction ou rénovation d'abris, literie et ustensiles de ménage, location de logements</a:t>
            </a:r>
            <a:r>
              <a:rPr lang="en-US" sz="1200">
                <a:latin typeface="Calibri" panose="020F0502020204030204" pitchFamily="34" charset="0"/>
                <a:ea typeface="Calibri" panose="020F0502020204030204" pitchFamily="34" charset="0"/>
                <a:cs typeface="Calibri" panose="020F0502020204030204" pitchFamily="34" charset="0"/>
              </a:rPr>
              <a:t>​</a:t>
            </a:r>
          </a:p>
          <a:p>
            <a:pPr algn="just" fontAlgn="base"/>
            <a:r>
              <a:rPr lang="fr-CA" sz="1200">
                <a:latin typeface="Calibri" panose="020F0502020204030204" pitchFamily="34" charset="0"/>
                <a:ea typeface="Calibri" panose="020F0502020204030204" pitchFamily="34" charset="0"/>
                <a:cs typeface="Calibri" panose="020F0502020204030204" pitchFamily="34" charset="0"/>
              </a:rPr>
              <a:t>​</a:t>
            </a:r>
          </a:p>
          <a:p>
            <a:pPr algn="just" fontAlgn="base"/>
            <a:r>
              <a:rPr lang="fr-CA" sz="1200" b="1">
                <a:solidFill>
                  <a:srgbClr val="58585A"/>
                </a:solidFill>
                <a:latin typeface="Calibri" panose="020F0502020204030204" pitchFamily="34" charset="0"/>
              </a:rPr>
              <a:t>Moyens de subsistance* </a:t>
            </a:r>
            <a:r>
              <a:rPr lang="fr-CA" sz="1200">
                <a:latin typeface="Calibri" panose="020F0502020204030204" pitchFamily="34" charset="0"/>
                <a:ea typeface="Calibri" panose="020F0502020204030204" pitchFamily="34" charset="0"/>
                <a:cs typeface="Calibri" panose="020F0502020204030204" pitchFamily="34" charset="0"/>
              </a:rPr>
              <a:t>: commerce et activités génératrices de revenus</a:t>
            </a:r>
            <a:r>
              <a:rPr lang="en-US" sz="1200">
                <a:latin typeface="Calibri" panose="020F0502020204030204" pitchFamily="34" charset="0"/>
                <a:ea typeface="Calibri" panose="020F0502020204030204" pitchFamily="34" charset="0"/>
                <a:cs typeface="Calibri" panose="020F0502020204030204" pitchFamily="34" charset="0"/>
              </a:rPr>
              <a:t>​</a:t>
            </a:r>
          </a:p>
          <a:p>
            <a:pPr algn="just" fontAlgn="base"/>
            <a:r>
              <a:rPr lang="fr-CA" sz="1200">
                <a:latin typeface="Calibri" panose="020F0502020204030204" pitchFamily="34" charset="0"/>
                <a:ea typeface="Calibri" panose="020F0502020204030204" pitchFamily="34" charset="0"/>
                <a:cs typeface="Calibri" panose="020F0502020204030204" pitchFamily="34" charset="0"/>
              </a:rPr>
              <a:t>​</a:t>
            </a:r>
          </a:p>
          <a:p>
            <a:pPr algn="just" fontAlgn="base"/>
            <a:r>
              <a:rPr lang="fr-CA" sz="1200" b="1">
                <a:solidFill>
                  <a:srgbClr val="58585A"/>
                </a:solidFill>
                <a:latin typeface="Calibri" panose="020F0502020204030204" pitchFamily="34" charset="0"/>
              </a:rPr>
              <a:t>Éducation</a:t>
            </a:r>
            <a:r>
              <a:rPr lang="fr-CA" sz="1200">
                <a:latin typeface="Calibri" panose="020F0502020204030204" pitchFamily="34" charset="0"/>
                <a:ea typeface="Calibri" panose="020F0502020204030204" pitchFamily="34" charset="0"/>
                <a:cs typeface="Calibri" panose="020F0502020204030204" pitchFamily="34" charset="0"/>
              </a:rPr>
              <a:t>: frais de scolarité et dépenses associées à l’éducation</a:t>
            </a:r>
            <a:r>
              <a:rPr lang="en-US" sz="1200">
                <a:latin typeface="Calibri" panose="020F0502020204030204" pitchFamily="34" charset="0"/>
                <a:ea typeface="Calibri" panose="020F0502020204030204" pitchFamily="34" charset="0"/>
                <a:cs typeface="Calibri" panose="020F0502020204030204" pitchFamily="34" charset="0"/>
              </a:rPr>
              <a:t>​</a:t>
            </a:r>
          </a:p>
        </p:txBody>
      </p:sp>
      <p:sp>
        <p:nvSpPr>
          <p:cNvPr id="42" name="Shape 10">
            <a:extLst>
              <a:ext uri="{FF2B5EF4-FFF2-40B4-BE49-F238E27FC236}">
                <a16:creationId xmlns:a16="http://schemas.microsoft.com/office/drawing/2014/main" id="{4A6F3DB3-BF67-12EF-B64C-07D0B405930C}"/>
              </a:ext>
            </a:extLst>
          </p:cNvPr>
          <p:cNvSpPr/>
          <p:nvPr/>
        </p:nvSpPr>
        <p:spPr>
          <a:xfrm>
            <a:off x="4344924" y="1103376"/>
            <a:ext cx="3779520" cy="438912"/>
          </a:xfrm>
          <a:prstGeom prst="rect">
            <a:avLst/>
          </a:prstGeom>
          <a:solidFill>
            <a:srgbClr val="EE5859"/>
          </a:solidFill>
          <a:ln/>
        </p:spPr>
        <p:txBody>
          <a:bodyPr/>
          <a:lstStyle/>
          <a:p>
            <a:endParaRPr lang="fr-FR" sz="2400"/>
          </a:p>
        </p:txBody>
      </p:sp>
      <p:sp>
        <p:nvSpPr>
          <p:cNvPr id="45" name="Text 13">
            <a:extLst>
              <a:ext uri="{FF2B5EF4-FFF2-40B4-BE49-F238E27FC236}">
                <a16:creationId xmlns:a16="http://schemas.microsoft.com/office/drawing/2014/main" id="{597D09FA-E7A7-4479-60B7-39A9E9E555FF}"/>
              </a:ext>
            </a:extLst>
          </p:cNvPr>
          <p:cNvSpPr/>
          <p:nvPr/>
        </p:nvSpPr>
        <p:spPr>
          <a:xfrm>
            <a:off x="4392930" y="1152144"/>
            <a:ext cx="3169920" cy="341376"/>
          </a:xfrm>
          <a:prstGeom prst="rect">
            <a:avLst/>
          </a:prstGeom>
          <a:noFill/>
          <a:ln/>
        </p:spPr>
        <p:txBody>
          <a:bodyPr wrap="square" lIns="0" tIns="0" rIns="0" bIns="0" rtlCol="0" anchor="ctr"/>
          <a:lstStyle/>
          <a:p>
            <a:r>
              <a:rPr lang="en-US" sz="1267" b="1">
                <a:solidFill>
                  <a:srgbClr val="FFFFFF"/>
                </a:solidFill>
                <a:latin typeface="Calibri" pitchFamily="34" charset="0"/>
                <a:ea typeface="Calibri" pitchFamily="34" charset="-122"/>
                <a:cs typeface="Calibri" pitchFamily="34" charset="-120"/>
              </a:rPr>
              <a:t>BESOINS NON COMBLÉS</a:t>
            </a:r>
            <a:endParaRPr lang="en-US" sz="1267"/>
          </a:p>
        </p:txBody>
      </p:sp>
      <p:sp>
        <p:nvSpPr>
          <p:cNvPr id="58" name="Shape 26">
            <a:extLst>
              <a:ext uri="{FF2B5EF4-FFF2-40B4-BE49-F238E27FC236}">
                <a16:creationId xmlns:a16="http://schemas.microsoft.com/office/drawing/2014/main" id="{8E32AA05-590D-4451-8EDE-8F9502C6BA64}"/>
              </a:ext>
            </a:extLst>
          </p:cNvPr>
          <p:cNvSpPr/>
          <p:nvPr/>
        </p:nvSpPr>
        <p:spPr>
          <a:xfrm>
            <a:off x="8307324" y="1103376"/>
            <a:ext cx="3718560" cy="2163698"/>
          </a:xfrm>
          <a:prstGeom prst="rect">
            <a:avLst/>
          </a:prstGeom>
          <a:solidFill>
            <a:srgbClr val="FFFFFF"/>
          </a:solidFill>
          <a:ln/>
          <a:effectLst>
            <a:outerShdw blurRad="127000" dist="38100" dir="8100000" algn="bl" rotWithShape="0">
              <a:srgbClr val="000000">
                <a:alpha val="13000"/>
              </a:srgbClr>
            </a:outerShdw>
          </a:effectLst>
        </p:spPr>
        <p:txBody>
          <a:bodyPr/>
          <a:lstStyle/>
          <a:p>
            <a:endParaRPr lang="fr-FR" sz="2400"/>
          </a:p>
        </p:txBody>
      </p:sp>
      <p:sp>
        <p:nvSpPr>
          <p:cNvPr id="59" name="Shape 27">
            <a:extLst>
              <a:ext uri="{FF2B5EF4-FFF2-40B4-BE49-F238E27FC236}">
                <a16:creationId xmlns:a16="http://schemas.microsoft.com/office/drawing/2014/main" id="{1DA0628B-8137-94A4-D9A6-2F8F1636AEB1}"/>
              </a:ext>
            </a:extLst>
          </p:cNvPr>
          <p:cNvSpPr/>
          <p:nvPr/>
        </p:nvSpPr>
        <p:spPr>
          <a:xfrm>
            <a:off x="8307324" y="1103376"/>
            <a:ext cx="3718560" cy="438912"/>
          </a:xfrm>
          <a:prstGeom prst="rect">
            <a:avLst/>
          </a:prstGeom>
          <a:solidFill>
            <a:srgbClr val="EE5859"/>
          </a:solidFill>
          <a:ln/>
        </p:spPr>
        <p:txBody>
          <a:bodyPr/>
          <a:lstStyle/>
          <a:p>
            <a:endParaRPr lang="fr-FR" sz="2400"/>
          </a:p>
        </p:txBody>
      </p:sp>
      <p:sp>
        <p:nvSpPr>
          <p:cNvPr id="61" name="Text 29">
            <a:extLst>
              <a:ext uri="{FF2B5EF4-FFF2-40B4-BE49-F238E27FC236}">
                <a16:creationId xmlns:a16="http://schemas.microsoft.com/office/drawing/2014/main" id="{FCAE768A-404D-2A55-6111-9E40BE4AC11C}"/>
              </a:ext>
            </a:extLst>
          </p:cNvPr>
          <p:cNvSpPr/>
          <p:nvPr/>
        </p:nvSpPr>
        <p:spPr>
          <a:xfrm>
            <a:off x="8307324" y="1103376"/>
            <a:ext cx="463296" cy="438912"/>
          </a:xfrm>
          <a:prstGeom prst="rect">
            <a:avLst/>
          </a:prstGeom>
          <a:noFill/>
          <a:ln/>
        </p:spPr>
        <p:txBody>
          <a:bodyPr wrap="square" lIns="0" tIns="0" rIns="0" bIns="0" rtlCol="0" anchor="ctr"/>
          <a:lstStyle/>
          <a:p>
            <a:pPr algn="ctr"/>
            <a:endParaRPr lang="en-US" sz="1867"/>
          </a:p>
        </p:txBody>
      </p:sp>
      <p:sp>
        <p:nvSpPr>
          <p:cNvPr id="62" name="Text 30">
            <a:extLst>
              <a:ext uri="{FF2B5EF4-FFF2-40B4-BE49-F238E27FC236}">
                <a16:creationId xmlns:a16="http://schemas.microsoft.com/office/drawing/2014/main" id="{977A370D-30F5-A5D7-85FF-9635F4AC709F}"/>
              </a:ext>
            </a:extLst>
          </p:cNvPr>
          <p:cNvSpPr/>
          <p:nvPr/>
        </p:nvSpPr>
        <p:spPr>
          <a:xfrm>
            <a:off x="8355330" y="1152144"/>
            <a:ext cx="3108960" cy="341376"/>
          </a:xfrm>
          <a:prstGeom prst="rect">
            <a:avLst/>
          </a:prstGeom>
          <a:noFill/>
          <a:ln/>
        </p:spPr>
        <p:txBody>
          <a:bodyPr wrap="square" lIns="0" tIns="0" rIns="0" bIns="0" rtlCol="0" anchor="ctr"/>
          <a:lstStyle/>
          <a:p>
            <a:r>
              <a:rPr lang="en-US" sz="1267" b="1">
                <a:solidFill>
                  <a:srgbClr val="FFFFFF"/>
                </a:solidFill>
                <a:latin typeface="Calibri" pitchFamily="34" charset="0"/>
                <a:ea typeface="Calibri" pitchFamily="34" charset="-122"/>
                <a:cs typeface="Calibri" pitchFamily="34" charset="-120"/>
              </a:rPr>
              <a:t>DIFFICULTÉS LIÉES AU CONTEXTE</a:t>
            </a:r>
            <a:endParaRPr lang="en-US" sz="1267"/>
          </a:p>
        </p:txBody>
      </p:sp>
      <p:sp>
        <p:nvSpPr>
          <p:cNvPr id="63" name="Text 31">
            <a:extLst>
              <a:ext uri="{FF2B5EF4-FFF2-40B4-BE49-F238E27FC236}">
                <a16:creationId xmlns:a16="http://schemas.microsoft.com/office/drawing/2014/main" id="{6B680776-0E2E-F828-F6CE-CA0F1C5F403B}"/>
              </a:ext>
            </a:extLst>
          </p:cNvPr>
          <p:cNvSpPr/>
          <p:nvPr/>
        </p:nvSpPr>
        <p:spPr>
          <a:xfrm>
            <a:off x="8404860" y="1615440"/>
            <a:ext cx="3535680" cy="1651635"/>
          </a:xfrm>
          <a:prstGeom prst="rect">
            <a:avLst/>
          </a:prstGeom>
          <a:noFill/>
          <a:ln/>
        </p:spPr>
        <p:txBody>
          <a:bodyPr wrap="square" lIns="33867" tIns="33867" rIns="33867" bIns="33867" rtlCol="0" anchor="t"/>
          <a:lstStyle/>
          <a:p>
            <a:pPr algn="just" rtl="0" fontAlgn="base">
              <a:lnSpc>
                <a:spcPts val="975"/>
              </a:lnSpc>
              <a:buNone/>
            </a:pPr>
            <a:r>
              <a:rPr lang="fr-CA" sz="1200" b="1" i="0" u="none" strike="noStrike">
                <a:solidFill>
                  <a:srgbClr val="58585A"/>
                </a:solidFill>
                <a:effectLst/>
                <a:latin typeface="Calibri" panose="020F0502020204030204" pitchFamily="34" charset="0"/>
              </a:rPr>
              <a:t>Vols et craintes d’agressions: </a:t>
            </a:r>
            <a:r>
              <a:rPr lang="fr-CA" sz="1200" b="0" i="0" u="none" strike="noStrike">
                <a:solidFill>
                  <a:srgbClr val="2C2C2C"/>
                </a:solidFill>
                <a:effectLst/>
                <a:latin typeface="Calibri" panose="020F0502020204030204" pitchFamily="34" charset="0"/>
              </a:rPr>
              <a:t>des bénéficiaires ont évité les marchés le jour de la distribution.</a:t>
            </a:r>
            <a:r>
              <a:rPr lang="en-US" sz="1200" b="0" i="0">
                <a:solidFill>
                  <a:srgbClr val="000000"/>
                </a:solidFill>
                <a:effectLst/>
                <a:latin typeface="Calibri" panose="020F0502020204030204" pitchFamily="34" charset="0"/>
              </a:rPr>
              <a:t>​</a:t>
            </a:r>
            <a:endParaRPr lang="en-US" sz="1200" b="0" i="0">
              <a:solidFill>
                <a:srgbClr val="000000"/>
              </a:solidFill>
              <a:effectLst/>
              <a:latin typeface="Segoe UI" panose="020B0502040204020203" pitchFamily="34" charset="0"/>
            </a:endParaRPr>
          </a:p>
          <a:p>
            <a:pPr algn="just" rtl="0" fontAlgn="base">
              <a:lnSpc>
                <a:spcPts val="975"/>
              </a:lnSpc>
              <a:buNone/>
            </a:pPr>
            <a:r>
              <a:rPr lang="fr-CA" sz="1200" b="0" i="0">
                <a:solidFill>
                  <a:srgbClr val="000000"/>
                </a:solidFill>
                <a:effectLst/>
                <a:latin typeface="Calibri" panose="020F0502020204030204" pitchFamily="34" charset="0"/>
              </a:rPr>
              <a:t>​</a:t>
            </a:r>
            <a:endParaRPr lang="fr-CA" sz="1200" b="0" i="0">
              <a:solidFill>
                <a:srgbClr val="000000"/>
              </a:solidFill>
              <a:effectLst/>
              <a:latin typeface="Segoe UI" panose="020B0502040204020203" pitchFamily="34" charset="0"/>
            </a:endParaRPr>
          </a:p>
          <a:p>
            <a:pPr algn="just" rtl="0" fontAlgn="base">
              <a:lnSpc>
                <a:spcPts val="975"/>
              </a:lnSpc>
              <a:buNone/>
            </a:pPr>
            <a:r>
              <a:rPr lang="fr-CA" sz="1200" b="1" i="0" u="none" strike="noStrike">
                <a:solidFill>
                  <a:srgbClr val="58585A"/>
                </a:solidFill>
                <a:effectLst/>
                <a:latin typeface="Calibri" panose="020F0502020204030204" pitchFamily="34" charset="0"/>
              </a:rPr>
              <a:t>Risques sécuritaires </a:t>
            </a:r>
            <a:r>
              <a:rPr lang="fr-CA" sz="1200" b="0" i="0" u="none" strike="noStrike">
                <a:solidFill>
                  <a:srgbClr val="2C2C2C"/>
                </a:solidFill>
                <a:effectLst/>
                <a:latin typeface="Calibri" panose="020F0502020204030204" pitchFamily="34" charset="0"/>
              </a:rPr>
              <a:t>: le contexte sécuritaire était le principal critère de choix du marché, plus que les prix.</a:t>
            </a:r>
            <a:r>
              <a:rPr lang="en-US" sz="1200" b="0" i="0">
                <a:solidFill>
                  <a:srgbClr val="000000"/>
                </a:solidFill>
                <a:effectLst/>
                <a:latin typeface="Calibri" panose="020F0502020204030204" pitchFamily="34" charset="0"/>
              </a:rPr>
              <a:t>​</a:t>
            </a:r>
            <a:endParaRPr lang="en-US" sz="1200" b="0" i="0">
              <a:solidFill>
                <a:srgbClr val="000000"/>
              </a:solidFill>
              <a:effectLst/>
              <a:latin typeface="Segoe UI" panose="020B0502040204020203" pitchFamily="34" charset="0"/>
            </a:endParaRPr>
          </a:p>
          <a:p>
            <a:pPr algn="just" rtl="0" fontAlgn="base">
              <a:lnSpc>
                <a:spcPts val="975"/>
              </a:lnSpc>
              <a:buNone/>
            </a:pPr>
            <a:r>
              <a:rPr lang="fr-CA" sz="1200" b="0" i="0">
                <a:solidFill>
                  <a:srgbClr val="000000"/>
                </a:solidFill>
                <a:effectLst/>
                <a:latin typeface="Calibri" panose="020F0502020204030204" pitchFamily="34" charset="0"/>
              </a:rPr>
              <a:t>​</a:t>
            </a:r>
            <a:endParaRPr lang="fr-CA" sz="1200" b="0" i="0">
              <a:solidFill>
                <a:srgbClr val="000000"/>
              </a:solidFill>
              <a:effectLst/>
              <a:latin typeface="Segoe UI" panose="020B0502040204020203" pitchFamily="34" charset="0"/>
            </a:endParaRPr>
          </a:p>
          <a:p>
            <a:pPr algn="just" rtl="0" fontAlgn="base">
              <a:lnSpc>
                <a:spcPts val="975"/>
              </a:lnSpc>
              <a:buNone/>
            </a:pPr>
            <a:r>
              <a:rPr lang="fr-CA" sz="1200" b="1" i="0" u="none" strike="noStrike">
                <a:solidFill>
                  <a:srgbClr val="58585A"/>
                </a:solidFill>
                <a:effectLst/>
                <a:latin typeface="Calibri" panose="020F0502020204030204" pitchFamily="34" charset="0"/>
              </a:rPr>
              <a:t>Refus de participer aux activités :</a:t>
            </a:r>
            <a:r>
              <a:rPr lang="fr-CA" sz="1200" b="0" i="0" u="none" strike="noStrike">
                <a:solidFill>
                  <a:srgbClr val="58585A"/>
                </a:solidFill>
                <a:effectLst/>
                <a:latin typeface="Calibri" panose="020F0502020204030204" pitchFamily="34" charset="0"/>
              </a:rPr>
              <a:t> </a:t>
            </a:r>
            <a:r>
              <a:rPr lang="fr-CA" sz="1200">
                <a:solidFill>
                  <a:srgbClr val="2C2C2C"/>
                </a:solidFill>
                <a:latin typeface="Calibri" panose="020F0502020204030204" pitchFamily="34" charset="0"/>
              </a:rPr>
              <a:t>certains</a:t>
            </a:r>
            <a:r>
              <a:rPr lang="fr-CA" sz="1200" b="0" i="0" u="none" strike="noStrike">
                <a:solidFill>
                  <a:srgbClr val="2C2C2C"/>
                </a:solidFill>
                <a:effectLst/>
                <a:latin typeface="Calibri" panose="020F0502020204030204" pitchFamily="34" charset="0"/>
              </a:rPr>
              <a:t> ménages ont refusé de participer aux ERM par crainte que leur nom soit utilisé à d’autres fins (ex: mystiques).</a:t>
            </a:r>
            <a:r>
              <a:rPr lang="fr-CA" sz="1200" b="0" i="0">
                <a:solidFill>
                  <a:srgbClr val="000000"/>
                </a:solidFill>
                <a:effectLst/>
                <a:latin typeface="Calibri" panose="020F0502020204030204" pitchFamily="34" charset="0"/>
              </a:rPr>
              <a:t>​</a:t>
            </a:r>
            <a:endParaRPr lang="fr-CA" sz="1200" b="0" i="0">
              <a:solidFill>
                <a:srgbClr val="000000"/>
              </a:solidFill>
              <a:effectLst/>
              <a:latin typeface="Segoe UI" panose="020B0502040204020203" pitchFamily="34" charset="0"/>
            </a:endParaRPr>
          </a:p>
          <a:p>
            <a:endParaRPr lang="en-US" sz="1200"/>
          </a:p>
        </p:txBody>
      </p:sp>
      <p:sp>
        <p:nvSpPr>
          <p:cNvPr id="68" name="Shape 36">
            <a:extLst>
              <a:ext uri="{FF2B5EF4-FFF2-40B4-BE49-F238E27FC236}">
                <a16:creationId xmlns:a16="http://schemas.microsoft.com/office/drawing/2014/main" id="{933EF0BE-36CA-CA70-6019-882DFBFB6BB6}"/>
              </a:ext>
            </a:extLst>
          </p:cNvPr>
          <p:cNvSpPr/>
          <p:nvPr/>
        </p:nvSpPr>
        <p:spPr>
          <a:xfrm>
            <a:off x="4095750" y="3962400"/>
            <a:ext cx="4581525" cy="1356627"/>
          </a:xfrm>
          <a:prstGeom prst="rect">
            <a:avLst/>
          </a:prstGeom>
          <a:solidFill>
            <a:srgbClr val="FFFFFF"/>
          </a:solidFill>
          <a:ln/>
          <a:effectLst>
            <a:outerShdw blurRad="127000" dist="38100" dir="8100000" algn="bl" rotWithShape="0">
              <a:srgbClr val="000000">
                <a:alpha val="13000"/>
              </a:srgbClr>
            </a:outerShdw>
          </a:effectLst>
        </p:spPr>
        <p:txBody>
          <a:bodyPr/>
          <a:lstStyle/>
          <a:p>
            <a:endParaRPr lang="fr-FR" sz="2400"/>
          </a:p>
        </p:txBody>
      </p:sp>
      <p:sp>
        <p:nvSpPr>
          <p:cNvPr id="69" name="Shape 37">
            <a:extLst>
              <a:ext uri="{FF2B5EF4-FFF2-40B4-BE49-F238E27FC236}">
                <a16:creationId xmlns:a16="http://schemas.microsoft.com/office/drawing/2014/main" id="{B09A34DC-7FD9-B5E7-50C8-691305CF36B2}"/>
              </a:ext>
            </a:extLst>
          </p:cNvPr>
          <p:cNvSpPr/>
          <p:nvPr/>
        </p:nvSpPr>
        <p:spPr>
          <a:xfrm>
            <a:off x="4095750" y="3962400"/>
            <a:ext cx="4581525" cy="414528"/>
          </a:xfrm>
          <a:prstGeom prst="rect">
            <a:avLst/>
          </a:prstGeom>
          <a:solidFill>
            <a:srgbClr val="EE5859"/>
          </a:solidFill>
          <a:ln/>
        </p:spPr>
        <p:txBody>
          <a:bodyPr/>
          <a:lstStyle/>
          <a:p>
            <a:endParaRPr lang="fr-FR" sz="2400"/>
          </a:p>
        </p:txBody>
      </p:sp>
      <p:sp>
        <p:nvSpPr>
          <p:cNvPr id="70" name="Text 38">
            <a:extLst>
              <a:ext uri="{FF2B5EF4-FFF2-40B4-BE49-F238E27FC236}">
                <a16:creationId xmlns:a16="http://schemas.microsoft.com/office/drawing/2014/main" id="{0B23450A-5254-D418-17B2-727D784C7C54}"/>
              </a:ext>
            </a:extLst>
          </p:cNvPr>
          <p:cNvSpPr/>
          <p:nvPr/>
        </p:nvSpPr>
        <p:spPr>
          <a:xfrm>
            <a:off x="4193286" y="3998976"/>
            <a:ext cx="4483989" cy="341376"/>
          </a:xfrm>
          <a:prstGeom prst="rect">
            <a:avLst/>
          </a:prstGeom>
          <a:noFill/>
          <a:ln/>
        </p:spPr>
        <p:txBody>
          <a:bodyPr wrap="square" lIns="0" tIns="0" rIns="0" bIns="0" rtlCol="0" anchor="ctr"/>
          <a:lstStyle/>
          <a:p>
            <a:r>
              <a:rPr lang="en-US" sz="1267" b="1">
                <a:solidFill>
                  <a:srgbClr val="FFFFFF"/>
                </a:solidFill>
                <a:latin typeface="Calibri" pitchFamily="34" charset="0"/>
                <a:ea typeface="Calibri" pitchFamily="34" charset="-122"/>
                <a:cs typeface="Calibri" pitchFamily="34" charset="-120"/>
              </a:rPr>
              <a:t>AUTONOMIE LIMITÉE</a:t>
            </a:r>
            <a:endParaRPr lang="en-US" sz="1267"/>
          </a:p>
        </p:txBody>
      </p:sp>
      <p:sp>
        <p:nvSpPr>
          <p:cNvPr id="71" name="Text 39">
            <a:extLst>
              <a:ext uri="{FF2B5EF4-FFF2-40B4-BE49-F238E27FC236}">
                <a16:creationId xmlns:a16="http://schemas.microsoft.com/office/drawing/2014/main" id="{11A5ED3D-C8B4-D73F-C236-33FC32F89D46}"/>
              </a:ext>
            </a:extLst>
          </p:cNvPr>
          <p:cNvSpPr/>
          <p:nvPr/>
        </p:nvSpPr>
        <p:spPr>
          <a:xfrm>
            <a:off x="4193286" y="4425696"/>
            <a:ext cx="4483989" cy="1280160"/>
          </a:xfrm>
          <a:prstGeom prst="rect">
            <a:avLst/>
          </a:prstGeom>
          <a:noFill/>
          <a:ln/>
        </p:spPr>
        <p:txBody>
          <a:bodyPr wrap="square" lIns="33867" tIns="33867" rIns="33867" bIns="33867" rtlCol="0" anchor="t"/>
          <a:lstStyle/>
          <a:p>
            <a:pPr algn="just" rtl="0" fontAlgn="base">
              <a:lnSpc>
                <a:spcPts val="975"/>
              </a:lnSpc>
              <a:buNone/>
            </a:pPr>
            <a:r>
              <a:rPr lang="fr-CA" sz="1200" b="1" i="0" u="none" strike="noStrike">
                <a:solidFill>
                  <a:srgbClr val="58585A"/>
                </a:solidFill>
                <a:effectLst/>
                <a:latin typeface="Calibri" panose="020F0502020204030204" pitchFamily="34" charset="0"/>
              </a:rPr>
              <a:t>L'autonomie offerte</a:t>
            </a:r>
            <a:r>
              <a:rPr lang="fr-CA" sz="1200" b="0" i="0" u="none" strike="noStrike">
                <a:solidFill>
                  <a:srgbClr val="58585A"/>
                </a:solidFill>
                <a:effectLst/>
                <a:latin typeface="Calibri" panose="020F0502020204030204" pitchFamily="34" charset="0"/>
              </a:rPr>
              <a:t> </a:t>
            </a:r>
            <a:r>
              <a:rPr lang="fr-CA" sz="1200" b="0" i="0" u="none" strike="noStrike">
                <a:solidFill>
                  <a:srgbClr val="2C2C2C"/>
                </a:solidFill>
                <a:effectLst/>
                <a:latin typeface="Calibri" panose="020F0502020204030204" pitchFamily="34" charset="0"/>
              </a:rPr>
              <a:t>et </a:t>
            </a:r>
            <a:r>
              <a:rPr lang="fr-CA" sz="1200" b="0" i="0" u="none" strike="noStrike">
                <a:solidFill>
                  <a:srgbClr val="58585A"/>
                </a:solidFill>
                <a:effectLst/>
                <a:latin typeface="Calibri" panose="020F0502020204030204" pitchFamily="34" charset="0"/>
              </a:rPr>
              <a:t>les </a:t>
            </a:r>
            <a:r>
              <a:rPr lang="fr-CA" sz="1200" b="1" i="0" u="none" strike="noStrike">
                <a:solidFill>
                  <a:srgbClr val="58585A"/>
                </a:solidFill>
                <a:effectLst/>
                <a:latin typeface="Calibri" panose="020F0502020204030204" pitchFamily="34" charset="0"/>
              </a:rPr>
              <a:t>impacts émotionnels positifs</a:t>
            </a:r>
            <a:r>
              <a:rPr lang="fr-CA" sz="1200" b="0" i="0" u="none" strike="noStrike">
                <a:solidFill>
                  <a:srgbClr val="58585A"/>
                </a:solidFill>
                <a:effectLst/>
                <a:latin typeface="Calibri" panose="020F0502020204030204" pitchFamily="34" charset="0"/>
              </a:rPr>
              <a:t> </a:t>
            </a:r>
            <a:r>
              <a:rPr lang="fr-CA" sz="1200" b="0" i="0" u="none" strike="noStrike">
                <a:solidFill>
                  <a:srgbClr val="2C2C2C"/>
                </a:solidFill>
                <a:effectLst/>
                <a:latin typeface="Calibri" panose="020F0502020204030204" pitchFamily="34" charset="0"/>
              </a:rPr>
              <a:t>ont été de courte durée, n’éloignant pas le retour de la précarité après l’aide.</a:t>
            </a:r>
            <a:r>
              <a:rPr lang="en-US" sz="1200" b="0" i="0">
                <a:solidFill>
                  <a:srgbClr val="000000"/>
                </a:solidFill>
                <a:effectLst/>
                <a:latin typeface="Calibri" panose="020F0502020204030204" pitchFamily="34" charset="0"/>
              </a:rPr>
              <a:t>​</a:t>
            </a:r>
            <a:endParaRPr lang="en-US" sz="1200" b="0" i="0">
              <a:solidFill>
                <a:srgbClr val="000000"/>
              </a:solidFill>
              <a:effectLst/>
              <a:latin typeface="Segoe UI" panose="020B0502040204020203" pitchFamily="34" charset="0"/>
            </a:endParaRPr>
          </a:p>
          <a:p>
            <a:pPr algn="just" rtl="0" fontAlgn="base">
              <a:lnSpc>
                <a:spcPts val="975"/>
              </a:lnSpc>
              <a:buNone/>
            </a:pPr>
            <a:r>
              <a:rPr lang="fr-CA" sz="1200" b="0" i="0">
                <a:solidFill>
                  <a:srgbClr val="000000"/>
                </a:solidFill>
                <a:effectLst/>
                <a:latin typeface="Calibri" panose="020F0502020204030204" pitchFamily="34" charset="0"/>
              </a:rPr>
              <a:t>​</a:t>
            </a:r>
            <a:endParaRPr lang="fr-CA" sz="1200" b="0" i="0">
              <a:solidFill>
                <a:srgbClr val="000000"/>
              </a:solidFill>
              <a:effectLst/>
              <a:latin typeface="Segoe UI" panose="020B0502040204020203" pitchFamily="34" charset="0"/>
            </a:endParaRPr>
          </a:p>
          <a:p>
            <a:pPr algn="just" rtl="0" fontAlgn="base">
              <a:lnSpc>
                <a:spcPts val="975"/>
              </a:lnSpc>
              <a:buNone/>
            </a:pPr>
            <a:r>
              <a:rPr lang="fr-CA" sz="1200" b="0" i="0" u="none" strike="noStrike">
                <a:solidFill>
                  <a:srgbClr val="434343"/>
                </a:solidFill>
                <a:effectLst/>
                <a:latin typeface="Calibri" panose="020F0502020204030204" pitchFamily="34" charset="0"/>
              </a:rPr>
              <a:t>La </a:t>
            </a:r>
            <a:r>
              <a:rPr lang="fr-CA" sz="1200" b="1" i="0" u="none" strike="noStrike">
                <a:solidFill>
                  <a:srgbClr val="434343"/>
                </a:solidFill>
                <a:effectLst/>
                <a:latin typeface="Calibri" panose="020F0502020204030204" pitchFamily="34" charset="0"/>
              </a:rPr>
              <a:t>crainte d’un retour </a:t>
            </a:r>
            <a:r>
              <a:rPr lang="fr-CA" sz="1200" b="0" i="0" u="none" strike="noStrike">
                <a:solidFill>
                  <a:srgbClr val="434343"/>
                </a:solidFill>
                <a:effectLst/>
                <a:latin typeface="Calibri" panose="020F0502020204030204" pitchFamily="34" charset="0"/>
              </a:rPr>
              <a:t>dans les zones de conflit, notamment en raison du manque de moyens (épuisement du cash), a été rapportée lors des différents FGD</a:t>
            </a:r>
            <a:endParaRPr lang="fr-CA" sz="1200" b="0" i="0">
              <a:solidFill>
                <a:srgbClr val="000000"/>
              </a:solidFill>
              <a:effectLst/>
              <a:latin typeface="Segoe UI" panose="020B0502040204020203" pitchFamily="34" charset="0"/>
            </a:endParaRPr>
          </a:p>
          <a:p>
            <a:endParaRPr lang="en-US" sz="1200"/>
          </a:p>
        </p:txBody>
      </p:sp>
      <p:sp>
        <p:nvSpPr>
          <p:cNvPr id="84" name="Shape 13">
            <a:extLst>
              <a:ext uri="{FF2B5EF4-FFF2-40B4-BE49-F238E27FC236}">
                <a16:creationId xmlns:a16="http://schemas.microsoft.com/office/drawing/2014/main" id="{AFD49F22-B513-C9A8-5475-B38536EAB6C6}"/>
              </a:ext>
            </a:extLst>
          </p:cNvPr>
          <p:cNvSpPr/>
          <p:nvPr/>
        </p:nvSpPr>
        <p:spPr>
          <a:xfrm>
            <a:off x="8884599" y="3843484"/>
            <a:ext cx="3048000" cy="2159735"/>
          </a:xfrm>
          <a:prstGeom prst="rect">
            <a:avLst/>
          </a:prstGeom>
          <a:solidFill>
            <a:srgbClr val="FFF8F2"/>
          </a:solidFill>
          <a:ln/>
          <a:effectLst>
            <a:outerShdw blurRad="177800" dist="50800" dir="8100000" algn="bl" rotWithShape="0">
              <a:srgbClr val="8B1A1A">
                <a:alpha val="18000"/>
              </a:srgbClr>
            </a:outerShdw>
          </a:effectLst>
        </p:spPr>
        <p:txBody>
          <a:bodyPr/>
          <a:lstStyle/>
          <a:p>
            <a:endParaRPr lang="fr-FR" sz="2400"/>
          </a:p>
        </p:txBody>
      </p:sp>
      <p:sp>
        <p:nvSpPr>
          <p:cNvPr id="85" name="Text 15">
            <a:extLst>
              <a:ext uri="{FF2B5EF4-FFF2-40B4-BE49-F238E27FC236}">
                <a16:creationId xmlns:a16="http://schemas.microsoft.com/office/drawing/2014/main" id="{03EA4A24-986D-7790-417F-21D659FE83FE}"/>
              </a:ext>
            </a:extLst>
          </p:cNvPr>
          <p:cNvSpPr/>
          <p:nvPr/>
        </p:nvSpPr>
        <p:spPr>
          <a:xfrm>
            <a:off x="8936262" y="3802511"/>
            <a:ext cx="731520" cy="670560"/>
          </a:xfrm>
          <a:prstGeom prst="rect">
            <a:avLst/>
          </a:prstGeom>
          <a:noFill/>
          <a:ln/>
        </p:spPr>
        <p:txBody>
          <a:bodyPr wrap="square" lIns="0" tIns="0" rIns="0" bIns="0" rtlCol="0" anchor="ctr"/>
          <a:lstStyle/>
          <a:p>
            <a:r>
              <a:rPr lang="en-US" sz="4800" b="1">
                <a:solidFill>
                  <a:srgbClr val="D35400">
                    <a:alpha val="70000"/>
                  </a:srgbClr>
                </a:solidFill>
                <a:latin typeface="Georgia" pitchFamily="34" charset="0"/>
                <a:ea typeface="Georgia" pitchFamily="34" charset="-122"/>
                <a:cs typeface="Georgia" pitchFamily="34" charset="-120"/>
              </a:rPr>
              <a:t>“</a:t>
            </a:r>
            <a:endParaRPr lang="en-US" sz="4800"/>
          </a:p>
        </p:txBody>
      </p:sp>
      <p:sp>
        <p:nvSpPr>
          <p:cNvPr id="86" name="Text 16">
            <a:extLst>
              <a:ext uri="{FF2B5EF4-FFF2-40B4-BE49-F238E27FC236}">
                <a16:creationId xmlns:a16="http://schemas.microsoft.com/office/drawing/2014/main" id="{BB47F74C-20C2-E909-2169-FAE0C9D0B23B}"/>
              </a:ext>
            </a:extLst>
          </p:cNvPr>
          <p:cNvSpPr/>
          <p:nvPr/>
        </p:nvSpPr>
        <p:spPr>
          <a:xfrm>
            <a:off x="9262551" y="3916636"/>
            <a:ext cx="2670048" cy="1789220"/>
          </a:xfrm>
          <a:prstGeom prst="rect">
            <a:avLst/>
          </a:prstGeom>
          <a:noFill/>
          <a:ln/>
        </p:spPr>
        <p:txBody>
          <a:bodyPr wrap="square" lIns="33867" tIns="33867" rIns="33867" bIns="33867" rtlCol="0" anchor="t"/>
          <a:lstStyle/>
          <a:p>
            <a:r>
              <a:rPr lang="fr-FR" sz="1100" i="1">
                <a:solidFill>
                  <a:srgbClr val="58585A"/>
                </a:solidFill>
                <a:latin typeface="Georgia" panose="02040502050405020303" pitchFamily="18" charset="0"/>
                <a:ea typeface="Georgia" pitchFamily="34" charset="-122"/>
                <a:cs typeface="Georgia" pitchFamily="34" charset="-120"/>
              </a:rPr>
              <a:t>Après avoir reçu cet argent, j’ai évité d’aller au marché, parce qu’il y avait quelques hommes qui mettaient la pression… En effet, il y a eu une demoiselle qui avait reçu l’argent de la distribution du cash et aussitôt après être allé au marché, on lui a volé. Mais ils ne l’ont pas braquée avec une arme pour lui prendre l’argent, ils l’ont plutôt fouillée pour lui prendre. </a:t>
            </a:r>
            <a:endParaRPr lang="en-US" sz="1100">
              <a:solidFill>
                <a:srgbClr val="58585A"/>
              </a:solidFill>
              <a:latin typeface="Georgia" panose="02040502050405020303" pitchFamily="18" charset="0"/>
            </a:endParaRPr>
          </a:p>
        </p:txBody>
      </p:sp>
      <p:sp>
        <p:nvSpPr>
          <p:cNvPr id="87" name="Text 17">
            <a:extLst>
              <a:ext uri="{FF2B5EF4-FFF2-40B4-BE49-F238E27FC236}">
                <a16:creationId xmlns:a16="http://schemas.microsoft.com/office/drawing/2014/main" id="{9011788D-F4D5-191D-AFBD-3CE54BA3DDE2}"/>
              </a:ext>
            </a:extLst>
          </p:cNvPr>
          <p:cNvSpPr/>
          <p:nvPr/>
        </p:nvSpPr>
        <p:spPr>
          <a:xfrm>
            <a:off x="9196464" y="5637459"/>
            <a:ext cx="2865120" cy="365760"/>
          </a:xfrm>
          <a:prstGeom prst="rect">
            <a:avLst/>
          </a:prstGeom>
          <a:noFill/>
          <a:ln/>
        </p:spPr>
        <p:txBody>
          <a:bodyPr wrap="square" lIns="0" tIns="0" rIns="0" bIns="0" rtlCol="0" anchor="ctr"/>
          <a:lstStyle/>
          <a:p>
            <a:r>
              <a:rPr lang="en-US" sz="1000" b="1" err="1">
                <a:solidFill>
                  <a:srgbClr val="D35400"/>
                </a:solidFill>
                <a:latin typeface="Calibri" pitchFamily="34" charset="0"/>
                <a:ea typeface="Calibri" pitchFamily="34" charset="-122"/>
                <a:cs typeface="Calibri" pitchFamily="34" charset="-120"/>
              </a:rPr>
              <a:t>Hôte</a:t>
            </a:r>
            <a:r>
              <a:rPr lang="en-US" sz="1000" b="1">
                <a:solidFill>
                  <a:srgbClr val="D35400"/>
                </a:solidFill>
                <a:latin typeface="Calibri" pitchFamily="34" charset="0"/>
                <a:ea typeface="Calibri" pitchFamily="34" charset="-122"/>
                <a:cs typeface="Calibri" pitchFamily="34" charset="-120"/>
              </a:rPr>
              <a:t>, Dessalines</a:t>
            </a:r>
            <a:endParaRPr lang="en-US" sz="1000"/>
          </a:p>
        </p:txBody>
      </p:sp>
      <p:grpSp>
        <p:nvGrpSpPr>
          <p:cNvPr id="5" name="Group 4">
            <a:extLst>
              <a:ext uri="{FF2B5EF4-FFF2-40B4-BE49-F238E27FC236}">
                <a16:creationId xmlns:a16="http://schemas.microsoft.com/office/drawing/2014/main" id="{40BD7035-45CE-527E-94EA-5B545697D957}"/>
              </a:ext>
            </a:extLst>
          </p:cNvPr>
          <p:cNvGrpSpPr/>
          <p:nvPr/>
        </p:nvGrpSpPr>
        <p:grpSpPr>
          <a:xfrm>
            <a:off x="256194" y="4506322"/>
            <a:ext cx="3731375" cy="912000"/>
            <a:chOff x="256194" y="5487397"/>
            <a:chExt cx="3731375" cy="912000"/>
          </a:xfrm>
        </p:grpSpPr>
        <p:sp>
          <p:nvSpPr>
            <p:cNvPr id="96" name="Shape 13">
              <a:extLst>
                <a:ext uri="{FF2B5EF4-FFF2-40B4-BE49-F238E27FC236}">
                  <a16:creationId xmlns:a16="http://schemas.microsoft.com/office/drawing/2014/main" id="{FE3BA5BE-8837-15FD-3CBB-60CC303549DD}"/>
                </a:ext>
              </a:extLst>
            </p:cNvPr>
            <p:cNvSpPr/>
            <p:nvPr/>
          </p:nvSpPr>
          <p:spPr>
            <a:xfrm>
              <a:off x="256194" y="5528371"/>
              <a:ext cx="3731375" cy="835035"/>
            </a:xfrm>
            <a:prstGeom prst="rect">
              <a:avLst/>
            </a:prstGeom>
            <a:solidFill>
              <a:srgbClr val="FFF8F2"/>
            </a:solidFill>
            <a:ln/>
            <a:effectLst>
              <a:outerShdw blurRad="177800" dist="50800" dir="8100000" algn="bl" rotWithShape="0">
                <a:srgbClr val="8B1A1A">
                  <a:alpha val="18000"/>
                </a:srgbClr>
              </a:outerShdw>
            </a:effectLst>
          </p:spPr>
          <p:txBody>
            <a:bodyPr/>
            <a:lstStyle/>
            <a:p>
              <a:endParaRPr lang="fr-FR" sz="2400"/>
            </a:p>
          </p:txBody>
        </p:sp>
        <p:sp>
          <p:nvSpPr>
            <p:cNvPr id="97" name="Text 15">
              <a:extLst>
                <a:ext uri="{FF2B5EF4-FFF2-40B4-BE49-F238E27FC236}">
                  <a16:creationId xmlns:a16="http://schemas.microsoft.com/office/drawing/2014/main" id="{87F363D2-89A3-9273-6B27-3EE6E7A9336B}"/>
                </a:ext>
              </a:extLst>
            </p:cNvPr>
            <p:cNvSpPr/>
            <p:nvPr/>
          </p:nvSpPr>
          <p:spPr>
            <a:xfrm>
              <a:off x="369061" y="5487397"/>
              <a:ext cx="731520" cy="670560"/>
            </a:xfrm>
            <a:prstGeom prst="rect">
              <a:avLst/>
            </a:prstGeom>
            <a:noFill/>
            <a:ln/>
          </p:spPr>
          <p:txBody>
            <a:bodyPr wrap="square" lIns="0" tIns="0" rIns="0" bIns="0" rtlCol="0" anchor="ctr"/>
            <a:lstStyle/>
            <a:p>
              <a:r>
                <a:rPr lang="en-US" sz="4800" b="1">
                  <a:solidFill>
                    <a:srgbClr val="D35400">
                      <a:alpha val="70000"/>
                    </a:srgbClr>
                  </a:solidFill>
                  <a:latin typeface="Georgia" pitchFamily="34" charset="0"/>
                  <a:ea typeface="Georgia" pitchFamily="34" charset="-122"/>
                  <a:cs typeface="Georgia" pitchFamily="34" charset="-120"/>
                </a:rPr>
                <a:t>“</a:t>
              </a:r>
              <a:endParaRPr lang="en-US" sz="4800"/>
            </a:p>
          </p:txBody>
        </p:sp>
        <p:sp>
          <p:nvSpPr>
            <p:cNvPr id="98" name="Text 16">
              <a:extLst>
                <a:ext uri="{FF2B5EF4-FFF2-40B4-BE49-F238E27FC236}">
                  <a16:creationId xmlns:a16="http://schemas.microsoft.com/office/drawing/2014/main" id="{385F3FA8-C1A0-B0EA-A9AA-D240E57691D3}"/>
                </a:ext>
              </a:extLst>
            </p:cNvPr>
            <p:cNvSpPr/>
            <p:nvPr/>
          </p:nvSpPr>
          <p:spPr>
            <a:xfrm>
              <a:off x="708680" y="5601523"/>
              <a:ext cx="3278889" cy="564969"/>
            </a:xfrm>
            <a:prstGeom prst="rect">
              <a:avLst/>
            </a:prstGeom>
            <a:noFill/>
            <a:ln/>
          </p:spPr>
          <p:txBody>
            <a:bodyPr wrap="square" lIns="33867" tIns="33867" rIns="33867" bIns="33867" rtlCol="0" anchor="t"/>
            <a:lstStyle/>
            <a:p>
              <a:r>
                <a:rPr lang="fr-FR" sz="1000" i="1">
                  <a:solidFill>
                    <a:srgbClr val="58585A"/>
                  </a:solidFill>
                  <a:latin typeface="Georgia"/>
                </a:rPr>
                <a:t>L'argent a fini par s'épuiser, chaque jour j’en ai pris dedans. J'ai dit ça à ma mère, elle a dit que nous serions obligés de retourner habiter à (…) </a:t>
              </a:r>
              <a:endParaRPr lang="en-US" sz="1000" i="1">
                <a:solidFill>
                  <a:srgbClr val="58585A"/>
                </a:solidFill>
                <a:latin typeface="Georgia"/>
              </a:endParaRPr>
            </a:p>
          </p:txBody>
        </p:sp>
        <p:sp>
          <p:nvSpPr>
            <p:cNvPr id="99" name="Text 17">
              <a:extLst>
                <a:ext uri="{FF2B5EF4-FFF2-40B4-BE49-F238E27FC236}">
                  <a16:creationId xmlns:a16="http://schemas.microsoft.com/office/drawing/2014/main" id="{1374C0BA-47A4-3073-F064-387889FCD89B}"/>
                </a:ext>
              </a:extLst>
            </p:cNvPr>
            <p:cNvSpPr/>
            <p:nvPr/>
          </p:nvSpPr>
          <p:spPr>
            <a:xfrm>
              <a:off x="525667" y="6033637"/>
              <a:ext cx="2865120" cy="365760"/>
            </a:xfrm>
            <a:prstGeom prst="rect">
              <a:avLst/>
            </a:prstGeom>
            <a:noFill/>
            <a:ln/>
          </p:spPr>
          <p:txBody>
            <a:bodyPr wrap="square" lIns="0" tIns="0" rIns="0" bIns="0" rtlCol="0" anchor="ctr"/>
            <a:lstStyle/>
            <a:p>
              <a:r>
                <a:rPr lang="en-US" sz="1000" b="1">
                  <a:solidFill>
                    <a:srgbClr val="D35400"/>
                  </a:solidFill>
                  <a:latin typeface="Calibri" pitchFamily="34" charset="0"/>
                  <a:ea typeface="Calibri" pitchFamily="34" charset="-122"/>
                  <a:cs typeface="Calibri" pitchFamily="34" charset="-120"/>
                </a:rPr>
                <a:t>FGD PDI, Saint-Marc</a:t>
              </a:r>
              <a:endParaRPr lang="en-US" sz="1000"/>
            </a:p>
          </p:txBody>
        </p:sp>
      </p:grpSp>
      <p:sp>
        <p:nvSpPr>
          <p:cNvPr id="6" name="TextBox 36">
            <a:extLst>
              <a:ext uri="{FF2B5EF4-FFF2-40B4-BE49-F238E27FC236}">
                <a16:creationId xmlns:a16="http://schemas.microsoft.com/office/drawing/2014/main" id="{ADFF622C-06B4-C288-DA39-F76B00294998}"/>
              </a:ext>
            </a:extLst>
          </p:cNvPr>
          <p:cNvSpPr txBox="1"/>
          <p:nvPr/>
        </p:nvSpPr>
        <p:spPr>
          <a:xfrm>
            <a:off x="4771845" y="6473026"/>
            <a:ext cx="2985037" cy="292388"/>
          </a:xfrm>
          <a:prstGeom prst="rect">
            <a:avLst/>
          </a:prstGeom>
          <a:noFill/>
        </p:spPr>
        <p:txBody>
          <a:bodyPr wrap="square" rtlCol="0">
            <a:spAutoFit/>
          </a:bodyPr>
          <a:lstStyle>
            <a:defPPr>
              <a:defRPr lang="en-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CA" sz="1300" noProof="0">
                <a:solidFill>
                  <a:srgbClr val="434343"/>
                </a:solidFill>
              </a:rPr>
              <a:t>* Secteurs non prévus par le MPCA</a:t>
            </a:r>
          </a:p>
        </p:txBody>
      </p:sp>
    </p:spTree>
    <p:extLst>
      <p:ext uri="{BB962C8B-B14F-4D97-AF65-F5344CB8AC3E}">
        <p14:creationId xmlns:p14="http://schemas.microsoft.com/office/powerpoint/2010/main" val="11791587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CA5E68-FFAC-9569-8503-6892E09B768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D5EAA56-7BD1-4E7F-289F-1C222AADD4B6}"/>
              </a:ext>
            </a:extLst>
          </p:cNvPr>
          <p:cNvSpPr>
            <a:spLocks noGrp="1"/>
          </p:cNvSpPr>
          <p:nvPr>
            <p:ph type="title"/>
          </p:nvPr>
        </p:nvSpPr>
        <p:spPr/>
        <p:txBody>
          <a:bodyPr/>
          <a:lstStyle/>
          <a:p>
            <a:r>
              <a:rPr lang="fr-FR"/>
              <a:t>Impact du cash sur les dynamiques locales (marchés, cohésion sociale)</a:t>
            </a:r>
            <a:endParaRPr lang="fr-CA"/>
          </a:p>
        </p:txBody>
      </p:sp>
      <p:sp>
        <p:nvSpPr>
          <p:cNvPr id="3" name="Text Placeholder 2">
            <a:extLst>
              <a:ext uri="{FF2B5EF4-FFF2-40B4-BE49-F238E27FC236}">
                <a16:creationId xmlns:a16="http://schemas.microsoft.com/office/drawing/2014/main" id="{D97CF0E1-F608-4CAE-50C3-E943D5F9AB6E}"/>
              </a:ext>
            </a:extLst>
          </p:cNvPr>
          <p:cNvSpPr>
            <a:spLocks noGrp="1"/>
          </p:cNvSpPr>
          <p:nvPr>
            <p:ph type="body" sz="quarter" idx="11"/>
          </p:nvPr>
        </p:nvSpPr>
        <p:spPr/>
        <p:txBody>
          <a:bodyPr/>
          <a:lstStyle/>
          <a:p>
            <a:r>
              <a:rPr lang="fr-CA" noProof="0"/>
              <a:t>0</a:t>
            </a:r>
            <a:r>
              <a:rPr lang="fr-CA"/>
              <a:t>3</a:t>
            </a:r>
            <a:endParaRPr lang="fr-CA" noProof="0"/>
          </a:p>
        </p:txBody>
      </p:sp>
    </p:spTree>
    <p:extLst>
      <p:ext uri="{BB962C8B-B14F-4D97-AF65-F5344CB8AC3E}">
        <p14:creationId xmlns:p14="http://schemas.microsoft.com/office/powerpoint/2010/main" val="14229849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40F861-D52E-5F02-119C-450DE6613D53}"/>
            </a:ext>
          </a:extLst>
        </p:cNvPr>
        <p:cNvGrpSpPr/>
        <p:nvPr/>
      </p:nvGrpSpPr>
      <p:grpSpPr>
        <a:xfrm>
          <a:off x="0" y="0"/>
          <a:ext cx="0" cy="0"/>
          <a:chOff x="0" y="0"/>
          <a:chExt cx="0" cy="0"/>
        </a:xfrm>
      </p:grpSpPr>
      <p:grpSp>
        <p:nvGrpSpPr>
          <p:cNvPr id="17" name="Group 16">
            <a:extLst>
              <a:ext uri="{FF2B5EF4-FFF2-40B4-BE49-F238E27FC236}">
                <a16:creationId xmlns:a16="http://schemas.microsoft.com/office/drawing/2014/main" id="{68F6A300-C398-F0E0-1D2B-F766199C5BFE}"/>
              </a:ext>
            </a:extLst>
          </p:cNvPr>
          <p:cNvGrpSpPr/>
          <p:nvPr/>
        </p:nvGrpSpPr>
        <p:grpSpPr>
          <a:xfrm>
            <a:off x="6265182" y="1392633"/>
            <a:ext cx="5608320" cy="2459805"/>
            <a:chOff x="304800" y="1169218"/>
            <a:chExt cx="5608320" cy="2459805"/>
          </a:xfrm>
        </p:grpSpPr>
        <p:sp>
          <p:nvSpPr>
            <p:cNvPr id="137" name="Shape 2">
              <a:extLst>
                <a:ext uri="{FF2B5EF4-FFF2-40B4-BE49-F238E27FC236}">
                  <a16:creationId xmlns:a16="http://schemas.microsoft.com/office/drawing/2014/main" id="{E1CE80F8-58D5-0DD8-67EC-F872FABB680C}"/>
                </a:ext>
              </a:extLst>
            </p:cNvPr>
            <p:cNvSpPr/>
            <p:nvPr/>
          </p:nvSpPr>
          <p:spPr>
            <a:xfrm>
              <a:off x="304800" y="1169218"/>
              <a:ext cx="5608320" cy="2459805"/>
            </a:xfrm>
            <a:prstGeom prst="rect">
              <a:avLst/>
            </a:prstGeom>
            <a:solidFill>
              <a:srgbClr val="FFFFFF"/>
            </a:solidFill>
            <a:ln/>
            <a:effectLst>
              <a:outerShdw blurRad="101600" dist="38100" dir="8100000" algn="bl" rotWithShape="0">
                <a:srgbClr val="000000">
                  <a:alpha val="12000"/>
                </a:srgbClr>
              </a:outerShdw>
            </a:effectLst>
          </p:spPr>
          <p:txBody>
            <a:bodyPr/>
            <a:lstStyle/>
            <a:p>
              <a:endParaRPr lang="fr-CA" sz="2400" noProof="0"/>
            </a:p>
          </p:txBody>
        </p:sp>
        <p:sp>
          <p:nvSpPr>
            <p:cNvPr id="138" name="Shape 3">
              <a:extLst>
                <a:ext uri="{FF2B5EF4-FFF2-40B4-BE49-F238E27FC236}">
                  <a16:creationId xmlns:a16="http://schemas.microsoft.com/office/drawing/2014/main" id="{FB442DDE-DAB7-D499-2FFD-0FDBA5E00BD3}"/>
                </a:ext>
              </a:extLst>
            </p:cNvPr>
            <p:cNvSpPr/>
            <p:nvPr/>
          </p:nvSpPr>
          <p:spPr>
            <a:xfrm>
              <a:off x="304800" y="1169220"/>
              <a:ext cx="5608320" cy="463296"/>
            </a:xfrm>
            <a:prstGeom prst="rect">
              <a:avLst/>
            </a:prstGeom>
            <a:solidFill>
              <a:srgbClr val="EE5859"/>
            </a:solidFill>
            <a:ln/>
          </p:spPr>
          <p:txBody>
            <a:bodyPr/>
            <a:lstStyle/>
            <a:p>
              <a:endParaRPr lang="fr-CA" sz="2400" noProof="0"/>
            </a:p>
          </p:txBody>
        </p:sp>
        <p:sp>
          <p:nvSpPr>
            <p:cNvPr id="139" name="Text 4">
              <a:extLst>
                <a:ext uri="{FF2B5EF4-FFF2-40B4-BE49-F238E27FC236}">
                  <a16:creationId xmlns:a16="http://schemas.microsoft.com/office/drawing/2014/main" id="{E219EE6D-C85F-4819-4D29-C0ED0BAE7777}"/>
                </a:ext>
              </a:extLst>
            </p:cNvPr>
            <p:cNvSpPr/>
            <p:nvPr/>
          </p:nvSpPr>
          <p:spPr>
            <a:xfrm>
              <a:off x="365760" y="1193604"/>
              <a:ext cx="5486400" cy="426720"/>
            </a:xfrm>
            <a:prstGeom prst="rect">
              <a:avLst/>
            </a:prstGeom>
            <a:noFill/>
            <a:ln/>
          </p:spPr>
          <p:txBody>
            <a:bodyPr wrap="square" lIns="0" tIns="0" rIns="0" bIns="0" rtlCol="0" anchor="ctr"/>
            <a:lstStyle/>
            <a:p>
              <a:r>
                <a:rPr lang="fr-CA" sz="1467" b="1" noProof="0">
                  <a:solidFill>
                    <a:srgbClr val="FFFFFF"/>
                  </a:solidFill>
                  <a:latin typeface="Calibri" pitchFamily="34" charset="0"/>
                  <a:ea typeface="Calibri" pitchFamily="34" charset="-122"/>
                  <a:cs typeface="Calibri" pitchFamily="34" charset="-120"/>
                </a:rPr>
                <a:t>BARRIÈRES D'ACCÈS AUX MARCHÉS</a:t>
              </a:r>
              <a:endParaRPr lang="fr-CA" sz="1467" noProof="0"/>
            </a:p>
          </p:txBody>
        </p:sp>
        <p:sp>
          <p:nvSpPr>
            <p:cNvPr id="141" name="Text 6">
              <a:extLst>
                <a:ext uri="{FF2B5EF4-FFF2-40B4-BE49-F238E27FC236}">
                  <a16:creationId xmlns:a16="http://schemas.microsoft.com/office/drawing/2014/main" id="{02DE8B1D-6845-27BD-BEA6-91CC1DBBC168}"/>
                </a:ext>
              </a:extLst>
            </p:cNvPr>
            <p:cNvSpPr/>
            <p:nvPr/>
          </p:nvSpPr>
          <p:spPr>
            <a:xfrm>
              <a:off x="548640" y="1693476"/>
              <a:ext cx="5242560" cy="988234"/>
            </a:xfrm>
            <a:prstGeom prst="rect">
              <a:avLst/>
            </a:prstGeom>
            <a:noFill/>
            <a:ln/>
          </p:spPr>
          <p:txBody>
            <a:bodyPr wrap="square" lIns="33867" tIns="33867" rIns="33867" bIns="33867" rtlCol="0" anchor="t"/>
            <a:lstStyle/>
            <a:p>
              <a:pPr marL="285750" indent="-285750">
                <a:lnSpc>
                  <a:spcPct val="150000"/>
                </a:lnSpc>
                <a:buFont typeface="Arial" panose="020B0604020202020204" pitchFamily="34" charset="0"/>
                <a:buChar char="•"/>
              </a:pPr>
              <a:r>
                <a:rPr lang="fr-CA" sz="1200" b="1">
                  <a:solidFill>
                    <a:srgbClr val="58585A"/>
                  </a:solidFill>
                  <a:latin typeface="Calibri" panose="020F0502020204030204" pitchFamily="34" charset="0"/>
                </a:rPr>
                <a:t>Insécurité / GCO / Barrages routiers</a:t>
              </a:r>
            </a:p>
            <a:p>
              <a:pPr marL="285750" indent="-285750">
                <a:lnSpc>
                  <a:spcPct val="150000"/>
                </a:lnSpc>
                <a:buFont typeface="Arial" panose="020B0604020202020204" pitchFamily="34" charset="0"/>
                <a:buChar char="•"/>
              </a:pPr>
              <a:r>
                <a:rPr lang="fr-CA" sz="1200" b="1">
                  <a:solidFill>
                    <a:srgbClr val="58585A"/>
                  </a:solidFill>
                  <a:latin typeface="Calibri" panose="020F0502020204030204" pitchFamily="34" charset="0"/>
                </a:rPr>
                <a:t>Prix élevés des produits et instabilité des prix</a:t>
              </a:r>
            </a:p>
            <a:p>
              <a:pPr marL="285750" indent="-285750">
                <a:lnSpc>
                  <a:spcPct val="150000"/>
                </a:lnSpc>
                <a:buFont typeface="Arial" panose="020B0604020202020204" pitchFamily="34" charset="0"/>
                <a:buChar char="•"/>
              </a:pPr>
              <a:r>
                <a:rPr lang="fr-CA" sz="1200" b="1">
                  <a:solidFill>
                    <a:srgbClr val="58585A"/>
                  </a:solidFill>
                  <a:latin typeface="Calibri" panose="020F0502020204030204" pitchFamily="34" charset="0"/>
                </a:rPr>
                <a:t>Marchés non-opérationnels ou faisant face à des ruptures</a:t>
              </a:r>
            </a:p>
          </p:txBody>
        </p:sp>
      </p:grpSp>
      <p:sp>
        <p:nvSpPr>
          <p:cNvPr id="143" name="Text 8">
            <a:extLst>
              <a:ext uri="{FF2B5EF4-FFF2-40B4-BE49-F238E27FC236}">
                <a16:creationId xmlns:a16="http://schemas.microsoft.com/office/drawing/2014/main" id="{5D28647A-9ECB-7FE3-3681-9EBF04870739}"/>
              </a:ext>
            </a:extLst>
          </p:cNvPr>
          <p:cNvSpPr/>
          <p:nvPr/>
        </p:nvSpPr>
        <p:spPr>
          <a:xfrm>
            <a:off x="548640" y="2412804"/>
            <a:ext cx="5242560" cy="560832"/>
          </a:xfrm>
          <a:prstGeom prst="rect">
            <a:avLst/>
          </a:prstGeom>
          <a:noFill/>
          <a:ln/>
        </p:spPr>
        <p:txBody>
          <a:bodyPr wrap="square" lIns="33867" tIns="33867" rIns="33867" bIns="33867" rtlCol="0" anchor="ctr"/>
          <a:lstStyle/>
          <a:p>
            <a:endParaRPr lang="fr-CA" sz="1267" noProof="0"/>
          </a:p>
        </p:txBody>
      </p:sp>
      <p:grpSp>
        <p:nvGrpSpPr>
          <p:cNvPr id="14" name="Group 13">
            <a:extLst>
              <a:ext uri="{FF2B5EF4-FFF2-40B4-BE49-F238E27FC236}">
                <a16:creationId xmlns:a16="http://schemas.microsoft.com/office/drawing/2014/main" id="{1E3FDBB5-7155-CC87-FC4E-373EA780533A}"/>
              </a:ext>
            </a:extLst>
          </p:cNvPr>
          <p:cNvGrpSpPr/>
          <p:nvPr/>
        </p:nvGrpSpPr>
        <p:grpSpPr>
          <a:xfrm>
            <a:off x="318500" y="4309309"/>
            <a:ext cx="5608320" cy="1866763"/>
            <a:chOff x="3613605" y="5039580"/>
            <a:chExt cx="5021349" cy="1712463"/>
          </a:xfrm>
        </p:grpSpPr>
        <p:sp>
          <p:nvSpPr>
            <p:cNvPr id="161" name="Shape 26">
              <a:extLst>
                <a:ext uri="{FF2B5EF4-FFF2-40B4-BE49-F238E27FC236}">
                  <a16:creationId xmlns:a16="http://schemas.microsoft.com/office/drawing/2014/main" id="{54CDB6D4-0EA7-4989-2AEE-BD676B30E501}"/>
                </a:ext>
              </a:extLst>
            </p:cNvPr>
            <p:cNvSpPr/>
            <p:nvPr/>
          </p:nvSpPr>
          <p:spPr>
            <a:xfrm>
              <a:off x="3613605" y="5039580"/>
              <a:ext cx="5021349" cy="1712463"/>
            </a:xfrm>
            <a:prstGeom prst="rect">
              <a:avLst/>
            </a:prstGeom>
            <a:solidFill>
              <a:srgbClr val="FFFFFF"/>
            </a:solidFill>
            <a:ln/>
            <a:effectLst>
              <a:outerShdw blurRad="101600" dist="38100" dir="8100000" algn="bl" rotWithShape="0">
                <a:srgbClr val="000000">
                  <a:alpha val="12000"/>
                </a:srgbClr>
              </a:outerShdw>
            </a:effectLst>
          </p:spPr>
          <p:txBody>
            <a:bodyPr/>
            <a:lstStyle/>
            <a:p>
              <a:endParaRPr lang="fr-CA" sz="2400" noProof="0"/>
            </a:p>
          </p:txBody>
        </p:sp>
        <p:sp>
          <p:nvSpPr>
            <p:cNvPr id="162" name="Shape 27">
              <a:extLst>
                <a:ext uri="{FF2B5EF4-FFF2-40B4-BE49-F238E27FC236}">
                  <a16:creationId xmlns:a16="http://schemas.microsoft.com/office/drawing/2014/main" id="{841E1C25-B3A1-063C-953A-73FBFB27DF09}"/>
                </a:ext>
              </a:extLst>
            </p:cNvPr>
            <p:cNvSpPr/>
            <p:nvPr/>
          </p:nvSpPr>
          <p:spPr>
            <a:xfrm>
              <a:off x="3613605" y="5039581"/>
              <a:ext cx="5021349" cy="470353"/>
            </a:xfrm>
            <a:prstGeom prst="rect">
              <a:avLst/>
            </a:prstGeom>
            <a:solidFill>
              <a:srgbClr val="EE5859"/>
            </a:solidFill>
            <a:ln/>
          </p:spPr>
          <p:txBody>
            <a:bodyPr/>
            <a:lstStyle/>
            <a:p>
              <a:endParaRPr lang="fr-CA" sz="2400" noProof="0"/>
            </a:p>
          </p:txBody>
        </p:sp>
        <p:sp>
          <p:nvSpPr>
            <p:cNvPr id="163" name="Text 28">
              <a:extLst>
                <a:ext uri="{FF2B5EF4-FFF2-40B4-BE49-F238E27FC236}">
                  <a16:creationId xmlns:a16="http://schemas.microsoft.com/office/drawing/2014/main" id="{E182119B-34A3-41EE-AEE9-99497A97DBF0}"/>
                </a:ext>
              </a:extLst>
            </p:cNvPr>
            <p:cNvSpPr/>
            <p:nvPr/>
          </p:nvSpPr>
          <p:spPr>
            <a:xfrm>
              <a:off x="3735525" y="5051772"/>
              <a:ext cx="4899429" cy="445969"/>
            </a:xfrm>
            <a:prstGeom prst="rect">
              <a:avLst/>
            </a:prstGeom>
            <a:noFill/>
            <a:ln/>
          </p:spPr>
          <p:txBody>
            <a:bodyPr wrap="square" lIns="0" tIns="0" rIns="0" bIns="0" rtlCol="0" anchor="ctr"/>
            <a:lstStyle/>
            <a:p>
              <a:pPr algn="just"/>
              <a:r>
                <a:rPr lang="fr-CA" sz="1467" b="1" noProof="0">
                  <a:solidFill>
                    <a:srgbClr val="FFFFFF"/>
                  </a:solidFill>
                  <a:latin typeface="Calibri" pitchFamily="34" charset="0"/>
                  <a:ea typeface="Calibri" pitchFamily="34" charset="-122"/>
                  <a:cs typeface="Calibri" pitchFamily="34" charset="-120"/>
                </a:rPr>
                <a:t>POINT DE VUE DES COMMERÇANTS – Fluctuations et difficultés d'approvisionnement</a:t>
              </a:r>
            </a:p>
          </p:txBody>
        </p:sp>
        <p:sp>
          <p:nvSpPr>
            <p:cNvPr id="164" name="Text 29">
              <a:extLst>
                <a:ext uri="{FF2B5EF4-FFF2-40B4-BE49-F238E27FC236}">
                  <a16:creationId xmlns:a16="http://schemas.microsoft.com/office/drawing/2014/main" id="{CBD30C42-90A9-77F3-D5CE-53CEAF163A7D}"/>
                </a:ext>
              </a:extLst>
            </p:cNvPr>
            <p:cNvSpPr/>
            <p:nvPr/>
          </p:nvSpPr>
          <p:spPr>
            <a:xfrm>
              <a:off x="3735525" y="5522126"/>
              <a:ext cx="4899429" cy="1093489"/>
            </a:xfrm>
            <a:prstGeom prst="rect">
              <a:avLst/>
            </a:prstGeom>
            <a:noFill/>
            <a:ln/>
          </p:spPr>
          <p:txBody>
            <a:bodyPr wrap="square" lIns="50800" tIns="50800" rIns="50800" bIns="50800" rtlCol="0" anchor="t"/>
            <a:lstStyle/>
            <a:p>
              <a:pPr marL="171450" indent="-171450" algn="just">
                <a:lnSpc>
                  <a:spcPct val="150000"/>
                </a:lnSpc>
                <a:buFont typeface="Arial" panose="020B0604020202020204" pitchFamily="34" charset="0"/>
                <a:buChar char="•"/>
              </a:pPr>
              <a:r>
                <a:rPr lang="fr-CA" sz="1200" b="1">
                  <a:solidFill>
                    <a:srgbClr val="58585A"/>
                  </a:solidFill>
                  <a:latin typeface="Calibri" panose="020F0502020204030204" pitchFamily="34" charset="0"/>
                </a:rPr>
                <a:t>Ruptures de stocks régulières, </a:t>
              </a:r>
              <a:r>
                <a:rPr lang="fr-CA" sz="1200" noProof="0">
                  <a:solidFill>
                    <a:srgbClr val="434343"/>
                  </a:solidFill>
                  <a:latin typeface="Calibri" pitchFamily="34" charset="0"/>
                  <a:ea typeface="Calibri" pitchFamily="34" charset="-122"/>
                  <a:cs typeface="Calibri" pitchFamily="34" charset="-120"/>
                </a:rPr>
                <a:t>attribuées aux blocages routiers </a:t>
              </a:r>
            </a:p>
            <a:p>
              <a:pPr marL="171450" indent="-171450" algn="just">
                <a:buFont typeface="Arial" panose="020B0604020202020204" pitchFamily="34" charset="0"/>
                <a:buChar char="•"/>
              </a:pPr>
              <a:r>
                <a:rPr lang="fr-CA" sz="1200" b="1">
                  <a:solidFill>
                    <a:srgbClr val="58585A"/>
                  </a:solidFill>
                  <a:latin typeface="Calibri" panose="020F0502020204030204" pitchFamily="34" charset="0"/>
                </a:rPr>
                <a:t>Variabilité des prix : </a:t>
              </a:r>
              <a:r>
                <a:rPr lang="fr-CA" sz="1200" noProof="0">
                  <a:solidFill>
                    <a:srgbClr val="434343"/>
                  </a:solidFill>
                  <a:latin typeface="Calibri" pitchFamily="34" charset="0"/>
                  <a:ea typeface="Calibri" pitchFamily="34" charset="-122"/>
                  <a:cs typeface="Calibri" pitchFamily="34" charset="-120"/>
                </a:rPr>
                <a:t>fluctuation d’un jour à l’autre et selon les marchés, particulièrement pour les produits alimentaires (et l’eau à Dessalines), ainsi que selon les clients (réductions accordées à certains client vulnérables)</a:t>
              </a:r>
            </a:p>
          </p:txBody>
        </p:sp>
      </p:grpSp>
      <p:sp>
        <p:nvSpPr>
          <p:cNvPr id="165" name="Title 1">
            <a:extLst>
              <a:ext uri="{FF2B5EF4-FFF2-40B4-BE49-F238E27FC236}">
                <a16:creationId xmlns:a16="http://schemas.microsoft.com/office/drawing/2014/main" id="{F2551CBE-C42C-A474-1836-F3BA881D93D4}"/>
              </a:ext>
            </a:extLst>
          </p:cNvPr>
          <p:cNvSpPr txBox="1">
            <a:spLocks/>
          </p:cNvSpPr>
          <p:nvPr/>
        </p:nvSpPr>
        <p:spPr>
          <a:xfrm>
            <a:off x="941024" y="268980"/>
            <a:ext cx="10300136" cy="871713"/>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600" kern="1200">
                <a:solidFill>
                  <a:srgbClr val="58585A"/>
                </a:solidFill>
                <a:latin typeface="+mj-lt"/>
                <a:ea typeface="+mj-ea"/>
                <a:cs typeface="+mj-cs"/>
              </a:defRPr>
            </a:lvl1pPr>
          </a:lstStyle>
          <a:p>
            <a:r>
              <a:rPr lang="fr-CA" sz="2800" noProof="0"/>
              <a:t>Marchés : accès, prix et disponibilité des produits</a:t>
            </a:r>
          </a:p>
        </p:txBody>
      </p:sp>
      <p:sp>
        <p:nvSpPr>
          <p:cNvPr id="6" name="Shape 13">
            <a:extLst>
              <a:ext uri="{FF2B5EF4-FFF2-40B4-BE49-F238E27FC236}">
                <a16:creationId xmlns:a16="http://schemas.microsoft.com/office/drawing/2014/main" id="{B38F33DF-4A80-A7FB-3EE2-C693E0A0286D}"/>
              </a:ext>
            </a:extLst>
          </p:cNvPr>
          <p:cNvSpPr/>
          <p:nvPr/>
        </p:nvSpPr>
        <p:spPr>
          <a:xfrm>
            <a:off x="7383077" y="4363737"/>
            <a:ext cx="4156731" cy="1271279"/>
          </a:xfrm>
          <a:prstGeom prst="rect">
            <a:avLst/>
          </a:prstGeom>
          <a:solidFill>
            <a:srgbClr val="FFF8F2"/>
          </a:solidFill>
          <a:ln/>
          <a:effectLst>
            <a:outerShdw blurRad="177800" dist="50800" dir="8100000" algn="bl" rotWithShape="0">
              <a:srgbClr val="8B1A1A">
                <a:alpha val="18000"/>
              </a:srgbClr>
            </a:outerShdw>
          </a:effectLst>
        </p:spPr>
        <p:txBody>
          <a:bodyPr/>
          <a:lstStyle/>
          <a:p>
            <a:endParaRPr lang="fr-CA" sz="2400" noProof="0"/>
          </a:p>
        </p:txBody>
      </p:sp>
      <p:sp>
        <p:nvSpPr>
          <p:cNvPr id="7" name="Text 15">
            <a:extLst>
              <a:ext uri="{FF2B5EF4-FFF2-40B4-BE49-F238E27FC236}">
                <a16:creationId xmlns:a16="http://schemas.microsoft.com/office/drawing/2014/main" id="{5B5BA849-07FC-C630-9636-E02F566A2C28}"/>
              </a:ext>
            </a:extLst>
          </p:cNvPr>
          <p:cNvSpPr/>
          <p:nvPr/>
        </p:nvSpPr>
        <p:spPr>
          <a:xfrm>
            <a:off x="7453531" y="4322600"/>
            <a:ext cx="997616" cy="673244"/>
          </a:xfrm>
          <a:prstGeom prst="rect">
            <a:avLst/>
          </a:prstGeom>
          <a:noFill/>
          <a:ln/>
        </p:spPr>
        <p:txBody>
          <a:bodyPr wrap="square" lIns="0" tIns="0" rIns="0" bIns="0" rtlCol="0" anchor="ctr"/>
          <a:lstStyle/>
          <a:p>
            <a:r>
              <a:rPr lang="fr-CA" sz="4800" b="1" noProof="0">
                <a:solidFill>
                  <a:srgbClr val="D35400">
                    <a:alpha val="70000"/>
                  </a:srgbClr>
                </a:solidFill>
                <a:latin typeface="Georgia" pitchFamily="34" charset="0"/>
                <a:ea typeface="Georgia" pitchFamily="34" charset="-122"/>
                <a:cs typeface="Georgia" pitchFamily="34" charset="-120"/>
              </a:rPr>
              <a:t>“</a:t>
            </a:r>
            <a:endParaRPr lang="fr-CA" sz="4800" noProof="0"/>
          </a:p>
        </p:txBody>
      </p:sp>
      <p:sp>
        <p:nvSpPr>
          <p:cNvPr id="8" name="Text 16">
            <a:extLst>
              <a:ext uri="{FF2B5EF4-FFF2-40B4-BE49-F238E27FC236}">
                <a16:creationId xmlns:a16="http://schemas.microsoft.com/office/drawing/2014/main" id="{A0A89C0D-45CF-4960-A983-3D8301666E16}"/>
              </a:ext>
            </a:extLst>
          </p:cNvPr>
          <p:cNvSpPr/>
          <p:nvPr/>
        </p:nvSpPr>
        <p:spPr>
          <a:xfrm>
            <a:off x="7898510" y="4437182"/>
            <a:ext cx="3641297" cy="973485"/>
          </a:xfrm>
          <a:prstGeom prst="rect">
            <a:avLst/>
          </a:prstGeom>
          <a:noFill/>
          <a:ln/>
        </p:spPr>
        <p:txBody>
          <a:bodyPr wrap="square" lIns="33867" tIns="33867" rIns="33867" bIns="33867" rtlCol="0" anchor="t"/>
          <a:lstStyle/>
          <a:p>
            <a:r>
              <a:rPr lang="fr-CA" sz="1100" i="1" noProof="0">
                <a:solidFill>
                  <a:srgbClr val="58585A"/>
                </a:solidFill>
                <a:latin typeface="Georgia" panose="02040502050405020303" pitchFamily="18" charset="0"/>
                <a:ea typeface="Georgia" pitchFamily="34" charset="-122"/>
                <a:cs typeface="Georgia" pitchFamily="34" charset="-120"/>
              </a:rPr>
              <a:t>Par moment, le prix de quelques produits a augmenté, tout comme le prix de certains autres diminue …</a:t>
            </a:r>
          </a:p>
          <a:p>
            <a:r>
              <a:rPr lang="fr-CA" sz="1100" i="1" noProof="0">
                <a:solidFill>
                  <a:srgbClr val="58585A"/>
                </a:solidFill>
                <a:latin typeface="Georgia" panose="02040502050405020303" pitchFamily="18" charset="0"/>
              </a:rPr>
              <a:t>L'absence de prix uniformes à travers les différents magasins est l'un des problèmes majeurs de notre pays ; le marché souffre d'un manque de stabilité flagrant.</a:t>
            </a:r>
            <a:endParaRPr lang="fr-CA" sz="1100" noProof="0">
              <a:solidFill>
                <a:srgbClr val="58585A"/>
              </a:solidFill>
              <a:latin typeface="Georgia" panose="02040502050405020303" pitchFamily="18" charset="0"/>
            </a:endParaRPr>
          </a:p>
          <a:p>
            <a:endParaRPr lang="fr-CA" sz="1100" noProof="0">
              <a:solidFill>
                <a:srgbClr val="58585A"/>
              </a:solidFill>
              <a:latin typeface="Georgia" panose="02040502050405020303" pitchFamily="18" charset="0"/>
            </a:endParaRPr>
          </a:p>
        </p:txBody>
      </p:sp>
      <p:sp>
        <p:nvSpPr>
          <p:cNvPr id="9" name="Text 17">
            <a:extLst>
              <a:ext uri="{FF2B5EF4-FFF2-40B4-BE49-F238E27FC236}">
                <a16:creationId xmlns:a16="http://schemas.microsoft.com/office/drawing/2014/main" id="{B5E6AE8D-ECCA-D22E-852B-5D928115F22F}"/>
              </a:ext>
            </a:extLst>
          </p:cNvPr>
          <p:cNvSpPr/>
          <p:nvPr/>
        </p:nvSpPr>
        <p:spPr>
          <a:xfrm>
            <a:off x="7821374" y="5267792"/>
            <a:ext cx="3907327" cy="367224"/>
          </a:xfrm>
          <a:prstGeom prst="rect">
            <a:avLst/>
          </a:prstGeom>
          <a:noFill/>
          <a:ln/>
        </p:spPr>
        <p:txBody>
          <a:bodyPr wrap="square" lIns="0" tIns="0" rIns="0" bIns="0" rtlCol="0" anchor="ctr"/>
          <a:lstStyle/>
          <a:p>
            <a:r>
              <a:rPr lang="fr-CA" sz="1000" b="1" noProof="0">
                <a:solidFill>
                  <a:srgbClr val="D35400"/>
                </a:solidFill>
                <a:latin typeface="Calibri" pitchFamily="34" charset="0"/>
                <a:ea typeface="Calibri" pitchFamily="34" charset="-122"/>
                <a:cs typeface="Calibri" pitchFamily="34" charset="-120"/>
              </a:rPr>
              <a:t>Commerçante, Saint-Marc</a:t>
            </a:r>
            <a:endParaRPr lang="fr-CA" sz="1000" noProof="0"/>
          </a:p>
        </p:txBody>
      </p:sp>
      <p:grpSp>
        <p:nvGrpSpPr>
          <p:cNvPr id="16" name="Group 15">
            <a:extLst>
              <a:ext uri="{FF2B5EF4-FFF2-40B4-BE49-F238E27FC236}">
                <a16:creationId xmlns:a16="http://schemas.microsoft.com/office/drawing/2014/main" id="{67B27982-E0C1-9CF7-579A-98AD01DAB689}"/>
              </a:ext>
            </a:extLst>
          </p:cNvPr>
          <p:cNvGrpSpPr/>
          <p:nvPr/>
        </p:nvGrpSpPr>
        <p:grpSpPr>
          <a:xfrm>
            <a:off x="318500" y="1392633"/>
            <a:ext cx="5608320" cy="2459805"/>
            <a:chOff x="6278880" y="1169219"/>
            <a:chExt cx="5608320" cy="2459805"/>
          </a:xfrm>
        </p:grpSpPr>
        <p:sp>
          <p:nvSpPr>
            <p:cNvPr id="150" name="Shape 15">
              <a:extLst>
                <a:ext uri="{FF2B5EF4-FFF2-40B4-BE49-F238E27FC236}">
                  <a16:creationId xmlns:a16="http://schemas.microsoft.com/office/drawing/2014/main" id="{B42F014E-0870-0C77-DF28-1FF101831FA7}"/>
                </a:ext>
              </a:extLst>
            </p:cNvPr>
            <p:cNvSpPr/>
            <p:nvPr/>
          </p:nvSpPr>
          <p:spPr>
            <a:xfrm>
              <a:off x="6278880" y="1169219"/>
              <a:ext cx="5608320" cy="2459805"/>
            </a:xfrm>
            <a:prstGeom prst="rect">
              <a:avLst/>
            </a:prstGeom>
            <a:solidFill>
              <a:srgbClr val="FFFFFF"/>
            </a:solidFill>
            <a:ln/>
            <a:effectLst>
              <a:outerShdw blurRad="101600" dist="38100" dir="8100000" algn="bl" rotWithShape="0">
                <a:srgbClr val="000000">
                  <a:alpha val="12000"/>
                </a:srgbClr>
              </a:outerShdw>
            </a:effectLst>
          </p:spPr>
          <p:txBody>
            <a:bodyPr/>
            <a:lstStyle/>
            <a:p>
              <a:endParaRPr lang="fr-CA" sz="2400" noProof="0"/>
            </a:p>
          </p:txBody>
        </p:sp>
        <p:sp>
          <p:nvSpPr>
            <p:cNvPr id="151" name="Shape 16">
              <a:extLst>
                <a:ext uri="{FF2B5EF4-FFF2-40B4-BE49-F238E27FC236}">
                  <a16:creationId xmlns:a16="http://schemas.microsoft.com/office/drawing/2014/main" id="{8D4EA620-76D2-C497-43FF-D496D3F1636B}"/>
                </a:ext>
              </a:extLst>
            </p:cNvPr>
            <p:cNvSpPr/>
            <p:nvPr/>
          </p:nvSpPr>
          <p:spPr>
            <a:xfrm>
              <a:off x="6278880" y="1169220"/>
              <a:ext cx="5608320" cy="463296"/>
            </a:xfrm>
            <a:prstGeom prst="rect">
              <a:avLst/>
            </a:prstGeom>
            <a:solidFill>
              <a:srgbClr val="EE5859"/>
            </a:solidFill>
            <a:ln/>
          </p:spPr>
          <p:txBody>
            <a:bodyPr/>
            <a:lstStyle/>
            <a:p>
              <a:endParaRPr lang="fr-CA" sz="2400" noProof="0"/>
            </a:p>
          </p:txBody>
        </p:sp>
        <p:sp>
          <p:nvSpPr>
            <p:cNvPr id="152" name="Text 17">
              <a:extLst>
                <a:ext uri="{FF2B5EF4-FFF2-40B4-BE49-F238E27FC236}">
                  <a16:creationId xmlns:a16="http://schemas.microsoft.com/office/drawing/2014/main" id="{723A43FD-0AF2-72F4-BCDC-568D04EFA61D}"/>
                </a:ext>
              </a:extLst>
            </p:cNvPr>
            <p:cNvSpPr/>
            <p:nvPr/>
          </p:nvSpPr>
          <p:spPr>
            <a:xfrm>
              <a:off x="6339840" y="1193604"/>
              <a:ext cx="5486400" cy="426720"/>
            </a:xfrm>
            <a:prstGeom prst="rect">
              <a:avLst/>
            </a:prstGeom>
            <a:noFill/>
            <a:ln/>
          </p:spPr>
          <p:txBody>
            <a:bodyPr wrap="square" lIns="0" tIns="0" rIns="0" bIns="0" rtlCol="0" anchor="ctr"/>
            <a:lstStyle/>
            <a:p>
              <a:r>
                <a:rPr lang="fr-CA" sz="1467" b="1" noProof="0">
                  <a:solidFill>
                    <a:srgbClr val="FFFFFF"/>
                  </a:solidFill>
                  <a:latin typeface="Calibri" pitchFamily="34" charset="0"/>
                  <a:ea typeface="Calibri" pitchFamily="34" charset="-122"/>
                  <a:cs typeface="Calibri" pitchFamily="34" charset="-120"/>
                </a:rPr>
                <a:t>ÉVOLUTION DES PRIX &amp; DYNAMIQUES</a:t>
              </a:r>
              <a:endParaRPr lang="fr-CA" sz="1467" noProof="0"/>
            </a:p>
          </p:txBody>
        </p:sp>
        <p:sp>
          <p:nvSpPr>
            <p:cNvPr id="12" name="Text 6">
              <a:extLst>
                <a:ext uri="{FF2B5EF4-FFF2-40B4-BE49-F238E27FC236}">
                  <a16:creationId xmlns:a16="http://schemas.microsoft.com/office/drawing/2014/main" id="{7C70E97C-5000-C287-2812-9559850CE2C7}"/>
                </a:ext>
              </a:extLst>
            </p:cNvPr>
            <p:cNvSpPr/>
            <p:nvPr/>
          </p:nvSpPr>
          <p:spPr>
            <a:xfrm>
              <a:off x="6431280" y="1693476"/>
              <a:ext cx="5297424" cy="1752344"/>
            </a:xfrm>
            <a:prstGeom prst="rect">
              <a:avLst/>
            </a:prstGeom>
            <a:noFill/>
            <a:ln/>
          </p:spPr>
          <p:txBody>
            <a:bodyPr wrap="square" lIns="33867" tIns="33867" rIns="33867" bIns="33867" rtlCol="0" anchor="t"/>
            <a:lstStyle/>
            <a:p>
              <a:pPr indent="-285750" algn="just">
                <a:spcAft>
                  <a:spcPts val="600"/>
                </a:spcAft>
                <a:buFont typeface="Arial" panose="020B0604020202020204" pitchFamily="34" charset="0"/>
                <a:buChar char="•"/>
              </a:pPr>
              <a:r>
                <a:rPr lang="fr-CA" sz="1200" b="1">
                  <a:solidFill>
                    <a:srgbClr val="58585A"/>
                  </a:solidFill>
                  <a:latin typeface="Calibri" panose="020F0502020204030204" pitchFamily="34" charset="0"/>
                </a:rPr>
                <a:t>Évolutions des prix globalement attribuées à des facteurs extérieurs aux distributions : </a:t>
              </a:r>
              <a:r>
                <a:rPr lang="fr-CA" sz="1200" noProof="0">
                  <a:solidFill>
                    <a:srgbClr val="434343"/>
                  </a:solidFill>
                  <a:latin typeface="Calibri" pitchFamily="34" charset="0"/>
                  <a:ea typeface="Calibri" pitchFamily="34" charset="-122"/>
                  <a:cs typeface="Calibri" pitchFamily="34" charset="-120"/>
                </a:rPr>
                <a:t>les blocages routiers et hausses des prix du carburant ont été mentionnés comme facteurs principaux</a:t>
              </a:r>
              <a:endParaRPr lang="fr-CA" sz="1200" b="1" noProof="0">
                <a:solidFill>
                  <a:srgbClr val="434343"/>
                </a:solidFill>
                <a:latin typeface="Calibri" pitchFamily="34" charset="0"/>
                <a:ea typeface="Calibri" pitchFamily="34" charset="-122"/>
                <a:cs typeface="Calibri" pitchFamily="34" charset="-120"/>
              </a:endParaRPr>
            </a:p>
            <a:p>
              <a:pPr indent="-285750" algn="just">
                <a:spcAft>
                  <a:spcPts val="600"/>
                </a:spcAft>
                <a:buFont typeface="Arial" panose="020B0604020202020204" pitchFamily="34" charset="0"/>
                <a:buChar char="•"/>
              </a:pPr>
              <a:r>
                <a:rPr lang="fr-CA" sz="1200" b="1">
                  <a:solidFill>
                    <a:srgbClr val="58585A"/>
                  </a:solidFill>
                  <a:latin typeface="Calibri" panose="020F0502020204030204" pitchFamily="34" charset="0"/>
                </a:rPr>
                <a:t>Pas de discrimination de prix PDI/hôtes : </a:t>
              </a:r>
              <a:r>
                <a:rPr lang="fr-CA" sz="1200" noProof="0">
                  <a:solidFill>
                    <a:srgbClr val="434343"/>
                  </a:solidFill>
                  <a:latin typeface="Calibri" pitchFamily="34" charset="0"/>
                  <a:ea typeface="Calibri" pitchFamily="34" charset="-122"/>
                  <a:cs typeface="Calibri" pitchFamily="34" charset="-120"/>
                </a:rPr>
                <a:t>seule une hausse des loyers pour les PDI a été mentionnée à Saint</a:t>
              </a:r>
              <a:r>
                <a:rPr lang="fr-CA" sz="1200">
                  <a:solidFill>
                    <a:srgbClr val="434343"/>
                  </a:solidFill>
                  <a:latin typeface="Calibri" pitchFamily="34" charset="0"/>
                  <a:ea typeface="Calibri" pitchFamily="34" charset="-122"/>
                  <a:cs typeface="Calibri" pitchFamily="34" charset="-120"/>
                </a:rPr>
                <a:t>-</a:t>
              </a:r>
              <a:r>
                <a:rPr lang="fr-CA" sz="1200" noProof="0">
                  <a:solidFill>
                    <a:srgbClr val="434343"/>
                  </a:solidFill>
                  <a:latin typeface="Calibri" pitchFamily="34" charset="0"/>
                  <a:ea typeface="Calibri" pitchFamily="34" charset="-122"/>
                  <a:cs typeface="Calibri" pitchFamily="34" charset="-120"/>
                </a:rPr>
                <a:t>Marc</a:t>
              </a:r>
            </a:p>
            <a:p>
              <a:pPr marL="285750" indent="-285750" algn="just">
                <a:buFont typeface="Arial" panose="020B0604020202020204" pitchFamily="34" charset="0"/>
                <a:buChar char="•"/>
              </a:pPr>
              <a:r>
                <a:rPr lang="fr-CA" sz="1200" b="1">
                  <a:solidFill>
                    <a:srgbClr val="58585A"/>
                  </a:solidFill>
                  <a:latin typeface="Calibri" panose="020F0502020204030204" pitchFamily="34" charset="0"/>
                </a:rPr>
                <a:t>Dynamiques positives dans les marchés : </a:t>
              </a:r>
              <a:r>
                <a:rPr lang="fr-CA" sz="1200" noProof="0">
                  <a:solidFill>
                    <a:srgbClr val="434343"/>
                  </a:solidFill>
                  <a:latin typeface="Calibri" pitchFamily="34" charset="0"/>
                  <a:ea typeface="Calibri" pitchFamily="34" charset="-122"/>
                  <a:cs typeface="Calibri" pitchFamily="34" charset="-120"/>
                </a:rPr>
                <a:t>augmentation de la fréquentation des marchés, utilisation d’une part du cash pour des AGR, achats de produits de meilleure qualité</a:t>
              </a:r>
            </a:p>
          </p:txBody>
        </p:sp>
      </p:grpSp>
      <p:sp>
        <p:nvSpPr>
          <p:cNvPr id="5" name="TextBox 4">
            <a:extLst>
              <a:ext uri="{FF2B5EF4-FFF2-40B4-BE49-F238E27FC236}">
                <a16:creationId xmlns:a16="http://schemas.microsoft.com/office/drawing/2014/main" id="{A2B33A8E-383D-6D86-9FDD-A535DFE11D4E}"/>
              </a:ext>
            </a:extLst>
          </p:cNvPr>
          <p:cNvSpPr txBox="1"/>
          <p:nvPr/>
        </p:nvSpPr>
        <p:spPr>
          <a:xfrm>
            <a:off x="6298738" y="2973635"/>
            <a:ext cx="5608320" cy="616515"/>
          </a:xfrm>
          <a:prstGeom prst="rect">
            <a:avLst/>
          </a:prstGeom>
          <a:noFill/>
        </p:spPr>
        <p:txBody>
          <a:bodyPr wrap="square">
            <a:spAutoFit/>
          </a:bodyPr>
          <a:lstStyle/>
          <a:p>
            <a:pPr lvl="0" algn="just">
              <a:lnSpc>
                <a:spcPct val="150000"/>
              </a:lnSpc>
              <a:defRPr/>
            </a:pPr>
            <a:r>
              <a:rPr lang="fr-CA" sz="1200">
                <a:solidFill>
                  <a:srgbClr val="58585A"/>
                </a:solidFill>
                <a:latin typeface="Calibri" panose="020F0502020204030204" pitchFamily="34" charset="0"/>
                <a:ea typeface="Calibri" panose="020F0502020204030204" pitchFamily="34" charset="0"/>
                <a:cs typeface="Calibri" panose="020F0502020204030204" pitchFamily="34" charset="0"/>
              </a:rPr>
              <a:t>A noter que </a:t>
            </a:r>
            <a:r>
              <a:rPr lang="fr-FR" sz="1200">
                <a:solidFill>
                  <a:srgbClr val="58585A"/>
                </a:solidFill>
                <a:latin typeface="Calibri" panose="020F0502020204030204" pitchFamily="34" charset="0"/>
                <a:ea typeface="Calibri" panose="020F0502020204030204" pitchFamily="34" charset="0"/>
                <a:cs typeface="Calibri" panose="020F0502020204030204" pitchFamily="34" charset="0"/>
              </a:rPr>
              <a:t>selon les participants, ces barrières étaient déjà présentes avant les distributions de cash.</a:t>
            </a:r>
            <a:endParaRPr lang="fr-CA" sz="1200">
              <a:solidFill>
                <a:srgbClr val="58585A"/>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173532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5BEAE2-EDF6-147A-0DAF-596CBC25EB46}"/>
            </a:ext>
          </a:extLst>
        </p:cNvPr>
        <p:cNvGrpSpPr/>
        <p:nvPr/>
      </p:nvGrpSpPr>
      <p:grpSpPr>
        <a:xfrm>
          <a:off x="0" y="0"/>
          <a:ext cx="0" cy="0"/>
          <a:chOff x="0" y="0"/>
          <a:chExt cx="0" cy="0"/>
        </a:xfrm>
      </p:grpSpPr>
      <p:sp>
        <p:nvSpPr>
          <p:cNvPr id="165" name="Title 1">
            <a:extLst>
              <a:ext uri="{FF2B5EF4-FFF2-40B4-BE49-F238E27FC236}">
                <a16:creationId xmlns:a16="http://schemas.microsoft.com/office/drawing/2014/main" id="{EDF2BF9E-5612-C9EA-B1E3-DF37F3850E39}"/>
              </a:ext>
            </a:extLst>
          </p:cNvPr>
          <p:cNvSpPr txBox="1">
            <a:spLocks/>
          </p:cNvSpPr>
          <p:nvPr/>
        </p:nvSpPr>
        <p:spPr>
          <a:xfrm>
            <a:off x="941024" y="268980"/>
            <a:ext cx="10300136" cy="871713"/>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600" kern="1200">
                <a:solidFill>
                  <a:srgbClr val="58585A"/>
                </a:solidFill>
                <a:latin typeface="+mj-lt"/>
                <a:ea typeface="+mj-ea"/>
                <a:cs typeface="+mj-cs"/>
              </a:defRPr>
            </a:lvl1pPr>
          </a:lstStyle>
          <a:p>
            <a:r>
              <a:rPr lang="fr-FR" sz="2800"/>
              <a:t>COHÉSION SOCIALE ET DYNAMIQUES COMMUNAUTAIRES</a:t>
            </a:r>
          </a:p>
        </p:txBody>
      </p:sp>
      <p:sp>
        <p:nvSpPr>
          <p:cNvPr id="10" name="Shape 3">
            <a:extLst>
              <a:ext uri="{FF2B5EF4-FFF2-40B4-BE49-F238E27FC236}">
                <a16:creationId xmlns:a16="http://schemas.microsoft.com/office/drawing/2014/main" id="{CEF651CB-3DC2-77A0-115E-D92DEFB6CFE4}"/>
              </a:ext>
            </a:extLst>
          </p:cNvPr>
          <p:cNvSpPr/>
          <p:nvPr/>
        </p:nvSpPr>
        <p:spPr>
          <a:xfrm>
            <a:off x="390771" y="1111235"/>
            <a:ext cx="5608320" cy="1728251"/>
          </a:xfrm>
          <a:prstGeom prst="rect">
            <a:avLst/>
          </a:prstGeom>
          <a:solidFill>
            <a:srgbClr val="FFFFFF"/>
          </a:solidFill>
          <a:ln/>
          <a:effectLst>
            <a:outerShdw blurRad="127000" dist="38100" dir="8100000" algn="bl" rotWithShape="0">
              <a:srgbClr val="000000">
                <a:alpha val="13000"/>
              </a:srgbClr>
            </a:outerShdw>
          </a:effectLst>
        </p:spPr>
        <p:txBody>
          <a:bodyPr/>
          <a:lstStyle/>
          <a:p>
            <a:endParaRPr lang="fr-FR" sz="2400"/>
          </a:p>
        </p:txBody>
      </p:sp>
      <p:sp>
        <p:nvSpPr>
          <p:cNvPr id="11" name="Shape 4">
            <a:extLst>
              <a:ext uri="{FF2B5EF4-FFF2-40B4-BE49-F238E27FC236}">
                <a16:creationId xmlns:a16="http://schemas.microsoft.com/office/drawing/2014/main" id="{7EA264DB-9E5A-5E16-3E97-7AD715438AC2}"/>
              </a:ext>
            </a:extLst>
          </p:cNvPr>
          <p:cNvSpPr/>
          <p:nvPr/>
        </p:nvSpPr>
        <p:spPr>
          <a:xfrm>
            <a:off x="390771" y="1111235"/>
            <a:ext cx="5608320" cy="438912"/>
          </a:xfrm>
          <a:prstGeom prst="rect">
            <a:avLst/>
          </a:prstGeom>
          <a:solidFill>
            <a:schemeClr val="bg2"/>
          </a:solidFill>
          <a:ln/>
        </p:spPr>
        <p:txBody>
          <a:bodyPr/>
          <a:lstStyle/>
          <a:p>
            <a:endParaRPr lang="fr-FR" sz="2400"/>
          </a:p>
        </p:txBody>
      </p:sp>
      <p:sp>
        <p:nvSpPr>
          <p:cNvPr id="12" name="Text 5">
            <a:extLst>
              <a:ext uri="{FF2B5EF4-FFF2-40B4-BE49-F238E27FC236}">
                <a16:creationId xmlns:a16="http://schemas.microsoft.com/office/drawing/2014/main" id="{12DE0306-DAC5-40A8-8454-FD16375E71D5}"/>
              </a:ext>
            </a:extLst>
          </p:cNvPr>
          <p:cNvSpPr/>
          <p:nvPr/>
        </p:nvSpPr>
        <p:spPr>
          <a:xfrm>
            <a:off x="476115" y="1160003"/>
            <a:ext cx="5486400" cy="365760"/>
          </a:xfrm>
          <a:prstGeom prst="rect">
            <a:avLst/>
          </a:prstGeom>
          <a:noFill/>
          <a:ln/>
        </p:spPr>
        <p:txBody>
          <a:bodyPr wrap="square" lIns="0" tIns="0" rIns="0" bIns="0" rtlCol="0" anchor="ctr"/>
          <a:lstStyle/>
          <a:p>
            <a:r>
              <a:rPr lang="en-US" sz="1333" b="1">
                <a:solidFill>
                  <a:srgbClr val="FFFFFF"/>
                </a:solidFill>
                <a:latin typeface="Calibri" pitchFamily="34" charset="0"/>
                <a:ea typeface="Calibri" pitchFamily="34" charset="-122"/>
                <a:cs typeface="Calibri" pitchFamily="34" charset="-120"/>
              </a:rPr>
              <a:t>TENSIONS ET RISQUES D'EXCLUSION</a:t>
            </a:r>
            <a:endParaRPr lang="en-US" sz="1333"/>
          </a:p>
        </p:txBody>
      </p:sp>
      <p:sp>
        <p:nvSpPr>
          <p:cNvPr id="13" name="Text 6">
            <a:extLst>
              <a:ext uri="{FF2B5EF4-FFF2-40B4-BE49-F238E27FC236}">
                <a16:creationId xmlns:a16="http://schemas.microsoft.com/office/drawing/2014/main" id="{7E005E31-EDE5-5E19-518C-8B69128B6355}"/>
              </a:ext>
            </a:extLst>
          </p:cNvPr>
          <p:cNvSpPr/>
          <p:nvPr/>
        </p:nvSpPr>
        <p:spPr>
          <a:xfrm>
            <a:off x="512691" y="1635491"/>
            <a:ext cx="5413248" cy="1029873"/>
          </a:xfrm>
          <a:prstGeom prst="rect">
            <a:avLst/>
          </a:prstGeom>
          <a:noFill/>
          <a:ln/>
        </p:spPr>
        <p:txBody>
          <a:bodyPr wrap="square" lIns="33867" tIns="33867" rIns="33867" bIns="33867" rtlCol="0" anchor="t"/>
          <a:lstStyle/>
          <a:p>
            <a:pPr algn="just"/>
            <a:r>
              <a:rPr lang="en-US" sz="1267">
                <a:solidFill>
                  <a:srgbClr val="2C2C2C"/>
                </a:solidFill>
                <a:latin typeface="Calibri" pitchFamily="34" charset="0"/>
                <a:ea typeface="Calibri" pitchFamily="34" charset="-122"/>
                <a:cs typeface="Calibri" pitchFamily="34" charset="-120"/>
              </a:rPr>
              <a:t>Des frictions entre </a:t>
            </a:r>
            <a:r>
              <a:rPr lang="en-US" sz="1267" err="1">
                <a:solidFill>
                  <a:srgbClr val="2C2C2C"/>
                </a:solidFill>
                <a:latin typeface="Calibri" pitchFamily="34" charset="0"/>
                <a:ea typeface="Calibri" pitchFamily="34" charset="-122"/>
                <a:cs typeface="Calibri" pitchFamily="34" charset="-120"/>
              </a:rPr>
              <a:t>bénéficiaires</a:t>
            </a:r>
            <a:r>
              <a:rPr lang="en-US" sz="1267">
                <a:solidFill>
                  <a:srgbClr val="2C2C2C"/>
                </a:solidFill>
                <a:latin typeface="Calibri" pitchFamily="34" charset="0"/>
                <a:ea typeface="Calibri" pitchFamily="34" charset="-122"/>
                <a:cs typeface="Calibri" pitchFamily="34" charset="-120"/>
              </a:rPr>
              <a:t> et non-</a:t>
            </a:r>
            <a:r>
              <a:rPr lang="en-US" sz="1267" err="1">
                <a:solidFill>
                  <a:srgbClr val="2C2C2C"/>
                </a:solidFill>
                <a:latin typeface="Calibri" pitchFamily="34" charset="0"/>
                <a:ea typeface="Calibri" pitchFamily="34" charset="-122"/>
                <a:cs typeface="Calibri" pitchFamily="34" charset="-120"/>
              </a:rPr>
              <a:t>bénéficiaires</a:t>
            </a:r>
            <a:r>
              <a:rPr lang="en-US" sz="1267">
                <a:solidFill>
                  <a:srgbClr val="2C2C2C"/>
                </a:solidFill>
                <a:latin typeface="Calibri" pitchFamily="34" charset="0"/>
                <a:ea typeface="Calibri" pitchFamily="34" charset="-122"/>
                <a:cs typeface="Calibri" pitchFamily="34" charset="-120"/>
              </a:rPr>
              <a:t> </a:t>
            </a:r>
            <a:r>
              <a:rPr lang="en-US" sz="1267" b="1">
                <a:solidFill>
                  <a:srgbClr val="EE5859"/>
                </a:solidFill>
                <a:latin typeface="Calibri" pitchFamily="34" charset="0"/>
                <a:ea typeface="Calibri" pitchFamily="34" charset="-122"/>
                <a:cs typeface="Calibri" pitchFamily="34" charset="-120"/>
              </a:rPr>
              <a:t>(jalousie, frustration)</a:t>
            </a:r>
            <a:r>
              <a:rPr lang="en-US" sz="1267">
                <a:solidFill>
                  <a:srgbClr val="EE5859"/>
                </a:solidFill>
                <a:latin typeface="Calibri" pitchFamily="34" charset="0"/>
                <a:ea typeface="Calibri" pitchFamily="34" charset="-122"/>
                <a:cs typeface="Calibri" pitchFamily="34" charset="-120"/>
              </a:rPr>
              <a:t> </a:t>
            </a:r>
            <a:r>
              <a:rPr lang="en-US" sz="1267" err="1">
                <a:solidFill>
                  <a:srgbClr val="2C2C2C"/>
                </a:solidFill>
                <a:latin typeface="Calibri" pitchFamily="34" charset="0"/>
                <a:ea typeface="Calibri" pitchFamily="34" charset="-122"/>
                <a:cs typeface="Calibri" pitchFamily="34" charset="-120"/>
              </a:rPr>
              <a:t>ont</a:t>
            </a:r>
            <a:r>
              <a:rPr lang="en-US" sz="1267">
                <a:solidFill>
                  <a:srgbClr val="2C2C2C"/>
                </a:solidFill>
                <a:latin typeface="Calibri" pitchFamily="34" charset="0"/>
                <a:ea typeface="Calibri" pitchFamily="34" charset="-122"/>
                <a:cs typeface="Calibri" pitchFamily="34" charset="-120"/>
              </a:rPr>
              <a:t> </a:t>
            </a:r>
            <a:r>
              <a:rPr lang="en-US" sz="1267" err="1">
                <a:solidFill>
                  <a:srgbClr val="2C2C2C"/>
                </a:solidFill>
                <a:latin typeface="Calibri" pitchFamily="34" charset="0"/>
                <a:ea typeface="Calibri" pitchFamily="34" charset="-122"/>
                <a:cs typeface="Calibri" pitchFamily="34" charset="-120"/>
              </a:rPr>
              <a:t>été</a:t>
            </a:r>
            <a:r>
              <a:rPr lang="en-US" sz="1267">
                <a:solidFill>
                  <a:srgbClr val="2C2C2C"/>
                </a:solidFill>
                <a:latin typeface="Calibri" pitchFamily="34" charset="0"/>
                <a:ea typeface="Calibri" pitchFamily="34" charset="-122"/>
                <a:cs typeface="Calibri" pitchFamily="34" charset="-120"/>
              </a:rPr>
              <a:t> </a:t>
            </a:r>
            <a:r>
              <a:rPr lang="en-US" sz="1267" err="1">
                <a:solidFill>
                  <a:srgbClr val="2C2C2C"/>
                </a:solidFill>
                <a:latin typeface="Calibri" pitchFamily="34" charset="0"/>
                <a:ea typeface="Calibri" pitchFamily="34" charset="-122"/>
                <a:cs typeface="Calibri" pitchFamily="34" charset="-120"/>
              </a:rPr>
              <a:t>rapportées</a:t>
            </a:r>
            <a:r>
              <a:rPr lang="en-US" sz="1267">
                <a:solidFill>
                  <a:srgbClr val="2C2C2C"/>
                </a:solidFill>
                <a:latin typeface="Calibri" pitchFamily="34" charset="0"/>
                <a:ea typeface="Calibri" pitchFamily="34" charset="-122"/>
                <a:cs typeface="Calibri" pitchFamily="34" charset="-120"/>
              </a:rPr>
              <a:t> dans </a:t>
            </a:r>
            <a:r>
              <a:rPr lang="en-US" sz="1267" err="1">
                <a:solidFill>
                  <a:srgbClr val="2C2C2C"/>
                </a:solidFill>
                <a:latin typeface="Calibri" pitchFamily="34" charset="0"/>
                <a:ea typeface="Calibri" pitchFamily="34" charset="-122"/>
                <a:cs typeface="Calibri" pitchFamily="34" charset="-120"/>
              </a:rPr>
              <a:t>tous</a:t>
            </a:r>
            <a:r>
              <a:rPr lang="en-US" sz="1267">
                <a:solidFill>
                  <a:srgbClr val="2C2C2C"/>
                </a:solidFill>
                <a:latin typeface="Calibri" pitchFamily="34" charset="0"/>
                <a:ea typeface="Calibri" pitchFamily="34" charset="-122"/>
                <a:cs typeface="Calibri" pitchFamily="34" charset="-120"/>
              </a:rPr>
              <a:t> les FGD.
</a:t>
            </a:r>
            <a:r>
              <a:rPr lang="en-US" sz="1267" b="1" err="1">
                <a:solidFill>
                  <a:srgbClr val="58585A"/>
                </a:solidFill>
                <a:latin typeface="Calibri" pitchFamily="34" charset="0"/>
                <a:ea typeface="Calibri" pitchFamily="34" charset="-122"/>
                <a:cs typeface="Calibri" pitchFamily="34" charset="-120"/>
              </a:rPr>
              <a:t>Stigmatisation</a:t>
            </a:r>
            <a:r>
              <a:rPr lang="en-US" sz="1267" b="1">
                <a:solidFill>
                  <a:srgbClr val="58585A"/>
                </a:solidFill>
                <a:latin typeface="Calibri" pitchFamily="34" charset="0"/>
                <a:ea typeface="Calibri" pitchFamily="34" charset="-122"/>
                <a:cs typeface="Calibri" pitchFamily="34" charset="-120"/>
              </a:rPr>
              <a:t> de PDI </a:t>
            </a:r>
            <a:r>
              <a:rPr lang="en-US" sz="1267" err="1">
                <a:solidFill>
                  <a:srgbClr val="2C2C2C"/>
                </a:solidFill>
                <a:latin typeface="Calibri" pitchFamily="34" charset="0"/>
                <a:ea typeface="Calibri" pitchFamily="34" charset="-122"/>
                <a:cs typeface="Calibri" pitchFamily="34" charset="-120"/>
              </a:rPr>
              <a:t>originaires</a:t>
            </a:r>
            <a:r>
              <a:rPr lang="en-US" sz="1267">
                <a:solidFill>
                  <a:srgbClr val="2C2C2C"/>
                </a:solidFill>
                <a:latin typeface="Calibri" pitchFamily="34" charset="0"/>
                <a:ea typeface="Calibri" pitchFamily="34" charset="-122"/>
                <a:cs typeface="Calibri" pitchFamily="34" charset="-120"/>
              </a:rPr>
              <a:t> de zones </a:t>
            </a:r>
            <a:r>
              <a:rPr lang="en-US" sz="1267" err="1">
                <a:solidFill>
                  <a:srgbClr val="2C2C2C"/>
                </a:solidFill>
                <a:latin typeface="Calibri" pitchFamily="34" charset="0"/>
                <a:ea typeface="Calibri" pitchFamily="34" charset="-122"/>
                <a:cs typeface="Calibri" pitchFamily="34" charset="-120"/>
              </a:rPr>
              <a:t>contrôlées</a:t>
            </a:r>
            <a:r>
              <a:rPr lang="en-US" sz="1267">
                <a:solidFill>
                  <a:srgbClr val="2C2C2C"/>
                </a:solidFill>
                <a:latin typeface="Calibri" pitchFamily="34" charset="0"/>
                <a:ea typeface="Calibri" pitchFamily="34" charset="-122"/>
                <a:cs typeface="Calibri" pitchFamily="34" charset="-120"/>
              </a:rPr>
              <a:t> par les GCO </a:t>
            </a:r>
            <a:r>
              <a:rPr lang="en-US" sz="1267" err="1">
                <a:solidFill>
                  <a:srgbClr val="2C2C2C"/>
                </a:solidFill>
                <a:latin typeface="Calibri" pitchFamily="34" charset="0"/>
                <a:ea typeface="Calibri" pitchFamily="34" charset="-122"/>
                <a:cs typeface="Calibri" pitchFamily="34" charset="-120"/>
              </a:rPr>
              <a:t>signalée</a:t>
            </a:r>
            <a:r>
              <a:rPr lang="en-US" sz="1267">
                <a:solidFill>
                  <a:srgbClr val="2C2C2C"/>
                </a:solidFill>
                <a:latin typeface="Calibri" pitchFamily="34" charset="0"/>
                <a:ea typeface="Calibri" pitchFamily="34" charset="-122"/>
                <a:cs typeface="Calibri" pitchFamily="34" charset="-120"/>
              </a:rPr>
              <a:t> dans les deux communes.
</a:t>
            </a:r>
            <a:endParaRPr lang="en-US" sz="1267"/>
          </a:p>
        </p:txBody>
      </p:sp>
      <p:sp>
        <p:nvSpPr>
          <p:cNvPr id="14" name="Shape 7">
            <a:extLst>
              <a:ext uri="{FF2B5EF4-FFF2-40B4-BE49-F238E27FC236}">
                <a16:creationId xmlns:a16="http://schemas.microsoft.com/office/drawing/2014/main" id="{96985849-5E6E-4C97-4196-A3D195C673C6}"/>
              </a:ext>
            </a:extLst>
          </p:cNvPr>
          <p:cNvSpPr/>
          <p:nvPr/>
        </p:nvSpPr>
        <p:spPr>
          <a:xfrm>
            <a:off x="6279507" y="1111235"/>
            <a:ext cx="5730240" cy="1728251"/>
          </a:xfrm>
          <a:prstGeom prst="rect">
            <a:avLst/>
          </a:prstGeom>
          <a:solidFill>
            <a:srgbClr val="FFFFFF"/>
          </a:solidFill>
          <a:ln/>
          <a:effectLst>
            <a:outerShdw blurRad="127000" dist="38100" dir="8100000" algn="bl" rotWithShape="0">
              <a:srgbClr val="000000">
                <a:alpha val="13000"/>
              </a:srgbClr>
            </a:outerShdw>
          </a:effectLst>
        </p:spPr>
        <p:txBody>
          <a:bodyPr/>
          <a:lstStyle/>
          <a:p>
            <a:endParaRPr lang="fr-FR" sz="2400"/>
          </a:p>
        </p:txBody>
      </p:sp>
      <p:sp>
        <p:nvSpPr>
          <p:cNvPr id="15" name="Shape 8">
            <a:extLst>
              <a:ext uri="{FF2B5EF4-FFF2-40B4-BE49-F238E27FC236}">
                <a16:creationId xmlns:a16="http://schemas.microsoft.com/office/drawing/2014/main" id="{E3B96825-667B-E973-E978-80ADAB5C413C}"/>
              </a:ext>
            </a:extLst>
          </p:cNvPr>
          <p:cNvSpPr/>
          <p:nvPr/>
        </p:nvSpPr>
        <p:spPr>
          <a:xfrm>
            <a:off x="6279507" y="1111235"/>
            <a:ext cx="5730240" cy="438912"/>
          </a:xfrm>
          <a:prstGeom prst="rect">
            <a:avLst/>
          </a:prstGeom>
          <a:solidFill>
            <a:schemeClr val="bg2"/>
          </a:solidFill>
          <a:ln/>
        </p:spPr>
        <p:txBody>
          <a:bodyPr/>
          <a:lstStyle/>
          <a:p>
            <a:endParaRPr lang="fr-FR" sz="2400"/>
          </a:p>
        </p:txBody>
      </p:sp>
      <p:sp>
        <p:nvSpPr>
          <p:cNvPr id="16" name="Text 9">
            <a:extLst>
              <a:ext uri="{FF2B5EF4-FFF2-40B4-BE49-F238E27FC236}">
                <a16:creationId xmlns:a16="http://schemas.microsoft.com/office/drawing/2014/main" id="{84B59F3E-DE4D-AA40-E0C9-CA61747A484D}"/>
              </a:ext>
            </a:extLst>
          </p:cNvPr>
          <p:cNvSpPr/>
          <p:nvPr/>
        </p:nvSpPr>
        <p:spPr>
          <a:xfrm>
            <a:off x="6364851" y="1160003"/>
            <a:ext cx="5608320" cy="365760"/>
          </a:xfrm>
          <a:prstGeom prst="rect">
            <a:avLst/>
          </a:prstGeom>
          <a:solidFill>
            <a:schemeClr val="bg2"/>
          </a:solidFill>
          <a:ln/>
        </p:spPr>
        <p:txBody>
          <a:bodyPr wrap="square" lIns="0" tIns="0" rIns="0" bIns="0" rtlCol="0" anchor="ctr"/>
          <a:lstStyle/>
          <a:p>
            <a:r>
              <a:rPr lang="en-US" sz="1333" b="1">
                <a:solidFill>
                  <a:srgbClr val="FFFFFF"/>
                </a:solidFill>
                <a:latin typeface="Calibri" pitchFamily="34" charset="0"/>
                <a:ea typeface="Calibri" pitchFamily="34" charset="-122"/>
                <a:cs typeface="Calibri" pitchFamily="34" charset="-120"/>
              </a:rPr>
              <a:t>SOLIDARITÉ ET ENTRAIDE</a:t>
            </a:r>
            <a:endParaRPr lang="en-US" sz="1333"/>
          </a:p>
        </p:txBody>
      </p:sp>
      <p:sp>
        <p:nvSpPr>
          <p:cNvPr id="17" name="Text 10">
            <a:extLst>
              <a:ext uri="{FF2B5EF4-FFF2-40B4-BE49-F238E27FC236}">
                <a16:creationId xmlns:a16="http://schemas.microsoft.com/office/drawing/2014/main" id="{9A0A536A-D24B-172D-86AE-A7C45311EB51}"/>
              </a:ext>
            </a:extLst>
          </p:cNvPr>
          <p:cNvSpPr/>
          <p:nvPr/>
        </p:nvSpPr>
        <p:spPr>
          <a:xfrm>
            <a:off x="6401427" y="1635491"/>
            <a:ext cx="5535168" cy="1129079"/>
          </a:xfrm>
          <a:prstGeom prst="rect">
            <a:avLst/>
          </a:prstGeom>
          <a:noFill/>
          <a:ln/>
        </p:spPr>
        <p:txBody>
          <a:bodyPr wrap="square" lIns="33867" tIns="33867" rIns="33867" bIns="33867" rtlCol="0" anchor="t"/>
          <a:lstStyle/>
          <a:p>
            <a:pPr algn="just"/>
            <a:r>
              <a:rPr lang="fr-FR" sz="1270" b="1" i="0" u="none" strike="noStrike">
                <a:solidFill>
                  <a:srgbClr val="58585A"/>
                </a:solidFill>
                <a:effectLst/>
                <a:latin typeface="Calibri" panose="020F0502020204030204" pitchFamily="34" charset="0"/>
              </a:rPr>
              <a:t>Solidarité : </a:t>
            </a:r>
            <a:r>
              <a:rPr lang="fr-FR" sz="1270" b="0" i="0" u="none" strike="noStrike">
                <a:solidFill>
                  <a:srgbClr val="58585A"/>
                </a:solidFill>
                <a:effectLst/>
                <a:latin typeface="Calibri" panose="020F0502020204030204" pitchFamily="34" charset="0"/>
              </a:rPr>
              <a:t>partage de l’assistance répandu, notamment avec d’autres PDI, communautés hôtes (notamment familles d’accueil), et ménages dans le besoin.</a:t>
            </a:r>
            <a:r>
              <a:rPr lang="fr-FR" sz="1270" b="0" i="0">
                <a:solidFill>
                  <a:srgbClr val="000000"/>
                </a:solidFill>
                <a:effectLst/>
                <a:latin typeface="Calibri" panose="020F0502020204030204" pitchFamily="34" charset="0"/>
              </a:rPr>
              <a:t>​</a:t>
            </a:r>
            <a:br>
              <a:rPr lang="fr-FR" sz="1270" b="0" i="0">
                <a:solidFill>
                  <a:srgbClr val="000000"/>
                </a:solidFill>
                <a:effectLst/>
                <a:latin typeface="Calibri" panose="020F0502020204030204" pitchFamily="34" charset="0"/>
              </a:rPr>
            </a:br>
            <a:r>
              <a:rPr lang="fr-FR" sz="1270" b="0" i="0">
                <a:solidFill>
                  <a:srgbClr val="000000"/>
                </a:solidFill>
                <a:effectLst/>
                <a:latin typeface="Calibri" panose="020F0502020204030204" pitchFamily="34" charset="0"/>
              </a:rPr>
              <a:t>​</a:t>
            </a:r>
            <a:br>
              <a:rPr lang="fr-FR" sz="1270" b="0" i="0">
                <a:solidFill>
                  <a:srgbClr val="000000"/>
                </a:solidFill>
                <a:effectLst/>
                <a:latin typeface="Calibri" panose="020F0502020204030204" pitchFamily="34" charset="0"/>
              </a:rPr>
            </a:br>
            <a:r>
              <a:rPr lang="fr-FR" sz="1270" b="1" i="0" u="none" strike="noStrike">
                <a:solidFill>
                  <a:srgbClr val="58585A"/>
                </a:solidFill>
                <a:effectLst/>
                <a:latin typeface="Calibri" panose="020F0502020204030204" pitchFamily="34" charset="0"/>
              </a:rPr>
              <a:t>Médiation des leaders </a:t>
            </a:r>
            <a:r>
              <a:rPr lang="fr-FR" sz="1270" b="0" i="0" u="none" strike="noStrike">
                <a:solidFill>
                  <a:srgbClr val="2C2C2C"/>
                </a:solidFill>
                <a:effectLst/>
                <a:latin typeface="Calibri" panose="020F0502020204030204" pitchFamily="34" charset="0"/>
              </a:rPr>
              <a:t>rapportée comme facteur central de maintien de la cohésion sociale.</a:t>
            </a:r>
            <a:endParaRPr lang="en-US" sz="1270"/>
          </a:p>
        </p:txBody>
      </p:sp>
      <p:grpSp>
        <p:nvGrpSpPr>
          <p:cNvPr id="2" name="Group 1">
            <a:extLst>
              <a:ext uri="{FF2B5EF4-FFF2-40B4-BE49-F238E27FC236}">
                <a16:creationId xmlns:a16="http://schemas.microsoft.com/office/drawing/2014/main" id="{AA84C5E8-1685-F1BB-8A3A-495E5BA19818}"/>
              </a:ext>
            </a:extLst>
          </p:cNvPr>
          <p:cNvGrpSpPr/>
          <p:nvPr/>
        </p:nvGrpSpPr>
        <p:grpSpPr>
          <a:xfrm>
            <a:off x="409999" y="3173270"/>
            <a:ext cx="3186510" cy="1640010"/>
            <a:chOff x="409999" y="3811445"/>
            <a:chExt cx="3186510" cy="1640010"/>
          </a:xfrm>
        </p:grpSpPr>
        <p:sp>
          <p:nvSpPr>
            <p:cNvPr id="38" name="Shape 13">
              <a:extLst>
                <a:ext uri="{FF2B5EF4-FFF2-40B4-BE49-F238E27FC236}">
                  <a16:creationId xmlns:a16="http://schemas.microsoft.com/office/drawing/2014/main" id="{903B99D3-BCDD-3CEA-9668-8579D5BC3EA0}"/>
                </a:ext>
              </a:extLst>
            </p:cNvPr>
            <p:cNvSpPr/>
            <p:nvPr/>
          </p:nvSpPr>
          <p:spPr>
            <a:xfrm>
              <a:off x="409999" y="3852419"/>
              <a:ext cx="3048000" cy="1599036"/>
            </a:xfrm>
            <a:prstGeom prst="rect">
              <a:avLst/>
            </a:prstGeom>
            <a:solidFill>
              <a:srgbClr val="FFF8F2"/>
            </a:solidFill>
            <a:ln/>
            <a:effectLst>
              <a:outerShdw blurRad="177800" dist="50800" dir="8100000" algn="bl" rotWithShape="0">
                <a:srgbClr val="8B1A1A">
                  <a:alpha val="18000"/>
                </a:srgbClr>
              </a:outerShdw>
            </a:effectLst>
          </p:spPr>
          <p:txBody>
            <a:bodyPr/>
            <a:lstStyle/>
            <a:p>
              <a:endParaRPr lang="fr-FR" sz="2400"/>
            </a:p>
          </p:txBody>
        </p:sp>
        <p:sp>
          <p:nvSpPr>
            <p:cNvPr id="39" name="Text 15">
              <a:extLst>
                <a:ext uri="{FF2B5EF4-FFF2-40B4-BE49-F238E27FC236}">
                  <a16:creationId xmlns:a16="http://schemas.microsoft.com/office/drawing/2014/main" id="{58A5F687-06C8-578D-00A2-75ED67C4C9BE}"/>
                </a:ext>
              </a:extLst>
            </p:cNvPr>
            <p:cNvSpPr/>
            <p:nvPr/>
          </p:nvSpPr>
          <p:spPr>
            <a:xfrm>
              <a:off x="461662" y="3811445"/>
              <a:ext cx="731520" cy="670560"/>
            </a:xfrm>
            <a:prstGeom prst="rect">
              <a:avLst/>
            </a:prstGeom>
            <a:noFill/>
            <a:ln/>
          </p:spPr>
          <p:txBody>
            <a:bodyPr wrap="square" lIns="0" tIns="0" rIns="0" bIns="0" rtlCol="0" anchor="ctr"/>
            <a:lstStyle/>
            <a:p>
              <a:r>
                <a:rPr lang="en-US" sz="4800" b="1">
                  <a:solidFill>
                    <a:srgbClr val="D35400">
                      <a:alpha val="70000"/>
                    </a:srgbClr>
                  </a:solidFill>
                  <a:latin typeface="Georgia" pitchFamily="34" charset="0"/>
                  <a:ea typeface="Georgia" pitchFamily="34" charset="-122"/>
                  <a:cs typeface="Georgia" pitchFamily="34" charset="-120"/>
                </a:rPr>
                <a:t>“</a:t>
              </a:r>
              <a:endParaRPr lang="en-US" sz="4800"/>
            </a:p>
          </p:txBody>
        </p:sp>
        <p:sp>
          <p:nvSpPr>
            <p:cNvPr id="40" name="Text 16">
              <a:extLst>
                <a:ext uri="{FF2B5EF4-FFF2-40B4-BE49-F238E27FC236}">
                  <a16:creationId xmlns:a16="http://schemas.microsoft.com/office/drawing/2014/main" id="{7A228EB5-8844-00AC-B91F-420DEB05F1FF}"/>
                </a:ext>
              </a:extLst>
            </p:cNvPr>
            <p:cNvSpPr/>
            <p:nvPr/>
          </p:nvSpPr>
          <p:spPr>
            <a:xfrm>
              <a:off x="787951" y="3925571"/>
              <a:ext cx="2670048" cy="1375052"/>
            </a:xfrm>
            <a:prstGeom prst="rect">
              <a:avLst/>
            </a:prstGeom>
            <a:noFill/>
            <a:ln/>
          </p:spPr>
          <p:txBody>
            <a:bodyPr wrap="square" lIns="33867" tIns="33867" rIns="33867" bIns="33867" rtlCol="0" anchor="t"/>
            <a:lstStyle/>
            <a:p>
              <a:r>
                <a:rPr lang="fr-FR" sz="1100">
                  <a:solidFill>
                    <a:srgbClr val="58585A"/>
                  </a:solidFill>
                  <a:latin typeface="Georgia" panose="02040502050405020303" pitchFamily="18" charset="0"/>
                </a:rPr>
                <a:t>Ce ne sont pas tous ceux qui ont participé [au recensement] qui ont reçu l'argent. Malgré ce que j'ai reçu, j'en ai donné aux autres, mais je ne pouvais pas donner à tout le monde. Celui qui n'a pas reçu fait de la jalousie. Il te bat froid [te fait "mauvaise manière"]. </a:t>
              </a:r>
              <a:endParaRPr lang="en-US" sz="1100">
                <a:solidFill>
                  <a:srgbClr val="58585A"/>
                </a:solidFill>
                <a:latin typeface="Georgia" panose="02040502050405020303" pitchFamily="18" charset="0"/>
              </a:endParaRPr>
            </a:p>
          </p:txBody>
        </p:sp>
        <p:sp>
          <p:nvSpPr>
            <p:cNvPr id="41" name="Text 17">
              <a:extLst>
                <a:ext uri="{FF2B5EF4-FFF2-40B4-BE49-F238E27FC236}">
                  <a16:creationId xmlns:a16="http://schemas.microsoft.com/office/drawing/2014/main" id="{89350E6A-A93C-5CCD-941B-13D020A1761D}"/>
                </a:ext>
              </a:extLst>
            </p:cNvPr>
            <p:cNvSpPr/>
            <p:nvPr/>
          </p:nvSpPr>
          <p:spPr>
            <a:xfrm>
              <a:off x="731389" y="5065172"/>
              <a:ext cx="2865120" cy="365760"/>
            </a:xfrm>
            <a:prstGeom prst="rect">
              <a:avLst/>
            </a:prstGeom>
            <a:noFill/>
            <a:ln/>
          </p:spPr>
          <p:txBody>
            <a:bodyPr wrap="square" lIns="0" tIns="0" rIns="0" bIns="0" rtlCol="0" anchor="ctr"/>
            <a:lstStyle/>
            <a:p>
              <a:r>
                <a:rPr lang="en-US" sz="1000" b="1">
                  <a:solidFill>
                    <a:srgbClr val="D35400"/>
                  </a:solidFill>
                  <a:latin typeface="Calibri" pitchFamily="34" charset="0"/>
                  <a:ea typeface="Calibri" pitchFamily="34" charset="-122"/>
                  <a:cs typeface="Calibri" pitchFamily="34" charset="-120"/>
                </a:rPr>
                <a:t>FGD PDI, Saint-Marc</a:t>
              </a:r>
              <a:endParaRPr lang="en-US" sz="1000">
                <a:solidFill>
                  <a:srgbClr val="D35400"/>
                </a:solidFill>
              </a:endParaRPr>
            </a:p>
          </p:txBody>
        </p:sp>
      </p:grpSp>
      <p:grpSp>
        <p:nvGrpSpPr>
          <p:cNvPr id="3" name="Group 2">
            <a:extLst>
              <a:ext uri="{FF2B5EF4-FFF2-40B4-BE49-F238E27FC236}">
                <a16:creationId xmlns:a16="http://schemas.microsoft.com/office/drawing/2014/main" id="{CA116416-6E03-F247-F6AA-9AAE1FB52905}"/>
              </a:ext>
            </a:extLst>
          </p:cNvPr>
          <p:cNvGrpSpPr/>
          <p:nvPr/>
        </p:nvGrpSpPr>
        <p:grpSpPr>
          <a:xfrm>
            <a:off x="4218428" y="3173267"/>
            <a:ext cx="3186510" cy="1619490"/>
            <a:chOff x="4218428" y="3811442"/>
            <a:chExt cx="3186510" cy="1619490"/>
          </a:xfrm>
        </p:grpSpPr>
        <p:sp>
          <p:nvSpPr>
            <p:cNvPr id="27" name="Text 20">
              <a:extLst>
                <a:ext uri="{FF2B5EF4-FFF2-40B4-BE49-F238E27FC236}">
                  <a16:creationId xmlns:a16="http://schemas.microsoft.com/office/drawing/2014/main" id="{B72CB476-9A35-DB54-D1D0-ECA72FFC5890}"/>
                </a:ext>
              </a:extLst>
            </p:cNvPr>
            <p:cNvSpPr/>
            <p:nvPr/>
          </p:nvSpPr>
          <p:spPr>
            <a:xfrm>
              <a:off x="4450707" y="4110467"/>
              <a:ext cx="731520" cy="670560"/>
            </a:xfrm>
            <a:prstGeom prst="rect">
              <a:avLst/>
            </a:prstGeom>
            <a:noFill/>
            <a:ln/>
          </p:spPr>
          <p:txBody>
            <a:bodyPr wrap="square" lIns="0" tIns="0" rIns="0" bIns="0" rtlCol="0" anchor="ctr"/>
            <a:lstStyle/>
            <a:p>
              <a:endParaRPr lang="en-US" sz="5600"/>
            </a:p>
          </p:txBody>
        </p:sp>
        <p:sp>
          <p:nvSpPr>
            <p:cNvPr id="42" name="Shape 13">
              <a:extLst>
                <a:ext uri="{FF2B5EF4-FFF2-40B4-BE49-F238E27FC236}">
                  <a16:creationId xmlns:a16="http://schemas.microsoft.com/office/drawing/2014/main" id="{4D2A07B3-3162-B06B-45DE-C616E80E51DA}"/>
                </a:ext>
              </a:extLst>
            </p:cNvPr>
            <p:cNvSpPr/>
            <p:nvPr/>
          </p:nvSpPr>
          <p:spPr>
            <a:xfrm>
              <a:off x="4218428" y="3852415"/>
              <a:ext cx="3048000" cy="1578517"/>
            </a:xfrm>
            <a:prstGeom prst="rect">
              <a:avLst/>
            </a:prstGeom>
            <a:solidFill>
              <a:srgbClr val="FFF8F2"/>
            </a:solidFill>
            <a:ln/>
            <a:effectLst>
              <a:outerShdw blurRad="177800" dist="50800" dir="8100000" algn="bl" rotWithShape="0">
                <a:srgbClr val="8B1A1A">
                  <a:alpha val="18000"/>
                </a:srgbClr>
              </a:outerShdw>
            </a:effectLst>
          </p:spPr>
          <p:txBody>
            <a:bodyPr/>
            <a:lstStyle/>
            <a:p>
              <a:endParaRPr lang="fr-FR" sz="2400"/>
            </a:p>
          </p:txBody>
        </p:sp>
        <p:sp>
          <p:nvSpPr>
            <p:cNvPr id="43" name="Text 15">
              <a:extLst>
                <a:ext uri="{FF2B5EF4-FFF2-40B4-BE49-F238E27FC236}">
                  <a16:creationId xmlns:a16="http://schemas.microsoft.com/office/drawing/2014/main" id="{0BD63B42-7FED-261D-7AA0-B3E2A632AF31}"/>
                </a:ext>
              </a:extLst>
            </p:cNvPr>
            <p:cNvSpPr/>
            <p:nvPr/>
          </p:nvSpPr>
          <p:spPr>
            <a:xfrm>
              <a:off x="4270091" y="3811442"/>
              <a:ext cx="731520" cy="670560"/>
            </a:xfrm>
            <a:prstGeom prst="rect">
              <a:avLst/>
            </a:prstGeom>
            <a:noFill/>
            <a:ln/>
          </p:spPr>
          <p:txBody>
            <a:bodyPr wrap="square" lIns="0" tIns="0" rIns="0" bIns="0" rtlCol="0" anchor="ctr"/>
            <a:lstStyle/>
            <a:p>
              <a:r>
                <a:rPr lang="en-US" sz="4800" b="1">
                  <a:solidFill>
                    <a:srgbClr val="D35400">
                      <a:alpha val="70000"/>
                    </a:srgbClr>
                  </a:solidFill>
                  <a:latin typeface="Georgia" pitchFamily="34" charset="0"/>
                  <a:ea typeface="Georgia" pitchFamily="34" charset="-122"/>
                  <a:cs typeface="Georgia" pitchFamily="34" charset="-120"/>
                </a:rPr>
                <a:t>“</a:t>
              </a:r>
              <a:endParaRPr lang="en-US" sz="4800"/>
            </a:p>
          </p:txBody>
        </p:sp>
        <p:sp>
          <p:nvSpPr>
            <p:cNvPr id="44" name="Text 16">
              <a:extLst>
                <a:ext uri="{FF2B5EF4-FFF2-40B4-BE49-F238E27FC236}">
                  <a16:creationId xmlns:a16="http://schemas.microsoft.com/office/drawing/2014/main" id="{0C96FF69-3145-07EB-2048-A0B14F348367}"/>
                </a:ext>
              </a:extLst>
            </p:cNvPr>
            <p:cNvSpPr/>
            <p:nvPr/>
          </p:nvSpPr>
          <p:spPr>
            <a:xfrm>
              <a:off x="4596380" y="3925568"/>
              <a:ext cx="2670048" cy="1084710"/>
            </a:xfrm>
            <a:prstGeom prst="rect">
              <a:avLst/>
            </a:prstGeom>
            <a:noFill/>
            <a:ln/>
          </p:spPr>
          <p:txBody>
            <a:bodyPr wrap="square" lIns="33867" tIns="33867" rIns="33867" bIns="33867" rtlCol="0" anchor="t"/>
            <a:lstStyle/>
            <a:p>
              <a:r>
                <a:rPr lang="en-US" sz="1100" i="1">
                  <a:solidFill>
                    <a:srgbClr val="58585A"/>
                  </a:solidFill>
                  <a:latin typeface="Georgia" pitchFamily="34" charset="0"/>
                  <a:ea typeface="Georgia" pitchFamily="34" charset="-122"/>
                  <a:cs typeface="Georgia" pitchFamily="34" charset="-120"/>
                </a:rPr>
                <a:t>Une </a:t>
              </a:r>
              <a:r>
                <a:rPr lang="en-US" sz="1100" i="1" err="1">
                  <a:solidFill>
                    <a:srgbClr val="58585A"/>
                  </a:solidFill>
                  <a:latin typeface="Georgia" pitchFamily="34" charset="0"/>
                  <a:ea typeface="Georgia" pitchFamily="34" charset="-122"/>
                  <a:cs typeface="Georgia" pitchFamily="34" charset="-120"/>
                </a:rPr>
                <a:t>fois</a:t>
              </a:r>
              <a:r>
                <a:rPr lang="en-US" sz="1100" i="1">
                  <a:solidFill>
                    <a:srgbClr val="58585A"/>
                  </a:solidFill>
                  <a:latin typeface="Georgia" pitchFamily="34" charset="0"/>
                  <a:ea typeface="Georgia" pitchFamily="34" charset="-122"/>
                  <a:cs typeface="Georgia" pitchFamily="34" charset="-120"/>
                </a:rPr>
                <a:t> </a:t>
              </a:r>
              <a:r>
                <a:rPr lang="en-US" sz="1100" i="1" err="1">
                  <a:solidFill>
                    <a:srgbClr val="58585A"/>
                  </a:solidFill>
                  <a:latin typeface="Georgia" pitchFamily="34" charset="0"/>
                  <a:ea typeface="Georgia" pitchFamily="34" charset="-122"/>
                  <a:cs typeface="Georgia" pitchFamily="34" charset="-120"/>
                </a:rPr>
                <a:t>que</a:t>
              </a:r>
              <a:r>
                <a:rPr lang="en-US" sz="1100" i="1">
                  <a:solidFill>
                    <a:srgbClr val="58585A"/>
                  </a:solidFill>
                  <a:latin typeface="Georgia" pitchFamily="34" charset="0"/>
                  <a:ea typeface="Georgia" pitchFamily="34" charset="-122"/>
                  <a:cs typeface="Georgia" pitchFamily="34" charset="-120"/>
                </a:rPr>
                <a:t> </a:t>
              </a:r>
              <a:r>
                <a:rPr lang="en-US" sz="1100" i="1" err="1">
                  <a:solidFill>
                    <a:srgbClr val="58585A"/>
                  </a:solidFill>
                  <a:latin typeface="Georgia" pitchFamily="34" charset="0"/>
                  <a:ea typeface="Georgia" pitchFamily="34" charset="-122"/>
                  <a:cs typeface="Georgia" pitchFamily="34" charset="-120"/>
                </a:rPr>
                <a:t>j'ai</a:t>
              </a:r>
              <a:r>
                <a:rPr lang="en-US" sz="1100" i="1">
                  <a:solidFill>
                    <a:srgbClr val="58585A"/>
                  </a:solidFill>
                  <a:latin typeface="Georgia" pitchFamily="34" charset="0"/>
                  <a:ea typeface="Georgia" pitchFamily="34" charset="-122"/>
                  <a:cs typeface="Georgia" pitchFamily="34" charset="-120"/>
                </a:rPr>
                <a:t> </a:t>
              </a:r>
              <a:r>
                <a:rPr lang="en-US" sz="1100" i="1" err="1">
                  <a:solidFill>
                    <a:srgbClr val="58585A"/>
                  </a:solidFill>
                  <a:latin typeface="Georgia" pitchFamily="34" charset="0"/>
                  <a:ea typeface="Georgia" pitchFamily="34" charset="-122"/>
                  <a:cs typeface="Georgia" pitchFamily="34" charset="-120"/>
                </a:rPr>
                <a:t>partagé</a:t>
              </a:r>
              <a:r>
                <a:rPr lang="en-US" sz="1100" i="1">
                  <a:solidFill>
                    <a:srgbClr val="58585A"/>
                  </a:solidFill>
                  <a:latin typeface="Georgia" pitchFamily="34" charset="0"/>
                  <a:ea typeface="Georgia" pitchFamily="34" charset="-122"/>
                  <a:cs typeface="Georgia" pitchFamily="34" charset="-120"/>
                </a:rPr>
                <a:t>, les gens avec qui </a:t>
              </a:r>
              <a:r>
                <a:rPr lang="en-US" sz="1100" i="1" err="1">
                  <a:solidFill>
                    <a:srgbClr val="58585A"/>
                  </a:solidFill>
                  <a:latin typeface="Georgia" pitchFamily="34" charset="0"/>
                  <a:ea typeface="Georgia" pitchFamily="34" charset="-122"/>
                  <a:cs typeface="Georgia" pitchFamily="34" charset="-120"/>
                </a:rPr>
                <a:t>j'ai</a:t>
              </a:r>
              <a:r>
                <a:rPr lang="en-US" sz="1100" i="1">
                  <a:solidFill>
                    <a:srgbClr val="58585A"/>
                  </a:solidFill>
                  <a:latin typeface="Georgia" pitchFamily="34" charset="0"/>
                  <a:ea typeface="Georgia" pitchFamily="34" charset="-122"/>
                  <a:cs typeface="Georgia" pitchFamily="34" charset="-120"/>
                </a:rPr>
                <a:t> </a:t>
              </a:r>
              <a:r>
                <a:rPr lang="en-US" sz="1100" i="1" err="1">
                  <a:solidFill>
                    <a:srgbClr val="58585A"/>
                  </a:solidFill>
                  <a:latin typeface="Georgia" pitchFamily="34" charset="0"/>
                  <a:ea typeface="Georgia" pitchFamily="34" charset="-122"/>
                  <a:cs typeface="Georgia" pitchFamily="34" charset="-120"/>
                </a:rPr>
                <a:t>partagé</a:t>
              </a:r>
              <a:r>
                <a:rPr lang="en-US" sz="1100" i="1">
                  <a:solidFill>
                    <a:srgbClr val="58585A"/>
                  </a:solidFill>
                  <a:latin typeface="Georgia" pitchFamily="34" charset="0"/>
                  <a:ea typeface="Georgia" pitchFamily="34" charset="-122"/>
                  <a:cs typeface="Georgia" pitchFamily="34" charset="-120"/>
                </a:rPr>
                <a:t> </a:t>
              </a:r>
              <a:r>
                <a:rPr lang="en-US" sz="1100" i="1" err="1">
                  <a:solidFill>
                    <a:srgbClr val="58585A"/>
                  </a:solidFill>
                  <a:latin typeface="Georgia" pitchFamily="34" charset="0"/>
                  <a:ea typeface="Georgia" pitchFamily="34" charset="-122"/>
                  <a:cs typeface="Georgia" pitchFamily="34" charset="-120"/>
                </a:rPr>
                <a:t>sont</a:t>
              </a:r>
              <a:r>
                <a:rPr lang="en-US" sz="1100" i="1">
                  <a:solidFill>
                    <a:srgbClr val="58585A"/>
                  </a:solidFill>
                  <a:latin typeface="Georgia" pitchFamily="34" charset="0"/>
                  <a:ea typeface="Georgia" pitchFamily="34" charset="-122"/>
                  <a:cs typeface="Georgia" pitchFamily="34" charset="-120"/>
                </a:rPr>
                <a:t> </a:t>
              </a:r>
              <a:r>
                <a:rPr lang="en-US" sz="1100" i="1" err="1">
                  <a:solidFill>
                    <a:srgbClr val="58585A"/>
                  </a:solidFill>
                  <a:latin typeface="Georgia" pitchFamily="34" charset="0"/>
                  <a:ea typeface="Georgia" pitchFamily="34" charset="-122"/>
                  <a:cs typeface="Georgia" pitchFamily="34" charset="-120"/>
                </a:rPr>
                <a:t>devenus</a:t>
              </a:r>
              <a:r>
                <a:rPr lang="en-US" sz="1100" i="1">
                  <a:solidFill>
                    <a:srgbClr val="58585A"/>
                  </a:solidFill>
                  <a:latin typeface="Georgia" pitchFamily="34" charset="0"/>
                  <a:ea typeface="Georgia" pitchFamily="34" charset="-122"/>
                  <a:cs typeface="Georgia" pitchFamily="34" charset="-120"/>
                </a:rPr>
                <a:t> </a:t>
              </a:r>
              <a:r>
                <a:rPr lang="en-US" sz="1100" i="1" err="1">
                  <a:solidFill>
                    <a:srgbClr val="58585A"/>
                  </a:solidFill>
                  <a:latin typeface="Georgia" pitchFamily="34" charset="0"/>
                  <a:ea typeface="Georgia" pitchFamily="34" charset="-122"/>
                  <a:cs typeface="Georgia" pitchFamily="34" charset="-120"/>
                </a:rPr>
                <a:t>davantage</a:t>
              </a:r>
              <a:r>
                <a:rPr lang="en-US" sz="1100" i="1">
                  <a:solidFill>
                    <a:srgbClr val="58585A"/>
                  </a:solidFill>
                  <a:latin typeface="Georgia" pitchFamily="34" charset="0"/>
                  <a:ea typeface="Georgia" pitchFamily="34" charset="-122"/>
                  <a:cs typeface="Georgia" pitchFamily="34" charset="-120"/>
                </a:rPr>
                <a:t> </a:t>
              </a:r>
              <a:r>
                <a:rPr lang="en-US" sz="1100" i="1" err="1">
                  <a:solidFill>
                    <a:srgbClr val="58585A"/>
                  </a:solidFill>
                  <a:latin typeface="Georgia" pitchFamily="34" charset="0"/>
                  <a:ea typeface="Georgia" pitchFamily="34" charset="-122"/>
                  <a:cs typeface="Georgia" pitchFamily="34" charset="-120"/>
                </a:rPr>
                <a:t>mes</a:t>
              </a:r>
              <a:r>
                <a:rPr lang="en-US" sz="1100" i="1">
                  <a:solidFill>
                    <a:srgbClr val="58585A"/>
                  </a:solidFill>
                  <a:latin typeface="Georgia" pitchFamily="34" charset="0"/>
                  <a:ea typeface="Georgia" pitchFamily="34" charset="-122"/>
                  <a:cs typeface="Georgia" pitchFamily="34" charset="-120"/>
                </a:rPr>
                <a:t> </a:t>
              </a:r>
              <a:r>
                <a:rPr lang="en-US" sz="1100" i="1" err="1">
                  <a:solidFill>
                    <a:srgbClr val="58585A"/>
                  </a:solidFill>
                  <a:latin typeface="Georgia" pitchFamily="34" charset="0"/>
                  <a:ea typeface="Georgia" pitchFamily="34" charset="-122"/>
                  <a:cs typeface="Georgia" pitchFamily="34" charset="-120"/>
                </a:rPr>
                <a:t>amis</a:t>
              </a:r>
              <a:r>
                <a:rPr lang="en-US" sz="1100" i="1">
                  <a:solidFill>
                    <a:srgbClr val="58585A"/>
                  </a:solidFill>
                  <a:latin typeface="Georgia" pitchFamily="34" charset="0"/>
                  <a:ea typeface="Georgia" pitchFamily="34" charset="-122"/>
                  <a:cs typeface="Georgia" pitchFamily="34" charset="-120"/>
                </a:rPr>
                <a:t>. Parce </a:t>
              </a:r>
              <a:r>
                <a:rPr lang="en-US" sz="1100" i="1" err="1">
                  <a:solidFill>
                    <a:srgbClr val="58585A"/>
                  </a:solidFill>
                  <a:latin typeface="Georgia" pitchFamily="34" charset="0"/>
                  <a:ea typeface="Georgia" pitchFamily="34" charset="-122"/>
                  <a:cs typeface="Georgia" pitchFamily="34" charset="-120"/>
                </a:rPr>
                <a:t>qu'ils</a:t>
              </a:r>
              <a:r>
                <a:rPr lang="en-US" sz="1100" i="1">
                  <a:solidFill>
                    <a:srgbClr val="58585A"/>
                  </a:solidFill>
                  <a:latin typeface="Georgia" pitchFamily="34" charset="0"/>
                  <a:ea typeface="Georgia" pitchFamily="34" charset="-122"/>
                  <a:cs typeface="Georgia" pitchFamily="34" charset="-120"/>
                </a:rPr>
                <a:t> </a:t>
              </a:r>
              <a:r>
                <a:rPr lang="en-US" sz="1100" i="1" err="1">
                  <a:solidFill>
                    <a:srgbClr val="58585A"/>
                  </a:solidFill>
                  <a:latin typeface="Georgia" pitchFamily="34" charset="0"/>
                  <a:ea typeface="Georgia" pitchFamily="34" charset="-122"/>
                  <a:cs typeface="Georgia" pitchFamily="34" charset="-120"/>
                </a:rPr>
                <a:t>ont</a:t>
              </a:r>
              <a:r>
                <a:rPr lang="en-US" sz="1100" i="1">
                  <a:solidFill>
                    <a:srgbClr val="58585A"/>
                  </a:solidFill>
                  <a:latin typeface="Georgia" pitchFamily="34" charset="0"/>
                  <a:ea typeface="Georgia" pitchFamily="34" charset="-122"/>
                  <a:cs typeface="Georgia" pitchFamily="34" charset="-120"/>
                </a:rPr>
                <a:t> vu </a:t>
              </a:r>
              <a:r>
                <a:rPr lang="en-US" sz="1100" i="1" err="1">
                  <a:solidFill>
                    <a:srgbClr val="58585A"/>
                  </a:solidFill>
                  <a:latin typeface="Georgia" pitchFamily="34" charset="0"/>
                  <a:ea typeface="Georgia" pitchFamily="34" charset="-122"/>
                  <a:cs typeface="Georgia" pitchFamily="34" charset="-120"/>
                </a:rPr>
                <a:t>que</a:t>
              </a:r>
              <a:r>
                <a:rPr lang="en-US" sz="1100" i="1">
                  <a:solidFill>
                    <a:srgbClr val="58585A"/>
                  </a:solidFill>
                  <a:latin typeface="Georgia" pitchFamily="34" charset="0"/>
                  <a:ea typeface="Georgia" pitchFamily="34" charset="-122"/>
                  <a:cs typeface="Georgia" pitchFamily="34" charset="-120"/>
                </a:rPr>
                <a:t> </a:t>
              </a:r>
              <a:r>
                <a:rPr lang="en-US" sz="1100" i="1" err="1">
                  <a:solidFill>
                    <a:srgbClr val="58585A"/>
                  </a:solidFill>
                  <a:latin typeface="Georgia" pitchFamily="34" charset="0"/>
                  <a:ea typeface="Georgia" pitchFamily="34" charset="-122"/>
                  <a:cs typeface="Georgia" pitchFamily="34" charset="-120"/>
                </a:rPr>
                <a:t>j'avais</a:t>
              </a:r>
              <a:r>
                <a:rPr lang="en-US" sz="1100" i="1">
                  <a:solidFill>
                    <a:srgbClr val="58585A"/>
                  </a:solidFill>
                  <a:latin typeface="Georgia" pitchFamily="34" charset="0"/>
                  <a:ea typeface="Georgia" pitchFamily="34" charset="-122"/>
                  <a:cs typeface="Georgia" pitchFamily="34" charset="-120"/>
                </a:rPr>
                <a:t> fait un bien pour </a:t>
              </a:r>
              <a:r>
                <a:rPr lang="en-US" sz="1100" i="1" err="1">
                  <a:solidFill>
                    <a:srgbClr val="58585A"/>
                  </a:solidFill>
                  <a:latin typeface="Georgia" pitchFamily="34" charset="0"/>
                  <a:ea typeface="Georgia" pitchFamily="34" charset="-122"/>
                  <a:cs typeface="Georgia" pitchFamily="34" charset="-120"/>
                </a:rPr>
                <a:t>eux</a:t>
              </a:r>
              <a:r>
                <a:rPr lang="en-US" sz="1100" i="1">
                  <a:solidFill>
                    <a:srgbClr val="58585A"/>
                  </a:solidFill>
                  <a:latin typeface="Georgia" pitchFamily="34" charset="0"/>
                  <a:ea typeface="Georgia" pitchFamily="34" charset="-122"/>
                  <a:cs typeface="Georgia" pitchFamily="34" charset="-120"/>
                </a:rPr>
                <a:t>. Je </a:t>
              </a:r>
              <a:r>
                <a:rPr lang="en-US" sz="1100" i="1" err="1">
                  <a:solidFill>
                    <a:srgbClr val="58585A"/>
                  </a:solidFill>
                  <a:latin typeface="Georgia" pitchFamily="34" charset="0"/>
                  <a:ea typeface="Georgia" pitchFamily="34" charset="-122"/>
                  <a:cs typeface="Georgia" pitchFamily="34" charset="-120"/>
                </a:rPr>
                <a:t>leur</a:t>
              </a:r>
              <a:r>
                <a:rPr lang="en-US" sz="1100" i="1">
                  <a:solidFill>
                    <a:srgbClr val="58585A"/>
                  </a:solidFill>
                  <a:latin typeface="Georgia" pitchFamily="34" charset="0"/>
                  <a:ea typeface="Georgia" pitchFamily="34" charset="-122"/>
                  <a:cs typeface="Georgia" pitchFamily="34" charset="-120"/>
                </a:rPr>
                <a:t> dis de </a:t>
              </a:r>
              <a:r>
                <a:rPr lang="en-US" sz="1100" i="1" err="1">
                  <a:solidFill>
                    <a:srgbClr val="58585A"/>
                  </a:solidFill>
                  <a:latin typeface="Georgia" pitchFamily="34" charset="0"/>
                  <a:ea typeface="Georgia" pitchFamily="34" charset="-122"/>
                  <a:cs typeface="Georgia" pitchFamily="34" charset="-120"/>
                </a:rPr>
                <a:t>remercier</a:t>
              </a:r>
              <a:r>
                <a:rPr lang="en-US" sz="1100" i="1">
                  <a:solidFill>
                    <a:srgbClr val="58585A"/>
                  </a:solidFill>
                  <a:latin typeface="Georgia" pitchFamily="34" charset="0"/>
                  <a:ea typeface="Georgia" pitchFamily="34" charset="-122"/>
                  <a:cs typeface="Georgia" pitchFamily="34" charset="-120"/>
                </a:rPr>
                <a:t> Dieu </a:t>
              </a:r>
              <a:r>
                <a:rPr lang="en-US" sz="1100" i="1" err="1">
                  <a:solidFill>
                    <a:srgbClr val="58585A"/>
                  </a:solidFill>
                  <a:latin typeface="Georgia" pitchFamily="34" charset="0"/>
                  <a:ea typeface="Georgia" pitchFamily="34" charset="-122"/>
                  <a:cs typeface="Georgia" pitchFamily="34" charset="-120"/>
                </a:rPr>
                <a:t>d'abord</a:t>
              </a:r>
              <a:r>
                <a:rPr lang="en-US" sz="1100" i="1">
                  <a:solidFill>
                    <a:srgbClr val="58585A"/>
                  </a:solidFill>
                  <a:latin typeface="Georgia" pitchFamily="34" charset="0"/>
                  <a:ea typeface="Georgia" pitchFamily="34" charset="-122"/>
                  <a:cs typeface="Georgia" pitchFamily="34" charset="-120"/>
                </a:rPr>
                <a:t>, </a:t>
              </a:r>
              <a:r>
                <a:rPr lang="en-US" sz="1100" i="1" err="1">
                  <a:solidFill>
                    <a:srgbClr val="58585A"/>
                  </a:solidFill>
                  <a:latin typeface="Georgia" pitchFamily="34" charset="0"/>
                  <a:ea typeface="Georgia" pitchFamily="34" charset="-122"/>
                  <a:cs typeface="Georgia" pitchFamily="34" charset="-120"/>
                </a:rPr>
                <a:t>puis</a:t>
              </a:r>
              <a:r>
                <a:rPr lang="en-US" sz="1100" i="1">
                  <a:solidFill>
                    <a:srgbClr val="58585A"/>
                  </a:solidFill>
                  <a:latin typeface="Georgia" pitchFamily="34" charset="0"/>
                  <a:ea typeface="Georgia" pitchFamily="34" charset="-122"/>
                  <a:cs typeface="Georgia" pitchFamily="34" charset="-120"/>
                </a:rPr>
                <a:t> les gens de </a:t>
              </a:r>
              <a:r>
                <a:rPr lang="en-US" sz="1100" i="1" err="1">
                  <a:solidFill>
                    <a:srgbClr val="58585A"/>
                  </a:solidFill>
                  <a:latin typeface="Georgia" pitchFamily="34" charset="0"/>
                  <a:ea typeface="Georgia" pitchFamily="34" charset="-122"/>
                  <a:cs typeface="Georgia" pitchFamily="34" charset="-120"/>
                </a:rPr>
                <a:t>l'organisation</a:t>
              </a:r>
              <a:r>
                <a:rPr lang="en-US" sz="1100" i="1">
                  <a:solidFill>
                    <a:srgbClr val="58585A"/>
                  </a:solidFill>
                  <a:latin typeface="Georgia" pitchFamily="34" charset="0"/>
                  <a:ea typeface="Georgia" pitchFamily="34" charset="-122"/>
                  <a:cs typeface="Georgia" pitchFamily="34" charset="-120"/>
                </a:rPr>
                <a:t>.</a:t>
              </a:r>
              <a:endParaRPr lang="en-US" sz="1100">
                <a:solidFill>
                  <a:srgbClr val="58585A"/>
                </a:solidFill>
              </a:endParaRPr>
            </a:p>
          </p:txBody>
        </p:sp>
        <p:sp>
          <p:nvSpPr>
            <p:cNvPr id="45" name="Text 17">
              <a:extLst>
                <a:ext uri="{FF2B5EF4-FFF2-40B4-BE49-F238E27FC236}">
                  <a16:creationId xmlns:a16="http://schemas.microsoft.com/office/drawing/2014/main" id="{5161D816-85D7-FE7C-B479-5DB3A7D44752}"/>
                </a:ext>
              </a:extLst>
            </p:cNvPr>
            <p:cNvSpPr/>
            <p:nvPr/>
          </p:nvSpPr>
          <p:spPr>
            <a:xfrm>
              <a:off x="4539818" y="4916008"/>
              <a:ext cx="2865120" cy="365760"/>
            </a:xfrm>
            <a:prstGeom prst="rect">
              <a:avLst/>
            </a:prstGeom>
            <a:noFill/>
            <a:ln/>
          </p:spPr>
          <p:txBody>
            <a:bodyPr wrap="square" lIns="0" tIns="0" rIns="0" bIns="0" rtlCol="0" anchor="ctr"/>
            <a:lstStyle/>
            <a:p>
              <a:r>
                <a:rPr lang="en-US" sz="1000" b="1">
                  <a:solidFill>
                    <a:srgbClr val="D35400"/>
                  </a:solidFill>
                  <a:latin typeface="Calibri" pitchFamily="34" charset="0"/>
                  <a:ea typeface="Calibri" pitchFamily="34" charset="-122"/>
                  <a:cs typeface="Calibri" pitchFamily="34" charset="-120"/>
                </a:rPr>
                <a:t>FGD PDI, Saint-Marc</a:t>
              </a:r>
              <a:endParaRPr lang="en-US" sz="1000">
                <a:solidFill>
                  <a:srgbClr val="D35400"/>
                </a:solidFill>
              </a:endParaRPr>
            </a:p>
          </p:txBody>
        </p:sp>
      </p:grpSp>
      <p:grpSp>
        <p:nvGrpSpPr>
          <p:cNvPr id="4" name="Group 3">
            <a:extLst>
              <a:ext uri="{FF2B5EF4-FFF2-40B4-BE49-F238E27FC236}">
                <a16:creationId xmlns:a16="http://schemas.microsoft.com/office/drawing/2014/main" id="{2F0B0951-F04F-9AE0-1EB8-078F27C4A95E}"/>
              </a:ext>
            </a:extLst>
          </p:cNvPr>
          <p:cNvGrpSpPr/>
          <p:nvPr/>
        </p:nvGrpSpPr>
        <p:grpSpPr>
          <a:xfrm>
            <a:off x="8592462" y="3192122"/>
            <a:ext cx="3186510" cy="1640010"/>
            <a:chOff x="8592462" y="3830297"/>
            <a:chExt cx="3186510" cy="1640010"/>
          </a:xfrm>
        </p:grpSpPr>
        <p:sp>
          <p:nvSpPr>
            <p:cNvPr id="46" name="Shape 13">
              <a:extLst>
                <a:ext uri="{FF2B5EF4-FFF2-40B4-BE49-F238E27FC236}">
                  <a16:creationId xmlns:a16="http://schemas.microsoft.com/office/drawing/2014/main" id="{8B121F75-A258-FF6D-B97D-77CC8AC14166}"/>
                </a:ext>
              </a:extLst>
            </p:cNvPr>
            <p:cNvSpPr/>
            <p:nvPr/>
          </p:nvSpPr>
          <p:spPr>
            <a:xfrm>
              <a:off x="8592462" y="3871271"/>
              <a:ext cx="3048000" cy="1599036"/>
            </a:xfrm>
            <a:prstGeom prst="rect">
              <a:avLst/>
            </a:prstGeom>
            <a:solidFill>
              <a:srgbClr val="FFF8F2"/>
            </a:solidFill>
            <a:ln/>
            <a:effectLst>
              <a:outerShdw blurRad="177800" dist="50800" dir="8100000" algn="bl" rotWithShape="0">
                <a:srgbClr val="8B1A1A">
                  <a:alpha val="18000"/>
                </a:srgbClr>
              </a:outerShdw>
            </a:effectLst>
          </p:spPr>
          <p:txBody>
            <a:bodyPr/>
            <a:lstStyle/>
            <a:p>
              <a:endParaRPr lang="fr-FR" sz="2400"/>
            </a:p>
          </p:txBody>
        </p:sp>
        <p:sp>
          <p:nvSpPr>
            <p:cNvPr id="47" name="Text 15">
              <a:extLst>
                <a:ext uri="{FF2B5EF4-FFF2-40B4-BE49-F238E27FC236}">
                  <a16:creationId xmlns:a16="http://schemas.microsoft.com/office/drawing/2014/main" id="{9D4DFADE-0577-048A-4EFD-2D8A7354157B}"/>
                </a:ext>
              </a:extLst>
            </p:cNvPr>
            <p:cNvSpPr/>
            <p:nvPr/>
          </p:nvSpPr>
          <p:spPr>
            <a:xfrm>
              <a:off x="8644125" y="3830297"/>
              <a:ext cx="731520" cy="670560"/>
            </a:xfrm>
            <a:prstGeom prst="rect">
              <a:avLst/>
            </a:prstGeom>
            <a:noFill/>
            <a:ln/>
          </p:spPr>
          <p:txBody>
            <a:bodyPr wrap="square" lIns="0" tIns="0" rIns="0" bIns="0" rtlCol="0" anchor="ctr"/>
            <a:lstStyle/>
            <a:p>
              <a:r>
                <a:rPr lang="en-US" sz="4800" b="1">
                  <a:solidFill>
                    <a:srgbClr val="D35400">
                      <a:alpha val="70000"/>
                    </a:srgbClr>
                  </a:solidFill>
                  <a:latin typeface="Georgia" pitchFamily="34" charset="0"/>
                  <a:ea typeface="Georgia" pitchFamily="34" charset="-122"/>
                  <a:cs typeface="Georgia" pitchFamily="34" charset="-120"/>
                </a:rPr>
                <a:t>“</a:t>
              </a:r>
              <a:endParaRPr lang="en-US" sz="4800"/>
            </a:p>
          </p:txBody>
        </p:sp>
        <p:sp>
          <p:nvSpPr>
            <p:cNvPr id="48" name="Text 16">
              <a:extLst>
                <a:ext uri="{FF2B5EF4-FFF2-40B4-BE49-F238E27FC236}">
                  <a16:creationId xmlns:a16="http://schemas.microsoft.com/office/drawing/2014/main" id="{6001DB75-0697-FF6A-00C6-836EF90145CA}"/>
                </a:ext>
              </a:extLst>
            </p:cNvPr>
            <p:cNvSpPr/>
            <p:nvPr/>
          </p:nvSpPr>
          <p:spPr>
            <a:xfrm>
              <a:off x="8970414" y="3944423"/>
              <a:ext cx="2670048" cy="1211908"/>
            </a:xfrm>
            <a:prstGeom prst="rect">
              <a:avLst/>
            </a:prstGeom>
            <a:noFill/>
            <a:ln/>
          </p:spPr>
          <p:txBody>
            <a:bodyPr wrap="square" lIns="33867" tIns="33867" rIns="33867" bIns="33867" rtlCol="0" anchor="t"/>
            <a:lstStyle/>
            <a:p>
              <a:r>
                <a:rPr lang="fr-FR" sz="1100">
                  <a:solidFill>
                    <a:srgbClr val="58585A"/>
                  </a:solidFill>
                  <a:latin typeface="Georgia" panose="02040502050405020303" pitchFamily="18" charset="0"/>
                </a:rPr>
                <a:t>Certains affirment qu’elle n’oserait rien partager avec des individus originaires de (…). Lorsqu’un déplacé est originaire d’une localité où se trouvent des hommes armés, d’autres personnes déplacées déclarent qu’elles refuseraient de lui apporter leur aide.</a:t>
              </a:r>
            </a:p>
          </p:txBody>
        </p:sp>
        <p:sp>
          <p:nvSpPr>
            <p:cNvPr id="49" name="Text 17">
              <a:extLst>
                <a:ext uri="{FF2B5EF4-FFF2-40B4-BE49-F238E27FC236}">
                  <a16:creationId xmlns:a16="http://schemas.microsoft.com/office/drawing/2014/main" id="{EFD9018E-7940-5461-1D42-C3263EB67844}"/>
                </a:ext>
              </a:extLst>
            </p:cNvPr>
            <p:cNvSpPr/>
            <p:nvPr/>
          </p:nvSpPr>
          <p:spPr>
            <a:xfrm>
              <a:off x="8913852" y="5085694"/>
              <a:ext cx="2865120" cy="365760"/>
            </a:xfrm>
            <a:prstGeom prst="rect">
              <a:avLst/>
            </a:prstGeom>
            <a:noFill/>
            <a:ln/>
          </p:spPr>
          <p:txBody>
            <a:bodyPr wrap="square" lIns="0" tIns="0" rIns="0" bIns="0" rtlCol="0" anchor="ctr"/>
            <a:lstStyle/>
            <a:p>
              <a:r>
                <a:rPr lang="en-US" sz="1000" b="1">
                  <a:solidFill>
                    <a:srgbClr val="D35400"/>
                  </a:solidFill>
                  <a:latin typeface="Calibri" pitchFamily="34" charset="0"/>
                  <a:ea typeface="Calibri" pitchFamily="34" charset="-122"/>
                  <a:cs typeface="Calibri" pitchFamily="34" charset="-120"/>
                </a:rPr>
                <a:t>Saint-Marc</a:t>
              </a:r>
              <a:endParaRPr lang="en-US" sz="1000">
                <a:solidFill>
                  <a:srgbClr val="D35400"/>
                </a:solidFill>
              </a:endParaRPr>
            </a:p>
          </p:txBody>
        </p:sp>
      </p:grpSp>
    </p:spTree>
    <p:extLst>
      <p:ext uri="{BB962C8B-B14F-4D97-AF65-F5344CB8AC3E}">
        <p14:creationId xmlns:p14="http://schemas.microsoft.com/office/powerpoint/2010/main" val="23738356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8005F6-B4A5-D8A7-9F29-616E6A911DE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F4037CE-6EDE-E791-E411-4E97B1DBC540}"/>
              </a:ext>
            </a:extLst>
          </p:cNvPr>
          <p:cNvSpPr>
            <a:spLocks noGrp="1"/>
          </p:cNvSpPr>
          <p:nvPr>
            <p:ph type="title"/>
          </p:nvPr>
        </p:nvSpPr>
        <p:spPr/>
        <p:txBody>
          <a:bodyPr/>
          <a:lstStyle/>
          <a:p>
            <a:r>
              <a:rPr lang="fr-FR"/>
              <a:t>Redevabilité et prochaines étapes</a:t>
            </a:r>
            <a:endParaRPr lang="fr-FR">
              <a:ea typeface="Roboto Condensed"/>
              <a:cs typeface="Roboto Condensed"/>
            </a:endParaRPr>
          </a:p>
        </p:txBody>
      </p:sp>
      <p:sp>
        <p:nvSpPr>
          <p:cNvPr id="3" name="Text Placeholder 2">
            <a:extLst>
              <a:ext uri="{FF2B5EF4-FFF2-40B4-BE49-F238E27FC236}">
                <a16:creationId xmlns:a16="http://schemas.microsoft.com/office/drawing/2014/main" id="{186D8B5E-E17D-422A-0015-C8BCF1592101}"/>
              </a:ext>
            </a:extLst>
          </p:cNvPr>
          <p:cNvSpPr>
            <a:spLocks noGrp="1"/>
          </p:cNvSpPr>
          <p:nvPr>
            <p:ph type="body" sz="quarter" idx="11"/>
          </p:nvPr>
        </p:nvSpPr>
        <p:spPr/>
        <p:txBody>
          <a:bodyPr/>
          <a:lstStyle/>
          <a:p>
            <a:r>
              <a:rPr lang="fr-CA" noProof="0"/>
              <a:t>04</a:t>
            </a:r>
          </a:p>
        </p:txBody>
      </p:sp>
    </p:spTree>
    <p:extLst>
      <p:ext uri="{BB962C8B-B14F-4D97-AF65-F5344CB8AC3E}">
        <p14:creationId xmlns:p14="http://schemas.microsoft.com/office/powerpoint/2010/main" val="18273104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740B18-DCEA-6E0E-FA55-AF09A73F4063}"/>
              </a:ext>
            </a:extLst>
          </p:cNvPr>
          <p:cNvSpPr>
            <a:spLocks noGrp="1"/>
          </p:cNvSpPr>
          <p:nvPr>
            <p:ph type="title"/>
          </p:nvPr>
        </p:nvSpPr>
        <p:spPr/>
        <p:txBody>
          <a:bodyPr/>
          <a:lstStyle/>
          <a:p>
            <a:r>
              <a:rPr lang="fr-BE" noProof="0"/>
              <a:t>Redevabilité et prochaines étapes</a:t>
            </a:r>
          </a:p>
        </p:txBody>
      </p:sp>
      <p:sp>
        <p:nvSpPr>
          <p:cNvPr id="6" name="TextBox 5">
            <a:extLst>
              <a:ext uri="{FF2B5EF4-FFF2-40B4-BE49-F238E27FC236}">
                <a16:creationId xmlns:a16="http://schemas.microsoft.com/office/drawing/2014/main" id="{ECA02D7E-3492-75C2-4DF5-23B6B7D5483D}"/>
              </a:ext>
            </a:extLst>
          </p:cNvPr>
          <p:cNvSpPr txBox="1"/>
          <p:nvPr/>
        </p:nvSpPr>
        <p:spPr>
          <a:xfrm>
            <a:off x="482247" y="1145193"/>
            <a:ext cx="7353925" cy="1169551"/>
          </a:xfrm>
          <a:prstGeom prst="rect">
            <a:avLst/>
          </a:prstGeom>
          <a:noFill/>
        </p:spPr>
        <p:txBody>
          <a:bodyPr wrap="square">
            <a:spAutoFit/>
          </a:bodyPr>
          <a:lstStyle/>
          <a:p>
            <a:pPr marL="0" indent="0">
              <a:buNone/>
            </a:pPr>
            <a:r>
              <a:rPr lang="fr-BE" sz="1400" b="1" noProof="0">
                <a:solidFill>
                  <a:srgbClr val="EE5859"/>
                </a:solidFill>
              </a:rPr>
              <a:t>Retour des bénéficiaires, des leaders communautaires et du Consortium :</a:t>
            </a:r>
          </a:p>
          <a:p>
            <a:pPr marL="0" indent="0" algn="just">
              <a:buNone/>
            </a:pPr>
            <a:r>
              <a:rPr lang="fr-BE" sz="1400" noProof="0">
                <a:solidFill>
                  <a:srgbClr val="58585A"/>
                </a:solidFill>
                <a:ea typeface="Calibri" pitchFamily="34" charset="-122"/>
                <a:cs typeface="Calibri" pitchFamily="34" charset="-120"/>
              </a:rPr>
              <a:t>Globalement, les bénéficiaires et leaders communautaires ont exprimé être satisfait vis-à-vis de l'assistance reçue et du processus de distribution ; mais ils ont partagé quelques recommandations pour améliorer la pertinence de l’assistance. Ces recommandations ont été partagé avec les membres du Consortium RRM pour nourrir les prochaines étapes :</a:t>
            </a:r>
            <a:endParaRPr lang="fr-BE" sz="1400" noProof="0">
              <a:solidFill>
                <a:srgbClr val="58585A"/>
              </a:solidFill>
            </a:endParaRPr>
          </a:p>
        </p:txBody>
      </p:sp>
      <p:graphicFrame>
        <p:nvGraphicFramePr>
          <p:cNvPr id="8" name="Table 7">
            <a:extLst>
              <a:ext uri="{FF2B5EF4-FFF2-40B4-BE49-F238E27FC236}">
                <a16:creationId xmlns:a16="http://schemas.microsoft.com/office/drawing/2014/main" id="{F6E0F44F-62E4-2A12-9DFA-471B83B9E7D7}"/>
              </a:ext>
            </a:extLst>
          </p:cNvPr>
          <p:cNvGraphicFramePr>
            <a:graphicFrameLocks noGrp="1"/>
          </p:cNvGraphicFramePr>
          <p:nvPr>
            <p:extLst>
              <p:ext uri="{D42A27DB-BD31-4B8C-83A1-F6EECF244321}">
                <p14:modId xmlns:p14="http://schemas.microsoft.com/office/powerpoint/2010/main" val="3474197541"/>
              </p:ext>
            </p:extLst>
          </p:nvPr>
        </p:nvGraphicFramePr>
        <p:xfrm>
          <a:off x="296575" y="2433636"/>
          <a:ext cx="3018125" cy="4258522"/>
        </p:xfrm>
        <a:graphic>
          <a:graphicData uri="http://schemas.openxmlformats.org/drawingml/2006/table">
            <a:tbl>
              <a:tblPr firstRow="1" bandRow="1">
                <a:tableStyleId>{5C22544A-7EE6-4342-B048-85BDC9FD1C3A}</a:tableStyleId>
              </a:tblPr>
              <a:tblGrid>
                <a:gridCol w="3018125">
                  <a:extLst>
                    <a:ext uri="{9D8B030D-6E8A-4147-A177-3AD203B41FA5}">
                      <a16:colId xmlns:a16="http://schemas.microsoft.com/office/drawing/2014/main" val="1858142106"/>
                    </a:ext>
                  </a:extLst>
                </a:gridCol>
              </a:tblGrid>
              <a:tr h="326602">
                <a:tc>
                  <a:txBody>
                    <a:bodyPr/>
                    <a:lstStyle/>
                    <a:p>
                      <a:pPr algn="ctr"/>
                      <a:r>
                        <a:rPr lang="fr-BE" sz="1200" noProof="0"/>
                        <a:t>Attentes de continuité</a:t>
                      </a:r>
                    </a:p>
                  </a:txBody>
                  <a:tcPr/>
                </a:tc>
                <a:extLst>
                  <a:ext uri="{0D108BD9-81ED-4DB2-BD59-A6C34878D82A}">
                    <a16:rowId xmlns:a16="http://schemas.microsoft.com/office/drawing/2014/main" val="1813301380"/>
                  </a:ext>
                </a:extLst>
              </a:tr>
              <a:tr h="3776846">
                <a:tc>
                  <a:txBody>
                    <a:bodyPr/>
                    <a:lstStyle/>
                    <a:p>
                      <a:pPr algn="ctr"/>
                      <a:r>
                        <a:rPr lang="fr-BE" sz="1200" b="1" noProof="0"/>
                        <a:t>RETOUR COMMUNAUTAIRE</a:t>
                      </a:r>
                    </a:p>
                    <a:p>
                      <a:pPr algn="just"/>
                      <a:r>
                        <a:rPr lang="fr-BE" sz="1200" noProof="0"/>
                        <a:t>Les bénéficiaires, en particulier les </a:t>
                      </a:r>
                      <a:r>
                        <a:rPr lang="fr-BE" sz="1200" noProof="0" err="1"/>
                        <a:t>PDIs</a:t>
                      </a:r>
                      <a:r>
                        <a:rPr lang="fr-BE" sz="1200" noProof="0"/>
                        <a:t>, ont mentionné le souhait de continuer à recevoir de l’assistance, par exemple à travers un versement mensuel. Les leaders communautaires ont recommandé d’accompagner les distributions de cash par des initiatives soutenant les activités génératrices de revenus.</a:t>
                      </a:r>
                    </a:p>
                    <a:p>
                      <a:endParaRPr lang="fr-BE" sz="1200" noProof="0"/>
                    </a:p>
                    <a:p>
                      <a:pPr marL="0" marR="0" lvl="0" indent="0" algn="ctr" defTabSz="685800" rtl="0" eaLnBrk="1" fontAlgn="auto" latinLnBrk="0" hangingPunct="1">
                        <a:lnSpc>
                          <a:spcPct val="100000"/>
                        </a:lnSpc>
                        <a:spcBef>
                          <a:spcPts val="0"/>
                        </a:spcBef>
                        <a:spcAft>
                          <a:spcPts val="0"/>
                        </a:spcAft>
                        <a:buClrTx/>
                        <a:buSzTx/>
                        <a:buFontTx/>
                        <a:buNone/>
                        <a:tabLst/>
                        <a:defRPr/>
                      </a:pPr>
                      <a:r>
                        <a:rPr lang="fr-BE" sz="1200" b="1" noProof="0"/>
                        <a:t>RETOUR DU CONSORTIUM</a:t>
                      </a:r>
                      <a:endParaRPr lang="fr-BE" sz="1200" noProof="0"/>
                    </a:p>
                    <a:p>
                      <a:pPr algn="just"/>
                      <a:r>
                        <a:rPr lang="fr-BE" sz="1200" noProof="0"/>
                        <a:t>Les effets du cash RRM resteront limités sans relais vers des interventions de plus long terme. Pour assurer une continuité entre réponse d’urgence et relèvement, il est nécessaire de renforcer le plaidoyer pour développer des mécanismes d’assistance post-RRM, qui favoriseraient la stabilisation des ménages et réduiraient les risques de rechute dans la vulnérabilité.</a:t>
                      </a:r>
                    </a:p>
                    <a:p>
                      <a:endParaRPr lang="fr-BE" sz="1200" noProof="0"/>
                    </a:p>
                  </a:txBody>
                  <a:tcPr/>
                </a:tc>
                <a:extLst>
                  <a:ext uri="{0D108BD9-81ED-4DB2-BD59-A6C34878D82A}">
                    <a16:rowId xmlns:a16="http://schemas.microsoft.com/office/drawing/2014/main" val="1101462072"/>
                  </a:ext>
                </a:extLst>
              </a:tr>
            </a:tbl>
          </a:graphicData>
        </a:graphic>
      </p:graphicFrame>
      <p:graphicFrame>
        <p:nvGraphicFramePr>
          <p:cNvPr id="9" name="Table 8">
            <a:extLst>
              <a:ext uri="{FF2B5EF4-FFF2-40B4-BE49-F238E27FC236}">
                <a16:creationId xmlns:a16="http://schemas.microsoft.com/office/drawing/2014/main" id="{2C4384B3-2D6A-A42C-2E63-7070E05B2F80}"/>
              </a:ext>
            </a:extLst>
          </p:cNvPr>
          <p:cNvGraphicFramePr>
            <a:graphicFrameLocks noGrp="1"/>
          </p:cNvGraphicFramePr>
          <p:nvPr>
            <p:extLst>
              <p:ext uri="{D42A27DB-BD31-4B8C-83A1-F6EECF244321}">
                <p14:modId xmlns:p14="http://schemas.microsoft.com/office/powerpoint/2010/main" val="3119149859"/>
              </p:ext>
            </p:extLst>
          </p:nvPr>
        </p:nvGraphicFramePr>
        <p:xfrm>
          <a:off x="7175608" y="2444112"/>
          <a:ext cx="4786576" cy="4234567"/>
        </p:xfrm>
        <a:graphic>
          <a:graphicData uri="http://schemas.openxmlformats.org/drawingml/2006/table">
            <a:tbl>
              <a:tblPr firstRow="1" bandRow="1">
                <a:tableStyleId>{5C22544A-7EE6-4342-B048-85BDC9FD1C3A}</a:tableStyleId>
              </a:tblPr>
              <a:tblGrid>
                <a:gridCol w="4786576">
                  <a:extLst>
                    <a:ext uri="{9D8B030D-6E8A-4147-A177-3AD203B41FA5}">
                      <a16:colId xmlns:a16="http://schemas.microsoft.com/office/drawing/2014/main" val="1858142106"/>
                    </a:ext>
                  </a:extLst>
                </a:gridCol>
              </a:tblGrid>
              <a:tr h="302647">
                <a:tc>
                  <a:txBody>
                    <a:bodyPr/>
                    <a:lstStyle/>
                    <a:p>
                      <a:pPr algn="ctr"/>
                      <a:r>
                        <a:rPr lang="fr-BE" sz="1200" noProof="0"/>
                        <a:t>Montants perçus comme insuffisant</a:t>
                      </a:r>
                    </a:p>
                  </a:txBody>
                  <a:tcPr/>
                </a:tc>
                <a:extLst>
                  <a:ext uri="{0D108BD9-81ED-4DB2-BD59-A6C34878D82A}">
                    <a16:rowId xmlns:a16="http://schemas.microsoft.com/office/drawing/2014/main" val="1813301380"/>
                  </a:ext>
                </a:extLst>
              </a:tr>
              <a:tr h="3820089">
                <a:tc>
                  <a:txBody>
                    <a:bodyPr/>
                    <a:lstStyle/>
                    <a:p>
                      <a:pPr algn="ctr"/>
                      <a:r>
                        <a:rPr lang="fr-BE" sz="1200" b="1" noProof="0"/>
                        <a:t>RETOUR COMMUNAUTAIRE</a:t>
                      </a:r>
                      <a:endParaRPr lang="fr-BE" sz="1200" noProof="0"/>
                    </a:p>
                    <a:p>
                      <a:pPr algn="just"/>
                      <a:r>
                        <a:rPr lang="fr-BE" sz="1200" noProof="0"/>
                        <a:t>Les bénéficiaires, en particulier les </a:t>
                      </a:r>
                      <a:r>
                        <a:rPr lang="fr-BE" sz="1200" noProof="0" err="1"/>
                        <a:t>PDIs</a:t>
                      </a:r>
                      <a:r>
                        <a:rPr lang="fr-BE" sz="1200" noProof="0"/>
                        <a:t>, ont rapporté que le montant de l’assistance était insuffisant pour subvenir à tous les besoins essentiels et devrait être revu à la hausse.</a:t>
                      </a:r>
                    </a:p>
                    <a:p>
                      <a:endParaRPr lang="fr-BE" sz="1200" noProof="0"/>
                    </a:p>
                    <a:p>
                      <a:pPr marL="0" marR="0" lvl="0" indent="0" algn="ctr" defTabSz="685800" rtl="0" eaLnBrk="1" fontAlgn="auto" latinLnBrk="0" hangingPunct="1">
                        <a:lnSpc>
                          <a:spcPct val="100000"/>
                        </a:lnSpc>
                        <a:spcBef>
                          <a:spcPts val="0"/>
                        </a:spcBef>
                        <a:spcAft>
                          <a:spcPts val="0"/>
                        </a:spcAft>
                        <a:buClrTx/>
                        <a:buSzTx/>
                        <a:buFontTx/>
                        <a:buNone/>
                        <a:tabLst/>
                        <a:defRPr/>
                      </a:pPr>
                      <a:r>
                        <a:rPr lang="fr-BE" sz="1200" b="1" noProof="0"/>
                        <a:t>RETOUR DU CONSORTIUM</a:t>
                      </a:r>
                      <a:endParaRPr lang="fr-BE" sz="1200" noProof="0"/>
                    </a:p>
                    <a:p>
                      <a:pPr algn="just"/>
                      <a:r>
                        <a:rPr lang="fr-FR" sz="1200"/>
                        <a:t>Le Panier Minimum de Dépenses (MEB) devrait être actualisé plus régulièrement afin d’adapter les montants d’assistance à l’évolution des prix et des réalités du marché. Pour appuyer ce plaidoyer auprès du Cash Working Group, il est nécessaire de renforcer les études de marché et le suivi des prix afin de mieux ancrer les interventions cash dans les dynamiques de marché et d’anticiper les risques inflationnistes</a:t>
                      </a:r>
                      <a:r>
                        <a:rPr lang="fr-BE" sz="1200" noProof="0"/>
                        <a:t>. </a:t>
                      </a:r>
                    </a:p>
                    <a:p>
                      <a:pPr algn="just"/>
                      <a:endParaRPr lang="fr-BE" sz="1200" noProof="0"/>
                    </a:p>
                    <a:p>
                      <a:pPr algn="just"/>
                      <a:r>
                        <a:rPr lang="fr-FR" sz="1200" noProof="0"/>
                        <a:t>Lorsque les marchés ou certains articles sont inaccessibles, ou lorsque la circulation de cash mènerait à des risques sécuritaires, une approche combinée (cash + in-</a:t>
                      </a:r>
                      <a:r>
                        <a:rPr lang="fr-FR" sz="1200" noProof="0" err="1"/>
                        <a:t>kind</a:t>
                      </a:r>
                      <a:r>
                        <a:rPr lang="fr-FR" sz="1200" noProof="0"/>
                        <a:t>) permettrait d’optimiser l’impact de l’assistance. Il</a:t>
                      </a:r>
                      <a:r>
                        <a:rPr lang="fr-FR" sz="1200"/>
                        <a:t> apparaît également nécessaire de renforcer les complémentarités avec les secteurs santé, éducation et abris afin d’assurer une réponse plus complète et durable, le Consortium RRM intervenant comme première ligne de réponse d’urgence avant un relais sectoriel adapté.</a:t>
                      </a:r>
                      <a:endParaRPr lang="fr-FR" sz="1200" noProof="0"/>
                    </a:p>
                  </a:txBody>
                  <a:tcPr/>
                </a:tc>
                <a:extLst>
                  <a:ext uri="{0D108BD9-81ED-4DB2-BD59-A6C34878D82A}">
                    <a16:rowId xmlns:a16="http://schemas.microsoft.com/office/drawing/2014/main" val="1101462072"/>
                  </a:ext>
                </a:extLst>
              </a:tr>
            </a:tbl>
          </a:graphicData>
        </a:graphic>
      </p:graphicFrame>
      <p:grpSp>
        <p:nvGrpSpPr>
          <p:cNvPr id="12" name="Group 11">
            <a:extLst>
              <a:ext uri="{FF2B5EF4-FFF2-40B4-BE49-F238E27FC236}">
                <a16:creationId xmlns:a16="http://schemas.microsoft.com/office/drawing/2014/main" id="{928CA7ED-5CC1-273D-D7DE-5EAEC5D92CFE}"/>
              </a:ext>
            </a:extLst>
          </p:cNvPr>
          <p:cNvGrpSpPr/>
          <p:nvPr/>
        </p:nvGrpSpPr>
        <p:grpSpPr>
          <a:xfrm>
            <a:off x="8298139" y="655608"/>
            <a:ext cx="3664045" cy="1496504"/>
            <a:chOff x="7092492" y="1228798"/>
            <a:chExt cx="3731375" cy="1354742"/>
          </a:xfrm>
        </p:grpSpPr>
        <p:sp>
          <p:nvSpPr>
            <p:cNvPr id="13" name="Shape 13">
              <a:extLst>
                <a:ext uri="{FF2B5EF4-FFF2-40B4-BE49-F238E27FC236}">
                  <a16:creationId xmlns:a16="http://schemas.microsoft.com/office/drawing/2014/main" id="{72016B20-5FD1-47DF-9C56-58D74C05F674}"/>
                </a:ext>
              </a:extLst>
            </p:cNvPr>
            <p:cNvSpPr/>
            <p:nvPr/>
          </p:nvSpPr>
          <p:spPr>
            <a:xfrm>
              <a:off x="7092492" y="1269772"/>
              <a:ext cx="3731375" cy="1313768"/>
            </a:xfrm>
            <a:prstGeom prst="rect">
              <a:avLst/>
            </a:prstGeom>
            <a:solidFill>
              <a:srgbClr val="FFF8F2"/>
            </a:solidFill>
            <a:ln/>
            <a:effectLst>
              <a:outerShdw blurRad="177800" dist="50800" dir="8100000" algn="bl" rotWithShape="0">
                <a:srgbClr val="8B1A1A">
                  <a:alpha val="18000"/>
                </a:srgbClr>
              </a:outerShdw>
            </a:effectLst>
          </p:spPr>
          <p:txBody>
            <a:bodyPr/>
            <a:lstStyle/>
            <a:p>
              <a:endParaRPr lang="fr-BE" sz="2400" noProof="0"/>
            </a:p>
          </p:txBody>
        </p:sp>
        <p:sp>
          <p:nvSpPr>
            <p:cNvPr id="14" name="Text 15">
              <a:extLst>
                <a:ext uri="{FF2B5EF4-FFF2-40B4-BE49-F238E27FC236}">
                  <a16:creationId xmlns:a16="http://schemas.microsoft.com/office/drawing/2014/main" id="{79B9DFDD-7B56-8A26-618F-4D82D42AED91}"/>
                </a:ext>
              </a:extLst>
            </p:cNvPr>
            <p:cNvSpPr/>
            <p:nvPr/>
          </p:nvSpPr>
          <p:spPr>
            <a:xfrm>
              <a:off x="7205359" y="1228798"/>
              <a:ext cx="731520" cy="670560"/>
            </a:xfrm>
            <a:prstGeom prst="rect">
              <a:avLst/>
            </a:prstGeom>
            <a:noFill/>
            <a:ln/>
          </p:spPr>
          <p:txBody>
            <a:bodyPr wrap="square" lIns="0" tIns="0" rIns="0" bIns="0" rtlCol="0" anchor="ctr"/>
            <a:lstStyle/>
            <a:p>
              <a:r>
                <a:rPr lang="fr-BE" sz="4800" b="1" noProof="0">
                  <a:solidFill>
                    <a:srgbClr val="D35400">
                      <a:alpha val="70000"/>
                    </a:srgbClr>
                  </a:solidFill>
                  <a:latin typeface="Georgia" pitchFamily="34" charset="0"/>
                  <a:ea typeface="Georgia" pitchFamily="34" charset="-122"/>
                  <a:cs typeface="Georgia" pitchFamily="34" charset="-120"/>
                </a:rPr>
                <a:t>“</a:t>
              </a:r>
              <a:endParaRPr lang="fr-BE" sz="4800" noProof="0"/>
            </a:p>
          </p:txBody>
        </p:sp>
        <p:sp>
          <p:nvSpPr>
            <p:cNvPr id="15" name="Text 16">
              <a:extLst>
                <a:ext uri="{FF2B5EF4-FFF2-40B4-BE49-F238E27FC236}">
                  <a16:creationId xmlns:a16="http://schemas.microsoft.com/office/drawing/2014/main" id="{F1C023CD-D078-853E-E029-4BED1E74F5CB}"/>
                </a:ext>
              </a:extLst>
            </p:cNvPr>
            <p:cNvSpPr/>
            <p:nvPr/>
          </p:nvSpPr>
          <p:spPr>
            <a:xfrm>
              <a:off x="7544978" y="1342924"/>
              <a:ext cx="3278889" cy="1084710"/>
            </a:xfrm>
            <a:prstGeom prst="rect">
              <a:avLst/>
            </a:prstGeom>
            <a:noFill/>
            <a:ln/>
          </p:spPr>
          <p:txBody>
            <a:bodyPr wrap="square" lIns="33867" tIns="33867" rIns="33867" bIns="33867" rtlCol="0" anchor="t"/>
            <a:lstStyle/>
            <a:p>
              <a:pPr algn="just"/>
              <a:r>
                <a:rPr lang="fr-BE" sz="1100" i="1" noProof="0">
                  <a:solidFill>
                    <a:schemeClr val="bg1">
                      <a:lumMod val="50000"/>
                    </a:schemeClr>
                  </a:solidFill>
                  <a:latin typeface="Georgia"/>
                  <a:ea typeface="Georgia" pitchFamily="34" charset="-122"/>
                  <a:cs typeface="Georgia" pitchFamily="34" charset="-120"/>
                </a:rPr>
                <a:t>Il y a des bénéficiaires qui ont fait un petit commerce avec leur argent. Leur satisfactions sont tellement énormes, ils ont même demandé s'il ne peuvent pas trouver le logo d’Acted pour le mettre dans le business en signe de reconnaissance.</a:t>
              </a:r>
              <a:endParaRPr lang="fr-BE" sz="1100" noProof="0">
                <a:solidFill>
                  <a:schemeClr val="bg1">
                    <a:lumMod val="50000"/>
                  </a:schemeClr>
                </a:solidFill>
                <a:latin typeface="Georgia"/>
              </a:endParaRPr>
            </a:p>
          </p:txBody>
        </p:sp>
        <p:sp>
          <p:nvSpPr>
            <p:cNvPr id="16" name="Text 17">
              <a:extLst>
                <a:ext uri="{FF2B5EF4-FFF2-40B4-BE49-F238E27FC236}">
                  <a16:creationId xmlns:a16="http://schemas.microsoft.com/office/drawing/2014/main" id="{E490CA9C-884C-BB08-A2DB-9E6B9FD42358}"/>
                </a:ext>
              </a:extLst>
            </p:cNvPr>
            <p:cNvSpPr/>
            <p:nvPr/>
          </p:nvSpPr>
          <p:spPr>
            <a:xfrm>
              <a:off x="7361965" y="2201386"/>
              <a:ext cx="2865120" cy="365760"/>
            </a:xfrm>
            <a:prstGeom prst="rect">
              <a:avLst/>
            </a:prstGeom>
            <a:noFill/>
            <a:ln/>
          </p:spPr>
          <p:txBody>
            <a:bodyPr wrap="square" lIns="0" tIns="0" rIns="0" bIns="0" rtlCol="0" anchor="ctr"/>
            <a:lstStyle/>
            <a:p>
              <a:r>
                <a:rPr lang="fr-BE" sz="1000" b="1" noProof="0">
                  <a:solidFill>
                    <a:srgbClr val="D35400"/>
                  </a:solidFill>
                  <a:latin typeface="Calibri" pitchFamily="34" charset="0"/>
                  <a:ea typeface="Calibri" pitchFamily="34" charset="-122"/>
                  <a:cs typeface="Calibri" pitchFamily="34" charset="-120"/>
                </a:rPr>
                <a:t>Leader communautaire, Dessalines</a:t>
              </a:r>
              <a:endParaRPr lang="fr-BE" sz="1000" noProof="0">
                <a:solidFill>
                  <a:srgbClr val="D35400"/>
                </a:solidFill>
              </a:endParaRPr>
            </a:p>
          </p:txBody>
        </p:sp>
      </p:grpSp>
      <p:graphicFrame>
        <p:nvGraphicFramePr>
          <p:cNvPr id="17" name="Table 16">
            <a:extLst>
              <a:ext uri="{FF2B5EF4-FFF2-40B4-BE49-F238E27FC236}">
                <a16:creationId xmlns:a16="http://schemas.microsoft.com/office/drawing/2014/main" id="{9B67DB32-7CED-CB33-73DF-905C907081AA}"/>
              </a:ext>
            </a:extLst>
          </p:cNvPr>
          <p:cNvGraphicFramePr>
            <a:graphicFrameLocks noGrp="1"/>
          </p:cNvGraphicFramePr>
          <p:nvPr>
            <p:extLst>
              <p:ext uri="{D42A27DB-BD31-4B8C-83A1-F6EECF244321}">
                <p14:modId xmlns:p14="http://schemas.microsoft.com/office/powerpoint/2010/main" val="3842628243"/>
              </p:ext>
            </p:extLst>
          </p:nvPr>
        </p:nvGraphicFramePr>
        <p:xfrm>
          <a:off x="3527297" y="2433636"/>
          <a:ext cx="3435714" cy="4258522"/>
        </p:xfrm>
        <a:graphic>
          <a:graphicData uri="http://schemas.openxmlformats.org/drawingml/2006/table">
            <a:tbl>
              <a:tblPr firstRow="1" bandRow="1">
                <a:tableStyleId>{5C22544A-7EE6-4342-B048-85BDC9FD1C3A}</a:tableStyleId>
              </a:tblPr>
              <a:tblGrid>
                <a:gridCol w="3435714">
                  <a:extLst>
                    <a:ext uri="{9D8B030D-6E8A-4147-A177-3AD203B41FA5}">
                      <a16:colId xmlns:a16="http://schemas.microsoft.com/office/drawing/2014/main" val="1858142106"/>
                    </a:ext>
                  </a:extLst>
                </a:gridCol>
              </a:tblGrid>
              <a:tr h="306017">
                <a:tc>
                  <a:txBody>
                    <a:bodyPr/>
                    <a:lstStyle/>
                    <a:p>
                      <a:pPr algn="ctr"/>
                      <a:r>
                        <a:rPr lang="fr-BE" sz="1200" noProof="0">
                          <a:latin typeface="+mn-lt"/>
                        </a:rPr>
                        <a:t>Méthodologie du ciblage</a:t>
                      </a:r>
                    </a:p>
                  </a:txBody>
                  <a:tcPr/>
                </a:tc>
                <a:extLst>
                  <a:ext uri="{0D108BD9-81ED-4DB2-BD59-A6C34878D82A}">
                    <a16:rowId xmlns:a16="http://schemas.microsoft.com/office/drawing/2014/main" val="1813301380"/>
                  </a:ext>
                </a:extLst>
              </a:tr>
              <a:tr h="3952505">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fr-BE" sz="1200" b="1" noProof="0">
                          <a:latin typeface="+mn-lt"/>
                        </a:rPr>
                        <a:t>RETOUR COMMUNAUTAIRE</a:t>
                      </a:r>
                      <a:endParaRPr lang="fr-BE" sz="1200" noProof="0">
                        <a:solidFill>
                          <a:srgbClr val="2C2C2C"/>
                        </a:solidFill>
                        <a:latin typeface="+mn-lt"/>
                        <a:ea typeface="Calibri" pitchFamily="34" charset="-122"/>
                        <a:cs typeface="Calibri" pitchFamily="34" charset="-120"/>
                      </a:endParaRPr>
                    </a:p>
                    <a:p>
                      <a:pPr algn="just"/>
                      <a:r>
                        <a:rPr lang="fr-BE" sz="1200" noProof="0">
                          <a:solidFill>
                            <a:srgbClr val="2C2C2C"/>
                          </a:solidFill>
                          <a:latin typeface="+mn-lt"/>
                          <a:ea typeface="Calibri" pitchFamily="34" charset="-122"/>
                          <a:cs typeface="Calibri" pitchFamily="34" charset="-120"/>
                        </a:rPr>
                        <a:t>Les recommandations des leaders communautaires portaient surtout sur l’identification des bénéficiaires : selon eux, certains ménages dans le besoin mais temporairement absents ont été exclu. L’assistance pourrait également être élargie à certaines catégories vulnérables dans les communautés hôtes, qui seraient identifiées conjointement avec les leaders communautaires.</a:t>
                      </a:r>
                    </a:p>
                    <a:p>
                      <a:pPr marL="0" marR="0" lvl="0" indent="0" algn="ctr" defTabSz="685800" rtl="0" eaLnBrk="1" fontAlgn="auto" latinLnBrk="0" hangingPunct="1">
                        <a:lnSpc>
                          <a:spcPct val="100000"/>
                        </a:lnSpc>
                        <a:spcBef>
                          <a:spcPts val="0"/>
                        </a:spcBef>
                        <a:spcAft>
                          <a:spcPts val="0"/>
                        </a:spcAft>
                        <a:buClrTx/>
                        <a:buSzTx/>
                        <a:buFontTx/>
                        <a:buNone/>
                        <a:tabLst/>
                        <a:defRPr/>
                      </a:pPr>
                      <a:endParaRPr lang="fr-BE" sz="1200" b="1" noProof="0">
                        <a:latin typeface="+mn-lt"/>
                      </a:endParaRPr>
                    </a:p>
                    <a:p>
                      <a:pPr marL="0" marR="0" lvl="0" indent="0" algn="ctr" defTabSz="685800" rtl="0" eaLnBrk="1" fontAlgn="auto" latinLnBrk="0" hangingPunct="1">
                        <a:lnSpc>
                          <a:spcPct val="100000"/>
                        </a:lnSpc>
                        <a:spcBef>
                          <a:spcPts val="0"/>
                        </a:spcBef>
                        <a:spcAft>
                          <a:spcPts val="0"/>
                        </a:spcAft>
                        <a:buClrTx/>
                        <a:buSzTx/>
                        <a:buFontTx/>
                        <a:buNone/>
                        <a:tabLst/>
                        <a:defRPr/>
                      </a:pPr>
                      <a:r>
                        <a:rPr lang="fr-BE" sz="1200" b="1" noProof="0">
                          <a:latin typeface="+mn-lt"/>
                        </a:rPr>
                        <a:t>RETOUR DU CONSORTIUM</a:t>
                      </a:r>
                      <a:endParaRPr lang="fr-BE" sz="1200" noProof="0">
                        <a:latin typeface="+mn-lt"/>
                      </a:endParaRPr>
                    </a:p>
                    <a:p>
                      <a:pPr marL="0" indent="0" algn="just">
                        <a:buNone/>
                      </a:pPr>
                      <a:r>
                        <a:rPr lang="fr-FR" sz="1200"/>
                        <a:t>Si le ciblage des bénéficiaires doit rester indépendant, il est nécessaire de renforcer les mécanismes de vérification afin de s’assurer que les ménages ciblés sont effectivement déplacés à la suite du choc concerné, dans un contexte de déplacements importants. Une meilleure communication sur les critères de ciblage permettrait également de renforcer l’acceptation du mécanisme.</a:t>
                      </a:r>
                      <a:endParaRPr lang="fr-FR" sz="1200" noProof="0">
                        <a:solidFill>
                          <a:srgbClr val="2C2C2C"/>
                        </a:solidFill>
                        <a:latin typeface="+mn-lt"/>
                        <a:ea typeface="Calibri" pitchFamily="34" charset="-122"/>
                        <a:cs typeface="Calibri" pitchFamily="34" charset="-120"/>
                      </a:endParaRPr>
                    </a:p>
                  </a:txBody>
                  <a:tcPr/>
                </a:tc>
                <a:extLst>
                  <a:ext uri="{0D108BD9-81ED-4DB2-BD59-A6C34878D82A}">
                    <a16:rowId xmlns:a16="http://schemas.microsoft.com/office/drawing/2014/main" val="1101462072"/>
                  </a:ext>
                </a:extLst>
              </a:tr>
            </a:tbl>
          </a:graphicData>
        </a:graphic>
      </p:graphicFrame>
    </p:spTree>
    <p:extLst>
      <p:ext uri="{BB962C8B-B14F-4D97-AF65-F5344CB8AC3E}">
        <p14:creationId xmlns:p14="http://schemas.microsoft.com/office/powerpoint/2010/main" val="8380348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F7A43D-0878-0BF3-1BAD-A68DE4F41D15}"/>
            </a:ext>
          </a:extLst>
        </p:cNvPr>
        <p:cNvGrpSpPr/>
        <p:nvPr/>
      </p:nvGrpSpPr>
      <p:grpSpPr>
        <a:xfrm>
          <a:off x="0" y="0"/>
          <a:ext cx="0" cy="0"/>
          <a:chOff x="0" y="0"/>
          <a:chExt cx="0" cy="0"/>
        </a:xfrm>
      </p:grpSpPr>
      <p:grpSp>
        <p:nvGrpSpPr>
          <p:cNvPr id="3" name="Group 2">
            <a:extLst>
              <a:ext uri="{FF2B5EF4-FFF2-40B4-BE49-F238E27FC236}">
                <a16:creationId xmlns:a16="http://schemas.microsoft.com/office/drawing/2014/main" id="{7253D789-51EB-06F3-6AAA-526C1BDA48FD}"/>
              </a:ext>
            </a:extLst>
          </p:cNvPr>
          <p:cNvGrpSpPr/>
          <p:nvPr/>
        </p:nvGrpSpPr>
        <p:grpSpPr>
          <a:xfrm>
            <a:off x="3745061" y="1204072"/>
            <a:ext cx="2194560" cy="3197021"/>
            <a:chOff x="2657856" y="1169321"/>
            <a:chExt cx="2194560" cy="3005889"/>
          </a:xfrm>
        </p:grpSpPr>
        <p:sp>
          <p:nvSpPr>
            <p:cNvPr id="43" name="Shape 9">
              <a:extLst>
                <a:ext uri="{FF2B5EF4-FFF2-40B4-BE49-F238E27FC236}">
                  <a16:creationId xmlns:a16="http://schemas.microsoft.com/office/drawing/2014/main" id="{80295E71-CCBE-54FE-EDD1-99A0DC329405}"/>
                </a:ext>
              </a:extLst>
            </p:cNvPr>
            <p:cNvSpPr/>
            <p:nvPr/>
          </p:nvSpPr>
          <p:spPr>
            <a:xfrm>
              <a:off x="2657856" y="1169321"/>
              <a:ext cx="2194560" cy="3005889"/>
            </a:xfrm>
            <a:prstGeom prst="rect">
              <a:avLst/>
            </a:prstGeom>
            <a:solidFill>
              <a:schemeClr val="bg1"/>
            </a:solidFill>
            <a:ln/>
            <a:effectLst>
              <a:outerShdw blurRad="101600" dist="38100" dir="8100000" algn="bl" rotWithShape="0">
                <a:srgbClr val="000000">
                  <a:alpha val="12000"/>
                </a:srgbClr>
              </a:outerShdw>
            </a:effectLst>
          </p:spPr>
          <p:txBody>
            <a:bodyPr/>
            <a:lstStyle/>
            <a:p>
              <a:endParaRPr lang="fr-CA" sz="2400" noProof="0"/>
            </a:p>
          </p:txBody>
        </p:sp>
        <p:sp>
          <p:nvSpPr>
            <p:cNvPr id="44" name="Shape 10">
              <a:extLst>
                <a:ext uri="{FF2B5EF4-FFF2-40B4-BE49-F238E27FC236}">
                  <a16:creationId xmlns:a16="http://schemas.microsoft.com/office/drawing/2014/main" id="{BACC5445-38C2-AB4D-6F6C-C9D1D15D369B}"/>
                </a:ext>
              </a:extLst>
            </p:cNvPr>
            <p:cNvSpPr/>
            <p:nvPr/>
          </p:nvSpPr>
          <p:spPr>
            <a:xfrm>
              <a:off x="2657856" y="1169321"/>
              <a:ext cx="2194560" cy="548640"/>
            </a:xfrm>
            <a:prstGeom prst="rect">
              <a:avLst/>
            </a:prstGeom>
            <a:solidFill>
              <a:srgbClr val="EE5859"/>
            </a:solidFill>
            <a:ln/>
          </p:spPr>
          <p:txBody>
            <a:bodyPr/>
            <a:lstStyle/>
            <a:p>
              <a:pPr algn="ctr"/>
              <a:r>
                <a:rPr lang="fr-CA" sz="2400" b="1" noProof="0">
                  <a:solidFill>
                    <a:schemeClr val="bg1"/>
                  </a:solidFill>
                </a:rPr>
                <a:t>2</a:t>
              </a:r>
            </a:p>
          </p:txBody>
        </p:sp>
        <p:sp>
          <p:nvSpPr>
            <p:cNvPr id="46" name="Text 12">
              <a:extLst>
                <a:ext uri="{FF2B5EF4-FFF2-40B4-BE49-F238E27FC236}">
                  <a16:creationId xmlns:a16="http://schemas.microsoft.com/office/drawing/2014/main" id="{5882756F-2089-3BD9-B780-942BF75C2064}"/>
                </a:ext>
              </a:extLst>
            </p:cNvPr>
            <p:cNvSpPr/>
            <p:nvPr/>
          </p:nvSpPr>
          <p:spPr>
            <a:xfrm>
              <a:off x="2743200" y="1803305"/>
              <a:ext cx="2011680" cy="1097280"/>
            </a:xfrm>
            <a:prstGeom prst="rect">
              <a:avLst/>
            </a:prstGeom>
            <a:noFill/>
            <a:ln/>
          </p:spPr>
          <p:txBody>
            <a:bodyPr wrap="square" lIns="33867" tIns="33867" rIns="33867" bIns="33867" rtlCol="0" anchor="t"/>
            <a:lstStyle/>
            <a:p>
              <a:pPr algn="ctr"/>
              <a:r>
                <a:rPr lang="fr-CA" sz="1267" b="1" noProof="0">
                  <a:solidFill>
                    <a:srgbClr val="58585A"/>
                  </a:solidFill>
                  <a:latin typeface="Calibri" pitchFamily="34" charset="0"/>
                  <a:ea typeface="Calibri" pitchFamily="34" charset="-122"/>
                  <a:cs typeface="Calibri" pitchFamily="34" charset="-120"/>
                </a:rPr>
                <a:t>Marchés affectés par l'insécurité, non par le cash</a:t>
              </a:r>
              <a:endParaRPr lang="fr-CA" sz="1267" noProof="0">
                <a:solidFill>
                  <a:srgbClr val="58585A"/>
                </a:solidFill>
              </a:endParaRPr>
            </a:p>
          </p:txBody>
        </p:sp>
        <p:sp>
          <p:nvSpPr>
            <p:cNvPr id="47" name="Shape 13">
              <a:extLst>
                <a:ext uri="{FF2B5EF4-FFF2-40B4-BE49-F238E27FC236}">
                  <a16:creationId xmlns:a16="http://schemas.microsoft.com/office/drawing/2014/main" id="{A32DFA6D-5E39-83F8-2354-A6706F8081D6}"/>
                </a:ext>
              </a:extLst>
            </p:cNvPr>
            <p:cNvSpPr/>
            <p:nvPr/>
          </p:nvSpPr>
          <p:spPr>
            <a:xfrm>
              <a:off x="2743200" y="2419815"/>
              <a:ext cx="1950720" cy="36576"/>
            </a:xfrm>
            <a:prstGeom prst="rect">
              <a:avLst/>
            </a:prstGeom>
            <a:solidFill>
              <a:srgbClr val="EE5859"/>
            </a:solidFill>
            <a:ln/>
          </p:spPr>
          <p:txBody>
            <a:bodyPr/>
            <a:lstStyle/>
            <a:p>
              <a:endParaRPr lang="fr-CA" sz="2400" noProof="0"/>
            </a:p>
          </p:txBody>
        </p:sp>
        <p:sp>
          <p:nvSpPr>
            <p:cNvPr id="48" name="Text 14">
              <a:extLst>
                <a:ext uri="{FF2B5EF4-FFF2-40B4-BE49-F238E27FC236}">
                  <a16:creationId xmlns:a16="http://schemas.microsoft.com/office/drawing/2014/main" id="{DED75498-1077-95BF-1D47-9064290AC4CD}"/>
                </a:ext>
              </a:extLst>
            </p:cNvPr>
            <p:cNvSpPr/>
            <p:nvPr/>
          </p:nvSpPr>
          <p:spPr>
            <a:xfrm>
              <a:off x="2743200" y="2649324"/>
              <a:ext cx="2011680" cy="1443997"/>
            </a:xfrm>
            <a:prstGeom prst="rect">
              <a:avLst/>
            </a:prstGeom>
            <a:noFill/>
            <a:ln/>
          </p:spPr>
          <p:txBody>
            <a:bodyPr wrap="square" lIns="33867" tIns="33867" rIns="33867" bIns="33867" rtlCol="0" anchor="t"/>
            <a:lstStyle/>
            <a:p>
              <a:pPr algn="just"/>
              <a:r>
                <a:rPr lang="fr-CA" sz="1133" noProof="0">
                  <a:solidFill>
                    <a:srgbClr val="58585A"/>
                  </a:solidFill>
                  <a:latin typeface="Calibri" pitchFamily="34" charset="0"/>
                  <a:ea typeface="Calibri" pitchFamily="34" charset="-122"/>
                  <a:cs typeface="Calibri" pitchFamily="34" charset="-120"/>
                </a:rPr>
                <a:t>Les hausses de prix et les ruptures de stocks observées ont été attribuées aux blocages routiers et à la hausse du carburant et non aux distributions elles-mêmes.</a:t>
              </a:r>
              <a:endParaRPr lang="fr-CA" sz="1133" noProof="0">
                <a:solidFill>
                  <a:srgbClr val="58585A"/>
                </a:solidFill>
              </a:endParaRPr>
            </a:p>
          </p:txBody>
        </p:sp>
      </p:grpSp>
      <p:grpSp>
        <p:nvGrpSpPr>
          <p:cNvPr id="4" name="Group 3">
            <a:extLst>
              <a:ext uri="{FF2B5EF4-FFF2-40B4-BE49-F238E27FC236}">
                <a16:creationId xmlns:a16="http://schemas.microsoft.com/office/drawing/2014/main" id="{2F93F91D-070A-C97A-80C5-F80D234E8FB6}"/>
              </a:ext>
            </a:extLst>
          </p:cNvPr>
          <p:cNvGrpSpPr/>
          <p:nvPr/>
        </p:nvGrpSpPr>
        <p:grpSpPr>
          <a:xfrm>
            <a:off x="6549098" y="1146379"/>
            <a:ext cx="2194560" cy="3197021"/>
            <a:chOff x="5071872" y="1169321"/>
            <a:chExt cx="2194560" cy="3005889"/>
          </a:xfrm>
        </p:grpSpPr>
        <p:sp>
          <p:nvSpPr>
            <p:cNvPr id="49" name="Shape 15">
              <a:extLst>
                <a:ext uri="{FF2B5EF4-FFF2-40B4-BE49-F238E27FC236}">
                  <a16:creationId xmlns:a16="http://schemas.microsoft.com/office/drawing/2014/main" id="{4082EE18-91E1-4B6C-A3F5-16DDC1FE644B}"/>
                </a:ext>
              </a:extLst>
            </p:cNvPr>
            <p:cNvSpPr/>
            <p:nvPr/>
          </p:nvSpPr>
          <p:spPr>
            <a:xfrm>
              <a:off x="5071872" y="1169321"/>
              <a:ext cx="2194560" cy="3005889"/>
            </a:xfrm>
            <a:prstGeom prst="rect">
              <a:avLst/>
            </a:prstGeom>
            <a:solidFill>
              <a:schemeClr val="bg1"/>
            </a:solidFill>
            <a:ln/>
            <a:effectLst>
              <a:outerShdw blurRad="101600" dist="38100" dir="8100000" algn="bl" rotWithShape="0">
                <a:srgbClr val="000000">
                  <a:alpha val="12000"/>
                </a:srgbClr>
              </a:outerShdw>
            </a:effectLst>
          </p:spPr>
          <p:txBody>
            <a:bodyPr/>
            <a:lstStyle/>
            <a:p>
              <a:endParaRPr lang="fr-CA" sz="2400" noProof="0"/>
            </a:p>
          </p:txBody>
        </p:sp>
        <p:sp>
          <p:nvSpPr>
            <p:cNvPr id="50" name="Shape 16">
              <a:extLst>
                <a:ext uri="{FF2B5EF4-FFF2-40B4-BE49-F238E27FC236}">
                  <a16:creationId xmlns:a16="http://schemas.microsoft.com/office/drawing/2014/main" id="{C4DDECE8-E8E1-FD18-E8EB-D7F6D7AAAB1E}"/>
                </a:ext>
              </a:extLst>
            </p:cNvPr>
            <p:cNvSpPr/>
            <p:nvPr/>
          </p:nvSpPr>
          <p:spPr>
            <a:xfrm>
              <a:off x="5071872" y="1169321"/>
              <a:ext cx="2194560" cy="548640"/>
            </a:xfrm>
            <a:prstGeom prst="rect">
              <a:avLst/>
            </a:prstGeom>
            <a:solidFill>
              <a:srgbClr val="EE5859"/>
            </a:solidFill>
            <a:ln/>
          </p:spPr>
          <p:txBody>
            <a:bodyPr/>
            <a:lstStyle/>
            <a:p>
              <a:pPr algn="ctr"/>
              <a:r>
                <a:rPr lang="fr-CA" sz="2400" b="1" noProof="0">
                  <a:solidFill>
                    <a:schemeClr val="bg1"/>
                  </a:solidFill>
                </a:rPr>
                <a:t>3</a:t>
              </a:r>
            </a:p>
          </p:txBody>
        </p:sp>
        <p:sp>
          <p:nvSpPr>
            <p:cNvPr id="52" name="Text 18">
              <a:extLst>
                <a:ext uri="{FF2B5EF4-FFF2-40B4-BE49-F238E27FC236}">
                  <a16:creationId xmlns:a16="http://schemas.microsoft.com/office/drawing/2014/main" id="{894B03A3-081C-5E33-767D-CD4433EE337A}"/>
                </a:ext>
              </a:extLst>
            </p:cNvPr>
            <p:cNvSpPr/>
            <p:nvPr/>
          </p:nvSpPr>
          <p:spPr>
            <a:xfrm>
              <a:off x="5157216" y="1803305"/>
              <a:ext cx="2011680" cy="616510"/>
            </a:xfrm>
            <a:prstGeom prst="rect">
              <a:avLst/>
            </a:prstGeom>
            <a:noFill/>
            <a:ln/>
          </p:spPr>
          <p:txBody>
            <a:bodyPr wrap="square" lIns="33867" tIns="33867" rIns="33867" bIns="33867" rtlCol="0" anchor="t"/>
            <a:lstStyle/>
            <a:p>
              <a:pPr algn="ctr"/>
              <a:r>
                <a:rPr lang="fr-CA" sz="1267" b="1" noProof="0">
                  <a:solidFill>
                    <a:srgbClr val="58585A"/>
                  </a:solidFill>
                  <a:latin typeface="Calibri" pitchFamily="34" charset="0"/>
                  <a:ea typeface="Calibri" pitchFamily="34" charset="-122"/>
                  <a:cs typeface="Calibri" pitchFamily="34" charset="-120"/>
                </a:rPr>
                <a:t>Tensions liées au ciblage et la portée de la distribution</a:t>
              </a:r>
              <a:endParaRPr lang="fr-CA" sz="1267" noProof="0">
                <a:solidFill>
                  <a:srgbClr val="58585A"/>
                </a:solidFill>
              </a:endParaRPr>
            </a:p>
          </p:txBody>
        </p:sp>
        <p:sp>
          <p:nvSpPr>
            <p:cNvPr id="53" name="Shape 19">
              <a:extLst>
                <a:ext uri="{FF2B5EF4-FFF2-40B4-BE49-F238E27FC236}">
                  <a16:creationId xmlns:a16="http://schemas.microsoft.com/office/drawing/2014/main" id="{79665397-C79B-6179-1D35-15CCC2114BB5}"/>
                </a:ext>
              </a:extLst>
            </p:cNvPr>
            <p:cNvSpPr/>
            <p:nvPr/>
          </p:nvSpPr>
          <p:spPr>
            <a:xfrm>
              <a:off x="5157216" y="2419815"/>
              <a:ext cx="1950720" cy="36576"/>
            </a:xfrm>
            <a:prstGeom prst="rect">
              <a:avLst/>
            </a:prstGeom>
            <a:solidFill>
              <a:srgbClr val="EE5859"/>
            </a:solidFill>
            <a:ln/>
          </p:spPr>
          <p:txBody>
            <a:bodyPr/>
            <a:lstStyle/>
            <a:p>
              <a:endParaRPr lang="fr-CA" sz="2400" noProof="0"/>
            </a:p>
          </p:txBody>
        </p:sp>
        <p:sp>
          <p:nvSpPr>
            <p:cNvPr id="54" name="Text 20">
              <a:extLst>
                <a:ext uri="{FF2B5EF4-FFF2-40B4-BE49-F238E27FC236}">
                  <a16:creationId xmlns:a16="http://schemas.microsoft.com/office/drawing/2014/main" id="{BFA590BA-FB7D-6A4A-7A78-2583A8E8165E}"/>
                </a:ext>
              </a:extLst>
            </p:cNvPr>
            <p:cNvSpPr/>
            <p:nvPr/>
          </p:nvSpPr>
          <p:spPr>
            <a:xfrm>
              <a:off x="5157216" y="2615087"/>
              <a:ext cx="2011680" cy="1478234"/>
            </a:xfrm>
            <a:prstGeom prst="rect">
              <a:avLst/>
            </a:prstGeom>
            <a:noFill/>
            <a:ln/>
          </p:spPr>
          <p:txBody>
            <a:bodyPr wrap="square" lIns="33867" tIns="33867" rIns="33867" bIns="33867" rtlCol="0" anchor="t"/>
            <a:lstStyle/>
            <a:p>
              <a:pPr algn="just"/>
              <a:r>
                <a:rPr lang="fr-CA" sz="1133" noProof="0">
                  <a:solidFill>
                    <a:srgbClr val="58585A"/>
                  </a:solidFill>
                  <a:latin typeface="Calibri" pitchFamily="34" charset="0"/>
                  <a:ea typeface="Calibri" pitchFamily="34" charset="-122"/>
                  <a:cs typeface="Calibri" pitchFamily="34" charset="-120"/>
                </a:rPr>
                <a:t>Des frictions ont émergé autour des critères de sélection, tandis que des stigmatisations des PDI issus de zones contrôlées par des GCO ont été rapportées. La médiation des leaders communautaires a joué un rôle clé dans la gestion de ces tensions.</a:t>
              </a:r>
              <a:endParaRPr lang="fr-CA" sz="1133" noProof="0">
                <a:solidFill>
                  <a:srgbClr val="58585A"/>
                </a:solidFill>
              </a:endParaRPr>
            </a:p>
          </p:txBody>
        </p:sp>
      </p:grpSp>
      <p:grpSp>
        <p:nvGrpSpPr>
          <p:cNvPr id="5" name="Group 4">
            <a:extLst>
              <a:ext uri="{FF2B5EF4-FFF2-40B4-BE49-F238E27FC236}">
                <a16:creationId xmlns:a16="http://schemas.microsoft.com/office/drawing/2014/main" id="{D5626BC7-09C5-8A30-5364-BDC004C6580E}"/>
              </a:ext>
            </a:extLst>
          </p:cNvPr>
          <p:cNvGrpSpPr/>
          <p:nvPr/>
        </p:nvGrpSpPr>
        <p:grpSpPr>
          <a:xfrm>
            <a:off x="9353135" y="1158785"/>
            <a:ext cx="2194560" cy="3197021"/>
            <a:chOff x="7485888" y="1169321"/>
            <a:chExt cx="2194560" cy="3005889"/>
          </a:xfrm>
        </p:grpSpPr>
        <p:sp>
          <p:nvSpPr>
            <p:cNvPr id="55" name="Shape 21">
              <a:extLst>
                <a:ext uri="{FF2B5EF4-FFF2-40B4-BE49-F238E27FC236}">
                  <a16:creationId xmlns:a16="http://schemas.microsoft.com/office/drawing/2014/main" id="{90A0F378-B501-C7E5-39FC-5076762B0B4A}"/>
                </a:ext>
              </a:extLst>
            </p:cNvPr>
            <p:cNvSpPr/>
            <p:nvPr/>
          </p:nvSpPr>
          <p:spPr>
            <a:xfrm>
              <a:off x="7485888" y="1169321"/>
              <a:ext cx="2194560" cy="3005889"/>
            </a:xfrm>
            <a:prstGeom prst="rect">
              <a:avLst/>
            </a:prstGeom>
            <a:solidFill>
              <a:schemeClr val="bg1"/>
            </a:solidFill>
            <a:ln/>
            <a:effectLst>
              <a:outerShdw blurRad="101600" dist="38100" dir="8100000" algn="bl" rotWithShape="0">
                <a:srgbClr val="000000">
                  <a:alpha val="12000"/>
                </a:srgbClr>
              </a:outerShdw>
            </a:effectLst>
          </p:spPr>
          <p:txBody>
            <a:bodyPr/>
            <a:lstStyle/>
            <a:p>
              <a:endParaRPr lang="fr-CA" sz="2400" noProof="0"/>
            </a:p>
          </p:txBody>
        </p:sp>
        <p:sp>
          <p:nvSpPr>
            <p:cNvPr id="56" name="Shape 22">
              <a:extLst>
                <a:ext uri="{FF2B5EF4-FFF2-40B4-BE49-F238E27FC236}">
                  <a16:creationId xmlns:a16="http://schemas.microsoft.com/office/drawing/2014/main" id="{889F44B6-3761-AFDD-369E-58F6FA1CB193}"/>
                </a:ext>
              </a:extLst>
            </p:cNvPr>
            <p:cNvSpPr/>
            <p:nvPr/>
          </p:nvSpPr>
          <p:spPr>
            <a:xfrm>
              <a:off x="7485888" y="1169321"/>
              <a:ext cx="2194560" cy="548640"/>
            </a:xfrm>
            <a:prstGeom prst="rect">
              <a:avLst/>
            </a:prstGeom>
            <a:solidFill>
              <a:srgbClr val="EE5859"/>
            </a:solidFill>
            <a:ln/>
          </p:spPr>
          <p:txBody>
            <a:bodyPr/>
            <a:lstStyle/>
            <a:p>
              <a:pPr algn="ctr"/>
              <a:r>
                <a:rPr lang="fr-CA" sz="2400" b="1" noProof="0">
                  <a:solidFill>
                    <a:schemeClr val="bg1"/>
                  </a:solidFill>
                </a:rPr>
                <a:t>4</a:t>
              </a:r>
            </a:p>
          </p:txBody>
        </p:sp>
        <p:sp>
          <p:nvSpPr>
            <p:cNvPr id="58" name="Text 24">
              <a:extLst>
                <a:ext uri="{FF2B5EF4-FFF2-40B4-BE49-F238E27FC236}">
                  <a16:creationId xmlns:a16="http://schemas.microsoft.com/office/drawing/2014/main" id="{BA409436-25A9-8F39-0C19-C768EDD50C2F}"/>
                </a:ext>
              </a:extLst>
            </p:cNvPr>
            <p:cNvSpPr/>
            <p:nvPr/>
          </p:nvSpPr>
          <p:spPr>
            <a:xfrm>
              <a:off x="7571232" y="1803305"/>
              <a:ext cx="2011680" cy="1097280"/>
            </a:xfrm>
            <a:prstGeom prst="rect">
              <a:avLst/>
            </a:prstGeom>
            <a:noFill/>
            <a:ln/>
          </p:spPr>
          <p:txBody>
            <a:bodyPr wrap="square" lIns="33867" tIns="33867" rIns="33867" bIns="33867" rtlCol="0" anchor="t"/>
            <a:lstStyle/>
            <a:p>
              <a:pPr algn="ctr"/>
              <a:r>
                <a:rPr lang="fr-CA" sz="1267" b="1" noProof="0">
                  <a:solidFill>
                    <a:srgbClr val="58585A"/>
                  </a:solidFill>
                  <a:latin typeface="Calibri" pitchFamily="34" charset="0"/>
                  <a:ea typeface="Calibri" pitchFamily="34" charset="-122"/>
                  <a:cs typeface="Calibri" pitchFamily="34" charset="-120"/>
                </a:rPr>
                <a:t>Solidarité comme filet informel de sécurité</a:t>
              </a:r>
              <a:endParaRPr lang="fr-CA" sz="1267" noProof="0">
                <a:solidFill>
                  <a:srgbClr val="58585A"/>
                </a:solidFill>
              </a:endParaRPr>
            </a:p>
          </p:txBody>
        </p:sp>
        <p:sp>
          <p:nvSpPr>
            <p:cNvPr id="59" name="Shape 25">
              <a:extLst>
                <a:ext uri="{FF2B5EF4-FFF2-40B4-BE49-F238E27FC236}">
                  <a16:creationId xmlns:a16="http://schemas.microsoft.com/office/drawing/2014/main" id="{4D00F8CE-023E-2AA1-EF01-6F33D556876E}"/>
                </a:ext>
              </a:extLst>
            </p:cNvPr>
            <p:cNvSpPr/>
            <p:nvPr/>
          </p:nvSpPr>
          <p:spPr>
            <a:xfrm>
              <a:off x="7571232" y="2419815"/>
              <a:ext cx="1950720" cy="36576"/>
            </a:xfrm>
            <a:prstGeom prst="rect">
              <a:avLst/>
            </a:prstGeom>
            <a:solidFill>
              <a:srgbClr val="EE5859"/>
            </a:solidFill>
            <a:ln/>
          </p:spPr>
          <p:txBody>
            <a:bodyPr/>
            <a:lstStyle/>
            <a:p>
              <a:endParaRPr lang="fr-CA" sz="2400" noProof="0"/>
            </a:p>
          </p:txBody>
        </p:sp>
        <p:sp>
          <p:nvSpPr>
            <p:cNvPr id="60" name="Text 26">
              <a:extLst>
                <a:ext uri="{FF2B5EF4-FFF2-40B4-BE49-F238E27FC236}">
                  <a16:creationId xmlns:a16="http://schemas.microsoft.com/office/drawing/2014/main" id="{B450762B-2D60-8180-D613-7DEFDB7DD1DB}"/>
                </a:ext>
              </a:extLst>
            </p:cNvPr>
            <p:cNvSpPr/>
            <p:nvPr/>
          </p:nvSpPr>
          <p:spPr>
            <a:xfrm>
              <a:off x="7571232" y="2649324"/>
              <a:ext cx="2011680" cy="1443997"/>
            </a:xfrm>
            <a:prstGeom prst="rect">
              <a:avLst/>
            </a:prstGeom>
            <a:noFill/>
            <a:ln/>
          </p:spPr>
          <p:txBody>
            <a:bodyPr wrap="square" lIns="33867" tIns="33867" rIns="33867" bIns="33867" rtlCol="0" anchor="t"/>
            <a:lstStyle/>
            <a:p>
              <a:pPr algn="just"/>
              <a:r>
                <a:rPr lang="fr-CA" sz="1133" noProof="0">
                  <a:solidFill>
                    <a:srgbClr val="58585A"/>
                  </a:solidFill>
                  <a:latin typeface="Calibri" pitchFamily="34" charset="0"/>
                  <a:ea typeface="Calibri" pitchFamily="34" charset="-122"/>
                  <a:cs typeface="Calibri" pitchFamily="34" charset="-120"/>
                </a:rPr>
                <a:t>Le partage du cash avec des non-bénéficiaires, notamment les familles d’accueil, constituait une pratique de solidarité répandue qui a contribué à renforcer la cohésion sociale dans les communautés.</a:t>
              </a:r>
              <a:endParaRPr lang="fr-CA" sz="1133" noProof="0">
                <a:solidFill>
                  <a:srgbClr val="58585A"/>
                </a:solidFill>
              </a:endParaRPr>
            </a:p>
          </p:txBody>
        </p:sp>
      </p:grpSp>
      <p:sp>
        <p:nvSpPr>
          <p:cNvPr id="68" name="Title 1">
            <a:extLst>
              <a:ext uri="{FF2B5EF4-FFF2-40B4-BE49-F238E27FC236}">
                <a16:creationId xmlns:a16="http://schemas.microsoft.com/office/drawing/2014/main" id="{30295000-19CC-63C1-37F5-E2F842B5FB09}"/>
              </a:ext>
            </a:extLst>
          </p:cNvPr>
          <p:cNvSpPr txBox="1">
            <a:spLocks/>
          </p:cNvSpPr>
          <p:nvPr/>
        </p:nvSpPr>
        <p:spPr>
          <a:xfrm>
            <a:off x="941024" y="268980"/>
            <a:ext cx="10300136" cy="871713"/>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600" kern="1200">
                <a:solidFill>
                  <a:srgbClr val="58585A"/>
                </a:solidFill>
                <a:latin typeface="+mj-lt"/>
                <a:ea typeface="+mj-ea"/>
                <a:cs typeface="+mj-cs"/>
              </a:defRPr>
            </a:lvl1pPr>
          </a:lstStyle>
          <a:p>
            <a:r>
              <a:rPr lang="fr-CA" sz="2800" noProof="0"/>
              <a:t>Résumé des résultats clés</a:t>
            </a:r>
            <a:endParaRPr lang="fr-CA" sz="2000" noProof="0"/>
          </a:p>
        </p:txBody>
      </p:sp>
      <p:sp>
        <p:nvSpPr>
          <p:cNvPr id="11" name="Text 15">
            <a:extLst>
              <a:ext uri="{FF2B5EF4-FFF2-40B4-BE49-F238E27FC236}">
                <a16:creationId xmlns:a16="http://schemas.microsoft.com/office/drawing/2014/main" id="{7AF1EF05-D940-F3D6-2AF6-05E1B3614080}"/>
              </a:ext>
            </a:extLst>
          </p:cNvPr>
          <p:cNvSpPr/>
          <p:nvPr/>
        </p:nvSpPr>
        <p:spPr>
          <a:xfrm>
            <a:off x="6760336" y="4859392"/>
            <a:ext cx="731520" cy="670560"/>
          </a:xfrm>
          <a:prstGeom prst="rect">
            <a:avLst/>
          </a:prstGeom>
          <a:noFill/>
          <a:ln/>
        </p:spPr>
        <p:txBody>
          <a:bodyPr wrap="square" lIns="0" tIns="0" rIns="0" bIns="0" rtlCol="0" anchor="ctr"/>
          <a:lstStyle/>
          <a:p>
            <a:endParaRPr lang="fr-CA" sz="4800" noProof="0"/>
          </a:p>
        </p:txBody>
      </p:sp>
      <p:grpSp>
        <p:nvGrpSpPr>
          <p:cNvPr id="6" name="Group 5">
            <a:extLst>
              <a:ext uri="{FF2B5EF4-FFF2-40B4-BE49-F238E27FC236}">
                <a16:creationId xmlns:a16="http://schemas.microsoft.com/office/drawing/2014/main" id="{DDF4B1A8-2BC5-24A7-4594-1C1F9E32EDBE}"/>
              </a:ext>
            </a:extLst>
          </p:cNvPr>
          <p:cNvGrpSpPr/>
          <p:nvPr/>
        </p:nvGrpSpPr>
        <p:grpSpPr>
          <a:xfrm>
            <a:off x="941024" y="1181727"/>
            <a:ext cx="2194560" cy="3219366"/>
            <a:chOff x="2657856" y="1169321"/>
            <a:chExt cx="2194560" cy="3005889"/>
          </a:xfrm>
        </p:grpSpPr>
        <p:sp>
          <p:nvSpPr>
            <p:cNvPr id="7" name="Shape 9">
              <a:extLst>
                <a:ext uri="{FF2B5EF4-FFF2-40B4-BE49-F238E27FC236}">
                  <a16:creationId xmlns:a16="http://schemas.microsoft.com/office/drawing/2014/main" id="{A0890D2C-F7BC-92C4-AC86-27A77F0C6912}"/>
                </a:ext>
              </a:extLst>
            </p:cNvPr>
            <p:cNvSpPr/>
            <p:nvPr/>
          </p:nvSpPr>
          <p:spPr>
            <a:xfrm>
              <a:off x="2657856" y="1169321"/>
              <a:ext cx="2194560" cy="3005889"/>
            </a:xfrm>
            <a:prstGeom prst="rect">
              <a:avLst/>
            </a:prstGeom>
            <a:solidFill>
              <a:schemeClr val="bg1"/>
            </a:solidFill>
            <a:ln/>
            <a:effectLst>
              <a:outerShdw blurRad="101600" dist="38100" dir="8100000" algn="bl" rotWithShape="0">
                <a:srgbClr val="000000">
                  <a:alpha val="12000"/>
                </a:srgbClr>
              </a:outerShdw>
            </a:effectLst>
          </p:spPr>
          <p:txBody>
            <a:bodyPr/>
            <a:lstStyle/>
            <a:p>
              <a:endParaRPr lang="fr-CA" sz="2400" noProof="0"/>
            </a:p>
          </p:txBody>
        </p:sp>
        <p:sp>
          <p:nvSpPr>
            <p:cNvPr id="8" name="Shape 10">
              <a:extLst>
                <a:ext uri="{FF2B5EF4-FFF2-40B4-BE49-F238E27FC236}">
                  <a16:creationId xmlns:a16="http://schemas.microsoft.com/office/drawing/2014/main" id="{56D67BC1-B4F4-5623-1E1C-9F2A64822B15}"/>
                </a:ext>
              </a:extLst>
            </p:cNvPr>
            <p:cNvSpPr/>
            <p:nvPr/>
          </p:nvSpPr>
          <p:spPr>
            <a:xfrm>
              <a:off x="2657856" y="1169321"/>
              <a:ext cx="2194560" cy="548640"/>
            </a:xfrm>
            <a:prstGeom prst="rect">
              <a:avLst/>
            </a:prstGeom>
            <a:solidFill>
              <a:srgbClr val="EE5859"/>
            </a:solidFill>
            <a:ln/>
          </p:spPr>
          <p:txBody>
            <a:bodyPr/>
            <a:lstStyle/>
            <a:p>
              <a:pPr algn="ctr"/>
              <a:r>
                <a:rPr lang="fr-CA" sz="2400" b="1" noProof="0">
                  <a:solidFill>
                    <a:schemeClr val="bg1"/>
                  </a:solidFill>
                </a:rPr>
                <a:t>1</a:t>
              </a:r>
            </a:p>
          </p:txBody>
        </p:sp>
        <p:sp>
          <p:nvSpPr>
            <p:cNvPr id="9" name="Text 12">
              <a:extLst>
                <a:ext uri="{FF2B5EF4-FFF2-40B4-BE49-F238E27FC236}">
                  <a16:creationId xmlns:a16="http://schemas.microsoft.com/office/drawing/2014/main" id="{BAAB082F-8914-CB44-51E5-FB39C100FDA1}"/>
                </a:ext>
              </a:extLst>
            </p:cNvPr>
            <p:cNvSpPr/>
            <p:nvPr/>
          </p:nvSpPr>
          <p:spPr>
            <a:xfrm>
              <a:off x="2743200" y="1803305"/>
              <a:ext cx="2011680" cy="1097280"/>
            </a:xfrm>
            <a:prstGeom prst="rect">
              <a:avLst/>
            </a:prstGeom>
            <a:noFill/>
            <a:ln/>
          </p:spPr>
          <p:txBody>
            <a:bodyPr wrap="square" lIns="33867" tIns="33867" rIns="33867" bIns="33867" rtlCol="0" anchor="t"/>
            <a:lstStyle/>
            <a:p>
              <a:pPr algn="ctr"/>
              <a:r>
                <a:rPr lang="fr-CA" sz="1267" b="1" noProof="0">
                  <a:solidFill>
                    <a:srgbClr val="58585A"/>
                  </a:solidFill>
                  <a:latin typeface="Calibri" pitchFamily="34" charset="0"/>
                  <a:ea typeface="Calibri" pitchFamily="34" charset="-122"/>
                  <a:cs typeface="Calibri" pitchFamily="34" charset="-120"/>
                </a:rPr>
                <a:t>Pertinence du cash confirmée, attentes de continuité</a:t>
              </a:r>
              <a:endParaRPr lang="fr-CA" sz="1267" noProof="0">
                <a:solidFill>
                  <a:srgbClr val="58585A"/>
                </a:solidFill>
              </a:endParaRPr>
            </a:p>
          </p:txBody>
        </p:sp>
        <p:sp>
          <p:nvSpPr>
            <p:cNvPr id="10" name="Shape 13">
              <a:extLst>
                <a:ext uri="{FF2B5EF4-FFF2-40B4-BE49-F238E27FC236}">
                  <a16:creationId xmlns:a16="http://schemas.microsoft.com/office/drawing/2014/main" id="{38D0DE12-479A-98B5-6267-FF2391B2380A}"/>
                </a:ext>
              </a:extLst>
            </p:cNvPr>
            <p:cNvSpPr/>
            <p:nvPr/>
          </p:nvSpPr>
          <p:spPr>
            <a:xfrm>
              <a:off x="2743200" y="2419815"/>
              <a:ext cx="1950720" cy="36576"/>
            </a:xfrm>
            <a:prstGeom prst="rect">
              <a:avLst/>
            </a:prstGeom>
            <a:solidFill>
              <a:srgbClr val="EE5859"/>
            </a:solidFill>
            <a:ln/>
          </p:spPr>
          <p:txBody>
            <a:bodyPr/>
            <a:lstStyle/>
            <a:p>
              <a:endParaRPr lang="fr-CA" sz="2400" noProof="0"/>
            </a:p>
          </p:txBody>
        </p:sp>
        <p:sp>
          <p:nvSpPr>
            <p:cNvPr id="12" name="Text 14">
              <a:extLst>
                <a:ext uri="{FF2B5EF4-FFF2-40B4-BE49-F238E27FC236}">
                  <a16:creationId xmlns:a16="http://schemas.microsoft.com/office/drawing/2014/main" id="{C6DAC8B2-19CC-20F8-C66B-2EDCB0FCAF07}"/>
                </a:ext>
              </a:extLst>
            </p:cNvPr>
            <p:cNvSpPr/>
            <p:nvPr/>
          </p:nvSpPr>
          <p:spPr>
            <a:xfrm>
              <a:off x="2743200" y="2649324"/>
              <a:ext cx="2011680" cy="1443997"/>
            </a:xfrm>
            <a:prstGeom prst="rect">
              <a:avLst/>
            </a:prstGeom>
            <a:noFill/>
            <a:ln/>
          </p:spPr>
          <p:txBody>
            <a:bodyPr wrap="square" lIns="33867" tIns="33867" rIns="33867" bIns="33867" rtlCol="0" anchor="t"/>
            <a:lstStyle/>
            <a:p>
              <a:pPr algn="just"/>
              <a:r>
                <a:rPr lang="fr-CA" sz="1133" noProof="0">
                  <a:solidFill>
                    <a:srgbClr val="58585A"/>
                  </a:solidFill>
                  <a:latin typeface="Calibri" pitchFamily="34" charset="0"/>
                  <a:ea typeface="Calibri" pitchFamily="34" charset="-122"/>
                  <a:cs typeface="Calibri" pitchFamily="34" charset="-120"/>
                </a:rPr>
                <a:t>Le cash a répondu à des besoins multiples et urgents (scolarité, alimentation, dettes, soins de santé) avec une flexibilité appréciée par les bénéficiaires, malgré la persistance de besoins non comblés.</a:t>
              </a:r>
              <a:endParaRPr lang="fr-CA" sz="1133" noProof="0">
                <a:solidFill>
                  <a:srgbClr val="58585A"/>
                </a:solidFill>
              </a:endParaRPr>
            </a:p>
          </p:txBody>
        </p:sp>
      </p:grpSp>
    </p:spTree>
    <p:extLst>
      <p:ext uri="{BB962C8B-B14F-4D97-AF65-F5344CB8AC3E}">
        <p14:creationId xmlns:p14="http://schemas.microsoft.com/office/powerpoint/2010/main" val="1694875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DB43D8C-DC46-0DB2-E978-0EC397189EE4}"/>
              </a:ext>
            </a:extLst>
          </p:cNvPr>
          <p:cNvSpPr txBox="1">
            <a:spLocks/>
          </p:cNvSpPr>
          <p:nvPr/>
        </p:nvSpPr>
        <p:spPr>
          <a:xfrm>
            <a:off x="598896" y="662078"/>
            <a:ext cx="6125871" cy="72781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600" kern="1200" baseline="0">
                <a:solidFill>
                  <a:schemeClr val="tx1"/>
                </a:solidFill>
                <a:latin typeface="Franklin Gothic Demi" panose="020B0703020102020204" pitchFamily="34" charset="0"/>
                <a:ea typeface="+mj-ea"/>
                <a:cs typeface="+mj-cs"/>
              </a:defRPr>
            </a:lvl1pPr>
          </a:lstStyle>
          <a:p>
            <a:pPr algn="l" defTabSz="685800">
              <a:spcAft>
                <a:spcPts val="600"/>
              </a:spcAft>
            </a:pPr>
            <a:r>
              <a:rPr lang="fr-FR" sz="4400" noProof="0">
                <a:solidFill>
                  <a:srgbClr val="58585A"/>
                </a:solidFill>
                <a:latin typeface="+mj-lt"/>
              </a:rPr>
              <a:t>Merci pour votre attention</a:t>
            </a:r>
          </a:p>
        </p:txBody>
      </p:sp>
      <p:sp>
        <p:nvSpPr>
          <p:cNvPr id="11" name="Subtitle 5">
            <a:extLst>
              <a:ext uri="{FF2B5EF4-FFF2-40B4-BE49-F238E27FC236}">
                <a16:creationId xmlns:a16="http://schemas.microsoft.com/office/drawing/2014/main" id="{CD076ABB-DE76-B31C-17A3-B7D417A424B9}"/>
              </a:ext>
            </a:extLst>
          </p:cNvPr>
          <p:cNvSpPr txBox="1">
            <a:spLocks/>
          </p:cNvSpPr>
          <p:nvPr/>
        </p:nvSpPr>
        <p:spPr>
          <a:xfrm>
            <a:off x="598896" y="4908458"/>
            <a:ext cx="6125871" cy="126893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Leelawadee" panose="020B0502040204020203" pitchFamily="34" charset="-34"/>
                <a:ea typeface="+mn-ea"/>
                <a:cs typeface="Leelawadee" panose="020B0502040204020203" pitchFamily="34" charset="-34"/>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defTabSz="685800">
              <a:spcBef>
                <a:spcPts val="750"/>
              </a:spcBef>
            </a:pPr>
            <a:endParaRPr lang="fr-FR" sz="2000" noProof="0">
              <a:solidFill>
                <a:srgbClr val="EE5859"/>
              </a:solidFill>
              <a:latin typeface="Segoe UI" panose="020B0502040204020203" pitchFamily="34" charset="0"/>
              <a:cs typeface="Segoe UI" panose="020B0502040204020203" pitchFamily="34" charset="0"/>
            </a:endParaRPr>
          </a:p>
        </p:txBody>
      </p:sp>
      <p:sp>
        <p:nvSpPr>
          <p:cNvPr id="6" name="TextBox 5">
            <a:extLst>
              <a:ext uri="{FF2B5EF4-FFF2-40B4-BE49-F238E27FC236}">
                <a16:creationId xmlns:a16="http://schemas.microsoft.com/office/drawing/2014/main" id="{FD39E1FF-AEFF-0847-3A37-8CF181655FAA}"/>
              </a:ext>
            </a:extLst>
          </p:cNvPr>
          <p:cNvSpPr txBox="1"/>
          <p:nvPr/>
        </p:nvSpPr>
        <p:spPr>
          <a:xfrm>
            <a:off x="8860536" y="662078"/>
            <a:ext cx="2732568" cy="1938992"/>
          </a:xfrm>
          <a:prstGeom prst="rect">
            <a:avLst/>
          </a:prstGeom>
          <a:noFill/>
        </p:spPr>
        <p:txBody>
          <a:bodyPr wrap="square">
            <a:spAutoFit/>
          </a:bodyPr>
          <a:lstStyle/>
          <a:p>
            <a:pPr algn="ctr"/>
            <a:r>
              <a:rPr lang="fr-FR" sz="2000" noProof="0">
                <a:solidFill>
                  <a:srgbClr val="58585A"/>
                </a:solidFill>
                <a:effectLst/>
                <a:latin typeface="Segoe UI" panose="020B0502040204020203" pitchFamily="34" charset="0"/>
                <a:ea typeface="DengXian" panose="02010600030101010101" pitchFamily="2" charset="-122"/>
                <a:cs typeface="Segoe UI" panose="020B0502040204020203" pitchFamily="34" charset="0"/>
              </a:rPr>
              <a:t>Inscrivez vous à notre liste de dissémination en scannant ce </a:t>
            </a:r>
            <a:r>
              <a:rPr lang="fr-FR" sz="2000" noProof="0">
                <a:solidFill>
                  <a:srgbClr val="EE5859"/>
                </a:solidFill>
                <a:effectLst/>
                <a:latin typeface="Segoe UI" panose="020B0502040204020203" pitchFamily="34" charset="0"/>
                <a:ea typeface="DengXian" panose="02010600030101010101" pitchFamily="2" charset="-122"/>
                <a:cs typeface="Segoe UI" panose="020B0502040204020203" pitchFamily="34" charset="0"/>
              </a:rPr>
              <a:t>QR code</a:t>
            </a:r>
            <a:r>
              <a:rPr lang="fr-FR" sz="2000" noProof="0">
                <a:solidFill>
                  <a:srgbClr val="58585A"/>
                </a:solidFill>
                <a:effectLst/>
                <a:latin typeface="Segoe UI" panose="020B0502040204020203" pitchFamily="34" charset="0"/>
                <a:ea typeface="DengXian" panose="02010600030101010101" pitchFamily="2" charset="-122"/>
                <a:cs typeface="Segoe UI" panose="020B0502040204020203" pitchFamily="34" charset="0"/>
              </a:rPr>
              <a:t> </a:t>
            </a:r>
            <a:r>
              <a:rPr lang="fr-FR" sz="2000">
                <a:solidFill>
                  <a:srgbClr val="58585A"/>
                </a:solidFill>
                <a:latin typeface="Segoe UI" panose="020B0502040204020203" pitchFamily="34" charset="0"/>
                <a:ea typeface="DengXian" panose="02010600030101010101" pitchFamily="2" charset="-122"/>
                <a:cs typeface="Segoe UI" panose="020B0502040204020203" pitchFamily="34" charset="0"/>
              </a:rPr>
              <a:t>ou en cliquant sur ce </a:t>
            </a:r>
            <a:r>
              <a:rPr lang="fr-FR" sz="2000" u="sng">
                <a:solidFill>
                  <a:srgbClr val="EE5859"/>
                </a:solidFill>
                <a:latin typeface="Segoe UI" panose="020B0502040204020203" pitchFamily="34" charset="0"/>
                <a:ea typeface="DengXian" panose="02010600030101010101" pitchFamily="2" charset="-122"/>
                <a:cs typeface="Segoe UI" panose="020B0502040204020203" pitchFamily="34" charset="0"/>
                <a:hlinkClick r:id="rId3">
                  <a:extLst>
                    <a:ext uri="{A12FA001-AC4F-418D-AE19-62706E023703}">
                      <ahyp:hlinkClr xmlns:ahyp="http://schemas.microsoft.com/office/drawing/2018/hyperlinkcolor" val="tx"/>
                    </a:ext>
                  </a:extLst>
                </a:hlinkClick>
              </a:rPr>
              <a:t>lien</a:t>
            </a:r>
            <a:endParaRPr lang="fr-FR" sz="2000">
              <a:latin typeface="Segoe UI" panose="020B0502040204020203" pitchFamily="34" charset="0"/>
              <a:cs typeface="Segoe UI" panose="020B0502040204020203" pitchFamily="34" charset="0"/>
            </a:endParaRPr>
          </a:p>
          <a:p>
            <a:pPr algn="ctr"/>
            <a:endParaRPr lang="fr-FR" sz="2000" noProof="0">
              <a:latin typeface="Segoe UI" panose="020B0502040204020203" pitchFamily="34" charset="0"/>
              <a:cs typeface="Segoe UI" panose="020B0502040204020203" pitchFamily="34" charset="0"/>
            </a:endParaRPr>
          </a:p>
        </p:txBody>
      </p:sp>
      <p:pic>
        <p:nvPicPr>
          <p:cNvPr id="4" name="Picture 3" descr="A qr code on a white background&#10;&#10;AI-generated content may be incorrect.">
            <a:extLst>
              <a:ext uri="{FF2B5EF4-FFF2-40B4-BE49-F238E27FC236}">
                <a16:creationId xmlns:a16="http://schemas.microsoft.com/office/drawing/2014/main" id="{121EECA5-E2C8-9E8B-81F7-38018479DAD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04131" y="2332011"/>
            <a:ext cx="3845377" cy="3845377"/>
          </a:xfrm>
          <a:prstGeom prst="rect">
            <a:avLst/>
          </a:prstGeom>
        </p:spPr>
      </p:pic>
      <p:sp>
        <p:nvSpPr>
          <p:cNvPr id="2" name="TextBox 1">
            <a:extLst>
              <a:ext uri="{FF2B5EF4-FFF2-40B4-BE49-F238E27FC236}">
                <a16:creationId xmlns:a16="http://schemas.microsoft.com/office/drawing/2014/main" id="{F11A4B12-3DB3-FFBB-4DB1-DED6BB82C725}"/>
              </a:ext>
            </a:extLst>
          </p:cNvPr>
          <p:cNvSpPr txBox="1"/>
          <p:nvPr/>
        </p:nvSpPr>
        <p:spPr>
          <a:xfrm>
            <a:off x="598896" y="1949542"/>
            <a:ext cx="6871752" cy="3369256"/>
          </a:xfrm>
          <a:prstGeom prst="rect">
            <a:avLst/>
          </a:prstGeom>
          <a:noFill/>
        </p:spPr>
        <p:txBody>
          <a:bodyPr wrap="square">
            <a:spAutoFit/>
          </a:bodyPr>
          <a:lstStyle/>
          <a:p>
            <a:pPr>
              <a:lnSpc>
                <a:spcPct val="150000"/>
              </a:lnSpc>
            </a:pPr>
            <a:r>
              <a:rPr lang="fr-FR" sz="2000" noProof="0">
                <a:solidFill>
                  <a:srgbClr val="434343"/>
                </a:solidFill>
                <a:latin typeface="Segoe UI" panose="020B0502040204020203" pitchFamily="34" charset="0"/>
                <a:cs typeface="Segoe UI" panose="020B0502040204020203" pitchFamily="34" charset="0"/>
              </a:rPr>
              <a:t>Pour aller plus loin, vous pouvez visiter :</a:t>
            </a:r>
          </a:p>
          <a:p>
            <a:pPr marL="342900" indent="-342900">
              <a:lnSpc>
                <a:spcPct val="150000"/>
              </a:lnSpc>
              <a:buFont typeface="Arial" panose="020B0604020202020204" pitchFamily="34" charset="0"/>
              <a:buChar char="•"/>
            </a:pPr>
            <a:r>
              <a:rPr lang="fr-FR" sz="2000" noProof="0">
                <a:solidFill>
                  <a:srgbClr val="434343"/>
                </a:solidFill>
                <a:latin typeface="Segoe UI" panose="020B0502040204020203" pitchFamily="34" charset="0"/>
                <a:cs typeface="Segoe UI" panose="020B0502040204020203" pitchFamily="34" charset="0"/>
              </a:rPr>
              <a:t>Le</a:t>
            </a:r>
            <a:r>
              <a:rPr lang="fr-FR" sz="2000" noProof="0">
                <a:latin typeface="Segoe UI" panose="020B0502040204020203" pitchFamily="34" charset="0"/>
                <a:cs typeface="Segoe UI" panose="020B0502040204020203" pitchFamily="34" charset="0"/>
              </a:rPr>
              <a:t> </a:t>
            </a:r>
            <a:r>
              <a:rPr lang="fr-FR" sz="2000" noProof="0">
                <a:solidFill>
                  <a:srgbClr val="EE5859"/>
                </a:solidFill>
                <a:latin typeface="Segoe UI" panose="020B0502040204020203" pitchFamily="34" charset="0"/>
                <a:cs typeface="Segoe UI" panose="020B0502040204020203" pitchFamily="34" charset="0"/>
                <a:hlinkClick r:id="rId5">
                  <a:extLst>
                    <a:ext uri="{A12FA001-AC4F-418D-AE19-62706E023703}">
                      <ahyp:hlinkClr xmlns:ahyp="http://schemas.microsoft.com/office/drawing/2018/hyperlinkcolor" val="tx"/>
                    </a:ext>
                  </a:extLst>
                </a:hlinkClick>
              </a:rPr>
              <a:t>tableau de bord du consortium RRM</a:t>
            </a:r>
            <a:endParaRPr lang="fr-FR" sz="2000" noProof="0">
              <a:solidFill>
                <a:srgbClr val="EE5859"/>
              </a:solidFill>
              <a:latin typeface="Segoe UI" panose="020B0502040204020203" pitchFamily="34" charset="0"/>
              <a:cs typeface="Segoe UI" panose="020B0502040204020203" pitchFamily="34" charset="0"/>
            </a:endParaRPr>
          </a:p>
          <a:p>
            <a:pPr marL="342900" indent="-342900">
              <a:lnSpc>
                <a:spcPct val="150000"/>
              </a:lnSpc>
              <a:buFont typeface="Arial" panose="020B0604020202020204" pitchFamily="34" charset="0"/>
              <a:buChar char="•"/>
            </a:pPr>
            <a:r>
              <a:rPr lang="fr-FR" sz="2000" noProof="0">
                <a:solidFill>
                  <a:srgbClr val="434343"/>
                </a:solidFill>
                <a:latin typeface="Segoe UI" panose="020B0502040204020203" pitchFamily="34" charset="0"/>
                <a:cs typeface="Segoe UI" panose="020B0502040204020203" pitchFamily="34" charset="0"/>
              </a:rPr>
              <a:t>Le</a:t>
            </a:r>
            <a:r>
              <a:rPr lang="fr-FR" sz="2000" noProof="0">
                <a:latin typeface="Segoe UI" panose="020B0502040204020203" pitchFamily="34" charset="0"/>
                <a:cs typeface="Segoe UI" panose="020B0502040204020203" pitchFamily="34" charset="0"/>
              </a:rPr>
              <a:t> </a:t>
            </a:r>
            <a:r>
              <a:rPr lang="fr-FR" sz="2000" noProof="0">
                <a:solidFill>
                  <a:srgbClr val="EE5859"/>
                </a:solidFill>
                <a:latin typeface="Segoe UI" panose="020B0502040204020203" pitchFamily="34" charset="0"/>
                <a:cs typeface="Segoe UI" panose="020B0502040204020203" pitchFamily="34" charset="0"/>
                <a:hlinkClick r:id="rId6">
                  <a:extLst>
                    <a:ext uri="{A12FA001-AC4F-418D-AE19-62706E023703}">
                      <ahyp:hlinkClr xmlns:ahyp="http://schemas.microsoft.com/office/drawing/2018/hyperlinkcolor" val="tx"/>
                    </a:ext>
                  </a:extLst>
                </a:hlinkClick>
              </a:rPr>
              <a:t>centre de ressource d’IMPACT</a:t>
            </a:r>
            <a:endParaRPr lang="fr-FR" sz="2000">
              <a:solidFill>
                <a:srgbClr val="EE5859"/>
              </a:solidFill>
              <a:latin typeface="Segoe UI" panose="020B0502040204020203" pitchFamily="34" charset="0"/>
              <a:cs typeface="Segoe UI" panose="020B0502040204020203" pitchFamily="34" charset="0"/>
            </a:endParaRPr>
          </a:p>
          <a:p>
            <a:pPr>
              <a:lnSpc>
                <a:spcPct val="150000"/>
              </a:lnSpc>
            </a:pPr>
            <a:endParaRPr lang="fr-FR" sz="2000">
              <a:solidFill>
                <a:srgbClr val="EE5859"/>
              </a:solidFill>
              <a:latin typeface="Segoe UI" panose="020B0502040204020203" pitchFamily="34" charset="0"/>
              <a:cs typeface="Segoe UI" panose="020B0502040204020203" pitchFamily="34" charset="0"/>
            </a:endParaRPr>
          </a:p>
          <a:p>
            <a:pPr>
              <a:lnSpc>
                <a:spcPct val="150000"/>
              </a:lnSpc>
            </a:pPr>
            <a:r>
              <a:rPr lang="fr-FR" sz="2000">
                <a:solidFill>
                  <a:srgbClr val="434343"/>
                </a:solidFill>
                <a:latin typeface="Segoe UI" panose="020B0502040204020203" pitchFamily="34" charset="0"/>
                <a:cs typeface="Segoe UI" panose="020B0502040204020203" pitchFamily="34" charset="0"/>
              </a:rPr>
              <a:t>Ou nous contacter :</a:t>
            </a:r>
          </a:p>
          <a:p>
            <a:pPr marL="342900" indent="-342900">
              <a:lnSpc>
                <a:spcPct val="150000"/>
              </a:lnSpc>
              <a:buFont typeface="Arial" panose="020B0604020202020204" pitchFamily="34" charset="0"/>
              <a:buChar char="•"/>
            </a:pPr>
            <a:r>
              <a:rPr lang="fr-FR" sz="2000">
                <a:solidFill>
                  <a:srgbClr val="434343"/>
                </a:solidFill>
                <a:latin typeface="Segoe UI" panose="020B0502040204020203" pitchFamily="34" charset="0"/>
                <a:cs typeface="Segoe UI" panose="020B0502040204020203" pitchFamily="34" charset="0"/>
              </a:rPr>
              <a:t>IMPACT : </a:t>
            </a:r>
            <a:r>
              <a:rPr lang="fr-FR" sz="2000">
                <a:solidFill>
                  <a:srgbClr val="EE5859"/>
                </a:solidFill>
                <a:latin typeface="Segoe UI" panose="020B0502040204020203" pitchFamily="34" charset="0"/>
                <a:cs typeface="Segoe UI" panose="020B0502040204020203" pitchFamily="34" charset="0"/>
                <a:hlinkClick r:id="rId7">
                  <a:extLst>
                    <a:ext uri="{A12FA001-AC4F-418D-AE19-62706E023703}">
                      <ahyp:hlinkClr xmlns:ahyp="http://schemas.microsoft.com/office/drawing/2018/hyperlinkcolor" val="tx"/>
                    </a:ext>
                  </a:extLst>
                </a:hlinkClick>
              </a:rPr>
              <a:t>maxence.martin@impact-initiatives.org</a:t>
            </a:r>
            <a:endParaRPr lang="fr-FR" sz="2000">
              <a:solidFill>
                <a:srgbClr val="EE5859"/>
              </a:solidFill>
              <a:latin typeface="Segoe UI" panose="020B0502040204020203" pitchFamily="34" charset="0"/>
              <a:cs typeface="Segoe UI" panose="020B0502040204020203" pitchFamily="34" charset="0"/>
            </a:endParaRPr>
          </a:p>
          <a:p>
            <a:pPr marL="342900" indent="-342900" defTabSz="685800">
              <a:lnSpc>
                <a:spcPct val="150000"/>
              </a:lnSpc>
              <a:spcBef>
                <a:spcPts val="750"/>
              </a:spcBef>
              <a:buFont typeface="Arial" panose="020B0604020202020204" pitchFamily="34" charset="0"/>
              <a:buChar char="•"/>
            </a:pPr>
            <a:r>
              <a:rPr lang="fr-FR" sz="2000">
                <a:solidFill>
                  <a:srgbClr val="434343"/>
                </a:solidFill>
                <a:latin typeface="Segoe UI" panose="020B0502040204020203" pitchFamily="34" charset="0"/>
                <a:cs typeface="Segoe UI" panose="020B0502040204020203" pitchFamily="34" charset="0"/>
              </a:rPr>
              <a:t>Consortium RRM : </a:t>
            </a:r>
            <a:r>
              <a:rPr lang="fr-FR" sz="2000">
                <a:solidFill>
                  <a:srgbClr val="EE5859"/>
                </a:solidFill>
                <a:latin typeface="Segoe UI" panose="020B0502040204020203" pitchFamily="34" charset="0"/>
                <a:cs typeface="Segoe UI" panose="020B0502040204020203" pitchFamily="34" charset="0"/>
                <a:hlinkClick r:id="rId8">
                  <a:extLst>
                    <a:ext uri="{A12FA001-AC4F-418D-AE19-62706E023703}">
                      <ahyp:hlinkClr xmlns:ahyp="http://schemas.microsoft.com/office/drawing/2018/hyperlinkcolor" val="tx"/>
                    </a:ext>
                  </a:extLst>
                </a:hlinkClick>
              </a:rPr>
              <a:t>marie.polisini@acted.org</a:t>
            </a:r>
            <a:r>
              <a:rPr lang="fr-FR" sz="2000">
                <a:solidFill>
                  <a:srgbClr val="EE5859"/>
                </a:solidFill>
                <a:latin typeface="Segoe UI" panose="020B0502040204020203" pitchFamily="34" charset="0"/>
                <a:cs typeface="Segoe UI" panose="020B0502040204020203" pitchFamily="34" charset="0"/>
              </a:rPr>
              <a:t> </a:t>
            </a:r>
          </a:p>
        </p:txBody>
      </p:sp>
    </p:spTree>
    <p:extLst>
      <p:ext uri="{BB962C8B-B14F-4D97-AF65-F5344CB8AC3E}">
        <p14:creationId xmlns:p14="http://schemas.microsoft.com/office/powerpoint/2010/main" val="32969235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6D2CC2-D6D0-812F-0664-BF47B49FEBD9}"/>
            </a:ext>
          </a:extLst>
        </p:cNvPr>
        <p:cNvGrpSpPr/>
        <p:nvPr/>
      </p:nvGrpSpPr>
      <p:grpSpPr>
        <a:xfrm>
          <a:off x="0" y="0"/>
          <a:ext cx="0" cy="0"/>
          <a:chOff x="0" y="0"/>
          <a:chExt cx="0" cy="0"/>
        </a:xfrm>
      </p:grpSpPr>
      <p:pic>
        <p:nvPicPr>
          <p:cNvPr id="1030" name="Picture 6">
            <a:extLst>
              <a:ext uri="{FF2B5EF4-FFF2-40B4-BE49-F238E27FC236}">
                <a16:creationId xmlns:a16="http://schemas.microsoft.com/office/drawing/2014/main" id="{C97EF2AB-C124-BE70-F91A-BC007893381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7513" b="21413"/>
          <a:stretch>
            <a:fillRect/>
          </a:stretch>
        </p:blipFill>
        <p:spPr bwMode="auto">
          <a:xfrm rot="16200000">
            <a:off x="5567389" y="233383"/>
            <a:ext cx="6861678" cy="638755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64BEF837-0CFD-B901-A9BF-C8F9FCC1D3D4}"/>
              </a:ext>
            </a:extLst>
          </p:cNvPr>
          <p:cNvSpPr>
            <a:spLocks noGrp="1"/>
          </p:cNvSpPr>
          <p:nvPr>
            <p:ph type="title"/>
          </p:nvPr>
        </p:nvSpPr>
        <p:spPr>
          <a:xfrm>
            <a:off x="625794" y="241283"/>
            <a:ext cx="4761454" cy="898782"/>
          </a:xfrm>
        </p:spPr>
        <p:txBody>
          <a:bodyPr/>
          <a:lstStyle/>
          <a:p>
            <a:r>
              <a:rPr lang="en-GB" sz="3000" err="1"/>
              <a:t>Partenaires</a:t>
            </a:r>
            <a:endParaRPr lang="en-GB" sz="3000"/>
          </a:p>
        </p:txBody>
      </p:sp>
      <p:sp>
        <p:nvSpPr>
          <p:cNvPr id="9" name="Right Triangle 8">
            <a:extLst>
              <a:ext uri="{FF2B5EF4-FFF2-40B4-BE49-F238E27FC236}">
                <a16:creationId xmlns:a16="http://schemas.microsoft.com/office/drawing/2014/main" id="{E63507D2-5206-80BA-7C50-12847D534AD1}"/>
              </a:ext>
            </a:extLst>
          </p:cNvPr>
          <p:cNvSpPr/>
          <p:nvPr/>
        </p:nvSpPr>
        <p:spPr>
          <a:xfrm>
            <a:off x="5804451" y="0"/>
            <a:ext cx="1466681" cy="6857999"/>
          </a:xfrm>
          <a:prstGeom prst="rtTriangl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4" name="Image 4">
            <a:extLst>
              <a:ext uri="{FF2B5EF4-FFF2-40B4-BE49-F238E27FC236}">
                <a16:creationId xmlns:a16="http://schemas.microsoft.com/office/drawing/2014/main" id="{D92A126F-60E6-BFCF-0CD7-F3EBE3278145}"/>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48186" y="2369541"/>
            <a:ext cx="2900388" cy="685938"/>
          </a:xfrm>
          <a:prstGeom prst="rect">
            <a:avLst/>
          </a:prstGeom>
        </p:spPr>
      </p:pic>
      <p:sp>
        <p:nvSpPr>
          <p:cNvPr id="15" name="Text Placeholder 2">
            <a:extLst>
              <a:ext uri="{FF2B5EF4-FFF2-40B4-BE49-F238E27FC236}">
                <a16:creationId xmlns:a16="http://schemas.microsoft.com/office/drawing/2014/main" id="{A443AC19-965F-8325-AF32-F9432D533510}"/>
              </a:ext>
            </a:extLst>
          </p:cNvPr>
          <p:cNvSpPr txBox="1">
            <a:spLocks/>
          </p:cNvSpPr>
          <p:nvPr/>
        </p:nvSpPr>
        <p:spPr>
          <a:xfrm>
            <a:off x="530858" y="4985197"/>
            <a:ext cx="3316428" cy="590435"/>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1500" kern="1200">
                <a:solidFill>
                  <a:schemeClr val="tx1"/>
                </a:solidFill>
                <a:latin typeface="Segoe UI Light" panose="020B0502040204020203" pitchFamily="34" charset="0"/>
                <a:ea typeface="+mn-ea"/>
                <a:cs typeface="Segoe UI Light" panose="020B0502040204020203"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Segoe UI Light" panose="020B0502040204020203" pitchFamily="34" charset="0"/>
                <a:ea typeface="+mn-ea"/>
                <a:cs typeface="Segoe UI Light" panose="020B0502040204020203"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Segoe UI Light" panose="020B0502040204020203" pitchFamily="34" charset="0"/>
                <a:ea typeface="+mn-ea"/>
                <a:cs typeface="Segoe UI Light" panose="020B0502040204020203"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Segoe UI Light" panose="020B0502040204020203" pitchFamily="34" charset="0"/>
                <a:ea typeface="+mn-ea"/>
                <a:cs typeface="Segoe UI Light" panose="020B0502040204020203"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Segoe UI Light" panose="020B0502040204020203" pitchFamily="34" charset="0"/>
                <a:ea typeface="+mn-ea"/>
                <a:cs typeface="Segoe UI Light" panose="020B0502040204020203"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fr-CA" sz="2200" noProof="0">
                <a:solidFill>
                  <a:schemeClr val="bg2"/>
                </a:solidFill>
                <a:latin typeface="+mj-lt"/>
              </a:rPr>
              <a:t>Financé par</a:t>
            </a:r>
          </a:p>
        </p:txBody>
      </p:sp>
      <p:pic>
        <p:nvPicPr>
          <p:cNvPr id="20" name="image2.png">
            <a:extLst>
              <a:ext uri="{FF2B5EF4-FFF2-40B4-BE49-F238E27FC236}">
                <a16:creationId xmlns:a16="http://schemas.microsoft.com/office/drawing/2014/main" id="{47899992-952F-4103-857C-8240B1505C25}"/>
              </a:ext>
            </a:extLst>
          </p:cNvPr>
          <p:cNvPicPr preferRelativeResize="0"/>
          <p:nvPr/>
        </p:nvPicPr>
        <p:blipFill>
          <a:blip r:embed="rId5">
            <a:extLst>
              <a:ext uri="{28A0092B-C50C-407E-A947-70E740481C1C}">
                <a14:useLocalDpi xmlns:a14="http://schemas.microsoft.com/office/drawing/2010/main" val="0"/>
              </a:ext>
            </a:extLst>
          </a:blip>
          <a:srcRect/>
          <a:stretch/>
        </p:blipFill>
        <p:spPr>
          <a:xfrm>
            <a:off x="3251890" y="2274515"/>
            <a:ext cx="2730692" cy="1054699"/>
          </a:xfrm>
          <a:prstGeom prst="rect">
            <a:avLst/>
          </a:prstGeom>
          <a:noFill/>
        </p:spPr>
      </p:pic>
      <p:pic>
        <p:nvPicPr>
          <p:cNvPr id="21" name="Picture 20">
            <a:extLst>
              <a:ext uri="{FF2B5EF4-FFF2-40B4-BE49-F238E27FC236}">
                <a16:creationId xmlns:a16="http://schemas.microsoft.com/office/drawing/2014/main" id="{1D06C1F6-3C89-4C14-847A-83731896FBAA}"/>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625794" y="5430104"/>
            <a:ext cx="1150251" cy="1048862"/>
          </a:xfrm>
          <a:prstGeom prst="rect">
            <a:avLst/>
          </a:prstGeom>
        </p:spPr>
      </p:pic>
    </p:spTree>
    <p:extLst>
      <p:ext uri="{BB962C8B-B14F-4D97-AF65-F5344CB8AC3E}">
        <p14:creationId xmlns:p14="http://schemas.microsoft.com/office/powerpoint/2010/main" val="8162958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4B5916-CC40-077B-FCCB-45F03FA34AE5}"/>
              </a:ext>
            </a:extLst>
          </p:cNvPr>
          <p:cNvSpPr>
            <a:spLocks noGrp="1"/>
          </p:cNvSpPr>
          <p:nvPr>
            <p:ph type="title"/>
          </p:nvPr>
        </p:nvSpPr>
        <p:spPr>
          <a:xfrm>
            <a:off x="1631647" y="2766218"/>
            <a:ext cx="3593811" cy="1325563"/>
          </a:xfrm>
        </p:spPr>
        <p:txBody>
          <a:bodyPr>
            <a:normAutofit/>
          </a:bodyPr>
          <a:lstStyle/>
          <a:p>
            <a:r>
              <a:rPr lang="fr-CA" noProof="0">
                <a:latin typeface="Roboto Condensed" panose="02000000000000000000" pitchFamily="2" charset="0"/>
                <a:ea typeface="Roboto Condensed" panose="02000000000000000000" pitchFamily="2" charset="0"/>
                <a:cs typeface="Roboto Condensed" panose="02000000000000000000" pitchFamily="2" charset="0"/>
              </a:rPr>
              <a:t>Agenda</a:t>
            </a:r>
          </a:p>
        </p:txBody>
      </p:sp>
      <p:sp>
        <p:nvSpPr>
          <p:cNvPr id="4" name="Text Placeholder 3">
            <a:extLst>
              <a:ext uri="{FF2B5EF4-FFF2-40B4-BE49-F238E27FC236}">
                <a16:creationId xmlns:a16="http://schemas.microsoft.com/office/drawing/2014/main" id="{6250557D-0376-AD1A-2D67-8E004F345FDB}"/>
              </a:ext>
            </a:extLst>
          </p:cNvPr>
          <p:cNvSpPr>
            <a:spLocks noGrp="1"/>
          </p:cNvSpPr>
          <p:nvPr>
            <p:ph type="body" sz="quarter" idx="11"/>
          </p:nvPr>
        </p:nvSpPr>
        <p:spPr>
          <a:xfrm>
            <a:off x="6083178" y="759576"/>
            <a:ext cx="684639" cy="524635"/>
          </a:xfrm>
        </p:spPr>
        <p:txBody>
          <a:bodyPr>
            <a:noAutofit/>
          </a:bodyPr>
          <a:lstStyle/>
          <a:p>
            <a:r>
              <a:rPr lang="fr-CA" noProof="0"/>
              <a:t>00</a:t>
            </a:r>
          </a:p>
        </p:txBody>
      </p:sp>
      <p:sp>
        <p:nvSpPr>
          <p:cNvPr id="5" name="Text Placeholder 4">
            <a:extLst>
              <a:ext uri="{FF2B5EF4-FFF2-40B4-BE49-F238E27FC236}">
                <a16:creationId xmlns:a16="http://schemas.microsoft.com/office/drawing/2014/main" id="{0EEE2DE1-9D88-D23C-1E57-F82E2D78927E}"/>
              </a:ext>
            </a:extLst>
          </p:cNvPr>
          <p:cNvSpPr>
            <a:spLocks noGrp="1"/>
          </p:cNvSpPr>
          <p:nvPr>
            <p:ph type="body" sz="quarter" idx="12"/>
          </p:nvPr>
        </p:nvSpPr>
        <p:spPr>
          <a:xfrm>
            <a:off x="6083178" y="1616258"/>
            <a:ext cx="684639" cy="524635"/>
          </a:xfrm>
        </p:spPr>
        <p:txBody>
          <a:bodyPr>
            <a:noAutofit/>
          </a:bodyPr>
          <a:lstStyle/>
          <a:p>
            <a:r>
              <a:rPr lang="fr-CA" noProof="0"/>
              <a:t>01</a:t>
            </a:r>
          </a:p>
        </p:txBody>
      </p:sp>
      <p:sp>
        <p:nvSpPr>
          <p:cNvPr id="14" name="Text Placeholder 2">
            <a:extLst>
              <a:ext uri="{FF2B5EF4-FFF2-40B4-BE49-F238E27FC236}">
                <a16:creationId xmlns:a16="http://schemas.microsoft.com/office/drawing/2014/main" id="{473DACC6-8785-D762-C343-2E6E6A771284}"/>
              </a:ext>
            </a:extLst>
          </p:cNvPr>
          <p:cNvSpPr txBox="1">
            <a:spLocks/>
          </p:cNvSpPr>
          <p:nvPr/>
        </p:nvSpPr>
        <p:spPr>
          <a:xfrm>
            <a:off x="6652290" y="1542981"/>
            <a:ext cx="4527544" cy="597912"/>
          </a:xfrm>
          <a:prstGeom prst="rect">
            <a:avLst/>
          </a:prstGeom>
        </p:spPr>
        <p:txBody>
          <a:bodyPr vert="horz" lIns="91440" tIns="45720" rIns="91440" bIns="45720" rtlCol="0" anchor="ctr">
            <a:normAutofit/>
          </a:bodyPr>
          <a:lstStyle>
            <a:lvl1pPr marL="0" indent="0" algn="l" defTabSz="685800" rtl="0" eaLnBrk="1" latinLnBrk="0" hangingPunct="1">
              <a:lnSpc>
                <a:spcPct val="90000"/>
              </a:lnSpc>
              <a:spcBef>
                <a:spcPts val="750"/>
              </a:spcBef>
              <a:buFont typeface="Arial" panose="020B0604020202020204" pitchFamily="34" charset="0"/>
              <a:buNone/>
              <a:defRPr sz="1800" kern="1200">
                <a:solidFill>
                  <a:schemeClr val="tx1"/>
                </a:solidFill>
                <a:latin typeface="Segoe UI Light" panose="020B0502040204020203" pitchFamily="34" charset="0"/>
                <a:ea typeface="+mn-ea"/>
                <a:cs typeface="Segoe UI Light" panose="020B0502040204020203"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Segoe UI Light" panose="020B0502040204020203" pitchFamily="34" charset="0"/>
                <a:ea typeface="+mn-ea"/>
                <a:cs typeface="Segoe UI Light" panose="020B0502040204020203"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Segoe UI Light" panose="020B0502040204020203" pitchFamily="34" charset="0"/>
                <a:ea typeface="+mn-ea"/>
                <a:cs typeface="Segoe UI Light" panose="020B0502040204020203"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Segoe UI Light" panose="020B0502040204020203" pitchFamily="34" charset="0"/>
                <a:ea typeface="+mn-ea"/>
                <a:cs typeface="Segoe UI Light" panose="020B0502040204020203"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Segoe UI Light" panose="020B0502040204020203" pitchFamily="34" charset="0"/>
                <a:ea typeface="+mn-ea"/>
                <a:cs typeface="Segoe UI Light" panose="020B0502040204020203"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fr-CA" noProof="0"/>
              <a:t> </a:t>
            </a:r>
            <a:r>
              <a:rPr lang="fr-CA"/>
              <a:t>Approche méthodologique</a:t>
            </a:r>
            <a:endParaRPr lang="fr-CA" noProof="0"/>
          </a:p>
        </p:txBody>
      </p:sp>
      <p:sp>
        <p:nvSpPr>
          <p:cNvPr id="12" name="ZoneTexte 11">
            <a:extLst>
              <a:ext uri="{FF2B5EF4-FFF2-40B4-BE49-F238E27FC236}">
                <a16:creationId xmlns:a16="http://schemas.microsoft.com/office/drawing/2014/main" id="{6732E6EC-012B-0F04-8507-3270BD31BDB6}"/>
              </a:ext>
            </a:extLst>
          </p:cNvPr>
          <p:cNvSpPr txBox="1"/>
          <p:nvPr/>
        </p:nvSpPr>
        <p:spPr>
          <a:xfrm>
            <a:off x="6652290" y="813529"/>
            <a:ext cx="5539710" cy="369332"/>
          </a:xfrm>
          <a:prstGeom prst="rect">
            <a:avLst/>
          </a:prstGeom>
          <a:noFill/>
        </p:spPr>
        <p:txBody>
          <a:bodyPr wrap="square">
            <a:spAutoFit/>
          </a:bodyPr>
          <a:lstStyle/>
          <a:p>
            <a:r>
              <a:rPr lang="fr-CA"/>
              <a:t>Contexte du projet</a:t>
            </a:r>
            <a:endParaRPr lang="fr-CA" noProof="0"/>
          </a:p>
        </p:txBody>
      </p:sp>
      <p:sp>
        <p:nvSpPr>
          <p:cNvPr id="6" name="ZoneTexte 5">
            <a:extLst>
              <a:ext uri="{FF2B5EF4-FFF2-40B4-BE49-F238E27FC236}">
                <a16:creationId xmlns:a16="http://schemas.microsoft.com/office/drawing/2014/main" id="{04DC67B8-72DC-10EB-2C79-881BD6370DC1}"/>
              </a:ext>
            </a:extLst>
          </p:cNvPr>
          <p:cNvSpPr txBox="1"/>
          <p:nvPr/>
        </p:nvSpPr>
        <p:spPr>
          <a:xfrm>
            <a:off x="6680257" y="2409148"/>
            <a:ext cx="4948087" cy="369332"/>
          </a:xfrm>
          <a:prstGeom prst="rect">
            <a:avLst/>
          </a:prstGeom>
          <a:noFill/>
        </p:spPr>
        <p:txBody>
          <a:bodyPr wrap="square">
            <a:spAutoFit/>
          </a:bodyPr>
          <a:lstStyle/>
          <a:p>
            <a:r>
              <a:rPr lang="fr-CA" noProof="0"/>
              <a:t>Utilisation de l’assistance cash par les ménages</a:t>
            </a:r>
          </a:p>
        </p:txBody>
      </p:sp>
      <p:sp>
        <p:nvSpPr>
          <p:cNvPr id="9" name="Text Placeholder 4">
            <a:extLst>
              <a:ext uri="{FF2B5EF4-FFF2-40B4-BE49-F238E27FC236}">
                <a16:creationId xmlns:a16="http://schemas.microsoft.com/office/drawing/2014/main" id="{DB7F8904-416D-D09F-FD14-97C935FF5419}"/>
              </a:ext>
            </a:extLst>
          </p:cNvPr>
          <p:cNvSpPr txBox="1">
            <a:spLocks/>
          </p:cNvSpPr>
          <p:nvPr/>
        </p:nvSpPr>
        <p:spPr>
          <a:xfrm>
            <a:off x="6083178" y="2367391"/>
            <a:ext cx="684639" cy="524635"/>
          </a:xfrm>
          <a:prstGeom prst="rect">
            <a:avLst/>
          </a:prstGeom>
        </p:spPr>
        <p:txBody>
          <a:bodyPr vert="horz" lIns="91440" tIns="45720" rIns="91440" bIns="45720" rtlCol="0" anchor="ctr">
            <a:noAutofit/>
          </a:bodyPr>
          <a:lstStyle>
            <a:lvl1pPr marL="0" indent="0" algn="l" defTabSz="685800" rtl="0" eaLnBrk="1" latinLnBrk="0" hangingPunct="1">
              <a:lnSpc>
                <a:spcPct val="90000"/>
              </a:lnSpc>
              <a:spcBef>
                <a:spcPts val="750"/>
              </a:spcBef>
              <a:buFont typeface="Arial" panose="020B0604020202020204" pitchFamily="34" charset="0"/>
              <a:buNone/>
              <a:defRPr sz="3600" b="1" kern="1200">
                <a:solidFill>
                  <a:srgbClr val="EE5859"/>
                </a:solidFill>
                <a:latin typeface="+mj-lt"/>
                <a:ea typeface="Roboto Black" panose="02000000000000000000" pitchFamily="2" charset="0"/>
                <a:cs typeface="Segoe UI Light" panose="020B0502040204020203"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Segoe UI Light" panose="020B0502040204020203" pitchFamily="34" charset="0"/>
                <a:ea typeface="+mn-ea"/>
                <a:cs typeface="Segoe UI Light" panose="020B0502040204020203"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Segoe UI Light" panose="020B0502040204020203" pitchFamily="34" charset="0"/>
                <a:ea typeface="+mn-ea"/>
                <a:cs typeface="Segoe UI Light" panose="020B0502040204020203"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Segoe UI Light" panose="020B0502040204020203" pitchFamily="34" charset="0"/>
                <a:ea typeface="+mn-ea"/>
                <a:cs typeface="Segoe UI Light" panose="020B0502040204020203"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Segoe UI Light" panose="020B0502040204020203" pitchFamily="34" charset="0"/>
                <a:ea typeface="+mn-ea"/>
                <a:cs typeface="Segoe UI Light" panose="020B0502040204020203"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fr-CA" noProof="0"/>
              <a:t>02</a:t>
            </a:r>
          </a:p>
        </p:txBody>
      </p:sp>
      <p:sp>
        <p:nvSpPr>
          <p:cNvPr id="10" name="Text Placeholder 4">
            <a:extLst>
              <a:ext uri="{FF2B5EF4-FFF2-40B4-BE49-F238E27FC236}">
                <a16:creationId xmlns:a16="http://schemas.microsoft.com/office/drawing/2014/main" id="{5B19A1E7-CFDD-C239-484D-7E01400351B9}"/>
              </a:ext>
            </a:extLst>
          </p:cNvPr>
          <p:cNvSpPr txBox="1">
            <a:spLocks/>
          </p:cNvSpPr>
          <p:nvPr/>
        </p:nvSpPr>
        <p:spPr>
          <a:xfrm>
            <a:off x="6083178" y="3117231"/>
            <a:ext cx="684639" cy="524635"/>
          </a:xfrm>
          <a:prstGeom prst="rect">
            <a:avLst/>
          </a:prstGeom>
        </p:spPr>
        <p:txBody>
          <a:bodyPr vert="horz" lIns="91440" tIns="45720" rIns="91440" bIns="45720" rtlCol="0" anchor="ctr">
            <a:noAutofit/>
          </a:bodyPr>
          <a:lstStyle>
            <a:lvl1pPr marL="0" indent="0" algn="l" defTabSz="685800" rtl="0" eaLnBrk="1" latinLnBrk="0" hangingPunct="1">
              <a:lnSpc>
                <a:spcPct val="90000"/>
              </a:lnSpc>
              <a:spcBef>
                <a:spcPts val="750"/>
              </a:spcBef>
              <a:buFont typeface="Arial" panose="020B0604020202020204" pitchFamily="34" charset="0"/>
              <a:buNone/>
              <a:defRPr sz="3600" b="1" kern="1200">
                <a:solidFill>
                  <a:srgbClr val="EE5859"/>
                </a:solidFill>
                <a:latin typeface="+mj-lt"/>
                <a:ea typeface="Roboto Black" panose="02000000000000000000" pitchFamily="2" charset="0"/>
                <a:cs typeface="Segoe UI Light" panose="020B0502040204020203"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Segoe UI Light" panose="020B0502040204020203" pitchFamily="34" charset="0"/>
                <a:ea typeface="+mn-ea"/>
                <a:cs typeface="Segoe UI Light" panose="020B0502040204020203"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Segoe UI Light" panose="020B0502040204020203" pitchFamily="34" charset="0"/>
                <a:ea typeface="+mn-ea"/>
                <a:cs typeface="Segoe UI Light" panose="020B0502040204020203"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Segoe UI Light" panose="020B0502040204020203" pitchFamily="34" charset="0"/>
                <a:ea typeface="+mn-ea"/>
                <a:cs typeface="Segoe UI Light" panose="020B0502040204020203"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Segoe UI Light" panose="020B0502040204020203" pitchFamily="34" charset="0"/>
                <a:ea typeface="+mn-ea"/>
                <a:cs typeface="Segoe UI Light" panose="020B0502040204020203"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fr-CA" noProof="0"/>
              <a:t>03</a:t>
            </a:r>
          </a:p>
        </p:txBody>
      </p:sp>
      <p:sp>
        <p:nvSpPr>
          <p:cNvPr id="13" name="ZoneTexte 12">
            <a:extLst>
              <a:ext uri="{FF2B5EF4-FFF2-40B4-BE49-F238E27FC236}">
                <a16:creationId xmlns:a16="http://schemas.microsoft.com/office/drawing/2014/main" id="{73CD58D4-5F26-CD2E-0E19-7037F9A8738B}"/>
              </a:ext>
            </a:extLst>
          </p:cNvPr>
          <p:cNvSpPr txBox="1"/>
          <p:nvPr/>
        </p:nvSpPr>
        <p:spPr>
          <a:xfrm>
            <a:off x="6680257" y="3162770"/>
            <a:ext cx="5154275" cy="646331"/>
          </a:xfrm>
          <a:prstGeom prst="rect">
            <a:avLst/>
          </a:prstGeom>
          <a:noFill/>
        </p:spPr>
        <p:txBody>
          <a:bodyPr wrap="square">
            <a:spAutoFit/>
          </a:bodyPr>
          <a:lstStyle/>
          <a:p>
            <a:r>
              <a:rPr lang="fr-FR"/>
              <a:t>Impact du cash sur les dynamiques locales (marchés, cohésion sociale)</a:t>
            </a:r>
            <a:endParaRPr lang="fr-CA"/>
          </a:p>
        </p:txBody>
      </p:sp>
      <p:sp>
        <p:nvSpPr>
          <p:cNvPr id="3" name="Text Placeholder 4">
            <a:extLst>
              <a:ext uri="{FF2B5EF4-FFF2-40B4-BE49-F238E27FC236}">
                <a16:creationId xmlns:a16="http://schemas.microsoft.com/office/drawing/2014/main" id="{EDA96C15-AADF-3C74-3F87-1ADB61273A68}"/>
              </a:ext>
            </a:extLst>
          </p:cNvPr>
          <p:cNvSpPr txBox="1">
            <a:spLocks/>
          </p:cNvSpPr>
          <p:nvPr/>
        </p:nvSpPr>
        <p:spPr>
          <a:xfrm>
            <a:off x="6083178" y="3990127"/>
            <a:ext cx="684639" cy="524635"/>
          </a:xfrm>
          <a:prstGeom prst="rect">
            <a:avLst/>
          </a:prstGeom>
        </p:spPr>
        <p:txBody>
          <a:bodyPr vert="horz" lIns="91440" tIns="45720" rIns="91440" bIns="45720" rtlCol="0" anchor="ctr">
            <a:noAutofit/>
          </a:bodyPr>
          <a:lstStyle>
            <a:lvl1pPr marL="0" indent="0" algn="l" defTabSz="685800" rtl="0" eaLnBrk="1" latinLnBrk="0" hangingPunct="1">
              <a:lnSpc>
                <a:spcPct val="90000"/>
              </a:lnSpc>
              <a:spcBef>
                <a:spcPts val="750"/>
              </a:spcBef>
              <a:buFont typeface="Arial" panose="020B0604020202020204" pitchFamily="34" charset="0"/>
              <a:buNone/>
              <a:defRPr sz="3600" b="1" kern="1200">
                <a:solidFill>
                  <a:srgbClr val="EE5859"/>
                </a:solidFill>
                <a:latin typeface="+mj-lt"/>
                <a:ea typeface="Roboto Black" panose="02000000000000000000" pitchFamily="2" charset="0"/>
                <a:cs typeface="Segoe UI Light" panose="020B0502040204020203"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Segoe UI Light" panose="020B0502040204020203" pitchFamily="34" charset="0"/>
                <a:ea typeface="+mn-ea"/>
                <a:cs typeface="Segoe UI Light" panose="020B0502040204020203"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Segoe UI Light" panose="020B0502040204020203" pitchFamily="34" charset="0"/>
                <a:ea typeface="+mn-ea"/>
                <a:cs typeface="Segoe UI Light" panose="020B0502040204020203"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Segoe UI Light" panose="020B0502040204020203" pitchFamily="34" charset="0"/>
                <a:ea typeface="+mn-ea"/>
                <a:cs typeface="Segoe UI Light" panose="020B0502040204020203"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Segoe UI Light" panose="020B0502040204020203" pitchFamily="34" charset="0"/>
                <a:ea typeface="+mn-ea"/>
                <a:cs typeface="Segoe UI Light" panose="020B0502040204020203"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fr-CA" noProof="0"/>
              <a:t>0</a:t>
            </a:r>
            <a:r>
              <a:rPr lang="fr-CA"/>
              <a:t>4</a:t>
            </a:r>
            <a:endParaRPr lang="fr-CA" noProof="0"/>
          </a:p>
        </p:txBody>
      </p:sp>
      <p:sp>
        <p:nvSpPr>
          <p:cNvPr id="7" name="ZoneTexte 12">
            <a:extLst>
              <a:ext uri="{FF2B5EF4-FFF2-40B4-BE49-F238E27FC236}">
                <a16:creationId xmlns:a16="http://schemas.microsoft.com/office/drawing/2014/main" id="{B85862F4-B4AB-6A77-B41A-4E4081E2DDF5}"/>
              </a:ext>
            </a:extLst>
          </p:cNvPr>
          <p:cNvSpPr txBox="1"/>
          <p:nvPr/>
        </p:nvSpPr>
        <p:spPr>
          <a:xfrm>
            <a:off x="6711165" y="4035666"/>
            <a:ext cx="5154275" cy="369332"/>
          </a:xfrm>
          <a:prstGeom prst="rect">
            <a:avLst/>
          </a:prstGeom>
          <a:noFill/>
        </p:spPr>
        <p:txBody>
          <a:bodyPr wrap="square">
            <a:spAutoFit/>
          </a:bodyPr>
          <a:lstStyle/>
          <a:p>
            <a:r>
              <a:rPr lang="fr-FR"/>
              <a:t>Améliorations possibles selon les bénéficiaires et IC</a:t>
            </a:r>
            <a:endParaRPr lang="fr-CA"/>
          </a:p>
        </p:txBody>
      </p:sp>
      <p:sp>
        <p:nvSpPr>
          <p:cNvPr id="8" name="Text Placeholder 4">
            <a:extLst>
              <a:ext uri="{FF2B5EF4-FFF2-40B4-BE49-F238E27FC236}">
                <a16:creationId xmlns:a16="http://schemas.microsoft.com/office/drawing/2014/main" id="{A46F22B4-984C-9BB5-5C2D-E0EA4F291125}"/>
              </a:ext>
            </a:extLst>
          </p:cNvPr>
          <p:cNvSpPr txBox="1">
            <a:spLocks/>
          </p:cNvSpPr>
          <p:nvPr/>
        </p:nvSpPr>
        <p:spPr>
          <a:xfrm>
            <a:off x="6083178" y="4709018"/>
            <a:ext cx="684639" cy="524635"/>
          </a:xfrm>
          <a:prstGeom prst="rect">
            <a:avLst/>
          </a:prstGeom>
        </p:spPr>
        <p:txBody>
          <a:bodyPr vert="horz" lIns="91440" tIns="45720" rIns="91440" bIns="45720" rtlCol="0" anchor="ctr">
            <a:noAutofit/>
          </a:bodyPr>
          <a:lstStyle>
            <a:lvl1pPr marL="0" indent="0" algn="l" defTabSz="685800" rtl="0" eaLnBrk="1" latinLnBrk="0" hangingPunct="1">
              <a:lnSpc>
                <a:spcPct val="90000"/>
              </a:lnSpc>
              <a:spcBef>
                <a:spcPts val="750"/>
              </a:spcBef>
              <a:buFont typeface="Arial" panose="020B0604020202020204" pitchFamily="34" charset="0"/>
              <a:buNone/>
              <a:defRPr sz="3600" b="1" kern="1200">
                <a:solidFill>
                  <a:srgbClr val="EE5859"/>
                </a:solidFill>
                <a:latin typeface="+mj-lt"/>
                <a:ea typeface="Roboto Black" panose="02000000000000000000" pitchFamily="2" charset="0"/>
                <a:cs typeface="Segoe UI Light" panose="020B0502040204020203"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Segoe UI Light" panose="020B0502040204020203" pitchFamily="34" charset="0"/>
                <a:ea typeface="+mn-ea"/>
                <a:cs typeface="Segoe UI Light" panose="020B0502040204020203"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Segoe UI Light" panose="020B0502040204020203" pitchFamily="34" charset="0"/>
                <a:ea typeface="+mn-ea"/>
                <a:cs typeface="Segoe UI Light" panose="020B0502040204020203"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Segoe UI Light" panose="020B0502040204020203" pitchFamily="34" charset="0"/>
                <a:ea typeface="+mn-ea"/>
                <a:cs typeface="Segoe UI Light" panose="020B0502040204020203"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Segoe UI Light" panose="020B0502040204020203" pitchFamily="34" charset="0"/>
                <a:ea typeface="+mn-ea"/>
                <a:cs typeface="Segoe UI Light" panose="020B0502040204020203"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fr-CA" noProof="0"/>
              <a:t>0</a:t>
            </a:r>
            <a:r>
              <a:rPr lang="fr-CA"/>
              <a:t>5</a:t>
            </a:r>
            <a:endParaRPr lang="fr-CA" noProof="0"/>
          </a:p>
        </p:txBody>
      </p:sp>
      <p:sp>
        <p:nvSpPr>
          <p:cNvPr id="17" name="ZoneTexte 12">
            <a:extLst>
              <a:ext uri="{FF2B5EF4-FFF2-40B4-BE49-F238E27FC236}">
                <a16:creationId xmlns:a16="http://schemas.microsoft.com/office/drawing/2014/main" id="{E21F01E0-2C0F-CA39-AFD2-26574AA41FF6}"/>
              </a:ext>
            </a:extLst>
          </p:cNvPr>
          <p:cNvSpPr txBox="1"/>
          <p:nvPr/>
        </p:nvSpPr>
        <p:spPr>
          <a:xfrm>
            <a:off x="6734357" y="4734717"/>
            <a:ext cx="5154275" cy="369332"/>
          </a:xfrm>
          <a:prstGeom prst="rect">
            <a:avLst/>
          </a:prstGeom>
          <a:noFill/>
        </p:spPr>
        <p:txBody>
          <a:bodyPr wrap="square">
            <a:spAutoFit/>
          </a:bodyPr>
          <a:lstStyle/>
          <a:p>
            <a:r>
              <a:rPr lang="fr-FR"/>
              <a:t>Retours des partenaires</a:t>
            </a:r>
            <a:endParaRPr lang="fr-CA"/>
          </a:p>
        </p:txBody>
      </p:sp>
    </p:spTree>
    <p:extLst>
      <p:ext uri="{BB962C8B-B14F-4D97-AF65-F5344CB8AC3E}">
        <p14:creationId xmlns:p14="http://schemas.microsoft.com/office/powerpoint/2010/main" val="35086758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6857DD-D213-4A4A-D888-4DA3926CBF3F}"/>
              </a:ext>
            </a:extLst>
          </p:cNvPr>
          <p:cNvSpPr>
            <a:spLocks noGrp="1"/>
          </p:cNvSpPr>
          <p:nvPr>
            <p:ph type="title"/>
          </p:nvPr>
        </p:nvSpPr>
        <p:spPr/>
        <p:txBody>
          <a:bodyPr/>
          <a:lstStyle/>
          <a:p>
            <a:r>
              <a:rPr lang="fr-CA"/>
              <a:t>Contexte du projet </a:t>
            </a:r>
            <a:endParaRPr lang="fr-CA" noProof="0"/>
          </a:p>
        </p:txBody>
      </p:sp>
      <p:sp>
        <p:nvSpPr>
          <p:cNvPr id="3" name="Text Placeholder 2">
            <a:extLst>
              <a:ext uri="{FF2B5EF4-FFF2-40B4-BE49-F238E27FC236}">
                <a16:creationId xmlns:a16="http://schemas.microsoft.com/office/drawing/2014/main" id="{1A70922D-ED58-8FCB-EA48-A5D7248F1A8E}"/>
              </a:ext>
            </a:extLst>
          </p:cNvPr>
          <p:cNvSpPr>
            <a:spLocks noGrp="1"/>
          </p:cNvSpPr>
          <p:nvPr>
            <p:ph type="body" sz="quarter" idx="11"/>
          </p:nvPr>
        </p:nvSpPr>
        <p:spPr/>
        <p:txBody>
          <a:bodyPr/>
          <a:lstStyle/>
          <a:p>
            <a:r>
              <a:rPr lang="fr-CA" noProof="0"/>
              <a:t>00</a:t>
            </a:r>
          </a:p>
        </p:txBody>
      </p:sp>
    </p:spTree>
    <p:extLst>
      <p:ext uri="{BB962C8B-B14F-4D97-AF65-F5344CB8AC3E}">
        <p14:creationId xmlns:p14="http://schemas.microsoft.com/office/powerpoint/2010/main" val="18314043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097C927-C8BB-F270-1802-68EB93B6AF0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934200" y="487230"/>
            <a:ext cx="3533775" cy="4573121"/>
          </a:xfrm>
          <a:prstGeom prst="rect">
            <a:avLst/>
          </a:prstGeom>
          <a:effectLst>
            <a:outerShdw blurRad="50800" dist="38100" dir="5400000" algn="t" rotWithShape="0">
              <a:prstClr val="black">
                <a:alpha val="40000"/>
              </a:prstClr>
            </a:outerShdw>
          </a:effectLst>
        </p:spPr>
      </p:pic>
      <p:sp>
        <p:nvSpPr>
          <p:cNvPr id="6" name="Title 4">
            <a:extLst>
              <a:ext uri="{FF2B5EF4-FFF2-40B4-BE49-F238E27FC236}">
                <a16:creationId xmlns:a16="http://schemas.microsoft.com/office/drawing/2014/main" id="{F7D8E2EE-659E-7BF2-8E2B-78850613DEE8}"/>
              </a:ext>
            </a:extLst>
          </p:cNvPr>
          <p:cNvSpPr txBox="1">
            <a:spLocks/>
          </p:cNvSpPr>
          <p:nvPr/>
        </p:nvSpPr>
        <p:spPr>
          <a:xfrm>
            <a:off x="837399" y="317634"/>
            <a:ext cx="7752865" cy="570103"/>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800" kern="1200">
                <a:solidFill>
                  <a:schemeClr val="tx1"/>
                </a:solidFill>
                <a:latin typeface="+mj-lt"/>
                <a:ea typeface="+mj-ea"/>
                <a:cs typeface="+mj-cs"/>
              </a:defRPr>
            </a:lvl1pPr>
          </a:lstStyle>
          <a:p>
            <a:r>
              <a:rPr lang="fr-CA" sz="2800">
                <a:solidFill>
                  <a:srgbClr val="58585A"/>
                </a:solidFill>
                <a:latin typeface="Roboto Condensed" panose="02000000000000000000" pitchFamily="2" charset="0"/>
                <a:ea typeface="Roboto Condensed" panose="02000000000000000000" pitchFamily="2" charset="0"/>
                <a:cs typeface="Roboto Condensed" panose="02000000000000000000" pitchFamily="2" charset="0"/>
              </a:rPr>
              <a:t>Contexte du projet RRM</a:t>
            </a:r>
            <a:r>
              <a:rPr lang="fr-CA" sz="2800" noProof="0">
                <a:solidFill>
                  <a:srgbClr val="58585A"/>
                </a:solidFill>
                <a:latin typeface="Roboto Condensed" panose="02000000000000000000" pitchFamily="2" charset="0"/>
                <a:ea typeface="Roboto Condensed" panose="02000000000000000000" pitchFamily="2" charset="0"/>
                <a:cs typeface="Roboto Condensed" panose="02000000000000000000" pitchFamily="2" charset="0"/>
              </a:rPr>
              <a:t> </a:t>
            </a:r>
          </a:p>
        </p:txBody>
      </p:sp>
      <p:sp>
        <p:nvSpPr>
          <p:cNvPr id="7" name="Subtitle 5">
            <a:extLst>
              <a:ext uri="{FF2B5EF4-FFF2-40B4-BE49-F238E27FC236}">
                <a16:creationId xmlns:a16="http://schemas.microsoft.com/office/drawing/2014/main" id="{74202083-7902-47B7-F056-3C657CBB48E7}"/>
              </a:ext>
            </a:extLst>
          </p:cNvPr>
          <p:cNvSpPr txBox="1">
            <a:spLocks/>
          </p:cNvSpPr>
          <p:nvPr/>
        </p:nvSpPr>
        <p:spPr>
          <a:xfrm>
            <a:off x="837398" y="1066187"/>
            <a:ext cx="4756829" cy="5474179"/>
          </a:xfrm>
          <a:prstGeom prst="rect">
            <a:avLst/>
          </a:prstGeom>
        </p:spPr>
        <p:txBody>
          <a:bodyPr vert="horz" lIns="68580" tIns="34290" rIns="68580" bIns="3429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Leelawadee" panose="020B0502040204020203" pitchFamily="34" charset="-34"/>
                <a:ea typeface="+mn-ea"/>
                <a:cs typeface="Leelawadee" panose="020B0502040204020203" pitchFamily="34" charset="-34"/>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00000"/>
              </a:lnSpc>
            </a:pPr>
            <a:r>
              <a:rPr lang="fr-FR" sz="1700">
                <a:latin typeface="Calibri" panose="020F0502020204030204" pitchFamily="34" charset="0"/>
                <a:ea typeface="Calibri" panose="020F0502020204030204" pitchFamily="34" charset="0"/>
                <a:cs typeface="Calibri" panose="020F0502020204030204" pitchFamily="34" charset="0"/>
              </a:rPr>
              <a:t>Le Mécanisme de Réponse Rapide (RRM) en Haïti vise à répondre rapidement aux besoins humanitaires immédiats des populations affectées par des chocs soudains tels que les violences armées, les catastrophes naturelles ou les épidémies. Il repose sur trois piliers principaux :</a:t>
            </a:r>
            <a:endParaRPr lang="fr-CA" sz="1700" noProof="0">
              <a:solidFill>
                <a:srgbClr val="EE5859"/>
              </a:solidFill>
              <a:latin typeface="Calibri" panose="020F0502020204030204" pitchFamily="34" charset="0"/>
              <a:ea typeface="Calibri" panose="020F0502020204030204" pitchFamily="34" charset="0"/>
              <a:cs typeface="Calibri" panose="020F0502020204030204" pitchFamily="34" charset="0"/>
            </a:endParaRPr>
          </a:p>
          <a:p>
            <a:pPr marL="285750" indent="-285750" algn="l">
              <a:lnSpc>
                <a:spcPct val="100000"/>
              </a:lnSpc>
              <a:buFont typeface="Arial" panose="020B0604020202020204" pitchFamily="34" charset="0"/>
              <a:buChar char="•"/>
            </a:pPr>
            <a:r>
              <a:rPr lang="en-US" sz="1700">
                <a:solidFill>
                  <a:srgbClr val="2C2C2C"/>
                </a:solidFill>
                <a:latin typeface="Calibri" panose="020F0502020204030204" pitchFamily="34" charset="0"/>
                <a:ea typeface="Calibri" panose="020F0502020204030204" pitchFamily="34" charset="0"/>
                <a:cs typeface="Calibri" panose="020F0502020204030204" pitchFamily="34" charset="0"/>
              </a:rPr>
              <a:t>Veille </a:t>
            </a:r>
            <a:r>
              <a:rPr lang="en-US" sz="1700" err="1">
                <a:solidFill>
                  <a:srgbClr val="2C2C2C"/>
                </a:solidFill>
                <a:latin typeface="Calibri" panose="020F0502020204030204" pitchFamily="34" charset="0"/>
                <a:ea typeface="Calibri" panose="020F0502020204030204" pitchFamily="34" charset="0"/>
                <a:cs typeface="Calibri" panose="020F0502020204030204" pitchFamily="34" charset="0"/>
              </a:rPr>
              <a:t>humanitaire</a:t>
            </a:r>
            <a:r>
              <a:rPr lang="en-US" sz="1700">
                <a:solidFill>
                  <a:srgbClr val="2C2C2C"/>
                </a:solidFill>
                <a:latin typeface="Calibri" panose="020F0502020204030204" pitchFamily="34" charset="0"/>
                <a:ea typeface="Calibri" panose="020F0502020204030204" pitchFamily="34" charset="0"/>
                <a:cs typeface="Calibri" panose="020F0502020204030204" pitchFamily="34" charset="0"/>
              </a:rPr>
              <a:t> </a:t>
            </a:r>
          </a:p>
          <a:p>
            <a:pPr marL="285750" indent="-285750" algn="l">
              <a:lnSpc>
                <a:spcPct val="100000"/>
              </a:lnSpc>
              <a:buFont typeface="Arial" panose="020B0604020202020204" pitchFamily="34" charset="0"/>
              <a:buChar char="•"/>
            </a:pPr>
            <a:r>
              <a:rPr lang="en-US" sz="1700">
                <a:solidFill>
                  <a:srgbClr val="2C2C2C"/>
                </a:solidFill>
                <a:latin typeface="Calibri" panose="020F0502020204030204" pitchFamily="34" charset="0"/>
                <a:ea typeface="Calibri" panose="020F0502020204030204" pitchFamily="34" charset="0"/>
                <a:cs typeface="Calibri" panose="020F0502020204030204" pitchFamily="34" charset="0"/>
              </a:rPr>
              <a:t>Evaluations Rapides </a:t>
            </a:r>
            <a:r>
              <a:rPr lang="en-US" sz="1700" err="1">
                <a:solidFill>
                  <a:srgbClr val="2C2C2C"/>
                </a:solidFill>
                <a:latin typeface="Calibri" panose="020F0502020204030204" pitchFamily="34" charset="0"/>
                <a:ea typeface="Calibri" panose="020F0502020204030204" pitchFamily="34" charset="0"/>
                <a:cs typeface="Calibri" panose="020F0502020204030204" pitchFamily="34" charset="0"/>
              </a:rPr>
              <a:t>Multisectorielles</a:t>
            </a:r>
            <a:r>
              <a:rPr lang="en-US" sz="1700">
                <a:solidFill>
                  <a:srgbClr val="2C2C2C"/>
                </a:solidFill>
                <a:latin typeface="Calibri" panose="020F0502020204030204" pitchFamily="34" charset="0"/>
                <a:ea typeface="Calibri" panose="020F0502020204030204" pitchFamily="34" charset="0"/>
                <a:cs typeface="Calibri" panose="020F0502020204030204" pitchFamily="34" charset="0"/>
              </a:rPr>
              <a:t> (ERM)</a:t>
            </a:r>
          </a:p>
          <a:p>
            <a:pPr marL="285750" indent="-285750" algn="l">
              <a:lnSpc>
                <a:spcPct val="100000"/>
              </a:lnSpc>
              <a:buFont typeface="Arial" panose="020B0604020202020204" pitchFamily="34" charset="0"/>
              <a:buChar char="•"/>
            </a:pPr>
            <a:r>
              <a:rPr lang="fr-FR" sz="1700">
                <a:latin typeface="Calibri" panose="020F0502020204030204" pitchFamily="34" charset="0"/>
                <a:ea typeface="Calibri" panose="020F0502020204030204" pitchFamily="34" charset="0"/>
                <a:cs typeface="Calibri" panose="020F0502020204030204" pitchFamily="34" charset="0"/>
              </a:rPr>
              <a:t>la fourniture d’une assistance d’urgence </a:t>
            </a:r>
            <a:r>
              <a:rPr lang="en-US" sz="1700">
                <a:solidFill>
                  <a:srgbClr val="2C2C2C"/>
                </a:solidFill>
                <a:latin typeface="Calibri" panose="020F0502020204030204" pitchFamily="34" charset="0"/>
                <a:ea typeface="Calibri" panose="020F0502020204030204" pitchFamily="34" charset="0"/>
                <a:cs typeface="Calibri" panose="020F0502020204030204" pitchFamily="34" charset="0"/>
              </a:rPr>
              <a:t>via :  </a:t>
            </a:r>
          </a:p>
          <a:p>
            <a:pPr marL="742950" lvl="1" indent="-285750" algn="l">
              <a:lnSpc>
                <a:spcPct val="100000"/>
              </a:lnSpc>
              <a:buFont typeface="Arial" panose="020B0604020202020204" pitchFamily="34" charset="0"/>
              <a:buChar char="•"/>
            </a:pPr>
            <a:r>
              <a:rPr lang="en-US" sz="1400">
                <a:solidFill>
                  <a:srgbClr val="2C2C2C"/>
                </a:solidFill>
                <a:latin typeface="Calibri" pitchFamily="34" charset="0"/>
                <a:ea typeface="Calibri" pitchFamily="34" charset="-122"/>
                <a:cs typeface="Calibri" pitchFamily="34" charset="-120"/>
              </a:rPr>
              <a:t>MPCA : </a:t>
            </a:r>
            <a:r>
              <a:rPr lang="en-US" sz="1400">
                <a:solidFill>
                  <a:srgbClr val="58585A"/>
                </a:solidFill>
                <a:latin typeface="Calibri" pitchFamily="34" charset="0"/>
                <a:ea typeface="Calibri" pitchFamily="34" charset="-122"/>
                <a:cs typeface="Calibri" pitchFamily="34" charset="-120"/>
              </a:rPr>
              <a:t>$ 240 US</a:t>
            </a:r>
          </a:p>
          <a:p>
            <a:pPr marL="742950" lvl="1" indent="-285750" algn="l">
              <a:lnSpc>
                <a:spcPct val="100000"/>
              </a:lnSpc>
              <a:buFont typeface="Arial" panose="020B0604020202020204" pitchFamily="34" charset="0"/>
              <a:buChar char="•"/>
            </a:pPr>
            <a:r>
              <a:rPr lang="en-US" sz="1400">
                <a:solidFill>
                  <a:srgbClr val="2C2C2C"/>
                </a:solidFill>
                <a:latin typeface="Calibri" pitchFamily="34" charset="0"/>
                <a:ea typeface="Calibri" pitchFamily="34" charset="-122"/>
                <a:cs typeface="Calibri" pitchFamily="34" charset="-120"/>
              </a:rPr>
              <a:t>SECAL : </a:t>
            </a:r>
            <a:r>
              <a:rPr lang="en-US" sz="1400">
                <a:solidFill>
                  <a:srgbClr val="58585A"/>
                </a:solidFill>
                <a:latin typeface="Calibri" pitchFamily="34" charset="0"/>
                <a:ea typeface="Calibri" pitchFamily="34" charset="-122"/>
                <a:cs typeface="Calibri" pitchFamily="34" charset="-120"/>
              </a:rPr>
              <a:t>$ 120 US</a:t>
            </a:r>
          </a:p>
          <a:p>
            <a:pPr algn="just"/>
            <a:r>
              <a:rPr lang="fr-FR" sz="1700">
                <a:latin typeface="Calibri" panose="020F0502020204030204" pitchFamily="34" charset="0"/>
                <a:ea typeface="Calibri" panose="020F0502020204030204" pitchFamily="34" charset="0"/>
                <a:cs typeface="Calibri" panose="020F0502020204030204" pitchFamily="34" charset="0"/>
              </a:rPr>
              <a:t>Mis en œuvre dans le département de l’Artibonite par AVSI et </a:t>
            </a:r>
            <a:r>
              <a:rPr lang="fr-FR" sz="1700" err="1">
                <a:latin typeface="Calibri" panose="020F0502020204030204" pitchFamily="34" charset="0"/>
                <a:ea typeface="Calibri" panose="020F0502020204030204" pitchFamily="34" charset="0"/>
                <a:cs typeface="Calibri" panose="020F0502020204030204" pitchFamily="34" charset="0"/>
              </a:rPr>
              <a:t>Acted</a:t>
            </a:r>
            <a:r>
              <a:rPr lang="fr-FR" sz="1700">
                <a:latin typeface="Calibri" panose="020F0502020204030204" pitchFamily="34" charset="0"/>
                <a:ea typeface="Calibri" panose="020F0502020204030204" pitchFamily="34" charset="0"/>
                <a:cs typeface="Calibri" panose="020F0502020204030204" pitchFamily="34" charset="0"/>
              </a:rPr>
              <a:t>, avec l’appui d’IMPACT Initiatives/REACH pour la gestion de l’information, la coordination et le plaidoyer, le RRM agit en étroite collaboration avec la communauté humanitaire et les autorités locales.</a:t>
            </a:r>
          </a:p>
          <a:p>
            <a:pPr algn="just"/>
            <a:r>
              <a:rPr lang="fr-FR" sz="1700">
                <a:latin typeface="Calibri" panose="020F0502020204030204" pitchFamily="34" charset="0"/>
                <a:ea typeface="Calibri" panose="020F0502020204030204" pitchFamily="34" charset="0"/>
                <a:cs typeface="Calibri" panose="020F0502020204030204" pitchFamily="34" charset="0"/>
              </a:rPr>
              <a:t>L’approche privilégie les ménages les plus vulnérables, indépendamment de leur statut (déplacés internes, communautés hôtes, retournés, etc.), et se concentre sur les zones où la capacité de réponse est limitée ou absente.</a:t>
            </a:r>
          </a:p>
          <a:p>
            <a:pPr lvl="1" algn="l">
              <a:lnSpc>
                <a:spcPct val="100000"/>
              </a:lnSpc>
            </a:pPr>
            <a:endParaRPr lang="en-US" sz="1400">
              <a:solidFill>
                <a:srgbClr val="58585A"/>
              </a:solidFill>
              <a:latin typeface="Calibri" pitchFamily="34" charset="0"/>
              <a:ea typeface="Calibri" pitchFamily="34" charset="-122"/>
              <a:cs typeface="Calibri" pitchFamily="34" charset="-120"/>
            </a:endParaRPr>
          </a:p>
        </p:txBody>
      </p:sp>
      <p:sp>
        <p:nvSpPr>
          <p:cNvPr id="9" name="Shape 11">
            <a:extLst>
              <a:ext uri="{FF2B5EF4-FFF2-40B4-BE49-F238E27FC236}">
                <a16:creationId xmlns:a16="http://schemas.microsoft.com/office/drawing/2014/main" id="{ACA98510-C750-E9A9-543D-1344C8BA2AA6}"/>
              </a:ext>
            </a:extLst>
          </p:cNvPr>
          <p:cNvSpPr/>
          <p:nvPr/>
        </p:nvSpPr>
        <p:spPr>
          <a:xfrm>
            <a:off x="5738798" y="5151968"/>
            <a:ext cx="5899924" cy="1260565"/>
          </a:xfrm>
          <a:prstGeom prst="rect">
            <a:avLst/>
          </a:prstGeom>
          <a:solidFill>
            <a:srgbClr val="EE5859"/>
          </a:solidFill>
          <a:ln/>
          <a:effectLst>
            <a:outerShdw blurRad="101600" dist="38100" dir="8100000" algn="bl" rotWithShape="0">
              <a:srgbClr val="000000">
                <a:alpha val="12000"/>
              </a:srgbClr>
            </a:outerShdw>
          </a:effectLst>
        </p:spPr>
        <p:txBody>
          <a:bodyPr/>
          <a:lstStyle/>
          <a:p>
            <a:pPr algn="just"/>
            <a:r>
              <a:rPr lang="en-US" b="1">
                <a:solidFill>
                  <a:srgbClr val="58585A"/>
                </a:solidFill>
                <a:latin typeface="Calibri" pitchFamily="34" charset="0"/>
                <a:ea typeface="Calibri" pitchFamily="34" charset="-122"/>
                <a:cs typeface="Calibri" pitchFamily="34" charset="-120"/>
              </a:rPr>
              <a:t>Cette </a:t>
            </a:r>
            <a:r>
              <a:rPr lang="en-US" b="1" err="1">
                <a:solidFill>
                  <a:srgbClr val="58585A"/>
                </a:solidFill>
                <a:latin typeface="Calibri" pitchFamily="34" charset="0"/>
                <a:ea typeface="Calibri" pitchFamily="34" charset="-122"/>
                <a:cs typeface="Calibri" pitchFamily="34" charset="-120"/>
              </a:rPr>
              <a:t>évaluation</a:t>
            </a:r>
            <a:r>
              <a:rPr lang="en-US" b="1">
                <a:solidFill>
                  <a:srgbClr val="58585A"/>
                </a:solidFill>
                <a:latin typeface="Calibri" pitchFamily="34" charset="0"/>
                <a:ea typeface="Calibri" pitchFamily="34" charset="-122"/>
                <a:cs typeface="Calibri" pitchFamily="34" charset="-120"/>
              </a:rPr>
              <a:t> qualitative</a:t>
            </a:r>
            <a:r>
              <a:rPr lang="en-US">
                <a:solidFill>
                  <a:srgbClr val="58585A"/>
                </a:solidFill>
                <a:latin typeface="Calibri" pitchFamily="34" charset="0"/>
                <a:ea typeface="Calibri" pitchFamily="34" charset="-122"/>
                <a:cs typeface="Calibri" pitchFamily="34" charset="-120"/>
              </a:rPr>
              <a:t> </a:t>
            </a:r>
            <a:r>
              <a:rPr lang="en-US" err="1">
                <a:solidFill>
                  <a:schemeClr val="bg1"/>
                </a:solidFill>
                <a:latin typeface="Calibri" pitchFamily="34" charset="0"/>
                <a:ea typeface="Calibri" pitchFamily="34" charset="-122"/>
                <a:cs typeface="Calibri" pitchFamily="34" charset="-120"/>
              </a:rPr>
              <a:t>visait</a:t>
            </a:r>
            <a:r>
              <a:rPr lang="en-US">
                <a:solidFill>
                  <a:schemeClr val="bg1"/>
                </a:solidFill>
                <a:latin typeface="Calibri" pitchFamily="34" charset="0"/>
                <a:ea typeface="Calibri" pitchFamily="34" charset="-122"/>
                <a:cs typeface="Calibri" pitchFamily="34" charset="-120"/>
              </a:rPr>
              <a:t> à </a:t>
            </a:r>
            <a:r>
              <a:rPr lang="en-US" err="1">
                <a:solidFill>
                  <a:schemeClr val="bg1"/>
                </a:solidFill>
                <a:latin typeface="Calibri" pitchFamily="34" charset="0"/>
                <a:ea typeface="Calibri" pitchFamily="34" charset="-122"/>
                <a:cs typeface="Calibri" pitchFamily="34" charset="-120"/>
              </a:rPr>
              <a:t>combler</a:t>
            </a:r>
            <a:r>
              <a:rPr lang="en-US">
                <a:solidFill>
                  <a:schemeClr val="bg1"/>
                </a:solidFill>
                <a:latin typeface="Calibri" pitchFamily="34" charset="0"/>
                <a:ea typeface="Calibri" pitchFamily="34" charset="-122"/>
                <a:cs typeface="Calibri" pitchFamily="34" charset="-120"/>
              </a:rPr>
              <a:t> le manque de documentation sur les </a:t>
            </a:r>
            <a:r>
              <a:rPr lang="en-US" err="1">
                <a:solidFill>
                  <a:schemeClr val="bg1"/>
                </a:solidFill>
                <a:latin typeface="Calibri" pitchFamily="34" charset="0"/>
                <a:ea typeface="Calibri" pitchFamily="34" charset="-122"/>
                <a:cs typeface="Calibri" pitchFamily="34" charset="-120"/>
              </a:rPr>
              <a:t>effets</a:t>
            </a:r>
            <a:r>
              <a:rPr lang="en-US">
                <a:solidFill>
                  <a:schemeClr val="bg1"/>
                </a:solidFill>
                <a:latin typeface="Calibri" pitchFamily="34" charset="0"/>
                <a:ea typeface="Calibri" pitchFamily="34" charset="-122"/>
                <a:cs typeface="Calibri" pitchFamily="34" charset="-120"/>
              </a:rPr>
              <a:t> </a:t>
            </a:r>
            <a:r>
              <a:rPr lang="en-US" err="1">
                <a:solidFill>
                  <a:schemeClr val="bg1"/>
                </a:solidFill>
                <a:latin typeface="Calibri" pitchFamily="34" charset="0"/>
                <a:ea typeface="Calibri" pitchFamily="34" charset="-122"/>
                <a:cs typeface="Calibri" pitchFamily="34" charset="-120"/>
              </a:rPr>
              <a:t>réels</a:t>
            </a:r>
            <a:r>
              <a:rPr lang="en-US">
                <a:solidFill>
                  <a:schemeClr val="bg1"/>
                </a:solidFill>
                <a:latin typeface="Calibri" pitchFamily="34" charset="0"/>
                <a:ea typeface="Calibri" pitchFamily="34" charset="-122"/>
                <a:cs typeface="Calibri" pitchFamily="34" charset="-120"/>
              </a:rPr>
              <a:t> des </a:t>
            </a:r>
            <a:r>
              <a:rPr lang="en-US" err="1">
                <a:solidFill>
                  <a:schemeClr val="bg1"/>
                </a:solidFill>
                <a:latin typeface="Calibri" pitchFamily="34" charset="0"/>
                <a:ea typeface="Calibri" pitchFamily="34" charset="-122"/>
                <a:cs typeface="Calibri" pitchFamily="34" charset="-120"/>
              </a:rPr>
              <a:t>transferts</a:t>
            </a:r>
            <a:r>
              <a:rPr lang="en-US">
                <a:solidFill>
                  <a:schemeClr val="bg1"/>
                </a:solidFill>
                <a:latin typeface="Calibri" pitchFamily="34" charset="0"/>
                <a:ea typeface="Calibri" pitchFamily="34" charset="-122"/>
                <a:cs typeface="Calibri" pitchFamily="34" charset="-120"/>
              </a:rPr>
              <a:t> </a:t>
            </a:r>
            <a:r>
              <a:rPr lang="en-US" err="1">
                <a:solidFill>
                  <a:schemeClr val="bg1"/>
                </a:solidFill>
                <a:latin typeface="Calibri" pitchFamily="34" charset="0"/>
                <a:ea typeface="Calibri" pitchFamily="34" charset="-122"/>
                <a:cs typeface="Calibri" pitchFamily="34" charset="-120"/>
              </a:rPr>
              <a:t>monétaires</a:t>
            </a:r>
            <a:r>
              <a:rPr lang="en-US">
                <a:solidFill>
                  <a:schemeClr val="bg1"/>
                </a:solidFill>
                <a:latin typeface="Calibri" pitchFamily="34" charset="0"/>
                <a:ea typeface="Calibri" pitchFamily="34" charset="-122"/>
                <a:cs typeface="Calibri" pitchFamily="34" charset="-120"/>
              </a:rPr>
              <a:t> MPCA sur les ménages, les </a:t>
            </a:r>
            <a:r>
              <a:rPr lang="en-US" err="1">
                <a:solidFill>
                  <a:schemeClr val="bg1"/>
                </a:solidFill>
                <a:latin typeface="Calibri" pitchFamily="34" charset="0"/>
                <a:ea typeface="Calibri" pitchFamily="34" charset="-122"/>
                <a:cs typeface="Calibri" pitchFamily="34" charset="-120"/>
              </a:rPr>
              <a:t>marchés</a:t>
            </a:r>
            <a:r>
              <a:rPr lang="en-US">
                <a:solidFill>
                  <a:schemeClr val="bg1"/>
                </a:solidFill>
                <a:latin typeface="Calibri" pitchFamily="34" charset="0"/>
                <a:ea typeface="Calibri" pitchFamily="34" charset="-122"/>
                <a:cs typeface="Calibri" pitchFamily="34" charset="-120"/>
              </a:rPr>
              <a:t> et la </a:t>
            </a:r>
            <a:r>
              <a:rPr lang="en-US" err="1">
                <a:solidFill>
                  <a:schemeClr val="bg1"/>
                </a:solidFill>
                <a:latin typeface="Calibri" pitchFamily="34" charset="0"/>
                <a:ea typeface="Calibri" pitchFamily="34" charset="-122"/>
                <a:cs typeface="Calibri" pitchFamily="34" charset="-120"/>
              </a:rPr>
              <a:t>cohésion</a:t>
            </a:r>
            <a:r>
              <a:rPr lang="en-US">
                <a:solidFill>
                  <a:schemeClr val="bg1"/>
                </a:solidFill>
                <a:latin typeface="Calibri" pitchFamily="34" charset="0"/>
                <a:ea typeface="Calibri" pitchFamily="34" charset="-122"/>
                <a:cs typeface="Calibri" pitchFamily="34" charset="-120"/>
              </a:rPr>
              <a:t> </a:t>
            </a:r>
            <a:r>
              <a:rPr lang="en-US" err="1">
                <a:solidFill>
                  <a:schemeClr val="bg1"/>
                </a:solidFill>
                <a:latin typeface="Calibri" pitchFamily="34" charset="0"/>
                <a:ea typeface="Calibri" pitchFamily="34" charset="-122"/>
                <a:cs typeface="Calibri" pitchFamily="34" charset="-120"/>
              </a:rPr>
              <a:t>sociale</a:t>
            </a:r>
            <a:r>
              <a:rPr lang="en-US">
                <a:solidFill>
                  <a:schemeClr val="bg1"/>
                </a:solidFill>
                <a:latin typeface="Calibri" pitchFamily="34" charset="0"/>
                <a:ea typeface="Calibri" pitchFamily="34" charset="-122"/>
                <a:cs typeface="Calibri" pitchFamily="34" charset="-120"/>
              </a:rPr>
              <a:t>.</a:t>
            </a:r>
            <a:endParaRPr lang="fr-FR">
              <a:solidFill>
                <a:schemeClr val="bg1"/>
              </a:solidFill>
            </a:endParaRPr>
          </a:p>
        </p:txBody>
      </p:sp>
    </p:spTree>
    <p:extLst>
      <p:ext uri="{BB962C8B-B14F-4D97-AF65-F5344CB8AC3E}">
        <p14:creationId xmlns:p14="http://schemas.microsoft.com/office/powerpoint/2010/main" val="14729299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E94AB-CC8E-A55F-AB85-D564070F70EB}"/>
              </a:ext>
            </a:extLst>
          </p:cNvPr>
          <p:cNvSpPr>
            <a:spLocks noGrp="1"/>
          </p:cNvSpPr>
          <p:nvPr>
            <p:ph type="title"/>
          </p:nvPr>
        </p:nvSpPr>
        <p:spPr/>
        <p:txBody>
          <a:bodyPr/>
          <a:lstStyle/>
          <a:p>
            <a:r>
              <a:rPr lang="en-GB" err="1"/>
              <a:t>Approche</a:t>
            </a:r>
            <a:r>
              <a:rPr lang="en-GB"/>
              <a:t> méthodologique </a:t>
            </a:r>
          </a:p>
        </p:txBody>
      </p:sp>
      <p:sp>
        <p:nvSpPr>
          <p:cNvPr id="3" name="Text Placeholder 2">
            <a:extLst>
              <a:ext uri="{FF2B5EF4-FFF2-40B4-BE49-F238E27FC236}">
                <a16:creationId xmlns:a16="http://schemas.microsoft.com/office/drawing/2014/main" id="{B523A12B-BCCB-04F0-1C6C-8A3BC05FDED6}"/>
              </a:ext>
            </a:extLst>
          </p:cNvPr>
          <p:cNvSpPr>
            <a:spLocks noGrp="1"/>
          </p:cNvSpPr>
          <p:nvPr>
            <p:ph type="body" sz="quarter" idx="11"/>
          </p:nvPr>
        </p:nvSpPr>
        <p:spPr/>
        <p:txBody>
          <a:bodyPr/>
          <a:lstStyle/>
          <a:p>
            <a:r>
              <a:rPr lang="fr-CA" noProof="0"/>
              <a:t>01</a:t>
            </a:r>
          </a:p>
        </p:txBody>
      </p:sp>
    </p:spTree>
    <p:extLst>
      <p:ext uri="{BB962C8B-B14F-4D97-AF65-F5344CB8AC3E}">
        <p14:creationId xmlns:p14="http://schemas.microsoft.com/office/powerpoint/2010/main" val="17172135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0C8F92-6F33-40B5-27A7-83AA45BF2FD8}"/>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0542645A-1BB7-45A8-A5F9-E80985C5A7B4}"/>
              </a:ext>
            </a:extLst>
          </p:cNvPr>
          <p:cNvSpPr txBox="1">
            <a:spLocks/>
          </p:cNvSpPr>
          <p:nvPr/>
        </p:nvSpPr>
        <p:spPr>
          <a:xfrm>
            <a:off x="1651789" y="510612"/>
            <a:ext cx="7351935" cy="615675"/>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600" kern="1200">
                <a:solidFill>
                  <a:srgbClr val="58585A"/>
                </a:solidFill>
                <a:latin typeface="+mj-lt"/>
                <a:ea typeface="+mj-ea"/>
                <a:cs typeface="+mj-cs"/>
              </a:defRPr>
            </a:lvl1pPr>
          </a:lstStyle>
          <a:p>
            <a:r>
              <a:rPr lang="fr-CA" sz="2800" noProof="0"/>
              <a:t>Approche méthodologique </a:t>
            </a:r>
          </a:p>
        </p:txBody>
      </p:sp>
      <p:sp>
        <p:nvSpPr>
          <p:cNvPr id="12" name="ZoneTexte 2">
            <a:extLst>
              <a:ext uri="{FF2B5EF4-FFF2-40B4-BE49-F238E27FC236}">
                <a16:creationId xmlns:a16="http://schemas.microsoft.com/office/drawing/2014/main" id="{2EEEF9E9-A221-F556-4D24-86521F9EB33B}"/>
              </a:ext>
            </a:extLst>
          </p:cNvPr>
          <p:cNvSpPr txBox="1"/>
          <p:nvPr/>
        </p:nvSpPr>
        <p:spPr>
          <a:xfrm>
            <a:off x="446392" y="1200329"/>
            <a:ext cx="11300292" cy="369332"/>
          </a:xfrm>
          <a:prstGeom prst="rect">
            <a:avLst/>
          </a:prstGeom>
          <a:solidFill>
            <a:schemeClr val="accent6">
              <a:lumMod val="20000"/>
              <a:lumOff val="80000"/>
            </a:schemeClr>
          </a:solidFill>
        </p:spPr>
        <p:txBody>
          <a:bodyPr wrap="square" lIns="91440" tIns="45720" rIns="91440" bIns="45720" rtlCol="0" anchor="t">
            <a:spAutoFit/>
          </a:bodyPr>
          <a:lstStyle/>
          <a:p>
            <a:r>
              <a:rPr lang="fr-CA" b="1" noProof="0">
                <a:solidFill>
                  <a:srgbClr val="58585A"/>
                </a:solidFill>
              </a:rPr>
              <a:t>Méthodologie</a:t>
            </a:r>
            <a:endParaRPr lang="fr-CA" b="1" noProof="0">
              <a:solidFill>
                <a:schemeClr val="bg2"/>
              </a:solidFill>
            </a:endParaRPr>
          </a:p>
        </p:txBody>
      </p:sp>
      <p:sp>
        <p:nvSpPr>
          <p:cNvPr id="15" name="Shape 15">
            <a:extLst>
              <a:ext uri="{FF2B5EF4-FFF2-40B4-BE49-F238E27FC236}">
                <a16:creationId xmlns:a16="http://schemas.microsoft.com/office/drawing/2014/main" id="{B174BFD0-A1A6-DA43-C408-6DF556C15828}"/>
              </a:ext>
            </a:extLst>
          </p:cNvPr>
          <p:cNvSpPr/>
          <p:nvPr/>
        </p:nvSpPr>
        <p:spPr>
          <a:xfrm>
            <a:off x="447261" y="5826315"/>
            <a:ext cx="7295321" cy="640080"/>
          </a:xfrm>
          <a:prstGeom prst="rect">
            <a:avLst/>
          </a:prstGeom>
          <a:solidFill>
            <a:srgbClr val="E8D5B7"/>
          </a:solidFill>
          <a:ln/>
        </p:spPr>
        <p:txBody>
          <a:bodyPr/>
          <a:lstStyle/>
          <a:p>
            <a:r>
              <a:rPr lang="fr-CA" i="1" noProof="0">
                <a:solidFill>
                  <a:srgbClr val="5A4A42"/>
                </a:solidFill>
                <a:latin typeface="Calibri" pitchFamily="34" charset="0"/>
                <a:ea typeface="Calibri" pitchFamily="34" charset="-122"/>
                <a:cs typeface="Calibri" pitchFamily="34" charset="-120"/>
              </a:rPr>
              <a:t>Note : Les résultats sont indicatifs et non représentatifs - conformément à l'approche qualitative utilisée.</a:t>
            </a:r>
            <a:endParaRPr lang="fr-CA" noProof="0"/>
          </a:p>
          <a:p>
            <a:endParaRPr lang="fr-CA" noProof="0"/>
          </a:p>
        </p:txBody>
      </p:sp>
      <p:grpSp>
        <p:nvGrpSpPr>
          <p:cNvPr id="17" name="Group 16">
            <a:extLst>
              <a:ext uri="{FF2B5EF4-FFF2-40B4-BE49-F238E27FC236}">
                <a16:creationId xmlns:a16="http://schemas.microsoft.com/office/drawing/2014/main" id="{259AB774-5E82-7F14-94C5-1B578C7198CF}"/>
              </a:ext>
            </a:extLst>
          </p:cNvPr>
          <p:cNvGrpSpPr/>
          <p:nvPr/>
        </p:nvGrpSpPr>
        <p:grpSpPr>
          <a:xfrm>
            <a:off x="7854544" y="2077557"/>
            <a:ext cx="4096270" cy="3392939"/>
            <a:chOff x="689539" y="0"/>
            <a:chExt cx="4096270" cy="3060688"/>
          </a:xfrm>
        </p:grpSpPr>
        <p:sp>
          <p:nvSpPr>
            <p:cNvPr id="18" name="Rectangle 17">
              <a:extLst>
                <a:ext uri="{FF2B5EF4-FFF2-40B4-BE49-F238E27FC236}">
                  <a16:creationId xmlns:a16="http://schemas.microsoft.com/office/drawing/2014/main" id="{1C914780-71FD-08BF-F898-0E8B6D36B568}"/>
                </a:ext>
              </a:extLst>
            </p:cNvPr>
            <p:cNvSpPr/>
            <p:nvPr/>
          </p:nvSpPr>
          <p:spPr>
            <a:xfrm>
              <a:off x="689539" y="0"/>
              <a:ext cx="4096270" cy="3060688"/>
            </a:xfrm>
            <a:prstGeom prst="rect">
              <a:avLst/>
            </a:prstGeom>
            <a:solidFill>
              <a:srgbClr val="58585A">
                <a:alpha val="20000"/>
              </a:srgb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fr-CA" noProof="0"/>
            </a:p>
          </p:txBody>
        </p:sp>
        <p:sp>
          <p:nvSpPr>
            <p:cNvPr id="19" name="TextBox 18">
              <a:extLst>
                <a:ext uri="{FF2B5EF4-FFF2-40B4-BE49-F238E27FC236}">
                  <a16:creationId xmlns:a16="http://schemas.microsoft.com/office/drawing/2014/main" id="{22F974B9-C050-CB50-8783-078FB625E703}"/>
                </a:ext>
              </a:extLst>
            </p:cNvPr>
            <p:cNvSpPr txBox="1"/>
            <p:nvPr/>
          </p:nvSpPr>
          <p:spPr>
            <a:xfrm>
              <a:off x="689539" y="0"/>
              <a:ext cx="4096270" cy="306068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342900" indent="-342900">
                <a:buFont typeface="Wingdings" panose="05000000000000000000" pitchFamily="2" charset="2"/>
                <a:buChar char="Ø"/>
              </a:pPr>
              <a:r>
                <a:rPr lang="fr-CA" sz="2000" noProof="0">
                  <a:solidFill>
                    <a:srgbClr val="58585A"/>
                  </a:solidFill>
                </a:rPr>
                <a:t>Approche qualitative</a:t>
              </a:r>
            </a:p>
            <a:p>
              <a:pPr marL="342900" indent="-342900">
                <a:buFont typeface="Wingdings" panose="05000000000000000000" pitchFamily="2" charset="2"/>
                <a:buChar char="Ø"/>
              </a:pPr>
              <a:r>
                <a:rPr lang="fr-CA" sz="2000" noProof="0">
                  <a:solidFill>
                    <a:srgbClr val="58585A"/>
                  </a:solidFill>
                </a:rPr>
                <a:t>Zones : Saint-Marc et Dessalines</a:t>
              </a:r>
            </a:p>
            <a:p>
              <a:pPr marL="342900" indent="-342900">
                <a:buFont typeface="Wingdings" panose="05000000000000000000" pitchFamily="2" charset="2"/>
                <a:buChar char="Ø"/>
              </a:pPr>
              <a:r>
                <a:rPr lang="fr-CA" sz="2000" noProof="0">
                  <a:solidFill>
                    <a:srgbClr val="58585A"/>
                  </a:solidFill>
                </a:rPr>
                <a:t>Focus principalement sur l’impact des MPCA</a:t>
              </a:r>
            </a:p>
          </p:txBody>
        </p:sp>
      </p:grpSp>
      <p:sp>
        <p:nvSpPr>
          <p:cNvPr id="2" name="Graphic 246">
            <a:extLst>
              <a:ext uri="{FF2B5EF4-FFF2-40B4-BE49-F238E27FC236}">
                <a16:creationId xmlns:a16="http://schemas.microsoft.com/office/drawing/2014/main" id="{C15D23AE-9BA1-23C8-C22C-142EDD511E22}"/>
              </a:ext>
            </a:extLst>
          </p:cNvPr>
          <p:cNvSpPr>
            <a:spLocks/>
          </p:cNvSpPr>
          <p:nvPr/>
        </p:nvSpPr>
        <p:spPr>
          <a:xfrm>
            <a:off x="820789" y="501059"/>
            <a:ext cx="482600" cy="180975"/>
          </a:xfrm>
          <a:custGeom>
            <a:avLst/>
            <a:gdLst/>
            <a:ahLst/>
            <a:cxnLst/>
            <a:rect l="l" t="t" r="r" b="b"/>
            <a:pathLst>
              <a:path w="482600" h="180975">
                <a:moveTo>
                  <a:pt x="130676" y="0"/>
                </a:moveTo>
                <a:lnTo>
                  <a:pt x="73896" y="20077"/>
                </a:lnTo>
                <a:lnTo>
                  <a:pt x="42530" y="70364"/>
                </a:lnTo>
                <a:lnTo>
                  <a:pt x="20104" y="70364"/>
                </a:lnTo>
                <a:lnTo>
                  <a:pt x="12281" y="71945"/>
                </a:lnTo>
                <a:lnTo>
                  <a:pt x="5890" y="76254"/>
                </a:lnTo>
                <a:lnTo>
                  <a:pt x="1580" y="82645"/>
                </a:lnTo>
                <a:lnTo>
                  <a:pt x="0" y="90468"/>
                </a:lnTo>
                <a:lnTo>
                  <a:pt x="1580" y="98291"/>
                </a:lnTo>
                <a:lnTo>
                  <a:pt x="5890" y="104682"/>
                </a:lnTo>
                <a:lnTo>
                  <a:pt x="12281" y="108991"/>
                </a:lnTo>
                <a:lnTo>
                  <a:pt x="20104" y="110572"/>
                </a:lnTo>
                <a:lnTo>
                  <a:pt x="42530" y="110572"/>
                </a:lnTo>
                <a:lnTo>
                  <a:pt x="54113" y="138555"/>
                </a:lnTo>
                <a:lnTo>
                  <a:pt x="73896" y="160855"/>
                </a:lnTo>
                <a:lnTo>
                  <a:pt x="100032" y="175605"/>
                </a:lnTo>
                <a:lnTo>
                  <a:pt x="130676" y="180936"/>
                </a:lnTo>
                <a:lnTo>
                  <a:pt x="161322" y="175605"/>
                </a:lnTo>
                <a:lnTo>
                  <a:pt x="187461" y="160855"/>
                </a:lnTo>
                <a:lnTo>
                  <a:pt x="205319" y="140728"/>
                </a:lnTo>
                <a:lnTo>
                  <a:pt x="130676" y="140728"/>
                </a:lnTo>
                <a:lnTo>
                  <a:pt x="116218" y="138555"/>
                </a:lnTo>
                <a:lnTo>
                  <a:pt x="116007" y="138555"/>
                </a:lnTo>
                <a:lnTo>
                  <a:pt x="102882" y="132296"/>
                </a:lnTo>
                <a:lnTo>
                  <a:pt x="92252" y="122760"/>
                </a:lnTo>
                <a:lnTo>
                  <a:pt x="84678" y="110572"/>
                </a:lnTo>
                <a:lnTo>
                  <a:pt x="82083" y="104682"/>
                </a:lnTo>
                <a:lnTo>
                  <a:pt x="81964" y="104410"/>
                </a:lnTo>
                <a:lnTo>
                  <a:pt x="80416" y="97625"/>
                </a:lnTo>
                <a:lnTo>
                  <a:pt x="80416" y="83311"/>
                </a:lnTo>
                <a:lnTo>
                  <a:pt x="102882" y="48640"/>
                </a:lnTo>
                <a:lnTo>
                  <a:pt x="130676" y="40208"/>
                </a:lnTo>
                <a:lnTo>
                  <a:pt x="205323" y="40208"/>
                </a:lnTo>
                <a:lnTo>
                  <a:pt x="187461" y="20077"/>
                </a:lnTo>
                <a:lnTo>
                  <a:pt x="161322" y="5330"/>
                </a:lnTo>
                <a:lnTo>
                  <a:pt x="130676" y="0"/>
                </a:lnTo>
                <a:close/>
              </a:path>
              <a:path w="482600" h="180975">
                <a:moveTo>
                  <a:pt x="305823" y="110572"/>
                </a:moveTo>
                <a:lnTo>
                  <a:pt x="263675" y="110572"/>
                </a:lnTo>
                <a:lnTo>
                  <a:pt x="275258" y="138555"/>
                </a:lnTo>
                <a:lnTo>
                  <a:pt x="295041" y="160855"/>
                </a:lnTo>
                <a:lnTo>
                  <a:pt x="321177" y="175605"/>
                </a:lnTo>
                <a:lnTo>
                  <a:pt x="351821" y="180936"/>
                </a:lnTo>
                <a:lnTo>
                  <a:pt x="382467" y="175605"/>
                </a:lnTo>
                <a:lnTo>
                  <a:pt x="408607" y="160855"/>
                </a:lnTo>
                <a:lnTo>
                  <a:pt x="426464" y="140728"/>
                </a:lnTo>
                <a:lnTo>
                  <a:pt x="351821" y="140728"/>
                </a:lnTo>
                <a:lnTo>
                  <a:pt x="337363" y="138555"/>
                </a:lnTo>
                <a:lnTo>
                  <a:pt x="337152" y="138555"/>
                </a:lnTo>
                <a:lnTo>
                  <a:pt x="324027" y="132296"/>
                </a:lnTo>
                <a:lnTo>
                  <a:pt x="313398" y="122760"/>
                </a:lnTo>
                <a:lnTo>
                  <a:pt x="305823" y="110572"/>
                </a:lnTo>
                <a:close/>
              </a:path>
              <a:path w="482600" h="180975">
                <a:moveTo>
                  <a:pt x="205323" y="40208"/>
                </a:moveTo>
                <a:lnTo>
                  <a:pt x="130676" y="40208"/>
                </a:lnTo>
                <a:lnTo>
                  <a:pt x="145443" y="42427"/>
                </a:lnTo>
                <a:lnTo>
                  <a:pt x="158470" y="48640"/>
                </a:lnTo>
                <a:lnTo>
                  <a:pt x="169100" y="58176"/>
                </a:lnTo>
                <a:lnTo>
                  <a:pt x="176674" y="70364"/>
                </a:lnTo>
                <a:lnTo>
                  <a:pt x="179269" y="76254"/>
                </a:lnTo>
                <a:lnTo>
                  <a:pt x="179388" y="76526"/>
                </a:lnTo>
                <a:lnTo>
                  <a:pt x="180936" y="83311"/>
                </a:lnTo>
                <a:lnTo>
                  <a:pt x="180936" y="97625"/>
                </a:lnTo>
                <a:lnTo>
                  <a:pt x="158470" y="132296"/>
                </a:lnTo>
                <a:lnTo>
                  <a:pt x="145346" y="138555"/>
                </a:lnTo>
                <a:lnTo>
                  <a:pt x="145135" y="138555"/>
                </a:lnTo>
                <a:lnTo>
                  <a:pt x="130676" y="140728"/>
                </a:lnTo>
                <a:lnTo>
                  <a:pt x="205319" y="140728"/>
                </a:lnTo>
                <a:lnTo>
                  <a:pt x="207248" y="138555"/>
                </a:lnTo>
                <a:lnTo>
                  <a:pt x="218833" y="110572"/>
                </a:lnTo>
                <a:lnTo>
                  <a:pt x="305823" y="110572"/>
                </a:lnTo>
                <a:lnTo>
                  <a:pt x="303229" y="104682"/>
                </a:lnTo>
                <a:lnTo>
                  <a:pt x="303109" y="104410"/>
                </a:lnTo>
                <a:lnTo>
                  <a:pt x="301561" y="97625"/>
                </a:lnTo>
                <a:lnTo>
                  <a:pt x="301561" y="83311"/>
                </a:lnTo>
                <a:lnTo>
                  <a:pt x="303109" y="76526"/>
                </a:lnTo>
                <a:lnTo>
                  <a:pt x="305823" y="70364"/>
                </a:lnTo>
                <a:lnTo>
                  <a:pt x="218833" y="70364"/>
                </a:lnTo>
                <a:lnTo>
                  <a:pt x="207269" y="42427"/>
                </a:lnTo>
                <a:lnTo>
                  <a:pt x="205323" y="40208"/>
                </a:lnTo>
                <a:close/>
              </a:path>
              <a:path w="482600" h="180975">
                <a:moveTo>
                  <a:pt x="426468" y="40208"/>
                </a:moveTo>
                <a:lnTo>
                  <a:pt x="351821" y="40208"/>
                </a:lnTo>
                <a:lnTo>
                  <a:pt x="366588" y="42427"/>
                </a:lnTo>
                <a:lnTo>
                  <a:pt x="379615" y="48640"/>
                </a:lnTo>
                <a:lnTo>
                  <a:pt x="390245" y="58176"/>
                </a:lnTo>
                <a:lnTo>
                  <a:pt x="397819" y="70364"/>
                </a:lnTo>
                <a:lnTo>
                  <a:pt x="400414" y="76254"/>
                </a:lnTo>
                <a:lnTo>
                  <a:pt x="400533" y="76526"/>
                </a:lnTo>
                <a:lnTo>
                  <a:pt x="402081" y="83311"/>
                </a:lnTo>
                <a:lnTo>
                  <a:pt x="402081" y="97625"/>
                </a:lnTo>
                <a:lnTo>
                  <a:pt x="379615" y="132296"/>
                </a:lnTo>
                <a:lnTo>
                  <a:pt x="366491" y="138555"/>
                </a:lnTo>
                <a:lnTo>
                  <a:pt x="366280" y="138555"/>
                </a:lnTo>
                <a:lnTo>
                  <a:pt x="351821" y="140728"/>
                </a:lnTo>
                <a:lnTo>
                  <a:pt x="426464" y="140728"/>
                </a:lnTo>
                <a:lnTo>
                  <a:pt x="428393" y="138555"/>
                </a:lnTo>
                <a:lnTo>
                  <a:pt x="439978" y="110572"/>
                </a:lnTo>
                <a:lnTo>
                  <a:pt x="462394" y="110572"/>
                </a:lnTo>
                <a:lnTo>
                  <a:pt x="470221" y="108991"/>
                </a:lnTo>
                <a:lnTo>
                  <a:pt x="476611" y="104682"/>
                </a:lnTo>
                <a:lnTo>
                  <a:pt x="480919" y="98291"/>
                </a:lnTo>
                <a:lnTo>
                  <a:pt x="482498" y="90468"/>
                </a:lnTo>
                <a:lnTo>
                  <a:pt x="480919" y="82645"/>
                </a:lnTo>
                <a:lnTo>
                  <a:pt x="476611" y="76254"/>
                </a:lnTo>
                <a:lnTo>
                  <a:pt x="470221" y="71945"/>
                </a:lnTo>
                <a:lnTo>
                  <a:pt x="462394" y="70364"/>
                </a:lnTo>
                <a:lnTo>
                  <a:pt x="439978" y="70364"/>
                </a:lnTo>
                <a:lnTo>
                  <a:pt x="428414" y="42427"/>
                </a:lnTo>
                <a:lnTo>
                  <a:pt x="426468" y="40208"/>
                </a:lnTo>
                <a:close/>
              </a:path>
              <a:path w="482600" h="180975">
                <a:moveTo>
                  <a:pt x="351821" y="0"/>
                </a:moveTo>
                <a:lnTo>
                  <a:pt x="295041" y="20077"/>
                </a:lnTo>
                <a:lnTo>
                  <a:pt x="263675" y="70364"/>
                </a:lnTo>
                <a:lnTo>
                  <a:pt x="305823" y="70364"/>
                </a:lnTo>
                <a:lnTo>
                  <a:pt x="313398" y="58176"/>
                </a:lnTo>
                <a:lnTo>
                  <a:pt x="324027" y="48640"/>
                </a:lnTo>
                <a:lnTo>
                  <a:pt x="337054" y="42427"/>
                </a:lnTo>
                <a:lnTo>
                  <a:pt x="351821" y="40208"/>
                </a:lnTo>
                <a:lnTo>
                  <a:pt x="426468" y="40208"/>
                </a:lnTo>
                <a:lnTo>
                  <a:pt x="408607" y="20077"/>
                </a:lnTo>
                <a:lnTo>
                  <a:pt x="382467" y="5330"/>
                </a:lnTo>
                <a:lnTo>
                  <a:pt x="351821" y="0"/>
                </a:lnTo>
                <a:close/>
              </a:path>
            </a:pathLst>
          </a:custGeom>
          <a:solidFill>
            <a:srgbClr val="F15B55"/>
          </a:solidFill>
        </p:spPr>
        <p:txBody>
          <a:bodyPr wrap="square" lIns="0" tIns="0" rIns="0" bIns="0" rtlCol="0">
            <a:prstTxWarp prst="textNoShape">
              <a:avLst/>
            </a:prstTxWarp>
            <a:noAutofit/>
          </a:bodyPr>
          <a:lstStyle/>
          <a:p>
            <a:endParaRPr lang="fr-CA" noProof="0"/>
          </a:p>
        </p:txBody>
      </p:sp>
      <p:sp>
        <p:nvSpPr>
          <p:cNvPr id="6" name="Graphic 247">
            <a:extLst>
              <a:ext uri="{FF2B5EF4-FFF2-40B4-BE49-F238E27FC236}">
                <a16:creationId xmlns:a16="http://schemas.microsoft.com/office/drawing/2014/main" id="{9ADBF1A8-8F4B-33B7-4774-2E0A0FBF9BA6}"/>
              </a:ext>
            </a:extLst>
          </p:cNvPr>
          <p:cNvSpPr>
            <a:spLocks/>
          </p:cNvSpPr>
          <p:nvPr/>
        </p:nvSpPr>
        <p:spPr>
          <a:xfrm>
            <a:off x="820789" y="732199"/>
            <a:ext cx="482600" cy="251460"/>
          </a:xfrm>
          <a:custGeom>
            <a:avLst/>
            <a:gdLst/>
            <a:ahLst/>
            <a:cxnLst/>
            <a:rect l="l" t="t" r="r" b="b"/>
            <a:pathLst>
              <a:path w="482600" h="251460">
                <a:moveTo>
                  <a:pt x="321652" y="90474"/>
                </a:moveTo>
                <a:lnTo>
                  <a:pt x="320078" y="82664"/>
                </a:lnTo>
                <a:lnTo>
                  <a:pt x="315747" y="76276"/>
                </a:lnTo>
                <a:lnTo>
                  <a:pt x="309359" y="71945"/>
                </a:lnTo>
                <a:lnTo>
                  <a:pt x="301548" y="70370"/>
                </a:lnTo>
                <a:lnTo>
                  <a:pt x="271399" y="70370"/>
                </a:lnTo>
                <a:lnTo>
                  <a:pt x="271399" y="137414"/>
                </a:lnTo>
                <a:lnTo>
                  <a:pt x="271399" y="154101"/>
                </a:lnTo>
                <a:lnTo>
                  <a:pt x="271399" y="197726"/>
                </a:lnTo>
                <a:lnTo>
                  <a:pt x="271399" y="214414"/>
                </a:lnTo>
                <a:lnTo>
                  <a:pt x="264668" y="221145"/>
                </a:lnTo>
                <a:lnTo>
                  <a:pt x="56984" y="221145"/>
                </a:lnTo>
                <a:lnTo>
                  <a:pt x="50253" y="214414"/>
                </a:lnTo>
                <a:lnTo>
                  <a:pt x="50253" y="197726"/>
                </a:lnTo>
                <a:lnTo>
                  <a:pt x="56984" y="190982"/>
                </a:lnTo>
                <a:lnTo>
                  <a:pt x="264668" y="190982"/>
                </a:lnTo>
                <a:lnTo>
                  <a:pt x="271399" y="197726"/>
                </a:lnTo>
                <a:lnTo>
                  <a:pt x="271399" y="154101"/>
                </a:lnTo>
                <a:lnTo>
                  <a:pt x="264668" y="160832"/>
                </a:lnTo>
                <a:lnTo>
                  <a:pt x="56984" y="160832"/>
                </a:lnTo>
                <a:lnTo>
                  <a:pt x="50253" y="154101"/>
                </a:lnTo>
                <a:lnTo>
                  <a:pt x="50253" y="137414"/>
                </a:lnTo>
                <a:lnTo>
                  <a:pt x="56984" y="130683"/>
                </a:lnTo>
                <a:lnTo>
                  <a:pt x="264668" y="130683"/>
                </a:lnTo>
                <a:lnTo>
                  <a:pt x="271399" y="137414"/>
                </a:lnTo>
                <a:lnTo>
                  <a:pt x="271399" y="70370"/>
                </a:lnTo>
                <a:lnTo>
                  <a:pt x="20104" y="70370"/>
                </a:lnTo>
                <a:lnTo>
                  <a:pt x="12293" y="71945"/>
                </a:lnTo>
                <a:lnTo>
                  <a:pt x="5905" y="76276"/>
                </a:lnTo>
                <a:lnTo>
                  <a:pt x="1574" y="82664"/>
                </a:lnTo>
                <a:lnTo>
                  <a:pt x="0" y="90474"/>
                </a:lnTo>
                <a:lnTo>
                  <a:pt x="0" y="250596"/>
                </a:lnTo>
                <a:lnTo>
                  <a:pt x="698" y="251294"/>
                </a:lnTo>
                <a:lnTo>
                  <a:pt x="321564" y="251294"/>
                </a:lnTo>
                <a:lnTo>
                  <a:pt x="321576" y="221145"/>
                </a:lnTo>
                <a:lnTo>
                  <a:pt x="321602" y="190982"/>
                </a:lnTo>
                <a:lnTo>
                  <a:pt x="321614" y="160832"/>
                </a:lnTo>
                <a:lnTo>
                  <a:pt x="321640" y="130683"/>
                </a:lnTo>
                <a:lnTo>
                  <a:pt x="321652" y="90474"/>
                </a:lnTo>
                <a:close/>
              </a:path>
              <a:path w="482600" h="251460">
                <a:moveTo>
                  <a:pt x="482485" y="4521"/>
                </a:moveTo>
                <a:lnTo>
                  <a:pt x="477964" y="0"/>
                </a:lnTo>
                <a:lnTo>
                  <a:pt x="472440" y="0"/>
                </a:lnTo>
                <a:lnTo>
                  <a:pt x="165354" y="0"/>
                </a:lnTo>
                <a:lnTo>
                  <a:pt x="160820" y="4521"/>
                </a:lnTo>
                <a:lnTo>
                  <a:pt x="160820" y="50165"/>
                </a:lnTo>
                <a:lnTo>
                  <a:pt x="311607" y="50165"/>
                </a:lnTo>
                <a:lnTo>
                  <a:pt x="323380" y="52539"/>
                </a:lnTo>
                <a:lnTo>
                  <a:pt x="332994" y="59029"/>
                </a:lnTo>
                <a:lnTo>
                  <a:pt x="339483" y="68643"/>
                </a:lnTo>
                <a:lnTo>
                  <a:pt x="341858" y="80416"/>
                </a:lnTo>
                <a:lnTo>
                  <a:pt x="341858" y="251294"/>
                </a:lnTo>
                <a:lnTo>
                  <a:pt x="482485" y="251294"/>
                </a:lnTo>
                <a:lnTo>
                  <a:pt x="482485" y="4521"/>
                </a:lnTo>
                <a:close/>
              </a:path>
            </a:pathLst>
          </a:custGeom>
          <a:solidFill>
            <a:srgbClr val="F15B55"/>
          </a:solidFill>
        </p:spPr>
        <p:txBody>
          <a:bodyPr wrap="square" lIns="0" tIns="0" rIns="0" bIns="0" rtlCol="0">
            <a:prstTxWarp prst="textNoShape">
              <a:avLst/>
            </a:prstTxWarp>
            <a:noAutofit/>
          </a:bodyPr>
          <a:lstStyle/>
          <a:p>
            <a:endParaRPr lang="fr-CA" noProof="0"/>
          </a:p>
        </p:txBody>
      </p:sp>
      <p:graphicFrame>
        <p:nvGraphicFramePr>
          <p:cNvPr id="4" name="Diagram 3">
            <a:extLst>
              <a:ext uri="{FF2B5EF4-FFF2-40B4-BE49-F238E27FC236}">
                <a16:creationId xmlns:a16="http://schemas.microsoft.com/office/drawing/2014/main" id="{24A5BA94-FF53-89D3-AA70-82C0B38BB59F}"/>
              </a:ext>
            </a:extLst>
          </p:cNvPr>
          <p:cNvGraphicFramePr/>
          <p:nvPr/>
        </p:nvGraphicFramePr>
        <p:xfrm>
          <a:off x="446392" y="1742095"/>
          <a:ext cx="6555559" cy="40638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014969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E78949-26DF-6C56-FBB5-8E1057EDDED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FB8A367-E0A8-F007-B712-CD4FDD219EAE}"/>
              </a:ext>
            </a:extLst>
          </p:cNvPr>
          <p:cNvSpPr>
            <a:spLocks noGrp="1"/>
          </p:cNvSpPr>
          <p:nvPr>
            <p:ph type="title"/>
          </p:nvPr>
        </p:nvSpPr>
        <p:spPr/>
        <p:txBody>
          <a:bodyPr/>
          <a:lstStyle/>
          <a:p>
            <a:r>
              <a:rPr lang="fr-CA"/>
              <a:t>Utilisation de l’assistance cash par les ménages</a:t>
            </a:r>
          </a:p>
        </p:txBody>
      </p:sp>
      <p:sp>
        <p:nvSpPr>
          <p:cNvPr id="3" name="Text Placeholder 2">
            <a:extLst>
              <a:ext uri="{FF2B5EF4-FFF2-40B4-BE49-F238E27FC236}">
                <a16:creationId xmlns:a16="http://schemas.microsoft.com/office/drawing/2014/main" id="{DED28ED5-77B5-8A6C-8983-7BFA69C7760B}"/>
              </a:ext>
            </a:extLst>
          </p:cNvPr>
          <p:cNvSpPr>
            <a:spLocks noGrp="1"/>
          </p:cNvSpPr>
          <p:nvPr>
            <p:ph type="body" sz="quarter" idx="11"/>
          </p:nvPr>
        </p:nvSpPr>
        <p:spPr/>
        <p:txBody>
          <a:bodyPr/>
          <a:lstStyle/>
          <a:p>
            <a:r>
              <a:rPr lang="fr-CA" noProof="0"/>
              <a:t>02</a:t>
            </a:r>
          </a:p>
        </p:txBody>
      </p:sp>
    </p:spTree>
    <p:extLst>
      <p:ext uri="{BB962C8B-B14F-4D97-AF65-F5344CB8AC3E}">
        <p14:creationId xmlns:p14="http://schemas.microsoft.com/office/powerpoint/2010/main" val="10113706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F68D01B-5C44-CADD-7CC4-6C4B38F9BC77}"/>
              </a:ext>
            </a:extLst>
          </p:cNvPr>
          <p:cNvSpPr txBox="1">
            <a:spLocks/>
          </p:cNvSpPr>
          <p:nvPr/>
        </p:nvSpPr>
        <p:spPr>
          <a:xfrm>
            <a:off x="1136935" y="268980"/>
            <a:ext cx="10300136" cy="871713"/>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600" kern="1200">
                <a:solidFill>
                  <a:srgbClr val="58585A"/>
                </a:solidFill>
                <a:latin typeface="+mj-lt"/>
                <a:ea typeface="+mj-ea"/>
                <a:cs typeface="+mj-cs"/>
              </a:defRPr>
            </a:lvl1pPr>
          </a:lstStyle>
          <a:p>
            <a:r>
              <a:rPr lang="fr-CA" sz="2800"/>
              <a:t>Utilisation de l’assistance cash par les ménages</a:t>
            </a:r>
            <a:endParaRPr lang="fr-CA" sz="2800" noProof="0"/>
          </a:p>
        </p:txBody>
      </p:sp>
      <p:sp>
        <p:nvSpPr>
          <p:cNvPr id="3" name="Text 2">
            <a:extLst>
              <a:ext uri="{FF2B5EF4-FFF2-40B4-BE49-F238E27FC236}">
                <a16:creationId xmlns:a16="http://schemas.microsoft.com/office/drawing/2014/main" id="{D8B3B222-57E0-7E19-6D82-E425FF43BAD2}"/>
              </a:ext>
            </a:extLst>
          </p:cNvPr>
          <p:cNvSpPr/>
          <p:nvPr/>
        </p:nvSpPr>
        <p:spPr>
          <a:xfrm>
            <a:off x="491787" y="1008228"/>
            <a:ext cx="8595360" cy="228600"/>
          </a:xfrm>
          <a:prstGeom prst="rect">
            <a:avLst/>
          </a:prstGeom>
          <a:noFill/>
          <a:ln/>
        </p:spPr>
        <p:txBody>
          <a:bodyPr wrap="square" lIns="0" tIns="0" rIns="0" bIns="0" rtlCol="0" anchor="ctr"/>
          <a:lstStyle/>
          <a:p>
            <a:pPr marL="0" indent="0">
              <a:buNone/>
            </a:pPr>
            <a:r>
              <a:rPr lang="en-US" sz="1000" i="1">
                <a:solidFill>
                  <a:srgbClr val="5A4A42"/>
                </a:solidFill>
                <a:latin typeface="Calibri" pitchFamily="34" charset="0"/>
                <a:ea typeface="Calibri" pitchFamily="34" charset="-122"/>
                <a:cs typeface="Calibri" pitchFamily="34" charset="-120"/>
              </a:rPr>
              <a:t>Résultats des Focus Groups Discussion (FGD) – 3 groupes, 24 participants</a:t>
            </a:r>
            <a:endParaRPr lang="en-US" sz="1000"/>
          </a:p>
        </p:txBody>
      </p:sp>
      <p:sp>
        <p:nvSpPr>
          <p:cNvPr id="2" name="Shape 3">
            <a:extLst>
              <a:ext uri="{FF2B5EF4-FFF2-40B4-BE49-F238E27FC236}">
                <a16:creationId xmlns:a16="http://schemas.microsoft.com/office/drawing/2014/main" id="{DCCDBE8B-8293-6C54-AB15-6AE53D9E99BE}"/>
              </a:ext>
            </a:extLst>
          </p:cNvPr>
          <p:cNvSpPr/>
          <p:nvPr/>
        </p:nvSpPr>
        <p:spPr>
          <a:xfrm>
            <a:off x="368808" y="1234440"/>
            <a:ext cx="3779520" cy="1426464"/>
          </a:xfrm>
          <a:prstGeom prst="rect">
            <a:avLst/>
          </a:prstGeom>
          <a:solidFill>
            <a:srgbClr val="FFFFFF"/>
          </a:solidFill>
          <a:ln/>
          <a:effectLst>
            <a:outerShdw blurRad="127000" dist="38100" dir="8100000" algn="bl" rotWithShape="0">
              <a:srgbClr val="000000">
                <a:alpha val="13000"/>
              </a:srgbClr>
            </a:outerShdw>
          </a:effectLst>
        </p:spPr>
        <p:txBody>
          <a:bodyPr/>
          <a:lstStyle/>
          <a:p>
            <a:endParaRPr lang="fr-FR" sz="2400"/>
          </a:p>
        </p:txBody>
      </p:sp>
      <p:sp>
        <p:nvSpPr>
          <p:cNvPr id="8" name="Shape 4">
            <a:extLst>
              <a:ext uri="{FF2B5EF4-FFF2-40B4-BE49-F238E27FC236}">
                <a16:creationId xmlns:a16="http://schemas.microsoft.com/office/drawing/2014/main" id="{8AAF27A7-FE45-7EA8-9D39-CBEF7A12C686}"/>
              </a:ext>
            </a:extLst>
          </p:cNvPr>
          <p:cNvSpPr/>
          <p:nvPr/>
        </p:nvSpPr>
        <p:spPr>
          <a:xfrm>
            <a:off x="368808" y="1234440"/>
            <a:ext cx="3779520" cy="414528"/>
          </a:xfrm>
          <a:prstGeom prst="rect">
            <a:avLst/>
          </a:prstGeom>
          <a:solidFill>
            <a:srgbClr val="EE5859"/>
          </a:solidFill>
          <a:ln/>
        </p:spPr>
        <p:txBody>
          <a:bodyPr/>
          <a:lstStyle/>
          <a:p>
            <a:endParaRPr lang="fr-FR" sz="2400"/>
          </a:p>
        </p:txBody>
      </p:sp>
      <p:sp>
        <p:nvSpPr>
          <p:cNvPr id="9" name="Text 5">
            <a:extLst>
              <a:ext uri="{FF2B5EF4-FFF2-40B4-BE49-F238E27FC236}">
                <a16:creationId xmlns:a16="http://schemas.microsoft.com/office/drawing/2014/main" id="{5603D306-B0AD-75A8-99ED-B6629832336D}"/>
              </a:ext>
            </a:extLst>
          </p:cNvPr>
          <p:cNvSpPr/>
          <p:nvPr/>
        </p:nvSpPr>
        <p:spPr>
          <a:xfrm>
            <a:off x="454152" y="1283208"/>
            <a:ext cx="3608832" cy="341376"/>
          </a:xfrm>
          <a:prstGeom prst="rect">
            <a:avLst/>
          </a:prstGeom>
          <a:noFill/>
          <a:ln/>
        </p:spPr>
        <p:txBody>
          <a:bodyPr wrap="square" lIns="0" tIns="0" rIns="0" bIns="0" rtlCol="0" anchor="ctr"/>
          <a:lstStyle/>
          <a:p>
            <a:r>
              <a:rPr lang="en-US" sz="1333" b="1" err="1">
                <a:solidFill>
                  <a:srgbClr val="FFFFFF"/>
                </a:solidFill>
                <a:latin typeface="Calibri" pitchFamily="34" charset="0"/>
                <a:ea typeface="Calibri" pitchFamily="34" charset="-122"/>
                <a:cs typeface="Calibri" pitchFamily="34" charset="-120"/>
              </a:rPr>
              <a:t>Éducation</a:t>
            </a:r>
            <a:endParaRPr lang="en-US" sz="1333"/>
          </a:p>
        </p:txBody>
      </p:sp>
      <p:sp>
        <p:nvSpPr>
          <p:cNvPr id="10" name="Text 6">
            <a:extLst>
              <a:ext uri="{FF2B5EF4-FFF2-40B4-BE49-F238E27FC236}">
                <a16:creationId xmlns:a16="http://schemas.microsoft.com/office/drawing/2014/main" id="{8829E2F7-03B7-78E7-11EB-A55582B79675}"/>
              </a:ext>
            </a:extLst>
          </p:cNvPr>
          <p:cNvSpPr/>
          <p:nvPr/>
        </p:nvSpPr>
        <p:spPr>
          <a:xfrm>
            <a:off x="454152" y="1722120"/>
            <a:ext cx="3608832" cy="877824"/>
          </a:xfrm>
          <a:prstGeom prst="rect">
            <a:avLst/>
          </a:prstGeom>
          <a:noFill/>
          <a:ln/>
        </p:spPr>
        <p:txBody>
          <a:bodyPr wrap="square" lIns="33867" tIns="33867" rIns="33867" bIns="33867" rtlCol="0" anchor="t"/>
          <a:lstStyle/>
          <a:p>
            <a:pPr algn="l" rtl="0" fontAlgn="base">
              <a:lnSpc>
                <a:spcPts val="975"/>
              </a:lnSpc>
              <a:buNone/>
            </a:pPr>
            <a:r>
              <a:rPr lang="fr-CA" sz="1200" b="1" i="0" u="none" strike="noStrike">
                <a:solidFill>
                  <a:srgbClr val="434343"/>
                </a:solidFill>
                <a:effectLst/>
                <a:latin typeface="Calibri" panose="020F0502020204030204" pitchFamily="34" charset="0"/>
              </a:rPr>
              <a:t>Le paiement des frais de scolarité ou d’autres dépenses liées à l’</a:t>
            </a:r>
            <a:r>
              <a:rPr lang="fr-CA" sz="1200" b="1">
                <a:solidFill>
                  <a:srgbClr val="434343"/>
                </a:solidFill>
                <a:latin typeface="Calibri" panose="020F0502020204030204" pitchFamily="34" charset="0"/>
              </a:rPr>
              <a:t>é</a:t>
            </a:r>
            <a:r>
              <a:rPr lang="fr-CA" sz="1200" b="1" i="0" u="none" strike="noStrike">
                <a:solidFill>
                  <a:srgbClr val="434343"/>
                </a:solidFill>
                <a:effectLst/>
                <a:latin typeface="Calibri" panose="020F0502020204030204" pitchFamily="34" charset="0"/>
              </a:rPr>
              <a:t>ducation </a:t>
            </a:r>
            <a:r>
              <a:rPr lang="fr-CA" sz="1200" b="0" i="0" u="none" strike="noStrike">
                <a:solidFill>
                  <a:srgbClr val="434343"/>
                </a:solidFill>
                <a:effectLst/>
                <a:latin typeface="Calibri" panose="020F0502020204030204" pitchFamily="34" charset="0"/>
              </a:rPr>
              <a:t>ont été cités dans tous les FGD.</a:t>
            </a:r>
            <a:r>
              <a:rPr lang="fr-CA" sz="1200" b="0" i="0">
                <a:solidFill>
                  <a:srgbClr val="000000"/>
                </a:solidFill>
                <a:effectLst/>
                <a:latin typeface="Calibri" panose="020F0502020204030204" pitchFamily="34" charset="0"/>
              </a:rPr>
              <a:t>​</a:t>
            </a:r>
            <a:endParaRPr lang="fr-CA" sz="1200" b="0" i="0">
              <a:solidFill>
                <a:srgbClr val="000000"/>
              </a:solidFill>
              <a:effectLst/>
              <a:latin typeface="Segoe UI" panose="020B0502040204020203" pitchFamily="34" charset="0"/>
            </a:endParaRPr>
          </a:p>
          <a:p>
            <a:pPr algn="l" rtl="0" fontAlgn="base">
              <a:lnSpc>
                <a:spcPts val="975"/>
              </a:lnSpc>
              <a:buNone/>
            </a:pPr>
            <a:r>
              <a:rPr lang="fr-CA" sz="1150" b="0" i="0">
                <a:solidFill>
                  <a:srgbClr val="000000"/>
                </a:solidFill>
                <a:effectLst/>
                <a:latin typeface="Segoe UI Light" panose="020B0502040204020203" pitchFamily="34" charset="0"/>
              </a:rPr>
              <a:t>​</a:t>
            </a:r>
            <a:endParaRPr lang="fr-CA" sz="1200" b="0" i="0">
              <a:solidFill>
                <a:srgbClr val="000000"/>
              </a:solidFill>
              <a:effectLst/>
              <a:latin typeface="Segoe UI" panose="020B0502040204020203" pitchFamily="34" charset="0"/>
            </a:endParaRPr>
          </a:p>
          <a:p>
            <a:endParaRPr lang="fr-FR" sz="1200"/>
          </a:p>
          <a:p>
            <a:endParaRPr lang="en-US" sz="1173"/>
          </a:p>
        </p:txBody>
      </p:sp>
      <p:sp>
        <p:nvSpPr>
          <p:cNvPr id="11" name="Shape 7">
            <a:extLst>
              <a:ext uri="{FF2B5EF4-FFF2-40B4-BE49-F238E27FC236}">
                <a16:creationId xmlns:a16="http://schemas.microsoft.com/office/drawing/2014/main" id="{54EEC9F9-5168-5EC5-AE06-C727CC1234AB}"/>
              </a:ext>
            </a:extLst>
          </p:cNvPr>
          <p:cNvSpPr/>
          <p:nvPr/>
        </p:nvSpPr>
        <p:spPr>
          <a:xfrm>
            <a:off x="377952" y="5010912"/>
            <a:ext cx="3779520" cy="1426464"/>
          </a:xfrm>
          <a:prstGeom prst="rect">
            <a:avLst/>
          </a:prstGeom>
          <a:solidFill>
            <a:srgbClr val="FFFFFF"/>
          </a:solidFill>
          <a:ln/>
          <a:effectLst>
            <a:outerShdw blurRad="127000" dist="38100" dir="8100000" algn="bl" rotWithShape="0">
              <a:srgbClr val="000000">
                <a:alpha val="13000"/>
              </a:srgbClr>
            </a:outerShdw>
          </a:effectLst>
        </p:spPr>
        <p:txBody>
          <a:bodyPr/>
          <a:lstStyle/>
          <a:p>
            <a:endParaRPr lang="fr-FR" sz="2400"/>
          </a:p>
        </p:txBody>
      </p:sp>
      <p:sp>
        <p:nvSpPr>
          <p:cNvPr id="12" name="Shape 8">
            <a:extLst>
              <a:ext uri="{FF2B5EF4-FFF2-40B4-BE49-F238E27FC236}">
                <a16:creationId xmlns:a16="http://schemas.microsoft.com/office/drawing/2014/main" id="{F8F3FA99-AEE5-31DB-5B17-9D039601FF02}"/>
              </a:ext>
            </a:extLst>
          </p:cNvPr>
          <p:cNvSpPr/>
          <p:nvPr/>
        </p:nvSpPr>
        <p:spPr>
          <a:xfrm>
            <a:off x="377952" y="5010912"/>
            <a:ext cx="3779520" cy="414528"/>
          </a:xfrm>
          <a:prstGeom prst="rect">
            <a:avLst/>
          </a:prstGeom>
          <a:solidFill>
            <a:srgbClr val="EE5859"/>
          </a:solidFill>
          <a:ln/>
        </p:spPr>
        <p:txBody>
          <a:bodyPr/>
          <a:lstStyle/>
          <a:p>
            <a:endParaRPr lang="fr-FR" sz="2400"/>
          </a:p>
        </p:txBody>
      </p:sp>
      <p:sp>
        <p:nvSpPr>
          <p:cNvPr id="13" name="Text 9">
            <a:extLst>
              <a:ext uri="{FF2B5EF4-FFF2-40B4-BE49-F238E27FC236}">
                <a16:creationId xmlns:a16="http://schemas.microsoft.com/office/drawing/2014/main" id="{3E3A0452-EC66-E35B-3ECE-BE3210580803}"/>
              </a:ext>
            </a:extLst>
          </p:cNvPr>
          <p:cNvSpPr/>
          <p:nvPr/>
        </p:nvSpPr>
        <p:spPr>
          <a:xfrm>
            <a:off x="463296" y="5059680"/>
            <a:ext cx="3608832" cy="341376"/>
          </a:xfrm>
          <a:prstGeom prst="rect">
            <a:avLst/>
          </a:prstGeom>
          <a:noFill/>
          <a:ln/>
        </p:spPr>
        <p:txBody>
          <a:bodyPr wrap="square" lIns="0" tIns="0" rIns="0" bIns="0" rtlCol="0" anchor="ctr"/>
          <a:lstStyle/>
          <a:p>
            <a:r>
              <a:rPr lang="en-US" sz="1333" b="1">
                <a:solidFill>
                  <a:srgbClr val="FFFFFF"/>
                </a:solidFill>
                <a:latin typeface="Calibri" pitchFamily="34" charset="0"/>
                <a:ea typeface="Calibri" pitchFamily="34" charset="-122"/>
                <a:cs typeface="Calibri" pitchFamily="34" charset="-120"/>
              </a:rPr>
              <a:t>Alimentation</a:t>
            </a:r>
            <a:endParaRPr lang="en-US" sz="1333"/>
          </a:p>
        </p:txBody>
      </p:sp>
      <p:sp>
        <p:nvSpPr>
          <p:cNvPr id="14" name="Text 10">
            <a:extLst>
              <a:ext uri="{FF2B5EF4-FFF2-40B4-BE49-F238E27FC236}">
                <a16:creationId xmlns:a16="http://schemas.microsoft.com/office/drawing/2014/main" id="{7E4D2315-8947-F6BF-641F-3E425C199305}"/>
              </a:ext>
            </a:extLst>
          </p:cNvPr>
          <p:cNvSpPr/>
          <p:nvPr/>
        </p:nvSpPr>
        <p:spPr>
          <a:xfrm>
            <a:off x="463296" y="5498592"/>
            <a:ext cx="3608832" cy="877824"/>
          </a:xfrm>
          <a:prstGeom prst="rect">
            <a:avLst/>
          </a:prstGeom>
          <a:noFill/>
          <a:ln/>
        </p:spPr>
        <p:txBody>
          <a:bodyPr wrap="square" lIns="33867" tIns="33867" rIns="33867" bIns="33867" rtlCol="0" anchor="t"/>
          <a:lstStyle/>
          <a:p>
            <a:pPr lvl="0">
              <a:buNone/>
            </a:pPr>
            <a:r>
              <a:rPr lang="en-US" sz="1200" b="1" err="1">
                <a:solidFill>
                  <a:srgbClr val="2C2C2C"/>
                </a:solidFill>
                <a:latin typeface="Calibri" pitchFamily="34" charset="0"/>
                <a:ea typeface="Calibri" pitchFamily="34" charset="-122"/>
                <a:cs typeface="Calibri" pitchFamily="34" charset="-120"/>
              </a:rPr>
              <a:t>Achat</a:t>
            </a:r>
            <a:r>
              <a:rPr lang="en-US" sz="1200" b="1">
                <a:solidFill>
                  <a:srgbClr val="2C2C2C"/>
                </a:solidFill>
                <a:latin typeface="Calibri" pitchFamily="34" charset="0"/>
                <a:ea typeface="Calibri" pitchFamily="34" charset="-122"/>
                <a:cs typeface="Calibri" pitchFamily="34" charset="-120"/>
              </a:rPr>
              <a:t> de </a:t>
            </a:r>
            <a:r>
              <a:rPr lang="en-US" sz="1200" b="1" err="1">
                <a:solidFill>
                  <a:srgbClr val="2C2C2C"/>
                </a:solidFill>
                <a:latin typeface="Calibri" pitchFamily="34" charset="0"/>
                <a:ea typeface="Calibri" pitchFamily="34" charset="-122"/>
                <a:cs typeface="Calibri" pitchFamily="34" charset="-120"/>
              </a:rPr>
              <a:t>biens</a:t>
            </a:r>
            <a:r>
              <a:rPr lang="en-US" sz="1200" b="1">
                <a:solidFill>
                  <a:srgbClr val="2C2C2C"/>
                </a:solidFill>
                <a:latin typeface="Calibri" pitchFamily="34" charset="0"/>
                <a:ea typeface="Calibri" pitchFamily="34" charset="-122"/>
                <a:cs typeface="Calibri" pitchFamily="34" charset="-120"/>
              </a:rPr>
              <a:t> </a:t>
            </a:r>
            <a:r>
              <a:rPr lang="en-US" sz="1200" b="1" err="1">
                <a:solidFill>
                  <a:srgbClr val="2C2C2C"/>
                </a:solidFill>
                <a:latin typeface="Calibri" pitchFamily="34" charset="0"/>
                <a:ea typeface="Calibri" pitchFamily="34" charset="-122"/>
                <a:cs typeface="Calibri" pitchFamily="34" charset="-120"/>
              </a:rPr>
              <a:t>alimentaires</a:t>
            </a:r>
            <a:r>
              <a:rPr lang="en-US" sz="1200" b="1">
                <a:solidFill>
                  <a:srgbClr val="2C2C2C"/>
                </a:solidFill>
                <a:latin typeface="Calibri" pitchFamily="34" charset="0"/>
                <a:ea typeface="Calibri" pitchFamily="34" charset="-122"/>
                <a:cs typeface="Calibri" pitchFamily="34" charset="-120"/>
              </a:rPr>
              <a:t> de </a:t>
            </a:r>
            <a:r>
              <a:rPr lang="en-US" sz="1200" b="1" err="1">
                <a:solidFill>
                  <a:srgbClr val="2C2C2C"/>
                </a:solidFill>
                <a:latin typeface="Calibri" pitchFamily="34" charset="0"/>
                <a:ea typeface="Calibri" pitchFamily="34" charset="-122"/>
                <a:cs typeface="Calibri" pitchFamily="34" charset="-120"/>
              </a:rPr>
              <a:t>qualité</a:t>
            </a:r>
            <a:r>
              <a:rPr lang="en-US" sz="1200" b="1">
                <a:solidFill>
                  <a:srgbClr val="2C2C2C"/>
                </a:solidFill>
                <a:latin typeface="Calibri" pitchFamily="34" charset="0"/>
                <a:ea typeface="Calibri" pitchFamily="34" charset="-122"/>
                <a:cs typeface="Calibri" pitchFamily="34" charset="-120"/>
              </a:rPr>
              <a:t> </a:t>
            </a:r>
            <a:r>
              <a:rPr lang="en-US" sz="1200" err="1">
                <a:solidFill>
                  <a:srgbClr val="2C2C2C"/>
                </a:solidFill>
                <a:latin typeface="Calibri" pitchFamily="34" charset="0"/>
                <a:ea typeface="Calibri" pitchFamily="34" charset="-122"/>
                <a:cs typeface="Calibri" pitchFamily="34" charset="-120"/>
              </a:rPr>
              <a:t>rapporté</a:t>
            </a:r>
            <a:r>
              <a:rPr lang="en-US" sz="1200">
                <a:solidFill>
                  <a:srgbClr val="2C2C2C"/>
                </a:solidFill>
                <a:latin typeface="Calibri" pitchFamily="34" charset="0"/>
                <a:ea typeface="Calibri" pitchFamily="34" charset="-122"/>
                <a:cs typeface="Calibri" pitchFamily="34" charset="-120"/>
              </a:rPr>
              <a:t> par </a:t>
            </a:r>
            <a:r>
              <a:rPr lang="en-US" sz="1200" err="1">
                <a:solidFill>
                  <a:srgbClr val="2C2C2C"/>
                </a:solidFill>
                <a:latin typeface="Calibri" pitchFamily="34" charset="0"/>
                <a:ea typeface="Calibri" pitchFamily="34" charset="-122"/>
                <a:cs typeface="Calibri" pitchFamily="34" charset="-120"/>
              </a:rPr>
              <a:t>tous</a:t>
            </a:r>
            <a:r>
              <a:rPr lang="en-US" sz="1200">
                <a:solidFill>
                  <a:srgbClr val="2C2C2C"/>
                </a:solidFill>
                <a:latin typeface="Calibri" pitchFamily="34" charset="0"/>
                <a:ea typeface="Calibri" pitchFamily="34" charset="-122"/>
                <a:cs typeface="Calibri" pitchFamily="34" charset="-120"/>
              </a:rPr>
              <a:t> les </a:t>
            </a:r>
            <a:r>
              <a:rPr lang="en-US" sz="1200" err="1">
                <a:solidFill>
                  <a:srgbClr val="2C2C2C"/>
                </a:solidFill>
                <a:latin typeface="Calibri" pitchFamily="34" charset="0"/>
                <a:ea typeface="Calibri" pitchFamily="34" charset="-122"/>
                <a:cs typeface="Calibri" pitchFamily="34" charset="-120"/>
              </a:rPr>
              <a:t>groupes</a:t>
            </a:r>
            <a:endParaRPr lang="fr-FR" sz="1200"/>
          </a:p>
        </p:txBody>
      </p:sp>
      <p:sp>
        <p:nvSpPr>
          <p:cNvPr id="15" name="Shape 11">
            <a:extLst>
              <a:ext uri="{FF2B5EF4-FFF2-40B4-BE49-F238E27FC236}">
                <a16:creationId xmlns:a16="http://schemas.microsoft.com/office/drawing/2014/main" id="{CDCE30C1-10F9-F7E9-4DF6-5893FDA99BCE}"/>
              </a:ext>
            </a:extLst>
          </p:cNvPr>
          <p:cNvSpPr/>
          <p:nvPr/>
        </p:nvSpPr>
        <p:spPr>
          <a:xfrm>
            <a:off x="8196072" y="1234440"/>
            <a:ext cx="3779520" cy="1426464"/>
          </a:xfrm>
          <a:prstGeom prst="rect">
            <a:avLst/>
          </a:prstGeom>
          <a:solidFill>
            <a:srgbClr val="FFFFFF"/>
          </a:solidFill>
          <a:ln/>
          <a:effectLst>
            <a:outerShdw blurRad="127000" dist="38100" dir="8100000" algn="bl" rotWithShape="0">
              <a:srgbClr val="000000">
                <a:alpha val="13000"/>
              </a:srgbClr>
            </a:outerShdw>
          </a:effectLst>
        </p:spPr>
        <p:txBody>
          <a:bodyPr/>
          <a:lstStyle/>
          <a:p>
            <a:endParaRPr lang="fr-FR" sz="2400"/>
          </a:p>
        </p:txBody>
      </p:sp>
      <p:sp>
        <p:nvSpPr>
          <p:cNvPr id="16" name="Shape 12">
            <a:extLst>
              <a:ext uri="{FF2B5EF4-FFF2-40B4-BE49-F238E27FC236}">
                <a16:creationId xmlns:a16="http://schemas.microsoft.com/office/drawing/2014/main" id="{CB505260-0112-3482-AF24-558F9D89A116}"/>
              </a:ext>
            </a:extLst>
          </p:cNvPr>
          <p:cNvSpPr/>
          <p:nvPr/>
        </p:nvSpPr>
        <p:spPr>
          <a:xfrm>
            <a:off x="8196072" y="1234440"/>
            <a:ext cx="3779520" cy="414528"/>
          </a:xfrm>
          <a:prstGeom prst="rect">
            <a:avLst/>
          </a:prstGeom>
          <a:solidFill>
            <a:srgbClr val="EE5859"/>
          </a:solidFill>
          <a:ln/>
        </p:spPr>
        <p:txBody>
          <a:bodyPr/>
          <a:lstStyle/>
          <a:p>
            <a:endParaRPr lang="fr-FR" sz="2400"/>
          </a:p>
        </p:txBody>
      </p:sp>
      <p:sp>
        <p:nvSpPr>
          <p:cNvPr id="17" name="Text 13">
            <a:extLst>
              <a:ext uri="{FF2B5EF4-FFF2-40B4-BE49-F238E27FC236}">
                <a16:creationId xmlns:a16="http://schemas.microsoft.com/office/drawing/2014/main" id="{48FBBBFC-F109-6C90-6A1C-5D1E5D2549F4}"/>
              </a:ext>
            </a:extLst>
          </p:cNvPr>
          <p:cNvSpPr/>
          <p:nvPr/>
        </p:nvSpPr>
        <p:spPr>
          <a:xfrm>
            <a:off x="8281416" y="1283208"/>
            <a:ext cx="3608832" cy="341376"/>
          </a:xfrm>
          <a:prstGeom prst="rect">
            <a:avLst/>
          </a:prstGeom>
          <a:solidFill>
            <a:srgbClr val="EE5859"/>
          </a:solidFill>
          <a:ln/>
        </p:spPr>
        <p:txBody>
          <a:bodyPr wrap="square" lIns="0" tIns="0" rIns="0" bIns="0" rtlCol="0" anchor="ctr"/>
          <a:lstStyle/>
          <a:p>
            <a:r>
              <a:rPr lang="en-US" sz="1333" b="1" err="1">
                <a:solidFill>
                  <a:srgbClr val="FFFFFF"/>
                </a:solidFill>
                <a:latin typeface="Calibri" pitchFamily="34" charset="0"/>
                <a:ea typeface="Calibri" pitchFamily="34" charset="-122"/>
                <a:cs typeface="Calibri" pitchFamily="34" charset="-120"/>
              </a:rPr>
              <a:t>Activités</a:t>
            </a:r>
            <a:r>
              <a:rPr lang="en-US" sz="1333" b="1">
                <a:solidFill>
                  <a:srgbClr val="FFFFFF"/>
                </a:solidFill>
                <a:latin typeface="Calibri" pitchFamily="34" charset="0"/>
                <a:ea typeface="Calibri" pitchFamily="34" charset="-122"/>
                <a:cs typeface="Calibri" pitchFamily="34" charset="-120"/>
              </a:rPr>
              <a:t> </a:t>
            </a:r>
            <a:r>
              <a:rPr lang="en-US" sz="1333" b="1" err="1">
                <a:solidFill>
                  <a:srgbClr val="FFFFFF"/>
                </a:solidFill>
                <a:latin typeface="Calibri" pitchFamily="34" charset="0"/>
                <a:ea typeface="Calibri" pitchFamily="34" charset="-122"/>
                <a:cs typeface="Calibri" pitchFamily="34" charset="-120"/>
              </a:rPr>
              <a:t>génératrices</a:t>
            </a:r>
            <a:r>
              <a:rPr lang="en-US" sz="1333" b="1">
                <a:solidFill>
                  <a:srgbClr val="FFFFFF"/>
                </a:solidFill>
                <a:latin typeface="Calibri" pitchFamily="34" charset="0"/>
                <a:ea typeface="Calibri" pitchFamily="34" charset="-122"/>
                <a:cs typeface="Calibri" pitchFamily="34" charset="-120"/>
              </a:rPr>
              <a:t> de </a:t>
            </a:r>
            <a:r>
              <a:rPr lang="en-US" sz="1333" b="1" err="1">
                <a:solidFill>
                  <a:srgbClr val="FFFFFF"/>
                </a:solidFill>
                <a:latin typeface="Calibri" pitchFamily="34" charset="0"/>
                <a:ea typeface="Calibri" pitchFamily="34" charset="-122"/>
                <a:cs typeface="Calibri" pitchFamily="34" charset="-120"/>
              </a:rPr>
              <a:t>revenus</a:t>
            </a:r>
            <a:r>
              <a:rPr lang="en-US" sz="1333" b="1">
                <a:solidFill>
                  <a:srgbClr val="FFFFFF"/>
                </a:solidFill>
                <a:latin typeface="Calibri" pitchFamily="34" charset="0"/>
                <a:ea typeface="Calibri" pitchFamily="34" charset="-122"/>
                <a:cs typeface="Calibri" pitchFamily="34" charset="-120"/>
              </a:rPr>
              <a:t>*</a:t>
            </a:r>
            <a:endParaRPr lang="en-US" sz="1333"/>
          </a:p>
        </p:txBody>
      </p:sp>
      <p:sp>
        <p:nvSpPr>
          <p:cNvPr id="18" name="Text 14">
            <a:extLst>
              <a:ext uri="{FF2B5EF4-FFF2-40B4-BE49-F238E27FC236}">
                <a16:creationId xmlns:a16="http://schemas.microsoft.com/office/drawing/2014/main" id="{81E15D1B-3E23-C525-5F3B-071736EDC9DC}"/>
              </a:ext>
            </a:extLst>
          </p:cNvPr>
          <p:cNvSpPr/>
          <p:nvPr/>
        </p:nvSpPr>
        <p:spPr>
          <a:xfrm>
            <a:off x="8281416" y="1722120"/>
            <a:ext cx="3608832" cy="877824"/>
          </a:xfrm>
          <a:prstGeom prst="rect">
            <a:avLst/>
          </a:prstGeom>
          <a:noFill/>
          <a:ln/>
        </p:spPr>
        <p:txBody>
          <a:bodyPr wrap="square" lIns="33867" tIns="33867" rIns="33867" bIns="33867" rtlCol="0" anchor="t"/>
          <a:lstStyle/>
          <a:p>
            <a:pPr lvl="0">
              <a:buNone/>
            </a:pPr>
            <a:r>
              <a:rPr lang="fr-FR" sz="1200" b="0" i="0" u="none" strike="noStrike">
                <a:solidFill>
                  <a:srgbClr val="434343"/>
                </a:solidFill>
                <a:effectLst/>
                <a:latin typeface="Calibri" panose="020F0502020204030204" pitchFamily="34" charset="0"/>
              </a:rPr>
              <a:t>Les résultats indiquent une </a:t>
            </a:r>
            <a:r>
              <a:rPr lang="fr-FR" sz="1200" b="1" i="0" u="none" strike="noStrike">
                <a:solidFill>
                  <a:srgbClr val="434343"/>
                </a:solidFill>
                <a:effectLst/>
                <a:latin typeface="Calibri" panose="020F0502020204030204" pitchFamily="34" charset="0"/>
              </a:rPr>
              <a:t>volonté d</a:t>
            </a:r>
            <a:r>
              <a:rPr lang="fr-FR" sz="1200" b="0" i="0" u="none" strike="noStrike">
                <a:solidFill>
                  <a:srgbClr val="434343"/>
                </a:solidFill>
                <a:effectLst/>
                <a:latin typeface="Calibri" panose="020F0502020204030204" pitchFamily="34" charset="0"/>
              </a:rPr>
              <a:t>’</a:t>
            </a:r>
            <a:r>
              <a:rPr lang="fr-FR" sz="1200" b="1" i="0" u="none" strike="noStrike">
                <a:solidFill>
                  <a:srgbClr val="434343"/>
                </a:solidFill>
                <a:effectLst/>
                <a:latin typeface="Calibri" panose="020F0502020204030204" pitchFamily="34" charset="0"/>
              </a:rPr>
              <a:t>usage productif du cash </a:t>
            </a:r>
            <a:r>
              <a:rPr lang="fr-FR" sz="1200" b="0" i="0" u="none" strike="noStrike">
                <a:solidFill>
                  <a:srgbClr val="434343"/>
                </a:solidFill>
                <a:effectLst/>
                <a:latin typeface="Calibri" panose="020F0502020204030204" pitchFamily="34" charset="0"/>
              </a:rPr>
              <a:t>via des AGR, notamment le jardinage, l’élevage ou le commerce ambulant</a:t>
            </a:r>
            <a:r>
              <a:rPr lang="fr-FR" sz="1200" b="1" i="0" u="none" strike="noStrike">
                <a:solidFill>
                  <a:srgbClr val="434343"/>
                </a:solidFill>
                <a:effectLst/>
                <a:latin typeface="Calibri" panose="020F0502020204030204" pitchFamily="34" charset="0"/>
              </a:rPr>
              <a:t>.</a:t>
            </a:r>
            <a:r>
              <a:rPr lang="fr-FR" sz="1200" b="0" i="0">
                <a:solidFill>
                  <a:srgbClr val="000000"/>
                </a:solidFill>
                <a:effectLst/>
                <a:latin typeface="Calibri" panose="020F0502020204030204" pitchFamily="34" charset="0"/>
              </a:rPr>
              <a:t>​</a:t>
            </a:r>
            <a:endParaRPr lang="fr-FR" sz="1200"/>
          </a:p>
        </p:txBody>
      </p:sp>
      <p:sp>
        <p:nvSpPr>
          <p:cNvPr id="19" name="Shape 15">
            <a:extLst>
              <a:ext uri="{FF2B5EF4-FFF2-40B4-BE49-F238E27FC236}">
                <a16:creationId xmlns:a16="http://schemas.microsoft.com/office/drawing/2014/main" id="{D9ACA16F-6119-0CDD-D95C-58AD759F9D67}"/>
              </a:ext>
            </a:extLst>
          </p:cNvPr>
          <p:cNvSpPr/>
          <p:nvPr/>
        </p:nvSpPr>
        <p:spPr>
          <a:xfrm>
            <a:off x="368808" y="3130296"/>
            <a:ext cx="3779520" cy="1426464"/>
          </a:xfrm>
          <a:prstGeom prst="rect">
            <a:avLst/>
          </a:prstGeom>
          <a:solidFill>
            <a:srgbClr val="FFFFFF"/>
          </a:solidFill>
          <a:ln/>
          <a:effectLst>
            <a:outerShdw blurRad="127000" dist="38100" dir="8100000" algn="bl" rotWithShape="0">
              <a:srgbClr val="000000">
                <a:alpha val="13000"/>
              </a:srgbClr>
            </a:outerShdw>
          </a:effectLst>
        </p:spPr>
        <p:txBody>
          <a:bodyPr/>
          <a:lstStyle/>
          <a:p>
            <a:endParaRPr lang="fr-FR" sz="2400"/>
          </a:p>
        </p:txBody>
      </p:sp>
      <p:sp>
        <p:nvSpPr>
          <p:cNvPr id="20" name="Shape 16">
            <a:extLst>
              <a:ext uri="{FF2B5EF4-FFF2-40B4-BE49-F238E27FC236}">
                <a16:creationId xmlns:a16="http://schemas.microsoft.com/office/drawing/2014/main" id="{E981CE55-0E59-444F-5210-5764F451F1BA}"/>
              </a:ext>
            </a:extLst>
          </p:cNvPr>
          <p:cNvSpPr/>
          <p:nvPr/>
        </p:nvSpPr>
        <p:spPr>
          <a:xfrm>
            <a:off x="368808" y="3130296"/>
            <a:ext cx="3779520" cy="414528"/>
          </a:xfrm>
          <a:prstGeom prst="rect">
            <a:avLst/>
          </a:prstGeom>
          <a:solidFill>
            <a:srgbClr val="EE5859"/>
          </a:solidFill>
          <a:ln/>
        </p:spPr>
        <p:txBody>
          <a:bodyPr/>
          <a:lstStyle/>
          <a:p>
            <a:endParaRPr lang="fr-FR" sz="2400"/>
          </a:p>
        </p:txBody>
      </p:sp>
      <p:sp>
        <p:nvSpPr>
          <p:cNvPr id="21" name="Text 17">
            <a:extLst>
              <a:ext uri="{FF2B5EF4-FFF2-40B4-BE49-F238E27FC236}">
                <a16:creationId xmlns:a16="http://schemas.microsoft.com/office/drawing/2014/main" id="{442AE736-82B6-66D3-833E-231404C8781D}"/>
              </a:ext>
            </a:extLst>
          </p:cNvPr>
          <p:cNvSpPr/>
          <p:nvPr/>
        </p:nvSpPr>
        <p:spPr>
          <a:xfrm>
            <a:off x="454152" y="3179064"/>
            <a:ext cx="3608832" cy="341376"/>
          </a:xfrm>
          <a:prstGeom prst="rect">
            <a:avLst/>
          </a:prstGeom>
          <a:noFill/>
          <a:ln/>
        </p:spPr>
        <p:txBody>
          <a:bodyPr wrap="square" lIns="0" tIns="0" rIns="0" bIns="0" rtlCol="0" anchor="ctr"/>
          <a:lstStyle/>
          <a:p>
            <a:r>
              <a:rPr lang="en-US" sz="1333" b="1" err="1">
                <a:solidFill>
                  <a:srgbClr val="FFFFFF"/>
                </a:solidFill>
                <a:latin typeface="Calibri" pitchFamily="34" charset="0"/>
                <a:ea typeface="Calibri" pitchFamily="34" charset="-122"/>
                <a:cs typeface="Calibri" pitchFamily="34" charset="-120"/>
              </a:rPr>
              <a:t>Remboursement</a:t>
            </a:r>
            <a:r>
              <a:rPr lang="en-US" sz="1333" b="1">
                <a:solidFill>
                  <a:srgbClr val="FFFFFF"/>
                </a:solidFill>
                <a:latin typeface="Calibri" pitchFamily="34" charset="0"/>
                <a:ea typeface="Calibri" pitchFamily="34" charset="-122"/>
                <a:cs typeface="Calibri" pitchFamily="34" charset="-120"/>
              </a:rPr>
              <a:t> de </a:t>
            </a:r>
            <a:r>
              <a:rPr lang="en-US" sz="1333" b="1" err="1">
                <a:solidFill>
                  <a:srgbClr val="FFFFFF"/>
                </a:solidFill>
                <a:latin typeface="Calibri" pitchFamily="34" charset="0"/>
                <a:ea typeface="Calibri" pitchFamily="34" charset="-122"/>
                <a:cs typeface="Calibri" pitchFamily="34" charset="-120"/>
              </a:rPr>
              <a:t>dettes</a:t>
            </a:r>
            <a:r>
              <a:rPr lang="en-US" sz="1333" b="1">
                <a:solidFill>
                  <a:srgbClr val="FFFFFF"/>
                </a:solidFill>
                <a:latin typeface="Calibri" pitchFamily="34" charset="0"/>
                <a:ea typeface="Calibri" pitchFamily="34" charset="-122"/>
                <a:cs typeface="Calibri" pitchFamily="34" charset="-120"/>
              </a:rPr>
              <a:t>*</a:t>
            </a:r>
            <a:endParaRPr lang="en-US" sz="1333"/>
          </a:p>
        </p:txBody>
      </p:sp>
      <p:sp>
        <p:nvSpPr>
          <p:cNvPr id="22" name="Text 18">
            <a:extLst>
              <a:ext uri="{FF2B5EF4-FFF2-40B4-BE49-F238E27FC236}">
                <a16:creationId xmlns:a16="http://schemas.microsoft.com/office/drawing/2014/main" id="{B88CE61A-1CCD-3EB2-23FD-B4B1D8782A57}"/>
              </a:ext>
            </a:extLst>
          </p:cNvPr>
          <p:cNvSpPr/>
          <p:nvPr/>
        </p:nvSpPr>
        <p:spPr>
          <a:xfrm>
            <a:off x="454152" y="3617976"/>
            <a:ext cx="3608832" cy="877824"/>
          </a:xfrm>
          <a:prstGeom prst="rect">
            <a:avLst/>
          </a:prstGeom>
          <a:noFill/>
          <a:ln/>
        </p:spPr>
        <p:txBody>
          <a:bodyPr wrap="square" lIns="33867" tIns="33867" rIns="33867" bIns="33867" rtlCol="0" anchor="t"/>
          <a:lstStyle/>
          <a:p>
            <a:pPr lvl="0">
              <a:buNone/>
            </a:pPr>
            <a:r>
              <a:rPr lang="fr-FR" sz="1200">
                <a:solidFill>
                  <a:srgbClr val="2C2C2C"/>
                </a:solidFill>
                <a:latin typeface="Calibri" pitchFamily="34" charset="0"/>
                <a:ea typeface="Calibri" pitchFamily="34" charset="-122"/>
                <a:cs typeface="Calibri" pitchFamily="34" charset="-120"/>
              </a:rPr>
              <a:t>Le </a:t>
            </a:r>
            <a:r>
              <a:rPr lang="fr-FR" sz="1200" b="1">
                <a:solidFill>
                  <a:srgbClr val="2C2C2C"/>
                </a:solidFill>
                <a:latin typeface="Calibri" pitchFamily="34" charset="0"/>
                <a:ea typeface="Calibri" pitchFamily="34" charset="-122"/>
                <a:cs typeface="Calibri" pitchFamily="34" charset="-120"/>
              </a:rPr>
              <a:t>remboursement de dettes</a:t>
            </a:r>
            <a:r>
              <a:rPr lang="fr-FR" sz="1200">
                <a:solidFill>
                  <a:srgbClr val="2C2C2C"/>
                </a:solidFill>
                <a:latin typeface="Calibri" pitchFamily="34" charset="0"/>
                <a:ea typeface="Calibri" pitchFamily="34" charset="-122"/>
                <a:cs typeface="Calibri" pitchFamily="34" charset="-120"/>
              </a:rPr>
              <a:t> a été rapporté dans l’ensemble des trois FGD.</a:t>
            </a:r>
          </a:p>
        </p:txBody>
      </p:sp>
      <p:sp>
        <p:nvSpPr>
          <p:cNvPr id="23" name="Shape 19">
            <a:extLst>
              <a:ext uri="{FF2B5EF4-FFF2-40B4-BE49-F238E27FC236}">
                <a16:creationId xmlns:a16="http://schemas.microsoft.com/office/drawing/2014/main" id="{727C93A6-6E90-C3C3-1621-EC24243C9EAD}"/>
              </a:ext>
            </a:extLst>
          </p:cNvPr>
          <p:cNvSpPr/>
          <p:nvPr/>
        </p:nvSpPr>
        <p:spPr>
          <a:xfrm>
            <a:off x="8214544" y="5023104"/>
            <a:ext cx="3779520" cy="1426464"/>
          </a:xfrm>
          <a:prstGeom prst="rect">
            <a:avLst/>
          </a:prstGeom>
          <a:solidFill>
            <a:srgbClr val="FFFFFF"/>
          </a:solidFill>
          <a:ln/>
          <a:effectLst>
            <a:outerShdw blurRad="127000" dist="38100" dir="8100000" algn="bl" rotWithShape="0">
              <a:srgbClr val="000000">
                <a:alpha val="13000"/>
              </a:srgbClr>
            </a:outerShdw>
          </a:effectLst>
        </p:spPr>
        <p:txBody>
          <a:bodyPr/>
          <a:lstStyle/>
          <a:p>
            <a:endParaRPr lang="fr-FR" sz="2400"/>
          </a:p>
        </p:txBody>
      </p:sp>
      <p:sp>
        <p:nvSpPr>
          <p:cNvPr id="24" name="Shape 20">
            <a:extLst>
              <a:ext uri="{FF2B5EF4-FFF2-40B4-BE49-F238E27FC236}">
                <a16:creationId xmlns:a16="http://schemas.microsoft.com/office/drawing/2014/main" id="{C15697CC-021D-5953-A423-8777D43EEE76}"/>
              </a:ext>
            </a:extLst>
          </p:cNvPr>
          <p:cNvSpPr/>
          <p:nvPr/>
        </p:nvSpPr>
        <p:spPr>
          <a:xfrm>
            <a:off x="8214544" y="5023104"/>
            <a:ext cx="3779520" cy="414528"/>
          </a:xfrm>
          <a:prstGeom prst="rect">
            <a:avLst/>
          </a:prstGeom>
          <a:solidFill>
            <a:srgbClr val="EE5859"/>
          </a:solidFill>
          <a:ln/>
        </p:spPr>
        <p:txBody>
          <a:bodyPr/>
          <a:lstStyle/>
          <a:p>
            <a:endParaRPr lang="fr-FR" sz="2400"/>
          </a:p>
        </p:txBody>
      </p:sp>
      <p:sp>
        <p:nvSpPr>
          <p:cNvPr id="25" name="Text 21">
            <a:extLst>
              <a:ext uri="{FF2B5EF4-FFF2-40B4-BE49-F238E27FC236}">
                <a16:creationId xmlns:a16="http://schemas.microsoft.com/office/drawing/2014/main" id="{D01E1EB0-B35B-A582-7C33-F8A30149FCFB}"/>
              </a:ext>
            </a:extLst>
          </p:cNvPr>
          <p:cNvSpPr/>
          <p:nvPr/>
        </p:nvSpPr>
        <p:spPr>
          <a:xfrm>
            <a:off x="8299888" y="5071872"/>
            <a:ext cx="3608832" cy="341376"/>
          </a:xfrm>
          <a:prstGeom prst="rect">
            <a:avLst/>
          </a:prstGeom>
          <a:noFill/>
          <a:ln/>
        </p:spPr>
        <p:txBody>
          <a:bodyPr wrap="square" lIns="0" tIns="0" rIns="0" bIns="0" rtlCol="0" anchor="ctr"/>
          <a:lstStyle/>
          <a:p>
            <a:r>
              <a:rPr lang="en-US" sz="1333" b="1">
                <a:solidFill>
                  <a:srgbClr val="FFFFFF"/>
                </a:solidFill>
                <a:latin typeface="Calibri" pitchFamily="34" charset="0"/>
                <a:ea typeface="Calibri" pitchFamily="34" charset="-122"/>
                <a:cs typeface="Calibri" pitchFamily="34" charset="-120"/>
              </a:rPr>
              <a:t>Frais de santé et </a:t>
            </a:r>
            <a:r>
              <a:rPr lang="en-US" sz="1333" b="1" err="1">
                <a:solidFill>
                  <a:srgbClr val="FFFFFF"/>
                </a:solidFill>
                <a:latin typeface="Calibri" pitchFamily="34" charset="0"/>
                <a:ea typeface="Calibri" pitchFamily="34" charset="-122"/>
                <a:cs typeface="Calibri" pitchFamily="34" charset="-120"/>
              </a:rPr>
              <a:t>réponse</a:t>
            </a:r>
            <a:r>
              <a:rPr lang="en-US" sz="1333" b="1">
                <a:solidFill>
                  <a:srgbClr val="FFFFFF"/>
                </a:solidFill>
                <a:latin typeface="Calibri" pitchFamily="34" charset="0"/>
                <a:ea typeface="Calibri" pitchFamily="34" charset="-122"/>
                <a:cs typeface="Calibri" pitchFamily="34" charset="-120"/>
              </a:rPr>
              <a:t> aux </a:t>
            </a:r>
            <a:r>
              <a:rPr lang="en-US" sz="1333" b="1" err="1">
                <a:solidFill>
                  <a:srgbClr val="FFFFFF"/>
                </a:solidFill>
                <a:latin typeface="Calibri" pitchFamily="34" charset="0"/>
                <a:ea typeface="Calibri" pitchFamily="34" charset="-122"/>
                <a:cs typeface="Calibri" pitchFamily="34" charset="-120"/>
              </a:rPr>
              <a:t>imprévus</a:t>
            </a:r>
            <a:endParaRPr lang="en-US" sz="1333"/>
          </a:p>
        </p:txBody>
      </p:sp>
      <p:sp>
        <p:nvSpPr>
          <p:cNvPr id="26" name="Text 22">
            <a:extLst>
              <a:ext uri="{FF2B5EF4-FFF2-40B4-BE49-F238E27FC236}">
                <a16:creationId xmlns:a16="http://schemas.microsoft.com/office/drawing/2014/main" id="{86CBB0A2-00DB-F456-C66B-5DA6921EF96E}"/>
              </a:ext>
            </a:extLst>
          </p:cNvPr>
          <p:cNvSpPr/>
          <p:nvPr/>
        </p:nvSpPr>
        <p:spPr>
          <a:xfrm>
            <a:off x="8299888" y="5510784"/>
            <a:ext cx="3608832" cy="877824"/>
          </a:xfrm>
          <a:prstGeom prst="rect">
            <a:avLst/>
          </a:prstGeom>
          <a:noFill/>
          <a:ln/>
        </p:spPr>
        <p:txBody>
          <a:bodyPr wrap="square" lIns="33867" tIns="33867" rIns="33867" bIns="33867" rtlCol="0" anchor="t"/>
          <a:lstStyle/>
          <a:p>
            <a:pPr lvl="0">
              <a:buNone/>
            </a:pPr>
            <a:r>
              <a:rPr lang="en-US" sz="1200">
                <a:solidFill>
                  <a:srgbClr val="2C2C2C"/>
                </a:solidFill>
                <a:latin typeface="Calibri" pitchFamily="34" charset="0"/>
                <a:ea typeface="Calibri" pitchFamily="34" charset="-122"/>
                <a:cs typeface="Calibri" pitchFamily="34" charset="-120"/>
              </a:rPr>
              <a:t>Des frais de santé </a:t>
            </a:r>
            <a:r>
              <a:rPr lang="en-US" sz="1200" err="1">
                <a:solidFill>
                  <a:srgbClr val="2C2C2C"/>
                </a:solidFill>
                <a:latin typeface="Calibri" pitchFamily="34" charset="0"/>
                <a:ea typeface="Calibri" pitchFamily="34" charset="-122"/>
                <a:cs typeface="Calibri" pitchFamily="34" charset="-120"/>
              </a:rPr>
              <a:t>ont</a:t>
            </a:r>
            <a:r>
              <a:rPr lang="en-US" sz="1200">
                <a:solidFill>
                  <a:srgbClr val="2C2C2C"/>
                </a:solidFill>
                <a:latin typeface="Calibri" pitchFamily="34" charset="0"/>
                <a:ea typeface="Calibri" pitchFamily="34" charset="-122"/>
                <a:cs typeface="Calibri" pitchFamily="34" charset="-120"/>
              </a:rPr>
              <a:t> </a:t>
            </a:r>
            <a:r>
              <a:rPr lang="en-US" sz="1200" err="1">
                <a:solidFill>
                  <a:srgbClr val="2C2C2C"/>
                </a:solidFill>
                <a:latin typeface="Calibri" pitchFamily="34" charset="0"/>
                <a:ea typeface="Calibri" pitchFamily="34" charset="-122"/>
                <a:cs typeface="Calibri" pitchFamily="34" charset="-120"/>
              </a:rPr>
              <a:t>été</a:t>
            </a:r>
            <a:r>
              <a:rPr lang="en-US" sz="1200">
                <a:solidFill>
                  <a:srgbClr val="2C2C2C"/>
                </a:solidFill>
                <a:latin typeface="Calibri" pitchFamily="34" charset="0"/>
                <a:ea typeface="Calibri" pitchFamily="34" charset="-122"/>
                <a:cs typeface="Calibri" pitchFamily="34" charset="-120"/>
              </a:rPr>
              <a:t> </a:t>
            </a:r>
            <a:r>
              <a:rPr lang="en-US" sz="1200" err="1">
                <a:solidFill>
                  <a:srgbClr val="2C2C2C"/>
                </a:solidFill>
                <a:latin typeface="Calibri" pitchFamily="34" charset="0"/>
                <a:ea typeface="Calibri" pitchFamily="34" charset="-122"/>
                <a:cs typeface="Calibri" pitchFamily="34" charset="-120"/>
              </a:rPr>
              <a:t>cités</a:t>
            </a:r>
            <a:r>
              <a:rPr lang="en-US" sz="1200">
                <a:solidFill>
                  <a:srgbClr val="2C2C2C"/>
                </a:solidFill>
                <a:latin typeface="Calibri" pitchFamily="34" charset="0"/>
                <a:ea typeface="Calibri" pitchFamily="34" charset="-122"/>
                <a:cs typeface="Calibri" pitchFamily="34" charset="-120"/>
              </a:rPr>
              <a:t> dans </a:t>
            </a:r>
            <a:r>
              <a:rPr lang="en-US" sz="1200" err="1">
                <a:solidFill>
                  <a:srgbClr val="2C2C2C"/>
                </a:solidFill>
                <a:latin typeface="Calibri" pitchFamily="34" charset="0"/>
                <a:ea typeface="Calibri" pitchFamily="34" charset="-122"/>
                <a:cs typeface="Calibri" pitchFamily="34" charset="-120"/>
              </a:rPr>
              <a:t>tous</a:t>
            </a:r>
            <a:r>
              <a:rPr lang="en-US" sz="1200">
                <a:solidFill>
                  <a:srgbClr val="2C2C2C"/>
                </a:solidFill>
                <a:latin typeface="Calibri" pitchFamily="34" charset="0"/>
                <a:ea typeface="Calibri" pitchFamily="34" charset="-122"/>
                <a:cs typeface="Calibri" pitchFamily="34" charset="-120"/>
              </a:rPr>
              <a:t> les </a:t>
            </a:r>
            <a:r>
              <a:rPr lang="en-US" sz="1200" err="1">
                <a:solidFill>
                  <a:srgbClr val="2C2C2C"/>
                </a:solidFill>
                <a:latin typeface="Calibri" pitchFamily="34" charset="0"/>
                <a:ea typeface="Calibri" pitchFamily="34" charset="-122"/>
                <a:cs typeface="Calibri" pitchFamily="34" charset="-120"/>
              </a:rPr>
              <a:t>groupes</a:t>
            </a:r>
            <a:r>
              <a:rPr lang="en-US" sz="1200">
                <a:solidFill>
                  <a:srgbClr val="2C2C2C"/>
                </a:solidFill>
                <a:latin typeface="Calibri" pitchFamily="34" charset="0"/>
                <a:ea typeface="Calibri" pitchFamily="34" charset="-122"/>
                <a:cs typeface="Calibri" pitchFamily="34" charset="-120"/>
              </a:rPr>
              <a:t>, </a:t>
            </a:r>
            <a:r>
              <a:rPr lang="en-US" sz="1200" err="1">
                <a:solidFill>
                  <a:srgbClr val="2C2C2C"/>
                </a:solidFill>
                <a:latin typeface="Calibri" pitchFamily="34" charset="0"/>
                <a:ea typeface="Calibri" pitchFamily="34" charset="-122"/>
                <a:cs typeface="Calibri" pitchFamily="34" charset="-120"/>
              </a:rPr>
              <a:t>particulièrement</a:t>
            </a:r>
            <a:r>
              <a:rPr lang="en-US" sz="1200">
                <a:solidFill>
                  <a:srgbClr val="2C2C2C"/>
                </a:solidFill>
                <a:latin typeface="Calibri" pitchFamily="34" charset="0"/>
                <a:ea typeface="Calibri" pitchFamily="34" charset="-122"/>
                <a:cs typeface="Calibri" pitchFamily="34" charset="-120"/>
              </a:rPr>
              <a:t> chez les PDI.</a:t>
            </a:r>
            <a:endParaRPr lang="fr-FR" sz="1200"/>
          </a:p>
        </p:txBody>
      </p:sp>
      <p:sp>
        <p:nvSpPr>
          <p:cNvPr id="27" name="Shape 23">
            <a:extLst>
              <a:ext uri="{FF2B5EF4-FFF2-40B4-BE49-F238E27FC236}">
                <a16:creationId xmlns:a16="http://schemas.microsoft.com/office/drawing/2014/main" id="{213B7F6F-FB3C-4687-14F6-449C7BC03734}"/>
              </a:ext>
            </a:extLst>
          </p:cNvPr>
          <p:cNvSpPr/>
          <p:nvPr/>
        </p:nvSpPr>
        <p:spPr>
          <a:xfrm>
            <a:off x="8205216" y="3139440"/>
            <a:ext cx="3779520" cy="1426464"/>
          </a:xfrm>
          <a:prstGeom prst="rect">
            <a:avLst/>
          </a:prstGeom>
          <a:solidFill>
            <a:srgbClr val="FFFFFF"/>
          </a:solidFill>
          <a:ln/>
          <a:effectLst>
            <a:outerShdw blurRad="127000" dist="38100" dir="8100000" algn="bl" rotWithShape="0">
              <a:srgbClr val="000000">
                <a:alpha val="13000"/>
              </a:srgbClr>
            </a:outerShdw>
          </a:effectLst>
        </p:spPr>
        <p:txBody>
          <a:bodyPr/>
          <a:lstStyle/>
          <a:p>
            <a:endParaRPr lang="fr-FR" sz="2400"/>
          </a:p>
        </p:txBody>
      </p:sp>
      <p:sp>
        <p:nvSpPr>
          <p:cNvPr id="28" name="Shape 24">
            <a:extLst>
              <a:ext uri="{FF2B5EF4-FFF2-40B4-BE49-F238E27FC236}">
                <a16:creationId xmlns:a16="http://schemas.microsoft.com/office/drawing/2014/main" id="{D44E7DFC-5B25-29DC-CBF0-608A69210612}"/>
              </a:ext>
            </a:extLst>
          </p:cNvPr>
          <p:cNvSpPr/>
          <p:nvPr/>
        </p:nvSpPr>
        <p:spPr>
          <a:xfrm>
            <a:off x="8205216" y="3139440"/>
            <a:ext cx="3779520" cy="414528"/>
          </a:xfrm>
          <a:prstGeom prst="rect">
            <a:avLst/>
          </a:prstGeom>
          <a:solidFill>
            <a:srgbClr val="EE5859"/>
          </a:solidFill>
          <a:ln/>
        </p:spPr>
        <p:txBody>
          <a:bodyPr/>
          <a:lstStyle/>
          <a:p>
            <a:endParaRPr lang="fr-FR" sz="2400"/>
          </a:p>
        </p:txBody>
      </p:sp>
      <p:sp>
        <p:nvSpPr>
          <p:cNvPr id="29" name="Text 25">
            <a:extLst>
              <a:ext uri="{FF2B5EF4-FFF2-40B4-BE49-F238E27FC236}">
                <a16:creationId xmlns:a16="http://schemas.microsoft.com/office/drawing/2014/main" id="{FC8BCD58-2874-0D26-1182-37B3358BB646}"/>
              </a:ext>
            </a:extLst>
          </p:cNvPr>
          <p:cNvSpPr/>
          <p:nvPr/>
        </p:nvSpPr>
        <p:spPr>
          <a:xfrm>
            <a:off x="8290560" y="3188208"/>
            <a:ext cx="3608832" cy="341376"/>
          </a:xfrm>
          <a:prstGeom prst="rect">
            <a:avLst/>
          </a:prstGeom>
          <a:noFill/>
          <a:ln/>
        </p:spPr>
        <p:txBody>
          <a:bodyPr wrap="square" lIns="0" tIns="0" rIns="0" bIns="0" rtlCol="0" anchor="ctr"/>
          <a:lstStyle/>
          <a:p>
            <a:r>
              <a:rPr lang="en-US" sz="1333" b="1">
                <a:solidFill>
                  <a:srgbClr val="FFFFFF"/>
                </a:solidFill>
                <a:latin typeface="Calibri" pitchFamily="34" charset="0"/>
                <a:ea typeface="Calibri" pitchFamily="34" charset="-122"/>
                <a:cs typeface="Calibri" pitchFamily="34" charset="-120"/>
              </a:rPr>
              <a:t>Partage </a:t>
            </a:r>
            <a:r>
              <a:rPr lang="en-US" sz="1333" b="1" err="1">
                <a:solidFill>
                  <a:srgbClr val="FFFFFF"/>
                </a:solidFill>
                <a:latin typeface="Calibri" pitchFamily="34" charset="0"/>
                <a:ea typeface="Calibri" pitchFamily="34" charset="-122"/>
                <a:cs typeface="Calibri" pitchFamily="34" charset="-120"/>
              </a:rPr>
              <a:t>solidaire</a:t>
            </a:r>
            <a:r>
              <a:rPr lang="en-US" sz="1333" b="1">
                <a:solidFill>
                  <a:srgbClr val="FFFFFF"/>
                </a:solidFill>
                <a:latin typeface="Calibri" pitchFamily="34" charset="0"/>
                <a:ea typeface="Calibri" pitchFamily="34" charset="-122"/>
                <a:cs typeface="Calibri" pitchFamily="34" charset="-120"/>
              </a:rPr>
              <a:t>*</a:t>
            </a:r>
            <a:endParaRPr lang="en-US" sz="1333"/>
          </a:p>
        </p:txBody>
      </p:sp>
      <p:sp>
        <p:nvSpPr>
          <p:cNvPr id="30" name="Text 26">
            <a:extLst>
              <a:ext uri="{FF2B5EF4-FFF2-40B4-BE49-F238E27FC236}">
                <a16:creationId xmlns:a16="http://schemas.microsoft.com/office/drawing/2014/main" id="{3D344456-94C3-AA41-B420-8D33B808C652}"/>
              </a:ext>
            </a:extLst>
          </p:cNvPr>
          <p:cNvSpPr/>
          <p:nvPr/>
        </p:nvSpPr>
        <p:spPr>
          <a:xfrm>
            <a:off x="8290560" y="3627120"/>
            <a:ext cx="3608832" cy="877824"/>
          </a:xfrm>
          <a:prstGeom prst="rect">
            <a:avLst/>
          </a:prstGeom>
          <a:noFill/>
          <a:ln/>
        </p:spPr>
        <p:txBody>
          <a:bodyPr wrap="square" lIns="33867" tIns="33867" rIns="33867" bIns="33867" rtlCol="0" anchor="t"/>
          <a:lstStyle/>
          <a:p>
            <a:pPr lvl="0">
              <a:buNone/>
            </a:pPr>
            <a:r>
              <a:rPr lang="en-US" sz="1200">
                <a:solidFill>
                  <a:srgbClr val="2C2C2C"/>
                </a:solidFill>
                <a:latin typeface="Calibri" pitchFamily="34" charset="0"/>
                <a:ea typeface="Calibri" pitchFamily="34" charset="-122"/>
                <a:cs typeface="Calibri" pitchFamily="34" charset="-120"/>
              </a:rPr>
              <a:t>Le </a:t>
            </a:r>
            <a:r>
              <a:rPr lang="en-US" sz="1200" b="1">
                <a:solidFill>
                  <a:srgbClr val="2C2C2C"/>
                </a:solidFill>
                <a:latin typeface="Calibri" pitchFamily="34" charset="0"/>
                <a:ea typeface="Calibri" pitchFamily="34" charset="-122"/>
                <a:cs typeface="Calibri" pitchFamily="34" charset="-120"/>
              </a:rPr>
              <a:t>cash a </a:t>
            </a:r>
            <a:r>
              <a:rPr lang="en-US" sz="1200" b="1" err="1">
                <a:solidFill>
                  <a:srgbClr val="2C2C2C"/>
                </a:solidFill>
                <a:latin typeface="Calibri" pitchFamily="34" charset="0"/>
                <a:ea typeface="Calibri" pitchFamily="34" charset="-122"/>
                <a:cs typeface="Calibri" pitchFamily="34" charset="-120"/>
              </a:rPr>
              <a:t>été</a:t>
            </a:r>
            <a:r>
              <a:rPr lang="en-US" sz="1200" b="1">
                <a:solidFill>
                  <a:srgbClr val="2C2C2C"/>
                </a:solidFill>
                <a:latin typeface="Calibri" pitchFamily="34" charset="0"/>
                <a:ea typeface="Calibri" pitchFamily="34" charset="-122"/>
                <a:cs typeface="Calibri" pitchFamily="34" charset="-120"/>
              </a:rPr>
              <a:t> </a:t>
            </a:r>
            <a:r>
              <a:rPr lang="en-US" sz="1200" b="1" err="1">
                <a:solidFill>
                  <a:srgbClr val="2C2C2C"/>
                </a:solidFill>
                <a:latin typeface="Calibri" pitchFamily="34" charset="0"/>
                <a:ea typeface="Calibri" pitchFamily="34" charset="-122"/>
                <a:cs typeface="Calibri" pitchFamily="34" charset="-120"/>
              </a:rPr>
              <a:t>partagé</a:t>
            </a:r>
            <a:r>
              <a:rPr lang="en-US" sz="1200" b="1">
                <a:solidFill>
                  <a:srgbClr val="2C2C2C"/>
                </a:solidFill>
                <a:latin typeface="Calibri" pitchFamily="34" charset="0"/>
                <a:ea typeface="Calibri" pitchFamily="34" charset="-122"/>
                <a:cs typeface="Calibri" pitchFamily="34" charset="-120"/>
              </a:rPr>
              <a:t> </a:t>
            </a:r>
            <a:r>
              <a:rPr lang="en-US" sz="1200">
                <a:solidFill>
                  <a:srgbClr val="2C2C2C"/>
                </a:solidFill>
                <a:latin typeface="Calibri" pitchFamily="34" charset="0"/>
                <a:ea typeface="Calibri" pitchFamily="34" charset="-122"/>
                <a:cs typeface="Calibri" pitchFamily="34" charset="-120"/>
              </a:rPr>
              <a:t>avec </a:t>
            </a:r>
            <a:r>
              <a:rPr lang="en-US" sz="1200" err="1">
                <a:solidFill>
                  <a:srgbClr val="2C2C2C"/>
                </a:solidFill>
                <a:latin typeface="Calibri" pitchFamily="34" charset="0"/>
                <a:ea typeface="Calibri" pitchFamily="34" charset="-122"/>
                <a:cs typeface="Calibri" pitchFamily="34" charset="-120"/>
              </a:rPr>
              <a:t>d'autres</a:t>
            </a:r>
            <a:r>
              <a:rPr lang="en-US" sz="1200">
                <a:solidFill>
                  <a:srgbClr val="2C2C2C"/>
                </a:solidFill>
                <a:latin typeface="Calibri" pitchFamily="34" charset="0"/>
                <a:ea typeface="Calibri" pitchFamily="34" charset="-122"/>
                <a:cs typeface="Calibri" pitchFamily="34" charset="-120"/>
              </a:rPr>
              <a:t> PDI, </a:t>
            </a:r>
            <a:r>
              <a:rPr lang="en-US" sz="1200" err="1">
                <a:solidFill>
                  <a:srgbClr val="2C2C2C"/>
                </a:solidFill>
                <a:latin typeface="Calibri" pitchFamily="34" charset="0"/>
                <a:ea typeface="Calibri" pitchFamily="34" charset="-122"/>
                <a:cs typeface="Calibri" pitchFamily="34" charset="-120"/>
              </a:rPr>
              <a:t>familles</a:t>
            </a:r>
            <a:r>
              <a:rPr lang="en-US" sz="1200">
                <a:solidFill>
                  <a:srgbClr val="2C2C2C"/>
                </a:solidFill>
                <a:latin typeface="Calibri" pitchFamily="34" charset="0"/>
                <a:ea typeface="Calibri" pitchFamily="34" charset="-122"/>
                <a:cs typeface="Calibri" pitchFamily="34" charset="-120"/>
              </a:rPr>
              <a:t> </a:t>
            </a:r>
            <a:r>
              <a:rPr lang="en-US" sz="1200" err="1">
                <a:solidFill>
                  <a:srgbClr val="2C2C2C"/>
                </a:solidFill>
                <a:latin typeface="Calibri" pitchFamily="34" charset="0"/>
                <a:ea typeface="Calibri" pitchFamily="34" charset="-122"/>
                <a:cs typeface="Calibri" pitchFamily="34" charset="-120"/>
              </a:rPr>
              <a:t>hôtes</a:t>
            </a:r>
            <a:r>
              <a:rPr lang="en-US" sz="1200">
                <a:solidFill>
                  <a:srgbClr val="2C2C2C"/>
                </a:solidFill>
                <a:latin typeface="Calibri" pitchFamily="34" charset="0"/>
                <a:ea typeface="Calibri" pitchFamily="34" charset="-122"/>
                <a:cs typeface="Calibri" pitchFamily="34" charset="-120"/>
              </a:rPr>
              <a:t> et </a:t>
            </a:r>
            <a:r>
              <a:rPr lang="en-US" sz="1200" err="1">
                <a:solidFill>
                  <a:srgbClr val="2C2C2C"/>
                </a:solidFill>
                <a:latin typeface="Calibri" pitchFamily="34" charset="0"/>
                <a:ea typeface="Calibri" pitchFamily="34" charset="-122"/>
                <a:cs typeface="Calibri" pitchFamily="34" charset="-120"/>
              </a:rPr>
              <a:t>membres</a:t>
            </a:r>
            <a:r>
              <a:rPr lang="en-US" sz="1200">
                <a:solidFill>
                  <a:srgbClr val="2C2C2C"/>
                </a:solidFill>
                <a:latin typeface="Calibri" pitchFamily="34" charset="0"/>
                <a:ea typeface="Calibri" pitchFamily="34" charset="-122"/>
                <a:cs typeface="Calibri" pitchFamily="34" charset="-120"/>
              </a:rPr>
              <a:t> de </a:t>
            </a:r>
            <a:r>
              <a:rPr lang="en-US" sz="1200" err="1">
                <a:solidFill>
                  <a:srgbClr val="2C2C2C"/>
                </a:solidFill>
                <a:latin typeface="Calibri" pitchFamily="34" charset="0"/>
                <a:ea typeface="Calibri" pitchFamily="34" charset="-122"/>
                <a:cs typeface="Calibri" pitchFamily="34" charset="-120"/>
              </a:rPr>
              <a:t>l'entourage</a:t>
            </a:r>
            <a:r>
              <a:rPr lang="en-US" sz="1200">
                <a:solidFill>
                  <a:srgbClr val="2C2C2C"/>
                </a:solidFill>
                <a:latin typeface="Calibri" pitchFamily="34" charset="0"/>
                <a:ea typeface="Calibri" pitchFamily="34" charset="-122"/>
                <a:cs typeface="Calibri" pitchFamily="34" charset="-120"/>
              </a:rPr>
              <a:t> (non </a:t>
            </a:r>
            <a:r>
              <a:rPr lang="en-US" sz="1200" err="1">
                <a:solidFill>
                  <a:srgbClr val="2C2C2C"/>
                </a:solidFill>
                <a:latin typeface="Calibri" pitchFamily="34" charset="0"/>
                <a:ea typeface="Calibri" pitchFamily="34" charset="-122"/>
                <a:cs typeface="Calibri" pitchFamily="34" charset="-120"/>
              </a:rPr>
              <a:t>affectés</a:t>
            </a:r>
            <a:r>
              <a:rPr lang="en-US" sz="1200">
                <a:solidFill>
                  <a:srgbClr val="2C2C2C"/>
                </a:solidFill>
                <a:latin typeface="Calibri" pitchFamily="34" charset="0"/>
                <a:ea typeface="Calibri" pitchFamily="34" charset="-122"/>
                <a:cs typeface="Calibri" pitchFamily="34" charset="-120"/>
              </a:rPr>
              <a:t>) non </a:t>
            </a:r>
            <a:r>
              <a:rPr lang="en-US" sz="1200" err="1">
                <a:solidFill>
                  <a:srgbClr val="2C2C2C"/>
                </a:solidFill>
                <a:latin typeface="Calibri" pitchFamily="34" charset="0"/>
                <a:ea typeface="Calibri" pitchFamily="34" charset="-122"/>
                <a:cs typeface="Calibri" pitchFamily="34" charset="-120"/>
              </a:rPr>
              <a:t>assistés</a:t>
            </a:r>
            <a:r>
              <a:rPr lang="en-US" sz="1200">
                <a:solidFill>
                  <a:srgbClr val="2C2C2C"/>
                </a:solidFill>
                <a:latin typeface="Calibri" pitchFamily="34" charset="0"/>
                <a:ea typeface="Calibri" pitchFamily="34" charset="-122"/>
                <a:cs typeface="Calibri" pitchFamily="34" charset="-120"/>
              </a:rPr>
              <a:t>.</a:t>
            </a:r>
            <a:endParaRPr lang="fr-FR" sz="1200"/>
          </a:p>
        </p:txBody>
      </p:sp>
      <p:grpSp>
        <p:nvGrpSpPr>
          <p:cNvPr id="5" name="Group 4">
            <a:extLst>
              <a:ext uri="{FF2B5EF4-FFF2-40B4-BE49-F238E27FC236}">
                <a16:creationId xmlns:a16="http://schemas.microsoft.com/office/drawing/2014/main" id="{920AE5C6-D71B-5947-35EA-6847967853F1}"/>
              </a:ext>
            </a:extLst>
          </p:cNvPr>
          <p:cNvGrpSpPr/>
          <p:nvPr/>
        </p:nvGrpSpPr>
        <p:grpSpPr>
          <a:xfrm>
            <a:off x="4523400" y="1532803"/>
            <a:ext cx="3353775" cy="986709"/>
            <a:chOff x="4228125" y="1313728"/>
            <a:chExt cx="3353775" cy="986709"/>
          </a:xfrm>
        </p:grpSpPr>
        <p:sp>
          <p:nvSpPr>
            <p:cNvPr id="91" name="Shape 29">
              <a:extLst>
                <a:ext uri="{FF2B5EF4-FFF2-40B4-BE49-F238E27FC236}">
                  <a16:creationId xmlns:a16="http://schemas.microsoft.com/office/drawing/2014/main" id="{0A82DEBD-1E56-0042-7621-EBF4CB514037}"/>
                </a:ext>
              </a:extLst>
            </p:cNvPr>
            <p:cNvSpPr/>
            <p:nvPr/>
          </p:nvSpPr>
          <p:spPr>
            <a:xfrm>
              <a:off x="4228125" y="1313728"/>
              <a:ext cx="3353775" cy="905265"/>
            </a:xfrm>
            <a:prstGeom prst="rect">
              <a:avLst/>
            </a:prstGeom>
            <a:solidFill>
              <a:srgbClr val="FFF8F2"/>
            </a:solidFill>
            <a:ln/>
            <a:effectLst>
              <a:outerShdw blurRad="177800" dist="50800" dir="8100000" algn="bl" rotWithShape="0">
                <a:srgbClr val="8B1A1A">
                  <a:alpha val="18000"/>
                </a:srgbClr>
              </a:outerShdw>
            </a:effectLst>
          </p:spPr>
          <p:txBody>
            <a:bodyPr/>
            <a:lstStyle/>
            <a:p>
              <a:endParaRPr lang="fr-FR" sz="2400"/>
            </a:p>
          </p:txBody>
        </p:sp>
        <p:sp>
          <p:nvSpPr>
            <p:cNvPr id="92" name="Text 31">
              <a:extLst>
                <a:ext uri="{FF2B5EF4-FFF2-40B4-BE49-F238E27FC236}">
                  <a16:creationId xmlns:a16="http://schemas.microsoft.com/office/drawing/2014/main" id="{7C01E8BC-63C0-8FE7-5BC9-18BD9E294401}"/>
                </a:ext>
              </a:extLst>
            </p:cNvPr>
            <p:cNvSpPr/>
            <p:nvPr/>
          </p:nvSpPr>
          <p:spPr>
            <a:xfrm>
              <a:off x="4228125" y="1456334"/>
              <a:ext cx="502270" cy="313972"/>
            </a:xfrm>
            <a:prstGeom prst="rect">
              <a:avLst/>
            </a:prstGeom>
            <a:noFill/>
            <a:ln/>
          </p:spPr>
          <p:txBody>
            <a:bodyPr wrap="square" lIns="0" tIns="0" rIns="0" bIns="0" rtlCol="0" anchor="ctr"/>
            <a:lstStyle/>
            <a:p>
              <a:r>
                <a:rPr lang="en-US" sz="4400" b="1">
                  <a:solidFill>
                    <a:srgbClr val="D35400">
                      <a:alpha val="70000"/>
                    </a:srgbClr>
                  </a:solidFill>
                  <a:latin typeface="Georgia" pitchFamily="34" charset="0"/>
                  <a:ea typeface="Georgia" pitchFamily="34" charset="-122"/>
                  <a:cs typeface="Georgia" pitchFamily="34" charset="-120"/>
                </a:rPr>
                <a:t>“</a:t>
              </a:r>
              <a:endParaRPr lang="en-US" sz="4400"/>
            </a:p>
          </p:txBody>
        </p:sp>
        <p:sp>
          <p:nvSpPr>
            <p:cNvPr id="93" name="Text 32">
              <a:extLst>
                <a:ext uri="{FF2B5EF4-FFF2-40B4-BE49-F238E27FC236}">
                  <a16:creationId xmlns:a16="http://schemas.microsoft.com/office/drawing/2014/main" id="{43744BBE-AEC2-1F56-BD0B-B11FDF294AD8}"/>
                </a:ext>
              </a:extLst>
            </p:cNvPr>
            <p:cNvSpPr/>
            <p:nvPr/>
          </p:nvSpPr>
          <p:spPr>
            <a:xfrm>
              <a:off x="4503009" y="1386878"/>
              <a:ext cx="2958598" cy="913559"/>
            </a:xfrm>
            <a:prstGeom prst="rect">
              <a:avLst/>
            </a:prstGeom>
            <a:noFill/>
            <a:ln/>
          </p:spPr>
          <p:txBody>
            <a:bodyPr wrap="square" lIns="33867" tIns="33867" rIns="33867" bIns="33867" rtlCol="0" anchor="t"/>
            <a:lstStyle/>
            <a:p>
              <a:pPr algn="just"/>
              <a:r>
                <a:rPr lang="fr-FR" sz="1000">
                  <a:solidFill>
                    <a:srgbClr val="58585A"/>
                  </a:solidFill>
                  <a:latin typeface="Georgia" panose="02040502050405020303" pitchFamily="18" charset="0"/>
                </a:rPr>
                <a:t>J’ai acheté un cabri avec les 5000 gourdes qu’il me restait, après avoir effectué des dépenses de frais de scolarité, en achat de produits alimentaires. ​</a:t>
              </a:r>
              <a:endParaRPr lang="en-US" sz="1000">
                <a:solidFill>
                  <a:srgbClr val="58585A"/>
                </a:solidFill>
                <a:latin typeface="Georgia" panose="02040502050405020303" pitchFamily="18" charset="0"/>
              </a:endParaRPr>
            </a:p>
          </p:txBody>
        </p:sp>
        <p:sp>
          <p:nvSpPr>
            <p:cNvPr id="94" name="Text 33">
              <a:extLst>
                <a:ext uri="{FF2B5EF4-FFF2-40B4-BE49-F238E27FC236}">
                  <a16:creationId xmlns:a16="http://schemas.microsoft.com/office/drawing/2014/main" id="{ED1DEDDB-CBB0-0684-EB1C-B3C7BBB562D5}"/>
                </a:ext>
              </a:extLst>
            </p:cNvPr>
            <p:cNvSpPr/>
            <p:nvPr/>
          </p:nvSpPr>
          <p:spPr>
            <a:xfrm>
              <a:off x="4540716" y="1886641"/>
              <a:ext cx="2039431" cy="259912"/>
            </a:xfrm>
            <a:prstGeom prst="rect">
              <a:avLst/>
            </a:prstGeom>
            <a:noFill/>
            <a:ln/>
          </p:spPr>
          <p:txBody>
            <a:bodyPr wrap="square" lIns="0" tIns="0" rIns="0" bIns="0" rtlCol="0" anchor="ctr"/>
            <a:lstStyle/>
            <a:p>
              <a:r>
                <a:rPr lang="en-US" sz="1000" b="1">
                  <a:solidFill>
                    <a:srgbClr val="D35400"/>
                  </a:solidFill>
                  <a:latin typeface="Calibri" pitchFamily="34" charset="0"/>
                  <a:ea typeface="Calibri" pitchFamily="34" charset="-122"/>
                  <a:cs typeface="Calibri" pitchFamily="34" charset="-120"/>
                </a:rPr>
                <a:t>FGD </a:t>
              </a:r>
              <a:r>
                <a:rPr lang="en-US" sz="1000" b="1" err="1">
                  <a:solidFill>
                    <a:srgbClr val="D35400"/>
                  </a:solidFill>
                  <a:latin typeface="Calibri" pitchFamily="34" charset="0"/>
                  <a:ea typeface="Calibri" pitchFamily="34" charset="-122"/>
                  <a:cs typeface="Calibri" pitchFamily="34" charset="-120"/>
                </a:rPr>
                <a:t>Hôte</a:t>
              </a:r>
              <a:r>
                <a:rPr lang="en-US" sz="1000" b="1">
                  <a:solidFill>
                    <a:srgbClr val="D35400"/>
                  </a:solidFill>
                  <a:latin typeface="Calibri" pitchFamily="34" charset="0"/>
                  <a:ea typeface="Calibri" pitchFamily="34" charset="-122"/>
                  <a:cs typeface="Calibri" pitchFamily="34" charset="-120"/>
                </a:rPr>
                <a:t>, Dessalines</a:t>
              </a:r>
              <a:endParaRPr lang="en-US" sz="1000">
                <a:solidFill>
                  <a:srgbClr val="D35400"/>
                </a:solidFill>
              </a:endParaRPr>
            </a:p>
          </p:txBody>
        </p:sp>
      </p:grpSp>
      <p:grpSp>
        <p:nvGrpSpPr>
          <p:cNvPr id="7" name="Group 6">
            <a:extLst>
              <a:ext uri="{FF2B5EF4-FFF2-40B4-BE49-F238E27FC236}">
                <a16:creationId xmlns:a16="http://schemas.microsoft.com/office/drawing/2014/main" id="{2951C08A-58A8-1E89-5B71-3A0D9DF437E4}"/>
              </a:ext>
            </a:extLst>
          </p:cNvPr>
          <p:cNvGrpSpPr/>
          <p:nvPr/>
        </p:nvGrpSpPr>
        <p:grpSpPr>
          <a:xfrm>
            <a:off x="4518241" y="2758907"/>
            <a:ext cx="3353775" cy="670093"/>
            <a:chOff x="4241984" y="2777873"/>
            <a:chExt cx="3635191" cy="670093"/>
          </a:xfrm>
        </p:grpSpPr>
        <p:sp>
          <p:nvSpPr>
            <p:cNvPr id="95" name="Shape 29">
              <a:extLst>
                <a:ext uri="{FF2B5EF4-FFF2-40B4-BE49-F238E27FC236}">
                  <a16:creationId xmlns:a16="http://schemas.microsoft.com/office/drawing/2014/main" id="{00B7435C-3116-1C37-C87E-AF45BF24FD2F}"/>
                </a:ext>
              </a:extLst>
            </p:cNvPr>
            <p:cNvSpPr/>
            <p:nvPr/>
          </p:nvSpPr>
          <p:spPr>
            <a:xfrm>
              <a:off x="4241985" y="2777873"/>
              <a:ext cx="3635190" cy="670093"/>
            </a:xfrm>
            <a:prstGeom prst="rect">
              <a:avLst/>
            </a:prstGeom>
            <a:solidFill>
              <a:srgbClr val="FFF8F2"/>
            </a:solidFill>
            <a:ln/>
            <a:effectLst>
              <a:outerShdw blurRad="177800" dist="50800" dir="8100000" algn="bl" rotWithShape="0">
                <a:srgbClr val="8B1A1A">
                  <a:alpha val="18000"/>
                </a:srgbClr>
              </a:outerShdw>
            </a:effectLst>
          </p:spPr>
          <p:txBody>
            <a:bodyPr/>
            <a:lstStyle/>
            <a:p>
              <a:endParaRPr lang="fr-FR" sz="2400"/>
            </a:p>
          </p:txBody>
        </p:sp>
        <p:sp>
          <p:nvSpPr>
            <p:cNvPr id="96" name="Text 31">
              <a:extLst>
                <a:ext uri="{FF2B5EF4-FFF2-40B4-BE49-F238E27FC236}">
                  <a16:creationId xmlns:a16="http://schemas.microsoft.com/office/drawing/2014/main" id="{C482B7B5-94F0-0139-F4C8-6830AD4A7765}"/>
                </a:ext>
              </a:extLst>
            </p:cNvPr>
            <p:cNvSpPr/>
            <p:nvPr/>
          </p:nvSpPr>
          <p:spPr>
            <a:xfrm>
              <a:off x="4241984" y="2920479"/>
              <a:ext cx="502270" cy="313972"/>
            </a:xfrm>
            <a:prstGeom prst="rect">
              <a:avLst/>
            </a:prstGeom>
            <a:noFill/>
            <a:ln/>
          </p:spPr>
          <p:txBody>
            <a:bodyPr wrap="square" lIns="0" tIns="0" rIns="0" bIns="0" rtlCol="0" anchor="ctr"/>
            <a:lstStyle/>
            <a:p>
              <a:r>
                <a:rPr lang="en-US" sz="4400" b="1">
                  <a:solidFill>
                    <a:srgbClr val="D35400">
                      <a:alpha val="70000"/>
                    </a:srgbClr>
                  </a:solidFill>
                  <a:latin typeface="Georgia" pitchFamily="34" charset="0"/>
                  <a:ea typeface="Georgia" pitchFamily="34" charset="-122"/>
                  <a:cs typeface="Georgia" pitchFamily="34" charset="-120"/>
                </a:rPr>
                <a:t>“</a:t>
              </a:r>
              <a:endParaRPr lang="en-US" sz="4400"/>
            </a:p>
          </p:txBody>
        </p:sp>
        <p:sp>
          <p:nvSpPr>
            <p:cNvPr id="97" name="Text 32">
              <a:extLst>
                <a:ext uri="{FF2B5EF4-FFF2-40B4-BE49-F238E27FC236}">
                  <a16:creationId xmlns:a16="http://schemas.microsoft.com/office/drawing/2014/main" id="{44991E30-A710-6CE0-E39A-7834E3023963}"/>
                </a:ext>
              </a:extLst>
            </p:cNvPr>
            <p:cNvSpPr/>
            <p:nvPr/>
          </p:nvSpPr>
          <p:spPr>
            <a:xfrm>
              <a:off x="4516868" y="2851024"/>
              <a:ext cx="3360307" cy="414528"/>
            </a:xfrm>
            <a:prstGeom prst="rect">
              <a:avLst/>
            </a:prstGeom>
            <a:noFill/>
            <a:ln/>
          </p:spPr>
          <p:txBody>
            <a:bodyPr wrap="square" lIns="33867" tIns="33867" rIns="33867" bIns="33867" rtlCol="0" anchor="t"/>
            <a:lstStyle/>
            <a:p>
              <a:pPr algn="just"/>
              <a:r>
                <a:rPr lang="fr-FR" sz="1000">
                  <a:solidFill>
                    <a:srgbClr val="58585A"/>
                  </a:solidFill>
                  <a:latin typeface="Georgia" panose="02040502050405020303" pitchFamily="18" charset="0"/>
                </a:rPr>
                <a:t>Quand nous avons reçu l'argent [de l'aide], nous avons tout de suite remboursé la dette.</a:t>
              </a:r>
              <a:endParaRPr lang="en-US" sz="1000">
                <a:solidFill>
                  <a:srgbClr val="58585A"/>
                </a:solidFill>
                <a:latin typeface="Georgia" panose="02040502050405020303" pitchFamily="18" charset="0"/>
              </a:endParaRPr>
            </a:p>
          </p:txBody>
        </p:sp>
        <p:sp>
          <p:nvSpPr>
            <p:cNvPr id="98" name="Text 33">
              <a:extLst>
                <a:ext uri="{FF2B5EF4-FFF2-40B4-BE49-F238E27FC236}">
                  <a16:creationId xmlns:a16="http://schemas.microsoft.com/office/drawing/2014/main" id="{EF316626-2801-056E-F023-998B08E55E0C}"/>
                </a:ext>
              </a:extLst>
            </p:cNvPr>
            <p:cNvSpPr/>
            <p:nvPr/>
          </p:nvSpPr>
          <p:spPr>
            <a:xfrm>
              <a:off x="4554575" y="3173046"/>
              <a:ext cx="2039431" cy="259912"/>
            </a:xfrm>
            <a:prstGeom prst="rect">
              <a:avLst/>
            </a:prstGeom>
            <a:noFill/>
            <a:ln/>
          </p:spPr>
          <p:txBody>
            <a:bodyPr wrap="square" lIns="0" tIns="0" rIns="0" bIns="0" rtlCol="0" anchor="ctr"/>
            <a:lstStyle/>
            <a:p>
              <a:r>
                <a:rPr lang="en-US" sz="1000" b="1">
                  <a:solidFill>
                    <a:srgbClr val="D35400"/>
                  </a:solidFill>
                  <a:latin typeface="Calibri" pitchFamily="34" charset="0"/>
                  <a:ea typeface="Calibri" pitchFamily="34" charset="-122"/>
                  <a:cs typeface="Calibri" pitchFamily="34" charset="-120"/>
                </a:rPr>
                <a:t>FGD PDI, Saint-Marc</a:t>
              </a:r>
              <a:endParaRPr lang="en-US" sz="1000">
                <a:solidFill>
                  <a:srgbClr val="D35400"/>
                </a:solidFill>
              </a:endParaRPr>
            </a:p>
          </p:txBody>
        </p:sp>
      </p:grpSp>
      <p:grpSp>
        <p:nvGrpSpPr>
          <p:cNvPr id="6" name="Group 5">
            <a:extLst>
              <a:ext uri="{FF2B5EF4-FFF2-40B4-BE49-F238E27FC236}">
                <a16:creationId xmlns:a16="http://schemas.microsoft.com/office/drawing/2014/main" id="{D3A99A3D-1EB3-0863-B6C5-CF2C7CDB16B8}"/>
              </a:ext>
            </a:extLst>
          </p:cNvPr>
          <p:cNvGrpSpPr/>
          <p:nvPr/>
        </p:nvGrpSpPr>
        <p:grpSpPr>
          <a:xfrm>
            <a:off x="4518242" y="3861272"/>
            <a:ext cx="3353775" cy="1039649"/>
            <a:chOff x="4251216" y="3888431"/>
            <a:chExt cx="3625959" cy="1039649"/>
          </a:xfrm>
        </p:grpSpPr>
        <p:sp>
          <p:nvSpPr>
            <p:cNvPr id="99" name="Shape 29">
              <a:extLst>
                <a:ext uri="{FF2B5EF4-FFF2-40B4-BE49-F238E27FC236}">
                  <a16:creationId xmlns:a16="http://schemas.microsoft.com/office/drawing/2014/main" id="{6D6F2A3A-FD08-38E0-31E7-1D2417A84835}"/>
                </a:ext>
              </a:extLst>
            </p:cNvPr>
            <p:cNvSpPr/>
            <p:nvPr/>
          </p:nvSpPr>
          <p:spPr>
            <a:xfrm>
              <a:off x="4251216" y="3888431"/>
              <a:ext cx="3625959" cy="1039649"/>
            </a:xfrm>
            <a:prstGeom prst="rect">
              <a:avLst/>
            </a:prstGeom>
            <a:solidFill>
              <a:srgbClr val="FFF8F2"/>
            </a:solidFill>
            <a:ln/>
            <a:effectLst>
              <a:outerShdw blurRad="177800" dist="50800" dir="8100000" algn="bl" rotWithShape="0">
                <a:srgbClr val="8B1A1A">
                  <a:alpha val="18000"/>
                </a:srgbClr>
              </a:outerShdw>
            </a:effectLst>
          </p:spPr>
          <p:txBody>
            <a:bodyPr/>
            <a:lstStyle/>
            <a:p>
              <a:endParaRPr lang="fr-FR" sz="2400"/>
            </a:p>
          </p:txBody>
        </p:sp>
        <p:sp>
          <p:nvSpPr>
            <p:cNvPr id="100" name="Text 31">
              <a:extLst>
                <a:ext uri="{FF2B5EF4-FFF2-40B4-BE49-F238E27FC236}">
                  <a16:creationId xmlns:a16="http://schemas.microsoft.com/office/drawing/2014/main" id="{D5FA17FD-40BA-F240-5857-B40E33770923}"/>
                </a:ext>
              </a:extLst>
            </p:cNvPr>
            <p:cNvSpPr/>
            <p:nvPr/>
          </p:nvSpPr>
          <p:spPr>
            <a:xfrm>
              <a:off x="4251216" y="4031037"/>
              <a:ext cx="502270" cy="313972"/>
            </a:xfrm>
            <a:prstGeom prst="rect">
              <a:avLst/>
            </a:prstGeom>
            <a:noFill/>
            <a:ln/>
          </p:spPr>
          <p:txBody>
            <a:bodyPr wrap="square" lIns="0" tIns="0" rIns="0" bIns="0" rtlCol="0" anchor="ctr"/>
            <a:lstStyle/>
            <a:p>
              <a:r>
                <a:rPr lang="en-US" sz="4400" b="1">
                  <a:solidFill>
                    <a:srgbClr val="D35400">
                      <a:alpha val="70000"/>
                    </a:srgbClr>
                  </a:solidFill>
                  <a:latin typeface="Georgia" pitchFamily="34" charset="0"/>
                  <a:ea typeface="Georgia" pitchFamily="34" charset="-122"/>
                  <a:cs typeface="Georgia" pitchFamily="34" charset="-120"/>
                </a:rPr>
                <a:t>“</a:t>
              </a:r>
              <a:endParaRPr lang="en-US" sz="4400"/>
            </a:p>
          </p:txBody>
        </p:sp>
        <p:sp>
          <p:nvSpPr>
            <p:cNvPr id="101" name="Text 32">
              <a:extLst>
                <a:ext uri="{FF2B5EF4-FFF2-40B4-BE49-F238E27FC236}">
                  <a16:creationId xmlns:a16="http://schemas.microsoft.com/office/drawing/2014/main" id="{84C713A3-50EA-A7DA-97B1-73DBA7887C52}"/>
                </a:ext>
              </a:extLst>
            </p:cNvPr>
            <p:cNvSpPr/>
            <p:nvPr/>
          </p:nvSpPr>
          <p:spPr>
            <a:xfrm>
              <a:off x="4526100" y="3961582"/>
              <a:ext cx="3351075" cy="667368"/>
            </a:xfrm>
            <a:prstGeom prst="rect">
              <a:avLst/>
            </a:prstGeom>
            <a:noFill/>
            <a:ln/>
          </p:spPr>
          <p:txBody>
            <a:bodyPr wrap="square" lIns="33867" tIns="33867" rIns="33867" bIns="33867" rtlCol="0" anchor="t"/>
            <a:lstStyle/>
            <a:p>
              <a:pPr algn="just"/>
              <a:r>
                <a:rPr lang="fr-FR" sz="1000">
                  <a:solidFill>
                    <a:srgbClr val="58585A"/>
                  </a:solidFill>
                  <a:latin typeface="Georgia" panose="02040502050405020303" pitchFamily="18" charset="0"/>
                </a:rPr>
                <a:t>Au moment où j’ai reçu l’assistance en cash, j’étais </a:t>
              </a:r>
              <a:r>
                <a:rPr lang="fr-FR" sz="1000" i="1">
                  <a:solidFill>
                    <a:srgbClr val="58585A"/>
                  </a:solidFill>
                  <a:latin typeface="Georgia" panose="02040502050405020303" pitchFamily="18" charset="0"/>
                </a:rPr>
                <a:t>malade</a:t>
              </a:r>
              <a:r>
                <a:rPr lang="fr-FR" sz="1000">
                  <a:solidFill>
                    <a:srgbClr val="58585A"/>
                  </a:solidFill>
                  <a:latin typeface="Georgia" panose="02040502050405020303" pitchFamily="18" charset="0"/>
                </a:rPr>
                <a:t>, elle m’a aidé énormément à surmonter la maladie et j’ai utilisé  le reste du cash pour payer les frais de scolarité de l’un de mes enfants.</a:t>
              </a:r>
              <a:endParaRPr lang="en-US" sz="1000">
                <a:solidFill>
                  <a:srgbClr val="58585A"/>
                </a:solidFill>
                <a:latin typeface="Georgia" panose="02040502050405020303" pitchFamily="18" charset="0"/>
              </a:endParaRPr>
            </a:p>
          </p:txBody>
        </p:sp>
        <p:sp>
          <p:nvSpPr>
            <p:cNvPr id="102" name="Text 33">
              <a:extLst>
                <a:ext uri="{FF2B5EF4-FFF2-40B4-BE49-F238E27FC236}">
                  <a16:creationId xmlns:a16="http://schemas.microsoft.com/office/drawing/2014/main" id="{30E1B757-23FC-C595-71EE-5453066288D7}"/>
                </a:ext>
              </a:extLst>
            </p:cNvPr>
            <p:cNvSpPr/>
            <p:nvPr/>
          </p:nvSpPr>
          <p:spPr>
            <a:xfrm>
              <a:off x="4573225" y="4585265"/>
              <a:ext cx="2039431" cy="259912"/>
            </a:xfrm>
            <a:prstGeom prst="rect">
              <a:avLst/>
            </a:prstGeom>
            <a:noFill/>
            <a:ln/>
          </p:spPr>
          <p:txBody>
            <a:bodyPr wrap="square" lIns="0" tIns="0" rIns="0" bIns="0" rtlCol="0" anchor="ctr"/>
            <a:lstStyle/>
            <a:p>
              <a:r>
                <a:rPr lang="en-US" sz="1000" b="1">
                  <a:solidFill>
                    <a:srgbClr val="D35400"/>
                  </a:solidFill>
                  <a:latin typeface="Calibri" pitchFamily="34" charset="0"/>
                  <a:ea typeface="Calibri" pitchFamily="34" charset="-122"/>
                  <a:cs typeface="Calibri" pitchFamily="34" charset="-120"/>
                </a:rPr>
                <a:t>FGD PDI, Dessalines</a:t>
              </a:r>
              <a:endParaRPr lang="en-US" sz="1000">
                <a:solidFill>
                  <a:srgbClr val="D35400"/>
                </a:solidFill>
              </a:endParaRPr>
            </a:p>
          </p:txBody>
        </p:sp>
      </p:grpSp>
      <p:sp>
        <p:nvSpPr>
          <p:cNvPr id="106" name="Graphic 248">
            <a:extLst>
              <a:ext uri="{FF2B5EF4-FFF2-40B4-BE49-F238E27FC236}">
                <a16:creationId xmlns:a16="http://schemas.microsoft.com/office/drawing/2014/main" id="{0AD78D43-A6C1-E02E-D462-E25455928EC4}"/>
              </a:ext>
            </a:extLst>
          </p:cNvPr>
          <p:cNvSpPr>
            <a:spLocks/>
          </p:cNvSpPr>
          <p:nvPr/>
        </p:nvSpPr>
        <p:spPr>
          <a:xfrm>
            <a:off x="613402" y="416219"/>
            <a:ext cx="482600" cy="482600"/>
          </a:xfrm>
          <a:custGeom>
            <a:avLst/>
            <a:gdLst/>
            <a:ahLst/>
            <a:cxnLst/>
            <a:rect l="l" t="t" r="r" b="b"/>
            <a:pathLst>
              <a:path w="482600" h="482600">
                <a:moveTo>
                  <a:pt x="462394" y="419328"/>
                </a:moveTo>
                <a:lnTo>
                  <a:pt x="455637" y="412584"/>
                </a:lnTo>
                <a:lnTo>
                  <a:pt x="447306" y="412584"/>
                </a:lnTo>
                <a:lnTo>
                  <a:pt x="51473" y="412584"/>
                </a:lnTo>
                <a:lnTo>
                  <a:pt x="71386" y="392671"/>
                </a:lnTo>
                <a:lnTo>
                  <a:pt x="71386" y="383120"/>
                </a:lnTo>
                <a:lnTo>
                  <a:pt x="59601" y="371348"/>
                </a:lnTo>
                <a:lnTo>
                  <a:pt x="50050" y="371348"/>
                </a:lnTo>
                <a:lnTo>
                  <a:pt x="3022" y="418401"/>
                </a:lnTo>
                <a:lnTo>
                  <a:pt x="1892" y="420065"/>
                </a:lnTo>
                <a:lnTo>
                  <a:pt x="393" y="423862"/>
                </a:lnTo>
                <a:lnTo>
                  <a:pt x="0" y="425716"/>
                </a:lnTo>
                <a:lnTo>
                  <a:pt x="0" y="429602"/>
                </a:lnTo>
                <a:lnTo>
                  <a:pt x="47104" y="481025"/>
                </a:lnTo>
                <a:lnTo>
                  <a:pt x="50965" y="482485"/>
                </a:lnTo>
                <a:lnTo>
                  <a:pt x="58686" y="482485"/>
                </a:lnTo>
                <a:lnTo>
                  <a:pt x="62547" y="481025"/>
                </a:lnTo>
                <a:lnTo>
                  <a:pt x="71386" y="472186"/>
                </a:lnTo>
                <a:lnTo>
                  <a:pt x="71386" y="462635"/>
                </a:lnTo>
                <a:lnTo>
                  <a:pt x="51473" y="442734"/>
                </a:lnTo>
                <a:lnTo>
                  <a:pt x="455637" y="442734"/>
                </a:lnTo>
                <a:lnTo>
                  <a:pt x="462394" y="435978"/>
                </a:lnTo>
                <a:lnTo>
                  <a:pt x="462394" y="419328"/>
                </a:lnTo>
                <a:close/>
              </a:path>
              <a:path w="482600" h="482600">
                <a:moveTo>
                  <a:pt x="472440" y="145046"/>
                </a:moveTo>
                <a:lnTo>
                  <a:pt x="468122" y="140728"/>
                </a:lnTo>
                <a:lnTo>
                  <a:pt x="432231" y="140728"/>
                </a:lnTo>
                <a:lnTo>
                  <a:pt x="432231" y="241249"/>
                </a:lnTo>
                <a:lnTo>
                  <a:pt x="429869" y="252996"/>
                </a:lnTo>
                <a:lnTo>
                  <a:pt x="423405" y="262572"/>
                </a:lnTo>
                <a:lnTo>
                  <a:pt x="413829" y="269036"/>
                </a:lnTo>
                <a:lnTo>
                  <a:pt x="402082" y="271399"/>
                </a:lnTo>
                <a:lnTo>
                  <a:pt x="390321" y="269036"/>
                </a:lnTo>
                <a:lnTo>
                  <a:pt x="380746" y="262572"/>
                </a:lnTo>
                <a:lnTo>
                  <a:pt x="374281" y="252996"/>
                </a:lnTo>
                <a:lnTo>
                  <a:pt x="371919" y="241249"/>
                </a:lnTo>
                <a:lnTo>
                  <a:pt x="374281" y="229489"/>
                </a:lnTo>
                <a:lnTo>
                  <a:pt x="380746" y="219913"/>
                </a:lnTo>
                <a:lnTo>
                  <a:pt x="390321" y="213448"/>
                </a:lnTo>
                <a:lnTo>
                  <a:pt x="402082" y="211086"/>
                </a:lnTo>
                <a:lnTo>
                  <a:pt x="413829" y="213448"/>
                </a:lnTo>
                <a:lnTo>
                  <a:pt x="423405" y="219913"/>
                </a:lnTo>
                <a:lnTo>
                  <a:pt x="429869" y="229489"/>
                </a:lnTo>
                <a:lnTo>
                  <a:pt x="432231" y="241249"/>
                </a:lnTo>
                <a:lnTo>
                  <a:pt x="432231" y="140728"/>
                </a:lnTo>
                <a:lnTo>
                  <a:pt x="311607" y="140728"/>
                </a:lnTo>
                <a:lnTo>
                  <a:pt x="311607" y="241249"/>
                </a:lnTo>
                <a:lnTo>
                  <a:pt x="306082" y="268643"/>
                </a:lnTo>
                <a:lnTo>
                  <a:pt x="291007" y="291007"/>
                </a:lnTo>
                <a:lnTo>
                  <a:pt x="268643" y="306082"/>
                </a:lnTo>
                <a:lnTo>
                  <a:pt x="241249" y="311607"/>
                </a:lnTo>
                <a:lnTo>
                  <a:pt x="213842" y="306082"/>
                </a:lnTo>
                <a:lnTo>
                  <a:pt x="191477" y="291007"/>
                </a:lnTo>
                <a:lnTo>
                  <a:pt x="178257" y="271399"/>
                </a:lnTo>
                <a:lnTo>
                  <a:pt x="176403" y="268643"/>
                </a:lnTo>
                <a:lnTo>
                  <a:pt x="170878" y="241249"/>
                </a:lnTo>
                <a:lnTo>
                  <a:pt x="176403" y="213842"/>
                </a:lnTo>
                <a:lnTo>
                  <a:pt x="178257" y="211086"/>
                </a:lnTo>
                <a:lnTo>
                  <a:pt x="191477" y="191477"/>
                </a:lnTo>
                <a:lnTo>
                  <a:pt x="213842" y="176403"/>
                </a:lnTo>
                <a:lnTo>
                  <a:pt x="241249" y="170878"/>
                </a:lnTo>
                <a:lnTo>
                  <a:pt x="268643" y="176403"/>
                </a:lnTo>
                <a:lnTo>
                  <a:pt x="291007" y="191477"/>
                </a:lnTo>
                <a:lnTo>
                  <a:pt x="306082" y="213842"/>
                </a:lnTo>
                <a:lnTo>
                  <a:pt x="311607" y="241249"/>
                </a:lnTo>
                <a:lnTo>
                  <a:pt x="311607" y="140728"/>
                </a:lnTo>
                <a:lnTo>
                  <a:pt x="110566" y="140728"/>
                </a:lnTo>
                <a:lnTo>
                  <a:pt x="110566" y="241249"/>
                </a:lnTo>
                <a:lnTo>
                  <a:pt x="108204" y="252996"/>
                </a:lnTo>
                <a:lnTo>
                  <a:pt x="101739" y="262572"/>
                </a:lnTo>
                <a:lnTo>
                  <a:pt x="92163" y="269036"/>
                </a:lnTo>
                <a:lnTo>
                  <a:pt x="80416" y="271399"/>
                </a:lnTo>
                <a:lnTo>
                  <a:pt x="68656" y="269036"/>
                </a:lnTo>
                <a:lnTo>
                  <a:pt x="59080" y="262572"/>
                </a:lnTo>
                <a:lnTo>
                  <a:pt x="52616" y="252996"/>
                </a:lnTo>
                <a:lnTo>
                  <a:pt x="50253" y="241249"/>
                </a:lnTo>
                <a:lnTo>
                  <a:pt x="52616" y="229489"/>
                </a:lnTo>
                <a:lnTo>
                  <a:pt x="59080" y="219913"/>
                </a:lnTo>
                <a:lnTo>
                  <a:pt x="68656" y="213448"/>
                </a:lnTo>
                <a:lnTo>
                  <a:pt x="80416" y="211086"/>
                </a:lnTo>
                <a:lnTo>
                  <a:pt x="92163" y="213448"/>
                </a:lnTo>
                <a:lnTo>
                  <a:pt x="101739" y="219913"/>
                </a:lnTo>
                <a:lnTo>
                  <a:pt x="108204" y="229489"/>
                </a:lnTo>
                <a:lnTo>
                  <a:pt x="110566" y="241249"/>
                </a:lnTo>
                <a:lnTo>
                  <a:pt x="110566" y="140728"/>
                </a:lnTo>
                <a:lnTo>
                  <a:pt x="14363" y="140728"/>
                </a:lnTo>
                <a:lnTo>
                  <a:pt x="10045" y="145046"/>
                </a:lnTo>
                <a:lnTo>
                  <a:pt x="10045" y="337439"/>
                </a:lnTo>
                <a:lnTo>
                  <a:pt x="14363" y="341757"/>
                </a:lnTo>
                <a:lnTo>
                  <a:pt x="468122" y="341757"/>
                </a:lnTo>
                <a:lnTo>
                  <a:pt x="472440" y="337439"/>
                </a:lnTo>
                <a:lnTo>
                  <a:pt x="472440" y="311607"/>
                </a:lnTo>
                <a:lnTo>
                  <a:pt x="472440" y="271399"/>
                </a:lnTo>
                <a:lnTo>
                  <a:pt x="472440" y="211086"/>
                </a:lnTo>
                <a:lnTo>
                  <a:pt x="472440" y="170878"/>
                </a:lnTo>
                <a:lnTo>
                  <a:pt x="472440" y="145046"/>
                </a:lnTo>
                <a:close/>
              </a:path>
              <a:path w="482600" h="482600">
                <a:moveTo>
                  <a:pt x="482485" y="52895"/>
                </a:moveTo>
                <a:lnTo>
                  <a:pt x="435368" y="1460"/>
                </a:lnTo>
                <a:lnTo>
                  <a:pt x="431507" y="0"/>
                </a:lnTo>
                <a:lnTo>
                  <a:pt x="423799" y="0"/>
                </a:lnTo>
                <a:lnTo>
                  <a:pt x="419938" y="1460"/>
                </a:lnTo>
                <a:lnTo>
                  <a:pt x="411111" y="10299"/>
                </a:lnTo>
                <a:lnTo>
                  <a:pt x="411111" y="19837"/>
                </a:lnTo>
                <a:lnTo>
                  <a:pt x="431012" y="39751"/>
                </a:lnTo>
                <a:lnTo>
                  <a:pt x="26847" y="39751"/>
                </a:lnTo>
                <a:lnTo>
                  <a:pt x="20091" y="46507"/>
                </a:lnTo>
                <a:lnTo>
                  <a:pt x="20091" y="63157"/>
                </a:lnTo>
                <a:lnTo>
                  <a:pt x="26847" y="69913"/>
                </a:lnTo>
                <a:lnTo>
                  <a:pt x="431012" y="69913"/>
                </a:lnTo>
                <a:lnTo>
                  <a:pt x="411111" y="89814"/>
                </a:lnTo>
                <a:lnTo>
                  <a:pt x="411111" y="99364"/>
                </a:lnTo>
                <a:lnTo>
                  <a:pt x="422884" y="111125"/>
                </a:lnTo>
                <a:lnTo>
                  <a:pt x="432435" y="111125"/>
                </a:lnTo>
                <a:lnTo>
                  <a:pt x="479475" y="64084"/>
                </a:lnTo>
                <a:lnTo>
                  <a:pt x="480593" y="62420"/>
                </a:lnTo>
                <a:lnTo>
                  <a:pt x="482092" y="58623"/>
                </a:lnTo>
                <a:lnTo>
                  <a:pt x="482485" y="56769"/>
                </a:lnTo>
                <a:lnTo>
                  <a:pt x="482485" y="52895"/>
                </a:lnTo>
                <a:close/>
              </a:path>
            </a:pathLst>
          </a:custGeom>
          <a:solidFill>
            <a:srgbClr val="F15B55"/>
          </a:solidFill>
        </p:spPr>
        <p:txBody>
          <a:bodyPr wrap="square" lIns="0" tIns="0" rIns="0" bIns="0" rtlCol="0">
            <a:prstTxWarp prst="textNoShape">
              <a:avLst/>
            </a:prstTxWarp>
            <a:noAutofit/>
          </a:bodyPr>
          <a:lstStyle/>
          <a:p>
            <a:endParaRPr lang="fr-FR"/>
          </a:p>
        </p:txBody>
      </p:sp>
      <p:grpSp>
        <p:nvGrpSpPr>
          <p:cNvPr id="31" name="Group 30">
            <a:extLst>
              <a:ext uri="{FF2B5EF4-FFF2-40B4-BE49-F238E27FC236}">
                <a16:creationId xmlns:a16="http://schemas.microsoft.com/office/drawing/2014/main" id="{96ADF30A-AC17-04D0-D6BE-B58BCA728124}"/>
              </a:ext>
            </a:extLst>
          </p:cNvPr>
          <p:cNvGrpSpPr/>
          <p:nvPr/>
        </p:nvGrpSpPr>
        <p:grpSpPr>
          <a:xfrm>
            <a:off x="4518241" y="5237226"/>
            <a:ext cx="3353774" cy="1015459"/>
            <a:chOff x="4243358" y="5285170"/>
            <a:chExt cx="3889438" cy="1015459"/>
          </a:xfrm>
        </p:grpSpPr>
        <p:sp>
          <p:nvSpPr>
            <p:cNvPr id="107" name="Shape 29">
              <a:extLst>
                <a:ext uri="{FF2B5EF4-FFF2-40B4-BE49-F238E27FC236}">
                  <a16:creationId xmlns:a16="http://schemas.microsoft.com/office/drawing/2014/main" id="{CA400F1D-20A2-2E50-FE19-39E5A16CD278}"/>
                </a:ext>
              </a:extLst>
            </p:cNvPr>
            <p:cNvSpPr/>
            <p:nvPr/>
          </p:nvSpPr>
          <p:spPr>
            <a:xfrm>
              <a:off x="4243358" y="5285170"/>
              <a:ext cx="3877909" cy="1015459"/>
            </a:xfrm>
            <a:prstGeom prst="rect">
              <a:avLst/>
            </a:prstGeom>
            <a:solidFill>
              <a:srgbClr val="FFF8F2"/>
            </a:solidFill>
            <a:ln/>
            <a:effectLst>
              <a:outerShdw blurRad="177800" dist="50800" dir="8100000" algn="bl" rotWithShape="0">
                <a:srgbClr val="8B1A1A">
                  <a:alpha val="18000"/>
                </a:srgbClr>
              </a:outerShdw>
            </a:effectLst>
          </p:spPr>
          <p:txBody>
            <a:bodyPr/>
            <a:lstStyle/>
            <a:p>
              <a:endParaRPr lang="fr-FR" sz="2400"/>
            </a:p>
          </p:txBody>
        </p:sp>
        <p:sp>
          <p:nvSpPr>
            <p:cNvPr id="108" name="Text 31">
              <a:extLst>
                <a:ext uri="{FF2B5EF4-FFF2-40B4-BE49-F238E27FC236}">
                  <a16:creationId xmlns:a16="http://schemas.microsoft.com/office/drawing/2014/main" id="{35F4E1A1-2D65-CC3D-2DA1-1B4C7A996DC9}"/>
                </a:ext>
              </a:extLst>
            </p:cNvPr>
            <p:cNvSpPr/>
            <p:nvPr/>
          </p:nvSpPr>
          <p:spPr>
            <a:xfrm>
              <a:off x="4243358" y="5427777"/>
              <a:ext cx="502270" cy="313972"/>
            </a:xfrm>
            <a:prstGeom prst="rect">
              <a:avLst/>
            </a:prstGeom>
            <a:noFill/>
            <a:ln/>
          </p:spPr>
          <p:txBody>
            <a:bodyPr wrap="square" lIns="0" tIns="0" rIns="0" bIns="0" rtlCol="0" anchor="ctr"/>
            <a:lstStyle/>
            <a:p>
              <a:r>
                <a:rPr lang="en-US" sz="4400" b="1">
                  <a:solidFill>
                    <a:srgbClr val="D35400">
                      <a:alpha val="70000"/>
                    </a:srgbClr>
                  </a:solidFill>
                  <a:latin typeface="Georgia" pitchFamily="34" charset="0"/>
                  <a:ea typeface="Georgia" pitchFamily="34" charset="-122"/>
                  <a:cs typeface="Georgia" pitchFamily="34" charset="-120"/>
                </a:rPr>
                <a:t>“</a:t>
              </a:r>
              <a:endParaRPr lang="en-US" sz="4400"/>
            </a:p>
          </p:txBody>
        </p:sp>
        <p:sp>
          <p:nvSpPr>
            <p:cNvPr id="109" name="Text 32">
              <a:extLst>
                <a:ext uri="{FF2B5EF4-FFF2-40B4-BE49-F238E27FC236}">
                  <a16:creationId xmlns:a16="http://schemas.microsoft.com/office/drawing/2014/main" id="{8A59B8E3-2A15-E220-6BA0-B8080F474B5F}"/>
                </a:ext>
              </a:extLst>
            </p:cNvPr>
            <p:cNvSpPr/>
            <p:nvPr/>
          </p:nvSpPr>
          <p:spPr>
            <a:xfrm>
              <a:off x="4518242" y="5358322"/>
              <a:ext cx="3614554" cy="877006"/>
            </a:xfrm>
            <a:prstGeom prst="rect">
              <a:avLst/>
            </a:prstGeom>
            <a:noFill/>
            <a:ln/>
          </p:spPr>
          <p:txBody>
            <a:bodyPr wrap="square" lIns="33867" tIns="33867" rIns="33867" bIns="33867" rtlCol="0" anchor="t"/>
            <a:lstStyle/>
            <a:p>
              <a:pPr algn="just"/>
              <a:r>
                <a:rPr lang="fr-FR" sz="1000">
                  <a:solidFill>
                    <a:srgbClr val="58585A"/>
                  </a:solidFill>
                  <a:latin typeface="Georgia" panose="02040502050405020303" pitchFamily="18" charset="0"/>
                </a:rPr>
                <a:t>Il y avait beaucoup de gens qui n'avaient rien trouvé, j'ai partagé avec eux. Avec le reste, j'ai fait le nécessaire pour mes enfants. Et avec ce qui restait encore, j'ai fait mon petit commerce. J’ai été satisfaite.</a:t>
              </a:r>
              <a:endParaRPr lang="en-US" sz="1000">
                <a:solidFill>
                  <a:srgbClr val="58585A"/>
                </a:solidFill>
                <a:latin typeface="Georgia" panose="02040502050405020303" pitchFamily="18" charset="0"/>
              </a:endParaRPr>
            </a:p>
          </p:txBody>
        </p:sp>
        <p:sp>
          <p:nvSpPr>
            <p:cNvPr id="110" name="Text 33">
              <a:extLst>
                <a:ext uri="{FF2B5EF4-FFF2-40B4-BE49-F238E27FC236}">
                  <a16:creationId xmlns:a16="http://schemas.microsoft.com/office/drawing/2014/main" id="{EADFF3FF-034A-1D32-5656-B7FB9A31A06D}"/>
                </a:ext>
              </a:extLst>
            </p:cNvPr>
            <p:cNvSpPr/>
            <p:nvPr/>
          </p:nvSpPr>
          <p:spPr>
            <a:xfrm>
              <a:off x="4555949" y="5985143"/>
              <a:ext cx="2039431" cy="259912"/>
            </a:xfrm>
            <a:prstGeom prst="rect">
              <a:avLst/>
            </a:prstGeom>
            <a:noFill/>
            <a:ln/>
          </p:spPr>
          <p:txBody>
            <a:bodyPr wrap="square" lIns="0" tIns="0" rIns="0" bIns="0" rtlCol="0" anchor="ctr"/>
            <a:lstStyle/>
            <a:p>
              <a:r>
                <a:rPr lang="en-US" sz="1000" b="1">
                  <a:solidFill>
                    <a:srgbClr val="D35400"/>
                  </a:solidFill>
                  <a:latin typeface="Calibri" pitchFamily="34" charset="0"/>
                  <a:ea typeface="Calibri" pitchFamily="34" charset="-122"/>
                  <a:cs typeface="Calibri" pitchFamily="34" charset="-120"/>
                </a:rPr>
                <a:t>FGD PDI, Saint-Marc</a:t>
              </a:r>
              <a:endParaRPr lang="en-US" sz="1000">
                <a:solidFill>
                  <a:srgbClr val="D35400"/>
                </a:solidFill>
              </a:endParaRPr>
            </a:p>
          </p:txBody>
        </p:sp>
      </p:grpSp>
      <p:sp>
        <p:nvSpPr>
          <p:cNvPr id="32" name="TextBox 36">
            <a:extLst>
              <a:ext uri="{FF2B5EF4-FFF2-40B4-BE49-F238E27FC236}">
                <a16:creationId xmlns:a16="http://schemas.microsoft.com/office/drawing/2014/main" id="{1971344B-4305-3D80-F23D-D514CD08C208}"/>
              </a:ext>
            </a:extLst>
          </p:cNvPr>
          <p:cNvSpPr txBox="1"/>
          <p:nvPr/>
        </p:nvSpPr>
        <p:spPr>
          <a:xfrm>
            <a:off x="4771845" y="6473026"/>
            <a:ext cx="2985037" cy="292388"/>
          </a:xfrm>
          <a:prstGeom prst="rect">
            <a:avLst/>
          </a:prstGeom>
          <a:noFill/>
        </p:spPr>
        <p:txBody>
          <a:bodyPr wrap="square" rtlCol="0">
            <a:spAutoFit/>
          </a:bodyPr>
          <a:lstStyle>
            <a:defPPr>
              <a:defRPr lang="en-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CA" sz="1300" noProof="0">
                <a:solidFill>
                  <a:srgbClr val="434343"/>
                </a:solidFill>
              </a:rPr>
              <a:t>* Secteurs non prévus par le MPCA</a:t>
            </a:r>
          </a:p>
        </p:txBody>
      </p:sp>
    </p:spTree>
    <p:extLst>
      <p:ext uri="{BB962C8B-B14F-4D97-AF65-F5344CB8AC3E}">
        <p14:creationId xmlns:p14="http://schemas.microsoft.com/office/powerpoint/2010/main" val="583027093"/>
      </p:ext>
    </p:extLst>
  </p:cSld>
  <p:clrMapOvr>
    <a:masterClrMapping/>
  </p:clrMapOvr>
</p:sld>
</file>

<file path=ppt/theme/theme1.xml><?xml version="1.0" encoding="utf-8"?>
<a:theme xmlns:a="http://schemas.openxmlformats.org/drawingml/2006/main" name="REACH_Theme_2022">
  <a:themeElements>
    <a:clrScheme name="REACH_Color_Palette_2022">
      <a:dk1>
        <a:sysClr val="windowText" lastClr="000000"/>
      </a:dk1>
      <a:lt1>
        <a:sysClr val="window" lastClr="FFFFFF"/>
      </a:lt1>
      <a:dk2>
        <a:srgbClr val="58585A"/>
      </a:dk2>
      <a:lt2>
        <a:srgbClr val="EE5859"/>
      </a:lt2>
      <a:accent1>
        <a:srgbClr val="EE5859"/>
      </a:accent1>
      <a:accent2>
        <a:srgbClr val="58585A"/>
      </a:accent2>
      <a:accent3>
        <a:srgbClr val="315975"/>
      </a:accent3>
      <a:accent4>
        <a:srgbClr val="D2CBB8"/>
      </a:accent4>
      <a:accent5>
        <a:srgbClr val="A5A5A5"/>
      </a:accent5>
      <a:accent6>
        <a:srgbClr val="A5A5A5"/>
      </a:accent6>
      <a:hlink>
        <a:srgbClr val="581522"/>
      </a:hlink>
      <a:folHlink>
        <a:srgbClr val="015232"/>
      </a:folHlink>
    </a:clrScheme>
    <a:fontScheme name="IMPACT">
      <a:majorFont>
        <a:latin typeface="Roboto Condensed"/>
        <a:ea typeface=""/>
        <a:cs typeface=""/>
      </a:majorFont>
      <a:minorFont>
        <a:latin typeface="Segoe U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ACH_Presentation_Square_Template_2022" id="{5637049C-BD7A-4D77-A64D-CAE3EB47DFD1}" vid="{1CB78ECF-CFEE-4B28-ABED-8C347FCB1B7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CE36845BBC7E045BADC55076FCBCE54" ma:contentTypeVersion="18" ma:contentTypeDescription="Crée un document." ma:contentTypeScope="" ma:versionID="efb2d37c22e1a8462a32d259ad25dc52">
  <xsd:schema xmlns:xsd="http://www.w3.org/2001/XMLSchema" xmlns:xs="http://www.w3.org/2001/XMLSchema" xmlns:p="http://schemas.microsoft.com/office/2006/metadata/properties" xmlns:ns2="fe61be33-cbaf-4c94-b58a-a34d929eaf4f" xmlns:ns3="b9a2b066-db03-45e9-a911-ef9f0be93d4e" targetNamespace="http://schemas.microsoft.com/office/2006/metadata/properties" ma:root="true" ma:fieldsID="a5ad39cb4814994619e6100de9dd2f91" ns2:_="" ns3:_="">
    <xsd:import namespace="fe61be33-cbaf-4c94-b58a-a34d929eaf4f"/>
    <xsd:import namespace="b9a2b066-db03-45e9-a911-ef9f0be93d4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Ordre"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e61be33-cbaf-4c94-b58a-a34d929eaf4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Balises d’images" ma:readOnly="false" ma:fieldId="{5cf76f15-5ced-4ddc-b409-7134ff3c332f}" ma:taxonomyMulti="true" ma:sspId="4d06f0b5-5743-41f2-90d3-b12c8ffc7f36"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Ordre" ma:index="23" nillable="true" ma:displayName="Ordre" ma:format="Dropdown" ma:internalName="Ordre" ma:percentage="FALSE">
      <xsd:simpleType>
        <xsd:restriction base="dms:Number"/>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9a2b066-db03-45e9-a911-ef9f0be93d4e"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5a47ac58-b6f7-4d3c-bb58-bfe4a2f5d6aa}" ma:internalName="TaxCatchAll" ma:showField="CatchAllData" ma:web="b9a2b066-db03-45e9-a911-ef9f0be93d4e">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b9a2b066-db03-45e9-a911-ef9f0be93d4e" xsi:nil="true"/>
    <lcf76f155ced4ddcb4097134ff3c332f xmlns="fe61be33-cbaf-4c94-b58a-a34d929eaf4f">
      <Terms xmlns="http://schemas.microsoft.com/office/infopath/2007/PartnerControls"/>
    </lcf76f155ced4ddcb4097134ff3c332f>
    <Ordre xmlns="fe61be33-cbaf-4c94-b58a-a34d929eaf4f" xsi:nil="true"/>
    <SharedWithUsers xmlns="b9a2b066-db03-45e9-a911-ef9f0be93d4e">
      <UserInfo>
        <DisplayName>Marta TESTA</DisplayName>
        <AccountId>110</AccountId>
        <AccountType/>
      </UserInfo>
      <UserInfo>
        <DisplayName>Renaud ZAMBEAUX</DisplayName>
        <AccountId>100</AccountId>
        <AccountType/>
      </UserInfo>
    </SharedWithUsers>
  </documentManagement>
</p:properties>
</file>

<file path=customXml/itemProps1.xml><?xml version="1.0" encoding="utf-8"?>
<ds:datastoreItem xmlns:ds="http://schemas.openxmlformats.org/officeDocument/2006/customXml" ds:itemID="{FE8FE906-07E6-4F36-B4D2-61C38BC9563A}">
  <ds:schemaRefs>
    <ds:schemaRef ds:uri="http://schemas.microsoft.com/sharepoint/v3/contenttype/forms"/>
  </ds:schemaRefs>
</ds:datastoreItem>
</file>

<file path=customXml/itemProps2.xml><?xml version="1.0" encoding="utf-8"?>
<ds:datastoreItem xmlns:ds="http://schemas.openxmlformats.org/officeDocument/2006/customXml" ds:itemID="{FD9D165E-E699-4A46-91C0-263144FED895}">
  <ds:schemaRefs>
    <ds:schemaRef ds:uri="b9a2b066-db03-45e9-a911-ef9f0be93d4e"/>
    <ds:schemaRef ds:uri="fe61be33-cbaf-4c94-b58a-a34d929eaf4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99A91C3F-21BB-4928-A1A0-2BD174C7394F}">
  <ds:schemaRefs>
    <ds:schemaRef ds:uri="b9a2b066-db03-45e9-a911-ef9f0be93d4e"/>
    <ds:schemaRef ds:uri="fe61be33-cbaf-4c94-b58a-a34d929eaf4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Widescreen</PresentationFormat>
  <Slides>17</Slides>
  <Notes>7</Notes>
  <HiddenSlides>0</HiddenSlide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REACH_Theme_2022</vt:lpstr>
      <vt:lpstr>Mécanisme de Réponse Rapide (RRM) – Résultats clés de l’étude qualitative (Communes de Saint-Marc et Marchand-Dessalines)</vt:lpstr>
      <vt:lpstr>Partenaires</vt:lpstr>
      <vt:lpstr>Agenda</vt:lpstr>
      <vt:lpstr>Contexte du projet </vt:lpstr>
      <vt:lpstr>PowerPoint Presentation</vt:lpstr>
      <vt:lpstr>Approche méthodologique </vt:lpstr>
      <vt:lpstr>PowerPoint Presentation</vt:lpstr>
      <vt:lpstr>Utilisation de l’assistance cash par les ménages</vt:lpstr>
      <vt:lpstr>PowerPoint Presentation</vt:lpstr>
      <vt:lpstr>PowerPoint Presentation</vt:lpstr>
      <vt:lpstr>Impact du cash sur les dynamiques locales (marchés, cohésion sociale)</vt:lpstr>
      <vt:lpstr>PowerPoint Presentation</vt:lpstr>
      <vt:lpstr>PowerPoint Presentation</vt:lpstr>
      <vt:lpstr>Redevabilité et prochaines étapes</vt:lpstr>
      <vt:lpstr>Redevabilité et prochaines étapes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Amine BAHRI</dc:creator>
  <cp:revision>1</cp:revision>
  <dcterms:created xsi:type="dcterms:W3CDTF">2023-09-26T14:12:13Z</dcterms:created>
  <dcterms:modified xsi:type="dcterms:W3CDTF">2026-05-27T12:13:37Z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r8>334600</vt:r8>
  </property>
  <property fmtid="{D5CDD505-2E9C-101B-9397-08002B2CF9AE}" pid="3" name="_ExtendedDescription">
    <vt:lpwstr/>
  </property>
  <property fmtid="{D5CDD505-2E9C-101B-9397-08002B2CF9AE}" pid="4" name="TriggerFlowInfo">
    <vt:lpwstr/>
  </property>
  <property fmtid="{D5CDD505-2E9C-101B-9397-08002B2CF9AE}" pid="5" name="ComplianceAssetId">
    <vt:lpwstr/>
  </property>
  <property fmtid="{D5CDD505-2E9C-101B-9397-08002B2CF9AE}" pid="6" name="MediaServiceImageTags">
    <vt:lpwstr/>
  </property>
  <property fmtid="{D5CDD505-2E9C-101B-9397-08002B2CF9AE}" pid="7" name="ContentTypeId">
    <vt:lpwstr>0x0101005CE36845BBC7E045BADC55076FCBCE54</vt:lpwstr>
  </property>
</Properties>
</file>