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5" r:id="rId2"/>
    <p:sldMasterId id="2147483701" r:id="rId3"/>
    <p:sldMasterId id="2147483697" r:id="rId4"/>
    <p:sldMasterId id="2147483703" r:id="rId5"/>
    <p:sldMasterId id="2147483723" r:id="rId6"/>
    <p:sldMasterId id="2147483733" r:id="rId7"/>
    <p:sldMasterId id="2147483752" r:id="rId8"/>
    <p:sldMasterId id="2147483739" r:id="rId9"/>
    <p:sldMasterId id="2147483688" r:id="rId10"/>
  </p:sldMasterIdLst>
  <p:notesMasterIdLst>
    <p:notesMasterId r:id="rId48"/>
  </p:notesMasterIdLst>
  <p:sldIdLst>
    <p:sldId id="295" r:id="rId11"/>
    <p:sldId id="296" r:id="rId12"/>
    <p:sldId id="357" r:id="rId13"/>
    <p:sldId id="360" r:id="rId14"/>
    <p:sldId id="300" r:id="rId15"/>
    <p:sldId id="364" r:id="rId16"/>
    <p:sldId id="365" r:id="rId17"/>
    <p:sldId id="366" r:id="rId18"/>
    <p:sldId id="385" r:id="rId19"/>
    <p:sldId id="386" r:id="rId20"/>
    <p:sldId id="399" r:id="rId21"/>
    <p:sldId id="388" r:id="rId22"/>
    <p:sldId id="387" r:id="rId23"/>
    <p:sldId id="389" r:id="rId24"/>
    <p:sldId id="381" r:id="rId25"/>
    <p:sldId id="382" r:id="rId26"/>
    <p:sldId id="391" r:id="rId27"/>
    <p:sldId id="383" r:id="rId28"/>
    <p:sldId id="376" r:id="rId29"/>
    <p:sldId id="363" r:id="rId30"/>
    <p:sldId id="370" r:id="rId31"/>
    <p:sldId id="371" r:id="rId32"/>
    <p:sldId id="372" r:id="rId33"/>
    <p:sldId id="374" r:id="rId34"/>
    <p:sldId id="362" r:id="rId35"/>
    <p:sldId id="378" r:id="rId36"/>
    <p:sldId id="394" r:id="rId37"/>
    <p:sldId id="379" r:id="rId38"/>
    <p:sldId id="393" r:id="rId39"/>
    <p:sldId id="392" r:id="rId40"/>
    <p:sldId id="396" r:id="rId41"/>
    <p:sldId id="397" r:id="rId42"/>
    <p:sldId id="398" r:id="rId43"/>
    <p:sldId id="395" r:id="rId44"/>
    <p:sldId id="361" r:id="rId45"/>
    <p:sldId id="302" r:id="rId46"/>
    <p:sldId id="373" r:id="rId4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89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pos="2245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écile Avena" initials="CA" lastIdx="2" clrIdx="0">
    <p:extLst>
      <p:ext uri="{19B8F6BF-5375-455C-9EA6-DF929625EA0E}">
        <p15:presenceInfo xmlns:p15="http://schemas.microsoft.com/office/powerpoint/2012/main" userId="Cécile Avena" providerId="None"/>
      </p:ext>
    </p:extLst>
  </p:cmAuthor>
  <p:cmAuthor id="2" name="Lysiane Haefelin" initials="LH" lastIdx="23" clrIdx="1">
    <p:extLst>
      <p:ext uri="{19B8F6BF-5375-455C-9EA6-DF929625EA0E}">
        <p15:presenceInfo xmlns:p15="http://schemas.microsoft.com/office/powerpoint/2012/main" userId="7cdb19f78a2203ad" providerId="Windows Live"/>
      </p:ext>
    </p:extLst>
  </p:cmAuthor>
  <p:cmAuthor id="3" name="Veronique Pingard" initials="VP" lastIdx="3" clrIdx="2">
    <p:extLst>
      <p:ext uri="{19B8F6BF-5375-455C-9EA6-DF929625EA0E}">
        <p15:presenceInfo xmlns:p15="http://schemas.microsoft.com/office/powerpoint/2012/main" userId="Veronique Ping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EE5859"/>
    <a:srgbClr val="D2CBB8"/>
    <a:srgbClr val="4D4D4D"/>
    <a:srgbClr val="666666"/>
    <a:srgbClr val="D1D3D4"/>
    <a:srgbClr val="000000"/>
    <a:srgbClr val="979797"/>
    <a:srgbClr val="808080"/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1240" y="44"/>
      </p:cViewPr>
      <p:guideLst>
        <p:guide orient="horz" pos="2160"/>
        <p:guide pos="2789"/>
        <p:guide orient="horz" pos="1616"/>
        <p:guide pos="2245"/>
        <p:guide orient="horz" pos="1366"/>
        <p:guide orient="horz" pos="2478"/>
      </p:guideLst>
    </p:cSldViewPr>
  </p:slideViewPr>
  <p:outlineViewPr>
    <p:cViewPr>
      <p:scale>
        <a:sx n="33" d="100"/>
        <a:sy n="33" d="100"/>
      </p:scale>
      <p:origin x="0" y="-5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0A826-AF4C-4057-A5AC-0AD1D5705D33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397A9-5E78-4AF5-9B5B-5C19EF63F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7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97A9-5E78-4AF5-9B5B-5C19EF63FC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principaux risques sécuritaires auxquels sont confrontés les enfants dans les sites évalués sont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tensions au sein de la communauté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(dans 43% des sites) et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risques d’agressions sur le trajet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la collecte de bois ou pour l’eau (également dans 43% des sites).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 que majorité des déplacés et des réfugiés a rapporté que seulement une partie des enfants ont été exposés à des problèmes de protection au cours des 6 mois précédant la collecte de données dans autant de sites (58%), selon les chiffres,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réfugiés semblent les plus touchés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car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24% des sites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les réfugiés ont rapporté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l’ensemble des enfants avaient été exposés à des problèmes de protection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contre 10% des sites pour l’ensemble des enfants PDI.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principal problème de protection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auxquels sont confrontés les enfants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 le mariage forcé et précoce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la fois pour les PDI et les réfugiés, selon les IC.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26% des sites enquêtés, les IC ont rapporté une augmentation des atteintes à l’intégrité au cours des 6 mois précédant la collecte.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deux raisons principales sont l’augmentation du nombre de personnes déplacées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les sites dans 53% des sites,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la dégradation de la situation sécuritaire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28% des sites. Dans 35% des sites dans lesquels les IC ont rapporté une diminution des atteintes à l’intégrité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les activités de sensibilisation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mises en place par les acteurs humanitaires (dans 55% des sites) et les acteurs locaux (dans 42% des sites)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 permis de diminuer le nombre des atteintes à l’intégrité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cours des 6 mois précédant la collecte de données. Cependant les activités de sensibilisation semblent encore insuffisantes car dans 26% des sites dans lesquels les IC ont rapporté une augmentation des atteintes à l’intégrité,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¼ des sites,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IC ont rapporté que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troisième raison de ces augmentations est la réduction des activités de sensibilisation mises en place par les acteurs locaux.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397A9-5E78-4AF5-9B5B-5C19EF63FC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3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vu des résultats, dans 60% des sites dans lesquels les IC ont rapporté la présence d’un service de prise en charge des enfants de moins de 18 ans confrontés à des problèmes majeurs de protection, la majorité des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 les plus disponibles sont des services médicaux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(dans 66% des sites selon les C) et en deuxième position,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services juridiques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(dans 63% des sites selon les IC).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Selon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IC,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l’ensemble des parents PDI ont connaissance de ces services dans 56% des sites enquêtés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alors que l’ensemble des parents réfugiés ont connaissance de ces services dans 74% des sites.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principale raison de la non accessibilité et de la non efficacité des services de prise en charge est un manque d’infrastructures adaptées. En effet, dans 60% des sites dans lesquels les IC ont rapporté qu’il existait des services de prises en charge, les IC ont rapporté que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principale raison à l’inaccessibilité de ces services était le manque de capacité d’accueil et de prise en charge des enfants dans 33% des sites enquêtés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plus, la raison principale de l’inefficacité de ces services est la prise en charge inadaptée et incomplète des enfants, dans 68% des sites selon les IC.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Ainsi bien qu’il y ait une présence de services de prise en charge des enfants confrontés à des problèmes majeurs de protection dans les sites,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renforcement de ces structures et davantage de sensibilisation auprès des personnes réfugiées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une meilleure connaissance des services disponibles seraient nécessaires, </a:t>
            </a:r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améliorer la réponse sur les sites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cas de problèmes majeurs de protection.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97A9-5E78-4AF5-9B5B-5C19EF63FC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00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5763" y="150813"/>
            <a:ext cx="4784725" cy="59737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64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Text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4" y="550506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2960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259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6329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05211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13818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049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000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73250"/>
            <a:ext cx="1799924" cy="3767154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73250"/>
            <a:ext cx="1799924" cy="376715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7325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7325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63085"/>
            <a:ext cx="1793928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4989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6329" y="1875182"/>
            <a:ext cx="3776870" cy="394914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/>
          <p:cNvSpPr/>
          <p:nvPr/>
        </p:nvSpPr>
        <p:spPr>
          <a:xfrm>
            <a:off x="556329" y="1709530"/>
            <a:ext cx="3776870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0" name="Rectangle 39"/>
          <p:cNvSpPr/>
          <p:nvPr/>
        </p:nvSpPr>
        <p:spPr>
          <a:xfrm>
            <a:off x="4810277" y="1875182"/>
            <a:ext cx="3776870" cy="394914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Rectangle 40"/>
          <p:cNvSpPr/>
          <p:nvPr/>
        </p:nvSpPr>
        <p:spPr>
          <a:xfrm>
            <a:off x="4810277" y="1709530"/>
            <a:ext cx="3776870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52123" y="266874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52123" y="191928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59380" y="231578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04808" y="267600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04808" y="192653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12065" y="232304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654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151553760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609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chart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421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789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SmartArt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9951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848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 baseline="0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0963" y="1774825"/>
            <a:ext cx="8974137" cy="4410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326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40370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YOU PASTE YOUR HEADER</a:t>
            </a:r>
            <a:endParaRPr lang="es-E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953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162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561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371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770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580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2635250" y="331797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YOU PASTE YOUR HEADER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756150" y="331797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YOU PASTE YOUR HEADER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6877050" y="332643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108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rgbClr val="58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4851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173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472699" y="177970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Name </a:t>
            </a:r>
            <a:r>
              <a:rPr lang="en-US" dirty="0" err="1" smtClean="0"/>
              <a:t>Lastname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Mobile Telephone</a:t>
            </a:r>
          </a:p>
          <a:p>
            <a:pPr lvl="0"/>
            <a:r>
              <a:rPr lang="en-US" dirty="0" smtClean="0"/>
              <a:t>Desktop Telephone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name.lastname@impact-initiatives.org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skype user name</a:t>
            </a:r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www.impact-initiatives.org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IMPACT Initiatives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IMPACT_init</a:t>
            </a:r>
            <a:endParaRPr lang="es-E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817681"/>
            <a:ext cx="139097" cy="139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99661"/>
            <a:ext cx="142572" cy="980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93774"/>
            <a:ext cx="130921" cy="130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605381"/>
            <a:ext cx="147872" cy="1478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833939"/>
            <a:ext cx="138520" cy="138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5085917"/>
            <a:ext cx="168361" cy="11785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34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 smtClean="0">
                <a:solidFill>
                  <a:srgbClr val="58585A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971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9909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52685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1412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140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472699" y="177970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Name </a:t>
            </a:r>
            <a:r>
              <a:rPr lang="en-US" dirty="0" err="1" smtClean="0"/>
              <a:t>Lastname</a:t>
            </a:r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Mobile Telephone</a:t>
            </a:r>
          </a:p>
          <a:p>
            <a:pPr lvl="0"/>
            <a:r>
              <a:rPr lang="en-US" dirty="0" smtClean="0"/>
              <a:t>Desktop Telephone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name.lastname@impact-initiatives.org</a:t>
            </a:r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skype user name</a:t>
            </a:r>
            <a:endParaRPr lang="es-E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www.impact-initiatives.org</a:t>
            </a:r>
            <a:endParaRPr lang="es-E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IMPACT Initiatives</a:t>
            </a:r>
            <a:endParaRPr lang="es-E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IMPACT_init</a:t>
            </a:r>
            <a:endParaRPr lang="es-E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817681"/>
            <a:ext cx="139097" cy="1390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99661"/>
            <a:ext cx="142572" cy="980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93774"/>
            <a:ext cx="130921" cy="1309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605381"/>
            <a:ext cx="147872" cy="147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833939"/>
            <a:ext cx="138520" cy="1385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5085917"/>
            <a:ext cx="168361" cy="117852"/>
          </a:xfrm>
          <a:prstGeom prst="rect">
            <a:avLst/>
          </a:prstGeom>
        </p:spPr>
      </p:pic>
      <p:cxnSp>
        <p:nvCxnSpPr>
          <p:cNvPr id="37" name="Straight Connector 36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80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THE TITLE OF YOU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8"/>
            <a:ext cx="5287963" cy="5891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9474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7254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6288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05211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13818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3689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4 Boxes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5552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73250"/>
            <a:ext cx="1799924" cy="3767154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73250"/>
            <a:ext cx="1799924" cy="376715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7325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7325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63085"/>
            <a:ext cx="1793928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041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+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6329" y="1875182"/>
            <a:ext cx="3776870" cy="394914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/>
          <p:cNvSpPr/>
          <p:nvPr/>
        </p:nvSpPr>
        <p:spPr>
          <a:xfrm>
            <a:off x="556329" y="1709530"/>
            <a:ext cx="3776870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0" name="Rectangle 39"/>
          <p:cNvSpPr/>
          <p:nvPr/>
        </p:nvSpPr>
        <p:spPr>
          <a:xfrm>
            <a:off x="4810277" y="1875182"/>
            <a:ext cx="3776870" cy="394914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Rectangle 40"/>
          <p:cNvSpPr/>
          <p:nvPr/>
        </p:nvSpPr>
        <p:spPr>
          <a:xfrm>
            <a:off x="4810277" y="1709530"/>
            <a:ext cx="3776870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52123" y="266874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52123" y="191928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59380" y="231578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04808" y="267600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04808" y="192653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12065" y="232304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8278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Chart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3155327852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741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Chartop2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chart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6543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Smartgraphic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SmartArt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340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 smtClean="0">
                <a:solidFill>
                  <a:srgbClr val="EE5859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939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5763" y="150813"/>
            <a:ext cx="4784725" cy="59737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1708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3" y="541441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2501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Cover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38536" y="0"/>
            <a:ext cx="5288096" cy="461606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Month Year</a:t>
            </a:r>
            <a:endParaRPr lang="es-E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07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Cover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43571" y="0"/>
            <a:ext cx="5288096" cy="4616067"/>
          </a:xfrm>
          <a:prstGeom prst="rect">
            <a:avLst/>
          </a:prstGeom>
          <a:solidFill>
            <a:srgbClr val="D2CBB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D2CBB8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85526" y="0"/>
            <a:ext cx="0" cy="4081549"/>
          </a:xfrm>
          <a:prstGeom prst="line">
            <a:avLst/>
          </a:prstGeom>
          <a:ln w="22225">
            <a:solidFill>
              <a:srgbClr val="58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30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6661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rgbClr val="D2CBB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4351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270286"/>
            <a:ext cx="3976091" cy="327386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77970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Name </a:t>
            </a:r>
            <a:r>
              <a:rPr lang="en-US" dirty="0" err="1" smtClean="0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Mobile Telephone</a:t>
            </a:r>
          </a:p>
          <a:p>
            <a:pPr lvl="0"/>
            <a:r>
              <a:rPr lang="en-US" dirty="0" smtClean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name.lastname@</a:t>
            </a:r>
            <a:r>
              <a:rPr lang="es-ES" smtClean="0"/>
              <a:t>reach-initiative.org</a:t>
            </a:r>
            <a:endParaRPr lang="es-E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s-ES" smtClean="0"/>
              <a:t>www.reach-initiative.org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@REACH_info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81768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99661"/>
            <a:ext cx="142572" cy="980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9377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60538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83393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5085917"/>
            <a:ext cx="168361" cy="117852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460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270286"/>
            <a:ext cx="3976091" cy="3273866"/>
          </a:xfrm>
          <a:prstGeom prst="rect">
            <a:avLst/>
          </a:prstGeom>
          <a:solidFill>
            <a:srgbClr val="D2CBB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77970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Name </a:t>
            </a:r>
            <a:r>
              <a:rPr lang="en-US" dirty="0" err="1" smtClean="0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Mobile Telephone</a:t>
            </a:r>
          </a:p>
          <a:p>
            <a:pPr lvl="0"/>
            <a:r>
              <a:rPr lang="en-US" dirty="0" smtClean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name.lastname@</a:t>
            </a:r>
            <a:r>
              <a:rPr lang="es-ES" smtClean="0"/>
              <a:t>reach-initiative.org</a:t>
            </a:r>
            <a:endParaRPr lang="es-E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 smtClean="0"/>
              <a:t>www.reach-initiative.org</a:t>
            </a:r>
            <a:endParaRPr lang="es-E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@IREACH_info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81768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99661"/>
            <a:ext cx="142572" cy="980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9377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60538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83393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5085917"/>
            <a:ext cx="168361" cy="117852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30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5167909" y="2270286"/>
            <a:ext cx="3976091" cy="3273866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 userDrawn="1"/>
        </p:nvSpPr>
        <p:spPr>
          <a:xfrm>
            <a:off x="5472704" y="2270290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 smtClean="0">
                <a:solidFill>
                  <a:schemeClr val="bg1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735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5167909" y="2270286"/>
            <a:ext cx="3976091" cy="3273866"/>
          </a:xfrm>
          <a:prstGeom prst="rect">
            <a:avLst/>
          </a:prstGeom>
          <a:solidFill>
            <a:srgbClr val="D2CBB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 userDrawn="1"/>
        </p:nvSpPr>
        <p:spPr>
          <a:xfrm>
            <a:off x="5472704" y="2270290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 smtClean="0">
                <a:solidFill>
                  <a:srgbClr val="58585A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7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9909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52685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020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9909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52685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97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08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HERE GOES THE TITLE OF YOU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8"/>
            <a:ext cx="5287963" cy="5891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 smtClean="0"/>
              <a:t>Click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to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03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53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20.jp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jpg"/><Relationship Id="rId5" Type="http://schemas.openxmlformats.org/officeDocument/2006/relationships/image" Target="../media/image9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8.jp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8" name="Rectangle 7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64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7" r:id="rId2"/>
    <p:sldLayoutId id="2147483719" r:id="rId3"/>
    <p:sldLayoutId id="2147483770" r:id="rId4"/>
    <p:sldLayoutId id="21474837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"/>
            <a:ext cx="9144000" cy="6856929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85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2" r:id="rId3"/>
    <p:sldLayoutId id="2147483722" r:id="rId4"/>
    <p:sldLayoutId id="2147483751" r:id="rId5"/>
    <p:sldLayoutId id="2147483773" r:id="rId6"/>
    <p:sldLayoutId id="2147483772" r:id="rId7"/>
    <p:sldLayoutId id="214748377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428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5" r:id="rId2"/>
    <p:sldLayoutId id="2147483699" r:id="rId3"/>
    <p:sldLayoutId id="21474837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96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889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7" r:id="rId3"/>
    <p:sldLayoutId id="2147483716" r:id="rId4"/>
    <p:sldLayoutId id="2147483717" r:id="rId5"/>
    <p:sldLayoutId id="2147483718" r:id="rId6"/>
    <p:sldLayoutId id="2147483709" r:id="rId7"/>
    <p:sldLayoutId id="2147483714" r:id="rId8"/>
    <p:sldLayoutId id="2147483715" r:id="rId9"/>
    <p:sldLayoutId id="214748377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33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CBB8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8" name="Rectangle 7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86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6" r:id="rId2"/>
    <p:sldLayoutId id="2147483725" r:id="rId3"/>
    <p:sldLayoutId id="21474837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02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268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5" r:id="rId2"/>
    <p:sldLayoutId id="2147483757" r:id="rId3"/>
    <p:sldLayoutId id="2147483759" r:id="rId4"/>
    <p:sldLayoutId id="2147483761" r:id="rId5"/>
    <p:sldLayoutId id="2147483763" r:id="rId6"/>
    <p:sldLayoutId id="2147483765" r:id="rId7"/>
    <p:sldLayoutId id="2147483767" r:id="rId8"/>
    <p:sldLayoutId id="21474837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1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www.reachresourcecentre.info/search/?search=1&amp;initiative%5b0%5d=reach&amp;pcountry%5b0%5d=niger&amp;ptheme%5b0%5d=humanitarian-situation-monitoring&amp;dates&amp;keyword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3634" y="412376"/>
            <a:ext cx="7298766" cy="2501153"/>
          </a:xfrm>
        </p:spPr>
        <p:txBody>
          <a:bodyPr/>
          <a:lstStyle/>
          <a:p>
            <a:r>
              <a:rPr lang="en-US" sz="5400" dirty="0"/>
              <a:t>Evaluation Protection </a:t>
            </a:r>
            <a:r>
              <a:rPr lang="en-US" sz="5400" dirty="0" err="1" smtClean="0"/>
              <a:t>dans</a:t>
            </a:r>
            <a:r>
              <a:rPr lang="en-US" sz="5400" dirty="0" smtClean="0"/>
              <a:t> </a:t>
            </a:r>
            <a:r>
              <a:rPr lang="en-US" sz="5400" dirty="0"/>
              <a:t>la </a:t>
            </a:r>
            <a:r>
              <a:rPr lang="en-US" sz="5400" dirty="0" err="1"/>
              <a:t>région</a:t>
            </a:r>
            <a:r>
              <a:rPr lang="en-US" sz="5400" dirty="0"/>
              <a:t> de Diffa</a:t>
            </a:r>
            <a:endParaRPr lang="es-E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3635" y="2952281"/>
            <a:ext cx="5571565" cy="525931"/>
          </a:xfrm>
        </p:spPr>
        <p:txBody>
          <a:bodyPr/>
          <a:lstStyle/>
          <a:p>
            <a:r>
              <a:rPr lang="fr-FR" sz="2400" b="1" dirty="0">
                <a:solidFill>
                  <a:srgbClr val="EE5859"/>
                </a:solidFill>
              </a:rPr>
              <a:t>Présentation </a:t>
            </a:r>
            <a:r>
              <a:rPr lang="fr-FR" sz="2400" b="1" dirty="0" smtClean="0">
                <a:solidFill>
                  <a:srgbClr val="EE5859"/>
                </a:solidFill>
              </a:rPr>
              <a:t>des principaux </a:t>
            </a:r>
            <a:r>
              <a:rPr lang="fr-FR" sz="2400" b="1" dirty="0">
                <a:solidFill>
                  <a:srgbClr val="EE5859"/>
                </a:solidFill>
              </a:rPr>
              <a:t>résultats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sz="1600" dirty="0" err="1" smtClean="0"/>
              <a:t>Juin</a:t>
            </a:r>
            <a:r>
              <a:rPr lang="es-ES" sz="1600" dirty="0" smtClean="0"/>
              <a:t> 2020</a:t>
            </a:r>
          </a:p>
          <a:p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Résultats – </a:t>
            </a:r>
            <a:r>
              <a:rPr lang="fr-CH" dirty="0"/>
              <a:t>Situation sécuritaire </a:t>
            </a:r>
            <a:endParaRPr lang="en-US" dirty="0"/>
          </a:p>
        </p:txBody>
      </p:sp>
      <p:sp>
        <p:nvSpPr>
          <p:cNvPr id="26" name="Subtitle 4"/>
          <p:cNvSpPr>
            <a:spLocks noGrp="1"/>
          </p:cNvSpPr>
          <p:nvPr>
            <p:ph type="subTitle" idx="1"/>
          </p:nvPr>
        </p:nvSpPr>
        <p:spPr>
          <a:xfrm>
            <a:off x="152131" y="1258067"/>
            <a:ext cx="8488643" cy="398044"/>
          </a:xfrm>
        </p:spPr>
        <p:txBody>
          <a:bodyPr/>
          <a:lstStyle/>
          <a:p>
            <a:r>
              <a:rPr lang="fr-CH" sz="1600" dirty="0" smtClean="0"/>
              <a:t>Risques sécuritaires des populations au </a:t>
            </a:r>
            <a:r>
              <a:rPr lang="fr-CH" sz="1600" dirty="0"/>
              <a:t>cours des 6 mois précédant la collecte de données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86176" y="5950656"/>
            <a:ext cx="873304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IC pouvaient choisir plusieurs options de réponses (question à choix multiples)</a:t>
            </a:r>
          </a:p>
          <a:p>
            <a:pPr lvl="0"/>
            <a:r>
              <a:rPr lang="fr-FR" sz="1400" baseline="30000" dirty="0">
                <a:solidFill>
                  <a:prstClr val="black"/>
                </a:solidFill>
              </a:rPr>
              <a:t>2 Incidents fréquents (au moins une fois par semaine), incidents sporadiques (entre une fois par semaine et une fois par mois), incidents rares (moins d’une fois par mois</a:t>
            </a:r>
            <a:r>
              <a:rPr lang="fr-FR" sz="1400" baseline="30000" dirty="0" smtClean="0">
                <a:solidFill>
                  <a:prstClr val="black"/>
                </a:solidFill>
              </a:rPr>
              <a:t>)</a:t>
            </a:r>
            <a:endParaRPr kumimoji="0" lang="fr-FR" sz="1400" b="0" i="0" u="none" strike="noStrike" kern="120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888" t="59992"/>
          <a:stretch/>
        </p:blipFill>
        <p:spPr>
          <a:xfrm>
            <a:off x="4544568" y="4129240"/>
            <a:ext cx="4306824" cy="1619243"/>
          </a:xfrm>
          <a:prstGeom prst="rect">
            <a:avLst/>
          </a:prstGeom>
        </p:spPr>
      </p:pic>
      <p:sp>
        <p:nvSpPr>
          <p:cNvPr id="9" name="ZoneTexte 9"/>
          <p:cNvSpPr txBox="1"/>
          <p:nvPr/>
        </p:nvSpPr>
        <p:spPr>
          <a:xfrm>
            <a:off x="313186" y="2292512"/>
            <a:ext cx="3817444" cy="1200329"/>
          </a:xfrm>
          <a:prstGeom prst="rect">
            <a:avLst/>
          </a:prstGeom>
          <a:noFill/>
          <a:ln>
            <a:solidFill>
              <a:srgbClr val="EE58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Des incidents sécuritaires ont eu lieu </a:t>
            </a:r>
            <a:r>
              <a:rPr lang="fr-FR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dans les sites évalués au cours des 6 mois précédant la collecte de données </a:t>
            </a:r>
            <a:r>
              <a:rPr lang="fr-FR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selon 90% des IC</a:t>
            </a:r>
            <a:endParaRPr lang="fr-FR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Augmentation des occurrences d’incidents selon 27% des IC</a:t>
            </a:r>
            <a:endParaRPr lang="fr-CH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23" t="60644" r="51478"/>
          <a:stretch/>
        </p:blipFill>
        <p:spPr>
          <a:xfrm>
            <a:off x="441473" y="4113926"/>
            <a:ext cx="3954979" cy="1634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518" y="1966654"/>
            <a:ext cx="4329874" cy="186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Résultats – </a:t>
            </a:r>
            <a:r>
              <a:rPr lang="fr-CH" dirty="0"/>
              <a:t>Situation sécuritaire </a:t>
            </a:r>
            <a:endParaRPr lang="en-US" dirty="0"/>
          </a:p>
        </p:txBody>
      </p:sp>
      <p:sp>
        <p:nvSpPr>
          <p:cNvPr id="26" name="Subtitle 4"/>
          <p:cNvSpPr>
            <a:spLocks noGrp="1"/>
          </p:cNvSpPr>
          <p:nvPr>
            <p:ph type="subTitle" idx="1"/>
          </p:nvPr>
        </p:nvSpPr>
        <p:spPr>
          <a:xfrm>
            <a:off x="152131" y="1258067"/>
            <a:ext cx="8488643" cy="424830"/>
          </a:xfrm>
        </p:spPr>
        <p:txBody>
          <a:bodyPr/>
          <a:lstStyle/>
          <a:p>
            <a:r>
              <a:rPr lang="fr-CH" sz="1600" dirty="0" smtClean="0"/>
              <a:t>Risques sécuritaires des populations au </a:t>
            </a:r>
            <a:r>
              <a:rPr lang="fr-CH" sz="1600" dirty="0"/>
              <a:t>cours des 6 mois précédant la collecte de données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01231" y="6019008"/>
            <a:ext cx="8733042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IC pouvaient choisir plusieurs options de réponses (question à choix multiples</a:t>
            </a: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fr-FR" sz="1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8470" r="51118"/>
          <a:stretch/>
        </p:blipFill>
        <p:spPr>
          <a:xfrm>
            <a:off x="301231" y="3860800"/>
            <a:ext cx="4275813" cy="1830261"/>
          </a:xfrm>
          <a:prstGeom prst="rect">
            <a:avLst/>
          </a:prstGeom>
        </p:spPr>
      </p:pic>
      <p:sp>
        <p:nvSpPr>
          <p:cNvPr id="9" name="ZoneTexte 9"/>
          <p:cNvSpPr txBox="1"/>
          <p:nvPr/>
        </p:nvSpPr>
        <p:spPr>
          <a:xfrm>
            <a:off x="4994914" y="4050413"/>
            <a:ext cx="3817444" cy="1384995"/>
          </a:xfrm>
          <a:prstGeom prst="rect">
            <a:avLst/>
          </a:prstGeom>
          <a:noFill/>
          <a:ln>
            <a:solidFill>
              <a:srgbClr val="EE58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Des actions ont été prises </a:t>
            </a:r>
            <a:r>
              <a:rPr lang="fr-FR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au cours des 6 mois précédant la collecte de données </a:t>
            </a:r>
            <a:r>
              <a:rPr lang="fr-FR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afin de prévenir ou réduire les occurrences d’incidents sécuritaires selon 28% des IC</a:t>
            </a:r>
            <a:endParaRPr lang="fr-FR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Selon 93% des IC, 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les actions entreprises pour prévenir et/ou réduire la survenance des incidents 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sécuritaires sont efficaces</a:t>
            </a:r>
            <a:endParaRPr lang="fr-CH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55174"/>
          <a:stretch/>
        </p:blipFill>
        <p:spPr>
          <a:xfrm>
            <a:off x="287043" y="1914034"/>
            <a:ext cx="8747230" cy="164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Résultats – </a:t>
            </a:r>
            <a:r>
              <a:rPr lang="fr-CH" dirty="0" smtClean="0"/>
              <a:t>Situation sécuritaire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4294967295"/>
          </p:nvPr>
        </p:nvSpPr>
        <p:spPr>
          <a:xfrm>
            <a:off x="116349" y="1320773"/>
            <a:ext cx="8211442" cy="568106"/>
          </a:xfrm>
        </p:spPr>
        <p:txBody>
          <a:bodyPr/>
          <a:lstStyle/>
          <a:p>
            <a:pPr marL="0" indent="0">
              <a:buNone/>
            </a:pP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Risques </a:t>
            </a:r>
            <a:r>
              <a:rPr lang="fr-CH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sécuritaires des populations au cours des 6 mois précédant la collecte de données </a:t>
            </a:r>
            <a:endParaRPr lang="en-US" sz="16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57508" r="51421" b="-38"/>
          <a:stretch/>
        </p:blipFill>
        <p:spPr>
          <a:xfrm>
            <a:off x="291470" y="4114485"/>
            <a:ext cx="3879273" cy="1619069"/>
          </a:xfrm>
          <a:prstGeom prst="rect">
            <a:avLst/>
          </a:prstGeom>
        </p:spPr>
      </p:pic>
      <p:sp>
        <p:nvSpPr>
          <p:cNvPr id="9" name="ZoneTexte 9"/>
          <p:cNvSpPr txBox="1"/>
          <p:nvPr/>
        </p:nvSpPr>
        <p:spPr>
          <a:xfrm>
            <a:off x="240145" y="2218875"/>
            <a:ext cx="3981925" cy="1200329"/>
          </a:xfrm>
          <a:prstGeom prst="rect">
            <a:avLst/>
          </a:prstGeom>
          <a:noFill/>
          <a:ln>
            <a:solidFill>
              <a:srgbClr val="EE58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38% des IC </a:t>
            </a:r>
            <a:r>
              <a:rPr lang="fr-FR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ont rapporté que </a:t>
            </a:r>
            <a:r>
              <a:rPr lang="fr-FR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des enlèvements ont eu lieu </a:t>
            </a:r>
            <a:r>
              <a:rPr lang="fr-FR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au cours des 6 mois précédant la collecte de données dans les sites évalués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Augmentation des occurrences d’enlèvements selon 38% des IC</a:t>
            </a:r>
            <a:endParaRPr lang="fr-CH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145" y="5999182"/>
            <a:ext cx="873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IC pouvaient choisir plusieurs options de réponses (question à choix multiples</a:t>
            </a: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lang="fr-FR" sz="1400" baseline="30000" dirty="0">
                <a:solidFill>
                  <a:prstClr val="black"/>
                </a:solidFill>
              </a:rPr>
              <a:t> </a:t>
            </a:r>
            <a:endParaRPr lang="fr-FR" sz="1400" baseline="30000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fr-FR" sz="1400" baseline="30000" dirty="0" smtClean="0">
                <a:solidFill>
                  <a:prstClr val="black"/>
                </a:solidFill>
              </a:rPr>
              <a:t>2 </a:t>
            </a:r>
            <a:r>
              <a:rPr lang="fr-FR" sz="1400" baseline="30000" dirty="0">
                <a:solidFill>
                  <a:prstClr val="black"/>
                </a:solidFill>
              </a:rPr>
              <a:t>Les pourcentages ont été arrondis au nombre entier ce qui explique que le total ne soit pas exactement égal à 100, à 1% ou 2% près)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850" y="1950615"/>
            <a:ext cx="4391025" cy="351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Résultats – Situation sécuritaire 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4294967295"/>
          </p:nvPr>
        </p:nvSpPr>
        <p:spPr>
          <a:xfrm>
            <a:off x="116349" y="1291625"/>
            <a:ext cx="8659436" cy="418228"/>
          </a:xfrm>
        </p:spPr>
        <p:txBody>
          <a:bodyPr/>
          <a:lstStyle/>
          <a:p>
            <a:pPr marL="0" indent="0">
              <a:buNone/>
            </a:pPr>
            <a:r>
              <a:rPr lang="fr-FR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A</a:t>
            </a:r>
            <a:r>
              <a:rPr lang="fr-FR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tteintes </a:t>
            </a:r>
            <a:r>
              <a:rPr lang="fr-FR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à l’intégrité des populations déplacées au cours des 6 mois précédant la collecte de données 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EE5859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907" y="5561176"/>
            <a:ext cx="8733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aseline="30000" dirty="0" smtClean="0">
                <a:solidFill>
                  <a:prstClr val="black"/>
                </a:solidFill>
              </a:rPr>
              <a:t>1 Dans </a:t>
            </a:r>
            <a:r>
              <a:rPr lang="fr-FR" sz="1400" baseline="30000" dirty="0">
                <a:solidFill>
                  <a:prstClr val="black"/>
                </a:solidFill>
              </a:rPr>
              <a:t>le cadre de cette évaluation, le  terme « atteinte  à  l’intégrité  de  la  personne » est  compris  comme  incluant les  aspects  suivants  : disparitions forcées, violences physiques (attaques, meurtres), arrestations et détentions arbitraires, travail forcé, menace, agressions basées sur le genre, viol, mariage forcé/précoce, discrimination en termes d’accès aux services de </a:t>
            </a:r>
            <a:r>
              <a:rPr lang="fr-FR" sz="1400" baseline="30000" dirty="0" smtClean="0">
                <a:solidFill>
                  <a:prstClr val="black"/>
                </a:solidFill>
              </a:rPr>
              <a:t>base</a:t>
            </a:r>
          </a:p>
          <a:p>
            <a:r>
              <a:rPr lang="fr-FR" sz="1400" baseline="30000" dirty="0" smtClean="0">
                <a:solidFill>
                  <a:prstClr val="black"/>
                </a:solidFill>
              </a:rPr>
              <a:t>2 </a:t>
            </a:r>
            <a:r>
              <a:rPr lang="fr-FR" sz="1400" baseline="30000" dirty="0">
                <a:solidFill>
                  <a:prstClr val="black"/>
                </a:solidFill>
              </a:rPr>
              <a:t>Les groupes de population font référence aux atteintes à l’intégrité commises à leur </a:t>
            </a:r>
            <a:r>
              <a:rPr lang="fr-FR" sz="1400" baseline="30000" dirty="0" smtClean="0">
                <a:solidFill>
                  <a:prstClr val="black"/>
                </a:solidFill>
              </a:rPr>
              <a:t>égard</a:t>
            </a:r>
          </a:p>
          <a:p>
            <a:r>
              <a:rPr lang="fr-FR" sz="1400" baseline="30000" dirty="0" smtClean="0">
                <a:solidFill>
                  <a:prstClr val="black"/>
                </a:solidFill>
              </a:rPr>
              <a:t>3 </a:t>
            </a:r>
            <a:r>
              <a:rPr lang="fr-FR" sz="1400" baseline="30000" dirty="0">
                <a:solidFill>
                  <a:prstClr val="black"/>
                </a:solidFill>
              </a:rPr>
              <a:t>Les IC pouvaient choisir plusieurs options de réponses (question à choix multiples)</a:t>
            </a:r>
          </a:p>
          <a:p>
            <a:pPr lvl="0"/>
            <a:endParaRPr kumimoji="0" lang="fr-FR" sz="1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sp>
        <p:nvSpPr>
          <p:cNvPr id="13" name="ZoneTexte 9"/>
          <p:cNvSpPr txBox="1"/>
          <p:nvPr/>
        </p:nvSpPr>
        <p:spPr>
          <a:xfrm>
            <a:off x="301614" y="4004104"/>
            <a:ext cx="3817444" cy="1200329"/>
          </a:xfrm>
          <a:prstGeom prst="rect">
            <a:avLst/>
          </a:prstGeom>
          <a:noFill/>
          <a:ln>
            <a:solidFill>
              <a:srgbClr val="EE58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Plus de la moitié de la population aurait été confrontée à des atteintes à l’intégrité de la personne </a:t>
            </a:r>
            <a:r>
              <a:rPr lang="fr-FR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dans les sites évalués, </a:t>
            </a:r>
            <a:r>
              <a:rPr lang="fr-FR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selon 59% des IC</a:t>
            </a:r>
          </a:p>
          <a:p>
            <a:pPr lvl="0"/>
            <a:endParaRPr lang="fr-FR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Augmentation des atteintes à l’intégrité de la personne selon 32% des IC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90" y="2357210"/>
            <a:ext cx="3091359" cy="916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992" y="1760116"/>
            <a:ext cx="4229957" cy="5344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992" y="3525673"/>
            <a:ext cx="4229957" cy="1678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26" y="1731773"/>
            <a:ext cx="4150302" cy="20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Résultats – </a:t>
            </a:r>
            <a:r>
              <a:rPr lang="fr-CH" dirty="0" smtClean="0"/>
              <a:t>Déplacement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4294967295"/>
          </p:nvPr>
        </p:nvSpPr>
        <p:spPr>
          <a:xfrm>
            <a:off x="116349" y="1291625"/>
            <a:ext cx="8659436" cy="372583"/>
          </a:xfrm>
        </p:spPr>
        <p:txBody>
          <a:bodyPr/>
          <a:lstStyle/>
          <a:p>
            <a:pPr marL="0" indent="0">
              <a:buNone/>
            </a:pPr>
            <a:r>
              <a:rPr lang="fr-CH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Facteurs de départs et intentions de retour</a:t>
            </a:r>
            <a:endParaRPr lang="en-US" sz="16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138" y="5815450"/>
            <a:ext cx="4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Les IC pouvaient choisir plusieurs options de réponses (question à choix multiples</a:t>
            </a: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lvl="0"/>
            <a:r>
              <a:rPr lang="fr-FR" sz="1400" baseline="30000" dirty="0">
                <a:solidFill>
                  <a:prstClr val="black"/>
                </a:solidFill>
              </a:rPr>
              <a:t>2 </a:t>
            </a:r>
            <a:r>
              <a:rPr lang="fr-FR" sz="1400" baseline="30000" dirty="0" smtClean="0">
                <a:solidFill>
                  <a:prstClr val="black"/>
                </a:solidFill>
              </a:rPr>
              <a:t>Les </a:t>
            </a:r>
            <a:r>
              <a:rPr lang="fr-FR" sz="1400" baseline="30000" dirty="0">
                <a:solidFill>
                  <a:prstClr val="black"/>
                </a:solidFill>
              </a:rPr>
              <a:t>pourcentages ont été arrondis au nombre entier ce qui explique que le total ne soit pas exactement égal à 100, à 1% ou 2% </a:t>
            </a:r>
            <a:r>
              <a:rPr lang="fr-FR" sz="1400" baseline="30000" dirty="0" smtClean="0">
                <a:solidFill>
                  <a:prstClr val="black"/>
                </a:solidFill>
              </a:rPr>
              <a:t>près)</a:t>
            </a:r>
            <a:endParaRPr kumimoji="0" lang="fr-FR" sz="1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51149" b="68562"/>
          <a:stretch/>
        </p:blipFill>
        <p:spPr>
          <a:xfrm>
            <a:off x="287138" y="1577819"/>
            <a:ext cx="4142957" cy="1191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4009" b="38514"/>
          <a:stretch/>
        </p:blipFill>
        <p:spPr>
          <a:xfrm>
            <a:off x="4739349" y="2983345"/>
            <a:ext cx="4191563" cy="1237673"/>
          </a:xfrm>
          <a:prstGeom prst="rect">
            <a:avLst/>
          </a:prstGeom>
        </p:spPr>
      </p:pic>
      <p:sp>
        <p:nvSpPr>
          <p:cNvPr id="14" name="ZoneTexte 9"/>
          <p:cNvSpPr txBox="1"/>
          <p:nvPr/>
        </p:nvSpPr>
        <p:spPr>
          <a:xfrm>
            <a:off x="386176" y="2913598"/>
            <a:ext cx="3817444" cy="2862322"/>
          </a:xfrm>
          <a:prstGeom prst="rect">
            <a:avLst/>
          </a:prstGeom>
          <a:noFill/>
          <a:ln>
            <a:solidFill>
              <a:srgbClr val="EE58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Ø"/>
              <a:defRPr/>
            </a:pPr>
            <a:r>
              <a:rPr lang="fr-CH" sz="1200" dirty="0" smtClean="0">
                <a:latin typeface="Arial Narrow" panose="020B0606020202030204" pitchFamily="34" charset="0"/>
              </a:rPr>
              <a:t>Principaux facteurs </a:t>
            </a:r>
            <a:r>
              <a:rPr lang="fr-CH" sz="1200" dirty="0">
                <a:latin typeface="Arial Narrow" panose="020B0606020202030204" pitchFamily="34" charset="0"/>
              </a:rPr>
              <a:t>de </a:t>
            </a:r>
            <a:r>
              <a:rPr lang="fr-CH" sz="1200" dirty="0" smtClean="0">
                <a:latin typeface="Arial Narrow" panose="020B0606020202030204" pitchFamily="34" charset="0"/>
              </a:rPr>
              <a:t>déplacement rapportés</a:t>
            </a:r>
            <a:r>
              <a:rPr lang="fr-FR" sz="1200" baseline="30000" dirty="0">
                <a:solidFill>
                  <a:prstClr val="black"/>
                </a:solidFill>
              </a:rPr>
              <a:t> 1</a:t>
            </a:r>
            <a:r>
              <a:rPr lang="fr-CH" sz="1200" dirty="0" smtClean="0">
                <a:latin typeface="Arial Narrow" panose="020B0606020202030204" pitchFamily="34" charset="0"/>
              </a:rPr>
              <a:t>  </a:t>
            </a:r>
            <a:r>
              <a:rPr lang="fr-CH" sz="1200" dirty="0">
                <a:latin typeface="Arial Narrow" panose="020B0606020202030204" pitchFamily="34" charset="0"/>
              </a:rPr>
              <a:t>: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  <a:defRPr/>
            </a:pPr>
            <a:r>
              <a:rPr lang="fr-CH" sz="1200" b="1" dirty="0">
                <a:latin typeface="Arial Narrow" panose="020B0606020202030204" pitchFamily="34" charset="0"/>
              </a:rPr>
              <a:t>la situation sécuritaire (97%), la perte des moyens de subsistance (33%) et l’insuffisance de l’aide humanitaire (6</a:t>
            </a:r>
            <a:r>
              <a:rPr lang="fr-CH" sz="1200" b="1" dirty="0" smtClean="0">
                <a:latin typeface="Arial Narrow" panose="020B0606020202030204" pitchFamily="34" charset="0"/>
              </a:rPr>
              <a:t>%)</a:t>
            </a:r>
          </a:p>
          <a:p>
            <a:pPr lvl="1" algn="just">
              <a:defRPr/>
            </a:pPr>
            <a:endParaRPr lang="fr-CH" sz="12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Les populations effectuent en moyenne </a:t>
            </a:r>
            <a:r>
              <a:rPr lang="fr-FR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 </a:t>
            </a:r>
            <a:r>
              <a:rPr lang="fr-FR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déplacements</a:t>
            </a:r>
            <a:r>
              <a:rPr lang="fr-FR" sz="1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FR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entre leur village d’origine et leur site d’accueil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L’ensemble de la population déplacée avait l’intention de rester sur le site </a:t>
            </a:r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dans les 3 mois suivant la collecte de données, </a:t>
            </a: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selon 51% des IC </a:t>
            </a:r>
            <a:endParaRPr lang="fr-CH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endParaRPr lang="fr-CH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Selon 74</a:t>
            </a: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% des 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IC, 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la </a:t>
            </a:r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population qui ne souhaitait pas rester sur le site d’accueil dans les 3 mois suivant la collecte 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 données 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voulait </a:t>
            </a: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rentrer dans 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son </a:t>
            </a: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village 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d’origine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9215" y="4294045"/>
            <a:ext cx="4073875" cy="183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9215" y="1571062"/>
            <a:ext cx="4091697" cy="12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05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824" y="2168601"/>
            <a:ext cx="3466503" cy="1743959"/>
          </a:xfrm>
        </p:spPr>
        <p:txBody>
          <a:bodyPr/>
          <a:lstStyle/>
          <a:p>
            <a:r>
              <a:rPr lang="fr-CH" dirty="0" smtClean="0"/>
              <a:t>RESULTATS DU VOLET «VIOLENCES BASÉES SUR LE GENRE»</a:t>
            </a:r>
            <a:endParaRPr lang="fr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Résultats – </a:t>
            </a:r>
            <a:r>
              <a:rPr lang="fr-CH" dirty="0"/>
              <a:t>Violences basées sur le genre</a:t>
            </a:r>
            <a:endParaRPr lang="en-US" dirty="0"/>
          </a:p>
        </p:txBody>
      </p:sp>
      <p:sp>
        <p:nvSpPr>
          <p:cNvPr id="26" name="Subtitle 4"/>
          <p:cNvSpPr>
            <a:spLocks noGrp="1"/>
          </p:cNvSpPr>
          <p:nvPr>
            <p:ph type="subTitle" idx="1"/>
          </p:nvPr>
        </p:nvSpPr>
        <p:spPr>
          <a:xfrm>
            <a:off x="142987" y="1196338"/>
            <a:ext cx="8488643" cy="462267"/>
          </a:xfrm>
        </p:spPr>
        <p:txBody>
          <a:bodyPr/>
          <a:lstStyle/>
          <a:p>
            <a:r>
              <a:rPr lang="fr-CH" sz="1600" dirty="0" smtClean="0"/>
              <a:t>Risques sécuritaires et atteintes </a:t>
            </a:r>
            <a:r>
              <a:rPr lang="fr-CH" sz="1600" dirty="0"/>
              <a:t>à l’intégrité </a:t>
            </a:r>
            <a:r>
              <a:rPr lang="fr-CH" sz="1600" dirty="0" smtClean="0"/>
              <a:t>au </a:t>
            </a:r>
            <a:r>
              <a:rPr lang="fr-CH" sz="1600" dirty="0"/>
              <a:t>cours des 6 mois précédant la collecte de données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44024" y="5978550"/>
            <a:ext cx="873304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IC pouvaient choisir plusieurs options de réponses (question à choix multiples)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Les pourcentages ont été arrondis au nombre entier ce qui explique que le total ne soit pas exactement égal à 100, à 1% ou 2% près.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-632" r="51487"/>
          <a:stretch/>
        </p:blipFill>
        <p:spPr>
          <a:xfrm>
            <a:off x="4754803" y="3968916"/>
            <a:ext cx="4049374" cy="165014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4024" y="1734161"/>
            <a:ext cx="3817444" cy="3970318"/>
          </a:xfrm>
          <a:prstGeom prst="rect">
            <a:avLst/>
          </a:prstGeom>
          <a:noFill/>
          <a:ln>
            <a:solidFill>
              <a:srgbClr val="EE58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Ø"/>
              <a:defRPr/>
            </a:pPr>
            <a:r>
              <a:rPr lang="fr-CH" sz="1200" dirty="0">
                <a:latin typeface="Arial Narrow" panose="020B0606020202030204" pitchFamily="34" charset="0"/>
              </a:rPr>
              <a:t>Principaux risques sécuritaires pour les femmes et les filles selon les </a:t>
            </a:r>
            <a:r>
              <a:rPr lang="fr-CH" sz="1200" dirty="0" smtClean="0">
                <a:latin typeface="Arial Narrow" panose="020B0606020202030204" pitchFamily="34" charset="0"/>
              </a:rPr>
              <a:t>IC</a:t>
            </a:r>
            <a:r>
              <a:rPr lang="fr-FR" sz="12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 1</a:t>
            </a:r>
            <a:r>
              <a:rPr lang="fr-CH" sz="1200" dirty="0" smtClean="0">
                <a:latin typeface="Arial Narrow" panose="020B0606020202030204" pitchFamily="34" charset="0"/>
              </a:rPr>
              <a:t> </a:t>
            </a:r>
            <a:r>
              <a:rPr lang="fr-CH" sz="1200" dirty="0">
                <a:latin typeface="Arial Narrow" panose="020B0606020202030204" pitchFamily="34" charset="0"/>
              </a:rPr>
              <a:t>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  <a:defRPr/>
            </a:pPr>
            <a:r>
              <a:rPr lang="fr-CH" sz="1200" b="1" dirty="0">
                <a:latin typeface="Arial Narrow" panose="020B0606020202030204" pitchFamily="34" charset="0"/>
              </a:rPr>
              <a:t>Les risques d’agressions sur les trajets </a:t>
            </a:r>
            <a:r>
              <a:rPr lang="fr-CH" sz="1200" b="1" dirty="0" smtClean="0">
                <a:latin typeface="Arial Narrow" panose="020B0606020202030204" pitchFamily="34" charset="0"/>
              </a:rPr>
              <a:t>(dans 46% des sites), les </a:t>
            </a:r>
            <a:r>
              <a:rPr lang="fr-CH" sz="1200" b="1" dirty="0">
                <a:latin typeface="Arial Narrow" panose="020B0606020202030204" pitchFamily="34" charset="0"/>
              </a:rPr>
              <a:t>tensions au sein de la communauté (36</a:t>
            </a:r>
            <a:r>
              <a:rPr lang="fr-CH" sz="1200" b="1" dirty="0" smtClean="0">
                <a:latin typeface="Arial Narrow" panose="020B0606020202030204" pitchFamily="34" charset="0"/>
              </a:rPr>
              <a:t>%) </a:t>
            </a:r>
            <a:r>
              <a:rPr lang="fr-CH" sz="1200" dirty="0" smtClean="0">
                <a:latin typeface="Arial Narrow" panose="020B0606020202030204" pitchFamily="34" charset="0"/>
              </a:rPr>
              <a:t>et le manque de patrouilles militaires régulières (21%)</a:t>
            </a:r>
            <a:endParaRPr lang="fr-CH" sz="1200" dirty="0">
              <a:latin typeface="Arial Narrow" panose="020B0606020202030204" pitchFamily="34" charset="0"/>
            </a:endParaRPr>
          </a:p>
          <a:p>
            <a:pPr lvl="1" algn="just">
              <a:defRPr/>
            </a:pPr>
            <a:endParaRPr lang="fr-CH" sz="12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fr-CH" sz="1200" b="1" dirty="0">
                <a:latin typeface="Arial Narrow" panose="020B0606020202030204" pitchFamily="34" charset="0"/>
              </a:rPr>
              <a:t>Femmes et filles </a:t>
            </a:r>
            <a:r>
              <a:rPr lang="fr-CH" sz="1200" b="1" dirty="0" smtClean="0">
                <a:latin typeface="Arial Narrow" panose="020B0606020202030204" pitchFamily="34" charset="0"/>
              </a:rPr>
              <a:t>réfugiées </a:t>
            </a:r>
            <a:r>
              <a:rPr lang="fr-CH" sz="1200" b="1" dirty="0">
                <a:latin typeface="Arial Narrow" panose="020B0606020202030204" pitchFamily="34" charset="0"/>
              </a:rPr>
              <a:t>semblent les plus touchées par les atteintes à l’intégrité</a:t>
            </a:r>
          </a:p>
          <a:p>
            <a:pPr lvl="0" algn="just"/>
            <a:r>
              <a:rPr lang="fr-CH" sz="1200" dirty="0" smtClean="0">
                <a:latin typeface="Arial Narrow" panose="020B0606020202030204" pitchFamily="34" charset="0"/>
              </a:rPr>
              <a:t>Selon les IC, la </a:t>
            </a:r>
            <a:r>
              <a:rPr lang="fr-CH" sz="1200" dirty="0">
                <a:latin typeface="Arial Narrow" panose="020B0606020202030204" pitchFamily="34" charset="0"/>
              </a:rPr>
              <a:t>majorité voire l’ensemble </a:t>
            </a:r>
            <a:r>
              <a:rPr lang="fr-CH" sz="1200" dirty="0" smtClean="0">
                <a:latin typeface="Arial Narrow" panose="020B0606020202030204" pitchFamily="34" charset="0"/>
              </a:rPr>
              <a:t>des femmes et des filles PDI dans </a:t>
            </a:r>
            <a:r>
              <a:rPr lang="fr-CH" sz="1200" dirty="0">
                <a:latin typeface="Arial Narrow" panose="020B0606020202030204" pitchFamily="34" charset="0"/>
              </a:rPr>
              <a:t>32% des sites ont </a:t>
            </a:r>
            <a:r>
              <a:rPr lang="fr-CH" sz="1200" dirty="0" smtClean="0">
                <a:latin typeface="Arial Narrow" panose="020B0606020202030204" pitchFamily="34" charset="0"/>
              </a:rPr>
              <a:t>rapporté </a:t>
            </a:r>
            <a:r>
              <a:rPr lang="fr-CH" sz="1200" dirty="0">
                <a:latin typeface="Arial Narrow" panose="020B0606020202030204" pitchFamily="34" charset="0"/>
              </a:rPr>
              <a:t>des atteintes à </a:t>
            </a:r>
            <a:r>
              <a:rPr lang="fr-CH" sz="1200" dirty="0" smtClean="0">
                <a:latin typeface="Arial Narrow" panose="020B0606020202030204" pitchFamily="34" charset="0"/>
              </a:rPr>
              <a:t>l’intégrit</a:t>
            </a:r>
            <a:r>
              <a:rPr lang="fr-CH" sz="1200" dirty="0" smtClean="0">
                <a:latin typeface="Arial Narrow" panose="020B0606020202030204" pitchFamily="34" charset="0"/>
              </a:rPr>
              <a:t>é contre</a:t>
            </a:r>
            <a:r>
              <a:rPr lang="fr-CH" sz="1200" dirty="0" smtClean="0">
                <a:latin typeface="Arial Narrow" panose="020B0606020202030204" pitchFamily="34" charset="0"/>
              </a:rPr>
              <a:t> </a:t>
            </a:r>
            <a:r>
              <a:rPr lang="fr-CH" sz="1200" dirty="0">
                <a:latin typeface="Arial Narrow" panose="020B0606020202030204" pitchFamily="34" charset="0"/>
              </a:rPr>
              <a:t>53% des </a:t>
            </a:r>
            <a:r>
              <a:rPr lang="fr-CH" sz="1200" dirty="0" smtClean="0">
                <a:latin typeface="Arial Narrow" panose="020B0606020202030204" pitchFamily="34" charset="0"/>
              </a:rPr>
              <a:t>sites pour les femmes et les filles réfugiées</a:t>
            </a:r>
          </a:p>
          <a:p>
            <a:pPr lvl="0" algn="just"/>
            <a:endParaRPr lang="fr-CH" sz="1200" dirty="0">
              <a:latin typeface="Arial Narrow" panose="020B060602020203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  <a:defRPr/>
            </a:pPr>
            <a:r>
              <a:rPr lang="fr-FR" sz="1200" dirty="0" smtClean="0">
                <a:latin typeface="Arial Narrow" panose="020B0606020202030204" pitchFamily="34" charset="0"/>
              </a:rPr>
              <a:t>Principaux </a:t>
            </a:r>
            <a:r>
              <a:rPr lang="fr-FR" sz="1200" dirty="0">
                <a:latin typeface="Arial Narrow" panose="020B0606020202030204" pitchFamily="34" charset="0"/>
              </a:rPr>
              <a:t>types d'atteintes à l'intégrité auxquelles sont confrontées les femmes et les filles selon les IC</a:t>
            </a:r>
            <a:r>
              <a:rPr lang="fr-FR" sz="1200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r>
              <a:rPr lang="fr-CH" sz="1200" dirty="0" smtClean="0">
                <a:latin typeface="Arial Narrow" panose="020B0606020202030204" pitchFamily="34" charset="0"/>
              </a:rPr>
              <a:t> </a:t>
            </a:r>
            <a:r>
              <a:rPr lang="fr-CH" sz="1200" dirty="0">
                <a:latin typeface="Arial Narrow" panose="020B0606020202030204" pitchFamily="34" charset="0"/>
              </a:rPr>
              <a:t>: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  <a:defRPr/>
            </a:pPr>
            <a:r>
              <a:rPr lang="fr-CH" sz="1200" b="1" dirty="0">
                <a:latin typeface="Arial Narrow" panose="020B0606020202030204" pitchFamily="34" charset="0"/>
              </a:rPr>
              <a:t>Mariages précoces/forcés </a:t>
            </a:r>
            <a:r>
              <a:rPr lang="fr-CH" sz="1200" dirty="0">
                <a:latin typeface="Arial Narrow" panose="020B0606020202030204" pitchFamily="34" charset="0"/>
              </a:rPr>
              <a:t>(88%), agressions psychologiques (37%) et physiques (35%)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  <a:defRPr/>
            </a:pPr>
            <a:r>
              <a:rPr lang="fr-CH" sz="1200" dirty="0">
                <a:latin typeface="Arial Narrow" panose="020B0606020202030204" pitchFamily="34" charset="0"/>
              </a:rPr>
              <a:t>Les IC ont connaissances de personnes pratiquant</a:t>
            </a:r>
            <a:r>
              <a:rPr lang="fr-FR" sz="1200" dirty="0">
                <a:latin typeface="Arial Narrow" panose="020B0606020202030204" pitchFamily="34" charset="0"/>
              </a:rPr>
              <a:t> des faveurs sexuelles afin d’obtenir un revenu de survie ou de la nourriture </a:t>
            </a:r>
            <a:r>
              <a:rPr lang="fr-FR" sz="1200" b="1" dirty="0">
                <a:latin typeface="Arial Narrow" panose="020B0606020202030204" pitchFamily="34" charset="0"/>
              </a:rPr>
              <a:t>dans </a:t>
            </a:r>
            <a:r>
              <a:rPr lang="fr-CH" sz="1200" b="1" dirty="0">
                <a:latin typeface="Arial Narrow" panose="020B0606020202030204" pitchFamily="34" charset="0"/>
              </a:rPr>
              <a:t>8% des </a:t>
            </a:r>
            <a:r>
              <a:rPr lang="fr-CH" sz="1200" b="1" dirty="0" smtClean="0">
                <a:latin typeface="Arial Narrow" panose="020B0606020202030204" pitchFamily="34" charset="0"/>
              </a:rPr>
              <a:t>sites</a:t>
            </a:r>
            <a:endParaRPr lang="fr-CH" sz="12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545" y="1851535"/>
            <a:ext cx="4137891" cy="184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Résultats – Violences basées sur le genre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3077"/>
          <a:stretch/>
        </p:blipFill>
        <p:spPr>
          <a:xfrm>
            <a:off x="1394460" y="1848279"/>
            <a:ext cx="6336792" cy="43662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584" y="1325059"/>
            <a:ext cx="8924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EF5859"/>
                </a:solidFill>
                <a:latin typeface="Arial Narrow" panose="020B0606020202030204" pitchFamily="34" charset="0"/>
              </a:rPr>
              <a:t>Carte : proportion des femmes et des filles ayant vécu des atteintes à l'intégrité de la </a:t>
            </a:r>
            <a:r>
              <a:rPr lang="fr-FR" sz="1600" b="1" dirty="0" smtClean="0">
                <a:solidFill>
                  <a:srgbClr val="EF5859"/>
                </a:solidFill>
                <a:latin typeface="Arial Narrow" panose="020B0606020202030204" pitchFamily="34" charset="0"/>
              </a:rPr>
              <a:t>personne au cours des 6 mois précédant la collecte de données</a:t>
            </a:r>
            <a:r>
              <a:rPr lang="fr-FR" sz="1600" b="1" dirty="0">
                <a:solidFill>
                  <a:srgbClr val="EF5859"/>
                </a:solidFill>
                <a:latin typeface="Arial Narrow" panose="020B0606020202030204" pitchFamily="34" charset="0"/>
              </a:rPr>
              <a:t>, selon les IC</a:t>
            </a:r>
            <a:endParaRPr 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Résultats – Violences basées sur le genre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4294967295"/>
          </p:nvPr>
        </p:nvSpPr>
        <p:spPr>
          <a:xfrm>
            <a:off x="116349" y="1291625"/>
            <a:ext cx="8659436" cy="473167"/>
          </a:xfrm>
        </p:spPr>
        <p:txBody>
          <a:bodyPr/>
          <a:lstStyle/>
          <a:p>
            <a:pPr marL="0" indent="0">
              <a:buNone/>
            </a:pPr>
            <a:r>
              <a:rPr lang="fr-FR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Risques sécuritaires et atteintes à l’intégrité au cours des 6 mois précédant la collecte de données </a:t>
            </a:r>
          </a:p>
          <a:p>
            <a:pPr marL="0" indent="0">
              <a:buNone/>
            </a:pPr>
            <a:endParaRPr lang="en-US" sz="18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3892" y="5968223"/>
            <a:ext cx="873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14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1 Les pourcentages ont été arrondis au nombre entier ce qui explique que le total ne soit pas exactement égal à 100, à 1% ou 2% près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2 </a:t>
            </a:r>
            <a:r>
              <a:rPr lang="fr-FR" sz="1400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Les </a:t>
            </a:r>
            <a:r>
              <a:rPr lang="fr-FR" sz="14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IC pouvaient choisir plusieurs options de réponses (question à choix multiples)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0976" t="17681"/>
          <a:stretch/>
        </p:blipFill>
        <p:spPr>
          <a:xfrm>
            <a:off x="4714706" y="4120711"/>
            <a:ext cx="4232750" cy="1760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51805"/>
          <a:stretch/>
        </p:blipFill>
        <p:spPr>
          <a:xfrm>
            <a:off x="263028" y="1688076"/>
            <a:ext cx="4161190" cy="1758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81135"/>
          <a:stretch/>
        </p:blipFill>
        <p:spPr>
          <a:xfrm>
            <a:off x="313370" y="3574823"/>
            <a:ext cx="8634086" cy="40343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34901" y="4429757"/>
            <a:ext cx="3817444" cy="1015663"/>
          </a:xfrm>
          <a:prstGeom prst="rect">
            <a:avLst/>
          </a:prstGeom>
          <a:noFill/>
          <a:ln>
            <a:solidFill>
              <a:srgbClr val="EE58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Ø"/>
              <a:defRPr/>
            </a:pPr>
            <a:r>
              <a:rPr lang="fr-CH" sz="1200" b="1" dirty="0">
                <a:latin typeface="Arial Narrow" panose="020B0606020202030204" pitchFamily="34" charset="0"/>
              </a:rPr>
              <a:t>Des atteintes à l’intégrité des hommes et des garçons rapportées dans 73% des sites selon les IC</a:t>
            </a:r>
          </a:p>
          <a:p>
            <a:pPr lvl="0" algn="just">
              <a:defRPr/>
            </a:pPr>
            <a:r>
              <a:rPr lang="fr-CH" sz="1200" dirty="0">
                <a:latin typeface="Arial Narrow" panose="020B0606020202030204" pitchFamily="34" charset="0"/>
              </a:rPr>
              <a:t>Principales </a:t>
            </a:r>
            <a:r>
              <a:rPr lang="fr-CH" sz="1200" dirty="0" smtClean="0">
                <a:latin typeface="Arial Narrow" panose="020B0606020202030204" pitchFamily="34" charset="0"/>
              </a:rPr>
              <a:t>atteintes</a:t>
            </a:r>
            <a:r>
              <a:rPr lang="fr-FR" sz="1200" baseline="30000" dirty="0">
                <a:solidFill>
                  <a:prstClr val="black"/>
                </a:solidFill>
              </a:rPr>
              <a:t> 2</a:t>
            </a:r>
            <a:r>
              <a:rPr lang="fr-CH" sz="1200" dirty="0" smtClean="0">
                <a:latin typeface="Arial Narrow" panose="020B0606020202030204" pitchFamily="34" charset="0"/>
              </a:rPr>
              <a:t> </a:t>
            </a:r>
            <a:r>
              <a:rPr lang="fr-CH" sz="1200" dirty="0">
                <a:latin typeface="Arial Narrow" panose="020B0606020202030204" pitchFamily="34" charset="0"/>
              </a:rPr>
              <a:t>: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  <a:defRPr/>
            </a:pPr>
            <a:r>
              <a:rPr lang="fr-CH" sz="1200" b="1" dirty="0">
                <a:latin typeface="Arial Narrow" panose="020B0606020202030204" pitchFamily="34" charset="0"/>
              </a:rPr>
              <a:t>Mariages précoces/forcés </a:t>
            </a:r>
            <a:r>
              <a:rPr lang="fr-CH" sz="1200" dirty="0" smtClean="0">
                <a:latin typeface="Arial Narrow" panose="020B0606020202030204" pitchFamily="34" charset="0"/>
              </a:rPr>
              <a:t>(dans 78% des sites), </a:t>
            </a:r>
            <a:r>
              <a:rPr lang="fr-CH" sz="1200" dirty="0">
                <a:latin typeface="Arial Narrow" panose="020B0606020202030204" pitchFamily="34" charset="0"/>
              </a:rPr>
              <a:t>agressions physiques (55%) et psychologiques (43</a:t>
            </a:r>
            <a:r>
              <a:rPr lang="fr-CH" sz="1200" dirty="0" smtClean="0">
                <a:latin typeface="Arial Narrow" panose="020B0606020202030204" pitchFamily="34" charset="0"/>
              </a:rPr>
              <a:t>%)</a:t>
            </a:r>
            <a:endParaRPr lang="fr-CH" sz="1200" dirty="0">
              <a:latin typeface="Arial Narrow" panose="020B0606020202030204" pitchFamily="34" charset="0"/>
            </a:endParaRPr>
          </a:p>
        </p:txBody>
      </p:sp>
      <p:sp>
        <p:nvSpPr>
          <p:cNvPr id="11" name="ZoneTexte 9"/>
          <p:cNvSpPr txBox="1"/>
          <p:nvPr/>
        </p:nvSpPr>
        <p:spPr>
          <a:xfrm>
            <a:off x="4777733" y="1671920"/>
            <a:ext cx="4144731" cy="2123658"/>
          </a:xfrm>
          <a:prstGeom prst="rect">
            <a:avLst/>
          </a:prstGeom>
          <a:noFill/>
          <a:ln>
            <a:solidFill>
              <a:srgbClr val="EE58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Ø"/>
              <a:defRPr/>
            </a:pPr>
            <a:r>
              <a:rPr lang="fr-CH" sz="1200" dirty="0" smtClean="0">
                <a:latin typeface="Arial Narrow" panose="020B0606020202030204" pitchFamily="34" charset="0"/>
              </a:rPr>
              <a:t>Augmentation </a:t>
            </a:r>
            <a:r>
              <a:rPr lang="fr-CH" sz="1200" dirty="0">
                <a:latin typeface="Arial Narrow" panose="020B0606020202030204" pitchFamily="34" charset="0"/>
              </a:rPr>
              <a:t>des atteintes à l’intégrité auxquelles sont confrontées les femmes et les filles rapportée dans 20% des sites selon les IC</a:t>
            </a:r>
          </a:p>
          <a:p>
            <a:pPr lvl="0" algn="just">
              <a:defRPr/>
            </a:pPr>
            <a:r>
              <a:rPr lang="fr-CH" sz="1200" dirty="0">
                <a:latin typeface="Arial Narrow" panose="020B0606020202030204" pitchFamily="34" charset="0"/>
              </a:rPr>
              <a:t>Raisons principales 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  <a:defRPr/>
            </a:pPr>
            <a:r>
              <a:rPr lang="fr-CH" sz="1200" b="1" dirty="0">
                <a:latin typeface="Arial Narrow" panose="020B0606020202030204" pitchFamily="34" charset="0"/>
              </a:rPr>
              <a:t>Augmentation du nombre de personnes déplacées (55%) et dégradation de la situation sécuritaire (42%)</a:t>
            </a:r>
          </a:p>
          <a:p>
            <a:pPr algn="just"/>
            <a:endParaRPr lang="fr-CH" sz="1200" u="sng" dirty="0">
              <a:latin typeface="Arial Narrow" panose="020B0606020202030204" pitchFamily="34" charset="0"/>
            </a:endParaRPr>
          </a:p>
          <a:p>
            <a:pPr algn="just"/>
            <a:r>
              <a:rPr lang="fr-CH" sz="1200" u="sng" dirty="0" smtClean="0">
                <a:latin typeface="Arial Narrow" panose="020B0606020202030204" pitchFamily="34" charset="0"/>
              </a:rPr>
              <a:t>Suffisance </a:t>
            </a:r>
            <a:r>
              <a:rPr lang="fr-CH" sz="1200" u="sng" dirty="0">
                <a:latin typeface="Arial Narrow" panose="020B0606020202030204" pitchFamily="34" charset="0"/>
              </a:rPr>
              <a:t>des activités de sensibilisation ?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200" dirty="0" smtClean="0">
                <a:latin typeface="Arial Narrow" panose="020B0606020202030204" pitchFamily="34" charset="0"/>
              </a:rPr>
              <a:t>La</a:t>
            </a:r>
            <a:r>
              <a:rPr lang="fr-CH" sz="1200" b="1" dirty="0" smtClean="0">
                <a:latin typeface="Arial Narrow" panose="020B0606020202030204" pitchFamily="34" charset="0"/>
              </a:rPr>
              <a:t> </a:t>
            </a:r>
            <a:r>
              <a:rPr lang="fr-CH" sz="1200" dirty="0" smtClean="0">
                <a:latin typeface="Arial Narrow" panose="020B0606020202030204" pitchFamily="34" charset="0"/>
              </a:rPr>
              <a:t>troisième </a:t>
            </a:r>
            <a:r>
              <a:rPr lang="fr-CH" sz="1200" dirty="0">
                <a:latin typeface="Arial Narrow" panose="020B0606020202030204" pitchFamily="34" charset="0"/>
              </a:rPr>
              <a:t>raison de </a:t>
            </a:r>
            <a:r>
              <a:rPr lang="fr-CH" sz="1200" dirty="0" smtClean="0">
                <a:latin typeface="Arial Narrow" panose="020B0606020202030204" pitchFamily="34" charset="0"/>
              </a:rPr>
              <a:t>l’augmentation </a:t>
            </a:r>
            <a:r>
              <a:rPr lang="fr-CH" sz="1200" dirty="0">
                <a:latin typeface="Arial Narrow" panose="020B0606020202030204" pitchFamily="34" charset="0"/>
              </a:rPr>
              <a:t>des atteintes à l’intégrité citée par les IC, est </a:t>
            </a:r>
            <a:r>
              <a:rPr lang="fr-CH" sz="1200" b="1" dirty="0">
                <a:latin typeface="Arial Narrow" panose="020B0606020202030204" pitchFamily="34" charset="0"/>
              </a:rPr>
              <a:t>la réduction des activités de sensibilisation </a:t>
            </a:r>
            <a:r>
              <a:rPr lang="fr-CH" sz="1200" dirty="0">
                <a:latin typeface="Arial Narrow" panose="020B0606020202030204" pitchFamily="34" charset="0"/>
              </a:rPr>
              <a:t>mises en place par les acteurs humanitaires </a:t>
            </a:r>
            <a:r>
              <a:rPr lang="fr-CH" sz="1200" b="1" dirty="0">
                <a:latin typeface="Arial Narrow" panose="020B0606020202030204" pitchFamily="34" charset="0"/>
              </a:rPr>
              <a:t>dans 30% des </a:t>
            </a:r>
            <a:r>
              <a:rPr lang="fr-CH" sz="1200" b="1" dirty="0" smtClean="0">
                <a:latin typeface="Arial Narrow" panose="020B0606020202030204" pitchFamily="34" charset="0"/>
              </a:rPr>
              <a:t>sites</a:t>
            </a:r>
            <a:endParaRPr lang="fr-CH" sz="12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06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824" y="2168601"/>
            <a:ext cx="3466503" cy="1743959"/>
          </a:xfrm>
        </p:spPr>
        <p:txBody>
          <a:bodyPr/>
          <a:lstStyle/>
          <a:p>
            <a:r>
              <a:rPr lang="fr-CH" dirty="0" smtClean="0"/>
              <a:t>RESULTATS DU VOLET «PROTECTION DE L’ENFANCE»</a:t>
            </a:r>
            <a:endParaRPr lang="fr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01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824" y="2168601"/>
            <a:ext cx="3143231" cy="1743959"/>
          </a:xfrm>
        </p:spPr>
        <p:txBody>
          <a:bodyPr/>
          <a:lstStyle/>
          <a:p>
            <a:r>
              <a:rPr lang="en-US" dirty="0" smtClean="0"/>
              <a:t>OBJECTIF DE </a:t>
            </a:r>
            <a:r>
              <a:rPr lang="en-US" dirty="0" err="1" smtClean="0"/>
              <a:t>l’EVALUATION</a:t>
            </a: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Résultats – Protection de l’enfance</a:t>
            </a:r>
            <a:endParaRPr lang="en-US" dirty="0"/>
          </a:p>
        </p:txBody>
      </p:sp>
      <p:sp>
        <p:nvSpPr>
          <p:cNvPr id="26" name="Subtitle 4"/>
          <p:cNvSpPr>
            <a:spLocks noGrp="1"/>
          </p:cNvSpPr>
          <p:nvPr>
            <p:ph type="subTitle" idx="1"/>
          </p:nvPr>
        </p:nvSpPr>
        <p:spPr>
          <a:xfrm>
            <a:off x="152131" y="1258066"/>
            <a:ext cx="8488643" cy="631673"/>
          </a:xfrm>
        </p:spPr>
        <p:txBody>
          <a:bodyPr/>
          <a:lstStyle/>
          <a:p>
            <a:r>
              <a:rPr lang="fr-CH" sz="1600" dirty="0" smtClean="0"/>
              <a:t>Risques sécuritaires et atteintes </a:t>
            </a:r>
            <a:r>
              <a:rPr lang="fr-CH" sz="1600" dirty="0"/>
              <a:t>à l’intégrité des enfants </a:t>
            </a:r>
            <a:r>
              <a:rPr lang="fr-CH" sz="1600" dirty="0" smtClean="0"/>
              <a:t>au </a:t>
            </a:r>
            <a:r>
              <a:rPr lang="fr-CH" sz="1600" dirty="0"/>
              <a:t>cours des 6 mois précédant la collecte de données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89217" y="5980737"/>
            <a:ext cx="8733042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aseline="30000" dirty="0" smtClean="0"/>
              <a:t>1 </a:t>
            </a:r>
            <a:r>
              <a:rPr lang="fr-FR" sz="1400" baseline="30000" dirty="0"/>
              <a:t>Les IC pouvaient choisir plusieurs options de réponses (question à choix multiples</a:t>
            </a:r>
            <a:r>
              <a:rPr lang="fr-FR" sz="1400" baseline="30000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0592"/>
          <a:stretch/>
        </p:blipFill>
        <p:spPr>
          <a:xfrm>
            <a:off x="289217" y="2011762"/>
            <a:ext cx="4264495" cy="3530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sp>
        <p:nvSpPr>
          <p:cNvPr id="11" name="ZoneTexte 9"/>
          <p:cNvSpPr txBox="1"/>
          <p:nvPr/>
        </p:nvSpPr>
        <p:spPr>
          <a:xfrm>
            <a:off x="4770391" y="4107360"/>
            <a:ext cx="4144731" cy="1754326"/>
          </a:xfrm>
          <a:prstGeom prst="rect">
            <a:avLst/>
          </a:prstGeom>
          <a:noFill/>
          <a:ln>
            <a:solidFill>
              <a:srgbClr val="EE58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CH" sz="1200" dirty="0" smtClean="0">
                <a:latin typeface="Arial Narrow" panose="020B0606020202030204" pitchFamily="34" charset="0"/>
              </a:rPr>
              <a:t>Principal </a:t>
            </a:r>
            <a:r>
              <a:rPr lang="fr-CH" sz="1200" dirty="0">
                <a:latin typeface="Arial Narrow" panose="020B0606020202030204" pitchFamily="34" charset="0"/>
              </a:rPr>
              <a:t>problème de protection </a:t>
            </a:r>
            <a:r>
              <a:rPr lang="fr-CH" sz="1200" b="1" dirty="0">
                <a:latin typeface="Arial Narrow" panose="020B0606020202030204" pitchFamily="34" charset="0"/>
              </a:rPr>
              <a:t>: mariage forcé et </a:t>
            </a:r>
            <a:r>
              <a:rPr lang="fr-CH" sz="1200" b="1" dirty="0" smtClean="0">
                <a:latin typeface="Arial Narrow" panose="020B0606020202030204" pitchFamily="34" charset="0"/>
              </a:rPr>
              <a:t>précoce dans 90% des sites </a:t>
            </a:r>
            <a:r>
              <a:rPr lang="fr-CH" sz="1200" dirty="0" smtClean="0">
                <a:latin typeface="Arial Narrow" panose="020B0606020202030204" pitchFamily="34" charset="0"/>
              </a:rPr>
              <a:t>selon les IC</a:t>
            </a:r>
          </a:p>
          <a:p>
            <a:pPr algn="just"/>
            <a:endParaRPr lang="fr-CH" sz="1200" dirty="0" smtClean="0">
              <a:latin typeface="Arial Narrow" panose="020B0606020202030204" pitchFamily="34" charset="0"/>
            </a:endParaRPr>
          </a:p>
          <a:p>
            <a:pPr algn="just"/>
            <a:r>
              <a:rPr lang="fr-CH" sz="1200" b="1" dirty="0" smtClean="0">
                <a:latin typeface="Arial Narrow" panose="020B0606020202030204" pitchFamily="34" charset="0"/>
              </a:rPr>
              <a:t>Les réfugiés sembleraient davantage exposés à des problèmes de protection </a:t>
            </a:r>
            <a:r>
              <a:rPr lang="fr-CH" sz="1200" dirty="0" smtClean="0">
                <a:latin typeface="Arial Narrow" panose="020B0606020202030204" pitchFamily="34" charset="0"/>
              </a:rPr>
              <a:t>dans les sites évalués d’après les informations rapportées par les IC 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200" b="1" dirty="0" smtClean="0">
                <a:latin typeface="Arial Narrow" panose="020B0606020202030204" pitchFamily="34" charset="0"/>
              </a:rPr>
              <a:t>dans </a:t>
            </a:r>
            <a:r>
              <a:rPr lang="fr-CH" sz="1200" b="1" dirty="0">
                <a:latin typeface="Arial Narrow" panose="020B0606020202030204" pitchFamily="34" charset="0"/>
              </a:rPr>
              <a:t>24% des sites</a:t>
            </a:r>
            <a:r>
              <a:rPr lang="fr-CH" sz="1200" dirty="0">
                <a:latin typeface="Arial Narrow" panose="020B0606020202030204" pitchFamily="34" charset="0"/>
              </a:rPr>
              <a:t>, </a:t>
            </a:r>
            <a:r>
              <a:rPr lang="fr-CH" sz="1200" b="1" dirty="0">
                <a:latin typeface="Arial Narrow" panose="020B0606020202030204" pitchFamily="34" charset="0"/>
              </a:rPr>
              <a:t>l’ensemble des </a:t>
            </a:r>
            <a:r>
              <a:rPr lang="fr-CH" sz="1200" b="1" dirty="0" smtClean="0">
                <a:latin typeface="Arial Narrow" panose="020B0606020202030204" pitchFamily="34" charset="0"/>
              </a:rPr>
              <a:t>enfants réfugiés </a:t>
            </a:r>
            <a:r>
              <a:rPr lang="fr-CH" sz="1200" b="1" dirty="0">
                <a:latin typeface="Arial Narrow" panose="020B0606020202030204" pitchFamily="34" charset="0"/>
              </a:rPr>
              <a:t>a été exposé à des problèmes de protection</a:t>
            </a:r>
            <a:r>
              <a:rPr lang="fr-CH" sz="1200" dirty="0">
                <a:latin typeface="Arial Narrow" panose="020B0606020202030204" pitchFamily="34" charset="0"/>
              </a:rPr>
              <a:t>, contre 10% des sites pour l’ensemble des enfants </a:t>
            </a:r>
            <a:r>
              <a:rPr lang="fr-CH" sz="1200" dirty="0" smtClean="0">
                <a:latin typeface="Arial Narrow" panose="020B0606020202030204" pitchFamily="34" charset="0"/>
              </a:rPr>
              <a:t>PDI</a:t>
            </a:r>
            <a:endParaRPr lang="fr-CH" sz="1200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391" y="2003418"/>
            <a:ext cx="4144731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Résultats – Protection de l’enfance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"/>
          </p:nvPr>
        </p:nvSpPr>
        <p:spPr>
          <a:xfrm>
            <a:off x="116349" y="1291625"/>
            <a:ext cx="8659436" cy="568106"/>
          </a:xfrm>
        </p:spPr>
        <p:txBody>
          <a:bodyPr/>
          <a:lstStyle/>
          <a:p>
            <a:pPr marL="0" indent="0">
              <a:buNone/>
            </a:pP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Risques </a:t>
            </a:r>
            <a:r>
              <a:rPr lang="fr-CH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sécuritaires et atteintes </a:t>
            </a: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à l’intégrité des enfants </a:t>
            </a:r>
            <a:r>
              <a:rPr lang="fr-CH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au </a:t>
            </a: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cours des 6 mois précédant la collecte de données </a:t>
            </a:r>
            <a:endParaRPr lang="en-US" sz="16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214" y="6052904"/>
            <a:ext cx="8733042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aseline="30000" dirty="0">
                <a:latin typeface="Arial Narrow" panose="020B0606020202030204" pitchFamily="34" charset="0"/>
              </a:rPr>
              <a:t>1 Les IC pouvaient choisir plusieurs options de réponses (question à choix multiples</a:t>
            </a:r>
            <a:r>
              <a:rPr lang="fr-FR" sz="1400" baseline="30000" dirty="0" smtClean="0"/>
              <a:t>)</a:t>
            </a:r>
            <a:endParaRPr lang="fr-FR" sz="1400" baseline="30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74" y="3977310"/>
            <a:ext cx="4272414" cy="1812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sp>
        <p:nvSpPr>
          <p:cNvPr id="14" name="ZoneTexte 9"/>
          <p:cNvSpPr txBox="1"/>
          <p:nvPr/>
        </p:nvSpPr>
        <p:spPr>
          <a:xfrm>
            <a:off x="4758688" y="2641672"/>
            <a:ext cx="4144731" cy="2123658"/>
          </a:xfrm>
          <a:prstGeom prst="rect">
            <a:avLst/>
          </a:prstGeom>
          <a:noFill/>
          <a:ln>
            <a:solidFill>
              <a:srgbClr val="EE58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CH" sz="1200" dirty="0" smtClean="0">
                <a:latin typeface="Arial Narrow" panose="020B0606020202030204" pitchFamily="34" charset="0"/>
              </a:rPr>
              <a:t>Augmentation </a:t>
            </a:r>
            <a:r>
              <a:rPr lang="fr-CH" sz="1200" dirty="0">
                <a:latin typeface="Arial Narrow" panose="020B0606020202030204" pitchFamily="34" charset="0"/>
              </a:rPr>
              <a:t>des atteintes à l’intégrité rapportée dans 26% des sites selon les IC</a:t>
            </a:r>
          </a:p>
          <a:p>
            <a:pPr algn="just"/>
            <a:r>
              <a:rPr lang="fr-CH" sz="1200" b="1" dirty="0">
                <a:latin typeface="Arial Narrow" panose="020B0606020202030204" pitchFamily="34" charset="0"/>
              </a:rPr>
              <a:t>Raisons </a:t>
            </a:r>
            <a:r>
              <a:rPr lang="fr-CH" sz="1200" b="1" dirty="0" smtClean="0">
                <a:latin typeface="Arial Narrow" panose="020B0606020202030204" pitchFamily="34" charset="0"/>
              </a:rPr>
              <a:t>principales</a:t>
            </a:r>
            <a:r>
              <a:rPr lang="fr-FR" sz="1200" baseline="30000" dirty="0">
                <a:latin typeface="Arial Narrow" panose="020B0606020202030204" pitchFamily="34" charset="0"/>
              </a:rPr>
              <a:t> 1</a:t>
            </a:r>
            <a:r>
              <a:rPr lang="fr-CH" sz="1200" b="1" dirty="0" smtClean="0">
                <a:latin typeface="Arial Narrow" panose="020B0606020202030204" pitchFamily="34" charset="0"/>
              </a:rPr>
              <a:t> </a:t>
            </a:r>
            <a:r>
              <a:rPr lang="fr-CH" sz="1200" b="1" dirty="0">
                <a:latin typeface="Arial Narrow" panose="020B0606020202030204" pitchFamily="34" charset="0"/>
              </a:rPr>
              <a:t>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200" b="1" dirty="0">
                <a:latin typeface="Arial Narrow" panose="020B0606020202030204" pitchFamily="34" charset="0"/>
              </a:rPr>
              <a:t>Augmentation du nombre de personnes déplacées (53</a:t>
            </a:r>
            <a:r>
              <a:rPr lang="fr-CH" sz="1200" b="1" dirty="0" smtClean="0">
                <a:latin typeface="Arial Narrow" panose="020B0606020202030204" pitchFamily="34" charset="0"/>
              </a:rPr>
              <a:t>%), dégradation </a:t>
            </a:r>
            <a:r>
              <a:rPr lang="fr-CH" sz="1200" b="1" dirty="0">
                <a:latin typeface="Arial Narrow" panose="020B0606020202030204" pitchFamily="34" charset="0"/>
              </a:rPr>
              <a:t>de la situation sécuritaire (28</a:t>
            </a:r>
            <a:r>
              <a:rPr lang="fr-CH" sz="1200" b="1" dirty="0" smtClean="0">
                <a:latin typeface="Arial Narrow" panose="020B0606020202030204" pitchFamily="34" charset="0"/>
              </a:rPr>
              <a:t>%)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fr-CH" sz="12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fr-CH" sz="1200" u="sng" dirty="0" smtClean="0">
                <a:latin typeface="Arial Narrow" panose="020B0606020202030204" pitchFamily="34" charset="0"/>
              </a:rPr>
              <a:t>Insuffisance </a:t>
            </a:r>
            <a:r>
              <a:rPr lang="fr-CH" sz="1200" u="sng" dirty="0">
                <a:latin typeface="Arial Narrow" panose="020B0606020202030204" pitchFamily="34" charset="0"/>
              </a:rPr>
              <a:t>des activités de sensibilisation ?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200" b="1" dirty="0">
                <a:latin typeface="Arial Narrow" panose="020B0606020202030204" pitchFamily="34" charset="0"/>
              </a:rPr>
              <a:t>dans ¼ des sites,</a:t>
            </a:r>
            <a:r>
              <a:rPr lang="fr-CH" sz="1200" dirty="0">
                <a:latin typeface="Arial Narrow" panose="020B0606020202030204" pitchFamily="34" charset="0"/>
              </a:rPr>
              <a:t> la troisième raison de </a:t>
            </a:r>
            <a:r>
              <a:rPr lang="fr-CH" sz="1200" dirty="0" smtClean="0">
                <a:latin typeface="Arial Narrow" panose="020B0606020202030204" pitchFamily="34" charset="0"/>
              </a:rPr>
              <a:t>l’augmentation </a:t>
            </a:r>
            <a:r>
              <a:rPr lang="fr-CH" sz="1200" dirty="0">
                <a:latin typeface="Arial Narrow" panose="020B0606020202030204" pitchFamily="34" charset="0"/>
              </a:rPr>
              <a:t>des atteintes à l’intégrité citée par les IC, est </a:t>
            </a:r>
            <a:r>
              <a:rPr lang="fr-CH" sz="1200" b="1" dirty="0">
                <a:latin typeface="Arial Narrow" panose="020B0606020202030204" pitchFamily="34" charset="0"/>
              </a:rPr>
              <a:t>la réduction des activités de sensibilisation </a:t>
            </a:r>
            <a:r>
              <a:rPr lang="fr-CH" sz="1200" dirty="0">
                <a:latin typeface="Arial Narrow" panose="020B0606020202030204" pitchFamily="34" charset="0"/>
              </a:rPr>
              <a:t>mises en place par les acteurs </a:t>
            </a:r>
            <a:r>
              <a:rPr lang="fr-CH" sz="1200" dirty="0" smtClean="0">
                <a:latin typeface="Arial Narrow" panose="020B0606020202030204" pitchFamily="34" charset="0"/>
              </a:rPr>
              <a:t>locaux</a:t>
            </a:r>
            <a:endParaRPr lang="fr-CH" sz="1200" b="1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74" y="2082887"/>
            <a:ext cx="4167476" cy="143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Résultats – Protection de l’enfance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56355" y="1246530"/>
            <a:ext cx="8504760" cy="681316"/>
          </a:xfrm>
        </p:spPr>
        <p:txBody>
          <a:bodyPr/>
          <a:lstStyle/>
          <a:p>
            <a:pPr marL="0" indent="0">
              <a:buNone/>
            </a:pP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Présence et accessibilité des services de </a:t>
            </a:r>
            <a:r>
              <a:rPr lang="fr-CH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prise </a:t>
            </a: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en charge </a:t>
            </a:r>
            <a:r>
              <a:rPr lang="fr-FR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des enfants (filles et garçons entre 0 et moins de 18 ans) confrontés à des problèmes </a:t>
            </a:r>
            <a:r>
              <a:rPr lang="en-US" sz="1600" b="1" dirty="0" err="1">
                <a:solidFill>
                  <a:srgbClr val="EE5859"/>
                </a:solidFill>
                <a:latin typeface="Arial Narrow" panose="020B0606020202030204" pitchFamily="34" charset="0"/>
              </a:rPr>
              <a:t>majeurs</a:t>
            </a:r>
            <a:r>
              <a:rPr lang="en-US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 de protection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7418" y="5895071"/>
            <a:ext cx="873304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aseline="30000" dirty="0">
                <a:latin typeface="Arial Narrow" panose="020B0606020202030204" pitchFamily="34" charset="0"/>
              </a:rPr>
              <a:t>1 Les IC pouvaient choisir plusieurs options de réponses (question à choix multiples</a:t>
            </a:r>
            <a:r>
              <a:rPr lang="fr-FR" sz="1400" baseline="30000" dirty="0" smtClean="0">
                <a:latin typeface="Arial Narrow" panose="020B0606020202030204" pitchFamily="34" charset="0"/>
              </a:rPr>
              <a:t>).</a:t>
            </a:r>
            <a:endParaRPr lang="fr-FR" sz="1400" baseline="30000" dirty="0">
              <a:latin typeface="Arial Narrow" panose="020B0606020202030204" pitchFamily="34" charset="0"/>
            </a:endParaRPr>
          </a:p>
          <a:p>
            <a:r>
              <a:rPr lang="fr-FR" sz="1400" baseline="30000" dirty="0">
                <a:latin typeface="Arial Narrow" panose="020B0606020202030204" pitchFamily="34" charset="0"/>
              </a:rPr>
              <a:t>2</a:t>
            </a:r>
            <a:r>
              <a:rPr lang="fr-FR" sz="1400" baseline="30000" dirty="0" smtClean="0">
                <a:latin typeface="Arial Narrow" panose="020B0606020202030204" pitchFamily="34" charset="0"/>
              </a:rPr>
              <a:t> </a:t>
            </a:r>
            <a:r>
              <a:rPr lang="fr-FR" sz="1400" baseline="30000" dirty="0">
                <a:latin typeface="Arial Narrow" panose="020B0606020202030204" pitchFamily="34" charset="0"/>
              </a:rPr>
              <a:t>Une partie désigne : la majorité, la moitié et la minorité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5415" y="3974144"/>
            <a:ext cx="3966897" cy="1938992"/>
          </a:xfrm>
          <a:prstGeom prst="rect">
            <a:avLst/>
          </a:prstGeom>
          <a:noFill/>
          <a:ln>
            <a:solidFill>
              <a:srgbClr val="EE58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CH" sz="1200" b="1" dirty="0">
                <a:latin typeface="Arial Narrow" panose="020B0606020202030204" pitchFamily="34" charset="0"/>
              </a:rPr>
              <a:t>Dans 60% des sites selon les IC</a:t>
            </a:r>
            <a:r>
              <a:rPr lang="fr-CH" sz="1200" dirty="0">
                <a:latin typeface="Arial Narrow" panose="020B0606020202030204" pitchFamily="34" charset="0"/>
              </a:rPr>
              <a:t>, présence d’au moins un service de prise en charge des enfants de moins de 18 ans confrontés à des problèmes majeurs de protection</a:t>
            </a:r>
            <a:r>
              <a:rPr lang="fr-CH" sz="1200" dirty="0" smtClean="0">
                <a:latin typeface="Arial Narrow" panose="020B0606020202030204" pitchFamily="34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fr-CH" sz="1200" dirty="0">
              <a:latin typeface="Arial Narrow" panose="020B0606020202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CH" sz="1200" b="1" dirty="0" smtClean="0">
                <a:latin typeface="Arial Narrow" panose="020B0606020202030204" pitchFamily="34" charset="0"/>
              </a:rPr>
              <a:t>Les services </a:t>
            </a:r>
            <a:r>
              <a:rPr lang="fr-CH" sz="1200" b="1" dirty="0">
                <a:latin typeface="Arial Narrow" panose="020B0606020202030204" pitchFamily="34" charset="0"/>
              </a:rPr>
              <a:t>les plus disponibles </a:t>
            </a:r>
            <a:r>
              <a:rPr lang="fr-CH" sz="1200" dirty="0">
                <a:latin typeface="Arial Narrow" panose="020B0606020202030204" pitchFamily="34" charset="0"/>
              </a:rPr>
              <a:t>(majoritairement) selon les </a:t>
            </a:r>
            <a:r>
              <a:rPr lang="fr-CH" sz="1200" dirty="0" smtClean="0">
                <a:latin typeface="Arial Narrow" panose="020B0606020202030204" pitchFamily="34" charset="0"/>
              </a:rPr>
              <a:t>IC</a:t>
            </a:r>
            <a:r>
              <a:rPr lang="fr-FR" sz="1200" baseline="30000" dirty="0">
                <a:latin typeface="Arial Narrow" panose="020B0606020202030204" pitchFamily="34" charset="0"/>
              </a:rPr>
              <a:t> 1</a:t>
            </a:r>
            <a:r>
              <a:rPr lang="fr-CH" sz="1200" dirty="0" smtClean="0">
                <a:latin typeface="Arial Narrow" panose="020B0606020202030204" pitchFamily="34" charset="0"/>
              </a:rPr>
              <a:t> </a:t>
            </a:r>
            <a:r>
              <a:rPr lang="fr-CH" sz="1200" dirty="0">
                <a:latin typeface="Arial Narrow" panose="020B0606020202030204" pitchFamily="34" charset="0"/>
              </a:rPr>
              <a:t>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200" b="1" dirty="0">
                <a:latin typeface="Arial Narrow" panose="020B0606020202030204" pitchFamily="34" charset="0"/>
              </a:rPr>
              <a:t>Services médicaux</a:t>
            </a:r>
            <a:r>
              <a:rPr lang="fr-CH" sz="1200" dirty="0">
                <a:latin typeface="Arial Narrow" panose="020B0606020202030204" pitchFamily="34" charset="0"/>
              </a:rPr>
              <a:t> </a:t>
            </a:r>
            <a:r>
              <a:rPr lang="fr-CH" sz="1200" b="1" dirty="0">
                <a:latin typeface="Arial Narrow" panose="020B0606020202030204" pitchFamily="34" charset="0"/>
              </a:rPr>
              <a:t>(dans 66% des sites), </a:t>
            </a:r>
            <a:r>
              <a:rPr lang="fr-CH" sz="1200" dirty="0">
                <a:latin typeface="Arial Narrow" panose="020B0606020202030204" pitchFamily="34" charset="0"/>
              </a:rPr>
              <a:t>les </a:t>
            </a:r>
            <a:r>
              <a:rPr lang="fr-CH" sz="1200" b="1" dirty="0">
                <a:latin typeface="Arial Narrow" panose="020B0606020202030204" pitchFamily="34" charset="0"/>
              </a:rPr>
              <a:t>services</a:t>
            </a:r>
            <a:r>
              <a:rPr lang="fr-CH" sz="1200" dirty="0">
                <a:latin typeface="Arial Narrow" panose="020B0606020202030204" pitchFamily="34" charset="0"/>
              </a:rPr>
              <a:t> </a:t>
            </a:r>
            <a:r>
              <a:rPr lang="fr-CH" sz="1200" b="1" dirty="0">
                <a:latin typeface="Arial Narrow" panose="020B0606020202030204" pitchFamily="34" charset="0"/>
              </a:rPr>
              <a:t>juridiques (63%) </a:t>
            </a:r>
            <a:r>
              <a:rPr lang="fr-CH" sz="1200" dirty="0">
                <a:latin typeface="Arial Narrow" panose="020B0606020202030204" pitchFamily="34" charset="0"/>
              </a:rPr>
              <a:t>et les </a:t>
            </a:r>
            <a:r>
              <a:rPr lang="fr-FR" sz="1200" dirty="0" smtClean="0">
                <a:latin typeface="Arial Narrow" panose="020B0606020202030204" pitchFamily="34" charset="0"/>
              </a:rPr>
              <a:t>espaces </a:t>
            </a:r>
            <a:r>
              <a:rPr lang="fr-FR" sz="1200" dirty="0">
                <a:latin typeface="Arial Narrow" panose="020B0606020202030204" pitchFamily="34" charset="0"/>
              </a:rPr>
              <a:t>amis des </a:t>
            </a:r>
            <a:r>
              <a:rPr lang="fr-FR" sz="1200" dirty="0" smtClean="0">
                <a:latin typeface="Arial Narrow" panose="020B0606020202030204" pitchFamily="34" charset="0"/>
              </a:rPr>
              <a:t>enfants/dispositif itinérant d’appui </a:t>
            </a:r>
            <a:r>
              <a:rPr lang="fr-FR" sz="1200" dirty="0">
                <a:latin typeface="Arial Narrow" panose="020B0606020202030204" pitchFamily="34" charset="0"/>
              </a:rPr>
              <a:t>p</a:t>
            </a:r>
            <a:r>
              <a:rPr lang="fr-FR" sz="1200" dirty="0" smtClean="0">
                <a:latin typeface="Arial Narrow" panose="020B0606020202030204" pitchFamily="34" charset="0"/>
              </a:rPr>
              <a:t>sychosocial </a:t>
            </a:r>
            <a:r>
              <a:rPr lang="fr-FR" sz="1200" dirty="0">
                <a:latin typeface="Arial Narrow" panose="020B0606020202030204" pitchFamily="34" charset="0"/>
              </a:rPr>
              <a:t>(DIAP) (24</a:t>
            </a:r>
            <a:r>
              <a:rPr lang="fr-FR" sz="1200" dirty="0" smtClean="0">
                <a:latin typeface="Arial Narrow" panose="020B0606020202030204" pitchFamily="34" charset="0"/>
              </a:rPr>
              <a:t>%)</a:t>
            </a:r>
            <a:endParaRPr lang="fr-CH" sz="1200" dirty="0"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50514" b="50608"/>
          <a:stretch/>
        </p:blipFill>
        <p:spPr>
          <a:xfrm>
            <a:off x="305415" y="1941258"/>
            <a:ext cx="4212662" cy="1671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56610"/>
          <a:stretch/>
        </p:blipFill>
        <p:spPr>
          <a:xfrm>
            <a:off x="4518077" y="1926694"/>
            <a:ext cx="4481050" cy="1463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077" y="3958684"/>
            <a:ext cx="4363460" cy="14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Résultats – Protection de l’enfance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4294967295"/>
          </p:nvPr>
        </p:nvSpPr>
        <p:spPr>
          <a:xfrm>
            <a:off x="149630" y="1318395"/>
            <a:ext cx="8754226" cy="681316"/>
          </a:xfrm>
        </p:spPr>
        <p:txBody>
          <a:bodyPr/>
          <a:lstStyle/>
          <a:p>
            <a:pPr marL="0" indent="0">
              <a:buNone/>
            </a:pP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Présence et accessibilité des services de </a:t>
            </a:r>
            <a:r>
              <a:rPr lang="fr-CH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prise </a:t>
            </a: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en charge </a:t>
            </a:r>
            <a:r>
              <a:rPr lang="fr-FR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des enfants (filles et garçons entre 0 et moins de 18 ans) confrontés à des problèmes </a:t>
            </a:r>
            <a:r>
              <a:rPr lang="en-US" sz="1600" b="1" dirty="0" err="1">
                <a:solidFill>
                  <a:srgbClr val="EE5859"/>
                </a:solidFill>
                <a:latin typeface="Arial Narrow" panose="020B0606020202030204" pitchFamily="34" charset="0"/>
              </a:rPr>
              <a:t>majeurs</a:t>
            </a:r>
            <a:r>
              <a:rPr lang="en-US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 de protection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6176" y="5798232"/>
            <a:ext cx="873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aseline="30000" dirty="0">
                <a:latin typeface="Arial Narrow" panose="020B0606020202030204" pitchFamily="34" charset="0"/>
              </a:rPr>
              <a:t>1 Les IC pouvaient choisir plusieurs options de réponses (question à choix multiples)</a:t>
            </a:r>
          </a:p>
          <a:p>
            <a:r>
              <a:rPr lang="fr-FR" sz="1400" baseline="30000" dirty="0">
                <a:latin typeface="Arial Narrow" panose="020B0606020202030204" pitchFamily="34" charset="0"/>
              </a:rPr>
              <a:t>2 Les pourcentages ont été arrondis au nombre entier ce qui explique que le total ne soit pas exactement égal à 100, à 1% ou 2% </a:t>
            </a:r>
            <a:r>
              <a:rPr lang="fr-FR" sz="1400" baseline="30000" dirty="0" smtClean="0">
                <a:latin typeface="Arial Narrow" panose="020B0606020202030204" pitchFamily="34" charset="0"/>
              </a:rPr>
              <a:t>près</a:t>
            </a:r>
            <a:endParaRPr lang="fr-FR" sz="1400" baseline="30000" dirty="0">
              <a:latin typeface="Arial Narrow" panose="020B0606020202030204" pitchFamily="34" charset="0"/>
            </a:endParaRPr>
          </a:p>
          <a:p>
            <a:r>
              <a:rPr lang="fr-FR" sz="1400" baseline="30000" dirty="0">
                <a:latin typeface="Arial Narrow" panose="020B0606020202030204" pitchFamily="34" charset="0"/>
              </a:rPr>
              <a:t>3 Une partie désigne : la majorité, la moitié et la minorité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27" y="2176844"/>
            <a:ext cx="8617529" cy="30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Résultats – Protection de l’enfance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4294967295"/>
          </p:nvPr>
        </p:nvSpPr>
        <p:spPr>
          <a:xfrm>
            <a:off x="149628" y="1402714"/>
            <a:ext cx="8758065" cy="681316"/>
          </a:xfrm>
        </p:spPr>
        <p:txBody>
          <a:bodyPr/>
          <a:lstStyle/>
          <a:p>
            <a:pPr marL="0" indent="0">
              <a:buNone/>
            </a:pP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Présence et accessibilité des services de </a:t>
            </a:r>
            <a:r>
              <a:rPr lang="fr-CH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prise </a:t>
            </a:r>
            <a:r>
              <a:rPr lang="fr-CH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en charge </a:t>
            </a:r>
            <a:r>
              <a:rPr lang="fr-FR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des enfants (filles et garçons entre 0 et moins de 18 ans) confrontés à des problèmes </a:t>
            </a:r>
            <a:r>
              <a:rPr lang="en-US" sz="1600" b="1" dirty="0" err="1">
                <a:solidFill>
                  <a:srgbClr val="EE5859"/>
                </a:solidFill>
                <a:latin typeface="Arial Narrow" panose="020B0606020202030204" pitchFamily="34" charset="0"/>
              </a:rPr>
              <a:t>majeurs</a:t>
            </a:r>
            <a:r>
              <a:rPr lang="en-US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 de protection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52558" y="2220729"/>
            <a:ext cx="8655135" cy="1384995"/>
          </a:xfrm>
          <a:prstGeom prst="rect">
            <a:avLst/>
          </a:prstGeom>
          <a:noFill/>
          <a:ln>
            <a:solidFill>
              <a:srgbClr val="EE58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CH" sz="1200" dirty="0" smtClean="0">
                <a:latin typeface="Arial Narrow" panose="020B0606020202030204" pitchFamily="34" charset="0"/>
              </a:rPr>
              <a:t>Principale </a:t>
            </a:r>
            <a:r>
              <a:rPr lang="fr-CH" sz="1200" dirty="0">
                <a:latin typeface="Arial Narrow" panose="020B0606020202030204" pitchFamily="34" charset="0"/>
              </a:rPr>
              <a:t>raison </a:t>
            </a:r>
            <a:r>
              <a:rPr lang="fr-CH" sz="1200" dirty="0" smtClean="0">
                <a:latin typeface="Arial Narrow" panose="020B0606020202030204" pitchFamily="34" charset="0"/>
              </a:rPr>
              <a:t>rapportée de </a:t>
            </a:r>
            <a:r>
              <a:rPr lang="fr-CH" sz="1200" dirty="0">
                <a:latin typeface="Arial Narrow" panose="020B0606020202030204" pitchFamily="34" charset="0"/>
              </a:rPr>
              <a:t>l’inaccessibilité et de l’inefficacité des services de prises en charge : </a:t>
            </a:r>
            <a:r>
              <a:rPr lang="fr-CH" sz="1200" b="1" dirty="0">
                <a:latin typeface="Arial Narrow" panose="020B0606020202030204" pitchFamily="34" charset="0"/>
              </a:rPr>
              <a:t>manque d’infrastructures adaptées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200" dirty="0">
                <a:latin typeface="Arial Narrow" panose="020B0606020202030204" pitchFamily="34" charset="0"/>
              </a:rPr>
              <a:t>Principale raison </a:t>
            </a:r>
            <a:r>
              <a:rPr lang="fr-CH" sz="1200" dirty="0" smtClean="0">
                <a:latin typeface="Arial Narrow" panose="020B0606020202030204" pitchFamily="34" charset="0"/>
              </a:rPr>
              <a:t>de </a:t>
            </a:r>
            <a:r>
              <a:rPr lang="fr-CH" sz="1200" b="1" dirty="0">
                <a:latin typeface="Arial Narrow" panose="020B0606020202030204" pitchFamily="34" charset="0"/>
              </a:rPr>
              <a:t>l’</a:t>
            </a:r>
            <a:r>
              <a:rPr lang="fr-CH" sz="1200" b="1" u="sng" dirty="0">
                <a:latin typeface="Arial Narrow" panose="020B0606020202030204" pitchFamily="34" charset="0"/>
              </a:rPr>
              <a:t>inaccessibilité</a:t>
            </a:r>
            <a:r>
              <a:rPr lang="fr-CH" sz="1200" dirty="0">
                <a:latin typeface="Arial Narrow" panose="020B0606020202030204" pitchFamily="34" charset="0"/>
              </a:rPr>
              <a:t> </a:t>
            </a:r>
            <a:r>
              <a:rPr lang="fr-CH" sz="1200" b="1" dirty="0">
                <a:latin typeface="Arial Narrow" panose="020B0606020202030204" pitchFamily="34" charset="0"/>
              </a:rPr>
              <a:t>de ces services </a:t>
            </a:r>
            <a:r>
              <a:rPr lang="fr-CH" sz="1200" dirty="0">
                <a:latin typeface="Arial Narrow" panose="020B0606020202030204" pitchFamily="34" charset="0"/>
              </a:rPr>
              <a:t>selon les IC </a:t>
            </a:r>
            <a:r>
              <a:rPr lang="fr-CH" sz="1200" b="1" dirty="0">
                <a:latin typeface="Arial Narrow" panose="020B0606020202030204" pitchFamily="34" charset="0"/>
              </a:rPr>
              <a:t>: manque de capacité d’accueil et de prise en charge des enfants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200" dirty="0">
                <a:latin typeface="Arial Narrow" panose="020B0606020202030204" pitchFamily="34" charset="0"/>
              </a:rPr>
              <a:t>Principale raison de </a:t>
            </a:r>
            <a:r>
              <a:rPr lang="fr-CH" sz="1200" b="1" dirty="0" smtClean="0">
                <a:latin typeface="Arial Narrow" panose="020B0606020202030204" pitchFamily="34" charset="0"/>
              </a:rPr>
              <a:t>l’</a:t>
            </a:r>
            <a:r>
              <a:rPr lang="fr-CH" sz="1200" b="1" u="sng" dirty="0" smtClean="0">
                <a:latin typeface="Arial Narrow" panose="020B0606020202030204" pitchFamily="34" charset="0"/>
              </a:rPr>
              <a:t>inefficacité </a:t>
            </a:r>
            <a:r>
              <a:rPr lang="fr-CH" sz="1200" b="1" dirty="0">
                <a:latin typeface="Arial Narrow" panose="020B0606020202030204" pitchFamily="34" charset="0"/>
              </a:rPr>
              <a:t>de ces services </a:t>
            </a:r>
            <a:r>
              <a:rPr lang="fr-CH" sz="1200" dirty="0">
                <a:latin typeface="Arial Narrow" panose="020B0606020202030204" pitchFamily="34" charset="0"/>
              </a:rPr>
              <a:t>selon les IC: </a:t>
            </a:r>
            <a:r>
              <a:rPr lang="fr-CH" sz="1200" b="1" dirty="0">
                <a:latin typeface="Arial Narrow" panose="020B0606020202030204" pitchFamily="34" charset="0"/>
              </a:rPr>
              <a:t>prise en charge inadaptée et incomplète des enfants</a:t>
            </a:r>
          </a:p>
          <a:p>
            <a:pPr algn="just"/>
            <a:endParaRPr lang="fr-CH" sz="1200" dirty="0">
              <a:latin typeface="Arial Narrow" panose="020B0606020202030204" pitchFamily="34" charset="0"/>
            </a:endParaRPr>
          </a:p>
          <a:p>
            <a:pPr marL="171450" lvl="1" indent="-171450" algn="just">
              <a:buFont typeface="Wingdings" panose="05000000000000000000" pitchFamily="2" charset="2"/>
              <a:buChar char="Ø"/>
            </a:pPr>
            <a:r>
              <a:rPr lang="fr-CH" sz="1200" dirty="0">
                <a:latin typeface="Arial Narrow" panose="020B0606020202030204" pitchFamily="34" charset="0"/>
              </a:rPr>
              <a:t>Pour une amélioration de la réponse en cas de problèmes majeurs de protection sur les sites 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200" b="1" dirty="0">
                <a:latin typeface="Arial Narrow" panose="020B0606020202030204" pitchFamily="34" charset="0"/>
              </a:rPr>
              <a:t>Renforcer les capacités de </a:t>
            </a:r>
            <a:r>
              <a:rPr lang="fr-CH" sz="1200" b="1" dirty="0" smtClean="0">
                <a:latin typeface="Arial Narrow" panose="020B0606020202030204" pitchFamily="34" charset="0"/>
              </a:rPr>
              <a:t>prise </a:t>
            </a:r>
            <a:r>
              <a:rPr lang="fr-CH" sz="1200" b="1" dirty="0">
                <a:latin typeface="Arial Narrow" panose="020B0606020202030204" pitchFamily="34" charset="0"/>
              </a:rPr>
              <a:t>en charge de ces structures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200" b="1" dirty="0">
                <a:latin typeface="Arial Narrow" panose="020B0606020202030204" pitchFamily="34" charset="0"/>
              </a:rPr>
              <a:t>Sensibiliser davantage les personnes déplacées</a:t>
            </a:r>
            <a:r>
              <a:rPr lang="fr-CH" sz="1200" dirty="0">
                <a:latin typeface="Arial Narrow" panose="020B0606020202030204" pitchFamily="34" charset="0"/>
              </a:rPr>
              <a:t> aux services disponibles </a:t>
            </a:r>
            <a:endParaRPr lang="en-US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07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824" y="2168601"/>
            <a:ext cx="3908648" cy="1743959"/>
          </a:xfrm>
        </p:spPr>
        <p:txBody>
          <a:bodyPr/>
          <a:lstStyle/>
          <a:p>
            <a:r>
              <a:rPr lang="fr-CH" dirty="0" smtClean="0"/>
              <a:t>RESULTATS DU VOLET «</a:t>
            </a:r>
            <a:r>
              <a:rPr lang="fr-FR" dirty="0" smtClean="0"/>
              <a:t>ACCÈS À L’INFORMATION, AUX SERVICES DE BASE ET À LA DOCUMENTATION</a:t>
            </a:r>
            <a:r>
              <a:rPr lang="fr-CH" dirty="0" smtClean="0"/>
              <a:t>»</a:t>
            </a:r>
            <a:endParaRPr lang="fr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337200" cy="7246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H" dirty="0" smtClean="0"/>
              <a:t>Résultats – </a:t>
            </a:r>
            <a:r>
              <a:rPr lang="fr-FR" dirty="0"/>
              <a:t>Accès à l’information, aux services de base et à la documentation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6888" y="6124433"/>
            <a:ext cx="8733042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 </a:t>
            </a: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Les IC pouvaient choisir plusieurs options de réponses (question à choix </a:t>
            </a: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multiples</a:t>
            </a:r>
            <a:r>
              <a:rPr lang="fr-FR" sz="1400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kumimoji="0" lang="fr-FR" sz="1400" b="0" i="0" u="none" strike="noStrike" kern="120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9428" b="1"/>
          <a:stretch/>
        </p:blipFill>
        <p:spPr>
          <a:xfrm>
            <a:off x="246888" y="1627632"/>
            <a:ext cx="8710231" cy="1212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201" y="3051082"/>
            <a:ext cx="4151918" cy="1363408"/>
          </a:xfrm>
          <a:prstGeom prst="rect">
            <a:avLst/>
          </a:prstGeom>
        </p:spPr>
      </p:pic>
      <p:sp>
        <p:nvSpPr>
          <p:cNvPr id="15" name="ZoneTexte 9"/>
          <p:cNvSpPr txBox="1"/>
          <p:nvPr/>
        </p:nvSpPr>
        <p:spPr>
          <a:xfrm>
            <a:off x="5052236" y="4650050"/>
            <a:ext cx="3817444" cy="1384995"/>
          </a:xfrm>
          <a:prstGeom prst="rect">
            <a:avLst/>
          </a:prstGeom>
          <a:noFill/>
          <a:ln>
            <a:solidFill>
              <a:srgbClr val="EE58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prstClr val="black"/>
                </a:solidFill>
                <a:latin typeface="Arial Narrow" panose="020B0606020202030204" pitchFamily="34" charset="0"/>
              </a:rPr>
              <a:t>Aux vu des résultats</a:t>
            </a:r>
            <a:r>
              <a:rPr lang="fr-FR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, les populations semblent avoir moins d’informations sur leur site d’origine que sur leur site d’accueil 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La situation sécuritaire dans leur village d’origine </a:t>
            </a:r>
            <a:r>
              <a:rPr lang="fr-FR" sz="1200" dirty="0">
                <a:solidFill>
                  <a:prstClr val="black"/>
                </a:solidFill>
                <a:latin typeface="Arial Narrow" panose="020B0606020202030204" pitchFamily="34" charset="0"/>
              </a:rPr>
              <a:t>est le type d’information dont les populations ont le plus besoin </a:t>
            </a:r>
            <a:r>
              <a:rPr lang="fr-FR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selon </a:t>
            </a:r>
            <a:r>
              <a:rPr lang="fr-FR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78</a:t>
            </a:r>
            <a:r>
              <a:rPr lang="fr-FR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% des </a:t>
            </a:r>
            <a:r>
              <a:rPr lang="fr-FR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IC</a:t>
            </a:r>
            <a:endParaRPr lang="fr-FR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4628" y="1292644"/>
            <a:ext cx="8678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Accès à l’information</a:t>
            </a:r>
            <a:endParaRPr lang="en-US" sz="16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88" y="2959867"/>
            <a:ext cx="4381500" cy="30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CH" dirty="0"/>
              <a:t>Résultats </a:t>
            </a:r>
            <a:r>
              <a:rPr lang="fr-CH" dirty="0" smtClean="0"/>
              <a:t>- </a:t>
            </a:r>
            <a:r>
              <a:rPr lang="fr-FR" dirty="0" smtClean="0"/>
              <a:t>Accès </a:t>
            </a:r>
            <a:r>
              <a:rPr lang="fr-FR" dirty="0"/>
              <a:t>à l’information, aux services de base et à la documentation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0019" y="5972624"/>
            <a:ext cx="873304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 Les IC pouvaient choisir plusieurs options de réponses (question à choix multiples</a:t>
            </a: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)</a:t>
            </a:r>
          </a:p>
          <a:p>
            <a:pPr lvl="0"/>
            <a:r>
              <a:rPr lang="fr-FR" sz="1400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 AGR </a:t>
            </a:r>
            <a:r>
              <a:rPr lang="fr-FR" sz="14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: activité génératrice de revenus</a:t>
            </a:r>
            <a:endParaRPr kumimoji="0" lang="fr-FR" sz="1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sp>
        <p:nvSpPr>
          <p:cNvPr id="11" name="ZoneTexte 9"/>
          <p:cNvSpPr txBox="1"/>
          <p:nvPr/>
        </p:nvSpPr>
        <p:spPr>
          <a:xfrm>
            <a:off x="5152472" y="2818329"/>
            <a:ext cx="3835702" cy="1754326"/>
          </a:xfrm>
          <a:prstGeom prst="rect">
            <a:avLst/>
          </a:prstGeom>
          <a:noFill/>
          <a:ln>
            <a:solidFill>
              <a:srgbClr val="EE58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Les besoins prioritaires selon les IC</a:t>
            </a:r>
            <a:r>
              <a:rPr lang="fr-FR" sz="12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 1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 les biens alimentaires (96%) &amp; l’accès à l’eau (36%)</a:t>
            </a:r>
          </a:p>
          <a:p>
            <a:pPr lvl="0"/>
            <a:endParaRPr lang="fr-CH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Plus de la moitié 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 </a:t>
            </a:r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la population aurait 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un accès limité aux services de base 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selon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% 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des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IC</a:t>
            </a:r>
          </a:p>
          <a:p>
            <a:pPr lvl="0" algn="just"/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Raisons 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rapportées</a:t>
            </a:r>
            <a:r>
              <a:rPr lang="fr-FR" sz="12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 1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Manque </a:t>
            </a: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de moyens 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financiers (67%), service trop éloigné (43%) </a:t>
            </a: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et 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non fonctionnel (38%)</a:t>
            </a:r>
            <a:endParaRPr lang="fr-CH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 algn="just"/>
            <a:endParaRPr lang="fr-CH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9622"/>
          <a:stretch/>
        </p:blipFill>
        <p:spPr>
          <a:xfrm>
            <a:off x="264630" y="1746503"/>
            <a:ext cx="4599978" cy="1426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61" y="3274863"/>
            <a:ext cx="4542447" cy="25955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4628" y="1292644"/>
            <a:ext cx="8678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Accès aux services de base</a:t>
            </a:r>
            <a:endParaRPr lang="en-US" sz="16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CH" dirty="0"/>
              <a:t>Résultats </a:t>
            </a:r>
            <a:r>
              <a:rPr lang="fr-CH" dirty="0" smtClean="0"/>
              <a:t>- </a:t>
            </a:r>
            <a:r>
              <a:rPr lang="fr-FR" dirty="0" smtClean="0"/>
              <a:t>Accès </a:t>
            </a:r>
            <a:r>
              <a:rPr lang="fr-FR" dirty="0"/>
              <a:t>à l’information, aux services de base et à la documentation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1394" y="6038700"/>
            <a:ext cx="8733042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 Les IC pouvaient choisir plusieurs options de réponses (question à choix multiples</a:t>
            </a: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)</a:t>
            </a:r>
            <a:endParaRPr kumimoji="0" lang="fr-FR" sz="1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5113" y="1351261"/>
            <a:ext cx="8678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Documentation</a:t>
            </a:r>
            <a:endParaRPr lang="en-US" sz="16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76" y="2050093"/>
            <a:ext cx="8462260" cy="315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CH" dirty="0"/>
              <a:t>Résultats </a:t>
            </a:r>
            <a:r>
              <a:rPr lang="fr-CH" dirty="0" smtClean="0"/>
              <a:t>- </a:t>
            </a:r>
            <a:r>
              <a:rPr lang="fr-FR" dirty="0" smtClean="0"/>
              <a:t>Accès </a:t>
            </a:r>
            <a:r>
              <a:rPr lang="fr-FR" dirty="0"/>
              <a:t>à l’information, aux services de base et à la documentation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1394" y="6038700"/>
            <a:ext cx="8733042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 Les IC pouvaient choisir plusieurs options de réponses (question à choix multiples</a:t>
            </a: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fr-FR" sz="1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30" y="1793209"/>
            <a:ext cx="8447827" cy="1803798"/>
          </a:xfrm>
          <a:prstGeom prst="rect">
            <a:avLst/>
          </a:prstGeom>
        </p:spPr>
      </p:pic>
      <p:sp>
        <p:nvSpPr>
          <p:cNvPr id="11" name="ZoneTexte 9"/>
          <p:cNvSpPr txBox="1"/>
          <p:nvPr/>
        </p:nvSpPr>
        <p:spPr>
          <a:xfrm>
            <a:off x="264629" y="3756024"/>
            <a:ext cx="8552203" cy="2123658"/>
          </a:xfrm>
          <a:prstGeom prst="rect">
            <a:avLst/>
          </a:prstGeom>
          <a:noFill/>
          <a:ln>
            <a:solidFill>
              <a:srgbClr val="EE58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Les femmes (18 à 49 ans) </a:t>
            </a:r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sont la 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catégorie </a:t>
            </a:r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de la population 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rapportée </a:t>
            </a:r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comme manquant le plus souvent de 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documentation selon les IC</a:t>
            </a:r>
            <a:endParaRPr lang="fr-CH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 algn="just"/>
            <a:endParaRPr lang="fr-CH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Moins de la moitié </a:t>
            </a:r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de la population aurait de la documentation légale </a:t>
            </a: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dans 16% des sites </a:t>
            </a:r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selon les IC</a:t>
            </a:r>
          </a:p>
          <a:p>
            <a:pPr lvl="0" algn="just"/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Raisons 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rapportées</a:t>
            </a:r>
            <a:r>
              <a:rPr lang="fr-FR" sz="12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 1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Perte de la documentation (59%), n’en ont jamais eu (46%) et le manque de moyens financiers (43%)</a:t>
            </a:r>
            <a:endParaRPr lang="fr-CH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Conséquences</a:t>
            </a:r>
            <a:r>
              <a:rPr lang="fr-FR" sz="12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 1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pPr marL="628650" lvl="2" indent="-171450" algn="just">
              <a:buFont typeface="Arial" panose="020B0604020202020204" pitchFamily="34" charset="0"/>
              <a:buChar char="•"/>
            </a:pP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Difficulté pour circuler (80%), pour accéder à un travail (60%) et aux services de base (41%)</a:t>
            </a:r>
            <a:endParaRPr lang="fr-CH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fr-CH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La majorité de la population déplacée à des difficultés pour enregistrer les nouveau-nés dans </a:t>
            </a: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14% des sites </a:t>
            </a:r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selon les IC</a:t>
            </a:r>
          </a:p>
          <a:p>
            <a:pPr lvl="0" algn="just"/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Principales 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raisons</a:t>
            </a:r>
            <a:r>
              <a:rPr lang="fr-FR" sz="12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 1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Manque de moyens financiers (45%), 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méconnaissance </a:t>
            </a: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des lieux d’enregistrement (42%) et longs délais d’attente (39%)</a:t>
            </a:r>
            <a:endParaRPr lang="fr-CH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628" y="1292644"/>
            <a:ext cx="8678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Documentation</a:t>
            </a:r>
            <a:endParaRPr lang="en-US" sz="16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OBJECTIF</a:t>
            </a:r>
            <a:endParaRPr lang="es-E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8031" y="994311"/>
            <a:ext cx="5283200" cy="1399568"/>
          </a:xfrm>
        </p:spPr>
        <p:txBody>
          <a:bodyPr/>
          <a:lstStyle/>
          <a:p>
            <a:pPr algn="just"/>
            <a:r>
              <a:rPr lang="fr-FR" dirty="0"/>
              <a:t>Fournir une vue d’ensemble de la situation et des besoins en matière de protection des populations affectées par la crise du Lac Tchad vivant dans la région de </a:t>
            </a:r>
            <a:r>
              <a:rPr lang="fr-FR" dirty="0" smtClean="0"/>
              <a:t>Diffa, </a:t>
            </a:r>
            <a:r>
              <a:rPr lang="fr-FR" dirty="0"/>
              <a:t>afin d’informer la planification de la réponse humanitaire</a:t>
            </a:r>
            <a:endParaRPr lang="es-E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04501" y="2641449"/>
            <a:ext cx="4470259" cy="2814129"/>
          </a:xfrm>
          <a:solidFill>
            <a:schemeClr val="bg1"/>
          </a:solidFill>
        </p:spPr>
        <p:txBody>
          <a:bodyPr/>
          <a:lstStyle/>
          <a:p>
            <a:endParaRPr lang="es-ES" dirty="0" smtClean="0"/>
          </a:p>
          <a:p>
            <a:pPr algn="just"/>
            <a:r>
              <a:rPr lang="es-ES" sz="1800" dirty="0" smtClean="0"/>
              <a:t>Les 3 </a:t>
            </a:r>
            <a:r>
              <a:rPr lang="es-ES" sz="1800" dirty="0" err="1" smtClean="0"/>
              <a:t>volets</a:t>
            </a:r>
            <a:r>
              <a:rPr lang="es-ES" sz="1800" dirty="0" smtClean="0"/>
              <a:t> de </a:t>
            </a:r>
            <a:r>
              <a:rPr lang="es-ES" sz="1800" dirty="0" err="1" smtClean="0"/>
              <a:t>l’évaluation</a:t>
            </a:r>
            <a:r>
              <a:rPr lang="es-ES" sz="1800" dirty="0" smtClean="0"/>
              <a:t> :</a:t>
            </a:r>
          </a:p>
          <a:p>
            <a:pPr marL="285750" indent="-285750" algn="just">
              <a:buFontTx/>
              <a:buChar char="-"/>
            </a:pPr>
            <a:r>
              <a:rPr lang="es-ES" sz="1800" dirty="0" err="1" smtClean="0"/>
              <a:t>Protection</a:t>
            </a:r>
            <a:r>
              <a:rPr lang="es-ES" sz="1800" dirty="0" smtClean="0"/>
              <a:t> </a:t>
            </a:r>
            <a:r>
              <a:rPr lang="es-ES" sz="1800" dirty="0" err="1" smtClean="0"/>
              <a:t>générale</a:t>
            </a:r>
            <a:r>
              <a:rPr lang="es-ES" sz="1800" dirty="0" smtClean="0"/>
              <a:t> de la </a:t>
            </a:r>
            <a:r>
              <a:rPr lang="es-ES" sz="1800" dirty="0" err="1" smtClean="0"/>
              <a:t>population</a:t>
            </a:r>
            <a:r>
              <a:rPr lang="es-ES" sz="1800" dirty="0" smtClean="0"/>
              <a:t> </a:t>
            </a:r>
            <a:r>
              <a:rPr lang="es-ES" sz="1800" dirty="0" err="1" smtClean="0"/>
              <a:t>affectée</a:t>
            </a:r>
            <a:r>
              <a:rPr lang="es-ES" sz="1800" dirty="0" smtClean="0"/>
              <a:t> et </a:t>
            </a:r>
            <a:r>
              <a:rPr lang="es-ES" sz="1800" dirty="0" err="1" smtClean="0"/>
              <a:t>accès</a:t>
            </a:r>
            <a:r>
              <a:rPr lang="es-ES" sz="1800" dirty="0" smtClean="0"/>
              <a:t> à la </a:t>
            </a:r>
            <a:r>
              <a:rPr lang="es-ES" sz="1800" dirty="0" err="1" smtClean="0"/>
              <a:t>documentation</a:t>
            </a:r>
            <a:r>
              <a:rPr lang="es-ES" sz="1800" dirty="0" smtClean="0"/>
              <a:t>, à </a:t>
            </a:r>
            <a:r>
              <a:rPr lang="es-ES" sz="1800" dirty="0" err="1" smtClean="0"/>
              <a:t>l’information</a:t>
            </a:r>
            <a:r>
              <a:rPr lang="es-ES" sz="1800" dirty="0" smtClean="0"/>
              <a:t> et </a:t>
            </a:r>
            <a:r>
              <a:rPr lang="es-ES" sz="1800" dirty="0" err="1" smtClean="0"/>
              <a:t>aux</a:t>
            </a:r>
            <a:r>
              <a:rPr lang="es-ES" sz="1800" dirty="0" smtClean="0"/>
              <a:t> </a:t>
            </a:r>
            <a:r>
              <a:rPr lang="es-ES" sz="1800" dirty="0" err="1" smtClean="0"/>
              <a:t>services</a:t>
            </a:r>
            <a:r>
              <a:rPr lang="es-ES" sz="1800" dirty="0" smtClean="0"/>
              <a:t> de base</a:t>
            </a:r>
          </a:p>
          <a:p>
            <a:pPr marL="285750" indent="-285750" algn="just">
              <a:buFontTx/>
              <a:buChar char="-"/>
            </a:pPr>
            <a:r>
              <a:rPr lang="fr-FR" sz="1800" dirty="0"/>
              <a:t>V</a:t>
            </a:r>
            <a:r>
              <a:rPr lang="fr-FR" sz="1800" dirty="0" smtClean="0"/>
              <a:t>iolences </a:t>
            </a:r>
            <a:r>
              <a:rPr lang="fr-FR" sz="1800" dirty="0"/>
              <a:t>basées sur le genre </a:t>
            </a:r>
            <a:r>
              <a:rPr lang="fr-FR" sz="1800" dirty="0" smtClean="0"/>
              <a:t>(VBG) et </a:t>
            </a:r>
            <a:r>
              <a:rPr lang="fr-FR" sz="1800" dirty="0"/>
              <a:t>protection de l’enfance </a:t>
            </a:r>
            <a:endParaRPr lang="fr-FR" sz="1800" dirty="0" smtClean="0"/>
          </a:p>
          <a:p>
            <a:pPr marL="285750" indent="-285750" algn="just">
              <a:buFontTx/>
              <a:buChar char="-"/>
            </a:pPr>
            <a:r>
              <a:rPr lang="fr-FR" sz="1800" dirty="0"/>
              <a:t>M</a:t>
            </a:r>
            <a:r>
              <a:rPr lang="fr-FR" sz="1800" dirty="0" smtClean="0"/>
              <a:t>écanismes </a:t>
            </a:r>
            <a:r>
              <a:rPr lang="fr-FR" sz="1800" dirty="0"/>
              <a:t>de référencement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08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824" y="2168601"/>
            <a:ext cx="3632758" cy="1743959"/>
          </a:xfrm>
        </p:spPr>
        <p:txBody>
          <a:bodyPr/>
          <a:lstStyle/>
          <a:p>
            <a:r>
              <a:rPr lang="fr-CH" dirty="0" smtClean="0"/>
              <a:t>RESULTATS DU VOLET «MÉCANISMES DE RÉFÉRENCEMENT»</a:t>
            </a:r>
            <a:endParaRPr lang="fr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CH" dirty="0"/>
              <a:t>Résultats - </a:t>
            </a:r>
            <a:r>
              <a:rPr lang="fr-FR" dirty="0"/>
              <a:t>Mécanismes de référencement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03729" y="6038700"/>
            <a:ext cx="4339102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Les IC pouvaient choisir plusieurs options de réponses (question à choix multiples</a:t>
            </a: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fr-FR" sz="1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sp>
        <p:nvSpPr>
          <p:cNvPr id="11" name="ZoneTexte 9"/>
          <p:cNvSpPr txBox="1"/>
          <p:nvPr/>
        </p:nvSpPr>
        <p:spPr>
          <a:xfrm>
            <a:off x="4729728" y="3317585"/>
            <a:ext cx="4213103" cy="2308324"/>
          </a:xfrm>
          <a:prstGeom prst="rect">
            <a:avLst/>
          </a:prstGeom>
          <a:noFill/>
          <a:ln>
            <a:solidFill>
              <a:srgbClr val="EE58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marR="0" lvl="1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Il existe au moins une voie de référencement dans 93% des sites selon les IC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P</a:t>
            </a:r>
            <a:r>
              <a:rPr lang="fr-FR" sz="1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rincipaux</a:t>
            </a:r>
            <a:r>
              <a:rPr lang="fr-FR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systèmes </a:t>
            </a:r>
            <a:r>
              <a:rPr lang="fr-FR" sz="1200" dirty="0">
                <a:solidFill>
                  <a:prstClr val="black"/>
                </a:solidFill>
                <a:latin typeface="Arial Narrow" panose="020B0606020202030204" pitchFamily="34" charset="0"/>
              </a:rPr>
              <a:t>de référencement existants au niveau communautaire selon les </a:t>
            </a:r>
            <a:r>
              <a:rPr lang="fr-FR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IC</a:t>
            </a:r>
            <a:r>
              <a:rPr lang="fr-FR" sz="1200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Comité de protection</a:t>
            </a:r>
            <a:r>
              <a:rPr kumimoji="0" lang="fr-CH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(98%), 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femmes élites 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98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%) </a:t>
            </a:r>
            <a:r>
              <a:rPr lang="fr-CH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et 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comité</a:t>
            </a:r>
            <a:r>
              <a:rPr kumimoji="0" lang="fr-CH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de gestion des conflits 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(63%)</a:t>
            </a:r>
          </a:p>
          <a:p>
            <a:pPr lvl="1"/>
            <a:endParaRPr kumimoji="0" lang="fr-CH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fr-FR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La </a:t>
            </a:r>
            <a:r>
              <a:rPr lang="fr-FR" sz="1200" dirty="0">
                <a:solidFill>
                  <a:prstClr val="black"/>
                </a:solidFill>
                <a:latin typeface="Arial Narrow" panose="020B0606020202030204" pitchFamily="34" charset="0"/>
              </a:rPr>
              <a:t>prise en charge juridique, l’accès à des lieux sécurisés, la réinsertion socio-économique et les centres de formation professionnelle </a:t>
            </a:r>
            <a:r>
              <a:rPr lang="fr-FR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sont les prises en charge les moins proposées dans les sites selon les </a:t>
            </a:r>
            <a:r>
              <a:rPr lang="fr-FR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IC</a:t>
            </a:r>
            <a:endParaRPr lang="fr-CH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628" y="1292644"/>
            <a:ext cx="8678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Mécanismes </a:t>
            </a:r>
            <a:r>
              <a:rPr lang="fr-FR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de référencement mis en place dans les </a:t>
            </a:r>
            <a:r>
              <a:rPr lang="fr-FR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sites</a:t>
            </a:r>
            <a:endParaRPr lang="en-US" sz="16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29" y="1679239"/>
            <a:ext cx="4213103" cy="13255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45525"/>
          <a:stretch/>
        </p:blipFill>
        <p:spPr>
          <a:xfrm>
            <a:off x="396914" y="2162352"/>
            <a:ext cx="4078772" cy="7145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b="54083"/>
          <a:stretch/>
        </p:blipFill>
        <p:spPr>
          <a:xfrm>
            <a:off x="322256" y="3004832"/>
            <a:ext cx="4168140" cy="14669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176" y="1694775"/>
            <a:ext cx="4062264" cy="357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t="52577"/>
          <a:stretch/>
        </p:blipFill>
        <p:spPr>
          <a:xfrm>
            <a:off x="322256" y="4662459"/>
            <a:ext cx="4168140" cy="14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CH" dirty="0"/>
              <a:t>Résultats </a:t>
            </a:r>
            <a:r>
              <a:rPr lang="fr-CH" dirty="0" smtClean="0"/>
              <a:t>- </a:t>
            </a:r>
            <a:r>
              <a:rPr lang="fr-FR" dirty="0"/>
              <a:t>Mécanismes de référencement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4510" y="5929925"/>
            <a:ext cx="873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 Les IC pouvaient choisir plusieurs options de réponses (question à choix multiples</a:t>
            </a: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) </a:t>
            </a:r>
            <a:endParaRPr lang="fr-FR" sz="1400" baseline="30000" dirty="0">
              <a:latin typeface="Arial Narrow" panose="020B0606020202030204" pitchFamily="34" charset="0"/>
            </a:endParaRPr>
          </a:p>
          <a:p>
            <a:r>
              <a:rPr lang="fr-FR" sz="1400" baseline="30000" dirty="0">
                <a:latin typeface="Arial Narrow" panose="020B0606020202030204" pitchFamily="34" charset="0"/>
              </a:rPr>
              <a:t>2 Les pourcentages ont été arrondis au nombre entier ce qui explique que le total ne soit pas exactement égal à 100, à 1% ou 2% près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628" y="1292644"/>
            <a:ext cx="8678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Communication sur les mécanismes </a:t>
            </a:r>
            <a:r>
              <a:rPr lang="fr-FR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de référencement</a:t>
            </a:r>
            <a:endParaRPr lang="en-US" sz="16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94" y="1824936"/>
            <a:ext cx="4144479" cy="1665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10" y="3971471"/>
            <a:ext cx="8518437" cy="1873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915" y="1832833"/>
            <a:ext cx="4135032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CH" dirty="0"/>
              <a:t>Résultats </a:t>
            </a:r>
            <a:r>
              <a:rPr lang="fr-CH" dirty="0" smtClean="0"/>
              <a:t>- </a:t>
            </a:r>
            <a:r>
              <a:rPr lang="fr-FR" dirty="0"/>
              <a:t>Mécanismes de référencement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1394" y="6038700"/>
            <a:ext cx="8733042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Les IC pouvaient choisir plusieurs options de réponses (question à choix multiples</a:t>
            </a: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fr-FR" sz="1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628" y="1292644"/>
            <a:ext cx="8678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Utilisation des mécanismes de référencement</a:t>
            </a:r>
            <a:endParaRPr lang="en-US" sz="16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4628" y="1777976"/>
            <a:ext cx="8552203" cy="1754326"/>
          </a:xfrm>
          <a:prstGeom prst="rect">
            <a:avLst/>
          </a:prstGeom>
          <a:noFill/>
          <a:ln>
            <a:solidFill>
              <a:srgbClr val="EE58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majorité </a:t>
            </a:r>
            <a:r>
              <a:rPr kumimoji="0" lang="fr-CH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la population </a:t>
            </a:r>
            <a:r>
              <a:rPr kumimoji="0" lang="fr-CH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utilise ces voies de référencement </a:t>
            </a:r>
            <a:r>
              <a:rPr kumimoji="0" lang="fr-CH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dans 63% des sites selon les IC </a:t>
            </a:r>
            <a:r>
              <a:rPr kumimoji="0" lang="fr-CH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(pour ceux </a:t>
            </a:r>
            <a:r>
              <a:rPr lang="fr-CH" sz="1200" dirty="0" smtClean="0">
                <a:latin typeface="Arial Narrow" panose="020B0606020202030204" pitchFamily="34" charset="0"/>
              </a:rPr>
              <a:t>qui y ont accès). </a:t>
            </a:r>
          </a:p>
          <a:p>
            <a:pPr lvl="0" algn="just">
              <a:defRPr/>
            </a:pPr>
            <a:r>
              <a:rPr lang="fr-CH" sz="1200" dirty="0" smtClean="0">
                <a:latin typeface="Arial Narrow" panose="020B0606020202030204" pitchFamily="34" charset="0"/>
              </a:rPr>
              <a:t>Les principales voies utilisées</a:t>
            </a:r>
            <a:r>
              <a:rPr lang="fr-FR" sz="12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 1</a:t>
            </a:r>
            <a:r>
              <a:rPr lang="fr-CH" sz="1200" dirty="0" smtClean="0">
                <a:latin typeface="Arial Narrow" panose="020B0606020202030204" pitchFamily="34" charset="0"/>
              </a:rPr>
              <a:t> 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  <a:defRPr/>
            </a:pPr>
            <a:r>
              <a:rPr lang="fr-CH" sz="1200" b="1" dirty="0">
                <a:latin typeface="Arial Narrow" panose="020B0606020202030204" pitchFamily="34" charset="0"/>
              </a:rPr>
              <a:t>Services médicaux </a:t>
            </a:r>
            <a:r>
              <a:rPr lang="fr-CH" sz="1200" b="1" dirty="0" smtClean="0">
                <a:latin typeface="Arial Narrow" panose="020B0606020202030204" pitchFamily="34" charset="0"/>
              </a:rPr>
              <a:t>(dans 87% des sites), </a:t>
            </a:r>
            <a:r>
              <a:rPr lang="fr-CH" sz="1200" b="1" dirty="0">
                <a:latin typeface="Arial Narrow" panose="020B0606020202030204" pitchFamily="34" charset="0"/>
              </a:rPr>
              <a:t>les services éducatifs (84%) </a:t>
            </a:r>
            <a:r>
              <a:rPr lang="fr-CH" sz="1200" dirty="0">
                <a:latin typeface="Arial Narrow" panose="020B0606020202030204" pitchFamily="34" charset="0"/>
              </a:rPr>
              <a:t>et les services délivrant les documents légaux (66%)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  <a:defRPr/>
            </a:pPr>
            <a:endParaRPr lang="fr-CH" sz="1200" dirty="0" smtClean="0">
              <a:latin typeface="Arial Narrow" panose="020B0606020202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fr-CH" sz="1200" b="1" dirty="0" smtClean="0">
                <a:latin typeface="Arial Narrow" panose="020B0606020202030204" pitchFamily="34" charset="0"/>
              </a:rPr>
              <a:t>Les </a:t>
            </a:r>
            <a:r>
              <a:rPr lang="fr-FR" sz="1200" b="1" dirty="0" smtClean="0">
                <a:latin typeface="Arial Narrow" panose="020B0606020202030204" pitchFamily="34" charset="0"/>
              </a:rPr>
              <a:t>mécanismes de référencement sont utilisés par la population en moyenne 13 fois par mois et par site selon les IC</a:t>
            </a:r>
            <a:endParaRPr lang="fr-CH" sz="1200" dirty="0" smtClean="0">
              <a:latin typeface="Arial Narrow" panose="020B0606020202030204" pitchFamily="34" charset="0"/>
            </a:endParaRPr>
          </a:p>
          <a:p>
            <a:pPr marL="628650" marR="0" lvl="1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H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  <a:defRPr/>
            </a:pP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Principales raisons pour lesquelles les personnes</a:t>
            </a:r>
            <a:r>
              <a:rPr kumimoji="0" lang="fr-CH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ne considèrent pas </a:t>
            </a:r>
            <a:r>
              <a:rPr lang="fr-CH" sz="1200" dirty="0" smtClean="0">
                <a:latin typeface="Arial Narrow" panose="020B0606020202030204" pitchFamily="34" charset="0"/>
              </a:rPr>
              <a:t>certains </a:t>
            </a:r>
            <a:r>
              <a:rPr kumimoji="0" lang="fr-CH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mécanismes comme utiles ou efficaces selon les </a:t>
            </a:r>
            <a:r>
              <a:rPr kumimoji="0" lang="fr-CH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IC</a:t>
            </a:r>
            <a:r>
              <a:rPr lang="fr-FR" sz="1200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r>
              <a:rPr kumimoji="0" lang="fr-CH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fr-CH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fr-CH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628650" marR="0" lvl="1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Ne répondent</a:t>
            </a:r>
            <a:r>
              <a:rPr kumimoji="0" lang="fr-CH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pas aux besoins 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(76%), ne contribuent</a:t>
            </a:r>
            <a:r>
              <a:rPr kumimoji="0" lang="fr-CH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pas efficacement à l’amélioration des perspectives futures 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(48%) et ne</a:t>
            </a:r>
            <a:r>
              <a:rPr kumimoji="0" lang="fr-CH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permettent pas d’obtenir des informations souhaitées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</a:t>
            </a:r>
            <a:r>
              <a:rPr lang="fr-CH" sz="1200" b="1" dirty="0" smtClean="0">
                <a:latin typeface="Arial Narrow" panose="020B0606020202030204" pitchFamily="34" charset="0"/>
              </a:rPr>
              <a:t>2</a:t>
            </a:r>
            <a:r>
              <a:rPr lang="fr-CH" sz="1200" b="1" dirty="0">
                <a:latin typeface="Arial Narrow" panose="020B0606020202030204" pitchFamily="34" charset="0"/>
              </a:rPr>
              <a:t>8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%)</a:t>
            </a:r>
            <a:endParaRPr kumimoji="0" lang="fr-CH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6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CH" dirty="0"/>
              <a:t>Résultats - </a:t>
            </a:r>
            <a:r>
              <a:rPr lang="fr-FR" dirty="0"/>
              <a:t>Mécanismes de référencement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971286" y="2393014"/>
            <a:ext cx="3936408" cy="2862322"/>
          </a:xfrm>
          <a:prstGeom prst="rect">
            <a:avLst/>
          </a:prstGeom>
          <a:noFill/>
          <a:ln>
            <a:solidFill>
              <a:srgbClr val="EE585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Les populations</a:t>
            </a:r>
            <a:r>
              <a:rPr kumimoji="0" lang="fr-CH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déplacées ont rencontré des difficultés liées au mécanisme de référencement dans 85% des sites </a:t>
            </a:r>
            <a:r>
              <a:rPr kumimoji="0" lang="fr-CH" sz="1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durant les 6 mois précédant la collect</a:t>
            </a:r>
            <a:r>
              <a:rPr lang="fr-CH" sz="1200" noProof="0" dirty="0">
                <a:solidFill>
                  <a:prstClr val="black"/>
                </a:solidFill>
                <a:latin typeface="Arial Narrow" panose="020B0606020202030204" pitchFamily="34" charset="0"/>
              </a:rPr>
              <a:t>e</a:t>
            </a:r>
            <a:r>
              <a:rPr lang="fr-CH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de données selon les IC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H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Principale raison : 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tensions entre les communautés </a:t>
            </a:r>
            <a:r>
              <a:rPr kumimoji="0" lang="fr-CH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(50%)</a:t>
            </a:r>
            <a:endParaRPr kumimoji="0" lang="fr-CH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Les travailleurs dans ces mécanismes ont rapporté que leur sécurité avait été menacée dans 27% des sites</a:t>
            </a:r>
            <a:endParaRPr lang="fr-CH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Principaux types d’atteintes à la sécurité :</a:t>
            </a:r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628650" marR="0" lvl="1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Violence psychologique (65%), violence</a:t>
            </a:r>
            <a:r>
              <a:rPr kumimoji="0" lang="fr-CH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physique 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(45%) </a:t>
            </a:r>
            <a:r>
              <a:rPr kumimoji="0" lang="fr-C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et 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menace de mort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(45%)</a:t>
            </a:r>
          </a:p>
          <a:p>
            <a:pPr marR="0" lvl="1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Conséquence 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  <a:p>
            <a:pPr marL="628650" marR="0" lvl="2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Les IC ont rapporté que </a:t>
            </a:r>
            <a:r>
              <a:rPr lang="fr-CH" sz="12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leur insécurité pouvait </a:t>
            </a:r>
            <a:r>
              <a:rPr lang="fr-CH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remettre en question leur engagement au sein de la structure dans 55% des </a:t>
            </a:r>
            <a:r>
              <a:rPr lang="fr-CH" sz="12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sites évalués</a:t>
            </a:r>
            <a:endParaRPr kumimoji="0" lang="fr-CH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49629" y="1391321"/>
            <a:ext cx="8758065" cy="391759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Difficultés liées aux mécanismes de </a:t>
            </a:r>
            <a:r>
              <a:rPr lang="fr-FR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référencement</a:t>
            </a:r>
            <a:endParaRPr lang="en-US" sz="16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05" y="1990612"/>
            <a:ext cx="43910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09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823" y="2168601"/>
            <a:ext cx="2842125" cy="1743959"/>
          </a:xfrm>
        </p:spPr>
        <p:txBody>
          <a:bodyPr/>
          <a:lstStyle/>
          <a:p>
            <a:r>
              <a:rPr lang="es-ES" dirty="0" smtClean="0"/>
              <a:t>PUBLICATIONS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s-E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8896" y="2964702"/>
            <a:ext cx="3863325" cy="21708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400" dirty="0" err="1" smtClean="0"/>
              <a:t>Pour</a:t>
            </a:r>
            <a:r>
              <a:rPr lang="es-ES" sz="2400" dirty="0" smtClean="0"/>
              <a:t> </a:t>
            </a:r>
            <a:r>
              <a:rPr lang="es-ES" sz="2400" dirty="0" err="1" smtClean="0"/>
              <a:t>retrouver</a:t>
            </a:r>
            <a:r>
              <a:rPr lang="es-ES" sz="2400" dirty="0" smtClean="0"/>
              <a:t> les </a:t>
            </a:r>
            <a:r>
              <a:rPr lang="es-ES" sz="2400" dirty="0" err="1" smtClean="0"/>
              <a:t>publications</a:t>
            </a:r>
            <a:r>
              <a:rPr lang="es-ES" sz="2400" dirty="0" smtClean="0"/>
              <a:t> en </a:t>
            </a:r>
            <a:r>
              <a:rPr lang="es-ES" sz="2400" dirty="0" err="1" smtClean="0"/>
              <a:t>lien</a:t>
            </a:r>
            <a:r>
              <a:rPr lang="es-ES" sz="2400" dirty="0" smtClean="0"/>
              <a:t> </a:t>
            </a:r>
            <a:r>
              <a:rPr lang="es-ES" sz="2400" dirty="0" err="1" smtClean="0"/>
              <a:t>avec</a:t>
            </a:r>
            <a:r>
              <a:rPr lang="es-ES" sz="2400" dirty="0" smtClean="0"/>
              <a:t> </a:t>
            </a:r>
            <a:r>
              <a:rPr lang="es-ES" sz="2400" dirty="0" err="1" smtClean="0"/>
              <a:t>l’évaluation</a:t>
            </a:r>
            <a:r>
              <a:rPr lang="es-ES" sz="2400" dirty="0" smtClean="0"/>
              <a:t> </a:t>
            </a:r>
            <a:r>
              <a:rPr lang="es-ES" sz="2400" dirty="0" err="1" smtClean="0"/>
              <a:t>protection</a:t>
            </a:r>
            <a:r>
              <a:rPr lang="es-ES" sz="2400" dirty="0" smtClean="0"/>
              <a:t> (fiches </a:t>
            </a:r>
            <a:r>
              <a:rPr lang="es-ES" sz="2400" dirty="0" err="1" smtClean="0"/>
              <a:t>d’information</a:t>
            </a:r>
            <a:r>
              <a:rPr lang="es-ES" sz="2400" dirty="0" smtClean="0"/>
              <a:t>, </a:t>
            </a:r>
            <a:r>
              <a:rPr lang="es-ES" sz="2400" dirty="0" err="1"/>
              <a:t>c</a:t>
            </a:r>
            <a:r>
              <a:rPr lang="es-ES" sz="2400" dirty="0" err="1" smtClean="0"/>
              <a:t>artes</a:t>
            </a:r>
            <a:r>
              <a:rPr lang="es-ES" sz="2400" dirty="0" smtClean="0"/>
              <a:t> et </a:t>
            </a:r>
            <a:r>
              <a:rPr lang="es-ES" sz="2400" dirty="0" err="1"/>
              <a:t>r</a:t>
            </a:r>
            <a:r>
              <a:rPr lang="es-ES" sz="2400" dirty="0" err="1" smtClean="0"/>
              <a:t>apport</a:t>
            </a:r>
            <a:r>
              <a:rPr lang="es-ES" sz="2400" dirty="0" smtClean="0"/>
              <a:t>) : </a:t>
            </a:r>
            <a:r>
              <a:rPr lang="es-ES" sz="2400" dirty="0" smtClean="0">
                <a:hlinkClick r:id="rId2"/>
              </a:rPr>
              <a:t>ICI</a:t>
            </a:r>
            <a:endParaRPr lang="es-ES" sz="240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853513" y="1845250"/>
            <a:ext cx="3738708" cy="421983"/>
          </a:xfrm>
        </p:spPr>
        <p:txBody>
          <a:bodyPr/>
          <a:lstStyle/>
          <a:p>
            <a:r>
              <a:rPr lang="es-ES" sz="2400" dirty="0" err="1" smtClean="0"/>
              <a:t>Resource</a:t>
            </a:r>
            <a:r>
              <a:rPr lang="es-ES" sz="2400" dirty="0" smtClean="0"/>
              <a:t> Center de REACH</a:t>
            </a:r>
            <a:endParaRPr lang="es-ES" sz="2400" dirty="0"/>
          </a:p>
        </p:txBody>
      </p:sp>
      <p:pic>
        <p:nvPicPr>
          <p:cNvPr id="18" name="Picture Placeholder 19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25" y="1919077"/>
            <a:ext cx="609944" cy="72993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4068" y="2135148"/>
            <a:ext cx="2908033" cy="2076828"/>
          </a:xfrm>
        </p:spPr>
        <p:txBody>
          <a:bodyPr/>
          <a:lstStyle/>
          <a:p>
            <a:r>
              <a:rPr lang="fr-CH" sz="4000" dirty="0" smtClean="0">
                <a:solidFill>
                  <a:srgbClr val="EE5859"/>
                </a:solidFill>
              </a:rPr>
              <a:t>MERCI </a:t>
            </a:r>
            <a:r>
              <a:rPr lang="fr-CH" sz="4400" dirty="0" smtClean="0">
                <a:solidFill>
                  <a:srgbClr val="EE5859"/>
                </a:solidFill>
              </a:rPr>
              <a:t>POUR</a:t>
            </a:r>
            <a:r>
              <a:rPr lang="fr-CH" sz="4000" dirty="0" smtClean="0">
                <a:solidFill>
                  <a:srgbClr val="EE5859"/>
                </a:solidFill>
              </a:rPr>
              <a:t> VOTRE ATTENTION</a:t>
            </a:r>
            <a:endParaRPr lang="en-US" sz="4000" dirty="0">
              <a:solidFill>
                <a:srgbClr val="EE585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02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824" y="2168601"/>
            <a:ext cx="3244831" cy="1743959"/>
          </a:xfrm>
        </p:spPr>
        <p:txBody>
          <a:bodyPr/>
          <a:lstStyle/>
          <a:p>
            <a:r>
              <a:rPr lang="en-US" dirty="0" smtClean="0"/>
              <a:t>METHODOLOGIE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METHODOLOGIE</a:t>
            </a:r>
            <a:endParaRPr lang="es-E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2775" y="460967"/>
            <a:ext cx="4164106" cy="525931"/>
          </a:xfrm>
        </p:spPr>
        <p:txBody>
          <a:bodyPr/>
          <a:lstStyle/>
          <a:p>
            <a:r>
              <a:rPr lang="es-ES" sz="2000" dirty="0" smtClean="0"/>
              <a:t>1. </a:t>
            </a:r>
            <a:r>
              <a:rPr lang="es-ES" sz="2000" dirty="0" err="1" smtClean="0"/>
              <a:t>Volet</a:t>
            </a:r>
            <a:r>
              <a:rPr lang="es-ES" sz="2000" dirty="0" smtClean="0"/>
              <a:t> </a:t>
            </a:r>
            <a:r>
              <a:rPr lang="es-ES" sz="2000" dirty="0" err="1" smtClean="0"/>
              <a:t>quantitatif</a:t>
            </a:r>
            <a:endParaRPr lang="es-E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25108" y="1094025"/>
            <a:ext cx="4618200" cy="279005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s-ES" sz="1600" dirty="0" smtClean="0"/>
              <a:t>478 enquêtes réalisées </a:t>
            </a:r>
            <a:r>
              <a:rPr lang="es-ES" sz="1600" dirty="0" err="1" smtClean="0"/>
              <a:t>auprès</a:t>
            </a:r>
            <a:r>
              <a:rPr lang="es-ES" sz="1600" dirty="0" smtClean="0"/>
              <a:t> </a:t>
            </a:r>
            <a:r>
              <a:rPr lang="es-ES" sz="1600" dirty="0" err="1" smtClean="0"/>
              <a:t>d’informateurs</a:t>
            </a:r>
            <a:r>
              <a:rPr lang="es-ES" sz="1600" dirty="0" smtClean="0"/>
              <a:t> clés (IC) </a:t>
            </a:r>
          </a:p>
          <a:p>
            <a:pPr marL="285750" indent="-285750" algn="just">
              <a:buFontTx/>
              <a:buChar char="-"/>
            </a:pPr>
            <a:r>
              <a:rPr lang="es-ES" sz="1600" dirty="0" smtClean="0"/>
              <a:t>Profil des </a:t>
            </a:r>
            <a:r>
              <a:rPr lang="es-ES" sz="1600" dirty="0" err="1" smtClean="0"/>
              <a:t>informateurs</a:t>
            </a:r>
            <a:r>
              <a:rPr lang="es-ES" sz="1600" dirty="0" smtClean="0"/>
              <a:t> </a:t>
            </a:r>
            <a:r>
              <a:rPr lang="es-ES" sz="1600" dirty="0" err="1" smtClean="0"/>
              <a:t>clés</a:t>
            </a:r>
            <a:r>
              <a:rPr lang="es-ES" sz="1600" dirty="0" smtClean="0"/>
              <a:t> : </a:t>
            </a:r>
          </a:p>
          <a:p>
            <a:pPr marL="971550" lvl="1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Personnes ayant des connaissances</a:t>
            </a:r>
            <a:r>
              <a:rPr lang="fr-FR" sz="1600" dirty="0">
                <a:solidFill>
                  <a:srgbClr val="58585A"/>
                </a:solidFill>
                <a:latin typeface="Arial Narrow" panose="020B0606020202030204" pitchFamily="34" charset="0"/>
              </a:rPr>
              <a:t> générales sur la situation en </a:t>
            </a:r>
            <a:r>
              <a:rPr lang="fr-FR" sz="16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matière </a:t>
            </a:r>
            <a:r>
              <a:rPr lang="fr-FR" sz="1600" dirty="0">
                <a:solidFill>
                  <a:srgbClr val="58585A"/>
                </a:solidFill>
                <a:latin typeface="Arial Narrow" panose="020B0606020202030204" pitchFamily="34" charset="0"/>
              </a:rPr>
              <a:t>de </a:t>
            </a:r>
            <a:r>
              <a:rPr lang="fr-FR" sz="16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protection dans les sites enquêtés</a:t>
            </a:r>
          </a:p>
          <a:p>
            <a:pPr marL="971550" lvl="1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600" dirty="0" err="1" smtClean="0">
                <a:solidFill>
                  <a:srgbClr val="58585A"/>
                </a:solidFill>
                <a:latin typeface="Arial Narrow" panose="020B0606020202030204" pitchFamily="34" charset="0"/>
              </a:rPr>
              <a:t>Personnes</a:t>
            </a:r>
            <a:r>
              <a:rPr lang="es-ES" sz="1600" dirty="0">
                <a:solidFill>
                  <a:srgbClr val="58585A"/>
                </a:solidFill>
                <a:latin typeface="Arial Narrow" panose="020B0606020202030204" pitchFamily="34" charset="0"/>
              </a:rPr>
              <a:t> </a:t>
            </a:r>
            <a:r>
              <a:rPr lang="fr-FR" sz="16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(de </a:t>
            </a:r>
            <a:r>
              <a:rPr lang="fr-FR" sz="1600" dirty="0">
                <a:solidFill>
                  <a:srgbClr val="58585A"/>
                </a:solidFill>
                <a:latin typeface="Arial Narrow" panose="020B0606020202030204" pitchFamily="34" charset="0"/>
              </a:rPr>
              <a:t>préférence féminines) </a:t>
            </a:r>
            <a:r>
              <a:rPr lang="es-ES" sz="1600" dirty="0" err="1" smtClean="0">
                <a:solidFill>
                  <a:srgbClr val="58585A"/>
                </a:solidFill>
                <a:latin typeface="Arial Narrow" panose="020B0606020202030204" pitchFamily="34" charset="0"/>
              </a:rPr>
              <a:t>ayant</a:t>
            </a:r>
            <a:r>
              <a:rPr lang="es-ES" sz="16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 des connaissances</a:t>
            </a:r>
            <a:r>
              <a:rPr lang="fr-FR" sz="16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 spécifiques </a:t>
            </a:r>
            <a:r>
              <a:rPr lang="fr-FR" sz="1600" dirty="0">
                <a:solidFill>
                  <a:srgbClr val="58585A"/>
                </a:solidFill>
                <a:latin typeface="Arial Narrow" panose="020B0606020202030204" pitchFamily="34" charset="0"/>
              </a:rPr>
              <a:t>sur la protection de l’enfance et les VBG </a:t>
            </a:r>
            <a:r>
              <a:rPr lang="fr-FR" sz="16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dans les sites enquêtés </a:t>
            </a:r>
            <a:endParaRPr lang="fr-FR" sz="1600" dirty="0">
              <a:solidFill>
                <a:srgbClr val="58585A"/>
              </a:solidFill>
              <a:latin typeface="Arial Narrow" panose="020B0606020202030204" pitchFamily="34" charset="0"/>
            </a:endParaRPr>
          </a:p>
          <a:p>
            <a:pPr marL="971550" lvl="1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58585A"/>
                </a:solidFill>
                <a:latin typeface="Arial Narrow" panose="020B0606020202030204" pitchFamily="34" charset="0"/>
              </a:rPr>
              <a:t>Personnes travaillant </a:t>
            </a:r>
            <a:r>
              <a:rPr lang="fr-FR" sz="16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sur </a:t>
            </a:r>
            <a:r>
              <a:rPr lang="fr-FR" sz="1600" dirty="0">
                <a:solidFill>
                  <a:srgbClr val="58585A"/>
                </a:solidFill>
                <a:latin typeface="Arial Narrow" panose="020B0606020202030204" pitchFamily="34" charset="0"/>
              </a:rPr>
              <a:t>les mécanismes de </a:t>
            </a:r>
            <a:r>
              <a:rPr lang="fr-FR" sz="16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référencement </a:t>
            </a:r>
            <a:r>
              <a:rPr lang="fr-FR" sz="1600" dirty="0">
                <a:solidFill>
                  <a:srgbClr val="58585A"/>
                </a:solidFill>
                <a:latin typeface="Arial Narrow" panose="020B0606020202030204" pitchFamily="34" charset="0"/>
              </a:rPr>
              <a:t>dans les sites enquêtés </a:t>
            </a:r>
          </a:p>
          <a:p>
            <a:pPr marL="971550" lvl="1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1600" dirty="0" smtClean="0">
              <a:solidFill>
                <a:srgbClr val="58585A"/>
              </a:solidFill>
              <a:latin typeface="Arial Narrow" panose="020B0606020202030204" pitchFamily="34" charset="0"/>
            </a:endParaRPr>
          </a:p>
          <a:p>
            <a:pPr marL="971550" lvl="1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58585A"/>
              </a:solidFill>
              <a:latin typeface="Arial Narrow" panose="020B0606020202030204" pitchFamily="34" charset="0"/>
            </a:endParaRPr>
          </a:p>
          <a:p>
            <a:pPr marL="971550" lvl="1" indent="-285750">
              <a:spcBef>
                <a:spcPts val="0"/>
              </a:spcBef>
              <a:buFontTx/>
              <a:buChar char="-"/>
            </a:pPr>
            <a:endParaRPr lang="es-ES" sz="1600" dirty="0" smtClean="0">
              <a:latin typeface="Arial Narrow" panose="020B0606020202030204" pitchFamily="34" charset="0"/>
            </a:endParaRPr>
          </a:p>
          <a:p>
            <a:pPr lvl="1" indent="0">
              <a:buNone/>
            </a:pPr>
            <a:endParaRPr lang="es-ES" dirty="0" smtClean="0"/>
          </a:p>
          <a:p>
            <a:pPr lvl="1" indent="0">
              <a:buNone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262775" y="39702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 baseline="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2</a:t>
            </a:r>
            <a:r>
              <a:rPr lang="es-ES" sz="2000" dirty="0" smtClean="0"/>
              <a:t>. </a:t>
            </a:r>
            <a:r>
              <a:rPr lang="es-ES" sz="2000" dirty="0" err="1" smtClean="0"/>
              <a:t>Volet</a:t>
            </a:r>
            <a:r>
              <a:rPr lang="es-ES" sz="2000" dirty="0" smtClean="0"/>
              <a:t> </a:t>
            </a:r>
            <a:r>
              <a:rPr lang="es-ES" sz="2000" dirty="0" err="1" smtClean="0"/>
              <a:t>qualitatif</a:t>
            </a:r>
            <a:endParaRPr lang="es-ES" sz="20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125108" y="4582412"/>
            <a:ext cx="4439438" cy="11516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rgbClr val="58585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fr-CH" sz="1600" dirty="0" smtClean="0"/>
              <a:t>56 groupes de discussion dans les 10 communes avec 6 groupes distincts différenciés par statuts (population non déplacée et population déplacée), par âge et par genre (femmes/hommes, filles/garçons)</a:t>
            </a:r>
            <a:endParaRPr lang="fr-CH" dirty="0" smtClean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262775" y="3691173"/>
            <a:ext cx="4164106" cy="3858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rgbClr val="58585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s-ES" sz="1600" dirty="0" smtClean="0"/>
              <a:t>Sur 162 </a:t>
            </a:r>
            <a:r>
              <a:rPr lang="es-ES" sz="1600" dirty="0" err="1" smtClean="0"/>
              <a:t>sites</a:t>
            </a:r>
            <a:r>
              <a:rPr lang="es-ES" sz="1600" dirty="0" smtClean="0"/>
              <a:t> et 1 camp (</a:t>
            </a:r>
            <a:r>
              <a:rPr lang="es-ES" sz="1600" dirty="0" err="1" smtClean="0"/>
              <a:t>au</a:t>
            </a:r>
            <a:r>
              <a:rPr lang="es-ES" sz="1600" dirty="0" smtClean="0"/>
              <a:t> total)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03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823" y="2168601"/>
            <a:ext cx="3512375" cy="1743959"/>
          </a:xfrm>
        </p:spPr>
        <p:txBody>
          <a:bodyPr/>
          <a:lstStyle/>
          <a:p>
            <a:pPr algn="ctr"/>
            <a:r>
              <a:rPr lang="fr-CH" dirty="0" smtClean="0"/>
              <a:t>SITES ENQUÊTÉS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836464"/>
          </a:xfrm>
        </p:spPr>
        <p:txBody>
          <a:bodyPr/>
          <a:lstStyle/>
          <a:p>
            <a:r>
              <a:rPr lang="fr-CH" dirty="0" smtClean="0"/>
              <a:t>SITES ENQUÊTÉS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572099" y="2988347"/>
            <a:ext cx="3123845" cy="1192306"/>
          </a:xfrm>
        </p:spPr>
        <p:txBody>
          <a:bodyPr/>
          <a:lstStyle/>
          <a:p>
            <a:pPr algn="just"/>
            <a:r>
              <a:rPr lang="fr-CH" sz="1800" dirty="0" smtClean="0"/>
              <a:t>162 sites et 1 camp enquêtés </a:t>
            </a:r>
          </a:p>
          <a:p>
            <a:pPr algn="just"/>
            <a:r>
              <a:rPr lang="fr-CH" sz="1800" dirty="0" smtClean="0"/>
              <a:t>dans l’ensemble de la région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6" y="1568248"/>
            <a:ext cx="4434840" cy="40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SITES </a:t>
            </a:r>
            <a:r>
              <a:rPr lang="fr-CH" dirty="0" smtClean="0"/>
              <a:t>ENQUÊTÉS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" t="4862" r="3468" b="18202"/>
          <a:stretch/>
        </p:blipFill>
        <p:spPr>
          <a:xfrm>
            <a:off x="585216" y="1391859"/>
            <a:ext cx="8019288" cy="4670612"/>
          </a:xfrm>
        </p:spPr>
      </p:pic>
    </p:spTree>
    <p:extLst>
      <p:ext uri="{BB962C8B-B14F-4D97-AF65-F5344CB8AC3E}">
        <p14:creationId xmlns:p14="http://schemas.microsoft.com/office/powerpoint/2010/main" val="19284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04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824" y="2168601"/>
            <a:ext cx="3466503" cy="1743959"/>
          </a:xfrm>
        </p:spPr>
        <p:txBody>
          <a:bodyPr/>
          <a:lstStyle/>
          <a:p>
            <a:r>
              <a:rPr lang="fr-CH" dirty="0" smtClean="0"/>
              <a:t>RESULTATS DU VOLET «SITUATION SÉCURITAIRE ET DÉPLACEMENT»</a:t>
            </a:r>
            <a:endParaRPr lang="fr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662"/>
            <a:ext cx="1759226" cy="583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60" y="6274662"/>
            <a:ext cx="1055842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1">
  <a:themeElements>
    <a:clrScheme name="REACH colours">
      <a:dk1>
        <a:srgbClr val="000000"/>
      </a:dk1>
      <a:lt1>
        <a:srgbClr val="FFFFFF"/>
      </a:lt1>
      <a:dk2>
        <a:srgbClr val="EE5859"/>
      </a:dk2>
      <a:lt2>
        <a:srgbClr val="FFFFFF"/>
      </a:lt2>
      <a:accent1>
        <a:srgbClr val="D2CBB8"/>
      </a:accent1>
      <a:accent2>
        <a:srgbClr val="D1D3D4"/>
      </a:accent2>
      <a:accent3>
        <a:srgbClr val="A5A5A5"/>
      </a:accent3>
      <a:accent4>
        <a:srgbClr val="F6ABAB"/>
      </a:accent4>
      <a:accent5>
        <a:srgbClr val="FACCCD"/>
      </a:accent5>
      <a:accent6>
        <a:srgbClr val="E8E4D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AB2D6CB1-6E43-4983-AB44-C0078063B9DF}"/>
    </a:ext>
  </a:extLst>
</a:theme>
</file>

<file path=ppt/theme/theme10.xml><?xml version="1.0" encoding="utf-8"?>
<a:theme xmlns:a="http://schemas.openxmlformats.org/drawingml/2006/main" name="O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00ED20B0-A57B-47A6-92B6-BF532C01082F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1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B66A6868-009C-4E23-B260-E0BDABE94902}"/>
    </a:ext>
  </a:extLst>
</a:theme>
</file>

<file path=ppt/theme/theme3.xml><?xml version="1.0" encoding="utf-8"?>
<a:theme xmlns:a="http://schemas.openxmlformats.org/drawingml/2006/main" name="Op1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6E2DB4B3-0A91-46AC-B2E1-1E41E4DC0BFF}"/>
    </a:ext>
  </a:extLst>
</a:theme>
</file>

<file path=ppt/theme/theme4.xml><?xml version="1.0" encoding="utf-8"?>
<a:theme xmlns:a="http://schemas.openxmlformats.org/drawingml/2006/main" name="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2BD1E236-E27A-44A0-B6CA-258BDCEE32A3}"/>
    </a:ext>
  </a:extLst>
</a:theme>
</file>

<file path=ppt/theme/theme5.xml><?xml version="1.0" encoding="utf-8"?>
<a:theme xmlns:a="http://schemas.openxmlformats.org/drawingml/2006/main" name="Op1 Top big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BA16BE75-FF82-49EE-9E11-72ADE461BB0E}"/>
    </a:ext>
  </a:extLst>
</a:theme>
</file>

<file path=ppt/theme/theme6.xml><?xml version="1.0" encoding="utf-8"?>
<a:theme xmlns:a="http://schemas.openxmlformats.org/drawingml/2006/main" name="Op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01F33962-6289-48AF-91AE-BCC022D1B5E5}"/>
    </a:ext>
  </a:extLst>
</a:theme>
</file>

<file path=ppt/theme/theme7.xml><?xml version="1.0" encoding="utf-8"?>
<a:theme xmlns:a="http://schemas.openxmlformats.org/drawingml/2006/main" name="Op2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64858D50-D725-4E48-972A-A58B142B7469}"/>
    </a:ext>
  </a:extLst>
</a:theme>
</file>

<file path=ppt/theme/theme8.xml><?xml version="1.0" encoding="utf-8"?>
<a:theme xmlns:a="http://schemas.openxmlformats.org/drawingml/2006/main" name="Op2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544AC4C3-99A9-4423-A11E-24865A665579}"/>
    </a:ext>
  </a:extLst>
</a:theme>
</file>

<file path=ppt/theme/theme9.xml><?xml version="1.0" encoding="utf-8"?>
<a:theme xmlns:a="http://schemas.openxmlformats.org/drawingml/2006/main" name="Op2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AC6BFDDA-B6C8-441F-A441-4E6BD2FD0A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REACH_Powerpoint_Template_MasterSlides</Template>
  <TotalTime>8992</TotalTime>
  <Words>3417</Words>
  <Application>Microsoft Office PowerPoint</Application>
  <PresentationFormat>On-screen Show (4:3)</PresentationFormat>
  <Paragraphs>235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Arial</vt:lpstr>
      <vt:lpstr>Arial Narrow</vt:lpstr>
      <vt:lpstr>Calibri</vt:lpstr>
      <vt:lpstr>Wingdings</vt:lpstr>
      <vt:lpstr>Op1</vt:lpstr>
      <vt:lpstr>Op1 Left banner</vt:lpstr>
      <vt:lpstr>Op1 Big Left banner layout</vt:lpstr>
      <vt:lpstr>Op1 Top banner</vt:lpstr>
      <vt:lpstr>Op1 Top big banner</vt:lpstr>
      <vt:lpstr>Op2</vt:lpstr>
      <vt:lpstr>Op2 Left banner</vt:lpstr>
      <vt:lpstr>Op2 Top banner</vt:lpstr>
      <vt:lpstr>Op2 Big Left banner layout</vt:lpstr>
      <vt:lpstr>Op3</vt:lpstr>
      <vt:lpstr>Evaluation Protection dans la région de Diffa</vt:lpstr>
      <vt:lpstr>01</vt:lpstr>
      <vt:lpstr>OBJECTIF</vt:lpstr>
      <vt:lpstr>02</vt:lpstr>
      <vt:lpstr>METHODOLOGIE</vt:lpstr>
      <vt:lpstr>03</vt:lpstr>
      <vt:lpstr>SITES ENQUÊTÉS</vt:lpstr>
      <vt:lpstr>SITES ENQUÊTÉS</vt:lpstr>
      <vt:lpstr>04</vt:lpstr>
      <vt:lpstr>Résultats – Situation sécuritaire </vt:lpstr>
      <vt:lpstr>Résultats – Situation sécuritaire </vt:lpstr>
      <vt:lpstr>Résultats – Situation sécuritaire</vt:lpstr>
      <vt:lpstr>Résultats – Situation sécuritaire </vt:lpstr>
      <vt:lpstr>Résultats – Déplacement</vt:lpstr>
      <vt:lpstr>05</vt:lpstr>
      <vt:lpstr>Résultats – Violences basées sur le genre</vt:lpstr>
      <vt:lpstr>Résultats – Violences basées sur le genre</vt:lpstr>
      <vt:lpstr>Résultats – Violences basées sur le genre</vt:lpstr>
      <vt:lpstr>06</vt:lpstr>
      <vt:lpstr>Résultats – Protection de l’enfance</vt:lpstr>
      <vt:lpstr>Résultats – Protection de l’enfance</vt:lpstr>
      <vt:lpstr>Résultats – Protection de l’enfance</vt:lpstr>
      <vt:lpstr>Résultats – Protection de l’enfance</vt:lpstr>
      <vt:lpstr>Résultats – Protection de l’enfance</vt:lpstr>
      <vt:lpstr>07</vt:lpstr>
      <vt:lpstr>Résultats – Accès à l’information, aux services de base et à la documentation</vt:lpstr>
      <vt:lpstr>Résultats - Accès à l’information, aux services de base et à la documentation</vt:lpstr>
      <vt:lpstr>Résultats - Accès à l’information, aux services de base et à la documentation</vt:lpstr>
      <vt:lpstr>Résultats - Accès à l’information, aux services de base et à la documentation</vt:lpstr>
      <vt:lpstr>08</vt:lpstr>
      <vt:lpstr>Résultats - Mécanismes de référencement</vt:lpstr>
      <vt:lpstr>Résultats - Mécanismes de référencement</vt:lpstr>
      <vt:lpstr>Résultats - Mécanismes de référencement</vt:lpstr>
      <vt:lpstr>Résultats - Mécanismes de référencement</vt:lpstr>
      <vt:lpstr>09</vt:lpstr>
      <vt:lpstr>Publications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Pastor Melo</dc:creator>
  <cp:lastModifiedBy>Veronique Pingard</cp:lastModifiedBy>
  <cp:revision>282</cp:revision>
  <dcterms:created xsi:type="dcterms:W3CDTF">2018-03-16T14:29:28Z</dcterms:created>
  <dcterms:modified xsi:type="dcterms:W3CDTF">2020-06-30T07:15:13Z</dcterms:modified>
</cp:coreProperties>
</file>