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5"/>
  </p:notesMasterIdLst>
  <p:sldIdLst>
    <p:sldId id="323" r:id="rId3"/>
    <p:sldId id="257" r:id="rId4"/>
    <p:sldId id="324" r:id="rId5"/>
    <p:sldId id="315" r:id="rId6"/>
    <p:sldId id="269" r:id="rId7"/>
    <p:sldId id="290" r:id="rId8"/>
    <p:sldId id="300" r:id="rId9"/>
    <p:sldId id="293" r:id="rId10"/>
    <p:sldId id="297" r:id="rId11"/>
    <p:sldId id="299" r:id="rId12"/>
    <p:sldId id="296" r:id="rId13"/>
    <p:sldId id="295" r:id="rId14"/>
    <p:sldId id="294" r:id="rId15"/>
    <p:sldId id="298" r:id="rId16"/>
    <p:sldId id="279" r:id="rId17"/>
    <p:sldId id="291" r:id="rId18"/>
    <p:sldId id="285" r:id="rId19"/>
    <p:sldId id="284" r:id="rId20"/>
    <p:sldId id="288" r:id="rId21"/>
    <p:sldId id="287" r:id="rId22"/>
    <p:sldId id="289" r:id="rId23"/>
    <p:sldId id="274" r:id="rId24"/>
    <p:sldId id="292" r:id="rId25"/>
    <p:sldId id="276" r:id="rId26"/>
    <p:sldId id="277" r:id="rId27"/>
    <p:sldId id="275" r:id="rId28"/>
    <p:sldId id="278" r:id="rId29"/>
    <p:sldId id="283" r:id="rId30"/>
    <p:sldId id="281" r:id="rId31"/>
    <p:sldId id="280" r:id="rId32"/>
    <p:sldId id="282" r:id="rId33"/>
    <p:sldId id="286" r:id="rId34"/>
    <p:sldId id="261" r:id="rId35"/>
    <p:sldId id="270" r:id="rId36"/>
    <p:sldId id="271" r:id="rId37"/>
    <p:sldId id="272" r:id="rId38"/>
    <p:sldId id="273" r:id="rId39"/>
    <p:sldId id="301" r:id="rId40"/>
    <p:sldId id="303" r:id="rId41"/>
    <p:sldId id="304" r:id="rId42"/>
    <p:sldId id="305" r:id="rId43"/>
    <p:sldId id="306" r:id="rId4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Moller" initials="OM" lastIdx="1" clrIdx="0">
    <p:extLst>
      <p:ext uri="{19B8F6BF-5375-455C-9EA6-DF929625EA0E}">
        <p15:presenceInfo xmlns:p15="http://schemas.microsoft.com/office/powerpoint/2012/main" userId="Oliver Mo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5859"/>
    <a:srgbClr val="FFFFCC"/>
    <a:srgbClr val="F69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87268" autoAdjust="0"/>
  </p:normalViewPr>
  <p:slideViewPr>
    <p:cSldViewPr snapToGrid="0" showGuides="1">
      <p:cViewPr varScale="1">
        <p:scale>
          <a:sx n="94" d="100"/>
          <a:sy n="94" d="100"/>
        </p:scale>
        <p:origin x="21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2" d="100"/>
          <a:sy n="82" d="100"/>
        </p:scale>
        <p:origin x="395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4.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5.xlsx"/></Relationships>
</file>

<file path=ppt/charts/_rels/chart29.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EACH_GIS5\Dropbox\REACH_SYR\z_NES\REACH\Ongoing\Deir-ez-Zor%20Response\Situation%20Overview%20September%202018\Products\Written\Graphics\DeirEzZor_Situation_Overview_Graphs_Oliv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EACH_GIS5\Downloads\DeirEzZor_Situation%20Overview_Infographics_Ewa%20(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08858626231591E-2"/>
          <c:y val="7.9060803894522746E-2"/>
          <c:w val="0.95958228274753687"/>
          <c:h val="0.62601072713728689"/>
        </c:manualLayout>
      </c:layout>
      <c:barChart>
        <c:barDir val="col"/>
        <c:grouping val="clustered"/>
        <c:varyColors val="0"/>
        <c:ser>
          <c:idx val="0"/>
          <c:order val="0"/>
          <c:tx>
            <c:strRef>
              <c:f>Pop!$H$33</c:f>
              <c:strCache>
                <c:ptCount val="1"/>
                <c:pt idx="0">
                  <c:v>Returnees proportion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Pop!$G$34:$G$36</c:f>
              <c:strCache>
                <c:ptCount val="3"/>
                <c:pt idx="0">
                  <c:v>West line</c:v>
                </c:pt>
                <c:pt idx="1">
                  <c:v>North line</c:v>
                </c:pt>
                <c:pt idx="2">
                  <c:v>East line</c:v>
                </c:pt>
              </c:strCache>
            </c:strRef>
          </c:cat>
          <c:val>
            <c:numRef>
              <c:f>Pop!$H$34:$H$36</c:f>
              <c:numCache>
                <c:formatCode>0%</c:formatCode>
                <c:ptCount val="3"/>
                <c:pt idx="0">
                  <c:v>0.62</c:v>
                </c:pt>
                <c:pt idx="1">
                  <c:v>0.7</c:v>
                </c:pt>
                <c:pt idx="2">
                  <c:v>0.63</c:v>
                </c:pt>
              </c:numCache>
            </c:numRef>
          </c:val>
          <c:extLst>
            <c:ext xmlns:c16="http://schemas.microsoft.com/office/drawing/2014/chart" uri="{C3380CC4-5D6E-409C-BE32-E72D297353CC}">
              <c16:uniqueId val="{00000000-1D31-4DA9-8C36-BA76B8F2864E}"/>
            </c:ext>
          </c:extLst>
        </c:ser>
        <c:dLbls>
          <c:showLegendKey val="0"/>
          <c:showVal val="0"/>
          <c:showCatName val="0"/>
          <c:showSerName val="0"/>
          <c:showPercent val="0"/>
          <c:showBubbleSize val="0"/>
        </c:dLbls>
        <c:gapWidth val="100"/>
        <c:overlap val="-27"/>
        <c:axId val="787057551"/>
        <c:axId val="776411423"/>
      </c:barChart>
      <c:catAx>
        <c:axId val="787057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76411423"/>
        <c:crosses val="autoZero"/>
        <c:auto val="1"/>
        <c:lblAlgn val="ctr"/>
        <c:lblOffset val="100"/>
        <c:noMultiLvlLbl val="0"/>
      </c:catAx>
      <c:valAx>
        <c:axId val="776411423"/>
        <c:scaling>
          <c:orientation val="minMax"/>
          <c:min val="0"/>
        </c:scaling>
        <c:delete val="1"/>
        <c:axPos val="l"/>
        <c:numFmt formatCode="0%" sourceLinked="1"/>
        <c:majorTickMark val="out"/>
        <c:minorTickMark val="none"/>
        <c:tickLblPos val="nextTo"/>
        <c:crossAx val="787057551"/>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Arial Narrow" panose="020B0606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Graph_OverallCrops!$G$11:$G$13</c:f>
              <c:strCache>
                <c:ptCount val="3"/>
                <c:pt idx="0">
                  <c:v>Wheat/Barley</c:v>
                </c:pt>
                <c:pt idx="1">
                  <c:v>Vegetables</c:v>
                </c:pt>
                <c:pt idx="2">
                  <c:v>Cotton</c:v>
                </c:pt>
              </c:strCache>
            </c:strRef>
          </c:cat>
          <c:val>
            <c:numRef>
              <c:f>Graph_OverallCrops!$H$11:$H$13</c:f>
              <c:numCache>
                <c:formatCode>0%</c:formatCode>
                <c:ptCount val="3"/>
                <c:pt idx="0">
                  <c:v>0.8571428571428571</c:v>
                </c:pt>
                <c:pt idx="1">
                  <c:v>0.75238095238095237</c:v>
                </c:pt>
                <c:pt idx="2">
                  <c:v>0.67619047619047623</c:v>
                </c:pt>
              </c:numCache>
            </c:numRef>
          </c:val>
          <c:extLst>
            <c:ext xmlns:c16="http://schemas.microsoft.com/office/drawing/2014/chart" uri="{C3380CC4-5D6E-409C-BE32-E72D297353CC}">
              <c16:uniqueId val="{00000000-6549-4EC8-B76C-590722B8C9C8}"/>
            </c:ext>
          </c:extLst>
        </c:ser>
        <c:dLbls>
          <c:showLegendKey val="0"/>
          <c:showVal val="0"/>
          <c:showCatName val="0"/>
          <c:showSerName val="0"/>
          <c:showPercent val="0"/>
          <c:showBubbleSize val="0"/>
        </c:dLbls>
        <c:gapWidth val="100"/>
        <c:axId val="424702336"/>
        <c:axId val="424702752"/>
      </c:barChart>
      <c:catAx>
        <c:axId val="424702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24702752"/>
        <c:crosses val="autoZero"/>
        <c:auto val="1"/>
        <c:lblAlgn val="ctr"/>
        <c:lblOffset val="100"/>
        <c:noMultiLvlLbl val="0"/>
      </c:catAx>
      <c:valAx>
        <c:axId val="424702752"/>
        <c:scaling>
          <c:orientation val="minMax"/>
        </c:scaling>
        <c:delete val="1"/>
        <c:axPos val="t"/>
        <c:numFmt formatCode="0%" sourceLinked="1"/>
        <c:majorTickMark val="none"/>
        <c:minorTickMark val="none"/>
        <c:tickLblPos val="nextTo"/>
        <c:crossAx val="424702336"/>
        <c:crosses val="autoZero"/>
        <c:crossBetween val="between"/>
      </c:valAx>
      <c:spPr>
        <a:noFill/>
        <a:ln>
          <a:noFill/>
        </a:ln>
        <a:effectLst/>
      </c:spPr>
    </c:plotArea>
    <c:plotVisOnly val="1"/>
    <c:dispBlanksAs val="gap"/>
    <c:showDLblsOverMax val="0"/>
  </c:chart>
  <c:spPr>
    <a:noFill/>
    <a:ln>
      <a:noFill/>
    </a:ln>
    <a:effectLst/>
  </c:spPr>
  <c:txPr>
    <a:bodyPr/>
    <a:lstStyle/>
    <a:p>
      <a:pPr>
        <a:defRPr sz="1400" b="1">
          <a:latin typeface="Arial Narrow" panose="020B0606020202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Graph_Livestock!$C$9:$C$11</c:f>
              <c:strCache>
                <c:ptCount val="3"/>
                <c:pt idx="0">
                  <c:v>Sheep</c:v>
                </c:pt>
                <c:pt idx="1">
                  <c:v>Catte</c:v>
                </c:pt>
                <c:pt idx="2">
                  <c:v>Chickens</c:v>
                </c:pt>
              </c:strCache>
            </c:strRef>
          </c:cat>
          <c:val>
            <c:numRef>
              <c:f>Graph_Livestock!$D$9:$D$11</c:f>
              <c:numCache>
                <c:formatCode>0%</c:formatCode>
                <c:ptCount val="3"/>
                <c:pt idx="0">
                  <c:v>0.98888888888888893</c:v>
                </c:pt>
                <c:pt idx="1">
                  <c:v>0.9555555555555556</c:v>
                </c:pt>
                <c:pt idx="2">
                  <c:v>0.74444444444444446</c:v>
                </c:pt>
              </c:numCache>
            </c:numRef>
          </c:val>
          <c:extLst>
            <c:ext xmlns:c16="http://schemas.microsoft.com/office/drawing/2014/chart" uri="{C3380CC4-5D6E-409C-BE32-E72D297353CC}">
              <c16:uniqueId val="{00000000-63D4-47F5-A8C8-09360EA01885}"/>
            </c:ext>
          </c:extLst>
        </c:ser>
        <c:dLbls>
          <c:showLegendKey val="0"/>
          <c:showVal val="0"/>
          <c:showCatName val="0"/>
          <c:showSerName val="0"/>
          <c:showPercent val="0"/>
          <c:showBubbleSize val="0"/>
        </c:dLbls>
        <c:gapWidth val="100"/>
        <c:axId val="460015808"/>
        <c:axId val="460014976"/>
      </c:barChart>
      <c:catAx>
        <c:axId val="460015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60014976"/>
        <c:crosses val="autoZero"/>
        <c:auto val="1"/>
        <c:lblAlgn val="ctr"/>
        <c:lblOffset val="100"/>
        <c:noMultiLvlLbl val="0"/>
      </c:catAx>
      <c:valAx>
        <c:axId val="460014976"/>
        <c:scaling>
          <c:orientation val="minMax"/>
        </c:scaling>
        <c:delete val="1"/>
        <c:axPos val="t"/>
        <c:numFmt formatCode="0%" sourceLinked="1"/>
        <c:majorTickMark val="none"/>
        <c:minorTickMark val="none"/>
        <c:tickLblPos val="nextTo"/>
        <c:crossAx val="460015808"/>
        <c:crosses val="autoZero"/>
        <c:crossBetween val="between"/>
      </c:valAx>
      <c:spPr>
        <a:noFill/>
        <a:ln>
          <a:noFill/>
        </a:ln>
        <a:effectLst/>
      </c:spPr>
    </c:plotArea>
    <c:plotVisOnly val="1"/>
    <c:dispBlanksAs val="gap"/>
    <c:showDLblsOverMax val="0"/>
  </c:chart>
  <c:spPr>
    <a:noFill/>
    <a:ln>
      <a:noFill/>
    </a:ln>
    <a:effectLst/>
  </c:spPr>
  <c:txPr>
    <a:bodyPr/>
    <a:lstStyle/>
    <a:p>
      <a:pPr>
        <a:defRPr sz="1400" b="1">
          <a:latin typeface="Arial Narrow" panose="020B0606020202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Graph_NDVI!$E$3</c:f>
              <c:strCache>
                <c:ptCount val="1"/>
                <c:pt idx="0">
                  <c:v>2018 measurement</c:v>
                </c:pt>
              </c:strCache>
            </c:strRef>
          </c:tx>
          <c:spPr>
            <a:ln w="38100" cap="rnd">
              <a:solidFill>
                <a:srgbClr val="EE5859"/>
              </a:solidFill>
              <a:round/>
            </a:ln>
            <a:effectLst/>
          </c:spPr>
          <c:marker>
            <c:symbol val="none"/>
          </c:marker>
          <c:xVal>
            <c:numRef>
              <c:f>Graph_NDVI!$D$4:$D$41</c:f>
              <c:numCache>
                <c:formatCode>m/d/yyyy</c:formatCode>
                <c:ptCount val="38"/>
                <c:pt idx="0">
                  <c:v>43099</c:v>
                </c:pt>
                <c:pt idx="1">
                  <c:v>43110</c:v>
                </c:pt>
                <c:pt idx="2">
                  <c:v>43120</c:v>
                </c:pt>
                <c:pt idx="3">
                  <c:v>43130</c:v>
                </c:pt>
                <c:pt idx="4">
                  <c:v>43141</c:v>
                </c:pt>
                <c:pt idx="5">
                  <c:v>43151</c:v>
                </c:pt>
                <c:pt idx="6">
                  <c:v>43161</c:v>
                </c:pt>
                <c:pt idx="7">
                  <c:v>43169</c:v>
                </c:pt>
                <c:pt idx="8">
                  <c:v>43179</c:v>
                </c:pt>
                <c:pt idx="9">
                  <c:v>43189</c:v>
                </c:pt>
                <c:pt idx="10">
                  <c:v>43200</c:v>
                </c:pt>
                <c:pt idx="11">
                  <c:v>43210</c:v>
                </c:pt>
                <c:pt idx="12">
                  <c:v>43220</c:v>
                </c:pt>
                <c:pt idx="13">
                  <c:v>43230</c:v>
                </c:pt>
                <c:pt idx="14">
                  <c:v>43240</c:v>
                </c:pt>
                <c:pt idx="15">
                  <c:v>43250</c:v>
                </c:pt>
                <c:pt idx="16">
                  <c:v>43261</c:v>
                </c:pt>
                <c:pt idx="17">
                  <c:v>43271</c:v>
                </c:pt>
                <c:pt idx="18">
                  <c:v>43281</c:v>
                </c:pt>
                <c:pt idx="19">
                  <c:v>43291</c:v>
                </c:pt>
                <c:pt idx="20">
                  <c:v>43301</c:v>
                </c:pt>
                <c:pt idx="21">
                  <c:v>43311</c:v>
                </c:pt>
                <c:pt idx="22">
                  <c:v>43322</c:v>
                </c:pt>
                <c:pt idx="23">
                  <c:v>43332</c:v>
                </c:pt>
                <c:pt idx="24">
                  <c:v>43342</c:v>
                </c:pt>
                <c:pt idx="25">
                  <c:v>43353</c:v>
                </c:pt>
                <c:pt idx="26">
                  <c:v>43363</c:v>
                </c:pt>
                <c:pt idx="27">
                  <c:v>43373</c:v>
                </c:pt>
                <c:pt idx="28">
                  <c:v>43383</c:v>
                </c:pt>
                <c:pt idx="29">
                  <c:v>43393</c:v>
                </c:pt>
                <c:pt idx="30">
                  <c:v>43403</c:v>
                </c:pt>
                <c:pt idx="31">
                  <c:v>43414</c:v>
                </c:pt>
                <c:pt idx="32">
                  <c:v>43424</c:v>
                </c:pt>
                <c:pt idx="33">
                  <c:v>43434</c:v>
                </c:pt>
                <c:pt idx="34">
                  <c:v>43444</c:v>
                </c:pt>
                <c:pt idx="35">
                  <c:v>43454</c:v>
                </c:pt>
                <c:pt idx="36">
                  <c:v>43464</c:v>
                </c:pt>
                <c:pt idx="37">
                  <c:v>43475</c:v>
                </c:pt>
              </c:numCache>
            </c:numRef>
          </c:xVal>
          <c:yVal>
            <c:numRef>
              <c:f>Graph_NDVI!$E$4:$E$41</c:f>
              <c:numCache>
                <c:formatCode>General</c:formatCode>
                <c:ptCount val="38"/>
                <c:pt idx="0">
                  <c:v>0.17259060000000001</c:v>
                </c:pt>
                <c:pt idx="1">
                  <c:v>0.16759060000000001</c:v>
                </c:pt>
                <c:pt idx="2">
                  <c:v>0.1625906</c:v>
                </c:pt>
                <c:pt idx="3">
                  <c:v>0.15856600000000001</c:v>
                </c:pt>
                <c:pt idx="4">
                  <c:v>0.16218489999999999</c:v>
                </c:pt>
                <c:pt idx="5">
                  <c:v>0.1716038</c:v>
                </c:pt>
                <c:pt idx="6">
                  <c:v>0.18331130000000001</c:v>
                </c:pt>
                <c:pt idx="7">
                  <c:v>0.20083019999999999</c:v>
                </c:pt>
                <c:pt idx="8">
                  <c:v>0.20693020000000001</c:v>
                </c:pt>
                <c:pt idx="9">
                  <c:v>0.21153959999999999</c:v>
                </c:pt>
                <c:pt idx="10">
                  <c:v>0.2142358</c:v>
                </c:pt>
                <c:pt idx="11">
                  <c:v>0.2138226</c:v>
                </c:pt>
                <c:pt idx="12">
                  <c:v>0.2107</c:v>
                </c:pt>
                <c:pt idx="13">
                  <c:v>0.20587549999999999</c:v>
                </c:pt>
                <c:pt idx="14">
                  <c:v>0.1989264</c:v>
                </c:pt>
                <c:pt idx="15">
                  <c:v>0.18414150000000001</c:v>
                </c:pt>
                <c:pt idx="16">
                  <c:v>0.17930940000000001</c:v>
                </c:pt>
                <c:pt idx="17">
                  <c:v>0.17699619999999999</c:v>
                </c:pt>
                <c:pt idx="18">
                  <c:v>0.17591509999999999</c:v>
                </c:pt>
                <c:pt idx="19">
                  <c:v>0.17926600000000001</c:v>
                </c:pt>
                <c:pt idx="20">
                  <c:v>0.18227170000000001</c:v>
                </c:pt>
                <c:pt idx="21">
                  <c:v>0.18619430000000001</c:v>
                </c:pt>
                <c:pt idx="22">
                  <c:v>0.19548109999999999</c:v>
                </c:pt>
                <c:pt idx="23">
                  <c:v>0.20040569999999999</c:v>
                </c:pt>
                <c:pt idx="24">
                  <c:v>0.20413590000000001</c:v>
                </c:pt>
                <c:pt idx="25">
                  <c:v>0.2068113</c:v>
                </c:pt>
                <c:pt idx="26">
                  <c:v>0.2084792</c:v>
                </c:pt>
                <c:pt idx="27">
                  <c:v>0.20784720000000001</c:v>
                </c:pt>
              </c:numCache>
            </c:numRef>
          </c:yVal>
          <c:smooth val="1"/>
          <c:extLst>
            <c:ext xmlns:c16="http://schemas.microsoft.com/office/drawing/2014/chart" uri="{C3380CC4-5D6E-409C-BE32-E72D297353CC}">
              <c16:uniqueId val="{00000000-C5A3-4919-85E0-A228FAA4E9BE}"/>
            </c:ext>
          </c:extLst>
        </c:ser>
        <c:ser>
          <c:idx val="1"/>
          <c:order val="1"/>
          <c:tx>
            <c:strRef>
              <c:f>Graph_NDVI!$F$3</c:f>
              <c:strCache>
                <c:ptCount val="1"/>
                <c:pt idx="0">
                  <c:v>Five-year average (2013 - 2017)</c:v>
                </c:pt>
              </c:strCache>
            </c:strRef>
          </c:tx>
          <c:spPr>
            <a:ln w="38100" cap="rnd">
              <a:solidFill>
                <a:srgbClr val="58585A"/>
              </a:solidFill>
              <a:round/>
            </a:ln>
            <a:effectLst/>
          </c:spPr>
          <c:marker>
            <c:symbol val="none"/>
          </c:marker>
          <c:xVal>
            <c:numRef>
              <c:f>Graph_NDVI!$D$4:$D$41</c:f>
              <c:numCache>
                <c:formatCode>m/d/yyyy</c:formatCode>
                <c:ptCount val="38"/>
                <c:pt idx="0">
                  <c:v>43099</c:v>
                </c:pt>
                <c:pt idx="1">
                  <c:v>43110</c:v>
                </c:pt>
                <c:pt idx="2">
                  <c:v>43120</c:v>
                </c:pt>
                <c:pt idx="3">
                  <c:v>43130</c:v>
                </c:pt>
                <c:pt idx="4">
                  <c:v>43141</c:v>
                </c:pt>
                <c:pt idx="5">
                  <c:v>43151</c:v>
                </c:pt>
                <c:pt idx="6">
                  <c:v>43161</c:v>
                </c:pt>
                <c:pt idx="7">
                  <c:v>43169</c:v>
                </c:pt>
                <c:pt idx="8">
                  <c:v>43179</c:v>
                </c:pt>
                <c:pt idx="9">
                  <c:v>43189</c:v>
                </c:pt>
                <c:pt idx="10">
                  <c:v>43200</c:v>
                </c:pt>
                <c:pt idx="11">
                  <c:v>43210</c:v>
                </c:pt>
                <c:pt idx="12">
                  <c:v>43220</c:v>
                </c:pt>
                <c:pt idx="13">
                  <c:v>43230</c:v>
                </c:pt>
                <c:pt idx="14">
                  <c:v>43240</c:v>
                </c:pt>
                <c:pt idx="15">
                  <c:v>43250</c:v>
                </c:pt>
                <c:pt idx="16">
                  <c:v>43261</c:v>
                </c:pt>
                <c:pt idx="17">
                  <c:v>43271</c:v>
                </c:pt>
                <c:pt idx="18">
                  <c:v>43281</c:v>
                </c:pt>
                <c:pt idx="19">
                  <c:v>43291</c:v>
                </c:pt>
                <c:pt idx="20">
                  <c:v>43301</c:v>
                </c:pt>
                <c:pt idx="21">
                  <c:v>43311</c:v>
                </c:pt>
                <c:pt idx="22">
                  <c:v>43322</c:v>
                </c:pt>
                <c:pt idx="23">
                  <c:v>43332</c:v>
                </c:pt>
                <c:pt idx="24">
                  <c:v>43342</c:v>
                </c:pt>
                <c:pt idx="25">
                  <c:v>43353</c:v>
                </c:pt>
                <c:pt idx="26">
                  <c:v>43363</c:v>
                </c:pt>
                <c:pt idx="27">
                  <c:v>43373</c:v>
                </c:pt>
                <c:pt idx="28">
                  <c:v>43383</c:v>
                </c:pt>
                <c:pt idx="29">
                  <c:v>43393</c:v>
                </c:pt>
                <c:pt idx="30">
                  <c:v>43403</c:v>
                </c:pt>
                <c:pt idx="31">
                  <c:v>43414</c:v>
                </c:pt>
                <c:pt idx="32">
                  <c:v>43424</c:v>
                </c:pt>
                <c:pt idx="33">
                  <c:v>43434</c:v>
                </c:pt>
                <c:pt idx="34">
                  <c:v>43444</c:v>
                </c:pt>
                <c:pt idx="35">
                  <c:v>43454</c:v>
                </c:pt>
                <c:pt idx="36">
                  <c:v>43464</c:v>
                </c:pt>
                <c:pt idx="37">
                  <c:v>43475</c:v>
                </c:pt>
              </c:numCache>
            </c:numRef>
          </c:xVal>
          <c:yVal>
            <c:numRef>
              <c:f>Graph_NDVI!$F$4:$F$41</c:f>
              <c:numCache>
                <c:formatCode>General</c:formatCode>
                <c:ptCount val="38"/>
                <c:pt idx="0">
                  <c:v>0.19850499999999999</c:v>
                </c:pt>
                <c:pt idx="1">
                  <c:v>0.19859740000000001</c:v>
                </c:pt>
                <c:pt idx="2">
                  <c:v>0.21209</c:v>
                </c:pt>
                <c:pt idx="3">
                  <c:v>0.2191322</c:v>
                </c:pt>
                <c:pt idx="4">
                  <c:v>0.23018559999999999</c:v>
                </c:pt>
                <c:pt idx="5">
                  <c:v>0.24575440000000001</c:v>
                </c:pt>
                <c:pt idx="6">
                  <c:v>0.27981060000000002</c:v>
                </c:pt>
                <c:pt idx="7">
                  <c:v>0.30046820000000002</c:v>
                </c:pt>
                <c:pt idx="8">
                  <c:v>0.31100660000000002</c:v>
                </c:pt>
                <c:pt idx="9">
                  <c:v>0.31519520000000001</c:v>
                </c:pt>
                <c:pt idx="10">
                  <c:v>0.30468479999999998</c:v>
                </c:pt>
                <c:pt idx="11">
                  <c:v>0.28833160000000002</c:v>
                </c:pt>
                <c:pt idx="12">
                  <c:v>0.26659579999999999</c:v>
                </c:pt>
                <c:pt idx="13">
                  <c:v>0.24119959999999999</c:v>
                </c:pt>
                <c:pt idx="14">
                  <c:v>0.19952120000000001</c:v>
                </c:pt>
                <c:pt idx="15">
                  <c:v>0.18014659999999999</c:v>
                </c:pt>
                <c:pt idx="16">
                  <c:v>0.1738132</c:v>
                </c:pt>
                <c:pt idx="17">
                  <c:v>0.1736588</c:v>
                </c:pt>
                <c:pt idx="18">
                  <c:v>0.1826584</c:v>
                </c:pt>
                <c:pt idx="19">
                  <c:v>0.1909507</c:v>
                </c:pt>
                <c:pt idx="20">
                  <c:v>0.19908426000000001</c:v>
                </c:pt>
                <c:pt idx="21">
                  <c:v>0.21421551999999999</c:v>
                </c:pt>
                <c:pt idx="22">
                  <c:v>0.22349405999999999</c:v>
                </c:pt>
                <c:pt idx="23">
                  <c:v>0.22937656000000001</c:v>
                </c:pt>
                <c:pt idx="24">
                  <c:v>0.23303525999999999</c:v>
                </c:pt>
                <c:pt idx="25">
                  <c:v>0.23290910000000001</c:v>
                </c:pt>
                <c:pt idx="26">
                  <c:v>0.22759467999999999</c:v>
                </c:pt>
                <c:pt idx="27">
                  <c:v>0.22143441999999999</c:v>
                </c:pt>
                <c:pt idx="28">
                  <c:v>0.2148901</c:v>
                </c:pt>
                <c:pt idx="29">
                  <c:v>0.20499809999999999</c:v>
                </c:pt>
                <c:pt idx="30">
                  <c:v>0.20028868</c:v>
                </c:pt>
                <c:pt idx="31">
                  <c:v>0.19788562000000001</c:v>
                </c:pt>
                <c:pt idx="32">
                  <c:v>0.19694592</c:v>
                </c:pt>
                <c:pt idx="33">
                  <c:v>0.19692814</c:v>
                </c:pt>
                <c:pt idx="34">
                  <c:v>0.19553218</c:v>
                </c:pt>
                <c:pt idx="35">
                  <c:v>0.19426932</c:v>
                </c:pt>
                <c:pt idx="36">
                  <c:v>0.1875</c:v>
                </c:pt>
                <c:pt idx="37">
                  <c:v>0.1875</c:v>
                </c:pt>
              </c:numCache>
            </c:numRef>
          </c:yVal>
          <c:smooth val="1"/>
          <c:extLst>
            <c:ext xmlns:c16="http://schemas.microsoft.com/office/drawing/2014/chart" uri="{C3380CC4-5D6E-409C-BE32-E72D297353CC}">
              <c16:uniqueId val="{00000001-C5A3-4919-85E0-A228FAA4E9BE}"/>
            </c:ext>
          </c:extLst>
        </c:ser>
        <c:ser>
          <c:idx val="2"/>
          <c:order val="2"/>
          <c:tx>
            <c:strRef>
              <c:f>Graph_NDVI!$G$3</c:f>
              <c:strCache>
                <c:ptCount val="1"/>
              </c:strCache>
            </c:strRef>
          </c:tx>
          <c:spPr>
            <a:ln w="19050" cap="rnd">
              <a:solidFill>
                <a:schemeClr val="accent3"/>
              </a:solidFill>
              <a:round/>
            </a:ln>
            <a:effectLst/>
          </c:spPr>
          <c:marker>
            <c:symbol val="none"/>
          </c:marker>
          <c:xVal>
            <c:numRef>
              <c:f>Graph_NDVI!$D$4:$D$41</c:f>
              <c:numCache>
                <c:formatCode>m/d/yyyy</c:formatCode>
                <c:ptCount val="38"/>
                <c:pt idx="0">
                  <c:v>43099</c:v>
                </c:pt>
                <c:pt idx="1">
                  <c:v>43110</c:v>
                </c:pt>
                <c:pt idx="2">
                  <c:v>43120</c:v>
                </c:pt>
                <c:pt idx="3">
                  <c:v>43130</c:v>
                </c:pt>
                <c:pt idx="4">
                  <c:v>43141</c:v>
                </c:pt>
                <c:pt idx="5">
                  <c:v>43151</c:v>
                </c:pt>
                <c:pt idx="6">
                  <c:v>43161</c:v>
                </c:pt>
                <c:pt idx="7">
                  <c:v>43169</c:v>
                </c:pt>
                <c:pt idx="8">
                  <c:v>43179</c:v>
                </c:pt>
                <c:pt idx="9">
                  <c:v>43189</c:v>
                </c:pt>
                <c:pt idx="10">
                  <c:v>43200</c:v>
                </c:pt>
                <c:pt idx="11">
                  <c:v>43210</c:v>
                </c:pt>
                <c:pt idx="12">
                  <c:v>43220</c:v>
                </c:pt>
                <c:pt idx="13">
                  <c:v>43230</c:v>
                </c:pt>
                <c:pt idx="14">
                  <c:v>43240</c:v>
                </c:pt>
                <c:pt idx="15">
                  <c:v>43250</c:v>
                </c:pt>
                <c:pt idx="16">
                  <c:v>43261</c:v>
                </c:pt>
                <c:pt idx="17">
                  <c:v>43271</c:v>
                </c:pt>
                <c:pt idx="18">
                  <c:v>43281</c:v>
                </c:pt>
                <c:pt idx="19">
                  <c:v>43291</c:v>
                </c:pt>
                <c:pt idx="20">
                  <c:v>43301</c:v>
                </c:pt>
                <c:pt idx="21">
                  <c:v>43311</c:v>
                </c:pt>
                <c:pt idx="22">
                  <c:v>43322</c:v>
                </c:pt>
                <c:pt idx="23">
                  <c:v>43332</c:v>
                </c:pt>
                <c:pt idx="24">
                  <c:v>43342</c:v>
                </c:pt>
                <c:pt idx="25">
                  <c:v>43353</c:v>
                </c:pt>
                <c:pt idx="26">
                  <c:v>43363</c:v>
                </c:pt>
                <c:pt idx="27">
                  <c:v>43373</c:v>
                </c:pt>
                <c:pt idx="28">
                  <c:v>43383</c:v>
                </c:pt>
                <c:pt idx="29">
                  <c:v>43393</c:v>
                </c:pt>
                <c:pt idx="30">
                  <c:v>43403</c:v>
                </c:pt>
                <c:pt idx="31">
                  <c:v>43414</c:v>
                </c:pt>
                <c:pt idx="32">
                  <c:v>43424</c:v>
                </c:pt>
                <c:pt idx="33">
                  <c:v>43434</c:v>
                </c:pt>
                <c:pt idx="34">
                  <c:v>43444</c:v>
                </c:pt>
                <c:pt idx="35">
                  <c:v>43454</c:v>
                </c:pt>
                <c:pt idx="36">
                  <c:v>43464</c:v>
                </c:pt>
                <c:pt idx="37">
                  <c:v>43475</c:v>
                </c:pt>
              </c:numCache>
            </c:numRef>
          </c:xVal>
          <c:yVal>
            <c:numRef>
              <c:f>Graph_NDVI!$G$4:$G$41</c:f>
              <c:numCache>
                <c:formatCode>General</c:formatCode>
                <c:ptCount val="38"/>
              </c:numCache>
            </c:numRef>
          </c:yVal>
          <c:smooth val="1"/>
          <c:extLst>
            <c:ext xmlns:c16="http://schemas.microsoft.com/office/drawing/2014/chart" uri="{C3380CC4-5D6E-409C-BE32-E72D297353CC}">
              <c16:uniqueId val="{00000000-1D8B-45D7-8C30-12D38FC733C5}"/>
            </c:ext>
          </c:extLst>
        </c:ser>
        <c:dLbls>
          <c:showLegendKey val="0"/>
          <c:showVal val="0"/>
          <c:showCatName val="0"/>
          <c:showSerName val="0"/>
          <c:showPercent val="0"/>
          <c:showBubbleSize val="0"/>
        </c:dLbls>
        <c:axId val="178573472"/>
        <c:axId val="320108144"/>
      </c:scatterChart>
      <c:valAx>
        <c:axId val="178573472"/>
        <c:scaling>
          <c:orientation val="minMax"/>
          <c:max val="43466"/>
          <c:min val="43101"/>
        </c:scaling>
        <c:delete val="0"/>
        <c:axPos val="b"/>
        <c:majorGridlines>
          <c:spPr>
            <a:ln w="9525" cap="flat" cmpd="sng" algn="ctr">
              <a:solidFill>
                <a:schemeClr val="tx1">
                  <a:lumMod val="15000"/>
                  <a:lumOff val="85000"/>
                </a:schemeClr>
              </a:solidFill>
              <a:round/>
            </a:ln>
            <a:effectLst/>
          </c:spPr>
        </c:majorGridlines>
        <c:numFmt formatCode="[$-409]m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20108144"/>
        <c:crosses val="autoZero"/>
        <c:crossBetween val="midCat"/>
        <c:majorUnit val="31"/>
      </c:valAx>
      <c:valAx>
        <c:axId val="32010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8573472"/>
        <c:crosses val="autoZero"/>
        <c:crossBetween val="midCat"/>
        <c:majorUnit val="0.1"/>
      </c:valAx>
      <c:spPr>
        <a:noFill/>
        <a:ln w="25400">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Arial Narrow" panose="020B0606020202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79951706502167"/>
          <c:y val="7.3150438038646681E-2"/>
          <c:w val="0.49379713575485351"/>
          <c:h val="0.85369912392270664"/>
        </c:manualLayout>
      </c:layout>
      <c:barChart>
        <c:barDir val="bar"/>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Graph_CropBarriers!$C$9:$C$11</c:f>
              <c:strCache>
                <c:ptCount val="3"/>
                <c:pt idx="0">
                  <c:v>Shortage of
natural water</c:v>
                </c:pt>
                <c:pt idx="1">
                  <c:v>Damaged irrigation
infrastructure</c:v>
                </c:pt>
                <c:pt idx="2">
                  <c:v>Collapsed irrigation
channels</c:v>
                </c:pt>
              </c:strCache>
            </c:strRef>
          </c:cat>
          <c:val>
            <c:numRef>
              <c:f>Graph_CropBarriers!$D$9:$D$11</c:f>
              <c:numCache>
                <c:formatCode>0%</c:formatCode>
                <c:ptCount val="3"/>
                <c:pt idx="0">
                  <c:v>0.80952380952380953</c:v>
                </c:pt>
                <c:pt idx="1">
                  <c:v>0.5714285714285714</c:v>
                </c:pt>
                <c:pt idx="2">
                  <c:v>0.33333333333333331</c:v>
                </c:pt>
              </c:numCache>
            </c:numRef>
          </c:val>
          <c:extLst>
            <c:ext xmlns:c16="http://schemas.microsoft.com/office/drawing/2014/chart" uri="{C3380CC4-5D6E-409C-BE32-E72D297353CC}">
              <c16:uniqueId val="{00000000-25CC-45D7-9BA6-BBFFD3DCD592}"/>
            </c:ext>
          </c:extLst>
        </c:ser>
        <c:dLbls>
          <c:showLegendKey val="0"/>
          <c:showVal val="0"/>
          <c:showCatName val="0"/>
          <c:showSerName val="0"/>
          <c:showPercent val="0"/>
          <c:showBubbleSize val="0"/>
        </c:dLbls>
        <c:gapWidth val="100"/>
        <c:axId val="462951264"/>
        <c:axId val="462952096"/>
      </c:barChart>
      <c:catAx>
        <c:axId val="462951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62952096"/>
        <c:crosses val="autoZero"/>
        <c:auto val="1"/>
        <c:lblAlgn val="ctr"/>
        <c:lblOffset val="100"/>
        <c:noMultiLvlLbl val="0"/>
      </c:catAx>
      <c:valAx>
        <c:axId val="462952096"/>
        <c:scaling>
          <c:orientation val="minMax"/>
        </c:scaling>
        <c:delete val="1"/>
        <c:axPos val="t"/>
        <c:numFmt formatCode="0%" sourceLinked="1"/>
        <c:majorTickMark val="none"/>
        <c:minorTickMark val="none"/>
        <c:tickLblPos val="nextTo"/>
        <c:crossAx val="4629512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Arial Narrow" panose="020B0606020202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759927470773"/>
          <c:y val="7.3150438038646681E-2"/>
          <c:w val="0.55587136099194545"/>
          <c:h val="0.85369912392270664"/>
        </c:manualLayout>
      </c:layout>
      <c:barChart>
        <c:barDir val="bar"/>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Graph_CropBarriers!$C$13:$C$15</c:f>
              <c:strCache>
                <c:ptCount val="3"/>
                <c:pt idx="0">
                  <c:v>Damaged irrigation
infrastructure</c:v>
                </c:pt>
                <c:pt idx="1">
                  <c:v>Shortage of
natural water</c:v>
                </c:pt>
                <c:pt idx="2">
                  <c:v> </c:v>
                </c:pt>
              </c:strCache>
            </c:strRef>
          </c:cat>
          <c:val>
            <c:numRef>
              <c:f>Graph_CropBarriers!$D$13:$D$15</c:f>
              <c:numCache>
                <c:formatCode>0%</c:formatCode>
                <c:ptCount val="3"/>
                <c:pt idx="0">
                  <c:v>1</c:v>
                </c:pt>
                <c:pt idx="1">
                  <c:v>0.27272727272727271</c:v>
                </c:pt>
              </c:numCache>
            </c:numRef>
          </c:val>
          <c:extLst>
            <c:ext xmlns:c16="http://schemas.microsoft.com/office/drawing/2014/chart" uri="{C3380CC4-5D6E-409C-BE32-E72D297353CC}">
              <c16:uniqueId val="{00000000-AEA3-4874-BBB1-06D634DCBC9C}"/>
            </c:ext>
          </c:extLst>
        </c:ser>
        <c:dLbls>
          <c:showLegendKey val="0"/>
          <c:showVal val="0"/>
          <c:showCatName val="0"/>
          <c:showSerName val="0"/>
          <c:showPercent val="0"/>
          <c:showBubbleSize val="0"/>
        </c:dLbls>
        <c:gapWidth val="100"/>
        <c:axId val="462951264"/>
        <c:axId val="462952096"/>
      </c:barChart>
      <c:catAx>
        <c:axId val="462951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62952096"/>
        <c:crosses val="autoZero"/>
        <c:auto val="1"/>
        <c:lblAlgn val="ctr"/>
        <c:lblOffset val="100"/>
        <c:noMultiLvlLbl val="0"/>
      </c:catAx>
      <c:valAx>
        <c:axId val="462952096"/>
        <c:scaling>
          <c:orientation val="minMax"/>
        </c:scaling>
        <c:delete val="1"/>
        <c:axPos val="t"/>
        <c:numFmt formatCode="0%" sourceLinked="1"/>
        <c:majorTickMark val="none"/>
        <c:minorTickMark val="none"/>
        <c:tickLblPos val="nextTo"/>
        <c:crossAx val="4629512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Arial Narrow" panose="020B0606020202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111111111111111"/>
          <c:w val="0.93888888888888888"/>
          <c:h val="0.71650048163286562"/>
        </c:manualLayout>
      </c:layout>
      <c:barChart>
        <c:barDir val="col"/>
        <c:grouping val="clustered"/>
        <c:varyColors val="0"/>
        <c:ser>
          <c:idx val="0"/>
          <c:order val="0"/>
          <c:tx>
            <c:strRef>
              <c:f>Graph_MarketFunctionality!$B$1</c:f>
              <c:strCache>
                <c:ptCount val="1"/>
                <c:pt idx="0">
                  <c:v>Yes</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Graph_MarketFunctionality!$A$2:$A$4</c:f>
              <c:strCache>
                <c:ptCount val="3"/>
                <c:pt idx="0">
                  <c:v>West line</c:v>
                </c:pt>
                <c:pt idx="1">
                  <c:v>North line</c:v>
                </c:pt>
                <c:pt idx="2">
                  <c:v>East line</c:v>
                </c:pt>
              </c:strCache>
            </c:strRef>
          </c:cat>
          <c:val>
            <c:numRef>
              <c:f>Graph_MarketFunctionality!$B$2:$B$4</c:f>
              <c:numCache>
                <c:formatCode>0%</c:formatCode>
                <c:ptCount val="3"/>
                <c:pt idx="0">
                  <c:v>0.97560975609756095</c:v>
                </c:pt>
                <c:pt idx="1">
                  <c:v>0.96296296296296291</c:v>
                </c:pt>
                <c:pt idx="2">
                  <c:v>0.96</c:v>
                </c:pt>
              </c:numCache>
            </c:numRef>
          </c:val>
          <c:extLst>
            <c:ext xmlns:c16="http://schemas.microsoft.com/office/drawing/2014/chart" uri="{C3380CC4-5D6E-409C-BE32-E72D297353CC}">
              <c16:uniqueId val="{00000000-898E-414E-BD8C-0B3B55124D6F}"/>
            </c:ext>
          </c:extLst>
        </c:ser>
        <c:dLbls>
          <c:showLegendKey val="0"/>
          <c:showVal val="0"/>
          <c:showCatName val="0"/>
          <c:showSerName val="0"/>
          <c:showPercent val="0"/>
          <c:showBubbleSize val="0"/>
        </c:dLbls>
        <c:gapWidth val="100"/>
        <c:overlap val="-27"/>
        <c:axId val="469862080"/>
        <c:axId val="469863328"/>
      </c:barChart>
      <c:catAx>
        <c:axId val="46986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9863328"/>
        <c:crosses val="autoZero"/>
        <c:auto val="1"/>
        <c:lblAlgn val="ctr"/>
        <c:lblOffset val="100"/>
        <c:noMultiLvlLbl val="0"/>
      </c:catAx>
      <c:valAx>
        <c:axId val="469863328"/>
        <c:scaling>
          <c:orientation val="minMax"/>
          <c:max val="1"/>
          <c:min val="0"/>
        </c:scaling>
        <c:delete val="1"/>
        <c:axPos val="l"/>
        <c:numFmt formatCode="0%" sourceLinked="1"/>
        <c:majorTickMark val="none"/>
        <c:minorTickMark val="none"/>
        <c:tickLblPos val="nextTo"/>
        <c:crossAx val="46986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916505263712665E-2"/>
          <c:y val="9.2946236600197851E-2"/>
          <c:w val="0.95816698947257473"/>
          <c:h val="0.71136168304919656"/>
        </c:manualLayout>
      </c:layout>
      <c:barChart>
        <c:barDir val="col"/>
        <c:grouping val="clustered"/>
        <c:varyColors val="0"/>
        <c:ser>
          <c:idx val="0"/>
          <c:order val="0"/>
          <c:tx>
            <c:strRef>
              <c:f>'Priority Needs'!$C$47</c:f>
              <c:strCache>
                <c:ptCount val="1"/>
                <c:pt idx="0">
                  <c:v>Water</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'Priority Needs'!$B$48:$B$50</c:f>
              <c:strCache>
                <c:ptCount val="3"/>
                <c:pt idx="0">
                  <c:v>West line</c:v>
                </c:pt>
                <c:pt idx="1">
                  <c:v>North line</c:v>
                </c:pt>
                <c:pt idx="2">
                  <c:v>East line</c:v>
                </c:pt>
              </c:strCache>
            </c:strRef>
          </c:cat>
          <c:val>
            <c:numRef>
              <c:f>'Priority Needs'!$C$48:$C$50</c:f>
              <c:numCache>
                <c:formatCode>0%</c:formatCode>
                <c:ptCount val="3"/>
                <c:pt idx="0">
                  <c:v>0.17073170731707316</c:v>
                </c:pt>
                <c:pt idx="1">
                  <c:v>0.7407407407407407</c:v>
                </c:pt>
                <c:pt idx="2">
                  <c:v>0.76</c:v>
                </c:pt>
              </c:numCache>
            </c:numRef>
          </c:val>
          <c:extLst>
            <c:ext xmlns:c16="http://schemas.microsoft.com/office/drawing/2014/chart" uri="{C3380CC4-5D6E-409C-BE32-E72D297353CC}">
              <c16:uniqueId val="{00000000-E749-41CA-B2AA-BDA271261119}"/>
            </c:ext>
          </c:extLst>
        </c:ser>
        <c:dLbls>
          <c:showLegendKey val="0"/>
          <c:showVal val="0"/>
          <c:showCatName val="0"/>
          <c:showSerName val="0"/>
          <c:showPercent val="0"/>
          <c:showBubbleSize val="0"/>
        </c:dLbls>
        <c:gapWidth val="100"/>
        <c:overlap val="-27"/>
        <c:axId val="201482560"/>
        <c:axId val="201475488"/>
      </c:barChart>
      <c:catAx>
        <c:axId val="20148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01475488"/>
        <c:crosses val="autoZero"/>
        <c:auto val="1"/>
        <c:lblAlgn val="ctr"/>
        <c:lblOffset val="100"/>
        <c:noMultiLvlLbl val="0"/>
      </c:catAx>
      <c:valAx>
        <c:axId val="201475488"/>
        <c:scaling>
          <c:orientation val="minMax"/>
        </c:scaling>
        <c:delete val="1"/>
        <c:axPos val="l"/>
        <c:numFmt formatCode="0%" sourceLinked="1"/>
        <c:majorTickMark val="none"/>
        <c:minorTickMark val="none"/>
        <c:tickLblPos val="nextTo"/>
        <c:crossAx val="201482560"/>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Narrow" panose="020B0606020202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8448730319002E-2"/>
          <c:y val="3.2893327198896552E-2"/>
          <c:w val="0.92883102539361995"/>
          <c:h val="0.66999469280175339"/>
        </c:manualLayout>
      </c:layout>
      <c:barChart>
        <c:barDir val="col"/>
        <c:grouping val="percentStacked"/>
        <c:varyColors val="0"/>
        <c:ser>
          <c:idx val="0"/>
          <c:order val="0"/>
          <c:tx>
            <c:strRef>
              <c:f>WASH!$C$25</c:f>
              <c:strCache>
                <c:ptCount val="1"/>
                <c:pt idx="0">
                  <c:v>Main water network</c:v>
                </c:pt>
              </c:strCache>
            </c:strRef>
          </c:tx>
          <c:spPr>
            <a:solidFill>
              <a:schemeClr val="tx1">
                <a:lumMod val="65000"/>
                <a:lumOff val="35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600" b="1" i="0" u="none" strike="noStrike" kern="1200" baseline="0">
                      <a:solidFill>
                        <a:schemeClr val="bg1">
                          <a:lumMod val="9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851-4F3A-AA38-BEE8FAE6214F}"/>
                </c:ext>
              </c:extLst>
            </c:dLbl>
            <c:dLbl>
              <c:idx val="1"/>
              <c:spPr>
                <a:noFill/>
                <a:ln>
                  <a:noFill/>
                </a:ln>
                <a:effectLst/>
              </c:spPr>
              <c:txPr>
                <a:bodyPr rot="0" spcFirstLastPara="1" vertOverflow="ellipsis" vert="horz" wrap="square" anchor="ctr" anchorCtr="1"/>
                <a:lstStyle/>
                <a:p>
                  <a:pPr>
                    <a:defRPr sz="1600" b="1" i="0" u="none" strike="noStrike" kern="1200" baseline="0">
                      <a:solidFill>
                        <a:schemeClr val="bg1">
                          <a:lumMod val="9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851-4F3A-AA38-BEE8FAE6214F}"/>
                </c:ext>
              </c:extLst>
            </c:dLbl>
            <c:dLbl>
              <c:idx val="2"/>
              <c:layout>
                <c:manualLayout>
                  <c:x val="-5.9306793721508113E-17"/>
                  <c:y val="-3.3670334928005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D7-4010-A704-BD908A54CADD}"/>
                </c:ext>
              </c:extLst>
            </c:dLbl>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WASH!$B$26:$B$28</c:f>
              <c:strCache>
                <c:ptCount val="3"/>
                <c:pt idx="0">
                  <c:v>West line</c:v>
                </c:pt>
                <c:pt idx="1">
                  <c:v>North line</c:v>
                </c:pt>
                <c:pt idx="2">
                  <c:v>East line</c:v>
                </c:pt>
              </c:strCache>
            </c:strRef>
          </c:cat>
          <c:val>
            <c:numRef>
              <c:f>WASH!$C$26:$C$28</c:f>
              <c:numCache>
                <c:formatCode>0%</c:formatCode>
                <c:ptCount val="3"/>
                <c:pt idx="0">
                  <c:v>0.53658536585365857</c:v>
                </c:pt>
                <c:pt idx="1">
                  <c:v>0.1111111111111111</c:v>
                </c:pt>
                <c:pt idx="2">
                  <c:v>0.04</c:v>
                </c:pt>
              </c:numCache>
            </c:numRef>
          </c:val>
          <c:extLst>
            <c:ext xmlns:c16="http://schemas.microsoft.com/office/drawing/2014/chart" uri="{C3380CC4-5D6E-409C-BE32-E72D297353CC}">
              <c16:uniqueId val="{00000001-28D7-4010-A704-BD908A54CADD}"/>
            </c:ext>
          </c:extLst>
        </c:ser>
        <c:ser>
          <c:idx val="1"/>
          <c:order val="1"/>
          <c:tx>
            <c:strRef>
              <c:f>WASH!$D$25</c:f>
              <c:strCache>
                <c:ptCount val="1"/>
                <c:pt idx="0">
                  <c:v>Water trucking</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lumMod val="9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WASH!$B$26:$B$28</c:f>
              <c:strCache>
                <c:ptCount val="3"/>
                <c:pt idx="0">
                  <c:v>West line</c:v>
                </c:pt>
                <c:pt idx="1">
                  <c:v>North line</c:v>
                </c:pt>
                <c:pt idx="2">
                  <c:v>East line</c:v>
                </c:pt>
              </c:strCache>
            </c:strRef>
          </c:cat>
          <c:val>
            <c:numRef>
              <c:f>WASH!$D$26:$D$28</c:f>
              <c:numCache>
                <c:formatCode>0%</c:formatCode>
                <c:ptCount val="3"/>
                <c:pt idx="0">
                  <c:v>0.46341463414634149</c:v>
                </c:pt>
                <c:pt idx="1">
                  <c:v>0.88888888888888884</c:v>
                </c:pt>
                <c:pt idx="2">
                  <c:v>0.92</c:v>
                </c:pt>
              </c:numCache>
            </c:numRef>
          </c:val>
          <c:extLst>
            <c:ext xmlns:c16="http://schemas.microsoft.com/office/drawing/2014/chart" uri="{C3380CC4-5D6E-409C-BE32-E72D297353CC}">
              <c16:uniqueId val="{00000004-28D7-4010-A704-BD908A54CADD}"/>
            </c:ext>
          </c:extLst>
        </c:ser>
        <c:ser>
          <c:idx val="2"/>
          <c:order val="2"/>
          <c:tx>
            <c:strRef>
              <c:f>WASH!$E$25</c:f>
              <c:strCache>
                <c:ptCount val="1"/>
                <c:pt idx="0">
                  <c:v>Bottled water</c:v>
                </c:pt>
              </c:strCache>
            </c:strRef>
          </c:tx>
          <c:spPr>
            <a:solidFill>
              <a:srgbClr val="D2CBB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28D7-4010-A704-BD908A54CADD}"/>
                </c:ext>
              </c:extLst>
            </c:dLbl>
            <c:dLbl>
              <c:idx val="1"/>
              <c:delete val="1"/>
              <c:extLst>
                <c:ext xmlns:c15="http://schemas.microsoft.com/office/drawing/2012/chart" uri="{CE6537A1-D6FC-4f65-9D91-7224C49458BB}"/>
                <c:ext xmlns:c16="http://schemas.microsoft.com/office/drawing/2014/chart" uri="{C3380CC4-5D6E-409C-BE32-E72D297353CC}">
                  <c16:uniqueId val="{00000006-28D7-4010-A704-BD908A54CADD}"/>
                </c:ext>
              </c:extLst>
            </c:dLbl>
            <c:dLbl>
              <c:idx val="2"/>
              <c:layout>
                <c:manualLayout>
                  <c:x val="3.0836492719571824E-3"/>
                  <c:y val="-9.9904357412253795E-4"/>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D7-4010-A704-BD908A54CAD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WASH!$B$26:$B$28</c:f>
              <c:strCache>
                <c:ptCount val="3"/>
                <c:pt idx="0">
                  <c:v>West line</c:v>
                </c:pt>
                <c:pt idx="1">
                  <c:v>North line</c:v>
                </c:pt>
                <c:pt idx="2">
                  <c:v>East line</c:v>
                </c:pt>
              </c:strCache>
            </c:strRef>
          </c:cat>
          <c:val>
            <c:numRef>
              <c:f>WASH!$E$26:$E$28</c:f>
              <c:numCache>
                <c:formatCode>0%</c:formatCode>
                <c:ptCount val="3"/>
                <c:pt idx="0">
                  <c:v>0</c:v>
                </c:pt>
                <c:pt idx="1">
                  <c:v>0</c:v>
                </c:pt>
                <c:pt idx="2">
                  <c:v>0.04</c:v>
                </c:pt>
              </c:numCache>
            </c:numRef>
          </c:val>
          <c:extLst>
            <c:ext xmlns:c16="http://schemas.microsoft.com/office/drawing/2014/chart" uri="{C3380CC4-5D6E-409C-BE32-E72D297353CC}">
              <c16:uniqueId val="{0000000A-28D7-4010-A704-BD908A54CADD}"/>
            </c:ext>
          </c:extLst>
        </c:ser>
        <c:dLbls>
          <c:showLegendKey val="0"/>
          <c:showVal val="0"/>
          <c:showCatName val="0"/>
          <c:showSerName val="0"/>
          <c:showPercent val="0"/>
          <c:showBubbleSize val="0"/>
        </c:dLbls>
        <c:gapWidth val="50"/>
        <c:overlap val="100"/>
        <c:axId val="283199151"/>
        <c:axId val="248292703"/>
      </c:barChart>
      <c:catAx>
        <c:axId val="28319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48292703"/>
        <c:crosses val="autoZero"/>
        <c:auto val="1"/>
        <c:lblAlgn val="ctr"/>
        <c:lblOffset val="100"/>
        <c:noMultiLvlLbl val="0"/>
      </c:catAx>
      <c:valAx>
        <c:axId val="248292703"/>
        <c:scaling>
          <c:orientation val="minMax"/>
        </c:scaling>
        <c:delete val="1"/>
        <c:axPos val="l"/>
        <c:numFmt formatCode="0%" sourceLinked="1"/>
        <c:majorTickMark val="none"/>
        <c:minorTickMark val="none"/>
        <c:tickLblPos val="nextTo"/>
        <c:crossAx val="283199151"/>
        <c:crosses val="autoZero"/>
        <c:crossBetween val="between"/>
      </c:valAx>
      <c:spPr>
        <a:noFill/>
        <a:ln>
          <a:noFill/>
        </a:ln>
        <a:effectLst/>
      </c:spPr>
    </c:plotArea>
    <c:legend>
      <c:legendPos val="b"/>
      <c:layout>
        <c:manualLayout>
          <c:xMode val="edge"/>
          <c:yMode val="edge"/>
          <c:x val="0.25921426802938868"/>
          <c:y val="0.81695840559897637"/>
          <c:w val="0.48480641733242169"/>
          <c:h val="0.1830415944010235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561760324444401E-2"/>
          <c:y val="3.2893327198896552E-2"/>
          <c:w val="0.92687647935111117"/>
          <c:h val="0.67085670046728774"/>
        </c:manualLayout>
      </c:layout>
      <c:barChart>
        <c:barDir val="col"/>
        <c:grouping val="percentStacked"/>
        <c:varyColors val="0"/>
        <c:ser>
          <c:idx val="0"/>
          <c:order val="0"/>
          <c:tx>
            <c:strRef>
              <c:f>WASH!$C$43</c:f>
              <c:strCache>
                <c:ptCount val="1"/>
                <c:pt idx="0">
                  <c:v>Everyone nearly / everyone</c:v>
                </c:pt>
              </c:strCache>
            </c:strRef>
          </c:tx>
          <c:spPr>
            <a:solidFill>
              <a:srgbClr val="A5C9A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WASH!$B$44:$B$46</c:f>
              <c:strCache>
                <c:ptCount val="3"/>
                <c:pt idx="0">
                  <c:v>West line</c:v>
                </c:pt>
                <c:pt idx="1">
                  <c:v>North line</c:v>
                </c:pt>
                <c:pt idx="2">
                  <c:v>East line</c:v>
                </c:pt>
              </c:strCache>
            </c:strRef>
          </c:cat>
          <c:val>
            <c:numRef>
              <c:f>WASH!$C$44:$C$46</c:f>
              <c:numCache>
                <c:formatCode>0%</c:formatCode>
                <c:ptCount val="3"/>
                <c:pt idx="0">
                  <c:v>0.95121951219512191</c:v>
                </c:pt>
                <c:pt idx="1">
                  <c:v>0.25925925925925919</c:v>
                </c:pt>
                <c:pt idx="2">
                  <c:v>0.36</c:v>
                </c:pt>
              </c:numCache>
            </c:numRef>
          </c:val>
          <c:extLst>
            <c:ext xmlns:c16="http://schemas.microsoft.com/office/drawing/2014/chart" uri="{C3380CC4-5D6E-409C-BE32-E72D297353CC}">
              <c16:uniqueId val="{00000000-8879-454B-9CB5-8B901069B3B9}"/>
            </c:ext>
          </c:extLst>
        </c:ser>
        <c:ser>
          <c:idx val="1"/>
          <c:order val="1"/>
          <c:tx>
            <c:strRef>
              <c:f>WASH!$D$43</c:f>
              <c:strCache>
                <c:ptCount val="1"/>
                <c:pt idx="0">
                  <c:v>More than half of the population</c:v>
                </c:pt>
              </c:strCache>
            </c:strRef>
          </c:tx>
          <c:spPr>
            <a:solidFill>
              <a:srgbClr val="F69E61"/>
            </a:solidFill>
            <a:ln>
              <a:noFill/>
            </a:ln>
            <a:effectLst/>
          </c:spPr>
          <c:invertIfNegative val="0"/>
          <c:dLbls>
            <c:dLbl>
              <c:idx val="0"/>
              <c:layout>
                <c:manualLayout>
                  <c:x val="2.5355070438311911E-3"/>
                  <c:y val="4.5925865928022717E-3"/>
                </c:manualLayout>
              </c:layout>
              <c:tx>
                <c:rich>
                  <a:bodyPr rot="0" spcFirstLastPara="1" vertOverflow="ellipsis" vert="horz" wrap="square" anchor="ctr" anchorCtr="1"/>
                  <a:lstStyle/>
                  <a:p>
                    <a:pPr>
                      <a:defRPr sz="1200" b="1" i="0" u="none" strike="noStrike" kern="1200" baseline="0">
                        <a:solidFill>
                          <a:schemeClr val="bg1"/>
                        </a:solidFill>
                        <a:latin typeface="Arial Narrow" panose="020B0606020202030204" pitchFamily="34" charset="0"/>
                        <a:ea typeface="+mn-ea"/>
                        <a:cs typeface="+mn-cs"/>
                      </a:defRPr>
                    </a:pPr>
                    <a:fld id="{7F8A7902-1D92-4765-8F2E-4D418A030CAD}" type="VALUE">
                      <a:rPr lang="en-US" sz="1200" b="1">
                        <a:solidFill>
                          <a:schemeClr val="tx1"/>
                        </a:solidFill>
                      </a:rPr>
                      <a:pPr>
                        <a:defRPr sz="1200" b="1">
                          <a:solidFill>
                            <a:schemeClr val="bg1"/>
                          </a:solidFill>
                        </a:defRPr>
                      </a:pPr>
                      <a:t>[VALUE]</a:t>
                    </a:fld>
                    <a:endParaRPr lang="en-US"/>
                  </a:p>
                </c:rich>
              </c:tx>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79-454B-9CB5-8B901069B3B9}"/>
                </c:ext>
              </c:extLst>
            </c:dLbl>
            <c:dLbl>
              <c:idx val="1"/>
              <c:layout>
                <c:manualLayout>
                  <c:x val="0"/>
                  <c:y val="3.9752263061905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79-454B-9CB5-8B901069B3B9}"/>
                </c:ext>
              </c:extLst>
            </c:dLbl>
            <c:dLbl>
              <c:idx val="2"/>
              <c:layout>
                <c:manualLayout>
                  <c:x val="0"/>
                  <c:y val="3.9752263061905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79-454B-9CB5-8B901069B3B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WASH!$B$44:$B$46</c:f>
              <c:strCache>
                <c:ptCount val="3"/>
                <c:pt idx="0">
                  <c:v>West line</c:v>
                </c:pt>
                <c:pt idx="1">
                  <c:v>North line</c:v>
                </c:pt>
                <c:pt idx="2">
                  <c:v>East line</c:v>
                </c:pt>
              </c:strCache>
            </c:strRef>
          </c:cat>
          <c:val>
            <c:numRef>
              <c:f>WASH!$D$44:$D$46</c:f>
              <c:numCache>
                <c:formatCode>0%</c:formatCode>
                <c:ptCount val="3"/>
                <c:pt idx="0">
                  <c:v>2.4390243902439029E-2</c:v>
                </c:pt>
                <c:pt idx="1">
                  <c:v>0.66666666666666663</c:v>
                </c:pt>
                <c:pt idx="2">
                  <c:v>0.6</c:v>
                </c:pt>
              </c:numCache>
            </c:numRef>
          </c:val>
          <c:extLst>
            <c:ext xmlns:c16="http://schemas.microsoft.com/office/drawing/2014/chart" uri="{C3380CC4-5D6E-409C-BE32-E72D297353CC}">
              <c16:uniqueId val="{00000004-8879-454B-9CB5-8B901069B3B9}"/>
            </c:ext>
          </c:extLst>
        </c:ser>
        <c:ser>
          <c:idx val="2"/>
          <c:order val="2"/>
          <c:tx>
            <c:strRef>
              <c:f>WASH!$E$43</c:f>
              <c:strCache>
                <c:ptCount val="1"/>
                <c:pt idx="0">
                  <c:v>Less than half of the population </c:v>
                </c:pt>
              </c:strCache>
            </c:strRef>
          </c:tx>
          <c:spPr>
            <a:solidFill>
              <a:srgbClr val="EE5859"/>
            </a:solidFill>
            <a:ln>
              <a:noFill/>
            </a:ln>
            <a:effectLst/>
          </c:spPr>
          <c:invertIfNegative val="0"/>
          <c:dLbls>
            <c:dLbl>
              <c:idx val="0"/>
              <c:layout>
                <c:manualLayout>
                  <c:x val="2.5354822776776339E-3"/>
                  <c:y val="-2.575947345202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79-454B-9CB5-8B901069B3B9}"/>
                </c:ext>
              </c:extLst>
            </c:dLbl>
            <c:dLbl>
              <c:idx val="1"/>
              <c:layout>
                <c:manualLayout>
                  <c:x val="0"/>
                  <c:y val="1.2604007193678778E-3"/>
                </c:manualLayout>
              </c:layout>
              <c:showLegendKey val="0"/>
              <c:showVal val="1"/>
              <c:showCatName val="0"/>
              <c:showSerName val="0"/>
              <c:showPercent val="0"/>
              <c:showBubbleSize val="0"/>
              <c:extLst>
                <c:ext xmlns:c15="http://schemas.microsoft.com/office/drawing/2012/chart" uri="{CE6537A1-D6FC-4f65-9D91-7224C49458BB}">
                  <c15:layout>
                    <c:manualLayout>
                      <c:w val="6.5105501338568988E-2"/>
                      <c:h val="4.1176465048073235E-2"/>
                    </c:manualLayout>
                  </c15:layout>
                </c:ext>
                <c:ext xmlns:c16="http://schemas.microsoft.com/office/drawing/2014/chart" uri="{C3380CC4-5D6E-409C-BE32-E72D297353CC}">
                  <c16:uniqueId val="{00000006-8879-454B-9CB5-8B901069B3B9}"/>
                </c:ext>
              </c:extLst>
            </c:dLbl>
            <c:dLbl>
              <c:idx val="2"/>
              <c:layout>
                <c:manualLayout>
                  <c:x val="0"/>
                  <c:y val="-2.76567660184852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79-454B-9CB5-8B901069B3B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WASH!$B$44:$B$46</c:f>
              <c:strCache>
                <c:ptCount val="3"/>
                <c:pt idx="0">
                  <c:v>West line</c:v>
                </c:pt>
                <c:pt idx="1">
                  <c:v>North line</c:v>
                </c:pt>
                <c:pt idx="2">
                  <c:v>East line</c:v>
                </c:pt>
              </c:strCache>
            </c:strRef>
          </c:cat>
          <c:val>
            <c:numRef>
              <c:f>WASH!$E$44:$E$46</c:f>
              <c:numCache>
                <c:formatCode>0%</c:formatCode>
                <c:ptCount val="3"/>
                <c:pt idx="0">
                  <c:v>2.4390243902439029E-2</c:v>
                </c:pt>
                <c:pt idx="1">
                  <c:v>7.407407407407407E-2</c:v>
                </c:pt>
                <c:pt idx="2">
                  <c:v>0.04</c:v>
                </c:pt>
              </c:numCache>
            </c:numRef>
          </c:val>
          <c:extLst>
            <c:ext xmlns:c16="http://schemas.microsoft.com/office/drawing/2014/chart" uri="{C3380CC4-5D6E-409C-BE32-E72D297353CC}">
              <c16:uniqueId val="{0000000A-8879-454B-9CB5-8B901069B3B9}"/>
            </c:ext>
          </c:extLst>
        </c:ser>
        <c:dLbls>
          <c:showLegendKey val="0"/>
          <c:showVal val="0"/>
          <c:showCatName val="0"/>
          <c:showSerName val="0"/>
          <c:showPercent val="0"/>
          <c:showBubbleSize val="0"/>
        </c:dLbls>
        <c:gapWidth val="50"/>
        <c:overlap val="100"/>
        <c:axId val="77436543"/>
        <c:axId val="1483810687"/>
      </c:barChart>
      <c:catAx>
        <c:axId val="7743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83810687"/>
        <c:crosses val="autoZero"/>
        <c:auto val="1"/>
        <c:lblAlgn val="ctr"/>
        <c:lblOffset val="100"/>
        <c:noMultiLvlLbl val="0"/>
      </c:catAx>
      <c:valAx>
        <c:axId val="1483810687"/>
        <c:scaling>
          <c:orientation val="minMax"/>
        </c:scaling>
        <c:delete val="1"/>
        <c:axPos val="l"/>
        <c:numFmt formatCode="0%" sourceLinked="1"/>
        <c:majorTickMark val="none"/>
        <c:minorTickMark val="none"/>
        <c:tickLblPos val="nextTo"/>
        <c:crossAx val="77436543"/>
        <c:crosses val="autoZero"/>
        <c:crossBetween val="between"/>
      </c:valAx>
      <c:spPr>
        <a:noFill/>
        <a:ln>
          <a:noFill/>
        </a:ln>
        <a:effectLst/>
      </c:spPr>
    </c:plotArea>
    <c:legend>
      <c:legendPos val="b"/>
      <c:layout>
        <c:manualLayout>
          <c:xMode val="edge"/>
          <c:yMode val="edge"/>
          <c:x val="0.14139665401006873"/>
          <c:y val="0.81689365495488409"/>
          <c:w val="0.76041578337431814"/>
          <c:h val="0.1831063450451158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04176429263483E-2"/>
          <c:y val="6.457619158558818E-2"/>
          <c:w val="0.7009646049881092"/>
          <c:h val="0.7077800212264761"/>
        </c:manualLayout>
      </c:layout>
      <c:barChart>
        <c:barDir val="col"/>
        <c:grouping val="clustered"/>
        <c:varyColors val="0"/>
        <c:ser>
          <c:idx val="1"/>
          <c:order val="0"/>
          <c:tx>
            <c:strRef>
              <c:f>WASH!$D$6</c:f>
              <c:strCache>
                <c:ptCount val="1"/>
                <c:pt idx="0">
                  <c:v>Communal shared toilets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WASH!$B$7:$B$9</c:f>
              <c:strCache>
                <c:ptCount val="3"/>
                <c:pt idx="0">
                  <c:v>West line</c:v>
                </c:pt>
                <c:pt idx="1">
                  <c:v>North line</c:v>
                </c:pt>
                <c:pt idx="2">
                  <c:v>East line</c:v>
                </c:pt>
              </c:strCache>
            </c:strRef>
          </c:cat>
          <c:val>
            <c:numRef>
              <c:f>WASH!$D$7:$D$9</c:f>
              <c:numCache>
                <c:formatCode>0%</c:formatCode>
                <c:ptCount val="3"/>
                <c:pt idx="0">
                  <c:v>0.19444444444444439</c:v>
                </c:pt>
                <c:pt idx="1">
                  <c:v>0.51851851851851849</c:v>
                </c:pt>
                <c:pt idx="2">
                  <c:v>0.69565217391304346</c:v>
                </c:pt>
              </c:numCache>
            </c:numRef>
          </c:val>
          <c:extLst>
            <c:ext xmlns:c16="http://schemas.microsoft.com/office/drawing/2014/chart" uri="{C3380CC4-5D6E-409C-BE32-E72D297353CC}">
              <c16:uniqueId val="{00000003-5F97-4AAD-AC51-F69E2B6A882A}"/>
            </c:ext>
          </c:extLst>
        </c:ser>
        <c:ser>
          <c:idx val="2"/>
          <c:order val="1"/>
          <c:tx>
            <c:strRef>
              <c:f>WASH!$E$6</c:f>
              <c:strCache>
                <c:ptCount val="1"/>
                <c:pt idx="0">
                  <c:v>Outside in open</c:v>
                </c:pt>
              </c:strCache>
            </c:strRef>
          </c:tx>
          <c:spPr>
            <a:solidFill>
              <a:srgbClr val="D2CBB8"/>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5F97-4AAD-AC51-F69E2B6A882A}"/>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WASH!$B$7:$B$9</c:f>
              <c:strCache>
                <c:ptCount val="3"/>
                <c:pt idx="0">
                  <c:v>West line</c:v>
                </c:pt>
                <c:pt idx="1">
                  <c:v>North line</c:v>
                </c:pt>
                <c:pt idx="2">
                  <c:v>East line</c:v>
                </c:pt>
              </c:strCache>
            </c:strRef>
          </c:cat>
          <c:val>
            <c:numRef>
              <c:f>WASH!$E$7:$E$9</c:f>
              <c:numCache>
                <c:formatCode>0%</c:formatCode>
                <c:ptCount val="3"/>
                <c:pt idx="0">
                  <c:v>0.27777777777777779</c:v>
                </c:pt>
                <c:pt idx="1">
                  <c:v>0</c:v>
                </c:pt>
                <c:pt idx="2">
                  <c:v>0.21739130434782611</c:v>
                </c:pt>
              </c:numCache>
            </c:numRef>
          </c:val>
          <c:extLst>
            <c:ext xmlns:c16="http://schemas.microsoft.com/office/drawing/2014/chart" uri="{C3380CC4-5D6E-409C-BE32-E72D297353CC}">
              <c16:uniqueId val="{00000007-5F97-4AAD-AC51-F69E2B6A882A}"/>
            </c:ext>
          </c:extLst>
        </c:ser>
        <c:dLbls>
          <c:showLegendKey val="0"/>
          <c:showVal val="0"/>
          <c:showCatName val="0"/>
          <c:showSerName val="0"/>
          <c:showPercent val="0"/>
          <c:showBubbleSize val="0"/>
        </c:dLbls>
        <c:gapWidth val="100"/>
        <c:overlap val="-27"/>
        <c:axId val="934492223"/>
        <c:axId val="954652192"/>
      </c:barChart>
      <c:catAx>
        <c:axId val="93449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954652192"/>
        <c:crosses val="autoZero"/>
        <c:auto val="1"/>
        <c:lblAlgn val="ctr"/>
        <c:lblOffset val="100"/>
        <c:noMultiLvlLbl val="0"/>
      </c:catAx>
      <c:valAx>
        <c:axId val="954652192"/>
        <c:scaling>
          <c:orientation val="minMax"/>
        </c:scaling>
        <c:delete val="1"/>
        <c:axPos val="l"/>
        <c:numFmt formatCode="0%" sourceLinked="1"/>
        <c:majorTickMark val="none"/>
        <c:minorTickMark val="none"/>
        <c:tickLblPos val="nextTo"/>
        <c:crossAx val="934492223"/>
        <c:crosses val="autoZero"/>
        <c:crossBetween val="between"/>
      </c:valAx>
      <c:spPr>
        <a:noFill/>
        <a:ln>
          <a:noFill/>
        </a:ln>
        <a:effectLst/>
      </c:spPr>
    </c:plotArea>
    <c:legend>
      <c:legendPos val="b"/>
      <c:layout>
        <c:manualLayout>
          <c:xMode val="edge"/>
          <c:yMode val="edge"/>
          <c:x val="0.7510367435404659"/>
          <c:y val="0.3418974213899274"/>
          <c:w val="0.24630622206159386"/>
          <c:h val="0.3352216206821316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72490705215053E-2"/>
          <c:y val="4.3954730089010685E-2"/>
          <c:w val="0.801874687411261"/>
          <c:h val="0.76680615555003195"/>
        </c:manualLayout>
      </c:layout>
      <c:barChart>
        <c:barDir val="col"/>
        <c:grouping val="stacked"/>
        <c:varyColors val="0"/>
        <c:ser>
          <c:idx val="0"/>
          <c:order val="0"/>
          <c:tx>
            <c:strRef>
              <c:f>'[Chart in Microsoft PowerPoint]Pop'!$C$33</c:f>
              <c:strCache>
                <c:ptCount val="1"/>
                <c:pt idx="0">
                  <c:v>IDP Pop Individuals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31E-4BE9-81E0-1ADA6BDF830B}"/>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31E-4BE9-81E0-1ADA6BDF830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PowerPoint]Pop'!$B$34:$B$36</c:f>
              <c:strCache>
                <c:ptCount val="3"/>
                <c:pt idx="0">
                  <c:v>West line</c:v>
                </c:pt>
                <c:pt idx="1">
                  <c:v>North line</c:v>
                </c:pt>
                <c:pt idx="2">
                  <c:v>East line</c:v>
                </c:pt>
              </c:strCache>
            </c:strRef>
          </c:cat>
          <c:val>
            <c:numRef>
              <c:f>'[Chart in Microsoft PowerPoint]Pop'!$C$34:$C$36</c:f>
              <c:numCache>
                <c:formatCode>#,##0</c:formatCode>
                <c:ptCount val="3"/>
                <c:pt idx="0">
                  <c:v>38795.4</c:v>
                </c:pt>
                <c:pt idx="1">
                  <c:v>14395</c:v>
                </c:pt>
                <c:pt idx="2">
                  <c:v>44265.5</c:v>
                </c:pt>
              </c:numCache>
            </c:numRef>
          </c:val>
          <c:extLst>
            <c:ext xmlns:c16="http://schemas.microsoft.com/office/drawing/2014/chart" uri="{C3380CC4-5D6E-409C-BE32-E72D297353CC}">
              <c16:uniqueId val="{00000002-031E-4BE9-81E0-1ADA6BDF830B}"/>
            </c:ext>
          </c:extLst>
        </c:ser>
        <c:ser>
          <c:idx val="1"/>
          <c:order val="1"/>
          <c:tx>
            <c:strRef>
              <c:f>'[Chart in Microsoft PowerPoint]Pop'!$D$33</c:f>
              <c:strCache>
                <c:ptCount val="1"/>
                <c:pt idx="0">
                  <c:v>HC Pop Individuals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PowerPoint]Pop'!$B$34:$B$36</c:f>
              <c:strCache>
                <c:ptCount val="3"/>
                <c:pt idx="0">
                  <c:v>West line</c:v>
                </c:pt>
                <c:pt idx="1">
                  <c:v>North line</c:v>
                </c:pt>
                <c:pt idx="2">
                  <c:v>East line</c:v>
                </c:pt>
              </c:strCache>
            </c:strRef>
          </c:cat>
          <c:val>
            <c:numRef>
              <c:f>'[Chart in Microsoft PowerPoint]Pop'!$D$34:$D$36</c:f>
              <c:numCache>
                <c:formatCode>#,##0</c:formatCode>
                <c:ptCount val="3"/>
                <c:pt idx="0">
                  <c:v>128473</c:v>
                </c:pt>
                <c:pt idx="1">
                  <c:v>106425</c:v>
                </c:pt>
                <c:pt idx="2">
                  <c:v>122180</c:v>
                </c:pt>
              </c:numCache>
            </c:numRef>
          </c:val>
          <c:extLst>
            <c:ext xmlns:c16="http://schemas.microsoft.com/office/drawing/2014/chart" uri="{C3380CC4-5D6E-409C-BE32-E72D297353CC}">
              <c16:uniqueId val="{00000003-031E-4BE9-81E0-1ADA6BDF830B}"/>
            </c:ext>
          </c:extLst>
        </c:ser>
        <c:dLbls>
          <c:showLegendKey val="0"/>
          <c:showVal val="0"/>
          <c:showCatName val="0"/>
          <c:showSerName val="0"/>
          <c:showPercent val="0"/>
          <c:showBubbleSize val="0"/>
        </c:dLbls>
        <c:gapWidth val="100"/>
        <c:overlap val="100"/>
        <c:axId val="802080559"/>
        <c:axId val="802087631"/>
      </c:barChart>
      <c:catAx>
        <c:axId val="80208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02087631"/>
        <c:crosses val="autoZero"/>
        <c:auto val="1"/>
        <c:lblAlgn val="ctr"/>
        <c:lblOffset val="100"/>
        <c:noMultiLvlLbl val="0"/>
      </c:catAx>
      <c:valAx>
        <c:axId val="802087631"/>
        <c:scaling>
          <c:orientation val="minMax"/>
        </c:scaling>
        <c:delete val="1"/>
        <c:axPos val="l"/>
        <c:numFmt formatCode="#,##0" sourceLinked="1"/>
        <c:majorTickMark val="none"/>
        <c:minorTickMark val="none"/>
        <c:tickLblPos val="nextTo"/>
        <c:crossAx val="802080559"/>
        <c:crosses val="autoZero"/>
        <c:crossBetween val="between"/>
      </c:valAx>
      <c:spPr>
        <a:noFill/>
        <a:ln>
          <a:noFill/>
        </a:ln>
        <a:effectLst/>
      </c:spPr>
    </c:plotArea>
    <c:legend>
      <c:legendPos val="b"/>
      <c:layout>
        <c:manualLayout>
          <c:xMode val="edge"/>
          <c:yMode val="edge"/>
          <c:x val="0.82823847045164889"/>
          <c:y val="0.30786591447548511"/>
          <c:w val="0.15646684045490603"/>
          <c:h val="0.3764592057943472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77370312161264E-2"/>
          <c:y val="6.6895141267502511E-2"/>
          <c:w val="0.69911452030544607"/>
          <c:h val="0.78967870699401388"/>
        </c:manualLayout>
      </c:layout>
      <c:barChart>
        <c:barDir val="col"/>
        <c:grouping val="clustered"/>
        <c:varyColors val="0"/>
        <c:ser>
          <c:idx val="1"/>
          <c:order val="0"/>
          <c:tx>
            <c:strRef>
              <c:f>WASH!$D$15</c:f>
              <c:strCache>
                <c:ptCount val="1"/>
                <c:pt idx="0">
                  <c:v>Communal bathing areas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WASH!$B$16:$B$18</c:f>
              <c:strCache>
                <c:ptCount val="3"/>
                <c:pt idx="0">
                  <c:v>West line</c:v>
                </c:pt>
                <c:pt idx="1">
                  <c:v>North line</c:v>
                </c:pt>
                <c:pt idx="2">
                  <c:v>East line</c:v>
                </c:pt>
              </c:strCache>
            </c:strRef>
          </c:cat>
          <c:val>
            <c:numRef>
              <c:f>WASH!$D$16:$D$18</c:f>
              <c:numCache>
                <c:formatCode>0%</c:formatCode>
                <c:ptCount val="3"/>
                <c:pt idx="0">
                  <c:v>0.16666666666666671</c:v>
                </c:pt>
                <c:pt idx="1">
                  <c:v>0.33333333333333331</c:v>
                </c:pt>
                <c:pt idx="2">
                  <c:v>0.56521739130434778</c:v>
                </c:pt>
              </c:numCache>
            </c:numRef>
          </c:val>
          <c:extLst>
            <c:ext xmlns:c16="http://schemas.microsoft.com/office/drawing/2014/chart" uri="{C3380CC4-5D6E-409C-BE32-E72D297353CC}">
              <c16:uniqueId val="{00000003-3537-479C-BFC9-928CF9FBDA72}"/>
            </c:ext>
          </c:extLst>
        </c:ser>
        <c:ser>
          <c:idx val="2"/>
          <c:order val="1"/>
          <c:tx>
            <c:strRef>
              <c:f>WASH!$E$15</c:f>
              <c:strCache>
                <c:ptCount val="1"/>
                <c:pt idx="0">
                  <c:v>Private space outside home</c:v>
                </c:pt>
              </c:strCache>
            </c:strRef>
          </c:tx>
          <c:spPr>
            <a:solidFill>
              <a:srgbClr val="D2CBB8"/>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WASH!$B$16:$B$18</c:f>
              <c:strCache>
                <c:ptCount val="3"/>
                <c:pt idx="0">
                  <c:v>West line</c:v>
                </c:pt>
                <c:pt idx="1">
                  <c:v>North line</c:v>
                </c:pt>
                <c:pt idx="2">
                  <c:v>East line</c:v>
                </c:pt>
              </c:strCache>
            </c:strRef>
          </c:cat>
          <c:val>
            <c:numRef>
              <c:f>WASH!$E$16:$E$18</c:f>
              <c:numCache>
                <c:formatCode>0%</c:formatCode>
                <c:ptCount val="3"/>
                <c:pt idx="0">
                  <c:v>2.777777777777778E-2</c:v>
                </c:pt>
                <c:pt idx="1">
                  <c:v>0.1111111111111111</c:v>
                </c:pt>
                <c:pt idx="2">
                  <c:v>4.3478260869565223E-2</c:v>
                </c:pt>
              </c:numCache>
            </c:numRef>
          </c:val>
          <c:extLst>
            <c:ext xmlns:c16="http://schemas.microsoft.com/office/drawing/2014/chart" uri="{C3380CC4-5D6E-409C-BE32-E72D297353CC}">
              <c16:uniqueId val="{00000006-3537-479C-BFC9-928CF9FBDA72}"/>
            </c:ext>
          </c:extLst>
        </c:ser>
        <c:ser>
          <c:idx val="3"/>
          <c:order val="2"/>
          <c:tx>
            <c:strRef>
              <c:f>WASH!$F$15</c:f>
              <c:strCache>
                <c:ptCount val="1"/>
                <c:pt idx="0">
                  <c:v>No showers available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WASH!$B$16:$B$18</c:f>
              <c:strCache>
                <c:ptCount val="3"/>
                <c:pt idx="0">
                  <c:v>West line</c:v>
                </c:pt>
                <c:pt idx="1">
                  <c:v>North line</c:v>
                </c:pt>
                <c:pt idx="2">
                  <c:v>East line</c:v>
                </c:pt>
              </c:strCache>
            </c:strRef>
          </c:cat>
          <c:val>
            <c:numRef>
              <c:f>WASH!$F$16:$F$18</c:f>
              <c:numCache>
                <c:formatCode>0%</c:formatCode>
                <c:ptCount val="3"/>
                <c:pt idx="0">
                  <c:v>5.5555555555555552E-2</c:v>
                </c:pt>
                <c:pt idx="1">
                  <c:v>0</c:v>
                </c:pt>
                <c:pt idx="2">
                  <c:v>8.6956521739130432E-2</c:v>
                </c:pt>
              </c:numCache>
            </c:numRef>
          </c:val>
          <c:extLst>
            <c:ext xmlns:c16="http://schemas.microsoft.com/office/drawing/2014/chart" uri="{C3380CC4-5D6E-409C-BE32-E72D297353CC}">
              <c16:uniqueId val="{00000009-3537-479C-BFC9-928CF9FBDA72}"/>
            </c:ext>
          </c:extLst>
        </c:ser>
        <c:dLbls>
          <c:showLegendKey val="0"/>
          <c:showVal val="0"/>
          <c:showCatName val="0"/>
          <c:showSerName val="0"/>
          <c:showPercent val="0"/>
          <c:showBubbleSize val="0"/>
        </c:dLbls>
        <c:gapWidth val="50"/>
        <c:overlap val="-27"/>
        <c:axId val="153823711"/>
        <c:axId val="2007634240"/>
      </c:barChart>
      <c:catAx>
        <c:axId val="15382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007634240"/>
        <c:crosses val="autoZero"/>
        <c:auto val="1"/>
        <c:lblAlgn val="ctr"/>
        <c:lblOffset val="100"/>
        <c:noMultiLvlLbl val="0"/>
      </c:catAx>
      <c:valAx>
        <c:axId val="2007634240"/>
        <c:scaling>
          <c:orientation val="minMax"/>
        </c:scaling>
        <c:delete val="1"/>
        <c:axPos val="l"/>
        <c:numFmt formatCode="0%" sourceLinked="1"/>
        <c:majorTickMark val="none"/>
        <c:minorTickMark val="none"/>
        <c:tickLblPos val="nextTo"/>
        <c:crossAx val="153823711"/>
        <c:crosses val="autoZero"/>
        <c:crossBetween val="between"/>
      </c:valAx>
      <c:spPr>
        <a:noFill/>
        <a:ln>
          <a:noFill/>
        </a:ln>
        <a:effectLst/>
      </c:spPr>
    </c:plotArea>
    <c:legend>
      <c:legendPos val="b"/>
      <c:layout>
        <c:manualLayout>
          <c:xMode val="edge"/>
          <c:yMode val="edge"/>
          <c:x val="0.72617179680134958"/>
          <c:y val="0.23190108138366156"/>
          <c:w val="0.27244550844375054"/>
          <c:h val="0.5534229769726525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Graph_Top_Needs!$B$25</c:f>
              <c:strCache>
                <c:ptCount val="1"/>
                <c:pt idx="0">
                  <c:v>Reporting HealthAsNeed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Graph_Top_Needs!$A$26:$A$28</c:f>
              <c:strCache>
                <c:ptCount val="3"/>
                <c:pt idx="0">
                  <c:v>West line</c:v>
                </c:pt>
                <c:pt idx="1">
                  <c:v>North line</c:v>
                </c:pt>
                <c:pt idx="2">
                  <c:v>East line</c:v>
                </c:pt>
              </c:strCache>
            </c:strRef>
          </c:cat>
          <c:val>
            <c:numRef>
              <c:f>Graph_Top_Needs!$B$26:$B$28</c:f>
              <c:numCache>
                <c:formatCode>0%</c:formatCode>
                <c:ptCount val="3"/>
                <c:pt idx="0">
                  <c:v>0.82926829268292679</c:v>
                </c:pt>
                <c:pt idx="1">
                  <c:v>0.7407407407407407</c:v>
                </c:pt>
                <c:pt idx="2">
                  <c:v>0.64</c:v>
                </c:pt>
              </c:numCache>
            </c:numRef>
          </c:val>
          <c:extLst>
            <c:ext xmlns:c16="http://schemas.microsoft.com/office/drawing/2014/chart" uri="{C3380CC4-5D6E-409C-BE32-E72D297353CC}">
              <c16:uniqueId val="{00000000-6C34-4DA2-BC24-2FEB41A81ECD}"/>
            </c:ext>
          </c:extLst>
        </c:ser>
        <c:dLbls>
          <c:showLegendKey val="0"/>
          <c:showVal val="0"/>
          <c:showCatName val="0"/>
          <c:showSerName val="0"/>
          <c:showPercent val="0"/>
          <c:showBubbleSize val="0"/>
        </c:dLbls>
        <c:gapWidth val="100"/>
        <c:overlap val="-27"/>
        <c:axId val="295193792"/>
        <c:axId val="417586960"/>
      </c:barChart>
      <c:catAx>
        <c:axId val="29519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17586960"/>
        <c:crosses val="autoZero"/>
        <c:auto val="1"/>
        <c:lblAlgn val="ctr"/>
        <c:lblOffset val="100"/>
        <c:noMultiLvlLbl val="0"/>
      </c:catAx>
      <c:valAx>
        <c:axId val="417586960"/>
        <c:scaling>
          <c:orientation val="minMax"/>
        </c:scaling>
        <c:delete val="1"/>
        <c:axPos val="l"/>
        <c:numFmt formatCode="0%" sourceLinked="1"/>
        <c:majorTickMark val="none"/>
        <c:minorTickMark val="none"/>
        <c:tickLblPos val="nextTo"/>
        <c:crossAx val="29519379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Arial Narrow" panose="020B0606020202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67593249423311E-2"/>
          <c:y val="8.0111999097951511E-2"/>
          <c:w val="0.94886481350115337"/>
          <c:h val="0.72829534518533601"/>
        </c:manualLayout>
      </c:layout>
      <c:barChart>
        <c:barDir val="col"/>
        <c:grouping val="clustered"/>
        <c:varyColors val="0"/>
        <c:ser>
          <c:idx val="0"/>
          <c:order val="0"/>
          <c:tx>
            <c:strRef>
              <c:f>Health!$E$24</c:f>
              <c:strCache>
                <c:ptCount val="1"/>
                <c:pt idx="0">
                  <c:v>Cost of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Health!$B$25:$B$27</c:f>
              <c:strCache>
                <c:ptCount val="3"/>
                <c:pt idx="0">
                  <c:v>West line</c:v>
                </c:pt>
                <c:pt idx="1">
                  <c:v>North line</c:v>
                </c:pt>
                <c:pt idx="2">
                  <c:v>East line</c:v>
                </c:pt>
              </c:strCache>
            </c:strRef>
          </c:cat>
          <c:val>
            <c:numRef>
              <c:f>Health!$E$25:$E$27</c:f>
              <c:numCache>
                <c:formatCode>0%</c:formatCode>
                <c:ptCount val="3"/>
                <c:pt idx="0">
                  <c:v>0.17073170731707321</c:v>
                </c:pt>
                <c:pt idx="1">
                  <c:v>0.92592592592592593</c:v>
                </c:pt>
                <c:pt idx="2">
                  <c:v>0.56000000000000005</c:v>
                </c:pt>
              </c:numCache>
            </c:numRef>
          </c:val>
          <c:extLst>
            <c:ext xmlns:c16="http://schemas.microsoft.com/office/drawing/2014/chart" uri="{C3380CC4-5D6E-409C-BE32-E72D297353CC}">
              <c16:uniqueId val="{00000000-DEC8-4705-BFDC-F1202D5FE393}"/>
            </c:ext>
          </c:extLst>
        </c:ser>
        <c:dLbls>
          <c:showLegendKey val="0"/>
          <c:showVal val="0"/>
          <c:showCatName val="0"/>
          <c:showSerName val="0"/>
          <c:showPercent val="0"/>
          <c:showBubbleSize val="0"/>
        </c:dLbls>
        <c:gapWidth val="50"/>
        <c:overlap val="-27"/>
        <c:axId val="51453088"/>
        <c:axId val="51473056"/>
      </c:barChart>
      <c:catAx>
        <c:axId val="514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1473056"/>
        <c:crosses val="autoZero"/>
        <c:auto val="1"/>
        <c:lblAlgn val="ctr"/>
        <c:lblOffset val="100"/>
        <c:noMultiLvlLbl val="0"/>
      </c:catAx>
      <c:valAx>
        <c:axId val="51473056"/>
        <c:scaling>
          <c:orientation val="minMax"/>
        </c:scaling>
        <c:delete val="1"/>
        <c:axPos val="l"/>
        <c:numFmt formatCode="0%" sourceLinked="1"/>
        <c:majorTickMark val="none"/>
        <c:minorTickMark val="none"/>
        <c:tickLblPos val="nextTo"/>
        <c:crossAx val="5145308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Health!$C$33</c:f>
              <c:strCache>
                <c:ptCount val="1"/>
                <c:pt idx="0">
                  <c:v>None / almost no women </c:v>
                </c:pt>
              </c:strCache>
            </c:strRef>
          </c:tx>
          <c:spPr>
            <a:solidFill>
              <a:srgbClr val="EE585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D85-407D-B03B-FFF5AA0F9B42}"/>
                </c:ext>
              </c:extLst>
            </c:dLbl>
            <c:dLbl>
              <c:idx val="1"/>
              <c:delete val="1"/>
              <c:extLst>
                <c:ext xmlns:c15="http://schemas.microsoft.com/office/drawing/2012/chart" uri="{CE6537A1-D6FC-4f65-9D91-7224C49458BB}"/>
                <c:ext xmlns:c16="http://schemas.microsoft.com/office/drawing/2014/chart" uri="{C3380CC4-5D6E-409C-BE32-E72D297353CC}">
                  <c16:uniqueId val="{00000001-BD85-407D-B03B-FFF5AA0F9B42}"/>
                </c:ext>
              </c:extLst>
            </c:dLbl>
            <c:dLbl>
              <c:idx val="2"/>
              <c:layout>
                <c:manualLayout>
                  <c:x val="2.1552843981631578E-3"/>
                  <c:y val="-1.7501728206827362E-2"/>
                </c:manualLayout>
              </c:layout>
              <c:showLegendKey val="0"/>
              <c:showVal val="1"/>
              <c:showCatName val="0"/>
              <c:showSerName val="0"/>
              <c:showPercent val="0"/>
              <c:showBubbleSize val="0"/>
              <c:extLst>
                <c:ext xmlns:c15="http://schemas.microsoft.com/office/drawing/2012/chart" uri="{CE6537A1-D6FC-4f65-9D91-7224C49458BB}">
                  <c15:layout>
                    <c:manualLayout>
                      <c:w val="5.8643136943439637E-2"/>
                      <c:h val="0.16861161078105719"/>
                    </c:manualLayout>
                  </c15:layout>
                </c:ext>
                <c:ext xmlns:c16="http://schemas.microsoft.com/office/drawing/2014/chart" uri="{C3380CC4-5D6E-409C-BE32-E72D297353CC}">
                  <c16:uniqueId val="{00000002-BD85-407D-B03B-FFF5AA0F9B4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Health!$B$34:$B$36</c:f>
              <c:strCache>
                <c:ptCount val="3"/>
                <c:pt idx="0">
                  <c:v>West line</c:v>
                </c:pt>
                <c:pt idx="1">
                  <c:v>North line</c:v>
                </c:pt>
                <c:pt idx="2">
                  <c:v>East line</c:v>
                </c:pt>
              </c:strCache>
            </c:strRef>
          </c:cat>
          <c:val>
            <c:numRef>
              <c:f>Health!$C$34:$C$36</c:f>
              <c:numCache>
                <c:formatCode>0%</c:formatCode>
                <c:ptCount val="3"/>
                <c:pt idx="0">
                  <c:v>0</c:v>
                </c:pt>
                <c:pt idx="1">
                  <c:v>0</c:v>
                </c:pt>
                <c:pt idx="2">
                  <c:v>0.08</c:v>
                </c:pt>
              </c:numCache>
            </c:numRef>
          </c:val>
          <c:extLst>
            <c:ext xmlns:c16="http://schemas.microsoft.com/office/drawing/2014/chart" uri="{C3380CC4-5D6E-409C-BE32-E72D297353CC}">
              <c16:uniqueId val="{00000005-BD85-407D-B03B-FFF5AA0F9B42}"/>
            </c:ext>
          </c:extLst>
        </c:ser>
        <c:ser>
          <c:idx val="1"/>
          <c:order val="1"/>
          <c:tx>
            <c:strRef>
              <c:f>Health!$D$33</c:f>
              <c:strCache>
                <c:ptCount val="1"/>
                <c:pt idx="0">
                  <c:v>Some women</c:v>
                </c:pt>
              </c:strCache>
            </c:strRef>
          </c:tx>
          <c:spPr>
            <a:solidFill>
              <a:srgbClr val="FFF89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Health!$B$34:$B$36</c:f>
              <c:strCache>
                <c:ptCount val="3"/>
                <c:pt idx="0">
                  <c:v>West line</c:v>
                </c:pt>
                <c:pt idx="1">
                  <c:v>North line</c:v>
                </c:pt>
                <c:pt idx="2">
                  <c:v>East line</c:v>
                </c:pt>
              </c:strCache>
            </c:strRef>
          </c:cat>
          <c:val>
            <c:numRef>
              <c:f>Health!$D$34:$D$36</c:f>
              <c:numCache>
                <c:formatCode>0%</c:formatCode>
                <c:ptCount val="3"/>
                <c:pt idx="0">
                  <c:v>0.80487804878048785</c:v>
                </c:pt>
                <c:pt idx="1">
                  <c:v>0.85185185185185186</c:v>
                </c:pt>
                <c:pt idx="2">
                  <c:v>0.4</c:v>
                </c:pt>
              </c:numCache>
            </c:numRef>
          </c:val>
          <c:extLst>
            <c:ext xmlns:c16="http://schemas.microsoft.com/office/drawing/2014/chart" uri="{C3380CC4-5D6E-409C-BE32-E72D297353CC}">
              <c16:uniqueId val="{00000006-BD85-407D-B03B-FFF5AA0F9B42}"/>
            </c:ext>
          </c:extLst>
        </c:ser>
        <c:ser>
          <c:idx val="2"/>
          <c:order val="2"/>
          <c:tx>
            <c:strRef>
              <c:f>Health!$E$33</c:f>
              <c:strCache>
                <c:ptCount val="1"/>
                <c:pt idx="0">
                  <c:v>Most or all women</c:v>
                </c:pt>
              </c:strCache>
            </c:strRef>
          </c:tx>
          <c:spPr>
            <a:solidFill>
              <a:srgbClr val="A5C9A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Health!$B$34:$B$36</c:f>
              <c:strCache>
                <c:ptCount val="3"/>
                <c:pt idx="0">
                  <c:v>West line</c:v>
                </c:pt>
                <c:pt idx="1">
                  <c:v>North line</c:v>
                </c:pt>
                <c:pt idx="2">
                  <c:v>East line</c:v>
                </c:pt>
              </c:strCache>
            </c:strRef>
          </c:cat>
          <c:val>
            <c:numRef>
              <c:f>Health!$E$34:$E$36</c:f>
              <c:numCache>
                <c:formatCode>0%</c:formatCode>
                <c:ptCount val="3"/>
                <c:pt idx="0">
                  <c:v>0.1951219512195122</c:v>
                </c:pt>
                <c:pt idx="1">
                  <c:v>0.14814814814814811</c:v>
                </c:pt>
                <c:pt idx="2">
                  <c:v>0.52</c:v>
                </c:pt>
              </c:numCache>
            </c:numRef>
          </c:val>
          <c:extLst>
            <c:ext xmlns:c16="http://schemas.microsoft.com/office/drawing/2014/chart" uri="{C3380CC4-5D6E-409C-BE32-E72D297353CC}">
              <c16:uniqueId val="{00000007-BD85-407D-B03B-FFF5AA0F9B42}"/>
            </c:ext>
          </c:extLst>
        </c:ser>
        <c:dLbls>
          <c:showLegendKey val="0"/>
          <c:showVal val="0"/>
          <c:showCatName val="0"/>
          <c:showSerName val="0"/>
          <c:showPercent val="0"/>
          <c:showBubbleSize val="0"/>
        </c:dLbls>
        <c:gapWidth val="50"/>
        <c:overlap val="100"/>
        <c:axId val="348475199"/>
        <c:axId val="348464383"/>
      </c:barChart>
      <c:catAx>
        <c:axId val="34847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48464383"/>
        <c:crosses val="autoZero"/>
        <c:auto val="1"/>
        <c:lblAlgn val="ctr"/>
        <c:lblOffset val="100"/>
        <c:noMultiLvlLbl val="0"/>
      </c:catAx>
      <c:valAx>
        <c:axId val="348464383"/>
        <c:scaling>
          <c:orientation val="minMax"/>
        </c:scaling>
        <c:delete val="1"/>
        <c:axPos val="l"/>
        <c:numFmt formatCode="0%" sourceLinked="1"/>
        <c:majorTickMark val="none"/>
        <c:minorTickMark val="none"/>
        <c:tickLblPos val="nextTo"/>
        <c:crossAx val="34847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0284661855589003"/>
          <c:w val="0.93888888888888888"/>
          <c:h val="0.61745916792573741"/>
        </c:manualLayout>
      </c:layout>
      <c:barChart>
        <c:barDir val="col"/>
        <c:grouping val="clustered"/>
        <c:varyColors val="0"/>
        <c:ser>
          <c:idx val="0"/>
          <c:order val="0"/>
          <c:tx>
            <c:strRef>
              <c:f>Graph_MoreThanHalfInEd!$C$2</c:f>
              <c:strCache>
                <c:ptCount val="1"/>
                <c:pt idx="0">
                  <c:v>6 - 12 years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Graph_MoreThanHalfInEd!$B$3:$B$5</c:f>
              <c:strCache>
                <c:ptCount val="3"/>
                <c:pt idx="0">
                  <c:v>West line</c:v>
                </c:pt>
                <c:pt idx="1">
                  <c:v>North line</c:v>
                </c:pt>
                <c:pt idx="2">
                  <c:v>East line</c:v>
                </c:pt>
              </c:strCache>
            </c:strRef>
          </c:cat>
          <c:val>
            <c:numRef>
              <c:f>Graph_MoreThanHalfInEd!$C$3:$C$5</c:f>
              <c:numCache>
                <c:formatCode>0%</c:formatCode>
                <c:ptCount val="3"/>
                <c:pt idx="0">
                  <c:v>0.94594594594594594</c:v>
                </c:pt>
                <c:pt idx="1">
                  <c:v>1</c:v>
                </c:pt>
                <c:pt idx="2">
                  <c:v>0.60869565217391308</c:v>
                </c:pt>
              </c:numCache>
            </c:numRef>
          </c:val>
          <c:extLst>
            <c:ext xmlns:c16="http://schemas.microsoft.com/office/drawing/2014/chart" uri="{C3380CC4-5D6E-409C-BE32-E72D297353CC}">
              <c16:uniqueId val="{00000000-CE81-4DAF-ACCE-A68E007604B5}"/>
            </c:ext>
          </c:extLst>
        </c:ser>
        <c:ser>
          <c:idx val="1"/>
          <c:order val="1"/>
          <c:tx>
            <c:strRef>
              <c:f>Graph_MoreThanHalfInEd!$D$2</c:f>
              <c:strCache>
                <c:ptCount val="1"/>
                <c:pt idx="0">
                  <c:v>13 - 15 years</c:v>
                </c:pt>
              </c:strCache>
            </c:strRef>
          </c:tx>
          <c:spPr>
            <a:solidFill>
              <a:srgbClr val="E9908F"/>
            </a:solidFill>
            <a:ln>
              <a:noFill/>
            </a:ln>
            <a:effectLst/>
          </c:spPr>
          <c:invertIfNegative val="0"/>
          <c:dLbls>
            <c:dLbl>
              <c:idx val="2"/>
              <c:layout>
                <c:manualLayout>
                  <c:x val="0"/>
                  <c:y val="2.20385611191192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E81-4DAF-ACCE-A68E007604B5}"/>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Graph_MoreThanHalfInEd!$B$3:$B$5</c:f>
              <c:strCache>
                <c:ptCount val="3"/>
                <c:pt idx="0">
                  <c:v>West line</c:v>
                </c:pt>
                <c:pt idx="1">
                  <c:v>North line</c:v>
                </c:pt>
                <c:pt idx="2">
                  <c:v>East line</c:v>
                </c:pt>
              </c:strCache>
            </c:strRef>
          </c:cat>
          <c:val>
            <c:numRef>
              <c:f>Graph_MoreThanHalfInEd!$D$3:$D$5</c:f>
              <c:numCache>
                <c:formatCode>0%</c:formatCode>
                <c:ptCount val="3"/>
                <c:pt idx="0">
                  <c:v>5.4054054054054057E-2</c:v>
                </c:pt>
                <c:pt idx="1">
                  <c:v>0.18518518518518517</c:v>
                </c:pt>
                <c:pt idx="2">
                  <c:v>0</c:v>
                </c:pt>
              </c:numCache>
            </c:numRef>
          </c:val>
          <c:extLst>
            <c:ext xmlns:c16="http://schemas.microsoft.com/office/drawing/2014/chart" uri="{C3380CC4-5D6E-409C-BE32-E72D297353CC}">
              <c16:uniqueId val="{00000002-CE81-4DAF-ACCE-A68E007604B5}"/>
            </c:ext>
          </c:extLst>
        </c:ser>
        <c:ser>
          <c:idx val="2"/>
          <c:order val="2"/>
          <c:tx>
            <c:strRef>
              <c:f>Graph_MoreThanHalfInEd!$E$2</c:f>
              <c:strCache>
                <c:ptCount val="1"/>
                <c:pt idx="0">
                  <c:v>16 - 18 years</c:v>
                </c:pt>
              </c:strCache>
            </c:strRef>
          </c:tx>
          <c:spPr>
            <a:solidFill>
              <a:srgbClr val="F9C8C8"/>
            </a:solidFill>
            <a:ln>
              <a:noFill/>
            </a:ln>
            <a:effectLst/>
          </c:spPr>
          <c:invertIfNegative val="0"/>
          <c:dLbls>
            <c:dLbl>
              <c:idx val="2"/>
              <c:layout>
                <c:manualLayout>
                  <c:x val="0"/>
                  <c:y val="2.20385611191192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81-4DAF-ACCE-A68E007604B5}"/>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Graph_MoreThanHalfInEd!$B$3:$B$5</c:f>
              <c:strCache>
                <c:ptCount val="3"/>
                <c:pt idx="0">
                  <c:v>West line</c:v>
                </c:pt>
                <c:pt idx="1">
                  <c:v>North line</c:v>
                </c:pt>
                <c:pt idx="2">
                  <c:v>East line</c:v>
                </c:pt>
              </c:strCache>
            </c:strRef>
          </c:cat>
          <c:val>
            <c:numRef>
              <c:f>Graph_MoreThanHalfInEd!$E$3:$E$5</c:f>
              <c:numCache>
                <c:formatCode>0%</c:formatCode>
                <c:ptCount val="3"/>
                <c:pt idx="0">
                  <c:v>5.4054054054054057E-2</c:v>
                </c:pt>
                <c:pt idx="1">
                  <c:v>0</c:v>
                </c:pt>
                <c:pt idx="2">
                  <c:v>0</c:v>
                </c:pt>
              </c:numCache>
            </c:numRef>
          </c:val>
          <c:extLst>
            <c:ext xmlns:c16="http://schemas.microsoft.com/office/drawing/2014/chart" uri="{C3380CC4-5D6E-409C-BE32-E72D297353CC}">
              <c16:uniqueId val="{00000005-CE81-4DAF-ACCE-A68E007604B5}"/>
            </c:ext>
          </c:extLst>
        </c:ser>
        <c:dLbls>
          <c:showLegendKey val="0"/>
          <c:showVal val="0"/>
          <c:showCatName val="0"/>
          <c:showSerName val="0"/>
          <c:showPercent val="0"/>
          <c:showBubbleSize val="0"/>
        </c:dLbls>
        <c:gapWidth val="120"/>
        <c:overlap val="-27"/>
        <c:axId val="319886160"/>
        <c:axId val="319877424"/>
      </c:barChart>
      <c:catAx>
        <c:axId val="31988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19877424"/>
        <c:crosses val="autoZero"/>
        <c:auto val="1"/>
        <c:lblAlgn val="ctr"/>
        <c:lblOffset val="100"/>
        <c:noMultiLvlLbl val="0"/>
      </c:catAx>
      <c:valAx>
        <c:axId val="319877424"/>
        <c:scaling>
          <c:orientation val="minMax"/>
          <c:max val="1"/>
        </c:scaling>
        <c:delete val="1"/>
        <c:axPos val="l"/>
        <c:numFmt formatCode="0%" sourceLinked="1"/>
        <c:majorTickMark val="none"/>
        <c:minorTickMark val="none"/>
        <c:tickLblPos val="nextTo"/>
        <c:crossAx val="3198861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0284661855589003"/>
          <c:w val="0.93888888888888888"/>
          <c:h val="0.58924748778788349"/>
        </c:manualLayout>
      </c:layout>
      <c:barChart>
        <c:barDir val="col"/>
        <c:grouping val="clustered"/>
        <c:varyColors val="0"/>
        <c:ser>
          <c:idx val="0"/>
          <c:order val="0"/>
          <c:tx>
            <c:strRef>
              <c:f>Graph_MoreThanHalfInEd!$C$2</c:f>
              <c:strCache>
                <c:ptCount val="1"/>
                <c:pt idx="0">
                  <c:v>6 - 12 years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Graph_MoreThanHalfInEd!$B$10:$B$12</c:f>
              <c:strCache>
                <c:ptCount val="3"/>
                <c:pt idx="0">
                  <c:v>West line</c:v>
                </c:pt>
                <c:pt idx="1">
                  <c:v>North line</c:v>
                </c:pt>
                <c:pt idx="2">
                  <c:v>East line</c:v>
                </c:pt>
              </c:strCache>
            </c:strRef>
          </c:cat>
          <c:val>
            <c:numRef>
              <c:f>Graph_MoreThanHalfInEd!$C$10:$C$12</c:f>
              <c:numCache>
                <c:formatCode>0%</c:formatCode>
                <c:ptCount val="3"/>
                <c:pt idx="0">
                  <c:v>0.22222222222222227</c:v>
                </c:pt>
                <c:pt idx="1">
                  <c:v>0.66666666666666674</c:v>
                </c:pt>
                <c:pt idx="2">
                  <c:v>0.47826086956521741</c:v>
                </c:pt>
              </c:numCache>
            </c:numRef>
          </c:val>
          <c:extLst>
            <c:ext xmlns:c16="http://schemas.microsoft.com/office/drawing/2014/chart" uri="{C3380CC4-5D6E-409C-BE32-E72D297353CC}">
              <c16:uniqueId val="{00000000-2E60-4FBB-9BEC-5C45281D2A95}"/>
            </c:ext>
          </c:extLst>
        </c:ser>
        <c:ser>
          <c:idx val="1"/>
          <c:order val="1"/>
          <c:tx>
            <c:strRef>
              <c:f>Graph_MoreThanHalfInEd!$D$2</c:f>
              <c:strCache>
                <c:ptCount val="1"/>
                <c:pt idx="0">
                  <c:v>13 - 15 years</c:v>
                </c:pt>
              </c:strCache>
            </c:strRef>
          </c:tx>
          <c:spPr>
            <a:solidFill>
              <a:srgbClr val="E9908F"/>
            </a:solidFill>
            <a:ln>
              <a:noFill/>
            </a:ln>
            <a:effectLst/>
          </c:spPr>
          <c:invertIfNegative val="0"/>
          <c:dLbls>
            <c:dLbl>
              <c:idx val="2"/>
              <c:layout>
                <c:manualLayout>
                  <c:x val="0"/>
                  <c:y val="2.20385611191192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E60-4FBB-9BEC-5C45281D2A95}"/>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Graph_MoreThanHalfInEd!$B$10:$B$12</c:f>
              <c:strCache>
                <c:ptCount val="3"/>
                <c:pt idx="0">
                  <c:v>West line</c:v>
                </c:pt>
                <c:pt idx="1">
                  <c:v>North line</c:v>
                </c:pt>
                <c:pt idx="2">
                  <c:v>East line</c:v>
                </c:pt>
              </c:strCache>
            </c:strRef>
          </c:cat>
          <c:val>
            <c:numRef>
              <c:f>Graph_MoreThanHalfInEd!$D$10:$D$12</c:f>
              <c:numCache>
                <c:formatCode>0%</c:formatCode>
                <c:ptCount val="3"/>
                <c:pt idx="0">
                  <c:v>0</c:v>
                </c:pt>
                <c:pt idx="1">
                  <c:v>7.4074074074074056E-2</c:v>
                </c:pt>
                <c:pt idx="2">
                  <c:v>0</c:v>
                </c:pt>
              </c:numCache>
            </c:numRef>
          </c:val>
          <c:extLst>
            <c:ext xmlns:c16="http://schemas.microsoft.com/office/drawing/2014/chart" uri="{C3380CC4-5D6E-409C-BE32-E72D297353CC}">
              <c16:uniqueId val="{00000002-2E60-4FBB-9BEC-5C45281D2A95}"/>
            </c:ext>
          </c:extLst>
        </c:ser>
        <c:ser>
          <c:idx val="2"/>
          <c:order val="2"/>
          <c:tx>
            <c:strRef>
              <c:f>Graph_MoreThanHalfInEd!$E$2</c:f>
              <c:strCache>
                <c:ptCount val="1"/>
                <c:pt idx="0">
                  <c:v>16 - 18 years</c:v>
                </c:pt>
              </c:strCache>
            </c:strRef>
          </c:tx>
          <c:spPr>
            <a:solidFill>
              <a:srgbClr val="F9C8C8"/>
            </a:solidFill>
            <a:ln>
              <a:noFill/>
            </a:ln>
            <a:effectLst/>
          </c:spPr>
          <c:invertIfNegative val="0"/>
          <c:dLbls>
            <c:dLbl>
              <c:idx val="2"/>
              <c:layout>
                <c:manualLayout>
                  <c:x val="0"/>
                  <c:y val="2.20385611191192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E60-4FBB-9BEC-5C45281D2A95}"/>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Graph_MoreThanHalfInEd!$B$10:$B$12</c:f>
              <c:strCache>
                <c:ptCount val="3"/>
                <c:pt idx="0">
                  <c:v>West line</c:v>
                </c:pt>
                <c:pt idx="1">
                  <c:v>North line</c:v>
                </c:pt>
                <c:pt idx="2">
                  <c:v>East line</c:v>
                </c:pt>
              </c:strCache>
            </c:strRef>
          </c:cat>
          <c:val>
            <c:numRef>
              <c:f>Graph_MoreThanHalfInEd!$E$10:$E$12</c:f>
              <c:numCache>
                <c:formatCode>0%</c:formatCode>
                <c:ptCount val="3"/>
                <c:pt idx="0">
                  <c:v>0</c:v>
                </c:pt>
                <c:pt idx="1">
                  <c:v>0</c:v>
                </c:pt>
                <c:pt idx="2">
                  <c:v>0</c:v>
                </c:pt>
              </c:numCache>
            </c:numRef>
          </c:val>
          <c:extLst>
            <c:ext xmlns:c16="http://schemas.microsoft.com/office/drawing/2014/chart" uri="{C3380CC4-5D6E-409C-BE32-E72D297353CC}">
              <c16:uniqueId val="{00000005-2E60-4FBB-9BEC-5C45281D2A95}"/>
            </c:ext>
          </c:extLst>
        </c:ser>
        <c:dLbls>
          <c:showLegendKey val="0"/>
          <c:showVal val="0"/>
          <c:showCatName val="0"/>
          <c:showSerName val="0"/>
          <c:showPercent val="0"/>
          <c:showBubbleSize val="0"/>
        </c:dLbls>
        <c:gapWidth val="120"/>
        <c:overlap val="-27"/>
        <c:axId val="319886160"/>
        <c:axId val="319877424"/>
      </c:barChart>
      <c:catAx>
        <c:axId val="31988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19877424"/>
        <c:crosses val="autoZero"/>
        <c:auto val="1"/>
        <c:lblAlgn val="ctr"/>
        <c:lblOffset val="100"/>
        <c:noMultiLvlLbl val="0"/>
      </c:catAx>
      <c:valAx>
        <c:axId val="319877424"/>
        <c:scaling>
          <c:orientation val="minMax"/>
          <c:max val="1"/>
        </c:scaling>
        <c:delete val="1"/>
        <c:axPos val="l"/>
        <c:numFmt formatCode="0%" sourceLinked="1"/>
        <c:majorTickMark val="none"/>
        <c:minorTickMark val="none"/>
        <c:tickLblPos val="nextTo"/>
        <c:crossAx val="319886160"/>
        <c:crosses val="autoZero"/>
        <c:crossBetween val="between"/>
      </c:valAx>
      <c:spPr>
        <a:noFill/>
        <a:ln>
          <a:noFill/>
        </a:ln>
        <a:effectLst/>
      </c:spPr>
    </c:plotArea>
    <c:legend>
      <c:legendPos val="b"/>
      <c:layout>
        <c:manualLayout>
          <c:xMode val="edge"/>
          <c:yMode val="edge"/>
          <c:x val="0.1294887282329224"/>
          <c:y val="0.88220537088773587"/>
          <c:w val="0.73886489821988133"/>
          <c:h val="0.1141000725973083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77372523786074E-2"/>
          <c:y val="6.2621267069842432E-2"/>
          <c:w val="0.72675175440296202"/>
          <c:h val="0.75119535123381154"/>
        </c:manualLayout>
      </c:layout>
      <c:barChart>
        <c:barDir val="col"/>
        <c:grouping val="clustered"/>
        <c:varyColors val="0"/>
        <c:ser>
          <c:idx val="0"/>
          <c:order val="0"/>
          <c:tx>
            <c:strRef>
              <c:f>Graph_ClosedSchools!$B$3</c:f>
              <c:strCache>
                <c:ptCount val="1"/>
                <c:pt idx="0">
                  <c:v>Buildings damaged</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Graph_ClosedSchools!$A$4:$A$6</c:f>
              <c:strCache>
                <c:ptCount val="3"/>
                <c:pt idx="0">
                  <c:v>West line</c:v>
                </c:pt>
                <c:pt idx="1">
                  <c:v>North line</c:v>
                </c:pt>
                <c:pt idx="2">
                  <c:v>East line</c:v>
                </c:pt>
              </c:strCache>
            </c:strRef>
          </c:cat>
          <c:val>
            <c:numRef>
              <c:f>Graph_ClosedSchools!$B$4:$B$6</c:f>
              <c:numCache>
                <c:formatCode>0%</c:formatCode>
                <c:ptCount val="3"/>
                <c:pt idx="0">
                  <c:v>9.7560975609756101E-2</c:v>
                </c:pt>
                <c:pt idx="1">
                  <c:v>0.51851851851851849</c:v>
                </c:pt>
                <c:pt idx="2">
                  <c:v>0.2</c:v>
                </c:pt>
              </c:numCache>
            </c:numRef>
          </c:val>
          <c:extLst>
            <c:ext xmlns:c16="http://schemas.microsoft.com/office/drawing/2014/chart" uri="{C3380CC4-5D6E-409C-BE32-E72D297353CC}">
              <c16:uniqueId val="{00000000-3732-4E40-81ED-1A3BCC223F31}"/>
            </c:ext>
          </c:extLst>
        </c:ser>
        <c:ser>
          <c:idx val="1"/>
          <c:order val="1"/>
          <c:tx>
            <c:strRef>
              <c:f>Graph_ClosedSchools!$C$3</c:f>
              <c:strCache>
                <c:ptCount val="1"/>
                <c:pt idx="0">
                  <c:v>Buildings used to host IDPs</c:v>
                </c:pt>
              </c:strCache>
            </c:strRef>
          </c:tx>
          <c:spPr>
            <a:solidFill>
              <a:srgbClr val="58585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Graph_ClosedSchools!$A$4:$A$6</c:f>
              <c:strCache>
                <c:ptCount val="3"/>
                <c:pt idx="0">
                  <c:v>West line</c:v>
                </c:pt>
                <c:pt idx="1">
                  <c:v>North line</c:v>
                </c:pt>
                <c:pt idx="2">
                  <c:v>East line</c:v>
                </c:pt>
              </c:strCache>
            </c:strRef>
          </c:cat>
          <c:val>
            <c:numRef>
              <c:f>Graph_ClosedSchools!$C$4:$C$6</c:f>
              <c:numCache>
                <c:formatCode>0%</c:formatCode>
                <c:ptCount val="3"/>
                <c:pt idx="0">
                  <c:v>4.878048780487805E-2</c:v>
                </c:pt>
                <c:pt idx="1">
                  <c:v>0.1851851851851852</c:v>
                </c:pt>
                <c:pt idx="2">
                  <c:v>0.44</c:v>
                </c:pt>
              </c:numCache>
            </c:numRef>
          </c:val>
          <c:extLst>
            <c:ext xmlns:c16="http://schemas.microsoft.com/office/drawing/2014/chart" uri="{C3380CC4-5D6E-409C-BE32-E72D297353CC}">
              <c16:uniqueId val="{00000001-3732-4E40-81ED-1A3BCC223F31}"/>
            </c:ext>
          </c:extLst>
        </c:ser>
        <c:dLbls>
          <c:showLegendKey val="0"/>
          <c:showVal val="0"/>
          <c:showCatName val="0"/>
          <c:showSerName val="0"/>
          <c:showPercent val="0"/>
          <c:showBubbleSize val="0"/>
        </c:dLbls>
        <c:gapWidth val="100"/>
        <c:overlap val="-50"/>
        <c:axId val="178572224"/>
        <c:axId val="178573056"/>
      </c:barChart>
      <c:catAx>
        <c:axId val="17857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8573056"/>
        <c:crosses val="autoZero"/>
        <c:auto val="1"/>
        <c:lblAlgn val="ctr"/>
        <c:lblOffset val="100"/>
        <c:noMultiLvlLbl val="0"/>
      </c:catAx>
      <c:valAx>
        <c:axId val="178573056"/>
        <c:scaling>
          <c:orientation val="minMax"/>
        </c:scaling>
        <c:delete val="1"/>
        <c:axPos val="l"/>
        <c:numFmt formatCode="0%" sourceLinked="1"/>
        <c:majorTickMark val="none"/>
        <c:minorTickMark val="none"/>
        <c:tickLblPos val="nextTo"/>
        <c:crossAx val="178572224"/>
        <c:crosses val="autoZero"/>
        <c:crossBetween val="between"/>
      </c:valAx>
      <c:spPr>
        <a:noFill/>
        <a:ln>
          <a:noFill/>
        </a:ln>
        <a:effectLst/>
      </c:spPr>
    </c:plotArea>
    <c:legend>
      <c:legendPos val="b"/>
      <c:layout>
        <c:manualLayout>
          <c:xMode val="edge"/>
          <c:yMode val="edge"/>
          <c:x val="0.77241106966939166"/>
          <c:y val="0.20664158189074347"/>
          <c:w val="0.18676631455721002"/>
          <c:h val="0.5929701464203563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Protection!$C$6</c:f>
              <c:strCache>
                <c:ptCount val="1"/>
                <c:pt idx="0">
                  <c:v>Barriers of movement</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Protection!$B$7:$B$9</c:f>
              <c:strCache>
                <c:ptCount val="3"/>
                <c:pt idx="0">
                  <c:v>West line</c:v>
                </c:pt>
                <c:pt idx="1">
                  <c:v>North line</c:v>
                </c:pt>
                <c:pt idx="2">
                  <c:v>East line</c:v>
                </c:pt>
              </c:strCache>
            </c:strRef>
          </c:cat>
          <c:val>
            <c:numRef>
              <c:f>Protection!$C$7:$C$9</c:f>
              <c:numCache>
                <c:formatCode>0%</c:formatCode>
                <c:ptCount val="3"/>
                <c:pt idx="0">
                  <c:v>0.1</c:v>
                </c:pt>
                <c:pt idx="1">
                  <c:v>0.44</c:v>
                </c:pt>
                <c:pt idx="2">
                  <c:v>0.81</c:v>
                </c:pt>
              </c:numCache>
            </c:numRef>
          </c:val>
          <c:extLst>
            <c:ext xmlns:c16="http://schemas.microsoft.com/office/drawing/2014/chart" uri="{C3380CC4-5D6E-409C-BE32-E72D297353CC}">
              <c16:uniqueId val="{00000000-A032-40C4-94B7-8451C8A80193}"/>
            </c:ext>
          </c:extLst>
        </c:ser>
        <c:dLbls>
          <c:showLegendKey val="0"/>
          <c:showVal val="0"/>
          <c:showCatName val="0"/>
          <c:showSerName val="0"/>
          <c:showPercent val="0"/>
          <c:showBubbleSize val="0"/>
        </c:dLbls>
        <c:gapWidth val="100"/>
        <c:overlap val="-27"/>
        <c:axId val="730637199"/>
        <c:axId val="730633871"/>
      </c:barChart>
      <c:catAx>
        <c:axId val="73063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633871"/>
        <c:crosses val="autoZero"/>
        <c:auto val="1"/>
        <c:lblAlgn val="ctr"/>
        <c:lblOffset val="100"/>
        <c:noMultiLvlLbl val="0"/>
      </c:catAx>
      <c:valAx>
        <c:axId val="730633871"/>
        <c:scaling>
          <c:orientation val="minMax"/>
        </c:scaling>
        <c:delete val="1"/>
        <c:axPos val="l"/>
        <c:numFmt formatCode="0%" sourceLinked="1"/>
        <c:majorTickMark val="none"/>
        <c:minorTickMark val="none"/>
        <c:tickLblPos val="nextTo"/>
        <c:crossAx val="730637199"/>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Narrow" panose="020B060602020203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69039871686653109"/>
          <c:h val="0.81206746532729035"/>
        </c:manualLayout>
      </c:layout>
      <c:barChart>
        <c:barDir val="col"/>
        <c:grouping val="stacked"/>
        <c:varyColors val="0"/>
        <c:ser>
          <c:idx val="0"/>
          <c:order val="0"/>
          <c:tx>
            <c:strRef>
              <c:f>Pop!$G$42</c:f>
              <c:strCache>
                <c:ptCount val="1"/>
                <c:pt idx="0">
                  <c:v>Children (&lt;18)</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Pop!$F$43:$F$45</c:f>
              <c:strCache>
                <c:ptCount val="3"/>
                <c:pt idx="0">
                  <c:v>West line</c:v>
                </c:pt>
                <c:pt idx="1">
                  <c:v>North line</c:v>
                </c:pt>
                <c:pt idx="2">
                  <c:v>East line</c:v>
                </c:pt>
              </c:strCache>
            </c:strRef>
          </c:cat>
          <c:val>
            <c:numRef>
              <c:f>Pop!$G$43:$G$45</c:f>
              <c:numCache>
                <c:formatCode>0%</c:formatCode>
                <c:ptCount val="3"/>
                <c:pt idx="0">
                  <c:v>0.45</c:v>
                </c:pt>
                <c:pt idx="1">
                  <c:v>0.45</c:v>
                </c:pt>
                <c:pt idx="2">
                  <c:v>0.44</c:v>
                </c:pt>
              </c:numCache>
            </c:numRef>
          </c:val>
          <c:extLst>
            <c:ext xmlns:c16="http://schemas.microsoft.com/office/drawing/2014/chart" uri="{C3380CC4-5D6E-409C-BE32-E72D297353CC}">
              <c16:uniqueId val="{00000000-BDBA-4BD9-9B36-86724BE6D11D}"/>
            </c:ext>
          </c:extLst>
        </c:ser>
        <c:ser>
          <c:idx val="1"/>
          <c:order val="1"/>
          <c:tx>
            <c:strRef>
              <c:f>Pop!$H$42</c:f>
              <c:strCache>
                <c:ptCount val="1"/>
                <c:pt idx="0">
                  <c:v>Adults (18 - 59)</c:v>
                </c:pt>
              </c:strCache>
            </c:strRef>
          </c:tx>
          <c:spPr>
            <a:solidFill>
              <a:srgbClr val="D2CBB8"/>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Pop!$F$43:$F$45</c:f>
              <c:strCache>
                <c:ptCount val="3"/>
                <c:pt idx="0">
                  <c:v>West line</c:v>
                </c:pt>
                <c:pt idx="1">
                  <c:v>North line</c:v>
                </c:pt>
                <c:pt idx="2">
                  <c:v>East line</c:v>
                </c:pt>
              </c:strCache>
            </c:strRef>
          </c:cat>
          <c:val>
            <c:numRef>
              <c:f>Pop!$H$43:$H$45</c:f>
              <c:numCache>
                <c:formatCode>0%</c:formatCode>
                <c:ptCount val="3"/>
                <c:pt idx="0">
                  <c:v>0.43</c:v>
                </c:pt>
                <c:pt idx="1">
                  <c:v>0.42</c:v>
                </c:pt>
                <c:pt idx="2">
                  <c:v>0.43</c:v>
                </c:pt>
              </c:numCache>
            </c:numRef>
          </c:val>
          <c:extLst>
            <c:ext xmlns:c16="http://schemas.microsoft.com/office/drawing/2014/chart" uri="{C3380CC4-5D6E-409C-BE32-E72D297353CC}">
              <c16:uniqueId val="{00000001-BDBA-4BD9-9B36-86724BE6D11D}"/>
            </c:ext>
          </c:extLst>
        </c:ser>
        <c:ser>
          <c:idx val="2"/>
          <c:order val="2"/>
          <c:tx>
            <c:strRef>
              <c:f>Pop!$I$42</c:f>
              <c:strCache>
                <c:ptCount val="1"/>
                <c:pt idx="0">
                  <c:v>Elderly (60+)</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Pop!$F$43:$F$45</c:f>
              <c:strCache>
                <c:ptCount val="3"/>
                <c:pt idx="0">
                  <c:v>West line</c:v>
                </c:pt>
                <c:pt idx="1">
                  <c:v>North line</c:v>
                </c:pt>
                <c:pt idx="2">
                  <c:v>East line</c:v>
                </c:pt>
              </c:strCache>
            </c:strRef>
          </c:cat>
          <c:val>
            <c:numRef>
              <c:f>Pop!$I$43:$I$45</c:f>
              <c:numCache>
                <c:formatCode>0%</c:formatCode>
                <c:ptCount val="3"/>
                <c:pt idx="0">
                  <c:v>0.13</c:v>
                </c:pt>
                <c:pt idx="1">
                  <c:v>0.12</c:v>
                </c:pt>
                <c:pt idx="2">
                  <c:v>0.13</c:v>
                </c:pt>
              </c:numCache>
            </c:numRef>
          </c:val>
          <c:extLst>
            <c:ext xmlns:c16="http://schemas.microsoft.com/office/drawing/2014/chart" uri="{C3380CC4-5D6E-409C-BE32-E72D297353CC}">
              <c16:uniqueId val="{00000002-BDBA-4BD9-9B36-86724BE6D11D}"/>
            </c:ext>
          </c:extLst>
        </c:ser>
        <c:dLbls>
          <c:showLegendKey val="0"/>
          <c:showVal val="0"/>
          <c:showCatName val="0"/>
          <c:showSerName val="0"/>
          <c:showPercent val="0"/>
          <c:showBubbleSize val="0"/>
        </c:dLbls>
        <c:gapWidth val="100"/>
        <c:overlap val="100"/>
        <c:axId val="188345951"/>
        <c:axId val="188341791"/>
      </c:barChart>
      <c:catAx>
        <c:axId val="18834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88341791"/>
        <c:crosses val="autoZero"/>
        <c:auto val="1"/>
        <c:lblAlgn val="ctr"/>
        <c:lblOffset val="100"/>
        <c:noMultiLvlLbl val="0"/>
      </c:catAx>
      <c:valAx>
        <c:axId val="188341791"/>
        <c:scaling>
          <c:orientation val="minMax"/>
        </c:scaling>
        <c:delete val="1"/>
        <c:axPos val="l"/>
        <c:numFmt formatCode="0%" sourceLinked="1"/>
        <c:majorTickMark val="none"/>
        <c:minorTickMark val="none"/>
        <c:tickLblPos val="nextTo"/>
        <c:crossAx val="188345951"/>
        <c:crosses val="autoZero"/>
        <c:crossBetween val="between"/>
      </c:valAx>
      <c:spPr>
        <a:noFill/>
        <a:ln>
          <a:noFill/>
        </a:ln>
        <a:effectLst/>
      </c:spPr>
    </c:plotArea>
    <c:legend>
      <c:legendPos val="b"/>
      <c:layout>
        <c:manualLayout>
          <c:xMode val="edge"/>
          <c:yMode val="edge"/>
          <c:x val="0.69516078853499275"/>
          <c:y val="0.36617687396118104"/>
          <c:w val="0.26792146050575666"/>
          <c:h val="0.36551093995513206"/>
        </c:manualLayout>
      </c:layout>
      <c:overlay val="0"/>
      <c:spPr>
        <a:noFill/>
        <a:ln>
          <a:noFill/>
        </a:ln>
        <a:effectLst/>
      </c:spPr>
      <c:txPr>
        <a:bodyPr rot="0" spcFirstLastPara="1" vertOverflow="ellipsis" vert="horz" wrap="square" anchor="ctr" anchorCtr="1"/>
        <a:lstStyle/>
        <a:p>
          <a:pPr>
            <a:defRPr sz="17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2400">
          <a:latin typeface="Arial Narrow" panose="020B060602020203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1806649168855"/>
          <c:y val="5.0925925925925923E-2"/>
          <c:w val="0.68217082239720039"/>
          <c:h val="0.8981481481481481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GraphVulGroups!$C$7:$C$8</c:f>
              <c:strCache>
                <c:ptCount val="2"/>
                <c:pt idx="0">
                  <c:v>Women
headed
households</c:v>
                </c:pt>
                <c:pt idx="1">
                  <c:v>Elderly (60+)
headed
households</c:v>
                </c:pt>
              </c:strCache>
            </c:strRef>
          </c:cat>
          <c:val>
            <c:numRef>
              <c:f>GraphVulGroups!$D$7:$D$8</c:f>
              <c:numCache>
                <c:formatCode>0%</c:formatCode>
                <c:ptCount val="2"/>
                <c:pt idx="0">
                  <c:v>0.94186046511627908</c:v>
                </c:pt>
                <c:pt idx="1">
                  <c:v>0.94186046511627908</c:v>
                </c:pt>
              </c:numCache>
            </c:numRef>
          </c:val>
          <c:extLst>
            <c:ext xmlns:c16="http://schemas.microsoft.com/office/drawing/2014/chart" uri="{C3380CC4-5D6E-409C-BE32-E72D297353CC}">
              <c16:uniqueId val="{00000000-76F9-498A-A1BA-9E2CFF5EFDB2}"/>
            </c:ext>
          </c:extLst>
        </c:ser>
        <c:dLbls>
          <c:showLegendKey val="0"/>
          <c:showVal val="0"/>
          <c:showCatName val="0"/>
          <c:showSerName val="0"/>
          <c:showPercent val="0"/>
          <c:showBubbleSize val="0"/>
        </c:dLbls>
        <c:gapWidth val="100"/>
        <c:axId val="238309520"/>
        <c:axId val="238309104"/>
      </c:barChart>
      <c:catAx>
        <c:axId val="23830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38309104"/>
        <c:crosses val="autoZero"/>
        <c:auto val="1"/>
        <c:lblAlgn val="ctr"/>
        <c:lblOffset val="100"/>
        <c:noMultiLvlLbl val="0"/>
      </c:catAx>
      <c:valAx>
        <c:axId val="238309104"/>
        <c:scaling>
          <c:orientation val="minMax"/>
        </c:scaling>
        <c:delete val="1"/>
        <c:axPos val="b"/>
        <c:numFmt formatCode="0%" sourceLinked="1"/>
        <c:majorTickMark val="none"/>
        <c:minorTickMark val="none"/>
        <c:tickLblPos val="nextTo"/>
        <c:crossAx val="238309520"/>
        <c:crosses val="autoZero"/>
        <c:crossBetween val="between"/>
      </c:valAx>
      <c:spPr>
        <a:noFill/>
        <a:ln>
          <a:noFill/>
        </a:ln>
        <a:effectLst/>
      </c:spPr>
    </c:plotArea>
    <c:plotVisOnly val="1"/>
    <c:dispBlanksAs val="gap"/>
    <c:showDLblsOverMax val="0"/>
  </c:chart>
  <c:spPr>
    <a:noFill/>
    <a:ln>
      <a:noFill/>
    </a:ln>
    <a:effectLst/>
  </c:spPr>
  <c:txPr>
    <a:bodyPr/>
    <a:lstStyle/>
    <a:p>
      <a:pPr>
        <a:defRPr sz="1600" b="1">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96455388395558E-2"/>
          <c:y val="6.0185185185185182E-2"/>
          <c:w val="0.81458330174731408"/>
          <c:h val="0.75106472353146603"/>
        </c:manualLayout>
      </c:layout>
      <c:barChart>
        <c:barDir val="col"/>
        <c:grouping val="clustered"/>
        <c:varyColors val="0"/>
        <c:ser>
          <c:idx val="0"/>
          <c:order val="0"/>
          <c:tx>
            <c:strRef>
              <c:f>Graph_ShelterDamageModerateP!$B$1</c:f>
              <c:strCache>
                <c:ptCount val="1"/>
                <c:pt idx="0">
                  <c:v>0% - 24%</c:v>
                </c:pt>
              </c:strCache>
            </c:strRef>
          </c:tx>
          <c:spPr>
            <a:solidFill>
              <a:srgbClr val="FFF6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Graph_ShelterDamageModerateP!$A$2:$A$4</c:f>
              <c:strCache>
                <c:ptCount val="3"/>
                <c:pt idx="0">
                  <c:v>West line</c:v>
                </c:pt>
                <c:pt idx="1">
                  <c:v>North line</c:v>
                </c:pt>
                <c:pt idx="2">
                  <c:v>East line</c:v>
                </c:pt>
              </c:strCache>
            </c:strRef>
          </c:cat>
          <c:val>
            <c:numRef>
              <c:f>Graph_ShelterDamageModerateP!$B$2:$B$4</c:f>
              <c:numCache>
                <c:formatCode>0%</c:formatCode>
                <c:ptCount val="3"/>
                <c:pt idx="0">
                  <c:v>0.73170731707317072</c:v>
                </c:pt>
                <c:pt idx="1">
                  <c:v>1</c:v>
                </c:pt>
                <c:pt idx="2">
                  <c:v>0.72</c:v>
                </c:pt>
              </c:numCache>
            </c:numRef>
          </c:val>
          <c:extLst>
            <c:ext xmlns:c16="http://schemas.microsoft.com/office/drawing/2014/chart" uri="{C3380CC4-5D6E-409C-BE32-E72D297353CC}">
              <c16:uniqueId val="{00000000-F083-4355-869C-4A6921A7274B}"/>
            </c:ext>
          </c:extLst>
        </c:ser>
        <c:ser>
          <c:idx val="1"/>
          <c:order val="1"/>
          <c:tx>
            <c:strRef>
              <c:f>Graph_ShelterDamageModerateP!$C$1</c:f>
              <c:strCache>
                <c:ptCount val="1"/>
                <c:pt idx="0">
                  <c:v>25% - 49%</c:v>
                </c:pt>
              </c:strCache>
            </c:strRef>
          </c:tx>
          <c:spPr>
            <a:solidFill>
              <a:srgbClr val="F69E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Graph_ShelterDamageModerateP!$A$2:$A$4</c:f>
              <c:strCache>
                <c:ptCount val="3"/>
                <c:pt idx="0">
                  <c:v>West line</c:v>
                </c:pt>
                <c:pt idx="1">
                  <c:v>North line</c:v>
                </c:pt>
                <c:pt idx="2">
                  <c:v>East line</c:v>
                </c:pt>
              </c:strCache>
            </c:strRef>
          </c:cat>
          <c:val>
            <c:numRef>
              <c:f>Graph_ShelterDamageModerateP!$C$2:$C$4</c:f>
              <c:numCache>
                <c:formatCode>General</c:formatCode>
                <c:ptCount val="3"/>
                <c:pt idx="0" formatCode="0%">
                  <c:v>0.21951219512195119</c:v>
                </c:pt>
                <c:pt idx="2" formatCode="0%">
                  <c:v>0.24</c:v>
                </c:pt>
              </c:numCache>
            </c:numRef>
          </c:val>
          <c:extLst>
            <c:ext xmlns:c16="http://schemas.microsoft.com/office/drawing/2014/chart" uri="{C3380CC4-5D6E-409C-BE32-E72D297353CC}">
              <c16:uniqueId val="{00000001-F083-4355-869C-4A6921A7274B}"/>
            </c:ext>
          </c:extLst>
        </c:ser>
        <c:ser>
          <c:idx val="2"/>
          <c:order val="2"/>
          <c:tx>
            <c:strRef>
              <c:f>Graph_ShelterDamageModerateP!$D$1</c:f>
              <c:strCache>
                <c:ptCount val="1"/>
                <c:pt idx="0">
                  <c:v>50% - 74%</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Graph_ShelterDamageModerateP!$A$2:$A$4</c:f>
              <c:strCache>
                <c:ptCount val="3"/>
                <c:pt idx="0">
                  <c:v>West line</c:v>
                </c:pt>
                <c:pt idx="1">
                  <c:v>North line</c:v>
                </c:pt>
                <c:pt idx="2">
                  <c:v>East line</c:v>
                </c:pt>
              </c:strCache>
            </c:strRef>
          </c:cat>
          <c:val>
            <c:numRef>
              <c:f>Graph_ShelterDamageModerateP!$D$2:$D$4</c:f>
              <c:numCache>
                <c:formatCode>General</c:formatCode>
                <c:ptCount val="3"/>
                <c:pt idx="0" formatCode="0%">
                  <c:v>2.4390243902439029E-2</c:v>
                </c:pt>
                <c:pt idx="2" formatCode="0%">
                  <c:v>0.04</c:v>
                </c:pt>
              </c:numCache>
            </c:numRef>
          </c:val>
          <c:extLst>
            <c:ext xmlns:c16="http://schemas.microsoft.com/office/drawing/2014/chart" uri="{C3380CC4-5D6E-409C-BE32-E72D297353CC}">
              <c16:uniqueId val="{00000002-F083-4355-869C-4A6921A7274B}"/>
            </c:ext>
          </c:extLst>
        </c:ser>
        <c:ser>
          <c:idx val="3"/>
          <c:order val="3"/>
          <c:tx>
            <c:strRef>
              <c:f>Graph_ShelterDamageModerateP!$E$1</c:f>
              <c:strCache>
                <c:ptCount val="1"/>
                <c:pt idx="0">
                  <c:v>75% - 100%</c:v>
                </c:pt>
              </c:strCache>
            </c:strRef>
          </c:tx>
          <c:spPr>
            <a:solidFill>
              <a:srgbClr val="58585A"/>
            </a:solidFill>
            <a:ln>
              <a:noFill/>
            </a:ln>
            <a:effectLst/>
          </c:spPr>
          <c:invertIfNegative val="0"/>
          <c:dLbls>
            <c:dLbl>
              <c:idx val="0"/>
              <c:layout>
                <c:manualLayout>
                  <c:x val="7.7640473012660655E-3"/>
                  <c:y val="6.494037946987717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07796570712008E-2"/>
                      <c:h val="0.18614906130085593"/>
                    </c:manualLayout>
                  </c15:layout>
                </c:ext>
                <c:ext xmlns:c16="http://schemas.microsoft.com/office/drawing/2014/chart" uri="{C3380CC4-5D6E-409C-BE32-E72D297353CC}">
                  <c16:uniqueId val="{00000003-F083-4355-869C-4A6921A727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Graph_ShelterDamageModerateP!$A$2:$A$4</c:f>
              <c:strCache>
                <c:ptCount val="3"/>
                <c:pt idx="0">
                  <c:v>West line</c:v>
                </c:pt>
                <c:pt idx="1">
                  <c:v>North line</c:v>
                </c:pt>
                <c:pt idx="2">
                  <c:v>East line</c:v>
                </c:pt>
              </c:strCache>
            </c:strRef>
          </c:cat>
          <c:val>
            <c:numRef>
              <c:f>Graph_ShelterDamageModerateP!$E$2:$E$4</c:f>
              <c:numCache>
                <c:formatCode>General</c:formatCode>
                <c:ptCount val="3"/>
                <c:pt idx="0" formatCode="0%">
                  <c:v>2.4390243902439029E-2</c:v>
                </c:pt>
              </c:numCache>
            </c:numRef>
          </c:val>
          <c:extLst>
            <c:ext xmlns:c16="http://schemas.microsoft.com/office/drawing/2014/chart" uri="{C3380CC4-5D6E-409C-BE32-E72D297353CC}">
              <c16:uniqueId val="{00000004-F083-4355-869C-4A6921A7274B}"/>
            </c:ext>
          </c:extLst>
        </c:ser>
        <c:dLbls>
          <c:showLegendKey val="0"/>
          <c:showVal val="0"/>
          <c:showCatName val="0"/>
          <c:showSerName val="0"/>
          <c:showPercent val="0"/>
          <c:showBubbleSize val="0"/>
        </c:dLbls>
        <c:gapWidth val="100"/>
        <c:axId val="297701040"/>
        <c:axId val="297700208"/>
      </c:barChart>
      <c:catAx>
        <c:axId val="29770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97700208"/>
        <c:crosses val="autoZero"/>
        <c:auto val="1"/>
        <c:lblAlgn val="ctr"/>
        <c:lblOffset val="100"/>
        <c:noMultiLvlLbl val="0"/>
      </c:catAx>
      <c:valAx>
        <c:axId val="297700208"/>
        <c:scaling>
          <c:orientation val="minMax"/>
        </c:scaling>
        <c:delete val="1"/>
        <c:axPos val="l"/>
        <c:numFmt formatCode="0%" sourceLinked="1"/>
        <c:majorTickMark val="none"/>
        <c:minorTickMark val="none"/>
        <c:tickLblPos val="nextTo"/>
        <c:crossAx val="297701040"/>
        <c:crosses val="autoZero"/>
        <c:crossBetween val="between"/>
      </c:valAx>
      <c:spPr>
        <a:noFill/>
        <a:ln>
          <a:noFill/>
        </a:ln>
        <a:effectLst/>
      </c:spPr>
    </c:plotArea>
    <c:legend>
      <c:legendPos val="b"/>
      <c:layout>
        <c:manualLayout>
          <c:xMode val="edge"/>
          <c:yMode val="edge"/>
          <c:x val="0.85869433911695758"/>
          <c:y val="0.2985158600142318"/>
          <c:w val="0.13975285142278918"/>
          <c:h val="0.5129635582117609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89647075842061E-2"/>
          <c:y val="3.8982742950806677E-2"/>
          <c:w val="0.95322070584831586"/>
          <c:h val="0.7002068183823551"/>
        </c:manualLayout>
      </c:layout>
      <c:barChart>
        <c:barDir val="col"/>
        <c:grouping val="stacked"/>
        <c:varyColors val="0"/>
        <c:ser>
          <c:idx val="0"/>
          <c:order val="0"/>
          <c:tx>
            <c:strRef>
              <c:f>Graph_RentIncreases!$B$3</c:f>
              <c:strCache>
                <c:ptCount val="1"/>
                <c:pt idx="0">
                  <c:v>Moderate increase</c:v>
                </c:pt>
              </c:strCache>
            </c:strRef>
          </c:tx>
          <c:spPr>
            <a:solidFill>
              <a:srgbClr val="F9C8C8"/>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Graph_RentIncreases!$A$4:$A$6</c:f>
              <c:strCache>
                <c:ptCount val="3"/>
                <c:pt idx="0">
                  <c:v>West line</c:v>
                </c:pt>
                <c:pt idx="1">
                  <c:v>North line</c:v>
                </c:pt>
                <c:pt idx="2">
                  <c:v>East line</c:v>
                </c:pt>
              </c:strCache>
            </c:strRef>
          </c:cat>
          <c:val>
            <c:numRef>
              <c:f>Graph_RentIncreases!$B$4:$B$6</c:f>
              <c:numCache>
                <c:formatCode>0%</c:formatCode>
                <c:ptCount val="3"/>
                <c:pt idx="0">
                  <c:v>0.24390243902439021</c:v>
                </c:pt>
                <c:pt idx="1">
                  <c:v>0.66666666666666663</c:v>
                </c:pt>
                <c:pt idx="2">
                  <c:v>0.48</c:v>
                </c:pt>
              </c:numCache>
            </c:numRef>
          </c:val>
          <c:extLst>
            <c:ext xmlns:c16="http://schemas.microsoft.com/office/drawing/2014/chart" uri="{C3380CC4-5D6E-409C-BE32-E72D297353CC}">
              <c16:uniqueId val="{00000000-5EA1-4724-8768-011D6796589C}"/>
            </c:ext>
          </c:extLst>
        </c:ser>
        <c:ser>
          <c:idx val="1"/>
          <c:order val="1"/>
          <c:tx>
            <c:strRef>
              <c:f>Graph_RentIncreases!$C$3</c:f>
              <c:strCache>
                <c:ptCount val="1"/>
                <c:pt idx="0">
                  <c:v>Significant increase</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Graph_RentIncreases!$A$4:$A$6</c:f>
              <c:strCache>
                <c:ptCount val="3"/>
                <c:pt idx="0">
                  <c:v>West line</c:v>
                </c:pt>
                <c:pt idx="1">
                  <c:v>North line</c:v>
                </c:pt>
                <c:pt idx="2">
                  <c:v>East line</c:v>
                </c:pt>
              </c:strCache>
            </c:strRef>
          </c:cat>
          <c:val>
            <c:numRef>
              <c:f>Graph_RentIncreases!$C$4:$C$6</c:f>
              <c:numCache>
                <c:formatCode>0%</c:formatCode>
                <c:ptCount val="3"/>
                <c:pt idx="0">
                  <c:v>0.51219512195121952</c:v>
                </c:pt>
                <c:pt idx="1">
                  <c:v>0.29629629629629628</c:v>
                </c:pt>
                <c:pt idx="2">
                  <c:v>0.12</c:v>
                </c:pt>
              </c:numCache>
            </c:numRef>
          </c:val>
          <c:extLst>
            <c:ext xmlns:c16="http://schemas.microsoft.com/office/drawing/2014/chart" uri="{C3380CC4-5D6E-409C-BE32-E72D297353CC}">
              <c16:uniqueId val="{00000001-5EA1-4724-8768-011D6796589C}"/>
            </c:ext>
          </c:extLst>
        </c:ser>
        <c:dLbls>
          <c:showLegendKey val="0"/>
          <c:showVal val="0"/>
          <c:showCatName val="0"/>
          <c:showSerName val="0"/>
          <c:showPercent val="0"/>
          <c:showBubbleSize val="0"/>
        </c:dLbls>
        <c:gapWidth val="100"/>
        <c:overlap val="100"/>
        <c:axId val="228280240"/>
        <c:axId val="228280656"/>
      </c:barChart>
      <c:catAx>
        <c:axId val="22828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28280656"/>
        <c:crosses val="autoZero"/>
        <c:auto val="1"/>
        <c:lblAlgn val="ctr"/>
        <c:lblOffset val="100"/>
        <c:noMultiLvlLbl val="0"/>
      </c:catAx>
      <c:valAx>
        <c:axId val="228280656"/>
        <c:scaling>
          <c:orientation val="minMax"/>
        </c:scaling>
        <c:delete val="1"/>
        <c:axPos val="l"/>
        <c:numFmt formatCode="0%" sourceLinked="1"/>
        <c:majorTickMark val="none"/>
        <c:minorTickMark val="none"/>
        <c:tickLblPos val="nextTo"/>
        <c:crossAx val="22828024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b="1">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4315901738265"/>
          <c:y val="3.4988544681914577E-2"/>
          <c:w val="0.65141765591456058"/>
          <c:h val="0.71002712270701496"/>
        </c:manualLayout>
      </c:layout>
      <c:barChart>
        <c:barDir val="col"/>
        <c:grouping val="stacked"/>
        <c:varyColors val="0"/>
        <c:ser>
          <c:idx val="0"/>
          <c:order val="0"/>
          <c:tx>
            <c:strRef>
              <c:f>Graph_IDPShelter!$B$1</c:f>
              <c:strCache>
                <c:ptCount val="1"/>
                <c:pt idx="0">
                  <c:v>Tents</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Graph_IDPShelter!$A$2:$A$4</c:f>
              <c:strCache>
                <c:ptCount val="3"/>
                <c:pt idx="0">
                  <c:v>West line</c:v>
                </c:pt>
                <c:pt idx="1">
                  <c:v>North line</c:v>
                </c:pt>
                <c:pt idx="2">
                  <c:v>East line</c:v>
                </c:pt>
              </c:strCache>
            </c:strRef>
          </c:cat>
          <c:val>
            <c:numRef>
              <c:f>Graph_IDPShelter!$B$2:$B$4</c:f>
              <c:numCache>
                <c:formatCode>General</c:formatCode>
                <c:ptCount val="3"/>
                <c:pt idx="0" formatCode="0%">
                  <c:v>0.191968635456781</c:v>
                </c:pt>
                <c:pt idx="2" formatCode="0%">
                  <c:v>0.1234087494775841</c:v>
                </c:pt>
              </c:numCache>
            </c:numRef>
          </c:val>
          <c:extLst>
            <c:ext xmlns:c16="http://schemas.microsoft.com/office/drawing/2014/chart" uri="{C3380CC4-5D6E-409C-BE32-E72D297353CC}">
              <c16:uniqueId val="{00000000-F059-4D98-8CA2-13726D5BD03B}"/>
            </c:ext>
          </c:extLst>
        </c:ser>
        <c:ser>
          <c:idx val="1"/>
          <c:order val="1"/>
          <c:tx>
            <c:strRef>
              <c:f>Graph_IDPShelter!$C$1</c:f>
              <c:strCache>
                <c:ptCount val="1"/>
                <c:pt idx="0">
                  <c:v>Unfinished buildings</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Graph_IDPShelter!$A$2:$A$4</c:f>
              <c:strCache>
                <c:ptCount val="3"/>
                <c:pt idx="0">
                  <c:v>West line</c:v>
                </c:pt>
                <c:pt idx="1">
                  <c:v>North line</c:v>
                </c:pt>
                <c:pt idx="2">
                  <c:v>East line</c:v>
                </c:pt>
              </c:strCache>
            </c:strRef>
          </c:cat>
          <c:val>
            <c:numRef>
              <c:f>Graph_IDPShelter!$C$2:$C$4</c:f>
              <c:numCache>
                <c:formatCode>General</c:formatCode>
                <c:ptCount val="3"/>
                <c:pt idx="0" formatCode="0%">
                  <c:v>6.8435948591843362E-2</c:v>
                </c:pt>
                <c:pt idx="2" formatCode="0%">
                  <c:v>0.1669471710474297</c:v>
                </c:pt>
              </c:numCache>
            </c:numRef>
          </c:val>
          <c:extLst>
            <c:ext xmlns:c16="http://schemas.microsoft.com/office/drawing/2014/chart" uri="{C3380CC4-5D6E-409C-BE32-E72D297353CC}">
              <c16:uniqueId val="{00000001-F059-4D98-8CA2-13726D5BD03B}"/>
            </c:ext>
          </c:extLst>
        </c:ser>
        <c:ser>
          <c:idx val="2"/>
          <c:order val="2"/>
          <c:tx>
            <c:strRef>
              <c:f>Graph_IDPShelter!$D$1</c:f>
              <c:strCache>
                <c:ptCount val="1"/>
                <c:pt idx="0">
                  <c:v>Collective centres</c:v>
                </c:pt>
              </c:strCache>
            </c:strRef>
          </c:tx>
          <c:spPr>
            <a:solidFill>
              <a:srgbClr val="D1D3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Graph_IDPShelter!$A$2:$A$4</c:f>
              <c:strCache>
                <c:ptCount val="3"/>
                <c:pt idx="0">
                  <c:v>West line</c:v>
                </c:pt>
                <c:pt idx="1">
                  <c:v>North line</c:v>
                </c:pt>
                <c:pt idx="2">
                  <c:v>East line</c:v>
                </c:pt>
              </c:strCache>
            </c:strRef>
          </c:cat>
          <c:val>
            <c:numRef>
              <c:f>Graph_IDPShelter!$D$2:$D$4</c:f>
              <c:numCache>
                <c:formatCode>0%</c:formatCode>
                <c:ptCount val="3"/>
                <c:pt idx="0">
                  <c:v>6.6502729705068125E-2</c:v>
                </c:pt>
                <c:pt idx="1">
                  <c:v>0.18068773879819378</c:v>
                </c:pt>
                <c:pt idx="2">
                  <c:v>0.1174164981757802</c:v>
                </c:pt>
              </c:numCache>
            </c:numRef>
          </c:val>
          <c:extLst>
            <c:ext xmlns:c16="http://schemas.microsoft.com/office/drawing/2014/chart" uri="{C3380CC4-5D6E-409C-BE32-E72D297353CC}">
              <c16:uniqueId val="{00000002-F059-4D98-8CA2-13726D5BD03B}"/>
            </c:ext>
          </c:extLst>
        </c:ser>
        <c:dLbls>
          <c:showLegendKey val="0"/>
          <c:showVal val="0"/>
          <c:showCatName val="0"/>
          <c:showSerName val="0"/>
          <c:showPercent val="0"/>
          <c:showBubbleSize val="0"/>
        </c:dLbls>
        <c:gapWidth val="100"/>
        <c:overlap val="100"/>
        <c:axId val="315138288"/>
        <c:axId val="315136624"/>
      </c:barChart>
      <c:catAx>
        <c:axId val="31513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15136624"/>
        <c:crosses val="autoZero"/>
        <c:auto val="1"/>
        <c:lblAlgn val="ctr"/>
        <c:lblOffset val="100"/>
        <c:noMultiLvlLbl val="0"/>
      </c:catAx>
      <c:valAx>
        <c:axId val="315136624"/>
        <c:scaling>
          <c:orientation val="minMax"/>
        </c:scaling>
        <c:delete val="1"/>
        <c:axPos val="l"/>
        <c:numFmt formatCode="0%" sourceLinked="1"/>
        <c:majorTickMark val="none"/>
        <c:minorTickMark val="none"/>
        <c:tickLblPos val="nextTo"/>
        <c:crossAx val="315138288"/>
        <c:crosses val="autoZero"/>
        <c:crossBetween val="between"/>
      </c:valAx>
      <c:spPr>
        <a:noFill/>
        <a:ln>
          <a:noFill/>
        </a:ln>
        <a:effectLst/>
      </c:spPr>
    </c:plotArea>
    <c:legend>
      <c:legendPos val="b"/>
      <c:layout>
        <c:manualLayout>
          <c:xMode val="edge"/>
          <c:yMode val="edge"/>
          <c:x val="0.16523528517616975"/>
          <c:y val="0.88707649479338047"/>
          <c:w val="0.67247674113529077"/>
          <c:h val="0.1014770071230488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89297304100495E-2"/>
          <c:y val="8.7499204644793355E-2"/>
          <c:w val="0.73557374302506662"/>
          <c:h val="0.65058596908307398"/>
        </c:manualLayout>
      </c:layout>
      <c:barChart>
        <c:barDir val="col"/>
        <c:grouping val="clustered"/>
        <c:varyColors val="0"/>
        <c:ser>
          <c:idx val="0"/>
          <c:order val="0"/>
          <c:tx>
            <c:strRef>
              <c:f>NFI!$C$6</c:f>
              <c:strCache>
                <c:ptCount val="1"/>
                <c:pt idx="0">
                  <c:v>Private generator</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NFI!$B$7:$B$9</c:f>
              <c:strCache>
                <c:ptCount val="3"/>
                <c:pt idx="0">
                  <c:v>West line</c:v>
                </c:pt>
                <c:pt idx="1">
                  <c:v>North line</c:v>
                </c:pt>
                <c:pt idx="2">
                  <c:v>East line</c:v>
                </c:pt>
              </c:strCache>
            </c:strRef>
          </c:cat>
          <c:val>
            <c:numRef>
              <c:f>NFI!$C$7:$C$9</c:f>
              <c:numCache>
                <c:formatCode>0%</c:formatCode>
                <c:ptCount val="3"/>
                <c:pt idx="0">
                  <c:v>0.92682926829268297</c:v>
                </c:pt>
                <c:pt idx="1">
                  <c:v>0.62962962962962965</c:v>
                </c:pt>
                <c:pt idx="2">
                  <c:v>0.52</c:v>
                </c:pt>
              </c:numCache>
            </c:numRef>
          </c:val>
          <c:extLst>
            <c:ext xmlns:c16="http://schemas.microsoft.com/office/drawing/2014/chart" uri="{C3380CC4-5D6E-409C-BE32-E72D297353CC}">
              <c16:uniqueId val="{00000000-F14C-4BCB-B48F-F058DE1031FD}"/>
            </c:ext>
          </c:extLst>
        </c:ser>
        <c:ser>
          <c:idx val="1"/>
          <c:order val="1"/>
          <c:tx>
            <c:strRef>
              <c:f>NFI!$D$6</c:f>
              <c:strCache>
                <c:ptCount val="1"/>
                <c:pt idx="0">
                  <c:v>Community generators</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NFI!$B$7:$B$9</c:f>
              <c:strCache>
                <c:ptCount val="3"/>
                <c:pt idx="0">
                  <c:v>West line</c:v>
                </c:pt>
                <c:pt idx="1">
                  <c:v>North line</c:v>
                </c:pt>
                <c:pt idx="2">
                  <c:v>East line</c:v>
                </c:pt>
              </c:strCache>
            </c:strRef>
          </c:cat>
          <c:val>
            <c:numRef>
              <c:f>NFI!$D$7:$D$9</c:f>
              <c:numCache>
                <c:formatCode>0%</c:formatCode>
                <c:ptCount val="3"/>
                <c:pt idx="0">
                  <c:v>2.4390243902439029E-2</c:v>
                </c:pt>
                <c:pt idx="1">
                  <c:v>0.33333333333333331</c:v>
                </c:pt>
                <c:pt idx="2">
                  <c:v>0.36</c:v>
                </c:pt>
              </c:numCache>
            </c:numRef>
          </c:val>
          <c:extLst>
            <c:ext xmlns:c16="http://schemas.microsoft.com/office/drawing/2014/chart" uri="{C3380CC4-5D6E-409C-BE32-E72D297353CC}">
              <c16:uniqueId val="{00000001-F14C-4BCB-B48F-F058DE1031FD}"/>
            </c:ext>
          </c:extLst>
        </c:ser>
        <c:dLbls>
          <c:showLegendKey val="0"/>
          <c:showVal val="0"/>
          <c:showCatName val="0"/>
          <c:showSerName val="0"/>
          <c:showPercent val="0"/>
          <c:showBubbleSize val="0"/>
        </c:dLbls>
        <c:gapWidth val="50"/>
        <c:overlap val="-27"/>
        <c:axId val="311962416"/>
        <c:axId val="389016496"/>
      </c:barChart>
      <c:catAx>
        <c:axId val="31196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89016496"/>
        <c:crosses val="autoZero"/>
        <c:auto val="1"/>
        <c:lblAlgn val="ctr"/>
        <c:lblOffset val="100"/>
        <c:noMultiLvlLbl val="0"/>
      </c:catAx>
      <c:valAx>
        <c:axId val="389016496"/>
        <c:scaling>
          <c:orientation val="minMax"/>
        </c:scaling>
        <c:delete val="1"/>
        <c:axPos val="l"/>
        <c:numFmt formatCode="0%" sourceLinked="1"/>
        <c:majorTickMark val="none"/>
        <c:minorTickMark val="none"/>
        <c:tickLblPos val="nextTo"/>
        <c:crossAx val="311962416"/>
        <c:crosses val="autoZero"/>
        <c:crossBetween val="between"/>
      </c:valAx>
      <c:spPr>
        <a:noFill/>
        <a:ln>
          <a:noFill/>
        </a:ln>
        <a:effectLst/>
      </c:spPr>
    </c:plotArea>
    <c:legend>
      <c:legendPos val="b"/>
      <c:layout>
        <c:manualLayout>
          <c:xMode val="edge"/>
          <c:yMode val="edge"/>
          <c:x val="0.79488710039136734"/>
          <c:y val="0.26803450200226875"/>
          <c:w val="0.19213510295397915"/>
          <c:h val="0.4179977636840610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976528226298756E-2"/>
          <c:y val="6.0378252246248182E-2"/>
          <c:w val="0.67578579181691079"/>
          <c:h val="0.67967413896160644"/>
        </c:manualLayout>
      </c:layout>
      <c:barChart>
        <c:barDir val="col"/>
        <c:grouping val="percentStacked"/>
        <c:varyColors val="0"/>
        <c:ser>
          <c:idx val="0"/>
          <c:order val="0"/>
          <c:tx>
            <c:strRef>
              <c:f>NFI!$C$15</c:f>
              <c:strCache>
                <c:ptCount val="1"/>
                <c:pt idx="0">
                  <c:v>2 - 4 hours</c:v>
                </c:pt>
              </c:strCache>
            </c:strRef>
          </c:tx>
          <c:spPr>
            <a:solidFill>
              <a:srgbClr val="EE5859"/>
            </a:solidFill>
            <a:ln>
              <a:noFill/>
            </a:ln>
            <a:effectLst/>
          </c:spPr>
          <c:invertIfNegative val="0"/>
          <c:dLbls>
            <c:dLbl>
              <c:idx val="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2FC-4550-BC06-FB10B5DE59DC}"/>
                </c:ext>
              </c:extLst>
            </c:dLbl>
            <c:dLbl>
              <c:idx val="1"/>
              <c:delete val="1"/>
              <c:extLst>
                <c:ext xmlns:c15="http://schemas.microsoft.com/office/drawing/2012/chart" uri="{CE6537A1-D6FC-4f65-9D91-7224C49458BB}"/>
                <c:ext xmlns:c16="http://schemas.microsoft.com/office/drawing/2014/chart" uri="{C3380CC4-5D6E-409C-BE32-E72D297353CC}">
                  <c16:uniqueId val="{00000000-62FC-4550-BC06-FB10B5DE59DC}"/>
                </c:ext>
              </c:extLst>
            </c:dLbl>
            <c:dLbl>
              <c:idx val="2"/>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2FC-4550-BC06-FB10B5DE59D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NFI!$B$16:$B$18</c:f>
              <c:strCache>
                <c:ptCount val="3"/>
                <c:pt idx="0">
                  <c:v>West line</c:v>
                </c:pt>
                <c:pt idx="1">
                  <c:v>North line</c:v>
                </c:pt>
                <c:pt idx="2">
                  <c:v>East line</c:v>
                </c:pt>
              </c:strCache>
            </c:strRef>
          </c:cat>
          <c:val>
            <c:numRef>
              <c:f>NFI!$C$16:$C$18</c:f>
              <c:numCache>
                <c:formatCode>0%</c:formatCode>
                <c:ptCount val="3"/>
                <c:pt idx="0">
                  <c:v>2.4390243902439029E-2</c:v>
                </c:pt>
                <c:pt idx="1">
                  <c:v>0</c:v>
                </c:pt>
                <c:pt idx="2">
                  <c:v>0.28000000000000003</c:v>
                </c:pt>
              </c:numCache>
            </c:numRef>
          </c:val>
          <c:extLst>
            <c:ext xmlns:c16="http://schemas.microsoft.com/office/drawing/2014/chart" uri="{C3380CC4-5D6E-409C-BE32-E72D297353CC}">
              <c16:uniqueId val="{00000001-62FC-4550-BC06-FB10B5DE59DC}"/>
            </c:ext>
          </c:extLst>
        </c:ser>
        <c:ser>
          <c:idx val="1"/>
          <c:order val="1"/>
          <c:tx>
            <c:strRef>
              <c:f>NFI!$D$15</c:f>
              <c:strCache>
                <c:ptCount val="1"/>
                <c:pt idx="0">
                  <c:v>4 - 6 hours</c:v>
                </c:pt>
              </c:strCache>
            </c:strRef>
          </c:tx>
          <c:spPr>
            <a:solidFill>
              <a:srgbClr val="FFF89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NFI!$B$16:$B$18</c:f>
              <c:strCache>
                <c:ptCount val="3"/>
                <c:pt idx="0">
                  <c:v>West line</c:v>
                </c:pt>
                <c:pt idx="1">
                  <c:v>North line</c:v>
                </c:pt>
                <c:pt idx="2">
                  <c:v>East line</c:v>
                </c:pt>
              </c:strCache>
            </c:strRef>
          </c:cat>
          <c:val>
            <c:numRef>
              <c:f>NFI!$D$16:$D$18</c:f>
              <c:numCache>
                <c:formatCode>0%</c:formatCode>
                <c:ptCount val="3"/>
                <c:pt idx="0">
                  <c:v>0.21951219512195119</c:v>
                </c:pt>
                <c:pt idx="1">
                  <c:v>0.66666666666666663</c:v>
                </c:pt>
                <c:pt idx="2">
                  <c:v>0.28000000000000003</c:v>
                </c:pt>
              </c:numCache>
            </c:numRef>
          </c:val>
          <c:extLst>
            <c:ext xmlns:c16="http://schemas.microsoft.com/office/drawing/2014/chart" uri="{C3380CC4-5D6E-409C-BE32-E72D297353CC}">
              <c16:uniqueId val="{00000002-62FC-4550-BC06-FB10B5DE59DC}"/>
            </c:ext>
          </c:extLst>
        </c:ser>
        <c:ser>
          <c:idx val="2"/>
          <c:order val="2"/>
          <c:tx>
            <c:strRef>
              <c:f>NFI!$E$15</c:f>
              <c:strCache>
                <c:ptCount val="1"/>
                <c:pt idx="0">
                  <c:v>Over 6 hours</c:v>
                </c:pt>
              </c:strCache>
            </c:strRef>
          </c:tx>
          <c:spPr>
            <a:solidFill>
              <a:srgbClr val="A5C9A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NFI!$B$16:$B$18</c:f>
              <c:strCache>
                <c:ptCount val="3"/>
                <c:pt idx="0">
                  <c:v>West line</c:v>
                </c:pt>
                <c:pt idx="1">
                  <c:v>North line</c:v>
                </c:pt>
                <c:pt idx="2">
                  <c:v>East line</c:v>
                </c:pt>
              </c:strCache>
            </c:strRef>
          </c:cat>
          <c:val>
            <c:numRef>
              <c:f>NFI!$E$16:$E$18</c:f>
              <c:numCache>
                <c:formatCode>0%</c:formatCode>
                <c:ptCount val="3"/>
                <c:pt idx="0">
                  <c:v>0.75609756097560976</c:v>
                </c:pt>
                <c:pt idx="1">
                  <c:v>0.33333333333333331</c:v>
                </c:pt>
                <c:pt idx="2">
                  <c:v>0.44</c:v>
                </c:pt>
              </c:numCache>
            </c:numRef>
          </c:val>
          <c:extLst>
            <c:ext xmlns:c16="http://schemas.microsoft.com/office/drawing/2014/chart" uri="{C3380CC4-5D6E-409C-BE32-E72D297353CC}">
              <c16:uniqueId val="{00000003-62FC-4550-BC06-FB10B5DE59DC}"/>
            </c:ext>
          </c:extLst>
        </c:ser>
        <c:dLbls>
          <c:showLegendKey val="0"/>
          <c:showVal val="0"/>
          <c:showCatName val="0"/>
          <c:showSerName val="0"/>
          <c:showPercent val="0"/>
          <c:showBubbleSize val="0"/>
        </c:dLbls>
        <c:gapWidth val="80"/>
        <c:overlap val="100"/>
        <c:axId val="1532025248"/>
        <c:axId val="1707240512"/>
      </c:barChart>
      <c:catAx>
        <c:axId val="153202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07240512"/>
        <c:crosses val="autoZero"/>
        <c:auto val="1"/>
        <c:lblAlgn val="ctr"/>
        <c:lblOffset val="100"/>
        <c:noMultiLvlLbl val="0"/>
      </c:catAx>
      <c:valAx>
        <c:axId val="1707240512"/>
        <c:scaling>
          <c:orientation val="minMax"/>
        </c:scaling>
        <c:delete val="1"/>
        <c:axPos val="l"/>
        <c:numFmt formatCode="0%" sourceLinked="1"/>
        <c:majorTickMark val="none"/>
        <c:minorTickMark val="none"/>
        <c:tickLblPos val="nextTo"/>
        <c:crossAx val="1532025248"/>
        <c:crosses val="autoZero"/>
        <c:crossBetween val="between"/>
      </c:valAx>
      <c:spPr>
        <a:noFill/>
        <a:ln>
          <a:noFill/>
        </a:ln>
        <a:effectLst/>
      </c:spPr>
    </c:plotArea>
    <c:legend>
      <c:legendPos val="b"/>
      <c:layout>
        <c:manualLayout>
          <c:xMode val="edge"/>
          <c:yMode val="edge"/>
          <c:x val="0.72142627482511934"/>
          <c:y val="0.31821024511322971"/>
          <c:w val="0.2785737251748806"/>
          <c:h val="0.3634316975883707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'Priority Needs'!$C$47</c:f>
              <c:strCache>
                <c:ptCount val="1"/>
                <c:pt idx="0">
                  <c:v>Water</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'Priority Needs'!$B$48:$B$50</c:f>
              <c:strCache>
                <c:ptCount val="3"/>
                <c:pt idx="0">
                  <c:v>West line</c:v>
                </c:pt>
                <c:pt idx="1">
                  <c:v>North line</c:v>
                </c:pt>
                <c:pt idx="2">
                  <c:v>East line</c:v>
                </c:pt>
              </c:strCache>
            </c:strRef>
          </c:cat>
          <c:val>
            <c:numRef>
              <c:f>'Priority Needs'!$C$48:$C$50</c:f>
              <c:numCache>
                <c:formatCode>0%</c:formatCode>
                <c:ptCount val="3"/>
                <c:pt idx="0">
                  <c:v>0.17073170731707316</c:v>
                </c:pt>
                <c:pt idx="1">
                  <c:v>0.7407407407407407</c:v>
                </c:pt>
                <c:pt idx="2">
                  <c:v>0.76</c:v>
                </c:pt>
              </c:numCache>
            </c:numRef>
          </c:val>
          <c:extLst>
            <c:ext xmlns:c16="http://schemas.microsoft.com/office/drawing/2014/chart" uri="{C3380CC4-5D6E-409C-BE32-E72D297353CC}">
              <c16:uniqueId val="{00000000-8DC5-4A3B-942D-5C77B77988B3}"/>
            </c:ext>
          </c:extLst>
        </c:ser>
        <c:dLbls>
          <c:showLegendKey val="0"/>
          <c:showVal val="0"/>
          <c:showCatName val="0"/>
          <c:showSerName val="0"/>
          <c:showPercent val="0"/>
          <c:showBubbleSize val="0"/>
        </c:dLbls>
        <c:gapWidth val="100"/>
        <c:overlap val="-27"/>
        <c:axId val="201482560"/>
        <c:axId val="201475488"/>
      </c:barChart>
      <c:catAx>
        <c:axId val="20148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01475488"/>
        <c:crosses val="autoZero"/>
        <c:auto val="1"/>
        <c:lblAlgn val="ctr"/>
        <c:lblOffset val="100"/>
        <c:noMultiLvlLbl val="0"/>
      </c:catAx>
      <c:valAx>
        <c:axId val="201475488"/>
        <c:scaling>
          <c:orientation val="minMax"/>
        </c:scaling>
        <c:delete val="1"/>
        <c:axPos val="l"/>
        <c:numFmt formatCode="0%" sourceLinked="1"/>
        <c:majorTickMark val="none"/>
        <c:minorTickMark val="none"/>
        <c:tickLblPos val="nextTo"/>
        <c:crossAx val="201482560"/>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Narrow" panose="020B0606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96142018086249E-2"/>
          <c:y val="9.1783279956555219E-2"/>
          <c:w val="0.93920771596382746"/>
          <c:h val="0.65735360618468575"/>
        </c:manualLayout>
      </c:layout>
      <c:barChart>
        <c:barDir val="col"/>
        <c:grouping val="clustered"/>
        <c:varyColors val="0"/>
        <c:ser>
          <c:idx val="0"/>
          <c:order val="0"/>
          <c:tx>
            <c:strRef>
              <c:f>'Priority Needs'!$C$42</c:f>
              <c:strCache>
                <c:ptCount val="1"/>
                <c:pt idx="0">
                  <c:v>Employment opportunities</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'Priority Needs'!$B$43:$B$45</c:f>
              <c:strCache>
                <c:ptCount val="3"/>
                <c:pt idx="0">
                  <c:v>West line</c:v>
                </c:pt>
                <c:pt idx="1">
                  <c:v>North line</c:v>
                </c:pt>
                <c:pt idx="2">
                  <c:v>East line</c:v>
                </c:pt>
              </c:strCache>
            </c:strRef>
          </c:cat>
          <c:val>
            <c:numRef>
              <c:f>'Priority Needs'!$C$43:$C$45</c:f>
              <c:numCache>
                <c:formatCode>0%</c:formatCode>
                <c:ptCount val="3"/>
                <c:pt idx="0">
                  <c:v>0.87804878048780488</c:v>
                </c:pt>
                <c:pt idx="1">
                  <c:v>0.88888888888888884</c:v>
                </c:pt>
                <c:pt idx="2">
                  <c:v>0.4</c:v>
                </c:pt>
              </c:numCache>
            </c:numRef>
          </c:val>
          <c:extLst>
            <c:ext xmlns:c16="http://schemas.microsoft.com/office/drawing/2014/chart" uri="{C3380CC4-5D6E-409C-BE32-E72D297353CC}">
              <c16:uniqueId val="{00000000-3D99-4DF6-B5B4-D44C60011289}"/>
            </c:ext>
          </c:extLst>
        </c:ser>
        <c:dLbls>
          <c:showLegendKey val="0"/>
          <c:showVal val="0"/>
          <c:showCatName val="0"/>
          <c:showSerName val="0"/>
          <c:showPercent val="0"/>
          <c:showBubbleSize val="0"/>
        </c:dLbls>
        <c:gapWidth val="100"/>
        <c:overlap val="-27"/>
        <c:axId val="1924932623"/>
        <c:axId val="1924944687"/>
      </c:barChart>
      <c:catAx>
        <c:axId val="192493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924944687"/>
        <c:crosses val="autoZero"/>
        <c:auto val="1"/>
        <c:lblAlgn val="ctr"/>
        <c:lblOffset val="100"/>
        <c:noMultiLvlLbl val="0"/>
      </c:catAx>
      <c:valAx>
        <c:axId val="1924944687"/>
        <c:scaling>
          <c:orientation val="minMax"/>
        </c:scaling>
        <c:delete val="1"/>
        <c:axPos val="l"/>
        <c:numFmt formatCode="0%" sourceLinked="1"/>
        <c:majorTickMark val="none"/>
        <c:minorTickMark val="none"/>
        <c:tickLblPos val="nextTo"/>
        <c:crossAx val="1924932623"/>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121C02B0-AD51-4794-9E3E-4CCD7A8A7BE8}" type="datetimeFigureOut">
              <a:rPr lang="en-US" smtClean="0"/>
              <a:t>10/24/2018</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471AEC5-651C-47AB-87DE-F631F5259F13}" type="slidenum">
              <a:rPr lang="en-US" smtClean="0"/>
              <a:t>‹#›</a:t>
            </a:fld>
            <a:endParaRPr lang="en-US"/>
          </a:p>
        </p:txBody>
      </p:sp>
    </p:spTree>
    <p:extLst>
      <p:ext uri="{BB962C8B-B14F-4D97-AF65-F5344CB8AC3E}">
        <p14:creationId xmlns:p14="http://schemas.microsoft.com/office/powerpoint/2010/main" val="1850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a:t>
            </a:fld>
            <a:endParaRPr lang="en-US"/>
          </a:p>
        </p:txBody>
      </p:sp>
    </p:spTree>
    <p:extLst>
      <p:ext uri="{BB962C8B-B14F-4D97-AF65-F5344CB8AC3E}">
        <p14:creationId xmlns:p14="http://schemas.microsoft.com/office/powerpoint/2010/main" val="105991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11</a:t>
            </a:fld>
            <a:endParaRPr lang="en-US"/>
          </a:p>
        </p:txBody>
      </p:sp>
    </p:spTree>
    <p:extLst>
      <p:ext uri="{BB962C8B-B14F-4D97-AF65-F5344CB8AC3E}">
        <p14:creationId xmlns:p14="http://schemas.microsoft.com/office/powerpoint/2010/main" val="73157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12</a:t>
            </a:fld>
            <a:endParaRPr lang="en-US"/>
          </a:p>
        </p:txBody>
      </p:sp>
    </p:spTree>
    <p:extLst>
      <p:ext uri="{BB962C8B-B14F-4D97-AF65-F5344CB8AC3E}">
        <p14:creationId xmlns:p14="http://schemas.microsoft.com/office/powerpoint/2010/main" val="63035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13</a:t>
            </a:fld>
            <a:endParaRPr lang="en-US"/>
          </a:p>
        </p:txBody>
      </p:sp>
    </p:spTree>
    <p:extLst>
      <p:ext uri="{BB962C8B-B14F-4D97-AF65-F5344CB8AC3E}">
        <p14:creationId xmlns:p14="http://schemas.microsoft.com/office/powerpoint/2010/main" val="273242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14</a:t>
            </a:fld>
            <a:endParaRPr lang="en-US"/>
          </a:p>
        </p:txBody>
      </p:sp>
    </p:spTree>
    <p:extLst>
      <p:ext uri="{BB962C8B-B14F-4D97-AF65-F5344CB8AC3E}">
        <p14:creationId xmlns:p14="http://schemas.microsoft.com/office/powerpoint/2010/main" val="155033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15</a:t>
            </a:fld>
            <a:endParaRPr lang="en-US"/>
          </a:p>
        </p:txBody>
      </p:sp>
    </p:spTree>
    <p:extLst>
      <p:ext uri="{BB962C8B-B14F-4D97-AF65-F5344CB8AC3E}">
        <p14:creationId xmlns:p14="http://schemas.microsoft.com/office/powerpoint/2010/main" val="760455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16</a:t>
            </a:fld>
            <a:endParaRPr lang="en-US"/>
          </a:p>
        </p:txBody>
      </p:sp>
    </p:spTree>
    <p:extLst>
      <p:ext uri="{BB962C8B-B14F-4D97-AF65-F5344CB8AC3E}">
        <p14:creationId xmlns:p14="http://schemas.microsoft.com/office/powerpoint/2010/main" val="180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17</a:t>
            </a:fld>
            <a:endParaRPr lang="en-US"/>
          </a:p>
        </p:txBody>
      </p:sp>
    </p:spTree>
    <p:extLst>
      <p:ext uri="{BB962C8B-B14F-4D97-AF65-F5344CB8AC3E}">
        <p14:creationId xmlns:p14="http://schemas.microsoft.com/office/powerpoint/2010/main" val="348025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18</a:t>
            </a:fld>
            <a:endParaRPr lang="en-US"/>
          </a:p>
        </p:txBody>
      </p:sp>
    </p:spTree>
    <p:extLst>
      <p:ext uri="{BB962C8B-B14F-4D97-AF65-F5344CB8AC3E}">
        <p14:creationId xmlns:p14="http://schemas.microsoft.com/office/powerpoint/2010/main" val="1380632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19</a:t>
            </a:fld>
            <a:endParaRPr lang="en-US"/>
          </a:p>
        </p:txBody>
      </p:sp>
    </p:spTree>
    <p:extLst>
      <p:ext uri="{BB962C8B-B14F-4D97-AF65-F5344CB8AC3E}">
        <p14:creationId xmlns:p14="http://schemas.microsoft.com/office/powerpoint/2010/main" val="3835921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20</a:t>
            </a:fld>
            <a:endParaRPr lang="en-US"/>
          </a:p>
        </p:txBody>
      </p:sp>
    </p:spTree>
    <p:extLst>
      <p:ext uri="{BB962C8B-B14F-4D97-AF65-F5344CB8AC3E}">
        <p14:creationId xmlns:p14="http://schemas.microsoft.com/office/powerpoint/2010/main" val="232813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a:t>
            </a:fld>
            <a:endParaRPr lang="en-US"/>
          </a:p>
        </p:txBody>
      </p:sp>
    </p:spTree>
    <p:extLst>
      <p:ext uri="{BB962C8B-B14F-4D97-AF65-F5344CB8AC3E}">
        <p14:creationId xmlns:p14="http://schemas.microsoft.com/office/powerpoint/2010/main" val="373447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21</a:t>
            </a:fld>
            <a:endParaRPr lang="en-US"/>
          </a:p>
        </p:txBody>
      </p:sp>
    </p:spTree>
    <p:extLst>
      <p:ext uri="{BB962C8B-B14F-4D97-AF65-F5344CB8AC3E}">
        <p14:creationId xmlns:p14="http://schemas.microsoft.com/office/powerpoint/2010/main" val="1535389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22</a:t>
            </a:fld>
            <a:endParaRPr lang="en-US"/>
          </a:p>
        </p:txBody>
      </p:sp>
    </p:spTree>
    <p:extLst>
      <p:ext uri="{BB962C8B-B14F-4D97-AF65-F5344CB8AC3E}">
        <p14:creationId xmlns:p14="http://schemas.microsoft.com/office/powerpoint/2010/main" val="3089182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23</a:t>
            </a:fld>
            <a:endParaRPr lang="en-US"/>
          </a:p>
        </p:txBody>
      </p:sp>
    </p:spTree>
    <p:extLst>
      <p:ext uri="{BB962C8B-B14F-4D97-AF65-F5344CB8AC3E}">
        <p14:creationId xmlns:p14="http://schemas.microsoft.com/office/powerpoint/2010/main" val="114677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24</a:t>
            </a:fld>
            <a:endParaRPr lang="en-US"/>
          </a:p>
        </p:txBody>
      </p:sp>
    </p:spTree>
    <p:extLst>
      <p:ext uri="{BB962C8B-B14F-4D97-AF65-F5344CB8AC3E}">
        <p14:creationId xmlns:p14="http://schemas.microsoft.com/office/powerpoint/2010/main" val="3153746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25</a:t>
            </a:fld>
            <a:endParaRPr lang="en-US"/>
          </a:p>
        </p:txBody>
      </p:sp>
    </p:spTree>
    <p:extLst>
      <p:ext uri="{BB962C8B-B14F-4D97-AF65-F5344CB8AC3E}">
        <p14:creationId xmlns:p14="http://schemas.microsoft.com/office/powerpoint/2010/main" val="2874196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4471AEC5-651C-47AB-87DE-F631F5259F13}" type="slidenum">
              <a:rPr lang="en-US" smtClean="0"/>
              <a:t>26</a:t>
            </a:fld>
            <a:endParaRPr lang="en-US"/>
          </a:p>
        </p:txBody>
      </p:sp>
    </p:spTree>
    <p:extLst>
      <p:ext uri="{BB962C8B-B14F-4D97-AF65-F5344CB8AC3E}">
        <p14:creationId xmlns:p14="http://schemas.microsoft.com/office/powerpoint/2010/main" val="265330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27</a:t>
            </a:fld>
            <a:endParaRPr lang="en-US"/>
          </a:p>
        </p:txBody>
      </p:sp>
    </p:spTree>
    <p:extLst>
      <p:ext uri="{BB962C8B-B14F-4D97-AF65-F5344CB8AC3E}">
        <p14:creationId xmlns:p14="http://schemas.microsoft.com/office/powerpoint/2010/main" val="2446505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28</a:t>
            </a:fld>
            <a:endParaRPr lang="en-US"/>
          </a:p>
        </p:txBody>
      </p:sp>
    </p:spTree>
    <p:extLst>
      <p:ext uri="{BB962C8B-B14F-4D97-AF65-F5344CB8AC3E}">
        <p14:creationId xmlns:p14="http://schemas.microsoft.com/office/powerpoint/2010/main" val="129417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29</a:t>
            </a:fld>
            <a:endParaRPr lang="en-US"/>
          </a:p>
        </p:txBody>
      </p:sp>
    </p:spTree>
    <p:extLst>
      <p:ext uri="{BB962C8B-B14F-4D97-AF65-F5344CB8AC3E}">
        <p14:creationId xmlns:p14="http://schemas.microsoft.com/office/powerpoint/2010/main" val="4188050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30</a:t>
            </a:fld>
            <a:endParaRPr lang="en-US"/>
          </a:p>
        </p:txBody>
      </p:sp>
    </p:spTree>
    <p:extLst>
      <p:ext uri="{BB962C8B-B14F-4D97-AF65-F5344CB8AC3E}">
        <p14:creationId xmlns:p14="http://schemas.microsoft.com/office/powerpoint/2010/main" val="402072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4</a:t>
            </a:fld>
            <a:endParaRPr lang="en-US"/>
          </a:p>
        </p:txBody>
      </p:sp>
    </p:spTree>
    <p:extLst>
      <p:ext uri="{BB962C8B-B14F-4D97-AF65-F5344CB8AC3E}">
        <p14:creationId xmlns:p14="http://schemas.microsoft.com/office/powerpoint/2010/main" val="3123056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4471AEC5-651C-47AB-87DE-F631F5259F13}" type="slidenum">
              <a:rPr lang="en-US" smtClean="0"/>
              <a:t>31</a:t>
            </a:fld>
            <a:endParaRPr lang="en-US"/>
          </a:p>
        </p:txBody>
      </p:sp>
    </p:spTree>
    <p:extLst>
      <p:ext uri="{BB962C8B-B14F-4D97-AF65-F5344CB8AC3E}">
        <p14:creationId xmlns:p14="http://schemas.microsoft.com/office/powerpoint/2010/main" val="3304269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32</a:t>
            </a:fld>
            <a:endParaRPr lang="en-US"/>
          </a:p>
        </p:txBody>
      </p:sp>
    </p:spTree>
    <p:extLst>
      <p:ext uri="{BB962C8B-B14F-4D97-AF65-F5344CB8AC3E}">
        <p14:creationId xmlns:p14="http://schemas.microsoft.com/office/powerpoint/2010/main" val="800646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33</a:t>
            </a:fld>
            <a:endParaRPr lang="en-US"/>
          </a:p>
        </p:txBody>
      </p:sp>
    </p:spTree>
    <p:extLst>
      <p:ext uri="{BB962C8B-B14F-4D97-AF65-F5344CB8AC3E}">
        <p14:creationId xmlns:p14="http://schemas.microsoft.com/office/powerpoint/2010/main" val="517230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34</a:t>
            </a:fld>
            <a:endParaRPr lang="en-US"/>
          </a:p>
        </p:txBody>
      </p:sp>
    </p:spTree>
    <p:extLst>
      <p:ext uri="{BB962C8B-B14F-4D97-AF65-F5344CB8AC3E}">
        <p14:creationId xmlns:p14="http://schemas.microsoft.com/office/powerpoint/2010/main" val="944452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35</a:t>
            </a:fld>
            <a:endParaRPr lang="en-US"/>
          </a:p>
        </p:txBody>
      </p:sp>
    </p:spTree>
    <p:extLst>
      <p:ext uri="{BB962C8B-B14F-4D97-AF65-F5344CB8AC3E}">
        <p14:creationId xmlns:p14="http://schemas.microsoft.com/office/powerpoint/2010/main" val="1050686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36</a:t>
            </a:fld>
            <a:endParaRPr lang="en-US"/>
          </a:p>
        </p:txBody>
      </p:sp>
    </p:spTree>
    <p:extLst>
      <p:ext uri="{BB962C8B-B14F-4D97-AF65-F5344CB8AC3E}">
        <p14:creationId xmlns:p14="http://schemas.microsoft.com/office/powerpoint/2010/main" val="3662716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37</a:t>
            </a:fld>
            <a:endParaRPr lang="en-US"/>
          </a:p>
        </p:txBody>
      </p:sp>
    </p:spTree>
    <p:extLst>
      <p:ext uri="{BB962C8B-B14F-4D97-AF65-F5344CB8AC3E}">
        <p14:creationId xmlns:p14="http://schemas.microsoft.com/office/powerpoint/2010/main" val="4156488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38</a:t>
            </a:fld>
            <a:endParaRPr lang="en-US"/>
          </a:p>
        </p:txBody>
      </p:sp>
    </p:spTree>
    <p:extLst>
      <p:ext uri="{BB962C8B-B14F-4D97-AF65-F5344CB8AC3E}">
        <p14:creationId xmlns:p14="http://schemas.microsoft.com/office/powerpoint/2010/main" val="1709599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39</a:t>
            </a:fld>
            <a:endParaRPr lang="en-US"/>
          </a:p>
        </p:txBody>
      </p:sp>
    </p:spTree>
    <p:extLst>
      <p:ext uri="{BB962C8B-B14F-4D97-AF65-F5344CB8AC3E}">
        <p14:creationId xmlns:p14="http://schemas.microsoft.com/office/powerpoint/2010/main" val="773919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40</a:t>
            </a:fld>
            <a:endParaRPr lang="en-US"/>
          </a:p>
        </p:txBody>
      </p:sp>
    </p:spTree>
    <p:extLst>
      <p:ext uri="{BB962C8B-B14F-4D97-AF65-F5344CB8AC3E}">
        <p14:creationId xmlns:p14="http://schemas.microsoft.com/office/powerpoint/2010/main" val="51067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5</a:t>
            </a:fld>
            <a:endParaRPr lang="en-US"/>
          </a:p>
        </p:txBody>
      </p:sp>
    </p:spTree>
    <p:extLst>
      <p:ext uri="{BB962C8B-B14F-4D97-AF65-F5344CB8AC3E}">
        <p14:creationId xmlns:p14="http://schemas.microsoft.com/office/powerpoint/2010/main" val="2515343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41</a:t>
            </a:fld>
            <a:endParaRPr lang="en-US"/>
          </a:p>
        </p:txBody>
      </p:sp>
    </p:spTree>
    <p:extLst>
      <p:ext uri="{BB962C8B-B14F-4D97-AF65-F5344CB8AC3E}">
        <p14:creationId xmlns:p14="http://schemas.microsoft.com/office/powerpoint/2010/main" val="2517655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71AEC5-651C-47AB-87DE-F631F5259F13}" type="slidenum">
              <a:rPr lang="en-US" smtClean="0"/>
              <a:t>42</a:t>
            </a:fld>
            <a:endParaRPr lang="en-US"/>
          </a:p>
        </p:txBody>
      </p:sp>
    </p:spTree>
    <p:extLst>
      <p:ext uri="{BB962C8B-B14F-4D97-AF65-F5344CB8AC3E}">
        <p14:creationId xmlns:p14="http://schemas.microsoft.com/office/powerpoint/2010/main" val="67516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6</a:t>
            </a:fld>
            <a:endParaRPr lang="en-US"/>
          </a:p>
        </p:txBody>
      </p:sp>
    </p:spTree>
    <p:extLst>
      <p:ext uri="{BB962C8B-B14F-4D97-AF65-F5344CB8AC3E}">
        <p14:creationId xmlns:p14="http://schemas.microsoft.com/office/powerpoint/2010/main" val="351004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7</a:t>
            </a:fld>
            <a:endParaRPr lang="en-US"/>
          </a:p>
        </p:txBody>
      </p:sp>
    </p:spTree>
    <p:extLst>
      <p:ext uri="{BB962C8B-B14F-4D97-AF65-F5344CB8AC3E}">
        <p14:creationId xmlns:p14="http://schemas.microsoft.com/office/powerpoint/2010/main" val="267901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8</a:t>
            </a:fld>
            <a:endParaRPr lang="en-US"/>
          </a:p>
        </p:txBody>
      </p:sp>
    </p:spTree>
    <p:extLst>
      <p:ext uri="{BB962C8B-B14F-4D97-AF65-F5344CB8AC3E}">
        <p14:creationId xmlns:p14="http://schemas.microsoft.com/office/powerpoint/2010/main" val="350968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9</a:t>
            </a:fld>
            <a:endParaRPr lang="en-US"/>
          </a:p>
        </p:txBody>
      </p:sp>
    </p:spTree>
    <p:extLst>
      <p:ext uri="{BB962C8B-B14F-4D97-AF65-F5344CB8AC3E}">
        <p14:creationId xmlns:p14="http://schemas.microsoft.com/office/powerpoint/2010/main" val="297641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4471AEC5-651C-47AB-87DE-F631F5259F13}" type="slidenum">
              <a:rPr lang="en-US" smtClean="0"/>
              <a:t>10</a:t>
            </a:fld>
            <a:endParaRPr lang="en-US"/>
          </a:p>
        </p:txBody>
      </p:sp>
    </p:spTree>
    <p:extLst>
      <p:ext uri="{BB962C8B-B14F-4D97-AF65-F5344CB8AC3E}">
        <p14:creationId xmlns:p14="http://schemas.microsoft.com/office/powerpoint/2010/main" val="1386824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Location, date</a:t>
            </a:r>
            <a:endParaRPr lang="en-US" dirty="0"/>
          </a:p>
        </p:txBody>
      </p:sp>
    </p:spTree>
    <p:extLst>
      <p:ext uri="{BB962C8B-B14F-4D97-AF65-F5344CB8AC3E}">
        <p14:creationId xmlns:p14="http://schemas.microsoft.com/office/powerpoint/2010/main" val="2436225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7629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3756"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6901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30036748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4529028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A5E8D1-66AC-49ED-9C96-C26AA62D70F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52074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5E8D1-66AC-49ED-9C96-C26AA62D70F3}"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408935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5E8D1-66AC-49ED-9C96-C26AA62D70F3}"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65130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5E8D1-66AC-49ED-9C96-C26AA62D70F3}"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341854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E8D1-66AC-49ED-9C96-C26AA62D70F3}"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165119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A5E8D1-66AC-49ED-9C96-C26AA62D70F3}"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40350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8554685" y="0"/>
            <a:ext cx="589315"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4814492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A5E8D1-66AC-49ED-9C96-C26AA62D70F3}"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79884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72267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25226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709739"/>
            <a:ext cx="7905572" cy="1707229"/>
          </a:xfrm>
        </p:spPr>
        <p:txBody>
          <a:bodyPr anchor="b"/>
          <a:lstStyle>
            <a:lvl1pPr>
              <a:defRPr sz="4400" b="1"/>
            </a:lvl1pPr>
          </a:lstStyle>
          <a:p>
            <a:r>
              <a:rPr lang="en-US" smtClean="0"/>
              <a:t>Click to edit Master title style</a:t>
            </a:r>
            <a:endParaRPr lang="en-US" dirty="0"/>
          </a:p>
        </p:txBody>
      </p:sp>
      <p:sp>
        <p:nvSpPr>
          <p:cNvPr id="3" name="Text Placeholder 2"/>
          <p:cNvSpPr>
            <a:spLocks noGrp="1"/>
          </p:cNvSpPr>
          <p:nvPr>
            <p:ph type="body" idx="1"/>
          </p:nvPr>
        </p:nvSpPr>
        <p:spPr>
          <a:xfrm>
            <a:off x="233756" y="3544436"/>
            <a:ext cx="790557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79245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233756"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19647"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58337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detailed map.</a:t>
            </a:r>
            <a:br>
              <a:rPr lang="en-US" dirty="0" smtClean="0"/>
            </a:br>
            <a:r>
              <a:rPr lang="en-US" dirty="0" smtClean="0"/>
              <a:t/>
            </a:r>
            <a:br>
              <a:rPr lang="en-US" dirty="0" smtClean="0"/>
            </a:br>
            <a:r>
              <a:rPr lang="en-US" dirty="0" smtClean="0"/>
              <a:t>Crop the map to show only the area of interest, using the REACH sidebar. </a:t>
            </a:r>
            <a:br>
              <a:rPr lang="en-US" dirty="0" smtClean="0"/>
            </a:br>
            <a:r>
              <a:rPr lang="en-US" dirty="0" smtClean="0"/>
              <a:t>While no title is needed, leave an explanation in the comments section if the slideshow will be shared afterwards.</a:t>
            </a:r>
            <a:endParaRPr lang="en-US" dirty="0"/>
          </a:p>
        </p:txBody>
      </p:sp>
    </p:spTree>
    <p:extLst>
      <p:ext uri="{BB962C8B-B14F-4D97-AF65-F5344CB8AC3E}">
        <p14:creationId xmlns:p14="http://schemas.microsoft.com/office/powerpoint/2010/main" val="1255194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whole map.</a:t>
            </a:r>
            <a:br>
              <a:rPr lang="en-US" dirty="0" smtClean="0"/>
            </a:br>
            <a:r>
              <a:rPr lang="en-US" dirty="0" smtClean="0"/>
              <a:t/>
            </a:r>
            <a:br>
              <a:rPr lang="en-US" dirty="0" smtClean="0"/>
            </a:br>
            <a:r>
              <a:rPr lang="en-US" dirty="0" smtClean="0"/>
              <a:t>Expand the map to fill the page proportionally as much as possible. Centre the map on the page and leave black space at edges as required. </a:t>
            </a:r>
            <a:endParaRPr lang="en-US" dirty="0"/>
          </a:p>
        </p:txBody>
      </p:sp>
    </p:spTree>
    <p:extLst>
      <p:ext uri="{BB962C8B-B14F-4D97-AF65-F5344CB8AC3E}">
        <p14:creationId xmlns:p14="http://schemas.microsoft.com/office/powerpoint/2010/main" val="2755059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416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3345263" cy="1600200"/>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726353" y="987426"/>
            <a:ext cx="445512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3756" y="2057400"/>
            <a:ext cx="33452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98408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2949178" cy="1600200"/>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52324"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3756"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25264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365127"/>
            <a:ext cx="7947718" cy="67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3756" y="1253331"/>
            <a:ext cx="7947718" cy="507184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a:xfrm>
            <a:off x="8554685" y="0"/>
            <a:ext cx="589315"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2979163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E8D1-66AC-49ED-9C96-C26AA62D70F3}" type="datetimeFigureOut">
              <a:rPr lang="en-US" smtClean="0"/>
              <a:t>10/24/2018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F2E9F-F1CF-4686-A0D0-14D4A95A1F79}" type="slidenum">
              <a:rPr lang="en-US" smtClean="0"/>
              <a:t>‹#›</a:t>
            </a:fld>
            <a:endParaRPr lang="en-US"/>
          </a:p>
        </p:txBody>
      </p:sp>
    </p:spTree>
    <p:extLst>
      <p:ext uri="{BB962C8B-B14F-4D97-AF65-F5344CB8AC3E}">
        <p14:creationId xmlns:p14="http://schemas.microsoft.com/office/powerpoint/2010/main" val="2457177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glam1.gsfc.nasa.gov/" TargetMode="External"/><Relationship Id="rId4" Type="http://schemas.openxmlformats.org/officeDocument/2006/relationships/hyperlink" Target="http://dataviz.vam.wfp.org/seasonal_explorer/rainfall_vegetation/help"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chart" Target="../charts/char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rcg.is/1ff8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t="1" r="7195" b="19875"/>
          <a:stretch/>
        </p:blipFill>
        <p:spPr>
          <a:xfrm>
            <a:off x="1" y="1"/>
            <a:ext cx="9163049" cy="6257924"/>
          </a:xfrm>
          <a:prstGeom prst="rect">
            <a:avLst/>
          </a:prstGeom>
        </p:spPr>
      </p:pic>
      <p:sp>
        <p:nvSpPr>
          <p:cNvPr id="5" name="Rectangle 4"/>
          <p:cNvSpPr/>
          <p:nvPr/>
        </p:nvSpPr>
        <p:spPr>
          <a:xfrm>
            <a:off x="203200" y="2460695"/>
            <a:ext cx="8131175" cy="169277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err="1" smtClean="0">
                <a:ln>
                  <a:noFill/>
                </a:ln>
                <a:solidFill>
                  <a:srgbClr val="EE5859"/>
                </a:solidFill>
                <a:effectLst/>
                <a:uLnTx/>
                <a:uFillTx/>
                <a:latin typeface="Trade Gothic LT Std"/>
                <a:ea typeface="ＭＳ Ｐゴシック"/>
                <a:cs typeface="+mj-cs"/>
              </a:rPr>
              <a:t>Deir</a:t>
            </a:r>
            <a:r>
              <a:rPr kumimoji="0" lang="en-US" sz="7200" b="1" i="0" u="none" strike="noStrike" kern="0" cap="none" spc="0" normalizeH="0" baseline="0" noProof="0" dirty="0" smtClean="0">
                <a:ln>
                  <a:noFill/>
                </a:ln>
                <a:solidFill>
                  <a:srgbClr val="EE5859"/>
                </a:solidFill>
                <a:effectLst/>
                <a:uLnTx/>
                <a:uFillTx/>
                <a:latin typeface="Trade Gothic LT Std"/>
                <a:ea typeface="ＭＳ Ｐゴシック"/>
                <a:cs typeface="+mj-cs"/>
              </a:rPr>
              <a:t> </a:t>
            </a:r>
            <a:r>
              <a:rPr kumimoji="0" lang="en-US" sz="7200" b="1" i="0" u="none" strike="noStrike" kern="0" cap="none" spc="0" normalizeH="0" baseline="0" noProof="0" dirty="0" err="1" smtClean="0">
                <a:ln>
                  <a:noFill/>
                </a:ln>
                <a:solidFill>
                  <a:srgbClr val="EE5859"/>
                </a:solidFill>
                <a:effectLst/>
                <a:uLnTx/>
                <a:uFillTx/>
                <a:latin typeface="Trade Gothic LT Std"/>
                <a:ea typeface="ＭＳ Ｐゴシック"/>
                <a:cs typeface="+mj-cs"/>
              </a:rPr>
              <a:t>ez-Zor</a:t>
            </a:r>
            <a:endParaRPr kumimoji="0" lang="en-US" sz="7200" b="1" i="0" u="none" strike="noStrike" kern="0" cap="none" spc="0" normalizeH="0" baseline="0" noProof="0" dirty="0" smtClean="0">
              <a:ln>
                <a:noFill/>
              </a:ln>
              <a:solidFill>
                <a:srgbClr val="EE5859"/>
              </a:solidFill>
              <a:effectLst/>
              <a:uLnTx/>
              <a:uFillTx/>
              <a:latin typeface="Trade Gothic LT Std"/>
              <a:ea typeface="ＭＳ Ｐゴシック"/>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noProof="0" dirty="0" smtClean="0">
                <a:latin typeface="Arial Narrow"/>
                <a:ea typeface="ＭＳ Ｐゴシック"/>
                <a:cs typeface="+mj-cs"/>
              </a:rPr>
              <a:t>Situation Overview and Gap Analysis</a:t>
            </a:r>
            <a:endParaRPr kumimoji="0" lang="en-US" sz="1050" b="0" i="0" u="none" strike="noStrike" kern="0" cap="none" spc="0" normalizeH="0" baseline="0" noProof="0" dirty="0" smtClean="0">
              <a:ln>
                <a:noFill/>
              </a:ln>
              <a:effectLst/>
              <a:uLnTx/>
              <a:uFillTx/>
            </a:endParaRPr>
          </a:p>
        </p:txBody>
      </p:sp>
      <p:sp>
        <p:nvSpPr>
          <p:cNvPr id="6" name="Rectangle 5"/>
          <p:cNvSpPr/>
          <p:nvPr/>
        </p:nvSpPr>
        <p:spPr>
          <a:xfrm>
            <a:off x="7561660" y="6425833"/>
            <a:ext cx="1526380" cy="338554"/>
          </a:xfrm>
          <a:prstGeom prst="rect">
            <a:avLst/>
          </a:prstGeom>
        </p:spPr>
        <p:txBody>
          <a:bodyPr wrap="none">
            <a:spAutoFit/>
          </a:bodyPr>
          <a:lstStyle/>
          <a:p>
            <a:r>
              <a:rPr lang="en-US" sz="1600" b="1" kern="0" dirty="0" smtClean="0">
                <a:solidFill>
                  <a:schemeClr val="bg1"/>
                </a:solidFill>
                <a:latin typeface="Arial Narrow"/>
                <a:ea typeface="ＭＳ Ｐゴシック"/>
              </a:rPr>
              <a:t>October 22, 2018</a:t>
            </a:r>
            <a:endParaRPr lang="en-US" sz="1600" dirty="0">
              <a:solidFill>
                <a:schemeClr val="bg1"/>
              </a:solidFill>
            </a:endParaRPr>
          </a:p>
        </p:txBody>
      </p:sp>
    </p:spTree>
    <p:extLst>
      <p:ext uri="{BB962C8B-B14F-4D97-AF65-F5344CB8AC3E}">
        <p14:creationId xmlns:p14="http://schemas.microsoft.com/office/powerpoint/2010/main" val="2277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3207"/>
            <a:ext cx="7947718" cy="673028"/>
          </a:xfrm>
        </p:spPr>
        <p:txBody>
          <a:bodyPr>
            <a:normAutofit fontScale="90000"/>
          </a:bodyPr>
          <a:lstStyle/>
          <a:p>
            <a:r>
              <a:rPr lang="en-US" dirty="0" smtClean="0"/>
              <a:t>SNFI: Changes in Rent</a:t>
            </a:r>
            <a:endParaRPr lang="en-US" dirty="0"/>
          </a:p>
        </p:txBody>
      </p:sp>
      <p:sp>
        <p:nvSpPr>
          <p:cNvPr id="14" name="Rectangle 13"/>
          <p:cNvSpPr/>
          <p:nvPr/>
        </p:nvSpPr>
        <p:spPr>
          <a:xfrm>
            <a:off x="233756" y="1650549"/>
            <a:ext cx="7860216" cy="369332"/>
          </a:xfrm>
          <a:prstGeom prst="rect">
            <a:avLst/>
          </a:prstGeom>
        </p:spPr>
        <p:txBody>
          <a:bodyPr wrap="square">
            <a:spAutoFit/>
          </a:bodyPr>
          <a:lstStyle/>
          <a:p>
            <a:r>
              <a:rPr lang="en-US" b="1" dirty="0" smtClean="0">
                <a:solidFill>
                  <a:srgbClr val="000000"/>
                </a:solidFill>
                <a:latin typeface="+mj-lt"/>
              </a:rPr>
              <a:t>Reported increases in rent (by % of KIs reporting)</a:t>
            </a:r>
            <a:endParaRPr lang="en-US" dirty="0">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207717982"/>
              </p:ext>
            </p:extLst>
          </p:nvPr>
        </p:nvGraphicFramePr>
        <p:xfrm>
          <a:off x="1869440" y="1650549"/>
          <a:ext cx="4940475" cy="3819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119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3207"/>
            <a:ext cx="7947718" cy="673028"/>
          </a:xfrm>
        </p:spPr>
        <p:txBody>
          <a:bodyPr>
            <a:normAutofit fontScale="90000"/>
          </a:bodyPr>
          <a:lstStyle/>
          <a:p>
            <a:r>
              <a:rPr lang="en-US" dirty="0" smtClean="0"/>
              <a:t>SNFI: IDP Shelter Types</a:t>
            </a:r>
            <a:endParaRPr lang="en-US" dirty="0"/>
          </a:p>
        </p:txBody>
      </p:sp>
      <p:sp>
        <p:nvSpPr>
          <p:cNvPr id="14" name="Rectangle 13"/>
          <p:cNvSpPr/>
          <p:nvPr/>
        </p:nvSpPr>
        <p:spPr>
          <a:xfrm>
            <a:off x="233756" y="1565697"/>
            <a:ext cx="7860216" cy="369332"/>
          </a:xfrm>
          <a:prstGeom prst="rect">
            <a:avLst/>
          </a:prstGeom>
        </p:spPr>
        <p:txBody>
          <a:bodyPr wrap="square">
            <a:spAutoFit/>
          </a:bodyPr>
          <a:lstStyle/>
          <a:p>
            <a:r>
              <a:rPr lang="en-US" b="1" dirty="0" smtClean="0">
                <a:solidFill>
                  <a:srgbClr val="000000"/>
                </a:solidFill>
                <a:latin typeface="+mj-lt"/>
              </a:rPr>
              <a:t>Estimated % of IDPs living in vulnerable shelter types</a:t>
            </a:r>
            <a:endParaRPr lang="en-US"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1995434451"/>
              </p:ext>
            </p:extLst>
          </p:nvPr>
        </p:nvGraphicFramePr>
        <p:xfrm>
          <a:off x="233756" y="1792789"/>
          <a:ext cx="8309318" cy="4049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8990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3207"/>
            <a:ext cx="7947718" cy="673028"/>
          </a:xfrm>
        </p:spPr>
        <p:txBody>
          <a:bodyPr>
            <a:normAutofit fontScale="90000"/>
          </a:bodyPr>
          <a:lstStyle/>
          <a:p>
            <a:r>
              <a:rPr lang="en-US" dirty="0" smtClean="0"/>
              <a:t>SNFI: NFI Needs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83104602"/>
              </p:ext>
            </p:extLst>
          </p:nvPr>
        </p:nvGraphicFramePr>
        <p:xfrm>
          <a:off x="1128274" y="2207413"/>
          <a:ext cx="6158682" cy="3581750"/>
        </p:xfrm>
        <a:graphic>
          <a:graphicData uri="http://schemas.openxmlformats.org/drawingml/2006/table">
            <a:tbl>
              <a:tblPr/>
              <a:tblGrid>
                <a:gridCol w="548154">
                  <a:extLst>
                    <a:ext uri="{9D8B030D-6E8A-4147-A177-3AD203B41FA5}">
                      <a16:colId xmlns:a16="http://schemas.microsoft.com/office/drawing/2014/main" val="2475835802"/>
                    </a:ext>
                  </a:extLst>
                </a:gridCol>
                <a:gridCol w="1870176">
                  <a:extLst>
                    <a:ext uri="{9D8B030D-6E8A-4147-A177-3AD203B41FA5}">
                      <a16:colId xmlns:a16="http://schemas.microsoft.com/office/drawing/2014/main" val="3610113973"/>
                    </a:ext>
                  </a:extLst>
                </a:gridCol>
                <a:gridCol w="1870176">
                  <a:extLst>
                    <a:ext uri="{9D8B030D-6E8A-4147-A177-3AD203B41FA5}">
                      <a16:colId xmlns:a16="http://schemas.microsoft.com/office/drawing/2014/main" val="3028310770"/>
                    </a:ext>
                  </a:extLst>
                </a:gridCol>
                <a:gridCol w="1870176">
                  <a:extLst>
                    <a:ext uri="{9D8B030D-6E8A-4147-A177-3AD203B41FA5}">
                      <a16:colId xmlns:a16="http://schemas.microsoft.com/office/drawing/2014/main" val="2522600536"/>
                    </a:ext>
                  </a:extLst>
                </a:gridCol>
              </a:tblGrid>
              <a:tr h="507860">
                <a:tc>
                  <a:txBody>
                    <a:bodyPr/>
                    <a:lstStyle/>
                    <a:p>
                      <a:pPr algn="l" fontAlgn="b"/>
                      <a:r>
                        <a:rPr lang="en-US" sz="1500" b="0" i="0" u="none" strike="noStrike" dirty="0">
                          <a:solidFill>
                            <a:srgbClr val="000000"/>
                          </a:solidFill>
                          <a:effectLst/>
                          <a:latin typeface="Arial Narrow" panose="020B0606020202030204" pitchFamily="34" charset="0"/>
                        </a:rPr>
                        <a:t> </a:t>
                      </a:r>
                    </a:p>
                  </a:txBody>
                  <a:tcPr marL="12978" marR="12978" marT="12978"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2200" b="1" i="0" u="none" strike="noStrike" dirty="0">
                          <a:solidFill>
                            <a:srgbClr val="FFFFFF"/>
                          </a:solidFill>
                          <a:effectLst/>
                          <a:latin typeface="Arial Narrow" panose="020B0606020202030204" pitchFamily="34" charset="0"/>
                        </a:rPr>
                        <a:t>West line</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fontAlgn="ctr"/>
                      <a:r>
                        <a:rPr lang="en-US" sz="2200" b="1" i="0" u="none" strike="noStrike" dirty="0">
                          <a:solidFill>
                            <a:srgbClr val="FFFFFF"/>
                          </a:solidFill>
                          <a:effectLst/>
                          <a:latin typeface="Arial Narrow" panose="020B0606020202030204" pitchFamily="34" charset="0"/>
                        </a:rPr>
                        <a:t>North line</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fontAlgn="ctr"/>
                      <a:r>
                        <a:rPr lang="en-US" sz="2200" b="1" i="0" u="none" strike="noStrike" dirty="0">
                          <a:solidFill>
                            <a:srgbClr val="FFFFFF"/>
                          </a:solidFill>
                          <a:effectLst/>
                          <a:latin typeface="Arial Narrow" panose="020B0606020202030204" pitchFamily="34" charset="0"/>
                        </a:rPr>
                        <a:t>East line</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4110250427"/>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(1)</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Narrow" panose="020B0606020202030204" pitchFamily="34" charset="0"/>
                        </a:rPr>
                        <a:t>Sources of light</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(93%)</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Winter clothes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(48%)</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Winter clothes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(48%)</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28141839"/>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(2)</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Narrow" panose="020B0606020202030204" pitchFamily="34" charset="0"/>
                        </a:rPr>
                        <a:t>Heating fuel</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(90%)</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Sources of light</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(48%)</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Winter shoes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(48%)</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51732651"/>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(3)</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Narrow" panose="020B0606020202030204" pitchFamily="34" charset="0"/>
                        </a:rPr>
                        <a:t>Disposable diapers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(80%)</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Winter shoes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(44%)</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Disposable diapers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(40%)</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8999996"/>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(4)</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Narrow" panose="020B0606020202030204" pitchFamily="34" charset="0"/>
                        </a:rPr>
                        <a:t>Batteries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(15%)</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Winter heaters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(44%)</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Sources of light</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(40%)</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64050606"/>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(5)</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Narrow" panose="020B0606020202030204" pitchFamily="34" charset="0"/>
                        </a:rPr>
                        <a:t>Winter heaters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(7%)</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Heating fuel</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(44%)</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1" i="0" u="none" strike="noStrike" dirty="0">
                          <a:solidFill>
                            <a:srgbClr val="000000"/>
                          </a:solidFill>
                          <a:effectLst/>
                          <a:latin typeface="Arial Narrow" panose="020B0606020202030204" pitchFamily="34" charset="0"/>
                        </a:rPr>
                        <a:t>Winter heaters</a:t>
                      </a:r>
                      <a:br>
                        <a:rPr lang="en-US" sz="1600" b="1" i="0" u="none" strike="noStrike" dirty="0">
                          <a:solidFill>
                            <a:srgbClr val="000000"/>
                          </a:solidFill>
                          <a:effectLst/>
                          <a:latin typeface="Arial Narrow" panose="020B0606020202030204" pitchFamily="34" charset="0"/>
                        </a:rPr>
                      </a:br>
                      <a:r>
                        <a:rPr lang="en-US" sz="1600" b="1" i="0" u="none" strike="noStrike" dirty="0">
                          <a:solidFill>
                            <a:srgbClr val="000000"/>
                          </a:solidFill>
                          <a:effectLst/>
                          <a:latin typeface="Arial Narrow" panose="020B0606020202030204" pitchFamily="34" charset="0"/>
                        </a:rPr>
                        <a:t>(36%)</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96295445"/>
                  </a:ext>
                </a:extLst>
              </a:tr>
            </a:tbl>
          </a:graphicData>
        </a:graphic>
      </p:graphicFrame>
      <p:sp>
        <p:nvSpPr>
          <p:cNvPr id="14" name="Rectangle 13"/>
          <p:cNvSpPr/>
          <p:nvPr/>
        </p:nvSpPr>
        <p:spPr>
          <a:xfrm>
            <a:off x="233756" y="1657137"/>
            <a:ext cx="7860216" cy="369332"/>
          </a:xfrm>
          <a:prstGeom prst="rect">
            <a:avLst/>
          </a:prstGeom>
        </p:spPr>
        <p:txBody>
          <a:bodyPr wrap="square">
            <a:spAutoFit/>
          </a:bodyPr>
          <a:lstStyle/>
          <a:p>
            <a:r>
              <a:rPr lang="en-US" b="1" dirty="0" smtClean="0">
                <a:solidFill>
                  <a:srgbClr val="000000"/>
                </a:solidFill>
                <a:latin typeface="+mj-lt"/>
              </a:rPr>
              <a:t>Most commonly reported top NFI needs (by % of KIs reporting)</a:t>
            </a:r>
            <a:endParaRPr lang="en-US" dirty="0">
              <a:latin typeface="+mj-lt"/>
            </a:endParaRPr>
          </a:p>
        </p:txBody>
      </p:sp>
    </p:spTree>
    <p:extLst>
      <p:ext uri="{BB962C8B-B14F-4D97-AF65-F5344CB8AC3E}">
        <p14:creationId xmlns:p14="http://schemas.microsoft.com/office/powerpoint/2010/main" val="351692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3207"/>
            <a:ext cx="7947718" cy="673028"/>
          </a:xfrm>
        </p:spPr>
        <p:txBody>
          <a:bodyPr>
            <a:normAutofit fontScale="90000"/>
          </a:bodyPr>
          <a:lstStyle/>
          <a:p>
            <a:r>
              <a:rPr lang="en-US" dirty="0" smtClean="0"/>
              <a:t>SNFI: Electricity</a:t>
            </a:r>
            <a:endParaRPr lang="en-US" dirty="0"/>
          </a:p>
        </p:txBody>
      </p:sp>
      <p:sp>
        <p:nvSpPr>
          <p:cNvPr id="5" name="Rectangle 4"/>
          <p:cNvSpPr/>
          <p:nvPr/>
        </p:nvSpPr>
        <p:spPr>
          <a:xfrm>
            <a:off x="217713" y="911959"/>
            <a:ext cx="8174264" cy="400110"/>
          </a:xfrm>
          <a:prstGeom prst="rect">
            <a:avLst/>
          </a:prstGeom>
        </p:spPr>
        <p:txBody>
          <a:bodyPr wrap="square">
            <a:spAutoFit/>
          </a:bodyPr>
          <a:lstStyle/>
          <a:p>
            <a:r>
              <a:rPr lang="en-US" sz="2000" b="1" dirty="0" smtClean="0">
                <a:solidFill>
                  <a:srgbClr val="000000"/>
                </a:solidFill>
                <a:latin typeface="+mj-lt"/>
              </a:rPr>
              <a:t>Main source of electricity in the community (by % of KIs reporting)</a:t>
            </a:r>
            <a:endParaRPr lang="en-US" sz="2000"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885352965"/>
              </p:ext>
            </p:extLst>
          </p:nvPr>
        </p:nvGraphicFramePr>
        <p:xfrm>
          <a:off x="1380941" y="1373029"/>
          <a:ext cx="6523539" cy="2467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19104612"/>
              </p:ext>
            </p:extLst>
          </p:nvPr>
        </p:nvGraphicFramePr>
        <p:xfrm>
          <a:off x="4064000" y="4643702"/>
          <a:ext cx="4348480" cy="2247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51894627"/>
              </p:ext>
            </p:extLst>
          </p:nvPr>
        </p:nvGraphicFramePr>
        <p:xfrm>
          <a:off x="213993" y="4643702"/>
          <a:ext cx="3514727" cy="2094528"/>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213993" y="3772065"/>
            <a:ext cx="3789047" cy="584775"/>
          </a:xfrm>
          <a:prstGeom prst="rect">
            <a:avLst/>
          </a:prstGeom>
        </p:spPr>
        <p:txBody>
          <a:bodyPr wrap="square">
            <a:spAutoFit/>
          </a:bodyPr>
          <a:lstStyle/>
          <a:p>
            <a:r>
              <a:rPr lang="en-US" sz="1600" b="1" dirty="0">
                <a:solidFill>
                  <a:srgbClr val="000000"/>
                </a:solidFill>
                <a:latin typeface="+mj-lt"/>
              </a:rPr>
              <a:t>% of communities where KIs reported </a:t>
            </a:r>
            <a:r>
              <a:rPr lang="en-US" sz="1600" b="1" dirty="0" smtClean="0">
                <a:solidFill>
                  <a:srgbClr val="000000"/>
                </a:solidFill>
                <a:latin typeface="+mj-lt"/>
              </a:rPr>
              <a:t>electricity as </a:t>
            </a:r>
            <a:r>
              <a:rPr lang="en-US" sz="1600" b="1" dirty="0">
                <a:solidFill>
                  <a:srgbClr val="000000"/>
                </a:solidFill>
                <a:latin typeface="+mj-lt"/>
              </a:rPr>
              <a:t>being a top 3 priority need</a:t>
            </a:r>
            <a:endParaRPr lang="en-US" sz="1600" dirty="0">
              <a:latin typeface="+mj-lt"/>
            </a:endParaRPr>
          </a:p>
        </p:txBody>
      </p:sp>
      <p:sp>
        <p:nvSpPr>
          <p:cNvPr id="13" name="Rectangle 12"/>
          <p:cNvSpPr/>
          <p:nvPr/>
        </p:nvSpPr>
        <p:spPr>
          <a:xfrm>
            <a:off x="4145280" y="3772064"/>
            <a:ext cx="3901440" cy="830997"/>
          </a:xfrm>
          <a:prstGeom prst="rect">
            <a:avLst/>
          </a:prstGeom>
        </p:spPr>
        <p:txBody>
          <a:bodyPr wrap="square">
            <a:spAutoFit/>
          </a:bodyPr>
          <a:lstStyle/>
          <a:p>
            <a:r>
              <a:rPr lang="en-US" sz="1600" b="1" dirty="0" smtClean="0">
                <a:solidFill>
                  <a:srgbClr val="000000"/>
                </a:solidFill>
                <a:latin typeface="+mj-lt"/>
              </a:rPr>
              <a:t>Estimated average daily hours of electricity available in the community (by % of KIs reporting)</a:t>
            </a:r>
            <a:endParaRPr lang="en-US" sz="1600" dirty="0">
              <a:latin typeface="+mj-lt"/>
            </a:endParaRPr>
          </a:p>
        </p:txBody>
      </p:sp>
    </p:spTree>
    <p:extLst>
      <p:ext uri="{BB962C8B-B14F-4D97-AF65-F5344CB8AC3E}">
        <p14:creationId xmlns:p14="http://schemas.microsoft.com/office/powerpoint/2010/main" val="2866388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233756" y="365127"/>
            <a:ext cx="7947718" cy="673028"/>
          </a:xfrm>
        </p:spPr>
        <p:txBody>
          <a:bodyPr>
            <a:normAutofit fontScale="90000"/>
          </a:bodyPr>
          <a:lstStyle/>
          <a:p>
            <a:r>
              <a:rPr lang="en-US" dirty="0" smtClean="0"/>
              <a:t>SNFI Response</a:t>
            </a:r>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1235397186"/>
              </p:ext>
            </p:extLst>
          </p:nvPr>
        </p:nvGraphicFramePr>
        <p:xfrm>
          <a:off x="233754" y="1042061"/>
          <a:ext cx="7947720" cy="4942840"/>
        </p:xfrm>
        <a:graphic>
          <a:graphicData uri="http://schemas.openxmlformats.org/drawingml/2006/table">
            <a:tbl>
              <a:tblPr firstRow="1" bandRow="1">
                <a:tableStyleId>{5C22544A-7EE6-4342-B048-85BDC9FD1C3A}</a:tableStyleId>
              </a:tblPr>
              <a:tblGrid>
                <a:gridCol w="1117526">
                  <a:extLst>
                    <a:ext uri="{9D8B030D-6E8A-4147-A177-3AD203B41FA5}">
                      <a16:colId xmlns:a16="http://schemas.microsoft.com/office/drawing/2014/main" val="1598979592"/>
                    </a:ext>
                  </a:extLst>
                </a:gridCol>
                <a:gridCol w="2255520">
                  <a:extLst>
                    <a:ext uri="{9D8B030D-6E8A-4147-A177-3AD203B41FA5}">
                      <a16:colId xmlns:a16="http://schemas.microsoft.com/office/drawing/2014/main" val="3971582100"/>
                    </a:ext>
                  </a:extLst>
                </a:gridCol>
                <a:gridCol w="2212511">
                  <a:extLst>
                    <a:ext uri="{9D8B030D-6E8A-4147-A177-3AD203B41FA5}">
                      <a16:colId xmlns:a16="http://schemas.microsoft.com/office/drawing/2014/main" val="1380511000"/>
                    </a:ext>
                  </a:extLst>
                </a:gridCol>
                <a:gridCol w="2362163">
                  <a:extLst>
                    <a:ext uri="{9D8B030D-6E8A-4147-A177-3AD203B41FA5}">
                      <a16:colId xmlns:a16="http://schemas.microsoft.com/office/drawing/2014/main" val="600420965"/>
                    </a:ext>
                  </a:extLst>
                </a:gridCol>
              </a:tblGrid>
              <a:tr h="370840">
                <a:tc>
                  <a:txBody>
                    <a:bodyPr/>
                    <a:lstStyle/>
                    <a:p>
                      <a:endParaRPr lang="en-GB" dirty="0"/>
                    </a:p>
                  </a:txBody>
                  <a:tcPr/>
                </a:tc>
                <a:tc>
                  <a:txBody>
                    <a:bodyPr/>
                    <a:lstStyle/>
                    <a:p>
                      <a:r>
                        <a:rPr lang="en-US" dirty="0" smtClean="0"/>
                        <a:t>West line</a:t>
                      </a:r>
                      <a:endParaRPr lang="en-GB" dirty="0"/>
                    </a:p>
                  </a:txBody>
                  <a:tcPr/>
                </a:tc>
                <a:tc>
                  <a:txBody>
                    <a:bodyPr/>
                    <a:lstStyle/>
                    <a:p>
                      <a:r>
                        <a:rPr lang="en-US" dirty="0" smtClean="0"/>
                        <a:t>North line</a:t>
                      </a:r>
                      <a:endParaRPr lang="en-GB" dirty="0"/>
                    </a:p>
                  </a:txBody>
                  <a:tcPr/>
                </a:tc>
                <a:tc>
                  <a:txBody>
                    <a:bodyPr/>
                    <a:lstStyle/>
                    <a:p>
                      <a:r>
                        <a:rPr lang="en-US" dirty="0" smtClean="0"/>
                        <a:t>East line</a:t>
                      </a:r>
                      <a:endParaRPr lang="en-GB" dirty="0"/>
                    </a:p>
                  </a:txBody>
                  <a:tcPr/>
                </a:tc>
                <a:extLst>
                  <a:ext uri="{0D108BD9-81ED-4DB2-BD59-A6C34878D82A}">
                    <a16:rowId xmlns:a16="http://schemas.microsoft.com/office/drawing/2014/main" val="1701757357"/>
                  </a:ext>
                </a:extLst>
              </a:tr>
              <a:tr h="370840">
                <a:tc>
                  <a:txBody>
                    <a:bodyPr/>
                    <a:lstStyle/>
                    <a:p>
                      <a:r>
                        <a:rPr lang="en-US" b="1" dirty="0" smtClean="0"/>
                        <a:t>Response</a:t>
                      </a:r>
                    </a:p>
                    <a:p>
                      <a:r>
                        <a:rPr lang="en-US" sz="1200" b="1" dirty="0" smtClean="0"/>
                        <a:t>(includes but is not limited to)</a:t>
                      </a:r>
                      <a:endParaRPr lang="en-GB" b="1" dirty="0"/>
                    </a:p>
                  </a:txBody>
                  <a:tcPr/>
                </a:tc>
                <a:tc>
                  <a:txBody>
                    <a:bodyPr/>
                    <a:lstStyle/>
                    <a:p>
                      <a:pPr marL="285750" indent="-285750">
                        <a:buFont typeface="Arial" panose="020B0604020202020204" pitchFamily="34" charset="0"/>
                        <a:buChar char="•"/>
                      </a:pPr>
                      <a:r>
                        <a:rPr lang="en-US" sz="1600" dirty="0" smtClean="0"/>
                        <a:t>Informal tented shelter interventions</a:t>
                      </a:r>
                    </a:p>
                    <a:p>
                      <a:pPr marL="285750" indent="-285750">
                        <a:buFont typeface="Arial" panose="020B0604020202020204" pitchFamily="34" charset="0"/>
                        <a:buChar char="•"/>
                      </a:pPr>
                      <a:r>
                        <a:rPr lang="en-US" sz="1600" dirty="0" smtClean="0"/>
                        <a:t>Distributions</a:t>
                      </a:r>
                      <a:r>
                        <a:rPr lang="en-US" sz="1600" baseline="0" dirty="0" smtClean="0"/>
                        <a:t> of mattresses and NFI kits in IDP sites</a:t>
                      </a:r>
                    </a:p>
                    <a:p>
                      <a:pPr marL="285750" indent="-285750">
                        <a:buFont typeface="Arial" panose="020B0604020202020204" pitchFamily="34" charset="0"/>
                        <a:buChar char="•"/>
                      </a:pPr>
                      <a:r>
                        <a:rPr lang="en-US" sz="1600" dirty="0" smtClean="0"/>
                        <a:t>NFI distributions</a:t>
                      </a:r>
                    </a:p>
                    <a:p>
                      <a:pPr marL="285750" indent="-285750">
                        <a:buFont typeface="Arial" panose="020B0604020202020204" pitchFamily="34" charset="0"/>
                        <a:buChar char="•"/>
                      </a:pPr>
                      <a:r>
                        <a:rPr lang="en-US" sz="1600" dirty="0" smtClean="0"/>
                        <a:t>Cash</a:t>
                      </a:r>
                      <a:r>
                        <a:rPr lang="en-US" sz="1600" baseline="0" dirty="0" smtClean="0"/>
                        <a:t> programming</a:t>
                      </a:r>
                    </a:p>
                  </a:txBody>
                  <a:tcPr/>
                </a:tc>
                <a:tc>
                  <a:txBody>
                    <a:bodyPr/>
                    <a:lstStyle/>
                    <a:p>
                      <a:pPr marL="285750" indent="-285750">
                        <a:buFont typeface="Arial" panose="020B0604020202020204" pitchFamily="34" charset="0"/>
                        <a:buChar char="•"/>
                      </a:pPr>
                      <a:r>
                        <a:rPr lang="en-US" sz="1600" baseline="0" dirty="0" smtClean="0"/>
                        <a:t>No programming reported</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No programming reported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smtClean="0"/>
                    </a:p>
                  </a:txBody>
                  <a:tcPr/>
                </a:tc>
                <a:extLst>
                  <a:ext uri="{0D108BD9-81ED-4DB2-BD59-A6C34878D82A}">
                    <a16:rowId xmlns:a16="http://schemas.microsoft.com/office/drawing/2014/main" val="3935603840"/>
                  </a:ext>
                </a:extLst>
              </a:tr>
              <a:tr h="370840">
                <a:tc>
                  <a:txBody>
                    <a:bodyPr/>
                    <a:lstStyle/>
                    <a:p>
                      <a:r>
                        <a:rPr lang="en-US" b="1" dirty="0" smtClean="0"/>
                        <a:t>Potential gaps</a:t>
                      </a:r>
                      <a:endParaRPr lang="en-GB" b="1" dirty="0"/>
                    </a:p>
                  </a:txBody>
                  <a:tcPr/>
                </a:tc>
                <a:tc>
                  <a:txBody>
                    <a:bodyPr/>
                    <a:lstStyle/>
                    <a:p>
                      <a:pPr marL="285750" indent="-285750">
                        <a:buFont typeface="Arial" panose="020B0604020202020204" pitchFamily="34" charset="0"/>
                        <a:buChar char="•"/>
                      </a:pPr>
                      <a:r>
                        <a:rPr lang="en-US" sz="1600" dirty="0" smtClean="0"/>
                        <a:t>Shelter </a:t>
                      </a:r>
                      <a:r>
                        <a:rPr lang="en-US" sz="1600" b="0" dirty="0" smtClean="0"/>
                        <a:t>rehabilitation</a:t>
                      </a:r>
                    </a:p>
                    <a:p>
                      <a:pPr marL="285750" indent="-285750">
                        <a:buFont typeface="Arial" panose="020B0604020202020204" pitchFamily="34" charset="0"/>
                        <a:buChar char="•"/>
                      </a:pPr>
                      <a:r>
                        <a:rPr lang="en-US" sz="1600" dirty="0" smtClean="0"/>
                        <a:t>Assistance</a:t>
                      </a:r>
                      <a:r>
                        <a:rPr lang="en-US" sz="1600" baseline="0" dirty="0" smtClean="0"/>
                        <a:t> with rent payments</a:t>
                      </a:r>
                    </a:p>
                    <a:p>
                      <a:pPr marL="285750" indent="-285750">
                        <a:buFont typeface="Arial" panose="020B0604020202020204" pitchFamily="34" charset="0"/>
                        <a:buChar char="•"/>
                      </a:pPr>
                      <a:r>
                        <a:rPr lang="en-US" sz="1600" baseline="0" dirty="0" smtClean="0"/>
                        <a:t>Shelter support to IDPs in shelters of last resort</a:t>
                      </a:r>
                    </a:p>
                    <a:p>
                      <a:pPr marL="285750" indent="-285750">
                        <a:buFont typeface="Arial" panose="020B0604020202020204" pitchFamily="34" charset="0"/>
                        <a:buChar char="•"/>
                      </a:pPr>
                      <a:r>
                        <a:rPr lang="en-US" sz="1600" dirty="0" smtClean="0"/>
                        <a:t>Additional</a:t>
                      </a:r>
                      <a:r>
                        <a:rPr lang="en-US" sz="1600" baseline="0" dirty="0" smtClean="0"/>
                        <a:t> NFI support, especially light sources, winterization items, and disposable diapers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Assistance</a:t>
                      </a:r>
                      <a:r>
                        <a:rPr lang="en-US" sz="1600" baseline="0" dirty="0" smtClean="0"/>
                        <a:t> with rent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NFI support,</a:t>
                      </a:r>
                      <a:r>
                        <a:rPr lang="en-US" sz="1600" baseline="0" dirty="0" smtClean="0"/>
                        <a:t> especially light sources, heating fuel, and winter items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Increased access to electricity</a:t>
                      </a:r>
                      <a:endParaRPr lang="en-US" sz="16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Shelter rehabilitation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Assistance</a:t>
                      </a:r>
                      <a:r>
                        <a:rPr lang="en-US" sz="1600" baseline="0" dirty="0" smtClean="0"/>
                        <a:t> with rent payments (e.g. cash)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Shelter support to IDPs in shelters of last resort</a:t>
                      </a:r>
                    </a:p>
                    <a:p>
                      <a:pPr marL="285750" indent="-285750">
                        <a:buFont typeface="Arial" panose="020B0604020202020204" pitchFamily="34" charset="0"/>
                        <a:buChar char="•"/>
                      </a:pPr>
                      <a:r>
                        <a:rPr lang="en-US" sz="1600" dirty="0" smtClean="0"/>
                        <a:t>NFI support,</a:t>
                      </a:r>
                      <a:r>
                        <a:rPr lang="en-US" sz="1600" baseline="0" dirty="0" smtClean="0"/>
                        <a:t> especially light sources, heating fuel, and winter items (including heaters)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Increased access to electricity</a:t>
                      </a:r>
                      <a:endParaRPr lang="en-US" sz="1600" dirty="0" smtClean="0"/>
                    </a:p>
                  </a:txBody>
                  <a:tcPr/>
                </a:tc>
                <a:extLst>
                  <a:ext uri="{0D108BD9-81ED-4DB2-BD59-A6C34878D82A}">
                    <a16:rowId xmlns:a16="http://schemas.microsoft.com/office/drawing/2014/main" val="1535471698"/>
                  </a:ext>
                </a:extLst>
              </a:tr>
            </a:tbl>
          </a:graphicData>
        </a:graphic>
      </p:graphicFrame>
      <p:sp>
        <p:nvSpPr>
          <p:cNvPr id="2" name="Rectangle 1"/>
          <p:cNvSpPr/>
          <p:nvPr/>
        </p:nvSpPr>
        <p:spPr>
          <a:xfrm>
            <a:off x="233754" y="6306235"/>
            <a:ext cx="7947720" cy="461665"/>
          </a:xfrm>
          <a:prstGeom prst="rect">
            <a:avLst/>
          </a:prstGeom>
        </p:spPr>
        <p:txBody>
          <a:bodyPr wrap="square">
            <a:spAutoFit/>
          </a:bodyPr>
          <a:lstStyle/>
          <a:p>
            <a:r>
              <a:rPr lang="en-US" sz="1200" i="1" dirty="0" smtClean="0"/>
              <a:t>Please note that obtaining a complete overview of the response was not possible and that the response section of this table only reflects those interventions that were reported and made available to REACH before the day of the presentation. </a:t>
            </a:r>
            <a:endParaRPr lang="en-US" sz="1200" i="1" dirty="0"/>
          </a:p>
        </p:txBody>
      </p:sp>
    </p:spTree>
    <p:extLst>
      <p:ext uri="{BB962C8B-B14F-4D97-AF65-F5344CB8AC3E}">
        <p14:creationId xmlns:p14="http://schemas.microsoft.com/office/powerpoint/2010/main" val="236705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365127"/>
            <a:ext cx="7947718" cy="6102580"/>
          </a:xfrm>
        </p:spPr>
        <p:txBody>
          <a:bodyPr>
            <a:normAutofit/>
          </a:bodyPr>
          <a:lstStyle/>
          <a:p>
            <a:r>
              <a:rPr lang="en-US" sz="6600" dirty="0" smtClean="0"/>
              <a:t>Food Security and Livelihoods (FSL)</a:t>
            </a:r>
            <a:endParaRPr lang="en-US" sz="6600" dirty="0"/>
          </a:p>
        </p:txBody>
      </p:sp>
    </p:spTree>
    <p:extLst>
      <p:ext uri="{BB962C8B-B14F-4D97-AF65-F5344CB8AC3E}">
        <p14:creationId xmlns:p14="http://schemas.microsoft.com/office/powerpoint/2010/main" val="1283968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6705"/>
            <a:ext cx="7947718" cy="673028"/>
          </a:xfrm>
        </p:spPr>
        <p:txBody>
          <a:bodyPr>
            <a:normAutofit fontScale="90000"/>
          </a:bodyPr>
          <a:lstStyle/>
          <a:p>
            <a:r>
              <a:rPr lang="en-US" dirty="0" smtClean="0"/>
              <a:t>FSL: Reported Needs</a:t>
            </a:r>
            <a:endParaRPr lang="en-US" dirty="0"/>
          </a:p>
        </p:txBody>
      </p:sp>
      <p:sp>
        <p:nvSpPr>
          <p:cNvPr id="8" name="Rectangle 7"/>
          <p:cNvSpPr/>
          <p:nvPr/>
        </p:nvSpPr>
        <p:spPr>
          <a:xfrm>
            <a:off x="233756" y="1803913"/>
            <a:ext cx="7860216" cy="646331"/>
          </a:xfrm>
          <a:prstGeom prst="rect">
            <a:avLst/>
          </a:prstGeom>
        </p:spPr>
        <p:txBody>
          <a:bodyPr wrap="square">
            <a:spAutoFit/>
          </a:bodyPr>
          <a:lstStyle/>
          <a:p>
            <a:r>
              <a:rPr lang="en-US" b="1" dirty="0">
                <a:solidFill>
                  <a:srgbClr val="000000"/>
                </a:solidFill>
                <a:latin typeface="+mj-lt"/>
              </a:rPr>
              <a:t>% of communities where KIs reported employment opportunities being a top 3 priority need</a:t>
            </a:r>
            <a:endParaRPr lang="en-US"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2372089376"/>
              </p:ext>
            </p:extLst>
          </p:nvPr>
        </p:nvGraphicFramePr>
        <p:xfrm>
          <a:off x="1164929" y="2359064"/>
          <a:ext cx="6085371" cy="3777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5115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6705"/>
            <a:ext cx="7947718" cy="673028"/>
          </a:xfrm>
        </p:spPr>
        <p:txBody>
          <a:bodyPr>
            <a:normAutofit fontScale="90000"/>
          </a:bodyPr>
          <a:lstStyle/>
          <a:p>
            <a:r>
              <a:rPr lang="en-US" dirty="0" smtClean="0"/>
              <a:t>FSL: Main Income Sources</a:t>
            </a:r>
            <a:endParaRPr lang="en-US" dirty="0"/>
          </a:p>
        </p:txBody>
      </p:sp>
      <p:sp>
        <p:nvSpPr>
          <p:cNvPr id="8" name="Rectangle 7"/>
          <p:cNvSpPr/>
          <p:nvPr/>
        </p:nvSpPr>
        <p:spPr>
          <a:xfrm>
            <a:off x="233756" y="996737"/>
            <a:ext cx="7860216" cy="646331"/>
          </a:xfrm>
          <a:prstGeom prst="rect">
            <a:avLst/>
          </a:prstGeom>
        </p:spPr>
        <p:txBody>
          <a:bodyPr wrap="square">
            <a:spAutoFit/>
          </a:bodyPr>
          <a:lstStyle/>
          <a:p>
            <a:r>
              <a:rPr lang="en-US" b="1" dirty="0" smtClean="0">
                <a:solidFill>
                  <a:srgbClr val="000000"/>
                </a:solidFill>
                <a:latin typeface="+mj-lt"/>
              </a:rPr>
              <a:t>Income sources most commonly listed when ranking top sources of income for the community (by % of KIs reporting) </a:t>
            </a:r>
            <a:endParaRPr lang="en-US" dirty="0">
              <a:latin typeface="+mj-lt"/>
            </a:endParaRPr>
          </a:p>
        </p:txBody>
      </p:sp>
      <p:sp>
        <p:nvSpPr>
          <p:cNvPr id="6" name="Rectangle 5"/>
          <p:cNvSpPr/>
          <p:nvPr/>
        </p:nvSpPr>
        <p:spPr>
          <a:xfrm>
            <a:off x="233756" y="3837092"/>
            <a:ext cx="3833419" cy="1015663"/>
          </a:xfrm>
          <a:prstGeom prst="rect">
            <a:avLst/>
          </a:prstGeom>
        </p:spPr>
        <p:txBody>
          <a:bodyPr wrap="square">
            <a:spAutoFit/>
          </a:bodyPr>
          <a:lstStyle/>
          <a:p>
            <a:r>
              <a:rPr lang="en-US" sz="1500" b="1" u="sng" dirty="0" smtClean="0">
                <a:solidFill>
                  <a:srgbClr val="000000"/>
                </a:solidFill>
                <a:latin typeface="+mj-lt"/>
              </a:rPr>
              <a:t>Crop types</a:t>
            </a:r>
            <a:r>
              <a:rPr lang="en-US" sz="1500" b="1" dirty="0" smtClean="0">
                <a:solidFill>
                  <a:srgbClr val="000000"/>
                </a:solidFill>
                <a:latin typeface="+mj-lt"/>
              </a:rPr>
              <a:t> most commonly reported to have been grown in the last 6 months (by % of KIs in communities where growing crops was listed as an income sources reporting)</a:t>
            </a:r>
            <a:endParaRPr lang="en-US" sz="1500" dirty="0">
              <a:latin typeface="+mj-lt"/>
            </a:endParaRPr>
          </a:p>
        </p:txBody>
      </p:sp>
      <p:sp>
        <p:nvSpPr>
          <p:cNvPr id="10" name="Rectangle 9"/>
          <p:cNvSpPr/>
          <p:nvPr/>
        </p:nvSpPr>
        <p:spPr>
          <a:xfrm>
            <a:off x="4412953" y="3837092"/>
            <a:ext cx="3681019" cy="1015663"/>
          </a:xfrm>
          <a:prstGeom prst="rect">
            <a:avLst/>
          </a:prstGeom>
        </p:spPr>
        <p:txBody>
          <a:bodyPr wrap="square">
            <a:spAutoFit/>
          </a:bodyPr>
          <a:lstStyle/>
          <a:p>
            <a:r>
              <a:rPr lang="en-US" sz="1500" b="1" u="sng" dirty="0" smtClean="0">
                <a:solidFill>
                  <a:srgbClr val="000000"/>
                </a:solidFill>
                <a:latin typeface="+mj-lt"/>
              </a:rPr>
              <a:t>Livestock types</a:t>
            </a:r>
            <a:r>
              <a:rPr lang="en-US" sz="1500" b="1" dirty="0" smtClean="0">
                <a:solidFill>
                  <a:srgbClr val="000000"/>
                </a:solidFill>
                <a:latin typeface="+mj-lt"/>
              </a:rPr>
              <a:t> most commonly reported to be owned by community members </a:t>
            </a:r>
            <a:r>
              <a:rPr lang="en-US" sz="1500" b="1" dirty="0">
                <a:solidFill>
                  <a:srgbClr val="000000"/>
                </a:solidFill>
                <a:latin typeface="+mj-lt"/>
              </a:rPr>
              <a:t>(by % of KIs in communities where </a:t>
            </a:r>
            <a:r>
              <a:rPr lang="en-US" sz="1500" b="1" dirty="0" smtClean="0">
                <a:solidFill>
                  <a:srgbClr val="000000"/>
                </a:solidFill>
                <a:latin typeface="+mj-lt"/>
              </a:rPr>
              <a:t>raising livestock was </a:t>
            </a:r>
            <a:r>
              <a:rPr lang="en-US" sz="1500" b="1" dirty="0">
                <a:solidFill>
                  <a:srgbClr val="000000"/>
                </a:solidFill>
                <a:latin typeface="+mj-lt"/>
              </a:rPr>
              <a:t>listed as an income sources reporting</a:t>
            </a:r>
            <a:r>
              <a:rPr lang="en-US" sz="1500" b="1" dirty="0" smtClean="0">
                <a:solidFill>
                  <a:srgbClr val="000000"/>
                </a:solidFill>
                <a:latin typeface="+mj-lt"/>
              </a:rPr>
              <a:t>)</a:t>
            </a:r>
            <a:endParaRPr lang="en-US" sz="1500" dirty="0">
              <a:latin typeface="+mj-lt"/>
            </a:endParaRPr>
          </a:p>
        </p:txBody>
      </p:sp>
      <p:graphicFrame>
        <p:nvGraphicFramePr>
          <p:cNvPr id="15" name="Chart 14"/>
          <p:cNvGraphicFramePr>
            <a:graphicFrameLocks/>
          </p:cNvGraphicFramePr>
          <p:nvPr>
            <p:extLst>
              <p:ext uri="{D42A27DB-BD31-4B8C-83A1-F6EECF244321}">
                <p14:modId xmlns:p14="http://schemas.microsoft.com/office/powerpoint/2010/main" val="116901131"/>
              </p:ext>
            </p:extLst>
          </p:nvPr>
        </p:nvGraphicFramePr>
        <p:xfrm>
          <a:off x="337345" y="4852755"/>
          <a:ext cx="3567313" cy="1938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05973358"/>
              </p:ext>
            </p:extLst>
          </p:nvPr>
        </p:nvGraphicFramePr>
        <p:xfrm>
          <a:off x="337345" y="1774006"/>
          <a:ext cx="7756626" cy="1832794"/>
        </p:xfrm>
        <a:graphic>
          <a:graphicData uri="http://schemas.openxmlformats.org/drawingml/2006/table">
            <a:tbl>
              <a:tblPr/>
              <a:tblGrid>
                <a:gridCol w="942606">
                  <a:extLst>
                    <a:ext uri="{9D8B030D-6E8A-4147-A177-3AD203B41FA5}">
                      <a16:colId xmlns:a16="http://schemas.microsoft.com/office/drawing/2014/main" val="2053936367"/>
                    </a:ext>
                  </a:extLst>
                </a:gridCol>
                <a:gridCol w="1362804">
                  <a:extLst>
                    <a:ext uri="{9D8B030D-6E8A-4147-A177-3AD203B41FA5}">
                      <a16:colId xmlns:a16="http://schemas.microsoft.com/office/drawing/2014/main" val="3529162740"/>
                    </a:ext>
                  </a:extLst>
                </a:gridCol>
                <a:gridCol w="1362804">
                  <a:extLst>
                    <a:ext uri="{9D8B030D-6E8A-4147-A177-3AD203B41FA5}">
                      <a16:colId xmlns:a16="http://schemas.microsoft.com/office/drawing/2014/main" val="2924774177"/>
                    </a:ext>
                  </a:extLst>
                </a:gridCol>
                <a:gridCol w="1362804">
                  <a:extLst>
                    <a:ext uri="{9D8B030D-6E8A-4147-A177-3AD203B41FA5}">
                      <a16:colId xmlns:a16="http://schemas.microsoft.com/office/drawing/2014/main" val="3597549967"/>
                    </a:ext>
                  </a:extLst>
                </a:gridCol>
                <a:gridCol w="1362804">
                  <a:extLst>
                    <a:ext uri="{9D8B030D-6E8A-4147-A177-3AD203B41FA5}">
                      <a16:colId xmlns:a16="http://schemas.microsoft.com/office/drawing/2014/main" val="883789141"/>
                    </a:ext>
                  </a:extLst>
                </a:gridCol>
                <a:gridCol w="1362804">
                  <a:extLst>
                    <a:ext uri="{9D8B030D-6E8A-4147-A177-3AD203B41FA5}">
                      <a16:colId xmlns:a16="http://schemas.microsoft.com/office/drawing/2014/main" val="3149969081"/>
                    </a:ext>
                  </a:extLst>
                </a:gridCol>
              </a:tblGrid>
              <a:tr h="752755">
                <a:tc>
                  <a:txBody>
                    <a:bodyPr/>
                    <a:lstStyle/>
                    <a:p>
                      <a:pPr algn="ctr" fontAlgn="ctr"/>
                      <a:endParaRPr lang="en-US" sz="1300" b="0" i="0" u="none" strike="noStrike" dirty="0">
                        <a:solidFill>
                          <a:srgbClr val="000000"/>
                        </a:solidFill>
                        <a:effectLst/>
                        <a:latin typeface="Arial Narrow" panose="020B0606020202030204" pitchFamily="34" charset="0"/>
                      </a:endParaRPr>
                    </a:p>
                  </a:txBody>
                  <a:tcPr marL="11362" marR="11362" marT="11362" marB="0" anchor="ctr">
                    <a:lnL>
                      <a:noFill/>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tcPr>
                </a:tc>
                <a:tc>
                  <a:txBody>
                    <a:bodyPr/>
                    <a:lstStyle/>
                    <a:p>
                      <a:pPr algn="ctr" fontAlgn="ctr"/>
                      <a:r>
                        <a:rPr lang="en-US" sz="1400" b="1" i="0" u="none" strike="noStrike" dirty="0">
                          <a:solidFill>
                            <a:srgbClr val="FFFFFF"/>
                          </a:solidFill>
                          <a:effectLst/>
                          <a:latin typeface="Arial Narrow" panose="020B0606020202030204" pitchFamily="34" charset="0"/>
                        </a:rPr>
                        <a:t>Employment with local authorities</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400" b="1" i="0" u="none" strike="noStrike" dirty="0">
                          <a:solidFill>
                            <a:srgbClr val="FFFFFF"/>
                          </a:solidFill>
                          <a:effectLst/>
                          <a:latin typeface="Arial Narrow" panose="020B0606020202030204" pitchFamily="34" charset="0"/>
                        </a:rPr>
                        <a:t>Remittances</a:t>
                      </a:r>
                      <a:endParaRPr lang="en-US" sz="1300" b="1" i="0" u="none" strike="noStrike" dirty="0">
                        <a:solidFill>
                          <a:srgbClr val="FFFFFF"/>
                        </a:solidFill>
                        <a:effectLst/>
                        <a:latin typeface="Arial Narrow" panose="020B0606020202030204" pitchFamily="34" charset="0"/>
                      </a:endParaRP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400" b="1" i="0" u="none" strike="noStrike" dirty="0">
                          <a:solidFill>
                            <a:srgbClr val="FFFFFF"/>
                          </a:solidFill>
                          <a:effectLst/>
                          <a:latin typeface="Arial Narrow" panose="020B0606020202030204" pitchFamily="34" charset="0"/>
                        </a:rPr>
                        <a:t>Raising livestock</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400" b="1" i="0" u="none" strike="noStrike" dirty="0">
                          <a:solidFill>
                            <a:srgbClr val="FFFFFF"/>
                          </a:solidFill>
                          <a:effectLst/>
                          <a:latin typeface="Arial Narrow" panose="020B0606020202030204" pitchFamily="34" charset="0"/>
                        </a:rPr>
                        <a:t>Growing crops</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400" b="1" i="0" u="none" strike="noStrike" dirty="0">
                          <a:solidFill>
                            <a:srgbClr val="FFFFFF"/>
                          </a:solidFill>
                          <a:effectLst/>
                          <a:latin typeface="Arial Narrow" panose="020B0606020202030204" pitchFamily="34" charset="0"/>
                        </a:rPr>
                        <a:t>Trade and shops</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extLst>
                  <a:ext uri="{0D108BD9-81ED-4DB2-BD59-A6C34878D82A}">
                    <a16:rowId xmlns:a16="http://schemas.microsoft.com/office/drawing/2014/main" val="3799744707"/>
                  </a:ext>
                </a:extLst>
              </a:tr>
              <a:tr h="360013">
                <a:tc>
                  <a:txBody>
                    <a:bodyPr/>
                    <a:lstStyle/>
                    <a:p>
                      <a:pPr algn="ctr" fontAlgn="ctr"/>
                      <a:r>
                        <a:rPr lang="en-US" sz="1600" b="1" i="0" u="none" strike="noStrike" baseline="0" dirty="0">
                          <a:solidFill>
                            <a:srgbClr val="000000"/>
                          </a:solidFill>
                          <a:effectLst/>
                          <a:latin typeface="Arial Narrow" panose="020B0606020202030204" pitchFamily="34" charset="0"/>
                        </a:rPr>
                        <a:t>West line</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tcPr>
                </a:tc>
                <a:tc>
                  <a:txBody>
                    <a:bodyPr/>
                    <a:lstStyle/>
                    <a:p>
                      <a:pPr algn="ctr" fontAlgn="ctr"/>
                      <a:r>
                        <a:rPr lang="en-US" sz="1600" b="0" i="0" u="none" strike="noStrike" baseline="0" dirty="0">
                          <a:solidFill>
                            <a:srgbClr val="000000"/>
                          </a:solidFill>
                          <a:effectLst/>
                          <a:latin typeface="Arial Narrow" panose="020B0606020202030204" pitchFamily="34" charset="0"/>
                        </a:rPr>
                        <a:t>5%</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5F8"/>
                    </a:solidFill>
                  </a:tcPr>
                </a:tc>
                <a:tc>
                  <a:txBody>
                    <a:bodyPr/>
                    <a:lstStyle/>
                    <a:p>
                      <a:pPr algn="ctr" fontAlgn="ctr"/>
                      <a:r>
                        <a:rPr lang="en-US" sz="1600" b="0" i="0" u="none" strike="noStrike" baseline="0" dirty="0">
                          <a:solidFill>
                            <a:srgbClr val="000000"/>
                          </a:solidFill>
                          <a:effectLst/>
                          <a:latin typeface="Arial Narrow" panose="020B0606020202030204" pitchFamily="34" charset="0"/>
                        </a:rPr>
                        <a:t>80%</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8284"/>
                    </a:solidFill>
                  </a:tcPr>
                </a:tc>
                <a:tc>
                  <a:txBody>
                    <a:bodyPr/>
                    <a:lstStyle/>
                    <a:p>
                      <a:pPr algn="ctr" fontAlgn="ctr"/>
                      <a:r>
                        <a:rPr lang="en-US" sz="1600" b="0" i="0" u="none" strike="noStrike" baseline="0" dirty="0">
                          <a:solidFill>
                            <a:srgbClr val="000000"/>
                          </a:solidFill>
                          <a:effectLst/>
                          <a:latin typeface="Arial Narrow" panose="020B0606020202030204" pitchFamily="34" charset="0"/>
                        </a:rPr>
                        <a:t>85%</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7A7C"/>
                    </a:solidFill>
                  </a:tcPr>
                </a:tc>
                <a:tc>
                  <a:txBody>
                    <a:bodyPr/>
                    <a:lstStyle/>
                    <a:p>
                      <a:pPr algn="ctr" fontAlgn="ctr"/>
                      <a:r>
                        <a:rPr lang="en-US" sz="1600" b="0" i="0" u="none" strike="noStrike" baseline="0" dirty="0">
                          <a:solidFill>
                            <a:srgbClr val="000000"/>
                          </a:solidFill>
                          <a:effectLst/>
                          <a:latin typeface="Arial Narrow" panose="020B0606020202030204" pitchFamily="34" charset="0"/>
                        </a:rPr>
                        <a:t>88%</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7679"/>
                    </a:solidFill>
                  </a:tcPr>
                </a:tc>
                <a:tc>
                  <a:txBody>
                    <a:bodyPr/>
                    <a:lstStyle/>
                    <a:p>
                      <a:pPr algn="ctr" fontAlgn="ctr"/>
                      <a:r>
                        <a:rPr lang="en-US" sz="1600" b="0" i="0" u="none" strike="noStrike" baseline="0" dirty="0">
                          <a:solidFill>
                            <a:srgbClr val="000000"/>
                          </a:solidFill>
                          <a:effectLst/>
                          <a:latin typeface="Arial Narrow" panose="020B0606020202030204" pitchFamily="34" charset="0"/>
                        </a:rPr>
                        <a:t>22%</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DBDE"/>
                    </a:solidFill>
                  </a:tcPr>
                </a:tc>
                <a:extLst>
                  <a:ext uri="{0D108BD9-81ED-4DB2-BD59-A6C34878D82A}">
                    <a16:rowId xmlns:a16="http://schemas.microsoft.com/office/drawing/2014/main" val="3920398651"/>
                  </a:ext>
                </a:extLst>
              </a:tr>
              <a:tr h="360013">
                <a:tc>
                  <a:txBody>
                    <a:bodyPr/>
                    <a:lstStyle/>
                    <a:p>
                      <a:pPr algn="ctr" fontAlgn="ctr"/>
                      <a:r>
                        <a:rPr lang="en-US" sz="1600" b="1" i="0" u="none" strike="noStrike" baseline="0">
                          <a:solidFill>
                            <a:srgbClr val="000000"/>
                          </a:solidFill>
                          <a:effectLst/>
                          <a:latin typeface="Arial Narrow" panose="020B0606020202030204" pitchFamily="34" charset="0"/>
                        </a:rPr>
                        <a:t>North line</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tcPr>
                </a:tc>
                <a:tc>
                  <a:txBody>
                    <a:bodyPr/>
                    <a:lstStyle/>
                    <a:p>
                      <a:pPr algn="ctr" fontAlgn="ctr"/>
                      <a:r>
                        <a:rPr lang="en-US" sz="1600" b="0" i="0" u="none" strike="noStrike" baseline="0">
                          <a:solidFill>
                            <a:srgbClr val="000000"/>
                          </a:solidFill>
                          <a:effectLst/>
                          <a:latin typeface="Arial Narrow" panose="020B0606020202030204" pitchFamily="34" charset="0"/>
                        </a:rPr>
                        <a:t>30%</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BCFD2"/>
                    </a:solidFill>
                  </a:tcPr>
                </a:tc>
                <a:tc>
                  <a:txBody>
                    <a:bodyPr/>
                    <a:lstStyle/>
                    <a:p>
                      <a:pPr algn="ctr" fontAlgn="ctr"/>
                      <a:r>
                        <a:rPr lang="en-US" sz="1600" b="0" i="0" u="none" strike="noStrike" baseline="0">
                          <a:solidFill>
                            <a:srgbClr val="000000"/>
                          </a:solidFill>
                          <a:effectLst/>
                          <a:latin typeface="Arial Narrow" panose="020B0606020202030204" pitchFamily="34" charset="0"/>
                        </a:rPr>
                        <a:t>59%</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AA2A4"/>
                    </a:solidFill>
                  </a:tcPr>
                </a:tc>
                <a:tc>
                  <a:txBody>
                    <a:bodyPr/>
                    <a:lstStyle/>
                    <a:p>
                      <a:pPr algn="ctr" fontAlgn="ctr"/>
                      <a:r>
                        <a:rPr lang="en-US" sz="1600" b="0" i="0" u="none" strike="noStrike" baseline="0">
                          <a:solidFill>
                            <a:srgbClr val="000000"/>
                          </a:solidFill>
                          <a:effectLst/>
                          <a:latin typeface="Arial Narrow" panose="020B0606020202030204" pitchFamily="34" charset="0"/>
                        </a:rPr>
                        <a:t>44%</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BB9BB"/>
                    </a:solidFill>
                  </a:tcPr>
                </a:tc>
                <a:tc>
                  <a:txBody>
                    <a:bodyPr/>
                    <a:lstStyle/>
                    <a:p>
                      <a:pPr algn="ctr" fontAlgn="ctr"/>
                      <a:r>
                        <a:rPr lang="en-US" sz="1600" b="0" i="0" u="none" strike="noStrike" baseline="0">
                          <a:solidFill>
                            <a:srgbClr val="000000"/>
                          </a:solidFill>
                          <a:effectLst/>
                          <a:latin typeface="Arial Narrow" panose="020B0606020202030204" pitchFamily="34" charset="0"/>
                        </a:rPr>
                        <a:t>33%</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BCACC"/>
                    </a:solidFill>
                  </a:tcPr>
                </a:tc>
                <a:tc>
                  <a:txBody>
                    <a:bodyPr/>
                    <a:lstStyle/>
                    <a:p>
                      <a:pPr algn="ctr" fontAlgn="ctr"/>
                      <a:r>
                        <a:rPr lang="en-US" sz="1600" b="0" i="0" u="none" strike="noStrike" baseline="0" dirty="0">
                          <a:solidFill>
                            <a:srgbClr val="000000"/>
                          </a:solidFill>
                          <a:effectLst/>
                          <a:latin typeface="Arial Narrow" panose="020B0606020202030204" pitchFamily="34" charset="0"/>
                        </a:rPr>
                        <a:t>96%</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8696B"/>
                    </a:solidFill>
                  </a:tcPr>
                </a:tc>
                <a:extLst>
                  <a:ext uri="{0D108BD9-81ED-4DB2-BD59-A6C34878D82A}">
                    <a16:rowId xmlns:a16="http://schemas.microsoft.com/office/drawing/2014/main" val="1613245848"/>
                  </a:ext>
                </a:extLst>
              </a:tr>
              <a:tr h="360013">
                <a:tc>
                  <a:txBody>
                    <a:bodyPr/>
                    <a:lstStyle/>
                    <a:p>
                      <a:pPr algn="ctr" fontAlgn="ctr"/>
                      <a:r>
                        <a:rPr lang="en-US" sz="1600" b="1" i="0" u="none" strike="noStrike" baseline="0">
                          <a:solidFill>
                            <a:srgbClr val="000000"/>
                          </a:solidFill>
                          <a:effectLst/>
                          <a:latin typeface="Arial Narrow" panose="020B0606020202030204" pitchFamily="34" charset="0"/>
                        </a:rPr>
                        <a:t>East line</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tcPr>
                </a:tc>
                <a:tc>
                  <a:txBody>
                    <a:bodyPr/>
                    <a:lstStyle/>
                    <a:p>
                      <a:pPr algn="ctr" fontAlgn="ctr"/>
                      <a:r>
                        <a:rPr lang="en-US" sz="1600" b="0" i="0" u="none" strike="noStrike" baseline="0">
                          <a:solidFill>
                            <a:srgbClr val="000000"/>
                          </a:solidFill>
                          <a:effectLst/>
                          <a:latin typeface="Arial Narrow" panose="020B0606020202030204" pitchFamily="34" charset="0"/>
                        </a:rPr>
                        <a:t>0%</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CFF"/>
                    </a:solidFill>
                  </a:tcPr>
                </a:tc>
                <a:tc>
                  <a:txBody>
                    <a:bodyPr/>
                    <a:lstStyle/>
                    <a:p>
                      <a:pPr algn="ctr" fontAlgn="ctr"/>
                      <a:r>
                        <a:rPr lang="en-US" sz="1600" b="0" i="0" u="none" strike="noStrike" baseline="0">
                          <a:solidFill>
                            <a:srgbClr val="000000"/>
                          </a:solidFill>
                          <a:effectLst/>
                          <a:latin typeface="Arial Narrow" panose="020B0606020202030204" pitchFamily="34" charset="0"/>
                        </a:rPr>
                        <a:t>88%</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7678"/>
                    </a:solidFill>
                  </a:tcPr>
                </a:tc>
                <a:tc>
                  <a:txBody>
                    <a:bodyPr/>
                    <a:lstStyle/>
                    <a:p>
                      <a:pPr algn="ctr" fontAlgn="ctr"/>
                      <a:r>
                        <a:rPr lang="en-US" sz="1600" b="0" i="0" u="none" strike="noStrike" baseline="0">
                          <a:solidFill>
                            <a:srgbClr val="000000"/>
                          </a:solidFill>
                          <a:effectLst/>
                          <a:latin typeface="Arial Narrow" panose="020B0606020202030204" pitchFamily="34" charset="0"/>
                        </a:rPr>
                        <a:t>52%</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AADB0"/>
                    </a:solidFill>
                  </a:tcPr>
                </a:tc>
                <a:tc>
                  <a:txBody>
                    <a:bodyPr/>
                    <a:lstStyle/>
                    <a:p>
                      <a:pPr algn="ctr" fontAlgn="ctr"/>
                      <a:r>
                        <a:rPr lang="en-US" sz="1600" b="0" i="0" u="none" strike="noStrike" baseline="0">
                          <a:solidFill>
                            <a:srgbClr val="000000"/>
                          </a:solidFill>
                          <a:effectLst/>
                          <a:latin typeface="Arial Narrow" panose="020B0606020202030204" pitchFamily="34" charset="0"/>
                        </a:rPr>
                        <a:t>84%</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7C7E"/>
                    </a:solidFill>
                  </a:tcPr>
                </a:tc>
                <a:tc>
                  <a:txBody>
                    <a:bodyPr/>
                    <a:lstStyle/>
                    <a:p>
                      <a:pPr algn="ctr" fontAlgn="ctr"/>
                      <a:r>
                        <a:rPr lang="en-US" sz="1600" b="0" i="0" u="none" strike="noStrike" baseline="0" dirty="0">
                          <a:solidFill>
                            <a:srgbClr val="000000"/>
                          </a:solidFill>
                          <a:effectLst/>
                          <a:latin typeface="Arial Narrow" panose="020B0606020202030204" pitchFamily="34" charset="0"/>
                        </a:rPr>
                        <a:t>52%</a:t>
                      </a:r>
                    </a:p>
                  </a:txBody>
                  <a:tcPr marL="11362" marR="11362" marT="11362"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AADB0"/>
                    </a:solidFill>
                  </a:tcPr>
                </a:tc>
                <a:extLst>
                  <a:ext uri="{0D108BD9-81ED-4DB2-BD59-A6C34878D82A}">
                    <a16:rowId xmlns:a16="http://schemas.microsoft.com/office/drawing/2014/main" val="2987954309"/>
                  </a:ext>
                </a:extLst>
              </a:tr>
            </a:tbl>
          </a:graphicData>
        </a:graphic>
      </p:graphicFrame>
      <p:graphicFrame>
        <p:nvGraphicFramePr>
          <p:cNvPr id="19" name="Chart 18"/>
          <p:cNvGraphicFramePr>
            <a:graphicFrameLocks/>
          </p:cNvGraphicFramePr>
          <p:nvPr>
            <p:extLst>
              <p:ext uri="{D42A27DB-BD31-4B8C-83A1-F6EECF244321}">
                <p14:modId xmlns:p14="http://schemas.microsoft.com/office/powerpoint/2010/main" val="3914800048"/>
              </p:ext>
            </p:extLst>
          </p:nvPr>
        </p:nvGraphicFramePr>
        <p:xfrm>
          <a:off x="4412953" y="4852755"/>
          <a:ext cx="3949997" cy="1938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2635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6705"/>
            <a:ext cx="7947718" cy="673028"/>
          </a:xfrm>
        </p:spPr>
        <p:txBody>
          <a:bodyPr>
            <a:normAutofit fontScale="90000"/>
          </a:bodyPr>
          <a:lstStyle/>
          <a:p>
            <a:r>
              <a:rPr lang="en-US" dirty="0" smtClean="0"/>
              <a:t>FSL: Crop Health</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577511358"/>
              </p:ext>
            </p:extLst>
          </p:nvPr>
        </p:nvGraphicFramePr>
        <p:xfrm>
          <a:off x="895349" y="2213764"/>
          <a:ext cx="7198623" cy="35956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33756" y="1398692"/>
            <a:ext cx="8056804" cy="646331"/>
          </a:xfrm>
          <a:prstGeom prst="rect">
            <a:avLst/>
          </a:prstGeom>
        </p:spPr>
        <p:txBody>
          <a:bodyPr wrap="square">
            <a:spAutoFit/>
          </a:bodyPr>
          <a:lstStyle/>
          <a:p>
            <a:pPr rtl="1"/>
            <a:r>
              <a:rPr lang="en-US" b="1" dirty="0" smtClean="0">
                <a:solidFill>
                  <a:srgbClr val="000000"/>
                </a:solidFill>
                <a:latin typeface="+mj-lt"/>
              </a:rPr>
              <a:t>Satellite remote sensed NDVI (indicating vegetation </a:t>
            </a:r>
            <a:r>
              <a:rPr lang="en-US" b="1" dirty="0">
                <a:solidFill>
                  <a:srgbClr val="000000"/>
                </a:solidFill>
                <a:latin typeface="+mj-lt"/>
              </a:rPr>
              <a:t>abundance and health</a:t>
            </a:r>
            <a:r>
              <a:rPr lang="en-US" b="1" dirty="0" smtClean="0">
                <a:solidFill>
                  <a:srgbClr val="000000"/>
                </a:solidFill>
                <a:latin typeface="+mj-lt"/>
              </a:rPr>
              <a:t>) in cropland areas of </a:t>
            </a:r>
            <a:r>
              <a:rPr lang="en-US" b="1" dirty="0" err="1" smtClean="0">
                <a:solidFill>
                  <a:srgbClr val="000000"/>
                </a:solidFill>
                <a:latin typeface="+mj-lt"/>
              </a:rPr>
              <a:t>Deir</a:t>
            </a:r>
            <a:r>
              <a:rPr lang="en-US" b="1" dirty="0" smtClean="0">
                <a:solidFill>
                  <a:srgbClr val="000000"/>
                </a:solidFill>
                <a:latin typeface="+mj-lt"/>
              </a:rPr>
              <a:t> </a:t>
            </a:r>
            <a:r>
              <a:rPr lang="en-US" b="1" dirty="0" err="1" smtClean="0">
                <a:solidFill>
                  <a:srgbClr val="000000"/>
                </a:solidFill>
                <a:latin typeface="+mj-lt"/>
              </a:rPr>
              <a:t>ez-Zor</a:t>
            </a:r>
            <a:r>
              <a:rPr lang="en-US" b="1" dirty="0" smtClean="0">
                <a:solidFill>
                  <a:srgbClr val="000000"/>
                </a:solidFill>
                <a:latin typeface="+mj-lt"/>
              </a:rPr>
              <a:t> governorate, </a:t>
            </a:r>
            <a:r>
              <a:rPr lang="en-US" b="1" dirty="0">
                <a:solidFill>
                  <a:srgbClr val="000000"/>
                </a:solidFill>
                <a:latin typeface="+mj-lt"/>
              </a:rPr>
              <a:t>compared </a:t>
            </a:r>
            <a:r>
              <a:rPr lang="en-US" b="1" dirty="0" smtClean="0">
                <a:solidFill>
                  <a:srgbClr val="000000"/>
                </a:solidFill>
                <a:latin typeface="+mj-lt"/>
              </a:rPr>
              <a:t>to the </a:t>
            </a:r>
            <a:r>
              <a:rPr lang="en-US" b="1" dirty="0">
                <a:solidFill>
                  <a:srgbClr val="000000"/>
                </a:solidFill>
                <a:latin typeface="+mj-lt"/>
              </a:rPr>
              <a:t>medium-term </a:t>
            </a:r>
            <a:r>
              <a:rPr lang="en-US" b="1" dirty="0" smtClean="0">
                <a:solidFill>
                  <a:srgbClr val="000000"/>
                </a:solidFill>
                <a:latin typeface="+mj-lt"/>
              </a:rPr>
              <a:t>average</a:t>
            </a:r>
            <a:r>
              <a:rPr lang="en-US" dirty="0" smtClean="0">
                <a:latin typeface="+mj-lt"/>
              </a:rPr>
              <a:t> </a:t>
            </a:r>
            <a:endParaRPr lang="en-US" dirty="0">
              <a:latin typeface="+mj-lt"/>
            </a:endParaRPr>
          </a:p>
        </p:txBody>
      </p:sp>
      <p:sp>
        <p:nvSpPr>
          <p:cNvPr id="9" name="Rectangle 8"/>
          <p:cNvSpPr/>
          <p:nvPr/>
        </p:nvSpPr>
        <p:spPr>
          <a:xfrm rot="16200000">
            <a:off x="209895" y="2514844"/>
            <a:ext cx="909244" cy="461665"/>
          </a:xfrm>
          <a:prstGeom prst="rect">
            <a:avLst/>
          </a:prstGeom>
        </p:spPr>
        <p:txBody>
          <a:bodyPr wrap="square">
            <a:spAutoFit/>
          </a:bodyPr>
          <a:lstStyle/>
          <a:p>
            <a:pPr algn="ctr"/>
            <a:r>
              <a:rPr lang="en-US" sz="1200" b="1" dirty="0" smtClean="0">
                <a:solidFill>
                  <a:srgbClr val="000000"/>
                </a:solidFill>
                <a:latin typeface="Calibri" panose="020F0502020204030204" pitchFamily="34" charset="0"/>
              </a:rPr>
              <a:t>More vegetation</a:t>
            </a:r>
            <a:endParaRPr lang="en-US" sz="2400" dirty="0"/>
          </a:p>
        </p:txBody>
      </p:sp>
      <p:sp>
        <p:nvSpPr>
          <p:cNvPr id="10" name="Rectangle 9"/>
          <p:cNvSpPr/>
          <p:nvPr/>
        </p:nvSpPr>
        <p:spPr>
          <a:xfrm>
            <a:off x="233756" y="6192497"/>
            <a:ext cx="7860216" cy="600164"/>
          </a:xfrm>
          <a:prstGeom prst="rect">
            <a:avLst/>
          </a:prstGeom>
        </p:spPr>
        <p:txBody>
          <a:bodyPr wrap="square">
            <a:spAutoFit/>
          </a:bodyPr>
          <a:lstStyle/>
          <a:p>
            <a:pPr marL="171450" indent="-171450">
              <a:buFont typeface="Arial" panose="020B0604020202020204" pitchFamily="34" charset="0"/>
              <a:buChar char="•"/>
            </a:pPr>
            <a:r>
              <a:rPr lang="en-US" sz="1100" i="1" dirty="0" smtClean="0">
                <a:solidFill>
                  <a:srgbClr val="000000"/>
                </a:solidFill>
                <a:latin typeface="+mj-lt"/>
              </a:rPr>
              <a:t>Note: Information for this graph was processed by WFP from satellite data </a:t>
            </a:r>
            <a:r>
              <a:rPr lang="en-US" sz="1100" i="1" dirty="0">
                <a:solidFill>
                  <a:srgbClr val="000000"/>
                </a:solidFill>
                <a:latin typeface="+mj-lt"/>
              </a:rPr>
              <a:t>made available by MODIS NDVI CMG </a:t>
            </a:r>
            <a:r>
              <a:rPr lang="en-US" sz="1100" i="1" dirty="0" smtClean="0">
                <a:solidFill>
                  <a:srgbClr val="000000"/>
                </a:solidFill>
                <a:latin typeface="+mj-lt"/>
              </a:rPr>
              <a:t>and NOAA-NASA. To learn more about the methodology</a:t>
            </a:r>
            <a:r>
              <a:rPr lang="en-US" sz="1100" i="1" dirty="0">
                <a:solidFill>
                  <a:srgbClr val="000000"/>
                </a:solidFill>
                <a:latin typeface="+mj-lt"/>
              </a:rPr>
              <a:t>, visit </a:t>
            </a:r>
            <a:r>
              <a:rPr lang="en-US" sz="1100" i="1" dirty="0">
                <a:solidFill>
                  <a:srgbClr val="000000"/>
                </a:solidFill>
                <a:latin typeface="+mj-lt"/>
                <a:hlinkClick r:id="rId4"/>
              </a:rPr>
              <a:t>http://</a:t>
            </a:r>
            <a:r>
              <a:rPr lang="en-US" sz="1100" i="1" dirty="0" smtClean="0">
                <a:solidFill>
                  <a:srgbClr val="000000"/>
                </a:solidFill>
                <a:latin typeface="+mj-lt"/>
                <a:hlinkClick r:id="rId4"/>
              </a:rPr>
              <a:t>dataviz.vam.wfp.org/seasonal_explorer/rainfall_vegetation/help</a:t>
            </a:r>
            <a:endParaRPr lang="en-US" sz="1100" i="1" dirty="0" smtClean="0">
              <a:solidFill>
                <a:srgbClr val="000000"/>
              </a:solidFill>
              <a:latin typeface="+mj-lt"/>
            </a:endParaRPr>
          </a:p>
          <a:p>
            <a:pPr marL="171450" indent="-171450">
              <a:buFont typeface="Arial" panose="020B0604020202020204" pitchFamily="34" charset="0"/>
              <a:buChar char="•"/>
            </a:pPr>
            <a:r>
              <a:rPr lang="en-US" sz="1100" i="1" dirty="0" smtClean="0">
                <a:solidFill>
                  <a:srgbClr val="000000"/>
                </a:solidFill>
                <a:latin typeface="+mj-lt"/>
              </a:rPr>
              <a:t>For an interactive NDVI dashboard</a:t>
            </a:r>
            <a:r>
              <a:rPr lang="en-US" sz="1100" i="1" dirty="0">
                <a:solidFill>
                  <a:srgbClr val="000000"/>
                </a:solidFill>
                <a:latin typeface="+mj-lt"/>
              </a:rPr>
              <a:t>, visit </a:t>
            </a:r>
            <a:r>
              <a:rPr lang="en-US" sz="1100" i="1" dirty="0">
                <a:solidFill>
                  <a:srgbClr val="000000"/>
                </a:solidFill>
                <a:latin typeface="+mj-lt"/>
                <a:hlinkClick r:id="rId5"/>
              </a:rPr>
              <a:t>https://</a:t>
            </a:r>
            <a:r>
              <a:rPr lang="en-US" sz="1100" i="1" dirty="0" smtClean="0">
                <a:solidFill>
                  <a:srgbClr val="000000"/>
                </a:solidFill>
                <a:latin typeface="+mj-lt"/>
                <a:hlinkClick r:id="rId5"/>
              </a:rPr>
              <a:t>glam1.gsfc.nasa.gov</a:t>
            </a:r>
            <a:endParaRPr lang="en-US" sz="1100" i="1" dirty="0">
              <a:latin typeface="+mj-lt"/>
            </a:endParaRPr>
          </a:p>
        </p:txBody>
      </p:sp>
      <p:sp>
        <p:nvSpPr>
          <p:cNvPr id="12" name="Rectangle 11"/>
          <p:cNvSpPr/>
          <p:nvPr/>
        </p:nvSpPr>
        <p:spPr>
          <a:xfrm rot="16200000">
            <a:off x="207757" y="4511282"/>
            <a:ext cx="909244" cy="461665"/>
          </a:xfrm>
          <a:prstGeom prst="rect">
            <a:avLst/>
          </a:prstGeom>
        </p:spPr>
        <p:txBody>
          <a:bodyPr wrap="square">
            <a:spAutoFit/>
          </a:bodyPr>
          <a:lstStyle/>
          <a:p>
            <a:pPr algn="ctr"/>
            <a:r>
              <a:rPr lang="en-US" sz="1200" b="1" dirty="0" smtClean="0">
                <a:solidFill>
                  <a:srgbClr val="000000"/>
                </a:solidFill>
                <a:latin typeface="Calibri" panose="020F0502020204030204" pitchFamily="34" charset="0"/>
              </a:rPr>
              <a:t>Less vegetation</a:t>
            </a:r>
            <a:endParaRPr lang="en-US" sz="2400" dirty="0"/>
          </a:p>
        </p:txBody>
      </p:sp>
    </p:spTree>
    <p:extLst>
      <p:ext uri="{BB962C8B-B14F-4D97-AF65-F5344CB8AC3E}">
        <p14:creationId xmlns:p14="http://schemas.microsoft.com/office/powerpoint/2010/main" val="377404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6705"/>
            <a:ext cx="7947718" cy="673028"/>
          </a:xfrm>
        </p:spPr>
        <p:txBody>
          <a:bodyPr>
            <a:normAutofit fontScale="90000"/>
          </a:bodyPr>
          <a:lstStyle/>
          <a:p>
            <a:r>
              <a:rPr lang="en-US" dirty="0" smtClean="0"/>
              <a:t>FSL: Barriers to Growing Crops</a:t>
            </a:r>
            <a:endParaRPr lang="en-US" dirty="0"/>
          </a:p>
        </p:txBody>
      </p:sp>
      <p:sp>
        <p:nvSpPr>
          <p:cNvPr id="8" name="Rectangle 7"/>
          <p:cNvSpPr/>
          <p:nvPr/>
        </p:nvSpPr>
        <p:spPr>
          <a:xfrm>
            <a:off x="233756" y="1103417"/>
            <a:ext cx="7860216" cy="646331"/>
          </a:xfrm>
          <a:prstGeom prst="rect">
            <a:avLst/>
          </a:prstGeom>
        </p:spPr>
        <p:txBody>
          <a:bodyPr wrap="square">
            <a:spAutoFit/>
          </a:bodyPr>
          <a:lstStyle/>
          <a:p>
            <a:r>
              <a:rPr lang="en-US" b="1" dirty="0" smtClean="0">
                <a:solidFill>
                  <a:srgbClr val="000000"/>
                </a:solidFill>
                <a:latin typeface="+mj-lt"/>
              </a:rPr>
              <a:t>Barriers to growing crops (by % of KIs reporting in communities where growing crops was listed as a top income source)</a:t>
            </a:r>
            <a:endParaRPr lang="en-US"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263627222"/>
              </p:ext>
            </p:extLst>
          </p:nvPr>
        </p:nvGraphicFramePr>
        <p:xfrm>
          <a:off x="343691" y="1907381"/>
          <a:ext cx="7904957" cy="1715458"/>
        </p:xfrm>
        <a:graphic>
          <a:graphicData uri="http://schemas.openxmlformats.org/drawingml/2006/table">
            <a:tbl>
              <a:tblPr/>
              <a:tblGrid>
                <a:gridCol w="1020877">
                  <a:extLst>
                    <a:ext uri="{9D8B030D-6E8A-4147-A177-3AD203B41FA5}">
                      <a16:colId xmlns:a16="http://schemas.microsoft.com/office/drawing/2014/main" val="3068231547"/>
                    </a:ext>
                  </a:extLst>
                </a:gridCol>
                <a:gridCol w="1165272">
                  <a:extLst>
                    <a:ext uri="{9D8B030D-6E8A-4147-A177-3AD203B41FA5}">
                      <a16:colId xmlns:a16="http://schemas.microsoft.com/office/drawing/2014/main" val="4113142614"/>
                    </a:ext>
                  </a:extLst>
                </a:gridCol>
                <a:gridCol w="1452880">
                  <a:extLst>
                    <a:ext uri="{9D8B030D-6E8A-4147-A177-3AD203B41FA5}">
                      <a16:colId xmlns:a16="http://schemas.microsoft.com/office/drawing/2014/main" val="2777208554"/>
                    </a:ext>
                  </a:extLst>
                </a:gridCol>
                <a:gridCol w="1554480">
                  <a:extLst>
                    <a:ext uri="{9D8B030D-6E8A-4147-A177-3AD203B41FA5}">
                      <a16:colId xmlns:a16="http://schemas.microsoft.com/office/drawing/2014/main" val="3811940929"/>
                    </a:ext>
                  </a:extLst>
                </a:gridCol>
                <a:gridCol w="1463040">
                  <a:extLst>
                    <a:ext uri="{9D8B030D-6E8A-4147-A177-3AD203B41FA5}">
                      <a16:colId xmlns:a16="http://schemas.microsoft.com/office/drawing/2014/main" val="2363354808"/>
                    </a:ext>
                  </a:extLst>
                </a:gridCol>
                <a:gridCol w="1248408">
                  <a:extLst>
                    <a:ext uri="{9D8B030D-6E8A-4147-A177-3AD203B41FA5}">
                      <a16:colId xmlns:a16="http://schemas.microsoft.com/office/drawing/2014/main" val="3698405501"/>
                    </a:ext>
                  </a:extLst>
                </a:gridCol>
              </a:tblGrid>
              <a:tr h="696741">
                <a:tc>
                  <a:txBody>
                    <a:bodyPr/>
                    <a:lstStyle/>
                    <a:p>
                      <a:pPr algn="ctr" fontAlgn="t"/>
                      <a:r>
                        <a:rPr lang="en-US" sz="1600" b="1" i="0" u="none" strike="noStrike" dirty="0">
                          <a:solidFill>
                            <a:srgbClr val="000000"/>
                          </a:solidFill>
                          <a:effectLst/>
                          <a:latin typeface="Calibri" panose="020F0502020204030204" pitchFamily="34" charset="0"/>
                        </a:rPr>
                        <a:t> </a:t>
                      </a:r>
                    </a:p>
                  </a:txBody>
                  <a:tcPr marL="11740" marR="11740" marT="11740" marB="0">
                    <a:lnL>
                      <a:noFill/>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solidFill>
                      <a:srgbClr val="FFFFFF"/>
                    </a:solidFill>
                  </a:tcPr>
                </a:tc>
                <a:tc>
                  <a:txBody>
                    <a:bodyPr/>
                    <a:lstStyle/>
                    <a:p>
                      <a:pPr algn="ctr" fontAlgn="ctr"/>
                      <a:r>
                        <a:rPr lang="en-US" sz="1600" b="1" i="0" u="none" strike="noStrike" dirty="0">
                          <a:solidFill>
                            <a:srgbClr val="FFFFFF"/>
                          </a:solidFill>
                          <a:effectLst/>
                          <a:latin typeface="Calibri" panose="020F0502020204030204" pitchFamily="34" charset="0"/>
                        </a:rPr>
                        <a:t>Need for irrigation</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FFFFFF"/>
                          </a:solidFill>
                          <a:effectLst/>
                          <a:latin typeface="Calibri" panose="020F0502020204030204" pitchFamily="34" charset="0"/>
                        </a:rPr>
                        <a:t>Low profitability of selling outputs</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dirty="0">
                          <a:solidFill>
                            <a:srgbClr val="FFFFFF"/>
                          </a:solidFill>
                          <a:effectLst/>
                          <a:latin typeface="Calibri" panose="020F0502020204030204" pitchFamily="34" charset="0"/>
                        </a:rPr>
                        <a:t>Price/availability of </a:t>
                      </a:r>
                      <a:r>
                        <a:rPr lang="en-US" sz="1600" b="1" i="0" u="none" strike="noStrike" dirty="0" smtClean="0">
                          <a:solidFill>
                            <a:srgbClr val="FFFFFF"/>
                          </a:solidFill>
                          <a:effectLst/>
                          <a:latin typeface="Calibri" panose="020F0502020204030204" pitchFamily="34" charset="0"/>
                        </a:rPr>
                        <a:t>equipment</a:t>
                      </a:r>
                      <a:endParaRPr lang="en-US" sz="1600" b="1" i="0" u="none" strike="noStrike" dirty="0">
                        <a:solidFill>
                          <a:srgbClr val="FFFFFF"/>
                        </a:solidFill>
                        <a:effectLst/>
                        <a:latin typeface="Calibri" panose="020F0502020204030204" pitchFamily="34" charset="0"/>
                      </a:endParaRP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FFFFFF"/>
                          </a:solidFill>
                          <a:effectLst/>
                          <a:latin typeface="Calibri" panose="020F0502020204030204" pitchFamily="34" charset="0"/>
                        </a:rPr>
                        <a:t>Price/availability of fertilizer</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FFFFFF"/>
                          </a:solidFill>
                          <a:effectLst/>
                          <a:latin typeface="Calibri" panose="020F0502020204030204" pitchFamily="34" charset="0"/>
                        </a:rPr>
                        <a:t>Price availability of seeds</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extLst>
                  <a:ext uri="{0D108BD9-81ED-4DB2-BD59-A6C34878D82A}">
                    <a16:rowId xmlns:a16="http://schemas.microsoft.com/office/drawing/2014/main" val="1854412815"/>
                  </a:ext>
                </a:extLst>
              </a:tr>
              <a:tr h="324066">
                <a:tc>
                  <a:txBody>
                    <a:bodyPr/>
                    <a:lstStyle/>
                    <a:p>
                      <a:pPr algn="ctr" fontAlgn="t"/>
                      <a:r>
                        <a:rPr lang="en-US" sz="1600" b="1" i="0" u="none" strike="noStrike" dirty="0">
                          <a:solidFill>
                            <a:srgbClr val="000000"/>
                          </a:solidFill>
                          <a:effectLst/>
                          <a:latin typeface="Calibri" panose="020F0502020204030204" pitchFamily="34" charset="0"/>
                        </a:rPr>
                        <a:t>West line</a:t>
                      </a:r>
                    </a:p>
                  </a:txBody>
                  <a:tcPr marL="11740" marR="11740" marT="11740" marB="0">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15%</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0F3"/>
                    </a:solidFill>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CFF"/>
                    </a:solidFill>
                  </a:tcPr>
                </a:tc>
                <a:tc>
                  <a:txBody>
                    <a:bodyPr/>
                    <a:lstStyle/>
                    <a:p>
                      <a:pPr algn="ctr" fontAlgn="ctr"/>
                      <a:r>
                        <a:rPr lang="en-US" sz="1600" b="0" i="0" u="none" strike="noStrike">
                          <a:solidFill>
                            <a:srgbClr val="000000"/>
                          </a:solidFill>
                          <a:effectLst/>
                          <a:latin typeface="Calibri" panose="020F0502020204030204" pitchFamily="34" charset="0"/>
                        </a:rPr>
                        <a:t>54%</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AAEB1"/>
                    </a:solidFill>
                  </a:tcPr>
                </a:tc>
                <a:tc>
                  <a:txBody>
                    <a:bodyPr/>
                    <a:lstStyle/>
                    <a:p>
                      <a:pPr algn="ctr" fontAlgn="ctr"/>
                      <a:r>
                        <a:rPr lang="en-US" sz="1600" b="0" i="0" u="none" strike="noStrike">
                          <a:solidFill>
                            <a:srgbClr val="000000"/>
                          </a:solidFill>
                          <a:effectLst/>
                          <a:latin typeface="Calibri" panose="020F0502020204030204" pitchFamily="34" charset="0"/>
                        </a:rPr>
                        <a:t>93%</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6C6E"/>
                    </a:solidFill>
                  </a:tcPr>
                </a:tc>
                <a:tc>
                  <a:txBody>
                    <a:bodyPr/>
                    <a:lstStyle/>
                    <a:p>
                      <a:pPr algn="ctr" fontAlgn="ctr"/>
                      <a:r>
                        <a:rPr lang="en-US" sz="1600" b="0" i="0" u="none" strike="noStrike" dirty="0">
                          <a:solidFill>
                            <a:srgbClr val="000000"/>
                          </a:solidFill>
                          <a:effectLst/>
                          <a:latin typeface="Calibri" panose="020F0502020204030204" pitchFamily="34" charset="0"/>
                        </a:rPr>
                        <a:t>61%</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AA2A4"/>
                    </a:solidFill>
                  </a:tcPr>
                </a:tc>
                <a:extLst>
                  <a:ext uri="{0D108BD9-81ED-4DB2-BD59-A6C34878D82A}">
                    <a16:rowId xmlns:a16="http://schemas.microsoft.com/office/drawing/2014/main" val="4055190463"/>
                  </a:ext>
                </a:extLst>
              </a:tr>
              <a:tr h="324066">
                <a:tc>
                  <a:txBody>
                    <a:bodyPr/>
                    <a:lstStyle/>
                    <a:p>
                      <a:pPr algn="ctr" fontAlgn="t"/>
                      <a:r>
                        <a:rPr lang="en-US" sz="1600" b="1" i="0" u="none" strike="noStrike">
                          <a:solidFill>
                            <a:srgbClr val="000000"/>
                          </a:solidFill>
                          <a:effectLst/>
                          <a:latin typeface="Calibri" panose="020F0502020204030204" pitchFamily="34" charset="0"/>
                        </a:rPr>
                        <a:t>North line</a:t>
                      </a:r>
                    </a:p>
                  </a:txBody>
                  <a:tcPr marL="11740" marR="11740" marT="11740" marB="0">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78%</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8688"/>
                    </a:solidFill>
                  </a:tcPr>
                </a:tc>
                <a:tc>
                  <a:txBody>
                    <a:bodyPr/>
                    <a:lstStyle/>
                    <a:p>
                      <a:pPr algn="ctr" fontAlgn="ctr"/>
                      <a:r>
                        <a:rPr lang="en-US" sz="1600" b="0" i="0" u="none" strike="noStrike" dirty="0">
                          <a:solidFill>
                            <a:srgbClr val="000000"/>
                          </a:solidFill>
                          <a:effectLst/>
                          <a:latin typeface="Calibri" panose="020F0502020204030204" pitchFamily="34" charset="0"/>
                        </a:rPr>
                        <a:t>22%</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E3E6"/>
                    </a:solidFill>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CFF"/>
                    </a:solidFill>
                  </a:tcPr>
                </a:tc>
                <a:tc>
                  <a:txBody>
                    <a:bodyPr/>
                    <a:lstStyle/>
                    <a:p>
                      <a:pPr algn="ctr" fontAlgn="ctr"/>
                      <a:r>
                        <a:rPr lang="en-US" sz="1600" b="0" i="0" u="none" strike="noStrike">
                          <a:solidFill>
                            <a:srgbClr val="000000"/>
                          </a:solidFill>
                          <a:effectLst/>
                          <a:latin typeface="Calibri" panose="020F0502020204030204" pitchFamily="34" charset="0"/>
                        </a:rPr>
                        <a:t>48%</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BB7BA"/>
                    </a:solidFill>
                  </a:tcPr>
                </a:tc>
                <a:tc>
                  <a:txBody>
                    <a:bodyPr/>
                    <a:lstStyle/>
                    <a:p>
                      <a:pPr algn="ctr" fontAlgn="ctr"/>
                      <a:r>
                        <a:rPr lang="en-US" sz="1600" b="0" i="0" u="none" strike="noStrike">
                          <a:solidFill>
                            <a:srgbClr val="000000"/>
                          </a:solidFill>
                          <a:effectLst/>
                          <a:latin typeface="Calibri" panose="020F0502020204030204" pitchFamily="34" charset="0"/>
                        </a:rPr>
                        <a:t>33%</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BD0D3"/>
                    </a:solidFill>
                  </a:tcPr>
                </a:tc>
                <a:extLst>
                  <a:ext uri="{0D108BD9-81ED-4DB2-BD59-A6C34878D82A}">
                    <a16:rowId xmlns:a16="http://schemas.microsoft.com/office/drawing/2014/main" val="3736664808"/>
                  </a:ext>
                </a:extLst>
              </a:tr>
              <a:tr h="324066">
                <a:tc>
                  <a:txBody>
                    <a:bodyPr/>
                    <a:lstStyle/>
                    <a:p>
                      <a:pPr algn="ctr" fontAlgn="t"/>
                      <a:r>
                        <a:rPr lang="en-US" sz="1600" b="1" i="0" u="none" strike="noStrike">
                          <a:solidFill>
                            <a:srgbClr val="000000"/>
                          </a:solidFill>
                          <a:effectLst/>
                          <a:latin typeface="Calibri" panose="020F0502020204030204" pitchFamily="34" charset="0"/>
                        </a:rPr>
                        <a:t>East line</a:t>
                      </a:r>
                    </a:p>
                  </a:txBody>
                  <a:tcPr marL="11740" marR="11740" marT="11740" marB="0">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44%</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BBEC1"/>
                    </a:solidFill>
                  </a:tcPr>
                </a:tc>
                <a:tc>
                  <a:txBody>
                    <a:bodyPr/>
                    <a:lstStyle/>
                    <a:p>
                      <a:pPr algn="ctr" fontAlgn="ctr"/>
                      <a:r>
                        <a:rPr lang="en-US" sz="1600" b="0" i="0" u="none" strike="noStrike">
                          <a:solidFill>
                            <a:srgbClr val="000000"/>
                          </a:solidFill>
                          <a:effectLst/>
                          <a:latin typeface="Calibri" panose="020F0502020204030204" pitchFamily="34" charset="0"/>
                        </a:rPr>
                        <a:t>56%</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AAAAD"/>
                    </a:solidFill>
                  </a:tcP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D9DC"/>
                    </a:solidFill>
                  </a:tcPr>
                </a:tc>
                <a:tc>
                  <a:txBody>
                    <a:bodyPr/>
                    <a:lstStyle/>
                    <a:p>
                      <a:pPr algn="ctr" fontAlgn="ctr"/>
                      <a:r>
                        <a:rPr lang="en-US" sz="1600" b="0" i="0" u="none" strike="noStrike" dirty="0">
                          <a:solidFill>
                            <a:srgbClr val="000000"/>
                          </a:solidFill>
                          <a:effectLst/>
                          <a:latin typeface="Calibri" panose="020F0502020204030204" pitchFamily="34" charset="0"/>
                        </a:rPr>
                        <a:t>76%</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898B"/>
                    </a:solidFill>
                  </a:tcPr>
                </a:tc>
                <a:tc>
                  <a:txBody>
                    <a:bodyPr/>
                    <a:lstStyle/>
                    <a:p>
                      <a:pPr algn="ctr" fontAlgn="ctr"/>
                      <a:r>
                        <a:rPr lang="en-US" sz="1600" b="0" i="0" u="none" strike="noStrike" dirty="0">
                          <a:solidFill>
                            <a:srgbClr val="000000"/>
                          </a:solidFill>
                          <a:effectLst/>
                          <a:latin typeface="Calibri" panose="020F0502020204030204" pitchFamily="34" charset="0"/>
                        </a:rPr>
                        <a:t>32%</a:t>
                      </a:r>
                    </a:p>
                  </a:txBody>
                  <a:tcPr marL="11740" marR="11740" marT="1174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BD3D5"/>
                    </a:solidFill>
                  </a:tcPr>
                </a:tc>
                <a:extLst>
                  <a:ext uri="{0D108BD9-81ED-4DB2-BD59-A6C34878D82A}">
                    <a16:rowId xmlns:a16="http://schemas.microsoft.com/office/drawing/2014/main" val="4101481631"/>
                  </a:ext>
                </a:extLst>
              </a:tr>
            </a:tbl>
          </a:graphicData>
        </a:graphic>
      </p:graphicFrame>
      <p:sp>
        <p:nvSpPr>
          <p:cNvPr id="10" name="Rectangle 9"/>
          <p:cNvSpPr/>
          <p:nvPr/>
        </p:nvSpPr>
        <p:spPr>
          <a:xfrm>
            <a:off x="233756" y="3867572"/>
            <a:ext cx="3861994" cy="784830"/>
          </a:xfrm>
          <a:prstGeom prst="rect">
            <a:avLst/>
          </a:prstGeom>
        </p:spPr>
        <p:txBody>
          <a:bodyPr wrap="square">
            <a:spAutoFit/>
          </a:bodyPr>
          <a:lstStyle/>
          <a:p>
            <a:r>
              <a:rPr lang="en-US" sz="1500" b="1" u="sng" dirty="0" smtClean="0">
                <a:solidFill>
                  <a:srgbClr val="000000"/>
                </a:solidFill>
                <a:latin typeface="+mj-lt"/>
              </a:rPr>
              <a:t>Issues with irrigation in the North line</a:t>
            </a:r>
            <a:r>
              <a:rPr lang="en-US" sz="1500" b="1" dirty="0" smtClean="0">
                <a:solidFill>
                  <a:srgbClr val="000000"/>
                </a:solidFill>
                <a:latin typeface="+mj-lt"/>
              </a:rPr>
              <a:t> (by % of KIs reporting in communities where the need for irrigation was a barrier to growing crops)</a:t>
            </a:r>
            <a:endParaRPr lang="en-US" sz="1500" dirty="0">
              <a:latin typeface="+mj-lt"/>
            </a:endParaRPr>
          </a:p>
        </p:txBody>
      </p:sp>
      <p:sp>
        <p:nvSpPr>
          <p:cNvPr id="11" name="Rectangle 10"/>
          <p:cNvSpPr/>
          <p:nvPr/>
        </p:nvSpPr>
        <p:spPr>
          <a:xfrm>
            <a:off x="4412953" y="3867572"/>
            <a:ext cx="3768521" cy="784830"/>
          </a:xfrm>
          <a:prstGeom prst="rect">
            <a:avLst/>
          </a:prstGeom>
        </p:spPr>
        <p:txBody>
          <a:bodyPr wrap="square">
            <a:spAutoFit/>
          </a:bodyPr>
          <a:lstStyle/>
          <a:p>
            <a:r>
              <a:rPr lang="en-US" sz="1500" b="1" u="sng" dirty="0">
                <a:solidFill>
                  <a:srgbClr val="000000"/>
                </a:solidFill>
                <a:latin typeface="+mj-lt"/>
              </a:rPr>
              <a:t>Issues with irrigation in the East line</a:t>
            </a:r>
            <a:r>
              <a:rPr lang="en-US" sz="1500" b="1" dirty="0">
                <a:solidFill>
                  <a:srgbClr val="000000"/>
                </a:solidFill>
                <a:latin typeface="+mj-lt"/>
              </a:rPr>
              <a:t> (by % of KIs reporting in communities where the need for irrigation was a barrier to growing crops)</a:t>
            </a:r>
            <a:endParaRPr lang="en-US" sz="1500" dirty="0">
              <a:latin typeface="+mj-lt"/>
            </a:endParaRPr>
          </a:p>
        </p:txBody>
      </p:sp>
      <p:graphicFrame>
        <p:nvGraphicFramePr>
          <p:cNvPr id="13" name="Chart 12"/>
          <p:cNvGraphicFramePr>
            <a:graphicFrameLocks/>
          </p:cNvGraphicFramePr>
          <p:nvPr>
            <p:extLst>
              <p:ext uri="{D42A27DB-BD31-4B8C-83A1-F6EECF244321}">
                <p14:modId xmlns:p14="http://schemas.microsoft.com/office/powerpoint/2010/main" val="2092578492"/>
              </p:ext>
            </p:extLst>
          </p:nvPr>
        </p:nvGraphicFramePr>
        <p:xfrm>
          <a:off x="343691" y="4718670"/>
          <a:ext cx="3866359" cy="1909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2599085647"/>
              </p:ext>
            </p:extLst>
          </p:nvPr>
        </p:nvGraphicFramePr>
        <p:xfrm>
          <a:off x="4163864" y="4718670"/>
          <a:ext cx="4629447" cy="1909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112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21155"/>
            <a:ext cx="7947718" cy="673028"/>
          </a:xfrm>
        </p:spPr>
        <p:txBody>
          <a:bodyPr>
            <a:normAutofit fontScale="90000"/>
          </a:bodyPr>
          <a:lstStyle/>
          <a:p>
            <a:pPr algn="ctr"/>
            <a:r>
              <a:rPr lang="en-GB" dirty="0" smtClean="0"/>
              <a:t>Methodology</a:t>
            </a:r>
            <a:endParaRPr lang="en-GB" dirty="0"/>
          </a:p>
        </p:txBody>
      </p:sp>
      <p:sp>
        <p:nvSpPr>
          <p:cNvPr id="3" name="Content Placeholder 2"/>
          <p:cNvSpPr>
            <a:spLocks noGrp="1"/>
          </p:cNvSpPr>
          <p:nvPr>
            <p:ph idx="1"/>
          </p:nvPr>
        </p:nvSpPr>
        <p:spPr>
          <a:xfrm>
            <a:off x="233756" y="1026160"/>
            <a:ext cx="8057988" cy="5821680"/>
          </a:xfrm>
        </p:spPr>
        <p:txBody>
          <a:bodyPr>
            <a:normAutofit/>
          </a:bodyPr>
          <a:lstStyle/>
          <a:p>
            <a:pPr marL="0" indent="0">
              <a:buNone/>
            </a:pPr>
            <a:r>
              <a:rPr lang="en-US" sz="1800" dirty="0" smtClean="0"/>
              <a:t>Data from this presentation comes from the fourth round of the </a:t>
            </a:r>
            <a:r>
              <a:rPr lang="en-US" sz="1800" dirty="0" err="1" smtClean="0"/>
              <a:t>Deir</a:t>
            </a:r>
            <a:r>
              <a:rPr lang="en-US" sz="1800" dirty="0" smtClean="0"/>
              <a:t> </a:t>
            </a:r>
            <a:r>
              <a:rPr lang="en-US" sz="1800" dirty="0" err="1" smtClean="0"/>
              <a:t>ez-Zor</a:t>
            </a:r>
            <a:r>
              <a:rPr lang="en-US" sz="1800" dirty="0" smtClean="0"/>
              <a:t> Situation Overview assessment, which aims to identify key needs in communities across the governorate.</a:t>
            </a:r>
          </a:p>
          <a:p>
            <a:pPr marL="0" indent="0">
              <a:buNone/>
            </a:pPr>
            <a:endParaRPr lang="en-US" sz="1800" dirty="0" smtClean="0"/>
          </a:p>
          <a:p>
            <a:r>
              <a:rPr lang="en-US" sz="1800" dirty="0" smtClean="0"/>
              <a:t>Data were </a:t>
            </a:r>
            <a:r>
              <a:rPr lang="en-US" sz="1800" dirty="0"/>
              <a:t>collected </a:t>
            </a:r>
            <a:r>
              <a:rPr lang="en-US" sz="1800" dirty="0" smtClean="0"/>
              <a:t>through </a:t>
            </a:r>
            <a:r>
              <a:rPr lang="en-US" sz="1800" dirty="0" smtClean="0"/>
              <a:t>remote Key </a:t>
            </a:r>
            <a:r>
              <a:rPr lang="en-US" sz="1800" dirty="0"/>
              <a:t>I</a:t>
            </a:r>
            <a:r>
              <a:rPr lang="en-US" sz="1800" dirty="0" smtClean="0"/>
              <a:t>nformant (KI) </a:t>
            </a:r>
            <a:r>
              <a:rPr lang="en-US" sz="1800" dirty="0" smtClean="0"/>
              <a:t>interviews between </a:t>
            </a:r>
            <a:r>
              <a:rPr lang="en-US" sz="1800" dirty="0"/>
              <a:t>24 </a:t>
            </a:r>
            <a:r>
              <a:rPr lang="en-US" sz="1800" dirty="0" smtClean="0"/>
              <a:t>September </a:t>
            </a:r>
            <a:r>
              <a:rPr lang="en-US" sz="1800" dirty="0"/>
              <a:t>and 1 </a:t>
            </a:r>
            <a:r>
              <a:rPr lang="en-US" sz="1800" dirty="0" smtClean="0"/>
              <a:t>October 2018.</a:t>
            </a:r>
            <a:endParaRPr lang="en-GB" sz="1800" dirty="0" smtClean="0"/>
          </a:p>
          <a:p>
            <a:r>
              <a:rPr lang="en-GB" sz="1800" dirty="0" smtClean="0"/>
              <a:t>140 communities and </a:t>
            </a:r>
            <a:r>
              <a:rPr lang="en-GB" sz="1800" dirty="0" smtClean="0"/>
              <a:t>IDP sites were assessed.</a:t>
            </a:r>
          </a:p>
          <a:p>
            <a:r>
              <a:rPr lang="en-GB" sz="1800" dirty="0" smtClean="0"/>
              <a:t>Enumerators used an average of 3 KIs to fill in one form, with different KIs contributing to different sections of the form. </a:t>
            </a:r>
          </a:p>
          <a:p>
            <a:r>
              <a:rPr lang="en-GB" sz="1800" dirty="0" smtClean="0"/>
              <a:t>Following preliminary analysis, the findings were contextualized in a workshop with the enumerator team in order to get extra details and contextual information on key indicators.</a:t>
            </a:r>
            <a:endParaRPr lang="en-GB" sz="1800" dirty="0" smtClean="0"/>
          </a:p>
          <a:p>
            <a:r>
              <a:rPr lang="en-GB" sz="1800" dirty="0" smtClean="0"/>
              <a:t>Identified needs were compared with available data abou</a:t>
            </a:r>
            <a:r>
              <a:rPr lang="en-GB" sz="1800" dirty="0" smtClean="0"/>
              <a:t>t the response in order to establish an overview of potential gaps.</a:t>
            </a:r>
            <a:endParaRPr lang="en-GB" sz="1800" dirty="0" smtClean="0"/>
          </a:p>
          <a:p>
            <a:r>
              <a:rPr lang="en-GB" sz="1800" dirty="0" smtClean="0"/>
              <a:t>Given the highly dynamic situation in </a:t>
            </a:r>
            <a:r>
              <a:rPr lang="en-GB" sz="1800" dirty="0" err="1" smtClean="0"/>
              <a:t>Deir</a:t>
            </a:r>
            <a:r>
              <a:rPr lang="en-GB" sz="1800" dirty="0" smtClean="0"/>
              <a:t> </a:t>
            </a:r>
            <a:r>
              <a:rPr lang="en-GB" sz="1800" dirty="0" err="1" smtClean="0"/>
              <a:t>ez-Zor</a:t>
            </a:r>
            <a:r>
              <a:rPr lang="en-GB" sz="1800" dirty="0" smtClean="0"/>
              <a:t>, the findings should only be considered indicative of the situation during the data collection period.</a:t>
            </a:r>
          </a:p>
          <a:p>
            <a:r>
              <a:rPr lang="en-GB" sz="1800" dirty="0" smtClean="0"/>
              <a:t>It was not possible to obtain a full list of interventions undertaken in the governorate, so the gap analysis should be considered indicative only.</a:t>
            </a:r>
          </a:p>
          <a:p>
            <a:r>
              <a:rPr lang="en-GB" sz="1800" dirty="0" smtClean="0"/>
              <a:t>Data gathered through key informant interviews are not statistically significant and should be considered indicative only.</a:t>
            </a:r>
            <a:endParaRPr lang="en-GB" sz="1800" dirty="0"/>
          </a:p>
        </p:txBody>
      </p:sp>
    </p:spTree>
    <p:extLst>
      <p:ext uri="{BB962C8B-B14F-4D97-AF65-F5344CB8AC3E}">
        <p14:creationId xmlns:p14="http://schemas.microsoft.com/office/powerpoint/2010/main" val="423441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6705"/>
            <a:ext cx="7947718" cy="673028"/>
          </a:xfrm>
        </p:spPr>
        <p:txBody>
          <a:bodyPr>
            <a:normAutofit fontScale="90000"/>
          </a:bodyPr>
          <a:lstStyle/>
          <a:p>
            <a:r>
              <a:rPr lang="en-US" dirty="0" smtClean="0"/>
              <a:t>FSL: Main Sources of Food</a:t>
            </a:r>
            <a:endParaRPr lang="en-US" dirty="0"/>
          </a:p>
        </p:txBody>
      </p:sp>
      <p:sp>
        <p:nvSpPr>
          <p:cNvPr id="8" name="Rectangle 7"/>
          <p:cNvSpPr/>
          <p:nvPr/>
        </p:nvSpPr>
        <p:spPr>
          <a:xfrm>
            <a:off x="233756" y="1055792"/>
            <a:ext cx="7860216" cy="646331"/>
          </a:xfrm>
          <a:prstGeom prst="rect">
            <a:avLst/>
          </a:prstGeom>
        </p:spPr>
        <p:txBody>
          <a:bodyPr wrap="square">
            <a:spAutoFit/>
          </a:bodyPr>
          <a:lstStyle/>
          <a:p>
            <a:r>
              <a:rPr lang="en-US" b="1" dirty="0" smtClean="0">
                <a:solidFill>
                  <a:srgbClr val="000000"/>
                </a:solidFill>
                <a:latin typeface="+mj-lt"/>
              </a:rPr>
              <a:t>Food </a:t>
            </a:r>
            <a:r>
              <a:rPr lang="en-US" b="1" dirty="0">
                <a:solidFill>
                  <a:srgbClr val="000000"/>
                </a:solidFill>
                <a:latin typeface="+mj-lt"/>
              </a:rPr>
              <a:t>sources most commonly listed when ranking </a:t>
            </a:r>
            <a:r>
              <a:rPr lang="en-US" b="1" dirty="0" smtClean="0">
                <a:solidFill>
                  <a:srgbClr val="000000"/>
                </a:solidFill>
                <a:latin typeface="+mj-lt"/>
              </a:rPr>
              <a:t>top </a:t>
            </a:r>
            <a:r>
              <a:rPr lang="en-US" b="1" dirty="0">
                <a:solidFill>
                  <a:srgbClr val="000000"/>
                </a:solidFill>
                <a:latin typeface="+mj-lt"/>
              </a:rPr>
              <a:t>sources of </a:t>
            </a:r>
            <a:r>
              <a:rPr lang="en-US" b="1" dirty="0" smtClean="0">
                <a:solidFill>
                  <a:srgbClr val="000000"/>
                </a:solidFill>
                <a:latin typeface="+mj-lt"/>
              </a:rPr>
              <a:t>food </a:t>
            </a:r>
            <a:r>
              <a:rPr lang="en-US" b="1" dirty="0">
                <a:solidFill>
                  <a:srgbClr val="000000"/>
                </a:solidFill>
                <a:latin typeface="+mj-lt"/>
              </a:rPr>
              <a:t>for the community (by % of KIs reporting) </a:t>
            </a:r>
            <a:endParaRPr lang="en-US" dirty="0">
              <a:latin typeface="+mj-lt"/>
            </a:endParaRPr>
          </a:p>
        </p:txBody>
      </p:sp>
      <p:sp>
        <p:nvSpPr>
          <p:cNvPr id="6" name="Rectangle 5"/>
          <p:cNvSpPr/>
          <p:nvPr/>
        </p:nvSpPr>
        <p:spPr>
          <a:xfrm>
            <a:off x="233756" y="4087613"/>
            <a:ext cx="7860216" cy="369332"/>
          </a:xfrm>
          <a:prstGeom prst="rect">
            <a:avLst/>
          </a:prstGeom>
        </p:spPr>
        <p:txBody>
          <a:bodyPr wrap="square">
            <a:spAutoFit/>
          </a:bodyPr>
          <a:lstStyle/>
          <a:p>
            <a:r>
              <a:rPr lang="en-US" b="1" dirty="0" smtClean="0">
                <a:solidFill>
                  <a:srgbClr val="000000"/>
                </a:solidFill>
                <a:latin typeface="+mj-lt"/>
              </a:rPr>
              <a:t>% of communities where KIs reported that markets were functional</a:t>
            </a:r>
            <a:endParaRPr lang="en-US" dirty="0">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2054992920"/>
              </p:ext>
            </p:extLst>
          </p:nvPr>
        </p:nvGraphicFramePr>
        <p:xfrm>
          <a:off x="540544" y="1828655"/>
          <a:ext cx="7553428" cy="1950864"/>
        </p:xfrm>
        <a:graphic>
          <a:graphicData uri="http://schemas.openxmlformats.org/drawingml/2006/table">
            <a:tbl>
              <a:tblPr/>
              <a:tblGrid>
                <a:gridCol w="1231337">
                  <a:extLst>
                    <a:ext uri="{9D8B030D-6E8A-4147-A177-3AD203B41FA5}">
                      <a16:colId xmlns:a16="http://schemas.microsoft.com/office/drawing/2014/main" val="1378095309"/>
                    </a:ext>
                  </a:extLst>
                </a:gridCol>
                <a:gridCol w="1601502">
                  <a:extLst>
                    <a:ext uri="{9D8B030D-6E8A-4147-A177-3AD203B41FA5}">
                      <a16:colId xmlns:a16="http://schemas.microsoft.com/office/drawing/2014/main" val="60323930"/>
                    </a:ext>
                  </a:extLst>
                </a:gridCol>
                <a:gridCol w="1521833">
                  <a:extLst>
                    <a:ext uri="{9D8B030D-6E8A-4147-A177-3AD203B41FA5}">
                      <a16:colId xmlns:a16="http://schemas.microsoft.com/office/drawing/2014/main" val="2773781943"/>
                    </a:ext>
                  </a:extLst>
                </a:gridCol>
                <a:gridCol w="1618233">
                  <a:extLst>
                    <a:ext uri="{9D8B030D-6E8A-4147-A177-3AD203B41FA5}">
                      <a16:colId xmlns:a16="http://schemas.microsoft.com/office/drawing/2014/main" val="1922315490"/>
                    </a:ext>
                  </a:extLst>
                </a:gridCol>
                <a:gridCol w="1580523">
                  <a:extLst>
                    <a:ext uri="{9D8B030D-6E8A-4147-A177-3AD203B41FA5}">
                      <a16:colId xmlns:a16="http://schemas.microsoft.com/office/drawing/2014/main" val="1736889498"/>
                    </a:ext>
                  </a:extLst>
                </a:gridCol>
              </a:tblGrid>
              <a:tr h="780345">
                <a:tc>
                  <a:txBody>
                    <a:bodyPr/>
                    <a:lstStyle/>
                    <a:p>
                      <a:pPr algn="ctr" fontAlgn="ctr"/>
                      <a:endParaRPr lang="en-US" sz="1600" b="0" i="0" u="none" strike="noStrike" dirty="0">
                        <a:solidFill>
                          <a:srgbClr val="000000"/>
                        </a:solidFill>
                        <a:effectLst/>
                        <a:latin typeface="Arial Narrow" panose="020B0606020202030204" pitchFamily="34" charset="0"/>
                      </a:endParaRPr>
                    </a:p>
                  </a:txBody>
                  <a:tcPr marL="13544" marR="13544" marT="13544" marB="0" anchor="ctr">
                    <a:lnL>
                      <a:noFill/>
                    </a:lnL>
                    <a:lnR w="6350" cap="flat" cmpd="sng" algn="ctr">
                      <a:solidFill>
                        <a:srgbClr val="D1D3D4"/>
                      </a:solidFill>
                      <a:prstDash val="solid"/>
                      <a:round/>
                      <a:headEnd type="none" w="med" len="med"/>
                      <a:tailEnd type="none" w="med" len="med"/>
                    </a:lnR>
                    <a:lnT>
                      <a:noFill/>
                    </a:lnT>
                    <a:lnB w="6350" cap="flat" cmpd="sng" algn="ctr">
                      <a:solidFill>
                        <a:srgbClr val="D1D3D4"/>
                      </a:solidFill>
                      <a:prstDash val="solid"/>
                      <a:round/>
                      <a:headEnd type="none" w="med" len="med"/>
                      <a:tailEnd type="none" w="med" len="med"/>
                    </a:lnB>
                  </a:tcPr>
                </a:tc>
                <a:tc>
                  <a:txBody>
                    <a:bodyPr/>
                    <a:lstStyle/>
                    <a:p>
                      <a:pPr algn="ctr" fontAlgn="ctr"/>
                      <a:r>
                        <a:rPr lang="en-US" sz="1600" b="1" i="0" u="none" strike="noStrike" dirty="0">
                          <a:solidFill>
                            <a:srgbClr val="FFFFFF"/>
                          </a:solidFill>
                          <a:effectLst/>
                          <a:latin typeface="Arial Narrow" panose="020B0606020202030204" pitchFamily="34" charset="0"/>
                        </a:rPr>
                        <a:t>Own production</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dirty="0">
                          <a:solidFill>
                            <a:srgbClr val="FFFFFF"/>
                          </a:solidFill>
                          <a:effectLst/>
                          <a:latin typeface="Arial Narrow" panose="020B0606020202030204" pitchFamily="34" charset="0"/>
                        </a:rPr>
                        <a:t>Markets </a:t>
                      </a:r>
                      <a:r>
                        <a:rPr lang="en-US" sz="1600" b="1" i="0" u="none" strike="noStrike" dirty="0" smtClean="0">
                          <a:solidFill>
                            <a:srgbClr val="FFFFFF"/>
                          </a:solidFill>
                          <a:effectLst/>
                          <a:latin typeface="Arial Narrow" panose="020B0606020202030204" pitchFamily="34" charset="0"/>
                        </a:rPr>
                        <a:t>inside</a:t>
                      </a:r>
                    </a:p>
                    <a:p>
                      <a:pPr algn="ctr" fontAlgn="ctr"/>
                      <a:r>
                        <a:rPr lang="en-US" sz="1600" b="1" i="0" u="none" strike="noStrike" dirty="0" smtClean="0">
                          <a:solidFill>
                            <a:srgbClr val="FFFFFF"/>
                          </a:solidFill>
                          <a:effectLst/>
                          <a:latin typeface="Arial Narrow" panose="020B0606020202030204" pitchFamily="34" charset="0"/>
                        </a:rPr>
                        <a:t>the </a:t>
                      </a:r>
                      <a:r>
                        <a:rPr lang="en-US" sz="1600" b="1" i="0" u="none" strike="noStrike" dirty="0">
                          <a:solidFill>
                            <a:srgbClr val="FFFFFF"/>
                          </a:solidFill>
                          <a:effectLst/>
                          <a:latin typeface="Arial Narrow" panose="020B0606020202030204" pitchFamily="34" charset="0"/>
                        </a:rPr>
                        <a:t>community</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dirty="0">
                          <a:solidFill>
                            <a:srgbClr val="FFFFFF"/>
                          </a:solidFill>
                          <a:effectLst/>
                          <a:latin typeface="Arial Narrow" panose="020B0606020202030204" pitchFamily="34" charset="0"/>
                        </a:rPr>
                        <a:t>Markets </a:t>
                      </a:r>
                      <a:r>
                        <a:rPr lang="en-US" sz="1600" b="1" i="0" u="none" strike="noStrike" dirty="0" smtClean="0">
                          <a:solidFill>
                            <a:srgbClr val="FFFFFF"/>
                          </a:solidFill>
                          <a:effectLst/>
                          <a:latin typeface="Arial Narrow" panose="020B0606020202030204" pitchFamily="34" charset="0"/>
                        </a:rPr>
                        <a:t>outside</a:t>
                      </a:r>
                    </a:p>
                    <a:p>
                      <a:pPr algn="ctr" fontAlgn="ctr"/>
                      <a:r>
                        <a:rPr lang="en-US" sz="1600" b="1" i="0" u="none" strike="noStrike" dirty="0" smtClean="0">
                          <a:solidFill>
                            <a:srgbClr val="FFFFFF"/>
                          </a:solidFill>
                          <a:effectLst/>
                          <a:latin typeface="Arial Narrow" panose="020B0606020202030204" pitchFamily="34" charset="0"/>
                        </a:rPr>
                        <a:t>the </a:t>
                      </a:r>
                      <a:r>
                        <a:rPr lang="en-US" sz="1600" b="1" i="0" u="none" strike="noStrike" dirty="0">
                          <a:solidFill>
                            <a:srgbClr val="FFFFFF"/>
                          </a:solidFill>
                          <a:effectLst/>
                          <a:latin typeface="Arial Narrow" panose="020B0606020202030204" pitchFamily="34" charset="0"/>
                        </a:rPr>
                        <a:t>community</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FFFFFF"/>
                          </a:solidFill>
                          <a:effectLst/>
                          <a:latin typeface="Arial Narrow" panose="020B0606020202030204" pitchFamily="34" charset="0"/>
                        </a:rPr>
                        <a:t>Food distributions</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extLst>
                  <a:ext uri="{0D108BD9-81ED-4DB2-BD59-A6C34878D82A}">
                    <a16:rowId xmlns:a16="http://schemas.microsoft.com/office/drawing/2014/main" val="3138252222"/>
                  </a:ext>
                </a:extLst>
              </a:tr>
              <a:tr h="390173">
                <a:tc>
                  <a:txBody>
                    <a:bodyPr/>
                    <a:lstStyle/>
                    <a:p>
                      <a:pPr algn="ctr" fontAlgn="ctr"/>
                      <a:r>
                        <a:rPr lang="en-US" sz="1600" b="1" i="0" u="none" strike="noStrike">
                          <a:solidFill>
                            <a:srgbClr val="000000"/>
                          </a:solidFill>
                          <a:effectLst/>
                          <a:latin typeface="Arial Narrow" panose="020B0606020202030204" pitchFamily="34" charset="0"/>
                        </a:rPr>
                        <a:t>West line</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Narrow" panose="020B0606020202030204" pitchFamily="34" charset="0"/>
                        </a:rPr>
                        <a:t>88%</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7B7D"/>
                    </a:solidFill>
                  </a:tcPr>
                </a:tc>
                <a:tc>
                  <a:txBody>
                    <a:bodyPr/>
                    <a:lstStyle/>
                    <a:p>
                      <a:pPr algn="ctr" fontAlgn="ctr"/>
                      <a:r>
                        <a:rPr lang="en-US" sz="1600" b="0" i="0" u="none" strike="noStrike">
                          <a:solidFill>
                            <a:srgbClr val="000000"/>
                          </a:solidFill>
                          <a:effectLst/>
                          <a:latin typeface="Arial Narrow" panose="020B0606020202030204" pitchFamily="34" charset="0"/>
                        </a:rPr>
                        <a:t>100%</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8696B"/>
                    </a:solidFill>
                  </a:tcPr>
                </a:tc>
                <a:tc>
                  <a:txBody>
                    <a:bodyPr/>
                    <a:lstStyle/>
                    <a:p>
                      <a:pPr algn="ctr" fontAlgn="ctr"/>
                      <a:r>
                        <a:rPr lang="en-US" sz="1600" b="0" i="0" u="none" strike="noStrike">
                          <a:solidFill>
                            <a:srgbClr val="000000"/>
                          </a:solidFill>
                          <a:effectLst/>
                          <a:latin typeface="Arial Narrow" panose="020B0606020202030204" pitchFamily="34" charset="0"/>
                        </a:rPr>
                        <a:t>96%</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6F71"/>
                    </a:solidFill>
                  </a:tcPr>
                </a:tc>
                <a:tc>
                  <a:txBody>
                    <a:bodyPr/>
                    <a:lstStyle/>
                    <a:p>
                      <a:pPr algn="ctr" fontAlgn="ctr"/>
                      <a:r>
                        <a:rPr lang="en-US" sz="1600" b="0" i="0" u="none" strike="noStrike" dirty="0">
                          <a:solidFill>
                            <a:srgbClr val="000000"/>
                          </a:solidFill>
                          <a:effectLst/>
                          <a:latin typeface="Arial Narrow" panose="020B0606020202030204" pitchFamily="34" charset="0"/>
                        </a:rPr>
                        <a:t>8%</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1F4"/>
                    </a:solidFill>
                  </a:tcPr>
                </a:tc>
                <a:extLst>
                  <a:ext uri="{0D108BD9-81ED-4DB2-BD59-A6C34878D82A}">
                    <a16:rowId xmlns:a16="http://schemas.microsoft.com/office/drawing/2014/main" val="1650886732"/>
                  </a:ext>
                </a:extLst>
              </a:tr>
              <a:tr h="390173">
                <a:tc>
                  <a:txBody>
                    <a:bodyPr/>
                    <a:lstStyle/>
                    <a:p>
                      <a:pPr algn="ctr" fontAlgn="ctr"/>
                      <a:r>
                        <a:rPr lang="en-US" sz="1600" b="1" i="0" u="none" strike="noStrike">
                          <a:solidFill>
                            <a:srgbClr val="000000"/>
                          </a:solidFill>
                          <a:effectLst/>
                          <a:latin typeface="Arial Narrow" panose="020B0606020202030204" pitchFamily="34" charset="0"/>
                        </a:rPr>
                        <a:t>North line</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Narrow" panose="020B0606020202030204" pitchFamily="34" charset="0"/>
                        </a:rPr>
                        <a:t>89%</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7A7C"/>
                    </a:solidFill>
                  </a:tcPr>
                </a:tc>
                <a:tc>
                  <a:txBody>
                    <a:bodyPr/>
                    <a:lstStyle/>
                    <a:p>
                      <a:pPr algn="ctr" fontAlgn="ctr"/>
                      <a:r>
                        <a:rPr lang="en-US" sz="1600" b="0" i="0" u="none" strike="noStrike" dirty="0">
                          <a:solidFill>
                            <a:srgbClr val="000000"/>
                          </a:solidFill>
                          <a:effectLst/>
                          <a:latin typeface="Arial Narrow" panose="020B0606020202030204" pitchFamily="34" charset="0"/>
                        </a:rPr>
                        <a:t>100%</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6A6C"/>
                    </a:solidFill>
                  </a:tcPr>
                </a:tc>
                <a:tc>
                  <a:txBody>
                    <a:bodyPr/>
                    <a:lstStyle/>
                    <a:p>
                      <a:pPr algn="ctr" fontAlgn="ctr"/>
                      <a:r>
                        <a:rPr lang="en-US" sz="1600" b="0" i="0" u="none" strike="noStrike" dirty="0">
                          <a:solidFill>
                            <a:srgbClr val="000000"/>
                          </a:solidFill>
                          <a:effectLst/>
                          <a:latin typeface="Arial Narrow" panose="020B0606020202030204" pitchFamily="34" charset="0"/>
                        </a:rPr>
                        <a:t>67%</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A9B9D"/>
                    </a:solidFill>
                  </a:tcPr>
                </a:tc>
                <a:tc>
                  <a:txBody>
                    <a:bodyPr/>
                    <a:lstStyle/>
                    <a:p>
                      <a:pPr algn="ctr" fontAlgn="ctr"/>
                      <a:r>
                        <a:rPr lang="en-US" sz="1600" b="0" i="0" u="none" strike="noStrike" dirty="0">
                          <a:solidFill>
                            <a:srgbClr val="000000"/>
                          </a:solidFill>
                          <a:effectLst/>
                          <a:latin typeface="Arial Narrow" panose="020B0606020202030204" pitchFamily="34" charset="0"/>
                        </a:rPr>
                        <a:t>0%</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CFF"/>
                    </a:solidFill>
                  </a:tcPr>
                </a:tc>
                <a:extLst>
                  <a:ext uri="{0D108BD9-81ED-4DB2-BD59-A6C34878D82A}">
                    <a16:rowId xmlns:a16="http://schemas.microsoft.com/office/drawing/2014/main" val="2895751054"/>
                  </a:ext>
                </a:extLst>
              </a:tr>
              <a:tr h="390173">
                <a:tc>
                  <a:txBody>
                    <a:bodyPr/>
                    <a:lstStyle/>
                    <a:p>
                      <a:pPr algn="ctr" fontAlgn="ctr"/>
                      <a:r>
                        <a:rPr lang="en-US" sz="1600" b="1" i="0" u="none" strike="noStrike">
                          <a:solidFill>
                            <a:srgbClr val="000000"/>
                          </a:solidFill>
                          <a:effectLst/>
                          <a:latin typeface="Arial Narrow" panose="020B0606020202030204" pitchFamily="34" charset="0"/>
                        </a:rPr>
                        <a:t>East line</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Narrow" panose="020B0606020202030204" pitchFamily="34" charset="0"/>
                        </a:rPr>
                        <a:t>97%</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6E70"/>
                    </a:solidFill>
                  </a:tcPr>
                </a:tc>
                <a:tc>
                  <a:txBody>
                    <a:bodyPr/>
                    <a:lstStyle/>
                    <a:p>
                      <a:pPr algn="ctr" fontAlgn="ctr"/>
                      <a:r>
                        <a:rPr lang="en-US" sz="1600" b="0" i="0" u="none" strike="noStrike">
                          <a:solidFill>
                            <a:srgbClr val="000000"/>
                          </a:solidFill>
                          <a:effectLst/>
                          <a:latin typeface="Arial Narrow" panose="020B0606020202030204" pitchFamily="34" charset="0"/>
                        </a:rPr>
                        <a:t>96%</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6F71"/>
                    </a:solidFill>
                  </a:tcPr>
                </a:tc>
                <a:tc>
                  <a:txBody>
                    <a:bodyPr/>
                    <a:lstStyle/>
                    <a:p>
                      <a:pPr algn="ctr" fontAlgn="ctr"/>
                      <a:r>
                        <a:rPr lang="en-US" sz="1600" b="0" i="0" u="none" strike="noStrike" dirty="0">
                          <a:solidFill>
                            <a:srgbClr val="000000"/>
                          </a:solidFill>
                          <a:effectLst/>
                          <a:latin typeface="Arial Narrow" panose="020B0606020202030204" pitchFamily="34" charset="0"/>
                        </a:rPr>
                        <a:t>91%</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9777A"/>
                    </a:solidFill>
                  </a:tcPr>
                </a:tc>
                <a:tc>
                  <a:txBody>
                    <a:bodyPr/>
                    <a:lstStyle/>
                    <a:p>
                      <a:pPr algn="ctr" fontAlgn="ctr"/>
                      <a:r>
                        <a:rPr lang="en-US" sz="1600" b="0" i="0" u="none" strike="noStrike" dirty="0">
                          <a:solidFill>
                            <a:srgbClr val="000000"/>
                          </a:solidFill>
                          <a:effectLst/>
                          <a:latin typeface="Arial Narrow" panose="020B0606020202030204" pitchFamily="34" charset="0"/>
                        </a:rPr>
                        <a:t>4%</a:t>
                      </a:r>
                    </a:p>
                  </a:txBody>
                  <a:tcPr marL="13544" marR="13544" marT="13544"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FCF7FA"/>
                    </a:solidFill>
                  </a:tcPr>
                </a:tc>
                <a:extLst>
                  <a:ext uri="{0D108BD9-81ED-4DB2-BD59-A6C34878D82A}">
                    <a16:rowId xmlns:a16="http://schemas.microsoft.com/office/drawing/2014/main" val="234081309"/>
                  </a:ext>
                </a:extLst>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321068700"/>
              </p:ext>
            </p:extLst>
          </p:nvPr>
        </p:nvGraphicFramePr>
        <p:xfrm>
          <a:off x="1659439" y="4561840"/>
          <a:ext cx="5279232" cy="212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7993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233756" y="365127"/>
            <a:ext cx="7947718" cy="673028"/>
          </a:xfrm>
        </p:spPr>
        <p:txBody>
          <a:bodyPr>
            <a:normAutofit fontScale="90000"/>
          </a:bodyPr>
          <a:lstStyle/>
          <a:p>
            <a:r>
              <a:rPr lang="en-US" dirty="0" smtClean="0"/>
              <a:t>FSL Response</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3027254737"/>
              </p:ext>
            </p:extLst>
          </p:nvPr>
        </p:nvGraphicFramePr>
        <p:xfrm>
          <a:off x="233754" y="1042061"/>
          <a:ext cx="7947720" cy="3967480"/>
        </p:xfrm>
        <a:graphic>
          <a:graphicData uri="http://schemas.openxmlformats.org/drawingml/2006/table">
            <a:tbl>
              <a:tblPr firstRow="1" bandRow="1">
                <a:tableStyleId>{5C22544A-7EE6-4342-B048-85BDC9FD1C3A}</a:tableStyleId>
              </a:tblPr>
              <a:tblGrid>
                <a:gridCol w="1097206">
                  <a:extLst>
                    <a:ext uri="{9D8B030D-6E8A-4147-A177-3AD203B41FA5}">
                      <a16:colId xmlns:a16="http://schemas.microsoft.com/office/drawing/2014/main" val="1598979592"/>
                    </a:ext>
                  </a:extLst>
                </a:gridCol>
                <a:gridCol w="2189034">
                  <a:extLst>
                    <a:ext uri="{9D8B030D-6E8A-4147-A177-3AD203B41FA5}">
                      <a16:colId xmlns:a16="http://schemas.microsoft.com/office/drawing/2014/main" val="3971582100"/>
                    </a:ext>
                  </a:extLst>
                </a:gridCol>
                <a:gridCol w="2299317">
                  <a:extLst>
                    <a:ext uri="{9D8B030D-6E8A-4147-A177-3AD203B41FA5}">
                      <a16:colId xmlns:a16="http://schemas.microsoft.com/office/drawing/2014/main" val="1380511000"/>
                    </a:ext>
                  </a:extLst>
                </a:gridCol>
                <a:gridCol w="2362163">
                  <a:extLst>
                    <a:ext uri="{9D8B030D-6E8A-4147-A177-3AD203B41FA5}">
                      <a16:colId xmlns:a16="http://schemas.microsoft.com/office/drawing/2014/main" val="600420965"/>
                    </a:ext>
                  </a:extLst>
                </a:gridCol>
              </a:tblGrid>
              <a:tr h="370840">
                <a:tc>
                  <a:txBody>
                    <a:bodyPr/>
                    <a:lstStyle/>
                    <a:p>
                      <a:endParaRPr lang="en-GB" dirty="0"/>
                    </a:p>
                  </a:txBody>
                  <a:tcPr/>
                </a:tc>
                <a:tc>
                  <a:txBody>
                    <a:bodyPr/>
                    <a:lstStyle/>
                    <a:p>
                      <a:r>
                        <a:rPr lang="en-US" dirty="0" smtClean="0"/>
                        <a:t>West line</a:t>
                      </a:r>
                      <a:endParaRPr lang="en-GB" dirty="0"/>
                    </a:p>
                  </a:txBody>
                  <a:tcPr/>
                </a:tc>
                <a:tc>
                  <a:txBody>
                    <a:bodyPr/>
                    <a:lstStyle/>
                    <a:p>
                      <a:r>
                        <a:rPr lang="en-US" dirty="0" smtClean="0"/>
                        <a:t>North line</a:t>
                      </a:r>
                      <a:endParaRPr lang="en-GB" dirty="0"/>
                    </a:p>
                  </a:txBody>
                  <a:tcPr/>
                </a:tc>
                <a:tc>
                  <a:txBody>
                    <a:bodyPr/>
                    <a:lstStyle/>
                    <a:p>
                      <a:r>
                        <a:rPr lang="en-US" dirty="0" smtClean="0"/>
                        <a:t>East line</a:t>
                      </a:r>
                      <a:endParaRPr lang="en-GB" dirty="0"/>
                    </a:p>
                  </a:txBody>
                  <a:tcPr/>
                </a:tc>
                <a:extLst>
                  <a:ext uri="{0D108BD9-81ED-4DB2-BD59-A6C34878D82A}">
                    <a16:rowId xmlns:a16="http://schemas.microsoft.com/office/drawing/2014/main" val="1701757357"/>
                  </a:ext>
                </a:extLst>
              </a:tr>
              <a:tr h="370840">
                <a:tc>
                  <a:txBody>
                    <a:bodyPr/>
                    <a:lstStyle/>
                    <a:p>
                      <a:r>
                        <a:rPr lang="en-US" b="1" dirty="0" smtClean="0"/>
                        <a:t>Response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(includes but is not limited to)</a:t>
                      </a:r>
                      <a:endParaRPr lang="en-GB" b="1" dirty="0" smtClean="0"/>
                    </a:p>
                  </a:txBody>
                  <a:tcPr/>
                </a:tc>
                <a:tc>
                  <a:txBody>
                    <a:bodyPr/>
                    <a:lstStyle/>
                    <a:p>
                      <a:pPr marL="285750" indent="-285750">
                        <a:buFont typeface="Arial" panose="020B0604020202020204" pitchFamily="34" charset="0"/>
                        <a:buChar char="•"/>
                      </a:pPr>
                      <a:r>
                        <a:rPr lang="en-US" sz="1600" baseline="0" dirty="0" smtClean="0"/>
                        <a:t>Distributions of goods in kind, vouchers, cash</a:t>
                      </a:r>
                    </a:p>
                    <a:p>
                      <a:pPr marL="285750" indent="-285750">
                        <a:buFont typeface="Arial" panose="020B0604020202020204" pitchFamily="34" charset="0"/>
                        <a:buChar char="•"/>
                      </a:pPr>
                      <a:r>
                        <a:rPr lang="en-US" sz="1600" baseline="0" dirty="0" smtClean="0"/>
                        <a:t>Market assessments</a:t>
                      </a:r>
                    </a:p>
                  </a:txBody>
                  <a:tcPr/>
                </a:tc>
                <a:tc>
                  <a:txBody>
                    <a:bodyPr/>
                    <a:lstStyle/>
                    <a:p>
                      <a:pPr marL="285750" indent="-285750">
                        <a:buFont typeface="Arial" panose="020B0604020202020204" pitchFamily="34" charset="0"/>
                        <a:buChar char="•"/>
                      </a:pPr>
                      <a:r>
                        <a:rPr lang="en-US" sz="1600" baseline="0" dirty="0" smtClean="0"/>
                        <a:t>Distributions of food vouchers, one-off cash</a:t>
                      </a:r>
                    </a:p>
                    <a:p>
                      <a:pPr marL="285750" indent="-285750">
                        <a:buFont typeface="Arial" panose="020B0604020202020204" pitchFamily="34" charset="0"/>
                        <a:buChar char="•"/>
                      </a:pPr>
                      <a:r>
                        <a:rPr lang="en-US" sz="1600" baseline="0" dirty="0" smtClean="0"/>
                        <a:t>Market assessments</a:t>
                      </a:r>
                    </a:p>
                    <a:p>
                      <a:pPr marL="285750" indent="-285750">
                        <a:buFont typeface="Arial" panose="020B0604020202020204" pitchFamily="34" charset="0"/>
                        <a:buChar char="•"/>
                      </a:pPr>
                      <a:r>
                        <a:rPr lang="en-US" sz="1600" baseline="0" dirty="0" smtClean="0"/>
                        <a:t>Training and grants for enterprises in Sur</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No programming reported</a:t>
                      </a:r>
                      <a:endParaRPr lang="en-GB" sz="1600" dirty="0" smtClean="0"/>
                    </a:p>
                  </a:txBody>
                  <a:tcPr/>
                </a:tc>
                <a:extLst>
                  <a:ext uri="{0D108BD9-81ED-4DB2-BD59-A6C34878D82A}">
                    <a16:rowId xmlns:a16="http://schemas.microsoft.com/office/drawing/2014/main" val="39356038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Potential gaps</a:t>
                      </a:r>
                      <a:endParaRPr lang="en-GB" b="1" dirty="0" smtClean="0"/>
                    </a:p>
                  </a:txBody>
                  <a:tcPr/>
                </a:tc>
                <a:tc>
                  <a:txBody>
                    <a:bodyPr/>
                    <a:lstStyle/>
                    <a:p>
                      <a:pPr marL="285750" indent="-285750">
                        <a:buFont typeface="Arial" panose="020B0604020202020204" pitchFamily="34" charset="0"/>
                        <a:buChar char="•"/>
                      </a:pPr>
                      <a:r>
                        <a:rPr lang="en-US" sz="1600" baseline="0" dirty="0" smtClean="0"/>
                        <a:t>Broad geographic response coverage</a:t>
                      </a:r>
                    </a:p>
                    <a:p>
                      <a:pPr marL="285750" indent="-285750">
                        <a:buFont typeface="Arial" panose="020B0604020202020204" pitchFamily="34" charset="0"/>
                        <a:buChar char="•"/>
                      </a:pPr>
                      <a:r>
                        <a:rPr lang="en-US" sz="1600" baseline="0" dirty="0" smtClean="0"/>
                        <a:t>General support establishing livelihood sources</a:t>
                      </a:r>
                    </a:p>
                    <a:p>
                      <a:pPr marL="285750" indent="-285750">
                        <a:buFont typeface="Arial" panose="020B0604020202020204" pitchFamily="34" charset="0"/>
                        <a:buChar char="•"/>
                      </a:pPr>
                      <a:r>
                        <a:rPr lang="en-US" sz="1600" baseline="0" dirty="0" smtClean="0"/>
                        <a:t>Agricultural support</a:t>
                      </a:r>
                    </a:p>
                    <a:p>
                      <a:pPr marL="285750" indent="-285750">
                        <a:buFont typeface="Arial" panose="020B0604020202020204" pitchFamily="34" charset="0"/>
                        <a:buChar char="•"/>
                      </a:pPr>
                      <a:r>
                        <a:rPr lang="en-US" sz="1600" baseline="0" dirty="0" smtClean="0"/>
                        <a:t>Monitoring of natural water availability</a:t>
                      </a:r>
                    </a:p>
                  </a:txBody>
                  <a:tcPr/>
                </a:tc>
                <a:tc>
                  <a:txBody>
                    <a:bodyPr/>
                    <a:lstStyle/>
                    <a:p>
                      <a:pPr marL="285750" indent="-285750">
                        <a:buFont typeface="Arial" panose="020B0604020202020204" pitchFamily="34" charset="0"/>
                        <a:buChar char="•"/>
                      </a:pPr>
                      <a:r>
                        <a:rPr lang="en-US" sz="1600" dirty="0" smtClean="0"/>
                        <a:t>Agricultural</a:t>
                      </a:r>
                      <a:r>
                        <a:rPr lang="en-US" sz="1600" baseline="0" dirty="0" smtClean="0"/>
                        <a:t> support, especially for those who lost incomes due to low agricultural output rates.</a:t>
                      </a:r>
                    </a:p>
                    <a:p>
                      <a:pPr marL="285750" indent="-285750">
                        <a:buFont typeface="Arial" panose="020B0604020202020204" pitchFamily="34" charset="0"/>
                        <a:buChar char="•"/>
                      </a:pPr>
                      <a:r>
                        <a:rPr lang="en-US" sz="1600" baseline="0" dirty="0" smtClean="0"/>
                        <a:t>General support establishing livelihood sources</a:t>
                      </a:r>
                    </a:p>
                    <a:p>
                      <a:pPr marL="285750" indent="-285750">
                        <a:buFont typeface="Arial" panose="020B0604020202020204" pitchFamily="34" charset="0"/>
                        <a:buChar char="•"/>
                      </a:pPr>
                      <a:r>
                        <a:rPr lang="en-US" sz="1600" baseline="0" dirty="0" smtClean="0"/>
                        <a:t>Monitoring of natural water availability</a:t>
                      </a:r>
                      <a:endParaRPr lang="en-GB" sz="1600" dirty="0"/>
                    </a:p>
                  </a:txBody>
                  <a:tcPr/>
                </a:tc>
                <a:tc>
                  <a:txBody>
                    <a:bodyPr/>
                    <a:lstStyle/>
                    <a:p>
                      <a:pPr marL="285750" indent="-285750">
                        <a:buFont typeface="Arial" panose="020B0604020202020204" pitchFamily="34" charset="0"/>
                        <a:buChar char="•"/>
                      </a:pPr>
                      <a:r>
                        <a:rPr lang="en-US" sz="1600" baseline="0" dirty="0" smtClean="0"/>
                        <a:t>General support establishing livelihood sources</a:t>
                      </a:r>
                    </a:p>
                    <a:p>
                      <a:pPr marL="285750" indent="-285750">
                        <a:buFont typeface="Arial" panose="020B0604020202020204" pitchFamily="34" charset="0"/>
                        <a:buChar char="•"/>
                      </a:pPr>
                      <a:r>
                        <a:rPr lang="en-US" sz="1600" dirty="0" smtClean="0"/>
                        <a:t>Agricultural</a:t>
                      </a:r>
                      <a:r>
                        <a:rPr lang="en-US" sz="1600" baseline="0" dirty="0" smtClean="0"/>
                        <a:t> support, including rehabilitation of irrigation infrastructure</a:t>
                      </a:r>
                      <a:endParaRPr lang="en-US" sz="1600" dirty="0" smtClean="0"/>
                    </a:p>
                    <a:p>
                      <a:pPr marL="285750" indent="-285750">
                        <a:buFont typeface="Arial" panose="020B0604020202020204" pitchFamily="34" charset="0"/>
                        <a:buChar char="•"/>
                      </a:pPr>
                      <a:r>
                        <a:rPr lang="en-US" sz="1600" dirty="0" smtClean="0"/>
                        <a:t>Monitoring of natural water availability</a:t>
                      </a:r>
                      <a:endParaRPr lang="en-GB" sz="1600" dirty="0" smtClean="0"/>
                    </a:p>
                  </a:txBody>
                  <a:tcPr/>
                </a:tc>
                <a:extLst>
                  <a:ext uri="{0D108BD9-81ED-4DB2-BD59-A6C34878D82A}">
                    <a16:rowId xmlns:a16="http://schemas.microsoft.com/office/drawing/2014/main" val="1535471698"/>
                  </a:ext>
                </a:extLst>
              </a:tr>
            </a:tbl>
          </a:graphicData>
        </a:graphic>
      </p:graphicFrame>
      <p:sp>
        <p:nvSpPr>
          <p:cNvPr id="4" name="Rectangle 3"/>
          <p:cNvSpPr/>
          <p:nvPr/>
        </p:nvSpPr>
        <p:spPr>
          <a:xfrm>
            <a:off x="233754" y="6306235"/>
            <a:ext cx="7947720" cy="461665"/>
          </a:xfrm>
          <a:prstGeom prst="rect">
            <a:avLst/>
          </a:prstGeom>
        </p:spPr>
        <p:txBody>
          <a:bodyPr wrap="square">
            <a:spAutoFit/>
          </a:bodyPr>
          <a:lstStyle/>
          <a:p>
            <a:r>
              <a:rPr lang="en-US" sz="1200" i="1" dirty="0" smtClean="0"/>
              <a:t>Please note that obtaining a complete overview of the response was not possible and that the response section of this table only reflects those interventions that were reported and made available to REACH before the day of the presentation. </a:t>
            </a:r>
            <a:endParaRPr lang="en-US" sz="1200" i="1" dirty="0"/>
          </a:p>
        </p:txBody>
      </p:sp>
    </p:spTree>
    <p:extLst>
      <p:ext uri="{BB962C8B-B14F-4D97-AF65-F5344CB8AC3E}">
        <p14:creationId xmlns:p14="http://schemas.microsoft.com/office/powerpoint/2010/main" val="1876591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365127"/>
            <a:ext cx="7947718" cy="6102580"/>
          </a:xfrm>
        </p:spPr>
        <p:txBody>
          <a:bodyPr>
            <a:normAutofit/>
          </a:bodyPr>
          <a:lstStyle/>
          <a:p>
            <a:r>
              <a:rPr lang="en-US" sz="6600" dirty="0" smtClean="0"/>
              <a:t>Water, Sanitation and Hygiene (WASH)</a:t>
            </a:r>
            <a:endParaRPr lang="en-US" sz="6600" dirty="0"/>
          </a:p>
        </p:txBody>
      </p:sp>
    </p:spTree>
    <p:extLst>
      <p:ext uri="{BB962C8B-B14F-4D97-AF65-F5344CB8AC3E}">
        <p14:creationId xmlns:p14="http://schemas.microsoft.com/office/powerpoint/2010/main" val="3936430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Needs</a:t>
            </a:r>
            <a:endParaRPr lang="en-US" dirty="0"/>
          </a:p>
        </p:txBody>
      </p:sp>
      <p:sp>
        <p:nvSpPr>
          <p:cNvPr id="9" name="Rectangle 8"/>
          <p:cNvSpPr/>
          <p:nvPr/>
        </p:nvSpPr>
        <p:spPr>
          <a:xfrm>
            <a:off x="233756" y="1910349"/>
            <a:ext cx="7223684" cy="369332"/>
          </a:xfrm>
          <a:prstGeom prst="rect">
            <a:avLst/>
          </a:prstGeom>
        </p:spPr>
        <p:txBody>
          <a:bodyPr wrap="square">
            <a:spAutoFit/>
          </a:bodyPr>
          <a:lstStyle/>
          <a:p>
            <a:r>
              <a:rPr lang="en-US" b="1" dirty="0" smtClean="0">
                <a:solidFill>
                  <a:srgbClr val="000000"/>
                </a:solidFill>
                <a:latin typeface="+mj-lt"/>
              </a:rPr>
              <a:t>% of communities where KIs reported water being a top 3 priority need</a:t>
            </a:r>
            <a:endParaRPr lang="en-US" dirty="0">
              <a:latin typeface="+mj-lt"/>
            </a:endParaRPr>
          </a:p>
        </p:txBody>
      </p:sp>
      <p:graphicFrame>
        <p:nvGraphicFramePr>
          <p:cNvPr id="11" name="Chart 10"/>
          <p:cNvGraphicFramePr>
            <a:graphicFrameLocks/>
          </p:cNvGraphicFramePr>
          <p:nvPr>
            <p:extLst>
              <p:ext uri="{D42A27DB-BD31-4B8C-83A1-F6EECF244321}">
                <p14:modId xmlns:p14="http://schemas.microsoft.com/office/powerpoint/2010/main" val="300309883"/>
              </p:ext>
            </p:extLst>
          </p:nvPr>
        </p:nvGraphicFramePr>
        <p:xfrm>
          <a:off x="970549" y="2403606"/>
          <a:ext cx="6486891" cy="305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37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Drinking Water Sources</a:t>
            </a:r>
            <a:endParaRPr lang="en-US" dirty="0"/>
          </a:p>
        </p:txBody>
      </p:sp>
      <p:sp>
        <p:nvSpPr>
          <p:cNvPr id="3" name="Rectangle 2"/>
          <p:cNvSpPr/>
          <p:nvPr/>
        </p:nvSpPr>
        <p:spPr>
          <a:xfrm>
            <a:off x="4360542" y="1445587"/>
            <a:ext cx="3945258" cy="646331"/>
          </a:xfrm>
          <a:prstGeom prst="rect">
            <a:avLst/>
          </a:prstGeom>
        </p:spPr>
        <p:txBody>
          <a:bodyPr wrap="square">
            <a:spAutoFit/>
          </a:bodyPr>
          <a:lstStyle/>
          <a:p>
            <a:r>
              <a:rPr lang="en-US" b="1" dirty="0">
                <a:solidFill>
                  <a:srgbClr val="000000"/>
                </a:solidFill>
                <a:latin typeface="+mj-lt"/>
              </a:rPr>
              <a:t>P</a:t>
            </a:r>
            <a:r>
              <a:rPr lang="en-US" b="1" dirty="0" smtClean="0">
                <a:solidFill>
                  <a:srgbClr val="000000"/>
                </a:solidFill>
                <a:latin typeface="+mj-lt"/>
              </a:rPr>
              <a:t>opulation with enough water for their needs (by </a:t>
            </a:r>
            <a:r>
              <a:rPr lang="en-US" b="1" dirty="0">
                <a:solidFill>
                  <a:srgbClr val="000000"/>
                </a:solidFill>
                <a:latin typeface="+mj-lt"/>
              </a:rPr>
              <a:t>% of </a:t>
            </a:r>
            <a:r>
              <a:rPr lang="en-US" b="1" dirty="0" smtClean="0">
                <a:solidFill>
                  <a:srgbClr val="000000"/>
                </a:solidFill>
                <a:latin typeface="+mj-lt"/>
              </a:rPr>
              <a:t>KIs reporting</a:t>
            </a:r>
            <a:r>
              <a:rPr lang="en-US" b="1" dirty="0">
                <a:solidFill>
                  <a:srgbClr val="000000"/>
                </a:solidFill>
                <a:latin typeface="+mj-lt"/>
              </a:rPr>
              <a:t>)</a:t>
            </a:r>
            <a:endParaRPr lang="en-US" dirty="0">
              <a:latin typeface="+mj-lt"/>
            </a:endParaRPr>
          </a:p>
        </p:txBody>
      </p:sp>
      <p:sp>
        <p:nvSpPr>
          <p:cNvPr id="7" name="Rectangle 6"/>
          <p:cNvSpPr/>
          <p:nvPr/>
        </p:nvSpPr>
        <p:spPr>
          <a:xfrm>
            <a:off x="252806" y="1445587"/>
            <a:ext cx="3823894" cy="646331"/>
          </a:xfrm>
          <a:prstGeom prst="rect">
            <a:avLst/>
          </a:prstGeom>
        </p:spPr>
        <p:txBody>
          <a:bodyPr wrap="square">
            <a:spAutoFit/>
          </a:bodyPr>
          <a:lstStyle/>
          <a:p>
            <a:r>
              <a:rPr lang="en-US" b="1" dirty="0" smtClean="0">
                <a:solidFill>
                  <a:srgbClr val="000000"/>
                </a:solidFill>
                <a:latin typeface="+mj-lt"/>
              </a:rPr>
              <a:t>Primary reported sources of drinking water (by % of KIs reporting)</a:t>
            </a:r>
            <a:endParaRPr lang="en-US"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431616536"/>
              </p:ext>
            </p:extLst>
          </p:nvPr>
        </p:nvGraphicFramePr>
        <p:xfrm>
          <a:off x="233756" y="2216517"/>
          <a:ext cx="3925868" cy="4247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986598844"/>
              </p:ext>
            </p:extLst>
          </p:nvPr>
        </p:nvGraphicFramePr>
        <p:xfrm>
          <a:off x="4360542" y="2216517"/>
          <a:ext cx="3945258" cy="4247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9431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Drinking Water Issues</a:t>
            </a:r>
            <a:endParaRPr lang="en-US" dirty="0"/>
          </a:p>
        </p:txBody>
      </p:sp>
      <p:sp>
        <p:nvSpPr>
          <p:cNvPr id="3" name="Rectangle 2"/>
          <p:cNvSpPr/>
          <p:nvPr/>
        </p:nvSpPr>
        <p:spPr>
          <a:xfrm>
            <a:off x="148031" y="2457202"/>
            <a:ext cx="7860216" cy="369332"/>
          </a:xfrm>
          <a:prstGeom prst="rect">
            <a:avLst/>
          </a:prstGeom>
        </p:spPr>
        <p:txBody>
          <a:bodyPr wrap="square">
            <a:spAutoFit/>
          </a:bodyPr>
          <a:lstStyle/>
          <a:p>
            <a:r>
              <a:rPr lang="en-US" b="1" dirty="0" smtClean="0">
                <a:solidFill>
                  <a:srgbClr val="000000"/>
                </a:solidFill>
                <a:latin typeface="+mj-lt"/>
              </a:rPr>
              <a:t>Most commonly reported issues with drinking water (by % of KIs reporting)</a:t>
            </a:r>
            <a:endParaRPr lang="en-US" dirty="0">
              <a:latin typeface="+mj-lt"/>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68435812"/>
              </p:ext>
            </p:extLst>
          </p:nvPr>
        </p:nvGraphicFramePr>
        <p:xfrm>
          <a:off x="233363" y="2928938"/>
          <a:ext cx="8072437" cy="1481137"/>
        </p:xfrm>
        <a:graphic>
          <a:graphicData uri="http://schemas.openxmlformats.org/presentationml/2006/ole">
            <mc:AlternateContent xmlns:mc="http://schemas.openxmlformats.org/markup-compatibility/2006">
              <mc:Choice xmlns:v="urn:schemas-microsoft-com:vml" Requires="v">
                <p:oleObj spid="_x0000_s4566" name="Worksheet" r:id="rId4" imgW="5867287" imgH="1076220" progId="Excel.Sheet.12">
                  <p:embed/>
                </p:oleObj>
              </mc:Choice>
              <mc:Fallback>
                <p:oleObj name="Worksheet" r:id="rId4" imgW="5867287" imgH="1076220" progId="Excel.Sheet.12">
                  <p:embed/>
                  <p:pic>
                    <p:nvPicPr>
                      <p:cNvPr id="0" name=""/>
                      <p:cNvPicPr/>
                      <p:nvPr/>
                    </p:nvPicPr>
                    <p:blipFill>
                      <a:blip r:embed="rId5"/>
                      <a:stretch>
                        <a:fillRect/>
                      </a:stretch>
                    </p:blipFill>
                    <p:spPr>
                      <a:xfrm>
                        <a:off x="233363" y="2928938"/>
                        <a:ext cx="8072437" cy="1481137"/>
                      </a:xfrm>
                      <a:prstGeom prst="rect">
                        <a:avLst/>
                      </a:prstGeom>
                    </p:spPr>
                  </p:pic>
                </p:oleObj>
              </mc:Fallback>
            </mc:AlternateContent>
          </a:graphicData>
        </a:graphic>
      </p:graphicFrame>
    </p:spTree>
    <p:extLst>
      <p:ext uri="{BB962C8B-B14F-4D97-AF65-F5344CB8AC3E}">
        <p14:creationId xmlns:p14="http://schemas.microsoft.com/office/powerpoint/2010/main" val="661866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Latrines and Showers</a:t>
            </a:r>
            <a:endParaRPr lang="en-US" dirty="0"/>
          </a:p>
        </p:txBody>
      </p:sp>
      <p:sp>
        <p:nvSpPr>
          <p:cNvPr id="3" name="Rectangle 2"/>
          <p:cNvSpPr/>
          <p:nvPr/>
        </p:nvSpPr>
        <p:spPr>
          <a:xfrm>
            <a:off x="233756" y="1038155"/>
            <a:ext cx="7860216" cy="615553"/>
          </a:xfrm>
          <a:prstGeom prst="rect">
            <a:avLst/>
          </a:prstGeom>
        </p:spPr>
        <p:txBody>
          <a:bodyPr wrap="square">
            <a:spAutoFit/>
          </a:bodyPr>
          <a:lstStyle/>
          <a:p>
            <a:r>
              <a:rPr lang="en-US" sz="1700" b="1" dirty="0" smtClean="0">
                <a:solidFill>
                  <a:srgbClr val="000000"/>
                </a:solidFill>
                <a:latin typeface="+mj-lt"/>
              </a:rPr>
              <a:t>Communities reporting that IDPs are using communal </a:t>
            </a:r>
            <a:r>
              <a:rPr lang="en-US" sz="1700" b="1" u="sng" dirty="0" smtClean="0">
                <a:solidFill>
                  <a:srgbClr val="000000"/>
                </a:solidFill>
                <a:latin typeface="+mj-lt"/>
              </a:rPr>
              <a:t>latrines</a:t>
            </a:r>
            <a:r>
              <a:rPr lang="en-US" sz="1700" b="1" dirty="0" smtClean="0">
                <a:solidFill>
                  <a:srgbClr val="000000"/>
                </a:solidFill>
                <a:latin typeface="+mj-lt"/>
              </a:rPr>
              <a:t> or defecating outside in the open (by </a:t>
            </a:r>
            <a:r>
              <a:rPr lang="en-US" sz="1700" b="1" dirty="0">
                <a:solidFill>
                  <a:srgbClr val="000000"/>
                </a:solidFill>
                <a:latin typeface="+mj-lt"/>
              </a:rPr>
              <a:t>% of KIs in communities with IDPs reporting)</a:t>
            </a:r>
            <a:endParaRPr lang="en-US" sz="1700"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3489329157"/>
              </p:ext>
            </p:extLst>
          </p:nvPr>
        </p:nvGraphicFramePr>
        <p:xfrm>
          <a:off x="233755" y="1605776"/>
          <a:ext cx="8107357" cy="216333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33755" y="3971092"/>
            <a:ext cx="7860216" cy="615553"/>
          </a:xfrm>
          <a:prstGeom prst="rect">
            <a:avLst/>
          </a:prstGeom>
        </p:spPr>
        <p:txBody>
          <a:bodyPr wrap="square">
            <a:spAutoFit/>
          </a:bodyPr>
          <a:lstStyle/>
          <a:p>
            <a:r>
              <a:rPr lang="en-US" sz="1700" b="1" dirty="0">
                <a:solidFill>
                  <a:srgbClr val="000000"/>
                </a:solidFill>
                <a:latin typeface="+mj-lt"/>
              </a:rPr>
              <a:t>Communities reporting that IDPs are using communal </a:t>
            </a:r>
            <a:r>
              <a:rPr lang="en-US" sz="1700" b="1" u="sng" dirty="0" smtClean="0">
                <a:solidFill>
                  <a:srgbClr val="000000"/>
                </a:solidFill>
                <a:latin typeface="+mj-lt"/>
              </a:rPr>
              <a:t>bathing areas</a:t>
            </a:r>
            <a:r>
              <a:rPr lang="en-US" sz="1700" b="1" dirty="0" smtClean="0">
                <a:solidFill>
                  <a:srgbClr val="000000"/>
                </a:solidFill>
                <a:latin typeface="+mj-lt"/>
              </a:rPr>
              <a:t>, private spaces outside or have no showers available (by </a:t>
            </a:r>
            <a:r>
              <a:rPr lang="en-US" sz="1700" b="1" dirty="0">
                <a:solidFill>
                  <a:srgbClr val="000000"/>
                </a:solidFill>
                <a:latin typeface="+mj-lt"/>
              </a:rPr>
              <a:t>% of KIs in communities with IDPs reporting)</a:t>
            </a:r>
            <a:endParaRPr lang="en-US" sz="1700"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1735456569"/>
              </p:ext>
            </p:extLst>
          </p:nvPr>
        </p:nvGraphicFramePr>
        <p:xfrm>
          <a:off x="233755" y="4568935"/>
          <a:ext cx="8107357" cy="2088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2465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233756" y="365127"/>
            <a:ext cx="7947718" cy="673028"/>
          </a:xfrm>
        </p:spPr>
        <p:txBody>
          <a:bodyPr>
            <a:normAutofit fontScale="90000"/>
          </a:bodyPr>
          <a:lstStyle/>
          <a:p>
            <a:r>
              <a:rPr lang="en-US" dirty="0" smtClean="0"/>
              <a:t>WASH Response</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861206657"/>
              </p:ext>
            </p:extLst>
          </p:nvPr>
        </p:nvGraphicFramePr>
        <p:xfrm>
          <a:off x="233754" y="1042061"/>
          <a:ext cx="7947720" cy="4455160"/>
        </p:xfrm>
        <a:graphic>
          <a:graphicData uri="http://schemas.openxmlformats.org/drawingml/2006/table">
            <a:tbl>
              <a:tblPr firstRow="1" bandRow="1">
                <a:tableStyleId>{5C22544A-7EE6-4342-B048-85BDC9FD1C3A}</a:tableStyleId>
              </a:tblPr>
              <a:tblGrid>
                <a:gridCol w="1168326">
                  <a:extLst>
                    <a:ext uri="{9D8B030D-6E8A-4147-A177-3AD203B41FA5}">
                      <a16:colId xmlns:a16="http://schemas.microsoft.com/office/drawing/2014/main" val="1598979592"/>
                    </a:ext>
                  </a:extLst>
                </a:gridCol>
                <a:gridCol w="2117914">
                  <a:extLst>
                    <a:ext uri="{9D8B030D-6E8A-4147-A177-3AD203B41FA5}">
                      <a16:colId xmlns:a16="http://schemas.microsoft.com/office/drawing/2014/main" val="3971582100"/>
                    </a:ext>
                  </a:extLst>
                </a:gridCol>
                <a:gridCol w="2299317">
                  <a:extLst>
                    <a:ext uri="{9D8B030D-6E8A-4147-A177-3AD203B41FA5}">
                      <a16:colId xmlns:a16="http://schemas.microsoft.com/office/drawing/2014/main" val="1380511000"/>
                    </a:ext>
                  </a:extLst>
                </a:gridCol>
                <a:gridCol w="2362163">
                  <a:extLst>
                    <a:ext uri="{9D8B030D-6E8A-4147-A177-3AD203B41FA5}">
                      <a16:colId xmlns:a16="http://schemas.microsoft.com/office/drawing/2014/main" val="600420965"/>
                    </a:ext>
                  </a:extLst>
                </a:gridCol>
              </a:tblGrid>
              <a:tr h="370840">
                <a:tc>
                  <a:txBody>
                    <a:bodyPr/>
                    <a:lstStyle/>
                    <a:p>
                      <a:endParaRPr lang="en-GB" dirty="0"/>
                    </a:p>
                  </a:txBody>
                  <a:tcPr/>
                </a:tc>
                <a:tc>
                  <a:txBody>
                    <a:bodyPr/>
                    <a:lstStyle/>
                    <a:p>
                      <a:r>
                        <a:rPr lang="en-US" dirty="0" smtClean="0"/>
                        <a:t>West line</a:t>
                      </a:r>
                      <a:endParaRPr lang="en-GB" dirty="0"/>
                    </a:p>
                  </a:txBody>
                  <a:tcPr/>
                </a:tc>
                <a:tc>
                  <a:txBody>
                    <a:bodyPr/>
                    <a:lstStyle/>
                    <a:p>
                      <a:r>
                        <a:rPr lang="en-US" dirty="0" smtClean="0"/>
                        <a:t>North line</a:t>
                      </a:r>
                      <a:endParaRPr lang="en-GB" dirty="0"/>
                    </a:p>
                  </a:txBody>
                  <a:tcPr/>
                </a:tc>
                <a:tc>
                  <a:txBody>
                    <a:bodyPr/>
                    <a:lstStyle/>
                    <a:p>
                      <a:r>
                        <a:rPr lang="en-US" dirty="0" smtClean="0"/>
                        <a:t>East line</a:t>
                      </a:r>
                      <a:endParaRPr lang="en-GB" dirty="0"/>
                    </a:p>
                  </a:txBody>
                  <a:tcPr/>
                </a:tc>
                <a:extLst>
                  <a:ext uri="{0D108BD9-81ED-4DB2-BD59-A6C34878D82A}">
                    <a16:rowId xmlns:a16="http://schemas.microsoft.com/office/drawing/2014/main" val="1701757357"/>
                  </a:ext>
                </a:extLst>
              </a:tr>
              <a:tr h="370840">
                <a:tc>
                  <a:txBody>
                    <a:bodyPr/>
                    <a:lstStyle/>
                    <a:p>
                      <a:r>
                        <a:rPr lang="en-US" b="1" dirty="0" smtClean="0"/>
                        <a:t>Response</a:t>
                      </a:r>
                    </a:p>
                    <a:p>
                      <a:r>
                        <a:rPr lang="en-US" sz="1100" b="1" dirty="0" smtClean="0"/>
                        <a:t>(includes but is not limited to)</a:t>
                      </a:r>
                      <a:endParaRPr lang="en-GB" sz="1100" b="1" dirty="0"/>
                    </a:p>
                  </a:txBody>
                  <a:tcPr/>
                </a:tc>
                <a:tc>
                  <a:txBody>
                    <a:bodyPr/>
                    <a:lstStyle/>
                    <a:p>
                      <a:pPr marL="285750" indent="-285750">
                        <a:buFont typeface="Arial" panose="020B0604020202020204" pitchFamily="34" charset="0"/>
                        <a:buChar char="•"/>
                      </a:pPr>
                      <a:r>
                        <a:rPr lang="en-US" sz="1600" dirty="0" smtClean="0"/>
                        <a:t>Water trucking</a:t>
                      </a:r>
                    </a:p>
                    <a:p>
                      <a:pPr marL="285750" indent="-285750">
                        <a:buFont typeface="Arial" panose="020B0604020202020204" pitchFamily="34" charset="0"/>
                        <a:buChar char="•"/>
                      </a:pPr>
                      <a:r>
                        <a:rPr lang="en-US" sz="1600" dirty="0" smtClean="0"/>
                        <a:t>Rehabilitation of three water</a:t>
                      </a:r>
                      <a:r>
                        <a:rPr lang="en-US" sz="1600" baseline="0" dirty="0" smtClean="0"/>
                        <a:t> stations</a:t>
                      </a:r>
                    </a:p>
                    <a:p>
                      <a:pPr marL="285750" indent="-285750">
                        <a:buFont typeface="Arial" panose="020B0604020202020204" pitchFamily="34" charset="0"/>
                        <a:buChar char="•"/>
                      </a:pPr>
                      <a:r>
                        <a:rPr lang="en-US" sz="1600" baseline="0" dirty="0" smtClean="0"/>
                        <a:t>Water safety interventions</a:t>
                      </a:r>
                    </a:p>
                    <a:p>
                      <a:pPr marL="285750" indent="-285750">
                        <a:buFont typeface="Arial" panose="020B0604020202020204" pitchFamily="34" charset="0"/>
                        <a:buChar char="•"/>
                      </a:pPr>
                      <a:r>
                        <a:rPr lang="en-US" sz="1600" baseline="0" dirty="0" smtClean="0"/>
                        <a:t>Latrine maintenance projects in Abu </a:t>
                      </a:r>
                      <a:r>
                        <a:rPr lang="en-US" sz="1600" baseline="0" dirty="0" err="1" smtClean="0"/>
                        <a:t>Khashab</a:t>
                      </a:r>
                      <a:endParaRPr lang="en-US" sz="1600" baseline="0" dirty="0" smtClean="0"/>
                    </a:p>
                  </a:txBody>
                  <a:tcPr/>
                </a:tc>
                <a:tc>
                  <a:txBody>
                    <a:bodyPr/>
                    <a:lstStyle/>
                    <a:p>
                      <a:pPr marL="285750" indent="-285750">
                        <a:buFont typeface="Arial" panose="020B0604020202020204" pitchFamily="34" charset="0"/>
                        <a:buChar char="•"/>
                      </a:pPr>
                      <a:r>
                        <a:rPr lang="en-US" sz="1600" dirty="0" smtClean="0"/>
                        <a:t>Water trucking</a:t>
                      </a:r>
                    </a:p>
                    <a:p>
                      <a:pPr marL="285750" indent="-285750">
                        <a:buFont typeface="Arial" panose="020B0604020202020204" pitchFamily="34" charset="0"/>
                        <a:buChar char="•"/>
                      </a:pPr>
                      <a:r>
                        <a:rPr lang="en-US" sz="1600" dirty="0" smtClean="0"/>
                        <a:t>Water</a:t>
                      </a:r>
                      <a:r>
                        <a:rPr lang="en-US" sz="1600" baseline="0" dirty="0" smtClean="0"/>
                        <a:t> safety interventions</a:t>
                      </a:r>
                      <a:r>
                        <a:rPr lang="en-GB" sz="1600" baseline="0" dirty="0" smtClean="0"/>
                        <a:t> (storage tank flushing campaign, distribution of water cleaning supplies, etc.)</a:t>
                      </a:r>
                      <a:endParaRPr lang="en-US" sz="1600" baseline="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No programming reported</a:t>
                      </a:r>
                      <a:endParaRPr lang="en-GB" sz="1600" dirty="0" smtClean="0"/>
                    </a:p>
                  </a:txBody>
                  <a:tcPr/>
                </a:tc>
                <a:extLst>
                  <a:ext uri="{0D108BD9-81ED-4DB2-BD59-A6C34878D82A}">
                    <a16:rowId xmlns:a16="http://schemas.microsoft.com/office/drawing/2014/main" val="39356038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Potential gaps</a:t>
                      </a:r>
                      <a:endParaRPr lang="en-GB" b="1" dirty="0" smtClean="0"/>
                    </a:p>
                  </a:txBody>
                  <a:tcPr/>
                </a:tc>
                <a:tc>
                  <a:txBody>
                    <a:bodyPr/>
                    <a:lstStyle/>
                    <a:p>
                      <a:pPr marL="285750" indent="-285750">
                        <a:buFont typeface="Arial" panose="020B0604020202020204" pitchFamily="34" charset="0"/>
                        <a:buChar char="•"/>
                      </a:pPr>
                      <a:r>
                        <a:rPr lang="en-US" sz="1600" baseline="0" dirty="0" smtClean="0"/>
                        <a:t>Latrine and shower facility support</a:t>
                      </a:r>
                      <a:endParaRPr lang="en-US" sz="1600" dirty="0" smtClean="0"/>
                    </a:p>
                    <a:p>
                      <a:pPr marL="285750" indent="-285750">
                        <a:buFont typeface="Arial" panose="020B0604020202020204" pitchFamily="34" charset="0"/>
                        <a:buChar char="•"/>
                      </a:pPr>
                      <a:r>
                        <a:rPr lang="en-US" sz="1600" dirty="0" smtClean="0"/>
                        <a:t>Monitoring</a:t>
                      </a:r>
                      <a:r>
                        <a:rPr lang="en-US" sz="1600" baseline="0" dirty="0" smtClean="0"/>
                        <a:t> of drinking water quality and prices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Direct drinking</a:t>
                      </a:r>
                      <a:r>
                        <a:rPr lang="en-US" sz="1600" baseline="0" dirty="0" smtClean="0"/>
                        <a:t> water support to in areas where quantities are not sufficient</a:t>
                      </a:r>
                      <a:endParaRPr lang="en-US" sz="1600" dirty="0" smtClean="0"/>
                    </a:p>
                    <a:p>
                      <a:pPr marL="285750" indent="-285750">
                        <a:buFont typeface="Arial" panose="020B0604020202020204" pitchFamily="34" charset="0"/>
                        <a:buChar char="•"/>
                      </a:pPr>
                      <a:r>
                        <a:rPr lang="en-US" sz="1600" baseline="0" dirty="0" smtClean="0"/>
                        <a:t>Latrine and shower facility support</a:t>
                      </a:r>
                      <a:endParaRPr lang="en-US" sz="1600" dirty="0" smtClean="0"/>
                    </a:p>
                    <a:p>
                      <a:pPr marL="285750" indent="-285750">
                        <a:buFont typeface="Arial" panose="020B0604020202020204" pitchFamily="34" charset="0"/>
                        <a:buChar char="•"/>
                      </a:pPr>
                      <a:r>
                        <a:rPr lang="en-US" sz="1600" dirty="0" smtClean="0"/>
                        <a:t>Monitoring</a:t>
                      </a:r>
                      <a:r>
                        <a:rPr lang="en-US" sz="1600" baseline="0" dirty="0" smtClean="0"/>
                        <a:t> of drinking water quality and prices</a:t>
                      </a:r>
                    </a:p>
                  </a:txBody>
                  <a:tcPr/>
                </a:tc>
                <a:tc>
                  <a:txBody>
                    <a:bodyPr/>
                    <a:lstStyle/>
                    <a:p>
                      <a:pPr marL="285750" indent="-285750">
                        <a:buFont typeface="Arial" panose="020B0604020202020204" pitchFamily="34" charset="0"/>
                        <a:buChar char="•"/>
                      </a:pPr>
                      <a:r>
                        <a:rPr lang="en-US" sz="1600" dirty="0" smtClean="0"/>
                        <a:t>Direct drinking</a:t>
                      </a:r>
                      <a:r>
                        <a:rPr lang="en-US" sz="1600" baseline="0" dirty="0" smtClean="0"/>
                        <a:t> water support to in areas where quantities are not sufficient</a:t>
                      </a:r>
                      <a:endParaRPr lang="en-US" sz="1600" dirty="0" smtClean="0"/>
                    </a:p>
                    <a:p>
                      <a:pPr marL="285750" indent="-285750">
                        <a:buFont typeface="Arial" panose="020B0604020202020204" pitchFamily="34" charset="0"/>
                        <a:buChar char="•"/>
                      </a:pPr>
                      <a:r>
                        <a:rPr lang="en-US" sz="1600" baseline="0" dirty="0" smtClean="0"/>
                        <a:t>Latrine and shower facility support</a:t>
                      </a:r>
                      <a:endParaRPr lang="en-US" sz="1600" dirty="0" smtClean="0"/>
                    </a:p>
                    <a:p>
                      <a:pPr marL="285750" indent="-285750">
                        <a:buFont typeface="Arial" panose="020B0604020202020204" pitchFamily="34" charset="0"/>
                        <a:buChar char="•"/>
                      </a:pPr>
                      <a:r>
                        <a:rPr lang="en-US" sz="1600" dirty="0" smtClean="0"/>
                        <a:t>Monitoring</a:t>
                      </a:r>
                      <a:r>
                        <a:rPr lang="en-US" sz="1600" baseline="0" dirty="0" smtClean="0"/>
                        <a:t> of drinking water quality and prices</a:t>
                      </a:r>
                    </a:p>
                  </a:txBody>
                  <a:tcPr/>
                </a:tc>
                <a:extLst>
                  <a:ext uri="{0D108BD9-81ED-4DB2-BD59-A6C34878D82A}">
                    <a16:rowId xmlns:a16="http://schemas.microsoft.com/office/drawing/2014/main" val="1535471698"/>
                  </a:ext>
                </a:extLst>
              </a:tr>
            </a:tbl>
          </a:graphicData>
        </a:graphic>
      </p:graphicFrame>
      <p:sp>
        <p:nvSpPr>
          <p:cNvPr id="4" name="Rectangle 3"/>
          <p:cNvSpPr/>
          <p:nvPr/>
        </p:nvSpPr>
        <p:spPr>
          <a:xfrm>
            <a:off x="233754" y="6306235"/>
            <a:ext cx="7947720" cy="461665"/>
          </a:xfrm>
          <a:prstGeom prst="rect">
            <a:avLst/>
          </a:prstGeom>
        </p:spPr>
        <p:txBody>
          <a:bodyPr wrap="square">
            <a:spAutoFit/>
          </a:bodyPr>
          <a:lstStyle/>
          <a:p>
            <a:r>
              <a:rPr lang="en-US" sz="1200" i="1" dirty="0" smtClean="0"/>
              <a:t>Please note that obtaining a complete overview of the response was not possible and that the response section of this table only reflects those interventions that were reported and made available to REACH before the day of the presentation. </a:t>
            </a:r>
            <a:endParaRPr lang="en-US" sz="1200" i="1" dirty="0"/>
          </a:p>
        </p:txBody>
      </p:sp>
    </p:spTree>
    <p:extLst>
      <p:ext uri="{BB962C8B-B14F-4D97-AF65-F5344CB8AC3E}">
        <p14:creationId xmlns:p14="http://schemas.microsoft.com/office/powerpoint/2010/main" val="1701986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365127"/>
            <a:ext cx="7947718" cy="6102580"/>
          </a:xfrm>
        </p:spPr>
        <p:txBody>
          <a:bodyPr>
            <a:normAutofit/>
          </a:bodyPr>
          <a:lstStyle/>
          <a:p>
            <a:r>
              <a:rPr lang="en-US" sz="6600" dirty="0" smtClean="0"/>
              <a:t>Health</a:t>
            </a:r>
            <a:endParaRPr lang="en-US" sz="6600" dirty="0"/>
          </a:p>
        </p:txBody>
      </p:sp>
    </p:spTree>
    <p:extLst>
      <p:ext uri="{BB962C8B-B14F-4D97-AF65-F5344CB8AC3E}">
        <p14:creationId xmlns:p14="http://schemas.microsoft.com/office/powerpoint/2010/main" val="4067126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6705"/>
            <a:ext cx="7947718" cy="673028"/>
          </a:xfrm>
        </p:spPr>
        <p:txBody>
          <a:bodyPr>
            <a:normAutofit fontScale="90000"/>
          </a:bodyPr>
          <a:lstStyle/>
          <a:p>
            <a:r>
              <a:rPr lang="en-US" dirty="0" smtClean="0"/>
              <a:t>Health: Reported Needs</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1360137937"/>
              </p:ext>
            </p:extLst>
          </p:nvPr>
        </p:nvGraphicFramePr>
        <p:xfrm>
          <a:off x="1616842" y="1298591"/>
          <a:ext cx="5181546" cy="173988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233756" y="929258"/>
            <a:ext cx="7860216" cy="369332"/>
          </a:xfrm>
          <a:prstGeom prst="rect">
            <a:avLst/>
          </a:prstGeom>
        </p:spPr>
        <p:txBody>
          <a:bodyPr wrap="square">
            <a:spAutoFit/>
          </a:bodyPr>
          <a:lstStyle/>
          <a:p>
            <a:r>
              <a:rPr lang="en-US" b="1" dirty="0" smtClean="0">
                <a:solidFill>
                  <a:srgbClr val="000000"/>
                </a:solidFill>
                <a:latin typeface="+mj-lt"/>
              </a:rPr>
              <a:t>% of KIs reporting healthcare as a top 3 need in their community</a:t>
            </a:r>
            <a:endParaRPr lang="en-US" dirty="0">
              <a:latin typeface="+mj-lt"/>
            </a:endParaRPr>
          </a:p>
        </p:txBody>
      </p:sp>
      <p:graphicFrame>
        <p:nvGraphicFramePr>
          <p:cNvPr id="16" name="Table 15"/>
          <p:cNvGraphicFramePr>
            <a:graphicFrameLocks noGrp="1"/>
          </p:cNvGraphicFramePr>
          <p:nvPr>
            <p:extLst>
              <p:ext uri="{D42A27DB-BD31-4B8C-83A1-F6EECF244321}">
                <p14:modId xmlns:p14="http://schemas.microsoft.com/office/powerpoint/2010/main" val="714379343"/>
              </p:ext>
            </p:extLst>
          </p:nvPr>
        </p:nvGraphicFramePr>
        <p:xfrm>
          <a:off x="912282" y="3486149"/>
          <a:ext cx="6590666" cy="3215864"/>
        </p:xfrm>
        <a:graphic>
          <a:graphicData uri="http://schemas.openxmlformats.org/drawingml/2006/table">
            <a:tbl>
              <a:tblPr/>
              <a:tblGrid>
                <a:gridCol w="2156038">
                  <a:extLst>
                    <a:ext uri="{9D8B030D-6E8A-4147-A177-3AD203B41FA5}">
                      <a16:colId xmlns:a16="http://schemas.microsoft.com/office/drawing/2014/main" val="3393484487"/>
                    </a:ext>
                  </a:extLst>
                </a:gridCol>
                <a:gridCol w="1374054">
                  <a:extLst>
                    <a:ext uri="{9D8B030D-6E8A-4147-A177-3AD203B41FA5}">
                      <a16:colId xmlns:a16="http://schemas.microsoft.com/office/drawing/2014/main" val="57125673"/>
                    </a:ext>
                  </a:extLst>
                </a:gridCol>
                <a:gridCol w="1530287">
                  <a:extLst>
                    <a:ext uri="{9D8B030D-6E8A-4147-A177-3AD203B41FA5}">
                      <a16:colId xmlns:a16="http://schemas.microsoft.com/office/drawing/2014/main" val="3189973566"/>
                    </a:ext>
                  </a:extLst>
                </a:gridCol>
                <a:gridCol w="1530287">
                  <a:extLst>
                    <a:ext uri="{9D8B030D-6E8A-4147-A177-3AD203B41FA5}">
                      <a16:colId xmlns:a16="http://schemas.microsoft.com/office/drawing/2014/main" val="862312513"/>
                    </a:ext>
                  </a:extLst>
                </a:gridCol>
              </a:tblGrid>
              <a:tr h="188135">
                <a:tc>
                  <a:txBody>
                    <a:bodyPr/>
                    <a:lstStyle/>
                    <a:p>
                      <a:pPr algn="ctr" fontAlgn="ctr"/>
                      <a:r>
                        <a:rPr lang="en-US" sz="1400" b="1" i="0" u="none" strike="noStrike" dirty="0">
                          <a:solidFill>
                            <a:srgbClr val="000000"/>
                          </a:solidFill>
                          <a:effectLst/>
                          <a:latin typeface="Arial Narrow" panose="020B0606020202030204" pitchFamily="34" charset="0"/>
                        </a:rPr>
                        <a:t> </a:t>
                      </a:r>
                    </a:p>
                  </a:txBody>
                  <a:tcPr marL="11148" marR="11148" marT="11148"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West line</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Narrow" panose="020B0606020202030204" pitchFamily="34" charset="0"/>
                        </a:rPr>
                        <a:t>North line</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000000"/>
                          </a:solidFill>
                          <a:effectLst/>
                          <a:latin typeface="Arial Narrow" panose="020B0606020202030204" pitchFamily="34" charset="0"/>
                        </a:rPr>
                        <a:t>East line</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403164951"/>
                  </a:ext>
                </a:extLst>
              </a:tr>
              <a:tr h="419438">
                <a:tc>
                  <a:txBody>
                    <a:bodyPr/>
                    <a:lstStyle/>
                    <a:p>
                      <a:pPr algn="ctr" fontAlgn="ctr"/>
                      <a:r>
                        <a:rPr lang="en-US" sz="1400" b="1" i="0" u="none" strike="noStrike" dirty="0">
                          <a:solidFill>
                            <a:srgbClr val="FFFFFF"/>
                          </a:solidFill>
                          <a:effectLst/>
                          <a:latin typeface="Arial Narrow" panose="020B0606020202030204" pitchFamily="34" charset="0"/>
                        </a:rPr>
                        <a:t> Surgery</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0" i="0" u="none" strike="noStrike" dirty="0">
                          <a:solidFill>
                            <a:srgbClr val="000000"/>
                          </a:solidFill>
                          <a:effectLst/>
                          <a:latin typeface="Arial Narrow" panose="020B0606020202030204" pitchFamily="34" charset="0"/>
                        </a:rPr>
                        <a:t>56%</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A7A9"/>
                    </a:solidFill>
                  </a:tcPr>
                </a:tc>
                <a:tc>
                  <a:txBody>
                    <a:bodyPr/>
                    <a:lstStyle/>
                    <a:p>
                      <a:pPr algn="ctr" fontAlgn="ctr"/>
                      <a:r>
                        <a:rPr lang="en-US" sz="1400" b="0" i="0" u="none" strike="noStrike" dirty="0">
                          <a:solidFill>
                            <a:srgbClr val="000000"/>
                          </a:solidFill>
                          <a:effectLst/>
                          <a:latin typeface="Arial Narrow" panose="020B0606020202030204" pitchFamily="34" charset="0"/>
                        </a:rPr>
                        <a:t>63%</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9C9E"/>
                    </a:solidFill>
                  </a:tcPr>
                </a:tc>
                <a:tc>
                  <a:txBody>
                    <a:bodyPr/>
                    <a:lstStyle/>
                    <a:p>
                      <a:pPr algn="ctr" fontAlgn="ctr"/>
                      <a:r>
                        <a:rPr lang="en-US" sz="1400" b="0" i="0" u="none" strike="noStrike">
                          <a:solidFill>
                            <a:srgbClr val="000000"/>
                          </a:solidFill>
                          <a:effectLst/>
                          <a:latin typeface="Arial Narrow" panose="020B0606020202030204" pitchFamily="34" charset="0"/>
                        </a:rPr>
                        <a:t>96%</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696B"/>
                    </a:solidFill>
                  </a:tcPr>
                </a:tc>
                <a:extLst>
                  <a:ext uri="{0D108BD9-81ED-4DB2-BD59-A6C34878D82A}">
                    <a16:rowId xmlns:a16="http://schemas.microsoft.com/office/drawing/2014/main" val="1631659271"/>
                  </a:ext>
                </a:extLst>
              </a:tr>
              <a:tr h="419438">
                <a:tc>
                  <a:txBody>
                    <a:bodyPr/>
                    <a:lstStyle/>
                    <a:p>
                      <a:pPr algn="ctr" fontAlgn="ctr"/>
                      <a:r>
                        <a:rPr lang="en-US" sz="1400" b="1" i="0" u="none" strike="noStrike" dirty="0">
                          <a:solidFill>
                            <a:srgbClr val="FFFFFF"/>
                          </a:solidFill>
                          <a:effectLst/>
                          <a:latin typeface="Arial Narrow" panose="020B0606020202030204" pitchFamily="34" charset="0"/>
                        </a:rPr>
                        <a:t>Chronic disease treatment</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0" i="0" u="none" strike="noStrike" dirty="0">
                          <a:solidFill>
                            <a:srgbClr val="000000"/>
                          </a:solidFill>
                          <a:effectLst/>
                          <a:latin typeface="Arial Narrow" panose="020B0606020202030204" pitchFamily="34" charset="0"/>
                        </a:rPr>
                        <a:t>88%</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7678"/>
                    </a:solidFill>
                  </a:tcPr>
                </a:tc>
                <a:tc>
                  <a:txBody>
                    <a:bodyPr/>
                    <a:lstStyle/>
                    <a:p>
                      <a:pPr algn="ctr" fontAlgn="ctr"/>
                      <a:r>
                        <a:rPr lang="en-US" sz="1400" b="0" i="0" u="none" strike="noStrike" dirty="0">
                          <a:solidFill>
                            <a:srgbClr val="000000"/>
                          </a:solidFill>
                          <a:effectLst/>
                          <a:latin typeface="Arial Narrow" panose="020B0606020202030204" pitchFamily="34" charset="0"/>
                        </a:rPr>
                        <a:t>81%</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8082"/>
                    </a:solidFill>
                  </a:tcPr>
                </a:tc>
                <a:tc>
                  <a:txBody>
                    <a:bodyPr/>
                    <a:lstStyle/>
                    <a:p>
                      <a:pPr algn="ctr" fontAlgn="ctr"/>
                      <a:r>
                        <a:rPr lang="en-US" sz="1400" b="0" i="0" u="none" strike="noStrike">
                          <a:solidFill>
                            <a:srgbClr val="000000"/>
                          </a:solidFill>
                          <a:effectLst/>
                          <a:latin typeface="Arial Narrow" panose="020B0606020202030204" pitchFamily="34" charset="0"/>
                        </a:rPr>
                        <a:t>24%</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D8DA"/>
                    </a:solidFill>
                  </a:tcPr>
                </a:tc>
                <a:extLst>
                  <a:ext uri="{0D108BD9-81ED-4DB2-BD59-A6C34878D82A}">
                    <a16:rowId xmlns:a16="http://schemas.microsoft.com/office/drawing/2014/main" val="3224867192"/>
                  </a:ext>
                </a:extLst>
              </a:tr>
              <a:tr h="419438">
                <a:tc>
                  <a:txBody>
                    <a:bodyPr/>
                    <a:lstStyle/>
                    <a:p>
                      <a:pPr algn="ctr" fontAlgn="ctr"/>
                      <a:r>
                        <a:rPr lang="en-US" sz="1400" b="1" i="0" u="none" strike="noStrike" dirty="0">
                          <a:solidFill>
                            <a:srgbClr val="FFFFFF"/>
                          </a:solidFill>
                          <a:effectLst/>
                          <a:latin typeface="Arial Narrow" panose="020B0606020202030204" pitchFamily="34" charset="0"/>
                        </a:rPr>
                        <a:t> First aid emergency care accident and injuries</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0" i="0" u="none" strike="noStrike" dirty="0">
                          <a:solidFill>
                            <a:srgbClr val="000000"/>
                          </a:solidFill>
                          <a:effectLst/>
                          <a:latin typeface="Arial Narrow" panose="020B0606020202030204" pitchFamily="34" charset="0"/>
                        </a:rPr>
                        <a:t>80%</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8183"/>
                    </a:solidFill>
                  </a:tcPr>
                </a:tc>
                <a:tc>
                  <a:txBody>
                    <a:bodyPr/>
                    <a:lstStyle/>
                    <a:p>
                      <a:pPr algn="ctr" fontAlgn="ctr"/>
                      <a:r>
                        <a:rPr lang="en-US" sz="1400" b="0" i="0" u="none" strike="noStrike" dirty="0">
                          <a:solidFill>
                            <a:srgbClr val="000000"/>
                          </a:solidFill>
                          <a:effectLst/>
                          <a:latin typeface="Arial Narrow" panose="020B0606020202030204" pitchFamily="34" charset="0"/>
                        </a:rPr>
                        <a:t>30%</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CFD2"/>
                    </a:solidFill>
                  </a:tcPr>
                </a:tc>
                <a:tc>
                  <a:txBody>
                    <a:bodyPr/>
                    <a:lstStyle/>
                    <a:p>
                      <a:pPr algn="ctr" fontAlgn="ctr"/>
                      <a:r>
                        <a:rPr lang="en-US" sz="1400" b="0" i="0" u="none" strike="noStrike" dirty="0">
                          <a:solidFill>
                            <a:srgbClr val="000000"/>
                          </a:solidFill>
                          <a:effectLst/>
                          <a:latin typeface="Arial Narrow" panose="020B0606020202030204" pitchFamily="34" charset="0"/>
                        </a:rPr>
                        <a:t>44%</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B9BC"/>
                    </a:solidFill>
                  </a:tcPr>
                </a:tc>
                <a:extLst>
                  <a:ext uri="{0D108BD9-81ED-4DB2-BD59-A6C34878D82A}">
                    <a16:rowId xmlns:a16="http://schemas.microsoft.com/office/drawing/2014/main" val="2256113330"/>
                  </a:ext>
                </a:extLst>
              </a:tr>
              <a:tr h="419438">
                <a:tc>
                  <a:txBody>
                    <a:bodyPr/>
                    <a:lstStyle/>
                    <a:p>
                      <a:pPr algn="ctr" fontAlgn="ctr"/>
                      <a:r>
                        <a:rPr lang="en-US" sz="1400" b="1" i="0" u="none" strike="noStrike">
                          <a:solidFill>
                            <a:srgbClr val="FFFFFF"/>
                          </a:solidFill>
                          <a:effectLst/>
                          <a:latin typeface="Arial Narrow" panose="020B0606020202030204" pitchFamily="34" charset="0"/>
                        </a:rPr>
                        <a:t> Rehabilitation programmes following injuries</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0" i="0" u="none" strike="noStrike" dirty="0">
                          <a:solidFill>
                            <a:srgbClr val="000000"/>
                          </a:solidFill>
                          <a:effectLst/>
                          <a:latin typeface="Arial Narrow" panose="020B0606020202030204" pitchFamily="34" charset="0"/>
                        </a:rPr>
                        <a:t>12%</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AED"/>
                    </a:solidFill>
                  </a:tcPr>
                </a:tc>
                <a:tc>
                  <a:txBody>
                    <a:bodyPr/>
                    <a:lstStyle/>
                    <a:p>
                      <a:pPr algn="ctr" fontAlgn="ctr"/>
                      <a:r>
                        <a:rPr lang="en-US" sz="1400" b="0" i="0" u="none" strike="noStrike" dirty="0">
                          <a:solidFill>
                            <a:srgbClr val="000000"/>
                          </a:solidFill>
                          <a:effectLst/>
                          <a:latin typeface="Arial Narrow" panose="020B0606020202030204" pitchFamily="34" charset="0"/>
                        </a:rPr>
                        <a:t>33%</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C9CC"/>
                    </a:solidFill>
                  </a:tcPr>
                </a:tc>
                <a:tc>
                  <a:txBody>
                    <a:bodyPr/>
                    <a:lstStyle/>
                    <a:p>
                      <a:pPr algn="ctr" fontAlgn="ctr"/>
                      <a:r>
                        <a:rPr lang="en-US" sz="1400" b="0" i="0" u="none" strike="noStrike" dirty="0">
                          <a:solidFill>
                            <a:srgbClr val="000000"/>
                          </a:solidFill>
                          <a:effectLst/>
                          <a:latin typeface="Arial Narrow" panose="020B0606020202030204" pitchFamily="34" charset="0"/>
                        </a:rPr>
                        <a:t>48%</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B3B5"/>
                    </a:solidFill>
                  </a:tcPr>
                </a:tc>
                <a:extLst>
                  <a:ext uri="{0D108BD9-81ED-4DB2-BD59-A6C34878D82A}">
                    <a16:rowId xmlns:a16="http://schemas.microsoft.com/office/drawing/2014/main" val="4118555931"/>
                  </a:ext>
                </a:extLst>
              </a:tr>
              <a:tr h="419438">
                <a:tc>
                  <a:txBody>
                    <a:bodyPr/>
                    <a:lstStyle/>
                    <a:p>
                      <a:pPr algn="ctr" fontAlgn="ctr"/>
                      <a:r>
                        <a:rPr lang="en-US" sz="1400" b="1" i="0" u="none" strike="noStrike">
                          <a:solidFill>
                            <a:srgbClr val="FFFFFF"/>
                          </a:solidFill>
                          <a:effectLst/>
                          <a:latin typeface="Arial Narrow" panose="020B0606020202030204" pitchFamily="34" charset="0"/>
                        </a:rPr>
                        <a:t> Skilled care for childbirth</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0" i="0" u="none" strike="noStrike" dirty="0">
                          <a:solidFill>
                            <a:srgbClr val="000000"/>
                          </a:solidFill>
                          <a:effectLst/>
                          <a:latin typeface="Arial Narrow" panose="020B0606020202030204" pitchFamily="34" charset="0"/>
                        </a:rPr>
                        <a:t>2%</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9FC"/>
                    </a:solidFill>
                  </a:tcPr>
                </a:tc>
                <a:tc>
                  <a:txBody>
                    <a:bodyPr/>
                    <a:lstStyle/>
                    <a:p>
                      <a:pPr algn="ctr" fontAlgn="ctr"/>
                      <a:r>
                        <a:rPr lang="en-US" sz="1400" b="0" i="0" u="none" strike="noStrike" dirty="0">
                          <a:solidFill>
                            <a:srgbClr val="000000"/>
                          </a:solidFill>
                          <a:effectLst/>
                          <a:latin typeface="Arial Narrow" panose="020B0606020202030204" pitchFamily="34" charset="0"/>
                        </a:rPr>
                        <a:t>48%</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B3B5"/>
                    </a:solidFill>
                  </a:tcPr>
                </a:tc>
                <a:tc>
                  <a:txBody>
                    <a:bodyPr/>
                    <a:lstStyle/>
                    <a:p>
                      <a:pPr algn="ctr" fontAlgn="ctr"/>
                      <a:r>
                        <a:rPr lang="en-US" sz="1400" b="0" i="0" u="none" strike="noStrike">
                          <a:solidFill>
                            <a:srgbClr val="000000"/>
                          </a:solidFill>
                          <a:effectLst/>
                          <a:latin typeface="Arial Narrow" panose="020B0606020202030204" pitchFamily="34" charset="0"/>
                        </a:rPr>
                        <a:t>36%</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C5C8"/>
                    </a:solidFill>
                  </a:tcPr>
                </a:tc>
                <a:extLst>
                  <a:ext uri="{0D108BD9-81ED-4DB2-BD59-A6C34878D82A}">
                    <a16:rowId xmlns:a16="http://schemas.microsoft.com/office/drawing/2014/main" val="2285535263"/>
                  </a:ext>
                </a:extLst>
              </a:tr>
              <a:tr h="419438">
                <a:tc>
                  <a:txBody>
                    <a:bodyPr/>
                    <a:lstStyle/>
                    <a:p>
                      <a:pPr algn="ctr" fontAlgn="ctr"/>
                      <a:r>
                        <a:rPr lang="en-US" sz="1400" b="1" i="0" u="none" strike="noStrike">
                          <a:solidFill>
                            <a:srgbClr val="FFFFFF"/>
                          </a:solidFill>
                          <a:effectLst/>
                          <a:latin typeface="Arial Narrow" panose="020B0606020202030204" pitchFamily="34" charset="0"/>
                        </a:rPr>
                        <a:t> Assistive devices (wheelchairs, prosthetics, etc)</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0" i="0" u="none" strike="noStrike" dirty="0">
                          <a:solidFill>
                            <a:srgbClr val="000000"/>
                          </a:solidFill>
                          <a:effectLst/>
                          <a:latin typeface="Arial Narrow" panose="020B0606020202030204" pitchFamily="34" charset="0"/>
                        </a:rPr>
                        <a:t>10%</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EF0"/>
                    </a:solidFill>
                  </a:tcPr>
                </a:tc>
                <a:tc>
                  <a:txBody>
                    <a:bodyPr/>
                    <a:lstStyle/>
                    <a:p>
                      <a:pPr algn="ctr" fontAlgn="ctr"/>
                      <a:r>
                        <a:rPr lang="en-US" sz="1400" b="0" i="0" u="none" strike="noStrike" dirty="0">
                          <a:solidFill>
                            <a:srgbClr val="000000"/>
                          </a:solidFill>
                          <a:effectLst/>
                          <a:latin typeface="Arial Narrow" panose="020B0606020202030204" pitchFamily="34" charset="0"/>
                        </a:rPr>
                        <a:t>19%</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0E3"/>
                    </a:solidFill>
                  </a:tcPr>
                </a:tc>
                <a:tc>
                  <a:txBody>
                    <a:bodyPr/>
                    <a:lstStyle/>
                    <a:p>
                      <a:pPr algn="ctr" fontAlgn="ctr"/>
                      <a:r>
                        <a:rPr lang="en-US" sz="1400" b="0" i="0" u="none" strike="noStrike">
                          <a:solidFill>
                            <a:srgbClr val="000000"/>
                          </a:solidFill>
                          <a:effectLst/>
                          <a:latin typeface="Arial Narrow" panose="020B0606020202030204" pitchFamily="34" charset="0"/>
                        </a:rPr>
                        <a:t>36%</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C5C8"/>
                    </a:solidFill>
                  </a:tcPr>
                </a:tc>
                <a:extLst>
                  <a:ext uri="{0D108BD9-81ED-4DB2-BD59-A6C34878D82A}">
                    <a16:rowId xmlns:a16="http://schemas.microsoft.com/office/drawing/2014/main" val="4294254760"/>
                  </a:ext>
                </a:extLst>
              </a:tr>
              <a:tr h="419438">
                <a:tc>
                  <a:txBody>
                    <a:bodyPr/>
                    <a:lstStyle/>
                    <a:p>
                      <a:pPr algn="ctr" fontAlgn="ctr"/>
                      <a:r>
                        <a:rPr lang="en-US" sz="1400" b="1" i="0" u="none" strike="noStrike">
                          <a:solidFill>
                            <a:srgbClr val="FFFFFF"/>
                          </a:solidFill>
                          <a:effectLst/>
                          <a:latin typeface="Arial Narrow" panose="020B0606020202030204" pitchFamily="34" charset="0"/>
                        </a:rPr>
                        <a:t> Psychiatric care</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0" i="0" u="none" strike="noStrike" dirty="0">
                          <a:solidFill>
                            <a:srgbClr val="000000"/>
                          </a:solidFill>
                          <a:effectLst/>
                          <a:latin typeface="Arial Narrow" panose="020B0606020202030204" pitchFamily="34" charset="0"/>
                        </a:rPr>
                        <a:t>41%</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BDC0"/>
                    </a:solidFill>
                  </a:tcPr>
                </a:tc>
                <a:tc>
                  <a:txBody>
                    <a:bodyPr/>
                    <a:lstStyle/>
                    <a:p>
                      <a:pPr algn="ctr" fontAlgn="ctr"/>
                      <a:r>
                        <a:rPr lang="en-US" sz="1400" b="0" i="0" u="none" strike="noStrike" dirty="0">
                          <a:solidFill>
                            <a:srgbClr val="000000"/>
                          </a:solidFill>
                          <a:effectLst/>
                          <a:latin typeface="Arial Narrow" panose="020B0606020202030204" pitchFamily="34" charset="0"/>
                        </a:rPr>
                        <a:t>0%</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F"/>
                    </a:solidFill>
                  </a:tcPr>
                </a:tc>
                <a:tc>
                  <a:txBody>
                    <a:bodyPr/>
                    <a:lstStyle/>
                    <a:p>
                      <a:pPr algn="ctr" fontAlgn="ctr"/>
                      <a:r>
                        <a:rPr lang="en-US" sz="1400" b="0" i="0" u="none" strike="noStrike" dirty="0">
                          <a:solidFill>
                            <a:srgbClr val="000000"/>
                          </a:solidFill>
                          <a:effectLst/>
                          <a:latin typeface="Arial Narrow" panose="020B0606020202030204" pitchFamily="34" charset="0"/>
                        </a:rPr>
                        <a:t>4%</a:t>
                      </a:r>
                    </a:p>
                  </a:txBody>
                  <a:tcPr marL="11148" marR="11148" marT="1114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6F9"/>
                    </a:solidFill>
                  </a:tcPr>
                </a:tc>
                <a:extLst>
                  <a:ext uri="{0D108BD9-81ED-4DB2-BD59-A6C34878D82A}">
                    <a16:rowId xmlns:a16="http://schemas.microsoft.com/office/drawing/2014/main" val="238604272"/>
                  </a:ext>
                </a:extLst>
              </a:tr>
            </a:tbl>
          </a:graphicData>
        </a:graphic>
      </p:graphicFrame>
      <p:sp>
        <p:nvSpPr>
          <p:cNvPr id="17" name="Rectangle 16"/>
          <p:cNvSpPr/>
          <p:nvPr/>
        </p:nvSpPr>
        <p:spPr>
          <a:xfrm>
            <a:off x="233756" y="3035537"/>
            <a:ext cx="7860216" cy="369332"/>
          </a:xfrm>
          <a:prstGeom prst="rect">
            <a:avLst/>
          </a:prstGeom>
        </p:spPr>
        <p:txBody>
          <a:bodyPr wrap="square">
            <a:spAutoFit/>
          </a:bodyPr>
          <a:lstStyle/>
          <a:p>
            <a:r>
              <a:rPr lang="en-US" b="1" dirty="0" smtClean="0">
                <a:solidFill>
                  <a:srgbClr val="000000"/>
                </a:solidFill>
                <a:latin typeface="+mj-lt"/>
              </a:rPr>
              <a:t>Reported top healthcare needs, by % of KIs reporting</a:t>
            </a:r>
            <a:endParaRPr lang="en-US" dirty="0">
              <a:latin typeface="+mj-lt"/>
            </a:endParaRPr>
          </a:p>
        </p:txBody>
      </p:sp>
    </p:spTree>
    <p:extLst>
      <p:ext uri="{BB962C8B-B14F-4D97-AF65-F5344CB8AC3E}">
        <p14:creationId xmlns:p14="http://schemas.microsoft.com/office/powerpoint/2010/main" val="202614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70355"/>
            <a:ext cx="7947718" cy="673028"/>
          </a:xfrm>
        </p:spPr>
        <p:txBody>
          <a:bodyPr>
            <a:normAutofit fontScale="90000"/>
          </a:bodyPr>
          <a:lstStyle/>
          <a:p>
            <a:pPr algn="ctr"/>
            <a:r>
              <a:rPr lang="en-GB" dirty="0" smtClean="0"/>
              <a:t>Coverage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22" y="985520"/>
            <a:ext cx="7667585" cy="55325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0210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Barriers to </a:t>
            </a:r>
            <a:r>
              <a:rPr lang="en-US" dirty="0"/>
              <a:t>A</a:t>
            </a:r>
            <a:r>
              <a:rPr lang="en-US" dirty="0" smtClean="0"/>
              <a:t>ccessing Services</a:t>
            </a:r>
            <a:endParaRPr lang="en-US" dirty="0"/>
          </a:p>
        </p:txBody>
      </p:sp>
      <p:sp>
        <p:nvSpPr>
          <p:cNvPr id="3" name="Rectangle 2"/>
          <p:cNvSpPr/>
          <p:nvPr/>
        </p:nvSpPr>
        <p:spPr>
          <a:xfrm>
            <a:off x="233755" y="1130518"/>
            <a:ext cx="8367319" cy="646331"/>
          </a:xfrm>
          <a:prstGeom prst="rect">
            <a:avLst/>
          </a:prstGeom>
        </p:spPr>
        <p:txBody>
          <a:bodyPr wrap="square">
            <a:spAutoFit/>
          </a:bodyPr>
          <a:lstStyle/>
          <a:p>
            <a:r>
              <a:rPr lang="en-US" b="1" dirty="0" smtClean="0">
                <a:solidFill>
                  <a:srgbClr val="000000"/>
                </a:solidFill>
                <a:latin typeface="+mj-lt"/>
              </a:rPr>
              <a:t>Reported transportation barriers to reaching emergency medical facilities (by % of KIs reporting)</a:t>
            </a:r>
            <a:endParaRPr lang="en-US" dirty="0">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2095867894"/>
              </p:ext>
            </p:extLst>
          </p:nvPr>
        </p:nvGraphicFramePr>
        <p:xfrm>
          <a:off x="1204659" y="1889532"/>
          <a:ext cx="6161341" cy="2092507"/>
        </p:xfrm>
        <a:graphic>
          <a:graphicData uri="http://schemas.openxmlformats.org/drawingml/2006/table">
            <a:tbl>
              <a:tblPr/>
              <a:tblGrid>
                <a:gridCol w="1347233">
                  <a:extLst>
                    <a:ext uri="{9D8B030D-6E8A-4147-A177-3AD203B41FA5}">
                      <a16:colId xmlns:a16="http://schemas.microsoft.com/office/drawing/2014/main" val="1112766177"/>
                    </a:ext>
                  </a:extLst>
                </a:gridCol>
                <a:gridCol w="1580752">
                  <a:extLst>
                    <a:ext uri="{9D8B030D-6E8A-4147-A177-3AD203B41FA5}">
                      <a16:colId xmlns:a16="http://schemas.microsoft.com/office/drawing/2014/main" val="2899774839"/>
                    </a:ext>
                  </a:extLst>
                </a:gridCol>
                <a:gridCol w="1484948">
                  <a:extLst>
                    <a:ext uri="{9D8B030D-6E8A-4147-A177-3AD203B41FA5}">
                      <a16:colId xmlns:a16="http://schemas.microsoft.com/office/drawing/2014/main" val="2796124275"/>
                    </a:ext>
                  </a:extLst>
                </a:gridCol>
                <a:gridCol w="1748408">
                  <a:extLst>
                    <a:ext uri="{9D8B030D-6E8A-4147-A177-3AD203B41FA5}">
                      <a16:colId xmlns:a16="http://schemas.microsoft.com/office/drawing/2014/main" val="1185254105"/>
                    </a:ext>
                  </a:extLst>
                </a:gridCol>
              </a:tblGrid>
              <a:tr h="1158961">
                <a:tc>
                  <a:txBody>
                    <a:bodyPr/>
                    <a:lstStyle/>
                    <a:p>
                      <a:pPr algn="ctr" fontAlgn="ctr"/>
                      <a:r>
                        <a:rPr lang="en-US" sz="1900" b="1" i="0" u="none" strike="noStrike" dirty="0">
                          <a:solidFill>
                            <a:srgbClr val="000000"/>
                          </a:solidFill>
                          <a:effectLst/>
                          <a:latin typeface="Arial Narrow" panose="020B0606020202030204" pitchFamily="34" charset="0"/>
                        </a:rPr>
                        <a:t> </a:t>
                      </a:r>
                    </a:p>
                  </a:txBody>
                  <a:tcPr marL="17981" marR="17981" marT="17981"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fontAlgn="ctr"/>
                      <a:r>
                        <a:rPr lang="en-US" sz="1900" b="1" i="0" u="none" strike="noStrike" dirty="0">
                          <a:solidFill>
                            <a:srgbClr val="FFFFFF"/>
                          </a:solidFill>
                          <a:effectLst/>
                          <a:latin typeface="Arial Narrow" panose="020B0606020202030204" pitchFamily="34" charset="0"/>
                        </a:rPr>
                        <a:t>Cost of transportation</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900" b="1" i="0" u="none" strike="noStrike">
                          <a:solidFill>
                            <a:srgbClr val="FFFFFF"/>
                          </a:solidFill>
                          <a:effectLst/>
                          <a:latin typeface="Arial Narrow" panose="020B0606020202030204" pitchFamily="34" charset="0"/>
                        </a:rPr>
                        <a:t>Time required to reach facilities</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900" b="1" i="0" u="none" strike="noStrike" dirty="0">
                          <a:solidFill>
                            <a:srgbClr val="FFFFFF"/>
                          </a:solidFill>
                          <a:effectLst/>
                          <a:latin typeface="Arial Narrow" panose="020B0606020202030204" pitchFamily="34" charset="0"/>
                        </a:rPr>
                        <a:t>Restrictions on freedom of movement</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952896182"/>
                  </a:ext>
                </a:extLst>
              </a:tr>
              <a:tr h="311182">
                <a:tc>
                  <a:txBody>
                    <a:bodyPr/>
                    <a:lstStyle/>
                    <a:p>
                      <a:pPr algn="ctr" fontAlgn="ctr"/>
                      <a:r>
                        <a:rPr lang="en-US" sz="1900" b="1" i="0" u="none" strike="noStrike">
                          <a:solidFill>
                            <a:srgbClr val="000000"/>
                          </a:solidFill>
                          <a:effectLst/>
                          <a:latin typeface="Arial Narrow" panose="020B0606020202030204" pitchFamily="34" charset="0"/>
                        </a:rPr>
                        <a:t>West line</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Arial Narrow" panose="020B0606020202030204" pitchFamily="34" charset="0"/>
                        </a:rPr>
                        <a:t>44%</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B7B9"/>
                    </a:solidFill>
                  </a:tcPr>
                </a:tc>
                <a:tc>
                  <a:txBody>
                    <a:bodyPr/>
                    <a:lstStyle/>
                    <a:p>
                      <a:pPr algn="ctr" fontAlgn="ctr"/>
                      <a:r>
                        <a:rPr lang="en-US" sz="1900" b="0" i="0" u="none" strike="noStrike">
                          <a:solidFill>
                            <a:srgbClr val="000000"/>
                          </a:solidFill>
                          <a:effectLst/>
                          <a:latin typeface="Arial Narrow" panose="020B0606020202030204" pitchFamily="34" charset="0"/>
                        </a:rPr>
                        <a:t>44%</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B7B9"/>
                    </a:solidFill>
                  </a:tcPr>
                </a:tc>
                <a:tc>
                  <a:txBody>
                    <a:bodyPr/>
                    <a:lstStyle/>
                    <a:p>
                      <a:pPr algn="ctr" fontAlgn="ctr"/>
                      <a:r>
                        <a:rPr lang="en-US" sz="1900" b="0" i="0" u="none" strike="noStrike">
                          <a:solidFill>
                            <a:srgbClr val="000000"/>
                          </a:solidFill>
                          <a:effectLst/>
                          <a:latin typeface="Arial Narrow" panose="020B0606020202030204" pitchFamily="34" charset="0"/>
                        </a:rPr>
                        <a:t>7%</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1F4"/>
                    </a:solidFill>
                  </a:tcPr>
                </a:tc>
                <a:extLst>
                  <a:ext uri="{0D108BD9-81ED-4DB2-BD59-A6C34878D82A}">
                    <a16:rowId xmlns:a16="http://schemas.microsoft.com/office/drawing/2014/main" val="2456243505"/>
                  </a:ext>
                </a:extLst>
              </a:tr>
              <a:tr h="311182">
                <a:tc>
                  <a:txBody>
                    <a:bodyPr/>
                    <a:lstStyle/>
                    <a:p>
                      <a:pPr algn="ctr" fontAlgn="ctr"/>
                      <a:r>
                        <a:rPr lang="en-US" sz="1900" b="1" i="0" u="none" strike="noStrike" dirty="0">
                          <a:solidFill>
                            <a:srgbClr val="000000"/>
                          </a:solidFill>
                          <a:effectLst/>
                          <a:latin typeface="Arial Narrow" panose="020B0606020202030204" pitchFamily="34" charset="0"/>
                        </a:rPr>
                        <a:t>North line</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Arial Narrow" panose="020B0606020202030204" pitchFamily="34" charset="0"/>
                        </a:rPr>
                        <a:t>78%</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8183"/>
                    </a:solidFill>
                  </a:tcPr>
                </a:tc>
                <a:tc>
                  <a:txBody>
                    <a:bodyPr/>
                    <a:lstStyle/>
                    <a:p>
                      <a:pPr algn="ctr" fontAlgn="ctr"/>
                      <a:r>
                        <a:rPr lang="en-US" sz="1900" b="0" i="0" u="none" strike="noStrike">
                          <a:solidFill>
                            <a:srgbClr val="000000"/>
                          </a:solidFill>
                          <a:effectLst/>
                          <a:latin typeface="Arial Narrow" panose="020B0606020202030204" pitchFamily="34" charset="0"/>
                        </a:rPr>
                        <a:t>52%</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AAAD"/>
                    </a:solidFill>
                  </a:tcPr>
                </a:tc>
                <a:tc>
                  <a:txBody>
                    <a:bodyPr/>
                    <a:lstStyle/>
                    <a:p>
                      <a:pPr algn="ctr" fontAlgn="ctr"/>
                      <a:r>
                        <a:rPr lang="en-US" sz="1900" b="0" i="0" u="none" strike="noStrike">
                          <a:solidFill>
                            <a:srgbClr val="000000"/>
                          </a:solidFill>
                          <a:effectLst/>
                          <a:latin typeface="Arial Narrow" panose="020B0606020202030204" pitchFamily="34" charset="0"/>
                        </a:rPr>
                        <a:t>11%</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BEE"/>
                    </a:solidFill>
                  </a:tcPr>
                </a:tc>
                <a:extLst>
                  <a:ext uri="{0D108BD9-81ED-4DB2-BD59-A6C34878D82A}">
                    <a16:rowId xmlns:a16="http://schemas.microsoft.com/office/drawing/2014/main" val="2783511722"/>
                  </a:ext>
                </a:extLst>
              </a:tr>
              <a:tr h="311182">
                <a:tc>
                  <a:txBody>
                    <a:bodyPr/>
                    <a:lstStyle/>
                    <a:p>
                      <a:pPr algn="ctr" fontAlgn="ctr"/>
                      <a:r>
                        <a:rPr lang="en-US" sz="1900" b="1" i="0" u="none" strike="noStrike">
                          <a:solidFill>
                            <a:srgbClr val="000000"/>
                          </a:solidFill>
                          <a:effectLst/>
                          <a:latin typeface="Arial Narrow" panose="020B0606020202030204" pitchFamily="34" charset="0"/>
                        </a:rPr>
                        <a:t>East line</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Arial Narrow" panose="020B0606020202030204" pitchFamily="34" charset="0"/>
                        </a:rPr>
                        <a:t>40%</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BDC0"/>
                    </a:solidFill>
                  </a:tcPr>
                </a:tc>
                <a:tc>
                  <a:txBody>
                    <a:bodyPr/>
                    <a:lstStyle/>
                    <a:p>
                      <a:pPr algn="ctr" fontAlgn="ctr"/>
                      <a:r>
                        <a:rPr lang="en-US" sz="1900" b="0" i="0" u="none" strike="noStrike" dirty="0">
                          <a:solidFill>
                            <a:srgbClr val="000000"/>
                          </a:solidFill>
                          <a:effectLst/>
                          <a:latin typeface="Arial Narrow" panose="020B0606020202030204" pitchFamily="34" charset="0"/>
                        </a:rPr>
                        <a:t>52%</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AAAC"/>
                    </a:solidFill>
                  </a:tcPr>
                </a:tc>
                <a:tc>
                  <a:txBody>
                    <a:bodyPr/>
                    <a:lstStyle/>
                    <a:p>
                      <a:pPr algn="ctr" fontAlgn="ctr"/>
                      <a:r>
                        <a:rPr lang="en-US" sz="1900" b="0" i="0" u="none" strike="noStrike" dirty="0">
                          <a:solidFill>
                            <a:srgbClr val="000000"/>
                          </a:solidFill>
                          <a:effectLst/>
                          <a:latin typeface="Arial Narrow" panose="020B0606020202030204" pitchFamily="34" charset="0"/>
                        </a:rPr>
                        <a:t>40%</a:t>
                      </a:r>
                    </a:p>
                  </a:txBody>
                  <a:tcPr marL="17981" marR="17981" marT="1798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BDC0"/>
                    </a:solidFill>
                  </a:tcPr>
                </a:tc>
                <a:extLst>
                  <a:ext uri="{0D108BD9-81ED-4DB2-BD59-A6C34878D82A}">
                    <a16:rowId xmlns:a16="http://schemas.microsoft.com/office/drawing/2014/main" val="2265400907"/>
                  </a:ext>
                </a:extLst>
              </a:tr>
            </a:tbl>
          </a:graphicData>
        </a:graphic>
      </p:graphicFrame>
      <p:sp>
        <p:nvSpPr>
          <p:cNvPr id="13" name="Rectangle 12"/>
          <p:cNvSpPr/>
          <p:nvPr/>
        </p:nvSpPr>
        <p:spPr>
          <a:xfrm>
            <a:off x="233756" y="4204872"/>
            <a:ext cx="7860216" cy="369332"/>
          </a:xfrm>
          <a:prstGeom prst="rect">
            <a:avLst/>
          </a:prstGeom>
        </p:spPr>
        <p:txBody>
          <a:bodyPr wrap="square">
            <a:spAutoFit/>
          </a:bodyPr>
          <a:lstStyle/>
          <a:p>
            <a:r>
              <a:rPr lang="en-US" b="1" dirty="0" smtClean="0">
                <a:solidFill>
                  <a:srgbClr val="000000"/>
                </a:solidFill>
                <a:latin typeface="+mj-lt"/>
              </a:rPr>
              <a:t>% of KIs reporting that cost was a main barrier to accessing health care services</a:t>
            </a:r>
            <a:endParaRPr lang="en-US" dirty="0">
              <a:latin typeface="+mj-lt"/>
            </a:endParaRPr>
          </a:p>
        </p:txBody>
      </p:sp>
      <p:graphicFrame>
        <p:nvGraphicFramePr>
          <p:cNvPr id="14" name="Chart 13"/>
          <p:cNvGraphicFramePr>
            <a:graphicFrameLocks/>
          </p:cNvGraphicFramePr>
          <p:nvPr>
            <p:extLst>
              <p:ext uri="{D42A27DB-BD31-4B8C-83A1-F6EECF244321}">
                <p14:modId xmlns:p14="http://schemas.microsoft.com/office/powerpoint/2010/main" val="3461886767"/>
              </p:ext>
            </p:extLst>
          </p:nvPr>
        </p:nvGraphicFramePr>
        <p:xfrm>
          <a:off x="2532733" y="4635164"/>
          <a:ext cx="3769361" cy="2131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908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Pregnant and Lactating Women</a:t>
            </a:r>
            <a:endParaRPr lang="en-US" dirty="0"/>
          </a:p>
        </p:txBody>
      </p:sp>
      <p:sp>
        <p:nvSpPr>
          <p:cNvPr id="3" name="Rectangle 2"/>
          <p:cNvSpPr/>
          <p:nvPr/>
        </p:nvSpPr>
        <p:spPr>
          <a:xfrm>
            <a:off x="233756" y="1130518"/>
            <a:ext cx="7860216" cy="646331"/>
          </a:xfrm>
          <a:prstGeom prst="rect">
            <a:avLst/>
          </a:prstGeom>
        </p:spPr>
        <p:txBody>
          <a:bodyPr wrap="square">
            <a:spAutoFit/>
          </a:bodyPr>
          <a:lstStyle/>
          <a:p>
            <a:r>
              <a:rPr lang="en-US" b="1" dirty="0" smtClean="0">
                <a:solidFill>
                  <a:srgbClr val="000000"/>
                </a:solidFill>
                <a:latin typeface="+mj-lt"/>
              </a:rPr>
              <a:t>Pregnant and lactating women seeing medical professionals on a regular basis (% of KIs reporting)</a:t>
            </a:r>
            <a:endParaRPr lang="en-US" dirty="0">
              <a:latin typeface="+mj-lt"/>
            </a:endParaRPr>
          </a:p>
        </p:txBody>
      </p:sp>
      <p:sp>
        <p:nvSpPr>
          <p:cNvPr id="13" name="Rectangle 12"/>
          <p:cNvSpPr/>
          <p:nvPr/>
        </p:nvSpPr>
        <p:spPr>
          <a:xfrm>
            <a:off x="233756" y="3972048"/>
            <a:ext cx="7860216" cy="646331"/>
          </a:xfrm>
          <a:prstGeom prst="rect">
            <a:avLst/>
          </a:prstGeom>
        </p:spPr>
        <p:txBody>
          <a:bodyPr wrap="square">
            <a:spAutoFit/>
          </a:bodyPr>
          <a:lstStyle/>
          <a:p>
            <a:r>
              <a:rPr lang="en-US" b="1" dirty="0" smtClean="0">
                <a:solidFill>
                  <a:srgbClr val="000000"/>
                </a:solidFill>
                <a:latin typeface="+mj-lt"/>
              </a:rPr>
              <a:t>Most common barriers for pregnant and lactating women wishing to see medical professionals (by % of KIs reporting)</a:t>
            </a:r>
            <a:endParaRPr lang="en-US"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3143299763"/>
              </p:ext>
            </p:extLst>
          </p:nvPr>
        </p:nvGraphicFramePr>
        <p:xfrm>
          <a:off x="1772746" y="1790955"/>
          <a:ext cx="5061513" cy="21669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47554666"/>
              </p:ext>
            </p:extLst>
          </p:nvPr>
        </p:nvGraphicFramePr>
        <p:xfrm>
          <a:off x="346586" y="4666779"/>
          <a:ext cx="7913835" cy="1752464"/>
        </p:xfrm>
        <a:graphic>
          <a:graphicData uri="http://schemas.openxmlformats.org/drawingml/2006/table">
            <a:tbl>
              <a:tblPr/>
              <a:tblGrid>
                <a:gridCol w="984307">
                  <a:extLst>
                    <a:ext uri="{9D8B030D-6E8A-4147-A177-3AD203B41FA5}">
                      <a16:colId xmlns:a16="http://schemas.microsoft.com/office/drawing/2014/main" val="181099854"/>
                    </a:ext>
                  </a:extLst>
                </a:gridCol>
                <a:gridCol w="1154922">
                  <a:extLst>
                    <a:ext uri="{9D8B030D-6E8A-4147-A177-3AD203B41FA5}">
                      <a16:colId xmlns:a16="http://schemas.microsoft.com/office/drawing/2014/main" val="1985208250"/>
                    </a:ext>
                  </a:extLst>
                </a:gridCol>
                <a:gridCol w="1084926">
                  <a:extLst>
                    <a:ext uri="{9D8B030D-6E8A-4147-A177-3AD203B41FA5}">
                      <a16:colId xmlns:a16="http://schemas.microsoft.com/office/drawing/2014/main" val="51467324"/>
                    </a:ext>
                  </a:extLst>
                </a:gridCol>
                <a:gridCol w="1049929">
                  <a:extLst>
                    <a:ext uri="{9D8B030D-6E8A-4147-A177-3AD203B41FA5}">
                      <a16:colId xmlns:a16="http://schemas.microsoft.com/office/drawing/2014/main" val="1422562607"/>
                    </a:ext>
                  </a:extLst>
                </a:gridCol>
                <a:gridCol w="1119924">
                  <a:extLst>
                    <a:ext uri="{9D8B030D-6E8A-4147-A177-3AD203B41FA5}">
                      <a16:colId xmlns:a16="http://schemas.microsoft.com/office/drawing/2014/main" val="3369813438"/>
                    </a:ext>
                  </a:extLst>
                </a:gridCol>
                <a:gridCol w="1189919">
                  <a:extLst>
                    <a:ext uri="{9D8B030D-6E8A-4147-A177-3AD203B41FA5}">
                      <a16:colId xmlns:a16="http://schemas.microsoft.com/office/drawing/2014/main" val="3373132074"/>
                    </a:ext>
                  </a:extLst>
                </a:gridCol>
                <a:gridCol w="1329908">
                  <a:extLst>
                    <a:ext uri="{9D8B030D-6E8A-4147-A177-3AD203B41FA5}">
                      <a16:colId xmlns:a16="http://schemas.microsoft.com/office/drawing/2014/main" val="1462185799"/>
                    </a:ext>
                  </a:extLst>
                </a:gridCol>
              </a:tblGrid>
              <a:tr h="803738">
                <a:tc>
                  <a:txBody>
                    <a:bodyPr/>
                    <a:lstStyle/>
                    <a:p>
                      <a:pPr algn="ctr" fontAlgn="ctr"/>
                      <a:r>
                        <a:rPr lang="en-US" sz="1400" b="1" i="0" u="none" strike="noStrike" dirty="0">
                          <a:solidFill>
                            <a:srgbClr val="000000"/>
                          </a:solidFill>
                          <a:effectLst/>
                          <a:latin typeface="Arial Narrow" panose="020B0606020202030204" pitchFamily="34" charset="0"/>
                        </a:rPr>
                        <a:t> </a:t>
                      </a:r>
                    </a:p>
                  </a:txBody>
                  <a:tcPr marL="13319" marR="13319" marT="13319"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fontAlgn="ctr"/>
                      <a:r>
                        <a:rPr lang="en-US" sz="1400" b="1" i="0" u="none" strike="noStrike">
                          <a:solidFill>
                            <a:srgbClr val="FFFFFF"/>
                          </a:solidFill>
                          <a:effectLst/>
                          <a:latin typeface="Arial Narrow" panose="020B0606020202030204" pitchFamily="34" charset="0"/>
                        </a:rPr>
                        <a:t>Lack of female medical professionals</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Arial Narrow" panose="020B0606020202030204" pitchFamily="34" charset="0"/>
                        </a:rPr>
                        <a:t>Cost of transportation</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Arial Narrow" panose="020B0606020202030204" pitchFamily="34" charset="0"/>
                        </a:rPr>
                        <a:t>Cost of services</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Arial Narrow" panose="020B0606020202030204" pitchFamily="34" charset="0"/>
                        </a:rPr>
                        <a:t>Time required to reach facilities</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a:solidFill>
                            <a:srgbClr val="FFFFFF"/>
                          </a:solidFill>
                          <a:effectLst/>
                          <a:latin typeface="Arial Narrow" panose="020B0606020202030204" pitchFamily="34" charset="0"/>
                        </a:rPr>
                        <a:t>Lack of skilled medical professionals</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tc>
                  <a:txBody>
                    <a:bodyPr/>
                    <a:lstStyle/>
                    <a:p>
                      <a:pPr algn="ctr" fontAlgn="ctr"/>
                      <a:r>
                        <a:rPr lang="en-US" sz="1400" b="1" i="0" u="none" strike="noStrike" dirty="0">
                          <a:solidFill>
                            <a:srgbClr val="FFFFFF"/>
                          </a:solidFill>
                          <a:effectLst/>
                          <a:latin typeface="Arial Narrow" panose="020B0606020202030204" pitchFamily="34" charset="0"/>
                        </a:rPr>
                        <a:t>Restrictions on freedom of movement</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95959"/>
                    </a:solidFill>
                  </a:tcPr>
                </a:tc>
                <a:extLst>
                  <a:ext uri="{0D108BD9-81ED-4DB2-BD59-A6C34878D82A}">
                    <a16:rowId xmlns:a16="http://schemas.microsoft.com/office/drawing/2014/main" val="2041285066"/>
                  </a:ext>
                </a:extLst>
              </a:tr>
              <a:tr h="316242">
                <a:tc>
                  <a:txBody>
                    <a:bodyPr/>
                    <a:lstStyle/>
                    <a:p>
                      <a:pPr algn="ctr" fontAlgn="ctr"/>
                      <a:r>
                        <a:rPr lang="en-US" sz="1600" b="1" i="0" u="none" strike="noStrike" dirty="0">
                          <a:solidFill>
                            <a:srgbClr val="000000"/>
                          </a:solidFill>
                          <a:effectLst/>
                          <a:latin typeface="Arial Narrow" panose="020B0606020202030204" pitchFamily="34" charset="0"/>
                        </a:rPr>
                        <a:t>West line</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Narrow" panose="020B0606020202030204" pitchFamily="34" charset="0"/>
                        </a:rPr>
                        <a:t>95%</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7173"/>
                    </a:solidFill>
                  </a:tcPr>
                </a:tc>
                <a:tc>
                  <a:txBody>
                    <a:bodyPr/>
                    <a:lstStyle/>
                    <a:p>
                      <a:pPr algn="ctr" fontAlgn="ctr"/>
                      <a:r>
                        <a:rPr lang="en-US" sz="1400" b="0" i="0" u="none" strike="noStrike">
                          <a:solidFill>
                            <a:srgbClr val="000000"/>
                          </a:solidFill>
                          <a:effectLst/>
                          <a:latin typeface="Arial Narrow" panose="020B0606020202030204" pitchFamily="34" charset="0"/>
                        </a:rPr>
                        <a:t>34%</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CACD"/>
                    </a:solidFill>
                  </a:tcPr>
                </a:tc>
                <a:tc>
                  <a:txBody>
                    <a:bodyPr/>
                    <a:lstStyle/>
                    <a:p>
                      <a:pPr algn="ctr" fontAlgn="ctr"/>
                      <a:r>
                        <a:rPr lang="en-US" sz="1400" b="0" i="0" u="none" strike="noStrike" dirty="0">
                          <a:solidFill>
                            <a:srgbClr val="000000"/>
                          </a:solidFill>
                          <a:effectLst/>
                          <a:latin typeface="Arial Narrow" panose="020B0606020202030204" pitchFamily="34" charset="0"/>
                        </a:rPr>
                        <a:t>10%</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EF1"/>
                    </a:solidFill>
                  </a:tcPr>
                </a:tc>
                <a:tc>
                  <a:txBody>
                    <a:bodyPr/>
                    <a:lstStyle/>
                    <a:p>
                      <a:pPr algn="ctr" fontAlgn="ctr"/>
                      <a:r>
                        <a:rPr lang="en-US" sz="1400" b="0" i="0" u="none" strike="noStrike" dirty="0">
                          <a:solidFill>
                            <a:srgbClr val="000000"/>
                          </a:solidFill>
                          <a:effectLst/>
                          <a:latin typeface="Arial Narrow" panose="020B0606020202030204" pitchFamily="34" charset="0"/>
                        </a:rPr>
                        <a:t>39%</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C3C6"/>
                    </a:solidFill>
                  </a:tcPr>
                </a:tc>
                <a:tc>
                  <a:txBody>
                    <a:bodyPr/>
                    <a:lstStyle/>
                    <a:p>
                      <a:pPr algn="ctr" fontAlgn="ctr"/>
                      <a:r>
                        <a:rPr lang="en-US" sz="1400" b="0" i="0" u="none" strike="noStrike">
                          <a:solidFill>
                            <a:srgbClr val="000000"/>
                          </a:solidFill>
                          <a:effectLst/>
                          <a:latin typeface="Arial Narrow" panose="020B0606020202030204" pitchFamily="34" charset="0"/>
                        </a:rPr>
                        <a:t>61%</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A3A5"/>
                    </a:solidFill>
                  </a:tcPr>
                </a:tc>
                <a:tc>
                  <a:txBody>
                    <a:bodyPr/>
                    <a:lstStyle/>
                    <a:p>
                      <a:pPr algn="ctr" fontAlgn="ctr"/>
                      <a:r>
                        <a:rPr lang="en-US" sz="1400" b="0" i="0" u="none" strike="noStrike">
                          <a:solidFill>
                            <a:srgbClr val="000000"/>
                          </a:solidFill>
                          <a:effectLst/>
                          <a:latin typeface="Arial Narrow" panose="020B0606020202030204" pitchFamily="34" charset="0"/>
                        </a:rPr>
                        <a:t>0%</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F"/>
                    </a:solidFill>
                  </a:tcPr>
                </a:tc>
                <a:extLst>
                  <a:ext uri="{0D108BD9-81ED-4DB2-BD59-A6C34878D82A}">
                    <a16:rowId xmlns:a16="http://schemas.microsoft.com/office/drawing/2014/main" val="3379160069"/>
                  </a:ext>
                </a:extLst>
              </a:tr>
              <a:tr h="316242">
                <a:tc>
                  <a:txBody>
                    <a:bodyPr/>
                    <a:lstStyle/>
                    <a:p>
                      <a:pPr algn="ctr" fontAlgn="ctr"/>
                      <a:r>
                        <a:rPr lang="en-US" sz="1600" b="1" i="0" u="none" strike="noStrike">
                          <a:solidFill>
                            <a:srgbClr val="000000"/>
                          </a:solidFill>
                          <a:effectLst/>
                          <a:latin typeface="Arial Narrow" panose="020B0606020202030204" pitchFamily="34" charset="0"/>
                        </a:rPr>
                        <a:t>North line</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Narrow" panose="020B0606020202030204" pitchFamily="34" charset="0"/>
                        </a:rPr>
                        <a:t>22%</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DCDF"/>
                    </a:solidFill>
                  </a:tcPr>
                </a:tc>
                <a:tc>
                  <a:txBody>
                    <a:bodyPr/>
                    <a:lstStyle/>
                    <a:p>
                      <a:pPr algn="ctr" fontAlgn="ctr"/>
                      <a:r>
                        <a:rPr lang="en-US" sz="1400" b="0" i="0" u="none" strike="noStrike" dirty="0">
                          <a:solidFill>
                            <a:srgbClr val="000000"/>
                          </a:solidFill>
                          <a:effectLst/>
                          <a:latin typeface="Arial Narrow" panose="020B0606020202030204" pitchFamily="34" charset="0"/>
                        </a:rPr>
                        <a:t>74%</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9092"/>
                    </a:solidFill>
                  </a:tcPr>
                </a:tc>
                <a:tc>
                  <a:txBody>
                    <a:bodyPr/>
                    <a:lstStyle/>
                    <a:p>
                      <a:pPr algn="ctr" fontAlgn="ctr"/>
                      <a:r>
                        <a:rPr lang="en-US" sz="1400" b="0" i="0" u="none" strike="noStrike" dirty="0">
                          <a:solidFill>
                            <a:srgbClr val="000000"/>
                          </a:solidFill>
                          <a:effectLst/>
                          <a:latin typeface="Arial Narrow" panose="020B0606020202030204" pitchFamily="34" charset="0"/>
                        </a:rPr>
                        <a:t>96%</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6F71"/>
                    </a:solidFill>
                  </a:tcPr>
                </a:tc>
                <a:tc>
                  <a:txBody>
                    <a:bodyPr/>
                    <a:lstStyle/>
                    <a:p>
                      <a:pPr algn="ctr" fontAlgn="ctr"/>
                      <a:r>
                        <a:rPr lang="en-US" sz="1400" b="0" i="0" u="none" strike="noStrike" dirty="0">
                          <a:solidFill>
                            <a:srgbClr val="000000"/>
                          </a:solidFill>
                          <a:effectLst/>
                          <a:latin typeface="Arial Narrow" panose="020B0606020202030204" pitchFamily="34" charset="0"/>
                        </a:rPr>
                        <a:t>63%</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A0A2"/>
                    </a:solidFill>
                  </a:tcPr>
                </a:tc>
                <a:tc>
                  <a:txBody>
                    <a:bodyPr/>
                    <a:lstStyle/>
                    <a:p>
                      <a:pPr algn="ctr" fontAlgn="ctr"/>
                      <a:r>
                        <a:rPr lang="en-US" sz="1400" b="0" i="0" u="none" strike="noStrike" dirty="0">
                          <a:solidFill>
                            <a:srgbClr val="000000"/>
                          </a:solidFill>
                          <a:effectLst/>
                          <a:latin typeface="Arial Narrow" panose="020B0606020202030204" pitchFamily="34" charset="0"/>
                        </a:rPr>
                        <a:t>0%</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F"/>
                    </a:solidFill>
                  </a:tcPr>
                </a:tc>
                <a:tc>
                  <a:txBody>
                    <a:bodyPr/>
                    <a:lstStyle/>
                    <a:p>
                      <a:pPr algn="ctr" fontAlgn="ctr"/>
                      <a:r>
                        <a:rPr lang="en-US" sz="1400" b="0" i="0" u="none" strike="noStrike" dirty="0">
                          <a:solidFill>
                            <a:srgbClr val="000000"/>
                          </a:solidFill>
                          <a:effectLst/>
                          <a:latin typeface="Arial Narrow" panose="020B0606020202030204" pitchFamily="34" charset="0"/>
                        </a:rPr>
                        <a:t>0%</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F"/>
                    </a:solidFill>
                  </a:tcPr>
                </a:tc>
                <a:extLst>
                  <a:ext uri="{0D108BD9-81ED-4DB2-BD59-A6C34878D82A}">
                    <a16:rowId xmlns:a16="http://schemas.microsoft.com/office/drawing/2014/main" val="1062819940"/>
                  </a:ext>
                </a:extLst>
              </a:tr>
              <a:tr h="316242">
                <a:tc>
                  <a:txBody>
                    <a:bodyPr/>
                    <a:lstStyle/>
                    <a:p>
                      <a:pPr algn="ctr" fontAlgn="ctr"/>
                      <a:r>
                        <a:rPr lang="en-US" sz="1600" b="1" i="0" u="none" strike="noStrike">
                          <a:solidFill>
                            <a:srgbClr val="000000"/>
                          </a:solidFill>
                          <a:effectLst/>
                          <a:latin typeface="Arial Narrow" panose="020B0606020202030204" pitchFamily="34" charset="0"/>
                        </a:rPr>
                        <a:t>East line</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Narrow" panose="020B0606020202030204" pitchFamily="34" charset="0"/>
                        </a:rPr>
                        <a:t>100%</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696B"/>
                    </a:solidFill>
                  </a:tcPr>
                </a:tc>
                <a:tc>
                  <a:txBody>
                    <a:bodyPr/>
                    <a:lstStyle/>
                    <a:p>
                      <a:pPr algn="ctr" fontAlgn="ctr"/>
                      <a:r>
                        <a:rPr lang="en-US" sz="1400" b="0" i="0" u="none" strike="noStrike" dirty="0">
                          <a:solidFill>
                            <a:srgbClr val="000000"/>
                          </a:solidFill>
                          <a:effectLst/>
                          <a:latin typeface="Arial Narrow" panose="020B0606020202030204" pitchFamily="34" charset="0"/>
                        </a:rPr>
                        <a:t>16%</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5E8"/>
                    </a:solidFill>
                  </a:tcPr>
                </a:tc>
                <a:tc>
                  <a:txBody>
                    <a:bodyPr/>
                    <a:lstStyle/>
                    <a:p>
                      <a:pPr algn="ctr" fontAlgn="ctr"/>
                      <a:r>
                        <a:rPr lang="en-US" sz="1400" b="0" i="0" u="none" strike="noStrike" dirty="0">
                          <a:solidFill>
                            <a:srgbClr val="000000"/>
                          </a:solidFill>
                          <a:effectLst/>
                          <a:latin typeface="Arial Narrow" panose="020B0606020202030204" pitchFamily="34" charset="0"/>
                        </a:rPr>
                        <a:t>60%</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A4A7"/>
                    </a:solidFill>
                  </a:tcPr>
                </a:tc>
                <a:tc>
                  <a:txBody>
                    <a:bodyPr/>
                    <a:lstStyle/>
                    <a:p>
                      <a:pPr algn="ctr" fontAlgn="ctr"/>
                      <a:r>
                        <a:rPr lang="en-US" sz="1400" b="0" i="0" u="none" strike="noStrike" dirty="0">
                          <a:solidFill>
                            <a:srgbClr val="000000"/>
                          </a:solidFill>
                          <a:effectLst/>
                          <a:latin typeface="Arial Narrow" panose="020B0606020202030204" pitchFamily="34" charset="0"/>
                        </a:rPr>
                        <a:t>24%</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D9DC"/>
                    </a:solidFill>
                  </a:tcPr>
                </a:tc>
                <a:tc>
                  <a:txBody>
                    <a:bodyPr/>
                    <a:lstStyle/>
                    <a:p>
                      <a:pPr algn="ctr" fontAlgn="ctr"/>
                      <a:r>
                        <a:rPr lang="en-US" sz="1400" b="0" i="0" u="none" strike="noStrike" dirty="0">
                          <a:solidFill>
                            <a:srgbClr val="000000"/>
                          </a:solidFill>
                          <a:effectLst/>
                          <a:latin typeface="Arial Narrow" panose="020B0606020202030204" pitchFamily="34" charset="0"/>
                        </a:rPr>
                        <a:t>28%</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D3D6"/>
                    </a:solidFill>
                  </a:tcPr>
                </a:tc>
                <a:tc>
                  <a:txBody>
                    <a:bodyPr/>
                    <a:lstStyle/>
                    <a:p>
                      <a:pPr algn="ctr" fontAlgn="ctr"/>
                      <a:r>
                        <a:rPr lang="en-US" sz="1400" b="0" i="0" u="none" strike="noStrike" dirty="0">
                          <a:solidFill>
                            <a:srgbClr val="000000"/>
                          </a:solidFill>
                          <a:effectLst/>
                          <a:latin typeface="Arial Narrow" panose="020B0606020202030204" pitchFamily="34" charset="0"/>
                        </a:rPr>
                        <a:t>28%</a:t>
                      </a:r>
                    </a:p>
                  </a:txBody>
                  <a:tcPr marL="13319" marR="13319" marT="133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D3D6"/>
                    </a:solidFill>
                  </a:tcPr>
                </a:tc>
                <a:extLst>
                  <a:ext uri="{0D108BD9-81ED-4DB2-BD59-A6C34878D82A}">
                    <a16:rowId xmlns:a16="http://schemas.microsoft.com/office/drawing/2014/main" val="2705265052"/>
                  </a:ext>
                </a:extLst>
              </a:tr>
            </a:tbl>
          </a:graphicData>
        </a:graphic>
      </p:graphicFrame>
    </p:spTree>
    <p:extLst>
      <p:ext uri="{BB962C8B-B14F-4D97-AF65-F5344CB8AC3E}">
        <p14:creationId xmlns:p14="http://schemas.microsoft.com/office/powerpoint/2010/main" val="3882511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233756" y="365127"/>
            <a:ext cx="7947718" cy="673028"/>
          </a:xfrm>
        </p:spPr>
        <p:txBody>
          <a:bodyPr>
            <a:normAutofit fontScale="90000"/>
          </a:bodyPr>
          <a:lstStyle/>
          <a:p>
            <a:r>
              <a:rPr lang="en-US" dirty="0" smtClean="0"/>
              <a:t>Health Response</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178695400"/>
              </p:ext>
            </p:extLst>
          </p:nvPr>
        </p:nvGraphicFramePr>
        <p:xfrm>
          <a:off x="233754" y="1042061"/>
          <a:ext cx="7947720" cy="5162296"/>
        </p:xfrm>
        <a:graphic>
          <a:graphicData uri="http://schemas.openxmlformats.org/drawingml/2006/table">
            <a:tbl>
              <a:tblPr firstRow="1" bandRow="1">
                <a:tableStyleId>{5C22544A-7EE6-4342-B048-85BDC9FD1C3A}</a:tableStyleId>
              </a:tblPr>
              <a:tblGrid>
                <a:gridCol w="1168326">
                  <a:extLst>
                    <a:ext uri="{9D8B030D-6E8A-4147-A177-3AD203B41FA5}">
                      <a16:colId xmlns:a16="http://schemas.microsoft.com/office/drawing/2014/main" val="1598979592"/>
                    </a:ext>
                  </a:extLst>
                </a:gridCol>
                <a:gridCol w="2214880">
                  <a:extLst>
                    <a:ext uri="{9D8B030D-6E8A-4147-A177-3AD203B41FA5}">
                      <a16:colId xmlns:a16="http://schemas.microsoft.com/office/drawing/2014/main" val="3971582100"/>
                    </a:ext>
                  </a:extLst>
                </a:gridCol>
                <a:gridCol w="2275840">
                  <a:extLst>
                    <a:ext uri="{9D8B030D-6E8A-4147-A177-3AD203B41FA5}">
                      <a16:colId xmlns:a16="http://schemas.microsoft.com/office/drawing/2014/main" val="1380511000"/>
                    </a:ext>
                  </a:extLst>
                </a:gridCol>
                <a:gridCol w="2288674">
                  <a:extLst>
                    <a:ext uri="{9D8B030D-6E8A-4147-A177-3AD203B41FA5}">
                      <a16:colId xmlns:a16="http://schemas.microsoft.com/office/drawing/2014/main" val="600420965"/>
                    </a:ext>
                  </a:extLst>
                </a:gridCol>
              </a:tblGrid>
              <a:tr h="370840">
                <a:tc>
                  <a:txBody>
                    <a:bodyPr/>
                    <a:lstStyle/>
                    <a:p>
                      <a:endParaRPr lang="en-GB" dirty="0"/>
                    </a:p>
                  </a:txBody>
                  <a:tcPr/>
                </a:tc>
                <a:tc>
                  <a:txBody>
                    <a:bodyPr/>
                    <a:lstStyle/>
                    <a:p>
                      <a:r>
                        <a:rPr lang="en-US" dirty="0" smtClean="0"/>
                        <a:t>West line</a:t>
                      </a:r>
                      <a:endParaRPr lang="en-GB" dirty="0"/>
                    </a:p>
                  </a:txBody>
                  <a:tcPr/>
                </a:tc>
                <a:tc>
                  <a:txBody>
                    <a:bodyPr/>
                    <a:lstStyle/>
                    <a:p>
                      <a:r>
                        <a:rPr lang="en-US" dirty="0" smtClean="0"/>
                        <a:t>North line</a:t>
                      </a:r>
                      <a:endParaRPr lang="en-GB" dirty="0"/>
                    </a:p>
                  </a:txBody>
                  <a:tcPr/>
                </a:tc>
                <a:tc>
                  <a:txBody>
                    <a:bodyPr/>
                    <a:lstStyle/>
                    <a:p>
                      <a:r>
                        <a:rPr lang="en-US" dirty="0" smtClean="0"/>
                        <a:t>East line</a:t>
                      </a:r>
                      <a:endParaRPr lang="en-GB" dirty="0"/>
                    </a:p>
                  </a:txBody>
                  <a:tcPr/>
                </a:tc>
                <a:extLst>
                  <a:ext uri="{0D108BD9-81ED-4DB2-BD59-A6C34878D82A}">
                    <a16:rowId xmlns:a16="http://schemas.microsoft.com/office/drawing/2014/main" val="1701757357"/>
                  </a:ext>
                </a:extLst>
              </a:tr>
              <a:tr h="370840">
                <a:tc>
                  <a:txBody>
                    <a:bodyPr/>
                    <a:lstStyle/>
                    <a:p>
                      <a:r>
                        <a:rPr lang="en-US" b="1" dirty="0" smtClean="0"/>
                        <a:t>Response</a:t>
                      </a:r>
                      <a:endParaRPr lang="en-GB" b="1" dirty="0" smtClean="0"/>
                    </a:p>
                    <a:p>
                      <a:r>
                        <a:rPr lang="en-US" sz="1100" b="1" dirty="0" smtClean="0"/>
                        <a:t>(includes but is not limited to)</a:t>
                      </a:r>
                      <a:endParaRPr lang="en-GB" sz="1100" b="1" dirty="0"/>
                    </a:p>
                  </a:txBody>
                  <a:tcPr/>
                </a:tc>
                <a:tc>
                  <a:txBody>
                    <a:bodyPr/>
                    <a:lstStyle/>
                    <a:p>
                      <a:pPr marL="285750" indent="-285750">
                        <a:lnSpc>
                          <a:spcPct val="90000"/>
                        </a:lnSpc>
                        <a:buFont typeface="Arial" panose="020B0604020202020204" pitchFamily="34" charset="0"/>
                        <a:buChar char="•"/>
                      </a:pPr>
                      <a:r>
                        <a:rPr lang="en-US" sz="1600" dirty="0" smtClean="0"/>
                        <a:t>One</a:t>
                      </a:r>
                      <a:r>
                        <a:rPr lang="en-US" sz="1600" baseline="0" dirty="0" smtClean="0"/>
                        <a:t> primary healthcare facility</a:t>
                      </a:r>
                    </a:p>
                    <a:p>
                      <a:pPr marL="285750" indent="-285750">
                        <a:lnSpc>
                          <a:spcPct val="90000"/>
                        </a:lnSpc>
                        <a:buFont typeface="Arial" panose="020B0604020202020204" pitchFamily="34" charset="0"/>
                        <a:buChar char="•"/>
                      </a:pPr>
                      <a:r>
                        <a:rPr lang="en-US" sz="1600" baseline="0" dirty="0" smtClean="0"/>
                        <a:t>One facility providing </a:t>
                      </a:r>
                      <a:r>
                        <a:rPr lang="en-GB" sz="1600" baseline="0" dirty="0" smtClean="0"/>
                        <a:t>Emergency Obstetric and New-born Care</a:t>
                      </a:r>
                    </a:p>
                    <a:p>
                      <a:pPr marL="285750" indent="-285750">
                        <a:lnSpc>
                          <a:spcPct val="90000"/>
                        </a:lnSpc>
                        <a:buFont typeface="Arial" panose="020B0604020202020204" pitchFamily="34" charset="0"/>
                        <a:buChar char="•"/>
                      </a:pPr>
                      <a:r>
                        <a:rPr lang="en-US" sz="1600" baseline="0" dirty="0" smtClean="0"/>
                        <a:t>Three ambulances</a:t>
                      </a:r>
                    </a:p>
                    <a:p>
                      <a:pPr marL="285750" indent="-285750">
                        <a:lnSpc>
                          <a:spcPct val="90000"/>
                        </a:lnSpc>
                        <a:buFont typeface="Arial" panose="020B0604020202020204" pitchFamily="34" charset="0"/>
                        <a:buChar char="•"/>
                      </a:pPr>
                      <a:r>
                        <a:rPr lang="en-US" sz="1600" baseline="0" dirty="0" smtClean="0"/>
                        <a:t>One mobile medical unit</a:t>
                      </a:r>
                      <a:endParaRPr lang="en-GB" sz="1600" dirty="0"/>
                    </a:p>
                  </a:txBody>
                  <a:tcPr/>
                </a:tc>
                <a:tc>
                  <a:txBody>
                    <a:bodyPr/>
                    <a:lstStyle/>
                    <a:p>
                      <a:pPr marL="285750" indent="-285750">
                        <a:lnSpc>
                          <a:spcPct val="90000"/>
                        </a:lnSpc>
                        <a:buFont typeface="Arial" panose="020B0604020202020204" pitchFamily="34" charset="0"/>
                        <a:buChar char="•"/>
                      </a:pPr>
                      <a:r>
                        <a:rPr lang="en-US" sz="1600" baseline="0" dirty="0" smtClean="0"/>
                        <a:t>One primary healthcare facility</a:t>
                      </a:r>
                    </a:p>
                  </a:txBody>
                  <a:tcPr/>
                </a:tc>
                <a:tc>
                  <a:txBody>
                    <a:bodyPr/>
                    <a:lstStyle/>
                    <a:p>
                      <a:pPr marL="285750" marR="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smtClean="0"/>
                        <a:t>No programming reported</a:t>
                      </a:r>
                      <a:endParaRPr lang="en-GB" sz="1600" dirty="0" smtClean="0"/>
                    </a:p>
                  </a:txBody>
                  <a:tcPr/>
                </a:tc>
                <a:extLst>
                  <a:ext uri="{0D108BD9-81ED-4DB2-BD59-A6C34878D82A}">
                    <a16:rowId xmlns:a16="http://schemas.microsoft.com/office/drawing/2014/main" val="39356038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Potential gaps</a:t>
                      </a:r>
                      <a:endParaRPr lang="en-GB" b="1" dirty="0" smtClean="0"/>
                    </a:p>
                  </a:txBody>
                  <a:tcPr/>
                </a:tc>
                <a:tc>
                  <a:txBody>
                    <a:bodyPr/>
                    <a:lstStyle/>
                    <a:p>
                      <a:pPr marL="285750" indent="-285750">
                        <a:lnSpc>
                          <a:spcPct val="90000"/>
                        </a:lnSpc>
                        <a:buFont typeface="Arial" panose="020B0604020202020204" pitchFamily="34" charset="0"/>
                        <a:buChar char="•"/>
                      </a:pPr>
                      <a:r>
                        <a:rPr lang="en-US" sz="1600" baseline="0" dirty="0" smtClean="0"/>
                        <a:t>Support with transportation to healthcare facilities</a:t>
                      </a:r>
                    </a:p>
                    <a:p>
                      <a:pPr marL="285750" indent="-285750">
                        <a:lnSpc>
                          <a:spcPct val="90000"/>
                        </a:lnSpc>
                        <a:buFont typeface="Arial" panose="020B0604020202020204" pitchFamily="34" charset="0"/>
                        <a:buChar char="•"/>
                      </a:pPr>
                      <a:r>
                        <a:rPr lang="en-US" sz="1600" baseline="0" dirty="0" smtClean="0"/>
                        <a:t>Support access to medical care for women/to female medical professionals</a:t>
                      </a:r>
                    </a:p>
                    <a:p>
                      <a:pPr marL="285750" marR="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smtClean="0"/>
                        <a:t>Monitoring of</a:t>
                      </a:r>
                      <a:r>
                        <a:rPr lang="en-US" sz="1600" baseline="0" dirty="0" smtClean="0"/>
                        <a:t> </a:t>
                      </a:r>
                      <a:r>
                        <a:rPr lang="en-US" sz="1600" dirty="0" smtClean="0"/>
                        <a:t>barriers to accessing healthcare</a:t>
                      </a:r>
                    </a:p>
                  </a:txBody>
                  <a:tcPr/>
                </a:tc>
                <a:tc>
                  <a:txBody>
                    <a:bodyPr/>
                    <a:lstStyle/>
                    <a:p>
                      <a:pPr marL="285750" indent="-285750">
                        <a:lnSpc>
                          <a:spcPct val="90000"/>
                        </a:lnSpc>
                        <a:buFont typeface="Arial" panose="020B0604020202020204" pitchFamily="34" charset="0"/>
                        <a:buChar char="•"/>
                      </a:pPr>
                      <a:r>
                        <a:rPr lang="en-US" sz="1600" dirty="0" smtClean="0"/>
                        <a:t>General medical programming</a:t>
                      </a:r>
                    </a:p>
                    <a:p>
                      <a:pPr marL="285750" indent="-285750">
                        <a:lnSpc>
                          <a:spcPct val="90000"/>
                        </a:lnSpc>
                        <a:buFont typeface="Arial" panose="020B0604020202020204" pitchFamily="34" charset="0"/>
                        <a:buChar char="•"/>
                      </a:pPr>
                      <a:r>
                        <a:rPr lang="en-US" sz="1600" dirty="0" smtClean="0"/>
                        <a:t>Support with transportation</a:t>
                      </a:r>
                      <a:r>
                        <a:rPr lang="en-US" sz="1600" baseline="0" dirty="0" smtClean="0"/>
                        <a:t> to healthcare facilities</a:t>
                      </a:r>
                    </a:p>
                    <a:p>
                      <a:pPr marL="285750" indent="-285750">
                        <a:lnSpc>
                          <a:spcPct val="90000"/>
                        </a:lnSpc>
                        <a:buFont typeface="Arial" panose="020B0604020202020204" pitchFamily="34" charset="0"/>
                        <a:buChar char="•"/>
                      </a:pPr>
                      <a:r>
                        <a:rPr lang="en-US" sz="1600" baseline="0" dirty="0" smtClean="0"/>
                        <a:t>Support with cost of accessing medical care</a:t>
                      </a:r>
                    </a:p>
                    <a:p>
                      <a:pPr marL="285750" indent="-285750">
                        <a:lnSpc>
                          <a:spcPct val="90000"/>
                        </a:lnSpc>
                        <a:buFont typeface="Arial" panose="020B0604020202020204" pitchFamily="34" charset="0"/>
                        <a:buChar char="•"/>
                      </a:pPr>
                      <a:r>
                        <a:rPr lang="en-US" sz="1600" baseline="0" dirty="0" smtClean="0"/>
                        <a:t>Support access to medical care for women/to female medical professionals</a:t>
                      </a:r>
                    </a:p>
                    <a:p>
                      <a:pPr marL="285750" marR="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smtClean="0"/>
                        <a:t>Monitoring of</a:t>
                      </a:r>
                      <a:r>
                        <a:rPr lang="en-US" sz="1600" baseline="0" dirty="0" smtClean="0"/>
                        <a:t> </a:t>
                      </a:r>
                      <a:r>
                        <a:rPr lang="en-US" sz="1600" dirty="0" smtClean="0"/>
                        <a:t>barriers to accessing healthcare</a:t>
                      </a:r>
                    </a:p>
                  </a:txBody>
                  <a:tcPr/>
                </a:tc>
                <a:tc>
                  <a:txBody>
                    <a:bodyPr/>
                    <a:lstStyle/>
                    <a:p>
                      <a:pPr marL="285750" indent="-285750">
                        <a:lnSpc>
                          <a:spcPct val="90000"/>
                        </a:lnSpc>
                        <a:buFont typeface="Arial" panose="020B0604020202020204" pitchFamily="34" charset="0"/>
                        <a:buChar char="•"/>
                      </a:pPr>
                      <a:r>
                        <a:rPr lang="en-US" sz="1600" dirty="0" smtClean="0"/>
                        <a:t>General medical programming</a:t>
                      </a:r>
                    </a:p>
                    <a:p>
                      <a:pPr marL="285750" indent="-285750">
                        <a:lnSpc>
                          <a:spcPct val="90000"/>
                        </a:lnSpc>
                        <a:buFont typeface="Arial" panose="020B0604020202020204" pitchFamily="34" charset="0"/>
                        <a:buChar char="•"/>
                      </a:pPr>
                      <a:r>
                        <a:rPr lang="en-US" sz="1600" dirty="0" smtClean="0"/>
                        <a:t>Support with transportation</a:t>
                      </a:r>
                      <a:r>
                        <a:rPr lang="en-US" sz="1600" baseline="0" dirty="0" smtClean="0"/>
                        <a:t> to healthcare facilities</a:t>
                      </a:r>
                    </a:p>
                    <a:p>
                      <a:pPr marL="285750" indent="-285750">
                        <a:lnSpc>
                          <a:spcPct val="90000"/>
                        </a:lnSpc>
                        <a:buFont typeface="Arial" panose="020B0604020202020204" pitchFamily="34" charset="0"/>
                        <a:buChar char="•"/>
                      </a:pPr>
                      <a:r>
                        <a:rPr lang="en-US" sz="1600" baseline="0" dirty="0" smtClean="0"/>
                        <a:t>Support with cost of accessing medical care</a:t>
                      </a:r>
                    </a:p>
                    <a:p>
                      <a:pPr marL="285750" indent="-285750">
                        <a:lnSpc>
                          <a:spcPct val="90000"/>
                        </a:lnSpc>
                        <a:buFont typeface="Arial" panose="020B0604020202020204" pitchFamily="34" charset="0"/>
                        <a:buChar char="•"/>
                      </a:pPr>
                      <a:r>
                        <a:rPr lang="en-US" sz="1600" baseline="0" dirty="0" smtClean="0"/>
                        <a:t>Support access to medical care for women/to female medical professionals</a:t>
                      </a:r>
                    </a:p>
                    <a:p>
                      <a:pPr marL="285750" marR="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smtClean="0"/>
                        <a:t>Monitoring of</a:t>
                      </a:r>
                      <a:r>
                        <a:rPr lang="en-US" sz="1600" baseline="0" dirty="0" smtClean="0"/>
                        <a:t> </a:t>
                      </a:r>
                      <a:r>
                        <a:rPr lang="en-US" sz="1600" dirty="0" smtClean="0"/>
                        <a:t>barriers to accessing healthcare</a:t>
                      </a:r>
                    </a:p>
                  </a:txBody>
                  <a:tcPr/>
                </a:tc>
                <a:extLst>
                  <a:ext uri="{0D108BD9-81ED-4DB2-BD59-A6C34878D82A}">
                    <a16:rowId xmlns:a16="http://schemas.microsoft.com/office/drawing/2014/main" val="1535471698"/>
                  </a:ext>
                </a:extLst>
              </a:tr>
            </a:tbl>
          </a:graphicData>
        </a:graphic>
      </p:graphicFrame>
      <p:sp>
        <p:nvSpPr>
          <p:cNvPr id="4" name="Rectangle 3"/>
          <p:cNvSpPr/>
          <p:nvPr/>
        </p:nvSpPr>
        <p:spPr>
          <a:xfrm>
            <a:off x="233754" y="6306235"/>
            <a:ext cx="7947720" cy="461665"/>
          </a:xfrm>
          <a:prstGeom prst="rect">
            <a:avLst/>
          </a:prstGeom>
        </p:spPr>
        <p:txBody>
          <a:bodyPr wrap="square">
            <a:spAutoFit/>
          </a:bodyPr>
          <a:lstStyle/>
          <a:p>
            <a:r>
              <a:rPr lang="en-US" sz="1200" i="1" dirty="0" smtClean="0"/>
              <a:t>Please note that obtaining a complete overview of the response was not possible and that the response section of this table only reflects those interventions that were reported and made available to REACH before the day of the presentation. </a:t>
            </a:r>
            <a:endParaRPr lang="en-US" sz="1200" i="1" dirty="0"/>
          </a:p>
        </p:txBody>
      </p:sp>
    </p:spTree>
    <p:extLst>
      <p:ext uri="{BB962C8B-B14F-4D97-AF65-F5344CB8AC3E}">
        <p14:creationId xmlns:p14="http://schemas.microsoft.com/office/powerpoint/2010/main" val="3222279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365127"/>
            <a:ext cx="7947718" cy="6102580"/>
          </a:xfrm>
        </p:spPr>
        <p:txBody>
          <a:bodyPr>
            <a:normAutofit/>
          </a:bodyPr>
          <a:lstStyle/>
          <a:p>
            <a:r>
              <a:rPr lang="en-US" sz="6600" dirty="0" smtClean="0"/>
              <a:t>Education</a:t>
            </a:r>
            <a:endParaRPr lang="en-US" sz="6600" dirty="0"/>
          </a:p>
        </p:txBody>
      </p:sp>
    </p:spTree>
    <p:extLst>
      <p:ext uri="{BB962C8B-B14F-4D97-AF65-F5344CB8AC3E}">
        <p14:creationId xmlns:p14="http://schemas.microsoft.com/office/powerpoint/2010/main" val="3128113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Availability of Services</a:t>
            </a:r>
            <a:endParaRPr lang="en-US" dirty="0"/>
          </a:p>
        </p:txBody>
      </p:sp>
      <p:sp>
        <p:nvSpPr>
          <p:cNvPr id="3" name="Rectangle 2"/>
          <p:cNvSpPr/>
          <p:nvPr/>
        </p:nvSpPr>
        <p:spPr>
          <a:xfrm>
            <a:off x="233756" y="2365640"/>
            <a:ext cx="7860216" cy="369332"/>
          </a:xfrm>
          <a:prstGeom prst="rect">
            <a:avLst/>
          </a:prstGeom>
        </p:spPr>
        <p:txBody>
          <a:bodyPr wrap="square">
            <a:spAutoFit/>
          </a:bodyPr>
          <a:lstStyle/>
          <a:p>
            <a:r>
              <a:rPr lang="en-US" b="1" dirty="0" smtClean="0">
                <a:solidFill>
                  <a:srgbClr val="000000"/>
                </a:solidFill>
                <a:latin typeface="+mj-lt"/>
              </a:rPr>
              <a:t>% of communities where KIs report availability of educational services by level</a:t>
            </a:r>
            <a:endParaRPr lang="en-US"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27971909"/>
              </p:ext>
            </p:extLst>
          </p:nvPr>
        </p:nvGraphicFramePr>
        <p:xfrm>
          <a:off x="701675" y="2870835"/>
          <a:ext cx="7011988" cy="2092325"/>
        </p:xfrm>
        <a:graphic>
          <a:graphicData uri="http://schemas.openxmlformats.org/presentationml/2006/ole">
            <mc:AlternateContent xmlns:mc="http://schemas.openxmlformats.org/markup-compatibility/2006">
              <mc:Choice xmlns:v="urn:schemas-microsoft-com:vml" Requires="v">
                <p:oleObj spid="_x0000_s2536" name="Worksheet" r:id="rId4" imgW="3543334" imgH="1057320" progId="Excel.Sheet.12">
                  <p:embed/>
                </p:oleObj>
              </mc:Choice>
              <mc:Fallback>
                <p:oleObj name="Worksheet" r:id="rId4" imgW="3543334" imgH="1057320" progId="Excel.Sheet.12">
                  <p:embed/>
                  <p:pic>
                    <p:nvPicPr>
                      <p:cNvPr id="0" name=""/>
                      <p:cNvPicPr/>
                      <p:nvPr/>
                    </p:nvPicPr>
                    <p:blipFill>
                      <a:blip r:embed="rId5"/>
                      <a:stretch>
                        <a:fillRect/>
                      </a:stretch>
                    </p:blipFill>
                    <p:spPr>
                      <a:xfrm>
                        <a:off x="701675" y="2870835"/>
                        <a:ext cx="7011988" cy="2092325"/>
                      </a:xfrm>
                      <a:prstGeom prst="rect">
                        <a:avLst/>
                      </a:prstGeom>
                    </p:spPr>
                  </p:pic>
                </p:oleObj>
              </mc:Fallback>
            </mc:AlternateContent>
          </a:graphicData>
        </a:graphic>
      </p:graphicFrame>
    </p:spTree>
    <p:extLst>
      <p:ext uri="{BB962C8B-B14F-4D97-AF65-F5344CB8AC3E}">
        <p14:creationId xmlns:p14="http://schemas.microsoft.com/office/powerpoint/2010/main" val="3236785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33047"/>
            <a:ext cx="7947718" cy="673028"/>
          </a:xfrm>
        </p:spPr>
        <p:txBody>
          <a:bodyPr>
            <a:normAutofit fontScale="90000"/>
          </a:bodyPr>
          <a:lstStyle/>
          <a:p>
            <a:r>
              <a:rPr lang="en-US" dirty="0" smtClean="0"/>
              <a:t>Education: Attendance by </a:t>
            </a:r>
            <a:r>
              <a:rPr lang="en-US" dirty="0"/>
              <a:t>A</a:t>
            </a:r>
            <a:r>
              <a:rPr lang="en-US" dirty="0" smtClean="0"/>
              <a:t>ge Group</a:t>
            </a:r>
            <a:endParaRPr lang="en-US" dirty="0"/>
          </a:p>
        </p:txBody>
      </p:sp>
      <p:sp>
        <p:nvSpPr>
          <p:cNvPr id="3" name="Rectangle 2"/>
          <p:cNvSpPr/>
          <p:nvPr/>
        </p:nvSpPr>
        <p:spPr>
          <a:xfrm>
            <a:off x="233756" y="1018579"/>
            <a:ext cx="8174264" cy="646331"/>
          </a:xfrm>
          <a:prstGeom prst="rect">
            <a:avLst/>
          </a:prstGeom>
        </p:spPr>
        <p:txBody>
          <a:bodyPr wrap="square">
            <a:spAutoFit/>
          </a:bodyPr>
          <a:lstStyle/>
          <a:p>
            <a:r>
              <a:rPr lang="en-US" b="1" dirty="0" smtClean="0">
                <a:solidFill>
                  <a:srgbClr val="000000"/>
                </a:solidFill>
                <a:latin typeface="+mj-lt"/>
              </a:rPr>
              <a:t>% of communities where KIs estimated that </a:t>
            </a:r>
            <a:r>
              <a:rPr lang="en-US" b="1" u="sng" dirty="0" smtClean="0">
                <a:solidFill>
                  <a:srgbClr val="000000"/>
                </a:solidFill>
                <a:latin typeface="+mj-lt"/>
              </a:rPr>
              <a:t>more than half of children</a:t>
            </a:r>
            <a:r>
              <a:rPr lang="en-US" b="1" dirty="0" smtClean="0">
                <a:solidFill>
                  <a:srgbClr val="000000"/>
                </a:solidFill>
                <a:latin typeface="+mj-lt"/>
              </a:rPr>
              <a:t> were in school at least 4 days per week, for IDP and host community children</a:t>
            </a:r>
            <a:endParaRPr lang="en-US"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2931973967"/>
              </p:ext>
            </p:extLst>
          </p:nvPr>
        </p:nvGraphicFramePr>
        <p:xfrm>
          <a:off x="1350666" y="1819788"/>
          <a:ext cx="6931167" cy="2126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302475844"/>
              </p:ext>
            </p:extLst>
          </p:nvPr>
        </p:nvGraphicFramePr>
        <p:xfrm>
          <a:off x="1350666" y="3445980"/>
          <a:ext cx="6931167" cy="270100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rot="16200000">
            <a:off x="-462137" y="2314524"/>
            <a:ext cx="2345893" cy="830997"/>
          </a:xfrm>
          <a:prstGeom prst="rect">
            <a:avLst/>
          </a:prstGeom>
        </p:spPr>
        <p:txBody>
          <a:bodyPr wrap="square">
            <a:spAutoFit/>
          </a:bodyPr>
          <a:lstStyle/>
          <a:p>
            <a:pPr algn="ctr"/>
            <a:r>
              <a:rPr lang="en-US" sz="2400" b="1" dirty="0" smtClean="0">
                <a:solidFill>
                  <a:srgbClr val="000000"/>
                </a:solidFill>
                <a:latin typeface="+mj-lt"/>
              </a:rPr>
              <a:t>Host</a:t>
            </a:r>
          </a:p>
          <a:p>
            <a:pPr algn="ctr"/>
            <a:r>
              <a:rPr lang="en-US" sz="2400" b="1" dirty="0" smtClean="0">
                <a:solidFill>
                  <a:srgbClr val="000000"/>
                </a:solidFill>
                <a:latin typeface="+mj-lt"/>
              </a:rPr>
              <a:t>Community</a:t>
            </a:r>
            <a:endParaRPr lang="en-US" sz="2400" dirty="0">
              <a:latin typeface="+mj-lt"/>
            </a:endParaRPr>
          </a:p>
        </p:txBody>
      </p:sp>
      <p:sp>
        <p:nvSpPr>
          <p:cNvPr id="8" name="Rectangle 7"/>
          <p:cNvSpPr/>
          <p:nvPr/>
        </p:nvSpPr>
        <p:spPr>
          <a:xfrm rot="16200000">
            <a:off x="-462138" y="4687451"/>
            <a:ext cx="2345893" cy="461665"/>
          </a:xfrm>
          <a:prstGeom prst="rect">
            <a:avLst/>
          </a:prstGeom>
        </p:spPr>
        <p:txBody>
          <a:bodyPr wrap="square">
            <a:spAutoFit/>
          </a:bodyPr>
          <a:lstStyle/>
          <a:p>
            <a:pPr algn="ctr"/>
            <a:r>
              <a:rPr lang="en-US" sz="2400" b="1" dirty="0" smtClean="0">
                <a:solidFill>
                  <a:srgbClr val="000000"/>
                </a:solidFill>
                <a:latin typeface="+mj-lt"/>
              </a:rPr>
              <a:t>IDP</a:t>
            </a:r>
            <a:endParaRPr lang="en-US" sz="2400" dirty="0">
              <a:latin typeface="+mj-lt"/>
            </a:endParaRPr>
          </a:p>
        </p:txBody>
      </p:sp>
      <p:sp>
        <p:nvSpPr>
          <p:cNvPr id="9" name="Rectangle 8"/>
          <p:cNvSpPr/>
          <p:nvPr/>
        </p:nvSpPr>
        <p:spPr>
          <a:xfrm>
            <a:off x="233754" y="6296075"/>
            <a:ext cx="7947720" cy="461665"/>
          </a:xfrm>
          <a:prstGeom prst="rect">
            <a:avLst/>
          </a:prstGeom>
        </p:spPr>
        <p:txBody>
          <a:bodyPr wrap="square">
            <a:spAutoFit/>
          </a:bodyPr>
          <a:lstStyle/>
          <a:p>
            <a:r>
              <a:rPr lang="en-US" sz="1200" i="1" dirty="0" smtClean="0"/>
              <a:t>Please note that this graph does not show the attendance rate, but rather the % of communities where KIs estimated more than 50% of children were in school. Estimated attendance rate ranges are available for individual communities but cannot reliably be aggregated.</a:t>
            </a:r>
            <a:endParaRPr lang="en-US" sz="1200" i="1" dirty="0"/>
          </a:p>
        </p:txBody>
      </p:sp>
    </p:spTree>
    <p:extLst>
      <p:ext uri="{BB962C8B-B14F-4D97-AF65-F5344CB8AC3E}">
        <p14:creationId xmlns:p14="http://schemas.microsoft.com/office/powerpoint/2010/main" val="1453067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Barriers to Education</a:t>
            </a:r>
            <a:endParaRPr lang="en-US" dirty="0"/>
          </a:p>
        </p:txBody>
      </p:sp>
      <p:sp>
        <p:nvSpPr>
          <p:cNvPr id="3" name="Rectangle 2"/>
          <p:cNvSpPr/>
          <p:nvPr/>
        </p:nvSpPr>
        <p:spPr>
          <a:xfrm>
            <a:off x="233756" y="1099859"/>
            <a:ext cx="8174264" cy="369332"/>
          </a:xfrm>
          <a:prstGeom prst="rect">
            <a:avLst/>
          </a:prstGeom>
        </p:spPr>
        <p:txBody>
          <a:bodyPr wrap="square">
            <a:spAutoFit/>
          </a:bodyPr>
          <a:lstStyle/>
          <a:p>
            <a:r>
              <a:rPr lang="en-US" b="1" dirty="0" smtClean="0">
                <a:solidFill>
                  <a:srgbClr val="000000"/>
                </a:solidFill>
                <a:latin typeface="+mj-lt"/>
              </a:rPr>
              <a:t>Most commonly reported barriers to education</a:t>
            </a:r>
            <a:endParaRPr lang="en-US"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23174712"/>
              </p:ext>
            </p:extLst>
          </p:nvPr>
        </p:nvGraphicFramePr>
        <p:xfrm>
          <a:off x="233756" y="4822925"/>
          <a:ext cx="8174264" cy="185823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33756" y="4156274"/>
            <a:ext cx="8174264" cy="646331"/>
          </a:xfrm>
          <a:prstGeom prst="rect">
            <a:avLst/>
          </a:prstGeom>
        </p:spPr>
        <p:txBody>
          <a:bodyPr wrap="square">
            <a:spAutoFit/>
          </a:bodyPr>
          <a:lstStyle/>
          <a:p>
            <a:r>
              <a:rPr lang="en-US" b="1" dirty="0" smtClean="0">
                <a:solidFill>
                  <a:srgbClr val="000000"/>
                </a:solidFill>
                <a:latin typeface="+mj-lt"/>
              </a:rPr>
              <a:t>% of communities where KIs reported that at least one school facility was currently closed because of building damage or buildings being used to host IDPs</a:t>
            </a:r>
            <a:endParaRPr lang="en-US"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68325588"/>
              </p:ext>
            </p:extLst>
          </p:nvPr>
        </p:nvGraphicFramePr>
        <p:xfrm>
          <a:off x="2378764" y="1550352"/>
          <a:ext cx="3884247" cy="2524760"/>
        </p:xfrm>
        <a:graphic>
          <a:graphicData uri="http://schemas.openxmlformats.org/presentationml/2006/ole">
            <mc:AlternateContent xmlns:mc="http://schemas.openxmlformats.org/markup-compatibility/2006">
              <mc:Choice xmlns:v="urn:schemas-microsoft-com:vml" Requires="v">
                <p:oleObj spid="_x0000_s3558" name="Worksheet" r:id="rId5" imgW="3238624" imgH="2104920" progId="Excel.Sheet.12">
                  <p:embed/>
                </p:oleObj>
              </mc:Choice>
              <mc:Fallback>
                <p:oleObj name="Worksheet" r:id="rId5" imgW="3238624" imgH="2104920" progId="Excel.Sheet.12">
                  <p:embed/>
                  <p:pic>
                    <p:nvPicPr>
                      <p:cNvPr id="0" name=""/>
                      <p:cNvPicPr/>
                      <p:nvPr/>
                    </p:nvPicPr>
                    <p:blipFill>
                      <a:blip r:embed="rId6"/>
                      <a:stretch>
                        <a:fillRect/>
                      </a:stretch>
                    </p:blipFill>
                    <p:spPr>
                      <a:xfrm>
                        <a:off x="2378764" y="1550352"/>
                        <a:ext cx="3884247" cy="2524760"/>
                      </a:xfrm>
                      <a:prstGeom prst="rect">
                        <a:avLst/>
                      </a:prstGeom>
                    </p:spPr>
                  </p:pic>
                </p:oleObj>
              </mc:Fallback>
            </mc:AlternateContent>
          </a:graphicData>
        </a:graphic>
      </p:graphicFrame>
    </p:spTree>
    <p:extLst>
      <p:ext uri="{BB962C8B-B14F-4D97-AF65-F5344CB8AC3E}">
        <p14:creationId xmlns:p14="http://schemas.microsoft.com/office/powerpoint/2010/main" val="1465323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233756" y="365127"/>
            <a:ext cx="7947718" cy="673028"/>
          </a:xfrm>
        </p:spPr>
        <p:txBody>
          <a:bodyPr>
            <a:normAutofit fontScale="90000"/>
          </a:bodyPr>
          <a:lstStyle/>
          <a:p>
            <a:r>
              <a:rPr lang="en-US" dirty="0" smtClean="0"/>
              <a:t>Education Response</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540378518"/>
              </p:ext>
            </p:extLst>
          </p:nvPr>
        </p:nvGraphicFramePr>
        <p:xfrm>
          <a:off x="233754" y="1042061"/>
          <a:ext cx="7947720" cy="4699000"/>
        </p:xfrm>
        <a:graphic>
          <a:graphicData uri="http://schemas.openxmlformats.org/drawingml/2006/table">
            <a:tbl>
              <a:tblPr firstRow="1" bandRow="1">
                <a:tableStyleId>{5C22544A-7EE6-4342-B048-85BDC9FD1C3A}</a:tableStyleId>
              </a:tblPr>
              <a:tblGrid>
                <a:gridCol w="1087046">
                  <a:extLst>
                    <a:ext uri="{9D8B030D-6E8A-4147-A177-3AD203B41FA5}">
                      <a16:colId xmlns:a16="http://schemas.microsoft.com/office/drawing/2014/main" val="1598979592"/>
                    </a:ext>
                  </a:extLst>
                </a:gridCol>
                <a:gridCol w="2296160">
                  <a:extLst>
                    <a:ext uri="{9D8B030D-6E8A-4147-A177-3AD203B41FA5}">
                      <a16:colId xmlns:a16="http://schemas.microsoft.com/office/drawing/2014/main" val="3971582100"/>
                    </a:ext>
                  </a:extLst>
                </a:gridCol>
                <a:gridCol w="2164080">
                  <a:extLst>
                    <a:ext uri="{9D8B030D-6E8A-4147-A177-3AD203B41FA5}">
                      <a16:colId xmlns:a16="http://schemas.microsoft.com/office/drawing/2014/main" val="1380511000"/>
                    </a:ext>
                  </a:extLst>
                </a:gridCol>
                <a:gridCol w="2400434">
                  <a:extLst>
                    <a:ext uri="{9D8B030D-6E8A-4147-A177-3AD203B41FA5}">
                      <a16:colId xmlns:a16="http://schemas.microsoft.com/office/drawing/2014/main" val="600420965"/>
                    </a:ext>
                  </a:extLst>
                </a:gridCol>
              </a:tblGrid>
              <a:tr h="370840">
                <a:tc>
                  <a:txBody>
                    <a:bodyPr/>
                    <a:lstStyle/>
                    <a:p>
                      <a:endParaRPr lang="en-GB" dirty="0"/>
                    </a:p>
                  </a:txBody>
                  <a:tcPr/>
                </a:tc>
                <a:tc>
                  <a:txBody>
                    <a:bodyPr/>
                    <a:lstStyle/>
                    <a:p>
                      <a:r>
                        <a:rPr lang="en-US" dirty="0" smtClean="0"/>
                        <a:t>West line</a:t>
                      </a:r>
                      <a:endParaRPr lang="en-GB" dirty="0"/>
                    </a:p>
                  </a:txBody>
                  <a:tcPr/>
                </a:tc>
                <a:tc>
                  <a:txBody>
                    <a:bodyPr/>
                    <a:lstStyle/>
                    <a:p>
                      <a:r>
                        <a:rPr lang="en-US" dirty="0" smtClean="0"/>
                        <a:t>North line</a:t>
                      </a:r>
                      <a:endParaRPr lang="en-GB" dirty="0"/>
                    </a:p>
                  </a:txBody>
                  <a:tcPr/>
                </a:tc>
                <a:tc>
                  <a:txBody>
                    <a:bodyPr/>
                    <a:lstStyle/>
                    <a:p>
                      <a:r>
                        <a:rPr lang="en-US" dirty="0" smtClean="0"/>
                        <a:t>East line</a:t>
                      </a:r>
                      <a:endParaRPr lang="en-GB" dirty="0"/>
                    </a:p>
                  </a:txBody>
                  <a:tcPr/>
                </a:tc>
                <a:extLst>
                  <a:ext uri="{0D108BD9-81ED-4DB2-BD59-A6C34878D82A}">
                    <a16:rowId xmlns:a16="http://schemas.microsoft.com/office/drawing/2014/main" val="1701757357"/>
                  </a:ext>
                </a:extLst>
              </a:tr>
              <a:tr h="370840">
                <a:tc>
                  <a:txBody>
                    <a:bodyPr/>
                    <a:lstStyle/>
                    <a:p>
                      <a:r>
                        <a:rPr lang="en-US" b="1" dirty="0" smtClean="0"/>
                        <a:t>Response</a:t>
                      </a:r>
                    </a:p>
                    <a:p>
                      <a:r>
                        <a:rPr lang="en-US" sz="1100" b="1" dirty="0" smtClean="0"/>
                        <a:t>(includes but is not limited to)</a:t>
                      </a:r>
                      <a:endParaRPr lang="en-GB" sz="1100" b="1" dirty="0"/>
                    </a:p>
                  </a:txBody>
                  <a:tcPr/>
                </a:tc>
                <a:tc>
                  <a:txBody>
                    <a:bodyPr/>
                    <a:lstStyle/>
                    <a:p>
                      <a:pPr marL="285750" indent="-285750">
                        <a:buFont typeface="Arial" panose="020B0604020202020204" pitchFamily="34" charset="0"/>
                        <a:buChar char="•"/>
                      </a:pPr>
                      <a:r>
                        <a:rPr lang="en-GB" sz="1600" baseline="0" dirty="0" smtClean="0"/>
                        <a:t>One NGO works in education in Abu </a:t>
                      </a:r>
                      <a:r>
                        <a:rPr lang="en-GB" sz="1600" baseline="0" dirty="0" err="1" smtClean="0"/>
                        <a:t>Khashab</a:t>
                      </a:r>
                      <a:r>
                        <a:rPr lang="en-GB" sz="1600" baseline="0" dirty="0" smtClean="0"/>
                        <a:t>, with plans to potentially cover nearby areas as well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Some assessments carried out</a:t>
                      </a:r>
                    </a:p>
                  </a:txBody>
                  <a:tcPr/>
                </a:tc>
                <a:tc>
                  <a:txBody>
                    <a:bodyPr/>
                    <a:lstStyle/>
                    <a:p>
                      <a:pPr marL="285750" indent="-285750">
                        <a:buFont typeface="Arial" panose="020B0604020202020204" pitchFamily="34" charset="0"/>
                        <a:buChar char="•"/>
                      </a:pPr>
                      <a:r>
                        <a:rPr lang="en-GB" sz="1600" dirty="0" smtClean="0"/>
                        <a:t>No</a:t>
                      </a:r>
                      <a:r>
                        <a:rPr lang="en-GB" sz="1600" baseline="0" dirty="0" smtClean="0"/>
                        <a:t> education programming reported</a:t>
                      </a:r>
                      <a:endParaRPr lang="en-GB" sz="1600" dirty="0"/>
                    </a:p>
                  </a:txBody>
                  <a:tcPr/>
                </a:tc>
                <a:tc>
                  <a:txBody>
                    <a:bodyPr/>
                    <a:lstStyle/>
                    <a:p>
                      <a:pPr marL="285750" indent="-285750">
                        <a:buFont typeface="Arial" panose="020B0604020202020204" pitchFamily="34" charset="0"/>
                        <a:buChar char="•"/>
                      </a:pPr>
                      <a:r>
                        <a:rPr lang="en-GB" sz="1600" dirty="0" smtClean="0"/>
                        <a:t>No</a:t>
                      </a:r>
                      <a:r>
                        <a:rPr lang="en-GB" sz="1600" baseline="0" dirty="0" smtClean="0"/>
                        <a:t> education programming reported</a:t>
                      </a:r>
                      <a:endParaRPr lang="en-GB" sz="1600" dirty="0"/>
                    </a:p>
                  </a:txBody>
                  <a:tcPr/>
                </a:tc>
                <a:extLst>
                  <a:ext uri="{0D108BD9-81ED-4DB2-BD59-A6C34878D82A}">
                    <a16:rowId xmlns:a16="http://schemas.microsoft.com/office/drawing/2014/main" val="39356038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Potential gaps</a:t>
                      </a:r>
                      <a:endParaRPr lang="en-GB" b="1" dirty="0" smtClean="0"/>
                    </a:p>
                  </a:txBody>
                  <a:tcPr/>
                </a:tc>
                <a:tc>
                  <a:txBody>
                    <a:bodyPr/>
                    <a:lstStyle/>
                    <a:p>
                      <a:pPr marL="285750" indent="-285750">
                        <a:buFont typeface="Arial" panose="020B0604020202020204" pitchFamily="34" charset="0"/>
                        <a:buChar char="•"/>
                      </a:pPr>
                      <a:r>
                        <a:rPr lang="en-US" sz="1600" baseline="0" dirty="0" smtClean="0"/>
                        <a:t>Programming for IDPs living in other locations than IDP sites</a:t>
                      </a:r>
                    </a:p>
                    <a:p>
                      <a:pPr marL="285750" indent="-285750">
                        <a:buFont typeface="Arial" panose="020B0604020202020204" pitchFamily="34" charset="0"/>
                        <a:buChar char="•"/>
                      </a:pPr>
                      <a:r>
                        <a:rPr lang="en-US" sz="1600" baseline="0" dirty="0" smtClean="0"/>
                        <a:t>Support with education beyond primary level</a:t>
                      </a:r>
                    </a:p>
                    <a:p>
                      <a:pPr marL="285750" indent="-285750">
                        <a:buFont typeface="Arial" panose="020B0604020202020204" pitchFamily="34" charset="0"/>
                        <a:buChar char="•"/>
                      </a:pPr>
                      <a:r>
                        <a:rPr lang="en-US" sz="1600" baseline="0" dirty="0" smtClean="0"/>
                        <a:t>A better understanding of barriers to education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General education programming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Support with education beyond primary level</a:t>
                      </a:r>
                    </a:p>
                    <a:p>
                      <a:pPr marL="285750" indent="-285750">
                        <a:buFont typeface="Arial" panose="020B0604020202020204" pitchFamily="34" charset="0"/>
                        <a:buChar char="•"/>
                      </a:pPr>
                      <a:r>
                        <a:rPr lang="en-US" sz="1600" baseline="0" dirty="0" smtClean="0"/>
                        <a:t>Rehabilitation of damaged school buildings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A better understanding of barriers to education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General education programming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Support with education beyond primary level</a:t>
                      </a:r>
                    </a:p>
                    <a:p>
                      <a:pPr marL="285750" indent="-285750">
                        <a:buFont typeface="Arial" panose="020B0604020202020204" pitchFamily="34" charset="0"/>
                        <a:buChar char="•"/>
                      </a:pPr>
                      <a:r>
                        <a:rPr lang="en-US" sz="1600" baseline="0" dirty="0" smtClean="0"/>
                        <a:t>Durable solutions related to schools used as collective </a:t>
                      </a:r>
                      <a:r>
                        <a:rPr lang="en-US" sz="1600" baseline="0" dirty="0" err="1" smtClean="0"/>
                        <a:t>centres</a:t>
                      </a:r>
                      <a:endParaRPr lang="en-US" sz="16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A better understanding of barriers to education</a:t>
                      </a:r>
                    </a:p>
                  </a:txBody>
                  <a:tcPr/>
                </a:tc>
                <a:extLst>
                  <a:ext uri="{0D108BD9-81ED-4DB2-BD59-A6C34878D82A}">
                    <a16:rowId xmlns:a16="http://schemas.microsoft.com/office/drawing/2014/main" val="1535471698"/>
                  </a:ext>
                </a:extLst>
              </a:tr>
            </a:tbl>
          </a:graphicData>
        </a:graphic>
      </p:graphicFrame>
      <p:sp>
        <p:nvSpPr>
          <p:cNvPr id="4" name="Rectangle 3"/>
          <p:cNvSpPr/>
          <p:nvPr/>
        </p:nvSpPr>
        <p:spPr>
          <a:xfrm>
            <a:off x="233754" y="6306235"/>
            <a:ext cx="7947720" cy="461665"/>
          </a:xfrm>
          <a:prstGeom prst="rect">
            <a:avLst/>
          </a:prstGeom>
        </p:spPr>
        <p:txBody>
          <a:bodyPr wrap="square">
            <a:spAutoFit/>
          </a:bodyPr>
          <a:lstStyle/>
          <a:p>
            <a:r>
              <a:rPr lang="en-US" sz="1200" i="1" dirty="0" smtClean="0"/>
              <a:t>Please note that obtaining a complete overview of the response was not possible and that the response section of this table only reflects those interventions that were reported and made available to REACH before the day of the presentation. </a:t>
            </a:r>
            <a:endParaRPr lang="en-US" sz="1200" i="1" dirty="0"/>
          </a:p>
        </p:txBody>
      </p:sp>
    </p:spTree>
    <p:extLst>
      <p:ext uri="{BB962C8B-B14F-4D97-AF65-F5344CB8AC3E}">
        <p14:creationId xmlns:p14="http://schemas.microsoft.com/office/powerpoint/2010/main" val="1938689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365127"/>
            <a:ext cx="7947718" cy="6102580"/>
          </a:xfrm>
        </p:spPr>
        <p:txBody>
          <a:bodyPr>
            <a:normAutofit/>
          </a:bodyPr>
          <a:lstStyle/>
          <a:p>
            <a:r>
              <a:rPr lang="en-US" sz="6600" dirty="0" smtClean="0"/>
              <a:t>Protection</a:t>
            </a:r>
            <a:endParaRPr lang="en-US" sz="6600" dirty="0"/>
          </a:p>
        </p:txBody>
      </p:sp>
    </p:spTree>
    <p:extLst>
      <p:ext uri="{BB962C8B-B14F-4D97-AF65-F5344CB8AC3E}">
        <p14:creationId xmlns:p14="http://schemas.microsoft.com/office/powerpoint/2010/main" val="1089332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Protection: Barriers to Movement</a:t>
            </a:r>
            <a:endParaRPr lang="en-US" dirty="0"/>
          </a:p>
        </p:txBody>
      </p:sp>
      <p:sp>
        <p:nvSpPr>
          <p:cNvPr id="3" name="Rectangle 2"/>
          <p:cNvSpPr/>
          <p:nvPr/>
        </p:nvSpPr>
        <p:spPr>
          <a:xfrm>
            <a:off x="233756" y="1928099"/>
            <a:ext cx="8174264" cy="369332"/>
          </a:xfrm>
          <a:prstGeom prst="rect">
            <a:avLst/>
          </a:prstGeom>
        </p:spPr>
        <p:txBody>
          <a:bodyPr wrap="square">
            <a:spAutoFit/>
          </a:bodyPr>
          <a:lstStyle/>
          <a:p>
            <a:r>
              <a:rPr lang="en-US" b="1" dirty="0">
                <a:solidFill>
                  <a:srgbClr val="000000"/>
                </a:solidFill>
                <a:latin typeface="Calibri" panose="020F0502020204030204" pitchFamily="34" charset="0"/>
              </a:rPr>
              <a:t>% of </a:t>
            </a:r>
            <a:r>
              <a:rPr lang="en-US" b="1" dirty="0" smtClean="0">
                <a:solidFill>
                  <a:srgbClr val="000000"/>
                </a:solidFill>
                <a:latin typeface="Calibri" panose="020F0502020204030204" pitchFamily="34" charset="0"/>
              </a:rPr>
              <a:t>KIs </a:t>
            </a:r>
            <a:r>
              <a:rPr lang="en-US" b="1" dirty="0">
                <a:solidFill>
                  <a:srgbClr val="000000"/>
                </a:solidFill>
                <a:latin typeface="Calibri" panose="020F0502020204030204" pitchFamily="34" charset="0"/>
              </a:rPr>
              <a:t>reporting that barriers of movement were present in their community </a:t>
            </a:r>
            <a:endParaRPr lang="en-US" dirty="0">
              <a:solidFill>
                <a:srgbClr val="000000"/>
              </a:solidFill>
            </a:endParaRPr>
          </a:p>
        </p:txBody>
      </p:sp>
      <p:graphicFrame>
        <p:nvGraphicFramePr>
          <p:cNvPr id="9" name="Chart 8"/>
          <p:cNvGraphicFramePr>
            <a:graphicFrameLocks/>
          </p:cNvGraphicFramePr>
          <p:nvPr>
            <p:extLst>
              <p:ext uri="{D42A27DB-BD31-4B8C-83A1-F6EECF244321}">
                <p14:modId xmlns:p14="http://schemas.microsoft.com/office/powerpoint/2010/main" val="3126449153"/>
              </p:ext>
            </p:extLst>
          </p:nvPr>
        </p:nvGraphicFramePr>
        <p:xfrm>
          <a:off x="1657238" y="2260306"/>
          <a:ext cx="5327300" cy="3317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038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36" y="2847659"/>
            <a:ext cx="8361604" cy="1013141"/>
          </a:xfrm>
        </p:spPr>
        <p:txBody>
          <a:bodyPr>
            <a:noAutofit/>
          </a:bodyPr>
          <a:lstStyle/>
          <a:p>
            <a:r>
              <a:rPr lang="en-US" sz="5200" dirty="0" smtClean="0"/>
              <a:t>Population and Displacement </a:t>
            </a:r>
            <a:endParaRPr lang="en-US" sz="5200" dirty="0"/>
          </a:p>
        </p:txBody>
      </p:sp>
    </p:spTree>
    <p:extLst>
      <p:ext uri="{BB962C8B-B14F-4D97-AF65-F5344CB8AC3E}">
        <p14:creationId xmlns:p14="http://schemas.microsoft.com/office/powerpoint/2010/main" val="1425443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Protection: Women and Girls</a:t>
            </a:r>
            <a:endParaRPr lang="en-US" dirty="0"/>
          </a:p>
        </p:txBody>
      </p:sp>
      <p:sp>
        <p:nvSpPr>
          <p:cNvPr id="6" name="Content Placeholder 2"/>
          <p:cNvSpPr>
            <a:spLocks noGrp="1"/>
          </p:cNvSpPr>
          <p:nvPr>
            <p:ph idx="1"/>
          </p:nvPr>
        </p:nvSpPr>
        <p:spPr>
          <a:xfrm>
            <a:off x="233756" y="1293971"/>
            <a:ext cx="7947718" cy="5071841"/>
          </a:xfrm>
        </p:spPr>
        <p:txBody>
          <a:bodyPr anchor="ctr"/>
          <a:lstStyle/>
          <a:p>
            <a:r>
              <a:rPr lang="en-US" b="1" dirty="0" smtClean="0"/>
              <a:t>Women and girls</a:t>
            </a:r>
            <a:r>
              <a:rPr lang="en-US" dirty="0" smtClean="0"/>
              <a:t> were the two groups most commonly reported to be facing barriers to accessing services.</a:t>
            </a:r>
          </a:p>
          <a:p>
            <a:r>
              <a:rPr lang="en-US" dirty="0" smtClean="0"/>
              <a:t>The most common barriers were related to </a:t>
            </a:r>
            <a:r>
              <a:rPr lang="en-US" b="1" dirty="0" smtClean="0"/>
              <a:t>movement and transportation</a:t>
            </a:r>
            <a:r>
              <a:rPr lang="en-US" dirty="0" smtClean="0"/>
              <a:t>, especially for women traveling alone.</a:t>
            </a:r>
          </a:p>
          <a:p>
            <a:r>
              <a:rPr lang="en-US" dirty="0" smtClean="0"/>
              <a:t>These barriers on movement were most commonly reported to cause issues with accessing </a:t>
            </a:r>
            <a:r>
              <a:rPr lang="en-US" b="1" dirty="0" smtClean="0"/>
              <a:t>health services </a:t>
            </a:r>
            <a:r>
              <a:rPr lang="en-US" dirty="0" smtClean="0"/>
              <a:t>as well as </a:t>
            </a:r>
            <a:r>
              <a:rPr lang="en-US" b="1" dirty="0" smtClean="0"/>
              <a:t>water and sanitation</a:t>
            </a:r>
            <a:r>
              <a:rPr lang="en-US" dirty="0" smtClean="0"/>
              <a:t>.</a:t>
            </a:r>
          </a:p>
        </p:txBody>
      </p:sp>
    </p:spTree>
    <p:extLst>
      <p:ext uri="{BB962C8B-B14F-4D97-AF65-F5344CB8AC3E}">
        <p14:creationId xmlns:p14="http://schemas.microsoft.com/office/powerpoint/2010/main" val="3361992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63527"/>
            <a:ext cx="7947718" cy="673028"/>
          </a:xfrm>
        </p:spPr>
        <p:txBody>
          <a:bodyPr>
            <a:normAutofit fontScale="90000"/>
          </a:bodyPr>
          <a:lstStyle/>
          <a:p>
            <a:r>
              <a:rPr lang="en-US" dirty="0" smtClean="0"/>
              <a:t>Protection: IDP Populations</a:t>
            </a:r>
            <a:endParaRPr lang="en-US" dirty="0"/>
          </a:p>
        </p:txBody>
      </p:sp>
      <p:sp>
        <p:nvSpPr>
          <p:cNvPr id="5" name="Rectangle 4"/>
          <p:cNvSpPr/>
          <p:nvPr/>
        </p:nvSpPr>
        <p:spPr>
          <a:xfrm>
            <a:off x="233756" y="1067635"/>
            <a:ext cx="9294644" cy="369332"/>
          </a:xfrm>
          <a:prstGeom prst="rect">
            <a:avLst/>
          </a:prstGeom>
        </p:spPr>
        <p:txBody>
          <a:bodyPr wrap="square">
            <a:spAutoFit/>
          </a:bodyPr>
          <a:lstStyle/>
          <a:p>
            <a:r>
              <a:rPr lang="en-US" b="1" dirty="0" smtClean="0">
                <a:solidFill>
                  <a:srgbClr val="000000"/>
                </a:solidFill>
                <a:latin typeface="Calibri" panose="020F0502020204030204" pitchFamily="34" charset="0"/>
                <a:ea typeface="ＭＳ Ｐゴシック"/>
              </a:rPr>
              <a:t>Estimated proportion of different age groups within IDP populations </a:t>
            </a:r>
            <a:endParaRPr lang="en-US" dirty="0">
              <a:solidFill>
                <a:srgbClr val="000000"/>
              </a:solidFill>
              <a:latin typeface="Arial Narrow"/>
              <a:ea typeface="ＭＳ Ｐゴシック"/>
            </a:endParaRPr>
          </a:p>
        </p:txBody>
      </p:sp>
      <p:graphicFrame>
        <p:nvGraphicFramePr>
          <p:cNvPr id="6" name="Chart 5"/>
          <p:cNvGraphicFramePr>
            <a:graphicFrameLocks/>
          </p:cNvGraphicFramePr>
          <p:nvPr>
            <p:extLst>
              <p:ext uri="{D42A27DB-BD31-4B8C-83A1-F6EECF244321}">
                <p14:modId xmlns:p14="http://schemas.microsoft.com/office/powerpoint/2010/main" val="311016120"/>
              </p:ext>
            </p:extLst>
          </p:nvPr>
        </p:nvGraphicFramePr>
        <p:xfrm>
          <a:off x="1428904" y="895915"/>
          <a:ext cx="6904348" cy="2752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828938767"/>
              </p:ext>
            </p:extLst>
          </p:nvPr>
        </p:nvGraphicFramePr>
        <p:xfrm>
          <a:off x="1428904" y="4700428"/>
          <a:ext cx="4710112" cy="1947863"/>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233756" y="3922388"/>
            <a:ext cx="8099496" cy="646331"/>
          </a:xfrm>
          <a:prstGeom prst="rect">
            <a:avLst/>
          </a:prstGeom>
        </p:spPr>
        <p:txBody>
          <a:bodyPr wrap="square">
            <a:spAutoFit/>
          </a:bodyPr>
          <a:lstStyle/>
          <a:p>
            <a:r>
              <a:rPr lang="en-US" b="1" dirty="0" smtClean="0">
                <a:solidFill>
                  <a:srgbClr val="000000"/>
                </a:solidFill>
                <a:latin typeface="Calibri" panose="020F0502020204030204" pitchFamily="34" charset="0"/>
                <a:ea typeface="ＭＳ Ｐゴシック"/>
              </a:rPr>
              <a:t>Most commonly reported vulnerable groups among IDPs (by % of KIs in communities with IDPs reporting)</a:t>
            </a:r>
            <a:endParaRPr lang="en-US" dirty="0">
              <a:solidFill>
                <a:srgbClr val="000000"/>
              </a:solidFill>
              <a:latin typeface="Arial Narrow"/>
              <a:ea typeface="ＭＳ Ｐゴシック"/>
            </a:endParaRPr>
          </a:p>
        </p:txBody>
      </p:sp>
    </p:spTree>
    <p:extLst>
      <p:ext uri="{BB962C8B-B14F-4D97-AF65-F5344CB8AC3E}">
        <p14:creationId xmlns:p14="http://schemas.microsoft.com/office/powerpoint/2010/main" val="3201158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91052458"/>
              </p:ext>
            </p:extLst>
          </p:nvPr>
        </p:nvGraphicFramePr>
        <p:xfrm>
          <a:off x="233754" y="1042061"/>
          <a:ext cx="7947720" cy="4942840"/>
        </p:xfrm>
        <a:graphic>
          <a:graphicData uri="http://schemas.openxmlformats.org/drawingml/2006/table">
            <a:tbl>
              <a:tblPr firstRow="1" bandRow="1">
                <a:tableStyleId>{5C22544A-7EE6-4342-B048-85BDC9FD1C3A}</a:tableStyleId>
              </a:tblPr>
              <a:tblGrid>
                <a:gridCol w="1117526">
                  <a:extLst>
                    <a:ext uri="{9D8B030D-6E8A-4147-A177-3AD203B41FA5}">
                      <a16:colId xmlns:a16="http://schemas.microsoft.com/office/drawing/2014/main" val="1598979592"/>
                    </a:ext>
                  </a:extLst>
                </a:gridCol>
                <a:gridCol w="2168714">
                  <a:extLst>
                    <a:ext uri="{9D8B030D-6E8A-4147-A177-3AD203B41FA5}">
                      <a16:colId xmlns:a16="http://schemas.microsoft.com/office/drawing/2014/main" val="3971582100"/>
                    </a:ext>
                  </a:extLst>
                </a:gridCol>
                <a:gridCol w="2299317">
                  <a:extLst>
                    <a:ext uri="{9D8B030D-6E8A-4147-A177-3AD203B41FA5}">
                      <a16:colId xmlns:a16="http://schemas.microsoft.com/office/drawing/2014/main" val="1380511000"/>
                    </a:ext>
                  </a:extLst>
                </a:gridCol>
                <a:gridCol w="2362163">
                  <a:extLst>
                    <a:ext uri="{9D8B030D-6E8A-4147-A177-3AD203B41FA5}">
                      <a16:colId xmlns:a16="http://schemas.microsoft.com/office/drawing/2014/main" val="600420965"/>
                    </a:ext>
                  </a:extLst>
                </a:gridCol>
              </a:tblGrid>
              <a:tr h="370840">
                <a:tc>
                  <a:txBody>
                    <a:bodyPr/>
                    <a:lstStyle/>
                    <a:p>
                      <a:endParaRPr lang="en-GB" dirty="0"/>
                    </a:p>
                  </a:txBody>
                  <a:tcPr/>
                </a:tc>
                <a:tc>
                  <a:txBody>
                    <a:bodyPr/>
                    <a:lstStyle/>
                    <a:p>
                      <a:r>
                        <a:rPr lang="en-US" dirty="0" smtClean="0"/>
                        <a:t>West line</a:t>
                      </a:r>
                      <a:endParaRPr lang="en-GB" dirty="0"/>
                    </a:p>
                  </a:txBody>
                  <a:tcPr/>
                </a:tc>
                <a:tc>
                  <a:txBody>
                    <a:bodyPr/>
                    <a:lstStyle/>
                    <a:p>
                      <a:r>
                        <a:rPr lang="en-US" dirty="0" smtClean="0"/>
                        <a:t>North line</a:t>
                      </a:r>
                      <a:endParaRPr lang="en-GB" dirty="0"/>
                    </a:p>
                  </a:txBody>
                  <a:tcPr/>
                </a:tc>
                <a:tc>
                  <a:txBody>
                    <a:bodyPr/>
                    <a:lstStyle/>
                    <a:p>
                      <a:r>
                        <a:rPr lang="en-US" dirty="0" smtClean="0"/>
                        <a:t>East line</a:t>
                      </a:r>
                      <a:endParaRPr lang="en-GB" dirty="0"/>
                    </a:p>
                  </a:txBody>
                  <a:tcPr/>
                </a:tc>
                <a:extLst>
                  <a:ext uri="{0D108BD9-81ED-4DB2-BD59-A6C34878D82A}">
                    <a16:rowId xmlns:a16="http://schemas.microsoft.com/office/drawing/2014/main" val="1701757357"/>
                  </a:ext>
                </a:extLst>
              </a:tr>
              <a:tr h="370840">
                <a:tc>
                  <a:txBody>
                    <a:bodyPr/>
                    <a:lstStyle/>
                    <a:p>
                      <a:r>
                        <a:rPr lang="en-US" b="1" dirty="0" smtClean="0"/>
                        <a:t>Response</a:t>
                      </a:r>
                    </a:p>
                    <a:p>
                      <a:r>
                        <a:rPr lang="en-US" sz="1100" b="1" dirty="0" smtClean="0"/>
                        <a:t>(includes but is not limited to)</a:t>
                      </a:r>
                      <a:endParaRPr lang="en-GB" sz="1100" b="1" dirty="0"/>
                    </a:p>
                  </a:txBody>
                  <a:tcPr/>
                </a:tc>
                <a:tc>
                  <a:txBody>
                    <a:bodyPr/>
                    <a:lstStyle/>
                    <a:p>
                      <a:pPr marL="285750" indent="-285750">
                        <a:buFont typeface="Arial" panose="020B0604020202020204" pitchFamily="34" charset="0"/>
                        <a:buChar char="•"/>
                      </a:pPr>
                      <a:r>
                        <a:rPr lang="en-US" sz="1600" dirty="0" smtClean="0"/>
                        <a:t>CP services: one</a:t>
                      </a:r>
                      <a:r>
                        <a:rPr lang="en-US" sz="1600" baseline="0" dirty="0" smtClean="0"/>
                        <a:t> Child-Friendly space and mobile teams</a:t>
                      </a:r>
                    </a:p>
                    <a:p>
                      <a:pPr marL="285750" indent="-285750">
                        <a:buFont typeface="Arial" panose="020B0604020202020204" pitchFamily="34" charset="0"/>
                        <a:buChar char="•"/>
                      </a:pPr>
                      <a:r>
                        <a:rPr lang="en-US" sz="1600" baseline="0" dirty="0" smtClean="0"/>
                        <a:t>GBV services: women’s safe space and mobile teams</a:t>
                      </a:r>
                      <a:endParaRPr lang="en-US" sz="1600" dirty="0" smtClean="0"/>
                    </a:p>
                    <a:p>
                      <a:pPr marL="285750" indent="-285750">
                        <a:buFont typeface="Arial" panose="020B0604020202020204" pitchFamily="34" charset="0"/>
                        <a:buChar char="•"/>
                      </a:pPr>
                      <a:r>
                        <a:rPr lang="en-US" sz="1600" dirty="0" smtClean="0"/>
                        <a:t>Risk education sessions</a:t>
                      </a:r>
                    </a:p>
                    <a:p>
                      <a:pPr marL="285750" indent="-285750">
                        <a:buFont typeface="Arial" panose="020B0604020202020204" pitchFamily="34" charset="0"/>
                        <a:buChar char="•"/>
                      </a:pPr>
                      <a:r>
                        <a:rPr lang="en-US" sz="1600" dirty="0" smtClean="0"/>
                        <a:t>Mine clearance ongoing</a:t>
                      </a:r>
                      <a:endParaRPr lang="en-GB" sz="1600" dirty="0"/>
                    </a:p>
                  </a:txBody>
                  <a:tcPr/>
                </a:tc>
                <a:tc>
                  <a:txBody>
                    <a:bodyPr/>
                    <a:lstStyle/>
                    <a:p>
                      <a:pPr marL="285750" indent="-285750">
                        <a:buFont typeface="Arial" panose="020B0604020202020204" pitchFamily="34" charset="0"/>
                        <a:buChar char="•"/>
                      </a:pPr>
                      <a:r>
                        <a:rPr lang="en-US" sz="1600" baseline="0" dirty="0" smtClean="0"/>
                        <a:t>One risk education session in April</a:t>
                      </a:r>
                    </a:p>
                    <a:p>
                      <a:pPr marL="285750" indent="-285750">
                        <a:buFont typeface="Arial" panose="020B0604020202020204" pitchFamily="34" charset="0"/>
                        <a:buChar char="•"/>
                      </a:pPr>
                      <a:r>
                        <a:rPr lang="en-US" sz="1600" baseline="0" dirty="0" smtClean="0"/>
                        <a:t>Additional programming being designed</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Apart from advocacy around the protection of civilians,</a:t>
                      </a:r>
                      <a:r>
                        <a:rPr lang="en-US" sz="1600" baseline="0" dirty="0" smtClean="0"/>
                        <a:t> n</a:t>
                      </a:r>
                      <a:r>
                        <a:rPr lang="en-US" sz="1600" dirty="0" smtClean="0"/>
                        <a:t>o programming reported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smtClean="0"/>
                    </a:p>
                  </a:txBody>
                  <a:tcPr/>
                </a:tc>
                <a:extLst>
                  <a:ext uri="{0D108BD9-81ED-4DB2-BD59-A6C34878D82A}">
                    <a16:rowId xmlns:a16="http://schemas.microsoft.com/office/drawing/2014/main" val="3935603840"/>
                  </a:ext>
                </a:extLst>
              </a:tr>
              <a:tr h="370840">
                <a:tc>
                  <a:txBody>
                    <a:bodyPr/>
                    <a:lstStyle/>
                    <a:p>
                      <a:r>
                        <a:rPr lang="en-US" b="1" dirty="0" smtClean="0"/>
                        <a:t>Potential Gaps</a:t>
                      </a:r>
                      <a:endParaRPr lang="en-GB"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Support with safe </a:t>
                      </a:r>
                      <a:r>
                        <a:rPr lang="en-US" sz="1600" baseline="0" dirty="0" smtClean="0"/>
                        <a:t>transportation and movement</a:t>
                      </a:r>
                      <a:endParaRPr lang="en-US" sz="1600" dirty="0" smtClean="0"/>
                    </a:p>
                    <a:p>
                      <a:pPr marL="285750" indent="-285750">
                        <a:buFont typeface="Arial" panose="020B0604020202020204" pitchFamily="34" charset="0"/>
                        <a:buChar char="•"/>
                      </a:pPr>
                      <a:r>
                        <a:rPr lang="en-US" sz="1600" baseline="0" dirty="0" smtClean="0"/>
                        <a:t>Additional GBV programming</a:t>
                      </a:r>
                    </a:p>
                    <a:p>
                      <a:pPr marL="285750" indent="-285750">
                        <a:buFont typeface="Arial" panose="020B0604020202020204" pitchFamily="34" charset="0"/>
                        <a:buChar char="•"/>
                      </a:pPr>
                      <a:r>
                        <a:rPr lang="en-US" sz="1600" baseline="0" dirty="0" smtClean="0"/>
                        <a:t>Support for elderly-headed households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Support with safe </a:t>
                      </a:r>
                      <a:r>
                        <a:rPr lang="en-US" sz="1600" baseline="0" dirty="0" smtClean="0"/>
                        <a:t>transportation and movement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GBV programming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Support for elderly-headed households</a:t>
                      </a:r>
                      <a:endParaRPr lang="en-US" sz="16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GBV programming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Support with safe </a:t>
                      </a:r>
                      <a:r>
                        <a:rPr lang="en-US" sz="1600" baseline="0" dirty="0" smtClean="0"/>
                        <a:t>transportation and movement</a:t>
                      </a:r>
                      <a:endParaRPr lang="en-US" sz="16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Advocacy regarding travel restrictions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Support for elderly-headed households</a:t>
                      </a:r>
                      <a:endParaRPr lang="en-US" sz="1600" dirty="0" smtClean="0"/>
                    </a:p>
                  </a:txBody>
                  <a:tcPr/>
                </a:tc>
                <a:extLst>
                  <a:ext uri="{0D108BD9-81ED-4DB2-BD59-A6C34878D82A}">
                    <a16:rowId xmlns:a16="http://schemas.microsoft.com/office/drawing/2014/main" val="1535471698"/>
                  </a:ext>
                </a:extLst>
              </a:tr>
            </a:tbl>
          </a:graphicData>
        </a:graphic>
      </p:graphicFrame>
      <p:sp>
        <p:nvSpPr>
          <p:cNvPr id="5" name="Title 1"/>
          <p:cNvSpPr>
            <a:spLocks noGrp="1"/>
          </p:cNvSpPr>
          <p:nvPr>
            <p:ph type="title"/>
          </p:nvPr>
        </p:nvSpPr>
        <p:spPr>
          <a:xfrm>
            <a:off x="233756" y="263527"/>
            <a:ext cx="7947718" cy="673028"/>
          </a:xfrm>
        </p:spPr>
        <p:txBody>
          <a:bodyPr>
            <a:normAutofit fontScale="90000"/>
          </a:bodyPr>
          <a:lstStyle/>
          <a:p>
            <a:r>
              <a:rPr lang="en-US" dirty="0" smtClean="0"/>
              <a:t>Protection Response</a:t>
            </a:r>
            <a:endParaRPr lang="en-US" dirty="0"/>
          </a:p>
        </p:txBody>
      </p:sp>
      <p:sp>
        <p:nvSpPr>
          <p:cNvPr id="6" name="Rectangle 5"/>
          <p:cNvSpPr/>
          <p:nvPr/>
        </p:nvSpPr>
        <p:spPr>
          <a:xfrm>
            <a:off x="233754" y="6306235"/>
            <a:ext cx="7947720" cy="461665"/>
          </a:xfrm>
          <a:prstGeom prst="rect">
            <a:avLst/>
          </a:prstGeom>
        </p:spPr>
        <p:txBody>
          <a:bodyPr wrap="square">
            <a:spAutoFit/>
          </a:bodyPr>
          <a:lstStyle/>
          <a:p>
            <a:r>
              <a:rPr lang="en-US" sz="1200" i="1" dirty="0" smtClean="0"/>
              <a:t>Please note that obtaining a complete overview of the response was not possible and that the response section of this table only reflects those interventions that were reported and made available to REACH before the day of the presentation. </a:t>
            </a:r>
            <a:endParaRPr lang="en-US" sz="1200" i="1" dirty="0"/>
          </a:p>
        </p:txBody>
      </p:sp>
    </p:spTree>
    <p:extLst>
      <p:ext uri="{BB962C8B-B14F-4D97-AF65-F5344CB8AC3E}">
        <p14:creationId xmlns:p14="http://schemas.microsoft.com/office/powerpoint/2010/main" val="2607299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320523"/>
            <a:ext cx="7947718" cy="673028"/>
          </a:xfrm>
        </p:spPr>
        <p:txBody>
          <a:bodyPr>
            <a:normAutofit fontScale="90000"/>
          </a:bodyPr>
          <a:lstStyle/>
          <a:p>
            <a:r>
              <a:rPr lang="en-US" dirty="0" smtClean="0"/>
              <a:t>Population and Displacement</a:t>
            </a:r>
            <a:endParaRPr lang="en-US" dirty="0"/>
          </a:p>
        </p:txBody>
      </p:sp>
      <p:sp>
        <p:nvSpPr>
          <p:cNvPr id="5" name="Content Placeholder 2"/>
          <p:cNvSpPr>
            <a:spLocks noGrp="1"/>
          </p:cNvSpPr>
          <p:nvPr>
            <p:ph idx="1"/>
          </p:nvPr>
        </p:nvSpPr>
        <p:spPr>
          <a:xfrm>
            <a:off x="233756" y="1467841"/>
            <a:ext cx="8057988" cy="450452"/>
          </a:xfrm>
        </p:spPr>
        <p:txBody>
          <a:bodyPr anchor="ctr">
            <a:normAutofit lnSpcReduction="10000"/>
          </a:bodyPr>
          <a:lstStyle/>
          <a:p>
            <a:pPr marL="0" indent="0">
              <a:buNone/>
            </a:pPr>
            <a:r>
              <a:rPr lang="en-US" b="1" dirty="0" err="1" smtClean="0">
                <a:solidFill>
                  <a:srgbClr val="0070C0"/>
                </a:solidFill>
                <a:hlinkClick r:id="rId3"/>
              </a:rPr>
              <a:t>Deir</a:t>
            </a:r>
            <a:r>
              <a:rPr lang="en-US" b="1" dirty="0" smtClean="0">
                <a:solidFill>
                  <a:srgbClr val="0070C0"/>
                </a:solidFill>
                <a:hlinkClick r:id="rId3"/>
              </a:rPr>
              <a:t> </a:t>
            </a:r>
            <a:r>
              <a:rPr lang="en-US" b="1" dirty="0" err="1" smtClean="0">
                <a:solidFill>
                  <a:srgbClr val="0070C0"/>
                </a:solidFill>
                <a:hlinkClick r:id="rId3"/>
              </a:rPr>
              <a:t>ez-Zor</a:t>
            </a:r>
            <a:r>
              <a:rPr lang="en-US" b="1" dirty="0" smtClean="0">
                <a:solidFill>
                  <a:srgbClr val="0070C0"/>
                </a:solidFill>
                <a:hlinkClick r:id="rId3"/>
              </a:rPr>
              <a:t> Population and Displacement Dashboard</a:t>
            </a:r>
            <a:endParaRPr lang="en-US" b="1" dirty="0" smtClean="0">
              <a:solidFill>
                <a:srgbClr val="0070C0"/>
              </a:solidFill>
            </a:endParaRPr>
          </a:p>
        </p:txBody>
      </p:sp>
      <p:pic>
        <p:nvPicPr>
          <p:cNvPr id="3" name="Picture 2"/>
          <p:cNvPicPr>
            <a:picLocks noChangeAspect="1"/>
          </p:cNvPicPr>
          <p:nvPr/>
        </p:nvPicPr>
        <p:blipFill>
          <a:blip r:embed="rId4"/>
          <a:stretch>
            <a:fillRect/>
          </a:stretch>
        </p:blipFill>
        <p:spPr>
          <a:xfrm>
            <a:off x="338873" y="2007594"/>
            <a:ext cx="7976935" cy="4021705"/>
          </a:xfrm>
          <a:prstGeom prst="rect">
            <a:avLst/>
          </a:prstGeom>
        </p:spPr>
      </p:pic>
    </p:spTree>
    <p:extLst>
      <p:ext uri="{BB962C8B-B14F-4D97-AF65-F5344CB8AC3E}">
        <p14:creationId xmlns:p14="http://schemas.microsoft.com/office/powerpoint/2010/main" val="274659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3367"/>
            <a:ext cx="7947718" cy="673028"/>
          </a:xfrm>
        </p:spPr>
        <p:txBody>
          <a:bodyPr>
            <a:normAutofit fontScale="90000"/>
          </a:bodyPr>
          <a:lstStyle/>
          <a:p>
            <a:r>
              <a:rPr lang="en-US" dirty="0" smtClean="0"/>
              <a:t>Population Summary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04304603"/>
              </p:ext>
            </p:extLst>
          </p:nvPr>
        </p:nvGraphicFramePr>
        <p:xfrm>
          <a:off x="411368" y="4821026"/>
          <a:ext cx="6649833" cy="212945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Estimated population by displacement status</a:t>
            </a:r>
            <a:endParaRPr lang="en-US" sz="2000" dirty="0">
              <a:latin typeface="+mj-lt"/>
            </a:endParaRPr>
          </a:p>
        </p:txBody>
      </p:sp>
      <p:sp>
        <p:nvSpPr>
          <p:cNvPr id="6" name="Rectangle 5"/>
          <p:cNvSpPr/>
          <p:nvPr/>
        </p:nvSpPr>
        <p:spPr>
          <a:xfrm>
            <a:off x="217713" y="4349796"/>
            <a:ext cx="8174264" cy="400110"/>
          </a:xfrm>
          <a:prstGeom prst="rect">
            <a:avLst/>
          </a:prstGeom>
        </p:spPr>
        <p:txBody>
          <a:bodyPr wrap="square">
            <a:spAutoFit/>
          </a:bodyPr>
          <a:lstStyle/>
          <a:p>
            <a:r>
              <a:rPr lang="en-US" sz="2000" b="1" dirty="0" smtClean="0">
                <a:solidFill>
                  <a:srgbClr val="000000"/>
                </a:solidFill>
                <a:latin typeface="+mj-lt"/>
              </a:rPr>
              <a:t>Estimated proportion of host community population who are returnees </a:t>
            </a:r>
            <a:endParaRPr lang="en-US" sz="20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3332785742"/>
              </p:ext>
            </p:extLst>
          </p:nvPr>
        </p:nvGraphicFramePr>
        <p:xfrm>
          <a:off x="411368" y="1291961"/>
          <a:ext cx="7919650" cy="31333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898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53367"/>
            <a:ext cx="7947718" cy="673028"/>
          </a:xfrm>
        </p:spPr>
        <p:txBody>
          <a:bodyPr>
            <a:normAutofit fontScale="90000"/>
          </a:bodyPr>
          <a:lstStyle/>
          <a:p>
            <a:r>
              <a:rPr lang="en-US" dirty="0" smtClean="0"/>
              <a:t>Top Reported Needs</a:t>
            </a:r>
            <a:endParaRPr lang="en-US" dirty="0"/>
          </a:p>
        </p:txBody>
      </p:sp>
      <p:sp>
        <p:nvSpPr>
          <p:cNvPr id="3" name="Rectangle 2"/>
          <p:cNvSpPr/>
          <p:nvPr/>
        </p:nvSpPr>
        <p:spPr>
          <a:xfrm>
            <a:off x="233756" y="1078795"/>
            <a:ext cx="7860216" cy="369332"/>
          </a:xfrm>
          <a:prstGeom prst="rect">
            <a:avLst/>
          </a:prstGeom>
        </p:spPr>
        <p:txBody>
          <a:bodyPr wrap="square">
            <a:spAutoFit/>
          </a:bodyPr>
          <a:lstStyle/>
          <a:p>
            <a:r>
              <a:rPr lang="en-US" b="1" dirty="0" smtClean="0">
                <a:solidFill>
                  <a:srgbClr val="000000"/>
                </a:solidFill>
                <a:latin typeface="+mj-lt"/>
              </a:rPr>
              <a:t>Most commonly reported top three needs (with % of KIs reporting)</a:t>
            </a:r>
            <a:endParaRPr lang="en-US"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302138038"/>
              </p:ext>
            </p:extLst>
          </p:nvPr>
        </p:nvGraphicFramePr>
        <p:xfrm>
          <a:off x="233756" y="1600517"/>
          <a:ext cx="7947717" cy="4922202"/>
        </p:xfrm>
        <a:graphic>
          <a:graphicData uri="http://schemas.openxmlformats.org/drawingml/2006/table">
            <a:tbl>
              <a:tblPr firstRow="1" bandRow="1">
                <a:tableStyleId>{2D5ABB26-0587-4C30-8999-92F81FD0307C}</a:tableStyleId>
              </a:tblPr>
              <a:tblGrid>
                <a:gridCol w="2649239">
                  <a:extLst>
                    <a:ext uri="{9D8B030D-6E8A-4147-A177-3AD203B41FA5}">
                      <a16:colId xmlns:a16="http://schemas.microsoft.com/office/drawing/2014/main" val="2397405687"/>
                    </a:ext>
                  </a:extLst>
                </a:gridCol>
                <a:gridCol w="2649239">
                  <a:extLst>
                    <a:ext uri="{9D8B030D-6E8A-4147-A177-3AD203B41FA5}">
                      <a16:colId xmlns:a16="http://schemas.microsoft.com/office/drawing/2014/main" val="103816667"/>
                    </a:ext>
                  </a:extLst>
                </a:gridCol>
                <a:gridCol w="2649239">
                  <a:extLst>
                    <a:ext uri="{9D8B030D-6E8A-4147-A177-3AD203B41FA5}">
                      <a16:colId xmlns:a16="http://schemas.microsoft.com/office/drawing/2014/main" val="2969082386"/>
                    </a:ext>
                  </a:extLst>
                </a:gridCol>
              </a:tblGrid>
              <a:tr h="820367">
                <a:tc>
                  <a:txBody>
                    <a:bodyPr/>
                    <a:lstStyle/>
                    <a:p>
                      <a:pPr algn="ctr"/>
                      <a:r>
                        <a:rPr lang="en-US" sz="3600" b="1" dirty="0" smtClean="0"/>
                        <a:t>West Line</a:t>
                      </a:r>
                      <a:endParaRPr lang="en-US" sz="3600" b="1" dirty="0"/>
                    </a:p>
                  </a:txBody>
                  <a:tcPr anchor="ctr">
                    <a:solidFill>
                      <a:srgbClr val="EE5859"/>
                    </a:solidFill>
                  </a:tcPr>
                </a:tc>
                <a:tc>
                  <a:txBody>
                    <a:bodyPr/>
                    <a:lstStyle/>
                    <a:p>
                      <a:pPr algn="ctr"/>
                      <a:r>
                        <a:rPr lang="en-US" sz="3600" b="1" dirty="0" smtClean="0"/>
                        <a:t>North</a:t>
                      </a:r>
                      <a:r>
                        <a:rPr lang="en-US" sz="3600" b="1" baseline="0" dirty="0" smtClean="0"/>
                        <a:t> Line</a:t>
                      </a:r>
                      <a:endParaRPr lang="en-US" sz="3600" b="1" dirty="0"/>
                    </a:p>
                  </a:txBody>
                  <a:tcPr anchor="ctr">
                    <a:solidFill>
                      <a:srgbClr val="EE5859"/>
                    </a:solidFill>
                  </a:tcPr>
                </a:tc>
                <a:tc>
                  <a:txBody>
                    <a:bodyPr/>
                    <a:lstStyle/>
                    <a:p>
                      <a:pPr algn="ctr"/>
                      <a:r>
                        <a:rPr lang="en-US" sz="3600" b="1" dirty="0" smtClean="0"/>
                        <a:t>East Line</a:t>
                      </a:r>
                      <a:endParaRPr lang="en-US" sz="3600" b="1" dirty="0"/>
                    </a:p>
                  </a:txBody>
                  <a:tcPr anchor="ctr">
                    <a:solidFill>
                      <a:srgbClr val="EE5859"/>
                    </a:solidFill>
                  </a:tcPr>
                </a:tc>
                <a:extLst>
                  <a:ext uri="{0D108BD9-81ED-4DB2-BD59-A6C34878D82A}">
                    <a16:rowId xmlns:a16="http://schemas.microsoft.com/office/drawing/2014/main" val="2710172019"/>
                  </a:ext>
                </a:extLst>
              </a:tr>
              <a:tr h="820367">
                <a:tc>
                  <a:txBody>
                    <a:bodyPr/>
                    <a:lstStyle/>
                    <a:p>
                      <a:pPr algn="ctr" fontAlgn="b"/>
                      <a:r>
                        <a:rPr lang="en-US" sz="2200" b="1" i="0" u="none" strike="noStrike" dirty="0">
                          <a:solidFill>
                            <a:srgbClr val="000000"/>
                          </a:solidFill>
                          <a:effectLst/>
                          <a:latin typeface="+mj-lt"/>
                        </a:rPr>
                        <a:t>Income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(88%)</a:t>
                      </a:r>
                    </a:p>
                  </a:txBody>
                  <a:tcPr marL="9525" marR="9525" marT="9525" marB="0" anchor="ctr">
                    <a:solidFill>
                      <a:srgbClr val="FFFFCC"/>
                    </a:solidFill>
                  </a:tcPr>
                </a:tc>
                <a:tc>
                  <a:txBody>
                    <a:bodyPr/>
                    <a:lstStyle/>
                    <a:p>
                      <a:pPr algn="ctr" fontAlgn="b"/>
                      <a:r>
                        <a:rPr lang="en-US" sz="2200" b="1" i="0" u="none" strike="noStrike" dirty="0">
                          <a:solidFill>
                            <a:srgbClr val="000000"/>
                          </a:solidFill>
                          <a:effectLst/>
                          <a:latin typeface="+mj-lt"/>
                        </a:rPr>
                        <a:t>Income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(89%)</a:t>
                      </a:r>
                    </a:p>
                  </a:txBody>
                  <a:tcPr marL="9525" marR="9525" marT="9525" marB="0" anchor="ctr">
                    <a:solidFill>
                      <a:srgbClr val="FFFFCC"/>
                    </a:solidFill>
                  </a:tcPr>
                </a:tc>
                <a:tc>
                  <a:txBody>
                    <a:bodyPr/>
                    <a:lstStyle/>
                    <a:p>
                      <a:pPr algn="ctr" fontAlgn="b"/>
                      <a:r>
                        <a:rPr lang="en-US" sz="2200" b="1" i="0" u="none" strike="noStrike" dirty="0">
                          <a:solidFill>
                            <a:srgbClr val="000000"/>
                          </a:solidFill>
                          <a:effectLst/>
                          <a:latin typeface="+mj-lt"/>
                        </a:rPr>
                        <a:t>Water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(76%)</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062695529"/>
                  </a:ext>
                </a:extLst>
              </a:tr>
              <a:tr h="820367">
                <a:tc>
                  <a:txBody>
                    <a:bodyPr/>
                    <a:lstStyle/>
                    <a:p>
                      <a:pPr algn="ctr" fontAlgn="b"/>
                      <a:r>
                        <a:rPr lang="en-US" sz="2200" b="1" i="0" u="none" strike="noStrike" dirty="0">
                          <a:solidFill>
                            <a:srgbClr val="000000"/>
                          </a:solidFill>
                          <a:effectLst/>
                          <a:latin typeface="+mj-lt"/>
                        </a:rPr>
                        <a:t>Healthcare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(83%)</a:t>
                      </a:r>
                    </a:p>
                  </a:txBody>
                  <a:tcPr marL="9525" marR="9525" marT="9525" marB="0" anchor="ctr">
                    <a:solidFill>
                      <a:schemeClr val="accent1">
                        <a:lumMod val="20000"/>
                        <a:lumOff val="80000"/>
                      </a:schemeClr>
                    </a:solidFill>
                  </a:tcPr>
                </a:tc>
                <a:tc>
                  <a:txBody>
                    <a:bodyPr/>
                    <a:lstStyle/>
                    <a:p>
                      <a:pPr algn="ctr" fontAlgn="b"/>
                      <a:r>
                        <a:rPr lang="en-US" sz="2200" b="1" i="0" u="none" strike="noStrike" dirty="0">
                          <a:solidFill>
                            <a:srgbClr val="000000"/>
                          </a:solidFill>
                          <a:effectLst/>
                          <a:latin typeface="+mj-lt"/>
                        </a:rPr>
                        <a:t>Water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(74%)</a:t>
                      </a:r>
                    </a:p>
                  </a:txBody>
                  <a:tcPr marL="9525" marR="9525" marT="9525" marB="0" anchor="ctr">
                    <a:solidFill>
                      <a:schemeClr val="accent6">
                        <a:lumMod val="20000"/>
                        <a:lumOff val="80000"/>
                      </a:schemeClr>
                    </a:solidFill>
                  </a:tcPr>
                </a:tc>
                <a:tc>
                  <a:txBody>
                    <a:bodyPr/>
                    <a:lstStyle/>
                    <a:p>
                      <a:pPr algn="ctr" fontAlgn="b"/>
                      <a:r>
                        <a:rPr lang="en-US" sz="2200" b="1" i="0" u="none" strike="noStrike" dirty="0">
                          <a:solidFill>
                            <a:srgbClr val="000000"/>
                          </a:solidFill>
                          <a:effectLst/>
                          <a:latin typeface="+mj-lt"/>
                        </a:rPr>
                        <a:t>Electricity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(72%)</a:t>
                      </a:r>
                    </a:p>
                  </a:txBody>
                  <a:tcPr marL="9525" marR="9525" marT="9525" marB="0" anchor="ctr">
                    <a:solidFill>
                      <a:schemeClr val="accent4">
                        <a:lumMod val="20000"/>
                        <a:lumOff val="80000"/>
                      </a:schemeClr>
                    </a:solidFill>
                  </a:tcPr>
                </a:tc>
                <a:extLst>
                  <a:ext uri="{0D108BD9-81ED-4DB2-BD59-A6C34878D82A}">
                    <a16:rowId xmlns:a16="http://schemas.microsoft.com/office/drawing/2014/main" val="2620684548"/>
                  </a:ext>
                </a:extLst>
              </a:tr>
              <a:tr h="820367">
                <a:tc>
                  <a:txBody>
                    <a:bodyPr/>
                    <a:lstStyle/>
                    <a:p>
                      <a:pPr algn="ctr" fontAlgn="b"/>
                      <a:r>
                        <a:rPr lang="en-US" sz="2200" b="1" i="0" u="none" strike="noStrike" dirty="0">
                          <a:solidFill>
                            <a:srgbClr val="000000"/>
                          </a:solidFill>
                          <a:effectLst/>
                          <a:latin typeface="+mj-lt"/>
                        </a:rPr>
                        <a:t>Education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(78%)</a:t>
                      </a:r>
                    </a:p>
                  </a:txBody>
                  <a:tcPr marL="9525" marR="9525" marT="9525" marB="0" anchor="ctr">
                    <a:solidFill>
                      <a:schemeClr val="accent5">
                        <a:lumMod val="20000"/>
                        <a:lumOff val="80000"/>
                      </a:schemeClr>
                    </a:solidFill>
                  </a:tcPr>
                </a:tc>
                <a:tc>
                  <a:txBody>
                    <a:bodyPr/>
                    <a:lstStyle/>
                    <a:p>
                      <a:pPr algn="ctr" fontAlgn="b"/>
                      <a:r>
                        <a:rPr lang="en-US" sz="2200" b="1" i="0" u="none" strike="noStrike" dirty="0">
                          <a:solidFill>
                            <a:srgbClr val="000000"/>
                          </a:solidFill>
                          <a:effectLst/>
                          <a:latin typeface="+mj-lt"/>
                        </a:rPr>
                        <a:t>Healthcare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(74%)</a:t>
                      </a:r>
                    </a:p>
                  </a:txBody>
                  <a:tcPr marL="9525" marR="9525" marT="9525" marB="0" anchor="ctr">
                    <a:solidFill>
                      <a:schemeClr val="accent1">
                        <a:lumMod val="20000"/>
                        <a:lumOff val="80000"/>
                      </a:schemeClr>
                    </a:solidFill>
                  </a:tcPr>
                </a:tc>
                <a:tc>
                  <a:txBody>
                    <a:bodyPr/>
                    <a:lstStyle/>
                    <a:p>
                      <a:pPr algn="ctr" fontAlgn="b"/>
                      <a:r>
                        <a:rPr lang="en-US" sz="2200" b="1" i="0" u="none" strike="noStrike" dirty="0">
                          <a:solidFill>
                            <a:srgbClr val="000000"/>
                          </a:solidFill>
                          <a:effectLst/>
                          <a:latin typeface="+mj-lt"/>
                        </a:rPr>
                        <a:t>Healthcare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(64%)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824871551"/>
                  </a:ext>
                </a:extLst>
              </a:tr>
              <a:tr h="820367">
                <a:tc>
                  <a:txBody>
                    <a:bodyPr/>
                    <a:lstStyle/>
                    <a:p>
                      <a:pPr algn="ctr" fontAlgn="b"/>
                      <a:r>
                        <a:rPr lang="en-US" sz="2200" b="1" i="0" u="none" strike="noStrike" dirty="0">
                          <a:solidFill>
                            <a:srgbClr val="000000"/>
                          </a:solidFill>
                          <a:effectLst/>
                          <a:latin typeface="+mj-lt"/>
                        </a:rPr>
                        <a:t>Electricity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(32%)</a:t>
                      </a:r>
                    </a:p>
                  </a:txBody>
                  <a:tcPr marL="9525" marR="9525" marT="9525" marB="0" anchor="ctr">
                    <a:solidFill>
                      <a:schemeClr val="accent4">
                        <a:lumMod val="20000"/>
                        <a:lumOff val="80000"/>
                      </a:schemeClr>
                    </a:solidFill>
                  </a:tcPr>
                </a:tc>
                <a:tc>
                  <a:txBody>
                    <a:bodyPr/>
                    <a:lstStyle/>
                    <a:p>
                      <a:pPr algn="ctr" fontAlgn="b"/>
                      <a:r>
                        <a:rPr lang="en-US" sz="2200" b="1" i="0" u="none" strike="noStrike" dirty="0">
                          <a:solidFill>
                            <a:srgbClr val="000000"/>
                          </a:solidFill>
                          <a:effectLst/>
                          <a:latin typeface="+mj-lt"/>
                        </a:rPr>
                        <a:t>Electricity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(52%)</a:t>
                      </a:r>
                    </a:p>
                  </a:txBody>
                  <a:tcPr marL="9525" marR="9525" marT="9525" marB="0" anchor="ctr">
                    <a:solidFill>
                      <a:schemeClr val="accent4">
                        <a:lumMod val="20000"/>
                        <a:lumOff val="80000"/>
                      </a:schemeClr>
                    </a:solidFill>
                  </a:tcPr>
                </a:tc>
                <a:tc>
                  <a:txBody>
                    <a:bodyPr/>
                    <a:lstStyle/>
                    <a:p>
                      <a:pPr algn="ctr" fontAlgn="b"/>
                      <a:r>
                        <a:rPr lang="en-US" sz="2200" b="1" i="0" u="none" strike="noStrike" dirty="0">
                          <a:solidFill>
                            <a:srgbClr val="000000"/>
                          </a:solidFill>
                          <a:effectLst/>
                          <a:latin typeface="+mj-lt"/>
                        </a:rPr>
                        <a:t>Income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(40%)</a:t>
                      </a:r>
                    </a:p>
                  </a:txBody>
                  <a:tcPr marL="9525" marR="9525" marT="9525" marB="0" anchor="ctr">
                    <a:solidFill>
                      <a:srgbClr val="FFFFCC"/>
                    </a:solidFill>
                  </a:tcPr>
                </a:tc>
                <a:extLst>
                  <a:ext uri="{0D108BD9-81ED-4DB2-BD59-A6C34878D82A}">
                    <a16:rowId xmlns:a16="http://schemas.microsoft.com/office/drawing/2014/main" val="777425619"/>
                  </a:ext>
                </a:extLst>
              </a:tr>
              <a:tr h="820367">
                <a:tc>
                  <a:txBody>
                    <a:bodyPr/>
                    <a:lstStyle/>
                    <a:p>
                      <a:pPr algn="ctr" fontAlgn="b"/>
                      <a:r>
                        <a:rPr lang="en-US" sz="2200" b="1" i="0" u="none" strike="noStrike" dirty="0">
                          <a:solidFill>
                            <a:srgbClr val="000000"/>
                          </a:solidFill>
                          <a:effectLst/>
                          <a:latin typeface="+mj-lt"/>
                        </a:rPr>
                        <a:t>Water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(17%)</a:t>
                      </a:r>
                    </a:p>
                  </a:txBody>
                  <a:tcPr marL="9525" marR="9525" marT="9525" marB="0" anchor="ctr">
                    <a:solidFill>
                      <a:schemeClr val="accent6">
                        <a:lumMod val="20000"/>
                        <a:lumOff val="80000"/>
                      </a:schemeClr>
                    </a:solidFill>
                  </a:tcPr>
                </a:tc>
                <a:tc>
                  <a:txBody>
                    <a:bodyPr/>
                    <a:lstStyle/>
                    <a:p>
                      <a:pPr algn="ctr" fontAlgn="b"/>
                      <a:r>
                        <a:rPr lang="en-US" sz="2200" b="1" i="0" u="none" strike="noStrike" dirty="0">
                          <a:solidFill>
                            <a:srgbClr val="000000"/>
                          </a:solidFill>
                          <a:effectLst/>
                          <a:latin typeface="+mj-lt"/>
                        </a:rPr>
                        <a:t>Education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(7%)</a:t>
                      </a:r>
                    </a:p>
                  </a:txBody>
                  <a:tcPr marL="9525" marR="9525" marT="9525" marB="0" anchor="ctr">
                    <a:solidFill>
                      <a:schemeClr val="accent5">
                        <a:lumMod val="20000"/>
                        <a:lumOff val="80000"/>
                      </a:schemeClr>
                    </a:solidFill>
                  </a:tcPr>
                </a:tc>
                <a:tc>
                  <a:txBody>
                    <a:bodyPr/>
                    <a:lstStyle/>
                    <a:p>
                      <a:pPr algn="ctr" fontAlgn="b"/>
                      <a:r>
                        <a:rPr lang="en-US" sz="2200" b="1" i="0" u="none" strike="noStrike" dirty="0">
                          <a:solidFill>
                            <a:srgbClr val="000000"/>
                          </a:solidFill>
                          <a:effectLst/>
                          <a:latin typeface="+mj-lt"/>
                        </a:rPr>
                        <a:t>Education </a:t>
                      </a:r>
                      <a:br>
                        <a:rPr lang="en-US" sz="2200" b="1" i="0" u="none" strike="noStrike" dirty="0">
                          <a:solidFill>
                            <a:srgbClr val="000000"/>
                          </a:solidFill>
                          <a:effectLst/>
                          <a:latin typeface="+mj-lt"/>
                        </a:rPr>
                      </a:br>
                      <a:r>
                        <a:rPr lang="en-US" sz="2200" b="1" i="0" u="none" strike="noStrike" dirty="0">
                          <a:solidFill>
                            <a:srgbClr val="000000"/>
                          </a:solidFill>
                          <a:effectLst/>
                          <a:latin typeface="+mj-lt"/>
                        </a:rPr>
                        <a:t>(32%)</a:t>
                      </a:r>
                    </a:p>
                  </a:txBody>
                  <a:tcPr marL="9525" marR="9525" marT="9525" marB="0" anchor="ctr">
                    <a:solidFill>
                      <a:schemeClr val="accent5">
                        <a:lumMod val="20000"/>
                        <a:lumOff val="80000"/>
                      </a:schemeClr>
                    </a:solidFill>
                  </a:tcPr>
                </a:tc>
                <a:extLst>
                  <a:ext uri="{0D108BD9-81ED-4DB2-BD59-A6C34878D82A}">
                    <a16:rowId xmlns:a16="http://schemas.microsoft.com/office/drawing/2014/main" val="3658208622"/>
                  </a:ext>
                </a:extLst>
              </a:tr>
            </a:tbl>
          </a:graphicData>
        </a:graphic>
      </p:graphicFrame>
    </p:spTree>
    <p:extLst>
      <p:ext uri="{BB962C8B-B14F-4D97-AF65-F5344CB8AC3E}">
        <p14:creationId xmlns:p14="http://schemas.microsoft.com/office/powerpoint/2010/main" val="785672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365127"/>
            <a:ext cx="7947718" cy="6102580"/>
          </a:xfrm>
        </p:spPr>
        <p:txBody>
          <a:bodyPr>
            <a:normAutofit/>
          </a:bodyPr>
          <a:lstStyle/>
          <a:p>
            <a:r>
              <a:rPr lang="en-US" sz="6600" dirty="0" smtClean="0"/>
              <a:t>Shelter and NFIs (SNFI)</a:t>
            </a:r>
            <a:endParaRPr lang="en-US" sz="6600" dirty="0"/>
          </a:p>
        </p:txBody>
      </p:sp>
    </p:spTree>
    <p:extLst>
      <p:ext uri="{BB962C8B-B14F-4D97-AF65-F5344CB8AC3E}">
        <p14:creationId xmlns:p14="http://schemas.microsoft.com/office/powerpoint/2010/main" val="381890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63527"/>
            <a:ext cx="7947718" cy="673028"/>
          </a:xfrm>
        </p:spPr>
        <p:txBody>
          <a:bodyPr>
            <a:normAutofit fontScale="90000"/>
          </a:bodyPr>
          <a:lstStyle/>
          <a:p>
            <a:r>
              <a:rPr lang="en-US" dirty="0" smtClean="0"/>
              <a:t>SNFI: Shelter Damage and Repair</a:t>
            </a:r>
            <a:endParaRPr lang="en-US" dirty="0"/>
          </a:p>
        </p:txBody>
      </p:sp>
      <p:sp>
        <p:nvSpPr>
          <p:cNvPr id="14" name="Rectangle 13"/>
          <p:cNvSpPr/>
          <p:nvPr/>
        </p:nvSpPr>
        <p:spPr>
          <a:xfrm>
            <a:off x="233756" y="1043736"/>
            <a:ext cx="7860216" cy="646331"/>
          </a:xfrm>
          <a:prstGeom prst="rect">
            <a:avLst/>
          </a:prstGeom>
        </p:spPr>
        <p:txBody>
          <a:bodyPr wrap="square">
            <a:spAutoFit/>
          </a:bodyPr>
          <a:lstStyle/>
          <a:p>
            <a:r>
              <a:rPr lang="en-US" b="1" dirty="0" smtClean="0">
                <a:solidFill>
                  <a:srgbClr val="000000"/>
                </a:solidFill>
                <a:latin typeface="+mj-lt"/>
              </a:rPr>
              <a:t>Estimated % of houses with moderate (holes in walls, structural damage) or severe (collapsed walls, holes in roof) damage (by % of KIs reporting)</a:t>
            </a:r>
            <a:endParaRPr lang="en-US"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227919810"/>
              </p:ext>
            </p:extLst>
          </p:nvPr>
        </p:nvGraphicFramePr>
        <p:xfrm>
          <a:off x="233756" y="1690066"/>
          <a:ext cx="8178724" cy="19472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33756" y="3758248"/>
            <a:ext cx="7947718" cy="369332"/>
          </a:xfrm>
          <a:prstGeom prst="rect">
            <a:avLst/>
          </a:prstGeom>
        </p:spPr>
        <p:txBody>
          <a:bodyPr wrap="square">
            <a:spAutoFit/>
          </a:bodyPr>
          <a:lstStyle/>
          <a:p>
            <a:r>
              <a:rPr lang="en-US" b="1" dirty="0" smtClean="0">
                <a:solidFill>
                  <a:srgbClr val="000000"/>
                </a:solidFill>
                <a:latin typeface="+mj-lt"/>
              </a:rPr>
              <a:t>Most commonly reported shelter repair challenges (by % of KIs reporting)</a:t>
            </a:r>
            <a:endParaRPr lang="en-US"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436099085"/>
              </p:ext>
            </p:extLst>
          </p:nvPr>
        </p:nvGraphicFramePr>
        <p:xfrm>
          <a:off x="1084523" y="4248550"/>
          <a:ext cx="6158682" cy="2352194"/>
        </p:xfrm>
        <a:graphic>
          <a:graphicData uri="http://schemas.openxmlformats.org/drawingml/2006/table">
            <a:tbl>
              <a:tblPr/>
              <a:tblGrid>
                <a:gridCol w="548154">
                  <a:extLst>
                    <a:ext uri="{9D8B030D-6E8A-4147-A177-3AD203B41FA5}">
                      <a16:colId xmlns:a16="http://schemas.microsoft.com/office/drawing/2014/main" val="2475835802"/>
                    </a:ext>
                  </a:extLst>
                </a:gridCol>
                <a:gridCol w="1870176">
                  <a:extLst>
                    <a:ext uri="{9D8B030D-6E8A-4147-A177-3AD203B41FA5}">
                      <a16:colId xmlns:a16="http://schemas.microsoft.com/office/drawing/2014/main" val="3610113973"/>
                    </a:ext>
                  </a:extLst>
                </a:gridCol>
                <a:gridCol w="1870176">
                  <a:extLst>
                    <a:ext uri="{9D8B030D-6E8A-4147-A177-3AD203B41FA5}">
                      <a16:colId xmlns:a16="http://schemas.microsoft.com/office/drawing/2014/main" val="3028310770"/>
                    </a:ext>
                  </a:extLst>
                </a:gridCol>
                <a:gridCol w="1870176">
                  <a:extLst>
                    <a:ext uri="{9D8B030D-6E8A-4147-A177-3AD203B41FA5}">
                      <a16:colId xmlns:a16="http://schemas.microsoft.com/office/drawing/2014/main" val="2522600536"/>
                    </a:ext>
                  </a:extLst>
                </a:gridCol>
              </a:tblGrid>
              <a:tr h="507860">
                <a:tc>
                  <a:txBody>
                    <a:bodyPr/>
                    <a:lstStyle/>
                    <a:p>
                      <a:pPr algn="l" fontAlgn="b"/>
                      <a:r>
                        <a:rPr lang="en-US" sz="1500" b="0" i="0" u="none" strike="noStrike" dirty="0">
                          <a:solidFill>
                            <a:srgbClr val="000000"/>
                          </a:solidFill>
                          <a:effectLst/>
                          <a:latin typeface="Arial Narrow" panose="020B0606020202030204" pitchFamily="34" charset="0"/>
                        </a:rPr>
                        <a:t> </a:t>
                      </a:r>
                    </a:p>
                  </a:txBody>
                  <a:tcPr marL="12978" marR="12978" marT="12978"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2200" b="1" i="0" u="none" strike="noStrike" dirty="0">
                          <a:solidFill>
                            <a:srgbClr val="FFFFFF"/>
                          </a:solidFill>
                          <a:effectLst/>
                          <a:latin typeface="Arial Narrow" panose="020B0606020202030204" pitchFamily="34" charset="0"/>
                        </a:rPr>
                        <a:t>West line</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fontAlgn="ctr"/>
                      <a:r>
                        <a:rPr lang="en-US" sz="2200" b="1" i="0" u="none" strike="noStrike" dirty="0">
                          <a:solidFill>
                            <a:srgbClr val="FFFFFF"/>
                          </a:solidFill>
                          <a:effectLst/>
                          <a:latin typeface="Arial Narrow" panose="020B0606020202030204" pitchFamily="34" charset="0"/>
                        </a:rPr>
                        <a:t>North line</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fontAlgn="ctr"/>
                      <a:r>
                        <a:rPr lang="en-US" sz="2200" b="1" i="0" u="none" strike="noStrike" dirty="0">
                          <a:solidFill>
                            <a:srgbClr val="FFFFFF"/>
                          </a:solidFill>
                          <a:effectLst/>
                          <a:latin typeface="Arial Narrow" panose="020B0606020202030204" pitchFamily="34" charset="0"/>
                        </a:rPr>
                        <a:t>East line</a:t>
                      </a: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4110250427"/>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(1)</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500" b="1" i="0" u="none" strike="noStrike" dirty="0">
                          <a:solidFill>
                            <a:srgbClr val="000000"/>
                          </a:solidFill>
                          <a:effectLst/>
                          <a:latin typeface="+mj-lt"/>
                        </a:rPr>
                        <a:t>Cost of materials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(88%)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ctr" fontAlgn="b"/>
                      <a:r>
                        <a:rPr lang="en-US" sz="1500" b="1" i="0" u="none" strike="noStrike" dirty="0">
                          <a:solidFill>
                            <a:srgbClr val="000000"/>
                          </a:solidFill>
                          <a:effectLst/>
                          <a:latin typeface="+mj-lt"/>
                        </a:rPr>
                        <a:t>Cost of materials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(96%)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ctr" fontAlgn="b"/>
                      <a:r>
                        <a:rPr lang="en-US" sz="1500" b="1" i="0" u="none" strike="noStrike">
                          <a:solidFill>
                            <a:srgbClr val="000000"/>
                          </a:solidFill>
                          <a:effectLst/>
                          <a:latin typeface="+mj-lt"/>
                        </a:rPr>
                        <a:t>Cost of materials </a:t>
                      </a:r>
                      <a:br>
                        <a:rPr lang="en-US" sz="1500" b="1" i="0" u="none" strike="noStrike">
                          <a:solidFill>
                            <a:srgbClr val="000000"/>
                          </a:solidFill>
                          <a:effectLst/>
                          <a:latin typeface="+mj-lt"/>
                        </a:rPr>
                      </a:br>
                      <a:r>
                        <a:rPr lang="en-US" sz="1500" b="1" i="0" u="none" strike="noStrike">
                          <a:solidFill>
                            <a:srgbClr val="000000"/>
                          </a:solidFill>
                          <a:effectLst/>
                          <a:latin typeface="+mj-lt"/>
                        </a:rPr>
                        <a:t>(84%)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8141839"/>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(2)</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500" b="1" i="0" u="none" strike="noStrike" dirty="0">
                          <a:solidFill>
                            <a:srgbClr val="000000"/>
                          </a:solidFill>
                          <a:effectLst/>
                          <a:latin typeface="+mj-lt"/>
                        </a:rPr>
                        <a:t>Availability of materials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(44%)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mj-lt"/>
                        </a:rPr>
                        <a:t>Cost of skilled </a:t>
                      </a:r>
                      <a:r>
                        <a:rPr lang="en-US" sz="1500" b="1" i="0" u="none" strike="noStrike" dirty="0" err="1">
                          <a:solidFill>
                            <a:srgbClr val="000000"/>
                          </a:solidFill>
                          <a:effectLst/>
                          <a:latin typeface="+mj-lt"/>
                        </a:rPr>
                        <a:t>labour</a:t>
                      </a:r>
                      <a:r>
                        <a:rPr lang="en-US" sz="1500" b="1" i="0" u="none" strike="noStrike" dirty="0">
                          <a:solidFill>
                            <a:srgbClr val="000000"/>
                          </a:solidFill>
                          <a:effectLst/>
                          <a:latin typeface="+mj-lt"/>
                        </a:rPr>
                        <a:t>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(63%)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500" b="1" i="0" u="none" strike="noStrike" dirty="0">
                          <a:solidFill>
                            <a:srgbClr val="000000"/>
                          </a:solidFill>
                          <a:effectLst/>
                          <a:latin typeface="+mj-lt"/>
                        </a:rPr>
                        <a:t>Cost of skilled </a:t>
                      </a:r>
                      <a:r>
                        <a:rPr lang="en-US" sz="1500" b="1" i="0" u="none" strike="noStrike" dirty="0" err="1">
                          <a:solidFill>
                            <a:srgbClr val="000000"/>
                          </a:solidFill>
                          <a:effectLst/>
                          <a:latin typeface="+mj-lt"/>
                        </a:rPr>
                        <a:t>labour</a:t>
                      </a:r>
                      <a:r>
                        <a:rPr lang="en-US" sz="1500" b="1" i="0" u="none" strike="noStrike" dirty="0">
                          <a:solidFill>
                            <a:srgbClr val="000000"/>
                          </a:solidFill>
                          <a:effectLst/>
                          <a:latin typeface="+mj-lt"/>
                        </a:rPr>
                        <a:t>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(60%)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51732651"/>
                  </a:ext>
                </a:extLst>
              </a:tr>
              <a:tr h="614778">
                <a:tc>
                  <a:txBody>
                    <a:bodyPr/>
                    <a:lstStyle/>
                    <a:p>
                      <a:pPr algn="ctr" fontAlgn="ctr"/>
                      <a:r>
                        <a:rPr lang="en-US" sz="1600" b="1" i="0" u="none" strike="noStrike" dirty="0" smtClean="0">
                          <a:solidFill>
                            <a:srgbClr val="000000"/>
                          </a:solidFill>
                          <a:effectLst/>
                          <a:latin typeface="Arial Narrow" panose="020B0606020202030204" pitchFamily="34" charset="0"/>
                        </a:rPr>
                        <a:t>(3)</a:t>
                      </a:r>
                      <a:endParaRPr lang="en-US" sz="1600" b="1" i="0" u="none" strike="noStrike" dirty="0">
                        <a:solidFill>
                          <a:srgbClr val="000000"/>
                        </a:solidFill>
                        <a:effectLst/>
                        <a:latin typeface="Arial Narrow" panose="020B0606020202030204" pitchFamily="34" charset="0"/>
                      </a:endParaRPr>
                    </a:p>
                  </a:txBody>
                  <a:tcPr marL="12978" marR="12978" marT="1297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n-US" sz="1500" b="1" i="0" u="none" strike="noStrike" dirty="0">
                          <a:solidFill>
                            <a:srgbClr val="000000"/>
                          </a:solidFill>
                          <a:effectLst/>
                          <a:latin typeface="+mj-lt"/>
                        </a:rPr>
                        <a:t>Cost of skilled </a:t>
                      </a:r>
                      <a:r>
                        <a:rPr lang="en-US" sz="1500" b="1" i="0" u="none" strike="noStrike" dirty="0" err="1">
                          <a:solidFill>
                            <a:srgbClr val="000000"/>
                          </a:solidFill>
                          <a:effectLst/>
                          <a:latin typeface="+mj-lt"/>
                        </a:rPr>
                        <a:t>labour</a:t>
                      </a:r>
                      <a:r>
                        <a:rPr lang="en-US" sz="1500" b="1" i="0" u="none" strike="noStrike" dirty="0">
                          <a:solidFill>
                            <a:srgbClr val="000000"/>
                          </a:solidFill>
                          <a:effectLst/>
                          <a:latin typeface="+mj-lt"/>
                        </a:rPr>
                        <a:t>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(39%)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ctr" fontAlgn="b"/>
                      <a:r>
                        <a:rPr lang="en-US" sz="1500" b="1" i="0" u="none" strike="noStrike" dirty="0">
                          <a:solidFill>
                            <a:srgbClr val="000000"/>
                          </a:solidFill>
                          <a:effectLst/>
                          <a:latin typeface="+mj-lt"/>
                        </a:rPr>
                        <a:t>Availability of materials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(11%)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b="1" i="0" u="none" strike="noStrike" dirty="0">
                          <a:solidFill>
                            <a:srgbClr val="000000"/>
                          </a:solidFill>
                          <a:effectLst/>
                          <a:latin typeface="+mj-lt"/>
                        </a:rPr>
                        <a:t>Availability of materials </a:t>
                      </a:r>
                      <a:br>
                        <a:rPr lang="en-US" sz="1500" b="1" i="0" u="none" strike="noStrike" dirty="0">
                          <a:solidFill>
                            <a:srgbClr val="000000"/>
                          </a:solidFill>
                          <a:effectLst/>
                          <a:latin typeface="+mj-lt"/>
                        </a:rPr>
                      </a:br>
                      <a:r>
                        <a:rPr lang="en-US" sz="1500" b="1" i="0" u="none" strike="noStrike" dirty="0">
                          <a:solidFill>
                            <a:srgbClr val="000000"/>
                          </a:solidFill>
                          <a:effectLst/>
                          <a:latin typeface="+mj-lt"/>
                        </a:rPr>
                        <a:t>(20%)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8999996"/>
                  </a:ext>
                </a:extLst>
              </a:tr>
            </a:tbl>
          </a:graphicData>
        </a:graphic>
      </p:graphicFrame>
    </p:spTree>
    <p:extLst>
      <p:ext uri="{BB962C8B-B14F-4D97-AF65-F5344CB8AC3E}">
        <p14:creationId xmlns:p14="http://schemas.microsoft.com/office/powerpoint/2010/main" val="1295873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reach_ppt_template_2015</Template>
  <TotalTime>2616</TotalTime>
  <Words>2657</Words>
  <Application>Microsoft Office PowerPoint</Application>
  <PresentationFormat>On-screen Show (4:3)</PresentationFormat>
  <Paragraphs>501</Paragraphs>
  <Slides>42</Slides>
  <Notes>41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ＭＳ Ｐゴシック</vt:lpstr>
      <vt:lpstr>Arial</vt:lpstr>
      <vt:lpstr>Arial Narrow</vt:lpstr>
      <vt:lpstr>Calibri</vt:lpstr>
      <vt:lpstr>Calibri Light</vt:lpstr>
      <vt:lpstr>Trade Gothic LT Std</vt:lpstr>
      <vt:lpstr>REACH</vt:lpstr>
      <vt:lpstr>Custom Design</vt:lpstr>
      <vt:lpstr>Worksheet</vt:lpstr>
      <vt:lpstr>PowerPoint Presentation</vt:lpstr>
      <vt:lpstr>Methodology</vt:lpstr>
      <vt:lpstr>Coverage</vt:lpstr>
      <vt:lpstr>Population and Displacement </vt:lpstr>
      <vt:lpstr>Population and Displacement</vt:lpstr>
      <vt:lpstr>Population Summary</vt:lpstr>
      <vt:lpstr>Top Reported Needs</vt:lpstr>
      <vt:lpstr>Shelter and NFIs (SNFI)</vt:lpstr>
      <vt:lpstr>SNFI: Shelter Damage and Repair</vt:lpstr>
      <vt:lpstr>SNFI: Changes in Rent</vt:lpstr>
      <vt:lpstr>SNFI: IDP Shelter Types</vt:lpstr>
      <vt:lpstr>SNFI: NFI Needs</vt:lpstr>
      <vt:lpstr>SNFI: Electricity</vt:lpstr>
      <vt:lpstr>SNFI Response</vt:lpstr>
      <vt:lpstr>Food Security and Livelihoods (FSL)</vt:lpstr>
      <vt:lpstr>FSL: Reported Needs</vt:lpstr>
      <vt:lpstr>FSL: Main Income Sources</vt:lpstr>
      <vt:lpstr>FSL: Crop Health</vt:lpstr>
      <vt:lpstr>FSL: Barriers to Growing Crops</vt:lpstr>
      <vt:lpstr>FSL: Main Sources of Food</vt:lpstr>
      <vt:lpstr>FSL Response</vt:lpstr>
      <vt:lpstr>Water, Sanitation and Hygiene (WASH)</vt:lpstr>
      <vt:lpstr>WASH: Needs</vt:lpstr>
      <vt:lpstr>WASH: Drinking Water Sources</vt:lpstr>
      <vt:lpstr>WASH: Drinking Water Issues</vt:lpstr>
      <vt:lpstr>WASH: Latrines and Showers</vt:lpstr>
      <vt:lpstr>WASH Response</vt:lpstr>
      <vt:lpstr>Health</vt:lpstr>
      <vt:lpstr>Health: Reported Needs</vt:lpstr>
      <vt:lpstr>Health: Barriers to Accessing Services</vt:lpstr>
      <vt:lpstr>Health: Pregnant and Lactating Women</vt:lpstr>
      <vt:lpstr>Health Response</vt:lpstr>
      <vt:lpstr>Education</vt:lpstr>
      <vt:lpstr>Education: Availability of Services</vt:lpstr>
      <vt:lpstr>Education: Attendance by Age Group</vt:lpstr>
      <vt:lpstr>Education: Barriers to Education</vt:lpstr>
      <vt:lpstr>Education Response</vt:lpstr>
      <vt:lpstr>Protection</vt:lpstr>
      <vt:lpstr>Protection: Barriers to Movement</vt:lpstr>
      <vt:lpstr>Protection: Women and Girls</vt:lpstr>
      <vt:lpstr>Protection: IDP Populations</vt:lpstr>
      <vt:lpstr>Protection Response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Camps and Sites Assessment</dc:title>
  <dc:creator>Oliver Moller</dc:creator>
  <cp:lastModifiedBy>Oliver Moller</cp:lastModifiedBy>
  <cp:revision>440</cp:revision>
  <cp:lastPrinted>2018-10-22T05:41:28Z</cp:lastPrinted>
  <dcterms:created xsi:type="dcterms:W3CDTF">2018-09-04T11:43:29Z</dcterms:created>
  <dcterms:modified xsi:type="dcterms:W3CDTF">2018-10-24T18:59:29Z</dcterms:modified>
</cp:coreProperties>
</file>