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1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2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5" r:id="rId2"/>
    <p:sldMasterId id="2147483701" r:id="rId3"/>
    <p:sldMasterId id="2147483697" r:id="rId4"/>
    <p:sldMasterId id="2147483703" r:id="rId5"/>
    <p:sldMasterId id="2147483723" r:id="rId6"/>
    <p:sldMasterId id="2147483733" r:id="rId7"/>
    <p:sldMasterId id="2147483752" r:id="rId8"/>
    <p:sldMasterId id="2147483739" r:id="rId9"/>
    <p:sldMasterId id="2147483688" r:id="rId10"/>
    <p:sldMasterId id="2147483818" r:id="rId11"/>
    <p:sldMasterId id="2147483822" r:id="rId12"/>
  </p:sldMasterIdLst>
  <p:notesMasterIdLst>
    <p:notesMasterId r:id="rId64"/>
  </p:notesMasterIdLst>
  <p:sldIdLst>
    <p:sldId id="584" r:id="rId13"/>
    <p:sldId id="585" r:id="rId14"/>
    <p:sldId id="586" r:id="rId15"/>
    <p:sldId id="587" r:id="rId16"/>
    <p:sldId id="588" r:id="rId17"/>
    <p:sldId id="589" r:id="rId18"/>
    <p:sldId id="505" r:id="rId19"/>
    <p:sldId id="565" r:id="rId20"/>
    <p:sldId id="579" r:id="rId21"/>
    <p:sldId id="548" r:id="rId22"/>
    <p:sldId id="547" r:id="rId23"/>
    <p:sldId id="546" r:id="rId24"/>
    <p:sldId id="583" r:id="rId25"/>
    <p:sldId id="580" r:id="rId26"/>
    <p:sldId id="545" r:id="rId27"/>
    <p:sldId id="551" r:id="rId28"/>
    <p:sldId id="567" r:id="rId29"/>
    <p:sldId id="568" r:id="rId30"/>
    <p:sldId id="569" r:id="rId31"/>
    <p:sldId id="570" r:id="rId32"/>
    <p:sldId id="571" r:id="rId33"/>
    <p:sldId id="572" r:id="rId34"/>
    <p:sldId id="573" r:id="rId35"/>
    <p:sldId id="574" r:id="rId36"/>
    <p:sldId id="575" r:id="rId37"/>
    <p:sldId id="581" r:id="rId38"/>
    <p:sldId id="576" r:id="rId39"/>
    <p:sldId id="577" r:id="rId40"/>
    <p:sldId id="582" r:id="rId41"/>
    <p:sldId id="590" r:id="rId42"/>
    <p:sldId id="591" r:id="rId43"/>
    <p:sldId id="592" r:id="rId44"/>
    <p:sldId id="593" r:id="rId45"/>
    <p:sldId id="594" r:id="rId46"/>
    <p:sldId id="595" r:id="rId47"/>
    <p:sldId id="596" r:id="rId48"/>
    <p:sldId id="597" r:id="rId49"/>
    <p:sldId id="598" r:id="rId50"/>
    <p:sldId id="599" r:id="rId51"/>
    <p:sldId id="600" r:id="rId52"/>
    <p:sldId id="601" r:id="rId53"/>
    <p:sldId id="602" r:id="rId54"/>
    <p:sldId id="603" r:id="rId55"/>
    <p:sldId id="604" r:id="rId56"/>
    <p:sldId id="605" r:id="rId57"/>
    <p:sldId id="606" r:id="rId58"/>
    <p:sldId id="607" r:id="rId59"/>
    <p:sldId id="608" r:id="rId60"/>
    <p:sldId id="609" r:id="rId61"/>
    <p:sldId id="610" r:id="rId62"/>
    <p:sldId id="611" r:id="rId63"/>
  </p:sldIdLst>
  <p:sldSz cx="9144000" cy="6858000" type="screen4x3"/>
  <p:notesSz cx="9866313" cy="142954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63E38B-14C6-4AA5-BC63-E52D0178DC97}">
          <p14:sldIdLst/>
        </p14:section>
        <p14:section name="Introduction" id="{682D3ABB-19EA-4364-ACD6-9FB909362311}">
          <p14:sldIdLst>
            <p14:sldId id="584"/>
            <p14:sldId id="585"/>
            <p14:sldId id="586"/>
            <p14:sldId id="587"/>
            <p14:sldId id="588"/>
            <p14:sldId id="589"/>
          </p14:sldIdLst>
        </p14:section>
        <p14:section name="Méthodologie" id="{6B1FCEFD-E11E-45AC-9FEA-5CE0DF5B1E8D}">
          <p14:sldIdLst>
            <p14:sldId id="505"/>
            <p14:sldId id="565"/>
            <p14:sldId id="579"/>
            <p14:sldId id="548"/>
            <p14:sldId id="547"/>
            <p14:sldId id="546"/>
            <p14:sldId id="583"/>
            <p14:sldId id="580"/>
            <p14:sldId id="545"/>
          </p14:sldIdLst>
        </p14:section>
        <p14:section name="Résultats Clef" id="{CE14B10C-A6EB-43EC-9BA4-4FFB9A30AD9F}">
          <p14:sldIdLst>
            <p14:sldId id="551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81"/>
            <p14:sldId id="576"/>
            <p14:sldId id="577"/>
            <p14:sldId id="582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</p14:sldIdLst>
        </p14:section>
        <p14:section name="Planification" id="{B0C3E70B-61EB-4299-82AF-7D254EF8195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2245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" initials="O" lastIdx="1" clrIdx="0">
    <p:extLst>
      <p:ext uri="{19B8F6BF-5375-455C-9EA6-DF929625EA0E}">
        <p15:presenceInfo xmlns:p15="http://schemas.microsoft.com/office/powerpoint/2012/main" userId="Olivier" providerId="None"/>
      </p:ext>
    </p:extLst>
  </p:cmAuthor>
  <p:cmAuthor id="2" name="Louise Thaller" initials="LT" lastIdx="2" clrIdx="1">
    <p:extLst>
      <p:ext uri="{19B8F6BF-5375-455C-9EA6-DF929625EA0E}">
        <p15:presenceInfo xmlns:p15="http://schemas.microsoft.com/office/powerpoint/2012/main" userId="Louise Thaller" providerId="None"/>
      </p:ext>
    </p:extLst>
  </p:cmAuthor>
  <p:cmAuthor id="3" name="Lou Thaller" initials="LT" lastIdx="1" clrIdx="2">
    <p:extLst>
      <p:ext uri="{19B8F6BF-5375-455C-9EA6-DF929625EA0E}">
        <p15:presenceInfo xmlns:p15="http://schemas.microsoft.com/office/powerpoint/2012/main" userId="Lou Thaller" providerId="None"/>
      </p:ext>
    </p:extLst>
  </p:cmAuthor>
  <p:cmAuthor id="4" name="Lea Barbezat IMPACT" initials="LB" lastIdx="41" clrIdx="3">
    <p:extLst>
      <p:ext uri="{19B8F6BF-5375-455C-9EA6-DF929625EA0E}">
        <p15:presenceInfo xmlns:p15="http://schemas.microsoft.com/office/powerpoint/2012/main" userId="Lea Barbezat IMPAC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1522"/>
    <a:srgbClr val="000000"/>
    <a:srgbClr val="58585A"/>
    <a:srgbClr val="B7AD99"/>
    <a:srgbClr val="979797"/>
    <a:srgbClr val="DDD8C4"/>
    <a:srgbClr val="BCB8B1"/>
    <a:srgbClr val="D2CBB8"/>
    <a:srgbClr val="EE5859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34" autoAdjust="0"/>
    <p:restoredTop sz="81043" autoAdjust="0"/>
  </p:normalViewPr>
  <p:slideViewPr>
    <p:cSldViewPr snapToGrid="0">
      <p:cViewPr>
        <p:scale>
          <a:sx n="75" d="100"/>
          <a:sy n="75" d="100"/>
        </p:scale>
        <p:origin x="54" y="-108"/>
      </p:cViewPr>
      <p:guideLst>
        <p:guide orient="horz" pos="2160"/>
        <p:guide pos="2789"/>
        <p:guide orient="horz" pos="1616"/>
        <p:guide pos="2245"/>
        <p:guide orient="horz" pos="1366"/>
        <p:guide orient="horz" pos="2478"/>
      </p:guideLst>
    </p:cSldViewPr>
  </p:slideViewPr>
  <p:outlineViewPr>
    <p:cViewPr>
      <p:scale>
        <a:sx n="33" d="100"/>
        <a:sy n="33" d="100"/>
      </p:scale>
      <p:origin x="0" y="-13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1522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B7AD9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rgbClr val="DDD8C4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rgbClr val="BCB8B1"/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fr-FR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1522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B7AD9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rgbClr val="DDD8C4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rgbClr val="BCB8B1"/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fr-FR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fr-FR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D66B6E8-DC0B-4DCD-8D95-9F40EA4694F2}" type="presOf" srcId="{7262C3E8-EB66-4EAB-8987-2136D95F56BF}" destId="{0DD1483D-ABBF-4C01-A05A-2422BE723BD5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F6C62999-1182-4F99-BB4A-F70F796928AA}" type="presOf" srcId="{1623FBE0-81BA-469A-BC11-A39E0579D9A5}" destId="{B26889CB-5ABD-47CC-95BF-2DC4E5124E04}" srcOrd="0" destOrd="0" presId="urn:microsoft.com/office/officeart/2011/layout/HexagonRadial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A675AC91-6983-4309-9237-140F6B65AB77}" type="presOf" srcId="{70E3F231-63EE-41EF-9A8D-1C355E45F643}" destId="{AB67786F-3905-46D7-A93E-AF5E97A1DB68}" srcOrd="0" destOrd="0" presId="urn:microsoft.com/office/officeart/2011/layout/HexagonRadial"/>
    <dgm:cxn modelId="{4C9ADC47-5956-423B-BC51-87EE97148089}" type="presOf" srcId="{156E385A-87A1-4206-B4DD-06094F754068}" destId="{2544BCCF-E002-438A-A74F-A495E284AB9E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1435CD06-C024-4B24-A0C7-AD08F4518CFC}" type="presOf" srcId="{0A21F6C2-60C5-4F12-865C-902F24AB221A}" destId="{02B2154D-66E7-4FDE-87D6-54A84AD23FAA}" srcOrd="0" destOrd="0" presId="urn:microsoft.com/office/officeart/2011/layout/HexagonRadial"/>
    <dgm:cxn modelId="{698F5501-7010-4495-8A81-B07C081D82DC}" type="presOf" srcId="{25D6640D-C921-4827-9C68-28FABCB989C1}" destId="{C83C3C06-A202-4832-9AD7-6ED9D092A04C}" srcOrd="0" destOrd="0" presId="urn:microsoft.com/office/officeart/2011/layout/HexagonRadial"/>
    <dgm:cxn modelId="{91C17F77-D914-438A-AAC7-A0F8E5C31A15}" type="presOf" srcId="{19770A51-E882-4041-8689-E12E416E18B0}" destId="{5B907FC8-9B3B-4696-91E4-08971BF9F525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15C7DDC4-B4BF-47F5-A151-FD283FA91B34}" type="presOf" srcId="{FACC9926-4231-4E01-A9AB-E5DFED19C8FD}" destId="{28444ACE-AB4C-4B84-A5F3-B60EE582385E}" srcOrd="0" destOrd="0" presId="urn:microsoft.com/office/officeart/2011/layout/HexagonRadial"/>
    <dgm:cxn modelId="{167A5900-33C0-47AF-B35A-8433B54C20E1}" type="presParOf" srcId="{2544BCCF-E002-438A-A74F-A495E284AB9E}" destId="{02B2154D-66E7-4FDE-87D6-54A84AD23FAA}" srcOrd="0" destOrd="0" presId="urn:microsoft.com/office/officeart/2011/layout/HexagonRadial"/>
    <dgm:cxn modelId="{3A33BCA2-C112-4A01-88E5-6DB1A405D7A0}" type="presParOf" srcId="{2544BCCF-E002-438A-A74F-A495E284AB9E}" destId="{D53A5D26-E23B-41E4-9F51-28032B415ED6}" srcOrd="1" destOrd="0" presId="urn:microsoft.com/office/officeart/2011/layout/HexagonRadial"/>
    <dgm:cxn modelId="{7A41FE0B-0D12-4F6F-BC6C-9FFE1816B09D}" type="presParOf" srcId="{D53A5D26-E23B-41E4-9F51-28032B415ED6}" destId="{CC74C9F0-6D76-4523-973E-C83ED7E14E54}" srcOrd="0" destOrd="0" presId="urn:microsoft.com/office/officeart/2011/layout/HexagonRadial"/>
    <dgm:cxn modelId="{710EA05E-97A0-466C-AD72-CC0046529CA1}" type="presParOf" srcId="{2544BCCF-E002-438A-A74F-A495E284AB9E}" destId="{AB67786F-3905-46D7-A93E-AF5E97A1DB68}" srcOrd="2" destOrd="0" presId="urn:microsoft.com/office/officeart/2011/layout/HexagonRadial"/>
    <dgm:cxn modelId="{7705AE6E-4C28-4A90-B1F9-88CC5D0583F5}" type="presParOf" srcId="{2544BCCF-E002-438A-A74F-A495E284AB9E}" destId="{D0749FBA-A039-460E-8EB7-07349660E9E7}" srcOrd="3" destOrd="0" presId="urn:microsoft.com/office/officeart/2011/layout/HexagonRadial"/>
    <dgm:cxn modelId="{BFA0D161-8B19-45A9-9D76-37F3E78334E0}" type="presParOf" srcId="{D0749FBA-A039-460E-8EB7-07349660E9E7}" destId="{868AB947-ADE5-46AC-9026-8304CA11CDEB}" srcOrd="0" destOrd="0" presId="urn:microsoft.com/office/officeart/2011/layout/HexagonRadial"/>
    <dgm:cxn modelId="{5186FB0D-9A54-4E17-A65C-F02E90F6E4EE}" type="presParOf" srcId="{2544BCCF-E002-438A-A74F-A495E284AB9E}" destId="{28444ACE-AB4C-4B84-A5F3-B60EE582385E}" srcOrd="4" destOrd="0" presId="urn:microsoft.com/office/officeart/2011/layout/HexagonRadial"/>
    <dgm:cxn modelId="{1CAC8F0D-455F-47C8-912F-BB99A64E4DCC}" type="presParOf" srcId="{2544BCCF-E002-438A-A74F-A495E284AB9E}" destId="{51F81EA7-6C16-4064-A9A3-974D86577728}" srcOrd="5" destOrd="0" presId="urn:microsoft.com/office/officeart/2011/layout/HexagonRadial"/>
    <dgm:cxn modelId="{54535242-33F7-4429-AB53-32FE768C8776}" type="presParOf" srcId="{51F81EA7-6C16-4064-A9A3-974D86577728}" destId="{B2A6F704-34B4-4E29-99E6-61B5FB753B5F}" srcOrd="0" destOrd="0" presId="urn:microsoft.com/office/officeart/2011/layout/HexagonRadial"/>
    <dgm:cxn modelId="{1BD6AF09-5B02-4845-A85C-B0BC8B500CB5}" type="presParOf" srcId="{2544BCCF-E002-438A-A74F-A495E284AB9E}" destId="{C83C3C06-A202-4832-9AD7-6ED9D092A04C}" srcOrd="6" destOrd="0" presId="urn:microsoft.com/office/officeart/2011/layout/HexagonRadial"/>
    <dgm:cxn modelId="{BD60B47B-B769-4CFB-8C58-B6116270030C}" type="presParOf" srcId="{2544BCCF-E002-438A-A74F-A495E284AB9E}" destId="{DA8EAE14-7540-460E-B450-CA5240B81D56}" srcOrd="7" destOrd="0" presId="urn:microsoft.com/office/officeart/2011/layout/HexagonRadial"/>
    <dgm:cxn modelId="{7CCF1560-51FE-491F-86EE-66A708733F27}" type="presParOf" srcId="{DA8EAE14-7540-460E-B450-CA5240B81D56}" destId="{7CC1EDCE-2FE7-4E45-9414-DC40B3D97FA7}" srcOrd="0" destOrd="0" presId="urn:microsoft.com/office/officeart/2011/layout/HexagonRadial"/>
    <dgm:cxn modelId="{9F14E73F-B018-4D96-B862-186860DF5FCA}" type="presParOf" srcId="{2544BCCF-E002-438A-A74F-A495E284AB9E}" destId="{5B907FC8-9B3B-4696-91E4-08971BF9F525}" srcOrd="8" destOrd="0" presId="urn:microsoft.com/office/officeart/2011/layout/HexagonRadial"/>
    <dgm:cxn modelId="{E08260BA-89F6-49C3-A56A-07FD67849DAC}" type="presParOf" srcId="{2544BCCF-E002-438A-A74F-A495E284AB9E}" destId="{08C84FB7-C75A-4903-AAF1-3B387018DDD9}" srcOrd="9" destOrd="0" presId="urn:microsoft.com/office/officeart/2011/layout/HexagonRadial"/>
    <dgm:cxn modelId="{6118D357-EEFB-4811-8A1F-BDC6D9162028}" type="presParOf" srcId="{08C84FB7-C75A-4903-AAF1-3B387018DDD9}" destId="{CA03A5CC-D4CC-4B60-A4F9-B0D5A47FC231}" srcOrd="0" destOrd="0" presId="urn:microsoft.com/office/officeart/2011/layout/HexagonRadial"/>
    <dgm:cxn modelId="{44B81E82-8AE2-446E-B7FE-81281C43A07B}" type="presParOf" srcId="{2544BCCF-E002-438A-A74F-A495E284AB9E}" destId="{0DD1483D-ABBF-4C01-A05A-2422BE723BD5}" srcOrd="10" destOrd="0" presId="urn:microsoft.com/office/officeart/2011/layout/HexagonRadial"/>
    <dgm:cxn modelId="{79C4400C-0035-4BB5-B452-247D6A4D2967}" type="presParOf" srcId="{2544BCCF-E002-438A-A74F-A495E284AB9E}" destId="{F276F10A-6569-4D5A-8787-D62E28445ECB}" srcOrd="11" destOrd="0" presId="urn:microsoft.com/office/officeart/2011/layout/HexagonRadial"/>
    <dgm:cxn modelId="{DC4B3BAB-F374-4BBD-B590-A45B9FB57BBB}" type="presParOf" srcId="{F276F10A-6569-4D5A-8787-D62E28445ECB}" destId="{5EB18341-C21D-4938-A464-D3060C0A5EB8}" srcOrd="0" destOrd="0" presId="urn:microsoft.com/office/officeart/2011/layout/HexagonRadial"/>
    <dgm:cxn modelId="{BE230B1A-7A25-49B5-AE4A-9F6C234FE9C3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98CB73-B398-43A9-A3D5-3893E7550AD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8529E0-1CF0-4F20-B2AA-2BD239EB6CEB}">
      <dgm:prSet phldrT="[Text]"/>
      <dgm:spPr>
        <a:solidFill>
          <a:srgbClr val="B7AD99"/>
        </a:solidFill>
      </dgm:spPr>
      <dgm:t>
        <a:bodyPr/>
        <a:lstStyle/>
        <a:p>
          <a:endParaRPr lang="en-GB" dirty="0"/>
        </a:p>
        <a:p>
          <a:r>
            <a:rPr lang="en-GB" dirty="0" err="1"/>
            <a:t>Evaluer</a:t>
          </a:r>
          <a:r>
            <a:rPr lang="en-GB" dirty="0"/>
            <a:t> et </a:t>
          </a:r>
          <a:r>
            <a:rPr lang="en-GB" dirty="0" err="1"/>
            <a:t>planifier</a:t>
          </a:r>
          <a:endParaRPr lang="en-US" dirty="0"/>
        </a:p>
      </dgm:t>
    </dgm:pt>
    <dgm:pt modelId="{B3BF1302-2B22-4338-B31B-F74F8550752C}" type="parTrans" cxnId="{E6EDADFF-2EBA-4E0E-A1CC-54DA9E90EE40}">
      <dgm:prSet/>
      <dgm:spPr/>
      <dgm:t>
        <a:bodyPr/>
        <a:lstStyle/>
        <a:p>
          <a:endParaRPr lang="en-US"/>
        </a:p>
      </dgm:t>
    </dgm:pt>
    <dgm:pt modelId="{8285C595-3FC8-45D0-BD5B-E8DBA1A89991}" type="sibTrans" cxnId="{E6EDADFF-2EBA-4E0E-A1CC-54DA9E90EE40}">
      <dgm:prSet/>
      <dgm:spPr>
        <a:solidFill>
          <a:srgbClr val="BCB8B1"/>
        </a:solidFill>
      </dgm:spPr>
      <dgm:t>
        <a:bodyPr/>
        <a:lstStyle/>
        <a:p>
          <a:endParaRPr lang="en-US"/>
        </a:p>
      </dgm:t>
    </dgm:pt>
    <dgm:pt modelId="{0B6094B5-04D7-4319-851E-09982BB0F0B1}">
      <dgm:prSet phldrT="[Text]"/>
      <dgm:spPr>
        <a:solidFill>
          <a:srgbClr val="58585A"/>
        </a:solidFill>
      </dgm:spPr>
      <dgm:t>
        <a:bodyPr/>
        <a:lstStyle/>
        <a:p>
          <a:endParaRPr lang="en-GB" dirty="0"/>
        </a:p>
        <a:p>
          <a:r>
            <a:rPr lang="en-GB" dirty="0" err="1"/>
            <a:t>Soutenir</a:t>
          </a:r>
          <a:r>
            <a:rPr lang="en-GB" dirty="0"/>
            <a:t> la participation </a:t>
          </a:r>
          <a:r>
            <a:rPr lang="en-GB" dirty="0" err="1"/>
            <a:t>communautaire</a:t>
          </a:r>
          <a:endParaRPr lang="en-US" dirty="0"/>
        </a:p>
      </dgm:t>
    </dgm:pt>
    <dgm:pt modelId="{DB8275B3-0920-425C-8E86-BF9BCD20C7B6}" type="parTrans" cxnId="{C467F0BD-D15F-4911-83E9-9765D88D6237}">
      <dgm:prSet/>
      <dgm:spPr/>
      <dgm:t>
        <a:bodyPr/>
        <a:lstStyle/>
        <a:p>
          <a:endParaRPr lang="en-US"/>
        </a:p>
      </dgm:t>
    </dgm:pt>
    <dgm:pt modelId="{92AFAD3E-0C33-4B62-A10A-9C2AC5E6AB11}" type="sibTrans" cxnId="{C467F0BD-D15F-4911-83E9-9765D88D6237}">
      <dgm:prSet/>
      <dgm:spPr>
        <a:solidFill>
          <a:srgbClr val="BCB8B1"/>
        </a:solidFill>
      </dgm:spPr>
      <dgm:t>
        <a:bodyPr/>
        <a:lstStyle/>
        <a:p>
          <a:endParaRPr lang="en-US"/>
        </a:p>
      </dgm:t>
    </dgm:pt>
    <dgm:pt modelId="{EBB4A137-29D8-4270-9244-10D1186B87B0}">
      <dgm:prSet phldrT="[Text]"/>
      <dgm:spPr>
        <a:solidFill>
          <a:srgbClr val="000000"/>
        </a:solidFill>
      </dgm:spPr>
      <dgm:t>
        <a:bodyPr/>
        <a:lstStyle/>
        <a:p>
          <a:endParaRPr lang="en-GB" dirty="0"/>
        </a:p>
        <a:p>
          <a:r>
            <a:rPr lang="en-GB" dirty="0" err="1"/>
            <a:t>Accompagner</a:t>
          </a:r>
          <a:r>
            <a:rPr lang="en-GB" dirty="0"/>
            <a:t> les </a:t>
          </a:r>
          <a:r>
            <a:rPr lang="en-GB" dirty="0" err="1"/>
            <a:t>acteurs</a:t>
          </a:r>
          <a:r>
            <a:rPr lang="en-GB" dirty="0"/>
            <a:t> </a:t>
          </a:r>
          <a:r>
            <a:rPr lang="en-GB" dirty="0" err="1"/>
            <a:t>locaux</a:t>
          </a:r>
          <a:endParaRPr lang="en-US" dirty="0"/>
        </a:p>
      </dgm:t>
    </dgm:pt>
    <dgm:pt modelId="{F5298146-E2FB-4467-B60D-3A2A7C93158B}" type="parTrans" cxnId="{969C4F32-4E22-4E64-A507-D38C35DA7788}">
      <dgm:prSet/>
      <dgm:spPr/>
      <dgm:t>
        <a:bodyPr/>
        <a:lstStyle/>
        <a:p>
          <a:endParaRPr lang="en-US"/>
        </a:p>
      </dgm:t>
    </dgm:pt>
    <dgm:pt modelId="{7260AF21-5493-4508-BBD3-655EE52E6145}" type="sibTrans" cxnId="{969C4F32-4E22-4E64-A507-D38C35DA7788}">
      <dgm:prSet/>
      <dgm:spPr>
        <a:solidFill>
          <a:srgbClr val="BCB8B1"/>
        </a:solidFill>
      </dgm:spPr>
      <dgm:t>
        <a:bodyPr/>
        <a:lstStyle/>
        <a:p>
          <a:endParaRPr lang="en-US"/>
        </a:p>
      </dgm:t>
    </dgm:pt>
    <dgm:pt modelId="{F5ED5E29-2C85-4CFC-A247-28448262C384}">
      <dgm:prSet phldrT="[Text]"/>
      <dgm:spPr>
        <a:solidFill>
          <a:srgbClr val="581522"/>
        </a:solidFill>
      </dgm:spPr>
      <dgm:t>
        <a:bodyPr/>
        <a:lstStyle/>
        <a:p>
          <a:endParaRPr lang="en-GB" dirty="0"/>
        </a:p>
        <a:p>
          <a:r>
            <a:rPr lang="en-GB" dirty="0" err="1"/>
            <a:t>Améliorer</a:t>
          </a:r>
          <a:r>
            <a:rPr lang="en-GB" dirty="0"/>
            <a:t> les services de base</a:t>
          </a:r>
          <a:endParaRPr lang="en-US" dirty="0"/>
        </a:p>
      </dgm:t>
    </dgm:pt>
    <dgm:pt modelId="{2D2E2A2B-354A-40C6-8568-02423C0FF8E5}" type="parTrans" cxnId="{41F36658-4A45-4B30-A725-0BE5B1389F92}">
      <dgm:prSet/>
      <dgm:spPr/>
      <dgm:t>
        <a:bodyPr/>
        <a:lstStyle/>
        <a:p>
          <a:endParaRPr lang="en-US"/>
        </a:p>
      </dgm:t>
    </dgm:pt>
    <dgm:pt modelId="{D98F700D-FA15-4B5F-BB31-08B27F491A57}" type="sibTrans" cxnId="{41F36658-4A45-4B30-A725-0BE5B1389F92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D70ECDB-FB95-41E2-B622-022A36680057}" type="pres">
      <dgm:prSet presAssocID="{DB98CB73-B398-43A9-A3D5-3893E7550A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306192-F8AA-4466-B750-FFBBB5B78FDC}" type="pres">
      <dgm:prSet presAssocID="{268529E0-1CF0-4F20-B2AA-2BD239EB6CEB}" presName="node" presStyleLbl="node1" presStyleIdx="0" presStyleCnt="4" custScaleX="141649" custScaleY="1416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515940-CDFE-4EC4-BCEA-761187FF6C53}" type="pres">
      <dgm:prSet presAssocID="{8285C595-3FC8-45D0-BD5B-E8DBA1A89991}" presName="sibTrans" presStyleLbl="sibTrans2D1" presStyleIdx="0" presStyleCnt="4"/>
      <dgm:spPr/>
      <dgm:t>
        <a:bodyPr/>
        <a:lstStyle/>
        <a:p>
          <a:endParaRPr lang="fr-FR"/>
        </a:p>
      </dgm:t>
    </dgm:pt>
    <dgm:pt modelId="{A34DAB94-BA3E-493E-B181-592A00B8DD47}" type="pres">
      <dgm:prSet presAssocID="{8285C595-3FC8-45D0-BD5B-E8DBA1A89991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329DF798-999F-4693-8CB7-5ADDF7EE4126}" type="pres">
      <dgm:prSet presAssocID="{0B6094B5-04D7-4319-851E-09982BB0F0B1}" presName="node" presStyleLbl="node1" presStyleIdx="1" presStyleCnt="4" custScaleX="130695" custScaleY="130695" custRadScaleRad="115506" custRadScaleInc="10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ECED0F-011C-421E-BBA9-69C5DA55B086}" type="pres">
      <dgm:prSet presAssocID="{92AFAD3E-0C33-4B62-A10A-9C2AC5E6AB11}" presName="sibTrans" presStyleLbl="sibTrans2D1" presStyleIdx="1" presStyleCnt="4"/>
      <dgm:spPr/>
      <dgm:t>
        <a:bodyPr/>
        <a:lstStyle/>
        <a:p>
          <a:endParaRPr lang="fr-FR"/>
        </a:p>
      </dgm:t>
    </dgm:pt>
    <dgm:pt modelId="{3AD53B64-9CEF-42EC-93D0-4316432E0B37}" type="pres">
      <dgm:prSet presAssocID="{92AFAD3E-0C33-4B62-A10A-9C2AC5E6AB11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9F40F3C3-12F7-458A-B91F-95394466A6A8}" type="pres">
      <dgm:prSet presAssocID="{EBB4A137-29D8-4270-9244-10D1186B87B0}" presName="node" presStyleLbl="node1" presStyleIdx="2" presStyleCnt="4" custScaleX="141144" custScaleY="141144" custRadScaleRad="91575" custRadScaleInc="241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5B8986-D09F-4E32-AC19-4970DE4959AF}" type="pres">
      <dgm:prSet presAssocID="{7260AF21-5493-4508-BBD3-655EE52E6145}" presName="sibTrans" presStyleLbl="sibTrans2D1" presStyleIdx="2" presStyleCnt="4"/>
      <dgm:spPr/>
      <dgm:t>
        <a:bodyPr/>
        <a:lstStyle/>
        <a:p>
          <a:endParaRPr lang="fr-FR"/>
        </a:p>
      </dgm:t>
    </dgm:pt>
    <dgm:pt modelId="{2D41C6F7-59CD-4F84-9E68-A0A79CDE0106}" type="pres">
      <dgm:prSet presAssocID="{7260AF21-5493-4508-BBD3-655EE52E6145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3144478B-0C52-4A26-9D3B-A1237AE4F40D}" type="pres">
      <dgm:prSet presAssocID="{F5ED5E29-2C85-4CFC-A247-28448262C384}" presName="node" presStyleLbl="node1" presStyleIdx="3" presStyleCnt="4" custScaleX="142553" custScaleY="142553" custRadScaleRad="197018" custRadScaleInc="83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5B17F3-F54B-4AE6-B67A-A2F770D8D78B}" type="pres">
      <dgm:prSet presAssocID="{D98F700D-FA15-4B5F-BB31-08B27F491A57}" presName="sibTrans" presStyleLbl="sibTrans2D1" presStyleIdx="3" presStyleCnt="4"/>
      <dgm:spPr/>
      <dgm:t>
        <a:bodyPr/>
        <a:lstStyle/>
        <a:p>
          <a:endParaRPr lang="fr-FR"/>
        </a:p>
      </dgm:t>
    </dgm:pt>
    <dgm:pt modelId="{E6814E16-16A2-4B38-AF29-5E32DD472F88}" type="pres">
      <dgm:prSet presAssocID="{D98F700D-FA15-4B5F-BB31-08B27F491A57}" presName="connectorText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55D8E38D-E02E-4C28-88C7-D70F388B87C7}" type="presOf" srcId="{D98F700D-FA15-4B5F-BB31-08B27F491A57}" destId="{9B5B17F3-F54B-4AE6-B67A-A2F770D8D78B}" srcOrd="0" destOrd="0" presId="urn:microsoft.com/office/officeart/2005/8/layout/cycle2"/>
    <dgm:cxn modelId="{969C4F32-4E22-4E64-A507-D38C35DA7788}" srcId="{DB98CB73-B398-43A9-A3D5-3893E7550AD0}" destId="{EBB4A137-29D8-4270-9244-10D1186B87B0}" srcOrd="2" destOrd="0" parTransId="{F5298146-E2FB-4467-B60D-3A2A7C93158B}" sibTransId="{7260AF21-5493-4508-BBD3-655EE52E6145}"/>
    <dgm:cxn modelId="{E6EDADFF-2EBA-4E0E-A1CC-54DA9E90EE40}" srcId="{DB98CB73-B398-43A9-A3D5-3893E7550AD0}" destId="{268529E0-1CF0-4F20-B2AA-2BD239EB6CEB}" srcOrd="0" destOrd="0" parTransId="{B3BF1302-2B22-4338-B31B-F74F8550752C}" sibTransId="{8285C595-3FC8-45D0-BD5B-E8DBA1A89991}"/>
    <dgm:cxn modelId="{2619C04E-B57A-48C6-A41F-EA286DE11FFA}" type="presOf" srcId="{F5ED5E29-2C85-4CFC-A247-28448262C384}" destId="{3144478B-0C52-4A26-9D3B-A1237AE4F40D}" srcOrd="0" destOrd="0" presId="urn:microsoft.com/office/officeart/2005/8/layout/cycle2"/>
    <dgm:cxn modelId="{C6859166-DB48-465F-BB17-10A6917B7262}" type="presOf" srcId="{7260AF21-5493-4508-BBD3-655EE52E6145}" destId="{F05B8986-D09F-4E32-AC19-4970DE4959AF}" srcOrd="0" destOrd="0" presId="urn:microsoft.com/office/officeart/2005/8/layout/cycle2"/>
    <dgm:cxn modelId="{91ED7DD5-EEC8-4343-8B33-F6B004474B93}" type="presOf" srcId="{DB98CB73-B398-43A9-A3D5-3893E7550AD0}" destId="{ED70ECDB-FB95-41E2-B622-022A36680057}" srcOrd="0" destOrd="0" presId="urn:microsoft.com/office/officeart/2005/8/layout/cycle2"/>
    <dgm:cxn modelId="{C467F0BD-D15F-4911-83E9-9765D88D6237}" srcId="{DB98CB73-B398-43A9-A3D5-3893E7550AD0}" destId="{0B6094B5-04D7-4319-851E-09982BB0F0B1}" srcOrd="1" destOrd="0" parTransId="{DB8275B3-0920-425C-8E86-BF9BCD20C7B6}" sibTransId="{92AFAD3E-0C33-4B62-A10A-9C2AC5E6AB11}"/>
    <dgm:cxn modelId="{D335358A-F89F-47A3-9411-D78315A26B2B}" type="presOf" srcId="{7260AF21-5493-4508-BBD3-655EE52E6145}" destId="{2D41C6F7-59CD-4F84-9E68-A0A79CDE0106}" srcOrd="1" destOrd="0" presId="urn:microsoft.com/office/officeart/2005/8/layout/cycle2"/>
    <dgm:cxn modelId="{DE39B882-5013-4B92-8B72-67852EC77164}" type="presOf" srcId="{D98F700D-FA15-4B5F-BB31-08B27F491A57}" destId="{E6814E16-16A2-4B38-AF29-5E32DD472F88}" srcOrd="1" destOrd="0" presId="urn:microsoft.com/office/officeart/2005/8/layout/cycle2"/>
    <dgm:cxn modelId="{01CF497A-3321-41F8-8F91-4FC13E9C2FFF}" type="presOf" srcId="{EBB4A137-29D8-4270-9244-10D1186B87B0}" destId="{9F40F3C3-12F7-458A-B91F-95394466A6A8}" srcOrd="0" destOrd="0" presId="urn:microsoft.com/office/officeart/2005/8/layout/cycle2"/>
    <dgm:cxn modelId="{0DB48B49-8E01-44E3-8D7E-9323D43CBCF7}" type="presOf" srcId="{8285C595-3FC8-45D0-BD5B-E8DBA1A89991}" destId="{A34DAB94-BA3E-493E-B181-592A00B8DD47}" srcOrd="1" destOrd="0" presId="urn:microsoft.com/office/officeart/2005/8/layout/cycle2"/>
    <dgm:cxn modelId="{55F92453-3B14-4ABD-BDA6-63E295F5A2DB}" type="presOf" srcId="{8285C595-3FC8-45D0-BD5B-E8DBA1A89991}" destId="{CE515940-CDFE-4EC4-BCEA-761187FF6C53}" srcOrd="0" destOrd="0" presId="urn:microsoft.com/office/officeart/2005/8/layout/cycle2"/>
    <dgm:cxn modelId="{EC51B467-62BD-4C84-8890-4EE55AF73E3E}" type="presOf" srcId="{92AFAD3E-0C33-4B62-A10A-9C2AC5E6AB11}" destId="{5EECED0F-011C-421E-BBA9-69C5DA55B086}" srcOrd="0" destOrd="0" presId="urn:microsoft.com/office/officeart/2005/8/layout/cycle2"/>
    <dgm:cxn modelId="{1DBF0DFD-3CB0-4EE6-8985-2DF4AFD1FB6B}" type="presOf" srcId="{0B6094B5-04D7-4319-851E-09982BB0F0B1}" destId="{329DF798-999F-4693-8CB7-5ADDF7EE4126}" srcOrd="0" destOrd="0" presId="urn:microsoft.com/office/officeart/2005/8/layout/cycle2"/>
    <dgm:cxn modelId="{41F36658-4A45-4B30-A725-0BE5B1389F92}" srcId="{DB98CB73-B398-43A9-A3D5-3893E7550AD0}" destId="{F5ED5E29-2C85-4CFC-A247-28448262C384}" srcOrd="3" destOrd="0" parTransId="{2D2E2A2B-354A-40C6-8568-02423C0FF8E5}" sibTransId="{D98F700D-FA15-4B5F-BB31-08B27F491A57}"/>
    <dgm:cxn modelId="{005FE9FF-92BC-4746-9424-1A5239D4F4BE}" type="presOf" srcId="{92AFAD3E-0C33-4B62-A10A-9C2AC5E6AB11}" destId="{3AD53B64-9CEF-42EC-93D0-4316432E0B37}" srcOrd="1" destOrd="0" presId="urn:microsoft.com/office/officeart/2005/8/layout/cycle2"/>
    <dgm:cxn modelId="{F3CC27D8-EB7C-40D9-ACE2-8FC5F2DA1318}" type="presOf" srcId="{268529E0-1CF0-4F20-B2AA-2BD239EB6CEB}" destId="{4E306192-F8AA-4466-B750-FFBBB5B78FDC}" srcOrd="0" destOrd="0" presId="urn:microsoft.com/office/officeart/2005/8/layout/cycle2"/>
    <dgm:cxn modelId="{097F19D5-85AC-4723-B1C2-2ACE6CCB36B8}" type="presParOf" srcId="{ED70ECDB-FB95-41E2-B622-022A36680057}" destId="{4E306192-F8AA-4466-B750-FFBBB5B78FDC}" srcOrd="0" destOrd="0" presId="urn:microsoft.com/office/officeart/2005/8/layout/cycle2"/>
    <dgm:cxn modelId="{9742A60C-5D7F-4428-9B97-BBAB2B605B0A}" type="presParOf" srcId="{ED70ECDB-FB95-41E2-B622-022A36680057}" destId="{CE515940-CDFE-4EC4-BCEA-761187FF6C53}" srcOrd="1" destOrd="0" presId="urn:microsoft.com/office/officeart/2005/8/layout/cycle2"/>
    <dgm:cxn modelId="{29F179B7-8245-4DF0-95F5-FD497BE3A3C3}" type="presParOf" srcId="{CE515940-CDFE-4EC4-BCEA-761187FF6C53}" destId="{A34DAB94-BA3E-493E-B181-592A00B8DD47}" srcOrd="0" destOrd="0" presId="urn:microsoft.com/office/officeart/2005/8/layout/cycle2"/>
    <dgm:cxn modelId="{90DCD447-A781-4918-9C9F-A9056251AEBD}" type="presParOf" srcId="{ED70ECDB-FB95-41E2-B622-022A36680057}" destId="{329DF798-999F-4693-8CB7-5ADDF7EE4126}" srcOrd="2" destOrd="0" presId="urn:microsoft.com/office/officeart/2005/8/layout/cycle2"/>
    <dgm:cxn modelId="{372212E2-40B2-4217-A335-39B8DC30EE1C}" type="presParOf" srcId="{ED70ECDB-FB95-41E2-B622-022A36680057}" destId="{5EECED0F-011C-421E-BBA9-69C5DA55B086}" srcOrd="3" destOrd="0" presId="urn:microsoft.com/office/officeart/2005/8/layout/cycle2"/>
    <dgm:cxn modelId="{2D742065-4729-4866-B02D-0117D51220C6}" type="presParOf" srcId="{5EECED0F-011C-421E-BBA9-69C5DA55B086}" destId="{3AD53B64-9CEF-42EC-93D0-4316432E0B37}" srcOrd="0" destOrd="0" presId="urn:microsoft.com/office/officeart/2005/8/layout/cycle2"/>
    <dgm:cxn modelId="{A13ED391-4F1C-4C79-ACF7-BC65E038C735}" type="presParOf" srcId="{ED70ECDB-FB95-41E2-B622-022A36680057}" destId="{9F40F3C3-12F7-458A-B91F-95394466A6A8}" srcOrd="4" destOrd="0" presId="urn:microsoft.com/office/officeart/2005/8/layout/cycle2"/>
    <dgm:cxn modelId="{CF096B5D-9173-41A9-A4E4-6F7766F57842}" type="presParOf" srcId="{ED70ECDB-FB95-41E2-B622-022A36680057}" destId="{F05B8986-D09F-4E32-AC19-4970DE4959AF}" srcOrd="5" destOrd="0" presId="urn:microsoft.com/office/officeart/2005/8/layout/cycle2"/>
    <dgm:cxn modelId="{B3C57CA0-0FD3-433B-98F8-5831C678FD80}" type="presParOf" srcId="{F05B8986-D09F-4E32-AC19-4970DE4959AF}" destId="{2D41C6F7-59CD-4F84-9E68-A0A79CDE0106}" srcOrd="0" destOrd="0" presId="urn:microsoft.com/office/officeart/2005/8/layout/cycle2"/>
    <dgm:cxn modelId="{B9BE7B31-90A2-448D-AE73-D26BA8AB5513}" type="presParOf" srcId="{ED70ECDB-FB95-41E2-B622-022A36680057}" destId="{3144478B-0C52-4A26-9D3B-A1237AE4F40D}" srcOrd="6" destOrd="0" presId="urn:microsoft.com/office/officeart/2005/8/layout/cycle2"/>
    <dgm:cxn modelId="{772D0B4B-FB20-43A2-A979-EDD5EB56A509}" type="presParOf" srcId="{ED70ECDB-FB95-41E2-B622-022A36680057}" destId="{9B5B17F3-F54B-4AE6-B67A-A2F770D8D78B}" srcOrd="7" destOrd="0" presId="urn:microsoft.com/office/officeart/2005/8/layout/cycle2"/>
    <dgm:cxn modelId="{2A992A1A-7741-48AF-A3E1-410E1A19AD15}" type="presParOf" srcId="{9B5B17F3-F54B-4AE6-B67A-A2F770D8D78B}" destId="{E6814E16-16A2-4B38-AF29-5E32DD472F8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06192-F8AA-4466-B750-FFBBB5B78FDC}">
      <dsp:nvSpPr>
        <dsp:cNvPr id="0" name=""/>
        <dsp:cNvSpPr/>
      </dsp:nvSpPr>
      <dsp:spPr>
        <a:xfrm>
          <a:off x="2398324" y="-324115"/>
          <a:ext cx="2222868" cy="2222868"/>
        </a:xfrm>
        <a:prstGeom prst="ellipse">
          <a:avLst/>
        </a:prstGeom>
        <a:solidFill>
          <a:srgbClr val="B7AD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/>
            <a:t>Evaluer</a:t>
          </a:r>
          <a:r>
            <a:rPr lang="en-GB" sz="1700" kern="1200" dirty="0"/>
            <a:t> et </a:t>
          </a:r>
          <a:r>
            <a:rPr lang="en-GB" sz="1700" kern="1200" dirty="0" err="1"/>
            <a:t>planifier</a:t>
          </a:r>
          <a:endParaRPr lang="en-US" sz="1700" kern="1200" dirty="0"/>
        </a:p>
      </dsp:txBody>
      <dsp:txXfrm>
        <a:off x="2723855" y="1416"/>
        <a:ext cx="1571806" cy="1571806"/>
      </dsp:txXfrm>
    </dsp:sp>
    <dsp:sp modelId="{CE515940-CDFE-4EC4-BCEA-761187FF6C53}">
      <dsp:nvSpPr>
        <dsp:cNvPr id="0" name=""/>
        <dsp:cNvSpPr/>
      </dsp:nvSpPr>
      <dsp:spPr>
        <a:xfrm rot="2469794">
          <a:off x="4388334" y="1387477"/>
          <a:ext cx="221512" cy="529631"/>
        </a:xfrm>
        <a:prstGeom prst="rightArrow">
          <a:avLst>
            <a:gd name="adj1" fmla="val 60000"/>
            <a:gd name="adj2" fmla="val 50000"/>
          </a:avLst>
        </a:prstGeom>
        <a:solidFill>
          <a:srgbClr val="BCB8B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396546" y="1471533"/>
        <a:ext cx="155058" cy="317779"/>
      </dsp:txXfrm>
    </dsp:sp>
    <dsp:sp modelId="{329DF798-999F-4693-8CB7-5ADDF7EE4126}">
      <dsp:nvSpPr>
        <dsp:cNvPr id="0" name=""/>
        <dsp:cNvSpPr/>
      </dsp:nvSpPr>
      <dsp:spPr>
        <a:xfrm>
          <a:off x="4407672" y="1443464"/>
          <a:ext cx="2050969" cy="2050969"/>
        </a:xfrm>
        <a:prstGeom prst="ellipse">
          <a:avLst/>
        </a:prstGeom>
        <a:solidFill>
          <a:srgbClr val="5858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/>
            <a:t>Soutenir</a:t>
          </a:r>
          <a:r>
            <a:rPr lang="en-GB" sz="1700" kern="1200" dirty="0"/>
            <a:t> la participation </a:t>
          </a:r>
          <a:r>
            <a:rPr lang="en-GB" sz="1700" kern="1200" dirty="0" err="1"/>
            <a:t>communautaire</a:t>
          </a:r>
          <a:endParaRPr lang="en-US" sz="1700" kern="1200" dirty="0"/>
        </a:p>
      </dsp:txBody>
      <dsp:txXfrm>
        <a:off x="4708029" y="1743821"/>
        <a:ext cx="1450255" cy="1450255"/>
      </dsp:txXfrm>
    </dsp:sp>
    <dsp:sp modelId="{5EECED0F-011C-421E-BBA9-69C5DA55B086}">
      <dsp:nvSpPr>
        <dsp:cNvPr id="0" name=""/>
        <dsp:cNvSpPr/>
      </dsp:nvSpPr>
      <dsp:spPr>
        <a:xfrm rot="8770672">
          <a:off x="4228410" y="2917530"/>
          <a:ext cx="279952" cy="529631"/>
        </a:xfrm>
        <a:prstGeom prst="rightArrow">
          <a:avLst>
            <a:gd name="adj1" fmla="val 60000"/>
            <a:gd name="adj2" fmla="val 50000"/>
          </a:avLst>
        </a:prstGeom>
        <a:solidFill>
          <a:srgbClr val="BCB8B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305290" y="3000082"/>
        <a:ext cx="195966" cy="317779"/>
      </dsp:txXfrm>
    </dsp:sp>
    <dsp:sp modelId="{9F40F3C3-12F7-458A-B91F-95394466A6A8}">
      <dsp:nvSpPr>
        <dsp:cNvPr id="0" name=""/>
        <dsp:cNvSpPr/>
      </dsp:nvSpPr>
      <dsp:spPr>
        <a:xfrm>
          <a:off x="2114867" y="2842727"/>
          <a:ext cx="2214943" cy="2214943"/>
        </a:xfrm>
        <a:prstGeom prst="ellipse">
          <a:avLst/>
        </a:prstGeom>
        <a:solidFill>
          <a:srgbClr val="0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/>
            <a:t>Accompagner</a:t>
          </a:r>
          <a:r>
            <a:rPr lang="en-GB" sz="1700" kern="1200" dirty="0"/>
            <a:t> les </a:t>
          </a:r>
          <a:r>
            <a:rPr lang="en-GB" sz="1700" kern="1200" dirty="0" err="1"/>
            <a:t>acteurs</a:t>
          </a:r>
          <a:r>
            <a:rPr lang="en-GB" sz="1700" kern="1200" dirty="0"/>
            <a:t> </a:t>
          </a:r>
          <a:r>
            <a:rPr lang="en-GB" sz="1700" kern="1200" dirty="0" err="1"/>
            <a:t>locaux</a:t>
          </a:r>
          <a:endParaRPr lang="en-US" sz="1700" kern="1200" dirty="0"/>
        </a:p>
      </dsp:txBody>
      <dsp:txXfrm>
        <a:off x="2439238" y="3167098"/>
        <a:ext cx="1566201" cy="1566201"/>
      </dsp:txXfrm>
    </dsp:sp>
    <dsp:sp modelId="{F05B8986-D09F-4E32-AC19-4970DE4959AF}">
      <dsp:nvSpPr>
        <dsp:cNvPr id="0" name=""/>
        <dsp:cNvSpPr/>
      </dsp:nvSpPr>
      <dsp:spPr>
        <a:xfrm rot="13149822">
          <a:off x="2051229" y="2836686"/>
          <a:ext cx="258316" cy="529631"/>
        </a:xfrm>
        <a:prstGeom prst="rightArrow">
          <a:avLst>
            <a:gd name="adj1" fmla="val 60000"/>
            <a:gd name="adj2" fmla="val 50000"/>
          </a:avLst>
        </a:prstGeom>
        <a:solidFill>
          <a:srgbClr val="BCB8B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120019" y="2967083"/>
        <a:ext cx="180821" cy="317779"/>
      </dsp:txXfrm>
    </dsp:sp>
    <dsp:sp modelId="{3144478B-0C52-4A26-9D3B-A1237AE4F40D}">
      <dsp:nvSpPr>
        <dsp:cNvPr id="0" name=""/>
        <dsp:cNvSpPr/>
      </dsp:nvSpPr>
      <dsp:spPr>
        <a:xfrm>
          <a:off x="0" y="1118062"/>
          <a:ext cx="2237054" cy="2237054"/>
        </a:xfrm>
        <a:prstGeom prst="ellipse">
          <a:avLst/>
        </a:prstGeom>
        <a:solidFill>
          <a:srgbClr val="5815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/>
            <a:t>Améliorer</a:t>
          </a:r>
          <a:r>
            <a:rPr lang="en-GB" sz="1700" kern="1200" dirty="0"/>
            <a:t> les services de base</a:t>
          </a:r>
          <a:endParaRPr lang="en-US" sz="1700" kern="1200" dirty="0"/>
        </a:p>
      </dsp:txBody>
      <dsp:txXfrm>
        <a:off x="327609" y="1445671"/>
        <a:ext cx="1581836" cy="1581836"/>
      </dsp:txXfrm>
    </dsp:sp>
    <dsp:sp modelId="{9B5B17F3-F54B-4AE6-B67A-A2F770D8D78B}">
      <dsp:nvSpPr>
        <dsp:cNvPr id="0" name=""/>
        <dsp:cNvSpPr/>
      </dsp:nvSpPr>
      <dsp:spPr>
        <a:xfrm rot="19726854">
          <a:off x="2159877" y="1249702"/>
          <a:ext cx="300071" cy="5296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166395" y="1378957"/>
        <a:ext cx="210050" cy="317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715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715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BD5BB-2E0F-4643-8020-BAD6764C4BBB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717675" y="1787525"/>
            <a:ext cx="6432550" cy="482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5" y="6880225"/>
            <a:ext cx="7893050" cy="56276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579475"/>
            <a:ext cx="4275138" cy="715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88000" y="13579475"/>
            <a:ext cx="4276725" cy="715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392C2-B3BD-4E92-873C-0AB19D719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79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Bêkou</a:t>
            </a:r>
            <a:r>
              <a:rPr lang="fr-FR" dirty="0"/>
              <a:t>, Ville de Bangui, ACTED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7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Localités</a:t>
            </a:r>
            <a:r>
              <a:rPr lang="fr-FR" baseline="0" dirty="0" smtClean="0"/>
              <a:t> et zones étudiées, découlant des ateliers de cartographie participative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6392C2-B3BD-4E92-873C-0AB19D719E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89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dirty="0" smtClean="0">
              <a:solidFill>
                <a:srgbClr val="581522"/>
              </a:solidFill>
              <a:latin typeface="Arial Narrow" panose="020B0606020202030204" pitchFamily="34" charset="0"/>
            </a:endParaRPr>
          </a:p>
          <a:p>
            <a:r>
              <a:rPr lang="fr-FR" sz="12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50 QUARTIERS EVALUES</a:t>
            </a:r>
          </a:p>
          <a:p>
            <a:r>
              <a:rPr lang="fr-FR" sz="12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350 enquêtes par zones, statistiquement représentatif 95/5</a:t>
            </a:r>
          </a:p>
          <a:p>
            <a:r>
              <a:rPr lang="fr-FR" dirty="0" smtClean="0"/>
              <a:t>30 minutes</a:t>
            </a:r>
            <a:r>
              <a:rPr lang="fr-FR" baseline="0" dirty="0" smtClean="0"/>
              <a:t> chacune MULTISECTORIELLES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6392C2-B3BD-4E92-873C-0AB19D719E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26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</a:t>
            </a:r>
            <a:r>
              <a:rPr lang="fr-FR" baseline="0" dirty="0" smtClean="0"/>
              <a:t> ENQUÊTEUR PAR JOUR</a:t>
            </a:r>
            <a:br>
              <a:rPr lang="fr-FR" baseline="0" dirty="0" smtClean="0"/>
            </a:br>
            <a:r>
              <a:rPr lang="fr-FR" baseline="0" dirty="0" smtClean="0"/>
              <a:t/>
            </a:r>
            <a:br>
              <a:rPr lang="fr-FR" baseline="0" dirty="0" smtClean="0"/>
            </a:br>
            <a:r>
              <a:rPr lang="fr-FR" baseline="0" dirty="0" smtClean="0"/>
              <a:t>MONOGRAPHIE DE LA POPULATION </a:t>
            </a:r>
          </a:p>
          <a:p>
            <a:r>
              <a:rPr lang="fr-FR" baseline="0" dirty="0" smtClean="0"/>
              <a:t>UN TRES BON APERCU DE SES CONDITIONS DE VIE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392C2-B3BD-4E92-873C-0AB19D719E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335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80 000 Personnes // 20 000 de l’autre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39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30 CONTRE</a:t>
            </a:r>
            <a:r>
              <a:rPr lang="fr-FR" baseline="0" dirty="0" smtClean="0"/>
              <a:t> 42</a:t>
            </a:r>
          </a:p>
          <a:p>
            <a:r>
              <a:rPr lang="fr-FR" baseline="0" dirty="0" smtClean="0"/>
              <a:t>28 CONTRE 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41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Bimbo</a:t>
            </a:r>
            <a:r>
              <a:rPr lang="fr-FR" dirty="0" smtClean="0"/>
              <a:t> : terre</a:t>
            </a:r>
            <a:r>
              <a:rPr lang="fr-FR" baseline="0" dirty="0" smtClean="0"/>
              <a:t> libre , pour ACHETER / 3</a:t>
            </a:r>
            <a:r>
              <a:rPr lang="fr-FR" baseline="30000" dirty="0" smtClean="0"/>
              <a:t>ème</a:t>
            </a:r>
            <a:r>
              <a:rPr lang="fr-FR" baseline="0" dirty="0" smtClean="0"/>
              <a:t>, marché de l’immobilier plus fluide!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AUTHENTIFICATION/// COMMENT SECURISER LES DROITS FONCIERS? UN DES OUTILS NECESSAIRES A LA STABILISATION DES COMMUNAUTES ET AU DEVELOPPEMENT LOCAL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L’ACTION HUMANITAIRE DOIT DONC S’ADAPTER A CETTE SITUATION, ou la vulnérabilités des déplacés souhaitant se réinstaller, se pose non seulement en termes socio-économiques , mais aussi en termes fonciers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baseline="0" dirty="0" smtClean="0"/>
              <a:t>Mieux de concevoir le retour en prenant en compte ces données sur le foncier. Ça </a:t>
            </a:r>
            <a:r>
              <a:rPr lang="fr-FR" baseline="0" dirty="0" err="1" smtClean="0"/>
              <a:t>determine</a:t>
            </a:r>
            <a:r>
              <a:rPr lang="fr-FR" baseline="0" dirty="0" smtClean="0"/>
              <a:t> l’intention au retour:! </a:t>
            </a:r>
          </a:p>
          <a:p>
            <a:r>
              <a:rPr lang="fr-FR" dirty="0" smtClean="0"/>
              <a:t>C’est </a:t>
            </a:r>
            <a:r>
              <a:rPr lang="fr-FR" dirty="0"/>
              <a:t>la perception</a:t>
            </a:r>
            <a:r>
              <a:rPr lang="fr-FR" baseline="0" dirty="0"/>
              <a:t> de cherté qui est intéressante &gt; 41 % Disent que c’est plus de la </a:t>
            </a:r>
            <a:r>
              <a:rPr lang="fr-FR" baseline="0" dirty="0" smtClean="0"/>
              <a:t>moitié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93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Prive </a:t>
            </a:r>
            <a:r>
              <a:rPr lang="fr-FR" sz="1200" b="1" dirty="0">
                <a:solidFill>
                  <a:srgbClr val="581522"/>
                </a:solidFill>
                <a:latin typeface="Arial Narrow" panose="020B0606020202030204" pitchFamily="34" charset="0"/>
              </a:rPr>
              <a:t>l’accès aux </a:t>
            </a:r>
            <a:r>
              <a:rPr lang="fr-FR" sz="12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services</a:t>
            </a:r>
            <a:r>
              <a:rPr lang="fr-FR" sz="1200" b="1" baseline="0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 et empêche la vie quotidienne ! RECHERCHE DE REVENU (15% 3</a:t>
            </a:r>
            <a:r>
              <a:rPr lang="fr-FR" sz="1200" b="1" baseline="30000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ème</a:t>
            </a:r>
            <a:r>
              <a:rPr lang="fr-FR" sz="1200" b="1" baseline="0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)/ CONTRAINTE d’ACCES à LECOLE, A LHOPITAL</a:t>
            </a:r>
            <a:endParaRPr lang="fr-FR" sz="1200" dirty="0"/>
          </a:p>
          <a:p>
            <a:endParaRPr lang="fr-FR" dirty="0"/>
          </a:p>
          <a:p>
            <a:r>
              <a:rPr lang="fr-FR" b="1" dirty="0" smtClean="0"/>
              <a:t>3</a:t>
            </a:r>
            <a:r>
              <a:rPr lang="fr-FR" b="1" baseline="30000" dirty="0" smtClean="0"/>
              <a:t>ème</a:t>
            </a:r>
            <a:r>
              <a:rPr lang="fr-FR" b="1" dirty="0" smtClean="0"/>
              <a:t> </a:t>
            </a:r>
            <a:r>
              <a:rPr lang="fr-FR" b="1" dirty="0"/>
              <a:t>Arrondissement: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38% </a:t>
            </a:r>
          </a:p>
          <a:p>
            <a:r>
              <a:rPr lang="fr-FR" dirty="0"/>
              <a:t>36% PAS VRAIMENT</a:t>
            </a:r>
          </a:p>
          <a:p>
            <a:r>
              <a:rPr lang="fr-FR" dirty="0"/>
              <a:t>25%</a:t>
            </a:r>
            <a:r>
              <a:rPr lang="fr-FR" baseline="0" dirty="0"/>
              <a:t> NON</a:t>
            </a:r>
          </a:p>
          <a:p>
            <a:endParaRPr lang="fr-FR" baseline="0" dirty="0"/>
          </a:p>
          <a:p>
            <a:r>
              <a:rPr lang="fr-FR" b="1" baseline="0" dirty="0" err="1"/>
              <a:t>Bimbo</a:t>
            </a:r>
            <a:endParaRPr lang="fr-FR" b="1" baseline="0" dirty="0"/>
          </a:p>
          <a:p>
            <a:r>
              <a:rPr lang="fr-FR" baseline="0" dirty="0"/>
              <a:t>59% </a:t>
            </a:r>
          </a:p>
          <a:p>
            <a:r>
              <a:rPr lang="fr-FR" baseline="0" dirty="0"/>
              <a:t>35%</a:t>
            </a:r>
          </a:p>
          <a:p>
            <a:r>
              <a:rPr lang="fr-FR" baseline="0" dirty="0"/>
              <a:t>3% NON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22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QUELLES SONT LES FORCES DE SECURITE QUI PATROUILLENT LE PLUS SOUVENT DANS VOTRE QUARTIER?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2C2-B3BD-4E92-873C-0AB19D719E4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149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QUELLES SONT LES FORCES DE SECURITE QUI PATROUILLENT LE PLUS SOUVENT DANS VOTRE QUARTIER?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2C2-B3BD-4E92-873C-0AB19D719E4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755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a demandé à la population</a:t>
            </a:r>
            <a:r>
              <a:rPr lang="fr-FR" baseline="0" dirty="0" smtClean="0"/>
              <a:t> DANS les quartiers (pas celle de l’avenue </a:t>
            </a:r>
            <a:r>
              <a:rPr lang="fr-FR" baseline="0" dirty="0" err="1" smtClean="0"/>
              <a:t>Koudoukou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2C2-B3BD-4E92-873C-0AB19D719E4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83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Partenaires</a:t>
            </a:r>
            <a:r>
              <a:rPr lang="fr-FR" baseline="0" dirty="0"/>
              <a:t> : Aussi bien les ONG que les autorités locales décisionnaires sur le développement du territoire urbain, la société civile et les bailleurs.</a:t>
            </a:r>
          </a:p>
          <a:p>
            <a:r>
              <a:rPr lang="fr-FR" baseline="0" dirty="0"/>
              <a:t>Ici: Ministère de l’Urbanisme, Délégation Spéciale de la Ville de Bangui, Mairie de </a:t>
            </a:r>
            <a:r>
              <a:rPr lang="fr-FR" baseline="0" dirty="0" err="1"/>
              <a:t>Bimbo</a:t>
            </a:r>
            <a:r>
              <a:rPr lang="fr-FR" baseline="0" dirty="0"/>
              <a:t> et arrondissement 3. ONG internationales partenaires. ONG nationales.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6392C2-B3BD-4E92-873C-0AB19D719E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69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BIMBO &gt; n’est plus ou n’a jamais été</a:t>
            </a:r>
            <a:r>
              <a:rPr lang="fr-FR" baseline="0" dirty="0" smtClean="0"/>
              <a:t> relié a la SODECA.  &gt; On se débrouille</a:t>
            </a:r>
          </a:p>
          <a:p>
            <a:r>
              <a:rPr lang="fr-FR" baseline="0" dirty="0" smtClean="0"/>
              <a:t>Gros problèmes d’accès. </a:t>
            </a:r>
          </a:p>
          <a:p>
            <a:r>
              <a:rPr lang="fr-FR" baseline="0" dirty="0" smtClean="0"/>
              <a:t>Problématiques différentes. </a:t>
            </a:r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46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Faire relation </a:t>
            </a:r>
            <a:r>
              <a:rPr lang="fr-FR" dirty="0" err="1"/>
              <a:t>income</a:t>
            </a:r>
            <a:r>
              <a:rPr lang="fr-FR" dirty="0"/>
              <a:t> ET</a:t>
            </a:r>
            <a:r>
              <a:rPr lang="fr-FR" baseline="0" dirty="0"/>
              <a:t> </a:t>
            </a:r>
            <a:r>
              <a:rPr lang="fr-FR" baseline="0" dirty="0" err="1"/>
              <a:t>depense</a:t>
            </a:r>
            <a:r>
              <a:rPr lang="fr-FR" baseline="0" dirty="0"/>
              <a:t> sur SPSS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8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/>
              <a:t>A quel centre de santé vous rendez-vous habituellement? </a:t>
            </a:r>
            <a:r>
              <a:rPr lang="fr-FR" baseline="0" dirty="0" smtClean="0"/>
              <a:t>Plusieurs choix possibles.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La carte que vous voyez ici est la représentation cartographique des réponses données à cette question!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La surface en Jaune, par exemple, </a:t>
            </a:r>
            <a:r>
              <a:rPr lang="fr-FR" b="1" baseline="0" dirty="0" smtClean="0"/>
              <a:t>recouvre le territoire ou les ménages ont répondu: </a:t>
            </a:r>
            <a:r>
              <a:rPr lang="fr-FR" baseline="0" dirty="0" smtClean="0"/>
              <a:t>Centre </a:t>
            </a:r>
            <a:r>
              <a:rPr lang="fr-FR" baseline="0" dirty="0" err="1" smtClean="0"/>
              <a:t>Kokoro</a:t>
            </a:r>
            <a:r>
              <a:rPr lang="fr-FR" baseline="0" dirty="0" smtClean="0"/>
              <a:t> II.</a:t>
            </a:r>
          </a:p>
          <a:p>
            <a:r>
              <a:rPr lang="fr-FR" baseline="0" dirty="0" smtClean="0"/>
              <a:t>Il s’agit de la </a:t>
            </a:r>
            <a:r>
              <a:rPr lang="fr-FR" b="1" baseline="0" dirty="0" smtClean="0"/>
              <a:t>projection géographique de l’attractivité territoriale d’un service.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MSF &gt; GROS &gt; Va au </a:t>
            </a:r>
            <a:r>
              <a:rPr lang="fr-FR" baseline="0" dirty="0" err="1" smtClean="0"/>
              <a:t>dela</a:t>
            </a:r>
            <a:r>
              <a:rPr lang="fr-FR" baseline="0" dirty="0" smtClean="0"/>
              <a:t> de sa  « zone naturelle  » &gt;&gt; attire beaucoup de monde!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zone habituelle de provenance de l’essentiel</a:t>
            </a:r>
            <a:r>
              <a:rPr lang="fr-FR" baseline="0" dirty="0" smtClean="0"/>
              <a:t> des usagers de ce service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6392C2-B3BD-4E92-873C-0AB19D719E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1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28% des enfants ne</a:t>
            </a:r>
            <a:r>
              <a:rPr lang="fr-FR" baseline="0" dirty="0"/>
              <a:t> sont pas scolarisés </a:t>
            </a:r>
          </a:p>
          <a:p>
            <a:r>
              <a:rPr lang="fr-FR" dirty="0"/>
              <a:t>QUALITE DE PRISE EN CHARGE PLUS DE 60%</a:t>
            </a:r>
            <a:r>
              <a:rPr lang="fr-FR" baseline="0" dirty="0"/>
              <a:t> DES PLAINTES</a:t>
            </a:r>
          </a:p>
          <a:p>
            <a:r>
              <a:rPr lang="fr-FR" baseline="0" dirty="0"/>
              <a:t>DISPONIBILITE GROS PROBLEME A BOIENG &gt; 38% </a:t>
            </a:r>
          </a:p>
          <a:p>
            <a:r>
              <a:rPr lang="fr-FR" dirty="0" err="1"/>
              <a:t>mps</a:t>
            </a:r>
            <a:r>
              <a:rPr lang="fr-FR" baseline="0" dirty="0"/>
              <a:t> d’attente / qualité des soins / qualité de l’</a:t>
            </a:r>
            <a:r>
              <a:rPr lang="fr-FR" baseline="0" dirty="0" err="1"/>
              <a:t>acceuil</a:t>
            </a:r>
            <a:r>
              <a:rPr lang="fr-FR" baseline="0" dirty="0"/>
              <a:t> / manque équipement</a:t>
            </a:r>
            <a:br>
              <a:rPr lang="fr-FR" baseline="0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23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Plus grands défis posés à la communauté selon les habitants</a:t>
            </a:r>
            <a:endParaRPr lang="fr-FR" dirty="0" smtClean="0"/>
          </a:p>
          <a:p>
            <a:r>
              <a:rPr lang="fr-FR" dirty="0" smtClean="0"/>
              <a:t>Pauvreté structurante et STRUCTURELLE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58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CONDITIONS</a:t>
            </a:r>
            <a:r>
              <a:rPr lang="fr-FR" sz="1200" b="1" baseline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DE VIE EFFECTIVES DES HABITANTS ET DES USAGERS DES SERVICES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09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Revenir sur le processus de recherche. La planification s’inscrit dans la continuité. C’est parce que l’on dispose de données robustes, parce qu’on a construit et restitué un savoir complet et détaillé sur les problématiques propres aux habitants d’un territoire donné, que l’on peut envisager des stratégies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pragmmatiques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documentées, mais surtout, collaboratives.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490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72%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déplacées</a:t>
            </a:r>
            <a:r>
              <a:rPr lang="en-US" dirty="0"/>
              <a:t> </a:t>
            </a:r>
            <a:r>
              <a:rPr lang="en-US" dirty="0" err="1"/>
              <a:t>installées</a:t>
            </a:r>
            <a:r>
              <a:rPr lang="en-US" dirty="0"/>
              <a:t> dans le 3ème ne </a:t>
            </a:r>
            <a:r>
              <a:rPr lang="en-US" dirty="0" err="1"/>
              <a:t>souhaitent</a:t>
            </a:r>
            <a:r>
              <a:rPr lang="en-US" dirty="0"/>
              <a:t> pas </a:t>
            </a:r>
            <a:r>
              <a:rPr lang="en-US" dirty="0" err="1"/>
              <a:t>rentrer</a:t>
            </a:r>
            <a:r>
              <a:rPr lang="en-US" dirty="0"/>
              <a:t> chez </a:t>
            </a:r>
            <a:r>
              <a:rPr lang="en-US" dirty="0" err="1"/>
              <a:t>elles</a:t>
            </a:r>
            <a:r>
              <a:rPr lang="en-US" dirty="0"/>
              <a:t>. </a:t>
            </a:r>
            <a:r>
              <a:rPr lang="en-US" dirty="0" err="1"/>
              <a:t>Donnée</a:t>
            </a:r>
            <a:r>
              <a:rPr lang="en-US" dirty="0"/>
              <a:t> </a:t>
            </a:r>
            <a:r>
              <a:rPr lang="en-US" dirty="0" err="1"/>
              <a:t>immuable</a:t>
            </a:r>
            <a:r>
              <a:rPr lang="en-US" dirty="0"/>
              <a:t>. Variable </a:t>
            </a:r>
            <a:r>
              <a:rPr lang="en-US" dirty="0" err="1"/>
              <a:t>indépendante</a:t>
            </a:r>
            <a:r>
              <a:rPr lang="en-US" dirty="0"/>
              <a:t>. Le droit </a:t>
            </a:r>
            <a:r>
              <a:rPr lang="en-US" dirty="0" err="1"/>
              <a:t>coutumier</a:t>
            </a:r>
            <a:r>
              <a:rPr lang="en-US" dirty="0"/>
              <a:t> </a:t>
            </a:r>
            <a:r>
              <a:rPr lang="en-US" dirty="0" err="1"/>
              <a:t>prévaut</a:t>
            </a:r>
            <a:r>
              <a:rPr lang="en-US" dirty="0"/>
              <a:t> dans </a:t>
            </a:r>
            <a:r>
              <a:rPr lang="en-US" dirty="0" err="1"/>
              <a:t>l’accès</a:t>
            </a:r>
            <a:r>
              <a:rPr lang="en-US" dirty="0"/>
              <a:t> à la Terre. Code </a:t>
            </a:r>
            <a:r>
              <a:rPr lang="en-US" dirty="0" err="1"/>
              <a:t>foncier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pratique</a:t>
            </a:r>
            <a:r>
              <a:rPr lang="en-US" dirty="0"/>
              <a:t> pas appliqué.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33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062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– </a:t>
            </a:r>
            <a:r>
              <a:rPr lang="en-US" dirty="0" err="1"/>
              <a:t>méthodes</a:t>
            </a:r>
            <a:r>
              <a:rPr lang="en-US" dirty="0"/>
              <a:t> </a:t>
            </a:r>
            <a:r>
              <a:rPr lang="en-US" dirty="0" err="1"/>
              <a:t>d’identification</a:t>
            </a:r>
            <a:r>
              <a:rPr lang="en-US" dirty="0"/>
              <a:t> des propriétaires par des attestations de </a:t>
            </a:r>
            <a:r>
              <a:rPr lang="en-US" dirty="0" err="1"/>
              <a:t>témoignage</a:t>
            </a:r>
            <a:r>
              <a:rPr lang="en-US" dirty="0"/>
              <a:t> et </a:t>
            </a:r>
            <a:r>
              <a:rPr lang="en-US" dirty="0" err="1"/>
              <a:t>sécurisation</a:t>
            </a:r>
            <a:r>
              <a:rPr lang="en-US" dirty="0"/>
              <a:t> de </a:t>
            </a:r>
            <a:r>
              <a:rPr lang="en-US" dirty="0" err="1"/>
              <a:t>l’occupation</a:t>
            </a:r>
            <a:r>
              <a:rPr lang="en-US" dirty="0"/>
              <a:t>. Dans un </a:t>
            </a:r>
            <a:r>
              <a:rPr lang="en-US" dirty="0" err="1"/>
              <a:t>sens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dans </a:t>
            </a:r>
            <a:r>
              <a:rPr lang="en-US" dirty="0" err="1"/>
              <a:t>l’autre</a:t>
            </a:r>
            <a:r>
              <a:rPr lang="en-US" dirty="0"/>
              <a:t>.</a:t>
            </a:r>
          </a:p>
          <a:p>
            <a:r>
              <a:rPr lang="en-US" dirty="0"/>
              <a:t>2 – ménages </a:t>
            </a:r>
            <a:r>
              <a:rPr lang="en-US" dirty="0" err="1"/>
              <a:t>déplacés</a:t>
            </a:r>
            <a:r>
              <a:rPr lang="en-US" dirty="0"/>
              <a:t> </a:t>
            </a:r>
            <a:r>
              <a:rPr lang="en-US" dirty="0" err="1"/>
              <a:t>vont</a:t>
            </a:r>
            <a:r>
              <a:rPr lang="en-US" dirty="0"/>
              <a:t> </a:t>
            </a:r>
            <a:r>
              <a:rPr lang="en-US" dirty="0" err="1"/>
              <a:t>rester</a:t>
            </a:r>
            <a:r>
              <a:rPr lang="en-US" dirty="0"/>
              <a:t>. </a:t>
            </a:r>
            <a:r>
              <a:rPr lang="en-US" dirty="0" err="1"/>
              <a:t>Besoin</a:t>
            </a:r>
            <a:r>
              <a:rPr lang="en-US" dirty="0"/>
              <a:t> de </a:t>
            </a:r>
            <a:r>
              <a:rPr lang="en-US" dirty="0" err="1"/>
              <a:t>sécurité</a:t>
            </a:r>
            <a:r>
              <a:rPr lang="en-US" dirty="0"/>
              <a:t> </a:t>
            </a:r>
            <a:r>
              <a:rPr lang="en-US" dirty="0" err="1"/>
              <a:t>d’occupation</a:t>
            </a:r>
            <a:r>
              <a:rPr lang="en-US" dirty="0"/>
              <a:t>, de solutions durables. </a:t>
            </a:r>
            <a:r>
              <a:rPr lang="en-US" dirty="0" err="1"/>
              <a:t>Poids</a:t>
            </a:r>
            <a:r>
              <a:rPr lang="en-US" dirty="0"/>
              <a:t> pour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familles</a:t>
            </a:r>
            <a:r>
              <a:rPr lang="en-US" dirty="0"/>
              <a:t> </a:t>
            </a:r>
            <a:r>
              <a:rPr lang="en-US" dirty="0" err="1"/>
              <a:t>d’accueil</a:t>
            </a:r>
            <a:r>
              <a:rPr lang="en-US" dirty="0"/>
              <a:t>. Bimbo: reserves </a:t>
            </a:r>
            <a:r>
              <a:rPr lang="en-US" dirty="0" err="1"/>
              <a:t>foncières</a:t>
            </a:r>
            <a:r>
              <a:rPr lang="en-US" dirty="0"/>
              <a:t> </a:t>
            </a:r>
            <a:r>
              <a:rPr lang="en-US" dirty="0" err="1"/>
              <a:t>ipportantes</a:t>
            </a:r>
            <a:r>
              <a:rPr lang="en-US" dirty="0"/>
              <a:t>, </a:t>
            </a:r>
            <a:r>
              <a:rPr lang="en-US" dirty="0" err="1"/>
              <a:t>opportunités</a:t>
            </a:r>
            <a:r>
              <a:rPr lang="en-US" dirty="0"/>
              <a:t> pour </a:t>
            </a:r>
            <a:r>
              <a:rPr lang="en-US" dirty="0" err="1"/>
              <a:t>offrir</a:t>
            </a:r>
            <a:r>
              <a:rPr lang="en-US" dirty="0"/>
              <a:t> des alternatives </a:t>
            </a:r>
            <a:r>
              <a:rPr lang="en-US" dirty="0" err="1"/>
              <a:t>si</a:t>
            </a:r>
            <a:r>
              <a:rPr lang="en-US" dirty="0"/>
              <a:t> bien </a:t>
            </a:r>
            <a:r>
              <a:rPr lang="en-US" dirty="0" err="1"/>
              <a:t>encadré</a:t>
            </a:r>
            <a:r>
              <a:rPr lang="en-US" dirty="0"/>
              <a:t>.</a:t>
            </a:r>
          </a:p>
          <a:p>
            <a:r>
              <a:rPr lang="en-US" dirty="0"/>
              <a:t>3 – </a:t>
            </a:r>
            <a:r>
              <a:rPr lang="en-US" dirty="0" err="1"/>
              <a:t>Formaliser</a:t>
            </a:r>
            <a:r>
              <a:rPr lang="en-US" dirty="0"/>
              <a:t> le tissue </a:t>
            </a:r>
            <a:r>
              <a:rPr lang="en-US" dirty="0" err="1"/>
              <a:t>urbain</a:t>
            </a:r>
            <a:r>
              <a:rPr lang="en-US" dirty="0"/>
              <a:t>, </a:t>
            </a:r>
            <a:r>
              <a:rPr lang="en-US" dirty="0" err="1"/>
              <a:t>l’articular</a:t>
            </a:r>
            <a:r>
              <a:rPr lang="en-US" dirty="0"/>
              <a:t> </a:t>
            </a:r>
            <a:r>
              <a:rPr lang="en-US" dirty="0" err="1"/>
              <a:t>autour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trame</a:t>
            </a:r>
            <a:r>
              <a:rPr lang="en-US" dirty="0"/>
              <a:t> </a:t>
            </a:r>
            <a:r>
              <a:rPr lang="en-US" dirty="0" err="1"/>
              <a:t>urbaine</a:t>
            </a:r>
            <a:r>
              <a:rPr lang="en-US" dirty="0"/>
              <a:t> Claire qui </a:t>
            </a:r>
            <a:r>
              <a:rPr lang="en-US" dirty="0" err="1"/>
              <a:t>soutiendra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croissance</a:t>
            </a:r>
            <a:r>
              <a:rPr lang="en-US" dirty="0"/>
              <a:t> </a:t>
            </a:r>
            <a:r>
              <a:rPr lang="en-US" dirty="0" err="1"/>
              <a:t>démographique</a:t>
            </a:r>
            <a:r>
              <a:rPr lang="en-US" dirty="0"/>
              <a:t> </a:t>
            </a:r>
            <a:r>
              <a:rPr lang="en-US" dirty="0" err="1"/>
              <a:t>saine</a:t>
            </a:r>
            <a:r>
              <a:rPr lang="en-US" dirty="0"/>
              <a:t>. </a:t>
            </a:r>
            <a:r>
              <a:rPr lang="en-US" dirty="0" err="1"/>
              <a:t>Besoin</a:t>
            </a:r>
            <a:r>
              <a:rPr lang="en-US" dirty="0"/>
              <a:t> de leadership et </a:t>
            </a:r>
            <a:r>
              <a:rPr lang="en-US" dirty="0" err="1"/>
              <a:t>d’outils</a:t>
            </a:r>
            <a:r>
              <a:rPr lang="en-US" dirty="0"/>
              <a:t> </a:t>
            </a:r>
            <a:r>
              <a:rPr lang="en-US" dirty="0" err="1"/>
              <a:t>renouvellés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34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92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– Les </a:t>
            </a:r>
            <a:r>
              <a:rPr lang="en-US" dirty="0" err="1"/>
              <a:t>comités</a:t>
            </a:r>
            <a:r>
              <a:rPr lang="en-US" dirty="0"/>
              <a:t> de </a:t>
            </a:r>
            <a:r>
              <a:rPr lang="en-US" dirty="0" err="1"/>
              <a:t>l’eau</a:t>
            </a:r>
            <a:r>
              <a:rPr lang="en-US" dirty="0"/>
              <a:t> </a:t>
            </a:r>
            <a:r>
              <a:rPr lang="en-US" dirty="0" err="1"/>
              <a:t>marchent</a:t>
            </a:r>
            <a:r>
              <a:rPr lang="en-US" dirty="0"/>
              <a:t>, </a:t>
            </a:r>
            <a:r>
              <a:rPr lang="en-US" dirty="0" err="1"/>
              <a:t>quand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y a de </a:t>
            </a:r>
            <a:r>
              <a:rPr lang="en-US" dirty="0" err="1"/>
              <a:t>l’eau</a:t>
            </a:r>
            <a:r>
              <a:rPr lang="en-US" dirty="0"/>
              <a:t>.</a:t>
            </a:r>
          </a:p>
          <a:p>
            <a:r>
              <a:rPr lang="en-US" dirty="0"/>
              <a:t>2- </a:t>
            </a:r>
            <a:r>
              <a:rPr lang="en-US" dirty="0" err="1"/>
              <a:t>prjets</a:t>
            </a:r>
            <a:r>
              <a:rPr lang="en-US" dirty="0"/>
              <a:t> engages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ralentis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arrêtés</a:t>
            </a:r>
            <a:r>
              <a:rPr lang="en-US" dirty="0"/>
              <a:t>. </a:t>
            </a:r>
            <a:r>
              <a:rPr lang="en-US" dirty="0" err="1"/>
              <a:t>nécessite</a:t>
            </a:r>
            <a:r>
              <a:rPr lang="en-US" dirty="0"/>
              <a:t> reprise et communication plus transparent et </a:t>
            </a:r>
            <a:r>
              <a:rPr lang="en-US" dirty="0" err="1"/>
              <a:t>systématique</a:t>
            </a:r>
            <a:r>
              <a:rPr lang="en-US" dirty="0"/>
              <a:t> avec la population. Forage à </a:t>
            </a:r>
            <a:r>
              <a:rPr lang="en-US" dirty="0" err="1"/>
              <a:t>pompe</a:t>
            </a:r>
            <a:r>
              <a:rPr lang="en-US" dirty="0"/>
              <a:t> </a:t>
            </a:r>
            <a:r>
              <a:rPr lang="en-US" dirty="0" err="1"/>
              <a:t>mébanique</a:t>
            </a:r>
            <a:r>
              <a:rPr lang="en-US" dirty="0"/>
              <a:t> et </a:t>
            </a:r>
            <a:r>
              <a:rPr lang="en-US" dirty="0" err="1"/>
              <a:t>panneaux</a:t>
            </a:r>
            <a:r>
              <a:rPr lang="en-US" dirty="0"/>
              <a:t> </a:t>
            </a:r>
            <a:r>
              <a:rPr lang="en-US" dirty="0" err="1"/>
              <a:t>solaires</a:t>
            </a:r>
            <a:r>
              <a:rPr lang="en-US" dirty="0"/>
              <a:t>, </a:t>
            </a:r>
            <a:r>
              <a:rPr lang="en-US" dirty="0" err="1"/>
              <a:t>alimentant</a:t>
            </a:r>
            <a:r>
              <a:rPr lang="en-US" dirty="0"/>
              <a:t> un reseau de KBF. </a:t>
            </a:r>
            <a:r>
              <a:rPr lang="en-US" dirty="0" err="1"/>
              <a:t>Déchets</a:t>
            </a:r>
            <a:r>
              <a:rPr lang="en-US" dirty="0"/>
              <a:t>: </a:t>
            </a:r>
            <a:r>
              <a:rPr lang="en-US" dirty="0" err="1"/>
              <a:t>créer</a:t>
            </a:r>
            <a:r>
              <a:rPr lang="en-US" dirty="0"/>
              <a:t> de la </a:t>
            </a:r>
            <a:r>
              <a:rPr lang="en-US" dirty="0" err="1"/>
              <a:t>valeur</a:t>
            </a:r>
            <a:r>
              <a:rPr lang="en-US" dirty="0"/>
              <a:t> non pas </a:t>
            </a:r>
            <a:r>
              <a:rPr lang="en-US" dirty="0" err="1"/>
              <a:t>seulement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termes</a:t>
            </a:r>
            <a:r>
              <a:rPr lang="en-US" dirty="0"/>
              <a:t> </a:t>
            </a:r>
            <a:r>
              <a:rPr lang="en-US" dirty="0" err="1"/>
              <a:t>monétaires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filière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termes</a:t>
            </a:r>
            <a:r>
              <a:rPr lang="en-US" dirty="0"/>
              <a:t> de </a:t>
            </a:r>
            <a:r>
              <a:rPr lang="en-US" dirty="0" err="1"/>
              <a:t>revenus</a:t>
            </a:r>
            <a:r>
              <a:rPr lang="en-US" dirty="0"/>
              <a:t> </a:t>
            </a:r>
            <a:r>
              <a:rPr lang="en-US" dirty="0" err="1"/>
              <a:t>municipaux</a:t>
            </a:r>
            <a:r>
              <a:rPr lang="en-US" dirty="0"/>
              <a:t>. </a:t>
            </a:r>
            <a:r>
              <a:rPr lang="en-US" dirty="0" err="1"/>
              <a:t>Assainissement</a:t>
            </a:r>
            <a:r>
              <a:rPr lang="en-US" dirty="0"/>
              <a:t>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d’action</a:t>
            </a:r>
            <a:r>
              <a:rPr lang="en-US" dirty="0"/>
              <a:t> </a:t>
            </a:r>
            <a:r>
              <a:rPr lang="en-US" dirty="0" err="1"/>
              <a:t>décentralisé</a:t>
            </a:r>
            <a:r>
              <a:rPr lang="en-US" dirty="0"/>
              <a:t> aux </a:t>
            </a:r>
            <a:r>
              <a:rPr lang="en-US" dirty="0" err="1"/>
              <a:t>collectivités,et</a:t>
            </a:r>
            <a:r>
              <a:rPr lang="en-US" dirty="0"/>
              <a:t> </a:t>
            </a:r>
            <a:r>
              <a:rPr lang="en-US" dirty="0" err="1"/>
              <a:t>soutenable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milieu </a:t>
            </a:r>
            <a:r>
              <a:rPr lang="en-US" dirty="0" err="1"/>
              <a:t>urbain</a:t>
            </a:r>
            <a:r>
              <a:rPr lang="en-US" dirty="0"/>
              <a:t>. Service municipal viable.</a:t>
            </a:r>
          </a:p>
          <a:p>
            <a:r>
              <a:rPr lang="en-US" dirty="0"/>
              <a:t>3 – </a:t>
            </a:r>
            <a:r>
              <a:rPr lang="en-US" dirty="0" err="1"/>
              <a:t>éléments</a:t>
            </a:r>
            <a:r>
              <a:rPr lang="en-US" dirty="0"/>
              <a:t> sur SODECA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36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1 - au service des acteurs locaux et de la communauté internationale pour comprendre comment les territoires sont affectés par les crises et quelles solutions concrètes et locales existent pour les aider à se relever = Résultat Plans de Relèvement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– Participation accrue de la société civile et des organisations communautaires.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– Renforcer les capacités de pilotage et de concertation des équipes municipales. Responsables locaux sont les premiers interlocuteurs des populations, mais trop souvent écartés des programmes de l’aide.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– Mise en œuvre directe d’intervention, en partenariat avec d’autres acteurs, d’interventions qui ont été choisies avec et par les acteurs du territoire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94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– tissue </a:t>
            </a:r>
            <a:r>
              <a:rPr lang="en-US" dirty="0" err="1"/>
              <a:t>économique</a:t>
            </a:r>
            <a:r>
              <a:rPr lang="en-US" dirty="0"/>
              <a:t> et pas </a:t>
            </a:r>
            <a:r>
              <a:rPr lang="en-US" dirty="0" err="1"/>
              <a:t>seulement</a:t>
            </a:r>
            <a:r>
              <a:rPr lang="en-US" dirty="0"/>
              <a:t> </a:t>
            </a:r>
            <a:r>
              <a:rPr lang="en-US" dirty="0" err="1"/>
              <a:t>confesionnel</a:t>
            </a:r>
            <a:r>
              <a:rPr lang="en-US" dirty="0"/>
              <a:t>. Vie associative riche et </a:t>
            </a:r>
            <a:r>
              <a:rPr lang="en-US" dirty="0" err="1"/>
              <a:t>diversifiée</a:t>
            </a:r>
            <a:r>
              <a:rPr lang="en-US" dirty="0"/>
              <a:t>. </a:t>
            </a:r>
            <a:r>
              <a:rPr lang="en-US" dirty="0" err="1"/>
              <a:t>Potentiel</a:t>
            </a:r>
            <a:r>
              <a:rPr lang="en-US" dirty="0"/>
              <a:t> </a:t>
            </a:r>
            <a:r>
              <a:rPr lang="en-US" dirty="0" err="1"/>
              <a:t>d’innovation</a:t>
            </a:r>
            <a:r>
              <a:rPr lang="en-US" dirty="0"/>
              <a:t>. </a:t>
            </a:r>
            <a:r>
              <a:rPr lang="en-US" dirty="0" err="1"/>
              <a:t>Caisses</a:t>
            </a:r>
            <a:r>
              <a:rPr lang="en-US" dirty="0"/>
              <a:t> de </a:t>
            </a:r>
            <a:r>
              <a:rPr lang="en-US" dirty="0" err="1"/>
              <a:t>Résilience</a:t>
            </a:r>
            <a:r>
              <a:rPr lang="en-US" dirty="0"/>
              <a:t>: </a:t>
            </a:r>
            <a:r>
              <a:rPr lang="en-US" dirty="0" err="1"/>
              <a:t>conceptqui</a:t>
            </a:r>
            <a:r>
              <a:rPr lang="en-US" dirty="0"/>
              <a:t> a fait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preuves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38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417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Retour des </a:t>
            </a:r>
            <a:r>
              <a:rPr lang="en-US" dirty="0" err="1"/>
              <a:t>déplacés</a:t>
            </a:r>
            <a:r>
              <a:rPr lang="en-US" dirty="0"/>
              <a:t> et occupation </a:t>
            </a:r>
            <a:r>
              <a:rPr lang="en-US" dirty="0" err="1"/>
              <a:t>irrégulière</a:t>
            </a:r>
            <a:r>
              <a:rPr lang="en-US" dirty="0"/>
              <a:t>: </a:t>
            </a:r>
            <a:r>
              <a:rPr lang="en-US" dirty="0" err="1"/>
              <a:t>problématique</a:t>
            </a:r>
            <a:r>
              <a:rPr lang="en-US" dirty="0"/>
              <a:t> majeure dans le 3eme. </a:t>
            </a:r>
            <a:r>
              <a:rPr lang="en-US" dirty="0" err="1"/>
              <a:t>Nécessite</a:t>
            </a:r>
            <a:r>
              <a:rPr lang="en-US" dirty="0"/>
              <a:t> efforts redoubles pour ne pas </a:t>
            </a:r>
            <a:r>
              <a:rPr lang="en-US" dirty="0" err="1"/>
              <a:t>rester</a:t>
            </a:r>
            <a:r>
              <a:rPr lang="en-US" dirty="0"/>
              <a:t> dans le </a:t>
            </a:r>
            <a:r>
              <a:rPr lang="en-US" dirty="0" err="1"/>
              <a:t>statut</a:t>
            </a:r>
            <a:r>
              <a:rPr lang="en-US" dirty="0"/>
              <a:t> quo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l’on</a:t>
            </a:r>
            <a:r>
              <a:rPr lang="en-US" dirty="0"/>
              <a:t> </a:t>
            </a:r>
            <a:r>
              <a:rPr lang="en-US" dirty="0" err="1"/>
              <a:t>s’enlise</a:t>
            </a:r>
            <a:r>
              <a:rPr lang="en-US" dirty="0"/>
              <a:t> dans </a:t>
            </a:r>
            <a:r>
              <a:rPr lang="en-US" dirty="0" err="1"/>
              <a:t>une</a:t>
            </a:r>
            <a:r>
              <a:rPr lang="en-US" dirty="0"/>
              <a:t> situation de </a:t>
            </a:r>
            <a:r>
              <a:rPr lang="en-US" dirty="0" err="1"/>
              <a:t>regroupements</a:t>
            </a:r>
            <a:r>
              <a:rPr lang="en-US" dirty="0"/>
              <a:t> </a:t>
            </a:r>
            <a:r>
              <a:rPr lang="en-US" dirty="0" err="1"/>
              <a:t>confesionnels</a:t>
            </a:r>
            <a:r>
              <a:rPr lang="en-US" dirty="0"/>
              <a:t> </a:t>
            </a:r>
            <a:r>
              <a:rPr lang="en-US" dirty="0" err="1"/>
              <a:t>générateurs</a:t>
            </a:r>
            <a:r>
              <a:rPr lang="en-US" dirty="0"/>
              <a:t> de tensions. La force du 3eme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mixite </a:t>
            </a:r>
            <a:r>
              <a:rPr lang="en-US" dirty="0" err="1"/>
              <a:t>sociale</a:t>
            </a:r>
            <a:r>
              <a:rPr lang="en-US" dirty="0"/>
              <a:t>, son </a:t>
            </a:r>
            <a:r>
              <a:rPr lang="en-US" dirty="0" err="1"/>
              <a:t>attractivité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40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15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– Comme pour </a:t>
            </a:r>
            <a:r>
              <a:rPr lang="en-US" dirty="0" err="1"/>
              <a:t>Boieng</a:t>
            </a:r>
            <a:r>
              <a:rPr lang="en-US" dirty="0"/>
              <a:t>. Avec </a:t>
            </a:r>
            <a:r>
              <a:rPr lang="en-US" dirty="0" err="1"/>
              <a:t>spécificité</a:t>
            </a:r>
            <a:r>
              <a:rPr lang="en-US" dirty="0"/>
              <a:t> que </a:t>
            </a:r>
            <a:r>
              <a:rPr lang="en-US" dirty="0" err="1"/>
              <a:t>nombre</a:t>
            </a:r>
            <a:r>
              <a:rPr lang="en-US" dirty="0"/>
              <a:t> des occupants </a:t>
            </a:r>
            <a:r>
              <a:rPr lang="en-US" dirty="0" err="1"/>
              <a:t>irréguliers</a:t>
            </a:r>
            <a:r>
              <a:rPr lang="en-US" dirty="0"/>
              <a:t> </a:t>
            </a:r>
            <a:r>
              <a:rPr lang="en-US" dirty="0" err="1"/>
              <a:t>viennent</a:t>
            </a:r>
            <a:r>
              <a:rPr lang="en-US" dirty="0"/>
              <a:t> de province. Lien à faire avec les </a:t>
            </a:r>
            <a:r>
              <a:rPr lang="en-US" dirty="0" err="1"/>
              <a:t>autorités</a:t>
            </a:r>
            <a:r>
              <a:rPr lang="en-US" dirty="0"/>
              <a:t> et les </a:t>
            </a:r>
            <a:r>
              <a:rPr lang="en-US" dirty="0" err="1"/>
              <a:t>humanitaires</a:t>
            </a:r>
            <a:r>
              <a:rPr lang="en-US" dirty="0"/>
              <a:t> des </a:t>
            </a:r>
            <a:r>
              <a:rPr lang="en-US" dirty="0" err="1"/>
              <a:t>lieux</a:t>
            </a:r>
            <a:r>
              <a:rPr lang="en-US" dirty="0"/>
              <a:t> </a:t>
            </a:r>
            <a:r>
              <a:rPr lang="en-US" dirty="0" err="1"/>
              <a:t>d’origine</a:t>
            </a:r>
            <a:r>
              <a:rPr lang="en-US" dirty="0"/>
              <a:t>. </a:t>
            </a:r>
            <a:r>
              <a:rPr lang="en-US" dirty="0" err="1"/>
              <a:t>Envisager</a:t>
            </a:r>
            <a:r>
              <a:rPr lang="en-US" dirty="0"/>
              <a:t> la </a:t>
            </a:r>
            <a:r>
              <a:rPr lang="en-US" dirty="0" err="1"/>
              <a:t>relocalisation</a:t>
            </a:r>
            <a:r>
              <a:rPr lang="en-US" dirty="0"/>
              <a:t> à </a:t>
            </a:r>
            <a:r>
              <a:rPr lang="en-US" dirty="0" err="1"/>
              <a:t>proximité</a:t>
            </a:r>
            <a:r>
              <a:rPr lang="en-US" dirty="0"/>
              <a:t>. </a:t>
            </a:r>
            <a:r>
              <a:rPr lang="en-US" dirty="0" err="1"/>
              <a:t>Nécessitera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certaine</a:t>
            </a:r>
            <a:r>
              <a:rPr lang="en-US" dirty="0"/>
              <a:t> </a:t>
            </a:r>
            <a:r>
              <a:rPr lang="en-US" dirty="0" err="1"/>
              <a:t>fermeté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41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489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Préalable</a:t>
            </a:r>
            <a:r>
              <a:rPr lang="en-US" dirty="0"/>
              <a:t> important. </a:t>
            </a:r>
            <a:r>
              <a:rPr lang="en-US" dirty="0" err="1"/>
              <a:t>Sujet</a:t>
            </a:r>
            <a:r>
              <a:rPr lang="en-US" dirty="0"/>
              <a:t> </a:t>
            </a:r>
            <a:r>
              <a:rPr lang="en-US" dirty="0" err="1"/>
              <a:t>éminemment</a:t>
            </a:r>
            <a:r>
              <a:rPr lang="en-US" dirty="0"/>
              <a:t> transversal. </a:t>
            </a:r>
            <a:r>
              <a:rPr lang="en-US" dirty="0" err="1"/>
              <a:t>Parfois</a:t>
            </a:r>
            <a:r>
              <a:rPr lang="en-US" dirty="0"/>
              <a:t> trivial. </a:t>
            </a:r>
            <a:r>
              <a:rPr lang="en-US" dirty="0" err="1"/>
              <a:t>Mais</a:t>
            </a:r>
            <a:r>
              <a:rPr lang="en-US" dirty="0"/>
              <a:t> des solutions locales </a:t>
            </a:r>
            <a:r>
              <a:rPr lang="en-US" dirty="0" err="1"/>
              <a:t>existentent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392C2-B3BD-4E92-873C-0AB19D719E45}" type="slidenum">
              <a:rPr lang="fr-FR" smtClean="0">
                <a:solidFill>
                  <a:prstClr val="black"/>
                </a:solidFill>
              </a:rPr>
              <a:pPr/>
              <a:t>42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66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6392C2-B3BD-4E92-873C-0AB19D719E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839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6392C2-B3BD-4E92-873C-0AB19D719E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6392C2-B3BD-4E92-873C-0AB19D719E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5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MANDAT:</a:t>
            </a:r>
            <a:r>
              <a:rPr lang="fr-FR" baseline="0" dirty="0" smtClean="0"/>
              <a:t> </a:t>
            </a:r>
            <a:r>
              <a:rPr lang="fr-FR" dirty="0" smtClean="0"/>
              <a:t>DEUX DIAGNOSTICS DE TERRITOIRE LOCALITES</a:t>
            </a:r>
            <a:r>
              <a:rPr lang="fr-FR" baseline="0" dirty="0" smtClean="0"/>
              <a:t> VULNERABLES &gt;&gt; OBTENIR DES INFOS A JOUR</a:t>
            </a:r>
            <a:endParaRPr lang="fr-FR" dirty="0" smtClean="0"/>
          </a:p>
          <a:p>
            <a:r>
              <a:rPr lang="fr-FR" dirty="0" smtClean="0"/>
              <a:t>SDR </a:t>
            </a:r>
            <a:r>
              <a:rPr lang="fr-FR" dirty="0"/>
              <a:t>/ enquêtes bilatérales avec </a:t>
            </a:r>
            <a:r>
              <a:rPr lang="fr-FR" dirty="0" err="1"/>
              <a:t>ONGIs</a:t>
            </a:r>
            <a:r>
              <a:rPr lang="fr-FR" dirty="0"/>
              <a:t> / Clusters</a:t>
            </a:r>
            <a:r>
              <a:rPr lang="fr-FR" baseline="0" dirty="0"/>
              <a:t> </a:t>
            </a:r>
            <a:r>
              <a:rPr lang="fr-FR" baseline="0" dirty="0" smtClean="0"/>
              <a:t>/Acteurs opérationnels du territoire (AGETIP CAF, Mairie Centrale) </a:t>
            </a:r>
            <a:r>
              <a:rPr lang="fr-FR" b="1" baseline="0" dirty="0"/>
              <a:t>Visites de terrain</a:t>
            </a:r>
          </a:p>
          <a:p>
            <a:r>
              <a:rPr lang="fr-FR" baseline="0" dirty="0"/>
              <a:t>Problématique d’accès au 3</a:t>
            </a:r>
            <a:r>
              <a:rPr lang="fr-FR" baseline="30000" dirty="0"/>
              <a:t>ème</a:t>
            </a:r>
            <a:r>
              <a:rPr lang="fr-FR" baseline="0" dirty="0"/>
              <a:t>! </a:t>
            </a:r>
            <a:r>
              <a:rPr lang="fr-FR" baseline="0" dirty="0" smtClean="0"/>
              <a:t>  3EME PAS d’INFO</a:t>
            </a:r>
            <a:endParaRPr lang="fr-FR" dirty="0"/>
          </a:p>
          <a:p>
            <a:r>
              <a:rPr lang="fr-FR" dirty="0"/>
              <a:t>Accès ne se décrète</a:t>
            </a:r>
            <a:r>
              <a:rPr lang="fr-FR" baseline="0" dirty="0"/>
              <a:t> pas…</a:t>
            </a:r>
          </a:p>
          <a:p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fr-FR" sz="12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selection</a:t>
            </a:r>
            <a:r>
              <a:rPr lang="fr-FR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deux grandes localités d'évaluation a répondu à plusieurs critères: la présence de nombreux déplacés internes et retournés parmi les habitants, leur caractère informel et sous-intégré, et le fait qu'elles aient subi de nombreuses destructions. Une revue de la littérature couplée à des entretiens bilatéraux avec les acteurs du territoire de Bangui, ainsi que de nombreuses visites de terrain ont ensuite permis d'identifier le PK5 et le secteur </a:t>
            </a:r>
            <a:r>
              <a:rPr lang="fr-FR" sz="12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Kokoro</a:t>
            </a:r>
            <a:r>
              <a:rPr lang="fr-FR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-Boeing Plateau comme les deux localités les plus pertinentes pour cette étude.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6392C2-B3BD-4E92-873C-0AB19D719E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8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Bimbo</a:t>
            </a:r>
            <a:r>
              <a:rPr lang="fr-FR" baseline="0" dirty="0" smtClean="0"/>
              <a:t> &gt; Pas encore urbanisés, gros retours, beaucoup de déplacements</a:t>
            </a:r>
          </a:p>
          <a:p>
            <a:r>
              <a:rPr lang="fr-FR" baseline="0" dirty="0" smtClean="0"/>
              <a:t>3</a:t>
            </a:r>
            <a:r>
              <a:rPr lang="fr-FR" baseline="30000" dirty="0" smtClean="0"/>
              <a:t>ème</a:t>
            </a:r>
            <a:r>
              <a:rPr lang="fr-FR" baseline="0" dirty="0" smtClean="0"/>
              <a:t> et PK5 &gt; ENCLAVE URBAINE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6392C2-B3BD-4E92-873C-0AB19D719E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2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MIEUX</a:t>
            </a:r>
            <a:r>
              <a:rPr lang="fr-FR" baseline="0" dirty="0" smtClean="0"/>
              <a:t> </a:t>
            </a:r>
            <a:r>
              <a:rPr lang="fr-FR" dirty="0" smtClean="0"/>
              <a:t>COMPRENDRE POUR</a:t>
            </a:r>
            <a:r>
              <a:rPr lang="fr-FR" baseline="0" dirty="0" smtClean="0"/>
              <a:t> MIEUX REPONDRE </a:t>
            </a:r>
          </a:p>
          <a:p>
            <a:r>
              <a:rPr lang="fr-FR" baseline="0" dirty="0" smtClean="0"/>
              <a:t>CONDITIONS PREALABLES AU RETOUR, REQUIERENT UNE COMPREHENSION PLUS FINE DE LECOSYSTEME DE GOUVERNANCE URBAINE, DE LA FOURNITURE DE SERVICES DE BASE, DE LA SECURISATION DES DROITS FONCIERS; </a:t>
            </a:r>
            <a:br>
              <a:rPr lang="fr-FR" baseline="0" dirty="0" smtClean="0"/>
            </a:br>
            <a:r>
              <a:rPr lang="fr-FR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déficit de compréhension des « conditions préalables » au retour dans les territoires concernés et requièrent une appréhension plus fine de l’écosystème de gouvernance urbaine, de la fourniture de services de base, de la sécurisation des droits fonciers; qui sont autant d'outils </a:t>
            </a:r>
            <a:r>
              <a:rPr lang="fr-FR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nécéssaires</a:t>
            </a:r>
            <a:r>
              <a:rPr lang="fr-FR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la stabilisation des communautés et au développement local.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392C2-B3BD-4E92-873C-0AB19D719E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43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Evaluer l’état des services proposés dans ces zones, l’accessibilité et les besoins des populations relativement à ces services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392C2-B3BD-4E92-873C-0AB19D719E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58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Ateliers</a:t>
            </a:r>
            <a:r>
              <a:rPr lang="fr-FR" b="1" baseline="0" dirty="0"/>
              <a:t> de Cartographie Participative:</a:t>
            </a:r>
            <a:endParaRPr lang="fr-FR" b="1" dirty="0"/>
          </a:p>
          <a:p>
            <a:pPr marL="0" indent="0">
              <a:buNone/>
            </a:pPr>
            <a:r>
              <a:rPr lang="fr-FR" dirty="0" smtClean="0"/>
              <a:t>Délimiter </a:t>
            </a:r>
            <a:r>
              <a:rPr lang="fr-FR" dirty="0"/>
              <a:t>un territoire, un « bassin de vie », une « zone de voisinage </a:t>
            </a:r>
            <a:r>
              <a:rPr lang="fr-FR" dirty="0" smtClean="0"/>
              <a:t>»</a:t>
            </a:r>
          </a:p>
          <a:p>
            <a:pPr marL="0" indent="0">
              <a:buNone/>
            </a:pPr>
            <a:r>
              <a:rPr lang="fr-FR" dirty="0" smtClean="0"/>
              <a:t>UN TERRITOIRE PRESENTANT</a:t>
            </a:r>
            <a:r>
              <a:rPr lang="fr-FR" baseline="0" dirty="0" smtClean="0"/>
              <a:t> UNE COHERENCE SOCIO ECONOMIQUE ET DES RESEAUX DE RELATIONS PREVISIBLES ENTRE SES PARTIES PRENANTES. La plupart des activités quotidiennes,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pré-identifier les services et les informateurs-clés</a:t>
            </a:r>
          </a:p>
          <a:p>
            <a:pPr marL="0" indent="0">
              <a:buNone/>
            </a:pPr>
            <a:r>
              <a:rPr lang="fr-FR" dirty="0" smtClean="0"/>
              <a:t>Permettre une compréhension globale et partagée d’un territoire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392C2-B3BD-4E92-873C-0AB19D719E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83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0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7628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>
                <a:solidFill>
                  <a:schemeClr val="bg1"/>
                </a:solidFill>
                <a:latin typeface="Trade Gothic LT Std Bold" panose="00000800000000000000" pitchFamily="50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>
                <a:solidFill>
                  <a:srgbClr val="666666"/>
                </a:solidFill>
                <a:latin typeface="Trade Gothic LT Std Bold" panose="000008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Trade Gothic LT Std Light" panose="00000400000000000000" pitchFamily="50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444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64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549381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8362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185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259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329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4453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3060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049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BC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008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989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329" y="1839322"/>
            <a:ext cx="3776870" cy="3949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/>
          <p:cNvSpPr/>
          <p:nvPr/>
        </p:nvSpPr>
        <p:spPr>
          <a:xfrm>
            <a:off x="556329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0" name="Rectangle 39"/>
          <p:cNvSpPr/>
          <p:nvPr/>
        </p:nvSpPr>
        <p:spPr>
          <a:xfrm>
            <a:off x="4810277" y="1839322"/>
            <a:ext cx="3776870" cy="3949148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/>
          <p:cNvSpPr/>
          <p:nvPr/>
        </p:nvSpPr>
        <p:spPr>
          <a:xfrm>
            <a:off x="4810277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123" y="263288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2123" y="188342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9380" y="227992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04808" y="264014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04808" y="189067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12065" y="228718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65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B7AD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8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418078739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0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3804215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389951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rgbClr val="B7AD9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0963" y="1774825"/>
            <a:ext cx="8974137" cy="4374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32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B7AD9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11486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635250" y="319246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756150" y="319246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877050" y="320092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108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4851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5815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208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34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1522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97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465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8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7386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</a:t>
            </a:r>
            <a:r>
              <a:rPr lang="en-US"/>
              <a:t>OF YOUR </a:t>
            </a:r>
            <a:r>
              <a:rPr lang="en-US" dirty="0"/>
              <a:t>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7"/>
            <a:ext cx="5287963" cy="586170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2517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77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2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6253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2660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0421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0421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1267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i="0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1721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BC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0266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26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angle 36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angle 37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angle 38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5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7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158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56329" y="1839322"/>
            <a:ext cx="3776870" cy="3949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/>
          <p:cNvSpPr/>
          <p:nvPr userDrawn="1"/>
        </p:nvSpPr>
        <p:spPr>
          <a:xfrm>
            <a:off x="556329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810277" y="1839322"/>
            <a:ext cx="3776870" cy="3949148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15"/>
          <p:cNvSpPr/>
          <p:nvPr userDrawn="1"/>
        </p:nvSpPr>
        <p:spPr>
          <a:xfrm>
            <a:off x="4810277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3288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3" y="188342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59380" y="227992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5004808" y="264014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004808" y="189067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12065" y="228718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810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1295553832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96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261974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77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565908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04728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21068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898346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0607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193365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01094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23525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31254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860746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76847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791188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16320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475360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496616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9436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Cover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38536" y="0"/>
            <a:ext cx="5288096" cy="4616067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3">
            <a:extLst>
              <a:ext uri="{FF2B5EF4-FFF2-40B4-BE49-F238E27FC236}">
                <a16:creationId xmlns:a16="http://schemas.microsoft.com/office/drawing/2014/main" xmlns="" id="{3B566AEF-D9D9-4EE3-BB2A-D96B999C2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240"/>
            <a:ext cx="1070938" cy="6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07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Cover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3571" y="0"/>
            <a:ext cx="5288096" cy="4616067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D2CBB8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85526" y="0"/>
            <a:ext cx="0" cy="4081549"/>
          </a:xfrm>
          <a:prstGeom prst="line">
            <a:avLst/>
          </a:prstGeom>
          <a:ln w="222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02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B7AD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xmlns="" id="{0E2205A1-0B49-4D9F-93D1-77F46D2EA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240"/>
            <a:ext cx="1070938" cy="6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61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5815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02436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46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5472698" y="2180634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1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1" cy="98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8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977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5472698" y="2180634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1522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713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5902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666666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133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7197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39925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666666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200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7190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247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97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CA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08070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73250"/>
            <a:ext cx="1799924" cy="3767154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73250"/>
            <a:ext cx="1799924" cy="376715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73250"/>
            <a:ext cx="1799924" cy="376715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73250"/>
            <a:ext cx="1799924" cy="3767154"/>
          </a:xfrm>
          <a:prstGeom prst="rect">
            <a:avLst/>
          </a:prstGeom>
          <a:solidFill>
            <a:srgbClr val="97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456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0865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556329" y="1709530"/>
            <a:ext cx="3776870" cy="4114800"/>
            <a:chOff x="3611217" y="1716157"/>
            <a:chExt cx="3776870" cy="4114800"/>
          </a:xfrm>
        </p:grpSpPr>
        <p:sp>
          <p:nvSpPr>
            <p:cNvPr id="37" name="Rectangle 36"/>
            <p:cNvSpPr/>
            <p:nvPr/>
          </p:nvSpPr>
          <p:spPr>
            <a:xfrm>
              <a:off x="3611217" y="1881809"/>
              <a:ext cx="3776870" cy="39491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11217" y="1716157"/>
              <a:ext cx="3776870" cy="165652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4810277" y="1709530"/>
            <a:ext cx="3776870" cy="4114800"/>
            <a:chOff x="3611217" y="1716157"/>
            <a:chExt cx="3776870" cy="4114800"/>
          </a:xfrm>
        </p:grpSpPr>
        <p:sp>
          <p:nvSpPr>
            <p:cNvPr id="40" name="Rectangle 39"/>
            <p:cNvSpPr/>
            <p:nvPr/>
          </p:nvSpPr>
          <p:spPr>
            <a:xfrm>
              <a:off x="3611217" y="1881809"/>
              <a:ext cx="3776870" cy="3949148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11217" y="1716157"/>
              <a:ext cx="3776870" cy="165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30120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/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09928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530858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117844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07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32451-4B8C-4829-A79E-1E7018BF6BAF}" type="datetimeFigureOut">
              <a:rPr lang="en-GB" smtClean="0">
                <a:solidFill>
                  <a:prstClr val="black"/>
                </a:solidFill>
              </a:rPr>
              <a:pPr/>
              <a:t>21/05/2019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6739B8-4CB8-4338-A3D1-33CA52876319}" type="slidenum">
              <a:rPr lang="en-GB" smtClean="0">
                <a:solidFill>
                  <a:prstClr val="black"/>
                </a:solidFill>
              </a:rPr>
              <a:pPr/>
              <a:t>‹N°›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6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6170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0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D9FA-537D-4543-A01D-65720077145C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F7F-3E17-4407-B986-B21FC098631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59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27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27.jp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8.png"/><Relationship Id="rId5" Type="http://schemas.openxmlformats.org/officeDocument/2006/relationships/image" Target="../media/image9.jp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2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9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5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4.jp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g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5.jp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4.jp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jpeg"/><Relationship Id="rId5" Type="http://schemas.openxmlformats.org/officeDocument/2006/relationships/image" Target="../media/image26.jpg"/><Relationship Id="rId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7" r:id="rId2"/>
    <p:sldLayoutId id="2147483719" r:id="rId3"/>
    <p:sldLayoutId id="214748381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535"/>
            <a:ext cx="9142572" cy="6856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2" r:id="rId3"/>
    <p:sldLayoutId id="2147483729" r:id="rId4"/>
    <p:sldLayoutId id="2147483751" r:id="rId5"/>
    <p:sldLayoutId id="2147483815" r:id="rId6"/>
    <p:sldLayoutId id="2147483805" r:id="rId7"/>
    <p:sldLayoutId id="2147483816" r:id="rId8"/>
    <p:sldLayoutId id="21474838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346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6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A41B677-0BBA-4E3F-BE7D-7800CD4AA17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240"/>
            <a:ext cx="1070938" cy="6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9" r:id="rId3"/>
    <p:sldLayoutId id="2147483835" r:id="rId4"/>
    <p:sldLayoutId id="2147483836" r:id="rId5"/>
    <p:sldLayoutId id="2147483837" r:id="rId6"/>
    <p:sldLayoutId id="214748383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226060B-59E5-466D-BBD0-BB20F18D22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240"/>
            <a:ext cx="1070938" cy="6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8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FAB119D-3DDD-427E-AA18-BE0B7278E66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240"/>
            <a:ext cx="1070938" cy="6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7" r:id="rId3"/>
    <p:sldLayoutId id="2147483716" r:id="rId4"/>
    <p:sldLayoutId id="2147483717" r:id="rId5"/>
    <p:sldLayoutId id="2147483718" r:id="rId6"/>
    <p:sldLayoutId id="2147483709" r:id="rId7"/>
    <p:sldLayoutId id="2147483714" r:id="rId8"/>
    <p:sldLayoutId id="214748371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70FC2D4-6E6B-4BBF-9092-A92B171C565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240"/>
            <a:ext cx="1070938" cy="6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AD99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71" r:id="rId2"/>
    <p:sldLayoutId id="2147483725" r:id="rId3"/>
    <p:sldLayoutId id="214748381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7" r:id="rId2"/>
    <p:sldLayoutId id="21474838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807" r:id="rId3"/>
    <p:sldLayoutId id="2147483787" r:id="rId4"/>
    <p:sldLayoutId id="2147483808" r:id="rId5"/>
    <p:sldLayoutId id="2147483809" r:id="rId6"/>
    <p:sldLayoutId id="2147483793" r:id="rId7"/>
    <p:sldLayoutId id="2147483795" r:id="rId8"/>
    <p:sldLayoutId id="21474837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3638" y="1719320"/>
            <a:ext cx="4472436" cy="14953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4000" dirty="0"/>
              <a:t>Présentation des Plans de Relèvement Locaux de Bangui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000" dirty="0"/>
              <a:t>Pilier 1 de l’approche AGORA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3638" y="3643337"/>
            <a:ext cx="4164106" cy="525931"/>
          </a:xfrm>
        </p:spPr>
        <p:txBody>
          <a:bodyPr/>
          <a:lstStyle/>
          <a:p>
            <a:r>
              <a:rPr lang="en-US" dirty="0"/>
              <a:t> Bangui, 22 Mai 2019</a:t>
            </a:r>
            <a:endParaRPr lang="es-E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240"/>
            <a:ext cx="1070938" cy="6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/>
              <a:t>Une évaluation </a:t>
            </a:r>
            <a:r>
              <a:rPr lang="fr-FR" sz="4000" dirty="0" smtClean="0"/>
              <a:t>par territoire</a:t>
            </a:r>
            <a:endParaRPr lang="fr-FR" sz="4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965"/>
            <a:ext cx="91249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Evaluer l’offre et la demande de services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14405" y="2102244"/>
            <a:ext cx="4367613" cy="1246202"/>
          </a:xfrm>
        </p:spPr>
        <p:txBody>
          <a:bodyPr/>
          <a:lstStyle/>
          <a:p>
            <a:r>
              <a:rPr lang="fr-FR" sz="2000" b="0" dirty="0" smtClean="0">
                <a:solidFill>
                  <a:schemeClr val="tx1"/>
                </a:solidFill>
              </a:rPr>
              <a:t>Qualifier </a:t>
            </a:r>
            <a:r>
              <a:rPr lang="fr-FR" sz="2000" b="0" dirty="0">
                <a:solidFill>
                  <a:schemeClr val="tx1"/>
                </a:solidFill>
              </a:rPr>
              <a:t>et cartographier </a:t>
            </a:r>
            <a:r>
              <a:rPr lang="fr-FR" sz="2000" dirty="0">
                <a:solidFill>
                  <a:schemeClr val="tx1"/>
                </a:solidFill>
              </a:rPr>
              <a:t>l’offre et la demande </a:t>
            </a:r>
            <a:r>
              <a:rPr lang="fr-FR" sz="2000" b="0" dirty="0">
                <a:solidFill>
                  <a:schemeClr val="tx1"/>
                </a:solidFill>
              </a:rPr>
              <a:t>en services sociaux de base et les impacts des déplacements urbains sur celles-ci.</a:t>
            </a:r>
          </a:p>
          <a:p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555038" y="3517900"/>
            <a:ext cx="2438400" cy="2438400"/>
            <a:chOff x="948943" y="1574800"/>
            <a:chExt cx="2438400" cy="2438400"/>
          </a:xfrm>
        </p:grpSpPr>
        <p:sp>
          <p:nvSpPr>
            <p:cNvPr id="10" name="Ellipse 9"/>
            <p:cNvSpPr/>
            <p:nvPr/>
          </p:nvSpPr>
          <p:spPr>
            <a:xfrm>
              <a:off x="948943" y="1574800"/>
              <a:ext cx="2438400" cy="2438400"/>
            </a:xfrm>
            <a:prstGeom prst="ellipse">
              <a:avLst/>
            </a:prstGeom>
            <a:solidFill>
              <a:srgbClr val="A28E6A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lipse 4"/>
            <p:cNvSpPr txBox="1"/>
            <p:nvPr/>
          </p:nvSpPr>
          <p:spPr>
            <a:xfrm>
              <a:off x="1436623" y="1953986"/>
              <a:ext cx="1463040" cy="1510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7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Services :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/>
              </a:r>
              <a:br>
                <a:rPr kumimoji="0" lang="fr-FR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fr-FR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Fonctionnalité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Accessibilité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Capacités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279456" y="3517900"/>
            <a:ext cx="2438400" cy="2438400"/>
            <a:chOff x="2708656" y="1574800"/>
            <a:chExt cx="2438400" cy="2438400"/>
          </a:xfrm>
        </p:grpSpPr>
        <p:sp>
          <p:nvSpPr>
            <p:cNvPr id="13" name="Ellipse 12"/>
            <p:cNvSpPr/>
            <p:nvPr/>
          </p:nvSpPr>
          <p:spPr>
            <a:xfrm>
              <a:off x="2708656" y="1574800"/>
              <a:ext cx="2438400" cy="2438400"/>
            </a:xfrm>
            <a:prstGeom prst="ellipse">
              <a:avLst/>
            </a:prstGeom>
            <a:solidFill>
              <a:srgbClr val="979797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Ellipse 4"/>
            <p:cNvSpPr txBox="1"/>
            <p:nvPr/>
          </p:nvSpPr>
          <p:spPr>
            <a:xfrm>
              <a:off x="3196336" y="2123440"/>
              <a:ext cx="1463040" cy="1341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7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Besoins: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Vulnérabilités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Priorités</a:t>
              </a:r>
            </a:p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Opportunités</a:t>
              </a:r>
            </a:p>
          </p:txBody>
        </p:sp>
      </p:grpSp>
      <p:cxnSp>
        <p:nvCxnSpPr>
          <p:cNvPr id="19" name="Connecteur droit avec flèche 18"/>
          <p:cNvCxnSpPr/>
          <p:nvPr/>
        </p:nvCxnSpPr>
        <p:spPr>
          <a:xfrm>
            <a:off x="3498850" y="4737100"/>
            <a:ext cx="2362200" cy="0"/>
          </a:xfrm>
          <a:prstGeom prst="straightConnector1">
            <a:avLst/>
          </a:prstGeom>
          <a:ln w="88900">
            <a:solidFill>
              <a:srgbClr val="58152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7" descr="G:\IMPACT\AGORA\BPRM\AreaBased_Toolbox_201807\Dropbox\2018_versions\figures\area_mapping_service_a gap.png">
            <a:extLst>
              <a:ext uri="{FF2B5EF4-FFF2-40B4-BE49-F238E27FC236}">
                <a16:creationId xmlns:a16="http://schemas.microsoft.com/office/drawing/2014/main" xmlns="" id="{477036BC-554E-4C0D-8ADC-978D7B09819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" t="6359" r="-1694" b="8528"/>
          <a:stretch/>
        </p:blipFill>
        <p:spPr bwMode="auto">
          <a:xfrm>
            <a:off x="4810247" y="616664"/>
            <a:ext cx="4665617" cy="2901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necteur en arc 2"/>
          <p:cNvCxnSpPr/>
          <p:nvPr/>
        </p:nvCxnSpPr>
        <p:spPr>
          <a:xfrm rot="10800000" flipV="1">
            <a:off x="2924164" y="2394162"/>
            <a:ext cx="3159136" cy="1885738"/>
          </a:xfrm>
          <a:prstGeom prst="curvedConnector3">
            <a:avLst>
              <a:gd name="adj1" fmla="val 2266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en arc 16"/>
          <p:cNvCxnSpPr/>
          <p:nvPr/>
        </p:nvCxnSpPr>
        <p:spPr>
          <a:xfrm rot="16200000" flipH="1">
            <a:off x="5676375" y="2812885"/>
            <a:ext cx="1497689" cy="29152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18143" y="5194300"/>
            <a:ext cx="3748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8152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Objectif: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informer tous les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acteurs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du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territoire. Urgence, relèvement, déplacement. </a:t>
            </a:r>
          </a:p>
        </p:txBody>
      </p:sp>
    </p:spTree>
    <p:extLst>
      <p:ext uri="{BB962C8B-B14F-4D97-AF65-F5344CB8AC3E}">
        <p14:creationId xmlns:p14="http://schemas.microsoft.com/office/powerpoint/2010/main" val="7098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Des données à vocation représentative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35038" y="1465718"/>
            <a:ext cx="281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8152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Kokoro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58152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-Boeing et Plateau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3" y="2186676"/>
            <a:ext cx="8763000" cy="38481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430838" y="1681162"/>
            <a:ext cx="281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58152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srgbClr val="58152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ème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58152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Arrondissement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8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229" y="0"/>
            <a:ext cx="6200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2720" t="-1" r="9725" b="-4551"/>
          <a:stretch/>
        </p:blipFill>
        <p:spPr>
          <a:xfrm>
            <a:off x="1407885" y="0"/>
            <a:ext cx="6154057" cy="717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5967" y="0"/>
            <a:ext cx="12866900" cy="69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439824" y="2168602"/>
            <a:ext cx="3741650" cy="1665461"/>
          </a:xfrm>
        </p:spPr>
        <p:txBody>
          <a:bodyPr/>
          <a:lstStyle/>
          <a:p>
            <a:r>
              <a:rPr lang="en-GB" dirty="0"/>
              <a:t>RESULTATS CLEFS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Caractéristiques démographiques générales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62CA03-DA3C-4781-906F-46577EF14E14}"/>
              </a:ext>
            </a:extLst>
          </p:cNvPr>
          <p:cNvSpPr txBox="1"/>
          <p:nvPr/>
        </p:nvSpPr>
        <p:spPr>
          <a:xfrm>
            <a:off x="878882" y="1631311"/>
            <a:ext cx="25476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581522"/>
                </a:solidFill>
                <a:latin typeface="Arial Narrow" panose="020B0606020202030204" pitchFamily="34" charset="0"/>
              </a:rPr>
              <a:t>75%</a:t>
            </a:r>
          </a:p>
          <a:p>
            <a:pPr algn="ctr"/>
            <a:r>
              <a:rPr lang="en-US" sz="5400" b="1" dirty="0">
                <a:solidFill>
                  <a:srgbClr val="581522"/>
                </a:solidFill>
                <a:latin typeface="Arial Narrow" panose="020B0606020202030204" pitchFamily="34" charset="0"/>
              </a:rPr>
              <a:t>50%</a:t>
            </a:r>
          </a:p>
          <a:p>
            <a:pPr algn="ctr"/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19%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4460BD-E589-45B1-BFDA-B806530B2096}"/>
              </a:ext>
            </a:extLst>
          </p:cNvPr>
          <p:cNvSpPr txBox="1"/>
          <p:nvPr/>
        </p:nvSpPr>
        <p:spPr>
          <a:xfrm>
            <a:off x="3494176" y="2125649"/>
            <a:ext cx="259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De la population a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moins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6C2514-69AE-4C77-84C5-314952CD901B}"/>
              </a:ext>
            </a:extLst>
          </p:cNvPr>
          <p:cNvSpPr txBox="1"/>
          <p:nvPr/>
        </p:nvSpPr>
        <p:spPr>
          <a:xfrm>
            <a:off x="3465332" y="2940236"/>
            <a:ext cx="259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De la population a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moins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EDC137-7D6A-4600-A9E9-7EF724DB025D}"/>
              </a:ext>
            </a:extLst>
          </p:cNvPr>
          <p:cNvSpPr txBox="1"/>
          <p:nvPr/>
        </p:nvSpPr>
        <p:spPr>
          <a:xfrm>
            <a:off x="3465332" y="3653825"/>
            <a:ext cx="266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De la population a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moins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C863A7-0C05-4841-8463-C242B40C6B87}"/>
              </a:ext>
            </a:extLst>
          </p:cNvPr>
          <p:cNvSpPr txBox="1"/>
          <p:nvPr/>
        </p:nvSpPr>
        <p:spPr>
          <a:xfrm>
            <a:off x="3390598" y="4805599"/>
            <a:ext cx="345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Personnes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en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moyenne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par ménage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1570D0-C00B-4268-993C-EFB4916CCAF0}"/>
              </a:ext>
            </a:extLst>
          </p:cNvPr>
          <p:cNvSpPr txBox="1"/>
          <p:nvPr/>
        </p:nvSpPr>
        <p:spPr>
          <a:xfrm>
            <a:off x="3390598" y="5352604"/>
            <a:ext cx="431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Des chefs de ménage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sont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des femmes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98230" y="1917818"/>
            <a:ext cx="202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81522"/>
                </a:solidFill>
                <a:latin typeface="Arial Narrow" panose="020B0606020202030204" pitchFamily="34" charset="0"/>
              </a:rPr>
              <a:t>30 </a:t>
            </a:r>
            <a:r>
              <a:rPr lang="en-US" sz="3600" b="1" dirty="0" err="1">
                <a:solidFill>
                  <a:srgbClr val="581522"/>
                </a:solidFill>
                <a:latin typeface="Arial Narrow" panose="020B0606020202030204" pitchFamily="34" charset="0"/>
              </a:rPr>
              <a:t>ans</a:t>
            </a:r>
            <a:endParaRPr lang="en-US" sz="36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98230" y="2741886"/>
            <a:ext cx="192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81522"/>
                </a:solidFill>
                <a:latin typeface="Arial Narrow" panose="020B0606020202030204" pitchFamily="34" charset="0"/>
              </a:rPr>
              <a:t>15 </a:t>
            </a:r>
            <a:r>
              <a:rPr lang="en-US" sz="3600" b="1" dirty="0" err="1">
                <a:solidFill>
                  <a:srgbClr val="581522"/>
                </a:solidFill>
                <a:latin typeface="Arial Narrow" panose="020B0606020202030204" pitchFamily="34" charset="0"/>
              </a:rPr>
              <a:t>ans</a:t>
            </a:r>
            <a:endParaRPr lang="en-US" sz="36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31719" y="3456272"/>
            <a:ext cx="147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81522"/>
                </a:solidFill>
                <a:latin typeface="Arial Narrow" panose="020B0606020202030204" pitchFamily="34" charset="0"/>
              </a:rPr>
              <a:t>5 </a:t>
            </a:r>
            <a:r>
              <a:rPr lang="en-US" sz="3600" b="1" dirty="0" err="1">
                <a:solidFill>
                  <a:srgbClr val="581522"/>
                </a:solidFill>
                <a:latin typeface="Arial Narrow" panose="020B0606020202030204" pitchFamily="34" charset="0"/>
              </a:rPr>
              <a:t>ans</a:t>
            </a:r>
            <a:endParaRPr lang="en-US" sz="36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33296" y="458077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581522"/>
                </a:solidFill>
                <a:latin typeface="Arial Narrow" panose="020B0606020202030204" pitchFamily="34" charset="0"/>
              </a:rPr>
              <a:t>8</a:t>
            </a:r>
          </a:p>
          <a:p>
            <a:pPr algn="ctr"/>
            <a:r>
              <a:rPr lang="en-US" sz="4000" b="1" dirty="0">
                <a:solidFill>
                  <a:srgbClr val="581522"/>
                </a:solidFill>
                <a:latin typeface="Arial Narrow" panose="020B0606020202030204" pitchFamily="34" charset="0"/>
              </a:rPr>
              <a:t>62%</a:t>
            </a:r>
          </a:p>
        </p:txBody>
      </p:sp>
    </p:spTree>
    <p:extLst>
      <p:ext uri="{BB962C8B-B14F-4D97-AF65-F5344CB8AC3E}">
        <p14:creationId xmlns:p14="http://schemas.microsoft.com/office/powerpoint/2010/main" val="22555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Population affectée par les déplacements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2613"/>
            <a:ext cx="4433463" cy="31272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051" y="2338643"/>
            <a:ext cx="4476492" cy="321125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35038" y="1465718"/>
            <a:ext cx="281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581522"/>
                </a:solidFill>
                <a:latin typeface="Arial Narrow" panose="020B0606020202030204" pitchFamily="34" charset="0"/>
              </a:rPr>
              <a:t>Kokoro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-Boeing et Plateau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30838" y="1681162"/>
            <a:ext cx="281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3</a:t>
            </a:r>
            <a:r>
              <a:rPr lang="fr-FR" sz="2400" b="1" baseline="30000" dirty="0">
                <a:solidFill>
                  <a:srgbClr val="581522"/>
                </a:solidFill>
                <a:latin typeface="Arial Narrow" panose="020B0606020202030204" pitchFamily="34" charset="0"/>
              </a:rPr>
              <a:t>ème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 Arrondissement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Situation en terme de logement</a:t>
            </a:r>
            <a:r>
              <a:rPr lang="fr-FR" dirty="0"/>
              <a:t>, terre et </a:t>
            </a:r>
            <a:r>
              <a:rPr lang="fr-FR" dirty="0" smtClean="0"/>
              <a:t>biens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584761" y="5049017"/>
            <a:ext cx="5916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prstClr val="black"/>
                </a:solidFill>
                <a:latin typeface="Arial Narrow" panose="020B0606020202030204" pitchFamily="34" charset="0"/>
              </a:rPr>
              <a:t>Sources d’authentification de l’occupation du bien: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17" y="1962917"/>
            <a:ext cx="8105775" cy="3086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316077" y="6093361"/>
            <a:ext cx="9492343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646" y="5514609"/>
            <a:ext cx="4264897" cy="1157504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890328" y="1359088"/>
            <a:ext cx="281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581522"/>
                </a:solidFill>
                <a:latin typeface="Arial Narrow" panose="020B0606020202030204" pitchFamily="34" charset="0"/>
              </a:rPr>
              <a:t>Kokoro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-Boeing et Plateau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443538" y="1543753"/>
            <a:ext cx="281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3</a:t>
            </a:r>
            <a:r>
              <a:rPr lang="fr-FR" sz="2400" b="1" baseline="30000" dirty="0">
                <a:solidFill>
                  <a:srgbClr val="581522"/>
                </a:solidFill>
                <a:latin typeface="Arial Narrow" panose="020B0606020202030204" pitchFamily="34" charset="0"/>
              </a:rPr>
              <a:t>ème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 Arrondissement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CAAB9F4-E689-4329-A7E0-F8AC1184B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MOTS DE BIENVENUE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4C679B9-E98F-4367-8193-FBE81A05EB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LEONTINE BONNA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1155588-95BA-4DC9-A8B3-9B44C7D2F8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1800" dirty="0"/>
              <a:t>Première Vice </a:t>
            </a:r>
            <a:r>
              <a:rPr lang="en-US" sz="1800" dirty="0" err="1"/>
              <a:t>Présidente</a:t>
            </a:r>
            <a:r>
              <a:rPr lang="en-US" sz="1800" dirty="0"/>
              <a:t> de la Mairie de Bangui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12FFAC77-ACB7-46ED-B504-60BA3391FE8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DAVIDE STEFANINI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6C0AA9D-17F9-4D31-AB48-998C560645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1800" dirty="0"/>
              <a:t>Point Focal du Fonds </a:t>
            </a:r>
            <a:r>
              <a:rPr lang="en-US" sz="1800" dirty="0" err="1"/>
              <a:t>Bekou</a:t>
            </a:r>
            <a:endParaRPr lang="en-US" sz="1800" dirty="0"/>
          </a:p>
        </p:txBody>
      </p:sp>
      <p:pic>
        <p:nvPicPr>
          <p:cNvPr id="12" name="Image 4">
            <a:extLst>
              <a:ext uri="{FF2B5EF4-FFF2-40B4-BE49-F238E27FC236}">
                <a16:creationId xmlns:a16="http://schemas.microsoft.com/office/drawing/2014/main" xmlns="" id="{50DE0B7F-4665-4510-AD09-901512E7F2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73" y="3307813"/>
            <a:ext cx="2000854" cy="207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3">
            <a:extLst>
              <a:ext uri="{FF2B5EF4-FFF2-40B4-BE49-F238E27FC236}">
                <a16:creationId xmlns:a16="http://schemas.microsoft.com/office/drawing/2014/main" xmlns="" id="{C0522255-600F-4EA6-AD93-6A838FD2F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42" y="3533951"/>
            <a:ext cx="2338485" cy="13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63" y="1278060"/>
            <a:ext cx="6381750" cy="33051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2540" y="266337"/>
            <a:ext cx="8121476" cy="724646"/>
          </a:xfrm>
        </p:spPr>
        <p:txBody>
          <a:bodyPr/>
          <a:lstStyle/>
          <a:p>
            <a:r>
              <a:rPr lang="fr-FR" dirty="0"/>
              <a:t>Sécurité et perceptions </a:t>
            </a:r>
            <a:r>
              <a:rPr lang="fr-FR" dirty="0" smtClean="0"/>
              <a:t>d’insécurité des ménages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25301" y="4690494"/>
            <a:ext cx="8045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prstClr val="black"/>
                </a:solidFill>
                <a:latin typeface="Arial Narrow" panose="020B0606020202030204" pitchFamily="34" charset="0"/>
              </a:rPr>
              <a:t>Principales raisons déclarées pour expliquer le sentiment d’insécurité 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7834" y="6120931"/>
            <a:ext cx="9492343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49" y="5188594"/>
            <a:ext cx="7343775" cy="14097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575092" y="1416098"/>
            <a:ext cx="281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581522"/>
                </a:solidFill>
                <a:latin typeface="Arial Narrow" panose="020B0606020202030204" pitchFamily="34" charset="0"/>
              </a:rPr>
              <a:t>Kokoro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-Boeing et Plateau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62754" y="1600763"/>
            <a:ext cx="281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3</a:t>
            </a:r>
            <a:r>
              <a:rPr lang="fr-FR" sz="2400" b="1" baseline="30000" dirty="0">
                <a:solidFill>
                  <a:srgbClr val="581522"/>
                </a:solidFill>
                <a:latin typeface="Arial Narrow" panose="020B0606020202030204" pitchFamily="34" charset="0"/>
              </a:rPr>
              <a:t>ème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 Arrondissement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6176" y="208720"/>
            <a:ext cx="8087840" cy="724646"/>
          </a:xfrm>
        </p:spPr>
        <p:txBody>
          <a:bodyPr/>
          <a:lstStyle/>
          <a:p>
            <a:r>
              <a:rPr lang="fr-FR" dirty="0"/>
              <a:t>Forces de sécurité rapportées comme étant les plus présentes dans la localité de </a:t>
            </a:r>
            <a:r>
              <a:rPr lang="fr-FR" dirty="0" err="1"/>
              <a:t>Kokoro</a:t>
            </a:r>
            <a:r>
              <a:rPr lang="fr-FR" dirty="0"/>
              <a:t>-Boeing Plateau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0902EF4-1930-46EA-90DF-995B6086072B}"/>
              </a:ext>
            </a:extLst>
          </p:cNvPr>
          <p:cNvSpPr/>
          <p:nvPr/>
        </p:nvSpPr>
        <p:spPr>
          <a:xfrm>
            <a:off x="0" y="6241006"/>
            <a:ext cx="9144000" cy="78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1" y="2267212"/>
            <a:ext cx="8917378" cy="34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6176" y="191180"/>
            <a:ext cx="8087840" cy="724646"/>
          </a:xfrm>
        </p:spPr>
        <p:txBody>
          <a:bodyPr/>
          <a:lstStyle/>
          <a:p>
            <a:r>
              <a:rPr lang="fr-FR" dirty="0"/>
              <a:t>Forces de sécurité rapportées comme étant les plus présentes dans le 3</a:t>
            </a:r>
            <a:r>
              <a:rPr lang="fr-FR" baseline="30000" dirty="0"/>
              <a:t>ème</a:t>
            </a:r>
            <a:r>
              <a:rPr lang="fr-FR" dirty="0"/>
              <a:t> Arrondissement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77" y="1916184"/>
            <a:ext cx="8854246" cy="42284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0902EF4-1930-46EA-90DF-995B6086072B}"/>
              </a:ext>
            </a:extLst>
          </p:cNvPr>
          <p:cNvSpPr/>
          <p:nvPr/>
        </p:nvSpPr>
        <p:spPr>
          <a:xfrm>
            <a:off x="0" y="6144622"/>
            <a:ext cx="9144000" cy="78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Principales sources de revenus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2667" y="2154279"/>
            <a:ext cx="7891347" cy="446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prstClr val="black"/>
                </a:solidFill>
                <a:latin typeface="Arial Narrow" panose="020B0606020202030204" pitchFamily="34" charset="0"/>
              </a:rPr>
              <a:t>Principales sources de revenu rapporté par les ménages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0372" y="2616138"/>
            <a:ext cx="384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35% </a:t>
            </a:r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Petit commerce</a:t>
            </a:r>
          </a:p>
          <a:p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21% </a:t>
            </a:r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Travaux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manuels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19%</a:t>
            </a:r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Agriculture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8402" y="2616138"/>
            <a:ext cx="384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51% </a:t>
            </a:r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Petit commerce</a:t>
            </a:r>
          </a:p>
          <a:p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19% </a:t>
            </a:r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Travaux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manuels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5%</a:t>
            </a:r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Fonctionnaires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900374" y="1288037"/>
            <a:ext cx="281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581522"/>
                </a:solidFill>
                <a:latin typeface="Arial Narrow" panose="020B0606020202030204" pitchFamily="34" charset="0"/>
              </a:rPr>
              <a:t>Kokoro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-Boeing et Plateau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453584" y="1472702"/>
            <a:ext cx="281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3</a:t>
            </a:r>
            <a:r>
              <a:rPr lang="fr-FR" sz="2400" b="1" baseline="30000" dirty="0">
                <a:solidFill>
                  <a:srgbClr val="581522"/>
                </a:solidFill>
                <a:latin typeface="Arial Narrow" panose="020B0606020202030204" pitchFamily="34" charset="0"/>
              </a:rPr>
              <a:t>ème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 Arrondissement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316077" y="6093361"/>
            <a:ext cx="9492343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79" y="4413786"/>
            <a:ext cx="8696325" cy="223837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582667" y="4146878"/>
            <a:ext cx="82938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prstClr val="black"/>
                </a:solidFill>
                <a:latin typeface="Arial Narrow" panose="020B0606020202030204" pitchFamily="34" charset="0"/>
              </a:rPr>
              <a:t>Désagrégation du revenu mensuel moyen, par </a:t>
            </a:r>
            <a:r>
              <a:rPr lang="fr-FR" sz="2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genre du chef de ménage </a:t>
            </a:r>
            <a:r>
              <a:rPr lang="fr-FR" sz="2200" b="1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418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3ABB6-C270-4B13-9C6E-CB254065D0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Situation en termes d’eau </a:t>
            </a:r>
            <a:r>
              <a:rPr lang="fr-FR" dirty="0"/>
              <a:t>et </a:t>
            </a:r>
            <a:r>
              <a:rPr lang="fr-FR" dirty="0"/>
              <a:t>a</a:t>
            </a:r>
            <a:r>
              <a:rPr lang="fr-FR" dirty="0" smtClean="0"/>
              <a:t>ssainissement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506058F-3EA9-44FC-83BC-585C0307D9C4}"/>
              </a:ext>
            </a:extLst>
          </p:cNvPr>
          <p:cNvSpPr/>
          <p:nvPr/>
        </p:nvSpPr>
        <p:spPr>
          <a:xfrm>
            <a:off x="125397" y="4382600"/>
            <a:ext cx="6240679" cy="104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8922DC-FB32-46D4-8DF8-E9A08CC4E743}"/>
              </a:ext>
            </a:extLst>
          </p:cNvPr>
          <p:cNvSpPr txBox="1"/>
          <p:nvPr/>
        </p:nvSpPr>
        <p:spPr>
          <a:xfrm>
            <a:off x="386176" y="2054699"/>
            <a:ext cx="7148994" cy="40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Principales</a:t>
            </a:r>
            <a: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</a:rPr>
              <a:t> sources </a:t>
            </a:r>
            <a:r>
              <a:rPr lang="en-US" sz="2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d’eau</a:t>
            </a:r>
            <a: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</a:rPr>
              <a:t> potable </a:t>
            </a:r>
            <a:r>
              <a:rPr lang="en-US" sz="2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utilisées</a:t>
            </a:r>
            <a: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</a:rPr>
              <a:t> par les ménages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316076" y="5837745"/>
            <a:ext cx="9492343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25" y="3954989"/>
            <a:ext cx="6598803" cy="24330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088" y="2532313"/>
            <a:ext cx="4414838" cy="150728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3524" y="2488600"/>
            <a:ext cx="2284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Puit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protégé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Forage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Eau du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robinet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Source non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protégées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6788" y="2488600"/>
            <a:ext cx="2284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Puit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protégé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Forage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Eau du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robinet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Source non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protégées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00374" y="1288037"/>
            <a:ext cx="281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581522"/>
                </a:solidFill>
                <a:latin typeface="Arial Narrow" panose="020B0606020202030204" pitchFamily="34" charset="0"/>
              </a:rPr>
              <a:t>Kokoro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-Boeing et Plateau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453584" y="1472702"/>
            <a:ext cx="281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3</a:t>
            </a:r>
            <a:r>
              <a:rPr lang="fr-FR" sz="2400" b="1" baseline="30000" dirty="0">
                <a:solidFill>
                  <a:srgbClr val="581522"/>
                </a:solidFill>
                <a:latin typeface="Arial Narrow" panose="020B0606020202030204" pitchFamily="34" charset="0"/>
              </a:rPr>
              <a:t>ème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 Arrondissement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Principales contraintes exprimées par les gestionnaires de centres de santé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208101" y="1416488"/>
            <a:ext cx="281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581522"/>
                </a:solidFill>
                <a:latin typeface="Arial Narrow" panose="020B0606020202030204" pitchFamily="34" charset="0"/>
              </a:rPr>
              <a:t>Kokoro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-Boeing et Plateau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37661" y="1416488"/>
            <a:ext cx="281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3</a:t>
            </a:r>
            <a:r>
              <a:rPr lang="fr-FR" sz="2400" b="1" baseline="30000" dirty="0">
                <a:solidFill>
                  <a:srgbClr val="581522"/>
                </a:solidFill>
                <a:latin typeface="Arial Narrow" panose="020B0606020202030204" pitchFamily="34" charset="0"/>
              </a:rPr>
              <a:t>ème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 Arrondissement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08101" y="4838626"/>
            <a:ext cx="2814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581522"/>
                </a:solidFill>
                <a:latin typeface="Arial Narrow" panose="020B0606020202030204" pitchFamily="34" charset="0"/>
              </a:rPr>
              <a:t>1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 Médecin pour </a:t>
            </a:r>
            <a:r>
              <a:rPr lang="fr-FR" sz="3200" b="1" dirty="0">
                <a:solidFill>
                  <a:srgbClr val="581522"/>
                </a:solidFill>
                <a:latin typeface="Arial Narrow" panose="020B0606020202030204" pitchFamily="34" charset="0"/>
              </a:rPr>
              <a:t>11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 personnes de support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37660" y="4838625"/>
            <a:ext cx="2814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581522"/>
                </a:solidFill>
                <a:latin typeface="Arial Narrow" panose="020B0606020202030204" pitchFamily="34" charset="0"/>
              </a:rPr>
              <a:t>1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 Médecin pour </a:t>
            </a:r>
            <a:r>
              <a:rPr lang="fr-FR" sz="3200" b="1" dirty="0">
                <a:solidFill>
                  <a:srgbClr val="581522"/>
                </a:solidFill>
                <a:latin typeface="Arial Narrow" panose="020B0606020202030204" pitchFamily="34" charset="0"/>
              </a:rPr>
              <a:t>15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 personnes de support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020" y="2303658"/>
            <a:ext cx="5857295" cy="22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4843" r="-1" b="22962"/>
          <a:stretch/>
        </p:blipFill>
        <p:spPr>
          <a:xfrm>
            <a:off x="0" y="-21158"/>
            <a:ext cx="6705600" cy="68791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1716" y="1785033"/>
            <a:ext cx="21916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« Zones</a:t>
            </a:r>
          </a:p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d’attraction » </a:t>
            </a:r>
          </a:p>
          <a:p>
            <a:pPr algn="just"/>
            <a:endParaRPr lang="fr-FR" sz="2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fr-FR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des 8 principaux centres de santé les plus cités par les ménages des deux localités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44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Principales contraintes exprimées par les gestionnaires des services d’éducation évalués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208101" y="1416488"/>
            <a:ext cx="281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581522"/>
                </a:solidFill>
                <a:latin typeface="Arial Narrow" panose="020B0606020202030204" pitchFamily="34" charset="0"/>
              </a:rPr>
              <a:t>Kokoro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-Boeing et Plateau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37661" y="1416488"/>
            <a:ext cx="281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3</a:t>
            </a:r>
            <a:r>
              <a:rPr lang="fr-FR" sz="2400" b="1" baseline="30000" dirty="0">
                <a:solidFill>
                  <a:srgbClr val="581522"/>
                </a:solidFill>
                <a:latin typeface="Arial Narrow" panose="020B0606020202030204" pitchFamily="34" charset="0"/>
              </a:rPr>
              <a:t>ème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 Arrondissement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089" y="2298844"/>
            <a:ext cx="6010939" cy="22740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21" y="4649934"/>
            <a:ext cx="3914775" cy="12763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661" y="4688034"/>
            <a:ext cx="3848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grands enjeux locaux perçus par les communautés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213" y="3297828"/>
            <a:ext cx="4581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41% </a:t>
            </a: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Difficultés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financières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23% </a:t>
            </a: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Besoins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EHA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10%</a:t>
            </a: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Insécurité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5650" y="3297828"/>
            <a:ext cx="4358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36% </a:t>
            </a: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Difficultés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financières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24% </a:t>
            </a: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Insécurité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18%</a:t>
            </a: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Besoins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EHA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09700" y="2075156"/>
            <a:ext cx="281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581522"/>
                </a:solidFill>
                <a:latin typeface="Arial Narrow" panose="020B0606020202030204" pitchFamily="34" charset="0"/>
              </a:rPr>
              <a:t>Kokoro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-Boeing et Plateau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39260" y="2075156"/>
            <a:ext cx="281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3</a:t>
            </a:r>
            <a:r>
              <a:rPr lang="fr-FR" sz="2400" b="1" baseline="30000" dirty="0">
                <a:solidFill>
                  <a:srgbClr val="581522"/>
                </a:solidFill>
                <a:latin typeface="Arial Narrow" panose="020B0606020202030204" pitchFamily="34" charset="0"/>
              </a:rPr>
              <a:t>ème</a:t>
            </a:r>
            <a:r>
              <a:rPr lang="fr-FR" sz="2400" b="1" dirty="0">
                <a:solidFill>
                  <a:srgbClr val="581522"/>
                </a:solidFill>
                <a:latin typeface="Arial Narrow" panose="020B0606020202030204" pitchFamily="34" charset="0"/>
              </a:rPr>
              <a:t> Arrondissement</a:t>
            </a: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Une enquête multisectorielle afin de couvrir le quotidien des habitants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287601" y="1622421"/>
            <a:ext cx="50021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Eau et assainissement</a:t>
            </a:r>
          </a:p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Santé</a:t>
            </a:r>
          </a:p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Éducation</a:t>
            </a:r>
          </a:p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Développement économique </a:t>
            </a:r>
          </a:p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Subsistance et assistance</a:t>
            </a:r>
          </a:p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Logement, terre, biens</a:t>
            </a:r>
          </a:p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Gouvernance</a:t>
            </a:r>
          </a:p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Sécurité</a:t>
            </a:r>
          </a:p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Déplacements</a:t>
            </a:r>
          </a:p>
          <a:p>
            <a:pPr marL="342900" indent="-342900" algn="ctr">
              <a:buFontTx/>
              <a:buChar char="-"/>
            </a:pPr>
            <a:endParaRPr lang="fr-F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07" y="1845250"/>
            <a:ext cx="2941487" cy="2430659"/>
          </a:xfrm>
        </p:spPr>
        <p:txBody>
          <a:bodyPr/>
          <a:lstStyle/>
          <a:p>
            <a:r>
              <a:rPr lang="en-US" dirty="0"/>
              <a:t>QU’EST CE QUE AGORA?</a:t>
            </a:r>
            <a:endParaRPr lang="es-ES" b="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A23BDCC-D78E-4420-ADCF-3BF9C13F0BF9}"/>
              </a:ext>
            </a:extLst>
          </p:cNvPr>
          <p:cNvSpPr txBox="1"/>
          <p:nvPr/>
        </p:nvSpPr>
        <p:spPr>
          <a:xfrm>
            <a:off x="4360730" y="2059918"/>
            <a:ext cx="45869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Une initiative conjointe spécialisée dans les évaluations territoriales et l’accompagnement des acteurs locaux dans des contextes de vulnérabilités urbaines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603FDAF-E61F-49DE-B0DF-A6E53FB5A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91" y="132202"/>
            <a:ext cx="1459219" cy="3979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28CC80B-25FE-49BC-87C8-84E1DE557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25" y="132202"/>
            <a:ext cx="1511444" cy="3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6B9C2FF0-E687-4977-BC26-DB91DC90E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3955029" cy="1743959"/>
          </a:xfrm>
        </p:spPr>
        <p:txBody>
          <a:bodyPr/>
          <a:lstStyle/>
          <a:p>
            <a:r>
              <a:rPr lang="en-US" dirty="0"/>
              <a:t>INTERVENTIONS PLANIFIEES</a:t>
            </a:r>
          </a:p>
        </p:txBody>
      </p:sp>
    </p:spTree>
    <p:extLst>
      <p:ext uri="{BB962C8B-B14F-4D97-AF65-F5344CB8AC3E}">
        <p14:creationId xmlns:p14="http://schemas.microsoft.com/office/powerpoint/2010/main" val="7591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 L’EVALUATION A LA PLANIFICATION</a:t>
            </a:r>
            <a:br>
              <a:rPr lang="fr-FR" dirty="0"/>
            </a:br>
            <a:r>
              <a:rPr lang="fr-FR" b="0" dirty="0"/>
              <a:t>Les acteurs locaux, catalyseurs du projet de territoire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86253" y="3016695"/>
            <a:ext cx="987763" cy="369332"/>
          </a:xfrm>
          <a:prstGeom prst="rect">
            <a:avLst/>
          </a:prstGeom>
          <a:solidFill>
            <a:srgbClr val="58152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 Narrow" panose="020B0606020202030204" pitchFamily="34" charset="0"/>
              </a:rPr>
              <a:t>Plaidoyer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486253" y="3929665"/>
            <a:ext cx="1581547" cy="369332"/>
          </a:xfrm>
          <a:prstGeom prst="rect">
            <a:avLst/>
          </a:prstGeom>
          <a:solidFill>
            <a:srgbClr val="58152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 Narrow" panose="020B0606020202030204" pitchFamily="34" charset="0"/>
              </a:rPr>
              <a:t>Mise en </a:t>
            </a:r>
            <a:r>
              <a:rPr lang="fr-FR" dirty="0" err="1">
                <a:solidFill>
                  <a:prstClr val="white"/>
                </a:solidFill>
                <a:latin typeface="Arial Narrow" panose="020B0606020202030204" pitchFamily="34" charset="0"/>
              </a:rPr>
              <a:t>oeuvre</a:t>
            </a:r>
            <a:endParaRPr lang="fr-FR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86253" y="4784398"/>
            <a:ext cx="1287632" cy="369332"/>
          </a:xfrm>
          <a:prstGeom prst="rect">
            <a:avLst/>
          </a:prstGeom>
          <a:solidFill>
            <a:srgbClr val="58152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 Narrow" panose="020B0606020202030204" pitchFamily="34" charset="0"/>
              </a:rPr>
              <a:t>Coordination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510B9FE-A9F8-43B9-A0E5-CDEC5E4F1260}"/>
              </a:ext>
            </a:extLst>
          </p:cNvPr>
          <p:cNvSpPr/>
          <p:nvPr/>
        </p:nvSpPr>
        <p:spPr>
          <a:xfrm>
            <a:off x="0" y="6241006"/>
            <a:ext cx="9144000" cy="78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E283E7-0B4D-4CB2-923D-C0CC9FC24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3" y="1210962"/>
            <a:ext cx="6839607" cy="58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8DBB516-D5E0-4608-B55F-F7636A52D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1354" y="2492943"/>
            <a:ext cx="3914281" cy="1208401"/>
          </a:xfrm>
        </p:spPr>
        <p:txBody>
          <a:bodyPr/>
          <a:lstStyle/>
          <a:p>
            <a:r>
              <a:rPr lang="en-US" sz="6600" dirty="0"/>
              <a:t>Plan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BCE3AF95-7D66-49FF-A6B4-E7DEE0B03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KOKORO BOEING</a:t>
            </a:r>
          </a:p>
        </p:txBody>
      </p:sp>
    </p:spTree>
    <p:extLst>
      <p:ext uri="{BB962C8B-B14F-4D97-AF65-F5344CB8AC3E}">
        <p14:creationId xmlns:p14="http://schemas.microsoft.com/office/powerpoint/2010/main" val="23450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64326-B6F1-4BBF-84A6-03F0BC12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757824" cy="724646"/>
          </a:xfrm>
        </p:spPr>
        <p:txBody>
          <a:bodyPr/>
          <a:lstStyle/>
          <a:p>
            <a:r>
              <a:rPr lang="en-US" dirty="0"/>
              <a:t>TENIR COMPTE DES DEPLACEMENTS</a:t>
            </a:r>
            <a:br>
              <a:rPr lang="en-US" dirty="0"/>
            </a:br>
            <a:r>
              <a:rPr lang="en-US" sz="2000" b="0" dirty="0" err="1"/>
              <a:t>Kokoro</a:t>
            </a:r>
            <a:r>
              <a:rPr lang="en-US" sz="2000" b="0" dirty="0"/>
              <a:t> Boeing : Une </a:t>
            </a:r>
            <a:r>
              <a:rPr lang="en-US" sz="2000" b="0" dirty="0" err="1"/>
              <a:t>localité</a:t>
            </a:r>
            <a:r>
              <a:rPr lang="en-US" sz="2000" b="0" dirty="0"/>
              <a:t> </a:t>
            </a:r>
            <a:r>
              <a:rPr lang="en-US" sz="2000" b="0" dirty="0" err="1"/>
              <a:t>d’accueil</a:t>
            </a:r>
            <a:r>
              <a:rPr lang="en-US" sz="2000" b="0" dirty="0"/>
              <a:t> </a:t>
            </a:r>
            <a:r>
              <a:rPr lang="en-US" sz="2000" b="0" dirty="0" err="1"/>
              <a:t>saturée</a:t>
            </a:r>
            <a:endParaRPr lang="en-US" sz="2000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E63047A5-D6F2-45D7-8AC1-8462757D1D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LOGEMENTS, TERRE ET BIENS - URBANISATION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9B174366-5734-4CDD-8B3F-6CE5D8790D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SECURITE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32ABDB-8F64-485B-A76D-45BDC2968121}"/>
              </a:ext>
            </a:extLst>
          </p:cNvPr>
          <p:cNvSpPr/>
          <p:nvPr/>
        </p:nvSpPr>
        <p:spPr>
          <a:xfrm>
            <a:off x="0" y="6241006"/>
            <a:ext cx="9144000" cy="78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E6F59D2-3C71-4DDC-9C0C-4390CE0A67A9}"/>
              </a:ext>
            </a:extLst>
          </p:cNvPr>
          <p:cNvSpPr/>
          <p:nvPr/>
        </p:nvSpPr>
        <p:spPr>
          <a:xfrm>
            <a:off x="-152400" y="1505678"/>
            <a:ext cx="9144000" cy="321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5BC5258-4902-4A71-8F73-4F14C4CD182A}"/>
              </a:ext>
            </a:extLst>
          </p:cNvPr>
          <p:cNvSpPr txBox="1"/>
          <p:nvPr/>
        </p:nvSpPr>
        <p:spPr>
          <a:xfrm>
            <a:off x="809754" y="3343002"/>
            <a:ext cx="33870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prstClr val="white"/>
                </a:solidFill>
                <a:latin typeface="Arial Narrow" panose="020B0606020202030204" pitchFamily="34" charset="0"/>
              </a:rPr>
              <a:t>La présence de déplacés internes : une problématique qui s’inscrit dans la durée, à la fois contrainte et opportunité</a:t>
            </a: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75FFCE3-D6E0-49FA-A883-2D5777A2A293}"/>
              </a:ext>
            </a:extLst>
          </p:cNvPr>
          <p:cNvSpPr txBox="1"/>
          <p:nvPr/>
        </p:nvSpPr>
        <p:spPr>
          <a:xfrm>
            <a:off x="5004808" y="2850560"/>
            <a:ext cx="33870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Santé économique des ménages: facteur clef pour l’accès aux services</a:t>
            </a: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fr-F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Un secteur agricole à valoriser comme ingrédient de réussite du développement socio-économique</a:t>
            </a: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fr-F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Un tissu associatif catalyseur d’initiatives économiques à soutenir à travers des programmes d’AGR structurés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12F50A9-3793-453E-B01B-45CBEFDD7E43}"/>
              </a:ext>
            </a:extLst>
          </p:cNvPr>
          <p:cNvSpPr/>
          <p:nvPr/>
        </p:nvSpPr>
        <p:spPr>
          <a:xfrm>
            <a:off x="4762196" y="1826883"/>
            <a:ext cx="3873804" cy="399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005252-14E6-4A15-86C2-4B7A54A18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82" y="1987145"/>
            <a:ext cx="507742" cy="52750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12DFDF4-1521-412F-9C7A-BFDFDB3975FF}"/>
              </a:ext>
            </a:extLst>
          </p:cNvPr>
          <p:cNvCxnSpPr>
            <a:cxnSpLocks/>
          </p:cNvCxnSpPr>
          <p:nvPr/>
        </p:nvCxnSpPr>
        <p:spPr>
          <a:xfrm>
            <a:off x="386176" y="2716249"/>
            <a:ext cx="4005071" cy="0"/>
          </a:xfrm>
          <a:prstGeom prst="line">
            <a:avLst/>
          </a:prstGeom>
          <a:ln w="349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5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643BDEB-F4D5-4486-BEA4-99CC137A980B}"/>
              </a:ext>
            </a:extLst>
          </p:cNvPr>
          <p:cNvSpPr/>
          <p:nvPr/>
        </p:nvSpPr>
        <p:spPr>
          <a:xfrm>
            <a:off x="0" y="6199037"/>
            <a:ext cx="9144000" cy="78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BB705E1-B763-436B-9D85-E504F64E856D}"/>
              </a:ext>
            </a:extLst>
          </p:cNvPr>
          <p:cNvGrpSpPr/>
          <p:nvPr/>
        </p:nvGrpSpPr>
        <p:grpSpPr>
          <a:xfrm>
            <a:off x="0" y="2243703"/>
            <a:ext cx="9512968" cy="1490221"/>
            <a:chOff x="0" y="2243703"/>
            <a:chExt cx="9512968" cy="149022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61D9658-4311-4AA5-838E-6E1190800F5B}"/>
                </a:ext>
              </a:extLst>
            </p:cNvPr>
            <p:cNvSpPr txBox="1"/>
            <p:nvPr/>
          </p:nvSpPr>
          <p:spPr>
            <a:xfrm>
              <a:off x="58120" y="2533595"/>
              <a:ext cx="90277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Assurer la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résolution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collaborative des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différends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liés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à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l’accès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à la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terre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Mener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campagnes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sensibilisation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et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d’accompagnement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pour les occupants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irréguliers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sous le leadership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accru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du GT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SolDur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12A204E-49B9-44C8-BC5B-20154A295900}"/>
                </a:ext>
              </a:extLst>
            </p:cNvPr>
            <p:cNvGrpSpPr/>
            <p:nvPr/>
          </p:nvGrpSpPr>
          <p:grpSpPr>
            <a:xfrm>
              <a:off x="0" y="2243703"/>
              <a:ext cx="9512968" cy="369332"/>
              <a:chOff x="0" y="1079803"/>
              <a:chExt cx="9512968" cy="36933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19AEFE38-F31D-4052-AA68-3335FBF30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18838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8A0AAB2D-6D08-46D2-8FB2-6A3FC34F3694}"/>
                  </a:ext>
                </a:extLst>
              </p:cNvPr>
              <p:cNvSpPr txBox="1"/>
              <p:nvPr/>
            </p:nvSpPr>
            <p:spPr>
              <a:xfrm>
                <a:off x="2016651" y="1079803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COURT TERME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E8569802-AE24-442B-87D6-F7D0F86319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6583" y="1264469"/>
                <a:ext cx="5866385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B8DC522-42C0-4EA5-8598-621E677E0559}"/>
              </a:ext>
            </a:extLst>
          </p:cNvPr>
          <p:cNvGrpSpPr/>
          <p:nvPr/>
        </p:nvGrpSpPr>
        <p:grpSpPr>
          <a:xfrm>
            <a:off x="0" y="3810773"/>
            <a:ext cx="9291284" cy="1412043"/>
            <a:chOff x="0" y="3810773"/>
            <a:chExt cx="9291284" cy="141204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C44B912-63EA-4719-B10C-4E7F2C3295AB}"/>
                </a:ext>
              </a:extLst>
            </p:cNvPr>
            <p:cNvGrpSpPr/>
            <p:nvPr/>
          </p:nvGrpSpPr>
          <p:grpSpPr>
            <a:xfrm>
              <a:off x="0" y="3810773"/>
              <a:ext cx="9291284" cy="369332"/>
              <a:chOff x="0" y="1079803"/>
              <a:chExt cx="9291284" cy="369332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E4EE2827-6431-4E85-BFDE-00C81D823A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2785733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5DBDCB8-CE6A-4161-A320-0B343149ED55}"/>
                  </a:ext>
                </a:extLst>
              </p:cNvPr>
              <p:cNvSpPr txBox="1"/>
              <p:nvPr/>
            </p:nvSpPr>
            <p:spPr>
              <a:xfrm>
                <a:off x="2905970" y="1079803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MOYEN TERME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E6A7A30D-D363-44FE-A08F-0501323DCA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1264469"/>
                <a:ext cx="47192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F30F431-7699-419E-B0BD-28A73CB53F7B}"/>
                </a:ext>
              </a:extLst>
            </p:cNvPr>
            <p:cNvSpPr txBox="1"/>
            <p:nvPr/>
          </p:nvSpPr>
          <p:spPr>
            <a:xfrm>
              <a:off x="116241" y="4299486"/>
              <a:ext cx="90277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Envisager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solutions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relocalisation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au sein de la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localité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pour les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déplacés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ne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pouvant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/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souhaitant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pas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retourner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sur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leur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lieu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d’origine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  <a:b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</a:b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Planifier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interventions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structurantes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intégrées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qui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répondent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à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ces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vulnérabilités</a:t>
              </a:r>
              <a:endParaRPr lang="en-US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AEC69AD-DE69-4678-AE63-66D673118237}"/>
              </a:ext>
            </a:extLst>
          </p:cNvPr>
          <p:cNvGrpSpPr/>
          <p:nvPr/>
        </p:nvGrpSpPr>
        <p:grpSpPr>
          <a:xfrm>
            <a:off x="0" y="5284181"/>
            <a:ext cx="9291284" cy="1228706"/>
            <a:chOff x="0" y="5284181"/>
            <a:chExt cx="9291284" cy="12287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800C856C-DDC5-479D-8D1B-0C2BDF49F450}"/>
                </a:ext>
              </a:extLst>
            </p:cNvPr>
            <p:cNvGrpSpPr/>
            <p:nvPr/>
          </p:nvGrpSpPr>
          <p:grpSpPr>
            <a:xfrm>
              <a:off x="0" y="5284181"/>
              <a:ext cx="9291284" cy="369332"/>
              <a:chOff x="0" y="1114007"/>
              <a:chExt cx="9291284" cy="36933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BF7E8BEE-E4FF-48D9-8532-FDAD66D5EF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3991131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EC7EE23-DEAC-4DA6-9BC3-9A4C9E5109C4}"/>
                  </a:ext>
                </a:extLst>
              </p:cNvPr>
              <p:cNvSpPr txBox="1"/>
              <p:nvPr/>
            </p:nvSpPr>
            <p:spPr>
              <a:xfrm>
                <a:off x="4186974" y="1114007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LONG TERME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0CEBAD36-CA52-44FB-B106-90155AFCB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5800" y="1264469"/>
                <a:ext cx="35254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365799A-0135-4944-8C04-0DD39E454B40}"/>
                </a:ext>
              </a:extLst>
            </p:cNvPr>
            <p:cNvSpPr txBox="1"/>
            <p:nvPr/>
          </p:nvSpPr>
          <p:spPr>
            <a:xfrm>
              <a:off x="141376" y="5866556"/>
              <a:ext cx="9027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Renforcer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le leadership du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Ministère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l’Urbanisme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pour la gestion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domaniale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, la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réforme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la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loi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foncière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et la gestion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l’adressage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pour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encadrer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interventions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développement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47E890B-0A11-4DCB-85C2-DE9422E67188}"/>
              </a:ext>
            </a:extLst>
          </p:cNvPr>
          <p:cNvGrpSpPr/>
          <p:nvPr/>
        </p:nvGrpSpPr>
        <p:grpSpPr>
          <a:xfrm>
            <a:off x="141375" y="1498294"/>
            <a:ext cx="3788691" cy="663322"/>
            <a:chOff x="368772" y="1498294"/>
            <a:chExt cx="2705812" cy="447736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881A2A3A-F0B2-4011-BD2F-58DA7B449219}"/>
                </a:ext>
              </a:extLst>
            </p:cNvPr>
            <p:cNvSpPr/>
            <p:nvPr/>
          </p:nvSpPr>
          <p:spPr>
            <a:xfrm>
              <a:off x="386176" y="1498294"/>
              <a:ext cx="2688408" cy="43626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15DC92-1837-4FA2-AD50-DEEF7D28FD5D}"/>
                </a:ext>
              </a:extLst>
            </p:cNvPr>
            <p:cNvSpPr txBox="1"/>
            <p:nvPr/>
          </p:nvSpPr>
          <p:spPr>
            <a:xfrm>
              <a:off x="368772" y="1612982"/>
              <a:ext cx="2126255" cy="4362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LOGEMENT TERRE ET BIENS - URBANISATION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D18769F-F5D9-4CC2-8342-EEA945B6B684}"/>
                </a:ext>
              </a:extLst>
            </p:cNvPr>
            <p:cNvSpPr txBox="1"/>
            <p:nvPr/>
          </p:nvSpPr>
          <p:spPr>
            <a:xfrm>
              <a:off x="386176" y="2300381"/>
              <a:ext cx="25425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fr-FR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CE4D2DA-62B9-46E1-B57D-0FF6EACCF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11" y="1539654"/>
            <a:ext cx="507742" cy="527504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xmlns="" id="{805F8116-F167-4497-916B-EFCD9C8C3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757824" cy="724646"/>
          </a:xfrm>
        </p:spPr>
        <p:txBody>
          <a:bodyPr/>
          <a:lstStyle/>
          <a:p>
            <a:r>
              <a:rPr lang="en-US" dirty="0"/>
              <a:t>TENIR COMPTE DES DEPLACEMENTS</a:t>
            </a:r>
            <a:br>
              <a:rPr lang="en-US" dirty="0"/>
            </a:br>
            <a:r>
              <a:rPr lang="en-US" sz="2000" b="0" dirty="0" err="1"/>
              <a:t>Kokoro</a:t>
            </a:r>
            <a:r>
              <a:rPr lang="en-US" sz="2000" b="0" dirty="0"/>
              <a:t> Boeing : Une </a:t>
            </a:r>
            <a:r>
              <a:rPr lang="en-US" sz="2000" b="0" dirty="0" err="1"/>
              <a:t>localité</a:t>
            </a:r>
            <a:r>
              <a:rPr lang="en-US" sz="2000" b="0" dirty="0"/>
              <a:t> </a:t>
            </a:r>
            <a:r>
              <a:rPr lang="en-US" sz="2000" b="0" dirty="0" err="1"/>
              <a:t>d’accueil</a:t>
            </a:r>
            <a:r>
              <a:rPr lang="en-US" sz="2000" b="0" dirty="0"/>
              <a:t> </a:t>
            </a:r>
            <a:r>
              <a:rPr lang="en-US" sz="2000" b="0" dirty="0" err="1"/>
              <a:t>saturée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11931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64326-B6F1-4BBF-84A6-03F0BC12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602" y="250407"/>
            <a:ext cx="9000195" cy="724646"/>
          </a:xfrm>
        </p:spPr>
        <p:txBody>
          <a:bodyPr/>
          <a:lstStyle/>
          <a:p>
            <a:r>
              <a:rPr lang="en-US" dirty="0"/>
              <a:t>DES BESOINS CROISSANTS A KOKORO BOEING</a:t>
            </a:r>
            <a:br>
              <a:rPr lang="en-US" dirty="0"/>
            </a:br>
            <a:r>
              <a:rPr lang="en-US" sz="2400" b="0" dirty="0"/>
              <a:t>Des services de base à </a:t>
            </a:r>
            <a:r>
              <a:rPr lang="en-US" sz="2400" b="0" dirty="0" err="1"/>
              <a:t>renforcer</a:t>
            </a:r>
            <a:endParaRPr lang="en-US" sz="24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BFA60B-3139-4F4D-815A-209B30BC7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87" y="1713358"/>
            <a:ext cx="430534" cy="41234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BB0B5B-C8D8-4DF5-A9E8-F8F89E3083F4}"/>
              </a:ext>
            </a:extLst>
          </p:cNvPr>
          <p:cNvGrpSpPr/>
          <p:nvPr/>
        </p:nvGrpSpPr>
        <p:grpSpPr>
          <a:xfrm>
            <a:off x="263701" y="1515243"/>
            <a:ext cx="2666016" cy="4356362"/>
            <a:chOff x="3233629" y="1498294"/>
            <a:chExt cx="2653935" cy="43626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7226289-4A29-4543-9CB1-4EBC3F9E8692}"/>
                </a:ext>
              </a:extLst>
            </p:cNvPr>
            <p:cNvSpPr/>
            <p:nvPr/>
          </p:nvSpPr>
          <p:spPr>
            <a:xfrm>
              <a:off x="3233629" y="1498294"/>
              <a:ext cx="2653935" cy="4362679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93AC751-BB72-45AE-A58C-74252B8601D1}"/>
                </a:ext>
              </a:extLst>
            </p:cNvPr>
            <p:cNvSpPr txBox="1"/>
            <p:nvPr/>
          </p:nvSpPr>
          <p:spPr>
            <a:xfrm>
              <a:off x="3277205" y="2294913"/>
              <a:ext cx="2509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fr-FR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>
                <a:defRPr/>
              </a:pPr>
              <a:endParaRPr lang="fr-FR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E51B265-1142-4ABB-A183-1FFDCE7ED123}"/>
              </a:ext>
            </a:extLst>
          </p:cNvPr>
          <p:cNvCxnSpPr/>
          <p:nvPr/>
        </p:nvCxnSpPr>
        <p:spPr>
          <a:xfrm>
            <a:off x="140006" y="2481599"/>
            <a:ext cx="3137199" cy="0"/>
          </a:xfrm>
          <a:prstGeom prst="line">
            <a:avLst/>
          </a:prstGeom>
          <a:ln w="349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C7EEA7F-7763-4C62-98CE-11852B9A041C}"/>
              </a:ext>
            </a:extLst>
          </p:cNvPr>
          <p:cNvSpPr txBox="1"/>
          <p:nvPr/>
        </p:nvSpPr>
        <p:spPr>
          <a:xfrm>
            <a:off x="334009" y="1543891"/>
            <a:ext cx="209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</a:rPr>
              <a:t>EAU ET ASSAINISSEMENT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60C6439-3608-423B-937F-AD5227DDE66D}"/>
              </a:ext>
            </a:extLst>
          </p:cNvPr>
          <p:cNvSpPr txBox="1"/>
          <p:nvPr/>
        </p:nvSpPr>
        <p:spPr>
          <a:xfrm>
            <a:off x="419766" y="3526481"/>
            <a:ext cx="250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white"/>
                </a:solidFill>
                <a:latin typeface="Arial Narrow" panose="020B0606020202030204" pitchFamily="34" charset="0"/>
              </a:rPr>
              <a:t>Intervenir à la fois localement et à l’échelle de la ville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E4023BE-3296-49F4-B53B-4EE402435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81" y="1637686"/>
            <a:ext cx="389124" cy="4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5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856FB35-BE6F-49F6-B89A-CC29978AA198}"/>
              </a:ext>
            </a:extLst>
          </p:cNvPr>
          <p:cNvGrpSpPr/>
          <p:nvPr/>
        </p:nvGrpSpPr>
        <p:grpSpPr>
          <a:xfrm>
            <a:off x="141376" y="1534622"/>
            <a:ext cx="2666016" cy="629382"/>
            <a:chOff x="3233629" y="1498294"/>
            <a:chExt cx="2653935" cy="43626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A0B8439-8579-4ACC-9522-F95145D7BEFB}"/>
                </a:ext>
              </a:extLst>
            </p:cNvPr>
            <p:cNvSpPr/>
            <p:nvPr/>
          </p:nvSpPr>
          <p:spPr>
            <a:xfrm>
              <a:off x="3233629" y="1498294"/>
              <a:ext cx="2653935" cy="4362679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55B9D5B-777C-4088-97DB-A21B6F0CCC52}"/>
                </a:ext>
              </a:extLst>
            </p:cNvPr>
            <p:cNvSpPr txBox="1"/>
            <p:nvPr/>
          </p:nvSpPr>
          <p:spPr>
            <a:xfrm>
              <a:off x="3277205" y="2294913"/>
              <a:ext cx="2509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fr-FR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>
                <a:defRPr/>
              </a:pPr>
              <a:endParaRPr lang="fr-FR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902EF4-1930-46EA-90DF-995B6086072B}"/>
              </a:ext>
            </a:extLst>
          </p:cNvPr>
          <p:cNvSpPr/>
          <p:nvPr/>
        </p:nvSpPr>
        <p:spPr>
          <a:xfrm>
            <a:off x="0" y="6241006"/>
            <a:ext cx="9144000" cy="78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4ADE4C-79B9-4787-BED9-63A301DE81C3}"/>
              </a:ext>
            </a:extLst>
          </p:cNvPr>
          <p:cNvSpPr txBox="1"/>
          <p:nvPr/>
        </p:nvSpPr>
        <p:spPr>
          <a:xfrm>
            <a:off x="116241" y="2797701"/>
            <a:ext cx="90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Appuyer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une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gouvernance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locale de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l’eau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Mairies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et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Comités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de gestion </a:t>
            </a:r>
          </a:p>
          <a:p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Dépolluer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les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puits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condamnés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, assurer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l’entretien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et la maintenance des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puits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et des KBF sur-utilizes.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ED4BD25-EA4A-49B1-A547-859D90DEDAF5}"/>
              </a:ext>
            </a:extLst>
          </p:cNvPr>
          <p:cNvSpPr txBox="1"/>
          <p:nvPr/>
        </p:nvSpPr>
        <p:spPr>
          <a:xfrm>
            <a:off x="141376" y="433033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Concrétiser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les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projets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de forages 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hybrides sous la tutelle des Mairies.</a:t>
            </a:r>
          </a:p>
          <a:p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Structurer une filière génératrice de revenus publics et économiques autour des déchets.	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FCD27AB-88B6-45E4-9AFA-261ECF5FB5F3}"/>
              </a:ext>
            </a:extLst>
          </p:cNvPr>
          <p:cNvGrpSpPr/>
          <p:nvPr/>
        </p:nvGrpSpPr>
        <p:grpSpPr>
          <a:xfrm>
            <a:off x="0" y="2243703"/>
            <a:ext cx="9512968" cy="369332"/>
            <a:chOff x="0" y="1079803"/>
            <a:chExt cx="9512968" cy="36933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A2740066-4BC0-43E8-8908-CE6F935C58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98673"/>
              <a:ext cx="1883884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130A632-945D-4AF7-A858-E2DAE3BF4B17}"/>
                </a:ext>
              </a:extLst>
            </p:cNvPr>
            <p:cNvSpPr txBox="1"/>
            <p:nvPr/>
          </p:nvSpPr>
          <p:spPr>
            <a:xfrm>
              <a:off x="2016651" y="1079803"/>
              <a:ext cx="2170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81522"/>
                  </a:solidFill>
                  <a:latin typeface="Arial Narrow" panose="020B0606020202030204" pitchFamily="34" charset="0"/>
                </a:rPr>
                <a:t>COURT TERME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60AF39A-D4E4-4940-A21C-5B6480ACA000}"/>
                </a:ext>
              </a:extLst>
            </p:cNvPr>
            <p:cNvCxnSpPr>
              <a:cxnSpLocks/>
            </p:cNvCxnSpPr>
            <p:nvPr/>
          </p:nvCxnSpPr>
          <p:spPr>
            <a:xfrm>
              <a:off x="3646583" y="1264469"/>
              <a:ext cx="5866385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9BF94B3-E6DB-4F7E-B203-F4D1415E8D69}"/>
              </a:ext>
            </a:extLst>
          </p:cNvPr>
          <p:cNvGrpSpPr/>
          <p:nvPr/>
        </p:nvGrpSpPr>
        <p:grpSpPr>
          <a:xfrm>
            <a:off x="0" y="3810773"/>
            <a:ext cx="9291284" cy="369332"/>
            <a:chOff x="0" y="1079803"/>
            <a:chExt cx="9291284" cy="3693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57CB9C79-F44D-45AA-9329-F3CD1CCC6C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98673"/>
              <a:ext cx="2785733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A12BEDA-B128-41EF-B077-40695A6B5BC5}"/>
                </a:ext>
              </a:extLst>
            </p:cNvPr>
            <p:cNvSpPr txBox="1"/>
            <p:nvPr/>
          </p:nvSpPr>
          <p:spPr>
            <a:xfrm>
              <a:off x="2905970" y="1079803"/>
              <a:ext cx="2170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81522"/>
                  </a:solidFill>
                  <a:latin typeface="Arial Narrow" panose="020B0606020202030204" pitchFamily="34" charset="0"/>
                </a:rPr>
                <a:t>MOYEN TERME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6833A53-5A45-47EA-9C3E-848C414CD23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264469"/>
              <a:ext cx="4719284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C086BF2-263D-4E24-AFCF-16AA13800DA4}"/>
              </a:ext>
            </a:extLst>
          </p:cNvPr>
          <p:cNvGrpSpPr/>
          <p:nvPr/>
        </p:nvGrpSpPr>
        <p:grpSpPr>
          <a:xfrm>
            <a:off x="0" y="5284181"/>
            <a:ext cx="9291284" cy="369332"/>
            <a:chOff x="0" y="1114007"/>
            <a:chExt cx="9291284" cy="36933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1FD38C74-FCA2-4D70-A00D-55E691D3A61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98673"/>
              <a:ext cx="3991131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22ABD94-DD73-4DB5-BFB3-7C2EAFA43482}"/>
                </a:ext>
              </a:extLst>
            </p:cNvPr>
            <p:cNvSpPr txBox="1"/>
            <p:nvPr/>
          </p:nvSpPr>
          <p:spPr>
            <a:xfrm>
              <a:off x="4186974" y="1114007"/>
              <a:ext cx="2170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81522"/>
                  </a:solidFill>
                  <a:latin typeface="Arial Narrow" panose="020B0606020202030204" pitchFamily="34" charset="0"/>
                </a:rPr>
                <a:t>LONG TERME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9FA2CC6-8A8F-4806-8A8F-D82E2BED4E67}"/>
                </a:ext>
              </a:extLst>
            </p:cNvPr>
            <p:cNvCxnSpPr>
              <a:cxnSpLocks/>
            </p:cNvCxnSpPr>
            <p:nvPr/>
          </p:nvCxnSpPr>
          <p:spPr>
            <a:xfrm>
              <a:off x="5765800" y="1264469"/>
              <a:ext cx="3525484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7096ACA-68F5-4E05-87A5-133E734DB322}"/>
              </a:ext>
            </a:extLst>
          </p:cNvPr>
          <p:cNvSpPr txBox="1"/>
          <p:nvPr/>
        </p:nvSpPr>
        <p:spPr>
          <a:xfrm>
            <a:off x="141376" y="5866556"/>
            <a:ext cx="90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Investir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sur le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réseau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de distribution de la SODECA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en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amont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et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en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aval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, avec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une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assistance technique.</a:t>
            </a:r>
          </a:p>
          <a:p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Former les services techniques des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Mairies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dans la gestion de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l’eau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et de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l’environnement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F34A58C9-30A2-4470-8979-2D0B81641426}"/>
              </a:ext>
            </a:extLst>
          </p:cNvPr>
          <p:cNvGrpSpPr/>
          <p:nvPr/>
        </p:nvGrpSpPr>
        <p:grpSpPr>
          <a:xfrm>
            <a:off x="251104" y="1515287"/>
            <a:ext cx="2527131" cy="151995"/>
            <a:chOff x="368772" y="1612985"/>
            <a:chExt cx="2559958" cy="102595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D75E8AA-C0FB-4F3C-9773-ABB80AFE7055}"/>
                </a:ext>
              </a:extLst>
            </p:cNvPr>
            <p:cNvSpPr txBox="1"/>
            <p:nvPr/>
          </p:nvSpPr>
          <p:spPr>
            <a:xfrm>
              <a:off x="368772" y="1612985"/>
              <a:ext cx="212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EAU ET ASSAINISSEMENT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256F760-F1D1-4B7B-B9D7-89F8C938F574}"/>
                </a:ext>
              </a:extLst>
            </p:cNvPr>
            <p:cNvSpPr txBox="1"/>
            <p:nvPr/>
          </p:nvSpPr>
          <p:spPr>
            <a:xfrm>
              <a:off x="386176" y="2300381"/>
              <a:ext cx="25425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447925C3-D891-4FE8-8618-B7C7A97C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602" y="250407"/>
            <a:ext cx="9000195" cy="724646"/>
          </a:xfrm>
        </p:spPr>
        <p:txBody>
          <a:bodyPr/>
          <a:lstStyle/>
          <a:p>
            <a:r>
              <a:rPr lang="en-US" dirty="0"/>
              <a:t>DES BESOINS CROISSANTS A KOKORO BOEING</a:t>
            </a:r>
            <a:br>
              <a:rPr lang="en-US" dirty="0"/>
            </a:br>
            <a:r>
              <a:rPr lang="en-US" sz="2400" b="0" dirty="0"/>
              <a:t>Des services de base à </a:t>
            </a:r>
            <a:r>
              <a:rPr lang="en-US" sz="2400" b="0" dirty="0" err="1"/>
              <a:t>renforcer</a:t>
            </a:r>
            <a:endParaRPr lang="en-US" sz="24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D1CD1D-9A1E-4AF1-868E-880D4AD57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43" y="1553016"/>
            <a:ext cx="389124" cy="4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2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DA72ED5-EBDA-4EC0-AF27-40C07BB020EA}"/>
              </a:ext>
            </a:extLst>
          </p:cNvPr>
          <p:cNvGrpSpPr/>
          <p:nvPr/>
        </p:nvGrpSpPr>
        <p:grpSpPr>
          <a:xfrm>
            <a:off x="6191477" y="1498294"/>
            <a:ext cx="2653935" cy="4362679"/>
            <a:chOff x="6191477" y="1498294"/>
            <a:chExt cx="2653935" cy="43626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DC2A609-B422-45EF-A557-FAD04F5A75F2}"/>
                </a:ext>
              </a:extLst>
            </p:cNvPr>
            <p:cNvSpPr/>
            <p:nvPr/>
          </p:nvSpPr>
          <p:spPr>
            <a:xfrm>
              <a:off x="6191477" y="1498294"/>
              <a:ext cx="2653935" cy="4362679"/>
            </a:xfrm>
            <a:prstGeom prst="rect">
              <a:avLst/>
            </a:prstGeom>
            <a:solidFill>
              <a:srgbClr val="B7AD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2108C6D-54D6-47C5-BB97-A53F2F96E101}"/>
                </a:ext>
              </a:extLst>
            </p:cNvPr>
            <p:cNvSpPr txBox="1"/>
            <p:nvPr/>
          </p:nvSpPr>
          <p:spPr>
            <a:xfrm>
              <a:off x="6257579" y="1582762"/>
              <a:ext cx="212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DEVELOPPEMENT ECONOMIQUE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0FDD188-D831-41AB-AEE1-BFD54D223A3D}"/>
                </a:ext>
              </a:extLst>
            </p:cNvPr>
            <p:cNvSpPr txBox="1"/>
            <p:nvPr/>
          </p:nvSpPr>
          <p:spPr>
            <a:xfrm>
              <a:off x="6337004" y="2313561"/>
              <a:ext cx="2364421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endParaRPr lang="fr-FR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endParaRPr lang="fr-FR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endParaRPr lang="fr-FR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r>
                <a:rPr lang="fr-FR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Un secteur agricole à valoriser pour structurer le territoire</a:t>
              </a:r>
            </a:p>
            <a:p>
              <a:endParaRPr lang="fr-FR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40068C-CBF6-434A-891C-80F6587E8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97" y="1672653"/>
            <a:ext cx="418151" cy="46654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EF6C0FD-8047-420B-AA86-14D463581DB6}"/>
              </a:ext>
            </a:extLst>
          </p:cNvPr>
          <p:cNvCxnSpPr/>
          <p:nvPr/>
        </p:nvCxnSpPr>
        <p:spPr>
          <a:xfrm>
            <a:off x="5708213" y="2397272"/>
            <a:ext cx="3137199" cy="0"/>
          </a:xfrm>
          <a:prstGeom prst="line">
            <a:avLst/>
          </a:prstGeom>
          <a:ln w="349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9794583-CB7F-4C6E-A547-77E8636DA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602" y="250407"/>
            <a:ext cx="9000195" cy="724646"/>
          </a:xfrm>
        </p:spPr>
        <p:txBody>
          <a:bodyPr/>
          <a:lstStyle/>
          <a:p>
            <a:r>
              <a:rPr lang="en-US" dirty="0"/>
              <a:t>DES BESOINS CROISSANTS A KOKORO BOEING</a:t>
            </a:r>
            <a:br>
              <a:rPr lang="en-US" dirty="0"/>
            </a:br>
            <a:r>
              <a:rPr lang="en-US" sz="2400" b="0" dirty="0"/>
              <a:t>Des services de base à </a:t>
            </a:r>
            <a:r>
              <a:rPr lang="en-US" sz="2400" b="0" dirty="0" err="1"/>
              <a:t>renforcer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3808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902EF4-1930-46EA-90DF-995B6086072B}"/>
              </a:ext>
            </a:extLst>
          </p:cNvPr>
          <p:cNvSpPr/>
          <p:nvPr/>
        </p:nvSpPr>
        <p:spPr>
          <a:xfrm>
            <a:off x="0" y="6241006"/>
            <a:ext cx="9144000" cy="78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04469E-7948-4322-9DAE-B7201177C349}"/>
              </a:ext>
            </a:extLst>
          </p:cNvPr>
          <p:cNvGrpSpPr/>
          <p:nvPr/>
        </p:nvGrpSpPr>
        <p:grpSpPr>
          <a:xfrm>
            <a:off x="0" y="2243703"/>
            <a:ext cx="9512968" cy="1200329"/>
            <a:chOff x="0" y="2243703"/>
            <a:chExt cx="9512968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F4ADE4C-79B9-4787-BED9-63A301DE81C3}"/>
                </a:ext>
              </a:extLst>
            </p:cNvPr>
            <p:cNvSpPr txBox="1"/>
            <p:nvPr/>
          </p:nvSpPr>
          <p:spPr>
            <a:xfrm>
              <a:off x="116241" y="2797701"/>
              <a:ext cx="9027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Appuyer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tissu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économique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associatif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local.</a:t>
              </a:r>
            </a:p>
            <a:p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Renforcer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l’offer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d’activités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génétrices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revenus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FCD27AB-88B6-45E4-9AFA-261ECF5FB5F3}"/>
                </a:ext>
              </a:extLst>
            </p:cNvPr>
            <p:cNvGrpSpPr/>
            <p:nvPr/>
          </p:nvGrpSpPr>
          <p:grpSpPr>
            <a:xfrm>
              <a:off x="0" y="2243703"/>
              <a:ext cx="9512968" cy="369332"/>
              <a:chOff x="0" y="1079803"/>
              <a:chExt cx="9512968" cy="369332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A2740066-4BC0-43E8-8908-CE6F935C58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18838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130A632-945D-4AF7-A858-E2DAE3BF4B17}"/>
                  </a:ext>
                </a:extLst>
              </p:cNvPr>
              <p:cNvSpPr txBox="1"/>
              <p:nvPr/>
            </p:nvSpPr>
            <p:spPr>
              <a:xfrm>
                <a:off x="2016651" y="1079803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COURT TERME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B60AF39A-D4E4-4940-A21C-5B6480ACA0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6583" y="1264469"/>
                <a:ext cx="5866385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7762A50-B27B-4426-A643-D9DF88F708A6}"/>
              </a:ext>
            </a:extLst>
          </p:cNvPr>
          <p:cNvGrpSpPr/>
          <p:nvPr/>
        </p:nvGrpSpPr>
        <p:grpSpPr>
          <a:xfrm>
            <a:off x="0" y="5284181"/>
            <a:ext cx="9291284" cy="1228706"/>
            <a:chOff x="0" y="5284181"/>
            <a:chExt cx="9291284" cy="122870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C086BF2-263D-4E24-AFCF-16AA13800DA4}"/>
                </a:ext>
              </a:extLst>
            </p:cNvPr>
            <p:cNvGrpSpPr/>
            <p:nvPr/>
          </p:nvGrpSpPr>
          <p:grpSpPr>
            <a:xfrm>
              <a:off x="0" y="5284181"/>
              <a:ext cx="9291284" cy="369332"/>
              <a:chOff x="0" y="1114007"/>
              <a:chExt cx="9291284" cy="369332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1FD38C74-FCA2-4D70-A00D-55E691D3A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3991131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22ABD94-DD73-4DB5-BFB3-7C2EAFA43482}"/>
                  </a:ext>
                </a:extLst>
              </p:cNvPr>
              <p:cNvSpPr txBox="1"/>
              <p:nvPr/>
            </p:nvSpPr>
            <p:spPr>
              <a:xfrm>
                <a:off x="4186974" y="1114007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LONG TERME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39FA2CC6-8A8F-4806-8A8F-D82E2BED4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5800" y="1264469"/>
                <a:ext cx="35254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7096ACA-68F5-4E05-87A5-133E734DB322}"/>
                </a:ext>
              </a:extLst>
            </p:cNvPr>
            <p:cNvSpPr txBox="1"/>
            <p:nvPr/>
          </p:nvSpPr>
          <p:spPr>
            <a:xfrm>
              <a:off x="141376" y="5866556"/>
              <a:ext cx="9027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Structurer et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subventionner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une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offre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formation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autour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métiers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agricoles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  <a:p>
              <a:endParaRPr lang="en-US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E8B66B0-C376-45F9-BD1A-251BEF72F6BD}"/>
              </a:ext>
            </a:extLst>
          </p:cNvPr>
          <p:cNvGrpSpPr/>
          <p:nvPr/>
        </p:nvGrpSpPr>
        <p:grpSpPr>
          <a:xfrm>
            <a:off x="0" y="3810773"/>
            <a:ext cx="9291284" cy="1135044"/>
            <a:chOff x="0" y="3810773"/>
            <a:chExt cx="9291284" cy="113504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99BF94B3-E6DB-4F7E-B203-F4D1415E8D69}"/>
                </a:ext>
              </a:extLst>
            </p:cNvPr>
            <p:cNvGrpSpPr/>
            <p:nvPr/>
          </p:nvGrpSpPr>
          <p:grpSpPr>
            <a:xfrm>
              <a:off x="0" y="3810773"/>
              <a:ext cx="9291284" cy="369332"/>
              <a:chOff x="0" y="1079803"/>
              <a:chExt cx="9291284" cy="369332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57CB9C79-F44D-45AA-9329-F3CD1CCC6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2785733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A12BEDA-B128-41EF-B077-40695A6B5BC5}"/>
                  </a:ext>
                </a:extLst>
              </p:cNvPr>
              <p:cNvSpPr txBox="1"/>
              <p:nvPr/>
            </p:nvSpPr>
            <p:spPr>
              <a:xfrm>
                <a:off x="2905970" y="1079803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MOYEN TERME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46833A53-5A45-47EA-9C3E-848C414CD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1264469"/>
                <a:ext cx="47192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67A2993-A9F8-4CE6-8F63-7F4B89FCAA37}"/>
                </a:ext>
              </a:extLst>
            </p:cNvPr>
            <p:cNvSpPr txBox="1"/>
            <p:nvPr/>
          </p:nvSpPr>
          <p:spPr>
            <a:xfrm>
              <a:off x="116241" y="4299486"/>
              <a:ext cx="9027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Valoriser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secteur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Agricole.</a:t>
              </a:r>
            </a:p>
            <a:p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Protéger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emprises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foncières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agricoles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CE32DD9-D10D-4322-8DCD-17ABC5C4EACA}"/>
              </a:ext>
            </a:extLst>
          </p:cNvPr>
          <p:cNvGrpSpPr/>
          <p:nvPr/>
        </p:nvGrpSpPr>
        <p:grpSpPr>
          <a:xfrm>
            <a:off x="6191477" y="1498294"/>
            <a:ext cx="2653935" cy="693703"/>
            <a:chOff x="6191477" y="1498294"/>
            <a:chExt cx="2653935" cy="436267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0CE9EF7-AC63-4FED-BDED-CD7B03108E43}"/>
                </a:ext>
              </a:extLst>
            </p:cNvPr>
            <p:cNvSpPr/>
            <p:nvPr/>
          </p:nvSpPr>
          <p:spPr>
            <a:xfrm>
              <a:off x="6191477" y="1498294"/>
              <a:ext cx="2653935" cy="4362679"/>
            </a:xfrm>
            <a:prstGeom prst="rect">
              <a:avLst/>
            </a:prstGeom>
            <a:solidFill>
              <a:srgbClr val="B7AD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0245319-67D6-4343-9919-AA381257EBD9}"/>
                </a:ext>
              </a:extLst>
            </p:cNvPr>
            <p:cNvSpPr txBox="1"/>
            <p:nvPr/>
          </p:nvSpPr>
          <p:spPr>
            <a:xfrm>
              <a:off x="6257579" y="1582762"/>
              <a:ext cx="212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DEVELOPPEMENT ECONOMIQUE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3597408-21C7-460E-9EA7-66F035A2D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1576524"/>
            <a:ext cx="418151" cy="46654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6DC95CD4-BB29-4388-9010-5C558E8F3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602" y="250407"/>
            <a:ext cx="9000195" cy="724646"/>
          </a:xfrm>
        </p:spPr>
        <p:txBody>
          <a:bodyPr/>
          <a:lstStyle/>
          <a:p>
            <a:r>
              <a:rPr lang="en-US" dirty="0"/>
              <a:t>DES BESOINS CROISSANTS A KOKORO BOEING</a:t>
            </a:r>
            <a:br>
              <a:rPr lang="en-US" dirty="0"/>
            </a:br>
            <a:r>
              <a:rPr lang="en-US" sz="2400" b="0" dirty="0"/>
              <a:t>Des services de base à </a:t>
            </a:r>
            <a:r>
              <a:rPr lang="en-US" sz="2400" b="0" dirty="0" err="1"/>
              <a:t>renforcer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35631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8DBB516-D5E0-4608-B55F-F7636A52D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1354" y="2492943"/>
            <a:ext cx="3914281" cy="1208401"/>
          </a:xfrm>
        </p:spPr>
        <p:txBody>
          <a:bodyPr/>
          <a:lstStyle/>
          <a:p>
            <a:r>
              <a:rPr lang="en-US" sz="6600" dirty="0"/>
              <a:t>Plan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BCE3AF95-7D66-49FF-A6B4-E7DEE0B03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3914280" cy="1743959"/>
          </a:xfrm>
        </p:spPr>
        <p:txBody>
          <a:bodyPr/>
          <a:lstStyle/>
          <a:p>
            <a:r>
              <a:rPr lang="en-US" dirty="0"/>
              <a:t>3ème ARRONDISSEMENT</a:t>
            </a:r>
          </a:p>
        </p:txBody>
      </p:sp>
    </p:spTree>
    <p:extLst>
      <p:ext uri="{BB962C8B-B14F-4D97-AF65-F5344CB8AC3E}">
        <p14:creationId xmlns:p14="http://schemas.microsoft.com/office/powerpoint/2010/main" val="22270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D805931A-C489-489A-AB4E-E30632F689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APPROCHE AGORA : 4 PILIERS D’INTERVENTION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92C9DC70-B4E7-495F-9704-AD28D5367BAA}"/>
              </a:ext>
            </a:extLst>
          </p:cNvPr>
          <p:cNvGraphicFramePr/>
          <p:nvPr>
            <p:extLst/>
          </p:nvPr>
        </p:nvGraphicFramePr>
        <p:xfrm>
          <a:off x="882503" y="1499616"/>
          <a:ext cx="6926474" cy="490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ZoneTexte 16">
            <a:extLst>
              <a:ext uri="{FF2B5EF4-FFF2-40B4-BE49-F238E27FC236}">
                <a16:creationId xmlns:a16="http://schemas.microsoft.com/office/drawing/2014/main" xmlns="" id="{AC8D87B2-5B30-41E9-8677-3AEE535784B0}"/>
              </a:ext>
            </a:extLst>
          </p:cNvPr>
          <p:cNvSpPr txBox="1"/>
          <p:nvPr/>
        </p:nvSpPr>
        <p:spPr>
          <a:xfrm>
            <a:off x="4010996" y="1254828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54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2" name="ZoneTexte 16">
            <a:extLst>
              <a:ext uri="{FF2B5EF4-FFF2-40B4-BE49-F238E27FC236}">
                <a16:creationId xmlns:a16="http://schemas.microsoft.com/office/drawing/2014/main" xmlns="" id="{62307A15-5CD1-4976-A074-89E40AB80094}"/>
              </a:ext>
            </a:extLst>
          </p:cNvPr>
          <p:cNvSpPr txBox="1"/>
          <p:nvPr/>
        </p:nvSpPr>
        <p:spPr>
          <a:xfrm>
            <a:off x="6002828" y="2967335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5400" dirty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" name="ZoneTexte 16">
            <a:extLst>
              <a:ext uri="{FF2B5EF4-FFF2-40B4-BE49-F238E27FC236}">
                <a16:creationId xmlns:a16="http://schemas.microsoft.com/office/drawing/2014/main" xmlns="" id="{02268A12-7898-4B01-AAB1-EDC8002EA0F9}"/>
              </a:ext>
            </a:extLst>
          </p:cNvPr>
          <p:cNvSpPr txBox="1"/>
          <p:nvPr/>
        </p:nvSpPr>
        <p:spPr>
          <a:xfrm>
            <a:off x="1655190" y="2787008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5400" dirty="0">
                <a:solidFill>
                  <a:prstClr val="white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4" name="ZoneTexte 16">
            <a:extLst>
              <a:ext uri="{FF2B5EF4-FFF2-40B4-BE49-F238E27FC236}">
                <a16:creationId xmlns:a16="http://schemas.microsoft.com/office/drawing/2014/main" xmlns="" id="{D27B437F-B949-40FB-B2EB-87E3ADE80FD3}"/>
              </a:ext>
            </a:extLst>
          </p:cNvPr>
          <p:cNvSpPr txBox="1"/>
          <p:nvPr/>
        </p:nvSpPr>
        <p:spPr>
          <a:xfrm>
            <a:off x="3733800" y="4513026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5400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B0FF728-8A5A-4FBC-9F8C-D524A23EDD7F}"/>
              </a:ext>
            </a:extLst>
          </p:cNvPr>
          <p:cNvSpPr/>
          <p:nvPr/>
        </p:nvSpPr>
        <p:spPr>
          <a:xfrm>
            <a:off x="3266077" y="1145628"/>
            <a:ext cx="2262364" cy="22833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64326-B6F1-4BBF-84A6-03F0BC12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757824" cy="724646"/>
          </a:xfrm>
        </p:spPr>
        <p:txBody>
          <a:bodyPr/>
          <a:lstStyle/>
          <a:p>
            <a:r>
              <a:rPr lang="en-US" dirty="0"/>
              <a:t>LA STABILISATION SECURITAIRE</a:t>
            </a:r>
            <a:br>
              <a:rPr lang="en-US" dirty="0"/>
            </a:br>
            <a:r>
              <a:rPr lang="en-US" sz="2000" b="0" dirty="0"/>
              <a:t>Un ingredient clef pour le </a:t>
            </a:r>
            <a:r>
              <a:rPr lang="en-US" sz="2000" b="0" dirty="0" err="1"/>
              <a:t>relèvement</a:t>
            </a:r>
            <a:r>
              <a:rPr lang="en-US" sz="2000" b="0" dirty="0"/>
              <a:t> du 3eme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E63047A5-D6F2-45D7-8AC1-8462757D1D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LOGEMENTS, TERRE ET BIENS - URBANISATION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9B174366-5734-4CDD-8B3F-6CE5D8790D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SECURITE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32ABDB-8F64-485B-A76D-45BDC2968121}"/>
              </a:ext>
            </a:extLst>
          </p:cNvPr>
          <p:cNvSpPr/>
          <p:nvPr/>
        </p:nvSpPr>
        <p:spPr>
          <a:xfrm>
            <a:off x="0" y="6241006"/>
            <a:ext cx="9144000" cy="78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E6F59D2-3C71-4DDC-9C0C-4390CE0A67A9}"/>
              </a:ext>
            </a:extLst>
          </p:cNvPr>
          <p:cNvSpPr/>
          <p:nvPr/>
        </p:nvSpPr>
        <p:spPr>
          <a:xfrm>
            <a:off x="-152400" y="1505678"/>
            <a:ext cx="9144000" cy="321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5BC5258-4902-4A71-8F73-4F14C4CD182A}"/>
              </a:ext>
            </a:extLst>
          </p:cNvPr>
          <p:cNvSpPr txBox="1"/>
          <p:nvPr/>
        </p:nvSpPr>
        <p:spPr>
          <a:xfrm>
            <a:off x="752124" y="2797777"/>
            <a:ext cx="338707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fr-FR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fr-FR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Favoriser</a:t>
            </a:r>
            <a:r>
              <a:rPr lang="fr-FR" b="1" dirty="0">
                <a:solidFill>
                  <a:prstClr val="white"/>
                </a:solidFill>
                <a:latin typeface="Arial Narrow" panose="020B0606020202030204" pitchFamily="34" charset="0"/>
              </a:rPr>
              <a:t> la mixité </a:t>
            </a:r>
            <a:r>
              <a:rPr lang="fr-FR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socio-communautaire</a:t>
            </a:r>
            <a:r>
              <a:rPr lang="fr-FR" b="1" dirty="0">
                <a:solidFill>
                  <a:prstClr val="white"/>
                </a:solidFill>
                <a:latin typeface="Arial Narrow" panose="020B0606020202030204" pitchFamily="34" charset="0"/>
              </a:rPr>
              <a:t> dans la gestion des retours et de l’urbanisation pour préserver la cohésion sociale d’</a:t>
            </a:r>
            <a:r>
              <a:rPr lang="fr-FR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avant-crise</a:t>
            </a:r>
            <a:endParaRPr lang="fr-FR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75FFCE3-D6E0-49FA-A883-2D5777A2A293}"/>
              </a:ext>
            </a:extLst>
          </p:cNvPr>
          <p:cNvSpPr txBox="1"/>
          <p:nvPr/>
        </p:nvSpPr>
        <p:spPr>
          <a:xfrm>
            <a:off x="5004808" y="2850560"/>
            <a:ext cx="33870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Santé économique des ménages: facteur clef pour l’accès aux services</a:t>
            </a: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fr-F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Un secteur agricole à valoriser comme ingrédient de réussite du développement socio-économique</a:t>
            </a: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fr-F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Un tissu associatif catalyseur d’initiatives économiques à soutenir à travers des programmes d’AGR structurés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12F50A9-3793-453E-B01B-45CBEFDD7E43}"/>
              </a:ext>
            </a:extLst>
          </p:cNvPr>
          <p:cNvSpPr/>
          <p:nvPr/>
        </p:nvSpPr>
        <p:spPr>
          <a:xfrm>
            <a:off x="4762196" y="1626781"/>
            <a:ext cx="3873804" cy="4202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EFF49E-B99F-40D7-B2B5-9D279FBC1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82" y="1987145"/>
            <a:ext cx="507742" cy="5275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7ED8CBD-FB07-48A9-8B22-0BA865CA72ED}"/>
              </a:ext>
            </a:extLst>
          </p:cNvPr>
          <p:cNvCxnSpPr>
            <a:cxnSpLocks/>
          </p:cNvCxnSpPr>
          <p:nvPr/>
        </p:nvCxnSpPr>
        <p:spPr>
          <a:xfrm>
            <a:off x="386176" y="2779202"/>
            <a:ext cx="4002944" cy="0"/>
          </a:xfrm>
          <a:prstGeom prst="line">
            <a:avLst/>
          </a:prstGeom>
          <a:ln w="349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643BDEB-F4D5-4486-BEA4-99CC137A980B}"/>
              </a:ext>
            </a:extLst>
          </p:cNvPr>
          <p:cNvSpPr/>
          <p:nvPr/>
        </p:nvSpPr>
        <p:spPr>
          <a:xfrm>
            <a:off x="0" y="6199037"/>
            <a:ext cx="9144000" cy="78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6FABD55-741C-4D3B-B43D-7E9FBE4FD90D}"/>
              </a:ext>
            </a:extLst>
          </p:cNvPr>
          <p:cNvGrpSpPr/>
          <p:nvPr/>
        </p:nvGrpSpPr>
        <p:grpSpPr>
          <a:xfrm>
            <a:off x="0" y="2243703"/>
            <a:ext cx="9512968" cy="1490221"/>
            <a:chOff x="0" y="2243703"/>
            <a:chExt cx="9512968" cy="149022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61D9658-4311-4AA5-838E-6E1190800F5B}"/>
                </a:ext>
              </a:extLst>
            </p:cNvPr>
            <p:cNvSpPr txBox="1"/>
            <p:nvPr/>
          </p:nvSpPr>
          <p:spPr>
            <a:xfrm>
              <a:off x="58120" y="2533595"/>
              <a:ext cx="90277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Assurer la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résolution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collaborative des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différends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liés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à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l’accès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à la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terre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Mener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campagnes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sensibilisation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et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d’accompagnement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pour les occupants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irréguliers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sous le leadership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accru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du GT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SolDur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 Insister sur la mediation.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12A204E-49B9-44C8-BC5B-20154A295900}"/>
                </a:ext>
              </a:extLst>
            </p:cNvPr>
            <p:cNvGrpSpPr/>
            <p:nvPr/>
          </p:nvGrpSpPr>
          <p:grpSpPr>
            <a:xfrm>
              <a:off x="0" y="2243703"/>
              <a:ext cx="9512968" cy="369332"/>
              <a:chOff x="0" y="1079803"/>
              <a:chExt cx="9512968" cy="36933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19AEFE38-F31D-4052-AA68-3335FBF30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18838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8A0AAB2D-6D08-46D2-8FB2-6A3FC34F3694}"/>
                  </a:ext>
                </a:extLst>
              </p:cNvPr>
              <p:cNvSpPr txBox="1"/>
              <p:nvPr/>
            </p:nvSpPr>
            <p:spPr>
              <a:xfrm>
                <a:off x="2016651" y="1079803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COURT TERME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E8569802-AE24-442B-87D6-F7D0F86319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6583" y="1264469"/>
                <a:ext cx="5866385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0DA1B8F-EB22-49CE-9CBD-4F539DA819BE}"/>
              </a:ext>
            </a:extLst>
          </p:cNvPr>
          <p:cNvGrpSpPr/>
          <p:nvPr/>
        </p:nvGrpSpPr>
        <p:grpSpPr>
          <a:xfrm>
            <a:off x="0" y="3810773"/>
            <a:ext cx="9291284" cy="1412043"/>
            <a:chOff x="0" y="3810773"/>
            <a:chExt cx="9291284" cy="141204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C44B912-63EA-4719-B10C-4E7F2C3295AB}"/>
                </a:ext>
              </a:extLst>
            </p:cNvPr>
            <p:cNvGrpSpPr/>
            <p:nvPr/>
          </p:nvGrpSpPr>
          <p:grpSpPr>
            <a:xfrm>
              <a:off x="0" y="3810773"/>
              <a:ext cx="9291284" cy="369332"/>
              <a:chOff x="0" y="1079803"/>
              <a:chExt cx="9291284" cy="369332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E4EE2827-6431-4E85-BFDE-00C81D823A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2785733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5DBDCB8-CE6A-4161-A320-0B343149ED55}"/>
                  </a:ext>
                </a:extLst>
              </p:cNvPr>
              <p:cNvSpPr txBox="1"/>
              <p:nvPr/>
            </p:nvSpPr>
            <p:spPr>
              <a:xfrm>
                <a:off x="2905970" y="1079803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MOYEN TERME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E6A7A30D-D363-44FE-A08F-0501323DCA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1264469"/>
                <a:ext cx="47192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F30F431-7699-419E-B0BD-28A73CB53F7B}"/>
                </a:ext>
              </a:extLst>
            </p:cNvPr>
            <p:cNvSpPr txBox="1"/>
            <p:nvPr/>
          </p:nvSpPr>
          <p:spPr>
            <a:xfrm>
              <a:off x="116241" y="4299486"/>
              <a:ext cx="90277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Planifier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la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ré-urbanisation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quartiers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détruits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sous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l’égide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responsables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locaux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: habitat durable et services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proximité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Impliquer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communautés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locales et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voisines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dans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l’effort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reconstruction.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AAD2D80-03A4-41AB-9659-ABC487997C7D}"/>
              </a:ext>
            </a:extLst>
          </p:cNvPr>
          <p:cNvGrpSpPr/>
          <p:nvPr/>
        </p:nvGrpSpPr>
        <p:grpSpPr>
          <a:xfrm>
            <a:off x="0" y="5284181"/>
            <a:ext cx="9291284" cy="1505705"/>
            <a:chOff x="0" y="5284181"/>
            <a:chExt cx="9291284" cy="15057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800C856C-DDC5-479D-8D1B-0C2BDF49F450}"/>
                </a:ext>
              </a:extLst>
            </p:cNvPr>
            <p:cNvGrpSpPr/>
            <p:nvPr/>
          </p:nvGrpSpPr>
          <p:grpSpPr>
            <a:xfrm>
              <a:off x="0" y="5284181"/>
              <a:ext cx="9291284" cy="369332"/>
              <a:chOff x="0" y="1114007"/>
              <a:chExt cx="9291284" cy="36933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BF7E8BEE-E4FF-48D9-8532-FDAD66D5EF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3991131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EC7EE23-DEAC-4DA6-9BC3-9A4C9E5109C4}"/>
                  </a:ext>
                </a:extLst>
              </p:cNvPr>
              <p:cNvSpPr txBox="1"/>
              <p:nvPr/>
            </p:nvSpPr>
            <p:spPr>
              <a:xfrm>
                <a:off x="4186974" y="1114007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LONG TERME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0CEBAD36-CA52-44FB-B106-90155AFCB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5800" y="1264469"/>
                <a:ext cx="35254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365799A-0135-4944-8C04-0DD39E454B40}"/>
                </a:ext>
              </a:extLst>
            </p:cNvPr>
            <p:cNvSpPr txBox="1"/>
            <p:nvPr/>
          </p:nvSpPr>
          <p:spPr>
            <a:xfrm>
              <a:off x="141376" y="5866556"/>
              <a:ext cx="90277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Renforcer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le leadership du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Ministère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l’Urbanisme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pour la gestion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domaniale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, la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réforme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la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loi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foncière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et la gestion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l’adressage</a:t>
              </a:r>
              <a:endParaRPr lang="en-US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Reconstruire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l’habitat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et structurer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l’écosystème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services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urbains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base à travers des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ouvrages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47E890B-0A11-4DCB-85C2-DE9422E67188}"/>
              </a:ext>
            </a:extLst>
          </p:cNvPr>
          <p:cNvGrpSpPr/>
          <p:nvPr/>
        </p:nvGrpSpPr>
        <p:grpSpPr>
          <a:xfrm>
            <a:off x="141375" y="1498294"/>
            <a:ext cx="3788691" cy="663322"/>
            <a:chOff x="368772" y="1498294"/>
            <a:chExt cx="2705812" cy="447736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881A2A3A-F0B2-4011-BD2F-58DA7B449219}"/>
                </a:ext>
              </a:extLst>
            </p:cNvPr>
            <p:cNvSpPr/>
            <p:nvPr/>
          </p:nvSpPr>
          <p:spPr>
            <a:xfrm>
              <a:off x="386176" y="1498294"/>
              <a:ext cx="2688408" cy="43626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15DC92-1837-4FA2-AD50-DEEF7D28FD5D}"/>
                </a:ext>
              </a:extLst>
            </p:cNvPr>
            <p:cNvSpPr txBox="1"/>
            <p:nvPr/>
          </p:nvSpPr>
          <p:spPr>
            <a:xfrm>
              <a:off x="368772" y="1612982"/>
              <a:ext cx="2126255" cy="4362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LOGEMENT TERRE ET BIENS - URBANISATION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D18769F-F5D9-4CC2-8342-EEA945B6B684}"/>
                </a:ext>
              </a:extLst>
            </p:cNvPr>
            <p:cNvSpPr txBox="1"/>
            <p:nvPr/>
          </p:nvSpPr>
          <p:spPr>
            <a:xfrm>
              <a:off x="386176" y="2300381"/>
              <a:ext cx="25425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fr-FR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4FD8229-957E-427D-97E3-7B3430F8C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11" y="1539654"/>
            <a:ext cx="507742" cy="527504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xmlns="" id="{062E24BC-7874-404D-B797-2C9A7B538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757824" cy="724646"/>
          </a:xfrm>
        </p:spPr>
        <p:txBody>
          <a:bodyPr/>
          <a:lstStyle/>
          <a:p>
            <a:r>
              <a:rPr lang="en-US" dirty="0"/>
              <a:t>LA STABILISATION SECURITAIRE</a:t>
            </a:r>
            <a:br>
              <a:rPr lang="en-US" dirty="0"/>
            </a:br>
            <a:r>
              <a:rPr lang="en-US" sz="2000" b="0" dirty="0"/>
              <a:t>Un ingredient clef pour le </a:t>
            </a:r>
            <a:r>
              <a:rPr lang="en-US" sz="2000" b="0" dirty="0" err="1"/>
              <a:t>relèvement</a:t>
            </a:r>
            <a:r>
              <a:rPr lang="en-US" sz="2000" b="0" dirty="0"/>
              <a:t> du 3eme </a:t>
            </a:r>
          </a:p>
        </p:txBody>
      </p:sp>
    </p:spTree>
    <p:extLst>
      <p:ext uri="{BB962C8B-B14F-4D97-AF65-F5344CB8AC3E}">
        <p14:creationId xmlns:p14="http://schemas.microsoft.com/office/powerpoint/2010/main" val="8685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125F2A-43A0-40B8-9D11-72B7EB3CB3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0D988D-28BA-4230-8EC3-035E6D81A8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472013-6690-462C-9315-6A9D8EB73E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FE5CA8E-0FD2-4558-B038-CF8B7518387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SECURITE ET GOUVERNANCE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DB14B5-EB92-4B56-AAB1-A57EB3FAA5C7}"/>
              </a:ext>
            </a:extLst>
          </p:cNvPr>
          <p:cNvSpPr/>
          <p:nvPr/>
        </p:nvSpPr>
        <p:spPr>
          <a:xfrm>
            <a:off x="458559" y="1562101"/>
            <a:ext cx="3975218" cy="431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F2051CF-8893-41D1-AB1B-D73DF994905B}"/>
              </a:ext>
            </a:extLst>
          </p:cNvPr>
          <p:cNvSpPr/>
          <p:nvPr/>
        </p:nvSpPr>
        <p:spPr>
          <a:xfrm>
            <a:off x="-152400" y="1505678"/>
            <a:ext cx="9144000" cy="321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9D7F60-C128-4DAF-ADA1-A0BDF2BE4675}"/>
              </a:ext>
            </a:extLst>
          </p:cNvPr>
          <p:cNvSpPr txBox="1"/>
          <p:nvPr/>
        </p:nvSpPr>
        <p:spPr>
          <a:xfrm>
            <a:off x="4968446" y="2753620"/>
            <a:ext cx="338707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fr-FR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fr-FR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fr-FR" b="1" dirty="0">
                <a:solidFill>
                  <a:prstClr val="white"/>
                </a:solidFill>
                <a:latin typeface="Arial Narrow" panose="020B0606020202030204" pitchFamily="34" charset="0"/>
              </a:rPr>
              <a:t>Les autorités locales, les forces de sécurité régulières et communautés: une crise de confiance à désamorcer</a:t>
            </a: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fr-F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9DD9E2A-2C4B-42BA-ABF0-EF376749CAD0}"/>
              </a:ext>
            </a:extLst>
          </p:cNvPr>
          <p:cNvSpPr/>
          <p:nvPr/>
        </p:nvSpPr>
        <p:spPr>
          <a:xfrm>
            <a:off x="0" y="6241006"/>
            <a:ext cx="9144000" cy="78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7C54E2-BFEB-4D96-B1E7-D5E2FE339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57" y="1883422"/>
            <a:ext cx="651016" cy="58943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FBB8DAA-71B0-4CC0-80C7-E452F4B85511}"/>
              </a:ext>
            </a:extLst>
          </p:cNvPr>
          <p:cNvCxnSpPr>
            <a:cxnSpLocks/>
          </p:cNvCxnSpPr>
          <p:nvPr/>
        </p:nvCxnSpPr>
        <p:spPr>
          <a:xfrm>
            <a:off x="386176" y="2716249"/>
            <a:ext cx="8605424" cy="0"/>
          </a:xfrm>
          <a:prstGeom prst="line">
            <a:avLst/>
          </a:prstGeom>
          <a:ln w="349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AC5C82F-5E06-43BB-99FD-516C8F0A9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757824" cy="724646"/>
          </a:xfrm>
        </p:spPr>
        <p:txBody>
          <a:bodyPr/>
          <a:lstStyle/>
          <a:p>
            <a:r>
              <a:rPr lang="en-US" dirty="0"/>
              <a:t>LA STABILISATION SECURITAIRE</a:t>
            </a:r>
            <a:br>
              <a:rPr lang="en-US" dirty="0"/>
            </a:br>
            <a:r>
              <a:rPr lang="en-US" sz="2000" b="0" dirty="0"/>
              <a:t>Un ingredient clef pour le </a:t>
            </a:r>
            <a:r>
              <a:rPr lang="en-US" sz="2000" b="0" dirty="0" err="1"/>
              <a:t>relèvement</a:t>
            </a:r>
            <a:r>
              <a:rPr lang="en-US" sz="2000" b="0" dirty="0"/>
              <a:t> du 3eme </a:t>
            </a:r>
          </a:p>
        </p:txBody>
      </p:sp>
    </p:spTree>
    <p:extLst>
      <p:ext uri="{BB962C8B-B14F-4D97-AF65-F5344CB8AC3E}">
        <p14:creationId xmlns:p14="http://schemas.microsoft.com/office/powerpoint/2010/main" val="36679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643BDEB-F4D5-4486-BEA4-99CC137A980B}"/>
              </a:ext>
            </a:extLst>
          </p:cNvPr>
          <p:cNvSpPr/>
          <p:nvPr/>
        </p:nvSpPr>
        <p:spPr>
          <a:xfrm>
            <a:off x="0" y="6199037"/>
            <a:ext cx="9144000" cy="78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37D45D8-6937-44E5-A974-36AC65147890}"/>
              </a:ext>
            </a:extLst>
          </p:cNvPr>
          <p:cNvGrpSpPr/>
          <p:nvPr/>
        </p:nvGrpSpPr>
        <p:grpSpPr>
          <a:xfrm>
            <a:off x="0" y="2243703"/>
            <a:ext cx="9512968" cy="1490221"/>
            <a:chOff x="0" y="2243703"/>
            <a:chExt cx="9512968" cy="149022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61D9658-4311-4AA5-838E-6E1190800F5B}"/>
                </a:ext>
              </a:extLst>
            </p:cNvPr>
            <p:cNvSpPr txBox="1"/>
            <p:nvPr/>
          </p:nvSpPr>
          <p:spPr>
            <a:xfrm>
              <a:off x="58120" y="2533595"/>
              <a:ext cx="90277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Renforcer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la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légitimité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responsables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locaux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à travers des Quick Impact Projects.</a:t>
              </a:r>
            </a:p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Soutenir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les initiatives locales de cohesion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sociale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en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s’appuyant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sur les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éléments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modérés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groupes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armés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12A204E-49B9-44C8-BC5B-20154A295900}"/>
                </a:ext>
              </a:extLst>
            </p:cNvPr>
            <p:cNvGrpSpPr/>
            <p:nvPr/>
          </p:nvGrpSpPr>
          <p:grpSpPr>
            <a:xfrm>
              <a:off x="0" y="2243703"/>
              <a:ext cx="9512968" cy="369332"/>
              <a:chOff x="0" y="1079803"/>
              <a:chExt cx="9512968" cy="36933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19AEFE38-F31D-4052-AA68-3335FBF30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18838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8A0AAB2D-6D08-46D2-8FB2-6A3FC34F3694}"/>
                  </a:ext>
                </a:extLst>
              </p:cNvPr>
              <p:cNvSpPr txBox="1"/>
              <p:nvPr/>
            </p:nvSpPr>
            <p:spPr>
              <a:xfrm>
                <a:off x="2016651" y="1079803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COURT TERME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E8569802-AE24-442B-87D6-F7D0F86319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6583" y="1264469"/>
                <a:ext cx="5866385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5E36D5E-3CEF-45AF-AF55-B4CEC1C92CD5}"/>
              </a:ext>
            </a:extLst>
          </p:cNvPr>
          <p:cNvGrpSpPr/>
          <p:nvPr/>
        </p:nvGrpSpPr>
        <p:grpSpPr>
          <a:xfrm>
            <a:off x="0" y="3810773"/>
            <a:ext cx="9291284" cy="1412043"/>
            <a:chOff x="0" y="3810773"/>
            <a:chExt cx="9291284" cy="141204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C44B912-63EA-4719-B10C-4E7F2C3295AB}"/>
                </a:ext>
              </a:extLst>
            </p:cNvPr>
            <p:cNvGrpSpPr/>
            <p:nvPr/>
          </p:nvGrpSpPr>
          <p:grpSpPr>
            <a:xfrm>
              <a:off x="0" y="3810773"/>
              <a:ext cx="9291284" cy="369332"/>
              <a:chOff x="0" y="1079803"/>
              <a:chExt cx="9291284" cy="369332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E4EE2827-6431-4E85-BFDE-00C81D823A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2785733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5DBDCB8-CE6A-4161-A320-0B343149ED55}"/>
                  </a:ext>
                </a:extLst>
              </p:cNvPr>
              <p:cNvSpPr txBox="1"/>
              <p:nvPr/>
            </p:nvSpPr>
            <p:spPr>
              <a:xfrm>
                <a:off x="2905970" y="1079803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MOYEN TERME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E6A7A30D-D363-44FE-A08F-0501323DCA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1264469"/>
                <a:ext cx="47192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F30F431-7699-419E-B0BD-28A73CB53F7B}"/>
                </a:ext>
              </a:extLst>
            </p:cNvPr>
            <p:cNvSpPr txBox="1"/>
            <p:nvPr/>
          </p:nvSpPr>
          <p:spPr>
            <a:xfrm>
              <a:off x="116241" y="4299486"/>
              <a:ext cx="90277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Réhabiliter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l’axe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Boeing –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Boulata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et assurer la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présence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forces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régulières</a:t>
              </a:r>
              <a:endParaRPr lang="en-US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Renforcer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l’effectif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la police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municipale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et la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présence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patrouilles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mobiles au sein des quartiers.</a:t>
              </a:r>
            </a:p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Sensibiliser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les populations au role des FSI.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D441C3-A3A4-46BF-87F8-87D3E9135039}"/>
              </a:ext>
            </a:extLst>
          </p:cNvPr>
          <p:cNvGrpSpPr/>
          <p:nvPr/>
        </p:nvGrpSpPr>
        <p:grpSpPr>
          <a:xfrm>
            <a:off x="0" y="5284181"/>
            <a:ext cx="9291284" cy="1505705"/>
            <a:chOff x="0" y="5284181"/>
            <a:chExt cx="9291284" cy="15057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800C856C-DDC5-479D-8D1B-0C2BDF49F450}"/>
                </a:ext>
              </a:extLst>
            </p:cNvPr>
            <p:cNvGrpSpPr/>
            <p:nvPr/>
          </p:nvGrpSpPr>
          <p:grpSpPr>
            <a:xfrm>
              <a:off x="0" y="5284181"/>
              <a:ext cx="9291284" cy="369332"/>
              <a:chOff x="0" y="1114007"/>
              <a:chExt cx="9291284" cy="36933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BF7E8BEE-E4FF-48D9-8532-FDAD66D5EF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3991131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EC7EE23-DEAC-4DA6-9BC3-9A4C9E5109C4}"/>
                  </a:ext>
                </a:extLst>
              </p:cNvPr>
              <p:cNvSpPr txBox="1"/>
              <p:nvPr/>
            </p:nvSpPr>
            <p:spPr>
              <a:xfrm>
                <a:off x="4186974" y="1114007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LONG TERME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0CEBAD36-CA52-44FB-B106-90155AFCB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5800" y="1264469"/>
                <a:ext cx="35254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365799A-0135-4944-8C04-0DD39E454B40}"/>
                </a:ext>
              </a:extLst>
            </p:cNvPr>
            <p:cNvSpPr txBox="1"/>
            <p:nvPr/>
          </p:nvSpPr>
          <p:spPr>
            <a:xfrm>
              <a:off x="141376" y="5866556"/>
              <a:ext cx="90277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Percer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voies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pénétrantes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circulation dans les quartiers pour structurer le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tissu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urbain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améliorer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infrastrucures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et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prévoir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espaces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publics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éclairés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Insiter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sur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l’education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citoyenne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dès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l’école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16B1099-1674-49BA-B958-E6159B779D08}"/>
              </a:ext>
            </a:extLst>
          </p:cNvPr>
          <p:cNvGrpSpPr/>
          <p:nvPr/>
        </p:nvGrpSpPr>
        <p:grpSpPr>
          <a:xfrm>
            <a:off x="5007102" y="1498294"/>
            <a:ext cx="3764322" cy="652697"/>
            <a:chOff x="165744" y="1498294"/>
            <a:chExt cx="3764322" cy="652697"/>
          </a:xfrm>
          <a:solidFill>
            <a:srgbClr val="581522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881A2A3A-F0B2-4011-BD2F-58DA7B449219}"/>
                </a:ext>
              </a:extLst>
            </p:cNvPr>
            <p:cNvSpPr/>
            <p:nvPr/>
          </p:nvSpPr>
          <p:spPr>
            <a:xfrm>
              <a:off x="165744" y="1498294"/>
              <a:ext cx="3764322" cy="646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D18769F-F5D9-4CC2-8342-EEA945B6B684}"/>
                </a:ext>
              </a:extLst>
            </p:cNvPr>
            <p:cNvSpPr txBox="1"/>
            <p:nvPr/>
          </p:nvSpPr>
          <p:spPr>
            <a:xfrm>
              <a:off x="165744" y="1617123"/>
              <a:ext cx="3560096" cy="501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fr-FR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15DC92-1837-4FA2-AD50-DEEF7D28FD5D}"/>
                </a:ext>
              </a:extLst>
            </p:cNvPr>
            <p:cNvSpPr txBox="1"/>
            <p:nvPr/>
          </p:nvSpPr>
          <p:spPr>
            <a:xfrm>
              <a:off x="165744" y="1504660"/>
              <a:ext cx="297719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SECURITE </a:t>
              </a:r>
            </a:p>
            <a:p>
              <a:pPr>
                <a:defRPr/>
              </a:pPr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ET GOUVERNANCE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D914103-02AD-4B07-B179-93CD35E4C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44" y="1555447"/>
            <a:ext cx="586167" cy="530719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xmlns="" id="{94FCCD40-EF40-485F-8F4F-DBAEED6B5F6C}"/>
              </a:ext>
            </a:extLst>
          </p:cNvPr>
          <p:cNvSpPr txBox="1">
            <a:spLocks/>
          </p:cNvSpPr>
          <p:nvPr/>
        </p:nvSpPr>
        <p:spPr>
          <a:xfrm>
            <a:off x="276343" y="292081"/>
            <a:ext cx="8757824" cy="7246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29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LA STABILISATION SECURITAIRE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2000" b="0" dirty="0">
                <a:solidFill>
                  <a:prstClr val="white"/>
                </a:solidFill>
              </a:rPr>
              <a:t>Un ingredient clef pour le </a:t>
            </a:r>
            <a:r>
              <a:rPr lang="en-US" sz="2000" b="0" dirty="0" err="1">
                <a:solidFill>
                  <a:prstClr val="white"/>
                </a:solidFill>
              </a:rPr>
              <a:t>relèvement</a:t>
            </a:r>
            <a:r>
              <a:rPr lang="en-US" sz="2000" b="0" dirty="0">
                <a:solidFill>
                  <a:prstClr val="white"/>
                </a:solidFill>
              </a:rPr>
              <a:t> du 3eme </a:t>
            </a:r>
          </a:p>
        </p:txBody>
      </p:sp>
    </p:spTree>
    <p:extLst>
      <p:ext uri="{BB962C8B-B14F-4D97-AF65-F5344CB8AC3E}">
        <p14:creationId xmlns:p14="http://schemas.microsoft.com/office/powerpoint/2010/main" val="327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2C77411-EF6F-4761-950F-0CBF7249F001}"/>
              </a:ext>
            </a:extLst>
          </p:cNvPr>
          <p:cNvGrpSpPr/>
          <p:nvPr/>
        </p:nvGrpSpPr>
        <p:grpSpPr>
          <a:xfrm>
            <a:off x="258602" y="1498294"/>
            <a:ext cx="2671115" cy="4362679"/>
            <a:chOff x="368772" y="1498294"/>
            <a:chExt cx="2705812" cy="436267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300530B-C2ED-4E03-BC87-D35D5E35C604}"/>
                </a:ext>
              </a:extLst>
            </p:cNvPr>
            <p:cNvSpPr/>
            <p:nvPr/>
          </p:nvSpPr>
          <p:spPr>
            <a:xfrm>
              <a:off x="386176" y="1498294"/>
              <a:ext cx="2688408" cy="43626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C7EEA7F-7763-4C62-98CE-11852B9A041C}"/>
                </a:ext>
              </a:extLst>
            </p:cNvPr>
            <p:cNvSpPr txBox="1"/>
            <p:nvPr/>
          </p:nvSpPr>
          <p:spPr>
            <a:xfrm>
              <a:off x="368772" y="1612985"/>
              <a:ext cx="212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EAU ET ASSAINISSEMENT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60C6439-3608-423B-937F-AD5227DDE66D}"/>
                </a:ext>
              </a:extLst>
            </p:cNvPr>
            <p:cNvSpPr txBox="1"/>
            <p:nvPr/>
          </p:nvSpPr>
          <p:spPr>
            <a:xfrm>
              <a:off x="532030" y="4367720"/>
              <a:ext cx="25425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fr-FR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BD09A9-9A2A-40FA-BFE7-8EC02A2BAFCF}"/>
              </a:ext>
            </a:extLst>
          </p:cNvPr>
          <p:cNvSpPr txBox="1"/>
          <p:nvPr/>
        </p:nvSpPr>
        <p:spPr>
          <a:xfrm>
            <a:off x="347372" y="3390568"/>
            <a:ext cx="250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white"/>
                </a:solidFill>
                <a:latin typeface="Arial Narrow" panose="020B0606020202030204" pitchFamily="34" charset="0"/>
              </a:rPr>
              <a:t>Appuyer le retour de la SODECA pour réhabiliter le réseau de distribution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CCBD1FE-933A-412D-9927-0F00ECDEF5CD}"/>
              </a:ext>
            </a:extLst>
          </p:cNvPr>
          <p:cNvCxnSpPr>
            <a:cxnSpLocks/>
          </p:cNvCxnSpPr>
          <p:nvPr/>
        </p:nvCxnSpPr>
        <p:spPr>
          <a:xfrm>
            <a:off x="150818" y="2451471"/>
            <a:ext cx="4002944" cy="0"/>
          </a:xfrm>
          <a:prstGeom prst="line">
            <a:avLst/>
          </a:prstGeom>
          <a:ln w="349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8B2675-8720-401E-9212-7F525697D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68" y="1639793"/>
            <a:ext cx="612654" cy="5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4E4A72B-A1BE-4E8F-BC7A-9407E8FDC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602" y="250407"/>
            <a:ext cx="9000195" cy="724646"/>
          </a:xfrm>
        </p:spPr>
        <p:txBody>
          <a:bodyPr/>
          <a:lstStyle/>
          <a:p>
            <a:r>
              <a:rPr lang="en-US" dirty="0"/>
              <a:t>UNE GESTION CONCERTEE DES SERVICES DE BASE</a:t>
            </a:r>
            <a:br>
              <a:rPr lang="en-US" dirty="0"/>
            </a:br>
            <a:r>
              <a:rPr lang="en-US" sz="2400" b="0" dirty="0" err="1"/>
              <a:t>Concilier</a:t>
            </a:r>
            <a:r>
              <a:rPr lang="en-US" sz="2400" b="0" dirty="0"/>
              <a:t> les </a:t>
            </a:r>
            <a:r>
              <a:rPr lang="en-US" sz="2400" b="0" dirty="0" err="1"/>
              <a:t>mandats</a:t>
            </a:r>
            <a:r>
              <a:rPr lang="en-US" sz="2400" b="0" dirty="0"/>
              <a:t> dans le 3ème arrondissement</a:t>
            </a:r>
          </a:p>
        </p:txBody>
      </p:sp>
    </p:spTree>
    <p:extLst>
      <p:ext uri="{BB962C8B-B14F-4D97-AF65-F5344CB8AC3E}">
        <p14:creationId xmlns:p14="http://schemas.microsoft.com/office/powerpoint/2010/main" val="370091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902EF4-1930-46EA-90DF-995B6086072B}"/>
              </a:ext>
            </a:extLst>
          </p:cNvPr>
          <p:cNvSpPr/>
          <p:nvPr/>
        </p:nvSpPr>
        <p:spPr>
          <a:xfrm>
            <a:off x="0" y="6241006"/>
            <a:ext cx="9144000" cy="78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C34BC33-EB68-4F01-9A87-1C37094AB2DF}"/>
              </a:ext>
            </a:extLst>
          </p:cNvPr>
          <p:cNvGrpSpPr/>
          <p:nvPr/>
        </p:nvGrpSpPr>
        <p:grpSpPr>
          <a:xfrm>
            <a:off x="0" y="2243703"/>
            <a:ext cx="9512968" cy="1477328"/>
            <a:chOff x="0" y="2243703"/>
            <a:chExt cx="9512968" cy="14773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F4ADE4C-79B9-4787-BED9-63A301DE81C3}"/>
                </a:ext>
              </a:extLst>
            </p:cNvPr>
            <p:cNvSpPr txBox="1"/>
            <p:nvPr/>
          </p:nvSpPr>
          <p:spPr>
            <a:xfrm>
              <a:off x="116241" y="2797701"/>
              <a:ext cx="90277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Appuyer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une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gouvernance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locale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l’eau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: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Mairies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et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Comités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gestion.</a:t>
              </a:r>
            </a:p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Dépolluer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puits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condamnés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, assurer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l’entretien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et la maintenance des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puits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et des KBF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sur-utilisés</a:t>
              </a:r>
              <a:endParaRPr lang="en-US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Sensibiliser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les populations sur la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valeur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du service de distribution.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FCD27AB-88B6-45E4-9AFA-261ECF5FB5F3}"/>
                </a:ext>
              </a:extLst>
            </p:cNvPr>
            <p:cNvGrpSpPr/>
            <p:nvPr/>
          </p:nvGrpSpPr>
          <p:grpSpPr>
            <a:xfrm>
              <a:off x="0" y="2243703"/>
              <a:ext cx="9512968" cy="369332"/>
              <a:chOff x="0" y="1079803"/>
              <a:chExt cx="9512968" cy="369332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A2740066-4BC0-43E8-8908-CE6F935C58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18838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130A632-945D-4AF7-A858-E2DAE3BF4B17}"/>
                  </a:ext>
                </a:extLst>
              </p:cNvPr>
              <p:cNvSpPr txBox="1"/>
              <p:nvPr/>
            </p:nvSpPr>
            <p:spPr>
              <a:xfrm>
                <a:off x="2016651" y="1079803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COURT TERME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B60AF39A-D4E4-4940-A21C-5B6480ACA0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6583" y="1264469"/>
                <a:ext cx="5866385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1F9731A-CD4E-44D3-9C29-F0560B201298}"/>
              </a:ext>
            </a:extLst>
          </p:cNvPr>
          <p:cNvGrpSpPr/>
          <p:nvPr/>
        </p:nvGrpSpPr>
        <p:grpSpPr>
          <a:xfrm>
            <a:off x="0" y="3810773"/>
            <a:ext cx="9291284" cy="1442890"/>
            <a:chOff x="0" y="3810773"/>
            <a:chExt cx="9291284" cy="144289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ED4BD25-EA4A-49B1-A547-859D90DEDAF5}"/>
                </a:ext>
              </a:extLst>
            </p:cNvPr>
            <p:cNvSpPr txBox="1"/>
            <p:nvPr/>
          </p:nvSpPr>
          <p:spPr>
            <a:xfrm>
              <a:off x="141376" y="4330333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Sécuriser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et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rétablir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l’accès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la SODECA pour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conduire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réparations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et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branchements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sociaux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Améliorer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capacités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d’auto-financement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Mairies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pour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faciliter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investissements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participatifs</a:t>
              </a:r>
              <a:endParaRPr lang="fr-FR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99BF94B3-E6DB-4F7E-B203-F4D1415E8D69}"/>
                </a:ext>
              </a:extLst>
            </p:cNvPr>
            <p:cNvGrpSpPr/>
            <p:nvPr/>
          </p:nvGrpSpPr>
          <p:grpSpPr>
            <a:xfrm>
              <a:off x="0" y="3810773"/>
              <a:ext cx="9291284" cy="369332"/>
              <a:chOff x="0" y="1079803"/>
              <a:chExt cx="9291284" cy="369332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57CB9C79-F44D-45AA-9329-F3CD1CCC6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2785733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A12BEDA-B128-41EF-B077-40695A6B5BC5}"/>
                  </a:ext>
                </a:extLst>
              </p:cNvPr>
              <p:cNvSpPr txBox="1"/>
              <p:nvPr/>
            </p:nvSpPr>
            <p:spPr>
              <a:xfrm>
                <a:off x="2905970" y="1079803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MOYEN TERME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46833A53-5A45-47EA-9C3E-848C414CD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1264469"/>
                <a:ext cx="47192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C086BF2-263D-4E24-AFCF-16AA13800DA4}"/>
              </a:ext>
            </a:extLst>
          </p:cNvPr>
          <p:cNvGrpSpPr/>
          <p:nvPr/>
        </p:nvGrpSpPr>
        <p:grpSpPr>
          <a:xfrm>
            <a:off x="0" y="5284181"/>
            <a:ext cx="9291284" cy="369332"/>
            <a:chOff x="0" y="1114007"/>
            <a:chExt cx="9291284" cy="36933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1FD38C74-FCA2-4D70-A00D-55E691D3A61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98673"/>
              <a:ext cx="3991131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22ABD94-DD73-4DB5-BFB3-7C2EAFA43482}"/>
                </a:ext>
              </a:extLst>
            </p:cNvPr>
            <p:cNvSpPr txBox="1"/>
            <p:nvPr/>
          </p:nvSpPr>
          <p:spPr>
            <a:xfrm>
              <a:off x="4186974" y="1114007"/>
              <a:ext cx="2170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581522"/>
                  </a:solidFill>
                  <a:latin typeface="Arial Narrow" panose="020B0606020202030204" pitchFamily="34" charset="0"/>
                </a:rPr>
                <a:t>LONG TERME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9FA2CC6-8A8F-4806-8A8F-D82E2BED4E67}"/>
                </a:ext>
              </a:extLst>
            </p:cNvPr>
            <p:cNvCxnSpPr>
              <a:cxnSpLocks/>
            </p:cNvCxnSpPr>
            <p:nvPr/>
          </p:nvCxnSpPr>
          <p:spPr>
            <a:xfrm>
              <a:off x="5765800" y="1264469"/>
              <a:ext cx="3525484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7096ACA-68F5-4E05-87A5-133E734DB322}"/>
              </a:ext>
            </a:extLst>
          </p:cNvPr>
          <p:cNvSpPr txBox="1"/>
          <p:nvPr/>
        </p:nvSpPr>
        <p:spPr>
          <a:xfrm>
            <a:off x="141376" y="5866556"/>
            <a:ext cx="90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Investir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sur le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réseau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de distribution de la SODECA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en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amont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et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en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aval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Former les services techniques des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Mairies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dans la gestion de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l’eau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et de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l’environnement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F34A58C9-30A2-4470-8979-2D0B81641426}"/>
              </a:ext>
            </a:extLst>
          </p:cNvPr>
          <p:cNvGrpSpPr/>
          <p:nvPr/>
        </p:nvGrpSpPr>
        <p:grpSpPr>
          <a:xfrm>
            <a:off x="141376" y="1498294"/>
            <a:ext cx="2671115" cy="646331"/>
            <a:chOff x="368772" y="1498294"/>
            <a:chExt cx="2705812" cy="436267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0C61E728-D7D1-4BD5-8FF4-0CB7BA40B9F7}"/>
                </a:ext>
              </a:extLst>
            </p:cNvPr>
            <p:cNvSpPr/>
            <p:nvPr/>
          </p:nvSpPr>
          <p:spPr>
            <a:xfrm>
              <a:off x="386176" y="1498294"/>
              <a:ext cx="2688408" cy="43626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D75E8AA-C0FB-4F3C-9773-ABB80AFE7055}"/>
                </a:ext>
              </a:extLst>
            </p:cNvPr>
            <p:cNvSpPr txBox="1"/>
            <p:nvPr/>
          </p:nvSpPr>
          <p:spPr>
            <a:xfrm>
              <a:off x="368772" y="1612985"/>
              <a:ext cx="212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EAU ET ASSAINISSEMENT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256F760-F1D1-4B7B-B9D7-89F8C938F574}"/>
                </a:ext>
              </a:extLst>
            </p:cNvPr>
            <p:cNvSpPr txBox="1"/>
            <p:nvPr/>
          </p:nvSpPr>
          <p:spPr>
            <a:xfrm>
              <a:off x="386176" y="2300381"/>
              <a:ext cx="25425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fr-FR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E4D0158-EACD-4933-B5BB-2D1F30BE5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79" y="1607261"/>
            <a:ext cx="441020" cy="422386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xmlns="" id="{5042C6AD-E0B8-401D-B048-C8B0AA3F1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602" y="250407"/>
            <a:ext cx="9000195" cy="724646"/>
          </a:xfrm>
        </p:spPr>
        <p:txBody>
          <a:bodyPr/>
          <a:lstStyle/>
          <a:p>
            <a:r>
              <a:rPr lang="en-US" dirty="0"/>
              <a:t>UNE GESTION CONCERTEE DES SERVICES DE BASE</a:t>
            </a:r>
            <a:br>
              <a:rPr lang="en-US" dirty="0"/>
            </a:br>
            <a:r>
              <a:rPr lang="en-US" sz="2400" b="0" dirty="0" err="1"/>
              <a:t>Concilier</a:t>
            </a:r>
            <a:r>
              <a:rPr lang="en-US" sz="2400" b="0" dirty="0"/>
              <a:t> les </a:t>
            </a:r>
            <a:r>
              <a:rPr lang="en-US" sz="2400" b="0" dirty="0" err="1"/>
              <a:t>mandats</a:t>
            </a:r>
            <a:r>
              <a:rPr lang="en-US" sz="2400" b="0" dirty="0"/>
              <a:t> dans le 3ème arrondissement</a:t>
            </a:r>
          </a:p>
        </p:txBody>
      </p:sp>
    </p:spTree>
    <p:extLst>
      <p:ext uri="{BB962C8B-B14F-4D97-AF65-F5344CB8AC3E}">
        <p14:creationId xmlns:p14="http://schemas.microsoft.com/office/powerpoint/2010/main" val="297971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1615AB-DF48-4870-BAD0-4E51848AE91A}"/>
              </a:ext>
            </a:extLst>
          </p:cNvPr>
          <p:cNvSpPr txBox="1"/>
          <p:nvPr/>
        </p:nvSpPr>
        <p:spPr>
          <a:xfrm>
            <a:off x="6257579" y="1582762"/>
            <a:ext cx="212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</a:rPr>
              <a:t>DEVELOPPEMENT ECONOMIQUE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C7EEA7F-7763-4C62-98CE-11852B9A041C}"/>
              </a:ext>
            </a:extLst>
          </p:cNvPr>
          <p:cNvSpPr txBox="1"/>
          <p:nvPr/>
        </p:nvSpPr>
        <p:spPr>
          <a:xfrm>
            <a:off x="258602" y="1612985"/>
            <a:ext cx="209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</a:rPr>
              <a:t>EAU ET ASSAINISSEMENT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37C0B39-2D03-44F6-BB41-C6D0A667C2C2}"/>
              </a:ext>
            </a:extLst>
          </p:cNvPr>
          <p:cNvGrpSpPr/>
          <p:nvPr/>
        </p:nvGrpSpPr>
        <p:grpSpPr>
          <a:xfrm>
            <a:off x="3145884" y="1498294"/>
            <a:ext cx="2741680" cy="4362679"/>
            <a:chOff x="3145884" y="1498294"/>
            <a:chExt cx="2741680" cy="436267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10ADDD0-ADE5-4F48-83F3-5F89D30FB6D2}"/>
                </a:ext>
              </a:extLst>
            </p:cNvPr>
            <p:cNvSpPr/>
            <p:nvPr/>
          </p:nvSpPr>
          <p:spPr>
            <a:xfrm>
              <a:off x="3233629" y="1498294"/>
              <a:ext cx="2653935" cy="4362679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0F9EEA0-3246-4C90-845D-EE5CA70E8DF5}"/>
                </a:ext>
              </a:extLst>
            </p:cNvPr>
            <p:cNvSpPr txBox="1"/>
            <p:nvPr/>
          </p:nvSpPr>
          <p:spPr>
            <a:xfrm>
              <a:off x="3145884" y="1717067"/>
              <a:ext cx="212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SERVICES </a:t>
              </a:r>
            </a:p>
            <a:p>
              <a:pPr algn="ctr">
                <a:defRPr/>
              </a:pPr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SOCIAUX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192581B-B74F-46B3-A6F0-09B6D69FDDB5}"/>
                </a:ext>
              </a:extLst>
            </p:cNvPr>
            <p:cNvSpPr txBox="1"/>
            <p:nvPr/>
          </p:nvSpPr>
          <p:spPr>
            <a:xfrm>
              <a:off x="3277205" y="2294913"/>
              <a:ext cx="2509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fr-FR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>
                <a:defRPr/>
              </a:pPr>
              <a:endParaRPr lang="fr-FR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A0B78F2-1604-4FCC-A3C1-FF113227F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602" y="250407"/>
            <a:ext cx="9000195" cy="724646"/>
          </a:xfrm>
        </p:spPr>
        <p:txBody>
          <a:bodyPr/>
          <a:lstStyle/>
          <a:p>
            <a:r>
              <a:rPr lang="en-US" dirty="0"/>
              <a:t>UNE GESTION CONCERTEE DES SERVICES DE BASE</a:t>
            </a:r>
            <a:br>
              <a:rPr lang="en-US" dirty="0"/>
            </a:br>
            <a:r>
              <a:rPr lang="en-US" sz="2400" b="0" dirty="0" err="1"/>
              <a:t>Concilier</a:t>
            </a:r>
            <a:r>
              <a:rPr lang="en-US" sz="2400" b="0" dirty="0"/>
              <a:t> les </a:t>
            </a:r>
            <a:r>
              <a:rPr lang="en-US" sz="2400" b="0" dirty="0" err="1"/>
              <a:t>mandats</a:t>
            </a:r>
            <a:r>
              <a:rPr lang="en-US" sz="2400" b="0" dirty="0"/>
              <a:t> dans le 3ème arrondissement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4364230-2634-4E02-87C8-D230B5F2B829}"/>
              </a:ext>
            </a:extLst>
          </p:cNvPr>
          <p:cNvCxnSpPr>
            <a:cxnSpLocks/>
          </p:cNvCxnSpPr>
          <p:nvPr/>
        </p:nvCxnSpPr>
        <p:spPr>
          <a:xfrm>
            <a:off x="2254635" y="2581992"/>
            <a:ext cx="4002944" cy="0"/>
          </a:xfrm>
          <a:prstGeom prst="line">
            <a:avLst/>
          </a:prstGeom>
          <a:ln w="349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733454-3AF2-4162-97BA-2B216A5B4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48" y="1631355"/>
            <a:ext cx="414607" cy="361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0F6845-9110-4331-85C8-E07533D16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48" y="2045854"/>
            <a:ext cx="352943" cy="322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0FA906-7B81-425C-B22D-317B69829A5E}"/>
              </a:ext>
            </a:extLst>
          </p:cNvPr>
          <p:cNvSpPr txBox="1"/>
          <p:nvPr/>
        </p:nvSpPr>
        <p:spPr>
          <a:xfrm>
            <a:off x="3466214" y="3361975"/>
            <a:ext cx="225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3C1E526-B07C-4636-8ABE-D66360FA5E05}"/>
              </a:ext>
            </a:extLst>
          </p:cNvPr>
          <p:cNvSpPr txBox="1"/>
          <p:nvPr/>
        </p:nvSpPr>
        <p:spPr>
          <a:xfrm>
            <a:off x="3317025" y="3600009"/>
            <a:ext cx="250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white"/>
                </a:solidFill>
                <a:latin typeface="Arial Narrow" panose="020B0606020202030204" pitchFamily="34" charset="0"/>
              </a:rPr>
              <a:t>Renforcer l’attractivité des services publics à la fois pour le personnel et pour les usagers</a:t>
            </a:r>
          </a:p>
        </p:txBody>
      </p:sp>
    </p:spTree>
    <p:extLst>
      <p:ext uri="{BB962C8B-B14F-4D97-AF65-F5344CB8AC3E}">
        <p14:creationId xmlns:p14="http://schemas.microsoft.com/office/powerpoint/2010/main" val="17986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902EF4-1930-46EA-90DF-995B6086072B}"/>
              </a:ext>
            </a:extLst>
          </p:cNvPr>
          <p:cNvSpPr/>
          <p:nvPr/>
        </p:nvSpPr>
        <p:spPr>
          <a:xfrm>
            <a:off x="0" y="6241006"/>
            <a:ext cx="9144000" cy="78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A979742-0281-4A1E-B150-28F430E06404}"/>
              </a:ext>
            </a:extLst>
          </p:cNvPr>
          <p:cNvGrpSpPr/>
          <p:nvPr/>
        </p:nvGrpSpPr>
        <p:grpSpPr>
          <a:xfrm>
            <a:off x="0" y="2243703"/>
            <a:ext cx="9512968" cy="1200329"/>
            <a:chOff x="0" y="2243703"/>
            <a:chExt cx="9512968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F4ADE4C-79B9-4787-BED9-63A301DE81C3}"/>
                </a:ext>
              </a:extLst>
            </p:cNvPr>
            <p:cNvSpPr txBox="1"/>
            <p:nvPr/>
          </p:nvSpPr>
          <p:spPr>
            <a:xfrm>
              <a:off x="116241" y="2797701"/>
              <a:ext cx="9027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Associer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autorités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locales aux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campagnes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sensibilisation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sur la santé et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l’education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Former les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personne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ls de santé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en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déontologie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FCD27AB-88B6-45E4-9AFA-261ECF5FB5F3}"/>
                </a:ext>
              </a:extLst>
            </p:cNvPr>
            <p:cNvGrpSpPr/>
            <p:nvPr/>
          </p:nvGrpSpPr>
          <p:grpSpPr>
            <a:xfrm>
              <a:off x="0" y="2243703"/>
              <a:ext cx="9512968" cy="369332"/>
              <a:chOff x="0" y="1079803"/>
              <a:chExt cx="9512968" cy="369332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A2740066-4BC0-43E8-8908-CE6F935C58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18838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130A632-945D-4AF7-A858-E2DAE3BF4B17}"/>
                  </a:ext>
                </a:extLst>
              </p:cNvPr>
              <p:cNvSpPr txBox="1"/>
              <p:nvPr/>
            </p:nvSpPr>
            <p:spPr>
              <a:xfrm>
                <a:off x="2016651" y="1079803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COURT TERME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B60AF39A-D4E4-4940-A21C-5B6480ACA0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6583" y="1264469"/>
                <a:ext cx="5866385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9BF94B3-E6DB-4F7E-B203-F4D1415E8D69}"/>
              </a:ext>
            </a:extLst>
          </p:cNvPr>
          <p:cNvGrpSpPr/>
          <p:nvPr/>
        </p:nvGrpSpPr>
        <p:grpSpPr>
          <a:xfrm>
            <a:off x="0" y="3810773"/>
            <a:ext cx="9291284" cy="369332"/>
            <a:chOff x="0" y="1079803"/>
            <a:chExt cx="9291284" cy="3693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57CB9C79-F44D-45AA-9329-F3CD1CCC6C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98673"/>
              <a:ext cx="2785733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A12BEDA-B128-41EF-B077-40695A6B5BC5}"/>
                </a:ext>
              </a:extLst>
            </p:cNvPr>
            <p:cNvSpPr txBox="1"/>
            <p:nvPr/>
          </p:nvSpPr>
          <p:spPr>
            <a:xfrm>
              <a:off x="2905970" y="1079803"/>
              <a:ext cx="2170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581522"/>
                  </a:solidFill>
                  <a:latin typeface="Arial Narrow" panose="020B0606020202030204" pitchFamily="34" charset="0"/>
                </a:rPr>
                <a:t>MOYEN TERME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6833A53-5A45-47EA-9C3E-848C414CD23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264469"/>
              <a:ext cx="4719284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C086BF2-263D-4E24-AFCF-16AA13800DA4}"/>
              </a:ext>
            </a:extLst>
          </p:cNvPr>
          <p:cNvGrpSpPr/>
          <p:nvPr/>
        </p:nvGrpSpPr>
        <p:grpSpPr>
          <a:xfrm>
            <a:off x="0" y="5284181"/>
            <a:ext cx="9291284" cy="369332"/>
            <a:chOff x="0" y="1114007"/>
            <a:chExt cx="9291284" cy="36933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1FD38C74-FCA2-4D70-A00D-55E691D3A61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98673"/>
              <a:ext cx="3991131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22ABD94-DD73-4DB5-BFB3-7C2EAFA43482}"/>
                </a:ext>
              </a:extLst>
            </p:cNvPr>
            <p:cNvSpPr txBox="1"/>
            <p:nvPr/>
          </p:nvSpPr>
          <p:spPr>
            <a:xfrm>
              <a:off x="4186974" y="1114007"/>
              <a:ext cx="2170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581522"/>
                  </a:solidFill>
                  <a:latin typeface="Arial Narrow" panose="020B0606020202030204" pitchFamily="34" charset="0"/>
                </a:rPr>
                <a:t>LONG TERME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9FA2CC6-8A8F-4806-8A8F-D82E2BED4E67}"/>
                </a:ext>
              </a:extLst>
            </p:cNvPr>
            <p:cNvCxnSpPr>
              <a:cxnSpLocks/>
            </p:cNvCxnSpPr>
            <p:nvPr/>
          </p:nvCxnSpPr>
          <p:spPr>
            <a:xfrm>
              <a:off x="5765800" y="1264469"/>
              <a:ext cx="3525484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7096ACA-68F5-4E05-87A5-133E734DB322}"/>
              </a:ext>
            </a:extLst>
          </p:cNvPr>
          <p:cNvSpPr txBox="1"/>
          <p:nvPr/>
        </p:nvSpPr>
        <p:spPr>
          <a:xfrm>
            <a:off x="141376" y="5866556"/>
            <a:ext cx="9027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Renforcer les activités et les capacités de suivi 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des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ministères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tutelle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Assurer un portage politique local des interventions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en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santé et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en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education.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7209A6E-5B89-492B-9AFB-9254F2FB6016}"/>
              </a:ext>
            </a:extLst>
          </p:cNvPr>
          <p:cNvGrpSpPr/>
          <p:nvPr/>
        </p:nvGrpSpPr>
        <p:grpSpPr>
          <a:xfrm>
            <a:off x="3216051" y="1498295"/>
            <a:ext cx="2671513" cy="664484"/>
            <a:chOff x="3216051" y="1498294"/>
            <a:chExt cx="2671513" cy="487067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171D691-6D7D-4021-8CBF-EAFD786ED3FB}"/>
                </a:ext>
              </a:extLst>
            </p:cNvPr>
            <p:cNvSpPr/>
            <p:nvPr/>
          </p:nvSpPr>
          <p:spPr>
            <a:xfrm>
              <a:off x="3233629" y="1498294"/>
              <a:ext cx="2653935" cy="4362679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FBC4058-9924-4960-A139-643BA3D4DABD}"/>
                </a:ext>
              </a:extLst>
            </p:cNvPr>
            <p:cNvSpPr txBox="1"/>
            <p:nvPr/>
          </p:nvSpPr>
          <p:spPr>
            <a:xfrm>
              <a:off x="3216051" y="1631356"/>
              <a:ext cx="2126255" cy="473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SERVICES </a:t>
              </a:r>
            </a:p>
            <a:p>
              <a:pPr algn="ctr">
                <a:defRPr/>
              </a:pPr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SOCIAUX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67A2993-A9F8-4CE6-8F63-7F4B89FCAA37}"/>
              </a:ext>
            </a:extLst>
          </p:cNvPr>
          <p:cNvSpPr txBox="1"/>
          <p:nvPr/>
        </p:nvSpPr>
        <p:spPr>
          <a:xfrm>
            <a:off x="116241" y="4299486"/>
            <a:ext cx="9027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Libérer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des emprises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foncières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pour la construction d’un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centre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pédiatrique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defRPr/>
            </a:pP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Renforcer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les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mécanismes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de coordination locale en santé pour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préparer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“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l’après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-ONG”.</a:t>
            </a:r>
          </a:p>
          <a:p>
            <a:pPr>
              <a:defRPr/>
            </a:pP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Recruter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localement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199AD48-AE91-45A8-AC38-A05737AB6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31" y="1516448"/>
            <a:ext cx="358169" cy="2789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4F1C641-6B3F-4383-BDD5-A2A46E0CC5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73" y="1777499"/>
            <a:ext cx="341484" cy="312477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xmlns="" id="{6CABA0A6-57F3-42F5-9D1E-8259AF154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602" y="250407"/>
            <a:ext cx="9000195" cy="724646"/>
          </a:xfrm>
        </p:spPr>
        <p:txBody>
          <a:bodyPr/>
          <a:lstStyle/>
          <a:p>
            <a:r>
              <a:rPr lang="en-US" dirty="0"/>
              <a:t>UNE GESTION CONCERTEE DES SERVICES DE BASE</a:t>
            </a:r>
            <a:br>
              <a:rPr lang="en-US" dirty="0"/>
            </a:br>
            <a:r>
              <a:rPr lang="en-US" sz="2400" b="0" dirty="0" err="1"/>
              <a:t>Concilier</a:t>
            </a:r>
            <a:r>
              <a:rPr lang="en-US" sz="2400" b="0" dirty="0"/>
              <a:t> les </a:t>
            </a:r>
            <a:r>
              <a:rPr lang="en-US" sz="2400" b="0" dirty="0" err="1"/>
              <a:t>mandats</a:t>
            </a:r>
            <a:r>
              <a:rPr lang="en-US" sz="2400" b="0" dirty="0"/>
              <a:t> dans le 3ème arrondissement</a:t>
            </a:r>
          </a:p>
        </p:txBody>
      </p:sp>
    </p:spTree>
    <p:extLst>
      <p:ext uri="{BB962C8B-B14F-4D97-AF65-F5344CB8AC3E}">
        <p14:creationId xmlns:p14="http://schemas.microsoft.com/office/powerpoint/2010/main" val="113946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DA72ED5-EBDA-4EC0-AF27-40C07BB020EA}"/>
              </a:ext>
            </a:extLst>
          </p:cNvPr>
          <p:cNvGrpSpPr/>
          <p:nvPr/>
        </p:nvGrpSpPr>
        <p:grpSpPr>
          <a:xfrm>
            <a:off x="6191476" y="1498294"/>
            <a:ext cx="2653936" cy="4362679"/>
            <a:chOff x="6191476" y="1498294"/>
            <a:chExt cx="2653936" cy="43626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DC2A609-B422-45EF-A557-FAD04F5A75F2}"/>
                </a:ext>
              </a:extLst>
            </p:cNvPr>
            <p:cNvSpPr/>
            <p:nvPr/>
          </p:nvSpPr>
          <p:spPr>
            <a:xfrm>
              <a:off x="6191477" y="1498294"/>
              <a:ext cx="2653935" cy="4362679"/>
            </a:xfrm>
            <a:prstGeom prst="rect">
              <a:avLst/>
            </a:prstGeom>
            <a:solidFill>
              <a:srgbClr val="B7AD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2108C6D-54D6-47C5-BB97-A53F2F96E101}"/>
                </a:ext>
              </a:extLst>
            </p:cNvPr>
            <p:cNvSpPr txBox="1"/>
            <p:nvPr/>
          </p:nvSpPr>
          <p:spPr>
            <a:xfrm>
              <a:off x="6257579" y="1582762"/>
              <a:ext cx="212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DEVELOPPEMENT ECONOMIQUE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0FDD188-D831-41AB-AEE1-BFD54D223A3D}"/>
                </a:ext>
              </a:extLst>
            </p:cNvPr>
            <p:cNvSpPr txBox="1"/>
            <p:nvPr/>
          </p:nvSpPr>
          <p:spPr>
            <a:xfrm>
              <a:off x="6191476" y="2313561"/>
              <a:ext cx="2509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fr-FR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016C287-F2D8-4BD1-9ABB-4EC393A9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602" y="250407"/>
            <a:ext cx="9000195" cy="724646"/>
          </a:xfrm>
        </p:spPr>
        <p:txBody>
          <a:bodyPr/>
          <a:lstStyle/>
          <a:p>
            <a:r>
              <a:rPr lang="en-US" dirty="0"/>
              <a:t>UNE GESTION CONCERTEE DES SERVICES DE BASE</a:t>
            </a:r>
            <a:br>
              <a:rPr lang="en-US" dirty="0"/>
            </a:br>
            <a:r>
              <a:rPr lang="en-US" sz="2400" b="0" dirty="0" err="1"/>
              <a:t>Concilier</a:t>
            </a:r>
            <a:r>
              <a:rPr lang="en-US" sz="2400" b="0" dirty="0"/>
              <a:t> les </a:t>
            </a:r>
            <a:r>
              <a:rPr lang="en-US" sz="2400" b="0" dirty="0" err="1"/>
              <a:t>mandats</a:t>
            </a:r>
            <a:r>
              <a:rPr lang="en-US" sz="2400" b="0" dirty="0"/>
              <a:t> dans le 3ème arrondissement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8349EF2-ABE1-4645-A9E0-3A8C5682E65F}"/>
              </a:ext>
            </a:extLst>
          </p:cNvPr>
          <p:cNvCxnSpPr>
            <a:cxnSpLocks/>
          </p:cNvCxnSpPr>
          <p:nvPr/>
        </p:nvCxnSpPr>
        <p:spPr>
          <a:xfrm>
            <a:off x="5701923" y="2353521"/>
            <a:ext cx="4002944" cy="0"/>
          </a:xfrm>
          <a:prstGeom prst="line">
            <a:avLst/>
          </a:prstGeom>
          <a:ln w="349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E9E69D8-7B81-48F5-A54F-C3D297EB4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72" y="1597018"/>
            <a:ext cx="553728" cy="6178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A01FE2-9E5D-409B-8714-683F66A72314}"/>
              </a:ext>
            </a:extLst>
          </p:cNvPr>
          <p:cNvSpPr txBox="1"/>
          <p:nvPr/>
        </p:nvSpPr>
        <p:spPr>
          <a:xfrm>
            <a:off x="6335462" y="3304150"/>
            <a:ext cx="250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white"/>
                </a:solidFill>
                <a:latin typeface="Arial Narrow" panose="020B0606020202030204" pitchFamily="34" charset="0"/>
              </a:rPr>
              <a:t>Le dynamisme économique du territoire reste à soutenir</a:t>
            </a:r>
          </a:p>
        </p:txBody>
      </p:sp>
    </p:spTree>
    <p:extLst>
      <p:ext uri="{BB962C8B-B14F-4D97-AF65-F5344CB8AC3E}">
        <p14:creationId xmlns:p14="http://schemas.microsoft.com/office/powerpoint/2010/main" val="13573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902EF4-1930-46EA-90DF-995B6086072B}"/>
              </a:ext>
            </a:extLst>
          </p:cNvPr>
          <p:cNvSpPr/>
          <p:nvPr/>
        </p:nvSpPr>
        <p:spPr>
          <a:xfrm>
            <a:off x="0" y="6241006"/>
            <a:ext cx="9144000" cy="78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D692379-554F-412D-9864-EBA653E51CC8}"/>
              </a:ext>
            </a:extLst>
          </p:cNvPr>
          <p:cNvGrpSpPr/>
          <p:nvPr/>
        </p:nvGrpSpPr>
        <p:grpSpPr>
          <a:xfrm>
            <a:off x="0" y="2243703"/>
            <a:ext cx="9512968" cy="923330"/>
            <a:chOff x="0" y="2243703"/>
            <a:chExt cx="9512968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F4ADE4C-79B9-4787-BED9-63A301DE81C3}"/>
                </a:ext>
              </a:extLst>
            </p:cNvPr>
            <p:cNvSpPr txBox="1"/>
            <p:nvPr/>
          </p:nvSpPr>
          <p:spPr>
            <a:xfrm>
              <a:off x="116241" y="2797701"/>
              <a:ext cx="9027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Renforcer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l’offre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d’activités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génétrices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revenus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et de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projets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THIMO,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en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toute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transparence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FCD27AB-88B6-45E4-9AFA-261ECF5FB5F3}"/>
                </a:ext>
              </a:extLst>
            </p:cNvPr>
            <p:cNvGrpSpPr/>
            <p:nvPr/>
          </p:nvGrpSpPr>
          <p:grpSpPr>
            <a:xfrm>
              <a:off x="0" y="2243703"/>
              <a:ext cx="9512968" cy="369332"/>
              <a:chOff x="0" y="1079803"/>
              <a:chExt cx="9512968" cy="369332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A2740066-4BC0-43E8-8908-CE6F935C58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18838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130A632-945D-4AF7-A858-E2DAE3BF4B17}"/>
                  </a:ext>
                </a:extLst>
              </p:cNvPr>
              <p:cNvSpPr txBox="1"/>
              <p:nvPr/>
            </p:nvSpPr>
            <p:spPr>
              <a:xfrm>
                <a:off x="2016651" y="1079803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COURT TERME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B60AF39A-D4E4-4940-A21C-5B6480ACA0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6583" y="1264469"/>
                <a:ext cx="5866385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C086BF2-263D-4E24-AFCF-16AA13800DA4}"/>
              </a:ext>
            </a:extLst>
          </p:cNvPr>
          <p:cNvGrpSpPr/>
          <p:nvPr/>
        </p:nvGrpSpPr>
        <p:grpSpPr>
          <a:xfrm>
            <a:off x="0" y="5284181"/>
            <a:ext cx="9291284" cy="369332"/>
            <a:chOff x="0" y="1114007"/>
            <a:chExt cx="9291284" cy="36933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1FD38C74-FCA2-4D70-A00D-55E691D3A61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98673"/>
              <a:ext cx="3991131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22ABD94-DD73-4DB5-BFB3-7C2EAFA43482}"/>
                </a:ext>
              </a:extLst>
            </p:cNvPr>
            <p:cNvSpPr txBox="1"/>
            <p:nvPr/>
          </p:nvSpPr>
          <p:spPr>
            <a:xfrm>
              <a:off x="4186974" y="1114007"/>
              <a:ext cx="2170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581522"/>
                  </a:solidFill>
                  <a:latin typeface="Arial Narrow" panose="020B0606020202030204" pitchFamily="34" charset="0"/>
                </a:rPr>
                <a:t>LONG TERME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9FA2CC6-8A8F-4806-8A8F-D82E2BED4E67}"/>
                </a:ext>
              </a:extLst>
            </p:cNvPr>
            <p:cNvCxnSpPr>
              <a:cxnSpLocks/>
            </p:cNvCxnSpPr>
            <p:nvPr/>
          </p:nvCxnSpPr>
          <p:spPr>
            <a:xfrm>
              <a:off x="5765800" y="1264469"/>
              <a:ext cx="3525484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7096ACA-68F5-4E05-87A5-133E734DB322}"/>
              </a:ext>
            </a:extLst>
          </p:cNvPr>
          <p:cNvSpPr txBox="1"/>
          <p:nvPr/>
        </p:nvSpPr>
        <p:spPr>
          <a:xfrm>
            <a:off x="141376" y="5866556"/>
            <a:ext cx="90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Assurer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l’accès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et la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sécurité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du PK5,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garantie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de son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dynamisme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</a:rPr>
              <a:t>économique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87C9409-FD4F-4F3B-A4AF-069880D35556}"/>
              </a:ext>
            </a:extLst>
          </p:cNvPr>
          <p:cNvGrpSpPr/>
          <p:nvPr/>
        </p:nvGrpSpPr>
        <p:grpSpPr>
          <a:xfrm>
            <a:off x="0" y="3810773"/>
            <a:ext cx="9291284" cy="858045"/>
            <a:chOff x="0" y="3810773"/>
            <a:chExt cx="9291284" cy="85804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99BF94B3-E6DB-4F7E-B203-F4D1415E8D69}"/>
                </a:ext>
              </a:extLst>
            </p:cNvPr>
            <p:cNvGrpSpPr/>
            <p:nvPr/>
          </p:nvGrpSpPr>
          <p:grpSpPr>
            <a:xfrm>
              <a:off x="0" y="3810773"/>
              <a:ext cx="9291284" cy="369332"/>
              <a:chOff x="0" y="1079803"/>
              <a:chExt cx="9291284" cy="369332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57CB9C79-F44D-45AA-9329-F3CD1CCC6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298673"/>
                <a:ext cx="2785733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A12BEDA-B128-41EF-B077-40695A6B5BC5}"/>
                  </a:ext>
                </a:extLst>
              </p:cNvPr>
              <p:cNvSpPr txBox="1"/>
              <p:nvPr/>
            </p:nvSpPr>
            <p:spPr>
              <a:xfrm>
                <a:off x="2905970" y="1079803"/>
                <a:ext cx="2170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581522"/>
                    </a:solidFill>
                    <a:latin typeface="Arial Narrow" panose="020B0606020202030204" pitchFamily="34" charset="0"/>
                  </a:rPr>
                  <a:t>MOYEN TERME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46833A53-5A45-47EA-9C3E-848C414CD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1264469"/>
                <a:ext cx="4719284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67A2993-A9F8-4CE6-8F63-7F4B89FCAA37}"/>
                </a:ext>
              </a:extLst>
            </p:cNvPr>
            <p:cNvSpPr txBox="1"/>
            <p:nvPr/>
          </p:nvSpPr>
          <p:spPr>
            <a:xfrm>
              <a:off x="116241" y="4299486"/>
              <a:ext cx="9027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Valoriser</a:t>
              </a: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la formation aux métiers techniques et </a:t>
              </a:r>
              <a:r>
                <a:rPr lang="en-US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manuels</a:t>
              </a:r>
              <a:endParaRPr lang="en-US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CE32DD9-D10D-4322-8DCD-17ABC5C4EACA}"/>
              </a:ext>
            </a:extLst>
          </p:cNvPr>
          <p:cNvGrpSpPr/>
          <p:nvPr/>
        </p:nvGrpSpPr>
        <p:grpSpPr>
          <a:xfrm>
            <a:off x="6191477" y="1498294"/>
            <a:ext cx="2653935" cy="693703"/>
            <a:chOff x="6191477" y="1498294"/>
            <a:chExt cx="2653935" cy="436267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0CE9EF7-AC63-4FED-BDED-CD7B03108E43}"/>
                </a:ext>
              </a:extLst>
            </p:cNvPr>
            <p:cNvSpPr/>
            <p:nvPr/>
          </p:nvSpPr>
          <p:spPr>
            <a:xfrm>
              <a:off x="6191477" y="1498294"/>
              <a:ext cx="2653935" cy="4362679"/>
            </a:xfrm>
            <a:prstGeom prst="rect">
              <a:avLst/>
            </a:prstGeom>
            <a:solidFill>
              <a:srgbClr val="B7AD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0245319-67D6-4343-9919-AA381257EBD9}"/>
                </a:ext>
              </a:extLst>
            </p:cNvPr>
            <p:cNvSpPr txBox="1"/>
            <p:nvPr/>
          </p:nvSpPr>
          <p:spPr>
            <a:xfrm>
              <a:off x="6257579" y="1582762"/>
              <a:ext cx="212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DEVELOPPEMENT ECONOMIQUE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F5DD679-BFEF-4713-9128-7D2126546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602" y="250407"/>
            <a:ext cx="9000195" cy="724646"/>
          </a:xfrm>
        </p:spPr>
        <p:txBody>
          <a:bodyPr/>
          <a:lstStyle/>
          <a:p>
            <a:r>
              <a:rPr lang="en-US" dirty="0"/>
              <a:t>UNE GESTION CONCERTEE DES SERVICES DE BASE</a:t>
            </a:r>
            <a:br>
              <a:rPr lang="en-US" dirty="0"/>
            </a:br>
            <a:r>
              <a:rPr lang="en-US" sz="2400" b="0" dirty="0" err="1"/>
              <a:t>Concilier</a:t>
            </a:r>
            <a:r>
              <a:rPr lang="en-US" sz="2400" b="0" dirty="0"/>
              <a:t> les </a:t>
            </a:r>
            <a:r>
              <a:rPr lang="en-US" sz="2400" b="0" dirty="0" err="1"/>
              <a:t>mandats</a:t>
            </a:r>
            <a:r>
              <a:rPr lang="en-US" sz="2400" b="0" dirty="0"/>
              <a:t> dans le 3ème arrondissement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432A07-61CB-40AB-B4BB-7929E9A15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0" y="1597018"/>
            <a:ext cx="451479" cy="5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15">
            <a:extLst>
              <a:ext uri="{FF2B5EF4-FFF2-40B4-BE49-F238E27FC236}">
                <a16:creationId xmlns:a16="http://schemas.microsoft.com/office/drawing/2014/main" xmlns="" id="{95E3450F-7704-497B-A412-709E817BE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4704176" cy="1743959"/>
          </a:xfrm>
        </p:spPr>
        <p:txBody>
          <a:bodyPr/>
          <a:lstStyle/>
          <a:p>
            <a:r>
              <a:rPr lang="en-US" dirty="0"/>
              <a:t>PLANIFIER LES INTERVENTIONS DE RELEVEMENT URBAIN A BANGUI</a:t>
            </a:r>
          </a:p>
        </p:txBody>
      </p:sp>
    </p:spTree>
    <p:extLst>
      <p:ext uri="{BB962C8B-B14F-4D97-AF65-F5344CB8AC3E}">
        <p14:creationId xmlns:p14="http://schemas.microsoft.com/office/powerpoint/2010/main" val="23484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4932672-1954-4184-9D1C-A24A96984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 QUESTIONS?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2D6E560-C2C5-4861-B045-8FF357655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176" y="4038392"/>
            <a:ext cx="8087840" cy="525931"/>
          </a:xfrm>
        </p:spPr>
        <p:txBody>
          <a:bodyPr/>
          <a:lstStyle/>
          <a:p>
            <a:r>
              <a:rPr lang="en-US" sz="2400" dirty="0"/>
              <a:t>Les strategies </a:t>
            </a:r>
            <a:r>
              <a:rPr lang="en-US" sz="2400" dirty="0" err="1"/>
              <a:t>détaillées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présentées</a:t>
            </a:r>
            <a:r>
              <a:rPr lang="en-US" sz="2400" dirty="0"/>
              <a:t> dans les Plans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7200" dirty="0" err="1"/>
              <a:t>Echangeons</a:t>
            </a:r>
            <a:r>
              <a:rPr lang="en-US" sz="7200" dirty="0"/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14095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CAAB9F4-E689-4329-A7E0-F8AC1184B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REMARQUES DE CLOTURE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12FFAC77-ACB7-46ED-B504-60BA3391FE8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52122" y="2008007"/>
            <a:ext cx="3286677" cy="360218"/>
          </a:xfrm>
        </p:spPr>
        <p:txBody>
          <a:bodyPr/>
          <a:lstStyle/>
          <a:p>
            <a:r>
              <a:rPr lang="en-US" dirty="0"/>
              <a:t>SEBASTIEN PUECH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6C0AA9D-17F9-4D31-AB48-998C560645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9379" y="2399413"/>
            <a:ext cx="3279420" cy="360218"/>
          </a:xfrm>
        </p:spPr>
        <p:txBody>
          <a:bodyPr/>
          <a:lstStyle/>
          <a:p>
            <a:r>
              <a:rPr lang="en-US" sz="1800" dirty="0"/>
              <a:t>Directeur Pays </a:t>
            </a:r>
            <a:r>
              <a:rPr lang="en-US" sz="1800" dirty="0" err="1"/>
              <a:t>d’ACTED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5CC3F5-6784-42C2-9BB9-454D566E9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01" y="3028705"/>
            <a:ext cx="2033320" cy="2378306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C8320D56-6398-4D8A-97E9-2750BA605632}"/>
              </a:ext>
            </a:extLst>
          </p:cNvPr>
          <p:cNvSpPr txBox="1">
            <a:spLocks/>
          </p:cNvSpPr>
          <p:nvPr/>
        </p:nvSpPr>
        <p:spPr>
          <a:xfrm>
            <a:off x="5004807" y="2018938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LUCA PUPULIN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B36B9EA5-DC2A-4EC7-9E37-8232AE2009EB}"/>
              </a:ext>
            </a:extLst>
          </p:cNvPr>
          <p:cNvSpPr txBox="1">
            <a:spLocks/>
          </p:cNvSpPr>
          <p:nvPr/>
        </p:nvSpPr>
        <p:spPr>
          <a:xfrm>
            <a:off x="5012064" y="240365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white"/>
                </a:solidFill>
              </a:rPr>
              <a:t>Directeur de IMPACT Initiatives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1ECDCD-4982-4044-B0AA-587917510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31462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66" y="1674158"/>
            <a:ext cx="2941487" cy="25011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LES GRANDS ENJEUX QUI SE POSENT A BANGUI</a:t>
            </a:r>
            <a:endParaRPr lang="es-ES" sz="2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717456" y="721154"/>
            <a:ext cx="5060783" cy="1196918"/>
          </a:xfrm>
        </p:spPr>
        <p:txBody>
          <a:bodyPr/>
          <a:lstStyle/>
          <a:p>
            <a:r>
              <a:rPr lang="en-GB" sz="2400" dirty="0"/>
              <a:t>Des </a:t>
            </a:r>
            <a:r>
              <a:rPr lang="en-GB" sz="2400" dirty="0" err="1"/>
              <a:t>problématiques</a:t>
            </a:r>
            <a:r>
              <a:rPr lang="en-GB" sz="2400" dirty="0"/>
              <a:t> </a:t>
            </a:r>
            <a:r>
              <a:rPr lang="en-GB" sz="2400" dirty="0" err="1"/>
              <a:t>humanitaires</a:t>
            </a:r>
            <a:r>
              <a:rPr lang="en-GB" sz="2400" dirty="0"/>
              <a:t> qui </a:t>
            </a:r>
            <a:r>
              <a:rPr lang="en-GB" sz="2400" dirty="0" err="1"/>
              <a:t>s’ancrent</a:t>
            </a:r>
            <a:r>
              <a:rPr lang="en-GB" sz="2400" dirty="0"/>
              <a:t> </a:t>
            </a:r>
            <a:r>
              <a:rPr lang="en-GB" sz="2400" dirty="0" err="1"/>
              <a:t>dans</a:t>
            </a:r>
            <a:r>
              <a:rPr lang="en-GB" sz="2400" dirty="0"/>
              <a:t> </a:t>
            </a:r>
            <a:r>
              <a:rPr lang="en-GB" sz="2400" dirty="0" err="1"/>
              <a:t>une</a:t>
            </a:r>
            <a:r>
              <a:rPr lang="en-GB" sz="2400" dirty="0"/>
              <a:t> </a:t>
            </a:r>
            <a:r>
              <a:rPr lang="en-GB" sz="2400" dirty="0" err="1"/>
              <a:t>crise</a:t>
            </a:r>
            <a:r>
              <a:rPr lang="en-GB" sz="2400" dirty="0"/>
              <a:t> </a:t>
            </a:r>
            <a:r>
              <a:rPr lang="en-GB" sz="2400" dirty="0" err="1"/>
              <a:t>urbaine</a:t>
            </a:r>
            <a:r>
              <a:rPr lang="en-GB" sz="2400" dirty="0"/>
              <a:t> de longue </a:t>
            </a:r>
            <a:r>
              <a:rPr lang="en-GB" sz="2400" dirty="0" err="1"/>
              <a:t>durée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17456" y="1674158"/>
            <a:ext cx="5259567" cy="4026860"/>
          </a:xfrm>
        </p:spPr>
        <p:txBody>
          <a:bodyPr/>
          <a:lstStyle/>
          <a:p>
            <a:r>
              <a:rPr lang="fr-FR" sz="1800" b="1" dirty="0">
                <a:solidFill>
                  <a:srgbClr val="581522"/>
                </a:solidFill>
              </a:rPr>
              <a:t>Les enjeux de déplacement encastrés dans un contexte urbain fragile</a:t>
            </a:r>
          </a:p>
          <a:p>
            <a:endParaRPr lang="fr-FR" sz="1800" b="1" dirty="0">
              <a:solidFill>
                <a:srgbClr val="58152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800" dirty="0"/>
              <a:t>Persistance de poches de besoins humanitaires au sein de territoires sous-équipés et sous la pression démographique des retours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800" dirty="0"/>
              <a:t>Difficile rétablissement des conditions d’accès aux équipements socio-économiques de base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800" dirty="0"/>
              <a:t>Crise qui risque de se perpétuer à mesure que Bangui s’urbanise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800" dirty="0"/>
              <a:t>Absence de planification locale et municipale et de suivi coordonné pour la gestion de l’information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fr-FR" sz="1800" dirty="0"/>
          </a:p>
          <a:p>
            <a:pPr lvl="0"/>
            <a:r>
              <a:rPr lang="fr-FR" sz="1800" dirty="0"/>
              <a:t>Projet « Retour à la Maison »</a:t>
            </a:r>
          </a:p>
          <a:p>
            <a:pPr lvl="0"/>
            <a:endParaRPr lang="fr-F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7AF6A2-5C97-41E7-842B-7A075EAED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99" y="5403686"/>
            <a:ext cx="925032" cy="594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0398C7-3A4A-4546-9C68-ACF7444D1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49" y="5518005"/>
            <a:ext cx="774827" cy="366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DA0E35-3B4D-4A7C-94F5-C9E7C1157F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71" y="5518006"/>
            <a:ext cx="1390115" cy="3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439824" y="2168602"/>
            <a:ext cx="3657574" cy="1665462"/>
          </a:xfrm>
        </p:spPr>
        <p:txBody>
          <a:bodyPr/>
          <a:lstStyle/>
          <a:p>
            <a:r>
              <a:rPr lang="en-GB" dirty="0"/>
              <a:t>METHODOLOGIE D’EVALUATION DES BESOINS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6"/>
            <a:ext cx="8757824" cy="764177"/>
          </a:xfrm>
        </p:spPr>
        <p:txBody>
          <a:bodyPr/>
          <a:lstStyle/>
          <a:p>
            <a:r>
              <a:rPr lang="en-US" sz="3200" dirty="0" err="1" smtClean="0"/>
              <a:t>Critères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choisis</a:t>
            </a:r>
            <a:r>
              <a:rPr lang="en-US" sz="3200" dirty="0" smtClean="0"/>
              <a:t> pour la selection des </a:t>
            </a:r>
            <a:r>
              <a:rPr lang="en-US" sz="3200" dirty="0" err="1" smtClean="0"/>
              <a:t>deux</a:t>
            </a:r>
            <a:r>
              <a:rPr lang="en-US" sz="3200" dirty="0" smtClean="0"/>
              <a:t> </a:t>
            </a:r>
            <a:r>
              <a:rPr lang="en-US" sz="3200" dirty="0" err="1" smtClean="0"/>
              <a:t>localités</a:t>
            </a:r>
            <a:endParaRPr lang="es-ES" sz="3200" dirty="0"/>
          </a:p>
        </p:txBody>
      </p:sp>
      <p:sp>
        <p:nvSpPr>
          <p:cNvPr id="8" name="Rectangle 7"/>
          <p:cNvSpPr/>
          <p:nvPr/>
        </p:nvSpPr>
        <p:spPr>
          <a:xfrm>
            <a:off x="8240486" y="3512093"/>
            <a:ext cx="1431984" cy="3345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81242" y="1833836"/>
            <a:ext cx="806275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fr-FR" sz="28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fr-FR" sz="3000" b="1" dirty="0">
                <a:solidFill>
                  <a:srgbClr val="581522"/>
                </a:solidFill>
                <a:latin typeface="Arial Narrow" panose="020B0606020202030204" pitchFamily="34" charset="0"/>
              </a:rPr>
              <a:t>Touchées par les </a:t>
            </a:r>
            <a:r>
              <a:rPr lang="fr-FR" sz="3000" b="1" dirty="0" smtClean="0">
                <a:solidFill>
                  <a:srgbClr val="581522"/>
                </a:solidFill>
                <a:latin typeface="Arial Narrow" panose="020B0606020202030204" pitchFamily="34" charset="0"/>
              </a:rPr>
              <a:t>destructions</a:t>
            </a:r>
            <a:endParaRPr lang="fr-FR" sz="30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fr-FR" sz="3000" b="1" dirty="0">
                <a:solidFill>
                  <a:srgbClr val="581522"/>
                </a:solidFill>
                <a:latin typeface="Arial Narrow" panose="020B0606020202030204" pitchFamily="34" charset="0"/>
              </a:rPr>
              <a:t>Affectées par les dynamiques de déplacement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fr-FR" sz="3000" b="1" dirty="0">
                <a:solidFill>
                  <a:srgbClr val="581522"/>
                </a:solidFill>
                <a:latin typeface="Arial Narrow" panose="020B0606020202030204" pitchFamily="34" charset="0"/>
              </a:rPr>
              <a:t>Peu d’informations primaires 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fr-FR" sz="3000" b="1" dirty="0">
                <a:solidFill>
                  <a:srgbClr val="581522"/>
                </a:solidFill>
                <a:latin typeface="Arial Narrow" panose="020B0606020202030204" pitchFamily="34" charset="0"/>
              </a:rPr>
              <a:t>Sous-intégrés dans le tissu urbain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80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229" y="0"/>
            <a:ext cx="6200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p1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F2CFDD0B-5CF6-49FF-A5D5-F381F93047D5}"/>
    </a:ext>
  </a:extLst>
</a:theme>
</file>

<file path=ppt/theme/theme12.xml><?xml version="1.0" encoding="utf-8"?>
<a:theme xmlns:a="http://schemas.openxmlformats.org/drawingml/2006/main" name="Op1 Top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C730AC34-B05E-408E-9FF6-BAB647C6509F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1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88900">
          <a:solidFill>
            <a:schemeClr val="tx2">
              <a:lumMod val="60000"/>
              <a:lumOff val="4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p1 Top big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p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p2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p2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p2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2778</Words>
  <Application>Microsoft Office PowerPoint</Application>
  <PresentationFormat>Affichage à l'écran (4:3)</PresentationFormat>
  <Paragraphs>418</Paragraphs>
  <Slides>51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51</vt:i4>
      </vt:variant>
    </vt:vector>
  </HeadingPairs>
  <TitlesOfParts>
    <vt:vector size="71" baseType="lpstr">
      <vt:lpstr>Arial</vt:lpstr>
      <vt:lpstr>Arial Black</vt:lpstr>
      <vt:lpstr>Arial Narrow</vt:lpstr>
      <vt:lpstr>Calibri</vt:lpstr>
      <vt:lpstr>Calibri Light</vt:lpstr>
      <vt:lpstr>Trade Gothic LT Std Bold</vt:lpstr>
      <vt:lpstr>Trade Gothic LT Std Light</vt:lpstr>
      <vt:lpstr>Wingdings</vt:lpstr>
      <vt:lpstr>Op1</vt:lpstr>
      <vt:lpstr>Op1 Left banner</vt:lpstr>
      <vt:lpstr>Op1 Big Left banner layout</vt:lpstr>
      <vt:lpstr>Op1 Top banner</vt:lpstr>
      <vt:lpstr>Op1 Top big banner</vt:lpstr>
      <vt:lpstr>Op2</vt:lpstr>
      <vt:lpstr>Op2 Left banner</vt:lpstr>
      <vt:lpstr>Op2 Top banner</vt:lpstr>
      <vt:lpstr>Op2 Big Left banner layout</vt:lpstr>
      <vt:lpstr>Op3</vt:lpstr>
      <vt:lpstr>Op1 Left banner layout</vt:lpstr>
      <vt:lpstr>Op1 Top banner layout</vt:lpstr>
      <vt:lpstr>Présentation des Plans de Relèvement Locaux de Bangui  Pilier 1 de l’approche AGORA </vt:lpstr>
      <vt:lpstr>MOTS DE BIENVENUE</vt:lpstr>
      <vt:lpstr>QU’EST CE QUE AGORA?</vt:lpstr>
      <vt:lpstr>APPROCHE AGORA : 4 PILIERS D’INTERVENTION</vt:lpstr>
      <vt:lpstr>Présentation PowerPoint</vt:lpstr>
      <vt:lpstr>LES GRANDS ENJEUX QUI SE POSENT A BANGUI</vt:lpstr>
      <vt:lpstr>Présentation PowerPoint</vt:lpstr>
      <vt:lpstr>Critères choisis pour la selection des deux localités</vt:lpstr>
      <vt:lpstr>Présentation PowerPoint</vt:lpstr>
      <vt:lpstr>Une évaluation par territoire</vt:lpstr>
      <vt:lpstr>Evaluer l’offre et la demande de services</vt:lpstr>
      <vt:lpstr>Des données à vocation représentative</vt:lpstr>
      <vt:lpstr>Présentation PowerPoint</vt:lpstr>
      <vt:lpstr>Présentation PowerPoint</vt:lpstr>
      <vt:lpstr>Présentation PowerPoint</vt:lpstr>
      <vt:lpstr>Présentation PowerPoint</vt:lpstr>
      <vt:lpstr>Caractéristiques démographiques générales</vt:lpstr>
      <vt:lpstr>Population affectée par les déplacements</vt:lpstr>
      <vt:lpstr>Situation en terme de logement, terre et biens</vt:lpstr>
      <vt:lpstr>Sécurité et perceptions d’insécurité des ménages</vt:lpstr>
      <vt:lpstr>Forces de sécurité rapportées comme étant les plus présentes dans la localité de Kokoro-Boeing Plateau</vt:lpstr>
      <vt:lpstr>Forces de sécurité rapportées comme étant les plus présentes dans le 3ème Arrondissement</vt:lpstr>
      <vt:lpstr>Principales sources de revenus</vt:lpstr>
      <vt:lpstr>Situation en termes d’eau et assainissement</vt:lpstr>
      <vt:lpstr>Principales contraintes exprimées par les gestionnaires de centres de santé</vt:lpstr>
      <vt:lpstr>Présentation PowerPoint</vt:lpstr>
      <vt:lpstr>Principales contraintes exprimées par les gestionnaires des services d’éducation évalués</vt:lpstr>
      <vt:lpstr>Les grands enjeux locaux perçus par les communautés</vt:lpstr>
      <vt:lpstr>Une enquête multisectorielle afin de couvrir le quotidien des habitants</vt:lpstr>
      <vt:lpstr>Présentation PowerPoint</vt:lpstr>
      <vt:lpstr>DE L’EVALUATION A LA PLANIFICATION Les acteurs locaux, catalyseurs du projet de territoire</vt:lpstr>
      <vt:lpstr>Plan 1</vt:lpstr>
      <vt:lpstr>TENIR COMPTE DES DEPLACEMENTS Kokoro Boeing : Une localité d’accueil saturée</vt:lpstr>
      <vt:lpstr>TENIR COMPTE DES DEPLACEMENTS Kokoro Boeing : Une localité d’accueil saturée</vt:lpstr>
      <vt:lpstr>DES BESOINS CROISSANTS A KOKORO BOEING Des services de base à renforcer</vt:lpstr>
      <vt:lpstr>DES BESOINS CROISSANTS A KOKORO BOEING Des services de base à renforcer</vt:lpstr>
      <vt:lpstr>DES BESOINS CROISSANTS A KOKORO BOEING Des services de base à renforcer</vt:lpstr>
      <vt:lpstr>DES BESOINS CROISSANTS A KOKORO BOEING Des services de base à renforcer</vt:lpstr>
      <vt:lpstr>Plan 2</vt:lpstr>
      <vt:lpstr>LA STABILISATION SECURITAIRE Un ingredient clef pour le relèvement du 3eme </vt:lpstr>
      <vt:lpstr>LA STABILISATION SECURITAIRE Un ingredient clef pour le relèvement du 3eme </vt:lpstr>
      <vt:lpstr>LA STABILISATION SECURITAIRE Un ingredient clef pour le relèvement du 3eme </vt:lpstr>
      <vt:lpstr>Présentation PowerPoint</vt:lpstr>
      <vt:lpstr>UNE GESTION CONCERTEE DES SERVICES DE BASE Concilier les mandats dans le 3ème arrondissement</vt:lpstr>
      <vt:lpstr>UNE GESTION CONCERTEE DES SERVICES DE BASE Concilier les mandats dans le 3ème arrondissement</vt:lpstr>
      <vt:lpstr>UNE GESTION CONCERTEE DES SERVICES DE BASE Concilier les mandats dans le 3ème arrondissement</vt:lpstr>
      <vt:lpstr>UNE GESTION CONCERTEE DES SERVICES DE BASE Concilier les mandats dans le 3ème arrondissement</vt:lpstr>
      <vt:lpstr>UNE GESTION CONCERTEE DES SERVICES DE BASE Concilier les mandats dans le 3ème arrondissement</vt:lpstr>
      <vt:lpstr>UNE GESTION CONCERTEE DES SERVICES DE BASE Concilier les mandats dans le 3ème arrondissement</vt:lpstr>
      <vt:lpstr>DES QUESTIONS? </vt:lpstr>
      <vt:lpstr>REMARQUES DE CLOTURE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Pastor Melo</dc:creator>
  <cp:lastModifiedBy>HP</cp:lastModifiedBy>
  <cp:revision>400</cp:revision>
  <cp:lastPrinted>2018-06-21T11:50:41Z</cp:lastPrinted>
  <dcterms:created xsi:type="dcterms:W3CDTF">2018-01-15T08:17:52Z</dcterms:created>
  <dcterms:modified xsi:type="dcterms:W3CDTF">2019-05-22T08:13:37Z</dcterms:modified>
</cp:coreProperties>
</file>