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5.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8.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9.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0.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1.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3.xml" ContentType="application/vnd.openxmlformats-officedocument.themeOverride+xml"/>
  <Override PartName="/ppt/notesSlides/notesSlide4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4.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5.xml" ContentType="application/vnd.openxmlformats-officedocument.themeOverride+xml"/>
  <Override PartName="/ppt/notesSlides/notesSlide4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6.xml" ContentType="application/vnd.openxmlformats-officedocument.themeOverride+xml"/>
  <Override PartName="/ppt/notesSlides/notesSlide4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7.xml" ContentType="application/vnd.openxmlformats-officedocument.themeOverride+xml"/>
  <Override PartName="/ppt/notesSlides/notesSlide4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8.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9.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0.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1"/>
  </p:notesMasterIdLst>
  <p:sldIdLst>
    <p:sldId id="257" r:id="rId2"/>
    <p:sldId id="503" r:id="rId3"/>
    <p:sldId id="504" r:id="rId4"/>
    <p:sldId id="505" r:id="rId5"/>
    <p:sldId id="506" r:id="rId6"/>
    <p:sldId id="507" r:id="rId7"/>
    <p:sldId id="508" r:id="rId8"/>
    <p:sldId id="509" r:id="rId9"/>
    <p:sldId id="511" r:id="rId10"/>
    <p:sldId id="338" r:id="rId11"/>
    <p:sldId id="510" r:id="rId12"/>
    <p:sldId id="291" r:id="rId13"/>
    <p:sldId id="514" r:id="rId14"/>
    <p:sldId id="512" r:id="rId15"/>
    <p:sldId id="515" r:id="rId16"/>
    <p:sldId id="517" r:id="rId17"/>
    <p:sldId id="518" r:id="rId18"/>
    <p:sldId id="521" r:id="rId19"/>
    <p:sldId id="520" r:id="rId20"/>
    <p:sldId id="545" r:id="rId21"/>
    <p:sldId id="522" r:id="rId22"/>
    <p:sldId id="523" r:id="rId23"/>
    <p:sldId id="524" r:id="rId24"/>
    <p:sldId id="525" r:id="rId25"/>
    <p:sldId id="526" r:id="rId26"/>
    <p:sldId id="527" r:id="rId27"/>
    <p:sldId id="528" r:id="rId28"/>
    <p:sldId id="529" r:id="rId29"/>
    <p:sldId id="530" r:id="rId30"/>
    <p:sldId id="548" r:id="rId31"/>
    <p:sldId id="531" r:id="rId32"/>
    <p:sldId id="532" r:id="rId33"/>
    <p:sldId id="533" r:id="rId34"/>
    <p:sldId id="534" r:id="rId35"/>
    <p:sldId id="535" r:id="rId36"/>
    <p:sldId id="547" r:id="rId37"/>
    <p:sldId id="536" r:id="rId38"/>
    <p:sldId id="546" r:id="rId39"/>
    <p:sldId id="537" r:id="rId40"/>
    <p:sldId id="538" r:id="rId41"/>
    <p:sldId id="539" r:id="rId42"/>
    <p:sldId id="549" r:id="rId43"/>
    <p:sldId id="540" r:id="rId44"/>
    <p:sldId id="541" r:id="rId45"/>
    <p:sldId id="550" r:id="rId46"/>
    <p:sldId id="542" r:id="rId47"/>
    <p:sldId id="543" r:id="rId48"/>
    <p:sldId id="544" r:id="rId49"/>
    <p:sldId id="55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lfiye Kazim" initials="ZK" lastIdx="46" clrIdx="0">
    <p:extLst>
      <p:ext uri="{19B8F6BF-5375-455C-9EA6-DF929625EA0E}">
        <p15:presenceInfo xmlns:p15="http://schemas.microsoft.com/office/powerpoint/2012/main" userId="Zulfiye Kazim" providerId="None"/>
      </p:ext>
    </p:extLst>
  </p:cmAuthor>
  <p:cmAuthor id="2" name="Chloe Goldthorpe" initials="CG" lastIdx="47" clrIdx="1">
    <p:extLst>
      <p:ext uri="{19B8F6BF-5375-455C-9EA6-DF929625EA0E}">
        <p15:presenceInfo xmlns:p15="http://schemas.microsoft.com/office/powerpoint/2012/main" userId="Chloe Goldthorpe" providerId="None"/>
      </p:ext>
    </p:extLst>
  </p:cmAuthor>
  <p:cmAuthor id="3" name="Marie Faou" initials="MF" lastIdx="56" clrIdx="2">
    <p:extLst>
      <p:ext uri="{19B8F6BF-5375-455C-9EA6-DF929625EA0E}">
        <p15:presenceInfo xmlns:p15="http://schemas.microsoft.com/office/powerpoint/2012/main" userId="370973d153869c64" providerId="Windows Live"/>
      </p:ext>
    </p:extLst>
  </p:cmAuthor>
  <p:cmAuthor id="4" name="REACH GENEVA" initials="RG" lastIdx="25" clrIdx="3">
    <p:extLst>
      <p:ext uri="{19B8F6BF-5375-455C-9EA6-DF929625EA0E}">
        <p15:presenceInfo xmlns:p15="http://schemas.microsoft.com/office/powerpoint/2012/main" userId="REACH GEN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59"/>
    <a:srgbClr val="7F1416"/>
    <a:srgbClr val="D2CBB8"/>
    <a:srgbClr val="58585A"/>
    <a:srgbClr val="D1D3D4"/>
    <a:srgbClr val="FFF67A"/>
    <a:srgbClr val="86C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77450" autoAdjust="0"/>
  </p:normalViewPr>
  <p:slideViewPr>
    <p:cSldViewPr snapToGrid="0">
      <p:cViewPr varScale="1">
        <p:scale>
          <a:sx n="61" d="100"/>
          <a:sy n="61" d="100"/>
        </p:scale>
        <p:origin x="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n\Desktop\WASH%20SNFI\Preliminary%20findings%20presentation\graph_making_Nort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man\Desktop\WASH%20SNFI\Preliminary%20findings%20presentation\graph_making_North.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Aman\Desktop\WASH%20SNFI\Preliminary%20findings%20presentation\graph_making_North.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Aman\Desktop\WASH%20SNFI\Preliminary%20findings%20presentation\graph_making_North.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man\Desktop\WASH%20SNFI\Preliminary%20findings%20presentation\graph_making_North.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Aman\Desktop\WASH%20SNFI\Preliminary%20findings%20presentation\graph_making_North.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Aman\Desktop\WASH%20SNFI\Preliminary%20findings%20presentation\graph_making_North.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Aman\Desktop\WASH%20SNFI\Preliminary%20findings%20presentation\graph_making_North.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Aman\Desktop\WASH%20SNFI\Preliminary%20findings%20presentation\graph_making_North.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Aman\Desktop\WASH%20SNFI\Preliminary%20findings%20presentation\graph_making_North.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Aman\Desktop\WASH%20SNFI\Preliminary%20findings%20presentation\graph_making_North.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man\Desktop\WASH%20SNFI\Preliminary%20findings%20presentation\graph_making_North.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Aman\Desktop\WASH%20SNFI\Preliminary%20findings%20presentation\graph_making_North.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Aman\Desktop\WASH%20SNFI\Preliminary%20findings%20presentation\graph_making_North.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Aman\Desktop\WASH%20SNFI\Preliminary%20findings%20presentation\graph_making_North.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Aman\Desktop\WASH%20SNFI\Preliminary%20findings%20presentation\graph_making_North.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Aman\Desktop\WASH%20SNFI\Preliminary%20findings%20presentation\graph_making_North.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Aman\Desktop\WASH%20SNFI\Preliminary%20findings%20presentation\graph_making_North.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Aman\Desktop\WASH%20SNFI\Preliminary%20findings%20presentation\graph_making_North.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Aman\Desktop\WASH%20SNFI\Preliminary%20findings%20presentation\graph_making_North.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C:\Users\Aman\Desktop\WASH%20SNFI\Preliminary%20findings%20presentation\graph_making_North.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Aman\Desktop\WASH%20SNFI\Preliminary%20findings%20presentation\graph_making_North.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man\Desktop\WASH%20SNFI\Preliminary%20findings%20presentation\graph_making_North.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Users\Aman\Desktop\WASH%20SNFI\Preliminary%20findings%20presentation\graph_making_North.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C:\Users\Aman\Desktop\WASH%20SNFI\Preliminary%20findings%20presentation\graph_making_North.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C:\Users\Aman\Desktop\WASH%20SNFI\Preliminary%20findings%20presentation\graph_making_North.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C:\Users\Aman\Desktop\WASH%20SNFI\Preliminary%20findings%20presentation\graph_making_North.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C:\Users\Aman\Desktop\WASH%20SNFI\Preliminary%20findings%20presentation\graph_making_North.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C:\Users\Aman\Desktop\WASH%20SNFI\Preliminary%20findings%20presentation\graph_making_North.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C:\Users\Aman\Desktop\WASH%20SNFI\Preliminary%20findings%20presentation\graph_making_North.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C:\Users\Aman\Desktop\WASH%20SNFI\Preliminary%20findings%20presentation\graph_making_North.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C:\Users\Aman\Desktop\WASH%20SNFI\Preliminary%20findings%20presentation\graph_making_North.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C:\Users\Aman\Desktop\WASH%20SNFI\Preliminary%20findings%20presentation\graph_making_North.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man\Desktop\WASH%20SNFI\Preliminary%20findings%20presentation\graph_making_North.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Aman\Desktop\WASH%20SNFI\Preliminary%20findings%20presentation\graph_making_North.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C:\Users\Aman\Desktop\WASH%20SNFI\Preliminary%20findings%20presentation\graph_making_North.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Aman\Desktop\WASH%20SNFI\Preliminary%20findings%20presentation\graph_making_North.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man\Desktop\WASH%20SNFI\Preliminary%20findings%20presentation\graph_making_North.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man\Desktop\WASH%20SNFI\Preliminary%20findings%20presentation\graph_making_North.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Aman\Desktop\WASH%20SNFI\Preliminary%20findings%20presentation\graph_making_North.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Aman\Desktop\WASH%20SNFI\Preliminary%20findings%20presentation\graph_making_Nort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Aman\Desktop\WASH%20SNFI\Preliminary%20findings%20presentation\graph_making_Nor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5566601649434E-2"/>
          <c:y val="4.2745111238261926E-2"/>
          <c:w val="0.91192477271393801"/>
          <c:h val="0.81500706808925982"/>
        </c:manualLayout>
      </c:layout>
      <c:barChart>
        <c:barDir val="bar"/>
        <c:grouping val="stacked"/>
        <c:varyColors val="0"/>
        <c:ser>
          <c:idx val="0"/>
          <c:order val="0"/>
          <c:tx>
            <c:strRef>
              <c:f>pop_pyramid!$C$26</c:f>
              <c:strCache>
                <c:ptCount val="1"/>
                <c:pt idx="0">
                  <c:v>Male</c:v>
                </c:pt>
              </c:strCache>
            </c:strRef>
          </c:tx>
          <c:spPr>
            <a:solidFill>
              <a:srgbClr val="58585A"/>
            </a:solidFill>
            <a:ln>
              <a:noFill/>
            </a:ln>
            <a:effectLst/>
          </c:spPr>
          <c:invertIfNegative val="0"/>
          <c:dLbls>
            <c:dLbl>
              <c:idx val="0"/>
              <c:layout>
                <c:manualLayout>
                  <c:x val="-9.541506806775730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541506806775722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586115408227667"/>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8599706062917422E-2"/>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4056131393024217E-2"/>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3399409549949984"/>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4522896038718412E-2"/>
                  <c:y val="8.1630345822348911E-18"/>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pop_pyramid!$B$27:$B$33</c:f>
              <c:strCache>
                <c:ptCount val="7"/>
                <c:pt idx="0">
                  <c:v>0-2</c:v>
                </c:pt>
                <c:pt idx="1">
                  <c:v>3-5</c:v>
                </c:pt>
                <c:pt idx="2">
                  <c:v>6-10</c:v>
                </c:pt>
                <c:pt idx="3">
                  <c:v>11-14</c:v>
                </c:pt>
                <c:pt idx="4">
                  <c:v>15-17</c:v>
                </c:pt>
                <c:pt idx="5">
                  <c:v>18-59</c:v>
                </c:pt>
                <c:pt idx="6">
                  <c:v>60+</c:v>
                </c:pt>
              </c:strCache>
            </c:strRef>
          </c:cat>
          <c:val>
            <c:numRef>
              <c:f>pop_pyramid!$C$27:$C$33</c:f>
              <c:numCache>
                <c:formatCode>0%</c:formatCode>
                <c:ptCount val="7"/>
                <c:pt idx="0">
                  <c:v>-3.7037037037037035E-2</c:v>
                </c:pt>
                <c:pt idx="1">
                  <c:v>-5.5555555555555552E-2</c:v>
                </c:pt>
                <c:pt idx="2">
                  <c:v>-7.407407407407407E-2</c:v>
                </c:pt>
                <c:pt idx="3">
                  <c:v>-5.5555555555555552E-2</c:v>
                </c:pt>
                <c:pt idx="4">
                  <c:v>-3.7037037037037035E-2</c:v>
                </c:pt>
                <c:pt idx="5">
                  <c:v>-0.22222222222222221</c:v>
                </c:pt>
                <c:pt idx="6">
                  <c:v>-1.8518518518518517E-2</c:v>
                </c:pt>
              </c:numCache>
            </c:numRef>
          </c:val>
          <c:extLst xmlns:c16r2="http://schemas.microsoft.com/office/drawing/2015/06/chart">
            <c:ext xmlns:c16="http://schemas.microsoft.com/office/drawing/2014/chart" uri="{C3380CC4-5D6E-409C-BE32-E72D297353CC}">
              <c16:uniqueId val="{00000006-7088-4A25-91CB-4F1BB7B317AD}"/>
            </c:ext>
          </c:extLst>
        </c:ser>
        <c:ser>
          <c:idx val="1"/>
          <c:order val="1"/>
          <c:tx>
            <c:strRef>
              <c:f>pop_pyramid!$D$26</c:f>
              <c:strCache>
                <c:ptCount val="1"/>
                <c:pt idx="0">
                  <c:v>Female</c:v>
                </c:pt>
              </c:strCache>
            </c:strRef>
          </c:tx>
          <c:spPr>
            <a:solidFill>
              <a:srgbClr val="EE5859"/>
            </a:solidFill>
            <a:ln>
              <a:noFill/>
            </a:ln>
            <a:effectLst/>
          </c:spPr>
          <c:invertIfNegative val="0"/>
          <c:dLbls>
            <c:dLbl>
              <c:idx val="0"/>
              <c:layout>
                <c:manualLayout>
                  <c:x val="7.496898205323773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042540738334461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8599706062917422E-2"/>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7240769388184333E-2"/>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0425407383344615E-2"/>
                  <c:y val="-6.530427665787912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2490694615971327"/>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3387091811691385E-2"/>
                  <c:y val="1.7810463015942358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01330444526179E-2"/>
                      <c:h val="7.963072038414503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pop_pyramid!$B$27:$B$33</c:f>
              <c:strCache>
                <c:ptCount val="7"/>
                <c:pt idx="0">
                  <c:v>0-2</c:v>
                </c:pt>
                <c:pt idx="1">
                  <c:v>3-5</c:v>
                </c:pt>
                <c:pt idx="2">
                  <c:v>6-10</c:v>
                </c:pt>
                <c:pt idx="3">
                  <c:v>11-14</c:v>
                </c:pt>
                <c:pt idx="4">
                  <c:v>15-17</c:v>
                </c:pt>
                <c:pt idx="5">
                  <c:v>18-59</c:v>
                </c:pt>
                <c:pt idx="6">
                  <c:v>60+</c:v>
                </c:pt>
              </c:strCache>
            </c:strRef>
          </c:cat>
          <c:val>
            <c:numRef>
              <c:f>pop_pyramid!$D$27:$D$33</c:f>
              <c:numCache>
                <c:formatCode>0%</c:formatCode>
                <c:ptCount val="7"/>
                <c:pt idx="0">
                  <c:v>3.7037037037037035E-2</c:v>
                </c:pt>
                <c:pt idx="1">
                  <c:v>5.5555555555555552E-2</c:v>
                </c:pt>
                <c:pt idx="2">
                  <c:v>7.407407407407407E-2</c:v>
                </c:pt>
                <c:pt idx="3">
                  <c:v>5.5555555555555552E-2</c:v>
                </c:pt>
                <c:pt idx="4">
                  <c:v>4.6296296296296294E-2</c:v>
                </c:pt>
                <c:pt idx="5">
                  <c:v>0.22222222222222221</c:v>
                </c:pt>
                <c:pt idx="6">
                  <c:v>9.2592592592592587E-3</c:v>
                </c:pt>
              </c:numCache>
            </c:numRef>
          </c:val>
          <c:extLst xmlns:c16r2="http://schemas.microsoft.com/office/drawing/2015/06/chart">
            <c:ext xmlns:c16="http://schemas.microsoft.com/office/drawing/2014/chart" uri="{C3380CC4-5D6E-409C-BE32-E72D297353CC}">
              <c16:uniqueId val="{0000000D-7088-4A25-91CB-4F1BB7B317AD}"/>
            </c:ext>
          </c:extLst>
        </c:ser>
        <c:dLbls>
          <c:showLegendKey val="0"/>
          <c:showVal val="0"/>
          <c:showCatName val="0"/>
          <c:showSerName val="0"/>
          <c:showPercent val="0"/>
          <c:showBubbleSize val="0"/>
        </c:dLbls>
        <c:gapWidth val="60"/>
        <c:overlap val="100"/>
        <c:axId val="198247576"/>
        <c:axId val="198586472"/>
      </c:barChart>
      <c:catAx>
        <c:axId val="19824757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8586472"/>
        <c:crosses val="autoZero"/>
        <c:auto val="1"/>
        <c:lblAlgn val="ctr"/>
        <c:lblOffset val="100"/>
        <c:noMultiLvlLbl val="0"/>
      </c:catAx>
      <c:valAx>
        <c:axId val="198586472"/>
        <c:scaling>
          <c:orientation val="minMax"/>
        </c:scaling>
        <c:delete val="1"/>
        <c:axPos val="b"/>
        <c:numFmt formatCode="0%" sourceLinked="1"/>
        <c:majorTickMark val="none"/>
        <c:minorTickMark val="none"/>
        <c:tickLblPos val="nextTo"/>
        <c:crossAx val="198247576"/>
        <c:crosses val="autoZero"/>
        <c:crossBetween val="between"/>
      </c:valAx>
      <c:spPr>
        <a:noFill/>
        <a:ln>
          <a:noFill/>
        </a:ln>
        <a:effectLst/>
      </c:spPr>
    </c:plotArea>
    <c:legend>
      <c:legendPos val="b"/>
      <c:layout>
        <c:manualLayout>
          <c:xMode val="edge"/>
          <c:yMode val="edge"/>
          <c:x val="0.39452951229356847"/>
          <c:y val="0.85323846237970258"/>
          <c:w val="0.38581451869154865"/>
          <c:h val="9.31024897929425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aseline="0">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1228070175433E-2"/>
          <c:y val="4.6937661946693333E-2"/>
          <c:w val="0.7904320000189945"/>
          <c:h val="0.90612467610661329"/>
        </c:manualLayout>
      </c:layout>
      <c:barChart>
        <c:barDir val="bar"/>
        <c:grouping val="clustered"/>
        <c:varyColors val="0"/>
        <c:ser>
          <c:idx val="0"/>
          <c:order val="0"/>
          <c:tx>
            <c:strRef>
              <c:f>house_type!$B$85</c:f>
              <c:strCache>
                <c:ptCount val="1"/>
                <c:pt idx="0">
                  <c:v>Unfinished building</c:v>
                </c:pt>
              </c:strCache>
            </c:strRef>
          </c:tx>
          <c:spPr>
            <a:solidFill>
              <a:srgbClr val="EE5859"/>
            </a:solidFill>
            <a:ln>
              <a:noFill/>
            </a:ln>
            <a:effectLst/>
          </c:spPr>
          <c:invertIfNegative val="0"/>
          <c:dLbls>
            <c:dLbl>
              <c:idx val="1"/>
              <c:layout/>
              <c:showLegendKey val="0"/>
              <c:showVal val="1"/>
              <c:showCatName val="0"/>
              <c:showSerName val="0"/>
              <c:showPercent val="0"/>
              <c:showBubbleSize val="0"/>
              <c:extLst>
                <c:ext xmlns:c15="http://schemas.microsoft.com/office/drawing/2012/chart" uri="{CE6537A1-D6FC-4f65-9D91-7224C49458BB}">
                  <c15:layout>
                    <c:manualLayout>
                      <c:w val="0.26211151072090622"/>
                      <c:h val="0.14371598609316549"/>
                    </c:manualLayout>
                  </c15:layout>
                </c:ext>
              </c:extLst>
            </c:dLbl>
            <c:dLbl>
              <c:idx val="2"/>
              <c:layout/>
              <c:showLegendKey val="0"/>
              <c:showVal val="1"/>
              <c:showCatName val="0"/>
              <c:showSerName val="0"/>
              <c:showPercent val="0"/>
              <c:showBubbleSize val="0"/>
              <c:extLst>
                <c:ext xmlns:c15="http://schemas.microsoft.com/office/drawing/2012/chart" uri="{CE6537A1-D6FC-4f65-9D91-7224C49458BB}">
                  <c15:layout>
                    <c:manualLayout>
                      <c:w val="0.29226526518980539"/>
                      <c:h val="0.14371598609316549"/>
                    </c:manualLayout>
                  </c15:layout>
                </c:ext>
              </c:extLst>
            </c:dLbl>
            <c:dLbl>
              <c:idx val="3"/>
              <c:layout/>
              <c:showLegendKey val="0"/>
              <c:showVal val="1"/>
              <c:showCatName val="0"/>
              <c:showSerName val="0"/>
              <c:showPercent val="0"/>
              <c:showBubbleSize val="0"/>
              <c:extLst>
                <c:ext xmlns:c15="http://schemas.microsoft.com/office/drawing/2012/chart" uri="{CE6537A1-D6FC-4f65-9D91-7224C49458BB}">
                  <c15:layout>
                    <c:manualLayout>
                      <c:w val="0.27243917162650422"/>
                      <c:h val="0.14371598609316549"/>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house_type!$A$86:$A$91</c:f>
              <c:strCache>
                <c:ptCount val="6"/>
                <c:pt idx="0">
                  <c:v>Aleppo</c:v>
                </c:pt>
                <c:pt idx="1">
                  <c:v>Hama</c:v>
                </c:pt>
                <c:pt idx="2">
                  <c:v>Homs</c:v>
                </c:pt>
                <c:pt idx="3">
                  <c:v>Idleb</c:v>
                </c:pt>
                <c:pt idx="4">
                  <c:v>Ar-Raqqa</c:v>
                </c:pt>
                <c:pt idx="5">
                  <c:v>Deir-ez-Zor</c:v>
                </c:pt>
              </c:strCache>
            </c:strRef>
          </c:cat>
          <c:val>
            <c:numRef>
              <c:f>house_type!$B$86:$B$91</c:f>
              <c:numCache>
                <c:formatCode>0%</c:formatCode>
                <c:ptCount val="6"/>
                <c:pt idx="0">
                  <c:v>0.09</c:v>
                </c:pt>
                <c:pt idx="1">
                  <c:v>0.21</c:v>
                </c:pt>
                <c:pt idx="2">
                  <c:v>0.1</c:v>
                </c:pt>
                <c:pt idx="3">
                  <c:v>0.11</c:v>
                </c:pt>
                <c:pt idx="4">
                  <c:v>0.08</c:v>
                </c:pt>
                <c:pt idx="5">
                  <c:v>0.02</c:v>
                </c:pt>
              </c:numCache>
            </c:numRef>
          </c:val>
        </c:ser>
        <c:dLbls>
          <c:showLegendKey val="0"/>
          <c:showVal val="0"/>
          <c:showCatName val="0"/>
          <c:showSerName val="0"/>
          <c:showPercent val="0"/>
          <c:showBubbleSize val="0"/>
        </c:dLbls>
        <c:gapWidth val="60"/>
        <c:axId val="277393872"/>
        <c:axId val="277394264"/>
      </c:barChart>
      <c:catAx>
        <c:axId val="277393872"/>
        <c:scaling>
          <c:orientation val="maxMin"/>
        </c:scaling>
        <c:delete val="1"/>
        <c:axPos val="l"/>
        <c:numFmt formatCode="General" sourceLinked="1"/>
        <c:majorTickMark val="none"/>
        <c:minorTickMark val="none"/>
        <c:tickLblPos val="nextTo"/>
        <c:crossAx val="277394264"/>
        <c:crosses val="autoZero"/>
        <c:auto val="1"/>
        <c:lblAlgn val="ctr"/>
        <c:lblOffset val="100"/>
        <c:noMultiLvlLbl val="0"/>
      </c:catAx>
      <c:valAx>
        <c:axId val="277394264"/>
        <c:scaling>
          <c:orientation val="minMax"/>
        </c:scaling>
        <c:delete val="1"/>
        <c:axPos val="t"/>
        <c:numFmt formatCode="0%" sourceLinked="1"/>
        <c:majorTickMark val="none"/>
        <c:minorTickMark val="none"/>
        <c:tickLblPos val="nextTo"/>
        <c:crossAx val="27739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0670752380298E-2"/>
          <c:y val="4.6400645158290302E-2"/>
          <c:w val="0.74602629762104422"/>
          <c:h val="0.90719870968341942"/>
        </c:manualLayout>
      </c:layout>
      <c:barChart>
        <c:barDir val="bar"/>
        <c:grouping val="clustered"/>
        <c:varyColors val="0"/>
        <c:ser>
          <c:idx val="0"/>
          <c:order val="0"/>
          <c:tx>
            <c:strRef>
              <c:f>house_type!$B$94</c:f>
              <c:strCache>
                <c:ptCount val="1"/>
                <c:pt idx="0">
                  <c:v>Informal settlement</c:v>
                </c:pt>
              </c:strCache>
            </c:strRef>
          </c:tx>
          <c:spPr>
            <a:solidFill>
              <a:srgbClr val="EE5859"/>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44795046707197866"/>
                      <c:h val="0.14416107937870565"/>
                    </c:manualLayout>
                  </c15:layout>
                </c:ext>
              </c:extLst>
            </c:dLbl>
            <c:dLbl>
              <c:idx val="1"/>
              <c:layout/>
              <c:showLegendKey val="0"/>
              <c:showVal val="1"/>
              <c:showCatName val="0"/>
              <c:showSerName val="0"/>
              <c:showPercent val="0"/>
              <c:showBubbleSize val="0"/>
              <c:extLst>
                <c:ext xmlns:c15="http://schemas.microsoft.com/office/drawing/2012/chart" uri="{CE6537A1-D6FC-4f65-9D91-7224C49458BB}">
                  <c15:layout>
                    <c:manualLayout>
                      <c:w val="0.4314204012250471"/>
                      <c:h val="0.14416107937870565"/>
                    </c:manualLayout>
                  </c15:layout>
                </c:ext>
              </c:extLst>
            </c:dLbl>
            <c:dLbl>
              <c:idx val="2"/>
              <c:layout/>
              <c:showLegendKey val="0"/>
              <c:showVal val="1"/>
              <c:showCatName val="0"/>
              <c:showSerName val="0"/>
              <c:showPercent val="0"/>
              <c:showBubbleSize val="0"/>
              <c:extLst>
                <c:ext xmlns:c15="http://schemas.microsoft.com/office/drawing/2012/chart" uri="{CE6537A1-D6FC-4f65-9D91-7224C49458BB}">
                  <c15:layout>
                    <c:manualLayout>
                      <c:w val="0.46448053291891028"/>
                      <c:h val="0.14416107937870565"/>
                    </c:manualLayout>
                  </c15:layout>
                </c:ext>
              </c:extLst>
            </c:dLbl>
            <c:dLbl>
              <c:idx val="3"/>
              <c:layout/>
              <c:showLegendKey val="0"/>
              <c:showVal val="1"/>
              <c:showCatName val="0"/>
              <c:showSerName val="0"/>
              <c:showPercent val="0"/>
              <c:showBubbleSize val="0"/>
              <c:extLst>
                <c:ext xmlns:c15="http://schemas.microsoft.com/office/drawing/2012/chart" uri="{CE6537A1-D6FC-4f65-9D91-7224C49458BB}">
                  <c15:layout>
                    <c:manualLayout>
                      <c:w val="0.3818302036842523"/>
                      <c:h val="0.14416107937870565"/>
                    </c:manualLayout>
                  </c15:layout>
                </c:ext>
              </c:extLst>
            </c:dLbl>
            <c:dLbl>
              <c:idx val="4"/>
              <c:layout/>
              <c:showLegendKey val="0"/>
              <c:showVal val="1"/>
              <c:showCatName val="0"/>
              <c:showSerName val="0"/>
              <c:showPercent val="0"/>
              <c:showBubbleSize val="0"/>
              <c:extLst>
                <c:ext xmlns:c15="http://schemas.microsoft.com/office/drawing/2012/chart" uri="{CE6537A1-D6FC-4f65-9D91-7224C49458BB}">
                  <c15:layout>
                    <c:manualLayout>
                      <c:w val="0.56366092800049983"/>
                      <c:h val="0.14416107937870565"/>
                    </c:manualLayout>
                  </c15:layout>
                </c:ext>
              </c:extLst>
            </c:dLbl>
            <c:dLbl>
              <c:idx val="5"/>
              <c:layout/>
              <c:showLegendKey val="0"/>
              <c:showVal val="1"/>
              <c:showCatName val="0"/>
              <c:showSerName val="0"/>
              <c:showPercent val="0"/>
              <c:showBubbleSize val="0"/>
              <c:extLst>
                <c:ext xmlns:c15="http://schemas.microsoft.com/office/drawing/2012/chart" uri="{CE6537A1-D6FC-4f65-9D91-7224C49458BB}">
                  <c15:layout>
                    <c:manualLayout>
                      <c:w val="0.44795046707197866"/>
                      <c:h val="0.14416107937870565"/>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house_type!$A$95:$A$100</c:f>
              <c:strCache>
                <c:ptCount val="6"/>
                <c:pt idx="0">
                  <c:v>Aleppo</c:v>
                </c:pt>
                <c:pt idx="1">
                  <c:v>Hama</c:v>
                </c:pt>
                <c:pt idx="2">
                  <c:v>Homs</c:v>
                </c:pt>
                <c:pt idx="3">
                  <c:v>Idleb</c:v>
                </c:pt>
                <c:pt idx="4">
                  <c:v>Ar-Raqqa</c:v>
                </c:pt>
                <c:pt idx="5">
                  <c:v>Deir-ez-Zor</c:v>
                </c:pt>
              </c:strCache>
            </c:strRef>
          </c:cat>
          <c:val>
            <c:numRef>
              <c:f>house_type!$B$95:$B$100</c:f>
              <c:numCache>
                <c:formatCode>0%</c:formatCode>
                <c:ptCount val="6"/>
                <c:pt idx="0">
                  <c:v>0.02</c:v>
                </c:pt>
                <c:pt idx="1">
                  <c:v>0.01</c:v>
                </c:pt>
                <c:pt idx="2">
                  <c:v>0</c:v>
                </c:pt>
                <c:pt idx="3">
                  <c:v>0.06</c:v>
                </c:pt>
                <c:pt idx="4">
                  <c:v>0.01</c:v>
                </c:pt>
                <c:pt idx="5">
                  <c:v>0</c:v>
                </c:pt>
              </c:numCache>
            </c:numRef>
          </c:val>
        </c:ser>
        <c:dLbls>
          <c:showLegendKey val="0"/>
          <c:showVal val="0"/>
          <c:showCatName val="0"/>
          <c:showSerName val="0"/>
          <c:showPercent val="0"/>
          <c:showBubbleSize val="0"/>
        </c:dLbls>
        <c:gapWidth val="60"/>
        <c:axId val="277395048"/>
        <c:axId val="277395440"/>
      </c:barChart>
      <c:catAx>
        <c:axId val="277395048"/>
        <c:scaling>
          <c:orientation val="maxMin"/>
        </c:scaling>
        <c:delete val="1"/>
        <c:axPos val="l"/>
        <c:numFmt formatCode="General" sourceLinked="1"/>
        <c:majorTickMark val="none"/>
        <c:minorTickMark val="none"/>
        <c:tickLblPos val="nextTo"/>
        <c:crossAx val="277395440"/>
        <c:crosses val="autoZero"/>
        <c:auto val="1"/>
        <c:lblAlgn val="ctr"/>
        <c:lblOffset val="100"/>
        <c:noMultiLvlLbl val="0"/>
      </c:catAx>
      <c:valAx>
        <c:axId val="277395440"/>
        <c:scaling>
          <c:orientation val="minMax"/>
        </c:scaling>
        <c:delete val="1"/>
        <c:axPos val="t"/>
        <c:numFmt formatCode="0%" sourceLinked="1"/>
        <c:majorTickMark val="none"/>
        <c:minorTickMark val="none"/>
        <c:tickLblPos val="nextTo"/>
        <c:crossAx val="27739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48681533468233E-2"/>
          <c:y val="4.6860419013321511E-2"/>
          <c:w val="0.62575291631158181"/>
          <c:h val="0.90627916197335701"/>
        </c:manualLayout>
      </c:layout>
      <c:barChart>
        <c:barDir val="bar"/>
        <c:grouping val="clustered"/>
        <c:varyColors val="0"/>
        <c:ser>
          <c:idx val="0"/>
          <c:order val="0"/>
          <c:tx>
            <c:strRef>
              <c:f>house_type!$B$102</c:f>
              <c:strCache>
                <c:ptCount val="1"/>
                <c:pt idx="0">
                  <c:v>Other</c:v>
                </c:pt>
              </c:strCache>
            </c:strRef>
          </c:tx>
          <c:spPr>
            <a:solidFill>
              <a:srgbClr val="EE5859"/>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9183999214512388"/>
                      <c:h val="0.14653409658377095"/>
                    </c:manualLayout>
                  </c15:layout>
                </c:ext>
              </c:extLst>
            </c:dLbl>
            <c:dLbl>
              <c:idx val="1"/>
              <c:layout/>
              <c:showLegendKey val="0"/>
              <c:showVal val="1"/>
              <c:showCatName val="0"/>
              <c:showSerName val="0"/>
              <c:showPercent val="0"/>
              <c:showBubbleSize val="0"/>
              <c:extLst>
                <c:ext xmlns:c15="http://schemas.microsoft.com/office/drawing/2012/chart" uri="{CE6537A1-D6FC-4f65-9D91-7224C49458BB}">
                  <c15:layout>
                    <c:manualLayout>
                      <c:w val="0.51973348808110675"/>
                      <c:h val="0.14653409658377095"/>
                    </c:manualLayout>
                  </c15:layout>
                </c:ext>
              </c:extLst>
            </c:dLbl>
            <c:dLbl>
              <c:idx val="2"/>
              <c:layout/>
              <c:showLegendKey val="0"/>
              <c:showVal val="1"/>
              <c:showCatName val="0"/>
              <c:showSerName val="0"/>
              <c:showPercent val="0"/>
              <c:showBubbleSize val="0"/>
              <c:extLst>
                <c:ext xmlns:c15="http://schemas.microsoft.com/office/drawing/2012/chart" uri="{CE6537A1-D6FC-4f65-9D91-7224C49458BB}">
                  <c15:layout>
                    <c:manualLayout>
                      <c:w val="0.39183999214512388"/>
                      <c:h val="0.14653409658377095"/>
                    </c:manualLayout>
                  </c15:layout>
                </c:ext>
              </c:extLst>
            </c:dLbl>
            <c:dLbl>
              <c:idx val="3"/>
              <c:layout/>
              <c:showLegendKey val="0"/>
              <c:showVal val="1"/>
              <c:showCatName val="0"/>
              <c:showSerName val="0"/>
              <c:showPercent val="0"/>
              <c:showBubbleSize val="0"/>
              <c:extLst>
                <c:ext xmlns:c15="http://schemas.microsoft.com/office/drawing/2012/chart" uri="{CE6537A1-D6FC-4f65-9D91-7224C49458BB}">
                  <c15:layout>
                    <c:manualLayout>
                      <c:w val="0.47177342710511311"/>
                      <c:h val="0.14653409658377095"/>
                    </c:manualLayout>
                  </c15:layout>
                </c:ext>
              </c:extLst>
            </c:dLbl>
            <c:dLbl>
              <c:idx val="4"/>
              <c:layout/>
              <c:showLegendKey val="0"/>
              <c:showVal val="1"/>
              <c:showCatName val="0"/>
              <c:showSerName val="0"/>
              <c:showPercent val="0"/>
              <c:showBubbleSize val="0"/>
              <c:extLst>
                <c:ext xmlns:c15="http://schemas.microsoft.com/office/drawing/2012/chart" uri="{CE6537A1-D6FC-4f65-9D91-7224C49458BB}">
                  <c15:layout>
                    <c:manualLayout>
                      <c:w val="0.45578674011311526"/>
                      <c:h val="0.14653409658377095"/>
                    </c:manualLayout>
                  </c15:layout>
                </c:ext>
              </c:extLst>
            </c:dLbl>
            <c:dLbl>
              <c:idx val="5"/>
              <c:layout/>
              <c:showLegendKey val="0"/>
              <c:showVal val="1"/>
              <c:showCatName val="0"/>
              <c:showSerName val="0"/>
              <c:showPercent val="0"/>
              <c:showBubbleSize val="0"/>
              <c:extLst>
                <c:ext xmlns:c15="http://schemas.microsoft.com/office/drawing/2012/chart" uri="{CE6537A1-D6FC-4f65-9D91-7224C49458BB}">
                  <c15:layout>
                    <c:manualLayout>
                      <c:w val="0.42381336612911946"/>
                      <c:h val="0.14653409658377095"/>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house_type!$A$103:$A$108</c:f>
              <c:strCache>
                <c:ptCount val="6"/>
                <c:pt idx="0">
                  <c:v>Aleppo</c:v>
                </c:pt>
                <c:pt idx="1">
                  <c:v>Hama</c:v>
                </c:pt>
                <c:pt idx="2">
                  <c:v>Homs</c:v>
                </c:pt>
                <c:pt idx="3">
                  <c:v>Idleb</c:v>
                </c:pt>
                <c:pt idx="4">
                  <c:v>Ar-Raqqa</c:v>
                </c:pt>
                <c:pt idx="5">
                  <c:v>Deir-ez-Zor</c:v>
                </c:pt>
              </c:strCache>
            </c:strRef>
          </c:cat>
          <c:val>
            <c:numRef>
              <c:f>house_type!$B$103:$B$108</c:f>
              <c:numCache>
                <c:formatCode>0%</c:formatCode>
                <c:ptCount val="6"/>
                <c:pt idx="0">
                  <c:v>0.05</c:v>
                </c:pt>
                <c:pt idx="1">
                  <c:v>0.02</c:v>
                </c:pt>
                <c:pt idx="2">
                  <c:v>0.01</c:v>
                </c:pt>
                <c:pt idx="3">
                  <c:v>0.01</c:v>
                </c:pt>
                <c:pt idx="4">
                  <c:v>0.06</c:v>
                </c:pt>
                <c:pt idx="5">
                  <c:v>0.03</c:v>
                </c:pt>
              </c:numCache>
            </c:numRef>
          </c:val>
        </c:ser>
        <c:dLbls>
          <c:showLegendKey val="0"/>
          <c:showVal val="0"/>
          <c:showCatName val="0"/>
          <c:showSerName val="0"/>
          <c:showPercent val="0"/>
          <c:showBubbleSize val="0"/>
        </c:dLbls>
        <c:gapWidth val="60"/>
        <c:axId val="277396224"/>
        <c:axId val="277396616"/>
      </c:barChart>
      <c:catAx>
        <c:axId val="277396224"/>
        <c:scaling>
          <c:orientation val="maxMin"/>
        </c:scaling>
        <c:delete val="1"/>
        <c:axPos val="l"/>
        <c:numFmt formatCode="General" sourceLinked="1"/>
        <c:majorTickMark val="none"/>
        <c:minorTickMark val="none"/>
        <c:tickLblPos val="nextTo"/>
        <c:crossAx val="277396616"/>
        <c:crosses val="autoZero"/>
        <c:auto val="1"/>
        <c:lblAlgn val="ctr"/>
        <c:lblOffset val="100"/>
        <c:noMultiLvlLbl val="0"/>
      </c:catAx>
      <c:valAx>
        <c:axId val="277396616"/>
        <c:scaling>
          <c:orientation val="minMax"/>
        </c:scaling>
        <c:delete val="1"/>
        <c:axPos val="t"/>
        <c:numFmt formatCode="0%" sourceLinked="1"/>
        <c:majorTickMark val="none"/>
        <c:minorTickMark val="none"/>
        <c:tickLblPos val="nextTo"/>
        <c:crossAx val="27739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occ_status!$B$67</c:f>
              <c:strCache>
                <c:ptCount val="1"/>
                <c:pt idx="0">
                  <c:v>Ownership</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occ_status!$A$68:$A$73</c:f>
              <c:strCache>
                <c:ptCount val="6"/>
                <c:pt idx="0">
                  <c:v>Aleppo</c:v>
                </c:pt>
                <c:pt idx="1">
                  <c:v>Hama</c:v>
                </c:pt>
                <c:pt idx="2">
                  <c:v>Homs</c:v>
                </c:pt>
                <c:pt idx="3">
                  <c:v>Idleb</c:v>
                </c:pt>
                <c:pt idx="4">
                  <c:v>Ar-Raqqa</c:v>
                </c:pt>
                <c:pt idx="5">
                  <c:v>Deir-ez-Zor</c:v>
                </c:pt>
              </c:strCache>
            </c:strRef>
          </c:cat>
          <c:val>
            <c:numRef>
              <c:f>occ_status!$B$68:$B$73</c:f>
              <c:numCache>
                <c:formatCode>0%</c:formatCode>
                <c:ptCount val="6"/>
                <c:pt idx="0">
                  <c:v>0.6</c:v>
                </c:pt>
                <c:pt idx="1">
                  <c:v>0.57999999999999996</c:v>
                </c:pt>
                <c:pt idx="2">
                  <c:v>0.56999999999999995</c:v>
                </c:pt>
                <c:pt idx="3">
                  <c:v>0.67</c:v>
                </c:pt>
                <c:pt idx="4">
                  <c:v>0.76</c:v>
                </c:pt>
                <c:pt idx="5">
                  <c:v>0.77</c:v>
                </c:pt>
              </c:numCache>
            </c:numRef>
          </c:val>
        </c:ser>
        <c:dLbls>
          <c:showLegendKey val="0"/>
          <c:showVal val="0"/>
          <c:showCatName val="0"/>
          <c:showSerName val="0"/>
          <c:showPercent val="0"/>
          <c:showBubbleSize val="0"/>
        </c:dLbls>
        <c:gapWidth val="60"/>
        <c:axId val="277871872"/>
        <c:axId val="277872264"/>
      </c:barChart>
      <c:catAx>
        <c:axId val="277871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872264"/>
        <c:crosses val="autoZero"/>
        <c:auto val="1"/>
        <c:lblAlgn val="ctr"/>
        <c:lblOffset val="100"/>
        <c:noMultiLvlLbl val="0"/>
      </c:catAx>
      <c:valAx>
        <c:axId val="277872264"/>
        <c:scaling>
          <c:orientation val="minMax"/>
        </c:scaling>
        <c:delete val="1"/>
        <c:axPos val="t"/>
        <c:numFmt formatCode="0%" sourceLinked="1"/>
        <c:majorTickMark val="none"/>
        <c:minorTickMark val="none"/>
        <c:tickLblPos val="nextTo"/>
        <c:crossAx val="27787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occ_status!$B$77</c:f>
              <c:strCache>
                <c:ptCount val="1"/>
                <c:pt idx="0">
                  <c:v>Renting</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occ_status!$A$78:$A$83</c:f>
              <c:strCache>
                <c:ptCount val="6"/>
                <c:pt idx="0">
                  <c:v>Aleppo</c:v>
                </c:pt>
                <c:pt idx="1">
                  <c:v>Hama</c:v>
                </c:pt>
                <c:pt idx="2">
                  <c:v>Homs</c:v>
                </c:pt>
                <c:pt idx="3">
                  <c:v>Idleb</c:v>
                </c:pt>
                <c:pt idx="4">
                  <c:v>Ar-Raqqa</c:v>
                </c:pt>
                <c:pt idx="5">
                  <c:v>Deir-ez-Zor</c:v>
                </c:pt>
              </c:strCache>
            </c:strRef>
          </c:cat>
          <c:val>
            <c:numRef>
              <c:f>occ_status!$B$78:$B$83</c:f>
              <c:numCache>
                <c:formatCode>0%</c:formatCode>
                <c:ptCount val="6"/>
                <c:pt idx="0">
                  <c:v>0.21</c:v>
                </c:pt>
                <c:pt idx="1">
                  <c:v>0.17</c:v>
                </c:pt>
                <c:pt idx="2">
                  <c:v>0.17</c:v>
                </c:pt>
                <c:pt idx="3">
                  <c:v>0.2</c:v>
                </c:pt>
                <c:pt idx="4">
                  <c:v>0.11</c:v>
                </c:pt>
                <c:pt idx="5">
                  <c:v>0.09</c:v>
                </c:pt>
              </c:numCache>
            </c:numRef>
          </c:val>
        </c:ser>
        <c:dLbls>
          <c:showLegendKey val="0"/>
          <c:showVal val="0"/>
          <c:showCatName val="0"/>
          <c:showSerName val="0"/>
          <c:showPercent val="0"/>
          <c:showBubbleSize val="0"/>
        </c:dLbls>
        <c:gapWidth val="60"/>
        <c:axId val="277873048"/>
        <c:axId val="277873440"/>
      </c:barChart>
      <c:catAx>
        <c:axId val="277873048"/>
        <c:scaling>
          <c:orientation val="maxMin"/>
        </c:scaling>
        <c:delete val="1"/>
        <c:axPos val="l"/>
        <c:numFmt formatCode="General" sourceLinked="1"/>
        <c:majorTickMark val="none"/>
        <c:minorTickMark val="none"/>
        <c:tickLblPos val="nextTo"/>
        <c:crossAx val="277873440"/>
        <c:crosses val="autoZero"/>
        <c:auto val="1"/>
        <c:lblAlgn val="ctr"/>
        <c:lblOffset val="100"/>
        <c:noMultiLvlLbl val="0"/>
      </c:catAx>
      <c:valAx>
        <c:axId val="277873440"/>
        <c:scaling>
          <c:orientation val="minMax"/>
        </c:scaling>
        <c:delete val="1"/>
        <c:axPos val="t"/>
        <c:numFmt formatCode="0%" sourceLinked="1"/>
        <c:majorTickMark val="none"/>
        <c:minorTickMark val="none"/>
        <c:tickLblPos val="nextTo"/>
        <c:crossAx val="277873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72225156434991E-2"/>
          <c:y val="4.6766421642308181E-2"/>
          <c:w val="0.75064645397660001"/>
          <c:h val="0.90646715671538369"/>
        </c:manualLayout>
      </c:layout>
      <c:barChart>
        <c:barDir val="bar"/>
        <c:grouping val="clustered"/>
        <c:varyColors val="0"/>
        <c:ser>
          <c:idx val="0"/>
          <c:order val="0"/>
          <c:tx>
            <c:strRef>
              <c:f>occ_status!$B$87</c:f>
              <c:strCache>
                <c:ptCount val="1"/>
                <c:pt idx="0">
                  <c:v>Hosted without rent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occ_status!$A$88:$A$93</c:f>
              <c:strCache>
                <c:ptCount val="6"/>
                <c:pt idx="0">
                  <c:v>Aleppo</c:v>
                </c:pt>
                <c:pt idx="1">
                  <c:v>Hama</c:v>
                </c:pt>
                <c:pt idx="2">
                  <c:v>Homs</c:v>
                </c:pt>
                <c:pt idx="3">
                  <c:v>Idleb</c:v>
                </c:pt>
                <c:pt idx="4">
                  <c:v>Ar-Raqqa</c:v>
                </c:pt>
                <c:pt idx="5">
                  <c:v>Deir-ez-Zor</c:v>
                </c:pt>
              </c:strCache>
            </c:strRef>
          </c:cat>
          <c:val>
            <c:numRef>
              <c:f>occ_status!$B$88:$B$93</c:f>
              <c:numCache>
                <c:formatCode>0%</c:formatCode>
                <c:ptCount val="6"/>
                <c:pt idx="0">
                  <c:v>0.11</c:v>
                </c:pt>
                <c:pt idx="1">
                  <c:v>0.21</c:v>
                </c:pt>
                <c:pt idx="2">
                  <c:v>0.25</c:v>
                </c:pt>
                <c:pt idx="3">
                  <c:v>0.11</c:v>
                </c:pt>
                <c:pt idx="4">
                  <c:v>0.08</c:v>
                </c:pt>
                <c:pt idx="5">
                  <c:v>7.0000000000000007E-2</c:v>
                </c:pt>
              </c:numCache>
            </c:numRef>
          </c:val>
        </c:ser>
        <c:dLbls>
          <c:showLegendKey val="0"/>
          <c:showVal val="0"/>
          <c:showCatName val="0"/>
          <c:showSerName val="0"/>
          <c:showPercent val="0"/>
          <c:showBubbleSize val="0"/>
        </c:dLbls>
        <c:gapWidth val="60"/>
        <c:axId val="277874224"/>
        <c:axId val="277874616"/>
      </c:barChart>
      <c:catAx>
        <c:axId val="277874224"/>
        <c:scaling>
          <c:orientation val="maxMin"/>
        </c:scaling>
        <c:delete val="1"/>
        <c:axPos val="l"/>
        <c:numFmt formatCode="General" sourceLinked="1"/>
        <c:majorTickMark val="none"/>
        <c:minorTickMark val="none"/>
        <c:tickLblPos val="nextTo"/>
        <c:crossAx val="277874616"/>
        <c:crosses val="autoZero"/>
        <c:auto val="1"/>
        <c:lblAlgn val="ctr"/>
        <c:lblOffset val="100"/>
        <c:noMultiLvlLbl val="0"/>
      </c:catAx>
      <c:valAx>
        <c:axId val="277874616"/>
        <c:scaling>
          <c:orientation val="minMax"/>
        </c:scaling>
        <c:delete val="1"/>
        <c:axPos val="t"/>
        <c:numFmt formatCode="0%" sourceLinked="1"/>
        <c:majorTickMark val="none"/>
        <c:minorTickMark val="none"/>
        <c:tickLblPos val="nextTo"/>
        <c:crossAx val="27787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occ_status!$B$97</c:f>
              <c:strCache>
                <c:ptCount val="1"/>
                <c:pt idx="0">
                  <c:v>User rights</c:v>
                </c:pt>
              </c:strCache>
            </c:strRef>
          </c:tx>
          <c:spPr>
            <a:solidFill>
              <a:srgbClr val="EE5859"/>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0582010582010577"/>
                      <c:h val="0.1493124298252603"/>
                    </c:manualLayout>
                  </c15:layout>
                </c:ext>
              </c:extLst>
            </c:dLbl>
            <c:dLbl>
              <c:idx val="1"/>
              <c:layout/>
              <c:showLegendKey val="0"/>
              <c:showVal val="1"/>
              <c:showCatName val="0"/>
              <c:showSerName val="0"/>
              <c:showPercent val="0"/>
              <c:showBubbleSize val="0"/>
              <c:extLst>
                <c:ext xmlns:c15="http://schemas.microsoft.com/office/drawing/2012/chart" uri="{CE6537A1-D6FC-4f65-9D91-7224C49458BB}">
                  <c15:layout>
                    <c:manualLayout>
                      <c:w val="0.31904761904761897"/>
                      <c:h val="0.1493124298252603"/>
                    </c:manualLayout>
                  </c15:layout>
                </c:ext>
              </c:extLst>
            </c:dLbl>
            <c:dLbl>
              <c:idx val="2"/>
              <c:layout/>
              <c:showLegendKey val="0"/>
              <c:showVal val="1"/>
              <c:showCatName val="0"/>
              <c:showSerName val="0"/>
              <c:showPercent val="0"/>
              <c:showBubbleSize val="0"/>
              <c:extLst>
                <c:ext xmlns:c15="http://schemas.microsoft.com/office/drawing/2012/chart" uri="{CE6537A1-D6FC-4f65-9D91-7224C49458BB}">
                  <c15:layout>
                    <c:manualLayout>
                      <c:w val="0.33227513227513228"/>
                      <c:h val="0.1493124298252603"/>
                    </c:manualLayout>
                  </c15:layout>
                </c:ext>
              </c:extLst>
            </c:dLbl>
            <c:dLbl>
              <c:idx val="3"/>
              <c:layout/>
              <c:showLegendKey val="0"/>
              <c:showVal val="1"/>
              <c:showCatName val="0"/>
              <c:showSerName val="0"/>
              <c:showPercent val="0"/>
              <c:showBubbleSize val="0"/>
              <c:extLst>
                <c:ext xmlns:c15="http://schemas.microsoft.com/office/drawing/2012/chart" uri="{CE6537A1-D6FC-4f65-9D91-7224C49458BB}">
                  <c15:layout>
                    <c:manualLayout>
                      <c:w val="0.35873015873015873"/>
                      <c:h val="0.1493124298252603"/>
                    </c:manualLayout>
                  </c15:layout>
                </c:ext>
              </c:extLst>
            </c:dLbl>
            <c:dLbl>
              <c:idx val="4"/>
              <c:layout/>
              <c:showLegendKey val="0"/>
              <c:showVal val="1"/>
              <c:showCatName val="0"/>
              <c:showSerName val="0"/>
              <c:showPercent val="0"/>
              <c:showBubbleSize val="0"/>
              <c:extLst>
                <c:ext xmlns:c15="http://schemas.microsoft.com/office/drawing/2012/chart" uri="{CE6537A1-D6FC-4f65-9D91-7224C49458BB}">
                  <c15:layout>
                    <c:manualLayout>
                      <c:w val="0.34550264550264548"/>
                      <c:h val="0.1493124298252603"/>
                    </c:manualLayout>
                  </c15:layout>
                </c:ext>
              </c:extLst>
            </c:dLbl>
            <c:dLbl>
              <c:idx val="5"/>
              <c:layout/>
              <c:showLegendKey val="0"/>
              <c:showVal val="1"/>
              <c:showCatName val="0"/>
              <c:showSerName val="0"/>
              <c:showPercent val="0"/>
              <c:showBubbleSize val="0"/>
              <c:extLst>
                <c:ext xmlns:c15="http://schemas.microsoft.com/office/drawing/2012/chart" uri="{CE6537A1-D6FC-4f65-9D91-7224C49458BB}">
                  <c15:layout>
                    <c:manualLayout>
                      <c:w val="0.34550264550264548"/>
                      <c:h val="0.1493124298252603"/>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occ_status!$A$98:$A$103</c:f>
              <c:strCache>
                <c:ptCount val="6"/>
                <c:pt idx="0">
                  <c:v>Aleppo</c:v>
                </c:pt>
                <c:pt idx="1">
                  <c:v>Hama</c:v>
                </c:pt>
                <c:pt idx="2">
                  <c:v>Homs</c:v>
                </c:pt>
                <c:pt idx="3">
                  <c:v>Idleb</c:v>
                </c:pt>
                <c:pt idx="4">
                  <c:v>Ar-Raqqa</c:v>
                </c:pt>
                <c:pt idx="5">
                  <c:v>Deir-ez-Zor</c:v>
                </c:pt>
              </c:strCache>
            </c:strRef>
          </c:cat>
          <c:val>
            <c:numRef>
              <c:f>occ_status!$B$98:$B$103</c:f>
              <c:numCache>
                <c:formatCode>0%</c:formatCode>
                <c:ptCount val="6"/>
                <c:pt idx="0">
                  <c:v>7.0000000000000007E-2</c:v>
                </c:pt>
                <c:pt idx="1">
                  <c:v>0.02</c:v>
                </c:pt>
                <c:pt idx="2">
                  <c:v>0.01</c:v>
                </c:pt>
                <c:pt idx="3">
                  <c:v>0.01</c:v>
                </c:pt>
                <c:pt idx="4">
                  <c:v>0.03</c:v>
                </c:pt>
                <c:pt idx="5">
                  <c:v>0.04</c:v>
                </c:pt>
              </c:numCache>
            </c:numRef>
          </c:val>
        </c:ser>
        <c:dLbls>
          <c:showLegendKey val="0"/>
          <c:showVal val="0"/>
          <c:showCatName val="0"/>
          <c:showSerName val="0"/>
          <c:showPercent val="0"/>
          <c:showBubbleSize val="0"/>
        </c:dLbls>
        <c:gapWidth val="60"/>
        <c:axId val="277875400"/>
        <c:axId val="277875792"/>
      </c:barChart>
      <c:catAx>
        <c:axId val="277875400"/>
        <c:scaling>
          <c:orientation val="maxMin"/>
        </c:scaling>
        <c:delete val="1"/>
        <c:axPos val="l"/>
        <c:numFmt formatCode="General" sourceLinked="1"/>
        <c:majorTickMark val="none"/>
        <c:minorTickMark val="none"/>
        <c:tickLblPos val="nextTo"/>
        <c:crossAx val="277875792"/>
        <c:crosses val="autoZero"/>
        <c:auto val="1"/>
        <c:lblAlgn val="ctr"/>
        <c:lblOffset val="100"/>
        <c:noMultiLvlLbl val="0"/>
      </c:catAx>
      <c:valAx>
        <c:axId val="277875792"/>
        <c:scaling>
          <c:orientation val="minMax"/>
        </c:scaling>
        <c:delete val="1"/>
        <c:axPos val="t"/>
        <c:numFmt formatCode="0%" sourceLinked="1"/>
        <c:majorTickMark val="none"/>
        <c:minorTickMark val="none"/>
        <c:tickLblPos val="nextTo"/>
        <c:crossAx val="277875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27536231884058"/>
          <c:y val="5.0925925925925923E-2"/>
          <c:w val="0.4746376811594204"/>
          <c:h val="0.89814814814814814"/>
        </c:manualLayout>
      </c:layout>
      <c:barChart>
        <c:barDir val="bar"/>
        <c:grouping val="clustered"/>
        <c:varyColors val="0"/>
        <c:ser>
          <c:idx val="0"/>
          <c:order val="0"/>
          <c:tx>
            <c:strRef>
              <c:f>occ_status!$B$107</c:f>
              <c:strCache>
                <c:ptCount val="1"/>
                <c:pt idx="0">
                  <c:v>Other</c:v>
                </c:pt>
              </c:strCache>
            </c:strRef>
          </c:tx>
          <c:spPr>
            <a:solidFill>
              <a:srgbClr val="EE5859"/>
            </a:solidFill>
            <a:ln>
              <a:noFill/>
            </a:ln>
            <a:effectLst/>
          </c:spPr>
          <c:invertIfNegative val="0"/>
          <c:dLbls>
            <c:dLbl>
              <c:idx val="0"/>
              <c:layout>
                <c:manualLayout>
                  <c:x val="-0.10869565217391304"/>
                  <c:y val="1.060944534001666E-17"/>
                </c:manualLayout>
              </c:layout>
              <c:showLegendKey val="0"/>
              <c:showVal val="1"/>
              <c:showCatName val="0"/>
              <c:showSerName val="0"/>
              <c:showPercent val="0"/>
              <c:showBubbleSize val="0"/>
              <c:extLst>
                <c:ext xmlns:c15="http://schemas.microsoft.com/office/drawing/2012/chart" uri="{CE6537A1-D6FC-4f65-9D91-7224C49458BB}">
                  <c15:layout>
                    <c:manualLayout>
                      <c:w val="0.48985507246376814"/>
                      <c:h val="0.12013888888888889"/>
                    </c:manualLayout>
                  </c15:layout>
                </c:ext>
              </c:extLst>
            </c:dLbl>
            <c:dLbl>
              <c:idx val="1"/>
              <c:layout/>
              <c:showLegendKey val="0"/>
              <c:showVal val="1"/>
              <c:showCatName val="0"/>
              <c:showSerName val="0"/>
              <c:showPercent val="0"/>
              <c:showBubbleSize val="0"/>
              <c:extLst>
                <c:ext xmlns:c15="http://schemas.microsoft.com/office/drawing/2012/chart" uri="{CE6537A1-D6FC-4f65-9D91-7224C49458BB}">
                  <c15:layout>
                    <c:manualLayout>
                      <c:w val="0.41739130434782606"/>
                      <c:h val="0.1493124298252603"/>
                    </c:manualLayout>
                  </c15:layout>
                </c:ext>
              </c:extLst>
            </c:dLbl>
            <c:dLbl>
              <c:idx val="2"/>
              <c:layout/>
              <c:showLegendKey val="0"/>
              <c:showVal val="1"/>
              <c:showCatName val="0"/>
              <c:showSerName val="0"/>
              <c:showPercent val="0"/>
              <c:showBubbleSize val="0"/>
              <c:extLst>
                <c:ext xmlns:c15="http://schemas.microsoft.com/office/drawing/2012/chart" uri="{CE6537A1-D6FC-4f65-9D91-7224C49458BB}">
                  <c15:layout>
                    <c:manualLayout>
                      <c:w val="0.48985507246376814"/>
                      <c:h val="0.1493124298252603"/>
                    </c:manualLayout>
                  </c15:layout>
                </c:ext>
              </c:extLst>
            </c:dLbl>
            <c:dLbl>
              <c:idx val="3"/>
              <c:layout/>
              <c:showLegendKey val="0"/>
              <c:showVal val="1"/>
              <c:showCatName val="0"/>
              <c:showSerName val="0"/>
              <c:showPercent val="0"/>
              <c:showBubbleSize val="0"/>
              <c:extLst>
                <c:ext xmlns:c15="http://schemas.microsoft.com/office/drawing/2012/chart" uri="{CE6537A1-D6FC-4f65-9D91-7224C49458BB}">
                  <c15:layout>
                    <c:manualLayout>
                      <c:w val="0.52608695652173909"/>
                      <c:h val="0.1493124298252603"/>
                    </c:manualLayout>
                  </c15:layout>
                </c:ext>
              </c:extLst>
            </c:dLbl>
            <c:dLbl>
              <c:idx val="4"/>
              <c:layout/>
              <c:showLegendKey val="0"/>
              <c:showVal val="1"/>
              <c:showCatName val="0"/>
              <c:showSerName val="0"/>
              <c:showPercent val="0"/>
              <c:showBubbleSize val="0"/>
              <c:extLst>
                <c:ext xmlns:c15="http://schemas.microsoft.com/office/drawing/2012/chart" uri="{CE6537A1-D6FC-4f65-9D91-7224C49458BB}">
                  <c15:layout>
                    <c:manualLayout>
                      <c:w val="0.55652173913043479"/>
                      <c:h val="0.1493124298252603"/>
                    </c:manualLayout>
                  </c15:layout>
                </c:ext>
              </c:extLst>
            </c:dLbl>
            <c:dLbl>
              <c:idx val="5"/>
              <c:layout/>
              <c:showLegendKey val="0"/>
              <c:showVal val="1"/>
              <c:showCatName val="0"/>
              <c:showSerName val="0"/>
              <c:showPercent val="0"/>
              <c:showBubbleSize val="0"/>
              <c:extLst>
                <c:ext xmlns:c15="http://schemas.microsoft.com/office/drawing/2012/chart" uri="{CE6537A1-D6FC-4f65-9D91-7224C49458BB}">
                  <c15:layout>
                    <c:manualLayout>
                      <c:w val="0.46159420289855074"/>
                      <c:h val="0.1493124298252603"/>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occ_status!$A$108:$A$113</c:f>
              <c:strCache>
                <c:ptCount val="6"/>
                <c:pt idx="0">
                  <c:v>Aleppo</c:v>
                </c:pt>
                <c:pt idx="1">
                  <c:v>Hama</c:v>
                </c:pt>
                <c:pt idx="2">
                  <c:v>Homs</c:v>
                </c:pt>
                <c:pt idx="3">
                  <c:v>Idleb</c:v>
                </c:pt>
                <c:pt idx="4">
                  <c:v>Ar-Raqqa</c:v>
                </c:pt>
                <c:pt idx="5">
                  <c:v>Deir-ez-Zor</c:v>
                </c:pt>
              </c:strCache>
            </c:strRef>
          </c:cat>
          <c:val>
            <c:numRef>
              <c:f>occ_status!$B$108:$B$113</c:f>
              <c:numCache>
                <c:formatCode>0%</c:formatCode>
                <c:ptCount val="6"/>
                <c:pt idx="0">
                  <c:v>0.01</c:v>
                </c:pt>
                <c:pt idx="1">
                  <c:v>0.02</c:v>
                </c:pt>
                <c:pt idx="2">
                  <c:v>0</c:v>
                </c:pt>
                <c:pt idx="3">
                  <c:v>0.01</c:v>
                </c:pt>
                <c:pt idx="4">
                  <c:v>0.02</c:v>
                </c:pt>
                <c:pt idx="5">
                  <c:v>0.03</c:v>
                </c:pt>
              </c:numCache>
            </c:numRef>
          </c:val>
        </c:ser>
        <c:dLbls>
          <c:showLegendKey val="0"/>
          <c:showVal val="0"/>
          <c:showCatName val="0"/>
          <c:showSerName val="0"/>
          <c:showPercent val="0"/>
          <c:showBubbleSize val="0"/>
        </c:dLbls>
        <c:gapWidth val="60"/>
        <c:axId val="277876576"/>
        <c:axId val="277876968"/>
      </c:barChart>
      <c:catAx>
        <c:axId val="277876576"/>
        <c:scaling>
          <c:orientation val="maxMin"/>
        </c:scaling>
        <c:delete val="1"/>
        <c:axPos val="l"/>
        <c:numFmt formatCode="General" sourceLinked="1"/>
        <c:majorTickMark val="none"/>
        <c:minorTickMark val="none"/>
        <c:tickLblPos val="nextTo"/>
        <c:crossAx val="277876968"/>
        <c:crosses val="autoZero"/>
        <c:auto val="1"/>
        <c:lblAlgn val="ctr"/>
        <c:lblOffset val="100"/>
        <c:noMultiLvlLbl val="0"/>
      </c:catAx>
      <c:valAx>
        <c:axId val="277876968"/>
        <c:scaling>
          <c:orientation val="minMax"/>
        </c:scaling>
        <c:delete val="1"/>
        <c:axPos val="t"/>
        <c:numFmt formatCode="0%" sourceLinked="1"/>
        <c:majorTickMark val="none"/>
        <c:minorTickMark val="none"/>
        <c:tickLblPos val="nextTo"/>
        <c:crossAx val="27787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925925925923E-2"/>
          <c:w val="0.93888888888888888"/>
          <c:h val="0.83133457276173828"/>
        </c:manualLayout>
      </c:layout>
      <c:barChart>
        <c:barDir val="col"/>
        <c:grouping val="clustered"/>
        <c:varyColors val="0"/>
        <c:ser>
          <c:idx val="0"/>
          <c:order val="0"/>
          <c:tx>
            <c:strRef>
              <c:f>rent!$E$51</c:f>
              <c:strCache>
                <c:ptCount val="1"/>
                <c:pt idx="0">
                  <c:v>FHH</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rent!$D$52:$D$55</c:f>
              <c:strCache>
                <c:ptCount val="4"/>
                <c:pt idx="0">
                  <c:v>Aleppo</c:v>
                </c:pt>
                <c:pt idx="1">
                  <c:v>Hama</c:v>
                </c:pt>
                <c:pt idx="2">
                  <c:v>Homs</c:v>
                </c:pt>
                <c:pt idx="3">
                  <c:v>Idleb</c:v>
                </c:pt>
              </c:strCache>
            </c:strRef>
          </c:cat>
          <c:val>
            <c:numRef>
              <c:f>rent!$E$52:$E$55</c:f>
              <c:numCache>
                <c:formatCode>0%</c:formatCode>
                <c:ptCount val="4"/>
                <c:pt idx="0">
                  <c:v>0.41</c:v>
                </c:pt>
                <c:pt idx="1">
                  <c:v>0.24</c:v>
                </c:pt>
                <c:pt idx="2">
                  <c:v>0</c:v>
                </c:pt>
                <c:pt idx="3">
                  <c:v>0.74</c:v>
                </c:pt>
              </c:numCache>
            </c:numRef>
          </c:val>
        </c:ser>
        <c:ser>
          <c:idx val="1"/>
          <c:order val="1"/>
          <c:tx>
            <c:strRef>
              <c:f>rent!$F$51</c:f>
              <c:strCache>
                <c:ptCount val="1"/>
                <c:pt idx="0">
                  <c:v>MHH</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rent!$D$52:$D$55</c:f>
              <c:strCache>
                <c:ptCount val="4"/>
                <c:pt idx="0">
                  <c:v>Aleppo</c:v>
                </c:pt>
                <c:pt idx="1">
                  <c:v>Hama</c:v>
                </c:pt>
                <c:pt idx="2">
                  <c:v>Homs</c:v>
                </c:pt>
                <c:pt idx="3">
                  <c:v>Idleb</c:v>
                </c:pt>
              </c:strCache>
            </c:strRef>
          </c:cat>
          <c:val>
            <c:numRef>
              <c:f>rent!$F$52:$F$55</c:f>
              <c:numCache>
                <c:formatCode>0%</c:formatCode>
                <c:ptCount val="4"/>
                <c:pt idx="0">
                  <c:v>0.63</c:v>
                </c:pt>
                <c:pt idx="1">
                  <c:v>0.67</c:v>
                </c:pt>
                <c:pt idx="2">
                  <c:v>0.86</c:v>
                </c:pt>
                <c:pt idx="3">
                  <c:v>0.85</c:v>
                </c:pt>
              </c:numCache>
            </c:numRef>
          </c:val>
        </c:ser>
        <c:dLbls>
          <c:showLegendKey val="0"/>
          <c:showVal val="0"/>
          <c:showCatName val="0"/>
          <c:showSerName val="0"/>
          <c:showPercent val="0"/>
          <c:showBubbleSize val="0"/>
        </c:dLbls>
        <c:gapWidth val="90"/>
        <c:axId val="277878144"/>
        <c:axId val="277878536"/>
      </c:barChart>
      <c:catAx>
        <c:axId val="27787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77878536"/>
        <c:crosses val="autoZero"/>
        <c:auto val="1"/>
        <c:lblAlgn val="ctr"/>
        <c:lblOffset val="100"/>
        <c:noMultiLvlLbl val="0"/>
      </c:catAx>
      <c:valAx>
        <c:axId val="277878536"/>
        <c:scaling>
          <c:orientation val="minMax"/>
        </c:scaling>
        <c:delete val="1"/>
        <c:axPos val="l"/>
        <c:numFmt formatCode="0%" sourceLinked="1"/>
        <c:majorTickMark val="none"/>
        <c:minorTickMark val="none"/>
        <c:tickLblPos val="nextTo"/>
        <c:crossAx val="277878144"/>
        <c:crosses val="autoZero"/>
        <c:crossBetween val="between"/>
      </c:valAx>
      <c:spPr>
        <a:noFill/>
        <a:ln w="25400">
          <a:noFill/>
        </a:ln>
        <a:effectLst/>
      </c:spPr>
    </c:plotArea>
    <c:legend>
      <c:legendPos val="b"/>
      <c:layout>
        <c:manualLayout>
          <c:xMode val="edge"/>
          <c:yMode val="edge"/>
          <c:x val="6.0306430446194215E-2"/>
          <c:y val="0.15047681539807523"/>
          <c:w val="0.16052699294941075"/>
          <c:h val="5.93917608125071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rent!$E$60</c:f>
              <c:strCache>
                <c:ptCount val="1"/>
                <c:pt idx="0">
                  <c:v>Shelter_availability/Q3_6_1_What_is_the_current_monthly_rent_of_the_space_rented_in_the_shelter</c:v>
                </c:pt>
              </c:strCache>
            </c:strRef>
          </c:tx>
          <c:spPr>
            <a:solidFill>
              <a:srgbClr val="EE5859"/>
            </a:solidFill>
            <a:ln>
              <a:noFill/>
            </a:ln>
            <a:effectLst/>
          </c:spPr>
          <c:invertIfNegative val="0"/>
          <c:dLbls>
            <c:dLbl>
              <c:idx val="0"/>
              <c:layout>
                <c:manualLayout>
                  <c:x val="-2.0007380931588759E-16"/>
                  <c:y val="8.160061988329652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rent!$D$61:$D$66</c:f>
              <c:strCache>
                <c:ptCount val="6"/>
                <c:pt idx="0">
                  <c:v>Aleppo</c:v>
                </c:pt>
                <c:pt idx="1">
                  <c:v>Hama</c:v>
                </c:pt>
                <c:pt idx="2">
                  <c:v>Homs</c:v>
                </c:pt>
                <c:pt idx="3">
                  <c:v>Idleb</c:v>
                </c:pt>
                <c:pt idx="4">
                  <c:v>Ar-Raqqa</c:v>
                </c:pt>
                <c:pt idx="5">
                  <c:v>Deir-ez-Zor</c:v>
                </c:pt>
              </c:strCache>
            </c:strRef>
          </c:cat>
          <c:val>
            <c:numRef>
              <c:f>rent!$E$61:$E$66</c:f>
              <c:numCache>
                <c:formatCode>#,##0.00_);\(#,##0.00\)</c:formatCode>
                <c:ptCount val="6"/>
                <c:pt idx="0">
                  <c:v>37.06</c:v>
                </c:pt>
                <c:pt idx="1">
                  <c:v>19</c:v>
                </c:pt>
                <c:pt idx="2">
                  <c:v>12.02</c:v>
                </c:pt>
                <c:pt idx="3">
                  <c:v>31.84</c:v>
                </c:pt>
                <c:pt idx="4">
                  <c:v>30.56</c:v>
                </c:pt>
                <c:pt idx="5">
                  <c:v>31.56</c:v>
                </c:pt>
              </c:numCache>
            </c:numRef>
          </c:val>
        </c:ser>
        <c:dLbls>
          <c:showLegendKey val="0"/>
          <c:showVal val="0"/>
          <c:showCatName val="0"/>
          <c:showSerName val="0"/>
          <c:showPercent val="0"/>
          <c:showBubbleSize val="0"/>
        </c:dLbls>
        <c:gapWidth val="60"/>
        <c:axId val="277985112"/>
        <c:axId val="277985504"/>
      </c:barChart>
      <c:catAx>
        <c:axId val="277985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985504"/>
        <c:crosses val="autoZero"/>
        <c:auto val="1"/>
        <c:lblAlgn val="ctr"/>
        <c:lblOffset val="100"/>
        <c:noMultiLvlLbl val="0"/>
      </c:catAx>
      <c:valAx>
        <c:axId val="277985504"/>
        <c:scaling>
          <c:orientation val="minMax"/>
        </c:scaling>
        <c:delete val="1"/>
        <c:axPos val="t"/>
        <c:numFmt formatCode="#,##0.00_);\(#,##0.00\)" sourceLinked="1"/>
        <c:majorTickMark val="none"/>
        <c:minorTickMark val="none"/>
        <c:tickLblPos val="nextTo"/>
        <c:crossAx val="27798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0"/>
          <c:order val="0"/>
          <c:tx>
            <c:strRef>
              <c:f>Disp_status!$C$56</c:f>
              <c:strCache>
                <c:ptCount val="1"/>
                <c:pt idx="0">
                  <c:v>Non-displaced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Disp_status!$B$57:$B$63</c:f>
              <c:strCache>
                <c:ptCount val="7"/>
                <c:pt idx="0">
                  <c:v>Ar-Raqqa</c:v>
                </c:pt>
                <c:pt idx="1">
                  <c:v>Deir-ez-Zor</c:v>
                </c:pt>
                <c:pt idx="3">
                  <c:v>Aleppo</c:v>
                </c:pt>
                <c:pt idx="4">
                  <c:v>Hama</c:v>
                </c:pt>
                <c:pt idx="5">
                  <c:v>Homs</c:v>
                </c:pt>
                <c:pt idx="6">
                  <c:v>Idleb</c:v>
                </c:pt>
              </c:strCache>
            </c:strRef>
          </c:cat>
          <c:val>
            <c:numRef>
              <c:f>Disp_status!$C$57:$C$63</c:f>
              <c:numCache>
                <c:formatCode>0%</c:formatCode>
                <c:ptCount val="7"/>
                <c:pt idx="0">
                  <c:v>0.49182505703407797</c:v>
                </c:pt>
                <c:pt idx="1">
                  <c:v>0.74396241327636103</c:v>
                </c:pt>
                <c:pt idx="3">
                  <c:v>0.56481367905041624</c:v>
                </c:pt>
                <c:pt idx="4">
                  <c:v>0.46652085860782533</c:v>
                </c:pt>
                <c:pt idx="5">
                  <c:v>0.77597043255797926</c:v>
                </c:pt>
                <c:pt idx="6">
                  <c:v>0.68903676847032602</c:v>
                </c:pt>
              </c:numCache>
            </c:numRef>
          </c:val>
        </c:ser>
        <c:ser>
          <c:idx val="1"/>
          <c:order val="1"/>
          <c:tx>
            <c:strRef>
              <c:f>Disp_status!$E$56</c:f>
              <c:strCache>
                <c:ptCount val="1"/>
                <c:pt idx="0">
                  <c:v>IDPs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Disp_status!$B$57:$B$63</c:f>
              <c:strCache>
                <c:ptCount val="7"/>
                <c:pt idx="0">
                  <c:v>Ar-Raqqa</c:v>
                </c:pt>
                <c:pt idx="1">
                  <c:v>Deir-ez-Zor</c:v>
                </c:pt>
                <c:pt idx="3">
                  <c:v>Aleppo</c:v>
                </c:pt>
                <c:pt idx="4">
                  <c:v>Hama</c:v>
                </c:pt>
                <c:pt idx="5">
                  <c:v>Homs</c:v>
                </c:pt>
                <c:pt idx="6">
                  <c:v>Idleb</c:v>
                </c:pt>
              </c:strCache>
            </c:strRef>
          </c:cat>
          <c:val>
            <c:numRef>
              <c:f>Disp_status!$E$57:$E$63</c:f>
              <c:numCache>
                <c:formatCode>0%</c:formatCode>
                <c:ptCount val="7"/>
                <c:pt idx="0">
                  <c:v>0.22462757593987601</c:v>
                </c:pt>
                <c:pt idx="1">
                  <c:v>0.17491985377340799</c:v>
                </c:pt>
                <c:pt idx="3">
                  <c:v>0.34317749148911458</c:v>
                </c:pt>
                <c:pt idx="4">
                  <c:v>0.37042099431595843</c:v>
                </c:pt>
                <c:pt idx="5">
                  <c:v>0.21308510407892095</c:v>
                </c:pt>
                <c:pt idx="6">
                  <c:v>0.2137309614537807</c:v>
                </c:pt>
              </c:numCache>
            </c:numRef>
          </c:val>
        </c:ser>
        <c:ser>
          <c:idx val="2"/>
          <c:order val="2"/>
          <c:tx>
            <c:strRef>
              <c:f>Disp_status!$D$56</c:f>
              <c:strCache>
                <c:ptCount val="1"/>
                <c:pt idx="0">
                  <c:v>Returnees</c:v>
                </c:pt>
              </c:strCache>
            </c:strRef>
          </c:tx>
          <c:spPr>
            <a:solidFill>
              <a:srgbClr val="D2CBB8"/>
            </a:solidFill>
            <a:ln>
              <a:noFill/>
            </a:ln>
            <a:effectLst/>
          </c:spPr>
          <c:invertIfNegative val="0"/>
          <c:dLbls>
            <c:dLbl>
              <c:idx val="1"/>
              <c:layout>
                <c:manualLayout>
                  <c:x val="8.6122900708786726E-3"/>
                  <c:y val="2.686023945903477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43859068487804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769004493138375E-2"/>
                  <c:y val="6.253886841944134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769004493138375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Disp_status!$B$57:$B$63</c:f>
              <c:strCache>
                <c:ptCount val="7"/>
                <c:pt idx="0">
                  <c:v>Ar-Raqqa</c:v>
                </c:pt>
                <c:pt idx="1">
                  <c:v>Deir-ez-Zor</c:v>
                </c:pt>
                <c:pt idx="3">
                  <c:v>Aleppo</c:v>
                </c:pt>
                <c:pt idx="4">
                  <c:v>Hama</c:v>
                </c:pt>
                <c:pt idx="5">
                  <c:v>Homs</c:v>
                </c:pt>
                <c:pt idx="6">
                  <c:v>Idleb</c:v>
                </c:pt>
              </c:strCache>
            </c:strRef>
          </c:cat>
          <c:val>
            <c:numRef>
              <c:f>Disp_status!$D$57:$D$63</c:f>
              <c:numCache>
                <c:formatCode>0%</c:formatCode>
                <c:ptCount val="7"/>
                <c:pt idx="0">
                  <c:v>0.28354736702604699</c:v>
                </c:pt>
                <c:pt idx="1">
                  <c:v>8.1117732950230906E-2</c:v>
                </c:pt>
                <c:pt idx="3">
                  <c:v>9.2008829460469219E-2</c:v>
                </c:pt>
                <c:pt idx="4">
                  <c:v>0.16305814707621621</c:v>
                </c:pt>
                <c:pt idx="5">
                  <c:v>1.0944463363099694E-2</c:v>
                </c:pt>
                <c:pt idx="6">
                  <c:v>9.7232270075893273E-2</c:v>
                </c:pt>
              </c:numCache>
            </c:numRef>
          </c:val>
        </c:ser>
        <c:dLbls>
          <c:showLegendKey val="0"/>
          <c:showVal val="0"/>
          <c:showCatName val="0"/>
          <c:showSerName val="0"/>
          <c:showPercent val="0"/>
          <c:showBubbleSize val="0"/>
        </c:dLbls>
        <c:gapWidth val="30"/>
        <c:overlap val="100"/>
        <c:axId val="198497368"/>
        <c:axId val="197592048"/>
      </c:barChart>
      <c:catAx>
        <c:axId val="198497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7592048"/>
        <c:crosses val="autoZero"/>
        <c:auto val="1"/>
        <c:lblAlgn val="ctr"/>
        <c:lblOffset val="100"/>
        <c:noMultiLvlLbl val="0"/>
      </c:catAx>
      <c:valAx>
        <c:axId val="197592048"/>
        <c:scaling>
          <c:orientation val="minMax"/>
        </c:scaling>
        <c:delete val="1"/>
        <c:axPos val="t"/>
        <c:numFmt formatCode="0%" sourceLinked="1"/>
        <c:majorTickMark val="none"/>
        <c:minorTickMark val="none"/>
        <c:tickLblPos val="nextTo"/>
        <c:crossAx val="198497368"/>
        <c:crosses val="autoZero"/>
        <c:crossBetween val="between"/>
      </c:valAx>
      <c:spPr>
        <a:noFill/>
        <a:ln>
          <a:noFill/>
        </a:ln>
        <a:effectLst/>
      </c:spPr>
    </c:plotArea>
    <c:legend>
      <c:legendPos val="b"/>
      <c:layout>
        <c:manualLayout>
          <c:xMode val="edge"/>
          <c:yMode val="edge"/>
          <c:x val="0.30597372956972307"/>
          <c:y val="0.79296610909286258"/>
          <c:w val="0.39141498118812668"/>
          <c:h val="7.39951248665381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Eviction!$B$40</c:f>
              <c:strCache>
                <c:ptCount val="1"/>
                <c:pt idx="0">
                  <c:v>Overall</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Eviction!$C$39:$F$39</c:f>
              <c:strCache>
                <c:ptCount val="4"/>
                <c:pt idx="0">
                  <c:v>Aleppo</c:v>
                </c:pt>
                <c:pt idx="1">
                  <c:v>Hama</c:v>
                </c:pt>
                <c:pt idx="2">
                  <c:v>Homs</c:v>
                </c:pt>
                <c:pt idx="3">
                  <c:v>Idleb</c:v>
                </c:pt>
              </c:strCache>
            </c:strRef>
          </c:cat>
          <c:val>
            <c:numRef>
              <c:f>Eviction!$C$40:$F$40</c:f>
              <c:numCache>
                <c:formatCode>0%</c:formatCode>
                <c:ptCount val="4"/>
                <c:pt idx="0">
                  <c:v>0.02</c:v>
                </c:pt>
                <c:pt idx="1">
                  <c:v>0.09</c:v>
                </c:pt>
                <c:pt idx="2">
                  <c:v>0.05</c:v>
                </c:pt>
                <c:pt idx="3">
                  <c:v>0.01</c:v>
                </c:pt>
              </c:numCache>
            </c:numRef>
          </c:val>
        </c:ser>
        <c:ser>
          <c:idx val="1"/>
          <c:order val="1"/>
          <c:tx>
            <c:strRef>
              <c:f>Eviction!$B$41</c:f>
              <c:strCache>
                <c:ptCount val="1"/>
                <c:pt idx="0">
                  <c:v>FHH</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Eviction!$C$39:$F$39</c:f>
              <c:strCache>
                <c:ptCount val="4"/>
                <c:pt idx="0">
                  <c:v>Aleppo</c:v>
                </c:pt>
                <c:pt idx="1">
                  <c:v>Hama</c:v>
                </c:pt>
                <c:pt idx="2">
                  <c:v>Homs</c:v>
                </c:pt>
                <c:pt idx="3">
                  <c:v>Idleb</c:v>
                </c:pt>
              </c:strCache>
            </c:strRef>
          </c:cat>
          <c:val>
            <c:numRef>
              <c:f>Eviction!$C$41:$F$41</c:f>
              <c:numCache>
                <c:formatCode>0%</c:formatCode>
                <c:ptCount val="4"/>
                <c:pt idx="0">
                  <c:v>0.04</c:v>
                </c:pt>
                <c:pt idx="1">
                  <c:v>7.0000000000000007E-2</c:v>
                </c:pt>
                <c:pt idx="2">
                  <c:v>0</c:v>
                </c:pt>
                <c:pt idx="3">
                  <c:v>0.05</c:v>
                </c:pt>
              </c:numCache>
            </c:numRef>
          </c:val>
        </c:ser>
        <c:ser>
          <c:idx val="2"/>
          <c:order val="2"/>
          <c:tx>
            <c:strRef>
              <c:f>Eviction!$B$42</c:f>
              <c:strCache>
                <c:ptCount val="1"/>
                <c:pt idx="0">
                  <c:v>IDP</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Eviction!$C$39:$F$39</c:f>
              <c:strCache>
                <c:ptCount val="4"/>
                <c:pt idx="0">
                  <c:v>Aleppo</c:v>
                </c:pt>
                <c:pt idx="1">
                  <c:v>Hama</c:v>
                </c:pt>
                <c:pt idx="2">
                  <c:v>Homs</c:v>
                </c:pt>
                <c:pt idx="3">
                  <c:v>Idleb</c:v>
                </c:pt>
              </c:strCache>
            </c:strRef>
          </c:cat>
          <c:val>
            <c:numRef>
              <c:f>Eviction!$C$42:$F$42</c:f>
              <c:numCache>
                <c:formatCode>0%</c:formatCode>
                <c:ptCount val="4"/>
                <c:pt idx="0">
                  <c:v>0.03</c:v>
                </c:pt>
                <c:pt idx="1">
                  <c:v>0.15</c:v>
                </c:pt>
                <c:pt idx="2">
                  <c:v>0.18</c:v>
                </c:pt>
                <c:pt idx="3">
                  <c:v>0.01</c:v>
                </c:pt>
              </c:numCache>
            </c:numRef>
          </c:val>
        </c:ser>
        <c:dLbls>
          <c:showLegendKey val="0"/>
          <c:showVal val="0"/>
          <c:showCatName val="0"/>
          <c:showSerName val="0"/>
          <c:showPercent val="0"/>
          <c:showBubbleSize val="0"/>
        </c:dLbls>
        <c:gapWidth val="90"/>
        <c:axId val="277986288"/>
        <c:axId val="277986680"/>
      </c:barChart>
      <c:catAx>
        <c:axId val="27798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77986680"/>
        <c:crosses val="autoZero"/>
        <c:auto val="1"/>
        <c:lblAlgn val="ctr"/>
        <c:lblOffset val="100"/>
        <c:noMultiLvlLbl val="0"/>
      </c:catAx>
      <c:valAx>
        <c:axId val="277986680"/>
        <c:scaling>
          <c:orientation val="minMax"/>
        </c:scaling>
        <c:delete val="1"/>
        <c:axPos val="l"/>
        <c:numFmt formatCode="0%" sourceLinked="1"/>
        <c:majorTickMark val="none"/>
        <c:minorTickMark val="none"/>
        <c:tickLblPos val="nextTo"/>
        <c:crossAx val="277986288"/>
        <c:crosses val="autoZero"/>
        <c:crossBetween val="between"/>
      </c:valAx>
      <c:spPr>
        <a:noFill/>
        <a:ln w="25400">
          <a:noFill/>
        </a:ln>
        <a:effectLst/>
      </c:spPr>
    </c:plotArea>
    <c:legend>
      <c:legendPos val="b"/>
      <c:layout>
        <c:manualLayout>
          <c:xMode val="edge"/>
          <c:yMode val="edge"/>
          <c:x val="0"/>
          <c:y val="0.14121783223842582"/>
          <c:w val="0.26927424986016074"/>
          <c:h val="0.19745880507540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0"/>
          <c:order val="0"/>
          <c:tx>
            <c:strRef>
              <c:f>Eviction!$D$56</c:f>
              <c:strCache>
                <c:ptCount val="1"/>
                <c:pt idx="0">
                  <c:v>No evictions</c:v>
                </c:pt>
              </c:strCache>
            </c:strRef>
          </c:tx>
          <c:spPr>
            <a:solidFill>
              <a:srgbClr val="EE5859">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Eviction!$C$57:$C$58</c:f>
              <c:strCache>
                <c:ptCount val="2"/>
                <c:pt idx="0">
                  <c:v>Ar-Raqqa</c:v>
                </c:pt>
                <c:pt idx="1">
                  <c:v>Deir-ez-Zor</c:v>
                </c:pt>
              </c:strCache>
            </c:strRef>
          </c:cat>
          <c:val>
            <c:numRef>
              <c:f>Eviction!$D$57:$D$58</c:f>
              <c:numCache>
                <c:formatCode>0%</c:formatCode>
                <c:ptCount val="2"/>
                <c:pt idx="0">
                  <c:v>0.78</c:v>
                </c:pt>
                <c:pt idx="1">
                  <c:v>0.54500000000000004</c:v>
                </c:pt>
              </c:numCache>
            </c:numRef>
          </c:val>
        </c:ser>
        <c:ser>
          <c:idx val="1"/>
          <c:order val="1"/>
          <c:tx>
            <c:strRef>
              <c:f>Eviction!$E$56</c:f>
              <c:strCache>
                <c:ptCount val="1"/>
                <c:pt idx="0">
                  <c:v>Some evictions reported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Eviction!$C$57:$C$58</c:f>
              <c:strCache>
                <c:ptCount val="2"/>
                <c:pt idx="0">
                  <c:v>Ar-Raqqa</c:v>
                </c:pt>
                <c:pt idx="1">
                  <c:v>Deir-ez-Zor</c:v>
                </c:pt>
              </c:strCache>
            </c:strRef>
          </c:cat>
          <c:val>
            <c:numRef>
              <c:f>Eviction!$E$57:$E$58</c:f>
              <c:numCache>
                <c:formatCode>0%</c:formatCode>
                <c:ptCount val="2"/>
                <c:pt idx="0">
                  <c:v>0.17899999999999999</c:v>
                </c:pt>
                <c:pt idx="1">
                  <c:v>0.16500000000000001</c:v>
                </c:pt>
              </c:numCache>
            </c:numRef>
          </c:val>
        </c:ser>
        <c:ser>
          <c:idx val="2"/>
          <c:order val="2"/>
          <c:tx>
            <c:strRef>
              <c:f>Eviction!$F$56</c:f>
              <c:strCache>
                <c:ptCount val="1"/>
                <c:pt idx="0">
                  <c:v>Evictions commonly reported</c:v>
                </c:pt>
              </c:strCache>
            </c:strRef>
          </c:tx>
          <c:spPr>
            <a:solidFill>
              <a:srgbClr val="7F1416"/>
            </a:solidFill>
            <a:ln>
              <a:noFill/>
            </a:ln>
            <a:effectLst/>
          </c:spPr>
          <c:invertIfNegative val="0"/>
          <c:dLbls>
            <c:dLbl>
              <c:idx val="0"/>
              <c:layout>
                <c:manualLayout>
                  <c:x val="-1.1682242990654349E-2"/>
                  <c:y val="4.540954872254800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337423312883436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Eviction!$C$57:$C$58</c:f>
              <c:strCache>
                <c:ptCount val="2"/>
                <c:pt idx="0">
                  <c:v>Ar-Raqqa</c:v>
                </c:pt>
                <c:pt idx="1">
                  <c:v>Deir-ez-Zor</c:v>
                </c:pt>
              </c:strCache>
            </c:strRef>
          </c:cat>
          <c:val>
            <c:numRef>
              <c:f>Eviction!$F$57:$F$58</c:f>
              <c:numCache>
                <c:formatCode>0%</c:formatCode>
                <c:ptCount val="2"/>
                <c:pt idx="0">
                  <c:v>2.4E-2</c:v>
                </c:pt>
                <c:pt idx="1">
                  <c:v>0.28899999999999998</c:v>
                </c:pt>
              </c:numCache>
            </c:numRef>
          </c:val>
        </c:ser>
        <c:ser>
          <c:idx val="3"/>
          <c:order val="3"/>
          <c:tx>
            <c:strRef>
              <c:f>Eviction!$G$56</c:f>
              <c:strCache>
                <c:ptCount val="1"/>
                <c:pt idx="0">
                  <c:v>Not sure</c:v>
                </c:pt>
              </c:strCache>
            </c:strRef>
          </c:tx>
          <c:spPr>
            <a:solidFill>
              <a:srgbClr val="D1D3D4"/>
            </a:solidFill>
            <a:ln>
              <a:noFill/>
            </a:ln>
            <a:effectLst/>
          </c:spPr>
          <c:invertIfNegative val="0"/>
          <c:dLbls>
            <c:dLbl>
              <c:idx val="0"/>
              <c:layout>
                <c:manualLayout>
                  <c:x val="1.1682242990654063E-2"/>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4B583B8D-9220-421C-BB6A-5ADFFA1AE949}" type="VALUE">
                      <a:rPr lang="en-US" sz="1400" b="1">
                        <a:solidFill>
                          <a:sysClr val="windowText" lastClr="000000"/>
                        </a:solidFill>
                        <a:latin typeface="Arial Narrow" panose="020B0606020202030204" pitchFamily="34" charset="0"/>
                      </a:rPr>
                      <a:pPr>
                        <a:defRPr sz="14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Eviction!$C$57:$C$58</c:f>
              <c:strCache>
                <c:ptCount val="2"/>
                <c:pt idx="0">
                  <c:v>Ar-Raqqa</c:v>
                </c:pt>
                <c:pt idx="1">
                  <c:v>Deir-ez-Zor</c:v>
                </c:pt>
              </c:strCache>
            </c:strRef>
          </c:cat>
          <c:val>
            <c:numRef>
              <c:f>Eviction!$G$57:$G$58</c:f>
              <c:numCache>
                <c:formatCode>0%</c:formatCode>
                <c:ptCount val="2"/>
                <c:pt idx="0">
                  <c:v>1.6E-2</c:v>
                </c:pt>
                <c:pt idx="1">
                  <c:v>0</c:v>
                </c:pt>
              </c:numCache>
            </c:numRef>
          </c:val>
        </c:ser>
        <c:dLbls>
          <c:showLegendKey val="0"/>
          <c:showVal val="0"/>
          <c:showCatName val="0"/>
          <c:showSerName val="0"/>
          <c:showPercent val="0"/>
          <c:showBubbleSize val="0"/>
        </c:dLbls>
        <c:gapWidth val="30"/>
        <c:overlap val="100"/>
        <c:axId val="277987464"/>
        <c:axId val="277987856"/>
      </c:barChart>
      <c:catAx>
        <c:axId val="277987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77987856"/>
        <c:crosses val="autoZero"/>
        <c:auto val="1"/>
        <c:lblAlgn val="ctr"/>
        <c:lblOffset val="100"/>
        <c:noMultiLvlLbl val="0"/>
      </c:catAx>
      <c:valAx>
        <c:axId val="277987856"/>
        <c:scaling>
          <c:orientation val="minMax"/>
        </c:scaling>
        <c:delete val="1"/>
        <c:axPos val="t"/>
        <c:numFmt formatCode="0%" sourceLinked="1"/>
        <c:majorTickMark val="none"/>
        <c:minorTickMark val="none"/>
        <c:tickLblPos val="nextTo"/>
        <c:crossAx val="277987464"/>
        <c:crosses val="autoZero"/>
        <c:crossBetween val="between"/>
      </c:valAx>
      <c:spPr>
        <a:noFill/>
        <a:ln>
          <a:noFill/>
        </a:ln>
        <a:effectLst/>
      </c:spPr>
    </c:plotArea>
    <c:legend>
      <c:legendPos val="b"/>
      <c:layout>
        <c:manualLayout>
          <c:xMode val="edge"/>
          <c:yMode val="edge"/>
          <c:x val="9.7083194823293556E-2"/>
          <c:y val="0.723650655259788"/>
          <c:w val="0.9"/>
          <c:h val="0.227297950212970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5859"/>
            </a:solidFill>
            <a:ln>
              <a:noFill/>
            </a:ln>
            <a:effectLst/>
          </c:spPr>
          <c:invertIfNegative val="0"/>
          <c:dPt>
            <c:idx val="4"/>
            <c:invertIfNegative val="0"/>
            <c:bubble3D val="0"/>
            <c:spPr>
              <a:solidFill>
                <a:srgbClr val="D2CBB8"/>
              </a:solidFill>
              <a:ln>
                <a:noFill/>
              </a:ln>
              <a:effectLst/>
            </c:spPr>
          </c:dPt>
          <c:dPt>
            <c:idx val="5"/>
            <c:invertIfNegative val="0"/>
            <c:bubble3D val="0"/>
            <c:spPr>
              <a:solidFill>
                <a:srgbClr val="D2CBB8"/>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Shelt_adequacy!$C$60:$C$65</c:f>
              <c:strCache>
                <c:ptCount val="6"/>
                <c:pt idx="0">
                  <c:v>Aleppo</c:v>
                </c:pt>
                <c:pt idx="1">
                  <c:v>Hama</c:v>
                </c:pt>
                <c:pt idx="2">
                  <c:v>Homs</c:v>
                </c:pt>
                <c:pt idx="3">
                  <c:v>Idleb</c:v>
                </c:pt>
                <c:pt idx="4">
                  <c:v>Ar-Raqqa</c:v>
                </c:pt>
                <c:pt idx="5">
                  <c:v>Deir-ez-Zor</c:v>
                </c:pt>
              </c:strCache>
            </c:strRef>
          </c:cat>
          <c:val>
            <c:numRef>
              <c:f>Shelt_adequacy!$D$60:$D$65</c:f>
              <c:numCache>
                <c:formatCode>0%</c:formatCode>
                <c:ptCount val="6"/>
                <c:pt idx="0">
                  <c:v>0.42</c:v>
                </c:pt>
                <c:pt idx="1">
                  <c:v>0.71</c:v>
                </c:pt>
                <c:pt idx="2">
                  <c:v>0.33</c:v>
                </c:pt>
                <c:pt idx="3">
                  <c:v>0.43</c:v>
                </c:pt>
                <c:pt idx="4">
                  <c:v>0.55000000000000004</c:v>
                </c:pt>
                <c:pt idx="5">
                  <c:v>0.52</c:v>
                </c:pt>
              </c:numCache>
            </c:numRef>
          </c:val>
        </c:ser>
        <c:dLbls>
          <c:showLegendKey val="0"/>
          <c:showVal val="0"/>
          <c:showCatName val="0"/>
          <c:showSerName val="0"/>
          <c:showPercent val="0"/>
          <c:showBubbleSize val="0"/>
        </c:dLbls>
        <c:gapWidth val="90"/>
        <c:axId val="277988640"/>
        <c:axId val="277989032"/>
      </c:barChart>
      <c:catAx>
        <c:axId val="27798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277989032"/>
        <c:crosses val="autoZero"/>
        <c:auto val="1"/>
        <c:lblAlgn val="ctr"/>
        <c:lblOffset val="100"/>
        <c:noMultiLvlLbl val="0"/>
      </c:catAx>
      <c:valAx>
        <c:axId val="277989032"/>
        <c:scaling>
          <c:orientation val="minMax"/>
        </c:scaling>
        <c:delete val="1"/>
        <c:axPos val="l"/>
        <c:numFmt formatCode="0%" sourceLinked="1"/>
        <c:majorTickMark val="none"/>
        <c:minorTickMark val="none"/>
        <c:tickLblPos val="nextTo"/>
        <c:crossAx val="2779886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Shelt_adequacy!$C$90</c:f>
              <c:strCache>
                <c:ptCount val="1"/>
                <c:pt idx="0">
                  <c:v>NorthEast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Shelt_adequacy!$B$91:$B$95</c:f>
              <c:strCache>
                <c:ptCount val="5"/>
                <c:pt idx="0">
                  <c:v>Lack of lighting</c:v>
                </c:pt>
                <c:pt idx="1">
                  <c:v>Lack of access to safe drinking water</c:v>
                </c:pt>
                <c:pt idx="2">
                  <c:v>Leaking during rain</c:v>
                </c:pt>
                <c:pt idx="3">
                  <c:v>Lack of heating</c:v>
                </c:pt>
                <c:pt idx="4">
                  <c:v>Lack of insulation from cold</c:v>
                </c:pt>
              </c:strCache>
            </c:strRef>
          </c:cat>
          <c:val>
            <c:numRef>
              <c:f>Shelt_adequacy!$C$91:$C$95</c:f>
              <c:numCache>
                <c:formatCode>0%</c:formatCode>
                <c:ptCount val="5"/>
                <c:pt idx="0">
                  <c:v>0.56999999999999995</c:v>
                </c:pt>
                <c:pt idx="1">
                  <c:v>0.48</c:v>
                </c:pt>
                <c:pt idx="2">
                  <c:v>0.46</c:v>
                </c:pt>
                <c:pt idx="3">
                  <c:v>0.46</c:v>
                </c:pt>
                <c:pt idx="4">
                  <c:v>0.43</c:v>
                </c:pt>
              </c:numCache>
            </c:numRef>
          </c:val>
        </c:ser>
        <c:dLbls>
          <c:showLegendKey val="0"/>
          <c:showVal val="0"/>
          <c:showCatName val="0"/>
          <c:showSerName val="0"/>
          <c:showPercent val="0"/>
          <c:showBubbleSize val="0"/>
        </c:dLbls>
        <c:gapWidth val="40"/>
        <c:overlap val="100"/>
        <c:axId val="277989816"/>
        <c:axId val="277990208"/>
      </c:barChart>
      <c:catAx>
        <c:axId val="277989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990208"/>
        <c:crosses val="autoZero"/>
        <c:auto val="1"/>
        <c:lblAlgn val="ctr"/>
        <c:lblOffset val="100"/>
        <c:noMultiLvlLbl val="0"/>
      </c:catAx>
      <c:valAx>
        <c:axId val="277990208"/>
        <c:scaling>
          <c:orientation val="minMax"/>
        </c:scaling>
        <c:delete val="1"/>
        <c:axPos val="t"/>
        <c:numFmt formatCode="0%" sourceLinked="1"/>
        <c:majorTickMark val="none"/>
        <c:minorTickMark val="none"/>
        <c:tickLblPos val="nextTo"/>
        <c:crossAx val="27798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Shelt_adequacy!$E$75</c:f>
              <c:strCache>
                <c:ptCount val="1"/>
                <c:pt idx="0">
                  <c:v>NorthWest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Shelt_adequacy!$D$76:$D$80</c:f>
              <c:strCache>
                <c:ptCount val="5"/>
                <c:pt idx="0">
                  <c:v>Leaking during rain</c:v>
                </c:pt>
                <c:pt idx="1">
                  <c:v>Lack of insulation from cold</c:v>
                </c:pt>
                <c:pt idx="2">
                  <c:v>Unable to lock home securely</c:v>
                </c:pt>
                <c:pt idx="3">
                  <c:v>Lack of space inside shelter</c:v>
                </c:pt>
                <c:pt idx="4">
                  <c:v>Lack of privacy inside shelter</c:v>
                </c:pt>
              </c:strCache>
            </c:strRef>
          </c:cat>
          <c:val>
            <c:numRef>
              <c:f>Shelt_adequacy!$E$76:$E$80</c:f>
              <c:numCache>
                <c:formatCode>0%</c:formatCode>
                <c:ptCount val="5"/>
                <c:pt idx="0">
                  <c:v>0.56000000000000005</c:v>
                </c:pt>
                <c:pt idx="1">
                  <c:v>0.53</c:v>
                </c:pt>
                <c:pt idx="2">
                  <c:v>0.3</c:v>
                </c:pt>
                <c:pt idx="3">
                  <c:v>0.25</c:v>
                </c:pt>
                <c:pt idx="4">
                  <c:v>0.25</c:v>
                </c:pt>
              </c:numCache>
            </c:numRef>
          </c:val>
        </c:ser>
        <c:dLbls>
          <c:showLegendKey val="0"/>
          <c:showVal val="0"/>
          <c:showCatName val="0"/>
          <c:showSerName val="0"/>
          <c:showPercent val="0"/>
          <c:showBubbleSize val="0"/>
        </c:dLbls>
        <c:gapWidth val="40"/>
        <c:overlap val="100"/>
        <c:axId val="277990992"/>
        <c:axId val="277991384"/>
      </c:barChart>
      <c:catAx>
        <c:axId val="27799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991384"/>
        <c:crosses val="autoZero"/>
        <c:auto val="1"/>
        <c:lblAlgn val="ctr"/>
        <c:lblOffset val="100"/>
        <c:noMultiLvlLbl val="0"/>
      </c:catAx>
      <c:valAx>
        <c:axId val="277991384"/>
        <c:scaling>
          <c:orientation val="minMax"/>
        </c:scaling>
        <c:delete val="1"/>
        <c:axPos val="t"/>
        <c:numFmt formatCode="0%" sourceLinked="1"/>
        <c:majorTickMark val="none"/>
        <c:minorTickMark val="none"/>
        <c:tickLblPos val="nextTo"/>
        <c:crossAx val="27799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Shelt_damage!$C$58</c:f>
              <c:strCache>
                <c:ptCount val="1"/>
                <c:pt idx="0">
                  <c:v>None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Shelt_damage!$B$59:$B$62</c:f>
              <c:strCache>
                <c:ptCount val="4"/>
                <c:pt idx="0">
                  <c:v>Aleppo</c:v>
                </c:pt>
                <c:pt idx="1">
                  <c:v>Hama</c:v>
                </c:pt>
                <c:pt idx="2">
                  <c:v>Homs</c:v>
                </c:pt>
                <c:pt idx="3">
                  <c:v>Idleb</c:v>
                </c:pt>
              </c:strCache>
            </c:strRef>
          </c:cat>
          <c:val>
            <c:numRef>
              <c:f>Shelt_damage!$C$59:$C$62</c:f>
              <c:numCache>
                <c:formatCode>0%</c:formatCode>
                <c:ptCount val="4"/>
                <c:pt idx="0">
                  <c:v>0.36</c:v>
                </c:pt>
                <c:pt idx="1">
                  <c:v>0.72</c:v>
                </c:pt>
                <c:pt idx="2">
                  <c:v>0.56000000000000005</c:v>
                </c:pt>
                <c:pt idx="3">
                  <c:v>0.4</c:v>
                </c:pt>
              </c:numCache>
            </c:numRef>
          </c:val>
        </c:ser>
        <c:dLbls>
          <c:showLegendKey val="0"/>
          <c:showVal val="0"/>
          <c:showCatName val="0"/>
          <c:showSerName val="0"/>
          <c:showPercent val="0"/>
          <c:showBubbleSize val="0"/>
        </c:dLbls>
        <c:gapWidth val="90"/>
        <c:axId val="277992168"/>
        <c:axId val="198205656"/>
      </c:barChart>
      <c:catAx>
        <c:axId val="27799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8205656"/>
        <c:crosses val="autoZero"/>
        <c:auto val="1"/>
        <c:lblAlgn val="ctr"/>
        <c:lblOffset val="100"/>
        <c:noMultiLvlLbl val="0"/>
      </c:catAx>
      <c:valAx>
        <c:axId val="198205656"/>
        <c:scaling>
          <c:orientation val="minMax"/>
        </c:scaling>
        <c:delete val="1"/>
        <c:axPos val="l"/>
        <c:numFmt formatCode="0%" sourceLinked="1"/>
        <c:majorTickMark val="none"/>
        <c:minorTickMark val="none"/>
        <c:tickLblPos val="nextTo"/>
        <c:crossAx val="2779921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Shelt_damage!$C$69</c:f>
              <c:strCache>
                <c:ptCount val="1"/>
                <c:pt idx="0">
                  <c:v>NorthWest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Shelt_damage!$B$70:$B$74</c:f>
              <c:strCache>
                <c:ptCount val="5"/>
                <c:pt idx="0">
                  <c:v>Broken or cracked windows</c:v>
                </c:pt>
                <c:pt idx="1">
                  <c:v>Some cracks in some walls</c:v>
                </c:pt>
                <c:pt idx="2">
                  <c:v>Doors unable to shut properly</c:v>
                </c:pt>
                <c:pt idx="3">
                  <c:v>Gaps or cracks in roof</c:v>
                </c:pt>
                <c:pt idx="4">
                  <c:v>Large cracks in most walls</c:v>
                </c:pt>
              </c:strCache>
            </c:strRef>
          </c:cat>
          <c:val>
            <c:numRef>
              <c:f>Shelt_damage!$C$70:$C$74</c:f>
              <c:numCache>
                <c:formatCode>0%</c:formatCode>
                <c:ptCount val="5"/>
                <c:pt idx="0">
                  <c:v>0.56999999999999995</c:v>
                </c:pt>
                <c:pt idx="1">
                  <c:v>0.54</c:v>
                </c:pt>
                <c:pt idx="2">
                  <c:v>0.42</c:v>
                </c:pt>
                <c:pt idx="3">
                  <c:v>0.16</c:v>
                </c:pt>
                <c:pt idx="4">
                  <c:v>0.15</c:v>
                </c:pt>
              </c:numCache>
            </c:numRef>
          </c:val>
        </c:ser>
        <c:dLbls>
          <c:showLegendKey val="0"/>
          <c:showVal val="0"/>
          <c:showCatName val="0"/>
          <c:showSerName val="0"/>
          <c:showPercent val="0"/>
          <c:showBubbleSize val="0"/>
        </c:dLbls>
        <c:gapWidth val="40"/>
        <c:overlap val="100"/>
        <c:axId val="198206440"/>
        <c:axId val="198206832"/>
      </c:barChart>
      <c:catAx>
        <c:axId val="198206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8206832"/>
        <c:crosses val="autoZero"/>
        <c:auto val="1"/>
        <c:lblAlgn val="ctr"/>
        <c:lblOffset val="100"/>
        <c:noMultiLvlLbl val="0"/>
      </c:catAx>
      <c:valAx>
        <c:axId val="198206832"/>
        <c:scaling>
          <c:orientation val="minMax"/>
        </c:scaling>
        <c:delete val="1"/>
        <c:axPos val="t"/>
        <c:numFmt formatCode="0%" sourceLinked="1"/>
        <c:majorTickMark val="none"/>
        <c:minorTickMark val="none"/>
        <c:tickLblPos val="nextTo"/>
        <c:crossAx val="19820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Shelt_damage!$C$88</c:f>
              <c:strCache>
                <c:ptCount val="1"/>
                <c:pt idx="0">
                  <c:v>NorthEast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Shelt_damage!$B$89:$B$93</c:f>
              <c:strCache>
                <c:ptCount val="5"/>
                <c:pt idx="0">
                  <c:v>Broken or cracked windows</c:v>
                </c:pt>
                <c:pt idx="1">
                  <c:v>Some cracks in some walls</c:v>
                </c:pt>
                <c:pt idx="2">
                  <c:v>Some walls partially collapsed</c:v>
                </c:pt>
                <c:pt idx="3">
                  <c:v>Fire damage</c:v>
                </c:pt>
                <c:pt idx="4">
                  <c:v>Doors unable to shut properly</c:v>
                </c:pt>
              </c:strCache>
            </c:strRef>
          </c:cat>
          <c:val>
            <c:numRef>
              <c:f>Shelt_damage!$C$89:$C$93</c:f>
              <c:numCache>
                <c:formatCode>0%</c:formatCode>
                <c:ptCount val="5"/>
                <c:pt idx="0">
                  <c:v>0.52</c:v>
                </c:pt>
                <c:pt idx="1">
                  <c:v>0.36</c:v>
                </c:pt>
                <c:pt idx="2">
                  <c:v>0.28999999999999998</c:v>
                </c:pt>
                <c:pt idx="3">
                  <c:v>0.26</c:v>
                </c:pt>
                <c:pt idx="4">
                  <c:v>0.22</c:v>
                </c:pt>
              </c:numCache>
            </c:numRef>
          </c:val>
        </c:ser>
        <c:dLbls>
          <c:showLegendKey val="0"/>
          <c:showVal val="0"/>
          <c:showCatName val="0"/>
          <c:showSerName val="0"/>
          <c:showPercent val="0"/>
          <c:showBubbleSize val="0"/>
        </c:dLbls>
        <c:gapWidth val="40"/>
        <c:overlap val="100"/>
        <c:axId val="198207616"/>
        <c:axId val="198208008"/>
      </c:barChart>
      <c:catAx>
        <c:axId val="198207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8208008"/>
        <c:crosses val="autoZero"/>
        <c:auto val="1"/>
        <c:lblAlgn val="ctr"/>
        <c:lblOffset val="100"/>
        <c:noMultiLvlLbl val="0"/>
      </c:catAx>
      <c:valAx>
        <c:axId val="198208008"/>
        <c:scaling>
          <c:orientation val="minMax"/>
        </c:scaling>
        <c:delete val="1"/>
        <c:axPos val="t"/>
        <c:numFmt formatCode="0%" sourceLinked="1"/>
        <c:majorTickMark val="none"/>
        <c:minorTickMark val="none"/>
        <c:tickLblPos val="nextTo"/>
        <c:crossAx val="19820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Shelt_damage!$C$106</c:f>
              <c:strCache>
                <c:ptCount val="1"/>
                <c:pt idx="0">
                  <c:v>NorthWest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Shelt_damage!$B$107:$B$109</c:f>
              <c:strCache>
                <c:ptCount val="3"/>
                <c:pt idx="0">
                  <c:v>Conflict damage (airstrikes or explosives)</c:v>
                </c:pt>
                <c:pt idx="1">
                  <c:v>General disrepair</c:v>
                </c:pt>
                <c:pt idx="2">
                  <c:v>Conflict damage (gunfire or battle)</c:v>
                </c:pt>
              </c:strCache>
            </c:strRef>
          </c:cat>
          <c:val>
            <c:numRef>
              <c:f>Shelt_damage!$C$107:$C$109</c:f>
              <c:numCache>
                <c:formatCode>0%</c:formatCode>
                <c:ptCount val="3"/>
                <c:pt idx="0">
                  <c:v>0.55000000000000004</c:v>
                </c:pt>
                <c:pt idx="1">
                  <c:v>0.39</c:v>
                </c:pt>
                <c:pt idx="2">
                  <c:v>0.23</c:v>
                </c:pt>
              </c:numCache>
            </c:numRef>
          </c:val>
        </c:ser>
        <c:dLbls>
          <c:showLegendKey val="0"/>
          <c:showVal val="0"/>
          <c:showCatName val="0"/>
          <c:showSerName val="0"/>
          <c:showPercent val="0"/>
          <c:showBubbleSize val="0"/>
        </c:dLbls>
        <c:gapWidth val="40"/>
        <c:overlap val="100"/>
        <c:axId val="198208792"/>
        <c:axId val="198209184"/>
      </c:barChart>
      <c:catAx>
        <c:axId val="198208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8209184"/>
        <c:crosses val="autoZero"/>
        <c:auto val="1"/>
        <c:lblAlgn val="ctr"/>
        <c:lblOffset val="100"/>
        <c:noMultiLvlLbl val="0"/>
      </c:catAx>
      <c:valAx>
        <c:axId val="198209184"/>
        <c:scaling>
          <c:orientation val="minMax"/>
        </c:scaling>
        <c:delete val="1"/>
        <c:axPos val="t"/>
        <c:numFmt formatCode="0%" sourceLinked="1"/>
        <c:majorTickMark val="none"/>
        <c:minorTickMark val="none"/>
        <c:tickLblPos val="nextTo"/>
        <c:crossAx val="198208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repair!$C$72</c:f>
              <c:strCache>
                <c:ptCount val="1"/>
                <c:pt idx="0">
                  <c:v>Yes</c:v>
                </c:pt>
              </c:strCache>
            </c:strRef>
          </c:tx>
          <c:spPr>
            <a:solidFill>
              <a:srgbClr val="EE5859"/>
            </a:solidFill>
            <a:ln>
              <a:noFill/>
            </a:ln>
            <a:effectLst/>
          </c:spPr>
          <c:invertIfNegative val="0"/>
          <c:dPt>
            <c:idx val="4"/>
            <c:invertIfNegative val="0"/>
            <c:bubble3D val="0"/>
            <c:spPr>
              <a:solidFill>
                <a:srgbClr val="D2CBB8"/>
              </a:solidFill>
              <a:ln>
                <a:noFill/>
              </a:ln>
              <a:effectLst/>
            </c:spPr>
          </c:dPt>
          <c:dPt>
            <c:idx val="5"/>
            <c:invertIfNegative val="0"/>
            <c:bubble3D val="0"/>
            <c:spPr>
              <a:solidFill>
                <a:srgbClr val="D2CBB8"/>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repair!$B$73:$B$78</c:f>
              <c:strCache>
                <c:ptCount val="6"/>
                <c:pt idx="0">
                  <c:v>Aleppo</c:v>
                </c:pt>
                <c:pt idx="1">
                  <c:v>Hama</c:v>
                </c:pt>
                <c:pt idx="2">
                  <c:v>Homs</c:v>
                </c:pt>
                <c:pt idx="3">
                  <c:v>Idleb</c:v>
                </c:pt>
                <c:pt idx="4">
                  <c:v>Ar-Raqqa</c:v>
                </c:pt>
                <c:pt idx="5">
                  <c:v>Deir-ez-Zor</c:v>
                </c:pt>
              </c:strCache>
            </c:strRef>
          </c:cat>
          <c:val>
            <c:numRef>
              <c:f>repair!$C$73:$C$78</c:f>
              <c:numCache>
                <c:formatCode>0%</c:formatCode>
                <c:ptCount val="6"/>
                <c:pt idx="0">
                  <c:v>0.57999999999999996</c:v>
                </c:pt>
                <c:pt idx="1">
                  <c:v>0.8</c:v>
                </c:pt>
                <c:pt idx="2">
                  <c:v>0.59</c:v>
                </c:pt>
                <c:pt idx="3">
                  <c:v>0.73</c:v>
                </c:pt>
                <c:pt idx="4">
                  <c:v>0.41</c:v>
                </c:pt>
                <c:pt idx="5">
                  <c:v>0.19</c:v>
                </c:pt>
              </c:numCache>
            </c:numRef>
          </c:val>
        </c:ser>
        <c:dLbls>
          <c:showLegendKey val="0"/>
          <c:showVal val="0"/>
          <c:showCatName val="0"/>
          <c:showSerName val="0"/>
          <c:showPercent val="0"/>
          <c:showBubbleSize val="0"/>
        </c:dLbls>
        <c:gapWidth val="90"/>
        <c:axId val="198210360"/>
        <c:axId val="198210752"/>
      </c:barChart>
      <c:catAx>
        <c:axId val="19821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98210752"/>
        <c:crosses val="autoZero"/>
        <c:auto val="1"/>
        <c:lblAlgn val="ctr"/>
        <c:lblOffset val="100"/>
        <c:noMultiLvlLbl val="0"/>
      </c:catAx>
      <c:valAx>
        <c:axId val="198210752"/>
        <c:scaling>
          <c:orientation val="minMax"/>
        </c:scaling>
        <c:delete val="1"/>
        <c:axPos val="l"/>
        <c:numFmt formatCode="0%" sourceLinked="1"/>
        <c:majorTickMark val="none"/>
        <c:minorTickMark val="none"/>
        <c:tickLblPos val="nextTo"/>
        <c:crossAx val="1982103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Pre_disp_property!$L$15</c:f>
              <c:strCache>
                <c:ptCount val="1"/>
                <c:pt idx="0">
                  <c:v>Percentage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Pre_disp_property!$K$16:$K$18</c:f>
              <c:strCache>
                <c:ptCount val="3"/>
                <c:pt idx="0">
                  <c:v>House</c:v>
                </c:pt>
                <c:pt idx="1">
                  <c:v>Land for agriculture</c:v>
                </c:pt>
                <c:pt idx="2">
                  <c:v>Shop or small business</c:v>
                </c:pt>
              </c:strCache>
            </c:strRef>
          </c:cat>
          <c:val>
            <c:numRef>
              <c:f>Pre_disp_property!$L$16:$L$18</c:f>
              <c:numCache>
                <c:formatCode>0%</c:formatCode>
                <c:ptCount val="3"/>
                <c:pt idx="0">
                  <c:v>0.68400000000000005</c:v>
                </c:pt>
                <c:pt idx="1">
                  <c:v>0.22500000000000001</c:v>
                </c:pt>
                <c:pt idx="2">
                  <c:v>0.14099999999999999</c:v>
                </c:pt>
              </c:numCache>
            </c:numRef>
          </c:val>
        </c:ser>
        <c:dLbls>
          <c:showLegendKey val="0"/>
          <c:showVal val="0"/>
          <c:showCatName val="0"/>
          <c:showSerName val="0"/>
          <c:showPercent val="0"/>
          <c:showBubbleSize val="0"/>
        </c:dLbls>
        <c:gapWidth val="40"/>
        <c:overlap val="100"/>
        <c:axId val="197594792"/>
        <c:axId val="197595184"/>
      </c:barChart>
      <c:catAx>
        <c:axId val="197594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97595184"/>
        <c:crosses val="autoZero"/>
        <c:auto val="1"/>
        <c:lblAlgn val="ctr"/>
        <c:lblOffset val="100"/>
        <c:noMultiLvlLbl val="0"/>
      </c:catAx>
      <c:valAx>
        <c:axId val="197595184"/>
        <c:scaling>
          <c:orientation val="minMax"/>
        </c:scaling>
        <c:delete val="1"/>
        <c:axPos val="t"/>
        <c:numFmt formatCode="0%" sourceLinked="1"/>
        <c:majorTickMark val="none"/>
        <c:minorTickMark val="none"/>
        <c:tickLblPos val="nextTo"/>
        <c:crossAx val="19759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925925925923E-2"/>
          <c:w val="0.93888888888888888"/>
          <c:h val="0.75849482356372111"/>
        </c:manualLayout>
      </c:layout>
      <c:barChart>
        <c:barDir val="col"/>
        <c:grouping val="clustered"/>
        <c:varyColors val="0"/>
        <c:ser>
          <c:idx val="0"/>
          <c:order val="0"/>
          <c:tx>
            <c:strRef>
              <c:f>shelt_support!$D$40</c:f>
              <c:strCache>
                <c:ptCount val="1"/>
                <c:pt idx="0">
                  <c:v>Overall</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shelt_support!$C$41:$C$44</c:f>
              <c:strCache>
                <c:ptCount val="4"/>
                <c:pt idx="0">
                  <c:v>Aleppo</c:v>
                </c:pt>
                <c:pt idx="1">
                  <c:v>Hama</c:v>
                </c:pt>
                <c:pt idx="2">
                  <c:v>Homs</c:v>
                </c:pt>
                <c:pt idx="3">
                  <c:v>Idleb</c:v>
                </c:pt>
              </c:strCache>
            </c:strRef>
          </c:cat>
          <c:val>
            <c:numRef>
              <c:f>shelt_support!$D$41:$D$44</c:f>
              <c:numCache>
                <c:formatCode>0%</c:formatCode>
                <c:ptCount val="4"/>
                <c:pt idx="0">
                  <c:v>0.27</c:v>
                </c:pt>
                <c:pt idx="1">
                  <c:v>0.37</c:v>
                </c:pt>
                <c:pt idx="2">
                  <c:v>0.59</c:v>
                </c:pt>
                <c:pt idx="3">
                  <c:v>0.5</c:v>
                </c:pt>
              </c:numCache>
            </c:numRef>
          </c:val>
        </c:ser>
        <c:ser>
          <c:idx val="1"/>
          <c:order val="1"/>
          <c:tx>
            <c:strRef>
              <c:f>shelt_support!$E$40</c:f>
              <c:strCache>
                <c:ptCount val="1"/>
                <c:pt idx="0">
                  <c:v>FHH</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shelt_support!$C$41:$C$44</c:f>
              <c:strCache>
                <c:ptCount val="4"/>
                <c:pt idx="0">
                  <c:v>Aleppo</c:v>
                </c:pt>
                <c:pt idx="1">
                  <c:v>Hama</c:v>
                </c:pt>
                <c:pt idx="2">
                  <c:v>Homs</c:v>
                </c:pt>
                <c:pt idx="3">
                  <c:v>Idleb</c:v>
                </c:pt>
              </c:strCache>
            </c:strRef>
          </c:cat>
          <c:val>
            <c:numRef>
              <c:f>shelt_support!$E$41:$E$44</c:f>
              <c:numCache>
                <c:formatCode>0%</c:formatCode>
                <c:ptCount val="4"/>
                <c:pt idx="0">
                  <c:v>0.31</c:v>
                </c:pt>
                <c:pt idx="1">
                  <c:v>0.71</c:v>
                </c:pt>
                <c:pt idx="2">
                  <c:v>0.54</c:v>
                </c:pt>
                <c:pt idx="3">
                  <c:v>0.64</c:v>
                </c:pt>
              </c:numCache>
            </c:numRef>
          </c:val>
        </c:ser>
        <c:ser>
          <c:idx val="2"/>
          <c:order val="2"/>
          <c:tx>
            <c:strRef>
              <c:f>shelt_support!$F$40</c:f>
              <c:strCache>
                <c:ptCount val="1"/>
                <c:pt idx="0">
                  <c:v>IDP</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shelt_support!$C$41:$C$44</c:f>
              <c:strCache>
                <c:ptCount val="4"/>
                <c:pt idx="0">
                  <c:v>Aleppo</c:v>
                </c:pt>
                <c:pt idx="1">
                  <c:v>Hama</c:v>
                </c:pt>
                <c:pt idx="2">
                  <c:v>Homs</c:v>
                </c:pt>
                <c:pt idx="3">
                  <c:v>Idleb</c:v>
                </c:pt>
              </c:strCache>
            </c:strRef>
          </c:cat>
          <c:val>
            <c:numRef>
              <c:f>shelt_support!$F$41:$F$44</c:f>
              <c:numCache>
                <c:formatCode>0%</c:formatCode>
                <c:ptCount val="4"/>
                <c:pt idx="0">
                  <c:v>0.48</c:v>
                </c:pt>
                <c:pt idx="1">
                  <c:v>0.6</c:v>
                </c:pt>
                <c:pt idx="2">
                  <c:v>0.32</c:v>
                </c:pt>
                <c:pt idx="3">
                  <c:v>0.56000000000000005</c:v>
                </c:pt>
              </c:numCache>
            </c:numRef>
          </c:val>
        </c:ser>
        <c:dLbls>
          <c:showLegendKey val="0"/>
          <c:showVal val="0"/>
          <c:showCatName val="0"/>
          <c:showSerName val="0"/>
          <c:showPercent val="0"/>
          <c:showBubbleSize val="0"/>
        </c:dLbls>
        <c:gapWidth val="90"/>
        <c:axId val="198211536"/>
        <c:axId val="198211928"/>
      </c:barChart>
      <c:catAx>
        <c:axId val="19821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8211928"/>
        <c:crosses val="autoZero"/>
        <c:auto val="1"/>
        <c:lblAlgn val="ctr"/>
        <c:lblOffset val="100"/>
        <c:noMultiLvlLbl val="0"/>
      </c:catAx>
      <c:valAx>
        <c:axId val="198211928"/>
        <c:scaling>
          <c:orientation val="minMax"/>
        </c:scaling>
        <c:delete val="1"/>
        <c:axPos val="l"/>
        <c:numFmt formatCode="0%" sourceLinked="1"/>
        <c:majorTickMark val="none"/>
        <c:minorTickMark val="none"/>
        <c:tickLblPos val="nextTo"/>
        <c:crossAx val="198211536"/>
        <c:crosses val="autoZero"/>
        <c:crossBetween val="between"/>
      </c:valAx>
      <c:spPr>
        <a:noFill/>
        <a:ln w="25400">
          <a:noFill/>
        </a:ln>
        <a:effectLst/>
      </c:spPr>
    </c:plotArea>
    <c:legend>
      <c:legendPos val="b"/>
      <c:layout>
        <c:manualLayout>
          <c:xMode val="edge"/>
          <c:yMode val="edge"/>
          <c:x val="1.8639763779527557E-2"/>
          <c:y val="3.4736074657334498E-2"/>
          <c:w val="0.16052699294941075"/>
          <c:h val="0.281613808690580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65573053368325"/>
          <c:y val="0.17871099445902594"/>
          <c:w val="0.78337431795788948"/>
          <c:h val="0.68980460775736374"/>
        </c:manualLayout>
      </c:layout>
      <c:doughnutChart>
        <c:varyColors val="1"/>
        <c:ser>
          <c:idx val="0"/>
          <c:order val="0"/>
          <c:tx>
            <c:strRef>
              <c:f>shelt_support!$D$63</c:f>
              <c:strCache>
                <c:ptCount val="1"/>
                <c:pt idx="0">
                  <c:v>NorthWest</c:v>
                </c:pt>
              </c:strCache>
            </c:strRef>
          </c:tx>
          <c:dPt>
            <c:idx val="0"/>
            <c:bubble3D val="0"/>
            <c:spPr>
              <a:solidFill>
                <a:srgbClr val="7F1416"/>
              </a:solidFill>
              <a:ln w="19050">
                <a:solidFill>
                  <a:schemeClr val="lt1"/>
                </a:solidFill>
              </a:ln>
              <a:effectLst/>
            </c:spPr>
          </c:dPt>
          <c:dPt>
            <c:idx val="1"/>
            <c:bubble3D val="0"/>
            <c:spPr>
              <a:solidFill>
                <a:srgbClr val="EE5859"/>
              </a:solidFill>
              <a:ln w="19050">
                <a:solidFill>
                  <a:schemeClr val="lt1"/>
                </a:solidFill>
              </a:ln>
              <a:effectLst/>
            </c:spPr>
          </c:dPt>
          <c:dPt>
            <c:idx val="2"/>
            <c:bubble3D val="0"/>
            <c:spPr>
              <a:solidFill>
                <a:srgbClr val="58585A"/>
              </a:solidFill>
              <a:ln w="19050">
                <a:solidFill>
                  <a:schemeClr val="lt1"/>
                </a:solidFill>
              </a:ln>
              <a:effectLst/>
            </c:spPr>
          </c:dPt>
          <c:dPt>
            <c:idx val="3"/>
            <c:bubble3D val="0"/>
            <c:spPr>
              <a:solidFill>
                <a:srgbClr val="D2CBB8"/>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shelt_support!$C$64:$C$67</c:f>
              <c:strCache>
                <c:ptCount val="4"/>
                <c:pt idx="0">
                  <c:v>Unconditional cash support</c:v>
                </c:pt>
                <c:pt idx="1">
                  <c:v>No preference</c:v>
                </c:pt>
                <c:pt idx="2">
                  <c:v>Shelter repair materials</c:v>
                </c:pt>
                <c:pt idx="3">
                  <c:v>External actors make repairs directly</c:v>
                </c:pt>
              </c:strCache>
            </c:strRef>
          </c:cat>
          <c:val>
            <c:numRef>
              <c:f>shelt_support!$D$64:$D$67</c:f>
              <c:numCache>
                <c:formatCode>0%</c:formatCode>
                <c:ptCount val="4"/>
                <c:pt idx="0">
                  <c:v>0.62</c:v>
                </c:pt>
                <c:pt idx="1">
                  <c:v>0.26</c:v>
                </c:pt>
                <c:pt idx="2">
                  <c:v>7.0000000000000007E-2</c:v>
                </c:pt>
                <c:pt idx="3">
                  <c:v>0.05</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5.8333333333333334E-2"/>
          <c:y val="0.18835010207057448"/>
          <c:w val="0.32053390201224852"/>
          <c:h val="0.6588721201516476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NFI_avail_afford!$E$110</c:f>
              <c:strCache>
                <c:ptCount val="1"/>
                <c:pt idx="0">
                  <c:v>Strategy use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NFI_avail_afford!$D$111:$D$114</c:f>
              <c:strCache>
                <c:ptCount val="4"/>
                <c:pt idx="0">
                  <c:v>Aleppo</c:v>
                </c:pt>
                <c:pt idx="1">
                  <c:v>Hama</c:v>
                </c:pt>
                <c:pt idx="2">
                  <c:v>Homs</c:v>
                </c:pt>
                <c:pt idx="3">
                  <c:v>Idleb</c:v>
                </c:pt>
              </c:strCache>
            </c:strRef>
          </c:cat>
          <c:val>
            <c:numRef>
              <c:f>NFI_avail_afford!$E$111:$E$114</c:f>
              <c:numCache>
                <c:formatCode>0%</c:formatCode>
                <c:ptCount val="4"/>
                <c:pt idx="0">
                  <c:v>0.66</c:v>
                </c:pt>
                <c:pt idx="1">
                  <c:v>0.77</c:v>
                </c:pt>
                <c:pt idx="2">
                  <c:v>0.46</c:v>
                </c:pt>
                <c:pt idx="3">
                  <c:v>0.42</c:v>
                </c:pt>
              </c:numCache>
            </c:numRef>
          </c:val>
        </c:ser>
        <c:dLbls>
          <c:showLegendKey val="0"/>
          <c:showVal val="0"/>
          <c:showCatName val="0"/>
          <c:showSerName val="0"/>
          <c:showPercent val="0"/>
          <c:showBubbleSize val="0"/>
        </c:dLbls>
        <c:gapWidth val="90"/>
        <c:axId val="198213104"/>
        <c:axId val="279158448"/>
      </c:barChart>
      <c:catAx>
        <c:axId val="19821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79158448"/>
        <c:crosses val="autoZero"/>
        <c:auto val="1"/>
        <c:lblAlgn val="ctr"/>
        <c:lblOffset val="100"/>
        <c:noMultiLvlLbl val="0"/>
      </c:catAx>
      <c:valAx>
        <c:axId val="279158448"/>
        <c:scaling>
          <c:orientation val="minMax"/>
        </c:scaling>
        <c:delete val="1"/>
        <c:axPos val="l"/>
        <c:numFmt formatCode="0%" sourceLinked="1"/>
        <c:majorTickMark val="none"/>
        <c:minorTickMark val="none"/>
        <c:tickLblPos val="nextTo"/>
        <c:crossAx val="1982131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727740738382615"/>
          <c:y val="7.3346732106442547E-2"/>
          <c:w val="0.51575798368245362"/>
          <c:h val="0.85330653578711491"/>
        </c:manualLayout>
      </c:layout>
      <c:barChart>
        <c:barDir val="bar"/>
        <c:grouping val="stack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NFI_avail_afford!$C$128:$C$130</c:f>
              <c:strCache>
                <c:ptCount val="3"/>
                <c:pt idx="0">
                  <c:v>Borrowing money/buying on credit</c:v>
                </c:pt>
                <c:pt idx="1">
                  <c:v>Spending savings</c:v>
                </c:pt>
                <c:pt idx="2">
                  <c:v>Reducing non food expenses (e.g. health, education)</c:v>
                </c:pt>
              </c:strCache>
            </c:strRef>
          </c:cat>
          <c:val>
            <c:numRef>
              <c:f>NFI_avail_afford!$D$128:$D$130</c:f>
              <c:numCache>
                <c:formatCode>0%</c:formatCode>
                <c:ptCount val="3"/>
                <c:pt idx="0">
                  <c:v>0.59</c:v>
                </c:pt>
                <c:pt idx="1">
                  <c:v>0.52</c:v>
                </c:pt>
                <c:pt idx="2">
                  <c:v>0.46</c:v>
                </c:pt>
              </c:numCache>
            </c:numRef>
          </c:val>
        </c:ser>
        <c:dLbls>
          <c:showLegendKey val="0"/>
          <c:showVal val="0"/>
          <c:showCatName val="0"/>
          <c:showSerName val="0"/>
          <c:showPercent val="0"/>
          <c:showBubbleSize val="0"/>
        </c:dLbls>
        <c:gapWidth val="40"/>
        <c:overlap val="100"/>
        <c:axId val="279159232"/>
        <c:axId val="279159624"/>
      </c:barChart>
      <c:catAx>
        <c:axId val="27915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9159624"/>
        <c:crosses val="autoZero"/>
        <c:auto val="1"/>
        <c:lblAlgn val="ctr"/>
        <c:lblOffset val="100"/>
        <c:noMultiLvlLbl val="0"/>
      </c:catAx>
      <c:valAx>
        <c:axId val="279159624"/>
        <c:scaling>
          <c:orientation val="minMax"/>
        </c:scaling>
        <c:delete val="1"/>
        <c:axPos val="t"/>
        <c:numFmt formatCode="0%" sourceLinked="1"/>
        <c:majorTickMark val="none"/>
        <c:minorTickMark val="none"/>
        <c:tickLblPos val="nextTo"/>
        <c:crossAx val="27915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NFI_avail_afford!$G$127</c:f>
              <c:strCache>
                <c:ptCount val="1"/>
                <c:pt idx="0">
                  <c:v>NorthEast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NFI_avail_afford!$F$128:$F$130</c:f>
              <c:strCache>
                <c:ptCount val="3"/>
                <c:pt idx="0">
                  <c:v>Spending savings</c:v>
                </c:pt>
                <c:pt idx="1">
                  <c:v>Borrowing money/buying on credit</c:v>
                </c:pt>
                <c:pt idx="2">
                  <c:v>Selling household assets (e.g. furniture, jewellery)</c:v>
                </c:pt>
              </c:strCache>
            </c:strRef>
          </c:cat>
          <c:val>
            <c:numRef>
              <c:f>NFI_avail_afford!$G$128:$G$130</c:f>
              <c:numCache>
                <c:formatCode>0%</c:formatCode>
                <c:ptCount val="3"/>
                <c:pt idx="0">
                  <c:v>0.71</c:v>
                </c:pt>
                <c:pt idx="1">
                  <c:v>0.53</c:v>
                </c:pt>
                <c:pt idx="2">
                  <c:v>0.48</c:v>
                </c:pt>
              </c:numCache>
            </c:numRef>
          </c:val>
        </c:ser>
        <c:dLbls>
          <c:showLegendKey val="0"/>
          <c:showVal val="0"/>
          <c:showCatName val="0"/>
          <c:showSerName val="0"/>
          <c:showPercent val="0"/>
          <c:showBubbleSize val="0"/>
        </c:dLbls>
        <c:gapWidth val="40"/>
        <c:overlap val="100"/>
        <c:axId val="279160408"/>
        <c:axId val="279160800"/>
      </c:barChart>
      <c:catAx>
        <c:axId val="279160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9160800"/>
        <c:crosses val="autoZero"/>
        <c:auto val="1"/>
        <c:lblAlgn val="ctr"/>
        <c:lblOffset val="100"/>
        <c:noMultiLvlLbl val="0"/>
      </c:catAx>
      <c:valAx>
        <c:axId val="279160800"/>
        <c:scaling>
          <c:orientation val="minMax"/>
        </c:scaling>
        <c:delete val="1"/>
        <c:axPos val="t"/>
        <c:numFmt formatCode="0%" sourceLinked="1"/>
        <c:majorTickMark val="none"/>
        <c:minorTickMark val="none"/>
        <c:tickLblPos val="nextTo"/>
        <c:crossAx val="279160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0"/>
          <c:order val="0"/>
          <c:tx>
            <c:strRef>
              <c:f>Cooking_fuel!$C$53</c:f>
              <c:strCache>
                <c:ptCount val="1"/>
                <c:pt idx="0">
                  <c:v>Gas</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Cooking_fuel!$B$54:$B$59</c:f>
              <c:strCache>
                <c:ptCount val="6"/>
                <c:pt idx="0">
                  <c:v>Aleppo</c:v>
                </c:pt>
                <c:pt idx="1">
                  <c:v>Hama</c:v>
                </c:pt>
                <c:pt idx="2">
                  <c:v>Homs</c:v>
                </c:pt>
                <c:pt idx="3">
                  <c:v>Idleb</c:v>
                </c:pt>
                <c:pt idx="4">
                  <c:v>Ar-Raqqa</c:v>
                </c:pt>
                <c:pt idx="5">
                  <c:v>Deir-ez-Zor</c:v>
                </c:pt>
              </c:strCache>
            </c:strRef>
          </c:cat>
          <c:val>
            <c:numRef>
              <c:f>Cooking_fuel!$C$54:$C$59</c:f>
              <c:numCache>
                <c:formatCode>0%</c:formatCode>
                <c:ptCount val="6"/>
                <c:pt idx="0">
                  <c:v>0.5</c:v>
                </c:pt>
                <c:pt idx="1">
                  <c:v>0.43</c:v>
                </c:pt>
                <c:pt idx="2">
                  <c:v>0.77</c:v>
                </c:pt>
                <c:pt idx="3">
                  <c:v>0.63</c:v>
                </c:pt>
                <c:pt idx="4">
                  <c:v>0.19</c:v>
                </c:pt>
                <c:pt idx="5">
                  <c:v>0.4</c:v>
                </c:pt>
              </c:numCache>
            </c:numRef>
          </c:val>
        </c:ser>
        <c:ser>
          <c:idx val="1"/>
          <c:order val="1"/>
          <c:tx>
            <c:strRef>
              <c:f>Cooking_fuel!$D$53</c:f>
              <c:strCache>
                <c:ptCount val="1"/>
                <c:pt idx="0">
                  <c:v>Kerosene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Cooking_fuel!$B$54:$B$59</c:f>
              <c:strCache>
                <c:ptCount val="6"/>
                <c:pt idx="0">
                  <c:v>Aleppo</c:v>
                </c:pt>
                <c:pt idx="1">
                  <c:v>Hama</c:v>
                </c:pt>
                <c:pt idx="2">
                  <c:v>Homs</c:v>
                </c:pt>
                <c:pt idx="3">
                  <c:v>Idleb</c:v>
                </c:pt>
                <c:pt idx="4">
                  <c:v>Ar-Raqqa</c:v>
                </c:pt>
                <c:pt idx="5">
                  <c:v>Deir-ez-Zor</c:v>
                </c:pt>
              </c:strCache>
            </c:strRef>
          </c:cat>
          <c:val>
            <c:numRef>
              <c:f>Cooking_fuel!$D$54:$D$59</c:f>
              <c:numCache>
                <c:formatCode>0%</c:formatCode>
                <c:ptCount val="6"/>
                <c:pt idx="0">
                  <c:v>0.34</c:v>
                </c:pt>
                <c:pt idx="1">
                  <c:v>0.16</c:v>
                </c:pt>
                <c:pt idx="2">
                  <c:v>0.01</c:v>
                </c:pt>
                <c:pt idx="3">
                  <c:v>0.26</c:v>
                </c:pt>
                <c:pt idx="4">
                  <c:v>0.67</c:v>
                </c:pt>
                <c:pt idx="5">
                  <c:v>0.34</c:v>
                </c:pt>
              </c:numCache>
            </c:numRef>
          </c:val>
        </c:ser>
        <c:ser>
          <c:idx val="2"/>
          <c:order val="2"/>
          <c:tx>
            <c:strRef>
              <c:f>Cooking_fuel!$E$53</c:f>
              <c:strCache>
                <c:ptCount val="1"/>
                <c:pt idx="0">
                  <c:v>Wood/charcoal</c:v>
                </c:pt>
              </c:strCache>
            </c:strRef>
          </c:tx>
          <c:spPr>
            <a:solidFill>
              <a:srgbClr val="EE5859">
                <a:alpha val="60000"/>
              </a:srgbClr>
            </a:solidFill>
            <a:ln>
              <a:noFill/>
            </a:ln>
            <a:effectLst/>
          </c:spPr>
          <c:invertIfNegative val="0"/>
          <c:dLbls>
            <c:dLbl>
              <c:idx val="1"/>
              <c:layout>
                <c:manualLayout>
                  <c:x val="6.275308699235432E-3"/>
                  <c:y val="3.6453776611256925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Cooking_fuel!$B$54:$B$59</c:f>
              <c:strCache>
                <c:ptCount val="6"/>
                <c:pt idx="0">
                  <c:v>Aleppo</c:v>
                </c:pt>
                <c:pt idx="1">
                  <c:v>Hama</c:v>
                </c:pt>
                <c:pt idx="2">
                  <c:v>Homs</c:v>
                </c:pt>
                <c:pt idx="3">
                  <c:v>Idleb</c:v>
                </c:pt>
                <c:pt idx="4">
                  <c:v>Ar-Raqqa</c:v>
                </c:pt>
                <c:pt idx="5">
                  <c:v>Deir-ez-Zor</c:v>
                </c:pt>
              </c:strCache>
            </c:strRef>
          </c:cat>
          <c:val>
            <c:numRef>
              <c:f>Cooking_fuel!$E$54:$E$59</c:f>
              <c:numCache>
                <c:formatCode>0%</c:formatCode>
                <c:ptCount val="6"/>
                <c:pt idx="0">
                  <c:v>0.16</c:v>
                </c:pt>
                <c:pt idx="1">
                  <c:v>0.03</c:v>
                </c:pt>
                <c:pt idx="2">
                  <c:v>0.11</c:v>
                </c:pt>
                <c:pt idx="3">
                  <c:v>0.1</c:v>
                </c:pt>
                <c:pt idx="4">
                  <c:v>0.13</c:v>
                </c:pt>
                <c:pt idx="5">
                  <c:v>0.24</c:v>
                </c:pt>
              </c:numCache>
            </c:numRef>
          </c:val>
        </c:ser>
        <c:ser>
          <c:idx val="3"/>
          <c:order val="3"/>
          <c:tx>
            <c:strRef>
              <c:f>Cooking_fuel!$F$53</c:f>
              <c:strCache>
                <c:ptCount val="1"/>
                <c:pt idx="0">
                  <c:v>Electricity</c:v>
                </c:pt>
              </c:strCache>
            </c:strRef>
          </c:tx>
          <c:spPr>
            <a:solidFill>
              <a:srgbClr val="7F1416">
                <a:alpha val="20000"/>
              </a:srgbClr>
            </a:solidFill>
            <a:ln>
              <a:noFill/>
            </a:ln>
            <a:effectLst/>
          </c:spPr>
          <c:invertIfNegative val="0"/>
          <c:dLbls>
            <c:dLbl>
              <c:idx val="0"/>
              <c:delete val="1"/>
              <c:extLs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3"/>
              <c:delete val="1"/>
              <c:extLst>
                <c:ext xmlns:c15="http://schemas.microsoft.com/office/drawing/2012/chart" uri="{CE6537A1-D6FC-4f65-9D91-7224C49458BB}"/>
              </c:extLst>
            </c:dLbl>
            <c:dLbl>
              <c:idx val="4"/>
              <c:layout>
                <c:manualLayout>
                  <c:x val="2.0080321285140399E-2"/>
                  <c:y val="3.6453776611256925E-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004908522980811E-2"/>
                  <c:y val="3.6453776602769369E-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Cooking_fuel!$B$54:$B$59</c:f>
              <c:strCache>
                <c:ptCount val="6"/>
                <c:pt idx="0">
                  <c:v>Aleppo</c:v>
                </c:pt>
                <c:pt idx="1">
                  <c:v>Hama</c:v>
                </c:pt>
                <c:pt idx="2">
                  <c:v>Homs</c:v>
                </c:pt>
                <c:pt idx="3">
                  <c:v>Idleb</c:v>
                </c:pt>
                <c:pt idx="4">
                  <c:v>Ar-Raqqa</c:v>
                </c:pt>
                <c:pt idx="5">
                  <c:v>Deir-ez-Zor</c:v>
                </c:pt>
              </c:strCache>
            </c:strRef>
          </c:cat>
          <c:val>
            <c:numRef>
              <c:f>Cooking_fuel!$F$54:$F$59</c:f>
              <c:numCache>
                <c:formatCode>0%</c:formatCode>
                <c:ptCount val="6"/>
                <c:pt idx="0">
                  <c:v>0</c:v>
                </c:pt>
                <c:pt idx="1">
                  <c:v>0.38</c:v>
                </c:pt>
                <c:pt idx="2">
                  <c:v>0.02</c:v>
                </c:pt>
                <c:pt idx="3">
                  <c:v>0</c:v>
                </c:pt>
                <c:pt idx="4">
                  <c:v>0.01</c:v>
                </c:pt>
                <c:pt idx="5">
                  <c:v>0.02</c:v>
                </c:pt>
              </c:numCache>
            </c:numRef>
          </c:val>
        </c:ser>
        <c:ser>
          <c:idx val="4"/>
          <c:order val="4"/>
          <c:tx>
            <c:strRef>
              <c:f>Cooking_fuel!$G$53</c:f>
              <c:strCache>
                <c:ptCount val="1"/>
                <c:pt idx="0">
                  <c:v>Other</c:v>
                </c:pt>
              </c:strCache>
            </c:strRef>
          </c:tx>
          <c:spPr>
            <a:solidFill>
              <a:srgbClr val="58585A"/>
            </a:solidFill>
            <a:ln>
              <a:noFill/>
            </a:ln>
            <a:effectLst/>
          </c:spPr>
          <c:invertIfNegative val="0"/>
          <c:dLbls>
            <c:dLbl>
              <c:idx val="2"/>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84917447568050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Cooking_fuel!$B$54:$B$59</c:f>
              <c:strCache>
                <c:ptCount val="6"/>
                <c:pt idx="0">
                  <c:v>Aleppo</c:v>
                </c:pt>
                <c:pt idx="1">
                  <c:v>Hama</c:v>
                </c:pt>
                <c:pt idx="2">
                  <c:v>Homs</c:v>
                </c:pt>
                <c:pt idx="3">
                  <c:v>Idleb</c:v>
                </c:pt>
                <c:pt idx="4">
                  <c:v>Ar-Raqqa</c:v>
                </c:pt>
                <c:pt idx="5">
                  <c:v>Deir-ez-Zor</c:v>
                </c:pt>
              </c:strCache>
            </c:strRef>
          </c:cat>
          <c:val>
            <c:numRef>
              <c:f>Cooking_fuel!$G$54:$G$59</c:f>
              <c:numCache>
                <c:formatCode>0%</c:formatCode>
                <c:ptCount val="6"/>
                <c:pt idx="0">
                  <c:v>0</c:v>
                </c:pt>
                <c:pt idx="1">
                  <c:v>0</c:v>
                </c:pt>
                <c:pt idx="2">
                  <c:v>0.09</c:v>
                </c:pt>
                <c:pt idx="3">
                  <c:v>0.01</c:v>
                </c:pt>
                <c:pt idx="4">
                  <c:v>0</c:v>
                </c:pt>
                <c:pt idx="5">
                  <c:v>0</c:v>
                </c:pt>
              </c:numCache>
            </c:numRef>
          </c:val>
        </c:ser>
        <c:dLbls>
          <c:showLegendKey val="0"/>
          <c:showVal val="0"/>
          <c:showCatName val="0"/>
          <c:showSerName val="0"/>
          <c:showPercent val="0"/>
          <c:showBubbleSize val="0"/>
        </c:dLbls>
        <c:gapWidth val="30"/>
        <c:overlap val="100"/>
        <c:axId val="279161584"/>
        <c:axId val="279161976"/>
      </c:barChart>
      <c:catAx>
        <c:axId val="279161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n-US"/>
          </a:p>
        </c:txPr>
        <c:crossAx val="279161976"/>
        <c:crosses val="autoZero"/>
        <c:auto val="1"/>
        <c:lblAlgn val="ctr"/>
        <c:lblOffset val="100"/>
        <c:noMultiLvlLbl val="0"/>
      </c:catAx>
      <c:valAx>
        <c:axId val="279161976"/>
        <c:scaling>
          <c:orientation val="minMax"/>
        </c:scaling>
        <c:delete val="1"/>
        <c:axPos val="t"/>
        <c:numFmt formatCode="0%" sourceLinked="1"/>
        <c:majorTickMark val="none"/>
        <c:minorTickMark val="none"/>
        <c:tickLblPos val="nextTo"/>
        <c:crossAx val="279161584"/>
        <c:crosses val="autoZero"/>
        <c:crossBetween val="between"/>
      </c:valAx>
      <c:spPr>
        <a:noFill/>
        <a:ln>
          <a:noFill/>
        </a:ln>
        <a:effectLst/>
      </c:spPr>
    </c:plotArea>
    <c:legend>
      <c:legendPos val="b"/>
      <c:layout>
        <c:manualLayout>
          <c:xMode val="edge"/>
          <c:yMode val="edge"/>
          <c:x val="0.1060852333217384"/>
          <c:y val="0.76994677748614759"/>
          <c:w val="0.79229182697544331"/>
          <c:h val="0.100423592884222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Cooking_fuel!$C$84</c:f>
              <c:strCache>
                <c:ptCount val="1"/>
                <c:pt idx="0">
                  <c:v>Strategies needed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Cooking_fuel!$B$85:$B$88</c:f>
              <c:strCache>
                <c:ptCount val="4"/>
                <c:pt idx="0">
                  <c:v>Aleppo</c:v>
                </c:pt>
                <c:pt idx="1">
                  <c:v>Hama</c:v>
                </c:pt>
                <c:pt idx="2">
                  <c:v>Homs</c:v>
                </c:pt>
                <c:pt idx="3">
                  <c:v>Idleb</c:v>
                </c:pt>
              </c:strCache>
            </c:strRef>
          </c:cat>
          <c:val>
            <c:numRef>
              <c:f>Cooking_fuel!$C$85:$C$88</c:f>
              <c:numCache>
                <c:formatCode>0%</c:formatCode>
                <c:ptCount val="4"/>
                <c:pt idx="0">
                  <c:v>0.51</c:v>
                </c:pt>
                <c:pt idx="1">
                  <c:v>0.8</c:v>
                </c:pt>
                <c:pt idx="2">
                  <c:v>0.41</c:v>
                </c:pt>
                <c:pt idx="3">
                  <c:v>0.69</c:v>
                </c:pt>
              </c:numCache>
            </c:numRef>
          </c:val>
        </c:ser>
        <c:dLbls>
          <c:showLegendKey val="0"/>
          <c:showVal val="0"/>
          <c:showCatName val="0"/>
          <c:showSerName val="0"/>
          <c:showPercent val="0"/>
          <c:showBubbleSize val="0"/>
        </c:dLbls>
        <c:gapWidth val="90"/>
        <c:axId val="279162760"/>
        <c:axId val="279163152"/>
      </c:barChart>
      <c:catAx>
        <c:axId val="27916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79163152"/>
        <c:crosses val="autoZero"/>
        <c:auto val="1"/>
        <c:lblAlgn val="ctr"/>
        <c:lblOffset val="100"/>
        <c:noMultiLvlLbl val="0"/>
      </c:catAx>
      <c:valAx>
        <c:axId val="279163152"/>
        <c:scaling>
          <c:orientation val="minMax"/>
        </c:scaling>
        <c:delete val="1"/>
        <c:axPos val="l"/>
        <c:numFmt formatCode="0%" sourceLinked="1"/>
        <c:majorTickMark val="none"/>
        <c:minorTickMark val="none"/>
        <c:tickLblPos val="nextTo"/>
        <c:crossAx val="279162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Cooking_fuel!$C$105</c:f>
              <c:strCache>
                <c:ptCount val="1"/>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Cooking_fuel!$B$106:$B$108</c:f>
              <c:strCache>
                <c:ptCount val="3"/>
                <c:pt idx="0">
                  <c:v>Reduce expenditure on other items to pay for fuel</c:v>
                </c:pt>
                <c:pt idx="1">
                  <c:v>Reduce amount of fuel used for other purposes</c:v>
                </c:pt>
                <c:pt idx="2">
                  <c:v>Change diet to food requiring less cooking</c:v>
                </c:pt>
              </c:strCache>
            </c:strRef>
          </c:cat>
          <c:val>
            <c:numRef>
              <c:f>Cooking_fuel!$C$106:$C$108</c:f>
              <c:numCache>
                <c:formatCode>0%</c:formatCode>
                <c:ptCount val="3"/>
                <c:pt idx="0">
                  <c:v>0.67377049180327875</c:v>
                </c:pt>
                <c:pt idx="1">
                  <c:v>0.56885245901639347</c:v>
                </c:pt>
                <c:pt idx="2">
                  <c:v>0.35409836065573774</c:v>
                </c:pt>
              </c:numCache>
            </c:numRef>
          </c:val>
        </c:ser>
        <c:dLbls>
          <c:showLegendKey val="0"/>
          <c:showVal val="0"/>
          <c:showCatName val="0"/>
          <c:showSerName val="0"/>
          <c:showPercent val="0"/>
          <c:showBubbleSize val="0"/>
        </c:dLbls>
        <c:gapWidth val="40"/>
        <c:overlap val="100"/>
        <c:axId val="279163936"/>
        <c:axId val="279164328"/>
      </c:barChart>
      <c:catAx>
        <c:axId val="279163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9164328"/>
        <c:crosses val="autoZero"/>
        <c:auto val="1"/>
        <c:lblAlgn val="ctr"/>
        <c:lblOffset val="100"/>
        <c:noMultiLvlLbl val="0"/>
      </c:catAx>
      <c:valAx>
        <c:axId val="279164328"/>
        <c:scaling>
          <c:orientation val="minMax"/>
        </c:scaling>
        <c:delete val="1"/>
        <c:axPos val="t"/>
        <c:numFmt formatCode="0%" sourceLinked="1"/>
        <c:majorTickMark val="none"/>
        <c:minorTickMark val="none"/>
        <c:tickLblPos val="nextTo"/>
        <c:crossAx val="27916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0"/>
          <c:order val="0"/>
          <c:tx>
            <c:strRef>
              <c:f>Heating_fuel!$C$38</c:f>
              <c:strCache>
                <c:ptCount val="1"/>
                <c:pt idx="0">
                  <c:v>Wood/charcoal</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Heating_fuel!$B$39:$B$44</c:f>
              <c:strCache>
                <c:ptCount val="6"/>
                <c:pt idx="0">
                  <c:v>Aleppo</c:v>
                </c:pt>
                <c:pt idx="1">
                  <c:v>Hama</c:v>
                </c:pt>
                <c:pt idx="2">
                  <c:v>Homs</c:v>
                </c:pt>
                <c:pt idx="3">
                  <c:v>Idleb</c:v>
                </c:pt>
                <c:pt idx="4">
                  <c:v>Ar-Raqqa</c:v>
                </c:pt>
                <c:pt idx="5">
                  <c:v>Deir-ez-Zor</c:v>
                </c:pt>
              </c:strCache>
            </c:strRef>
          </c:cat>
          <c:val>
            <c:numRef>
              <c:f>Heating_fuel!$C$39:$C$44</c:f>
              <c:numCache>
                <c:formatCode>0%</c:formatCode>
                <c:ptCount val="6"/>
                <c:pt idx="0">
                  <c:v>0.33</c:v>
                </c:pt>
                <c:pt idx="1">
                  <c:v>0.68</c:v>
                </c:pt>
                <c:pt idx="2">
                  <c:v>0.6</c:v>
                </c:pt>
                <c:pt idx="3">
                  <c:v>0.5</c:v>
                </c:pt>
                <c:pt idx="4">
                  <c:v>0.2</c:v>
                </c:pt>
                <c:pt idx="5">
                  <c:v>0.25</c:v>
                </c:pt>
              </c:numCache>
            </c:numRef>
          </c:val>
        </c:ser>
        <c:ser>
          <c:idx val="1"/>
          <c:order val="1"/>
          <c:tx>
            <c:strRef>
              <c:f>Heating_fuel!$D$38</c:f>
              <c:strCache>
                <c:ptCount val="1"/>
                <c:pt idx="0">
                  <c:v>Diesel</c:v>
                </c:pt>
              </c:strCache>
            </c:strRef>
          </c:tx>
          <c:spPr>
            <a:solidFill>
              <a:srgbClr val="58585A">
                <a:alpha val="69804"/>
              </a:srgbClr>
            </a:solidFill>
            <a:ln>
              <a:noFill/>
            </a:ln>
            <a:effectLst/>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Heating_fuel!$B$39:$B$44</c:f>
              <c:strCache>
                <c:ptCount val="6"/>
                <c:pt idx="0">
                  <c:v>Aleppo</c:v>
                </c:pt>
                <c:pt idx="1">
                  <c:v>Hama</c:v>
                </c:pt>
                <c:pt idx="2">
                  <c:v>Homs</c:v>
                </c:pt>
                <c:pt idx="3">
                  <c:v>Idleb</c:v>
                </c:pt>
                <c:pt idx="4">
                  <c:v>Ar-Raqqa</c:v>
                </c:pt>
                <c:pt idx="5">
                  <c:v>Deir-ez-Zor</c:v>
                </c:pt>
              </c:strCache>
            </c:strRef>
          </c:cat>
          <c:val>
            <c:numRef>
              <c:f>Heating_fuel!$D$39:$D$44</c:f>
              <c:numCache>
                <c:formatCode>0%</c:formatCode>
                <c:ptCount val="6"/>
                <c:pt idx="0">
                  <c:v>0.41</c:v>
                </c:pt>
                <c:pt idx="1">
                  <c:v>0.26</c:v>
                </c:pt>
                <c:pt idx="2">
                  <c:v>0.33</c:v>
                </c:pt>
                <c:pt idx="3">
                  <c:v>0.36</c:v>
                </c:pt>
                <c:pt idx="4">
                  <c:v>0</c:v>
                </c:pt>
                <c:pt idx="5">
                  <c:v>0</c:v>
                </c:pt>
              </c:numCache>
            </c:numRef>
          </c:val>
        </c:ser>
        <c:ser>
          <c:idx val="2"/>
          <c:order val="2"/>
          <c:tx>
            <c:strRef>
              <c:f>Heating_fuel!$E$38</c:f>
              <c:strCache>
                <c:ptCount val="1"/>
                <c:pt idx="0">
                  <c:v>Kerosene</c:v>
                </c:pt>
              </c:strCache>
            </c:strRef>
          </c:tx>
          <c:spPr>
            <a:solidFill>
              <a:srgbClr val="58585A">
                <a:alpha val="40000"/>
              </a:srgbClr>
            </a:solidFill>
            <a:ln>
              <a:noFill/>
            </a:ln>
            <a:effectLst/>
          </c:spPr>
          <c:invertIfNegative val="0"/>
          <c:dLbls>
            <c:dLbl>
              <c:idx val="1"/>
              <c:layout>
                <c:manualLayout>
                  <c:x val="4.7091374283502385E-3"/>
                  <c:y val="6.89709475970676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5.0377833753147694E-3"/>
                  <c:y val="8.145533532446375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Heating_fuel!$B$39:$B$44</c:f>
              <c:strCache>
                <c:ptCount val="6"/>
                <c:pt idx="0">
                  <c:v>Aleppo</c:v>
                </c:pt>
                <c:pt idx="1">
                  <c:v>Hama</c:v>
                </c:pt>
                <c:pt idx="2">
                  <c:v>Homs</c:v>
                </c:pt>
                <c:pt idx="3">
                  <c:v>Idleb</c:v>
                </c:pt>
                <c:pt idx="4">
                  <c:v>Ar-Raqqa</c:v>
                </c:pt>
                <c:pt idx="5">
                  <c:v>Deir-ez-Zor</c:v>
                </c:pt>
              </c:strCache>
            </c:strRef>
          </c:cat>
          <c:val>
            <c:numRef>
              <c:f>Heating_fuel!$E$39:$E$44</c:f>
              <c:numCache>
                <c:formatCode>0%</c:formatCode>
                <c:ptCount val="6"/>
                <c:pt idx="0">
                  <c:v>0.05</c:v>
                </c:pt>
                <c:pt idx="1">
                  <c:v>0.02</c:v>
                </c:pt>
                <c:pt idx="2">
                  <c:v>0</c:v>
                </c:pt>
                <c:pt idx="3">
                  <c:v>0.01</c:v>
                </c:pt>
                <c:pt idx="4">
                  <c:v>0.77</c:v>
                </c:pt>
                <c:pt idx="5">
                  <c:v>0.66</c:v>
                </c:pt>
              </c:numCache>
            </c:numRef>
          </c:val>
        </c:ser>
        <c:ser>
          <c:idx val="3"/>
          <c:order val="3"/>
          <c:tx>
            <c:strRef>
              <c:f>Heating_fuel!$F$38</c:f>
              <c:strCache>
                <c:ptCount val="1"/>
                <c:pt idx="0">
                  <c:v>Other</c:v>
                </c:pt>
              </c:strCache>
            </c:strRef>
          </c:tx>
          <c:spPr>
            <a:solidFill>
              <a:srgbClr val="D2CBB8"/>
            </a:solidFill>
            <a:ln>
              <a:noFill/>
            </a:ln>
            <a:effectLst/>
          </c:spPr>
          <c:invertIfNegative val="0"/>
          <c:dLbls>
            <c:dLbl>
              <c:idx val="0"/>
              <c:layout>
                <c:manualLayout>
                  <c:x val="7.8505127035443916E-3"/>
                  <c:y val="3.44854737985338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664987405541562E-2"/>
                  <c:y val="3.448818897637826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7669132668258618E-4"/>
                  <c:y val="1.629106706489275E-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Heating_fuel!$B$39:$B$44</c:f>
              <c:strCache>
                <c:ptCount val="6"/>
                <c:pt idx="0">
                  <c:v>Aleppo</c:v>
                </c:pt>
                <c:pt idx="1">
                  <c:v>Hama</c:v>
                </c:pt>
                <c:pt idx="2">
                  <c:v>Homs</c:v>
                </c:pt>
                <c:pt idx="3">
                  <c:v>Idleb</c:v>
                </c:pt>
                <c:pt idx="4">
                  <c:v>Ar-Raqqa</c:v>
                </c:pt>
                <c:pt idx="5">
                  <c:v>Deir-ez-Zor</c:v>
                </c:pt>
              </c:strCache>
            </c:strRef>
          </c:cat>
          <c:val>
            <c:numRef>
              <c:f>Heating_fuel!$F$39:$F$44</c:f>
              <c:numCache>
                <c:formatCode>0%</c:formatCode>
                <c:ptCount val="6"/>
                <c:pt idx="0">
                  <c:v>0.01</c:v>
                </c:pt>
                <c:pt idx="1">
                  <c:v>0.04</c:v>
                </c:pt>
                <c:pt idx="2">
                  <c:v>0.06</c:v>
                </c:pt>
                <c:pt idx="3">
                  <c:v>0</c:v>
                </c:pt>
                <c:pt idx="4">
                  <c:v>0.03</c:v>
                </c:pt>
                <c:pt idx="5">
                  <c:v>0.09</c:v>
                </c:pt>
              </c:numCache>
            </c:numRef>
          </c:val>
        </c:ser>
        <c:ser>
          <c:idx val="4"/>
          <c:order val="4"/>
          <c:tx>
            <c:strRef>
              <c:f>Heating_fuel!$G$38</c:f>
              <c:strCache>
                <c:ptCount val="1"/>
                <c:pt idx="0">
                  <c:v>None</c:v>
                </c:pt>
              </c:strCache>
            </c:strRef>
          </c:tx>
          <c:spPr>
            <a:solidFill>
              <a:srgbClr val="EE5859"/>
            </a:solidFill>
            <a:ln>
              <a:noFill/>
            </a:ln>
            <a:effectLst/>
          </c:spPr>
          <c:invertIfNegative val="0"/>
          <c:dLbls>
            <c:dLbl>
              <c:idx val="0"/>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110573394950317E-2"/>
                  <c:y val="-4.62937822427362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Heating_fuel!$B$39:$B$44</c:f>
              <c:strCache>
                <c:ptCount val="6"/>
                <c:pt idx="0">
                  <c:v>Aleppo</c:v>
                </c:pt>
                <c:pt idx="1">
                  <c:v>Hama</c:v>
                </c:pt>
                <c:pt idx="2">
                  <c:v>Homs</c:v>
                </c:pt>
                <c:pt idx="3">
                  <c:v>Idleb</c:v>
                </c:pt>
                <c:pt idx="4">
                  <c:v>Ar-Raqqa</c:v>
                </c:pt>
                <c:pt idx="5">
                  <c:v>Deir-ez-Zor</c:v>
                </c:pt>
              </c:strCache>
            </c:strRef>
          </c:cat>
          <c:val>
            <c:numRef>
              <c:f>Heating_fuel!$G$39:$G$44</c:f>
              <c:numCache>
                <c:formatCode>0%</c:formatCode>
                <c:ptCount val="6"/>
                <c:pt idx="0">
                  <c:v>0.2</c:v>
                </c:pt>
                <c:pt idx="1">
                  <c:v>0</c:v>
                </c:pt>
                <c:pt idx="2">
                  <c:v>0.01</c:v>
                </c:pt>
                <c:pt idx="3">
                  <c:v>0.13</c:v>
                </c:pt>
                <c:pt idx="4">
                  <c:v>0</c:v>
                </c:pt>
                <c:pt idx="5">
                  <c:v>0</c:v>
                </c:pt>
              </c:numCache>
            </c:numRef>
          </c:val>
        </c:ser>
        <c:dLbls>
          <c:showLegendKey val="0"/>
          <c:showVal val="0"/>
          <c:showCatName val="0"/>
          <c:showSerName val="0"/>
          <c:showPercent val="0"/>
          <c:showBubbleSize val="0"/>
        </c:dLbls>
        <c:gapWidth val="30"/>
        <c:overlap val="100"/>
        <c:axId val="279165112"/>
        <c:axId val="279165504"/>
      </c:barChart>
      <c:catAx>
        <c:axId val="279165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n-US"/>
          </a:p>
        </c:txPr>
        <c:crossAx val="279165504"/>
        <c:crosses val="autoZero"/>
        <c:auto val="1"/>
        <c:lblAlgn val="ctr"/>
        <c:lblOffset val="100"/>
        <c:noMultiLvlLbl val="0"/>
      </c:catAx>
      <c:valAx>
        <c:axId val="279165504"/>
        <c:scaling>
          <c:orientation val="minMax"/>
        </c:scaling>
        <c:delete val="1"/>
        <c:axPos val="t"/>
        <c:numFmt formatCode="0%" sourceLinked="1"/>
        <c:majorTickMark val="none"/>
        <c:minorTickMark val="none"/>
        <c:tickLblPos val="nextTo"/>
        <c:crossAx val="279165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5041114968063"/>
          <c:y val="9.7517730496453903E-2"/>
          <c:w val="0.84548005174933294"/>
          <c:h val="0.6021709387390406"/>
        </c:manualLayout>
      </c:layout>
      <c:barChart>
        <c:barDir val="bar"/>
        <c:grouping val="percentStacked"/>
        <c:varyColors val="0"/>
        <c:ser>
          <c:idx val="0"/>
          <c:order val="0"/>
          <c:tx>
            <c:strRef>
              <c:f>Electricity!$C$68</c:f>
              <c:strCache>
                <c:ptCount val="1"/>
                <c:pt idx="0">
                  <c:v>Generator</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Electricity!$B$69:$B$74</c:f>
              <c:strCache>
                <c:ptCount val="6"/>
                <c:pt idx="0">
                  <c:v>Aleppo</c:v>
                </c:pt>
                <c:pt idx="1">
                  <c:v>Hama</c:v>
                </c:pt>
                <c:pt idx="2">
                  <c:v>Homs</c:v>
                </c:pt>
                <c:pt idx="3">
                  <c:v>Idleb</c:v>
                </c:pt>
                <c:pt idx="4">
                  <c:v>Ar-Raqqa</c:v>
                </c:pt>
                <c:pt idx="5">
                  <c:v>Deir-ez-Zor</c:v>
                </c:pt>
              </c:strCache>
            </c:strRef>
          </c:cat>
          <c:val>
            <c:numRef>
              <c:f>Electricity!$C$69:$C$74</c:f>
              <c:numCache>
                <c:formatCode>0%</c:formatCode>
                <c:ptCount val="6"/>
                <c:pt idx="0">
                  <c:v>0.61</c:v>
                </c:pt>
                <c:pt idx="1">
                  <c:v>0.05</c:v>
                </c:pt>
                <c:pt idx="2">
                  <c:v>0.47</c:v>
                </c:pt>
                <c:pt idx="3">
                  <c:v>0.75</c:v>
                </c:pt>
                <c:pt idx="4">
                  <c:v>0.71</c:v>
                </c:pt>
                <c:pt idx="5">
                  <c:v>0.85</c:v>
                </c:pt>
              </c:numCache>
            </c:numRef>
          </c:val>
        </c:ser>
        <c:ser>
          <c:idx val="1"/>
          <c:order val="1"/>
          <c:tx>
            <c:strRef>
              <c:f>Electricity!$D$68</c:f>
              <c:strCache>
                <c:ptCount val="1"/>
                <c:pt idx="0">
                  <c:v>Main network</c:v>
                </c:pt>
              </c:strCache>
            </c:strRef>
          </c:tx>
          <c:spPr>
            <a:solidFill>
              <a:srgbClr val="58585A">
                <a:alpha val="69804"/>
              </a:srgbClr>
            </a:solidFill>
            <a:ln>
              <a:noFill/>
            </a:ln>
            <a:effectLst/>
          </c:spPr>
          <c:invertIfNegative val="0"/>
          <c:dLbls>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Electricity!$B$69:$B$74</c:f>
              <c:strCache>
                <c:ptCount val="6"/>
                <c:pt idx="0">
                  <c:v>Aleppo</c:v>
                </c:pt>
                <c:pt idx="1">
                  <c:v>Hama</c:v>
                </c:pt>
                <c:pt idx="2">
                  <c:v>Homs</c:v>
                </c:pt>
                <c:pt idx="3">
                  <c:v>Idleb</c:v>
                </c:pt>
                <c:pt idx="4">
                  <c:v>Ar-Raqqa</c:v>
                </c:pt>
                <c:pt idx="5">
                  <c:v>Deir-ez-Zor</c:v>
                </c:pt>
              </c:strCache>
            </c:strRef>
          </c:cat>
          <c:val>
            <c:numRef>
              <c:f>Electricity!$D$69:$D$74</c:f>
              <c:numCache>
                <c:formatCode>0%</c:formatCode>
                <c:ptCount val="6"/>
                <c:pt idx="0">
                  <c:v>0.25</c:v>
                </c:pt>
                <c:pt idx="1">
                  <c:v>0.76</c:v>
                </c:pt>
                <c:pt idx="2">
                  <c:v>0.5</c:v>
                </c:pt>
                <c:pt idx="3">
                  <c:v>7.0000000000000007E-2</c:v>
                </c:pt>
                <c:pt idx="4">
                  <c:v>0.03</c:v>
                </c:pt>
                <c:pt idx="5">
                  <c:v>0</c:v>
                </c:pt>
              </c:numCache>
            </c:numRef>
          </c:val>
        </c:ser>
        <c:ser>
          <c:idx val="2"/>
          <c:order val="2"/>
          <c:tx>
            <c:strRef>
              <c:f>Electricity!$E$68</c:f>
              <c:strCache>
                <c:ptCount val="1"/>
                <c:pt idx="0">
                  <c:v>Batteries</c:v>
                </c:pt>
              </c:strCache>
            </c:strRef>
          </c:tx>
          <c:spPr>
            <a:solidFill>
              <a:srgbClr val="58585A">
                <a:alpha val="40000"/>
              </a:srgbClr>
            </a:solidFill>
            <a:ln>
              <a:noFill/>
            </a:ln>
            <a:effectLst/>
          </c:spPr>
          <c:invertIfNegative val="0"/>
          <c:dLbls>
            <c:dLbl>
              <c:idx val="1"/>
              <c:layout>
                <c:manualLayout>
                  <c:x val="9.0897428675435778E-4"/>
                  <c:y val="3.172749886150361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Electricity!$B$69:$B$74</c:f>
              <c:strCache>
                <c:ptCount val="6"/>
                <c:pt idx="0">
                  <c:v>Aleppo</c:v>
                </c:pt>
                <c:pt idx="1">
                  <c:v>Hama</c:v>
                </c:pt>
                <c:pt idx="2">
                  <c:v>Homs</c:v>
                </c:pt>
                <c:pt idx="3">
                  <c:v>Idleb</c:v>
                </c:pt>
                <c:pt idx="4">
                  <c:v>Ar-Raqqa</c:v>
                </c:pt>
                <c:pt idx="5">
                  <c:v>Deir-ez-Zor</c:v>
                </c:pt>
              </c:strCache>
            </c:strRef>
          </c:cat>
          <c:val>
            <c:numRef>
              <c:f>Electricity!$E$69:$E$74</c:f>
              <c:numCache>
                <c:formatCode>0%</c:formatCode>
                <c:ptCount val="6"/>
                <c:pt idx="0">
                  <c:v>0.04</c:v>
                </c:pt>
                <c:pt idx="1">
                  <c:v>0.12</c:v>
                </c:pt>
                <c:pt idx="2">
                  <c:v>0</c:v>
                </c:pt>
                <c:pt idx="3">
                  <c:v>0.04</c:v>
                </c:pt>
                <c:pt idx="4">
                  <c:v>0</c:v>
                </c:pt>
                <c:pt idx="5">
                  <c:v>7.0000000000000007E-2</c:v>
                </c:pt>
              </c:numCache>
            </c:numRef>
          </c:val>
        </c:ser>
        <c:ser>
          <c:idx val="3"/>
          <c:order val="3"/>
          <c:tx>
            <c:strRef>
              <c:f>Electricity!$F$68</c:f>
              <c:strCache>
                <c:ptCount val="1"/>
                <c:pt idx="0">
                  <c:v>Solar panels</c:v>
                </c:pt>
              </c:strCache>
            </c:strRef>
          </c:tx>
          <c:spPr>
            <a:solidFill>
              <a:srgbClr val="58585A">
                <a:alpha val="10196"/>
              </a:srgbClr>
            </a:solidFill>
            <a:ln>
              <a:noFill/>
            </a:ln>
            <a:effectLst/>
          </c:spPr>
          <c:invertIfNegative val="0"/>
          <c:dLbls>
            <c:dLbl>
              <c:idx val="0"/>
              <c:layout>
                <c:manualLayout>
                  <c:x val="7.2142319186210158E-3"/>
                  <c:y val="7.290755322251385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Electricity!$B$69:$B$74</c:f>
              <c:strCache>
                <c:ptCount val="6"/>
                <c:pt idx="0">
                  <c:v>Aleppo</c:v>
                </c:pt>
                <c:pt idx="1">
                  <c:v>Hama</c:v>
                </c:pt>
                <c:pt idx="2">
                  <c:v>Homs</c:v>
                </c:pt>
                <c:pt idx="3">
                  <c:v>Idleb</c:v>
                </c:pt>
                <c:pt idx="4">
                  <c:v>Ar-Raqqa</c:v>
                </c:pt>
                <c:pt idx="5">
                  <c:v>Deir-ez-Zor</c:v>
                </c:pt>
              </c:strCache>
            </c:strRef>
          </c:cat>
          <c:val>
            <c:numRef>
              <c:f>Electricity!$F$69:$F$74</c:f>
              <c:numCache>
                <c:formatCode>0%</c:formatCode>
                <c:ptCount val="6"/>
                <c:pt idx="0">
                  <c:v>0.01</c:v>
                </c:pt>
                <c:pt idx="1">
                  <c:v>0.06</c:v>
                </c:pt>
                <c:pt idx="2">
                  <c:v>0.02</c:v>
                </c:pt>
                <c:pt idx="3">
                  <c:v>0.08</c:v>
                </c:pt>
                <c:pt idx="4">
                  <c:v>0</c:v>
                </c:pt>
                <c:pt idx="5">
                  <c:v>0</c:v>
                </c:pt>
              </c:numCache>
            </c:numRef>
          </c:val>
        </c:ser>
        <c:ser>
          <c:idx val="4"/>
          <c:order val="4"/>
          <c:tx>
            <c:strRef>
              <c:f>Electricity!$G$68</c:f>
              <c:strCache>
                <c:ptCount val="1"/>
                <c:pt idx="0">
                  <c:v>None</c:v>
                </c:pt>
              </c:strCache>
            </c:strRef>
          </c:tx>
          <c:spPr>
            <a:solidFill>
              <a:srgbClr val="EE5859"/>
            </a:solidFill>
            <a:ln>
              <a:noFill/>
            </a:ln>
            <a:effectLst/>
          </c:spPr>
          <c:invertIfNegative val="0"/>
          <c:dLbls>
            <c:dLbl>
              <c:idx val="1"/>
              <c:layout>
                <c:manualLayout>
                  <c:x val="1.2023719864368653E-2"/>
                  <c:y val="2.4450810351603027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226091850805519E-2"/>
                  <c:y val="7.290755322251385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Electricity!$B$69:$B$74</c:f>
              <c:strCache>
                <c:ptCount val="6"/>
                <c:pt idx="0">
                  <c:v>Aleppo</c:v>
                </c:pt>
                <c:pt idx="1">
                  <c:v>Hama</c:v>
                </c:pt>
                <c:pt idx="2">
                  <c:v>Homs</c:v>
                </c:pt>
                <c:pt idx="3">
                  <c:v>Idleb</c:v>
                </c:pt>
                <c:pt idx="4">
                  <c:v>Ar-Raqqa</c:v>
                </c:pt>
                <c:pt idx="5">
                  <c:v>Deir-ez-Zor</c:v>
                </c:pt>
              </c:strCache>
            </c:strRef>
          </c:cat>
          <c:val>
            <c:numRef>
              <c:f>Electricity!$G$69:$G$74</c:f>
              <c:numCache>
                <c:formatCode>0%</c:formatCode>
                <c:ptCount val="6"/>
                <c:pt idx="0">
                  <c:v>0.09</c:v>
                </c:pt>
                <c:pt idx="1">
                  <c:v>0.01</c:v>
                </c:pt>
                <c:pt idx="2">
                  <c:v>0.01</c:v>
                </c:pt>
                <c:pt idx="3">
                  <c:v>0.06</c:v>
                </c:pt>
                <c:pt idx="4">
                  <c:v>0.26</c:v>
                </c:pt>
                <c:pt idx="5">
                  <c:v>0.08</c:v>
                </c:pt>
              </c:numCache>
            </c:numRef>
          </c:val>
        </c:ser>
        <c:dLbls>
          <c:showLegendKey val="0"/>
          <c:showVal val="0"/>
          <c:showCatName val="0"/>
          <c:showSerName val="0"/>
          <c:showPercent val="0"/>
          <c:showBubbleSize val="0"/>
        </c:dLbls>
        <c:gapWidth val="30"/>
        <c:overlap val="100"/>
        <c:axId val="280539240"/>
        <c:axId val="280539632"/>
      </c:barChart>
      <c:catAx>
        <c:axId val="280539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n-US"/>
          </a:p>
        </c:txPr>
        <c:crossAx val="280539632"/>
        <c:crosses val="autoZero"/>
        <c:auto val="1"/>
        <c:lblAlgn val="ctr"/>
        <c:lblOffset val="100"/>
        <c:noMultiLvlLbl val="0"/>
      </c:catAx>
      <c:valAx>
        <c:axId val="280539632"/>
        <c:scaling>
          <c:orientation val="minMax"/>
        </c:scaling>
        <c:delete val="1"/>
        <c:axPos val="t"/>
        <c:numFmt formatCode="0%" sourceLinked="1"/>
        <c:majorTickMark val="none"/>
        <c:minorTickMark val="none"/>
        <c:tickLblPos val="nextTo"/>
        <c:crossAx val="280539240"/>
        <c:crosses val="autoZero"/>
        <c:crossBetween val="between"/>
      </c:valAx>
      <c:spPr>
        <a:noFill/>
        <a:ln>
          <a:noFill/>
        </a:ln>
        <a:effectLst/>
      </c:spPr>
    </c:plotArea>
    <c:legend>
      <c:legendPos val="b"/>
      <c:layout>
        <c:manualLayout>
          <c:xMode val="edge"/>
          <c:yMode val="edge"/>
          <c:x val="0.16850391315276608"/>
          <c:y val="0.75605793277200795"/>
          <c:w val="0.73650869991872159"/>
          <c:h val="0.100423592884222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Pre_disp_property!$P$28</c:f>
              <c:strCache>
                <c:ptCount val="1"/>
                <c:pt idx="0">
                  <c:v>Percentage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Pre_disp_property!$O$29:$O$31</c:f>
              <c:strCache>
                <c:ptCount val="3"/>
                <c:pt idx="0">
                  <c:v>Damaged</c:v>
                </c:pt>
                <c:pt idx="1">
                  <c:v>Destroyed</c:v>
                </c:pt>
                <c:pt idx="2">
                  <c:v>Looted</c:v>
                </c:pt>
              </c:strCache>
            </c:strRef>
          </c:cat>
          <c:val>
            <c:numRef>
              <c:f>Pre_disp_property!$P$29:$P$31</c:f>
              <c:numCache>
                <c:formatCode>0%</c:formatCode>
                <c:ptCount val="3"/>
                <c:pt idx="0">
                  <c:v>0.35199999999999998</c:v>
                </c:pt>
                <c:pt idx="1">
                  <c:v>0.35099999999999998</c:v>
                </c:pt>
                <c:pt idx="2">
                  <c:v>0.12</c:v>
                </c:pt>
              </c:numCache>
            </c:numRef>
          </c:val>
        </c:ser>
        <c:dLbls>
          <c:showLegendKey val="0"/>
          <c:showVal val="0"/>
          <c:showCatName val="0"/>
          <c:showSerName val="0"/>
          <c:showPercent val="0"/>
          <c:showBubbleSize val="0"/>
        </c:dLbls>
        <c:gapWidth val="40"/>
        <c:overlap val="100"/>
        <c:axId val="197595968"/>
        <c:axId val="197596360"/>
      </c:barChart>
      <c:catAx>
        <c:axId val="197595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7596360"/>
        <c:crosses val="autoZero"/>
        <c:auto val="1"/>
        <c:lblAlgn val="ctr"/>
        <c:lblOffset val="100"/>
        <c:noMultiLvlLbl val="0"/>
      </c:catAx>
      <c:valAx>
        <c:axId val="197596360"/>
        <c:scaling>
          <c:orientation val="minMax"/>
        </c:scaling>
        <c:delete val="1"/>
        <c:axPos val="t"/>
        <c:numFmt formatCode="0%" sourceLinked="1"/>
        <c:majorTickMark val="none"/>
        <c:minorTickMark val="none"/>
        <c:tickLblPos val="nextTo"/>
        <c:crossAx val="197595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5859"/>
            </a:solidFill>
            <a:ln>
              <a:noFill/>
            </a:ln>
            <a:effectLst/>
          </c:spPr>
          <c:invertIfNegative val="0"/>
          <c:dPt>
            <c:idx val="4"/>
            <c:invertIfNegative val="0"/>
            <c:bubble3D val="0"/>
            <c:spPr>
              <a:solidFill>
                <a:srgbClr val="D2CBB8"/>
              </a:solidFill>
              <a:ln>
                <a:noFill/>
              </a:ln>
              <a:effectLst/>
            </c:spPr>
          </c:dPt>
          <c:dPt>
            <c:idx val="5"/>
            <c:invertIfNegative val="0"/>
            <c:bubble3D val="0"/>
            <c:spPr>
              <a:solidFill>
                <a:srgbClr val="D2CBB8"/>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Electricity!$B$92:$B$97</c:f>
              <c:strCache>
                <c:ptCount val="6"/>
                <c:pt idx="0">
                  <c:v>Aleppo</c:v>
                </c:pt>
                <c:pt idx="1">
                  <c:v>Hama</c:v>
                </c:pt>
                <c:pt idx="2">
                  <c:v>Homs</c:v>
                </c:pt>
                <c:pt idx="3">
                  <c:v>Idleb</c:v>
                </c:pt>
                <c:pt idx="4">
                  <c:v>Ar-Raqqa</c:v>
                </c:pt>
                <c:pt idx="5">
                  <c:v>Deir-ez-Zor</c:v>
                </c:pt>
              </c:strCache>
            </c:strRef>
          </c:cat>
          <c:val>
            <c:numRef>
              <c:f>Electricity!$C$92:$C$97</c:f>
              <c:numCache>
                <c:formatCode>General</c:formatCode>
                <c:ptCount val="6"/>
                <c:pt idx="0">
                  <c:v>6.2</c:v>
                </c:pt>
                <c:pt idx="1">
                  <c:v>9.9</c:v>
                </c:pt>
                <c:pt idx="2">
                  <c:v>8.1</c:v>
                </c:pt>
                <c:pt idx="3">
                  <c:v>4.8</c:v>
                </c:pt>
                <c:pt idx="4">
                  <c:v>1</c:v>
                </c:pt>
                <c:pt idx="5">
                  <c:v>8.3000000000000007</c:v>
                </c:pt>
              </c:numCache>
            </c:numRef>
          </c:val>
        </c:ser>
        <c:dLbls>
          <c:showLegendKey val="0"/>
          <c:showVal val="0"/>
          <c:showCatName val="0"/>
          <c:showSerName val="0"/>
          <c:showPercent val="0"/>
          <c:showBubbleSize val="0"/>
        </c:dLbls>
        <c:gapWidth val="90"/>
        <c:axId val="280540024"/>
        <c:axId val="280540416"/>
      </c:barChart>
      <c:catAx>
        <c:axId val="28054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0540416"/>
        <c:crosses val="autoZero"/>
        <c:auto val="1"/>
        <c:lblAlgn val="ctr"/>
        <c:lblOffset val="100"/>
        <c:noMultiLvlLbl val="0"/>
      </c:catAx>
      <c:valAx>
        <c:axId val="280540416"/>
        <c:scaling>
          <c:orientation val="minMax"/>
        </c:scaling>
        <c:delete val="1"/>
        <c:axPos val="l"/>
        <c:numFmt formatCode="General" sourceLinked="1"/>
        <c:majorTickMark val="none"/>
        <c:minorTickMark val="none"/>
        <c:tickLblPos val="nextTo"/>
        <c:crossAx val="2805400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925925925923E-2"/>
          <c:w val="0.93888888888888888"/>
          <c:h val="0.77814413823272088"/>
        </c:manualLayout>
      </c:layout>
      <c:barChart>
        <c:barDir val="col"/>
        <c:grouping val="clustered"/>
        <c:varyColors val="0"/>
        <c:ser>
          <c:idx val="0"/>
          <c:order val="0"/>
          <c:tx>
            <c:strRef>
              <c:f>NFI_support!$C$95</c:f>
              <c:strCache>
                <c:ptCount val="1"/>
                <c:pt idx="0">
                  <c:v>Overall</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NFI_support!$B$96:$B$99</c:f>
              <c:strCache>
                <c:ptCount val="4"/>
                <c:pt idx="0">
                  <c:v>Aleppo</c:v>
                </c:pt>
                <c:pt idx="1">
                  <c:v>Hama</c:v>
                </c:pt>
                <c:pt idx="2">
                  <c:v>Homs</c:v>
                </c:pt>
                <c:pt idx="3">
                  <c:v>Idleb</c:v>
                </c:pt>
              </c:strCache>
            </c:strRef>
          </c:cat>
          <c:val>
            <c:numRef>
              <c:f>NFI_support!$C$96:$C$99</c:f>
              <c:numCache>
                <c:formatCode>0%</c:formatCode>
                <c:ptCount val="4"/>
                <c:pt idx="0">
                  <c:v>0.32</c:v>
                </c:pt>
                <c:pt idx="1">
                  <c:v>0.52</c:v>
                </c:pt>
                <c:pt idx="2">
                  <c:v>0.93</c:v>
                </c:pt>
                <c:pt idx="3">
                  <c:v>0.51</c:v>
                </c:pt>
              </c:numCache>
            </c:numRef>
          </c:val>
        </c:ser>
        <c:ser>
          <c:idx val="1"/>
          <c:order val="1"/>
          <c:tx>
            <c:strRef>
              <c:f>NFI_support!$D$95</c:f>
              <c:strCache>
                <c:ptCount val="1"/>
                <c:pt idx="0">
                  <c:v>FHH</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NFI_support!$B$96:$B$99</c:f>
              <c:strCache>
                <c:ptCount val="4"/>
                <c:pt idx="0">
                  <c:v>Aleppo</c:v>
                </c:pt>
                <c:pt idx="1">
                  <c:v>Hama</c:v>
                </c:pt>
                <c:pt idx="2">
                  <c:v>Homs</c:v>
                </c:pt>
                <c:pt idx="3">
                  <c:v>Idleb</c:v>
                </c:pt>
              </c:strCache>
            </c:strRef>
          </c:cat>
          <c:val>
            <c:numRef>
              <c:f>NFI_support!$D$96:$D$99</c:f>
              <c:numCache>
                <c:formatCode>0%</c:formatCode>
                <c:ptCount val="4"/>
                <c:pt idx="0">
                  <c:v>0.32</c:v>
                </c:pt>
                <c:pt idx="1">
                  <c:v>0.85</c:v>
                </c:pt>
                <c:pt idx="2">
                  <c:v>0.98</c:v>
                </c:pt>
                <c:pt idx="3">
                  <c:v>0.69</c:v>
                </c:pt>
              </c:numCache>
            </c:numRef>
          </c:val>
        </c:ser>
        <c:ser>
          <c:idx val="2"/>
          <c:order val="2"/>
          <c:tx>
            <c:strRef>
              <c:f>NFI_support!$E$95</c:f>
              <c:strCache>
                <c:ptCount val="1"/>
                <c:pt idx="0">
                  <c:v>IDPs</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NFI_support!$B$96:$B$99</c:f>
              <c:strCache>
                <c:ptCount val="4"/>
                <c:pt idx="0">
                  <c:v>Aleppo</c:v>
                </c:pt>
                <c:pt idx="1">
                  <c:v>Hama</c:v>
                </c:pt>
                <c:pt idx="2">
                  <c:v>Homs</c:v>
                </c:pt>
                <c:pt idx="3">
                  <c:v>Idleb</c:v>
                </c:pt>
              </c:strCache>
            </c:strRef>
          </c:cat>
          <c:val>
            <c:numRef>
              <c:f>NFI_support!$E$96:$E$99</c:f>
              <c:numCache>
                <c:formatCode>0%</c:formatCode>
                <c:ptCount val="4"/>
                <c:pt idx="0">
                  <c:v>0.55000000000000004</c:v>
                </c:pt>
                <c:pt idx="1">
                  <c:v>0.74</c:v>
                </c:pt>
                <c:pt idx="2">
                  <c:v>0.92</c:v>
                </c:pt>
                <c:pt idx="3">
                  <c:v>0.57999999999999996</c:v>
                </c:pt>
              </c:numCache>
            </c:numRef>
          </c:val>
        </c:ser>
        <c:dLbls>
          <c:showLegendKey val="0"/>
          <c:showVal val="0"/>
          <c:showCatName val="0"/>
          <c:showSerName val="0"/>
          <c:showPercent val="0"/>
          <c:showBubbleSize val="0"/>
        </c:dLbls>
        <c:gapWidth val="90"/>
        <c:axId val="280541200"/>
        <c:axId val="280541592"/>
      </c:barChart>
      <c:catAx>
        <c:axId val="28054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0541592"/>
        <c:crosses val="autoZero"/>
        <c:auto val="1"/>
        <c:lblAlgn val="ctr"/>
        <c:lblOffset val="100"/>
        <c:noMultiLvlLbl val="0"/>
      </c:catAx>
      <c:valAx>
        <c:axId val="280541592"/>
        <c:scaling>
          <c:orientation val="minMax"/>
        </c:scaling>
        <c:delete val="1"/>
        <c:axPos val="l"/>
        <c:numFmt formatCode="0%" sourceLinked="1"/>
        <c:majorTickMark val="none"/>
        <c:minorTickMark val="none"/>
        <c:tickLblPos val="nextTo"/>
        <c:crossAx val="280541200"/>
        <c:crosses val="autoZero"/>
        <c:crossBetween val="between"/>
      </c:valAx>
      <c:spPr>
        <a:noFill/>
        <a:ln w="25400">
          <a:noFill/>
        </a:ln>
        <a:effectLst/>
      </c:spPr>
    </c:plotArea>
    <c:legend>
      <c:legendPos val="b"/>
      <c:layout>
        <c:manualLayout>
          <c:xMode val="edge"/>
          <c:yMode val="edge"/>
          <c:x val="4.6417615912154896E-2"/>
          <c:y val="0.11806940799066781"/>
          <c:w val="0.16052699294941075"/>
          <c:h val="0.221428623505395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1"/>
          <c:order val="0"/>
          <c:tx>
            <c:strRef>
              <c:f>NFI_support!$C$120</c:f>
              <c:strCache>
                <c:ptCount val="1"/>
                <c:pt idx="0">
                  <c:v>Unconditional cash distributions</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NFI_support!$B$121:$B$124</c:f>
              <c:strCache>
                <c:ptCount val="4"/>
                <c:pt idx="0">
                  <c:v>Aleppo</c:v>
                </c:pt>
                <c:pt idx="1">
                  <c:v>Hama</c:v>
                </c:pt>
                <c:pt idx="2">
                  <c:v>Homs</c:v>
                </c:pt>
                <c:pt idx="3">
                  <c:v>Idleb</c:v>
                </c:pt>
              </c:strCache>
            </c:strRef>
          </c:cat>
          <c:val>
            <c:numRef>
              <c:f>NFI_support!$C$121:$C$124</c:f>
              <c:numCache>
                <c:formatCode>0%</c:formatCode>
                <c:ptCount val="4"/>
                <c:pt idx="0">
                  <c:v>0.52</c:v>
                </c:pt>
                <c:pt idx="1">
                  <c:v>0.62</c:v>
                </c:pt>
                <c:pt idx="2">
                  <c:v>0.45</c:v>
                </c:pt>
                <c:pt idx="3">
                  <c:v>0.73</c:v>
                </c:pt>
              </c:numCache>
            </c:numRef>
          </c:val>
        </c:ser>
        <c:ser>
          <c:idx val="0"/>
          <c:order val="1"/>
          <c:tx>
            <c:strRef>
              <c:f>NFI_support!$D$120</c:f>
              <c:strCache>
                <c:ptCount val="1"/>
                <c:pt idx="0">
                  <c:v>No preference</c:v>
                </c:pt>
              </c:strCache>
            </c:strRef>
          </c:tx>
          <c:spPr>
            <a:solidFill>
              <a:srgbClr val="7F1416">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NFI_support!$B$121:$B$124</c:f>
              <c:strCache>
                <c:ptCount val="4"/>
                <c:pt idx="0">
                  <c:v>Aleppo</c:v>
                </c:pt>
                <c:pt idx="1">
                  <c:v>Hama</c:v>
                </c:pt>
                <c:pt idx="2">
                  <c:v>Homs</c:v>
                </c:pt>
                <c:pt idx="3">
                  <c:v>Idleb</c:v>
                </c:pt>
              </c:strCache>
            </c:strRef>
          </c:cat>
          <c:val>
            <c:numRef>
              <c:f>NFI_support!$D$121:$D$124</c:f>
              <c:numCache>
                <c:formatCode>0%</c:formatCode>
                <c:ptCount val="4"/>
                <c:pt idx="0">
                  <c:v>0.23</c:v>
                </c:pt>
                <c:pt idx="1">
                  <c:v>0.26</c:v>
                </c:pt>
                <c:pt idx="2">
                  <c:v>0.14000000000000001</c:v>
                </c:pt>
                <c:pt idx="3">
                  <c:v>0.15</c:v>
                </c:pt>
              </c:numCache>
            </c:numRef>
          </c:val>
        </c:ser>
        <c:ser>
          <c:idx val="2"/>
          <c:order val="2"/>
          <c:tx>
            <c:strRef>
              <c:f>NFI_support!$E$120</c:f>
              <c:strCache>
                <c:ptCount val="1"/>
                <c:pt idx="0">
                  <c:v>NFI distributions</c:v>
                </c:pt>
              </c:strCache>
            </c:strRef>
          </c:tx>
          <c:spPr>
            <a:solidFill>
              <a:srgbClr val="EE5859"/>
            </a:solidFill>
            <a:ln>
              <a:noFill/>
            </a:ln>
            <a:effectLst/>
          </c:spPr>
          <c:invertIfNegative val="0"/>
          <c:dLbls>
            <c:dLbl>
              <c:idx val="1"/>
              <c:layout>
                <c:manualLayout>
                  <c:x val="-1.32917760279965E-3"/>
                  <c:y val="3.6453776611256925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NFI_support!$B$121:$B$124</c:f>
              <c:strCache>
                <c:ptCount val="4"/>
                <c:pt idx="0">
                  <c:v>Aleppo</c:v>
                </c:pt>
                <c:pt idx="1">
                  <c:v>Hama</c:v>
                </c:pt>
                <c:pt idx="2">
                  <c:v>Homs</c:v>
                </c:pt>
                <c:pt idx="3">
                  <c:v>Idleb</c:v>
                </c:pt>
              </c:strCache>
            </c:strRef>
          </c:cat>
          <c:val>
            <c:numRef>
              <c:f>NFI_support!$E$121:$E$124</c:f>
              <c:numCache>
                <c:formatCode>0%</c:formatCode>
                <c:ptCount val="4"/>
                <c:pt idx="0">
                  <c:v>0.19</c:v>
                </c:pt>
                <c:pt idx="1">
                  <c:v>0.11</c:v>
                </c:pt>
                <c:pt idx="2">
                  <c:v>0.41</c:v>
                </c:pt>
                <c:pt idx="3">
                  <c:v>0.08</c:v>
                </c:pt>
              </c:numCache>
            </c:numRef>
          </c:val>
        </c:ser>
        <c:ser>
          <c:idx val="3"/>
          <c:order val="3"/>
          <c:tx>
            <c:strRef>
              <c:f>NFI_support!$F$120</c:f>
              <c:strCache>
                <c:ptCount val="1"/>
                <c:pt idx="0">
                  <c:v>Conditional vouchers</c:v>
                </c:pt>
              </c:strCache>
            </c:strRef>
          </c:tx>
          <c:spPr>
            <a:solidFill>
              <a:srgbClr val="EE5859">
                <a:alpha val="60000"/>
              </a:srgbClr>
            </a:solidFill>
            <a:ln>
              <a:noFill/>
            </a:ln>
            <a:effectLst/>
          </c:spPr>
          <c:invertIfNegative val="0"/>
          <c:dLbls>
            <c:dLbl>
              <c:idx val="1"/>
              <c:layout>
                <c:manualLayout>
                  <c:x val="1.1111111111111009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NFI_support!$B$121:$B$124</c:f>
              <c:strCache>
                <c:ptCount val="4"/>
                <c:pt idx="0">
                  <c:v>Aleppo</c:v>
                </c:pt>
                <c:pt idx="1">
                  <c:v>Hama</c:v>
                </c:pt>
                <c:pt idx="2">
                  <c:v>Homs</c:v>
                </c:pt>
                <c:pt idx="3">
                  <c:v>Idleb</c:v>
                </c:pt>
              </c:strCache>
            </c:strRef>
          </c:cat>
          <c:val>
            <c:numRef>
              <c:f>NFI_support!$F$121:$F$124</c:f>
              <c:numCache>
                <c:formatCode>0%</c:formatCode>
                <c:ptCount val="4"/>
                <c:pt idx="0">
                  <c:v>0.06</c:v>
                </c:pt>
                <c:pt idx="1">
                  <c:v>0.01</c:v>
                </c:pt>
                <c:pt idx="2">
                  <c:v>0.02</c:v>
                </c:pt>
                <c:pt idx="3">
                  <c:v>0.06</c:v>
                </c:pt>
              </c:numCache>
            </c:numRef>
          </c:val>
        </c:ser>
        <c:dLbls>
          <c:showLegendKey val="0"/>
          <c:showVal val="0"/>
          <c:showCatName val="0"/>
          <c:showSerName val="0"/>
          <c:showPercent val="0"/>
          <c:showBubbleSize val="0"/>
        </c:dLbls>
        <c:gapWidth val="30"/>
        <c:overlap val="100"/>
        <c:axId val="280542376"/>
        <c:axId val="280542768"/>
      </c:barChart>
      <c:catAx>
        <c:axId val="280542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0542768"/>
        <c:crosses val="autoZero"/>
        <c:auto val="1"/>
        <c:lblAlgn val="ctr"/>
        <c:lblOffset val="100"/>
        <c:noMultiLvlLbl val="0"/>
      </c:catAx>
      <c:valAx>
        <c:axId val="280542768"/>
        <c:scaling>
          <c:orientation val="minMax"/>
        </c:scaling>
        <c:delete val="1"/>
        <c:axPos val="t"/>
        <c:numFmt formatCode="0%" sourceLinked="1"/>
        <c:majorTickMark val="none"/>
        <c:minorTickMark val="none"/>
        <c:tickLblPos val="nextTo"/>
        <c:crossAx val="280542376"/>
        <c:crosses val="autoZero"/>
        <c:crossBetween val="between"/>
      </c:valAx>
      <c:spPr>
        <a:noFill/>
        <a:ln>
          <a:noFill/>
        </a:ln>
        <a:effectLst/>
      </c:spPr>
    </c:plotArea>
    <c:legend>
      <c:legendPos val="b"/>
      <c:layout>
        <c:manualLayout>
          <c:xMode val="edge"/>
          <c:yMode val="edge"/>
          <c:x val="5.8735126859142596E-2"/>
          <c:y val="0.71173155438903468"/>
          <c:w val="0.84919619422572179"/>
          <c:h val="0.260490667833187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46187784809108"/>
          <c:y val="9.7517730496453903E-2"/>
          <c:w val="0.76371874144566276"/>
          <c:h val="0.6021709387390406"/>
        </c:manualLayout>
      </c:layout>
      <c:barChart>
        <c:barDir val="bar"/>
        <c:grouping val="percentStacked"/>
        <c:varyColors val="0"/>
        <c:ser>
          <c:idx val="0"/>
          <c:order val="0"/>
          <c:tx>
            <c:strRef>
              <c:f>'sharing+intentions'!$H$13</c:f>
              <c:strCache>
                <c:ptCount val="1"/>
                <c:pt idx="0">
                  <c:v>No</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'sharing+intentions'!$I$12:$L$12</c:f>
              <c:strCache>
                <c:ptCount val="4"/>
                <c:pt idx="0">
                  <c:v>Aleppo</c:v>
                </c:pt>
                <c:pt idx="1">
                  <c:v>Hama</c:v>
                </c:pt>
                <c:pt idx="2">
                  <c:v>Homs</c:v>
                </c:pt>
                <c:pt idx="3">
                  <c:v>Idleb</c:v>
                </c:pt>
              </c:strCache>
            </c:strRef>
          </c:cat>
          <c:val>
            <c:numRef>
              <c:f>'sharing+intentions'!$I$13:$L$13</c:f>
              <c:numCache>
                <c:formatCode>0%</c:formatCode>
                <c:ptCount val="4"/>
                <c:pt idx="0">
                  <c:v>0.88635305733669656</c:v>
                </c:pt>
                <c:pt idx="1">
                  <c:v>0.78483800474607279</c:v>
                </c:pt>
                <c:pt idx="2">
                  <c:v>0.90503591565689956</c:v>
                </c:pt>
                <c:pt idx="3">
                  <c:v>0.91193447810330852</c:v>
                </c:pt>
              </c:numCache>
            </c:numRef>
          </c:val>
        </c:ser>
        <c:ser>
          <c:idx val="1"/>
          <c:order val="1"/>
          <c:tx>
            <c:strRef>
              <c:f>'sharing+intentions'!$H$14</c:f>
              <c:strCache>
                <c:ptCount val="1"/>
                <c:pt idx="0">
                  <c:v>Not sure</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'sharing+intentions'!$I$12:$L$12</c:f>
              <c:strCache>
                <c:ptCount val="4"/>
                <c:pt idx="0">
                  <c:v>Aleppo</c:v>
                </c:pt>
                <c:pt idx="1">
                  <c:v>Hama</c:v>
                </c:pt>
                <c:pt idx="2">
                  <c:v>Homs</c:v>
                </c:pt>
                <c:pt idx="3">
                  <c:v>Idleb</c:v>
                </c:pt>
              </c:strCache>
            </c:strRef>
          </c:cat>
          <c:val>
            <c:numRef>
              <c:f>'sharing+intentions'!$I$14:$L$14</c:f>
              <c:numCache>
                <c:formatCode>0%</c:formatCode>
                <c:ptCount val="4"/>
                <c:pt idx="0">
                  <c:v>5.965788901221844E-2</c:v>
                </c:pt>
                <c:pt idx="1">
                  <c:v>0.1363246670368462</c:v>
                </c:pt>
                <c:pt idx="2">
                  <c:v>8.0083120571523156E-2</c:v>
                </c:pt>
                <c:pt idx="3">
                  <c:v>3.9219617849394331E-2</c:v>
                </c:pt>
              </c:numCache>
            </c:numRef>
          </c:val>
        </c:ser>
        <c:ser>
          <c:idx val="2"/>
          <c:order val="2"/>
          <c:tx>
            <c:strRef>
              <c:f>'sharing+intentions'!$H$15</c:f>
              <c:strCache>
                <c:ptCount val="1"/>
                <c:pt idx="0">
                  <c:v>Yes</c:v>
                </c:pt>
              </c:strCache>
            </c:strRef>
          </c:tx>
          <c:spPr>
            <a:solidFill>
              <a:srgbClr val="D2CBB8"/>
            </a:solidFill>
            <a:ln>
              <a:noFill/>
            </a:ln>
            <a:effectLst/>
          </c:spPr>
          <c:invertIfNegative val="0"/>
          <c:dLbls>
            <c:dLbl>
              <c:idx val="0"/>
              <c:layout>
                <c:manualLayout>
                  <c:x val="1.022494887525581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224948875255624E-2"/>
                  <c:y val="3.84849254591796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89366053169734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06134969325152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'sharing+intentions'!$I$12:$L$12</c:f>
              <c:strCache>
                <c:ptCount val="4"/>
                <c:pt idx="0">
                  <c:v>Aleppo</c:v>
                </c:pt>
                <c:pt idx="1">
                  <c:v>Hama</c:v>
                </c:pt>
                <c:pt idx="2">
                  <c:v>Homs</c:v>
                </c:pt>
                <c:pt idx="3">
                  <c:v>Idleb</c:v>
                </c:pt>
              </c:strCache>
            </c:strRef>
          </c:cat>
          <c:val>
            <c:numRef>
              <c:f>'sharing+intentions'!$I$15:$L$15</c:f>
              <c:numCache>
                <c:formatCode>0%</c:formatCode>
                <c:ptCount val="4"/>
                <c:pt idx="0">
                  <c:v>5.398905365108491E-2</c:v>
                </c:pt>
                <c:pt idx="1">
                  <c:v>7.8837328217080963E-2</c:v>
                </c:pt>
                <c:pt idx="2">
                  <c:v>1.4880963771577421E-2</c:v>
                </c:pt>
                <c:pt idx="3">
                  <c:v>4.8845904047297134E-2</c:v>
                </c:pt>
              </c:numCache>
            </c:numRef>
          </c:val>
        </c:ser>
        <c:dLbls>
          <c:showLegendKey val="0"/>
          <c:showVal val="0"/>
          <c:showCatName val="0"/>
          <c:showSerName val="0"/>
          <c:showPercent val="0"/>
          <c:showBubbleSize val="0"/>
        </c:dLbls>
        <c:gapWidth val="30"/>
        <c:overlap val="100"/>
        <c:axId val="197597144"/>
        <c:axId val="197597536"/>
      </c:barChart>
      <c:catAx>
        <c:axId val="197597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97597536"/>
        <c:crosses val="autoZero"/>
        <c:auto val="1"/>
        <c:lblAlgn val="ctr"/>
        <c:lblOffset val="100"/>
        <c:noMultiLvlLbl val="0"/>
      </c:catAx>
      <c:valAx>
        <c:axId val="197597536"/>
        <c:scaling>
          <c:orientation val="minMax"/>
        </c:scaling>
        <c:delete val="1"/>
        <c:axPos val="t"/>
        <c:numFmt formatCode="0%" sourceLinked="1"/>
        <c:majorTickMark val="none"/>
        <c:minorTickMark val="none"/>
        <c:tickLblPos val="nextTo"/>
        <c:crossAx val="197597144"/>
        <c:crosses val="autoZero"/>
        <c:crossBetween val="between"/>
      </c:valAx>
      <c:spPr>
        <a:noFill/>
        <a:ln>
          <a:noFill/>
        </a:ln>
        <a:effectLst/>
      </c:spPr>
    </c:plotArea>
    <c:legend>
      <c:legendPos val="b"/>
      <c:layout>
        <c:manualLayout>
          <c:xMode val="edge"/>
          <c:yMode val="edge"/>
          <c:x val="0.38912250615912275"/>
          <c:y val="0.72780304954549313"/>
          <c:w val="0.37001654509443987"/>
          <c:h val="0.106019042341114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97747156605424"/>
          <c:y val="5.0925925925925923E-2"/>
          <c:w val="0.32919160104986878"/>
          <c:h val="0.89814814814814814"/>
        </c:manualLayout>
      </c:layout>
      <c:barChart>
        <c:barDir val="bar"/>
        <c:grouping val="stacked"/>
        <c:varyColors val="0"/>
        <c:ser>
          <c:idx val="0"/>
          <c:order val="0"/>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'sharing+intentions'!$N$12:$O$12</c:f>
              <c:strCache>
                <c:ptCount val="2"/>
                <c:pt idx="0">
                  <c:v>Ar-Raqqa</c:v>
                </c:pt>
                <c:pt idx="1">
                  <c:v>Deir-ez-Zor</c:v>
                </c:pt>
              </c:strCache>
            </c:strRef>
          </c:cat>
          <c:val>
            <c:numRef>
              <c:f>'sharing+intentions'!$N$13:$O$13</c:f>
              <c:numCache>
                <c:formatCode>0%</c:formatCode>
                <c:ptCount val="2"/>
                <c:pt idx="0">
                  <c:v>0.31805054226267171</c:v>
                </c:pt>
                <c:pt idx="1">
                  <c:v>0.15166485258283191</c:v>
                </c:pt>
              </c:numCache>
            </c:numRef>
          </c:val>
        </c:ser>
        <c:dLbls>
          <c:showLegendKey val="0"/>
          <c:showVal val="0"/>
          <c:showCatName val="0"/>
          <c:showSerName val="0"/>
          <c:showPercent val="0"/>
          <c:showBubbleSize val="0"/>
        </c:dLbls>
        <c:gapWidth val="40"/>
        <c:overlap val="100"/>
        <c:axId val="197598320"/>
        <c:axId val="277389168"/>
      </c:barChart>
      <c:catAx>
        <c:axId val="197598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389168"/>
        <c:crosses val="autoZero"/>
        <c:auto val="1"/>
        <c:lblAlgn val="ctr"/>
        <c:lblOffset val="100"/>
        <c:noMultiLvlLbl val="0"/>
      </c:catAx>
      <c:valAx>
        <c:axId val="277389168"/>
        <c:scaling>
          <c:orientation val="minMax"/>
        </c:scaling>
        <c:delete val="1"/>
        <c:axPos val="t"/>
        <c:numFmt formatCode="0%" sourceLinked="1"/>
        <c:majorTickMark val="none"/>
        <c:minorTickMark val="none"/>
        <c:tickLblPos val="nextTo"/>
        <c:crossAx val="19759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46307390666511"/>
          <c:y val="5.6757147662840603E-2"/>
          <c:w val="0.43204436249208072"/>
          <c:h val="0.88648570467431875"/>
        </c:manualLayout>
      </c:layout>
      <c:barChart>
        <c:barDir val="bar"/>
        <c:grouping val="stacked"/>
        <c:varyColors val="0"/>
        <c:ser>
          <c:idx val="0"/>
          <c:order val="0"/>
          <c:tx>
            <c:strRef>
              <c:f>'sharing+intentions'!$G$42</c:f>
              <c:strCache>
                <c:ptCount val="1"/>
                <c:pt idx="0">
                  <c:v>NorthWest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'sharing+intentions'!$F$43:$F$47</c:f>
              <c:strCache>
                <c:ptCount val="5"/>
                <c:pt idx="0">
                  <c:v>Different shelter in the same community</c:v>
                </c:pt>
                <c:pt idx="1">
                  <c:v>Different community in the same governorate</c:v>
                </c:pt>
                <c:pt idx="2">
                  <c:v>Outside of Syria</c:v>
                </c:pt>
                <c:pt idx="3">
                  <c:v>Different community in another governorate</c:v>
                </c:pt>
                <c:pt idx="4">
                  <c:v>Not sure</c:v>
                </c:pt>
              </c:strCache>
            </c:strRef>
          </c:cat>
          <c:val>
            <c:numRef>
              <c:f>'sharing+intentions'!$G$43:$G$47</c:f>
              <c:numCache>
                <c:formatCode>0%</c:formatCode>
                <c:ptCount val="5"/>
                <c:pt idx="0">
                  <c:v>0.376</c:v>
                </c:pt>
                <c:pt idx="1">
                  <c:v>0.30199999999999999</c:v>
                </c:pt>
                <c:pt idx="2">
                  <c:v>0.184</c:v>
                </c:pt>
                <c:pt idx="3">
                  <c:v>8.2000000000000003E-2</c:v>
                </c:pt>
                <c:pt idx="4">
                  <c:v>5.6000000000000001E-2</c:v>
                </c:pt>
              </c:numCache>
            </c:numRef>
          </c:val>
        </c:ser>
        <c:dLbls>
          <c:showLegendKey val="0"/>
          <c:showVal val="0"/>
          <c:showCatName val="0"/>
          <c:showSerName val="0"/>
          <c:showPercent val="0"/>
          <c:showBubbleSize val="0"/>
        </c:dLbls>
        <c:gapWidth val="40"/>
        <c:overlap val="100"/>
        <c:axId val="277389952"/>
        <c:axId val="277390344"/>
      </c:barChart>
      <c:catAx>
        <c:axId val="2773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277390344"/>
        <c:crosses val="autoZero"/>
        <c:auto val="1"/>
        <c:lblAlgn val="ctr"/>
        <c:lblOffset val="100"/>
        <c:noMultiLvlLbl val="0"/>
      </c:catAx>
      <c:valAx>
        <c:axId val="277390344"/>
        <c:scaling>
          <c:orientation val="minMax"/>
        </c:scaling>
        <c:delete val="1"/>
        <c:axPos val="t"/>
        <c:numFmt formatCode="0%" sourceLinked="1"/>
        <c:majorTickMark val="none"/>
        <c:minorTickMark val="none"/>
        <c:tickLblPos val="nextTo"/>
        <c:crossAx val="27738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house_type!$B$69</c:f>
              <c:strCache>
                <c:ptCount val="1"/>
                <c:pt idx="0">
                  <c:v>Solid finished house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house_type!$A$70:$A$75</c:f>
              <c:strCache>
                <c:ptCount val="6"/>
                <c:pt idx="0">
                  <c:v>Aleppo</c:v>
                </c:pt>
                <c:pt idx="1">
                  <c:v>Hama</c:v>
                </c:pt>
                <c:pt idx="2">
                  <c:v>Homs</c:v>
                </c:pt>
                <c:pt idx="3">
                  <c:v>Idleb</c:v>
                </c:pt>
                <c:pt idx="4">
                  <c:v>Ar-Raqqa</c:v>
                </c:pt>
                <c:pt idx="5">
                  <c:v>Deir-ez-Zor</c:v>
                </c:pt>
              </c:strCache>
            </c:strRef>
          </c:cat>
          <c:val>
            <c:numRef>
              <c:f>house_type!$B$70:$B$75</c:f>
              <c:numCache>
                <c:formatCode>0%</c:formatCode>
                <c:ptCount val="6"/>
                <c:pt idx="0">
                  <c:v>0.67</c:v>
                </c:pt>
                <c:pt idx="1">
                  <c:v>0.73</c:v>
                </c:pt>
                <c:pt idx="2">
                  <c:v>0.81</c:v>
                </c:pt>
                <c:pt idx="3">
                  <c:v>0.63</c:v>
                </c:pt>
                <c:pt idx="4">
                  <c:v>0.57999999999999996</c:v>
                </c:pt>
                <c:pt idx="5">
                  <c:v>0.79</c:v>
                </c:pt>
              </c:numCache>
            </c:numRef>
          </c:val>
        </c:ser>
        <c:dLbls>
          <c:showLegendKey val="0"/>
          <c:showVal val="0"/>
          <c:showCatName val="0"/>
          <c:showSerName val="0"/>
          <c:showPercent val="0"/>
          <c:showBubbleSize val="0"/>
        </c:dLbls>
        <c:gapWidth val="60"/>
        <c:axId val="277391520"/>
        <c:axId val="277391912"/>
      </c:barChart>
      <c:catAx>
        <c:axId val="277391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277391912"/>
        <c:crosses val="autoZero"/>
        <c:auto val="1"/>
        <c:lblAlgn val="ctr"/>
        <c:lblOffset val="100"/>
        <c:noMultiLvlLbl val="0"/>
      </c:catAx>
      <c:valAx>
        <c:axId val="277391912"/>
        <c:scaling>
          <c:orientation val="minMax"/>
        </c:scaling>
        <c:delete val="1"/>
        <c:axPos val="t"/>
        <c:numFmt formatCode="0%" sourceLinked="1"/>
        <c:majorTickMark val="none"/>
        <c:minorTickMark val="none"/>
        <c:tickLblPos val="nextTo"/>
        <c:crossAx val="27739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1228070175433E-2"/>
          <c:y val="7.3627844712182061E-2"/>
          <c:w val="0.55952180648812233"/>
          <c:h val="0.85274431057563582"/>
        </c:manualLayout>
      </c:layout>
      <c:barChart>
        <c:barDir val="bar"/>
        <c:grouping val="clustered"/>
        <c:varyColors val="0"/>
        <c:ser>
          <c:idx val="0"/>
          <c:order val="0"/>
          <c:tx>
            <c:strRef>
              <c:f>house_type!$B$77</c:f>
              <c:strCache>
                <c:ptCount val="1"/>
                <c:pt idx="0">
                  <c:v>Solid finished apartment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house_type!$A$78:$A$83</c:f>
              <c:strCache>
                <c:ptCount val="6"/>
                <c:pt idx="0">
                  <c:v>Aleppo</c:v>
                </c:pt>
                <c:pt idx="1">
                  <c:v>Hama</c:v>
                </c:pt>
                <c:pt idx="2">
                  <c:v>Homs</c:v>
                </c:pt>
                <c:pt idx="3">
                  <c:v>Idleb</c:v>
                </c:pt>
                <c:pt idx="4">
                  <c:v>Ar-Raqqa</c:v>
                </c:pt>
                <c:pt idx="5">
                  <c:v>Deir-ez-Zor</c:v>
                </c:pt>
              </c:strCache>
            </c:strRef>
          </c:cat>
          <c:val>
            <c:numRef>
              <c:f>house_type!$B$78:$B$83</c:f>
              <c:numCache>
                <c:formatCode>0%</c:formatCode>
                <c:ptCount val="6"/>
                <c:pt idx="0">
                  <c:v>0.17</c:v>
                </c:pt>
                <c:pt idx="1">
                  <c:v>0.03</c:v>
                </c:pt>
                <c:pt idx="2">
                  <c:v>0.08</c:v>
                </c:pt>
                <c:pt idx="3">
                  <c:v>0.19</c:v>
                </c:pt>
                <c:pt idx="4">
                  <c:v>0.27</c:v>
                </c:pt>
                <c:pt idx="5">
                  <c:v>0.16</c:v>
                </c:pt>
              </c:numCache>
            </c:numRef>
          </c:val>
        </c:ser>
        <c:dLbls>
          <c:showLegendKey val="0"/>
          <c:showVal val="0"/>
          <c:showCatName val="0"/>
          <c:showSerName val="0"/>
          <c:showPercent val="0"/>
          <c:showBubbleSize val="0"/>
        </c:dLbls>
        <c:gapWidth val="60"/>
        <c:axId val="277392696"/>
        <c:axId val="277393088"/>
      </c:barChart>
      <c:catAx>
        <c:axId val="277392696"/>
        <c:scaling>
          <c:orientation val="maxMin"/>
        </c:scaling>
        <c:delete val="1"/>
        <c:axPos val="l"/>
        <c:numFmt formatCode="General" sourceLinked="1"/>
        <c:majorTickMark val="none"/>
        <c:minorTickMark val="none"/>
        <c:tickLblPos val="nextTo"/>
        <c:crossAx val="277393088"/>
        <c:crosses val="autoZero"/>
        <c:auto val="1"/>
        <c:lblAlgn val="ctr"/>
        <c:lblOffset val="100"/>
        <c:noMultiLvlLbl val="0"/>
      </c:catAx>
      <c:valAx>
        <c:axId val="277393088"/>
        <c:scaling>
          <c:orientation val="minMax"/>
        </c:scaling>
        <c:delete val="1"/>
        <c:axPos val="t"/>
        <c:numFmt formatCode="0%" sourceLinked="1"/>
        <c:majorTickMark val="none"/>
        <c:minorTickMark val="none"/>
        <c:tickLblPos val="nextTo"/>
        <c:crossAx val="27739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D1DED-17B8-414B-839F-DD97C2DD4DE4}" type="datetimeFigureOut">
              <a:rPr lang="en-US" smtClean="0"/>
              <a:t>9/13/2017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EE6E7-5987-4124-87F9-77526484A6F0}" type="slidenum">
              <a:rPr lang="en-US" smtClean="0"/>
              <a:t>‹#›</a:t>
            </a:fld>
            <a:endParaRPr lang="en-US"/>
          </a:p>
        </p:txBody>
      </p:sp>
    </p:spTree>
    <p:extLst>
      <p:ext uri="{BB962C8B-B14F-4D97-AF65-F5344CB8AC3E}">
        <p14:creationId xmlns:p14="http://schemas.microsoft.com/office/powerpoint/2010/main" val="104029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191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170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11</a:t>
            </a:fld>
            <a:endParaRPr lang="en-US"/>
          </a:p>
        </p:txBody>
      </p:sp>
    </p:spTree>
    <p:extLst>
      <p:ext uri="{BB962C8B-B14F-4D97-AF65-F5344CB8AC3E}">
        <p14:creationId xmlns:p14="http://schemas.microsoft.com/office/powerpoint/2010/main" val="315202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Aleppo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DeZ</a:t>
            </a:r>
            <a:r>
              <a:rPr lang="en-US" sz="1200" kern="1200" baseline="0" dirty="0" smtClean="0">
                <a:solidFill>
                  <a:schemeClr val="tx1"/>
                </a:solidFill>
                <a:effectLst/>
                <a:latin typeface="+mn-lt"/>
                <a:ea typeface="+mn-ea"/>
                <a:cs typeface="+mn-cs"/>
              </a:rPr>
              <a:t>, Ar-Raqqa: Higher proportion of IDPs to urban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Idleb, Hama, Homs: Higher proportion of IDPs to rural areas</a:t>
            </a:r>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NW Syria, a higher proportion</a:t>
            </a:r>
            <a:r>
              <a:rPr lang="en-US" sz="1200" kern="1200" baseline="0" dirty="0" smtClean="0">
                <a:solidFill>
                  <a:schemeClr val="tx1"/>
                </a:solidFill>
                <a:effectLst/>
                <a:latin typeface="+mn-lt"/>
                <a:ea typeface="+mn-ea"/>
                <a:cs typeface="+mn-cs"/>
              </a:rPr>
              <a:t> of FHH were IDPs than MHH (usually 5-10% difference between FHH and MHH, but 25% difference in Hama)</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Multiple displacement: </a:t>
            </a:r>
            <a:r>
              <a:rPr lang="en-GB" sz="1200" kern="1200" dirty="0">
                <a:solidFill>
                  <a:schemeClr val="tx1"/>
                </a:solidFill>
                <a:effectLst/>
                <a:latin typeface="+mn-lt"/>
                <a:ea typeface="+mn-ea"/>
                <a:cs typeface="+mn-cs"/>
              </a:rPr>
              <a:t>average number of times displaced was between </a:t>
            </a:r>
            <a:r>
              <a:rPr lang="en-GB" sz="1200" kern="1200" dirty="0" smtClean="0">
                <a:solidFill>
                  <a:schemeClr val="tx1"/>
                </a:solidFill>
                <a:effectLst/>
                <a:latin typeface="+mn-lt"/>
                <a:ea typeface="+mn-ea"/>
                <a:cs typeface="+mn-cs"/>
              </a:rPr>
              <a:t>1.5-1.8</a:t>
            </a:r>
            <a:r>
              <a:rPr lang="en-GB" sz="1200" kern="1200" baseline="0" dirty="0" smtClean="0">
                <a:solidFill>
                  <a:schemeClr val="tx1"/>
                </a:solidFill>
                <a:effectLst/>
                <a:latin typeface="+mn-lt"/>
                <a:ea typeface="+mn-ea"/>
                <a:cs typeface="+mn-cs"/>
              </a:rPr>
              <a:t> everywhere except Hama and Ar-Raqqa (where it was 2.2). Higher in the South (2.3 in Dar’a and 3.0 in Quneitra).</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Areas of origin: vast majority (&gt;80%) of IDPs from within the governorate, except in Idleb where only 25% from within Idleb, but 33% from Hama and 20% from Aleppo.</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7938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Higher rate</a:t>
            </a:r>
            <a:r>
              <a:rPr lang="en-GB" baseline="0" dirty="0" smtClean="0"/>
              <a:t>s of property possession in Aleppo and Hama (90% and 94%) than Homs and Idleb (80% and 70%)</a:t>
            </a:r>
            <a:endParaRPr lang="en-GB" dirty="0" smtClean="0"/>
          </a:p>
          <a:p>
            <a:pPr marL="171450" indent="-171450">
              <a:buFont typeface="Arial" panose="020B0604020202020204" pitchFamily="34" charset="0"/>
              <a:buChar char="•"/>
            </a:pPr>
            <a:r>
              <a:rPr lang="en-GB" dirty="0" smtClean="0"/>
              <a:t>Higher rates of unaffected</a:t>
            </a:r>
            <a:r>
              <a:rPr lang="en-GB" baseline="0" dirty="0" smtClean="0"/>
              <a:t> property in the South (12%)</a:t>
            </a:r>
          </a:p>
          <a:p>
            <a:pPr marL="171450" indent="-171450">
              <a:buFont typeface="Arial" panose="020B0604020202020204" pitchFamily="34" charset="0"/>
              <a:buChar char="•"/>
            </a:pPr>
            <a:r>
              <a:rPr lang="en-GB" baseline="0" dirty="0" smtClean="0"/>
              <a:t>0% unaffected in Hama and Homs (4% in Idleb and 8% in Aleppo)</a:t>
            </a:r>
          </a:p>
          <a:p>
            <a:pPr marL="171450" indent="-171450">
              <a:buFont typeface="Arial" panose="020B0604020202020204" pitchFamily="34" charset="0"/>
              <a:buChar char="•"/>
            </a:pPr>
            <a:r>
              <a:rPr lang="en-GB" baseline="0" dirty="0" smtClean="0"/>
              <a:t>40% in Hama reported that property was destroyed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Current status of properties indicates that many IDPs will face issues if they want to return to area of origin.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13</a:t>
            </a:fld>
            <a:endParaRPr lang="en-US"/>
          </a:p>
        </p:txBody>
      </p:sp>
    </p:spTree>
    <p:extLst>
      <p:ext uri="{BB962C8B-B14F-4D97-AF65-F5344CB8AC3E}">
        <p14:creationId xmlns:p14="http://schemas.microsoft.com/office/powerpoint/2010/main" val="45129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Ar-Raqqa</a:t>
            </a:r>
            <a:r>
              <a:rPr lang="en-GB" baseline="0" dirty="0" smtClean="0"/>
              <a:t> and </a:t>
            </a:r>
            <a:r>
              <a:rPr lang="en-GB" baseline="0" dirty="0" err="1" smtClean="0"/>
              <a:t>DeZ</a:t>
            </a:r>
            <a:r>
              <a:rPr lang="en-GB" baseline="0" dirty="0" smtClean="0"/>
              <a:t> reporting higher rates of “yes” probably due to likelihood of heightened conflict (data collected in July).</a:t>
            </a:r>
          </a:p>
          <a:p>
            <a:pPr marL="171450" indent="-171450">
              <a:buFont typeface="Arial" panose="020B0604020202020204" pitchFamily="34" charset="0"/>
              <a:buChar char="•"/>
            </a:pPr>
            <a:r>
              <a:rPr lang="en-GB" baseline="0" dirty="0" smtClean="0"/>
              <a:t>31% of the intended destinations in Idleb were outside Syria</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14</a:t>
            </a:fld>
            <a:endParaRPr lang="en-US"/>
          </a:p>
        </p:txBody>
      </p:sp>
    </p:spTree>
    <p:extLst>
      <p:ext uri="{BB962C8B-B14F-4D97-AF65-F5344CB8AC3E}">
        <p14:creationId xmlns:p14="http://schemas.microsoft.com/office/powerpoint/2010/main" val="315621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15</a:t>
            </a:fld>
            <a:endParaRPr lang="en-US"/>
          </a:p>
        </p:txBody>
      </p:sp>
    </p:spTree>
    <p:extLst>
      <p:ext uri="{BB962C8B-B14F-4D97-AF65-F5344CB8AC3E}">
        <p14:creationId xmlns:p14="http://schemas.microsoft.com/office/powerpoint/2010/main" val="111547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 sharing shelter</a:t>
            </a:r>
            <a:r>
              <a:rPr lang="en-GB" baseline="0" dirty="0" smtClean="0"/>
              <a:t>: NW mostly around 20%</a:t>
            </a:r>
          </a:p>
          <a:p>
            <a:pPr marL="171450" indent="-171450">
              <a:buFont typeface="Arial" panose="020B0604020202020204" pitchFamily="34" charset="0"/>
              <a:buChar char="•"/>
            </a:pPr>
            <a:r>
              <a:rPr lang="en-GB" baseline="0" dirty="0" smtClean="0"/>
              <a:t>Individuals per shelter: Homs and Idleb (5.5 and 5.8) lower than Aleppo and Hama (6.6 and 7.4)</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16</a:t>
            </a:fld>
            <a:endParaRPr lang="en-US"/>
          </a:p>
        </p:txBody>
      </p:sp>
    </p:spTree>
    <p:extLst>
      <p:ext uri="{BB962C8B-B14F-4D97-AF65-F5344CB8AC3E}">
        <p14:creationId xmlns:p14="http://schemas.microsoft.com/office/powerpoint/2010/main" val="37176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IDPs in more vulnerable</a:t>
            </a:r>
            <a:r>
              <a:rPr lang="en-GB" baseline="0" dirty="0" smtClean="0"/>
              <a:t> shelter types:</a:t>
            </a:r>
          </a:p>
          <a:p>
            <a:pPr marL="628650" lvl="1" indent="-171450">
              <a:buFont typeface="Arial" panose="020B0604020202020204" pitchFamily="34" charset="0"/>
              <a:buChar char="•"/>
            </a:pPr>
            <a:r>
              <a:rPr lang="en-GB" baseline="0" dirty="0" smtClean="0"/>
              <a:t>20% in informal/managed camps in Aleppo, 30% for Idleb</a:t>
            </a:r>
          </a:p>
          <a:p>
            <a:pPr marL="171450" lvl="0" indent="-171450">
              <a:buFont typeface="Arial" panose="020B0604020202020204" pitchFamily="34" charset="0"/>
              <a:buChar char="•"/>
            </a:pPr>
            <a:r>
              <a:rPr lang="en-GB" baseline="0" dirty="0" smtClean="0"/>
              <a:t>High numbers in unfinished buildings in Hama</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17</a:t>
            </a:fld>
            <a:endParaRPr lang="en-US"/>
          </a:p>
        </p:txBody>
      </p:sp>
    </p:spTree>
    <p:extLst>
      <p:ext uri="{BB962C8B-B14F-4D97-AF65-F5344CB8AC3E}">
        <p14:creationId xmlns:p14="http://schemas.microsoft.com/office/powerpoint/2010/main" val="2656748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Female-headed households (FHH) more likely</a:t>
            </a:r>
            <a:r>
              <a:rPr lang="en-GB" baseline="0" dirty="0" smtClean="0"/>
              <a:t> to be hosted without rent:</a:t>
            </a:r>
          </a:p>
          <a:p>
            <a:pPr marL="628650" lvl="1" indent="-171450">
              <a:buFont typeface="Arial" panose="020B0604020202020204" pitchFamily="34" charset="0"/>
              <a:buChar char="•"/>
            </a:pPr>
            <a:r>
              <a:rPr lang="en-GB" baseline="0" dirty="0" smtClean="0"/>
              <a:t>22% </a:t>
            </a:r>
            <a:r>
              <a:rPr lang="en-GB" baseline="0" dirty="0" err="1" smtClean="0"/>
              <a:t>vs</a:t>
            </a:r>
            <a:r>
              <a:rPr lang="en-GB" baseline="0" dirty="0" smtClean="0"/>
              <a:t> 9% in Aleppo</a:t>
            </a:r>
          </a:p>
          <a:p>
            <a:pPr marL="628650" lvl="1" indent="-171450">
              <a:buFont typeface="Arial" panose="020B0604020202020204" pitchFamily="34" charset="0"/>
              <a:buChar char="•"/>
            </a:pPr>
            <a:r>
              <a:rPr lang="en-GB" baseline="0" dirty="0" smtClean="0"/>
              <a:t>55% </a:t>
            </a:r>
            <a:r>
              <a:rPr lang="en-GB" baseline="0" dirty="0" err="1" smtClean="0"/>
              <a:t>vs</a:t>
            </a:r>
            <a:r>
              <a:rPr lang="en-GB" baseline="0" dirty="0" smtClean="0"/>
              <a:t> 18% in Hama</a:t>
            </a:r>
          </a:p>
          <a:p>
            <a:pPr marL="171450" lvl="0" indent="-171450">
              <a:buFont typeface="Arial" panose="020B0604020202020204" pitchFamily="34" charset="0"/>
              <a:buChar char="•"/>
            </a:pPr>
            <a:r>
              <a:rPr lang="en-GB" baseline="0" dirty="0" smtClean="0"/>
              <a:t>IDPs much more likely to be hosted without rent:</a:t>
            </a:r>
          </a:p>
          <a:p>
            <a:pPr marL="628650" lvl="1" indent="-171450">
              <a:buFont typeface="Arial" panose="020B0604020202020204" pitchFamily="34" charset="0"/>
              <a:buChar char="•"/>
            </a:pPr>
            <a:r>
              <a:rPr lang="en-GB" baseline="0" dirty="0" smtClean="0"/>
              <a:t>24% </a:t>
            </a:r>
            <a:r>
              <a:rPr lang="en-GB" baseline="0" dirty="0" err="1" smtClean="0"/>
              <a:t>vs</a:t>
            </a:r>
            <a:r>
              <a:rPr lang="en-GB" baseline="0" dirty="0" smtClean="0"/>
              <a:t> 3% in Aleppo</a:t>
            </a:r>
          </a:p>
          <a:p>
            <a:pPr marL="628650" lvl="1" indent="-171450">
              <a:buFont typeface="Arial" panose="020B0604020202020204" pitchFamily="34" charset="0"/>
              <a:buChar char="•"/>
            </a:pPr>
            <a:r>
              <a:rPr lang="en-GB" baseline="0" dirty="0" smtClean="0"/>
              <a:t>45% </a:t>
            </a:r>
            <a:r>
              <a:rPr lang="en-GB" baseline="0" dirty="0" err="1" smtClean="0"/>
              <a:t>vs</a:t>
            </a:r>
            <a:r>
              <a:rPr lang="en-GB" baseline="0" dirty="0" smtClean="0"/>
              <a:t> 7% in Hama</a:t>
            </a:r>
          </a:p>
          <a:p>
            <a:pPr marL="628650" lvl="1" indent="-171450">
              <a:buFont typeface="Arial" panose="020B0604020202020204" pitchFamily="34" charset="0"/>
              <a:buChar char="•"/>
            </a:pPr>
            <a:r>
              <a:rPr lang="en-GB" baseline="0" dirty="0" smtClean="0"/>
              <a:t>51% </a:t>
            </a:r>
            <a:r>
              <a:rPr lang="en-GB" baseline="0" dirty="0" err="1" smtClean="0"/>
              <a:t>vs</a:t>
            </a:r>
            <a:r>
              <a:rPr lang="en-GB" baseline="0" dirty="0" smtClean="0"/>
              <a:t> 17% in Homs</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18</a:t>
            </a:fld>
            <a:endParaRPr lang="en-US"/>
          </a:p>
        </p:txBody>
      </p:sp>
    </p:spTree>
    <p:extLst>
      <p:ext uri="{BB962C8B-B14F-4D97-AF65-F5344CB8AC3E}">
        <p14:creationId xmlns:p14="http://schemas.microsoft.com/office/powerpoint/2010/main" val="177318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Rent is lower in South</a:t>
            </a:r>
            <a:r>
              <a:rPr lang="en-GB" baseline="0" dirty="0" smtClean="0"/>
              <a:t> Syria, but so is ability to pay (in the 50% range)</a:t>
            </a:r>
          </a:p>
          <a:p>
            <a:pPr marL="171450" indent="-171450">
              <a:buFont typeface="Arial" panose="020B0604020202020204" pitchFamily="34" charset="0"/>
              <a:buChar char="•"/>
            </a:pPr>
            <a:r>
              <a:rPr lang="en-GB" baseline="0" dirty="0" smtClean="0"/>
              <a:t>Lower average rent doesn’t seem to imply higher ability to pay - price may not be best indicator of rent burden</a:t>
            </a:r>
          </a:p>
          <a:p>
            <a:pPr marL="171450" indent="-171450">
              <a:buFont typeface="Arial" panose="020B0604020202020204" pitchFamily="34" charset="0"/>
              <a:buChar char="•"/>
            </a:pPr>
            <a:r>
              <a:rPr lang="en-GB" baseline="0" dirty="0" smtClean="0"/>
              <a:t>FHH seem to have more issues paying rent (both in N and S) – could be linked to livelihoods or exploitation by landlords</a:t>
            </a:r>
          </a:p>
          <a:p>
            <a:pPr marL="171450" indent="-171450">
              <a:buFont typeface="Arial" panose="020B0604020202020204" pitchFamily="34" charset="0"/>
              <a:buChar char="•"/>
            </a:pPr>
            <a:r>
              <a:rPr lang="en-GB" baseline="0" dirty="0" smtClean="0"/>
              <a:t>Nowhere other than Ar-Raqqa reported rent decreases</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19</a:t>
            </a:fld>
            <a:endParaRPr lang="en-US"/>
          </a:p>
        </p:txBody>
      </p:sp>
    </p:spTree>
    <p:extLst>
      <p:ext uri="{BB962C8B-B14F-4D97-AF65-F5344CB8AC3E}">
        <p14:creationId xmlns:p14="http://schemas.microsoft.com/office/powerpoint/2010/main" val="41656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2</a:t>
            </a:fld>
            <a:endParaRPr lang="en-US"/>
          </a:p>
        </p:txBody>
      </p:sp>
    </p:spTree>
    <p:extLst>
      <p:ext uri="{BB962C8B-B14F-4D97-AF65-F5344CB8AC3E}">
        <p14:creationId xmlns:p14="http://schemas.microsoft.com/office/powerpoint/2010/main" val="2137145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20</a:t>
            </a:fld>
            <a:endParaRPr lang="en-US"/>
          </a:p>
        </p:txBody>
      </p:sp>
    </p:spTree>
    <p:extLst>
      <p:ext uri="{BB962C8B-B14F-4D97-AF65-F5344CB8AC3E}">
        <p14:creationId xmlns:p14="http://schemas.microsoft.com/office/powerpoint/2010/main" val="1458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21</a:t>
            </a:fld>
            <a:endParaRPr lang="en-US"/>
          </a:p>
        </p:txBody>
      </p:sp>
    </p:spTree>
    <p:extLst>
      <p:ext uri="{BB962C8B-B14F-4D97-AF65-F5344CB8AC3E}">
        <p14:creationId xmlns:p14="http://schemas.microsoft.com/office/powerpoint/2010/main" val="66984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 rural/urban</a:t>
            </a:r>
            <a:r>
              <a:rPr lang="en-GB" baseline="0" dirty="0" smtClean="0"/>
              <a:t> difference in Idleb and Homs, but higher rates of HLP issues in rural areas of Aleppo and Hama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22</a:t>
            </a:fld>
            <a:endParaRPr lang="en-US"/>
          </a:p>
        </p:txBody>
      </p:sp>
    </p:spTree>
    <p:extLst>
      <p:ext uri="{BB962C8B-B14F-4D97-AF65-F5344CB8AC3E}">
        <p14:creationId xmlns:p14="http://schemas.microsoft.com/office/powerpoint/2010/main" val="3457770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Reason was most commonly “could not obtain documentation”, </a:t>
            </a:r>
            <a:r>
              <a:rPr lang="en-GB" baseline="0" dirty="0" err="1" smtClean="0"/>
              <a:t>especialy</a:t>
            </a:r>
            <a:r>
              <a:rPr lang="en-GB" baseline="0" dirty="0" smtClean="0"/>
              <a:t> in Idleb and Hama (around 80%)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“Documents were lost” was common in Aleppo (32%)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“Verbal agreements customarily used” was common in Homs (26%)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User rights agreements mostly for camps, but also in other situations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Idleb reported 17% with</a:t>
            </a:r>
            <a:r>
              <a:rPr lang="en-GB" baseline="0" dirty="0" smtClean="0"/>
              <a:t> court contracts, while in Aleppo both court contracts and user rights were 11%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Reasons for land registries not functioning were varied: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a:t>
            </a:r>
            <a:r>
              <a:rPr lang="en-GB" baseline="0" dirty="0" err="1" smtClean="0"/>
              <a:t>DeZ</a:t>
            </a:r>
            <a:r>
              <a:rPr lang="en-GB" baseline="0" dirty="0" smtClean="0"/>
              <a:t>, most commonly lack of authority to run them (70% of KIs)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Even in Ar-Raqqa, land registries do not yet seem to have been rehabilitated since these areas were retaken. In Northern Ar-Raqqa, KIs reported that land registries had not been present even in the past</a:t>
            </a:r>
            <a:endParaRPr lang="en-GB" dirty="0" smtClean="0"/>
          </a:p>
          <a:p>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23</a:t>
            </a:fld>
            <a:endParaRPr lang="en-US"/>
          </a:p>
        </p:txBody>
      </p:sp>
    </p:spTree>
    <p:extLst>
      <p:ext uri="{BB962C8B-B14F-4D97-AF65-F5344CB8AC3E}">
        <p14:creationId xmlns:p14="http://schemas.microsoft.com/office/powerpoint/2010/main" val="1905038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Overall,</a:t>
            </a:r>
            <a:r>
              <a:rPr lang="en-GB" baseline="0" dirty="0" smtClean="0"/>
              <a:t> eviction is more of an issue in South Syria (especially Dar’a), although Hama reports the highest governorate rate of eviction.</a:t>
            </a:r>
            <a:endParaRPr lang="en-GB" dirty="0" smtClean="0"/>
          </a:p>
          <a:p>
            <a:pPr marL="171450" indent="-171450">
              <a:buFont typeface="Arial" panose="020B0604020202020204" pitchFamily="34" charset="0"/>
              <a:buChar char="•"/>
            </a:pPr>
            <a:r>
              <a:rPr lang="en-GB" dirty="0" smtClean="0"/>
              <a:t>Wide</a:t>
            </a:r>
            <a:r>
              <a:rPr lang="en-GB" baseline="0" dirty="0" smtClean="0"/>
              <a:t> range of reasons for eviction:</a:t>
            </a:r>
          </a:p>
          <a:p>
            <a:pPr marL="628650" lvl="1" indent="-171450">
              <a:buFont typeface="Arial" panose="020B0604020202020204" pitchFamily="34" charset="0"/>
              <a:buChar char="•"/>
            </a:pPr>
            <a:r>
              <a:rPr lang="en-GB" baseline="0" dirty="0" smtClean="0"/>
              <a:t>FHH in Aleppo mostly unable to pay rent (52%)</a:t>
            </a:r>
          </a:p>
          <a:p>
            <a:pPr marL="628650" lvl="1" indent="-171450">
              <a:buFont typeface="Arial" panose="020B0604020202020204" pitchFamily="34" charset="0"/>
              <a:buChar char="•"/>
            </a:pPr>
            <a:r>
              <a:rPr lang="en-GB" baseline="0" dirty="0" smtClean="0"/>
              <a:t>FHH in Idleb face ownership disputes (86%)</a:t>
            </a:r>
          </a:p>
          <a:p>
            <a:pPr marL="628650" lvl="1" indent="-171450">
              <a:buFont typeface="Arial" panose="020B0604020202020204" pitchFamily="34" charset="0"/>
              <a:buChar char="•"/>
            </a:pPr>
            <a:r>
              <a:rPr lang="en-GB" baseline="0" dirty="0" smtClean="0"/>
              <a:t>In Hama overall, rent issues (inability to pay or price disputes) around 50%, and other disagreements with landlord 28%</a:t>
            </a:r>
          </a:p>
          <a:p>
            <a:pPr marL="171450" lvl="0" indent="-171450">
              <a:buFont typeface="Arial" panose="020B0604020202020204" pitchFamily="34" charset="0"/>
              <a:buChar char="•"/>
            </a:pPr>
            <a:r>
              <a:rPr lang="en-GB" baseline="0" dirty="0" smtClean="0"/>
              <a:t>Some evictions may be linked to returnees in Hama (especially ‘other disagreements with landlords’), or may also signify unstable rent rates and exploitation by landlords.</a:t>
            </a:r>
          </a:p>
          <a:p>
            <a:pPr marL="171450" lvl="0" indent="-171450">
              <a:buFont typeface="Arial" panose="020B0604020202020204" pitchFamily="34" charset="0"/>
              <a:buChar char="•"/>
            </a:pPr>
            <a:r>
              <a:rPr lang="en-GB" baseline="0" dirty="0" smtClean="0"/>
              <a:t>In NE Syria, the main reason for eviction was displacement by armed groups (especially </a:t>
            </a:r>
            <a:r>
              <a:rPr lang="en-GB" baseline="0" dirty="0" err="1" smtClean="0"/>
              <a:t>DeZ</a:t>
            </a:r>
            <a:r>
              <a:rPr lang="en-GB" baseline="0" dirty="0" smtClean="0"/>
              <a:t> – 98%), although 40% of KIs in Ar-Raqqa also reported ownership disputes as a reason.</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24</a:t>
            </a:fld>
            <a:endParaRPr lang="en-US"/>
          </a:p>
        </p:txBody>
      </p:sp>
    </p:spTree>
    <p:extLst>
      <p:ext uri="{BB962C8B-B14F-4D97-AF65-F5344CB8AC3E}">
        <p14:creationId xmlns:p14="http://schemas.microsoft.com/office/powerpoint/2010/main" val="428947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25</a:t>
            </a:fld>
            <a:endParaRPr lang="en-US"/>
          </a:p>
        </p:txBody>
      </p:sp>
    </p:spTree>
    <p:extLst>
      <p:ext uri="{BB962C8B-B14F-4D97-AF65-F5344CB8AC3E}">
        <p14:creationId xmlns:p14="http://schemas.microsoft.com/office/powerpoint/2010/main" val="46714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FHH</a:t>
            </a:r>
            <a:r>
              <a:rPr lang="en-GB" baseline="0" dirty="0" smtClean="0"/>
              <a:t> and IDP HH report more shelter adequacy issues in Aleppo and Idleb (10-20% difference)</a:t>
            </a:r>
          </a:p>
          <a:p>
            <a:pPr marL="171450" indent="-171450">
              <a:buFont typeface="Arial" panose="020B0604020202020204" pitchFamily="34" charset="0"/>
              <a:buChar char="•"/>
            </a:pPr>
            <a:r>
              <a:rPr lang="en-GB" baseline="0" dirty="0" smtClean="0"/>
              <a:t>South Syria comparable to Hama</a:t>
            </a:r>
          </a:p>
        </p:txBody>
      </p:sp>
      <p:sp>
        <p:nvSpPr>
          <p:cNvPr id="4" name="Slide Number Placeholder 3"/>
          <p:cNvSpPr>
            <a:spLocks noGrp="1"/>
          </p:cNvSpPr>
          <p:nvPr>
            <p:ph type="sldNum" sz="quarter" idx="10"/>
          </p:nvPr>
        </p:nvSpPr>
        <p:spPr/>
        <p:txBody>
          <a:bodyPr/>
          <a:lstStyle/>
          <a:p>
            <a:fld id="{290EE6E7-5987-4124-87F9-77526484A6F0}" type="slidenum">
              <a:rPr lang="en-US" smtClean="0"/>
              <a:t>26</a:t>
            </a:fld>
            <a:endParaRPr lang="en-US"/>
          </a:p>
        </p:txBody>
      </p:sp>
    </p:spTree>
    <p:extLst>
      <p:ext uri="{BB962C8B-B14F-4D97-AF65-F5344CB8AC3E}">
        <p14:creationId xmlns:p14="http://schemas.microsoft.com/office/powerpoint/2010/main" val="313716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25%</a:t>
            </a:r>
            <a:r>
              <a:rPr lang="en-GB" baseline="0" dirty="0" smtClean="0"/>
              <a:t> of HHs in Hama report moderate or heavy fire damage (most report heavy). 25% also report partial or total wall collapse.</a:t>
            </a:r>
          </a:p>
          <a:p>
            <a:pPr marL="171450" indent="-171450">
              <a:buFont typeface="Arial" panose="020B0604020202020204" pitchFamily="34" charset="0"/>
              <a:buChar char="•"/>
            </a:pPr>
            <a:r>
              <a:rPr lang="en-GB" baseline="0" dirty="0" smtClean="0"/>
              <a:t>60% in Hama report broken/cracked windows.</a:t>
            </a:r>
          </a:p>
          <a:p>
            <a:pPr marL="171450" indent="-171450">
              <a:buFont typeface="Arial" panose="020B0604020202020204" pitchFamily="34" charset="0"/>
              <a:buChar char="•"/>
            </a:pPr>
            <a:r>
              <a:rPr lang="en-GB" baseline="0" dirty="0" smtClean="0"/>
              <a:t>Fire damage more of an issue in the Northeast (especially </a:t>
            </a:r>
            <a:r>
              <a:rPr lang="en-GB" baseline="0" dirty="0" err="1" smtClean="0"/>
              <a:t>DeZ</a:t>
            </a:r>
            <a:r>
              <a:rPr lang="en-GB" baseline="0" dirty="0" smtClean="0"/>
              <a:t>)</a:t>
            </a:r>
          </a:p>
          <a:p>
            <a:pPr marL="171450" indent="-171450">
              <a:buFont typeface="Arial" panose="020B0604020202020204" pitchFamily="34" charset="0"/>
              <a:buChar char="•"/>
            </a:pPr>
            <a:r>
              <a:rPr lang="en-GB" baseline="0" dirty="0" smtClean="0"/>
              <a:t>Generally damage and adequacy reports are similar, except Homs where more damage reported (suggests that they found a fix for windows cracked)</a:t>
            </a:r>
          </a:p>
          <a:p>
            <a:pPr marL="171450" indent="-171450">
              <a:buFont typeface="Arial" panose="020B0604020202020204" pitchFamily="34" charset="0"/>
              <a:buChar char="•"/>
            </a:pPr>
            <a:r>
              <a:rPr lang="en-GB" baseline="0" dirty="0" smtClean="0"/>
              <a:t>FHH and IDPs report more issues in Aleppo and Idleb (17% difference in Aleppo and 10% in Idleb for both groups)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Airstrikes and explosives are a big cause of damage, although general disrepair is quite a big issue in Aleppo and Idleb (40%-</a:t>
            </a:r>
            <a:r>
              <a:rPr lang="en-GB" baseline="0" dirty="0" err="1" smtClean="0"/>
              <a:t>ish</a:t>
            </a:r>
            <a:r>
              <a:rPr lang="en-GB" baseline="0" dirty="0" smtClean="0"/>
              <a:t>)</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27</a:t>
            </a:fld>
            <a:endParaRPr lang="en-US"/>
          </a:p>
        </p:txBody>
      </p:sp>
    </p:spTree>
    <p:extLst>
      <p:ext uri="{BB962C8B-B14F-4D97-AF65-F5344CB8AC3E}">
        <p14:creationId xmlns:p14="http://schemas.microsoft.com/office/powerpoint/2010/main" val="1668272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28</a:t>
            </a:fld>
            <a:endParaRPr lang="en-US"/>
          </a:p>
        </p:txBody>
      </p:sp>
    </p:spTree>
    <p:extLst>
      <p:ext uri="{BB962C8B-B14F-4D97-AF65-F5344CB8AC3E}">
        <p14:creationId xmlns:p14="http://schemas.microsoft.com/office/powerpoint/2010/main" val="132336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Generally</a:t>
            </a:r>
            <a:r>
              <a:rPr lang="en-GB" baseline="0" dirty="0" smtClean="0"/>
              <a:t> more than half were unable to conduct needed shelter repairs in N and S Syria</a:t>
            </a:r>
          </a:p>
          <a:p>
            <a:pPr marL="171450" indent="-171450">
              <a:buFont typeface="Arial" panose="020B0604020202020204" pitchFamily="34" charset="0"/>
              <a:buChar char="•"/>
            </a:pPr>
            <a:r>
              <a:rPr lang="en-GB" baseline="0" dirty="0" smtClean="0"/>
              <a:t>Price factors (of professionals and repair materials) were the most common issues by a large majority in all governorates. Both these reasons features prominently everywhere (even in places where they weren’t the top reason)</a:t>
            </a:r>
          </a:p>
        </p:txBody>
      </p:sp>
      <p:sp>
        <p:nvSpPr>
          <p:cNvPr id="4" name="Slide Number Placeholder 3"/>
          <p:cNvSpPr>
            <a:spLocks noGrp="1"/>
          </p:cNvSpPr>
          <p:nvPr>
            <p:ph type="sldNum" sz="quarter" idx="10"/>
          </p:nvPr>
        </p:nvSpPr>
        <p:spPr/>
        <p:txBody>
          <a:bodyPr/>
          <a:lstStyle/>
          <a:p>
            <a:fld id="{290EE6E7-5987-4124-87F9-77526484A6F0}" type="slidenum">
              <a:rPr lang="en-US" smtClean="0"/>
              <a:t>29</a:t>
            </a:fld>
            <a:endParaRPr lang="en-US"/>
          </a:p>
        </p:txBody>
      </p:sp>
    </p:spTree>
    <p:extLst>
      <p:ext uri="{BB962C8B-B14F-4D97-AF65-F5344CB8AC3E}">
        <p14:creationId xmlns:p14="http://schemas.microsoft.com/office/powerpoint/2010/main" val="329393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Presentation is a broad overview only – many indicators, large dataset, lots of disaggregated </a:t>
            </a:r>
            <a:r>
              <a:rPr lang="en-GB" dirty="0" smtClean="0"/>
              <a:t>findings</a:t>
            </a:r>
          </a:p>
          <a:p>
            <a:pPr marL="171450" indent="-171450">
              <a:buFont typeface="Arial" panose="020B0604020202020204" pitchFamily="34" charset="0"/>
              <a:buChar char="•"/>
            </a:pPr>
            <a:r>
              <a:rPr lang="en-GB" dirty="0" smtClean="0"/>
              <a:t>Presentation focusses on results</a:t>
            </a:r>
            <a:r>
              <a:rPr lang="en-GB" baseline="0" dirty="0" smtClean="0"/>
              <a:t> that might merit further discussion and interpretation</a:t>
            </a:r>
          </a:p>
          <a:p>
            <a:pPr marL="171450" indent="-171450">
              <a:buFont typeface="Arial" panose="020B0604020202020204" pitchFamily="34" charset="0"/>
              <a:buChar char="•"/>
            </a:pPr>
            <a:r>
              <a:rPr lang="en-GB" baseline="0" dirty="0" smtClean="0"/>
              <a:t>Presentation focussed on South Syria, although comparisons may be made with Northwest Syria in case of significant differences between regions</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11830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Even though we have put unaffordable/unavailable together here, the issues are overwhelmingly affordability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Concrete is the main unaffordable/unavailable item</a:t>
            </a:r>
          </a:p>
          <a:p>
            <a:pPr marL="171450" indent="-171450">
              <a:buFont typeface="Arial" panose="020B0604020202020204" pitchFamily="34" charset="0"/>
              <a:buChar char="•"/>
            </a:pPr>
            <a:r>
              <a:rPr lang="en-GB" baseline="0" dirty="0" smtClean="0"/>
              <a:t>‘Other’ for Homs is mostly cinderblocks</a:t>
            </a:r>
          </a:p>
        </p:txBody>
      </p:sp>
      <p:sp>
        <p:nvSpPr>
          <p:cNvPr id="4" name="Slide Number Placeholder 3"/>
          <p:cNvSpPr>
            <a:spLocks noGrp="1"/>
          </p:cNvSpPr>
          <p:nvPr>
            <p:ph type="sldNum" sz="quarter" idx="10"/>
          </p:nvPr>
        </p:nvSpPr>
        <p:spPr/>
        <p:txBody>
          <a:bodyPr/>
          <a:lstStyle/>
          <a:p>
            <a:fld id="{290EE6E7-5987-4124-87F9-77526484A6F0}" type="slidenum">
              <a:rPr lang="en-US" smtClean="0"/>
              <a:t>30</a:t>
            </a:fld>
            <a:endParaRPr lang="en-US"/>
          </a:p>
        </p:txBody>
      </p:sp>
    </p:spTree>
    <p:extLst>
      <p:ext uri="{BB962C8B-B14F-4D97-AF65-F5344CB8AC3E}">
        <p14:creationId xmlns:p14="http://schemas.microsoft.com/office/powerpoint/2010/main" val="19116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Local</a:t>
            </a:r>
            <a:r>
              <a:rPr lang="en-GB" baseline="0" dirty="0" smtClean="0"/>
              <a:t> councils a bit lower in Aleppo (50%), but 60-70% in Hama and Idleb and 90% in Homs</a:t>
            </a:r>
          </a:p>
          <a:p>
            <a:pPr marL="171450" indent="-171450">
              <a:buFont typeface="Arial" panose="020B0604020202020204" pitchFamily="34" charset="0"/>
              <a:buChar char="•"/>
            </a:pPr>
            <a:r>
              <a:rPr lang="en-GB" baseline="0" dirty="0" smtClean="0"/>
              <a:t>Big difference between Ar-Raqqa and </a:t>
            </a:r>
            <a:r>
              <a:rPr lang="en-GB" baseline="0" dirty="0" err="1" smtClean="0"/>
              <a:t>DeZ</a:t>
            </a:r>
            <a:r>
              <a:rPr lang="en-GB" baseline="0" dirty="0" smtClean="0"/>
              <a:t>: </a:t>
            </a:r>
          </a:p>
          <a:p>
            <a:pPr marL="628650" lvl="1" indent="-171450">
              <a:buFont typeface="Arial" panose="020B0604020202020204" pitchFamily="34" charset="0"/>
              <a:buChar char="•"/>
            </a:pPr>
            <a:r>
              <a:rPr lang="en-GB" baseline="0" dirty="0" smtClean="0"/>
              <a:t>In Ar-Raqqa, 90% of KIs reported that information had been available in their communities</a:t>
            </a:r>
          </a:p>
          <a:p>
            <a:pPr marL="628650" lvl="1" indent="-171450">
              <a:buFont typeface="Arial" panose="020B0604020202020204" pitchFamily="34" charset="0"/>
              <a:buChar char="•"/>
            </a:pPr>
            <a:r>
              <a:rPr lang="en-GB" baseline="0" dirty="0" smtClean="0"/>
              <a:t>In Deir-ez-Zor, 95% of KIs reported that there had been no information in their communities</a:t>
            </a:r>
          </a:p>
          <a:p>
            <a:pPr marL="171450" lvl="0" indent="-171450">
              <a:buFont typeface="Arial" panose="020B0604020202020204" pitchFamily="34" charset="0"/>
              <a:buChar char="•"/>
            </a:pPr>
            <a:r>
              <a:rPr lang="en-GB" baseline="0" dirty="0" smtClean="0"/>
              <a:t>Lack of preference for cash in NE Syria could be due to more challenges to accessing markets (or less availability of goods), or a limitation of using KI methodology to assess preferences</a:t>
            </a:r>
          </a:p>
        </p:txBody>
      </p:sp>
      <p:sp>
        <p:nvSpPr>
          <p:cNvPr id="4" name="Slide Number Placeholder 3"/>
          <p:cNvSpPr>
            <a:spLocks noGrp="1"/>
          </p:cNvSpPr>
          <p:nvPr>
            <p:ph type="sldNum" sz="quarter" idx="10"/>
          </p:nvPr>
        </p:nvSpPr>
        <p:spPr/>
        <p:txBody>
          <a:bodyPr/>
          <a:lstStyle/>
          <a:p>
            <a:fld id="{290EE6E7-5987-4124-87F9-77526484A6F0}" type="slidenum">
              <a:rPr lang="en-US" smtClean="0"/>
              <a:t>31</a:t>
            </a:fld>
            <a:endParaRPr lang="en-US"/>
          </a:p>
        </p:txBody>
      </p:sp>
    </p:spTree>
    <p:extLst>
      <p:ext uri="{BB962C8B-B14F-4D97-AF65-F5344CB8AC3E}">
        <p14:creationId xmlns:p14="http://schemas.microsoft.com/office/powerpoint/2010/main" val="38399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32</a:t>
            </a:fld>
            <a:endParaRPr lang="en-US"/>
          </a:p>
        </p:txBody>
      </p:sp>
    </p:spTree>
    <p:extLst>
      <p:ext uri="{BB962C8B-B14F-4D97-AF65-F5344CB8AC3E}">
        <p14:creationId xmlns:p14="http://schemas.microsoft.com/office/powerpoint/2010/main" val="2110003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Generally</a:t>
            </a:r>
            <a:r>
              <a:rPr lang="en-GB" baseline="0" dirty="0" smtClean="0"/>
              <a:t> quite similar, although there are some additional points of note:</a:t>
            </a:r>
          </a:p>
          <a:p>
            <a:pPr marL="628650" lvl="1" indent="-171450">
              <a:buFont typeface="Arial" panose="020B0604020202020204" pitchFamily="34" charset="0"/>
              <a:buChar char="•"/>
            </a:pPr>
            <a:r>
              <a:rPr lang="en-GB" baseline="0" dirty="0" smtClean="0"/>
              <a:t>Sleeping mats/mattresses and bedding are a significant need for children in Hama and Homs (30% each)</a:t>
            </a:r>
          </a:p>
          <a:p>
            <a:pPr marL="628650" lvl="1" indent="-171450">
              <a:buFont typeface="Arial" panose="020B0604020202020204" pitchFamily="34" charset="0"/>
              <a:buChar char="•"/>
            </a:pPr>
            <a:r>
              <a:rPr lang="en-GB" baseline="0" dirty="0" smtClean="0"/>
              <a:t>Baby diapers are also of quite high need</a:t>
            </a:r>
          </a:p>
          <a:p>
            <a:pPr marL="628650" lvl="1" indent="-171450">
              <a:buFont typeface="Arial" panose="020B0604020202020204" pitchFamily="34" charset="0"/>
              <a:buChar char="•"/>
            </a:pPr>
            <a:r>
              <a:rPr lang="en-GB" baseline="0" dirty="0" smtClean="0"/>
              <a:t>Heating fuel is a significant need for women in Homs</a:t>
            </a:r>
          </a:p>
          <a:p>
            <a:pPr marL="628650" lvl="1" indent="-171450">
              <a:buFont typeface="Arial" panose="020B0604020202020204" pitchFamily="34" charset="0"/>
              <a:buChar char="•"/>
            </a:pPr>
            <a:r>
              <a:rPr lang="en-GB" baseline="0" dirty="0" smtClean="0"/>
              <a:t>Water containers and batteries are significant needs for men in Idleb and Homs</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33</a:t>
            </a:fld>
            <a:endParaRPr lang="en-US"/>
          </a:p>
        </p:txBody>
      </p:sp>
    </p:spTree>
    <p:extLst>
      <p:ext uri="{BB962C8B-B14F-4D97-AF65-F5344CB8AC3E}">
        <p14:creationId xmlns:p14="http://schemas.microsoft.com/office/powerpoint/2010/main" val="56487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Higher</a:t>
            </a:r>
            <a:r>
              <a:rPr lang="en-GB" baseline="0" dirty="0" smtClean="0"/>
              <a:t> market usage rates in Aleppo and Homs (80%) than Idleb and Hama (55 and 70%)</a:t>
            </a:r>
            <a:endParaRPr lang="en-GB" dirty="0" smtClean="0"/>
          </a:p>
          <a:p>
            <a:pPr marL="171450" indent="-171450">
              <a:buFont typeface="Arial" panose="020B0604020202020204" pitchFamily="34" charset="0"/>
              <a:buChar char="•"/>
            </a:pPr>
            <a:r>
              <a:rPr lang="en-GB" dirty="0" smtClean="0"/>
              <a:t>FHH 10-20%</a:t>
            </a:r>
            <a:r>
              <a:rPr lang="en-GB" baseline="0" dirty="0" smtClean="0"/>
              <a:t> higher rates of usage of humanitarian aid distributions in Northwest Syria</a:t>
            </a:r>
          </a:p>
          <a:p>
            <a:pPr marL="171450" indent="-171450">
              <a:buFont typeface="Arial" panose="020B0604020202020204" pitchFamily="34" charset="0"/>
              <a:buChar char="•"/>
            </a:pPr>
            <a:r>
              <a:rPr lang="en-GB" baseline="0" dirty="0" smtClean="0"/>
              <a:t>IDPs less likely to use markets in Idleb and Hama (20% and 15% difference but still more than half); more likely to use distributions directly to households </a:t>
            </a:r>
          </a:p>
          <a:p>
            <a:pPr marL="171450" indent="-171450">
              <a:buFont typeface="Arial" panose="020B0604020202020204" pitchFamily="34" charset="0"/>
              <a:buChar char="•"/>
            </a:pPr>
            <a:r>
              <a:rPr lang="en-GB" baseline="0" dirty="0" smtClean="0"/>
              <a:t>15% in Aleppo also reported challenges to accessing aid through distributions, almost entirely due to distance and transportation issues</a:t>
            </a:r>
          </a:p>
          <a:p>
            <a:pPr marL="171450" indent="-171450">
              <a:buFont typeface="Arial" panose="020B0604020202020204" pitchFamily="34" charset="0"/>
              <a:buChar char="•"/>
            </a:pPr>
            <a:r>
              <a:rPr lang="en-GB" baseline="0" dirty="0" smtClean="0"/>
              <a:t>1/3 of FHH in Hama using distributions report that lack of access for women is a challenge</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34</a:t>
            </a:fld>
            <a:endParaRPr lang="en-US"/>
          </a:p>
        </p:txBody>
      </p:sp>
    </p:spTree>
    <p:extLst>
      <p:ext uri="{BB962C8B-B14F-4D97-AF65-F5344CB8AC3E}">
        <p14:creationId xmlns:p14="http://schemas.microsoft.com/office/powerpoint/2010/main" val="8877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35</a:t>
            </a:fld>
            <a:endParaRPr lang="en-US"/>
          </a:p>
        </p:txBody>
      </p:sp>
    </p:spTree>
    <p:extLst>
      <p:ext uri="{BB962C8B-B14F-4D97-AF65-F5344CB8AC3E}">
        <p14:creationId xmlns:p14="http://schemas.microsoft.com/office/powerpoint/2010/main" val="1103403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36</a:t>
            </a:fld>
            <a:endParaRPr lang="en-US"/>
          </a:p>
        </p:txBody>
      </p:sp>
    </p:spTree>
    <p:extLst>
      <p:ext uri="{BB962C8B-B14F-4D97-AF65-F5344CB8AC3E}">
        <p14:creationId xmlns:p14="http://schemas.microsoft.com/office/powerpoint/2010/main" val="2501055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Mostly affordability</a:t>
            </a:r>
            <a:r>
              <a:rPr lang="en-GB" baseline="0" dirty="0" smtClean="0"/>
              <a:t> issues</a:t>
            </a:r>
            <a:endParaRPr lang="en-GB" dirty="0" smtClean="0"/>
          </a:p>
          <a:p>
            <a:pPr marL="171450" indent="-171450">
              <a:buFont typeface="Arial" panose="020B0604020202020204" pitchFamily="34" charset="0"/>
              <a:buChar char="•"/>
            </a:pPr>
            <a:r>
              <a:rPr lang="en-GB" dirty="0" smtClean="0"/>
              <a:t>Interesting to note that availability/affordability issues don’t necessarily</a:t>
            </a:r>
            <a:r>
              <a:rPr lang="en-GB" baseline="0" dirty="0" smtClean="0"/>
              <a:t> correlate with top 3 needs reported earlier (for children’s clothing and shoes in particular, but also for other items)</a:t>
            </a:r>
          </a:p>
          <a:p>
            <a:pPr marL="171450" indent="-171450">
              <a:buFont typeface="Arial" panose="020B0604020202020204" pitchFamily="34" charset="0"/>
              <a:buChar char="•"/>
            </a:pPr>
            <a:r>
              <a:rPr lang="en-GB" baseline="0" dirty="0" smtClean="0"/>
              <a:t>WASH and health items seem to have fewer availability/affordability issues</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37</a:t>
            </a:fld>
            <a:endParaRPr lang="en-US"/>
          </a:p>
        </p:txBody>
      </p:sp>
    </p:spTree>
    <p:extLst>
      <p:ext uri="{BB962C8B-B14F-4D97-AF65-F5344CB8AC3E}">
        <p14:creationId xmlns:p14="http://schemas.microsoft.com/office/powerpoint/2010/main" val="4103864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a:t>
            </a:r>
            <a:r>
              <a:rPr lang="en-GB" baseline="0" dirty="0" smtClean="0"/>
              <a:t> selected NFIs are those in the first row of the heat map of the previous slide and water containers (i.e. excluding all WASH/health items except water containers)</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38</a:t>
            </a:fld>
            <a:endParaRPr lang="en-US"/>
          </a:p>
        </p:txBody>
      </p:sp>
    </p:spTree>
    <p:extLst>
      <p:ext uri="{BB962C8B-B14F-4D97-AF65-F5344CB8AC3E}">
        <p14:creationId xmlns:p14="http://schemas.microsoft.com/office/powerpoint/2010/main" val="293620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FHH more</a:t>
            </a:r>
            <a:r>
              <a:rPr lang="en-GB" baseline="0" dirty="0" smtClean="0"/>
              <a:t> likely to use coping strategies in Aleppo and Hama (by around 15-20%)</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39</a:t>
            </a:fld>
            <a:endParaRPr lang="en-US"/>
          </a:p>
        </p:txBody>
      </p:sp>
    </p:spTree>
    <p:extLst>
      <p:ext uri="{BB962C8B-B14F-4D97-AF65-F5344CB8AC3E}">
        <p14:creationId xmlns:p14="http://schemas.microsoft.com/office/powerpoint/2010/main" val="420037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Mixed </a:t>
            </a:r>
            <a:r>
              <a:rPr lang="en-GB" sz="1200" kern="1200" baseline="0" dirty="0">
                <a:solidFill>
                  <a:schemeClr val="tx1"/>
                </a:solidFill>
                <a:effectLst/>
                <a:latin typeface="+mn-lt"/>
                <a:ea typeface="+mn-ea"/>
                <a:cs typeface="+mn-cs"/>
              </a:rPr>
              <a:t>methodology: </a:t>
            </a:r>
            <a:r>
              <a:rPr lang="en-GB" sz="1200" kern="1200" baseline="0" dirty="0" smtClean="0">
                <a:solidFill>
                  <a:schemeClr val="tx1"/>
                </a:solidFill>
                <a:effectLst/>
                <a:latin typeface="+mn-lt"/>
                <a:ea typeface="+mn-ea"/>
                <a:cs typeface="+mn-cs"/>
              </a:rPr>
              <a:t>HH </a:t>
            </a:r>
            <a:r>
              <a:rPr lang="en-GB" sz="1200" kern="1200" baseline="0" dirty="0">
                <a:solidFill>
                  <a:schemeClr val="tx1"/>
                </a:solidFill>
                <a:effectLst/>
                <a:latin typeface="+mn-lt"/>
                <a:ea typeface="+mn-ea"/>
                <a:cs typeface="+mn-cs"/>
              </a:rPr>
              <a:t>used where security and access constraints permit. Not possible to conduct random HH interviews in </a:t>
            </a:r>
            <a:r>
              <a:rPr lang="en-GB" sz="1200" kern="1200" baseline="0" dirty="0" err="1">
                <a:solidFill>
                  <a:schemeClr val="tx1"/>
                </a:solidFill>
                <a:effectLst/>
                <a:latin typeface="+mn-lt"/>
                <a:ea typeface="+mn-ea"/>
                <a:cs typeface="+mn-cs"/>
              </a:rPr>
              <a:t>DeZ</a:t>
            </a:r>
            <a:r>
              <a:rPr lang="en-GB" sz="1200" kern="1200" baseline="0" dirty="0">
                <a:solidFill>
                  <a:schemeClr val="tx1"/>
                </a:solidFill>
                <a:effectLst/>
                <a:latin typeface="+mn-lt"/>
                <a:ea typeface="+mn-ea"/>
                <a:cs typeface="+mn-cs"/>
              </a:rPr>
              <a:t> / Ar-Raqqa</a:t>
            </a:r>
            <a:r>
              <a:rPr lang="en-GB" sz="1200" kern="1200" baseline="0" dirty="0" smtClean="0">
                <a:solidFill>
                  <a:schemeClr val="tx1"/>
                </a:solidFill>
                <a:effectLst/>
                <a:latin typeface="+mn-lt"/>
                <a:ea typeface="+mn-ea"/>
                <a:cs typeface="+mn-cs"/>
              </a:rPr>
              <a:t>.</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77565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40</a:t>
            </a:fld>
            <a:endParaRPr lang="en-US"/>
          </a:p>
        </p:txBody>
      </p:sp>
    </p:spTree>
    <p:extLst>
      <p:ext uri="{BB962C8B-B14F-4D97-AF65-F5344CB8AC3E}">
        <p14:creationId xmlns:p14="http://schemas.microsoft.com/office/powerpoint/2010/main" val="2290276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Estimated %s for KI governorates</a:t>
            </a:r>
          </a:p>
          <a:p>
            <a:pPr marL="171450" indent="-171450">
              <a:buFont typeface="Arial" panose="020B0604020202020204" pitchFamily="34" charset="0"/>
              <a:buChar char="•"/>
            </a:pPr>
            <a:r>
              <a:rPr lang="en-GB" dirty="0" smtClean="0"/>
              <a:t>Gas</a:t>
            </a:r>
            <a:r>
              <a:rPr lang="en-GB" baseline="0" dirty="0" smtClean="0"/>
              <a:t> (LPG) is the main source in NW Syria, although Kerosene still significant in Aleppo and Idleb</a:t>
            </a:r>
          </a:p>
          <a:p>
            <a:pPr marL="171450" indent="-171450">
              <a:buFont typeface="Arial" panose="020B0604020202020204" pitchFamily="34" charset="0"/>
              <a:buChar char="•"/>
            </a:pPr>
            <a:r>
              <a:rPr lang="en-GB" baseline="0" dirty="0" smtClean="0"/>
              <a:t>Electricity a major source in Hama</a:t>
            </a:r>
          </a:p>
          <a:p>
            <a:pPr marL="171450" indent="-171450">
              <a:buFont typeface="Arial" panose="020B0604020202020204" pitchFamily="34" charset="0"/>
              <a:buChar char="•"/>
            </a:pPr>
            <a:r>
              <a:rPr lang="en-GB" baseline="0" dirty="0" smtClean="0"/>
              <a:t>‘Other’ in Homs is diesel and burning plastic/waste</a:t>
            </a:r>
          </a:p>
          <a:p>
            <a:pPr marL="171450" indent="-171450">
              <a:buFont typeface="Arial" panose="020B0604020202020204" pitchFamily="34" charset="0"/>
              <a:buChar char="•"/>
            </a:pPr>
            <a:r>
              <a:rPr lang="en-GB" baseline="0" dirty="0" smtClean="0"/>
              <a:t>Kerosene the main source in Ar-Raqqa</a:t>
            </a:r>
          </a:p>
        </p:txBody>
      </p:sp>
      <p:sp>
        <p:nvSpPr>
          <p:cNvPr id="4" name="Slide Number Placeholder 3"/>
          <p:cNvSpPr>
            <a:spLocks noGrp="1"/>
          </p:cNvSpPr>
          <p:nvPr>
            <p:ph type="sldNum" sz="quarter" idx="10"/>
          </p:nvPr>
        </p:nvSpPr>
        <p:spPr/>
        <p:txBody>
          <a:bodyPr/>
          <a:lstStyle/>
          <a:p>
            <a:fld id="{290EE6E7-5987-4124-87F9-77526484A6F0}" type="slidenum">
              <a:rPr lang="en-US" smtClean="0"/>
              <a:t>41</a:t>
            </a:fld>
            <a:endParaRPr lang="en-US"/>
          </a:p>
        </p:txBody>
      </p:sp>
    </p:spTree>
    <p:extLst>
      <p:ext uri="{BB962C8B-B14F-4D97-AF65-F5344CB8AC3E}">
        <p14:creationId xmlns:p14="http://schemas.microsoft.com/office/powerpoint/2010/main" val="2236038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Higher coping strategy rate in Aleppo and Homs</a:t>
            </a:r>
          </a:p>
          <a:p>
            <a:pPr marL="171450" indent="-171450">
              <a:buFont typeface="Arial" panose="020B0604020202020204" pitchFamily="34" charset="0"/>
              <a:buChar char="•"/>
            </a:pPr>
            <a:r>
              <a:rPr lang="en-GB" dirty="0" smtClean="0"/>
              <a:t>Same coping strategies reported in NE Syria (except diet change less frequent</a:t>
            </a:r>
            <a:r>
              <a:rPr lang="en-GB" baseline="0" dirty="0" smtClean="0"/>
              <a:t> and borrowing fuel more common)</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42</a:t>
            </a:fld>
            <a:endParaRPr lang="en-US"/>
          </a:p>
        </p:txBody>
      </p:sp>
    </p:spTree>
    <p:extLst>
      <p:ext uri="{BB962C8B-B14F-4D97-AF65-F5344CB8AC3E}">
        <p14:creationId xmlns:p14="http://schemas.microsoft.com/office/powerpoint/2010/main" val="1520612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Estimated %s for KI governorates</a:t>
            </a:r>
          </a:p>
          <a:p>
            <a:pPr marL="171450" indent="-171450">
              <a:buFont typeface="Arial" panose="020B0604020202020204" pitchFamily="34" charset="0"/>
              <a:buChar char="•"/>
            </a:pPr>
            <a:r>
              <a:rPr lang="en-GB" dirty="0" smtClean="0"/>
              <a:t>Kerosene used a lot more</a:t>
            </a:r>
            <a:r>
              <a:rPr lang="en-GB" baseline="0" dirty="0" smtClean="0"/>
              <a:t> in NE Syria</a:t>
            </a:r>
          </a:p>
          <a:p>
            <a:pPr marL="171450" indent="-171450">
              <a:buFont typeface="Arial" panose="020B0604020202020204" pitchFamily="34" charset="0"/>
              <a:buChar char="•"/>
            </a:pPr>
            <a:r>
              <a:rPr lang="en-GB" baseline="0" dirty="0" smtClean="0"/>
              <a:t>‘Other’ is mostly burning animal waste or plastic</a:t>
            </a:r>
          </a:p>
          <a:p>
            <a:pPr marL="171450" indent="-171450">
              <a:buFont typeface="Arial" panose="020B0604020202020204" pitchFamily="34" charset="0"/>
              <a:buChar char="•"/>
            </a:pPr>
            <a:r>
              <a:rPr lang="en-GB" baseline="0" dirty="0" smtClean="0"/>
              <a:t>Interviewees were told to answer this question for last winter</a:t>
            </a:r>
            <a:endParaRPr lang="en-GB" dirty="0" smtClean="0"/>
          </a:p>
        </p:txBody>
      </p:sp>
      <p:sp>
        <p:nvSpPr>
          <p:cNvPr id="4" name="Slide Number Placeholder 3"/>
          <p:cNvSpPr>
            <a:spLocks noGrp="1"/>
          </p:cNvSpPr>
          <p:nvPr>
            <p:ph type="sldNum" sz="quarter" idx="10"/>
          </p:nvPr>
        </p:nvSpPr>
        <p:spPr/>
        <p:txBody>
          <a:bodyPr/>
          <a:lstStyle/>
          <a:p>
            <a:fld id="{290EE6E7-5987-4124-87F9-77526484A6F0}" type="slidenum">
              <a:rPr lang="en-US" smtClean="0"/>
              <a:t>43</a:t>
            </a:fld>
            <a:endParaRPr lang="en-US"/>
          </a:p>
        </p:txBody>
      </p:sp>
    </p:spTree>
    <p:extLst>
      <p:ext uri="{BB962C8B-B14F-4D97-AF65-F5344CB8AC3E}">
        <p14:creationId xmlns:p14="http://schemas.microsoft.com/office/powerpoint/2010/main" val="3360477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Hama seems to be mostly connected to the network</a:t>
            </a:r>
          </a:p>
          <a:p>
            <a:pPr marL="171450" indent="-171450">
              <a:buFont typeface="Arial" panose="020B0604020202020204" pitchFamily="34" charset="0"/>
              <a:buChar char="•"/>
            </a:pPr>
            <a:r>
              <a:rPr lang="en-GB" dirty="0" smtClean="0"/>
              <a:t>Almost no</a:t>
            </a:r>
            <a:r>
              <a:rPr lang="en-GB" baseline="0" dirty="0" smtClean="0"/>
              <a:t> network in Idleb and Ar-Raqqa, none in Deir-ez-Zor</a:t>
            </a:r>
          </a:p>
          <a:p>
            <a:pPr marL="171450" indent="-171450">
              <a:buFont typeface="Arial" panose="020B0604020202020204" pitchFamily="34" charset="0"/>
              <a:buChar char="•"/>
            </a:pPr>
            <a:r>
              <a:rPr lang="en-GB" baseline="0" dirty="0" smtClean="0"/>
              <a:t>Deir-ez-Zor seems to have relatively high access to electricity: could be that fuel for generators is more easily available than in Ar-Raqqa</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44</a:t>
            </a:fld>
            <a:endParaRPr lang="en-US"/>
          </a:p>
        </p:txBody>
      </p:sp>
    </p:spTree>
    <p:extLst>
      <p:ext uri="{BB962C8B-B14F-4D97-AF65-F5344CB8AC3E}">
        <p14:creationId xmlns:p14="http://schemas.microsoft.com/office/powerpoint/2010/main" val="4204747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Lower coping strategy use in Hama (83%)</a:t>
            </a:r>
          </a:p>
          <a:p>
            <a:pPr marL="171450" indent="-171450">
              <a:buFont typeface="Arial" panose="020B0604020202020204" pitchFamily="34" charset="0"/>
              <a:buChar char="•"/>
            </a:pPr>
            <a:r>
              <a:rPr lang="en-GB" baseline="0" dirty="0" smtClean="0"/>
              <a:t>Same coping strategies in NE Syria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45</a:t>
            </a:fld>
            <a:endParaRPr lang="en-US"/>
          </a:p>
        </p:txBody>
      </p:sp>
    </p:spTree>
    <p:extLst>
      <p:ext uri="{BB962C8B-B14F-4D97-AF65-F5344CB8AC3E}">
        <p14:creationId xmlns:p14="http://schemas.microsoft.com/office/powerpoint/2010/main" val="4144477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46</a:t>
            </a:fld>
            <a:endParaRPr lang="en-US"/>
          </a:p>
        </p:txBody>
      </p:sp>
    </p:spTree>
    <p:extLst>
      <p:ext uri="{BB962C8B-B14F-4D97-AF65-F5344CB8AC3E}">
        <p14:creationId xmlns:p14="http://schemas.microsoft.com/office/powerpoint/2010/main" val="375806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Friends/relatives and internet/media</a:t>
            </a:r>
            <a:r>
              <a:rPr lang="en-GB" baseline="0" dirty="0" smtClean="0"/>
              <a:t> also significant sources in NW</a:t>
            </a:r>
          </a:p>
          <a:p>
            <a:pPr marL="171450" indent="-171450">
              <a:buFont typeface="Arial" panose="020B0604020202020204" pitchFamily="34" charset="0"/>
              <a:buChar char="•"/>
            </a:pPr>
            <a:r>
              <a:rPr lang="en-GB" baseline="0" dirty="0" smtClean="0"/>
              <a:t>95% of KIs in Ar-Raqqa report that NFI support information was available in their communities</a:t>
            </a:r>
          </a:p>
          <a:p>
            <a:pPr marL="171450" indent="-171450">
              <a:buFont typeface="Arial" panose="020B0604020202020204" pitchFamily="34" charset="0"/>
              <a:buChar char="•"/>
            </a:pPr>
            <a:r>
              <a:rPr lang="en-GB" baseline="0" dirty="0" smtClean="0"/>
              <a:t>Majority of KIs in Ar-Raqqa report preference for unconditional cash support in their communities</a:t>
            </a:r>
          </a:p>
          <a:p>
            <a:pPr marL="171450" indent="-171450">
              <a:buFont typeface="Arial" panose="020B0604020202020204" pitchFamily="34" charset="0"/>
              <a:buChar char="•"/>
            </a:pPr>
            <a:r>
              <a:rPr lang="en-GB" baseline="0" dirty="0" smtClean="0"/>
              <a:t>Majority of KIs in Deir-ez-Zor report no preference, but of those reporting a preference, majority report preference for unconditional cash support:</a:t>
            </a:r>
          </a:p>
          <a:p>
            <a:pPr marL="628650" lvl="1" indent="-171450">
              <a:buFont typeface="Arial" panose="020B0604020202020204" pitchFamily="34" charset="0"/>
              <a:buChar char="•"/>
            </a:pPr>
            <a:r>
              <a:rPr lang="en-GB" baseline="0" dirty="0" smtClean="0"/>
              <a:t>Interesting to note the difference in NE Syria between preference for cash for NFI assistance but not for shelter assistance</a:t>
            </a:r>
          </a:p>
          <a:p>
            <a:pPr marL="171450" lvl="0" indent="-171450">
              <a:buFont typeface="Arial" panose="020B0604020202020204" pitchFamily="34" charset="0"/>
              <a:buChar char="•"/>
            </a:pPr>
            <a:r>
              <a:rPr lang="en-GB" baseline="0" dirty="0" smtClean="0"/>
              <a:t>Homs reports a lower preference for cash assistance than elsewhere</a:t>
            </a:r>
          </a:p>
          <a:p>
            <a:pPr marL="171450" lvl="0" indent="-171450">
              <a:buFont typeface="Arial" panose="020B0604020202020204" pitchFamily="34" charset="0"/>
              <a:buChar char="•"/>
            </a:pPr>
            <a:r>
              <a:rPr lang="en-GB" baseline="0" dirty="0" smtClean="0"/>
              <a:t>Low preference for conditional vouchers everywhere</a:t>
            </a:r>
            <a:endParaRPr lang="en-GB" dirty="0" smtClean="0"/>
          </a:p>
        </p:txBody>
      </p:sp>
      <p:sp>
        <p:nvSpPr>
          <p:cNvPr id="4" name="Slide Number Placeholder 3"/>
          <p:cNvSpPr>
            <a:spLocks noGrp="1"/>
          </p:cNvSpPr>
          <p:nvPr>
            <p:ph type="sldNum" sz="quarter" idx="10"/>
          </p:nvPr>
        </p:nvSpPr>
        <p:spPr/>
        <p:txBody>
          <a:bodyPr/>
          <a:lstStyle/>
          <a:p>
            <a:fld id="{290EE6E7-5987-4124-87F9-77526484A6F0}" type="slidenum">
              <a:rPr lang="en-US" smtClean="0"/>
              <a:t>47</a:t>
            </a:fld>
            <a:endParaRPr lang="en-US"/>
          </a:p>
        </p:txBody>
      </p:sp>
    </p:spTree>
    <p:extLst>
      <p:ext uri="{BB962C8B-B14F-4D97-AF65-F5344CB8AC3E}">
        <p14:creationId xmlns:p14="http://schemas.microsoft.com/office/powerpoint/2010/main" val="3419253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98% of KIs in </a:t>
            </a:r>
            <a:r>
              <a:rPr lang="en-GB" dirty="0" err="1" smtClean="0"/>
              <a:t>DeZ</a:t>
            </a:r>
            <a:r>
              <a:rPr lang="en-GB" dirty="0" smtClean="0"/>
              <a:t> reported the presence of pawnshop/remittance</a:t>
            </a:r>
            <a:r>
              <a:rPr lang="en-GB" baseline="0" dirty="0" smtClean="0"/>
              <a:t> shops as cash distribution points in their communities.</a:t>
            </a:r>
          </a:p>
          <a:p>
            <a:pPr marL="171450" indent="-171450">
              <a:buFont typeface="Arial" panose="020B0604020202020204" pitchFamily="34" charset="0"/>
              <a:buChar char="•"/>
            </a:pPr>
            <a:r>
              <a:rPr lang="en-GB" baseline="0" dirty="0" smtClean="0"/>
              <a:t>Interesting to note overlap between reported top 3 needs and items that HHs would buy with cash/vouchers</a:t>
            </a:r>
          </a:p>
          <a:p>
            <a:pPr marL="171450" indent="-171450">
              <a:buFont typeface="Arial" panose="020B0604020202020204" pitchFamily="34" charset="0"/>
              <a:buChar char="•"/>
            </a:pPr>
            <a:r>
              <a:rPr lang="en-GB" baseline="0" dirty="0" smtClean="0"/>
              <a:t>Fuel seems to feature heavily as an item that would be bought with vouchers/cash</a:t>
            </a:r>
            <a:endParaRPr lang="en-GB" dirty="0"/>
          </a:p>
        </p:txBody>
      </p:sp>
      <p:sp>
        <p:nvSpPr>
          <p:cNvPr id="4" name="Slide Number Placeholder 3"/>
          <p:cNvSpPr>
            <a:spLocks noGrp="1"/>
          </p:cNvSpPr>
          <p:nvPr>
            <p:ph type="sldNum" sz="quarter" idx="10"/>
          </p:nvPr>
        </p:nvSpPr>
        <p:spPr/>
        <p:txBody>
          <a:bodyPr/>
          <a:lstStyle/>
          <a:p>
            <a:fld id="{290EE6E7-5987-4124-87F9-77526484A6F0}" type="slidenum">
              <a:rPr lang="en-US" smtClean="0"/>
              <a:t>48</a:t>
            </a:fld>
            <a:endParaRPr lang="en-US"/>
          </a:p>
        </p:txBody>
      </p:sp>
    </p:spTree>
    <p:extLst>
      <p:ext uri="{BB962C8B-B14F-4D97-AF65-F5344CB8AC3E}">
        <p14:creationId xmlns:p14="http://schemas.microsoft.com/office/powerpoint/2010/main" val="821675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49</a:t>
            </a:fld>
            <a:endParaRPr lang="en-US"/>
          </a:p>
        </p:txBody>
      </p:sp>
    </p:spTree>
    <p:extLst>
      <p:ext uri="{BB962C8B-B14F-4D97-AF65-F5344CB8AC3E}">
        <p14:creationId xmlns:p14="http://schemas.microsoft.com/office/powerpoint/2010/main" val="143550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kern="1200" baseline="0" dirty="0" smtClean="0">
                <a:solidFill>
                  <a:schemeClr val="tx1"/>
                </a:solidFill>
                <a:effectLst/>
                <a:latin typeface="+mn-lt"/>
                <a:ea typeface="+mn-ea"/>
                <a:cs typeface="+mn-cs"/>
              </a:rPr>
              <a:t>Household</a:t>
            </a:r>
            <a:endParaRPr lang="en-GB"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HH: Explain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MoE</a:t>
            </a:r>
            <a:r>
              <a:rPr lang="en-GB" sz="1200" kern="1200" baseline="0" dirty="0">
                <a:solidFill>
                  <a:schemeClr val="tx1"/>
                </a:solidFill>
                <a:effectLst/>
                <a:latin typeface="+mn-lt"/>
                <a:ea typeface="+mn-ea"/>
                <a:cs typeface="+mn-cs"/>
              </a:rPr>
              <a:t> / CL for sub-district and governorate, representative results, approximately 106 interviews in each SD (with a 10% buffer). Overall aim of sampling: all HH in the SD have the same chance of being selected</a:t>
            </a:r>
          </a:p>
          <a:p>
            <a:pPr marL="171450" indent="-171450">
              <a:spcBef>
                <a:spcPts val="600"/>
              </a:spcBef>
              <a:buFont typeface="Arial" panose="020B0604020202020204" pitchFamily="34" charset="0"/>
              <a:buChar char="•"/>
            </a:pPr>
            <a:r>
              <a:rPr lang="en-GB" sz="1200" dirty="0"/>
              <a:t>Probability Proportional to Size sampling methods used to randomly generate a list of communities to survey within each sub-district, with the number of surveys to be conducted dependent on community size. Within each community, a simple random sample was taken.</a:t>
            </a:r>
          </a:p>
          <a:p>
            <a:pPr marL="171450" indent="-171450">
              <a:spcBef>
                <a:spcPts val="600"/>
              </a:spcBef>
              <a:buFont typeface="Arial" panose="020B0604020202020204" pitchFamily="34" charset="0"/>
              <a:buChar char="•"/>
            </a:pPr>
            <a:r>
              <a:rPr lang="en-GB" sz="1200" dirty="0"/>
              <a:t>During analysis, results </a:t>
            </a:r>
            <a:r>
              <a:rPr lang="en-GB" sz="1200" dirty="0" smtClean="0"/>
              <a:t>were weighted </a:t>
            </a:r>
            <a:r>
              <a:rPr lang="en-GB" sz="1200" dirty="0"/>
              <a:t>to account for the fact that a household in a smaller sub-district is more likely to be selected – to allow results to be representative at the governorate level with a confidence level of 99% and </a:t>
            </a:r>
            <a:r>
              <a:rPr lang="en-GB" sz="1200" dirty="0" smtClean="0"/>
              <a:t>a margin </a:t>
            </a:r>
            <a:r>
              <a:rPr lang="en-GB" sz="1200" dirty="0"/>
              <a:t>of error 5</a:t>
            </a:r>
            <a:r>
              <a:rPr lang="en-GB" sz="1200" dirty="0" smtClean="0"/>
              <a:t>%</a:t>
            </a:r>
            <a:endParaRPr lang="en-GB" sz="1200" dirty="0"/>
          </a:p>
          <a:p>
            <a:pPr marL="171450" indent="-171450">
              <a:spcBef>
                <a:spcPts val="600"/>
              </a:spcBef>
              <a:buFont typeface="Arial" panose="020B0604020202020204" pitchFamily="34" charset="0"/>
              <a:buChar char="•"/>
            </a:pPr>
            <a:r>
              <a:rPr lang="en-GB" sz="1200" dirty="0"/>
              <a:t>Results also representative at urban / rural breakdown in each governorate, though </a:t>
            </a:r>
            <a:r>
              <a:rPr lang="en-GB" sz="1200" dirty="0" smtClean="0"/>
              <a:t>no urban areas were assessed in Quneitra</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kern="1200" baseline="0" dirty="0" smtClean="0">
                <a:solidFill>
                  <a:schemeClr val="tx1"/>
                </a:solidFill>
                <a:effectLst/>
                <a:latin typeface="+mn-lt"/>
                <a:ea typeface="+mn-ea"/>
                <a:cs typeface="+mn-cs"/>
              </a:rPr>
              <a:t>KI </a:t>
            </a:r>
            <a:r>
              <a:rPr lang="en-GB" sz="1200" u="sng" kern="1200" baseline="0" dirty="0">
                <a:solidFill>
                  <a:schemeClr val="tx1"/>
                </a:solidFill>
                <a:effectLst/>
                <a:latin typeface="+mn-lt"/>
                <a:ea typeface="+mn-ea"/>
                <a:cs typeface="+mn-cs"/>
              </a:rPr>
              <a:t>interviews</a:t>
            </a:r>
          </a:p>
          <a:p>
            <a:pPr marL="171450" indent="-171450">
              <a:spcBef>
                <a:spcPts val="500"/>
              </a:spcBef>
              <a:buFont typeface="Arial" panose="020B0604020202020204" pitchFamily="34" charset="0"/>
              <a:buChar char="•"/>
            </a:pPr>
            <a:r>
              <a:rPr lang="en-GB" sz="1200" dirty="0"/>
              <a:t>Approximately </a:t>
            </a:r>
            <a:r>
              <a:rPr lang="en-GB" sz="1200" b="1" dirty="0"/>
              <a:t>10 KI interviews </a:t>
            </a:r>
            <a:r>
              <a:rPr lang="en-GB" sz="1200" dirty="0"/>
              <a:t>conducted in </a:t>
            </a:r>
            <a:r>
              <a:rPr lang="en-GB" sz="1200" b="1" dirty="0"/>
              <a:t>each sub-district </a:t>
            </a:r>
            <a:r>
              <a:rPr lang="en-GB" sz="1200" dirty="0"/>
              <a:t>at the community level. In larger communities (above </a:t>
            </a:r>
            <a:r>
              <a:rPr lang="en-GB" sz="1200" dirty="0" smtClean="0"/>
              <a:t>20,000 </a:t>
            </a:r>
            <a:r>
              <a:rPr lang="en-GB" sz="1200" dirty="0"/>
              <a:t>people), a greater number of KI interviews conducted. Records weighted and aggregated to sub-district level during analysis.</a:t>
            </a:r>
          </a:p>
          <a:p>
            <a:pPr marL="171450" indent="-171450">
              <a:spcBef>
                <a:spcPts val="500"/>
              </a:spcBef>
              <a:buFont typeface="Arial" panose="020B0604020202020204" pitchFamily="34" charset="0"/>
              <a:buChar char="•"/>
            </a:pPr>
            <a:r>
              <a:rPr lang="en-GB" sz="1200" dirty="0"/>
              <a:t>KIs selected on the basis of relevant shelter / NFI specific knowledge – local aid workers, </a:t>
            </a:r>
            <a:r>
              <a:rPr lang="en-GB" sz="1200" dirty="0" err="1"/>
              <a:t>mukhtars</a:t>
            </a:r>
            <a:r>
              <a:rPr lang="en-GB" sz="1200" dirty="0"/>
              <a:t>, those in construction / shelter related businesses; also shop-owners, farmers, former members of local councils</a:t>
            </a:r>
            <a:r>
              <a:rPr lang="en-GB" sz="1200" dirty="0" smtClean="0"/>
              <a:t>.</a:t>
            </a:r>
            <a:endParaRPr lang="en-GB"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9585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dirty="0"/>
              <a:t>Indicators:</a:t>
            </a:r>
            <a:r>
              <a:rPr lang="en-GB" u="none" baseline="0" dirty="0"/>
              <a:t> based on a</a:t>
            </a:r>
            <a:r>
              <a:rPr lang="en-GB" u="none" baseline="0" dirty="0" smtClean="0"/>
              <a:t>) </a:t>
            </a:r>
            <a:r>
              <a:rPr lang="en-GB" u="none" baseline="0" dirty="0" err="1" smtClean="0"/>
              <a:t>WoS</a:t>
            </a:r>
            <a:r>
              <a:rPr lang="en-GB" u="none" baseline="0" dirty="0" smtClean="0"/>
              <a:t> shelter cluster common floor tool; b) </a:t>
            </a:r>
            <a:r>
              <a:rPr lang="en-GB" u="none" baseline="0" dirty="0"/>
              <a:t>input received from cluster </a:t>
            </a:r>
            <a:r>
              <a:rPr lang="en-GB" u="none" baseline="0" dirty="0" smtClean="0"/>
              <a:t>members; c</a:t>
            </a:r>
            <a:r>
              <a:rPr lang="en-GB" u="none" baseline="0" dirty="0"/>
              <a:t>) shelter/NFI components of previous assessments in Syria </a:t>
            </a:r>
            <a:endParaRPr lang="en-GB" u="none" baseline="0" dirty="0" smtClean="0"/>
          </a:p>
          <a:p>
            <a:pPr marL="171450" indent="-171450">
              <a:buFont typeface="Arial" panose="020B0604020202020204" pitchFamily="34" charset="0"/>
              <a:buChar char="•"/>
            </a:pPr>
            <a:r>
              <a:rPr lang="en-GB" u="none" baseline="0" dirty="0" smtClean="0"/>
              <a:t>Indicators </a:t>
            </a:r>
            <a:r>
              <a:rPr lang="en-GB" u="none" baseline="0" dirty="0"/>
              <a:t>aligned with those in previous assessments where possible to allow comparability (e.g. HNO 2017, </a:t>
            </a:r>
            <a:r>
              <a:rPr lang="en-GB" u="none" baseline="0" dirty="0" smtClean="0"/>
              <a:t>SNFI 2016), although there are limits to comparability</a:t>
            </a:r>
            <a:endParaRPr lang="en-GB" u="none" baseline="0" dirty="0"/>
          </a:p>
          <a:p>
            <a:pPr marL="171450" indent="-171450">
              <a:buFont typeface="Arial" panose="020B0604020202020204" pitchFamily="34" charset="0"/>
              <a:buChar char="•"/>
            </a:pPr>
            <a:r>
              <a:rPr lang="en-GB" u="none" baseline="0" dirty="0" smtClean="0"/>
              <a:t>KI </a:t>
            </a:r>
            <a:r>
              <a:rPr lang="en-GB" u="none" baseline="0" dirty="0"/>
              <a:t>questionnaire aimed to cover as many indicators as possible as those covered through HH and FGDs – not always possible due to nature of KI interviews (i.e. difficult to calculate some indicators to same level of detail) – noted in an analysis plan beforehand</a:t>
            </a:r>
          </a:p>
          <a:p>
            <a:pPr marL="171450" indent="-171450">
              <a:buFont typeface="Arial" panose="020B0604020202020204" pitchFamily="34" charset="0"/>
              <a:buChar char="•"/>
            </a:pPr>
            <a:endParaRPr lang="en-GB" u="none" dirty="0"/>
          </a:p>
          <a:p>
            <a:r>
              <a:rPr lang="en-GB" u="sng" dirty="0"/>
              <a:t>Data collection</a:t>
            </a:r>
          </a:p>
          <a:p>
            <a:pPr marL="171450" indent="-171450">
              <a:buFont typeface="Arial" panose="020B0604020202020204" pitchFamily="34" charset="0"/>
              <a:buChar char="•"/>
            </a:pPr>
            <a:r>
              <a:rPr lang="en-GB" baseline="0" dirty="0" err="1"/>
              <a:t>HoH</a:t>
            </a:r>
            <a:r>
              <a:rPr lang="en-GB" sz="1200" dirty="0"/>
              <a:t> defined as those in charge of making decisions for the household and managing household resources. If heads of households were unavailable, enumerators interviewed a household member above the age of 18 able to speak on behalf of the household</a:t>
            </a:r>
          </a:p>
          <a:p>
            <a:pPr marL="171450" indent="-171450">
              <a:buFont typeface="Arial" panose="020B0604020202020204" pitchFamily="34" charset="0"/>
              <a:buChar char="•"/>
            </a:pPr>
            <a:r>
              <a:rPr lang="en-GB" sz="1200" baseline="0" dirty="0"/>
              <a:t>Training and pilot conducted before commencement of survey</a:t>
            </a:r>
            <a:endParaRPr lang="en-GB" baseline="0" dirty="0"/>
          </a:p>
          <a:p>
            <a:pPr marL="171450" indent="-171450">
              <a:buFont typeface="Arial" panose="020B0604020202020204" pitchFamily="34" charset="0"/>
              <a:buChar char="•"/>
            </a:pPr>
            <a:r>
              <a:rPr lang="en-GB" baseline="0" dirty="0"/>
              <a:t>Kobo: allows constraints to be built into tool to reduce data entry mistakes; allows geo-referencing so sampling could be checked</a:t>
            </a:r>
          </a:p>
          <a:p>
            <a:pPr marL="171450" indent="-171450">
              <a:buFont typeface="Arial" panose="020B0604020202020204" pitchFamily="34" charset="0"/>
              <a:buChar char="•"/>
            </a:pPr>
            <a:r>
              <a:rPr lang="en-GB" baseline="0" dirty="0"/>
              <a:t>Data checking: checking entries for inconsistencies and following up with enumerators, tracking length of time for each survey – follow-up limited in some cases due to difficulties contacting enumerators (particular issue for partners / enumerators in government controlled areas)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7948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Slide shows breakdown of surveys collective in each governorate – see % of population covered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Coverage</a:t>
            </a:r>
            <a:r>
              <a:rPr lang="en-GB" dirty="0"/>
              <a:t>: based largely</a:t>
            </a:r>
            <a:r>
              <a:rPr lang="en-GB" baseline="0" dirty="0"/>
              <a:t> on accessibility – not possible to conduct HH interviews in Deir-ez-Zor and Ar-Raqqa. As explained in the methodology, this means results are indicative rather than representative across the assessed area. </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3B5AE15-0E2B-4ACD-9397-1AD5755877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743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8</a:t>
            </a:fld>
            <a:endParaRPr lang="en-US"/>
          </a:p>
        </p:txBody>
      </p:sp>
    </p:spTree>
    <p:extLst>
      <p:ext uri="{BB962C8B-B14F-4D97-AF65-F5344CB8AC3E}">
        <p14:creationId xmlns:p14="http://schemas.microsoft.com/office/powerpoint/2010/main" val="290243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0EE6E7-5987-4124-87F9-77526484A6F0}" type="slidenum">
              <a:rPr lang="en-US" smtClean="0"/>
              <a:t>9</a:t>
            </a:fld>
            <a:endParaRPr lang="en-US"/>
          </a:p>
        </p:txBody>
      </p:sp>
    </p:spTree>
    <p:extLst>
      <p:ext uri="{BB962C8B-B14F-4D97-AF65-F5344CB8AC3E}">
        <p14:creationId xmlns:p14="http://schemas.microsoft.com/office/powerpoint/2010/main" val="2920162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6"/>
            <a:ext cx="12192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9"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5" name="Rectangle 14"/>
          <p:cNvSpPr/>
          <p:nvPr userDrawn="1"/>
        </p:nvSpPr>
        <p:spPr>
          <a:xfrm>
            <a:off x="-1" y="1"/>
            <a:ext cx="12192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311677" y="379824"/>
            <a:ext cx="668268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a:t>Presentation title here</a:t>
            </a:r>
          </a:p>
        </p:txBody>
      </p:sp>
      <p:sp>
        <p:nvSpPr>
          <p:cNvPr id="3" name="Subtitle 2"/>
          <p:cNvSpPr>
            <a:spLocks noGrp="1"/>
          </p:cNvSpPr>
          <p:nvPr>
            <p:ph type="subTitle" idx="1" hasCustomPrompt="1"/>
          </p:nvPr>
        </p:nvSpPr>
        <p:spPr>
          <a:xfrm>
            <a:off x="311677" y="1120536"/>
            <a:ext cx="668268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date</a:t>
            </a:r>
          </a:p>
        </p:txBody>
      </p:sp>
    </p:spTree>
    <p:extLst>
      <p:ext uri="{BB962C8B-B14F-4D97-AF65-F5344CB8AC3E}">
        <p14:creationId xmlns:p14="http://schemas.microsoft.com/office/powerpoint/2010/main" val="137838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65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98375"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1675"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23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11406248" y="1"/>
            <a:ext cx="785753"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grpSp>
    </p:spTree>
    <p:extLst>
      <p:ext uri="{BB962C8B-B14F-4D97-AF65-F5344CB8AC3E}">
        <p14:creationId xmlns:p14="http://schemas.microsoft.com/office/powerpoint/2010/main" val="145793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675" y="1709740"/>
            <a:ext cx="10540763" cy="1707229"/>
          </a:xfrm>
        </p:spPr>
        <p:txBody>
          <a:bodyPr anchor="b"/>
          <a:lstStyle>
            <a:lvl1pPr>
              <a:defRPr sz="4400" b="1"/>
            </a:lvl1pPr>
          </a:lstStyle>
          <a:p>
            <a:r>
              <a:rPr lang="en-US"/>
              <a:t>Click to edit Master title style</a:t>
            </a:r>
            <a:endParaRPr lang="en-US" dirty="0"/>
          </a:p>
        </p:txBody>
      </p:sp>
      <p:sp>
        <p:nvSpPr>
          <p:cNvPr id="3" name="Text Placeholder 2"/>
          <p:cNvSpPr>
            <a:spLocks noGrp="1"/>
          </p:cNvSpPr>
          <p:nvPr>
            <p:ph type="body" idx="1"/>
          </p:nvPr>
        </p:nvSpPr>
        <p:spPr>
          <a:xfrm>
            <a:off x="311675" y="3544437"/>
            <a:ext cx="1054076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13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3116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2619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58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1139734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11675" y="365126"/>
            <a:ext cx="10596957" cy="2735584"/>
          </a:xfrm>
        </p:spPr>
        <p:txBody>
          <a:bodyPr>
            <a:noAutofit/>
          </a:bodyPr>
          <a:lstStyle>
            <a:lvl1pPr>
              <a:defRPr sz="2800" b="1" baseline="0">
                <a:solidFill>
                  <a:schemeClr val="bg1"/>
                </a:solidFill>
              </a:defRPr>
            </a:lvl1pPr>
          </a:lstStyle>
          <a:p>
            <a:r>
              <a:rPr lang="en-US" dirty="0"/>
              <a:t>Use this slide for a detailed map.</a:t>
            </a:r>
            <a:br>
              <a:rPr lang="en-US" dirty="0"/>
            </a:br>
            <a:r>
              <a:rPr lang="en-US" dirty="0"/>
              <a:t/>
            </a:r>
            <a:br>
              <a:rPr lang="en-US" dirty="0"/>
            </a:br>
            <a:r>
              <a:rPr lang="en-US" dirty="0"/>
              <a:t>Crop the map to show only the area of interest, using the REACH sidebar. </a:t>
            </a:r>
            <a:br>
              <a:rPr lang="en-US" dirty="0"/>
            </a:br>
            <a:r>
              <a:rPr lang="en-US" dirty="0"/>
              <a:t>While no title is needed, leave an explanation in the comments section if the slideshow will be shared afterwards.</a:t>
            </a:r>
          </a:p>
        </p:txBody>
      </p:sp>
    </p:spTree>
    <p:extLst>
      <p:ext uri="{BB962C8B-B14F-4D97-AF65-F5344CB8AC3E}">
        <p14:creationId xmlns:p14="http://schemas.microsoft.com/office/powerpoint/2010/main" val="60706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11675" y="365126"/>
            <a:ext cx="10596957" cy="2735584"/>
          </a:xfrm>
        </p:spPr>
        <p:txBody>
          <a:bodyPr>
            <a:noAutofit/>
          </a:bodyPr>
          <a:lstStyle>
            <a:lvl1pPr>
              <a:defRPr sz="2800" b="1" baseline="0">
                <a:solidFill>
                  <a:schemeClr val="bg1"/>
                </a:solidFill>
              </a:defRPr>
            </a:lvl1pPr>
          </a:lstStyle>
          <a:p>
            <a:r>
              <a:rPr lang="en-US" dirty="0"/>
              <a:t>Use this slide for a whole map.</a:t>
            </a:r>
            <a:br>
              <a:rPr lang="en-US" dirty="0"/>
            </a:br>
            <a:r>
              <a:rPr lang="en-US" dirty="0"/>
              <a:t/>
            </a:r>
            <a:br>
              <a:rPr lang="en-US" dirty="0"/>
            </a:br>
            <a:r>
              <a:rPr lang="en-US" dirty="0"/>
              <a:t>Expand the map to fill the page proportionally as much as possible. Centre the map on the page and leave black space at edges as required. </a:t>
            </a:r>
          </a:p>
        </p:txBody>
      </p:sp>
    </p:spTree>
    <p:extLst>
      <p:ext uri="{BB962C8B-B14F-4D97-AF65-F5344CB8AC3E}">
        <p14:creationId xmlns:p14="http://schemas.microsoft.com/office/powerpoint/2010/main" val="117530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4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1675" y="457200"/>
            <a:ext cx="4460351"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4968472" y="987427"/>
            <a:ext cx="594016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1675" y="2057400"/>
            <a:ext cx="44603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5047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1675" y="457200"/>
            <a:ext cx="3932237"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4736432"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1167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201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675" y="365127"/>
            <a:ext cx="10596957" cy="67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1675" y="1253332"/>
            <a:ext cx="10596957" cy="5071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11406248" y="1"/>
            <a:ext cx="785753"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grpSp>
    </p:spTree>
    <p:extLst>
      <p:ext uri="{BB962C8B-B14F-4D97-AF65-F5344CB8AC3E}">
        <p14:creationId xmlns:p14="http://schemas.microsoft.com/office/powerpoint/2010/main" val="3679990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png"/><Relationship Id="rId7"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3.png"/><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2.png"/><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3.png"/><Relationship Id="rId9"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2.png"/><Relationship Id="rId7"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chart" Target="../charts/chart39.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73170" y="4708478"/>
            <a:ext cx="4230806" cy="1200329"/>
          </a:xfrm>
          <a:prstGeom prst="rect">
            <a:avLst/>
          </a:prstGeom>
          <a:solidFill>
            <a:schemeClr val="bg1"/>
          </a:solidFill>
        </p:spPr>
        <p:txBody>
          <a:bodyPr wrap="square" rtlCol="0">
            <a:spAutoFit/>
          </a:bodyPr>
          <a:lstStyle/>
          <a:p>
            <a:endParaRPr lang="en-US" kern="0" dirty="0">
              <a:solidFill>
                <a:sysClr val="windowText" lastClr="000000"/>
              </a:solidFill>
            </a:endParaRPr>
          </a:p>
          <a:p>
            <a:endParaRPr lang="en-US" kern="0" dirty="0">
              <a:solidFill>
                <a:sysClr val="windowText" lastClr="000000"/>
              </a:solidFill>
            </a:endParaRPr>
          </a:p>
          <a:p>
            <a:endParaRPr lang="en-US" kern="0" dirty="0">
              <a:solidFill>
                <a:sysClr val="windowText" lastClr="000000"/>
              </a:solidFill>
            </a:endParaRPr>
          </a:p>
          <a:p>
            <a:endParaRPr lang="en-US" kern="0" dirty="0">
              <a:solidFill>
                <a:sysClr val="windowText" lastClr="000000"/>
              </a:solidFill>
            </a:endParaRPr>
          </a:p>
        </p:txBody>
      </p:sp>
      <p:pic>
        <p:nvPicPr>
          <p:cNvPr id="4" name="Picture 3"/>
          <p:cNvPicPr>
            <a:picLocks noChangeAspect="1"/>
          </p:cNvPicPr>
          <p:nvPr/>
        </p:nvPicPr>
        <p:blipFill>
          <a:blip r:embed="rId3"/>
          <a:stretch>
            <a:fillRect/>
          </a:stretch>
        </p:blipFill>
        <p:spPr>
          <a:xfrm>
            <a:off x="5407572" y="6353742"/>
            <a:ext cx="2005070" cy="457200"/>
          </a:xfrm>
          <a:prstGeom prst="rect">
            <a:avLst/>
          </a:prstGeom>
        </p:spPr>
      </p:pic>
      <p:pic>
        <p:nvPicPr>
          <p:cNvPr id="6" name="Picture 5"/>
          <p:cNvPicPr>
            <a:picLocks noChangeAspect="1"/>
          </p:cNvPicPr>
          <p:nvPr/>
        </p:nvPicPr>
        <p:blipFill>
          <a:blip r:embed="rId4"/>
          <a:stretch>
            <a:fillRect/>
          </a:stretch>
        </p:blipFill>
        <p:spPr>
          <a:xfrm>
            <a:off x="10168765" y="6362458"/>
            <a:ext cx="1569308" cy="403396"/>
          </a:xfrm>
          <a:prstGeom prst="rect">
            <a:avLst/>
          </a:prstGeom>
        </p:spPr>
      </p:pic>
      <p:sp>
        <p:nvSpPr>
          <p:cNvPr id="9" name="Title 1"/>
          <p:cNvSpPr txBox="1">
            <a:spLocks/>
          </p:cNvSpPr>
          <p:nvPr/>
        </p:nvSpPr>
        <p:spPr>
          <a:xfrm>
            <a:off x="644844" y="5579642"/>
            <a:ext cx="7796003" cy="6583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baseline="0">
                <a:ln>
                  <a:noFill/>
                </a:ln>
                <a:solidFill>
                  <a:schemeClr val="tx1"/>
                </a:solidFill>
                <a:effectLst/>
                <a:latin typeface="Arial Narrow" panose="020B0606020202030204" pitchFamily="34" charset="0"/>
                <a:ea typeface="+mj-ea"/>
                <a:cs typeface="+mj-cs"/>
              </a:defRPr>
            </a:lvl1pPr>
          </a:lstStyle>
          <a:p>
            <a:r>
              <a:rPr lang="en-GB" sz="3600" dirty="0"/>
              <a:t>UNHCR Shelter NFIs Assessment </a:t>
            </a:r>
            <a:r>
              <a:rPr lang="en-GB" sz="3600" dirty="0" smtClean="0"/>
              <a:t>–Preliminary Findings Presentation</a:t>
            </a:r>
            <a:endParaRPr lang="en-GB" sz="3600" dirty="0"/>
          </a:p>
        </p:txBody>
      </p:sp>
      <p:sp>
        <p:nvSpPr>
          <p:cNvPr id="12" name="Subtitle 2"/>
          <p:cNvSpPr>
            <a:spLocks noGrp="1"/>
          </p:cNvSpPr>
          <p:nvPr>
            <p:ph type="subTitle" idx="1"/>
          </p:nvPr>
        </p:nvSpPr>
        <p:spPr>
          <a:xfrm>
            <a:off x="8240545" y="5095231"/>
            <a:ext cx="3272965" cy="1036044"/>
          </a:xfrm>
        </p:spPr>
        <p:txBody>
          <a:bodyPr>
            <a:normAutofit/>
          </a:bodyPr>
          <a:lstStyle/>
          <a:p>
            <a:pPr algn="r"/>
            <a:r>
              <a:rPr lang="en-GB" dirty="0" smtClean="0"/>
              <a:t>Gaziantep, Turkey</a:t>
            </a:r>
          </a:p>
          <a:p>
            <a:pPr algn="r"/>
            <a:r>
              <a:rPr lang="en-GB" dirty="0" smtClean="0"/>
              <a:t>September 2017</a:t>
            </a:r>
            <a:endParaRPr lang="en-GB" dirty="0"/>
          </a:p>
          <a:p>
            <a:endParaRPr lang="en-GB"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43" t="30837"/>
          <a:stretch/>
        </p:blipFill>
        <p:spPr>
          <a:xfrm>
            <a:off x="644844" y="307551"/>
            <a:ext cx="10868666" cy="4752806"/>
          </a:xfrm>
          <a:prstGeom prst="rect">
            <a:avLst/>
          </a:prstGeom>
        </p:spPr>
      </p:pic>
    </p:spTree>
    <p:extLst>
      <p:ext uri="{BB962C8B-B14F-4D97-AF65-F5344CB8AC3E}">
        <p14:creationId xmlns:p14="http://schemas.microsoft.com/office/powerpoint/2010/main" val="183220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Household composition</a:t>
            </a:r>
            <a:endParaRPr lang="en-GB" dirty="0"/>
          </a:p>
        </p:txBody>
      </p:sp>
      <p:sp>
        <p:nvSpPr>
          <p:cNvPr id="9" name="Content Placeholder 2"/>
          <p:cNvSpPr txBox="1">
            <a:spLocks/>
          </p:cNvSpPr>
          <p:nvPr/>
        </p:nvSpPr>
        <p:spPr>
          <a:xfrm>
            <a:off x="1716069" y="1509086"/>
            <a:ext cx="3661357" cy="4348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2"/>
                </a:solidFill>
              </a:rPr>
              <a:t>Population distribution by age and </a:t>
            </a:r>
            <a:r>
              <a:rPr lang="en-US" sz="1400" b="1" dirty="0" smtClean="0">
                <a:solidFill>
                  <a:schemeClr val="bg2"/>
                </a:solidFill>
              </a:rPr>
              <a:t>gender </a:t>
            </a:r>
            <a:r>
              <a:rPr lang="en-US" sz="1400" b="1" dirty="0">
                <a:solidFill>
                  <a:schemeClr val="bg2"/>
                </a:solidFill>
              </a:rPr>
              <a:t>(Aleppo, Idleb, Hama, </a:t>
            </a:r>
            <a:r>
              <a:rPr lang="en-US" sz="1400" b="1" dirty="0" smtClean="0">
                <a:solidFill>
                  <a:schemeClr val="bg2"/>
                </a:solidFill>
              </a:rPr>
              <a:t>Homs)</a:t>
            </a:r>
            <a:endParaRPr lang="en-GB" dirty="0"/>
          </a:p>
        </p:txBody>
      </p:sp>
      <p:pic>
        <p:nvPicPr>
          <p:cNvPr id="7" name="Picture 6"/>
          <p:cNvPicPr>
            <a:picLocks noChangeAspect="1"/>
          </p:cNvPicPr>
          <p:nvPr/>
        </p:nvPicPr>
        <p:blipFill>
          <a:blip r:embed="rId3"/>
          <a:stretch>
            <a:fillRect/>
          </a:stretch>
        </p:blipFill>
        <p:spPr>
          <a:xfrm rot="16200000">
            <a:off x="10670945" y="3257718"/>
            <a:ext cx="2291648" cy="522546"/>
          </a:xfrm>
          <a:prstGeom prst="rect">
            <a:avLst/>
          </a:prstGeom>
        </p:spPr>
      </p:pic>
      <p:pic>
        <p:nvPicPr>
          <p:cNvPr id="10" name="Picture 9"/>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2" name="Chart 11">
            <a:extLst>
              <a:ext uri="{FF2B5EF4-FFF2-40B4-BE49-F238E27FC236}">
                <a16:creationId xmlns:xdr="http://schemas.openxmlformats.org/drawingml/2006/spreadsheetDrawing" xmlns="" xmlns:a16="http://schemas.microsoft.com/office/drawing/2014/main" xmlns:lc="http://schemas.openxmlformats.org/drawingml/2006/lockedCanvas" id="{80228A2D-4323-42B3-953D-1E7A2459500F}"/>
              </a:ext>
            </a:extLst>
          </p:cNvPr>
          <p:cNvGraphicFramePr>
            <a:graphicFrameLocks/>
          </p:cNvGraphicFramePr>
          <p:nvPr>
            <p:extLst>
              <p:ext uri="{D42A27DB-BD31-4B8C-83A1-F6EECF244321}">
                <p14:modId xmlns:p14="http://schemas.microsoft.com/office/powerpoint/2010/main" val="2253692080"/>
              </p:ext>
            </p:extLst>
          </p:nvPr>
        </p:nvGraphicFramePr>
        <p:xfrm>
          <a:off x="620274" y="1943904"/>
          <a:ext cx="5590312" cy="36936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613742" y="1509086"/>
            <a:ext cx="4294890" cy="2031325"/>
          </a:xfrm>
          <a:prstGeom prst="rect">
            <a:avLst/>
          </a:prstGeom>
          <a:noFill/>
        </p:spPr>
        <p:txBody>
          <a:bodyPr wrap="square" rtlCol="0">
            <a:spAutoFit/>
          </a:bodyPr>
          <a:lstStyle/>
          <a:p>
            <a:r>
              <a:rPr lang="en-GB" dirty="0" smtClean="0"/>
              <a:t>Population distribution in Ar-Raqqa and Deir-ez-Zor:</a:t>
            </a:r>
          </a:p>
          <a:p>
            <a:pPr marL="742950" lvl="1" indent="-285750">
              <a:buFont typeface="Arial" panose="020B0604020202020204" pitchFamily="34" charset="0"/>
              <a:buChar char="•"/>
            </a:pPr>
            <a:r>
              <a:rPr lang="en-GB" dirty="0" smtClean="0"/>
              <a:t>60% female in both</a:t>
            </a:r>
          </a:p>
          <a:p>
            <a:pPr marL="742950" lvl="1" indent="-285750">
              <a:buFont typeface="Arial" panose="020B0604020202020204" pitchFamily="34" charset="0"/>
              <a:buChar char="•"/>
            </a:pPr>
            <a:r>
              <a:rPr lang="en-GB" dirty="0" smtClean="0"/>
              <a:t>50% below 18 years old in both</a:t>
            </a:r>
          </a:p>
          <a:p>
            <a:pPr marL="742950" lvl="1" indent="-285750">
              <a:buFont typeface="Arial" panose="020B0604020202020204" pitchFamily="34" charset="0"/>
              <a:buChar char="•"/>
            </a:pPr>
            <a:r>
              <a:rPr lang="en-GB" dirty="0" smtClean="0"/>
              <a:t>37% aged 18-59 in Ar-Raqqa and 42% in Deir-ez-Zor</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73417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73" y="2043106"/>
            <a:ext cx="5641444" cy="1707229"/>
          </a:xfrm>
        </p:spPr>
        <p:txBody>
          <a:bodyPr>
            <a:normAutofit/>
          </a:bodyPr>
          <a:lstStyle/>
          <a:p>
            <a:r>
              <a:rPr lang="en-GB" dirty="0" smtClean="0"/>
              <a:t>Displacement</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694820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5" y="365127"/>
            <a:ext cx="11069687" cy="750182"/>
          </a:xfrm>
        </p:spPr>
        <p:txBody>
          <a:bodyPr>
            <a:normAutofit fontScale="90000"/>
          </a:bodyPr>
          <a:lstStyle/>
          <a:p>
            <a:r>
              <a:rPr lang="en-US" dirty="0"/>
              <a:t>Population groups: non-displaced, IDPs and returnees</a:t>
            </a:r>
            <a:endParaRPr lang="en-GB" dirty="0"/>
          </a:p>
        </p:txBody>
      </p:sp>
      <p:sp>
        <p:nvSpPr>
          <p:cNvPr id="3" name="Content Placeholder 2"/>
          <p:cNvSpPr>
            <a:spLocks noGrp="1"/>
          </p:cNvSpPr>
          <p:nvPr>
            <p:ph idx="1"/>
          </p:nvPr>
        </p:nvSpPr>
        <p:spPr>
          <a:xfrm>
            <a:off x="311675" y="1253333"/>
            <a:ext cx="10596957" cy="1539971"/>
          </a:xfrm>
        </p:spPr>
        <p:txBody>
          <a:bodyPr>
            <a:normAutofit/>
          </a:bodyPr>
          <a:lstStyle/>
          <a:p>
            <a:r>
              <a:rPr lang="en-GB" sz="2000" b="1" dirty="0"/>
              <a:t>Highest proportion of IDPs found in </a:t>
            </a:r>
            <a:r>
              <a:rPr lang="en-GB" sz="2000" b="1" dirty="0" smtClean="0"/>
              <a:t>Aleppo and Hama</a:t>
            </a:r>
            <a:r>
              <a:rPr lang="en-GB" sz="2000" dirty="0" smtClean="0"/>
              <a:t>. </a:t>
            </a:r>
          </a:p>
          <a:p>
            <a:r>
              <a:rPr lang="en-GB" sz="2000" b="1" dirty="0" smtClean="0"/>
              <a:t>Highest </a:t>
            </a:r>
            <a:r>
              <a:rPr lang="en-GB" sz="2000" b="1" dirty="0"/>
              <a:t>proportion of returnees </a:t>
            </a:r>
            <a:r>
              <a:rPr lang="en-GB" sz="2000" b="1" dirty="0" smtClean="0"/>
              <a:t>found </a:t>
            </a:r>
            <a:r>
              <a:rPr lang="en-GB" sz="2000" b="1" dirty="0"/>
              <a:t>in </a:t>
            </a:r>
            <a:r>
              <a:rPr lang="en-GB" sz="2000" b="1" dirty="0" smtClean="0"/>
              <a:t>Ar-Raqqa and Hama</a:t>
            </a:r>
            <a:r>
              <a:rPr lang="en-GB" sz="2000" dirty="0" smtClean="0"/>
              <a:t>. </a:t>
            </a:r>
            <a:r>
              <a:rPr lang="en-GB" sz="2000" dirty="0"/>
              <a:t>Similar proportions of returnees to urban and rural areas in each governorate, with the exception of </a:t>
            </a:r>
            <a:r>
              <a:rPr lang="en-GB" sz="2000" dirty="0" smtClean="0"/>
              <a:t>Hama (where more returnees were in urban areas).</a:t>
            </a:r>
            <a:endParaRPr lang="en-GB" sz="2000" dirty="0"/>
          </a:p>
        </p:txBody>
      </p:sp>
      <p:sp>
        <p:nvSpPr>
          <p:cNvPr id="8" name="Content Placeholder 2"/>
          <p:cNvSpPr txBox="1">
            <a:spLocks/>
          </p:cNvSpPr>
          <p:nvPr/>
        </p:nvSpPr>
        <p:spPr>
          <a:xfrm>
            <a:off x="2349385" y="2883197"/>
            <a:ext cx="3661357" cy="331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Proportion of non-displaced, IDPs and returnees</a:t>
            </a:r>
          </a:p>
          <a:p>
            <a:endParaRPr lang="en-GB" dirty="0"/>
          </a:p>
        </p:txBody>
      </p:sp>
      <p:pic>
        <p:nvPicPr>
          <p:cNvPr id="9" name="Picture 8"/>
          <p:cNvPicPr>
            <a:picLocks noChangeAspect="1"/>
          </p:cNvPicPr>
          <p:nvPr/>
        </p:nvPicPr>
        <p:blipFill>
          <a:blip r:embed="rId3"/>
          <a:stretch>
            <a:fillRect/>
          </a:stretch>
        </p:blipFill>
        <p:spPr>
          <a:xfrm rot="16200000">
            <a:off x="10670945" y="3257718"/>
            <a:ext cx="2291648" cy="522546"/>
          </a:xfrm>
          <a:prstGeom prst="rect">
            <a:avLst/>
          </a:prstGeom>
        </p:spPr>
      </p:pic>
      <p:pic>
        <p:nvPicPr>
          <p:cNvPr id="10" name="Picture 9"/>
          <p:cNvPicPr>
            <a:picLocks noChangeAspect="1"/>
          </p:cNvPicPr>
          <p:nvPr/>
        </p:nvPicPr>
        <p:blipFill>
          <a:blip r:embed="rId4"/>
          <a:stretch>
            <a:fillRect/>
          </a:stretch>
        </p:blipFill>
        <p:spPr>
          <a:xfrm rot="16200000">
            <a:off x="11049824" y="836457"/>
            <a:ext cx="1569308" cy="403396"/>
          </a:xfrm>
          <a:prstGeom prst="rect">
            <a:avLst/>
          </a:prstGeom>
        </p:spPr>
      </p:pic>
      <p:sp>
        <p:nvSpPr>
          <p:cNvPr id="12" name="Content Placeholder 2"/>
          <p:cNvSpPr txBox="1">
            <a:spLocks/>
          </p:cNvSpPr>
          <p:nvPr/>
        </p:nvSpPr>
        <p:spPr>
          <a:xfrm>
            <a:off x="8122336" y="2901936"/>
            <a:ext cx="3109728" cy="3896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Multiple displacement: </a:t>
            </a:r>
            <a:r>
              <a:rPr lang="en-GB" sz="2000" dirty="0"/>
              <a:t>average number of times displaced highest in </a:t>
            </a:r>
            <a:r>
              <a:rPr lang="en-GB" sz="2000" dirty="0" smtClean="0"/>
              <a:t>Hama and Ar-Raqqa.</a:t>
            </a:r>
            <a:endParaRPr lang="en-GB" sz="2000" dirty="0"/>
          </a:p>
          <a:p>
            <a:pPr marL="0" indent="0">
              <a:buNone/>
            </a:pPr>
            <a:endParaRPr lang="en-GB" sz="2000" dirty="0"/>
          </a:p>
          <a:p>
            <a:r>
              <a:rPr lang="en-GB" sz="2000" b="1" dirty="0"/>
              <a:t>Areas of origin: </a:t>
            </a:r>
            <a:r>
              <a:rPr lang="en-GB" sz="2000" dirty="0"/>
              <a:t>largely intra-governorate </a:t>
            </a:r>
            <a:r>
              <a:rPr lang="en-GB" sz="2000" dirty="0" smtClean="0"/>
              <a:t>displacement, other than in Idleb, where more than half of IDPs came from Hama or Aleppo.</a:t>
            </a:r>
            <a:endParaRPr lang="en-GB" sz="2000" dirty="0"/>
          </a:p>
        </p:txBody>
      </p:sp>
      <p:cxnSp>
        <p:nvCxnSpPr>
          <p:cNvPr id="13" name="Straight Connector 12"/>
          <p:cNvCxnSpPr>
            <a:cxnSpLocks/>
          </p:cNvCxnSpPr>
          <p:nvPr/>
        </p:nvCxnSpPr>
        <p:spPr>
          <a:xfrm flipH="1">
            <a:off x="403192" y="4149580"/>
            <a:ext cx="74980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xmlns="" xmlns:lc="http://schemas.openxmlformats.org/drawingml/2006/lockedCanvas" id="{03809B05-F925-4DA1-B627-54D5F5AA8ED5}"/>
              </a:ext>
            </a:extLst>
          </p:cNvPr>
          <p:cNvGraphicFramePr>
            <a:graphicFrameLocks/>
          </p:cNvGraphicFramePr>
          <p:nvPr>
            <p:extLst>
              <p:ext uri="{D42A27DB-BD31-4B8C-83A1-F6EECF244321}">
                <p14:modId xmlns:p14="http://schemas.microsoft.com/office/powerpoint/2010/main" val="2705653725"/>
              </p:ext>
            </p:extLst>
          </p:nvPr>
        </p:nvGraphicFramePr>
        <p:xfrm>
          <a:off x="189705" y="2987709"/>
          <a:ext cx="7553740" cy="3722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60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IDPs: property possessed before displacement</a:t>
            </a:r>
            <a:endParaRPr lang="en-GB" dirty="0"/>
          </a:p>
        </p:txBody>
      </p:sp>
      <p:sp>
        <p:nvSpPr>
          <p:cNvPr id="3" name="Content Placeholder 2"/>
          <p:cNvSpPr>
            <a:spLocks noGrp="1"/>
          </p:cNvSpPr>
          <p:nvPr>
            <p:ph idx="1"/>
          </p:nvPr>
        </p:nvSpPr>
        <p:spPr>
          <a:xfrm>
            <a:off x="311675" y="1038155"/>
            <a:ext cx="10596957" cy="5650744"/>
          </a:xfrm>
        </p:spPr>
        <p:txBody>
          <a:bodyPr>
            <a:normAutofit lnSpcReduction="10000"/>
          </a:bodyPr>
          <a:lstStyle/>
          <a:p>
            <a:r>
              <a:rPr lang="en-GB" dirty="0"/>
              <a:t>In Northwest Syria, </a:t>
            </a:r>
            <a:r>
              <a:rPr lang="en-GB" dirty="0" smtClean="0"/>
              <a:t>82</a:t>
            </a:r>
            <a:r>
              <a:rPr lang="en-GB" dirty="0"/>
              <a:t>% </a:t>
            </a:r>
            <a:r>
              <a:rPr lang="en-GB" dirty="0" smtClean="0"/>
              <a:t>of IDP households reported owning </a:t>
            </a:r>
            <a:r>
              <a:rPr lang="en-GB" dirty="0"/>
              <a:t>property before displacement.</a:t>
            </a:r>
            <a:endParaRPr lang="en-GB" dirty="0" smtClean="0"/>
          </a:p>
          <a:p>
            <a:r>
              <a:rPr lang="en-GB" dirty="0" smtClean="0"/>
              <a:t>Of those who had owned property, top 3 most common types:</a:t>
            </a:r>
          </a:p>
          <a:p>
            <a:endParaRPr lang="en-GB" dirty="0"/>
          </a:p>
          <a:p>
            <a:endParaRPr lang="en-GB" dirty="0" smtClean="0"/>
          </a:p>
          <a:p>
            <a:endParaRPr lang="en-GB" dirty="0"/>
          </a:p>
          <a:p>
            <a:endParaRPr lang="en-GB" dirty="0" smtClean="0"/>
          </a:p>
          <a:p>
            <a:r>
              <a:rPr lang="en-GB" dirty="0" smtClean="0"/>
              <a:t>Status of property owned before displacement (top 3):</a:t>
            </a:r>
          </a:p>
          <a:p>
            <a:endParaRPr lang="en-GB" dirty="0"/>
          </a:p>
          <a:p>
            <a:endParaRPr lang="en-GB" dirty="0" smtClean="0"/>
          </a:p>
          <a:p>
            <a:endParaRPr lang="en-GB" dirty="0"/>
          </a:p>
          <a:p>
            <a:r>
              <a:rPr lang="en-GB" dirty="0" smtClean="0"/>
              <a:t>6% reported that property was unaffected.</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593421253"/>
              </p:ext>
            </p:extLst>
          </p:nvPr>
        </p:nvGraphicFramePr>
        <p:xfrm>
          <a:off x="1718152" y="2212829"/>
          <a:ext cx="7263010" cy="18581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82212669"/>
              </p:ext>
            </p:extLst>
          </p:nvPr>
        </p:nvGraphicFramePr>
        <p:xfrm>
          <a:off x="2782869" y="4408033"/>
          <a:ext cx="3968661" cy="18299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2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6" y="365127"/>
            <a:ext cx="4636106" cy="673028"/>
          </a:xfrm>
        </p:spPr>
        <p:txBody>
          <a:bodyPr>
            <a:normAutofit fontScale="90000"/>
          </a:bodyPr>
          <a:lstStyle/>
          <a:p>
            <a:r>
              <a:rPr lang="en-GB" dirty="0" smtClean="0"/>
              <a:t>Movement Intentions</a:t>
            </a:r>
            <a:endParaRPr lang="en-GB" dirty="0"/>
          </a:p>
        </p:txBody>
      </p:sp>
      <p:pic>
        <p:nvPicPr>
          <p:cNvPr id="4" name="Picture 3"/>
          <p:cNvPicPr>
            <a:picLocks noChangeAspect="1"/>
          </p:cNvPicPr>
          <p:nvPr/>
        </p:nvPicPr>
        <p:blipFill>
          <a:blip r:embed="rId3"/>
          <a:stretch>
            <a:fillRect/>
          </a:stretch>
        </p:blipFill>
        <p:spPr>
          <a:xfrm rot="16200000">
            <a:off x="10670945" y="3257718"/>
            <a:ext cx="2291648" cy="522546"/>
          </a:xfrm>
          <a:prstGeom prst="rect">
            <a:avLst/>
          </a:prstGeom>
        </p:spPr>
      </p:pic>
      <p:pic>
        <p:nvPicPr>
          <p:cNvPr id="5" name="Picture 4"/>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4238231587"/>
              </p:ext>
            </p:extLst>
          </p:nvPr>
        </p:nvGraphicFramePr>
        <p:xfrm>
          <a:off x="6373034" y="1947814"/>
          <a:ext cx="4968240" cy="2598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737278708"/>
              </p:ext>
            </p:extLst>
          </p:nvPr>
        </p:nvGraphicFramePr>
        <p:xfrm>
          <a:off x="6287022" y="1249593"/>
          <a:ext cx="4381500" cy="876300"/>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Connector 7"/>
          <p:cNvCxnSpPr>
            <a:cxnSpLocks/>
          </p:cNvCxnSpPr>
          <p:nvPr/>
        </p:nvCxnSpPr>
        <p:spPr>
          <a:xfrm flipH="1" flipV="1">
            <a:off x="6751529" y="2129425"/>
            <a:ext cx="4481666" cy="346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311675" y="1113311"/>
            <a:ext cx="5876183" cy="5512957"/>
          </a:xfrm>
        </p:spPr>
        <p:txBody>
          <a:bodyPr/>
          <a:lstStyle/>
          <a:p>
            <a:pPr>
              <a:lnSpc>
                <a:spcPct val="100000"/>
              </a:lnSpc>
            </a:pPr>
            <a:r>
              <a:rPr lang="en-GB" dirty="0" smtClean="0"/>
              <a:t>Higher intended departures reported from Ar-Raqqa and Deir-ez-Zor.</a:t>
            </a:r>
          </a:p>
          <a:p>
            <a:pPr>
              <a:lnSpc>
                <a:spcPct val="100000"/>
              </a:lnSpc>
            </a:pPr>
            <a:r>
              <a:rPr lang="en-GB" dirty="0" smtClean="0"/>
              <a:t>95% of those intending to leave in Homs reported a different shelter in the same community as their intended destination</a:t>
            </a:r>
          </a:p>
          <a:p>
            <a:pPr>
              <a:lnSpc>
                <a:spcPct val="100000"/>
              </a:lnSpc>
            </a:pPr>
            <a:r>
              <a:rPr lang="en-GB" dirty="0" smtClean="0"/>
              <a:t>31% of those intending to leave in Idleb reported that they intended to go outside of Syria.</a:t>
            </a:r>
          </a:p>
          <a:p>
            <a:endParaRPr lang="en-GB" dirty="0" smtClean="0"/>
          </a:p>
        </p:txBody>
      </p:sp>
      <p:graphicFrame>
        <p:nvGraphicFramePr>
          <p:cNvPr id="11" name="Chart 10"/>
          <p:cNvGraphicFramePr>
            <a:graphicFrameLocks/>
          </p:cNvGraphicFramePr>
          <p:nvPr>
            <p:extLst>
              <p:ext uri="{D42A27DB-BD31-4B8C-83A1-F6EECF244321}">
                <p14:modId xmlns:p14="http://schemas.microsoft.com/office/powerpoint/2010/main" val="226837616"/>
              </p:ext>
            </p:extLst>
          </p:nvPr>
        </p:nvGraphicFramePr>
        <p:xfrm>
          <a:off x="6158865" y="4396636"/>
          <a:ext cx="5396631" cy="2461364"/>
        </p:xfrm>
        <a:graphic>
          <a:graphicData uri="http://schemas.openxmlformats.org/drawingml/2006/chart">
            <c:chart xmlns:c="http://schemas.openxmlformats.org/drawingml/2006/chart" xmlns:r="http://schemas.openxmlformats.org/officeDocument/2006/relationships" r:id="rId7"/>
          </a:graphicData>
        </a:graphic>
      </p:graphicFrame>
      <p:sp>
        <p:nvSpPr>
          <p:cNvPr id="12" name="Content Placeholder 2"/>
          <p:cNvSpPr txBox="1">
            <a:spLocks/>
          </p:cNvSpPr>
          <p:nvPr/>
        </p:nvSpPr>
        <p:spPr>
          <a:xfrm>
            <a:off x="6651321" y="713985"/>
            <a:ext cx="4581874" cy="500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of the population intending to leave their shelter within the next month</a:t>
            </a:r>
            <a:endParaRPr lang="en-GB" dirty="0"/>
          </a:p>
        </p:txBody>
      </p:sp>
      <p:sp>
        <p:nvSpPr>
          <p:cNvPr id="13" name="Content Placeholder 2"/>
          <p:cNvSpPr txBox="1">
            <a:spLocks/>
          </p:cNvSpPr>
          <p:nvPr/>
        </p:nvSpPr>
        <p:spPr>
          <a:xfrm>
            <a:off x="6490570" y="4185782"/>
            <a:ext cx="4581874" cy="323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Intended destinations for those planning to leave</a:t>
            </a:r>
            <a:endParaRPr lang="en-GB" dirty="0"/>
          </a:p>
        </p:txBody>
      </p:sp>
    </p:spTree>
    <p:extLst>
      <p:ext uri="{BB962C8B-B14F-4D97-AF65-F5344CB8AC3E}">
        <p14:creationId xmlns:p14="http://schemas.microsoft.com/office/powerpoint/2010/main" val="2006778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73" y="2043106"/>
            <a:ext cx="5641444" cy="1707229"/>
          </a:xfrm>
        </p:spPr>
        <p:txBody>
          <a:bodyPr>
            <a:normAutofit/>
          </a:bodyPr>
          <a:lstStyle/>
          <a:p>
            <a:r>
              <a:rPr lang="en-GB" dirty="0" smtClean="0"/>
              <a:t>Shelter</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269199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Shelter sharing/crowding</a:t>
            </a:r>
            <a:endParaRPr lang="en-GB" dirty="0"/>
          </a:p>
        </p:txBody>
      </p:sp>
      <p:sp>
        <p:nvSpPr>
          <p:cNvPr id="3" name="Content Placeholder 2"/>
          <p:cNvSpPr>
            <a:spLocks noGrp="1"/>
          </p:cNvSpPr>
          <p:nvPr>
            <p:ph idx="1"/>
          </p:nvPr>
        </p:nvSpPr>
        <p:spPr>
          <a:xfrm>
            <a:off x="311675" y="1253332"/>
            <a:ext cx="10830458" cy="5134942"/>
          </a:xfrm>
        </p:spPr>
        <p:txBody>
          <a:bodyPr/>
          <a:lstStyle/>
          <a:p>
            <a:pPr>
              <a:lnSpc>
                <a:spcPct val="100000"/>
              </a:lnSpc>
            </a:pPr>
            <a:r>
              <a:rPr lang="en-GB" dirty="0" smtClean="0"/>
              <a:t>Percentage of HHs sharing a shelter:</a:t>
            </a:r>
          </a:p>
          <a:p>
            <a:pPr lvl="1">
              <a:lnSpc>
                <a:spcPct val="100000"/>
              </a:lnSpc>
            </a:pPr>
            <a:r>
              <a:rPr lang="en-GB" dirty="0" smtClean="0"/>
              <a:t>Northwest Syria: ranges from 12% in Idleb to 21% in Hama</a:t>
            </a:r>
          </a:p>
          <a:p>
            <a:pPr lvl="1">
              <a:lnSpc>
                <a:spcPct val="100000"/>
              </a:lnSpc>
            </a:pPr>
            <a:r>
              <a:rPr lang="en-GB" dirty="0" smtClean="0"/>
              <a:t>Northeast Syria: 17% in Ar-Raqqa and 18% in Deir-ez-Zor</a:t>
            </a:r>
          </a:p>
          <a:p>
            <a:pPr>
              <a:lnSpc>
                <a:spcPct val="100000"/>
              </a:lnSpc>
            </a:pPr>
            <a:r>
              <a:rPr lang="en-GB" dirty="0" smtClean="0"/>
              <a:t>Average number of individuals per shelter:</a:t>
            </a:r>
          </a:p>
          <a:p>
            <a:pPr lvl="1">
              <a:lnSpc>
                <a:spcPct val="100000"/>
              </a:lnSpc>
            </a:pPr>
            <a:r>
              <a:rPr lang="en-GB" dirty="0" smtClean="0"/>
              <a:t>Northwest Syria average: 6.2</a:t>
            </a:r>
          </a:p>
          <a:p>
            <a:pPr lvl="1">
              <a:lnSpc>
                <a:spcPct val="100000"/>
              </a:lnSpc>
            </a:pPr>
            <a:r>
              <a:rPr lang="en-GB" dirty="0" smtClean="0"/>
              <a:t>Northeast Syria average: 10.7</a:t>
            </a:r>
          </a:p>
          <a:p>
            <a:pPr>
              <a:lnSpc>
                <a:spcPct val="100000"/>
              </a:lnSpc>
            </a:pPr>
            <a:r>
              <a:rPr lang="en-GB" dirty="0" smtClean="0"/>
              <a:t>Average number of people per bedroom: </a:t>
            </a:r>
          </a:p>
          <a:p>
            <a:pPr lvl="1">
              <a:lnSpc>
                <a:spcPct val="100000"/>
              </a:lnSpc>
            </a:pPr>
            <a:r>
              <a:rPr lang="en-GB" dirty="0" smtClean="0"/>
              <a:t>Northwest Syria: 3.6 (ranges from 3.2 in Idleb and Homs to 4.1 in Aleppo)</a:t>
            </a:r>
          </a:p>
          <a:p>
            <a:pPr lvl="1">
              <a:lnSpc>
                <a:spcPct val="100000"/>
              </a:lnSpc>
            </a:pPr>
            <a:r>
              <a:rPr lang="en-GB" dirty="0" smtClean="0"/>
              <a:t>Northeast Syria: 3.6 in Deir-ez-Zor and 7.8 in Ar-Raqqa</a:t>
            </a:r>
            <a:endParaRPr lang="en-GB" dirty="0"/>
          </a:p>
        </p:txBody>
      </p:sp>
      <p:pic>
        <p:nvPicPr>
          <p:cNvPr id="4" name="Picture 3"/>
          <p:cNvPicPr>
            <a:picLocks noChangeAspect="1"/>
          </p:cNvPicPr>
          <p:nvPr/>
        </p:nvPicPr>
        <p:blipFill>
          <a:blip r:embed="rId3"/>
          <a:stretch>
            <a:fillRect/>
          </a:stretch>
        </p:blipFill>
        <p:spPr>
          <a:xfrm rot="16200000">
            <a:off x="10670945" y="3257718"/>
            <a:ext cx="2291648" cy="522546"/>
          </a:xfrm>
          <a:prstGeom prst="rect">
            <a:avLst/>
          </a:prstGeom>
        </p:spPr>
      </p:pic>
      <p:pic>
        <p:nvPicPr>
          <p:cNvPr id="5" name="Picture 4"/>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202258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Proportion of households living in different shelter types</a:t>
            </a:r>
            <a:endParaRPr lang="en-GB" sz="3600"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527042756"/>
              </p:ext>
            </p:extLst>
          </p:nvPr>
        </p:nvGraphicFramePr>
        <p:xfrm>
          <a:off x="198941" y="2027184"/>
          <a:ext cx="4698736" cy="2983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037076842"/>
              </p:ext>
            </p:extLst>
          </p:nvPr>
        </p:nvGraphicFramePr>
        <p:xfrm>
          <a:off x="4908635" y="1941537"/>
          <a:ext cx="2506772" cy="31565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792006452"/>
              </p:ext>
            </p:extLst>
          </p:nvPr>
        </p:nvGraphicFramePr>
        <p:xfrm>
          <a:off x="6801920" y="1991638"/>
          <a:ext cx="1684699" cy="31035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3889378967"/>
              </p:ext>
            </p:extLst>
          </p:nvPr>
        </p:nvGraphicFramePr>
        <p:xfrm>
          <a:off x="8388229" y="1979112"/>
          <a:ext cx="768297" cy="30939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a:graphicFrameLocks/>
          </p:cNvGraphicFramePr>
          <p:nvPr>
            <p:extLst>
              <p:ext uri="{D42A27DB-BD31-4B8C-83A1-F6EECF244321}">
                <p14:modId xmlns:p14="http://schemas.microsoft.com/office/powerpoint/2010/main" val="3104722209"/>
              </p:ext>
            </p:extLst>
          </p:nvPr>
        </p:nvGraphicFramePr>
        <p:xfrm>
          <a:off x="9326619" y="1970509"/>
          <a:ext cx="794411" cy="3043824"/>
        </p:xfrm>
        <a:graphic>
          <a:graphicData uri="http://schemas.openxmlformats.org/drawingml/2006/chart">
            <c:chart xmlns:c="http://schemas.openxmlformats.org/drawingml/2006/chart" xmlns:r="http://schemas.openxmlformats.org/officeDocument/2006/relationships" r:id="rId9"/>
          </a:graphicData>
        </a:graphic>
      </p:graphicFrame>
      <p:cxnSp>
        <p:nvCxnSpPr>
          <p:cNvPr id="15" name="Straight Connector 14"/>
          <p:cNvCxnSpPr/>
          <p:nvPr/>
        </p:nvCxnSpPr>
        <p:spPr>
          <a:xfrm flipV="1">
            <a:off x="275572" y="3958225"/>
            <a:ext cx="10784910" cy="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226076" y="1822809"/>
            <a:ext cx="1880380" cy="259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Solid finished house</a:t>
            </a:r>
            <a:endParaRPr lang="en-GB" dirty="0"/>
          </a:p>
        </p:txBody>
      </p:sp>
      <p:sp>
        <p:nvSpPr>
          <p:cNvPr id="19" name="Content Placeholder 2"/>
          <p:cNvSpPr txBox="1">
            <a:spLocks/>
          </p:cNvSpPr>
          <p:nvPr/>
        </p:nvSpPr>
        <p:spPr>
          <a:xfrm>
            <a:off x="4798081" y="1822809"/>
            <a:ext cx="1778083" cy="259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Solid finished apartment</a:t>
            </a:r>
            <a:endParaRPr lang="en-GB" dirty="0"/>
          </a:p>
        </p:txBody>
      </p:sp>
      <p:sp>
        <p:nvSpPr>
          <p:cNvPr id="20" name="Content Placeholder 2"/>
          <p:cNvSpPr txBox="1">
            <a:spLocks/>
          </p:cNvSpPr>
          <p:nvPr/>
        </p:nvSpPr>
        <p:spPr>
          <a:xfrm>
            <a:off x="6576165" y="1824299"/>
            <a:ext cx="1465546"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Unfinished building</a:t>
            </a:r>
            <a:endParaRPr lang="en-GB" dirty="0"/>
          </a:p>
        </p:txBody>
      </p:sp>
      <p:sp>
        <p:nvSpPr>
          <p:cNvPr id="21" name="Content Placeholder 2"/>
          <p:cNvSpPr txBox="1">
            <a:spLocks/>
          </p:cNvSpPr>
          <p:nvPr/>
        </p:nvSpPr>
        <p:spPr>
          <a:xfrm>
            <a:off x="7943590" y="1824299"/>
            <a:ext cx="1465546"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Informal settlement</a:t>
            </a:r>
            <a:endParaRPr lang="en-GB" dirty="0"/>
          </a:p>
        </p:txBody>
      </p:sp>
      <p:sp>
        <p:nvSpPr>
          <p:cNvPr id="22" name="Content Placeholder 2"/>
          <p:cNvSpPr txBox="1">
            <a:spLocks/>
          </p:cNvSpPr>
          <p:nvPr/>
        </p:nvSpPr>
        <p:spPr>
          <a:xfrm>
            <a:off x="9311015" y="1822809"/>
            <a:ext cx="1465546"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Other*</a:t>
            </a:r>
            <a:endParaRPr lang="en-GB" dirty="0"/>
          </a:p>
        </p:txBody>
      </p:sp>
      <p:sp>
        <p:nvSpPr>
          <p:cNvPr id="23" name="Content Placeholder 2"/>
          <p:cNvSpPr txBox="1">
            <a:spLocks/>
          </p:cNvSpPr>
          <p:nvPr/>
        </p:nvSpPr>
        <p:spPr>
          <a:xfrm>
            <a:off x="5423770" y="6083746"/>
            <a:ext cx="5849655" cy="342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smtClean="0"/>
              <a:t>*Collective </a:t>
            </a:r>
            <a:r>
              <a:rPr lang="en-US" sz="1300" b="1" dirty="0" err="1" smtClean="0"/>
              <a:t>centres</a:t>
            </a:r>
            <a:r>
              <a:rPr lang="en-US" sz="1300" b="1" dirty="0" smtClean="0"/>
              <a:t>, managed camps, non-residential public buildings, individual tents </a:t>
            </a:r>
            <a:endParaRPr lang="en-GB" sz="1300" dirty="0"/>
          </a:p>
        </p:txBody>
      </p:sp>
    </p:spTree>
    <p:extLst>
      <p:ext uri="{BB962C8B-B14F-4D97-AF65-F5344CB8AC3E}">
        <p14:creationId xmlns:p14="http://schemas.microsoft.com/office/powerpoint/2010/main" val="369865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Proportion of households in different shelter occupancy arrangements</a:t>
            </a:r>
            <a:endParaRPr lang="en-GB" dirty="0"/>
          </a:p>
        </p:txBody>
      </p:sp>
      <p:pic>
        <p:nvPicPr>
          <p:cNvPr id="4" name="Picture 3"/>
          <p:cNvPicPr>
            <a:picLocks noChangeAspect="1"/>
          </p:cNvPicPr>
          <p:nvPr/>
        </p:nvPicPr>
        <p:blipFill>
          <a:blip r:embed="rId3"/>
          <a:stretch>
            <a:fillRect/>
          </a:stretch>
        </p:blipFill>
        <p:spPr>
          <a:xfrm rot="16200000">
            <a:off x="10670945" y="3257718"/>
            <a:ext cx="2291648" cy="522546"/>
          </a:xfrm>
          <a:prstGeom prst="rect">
            <a:avLst/>
          </a:prstGeom>
        </p:spPr>
      </p:pic>
      <p:pic>
        <p:nvPicPr>
          <p:cNvPr id="5" name="Picture 4"/>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655012907"/>
              </p:ext>
            </p:extLst>
          </p:nvPr>
        </p:nvGraphicFramePr>
        <p:xfrm>
          <a:off x="449462" y="1915397"/>
          <a:ext cx="4572000" cy="2987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838815074"/>
              </p:ext>
            </p:extLst>
          </p:nvPr>
        </p:nvGraphicFramePr>
        <p:xfrm>
          <a:off x="4795994" y="1923017"/>
          <a:ext cx="1905000" cy="29871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extLst>
              <p:ext uri="{D42A27DB-BD31-4B8C-83A1-F6EECF244321}">
                <p14:modId xmlns:p14="http://schemas.microsoft.com/office/powerpoint/2010/main" val="3355608903"/>
              </p:ext>
            </p:extLst>
          </p:nvPr>
        </p:nvGraphicFramePr>
        <p:xfrm>
          <a:off x="6380224" y="1923017"/>
          <a:ext cx="2037268" cy="29871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a:graphicFrameLocks/>
          </p:cNvGraphicFramePr>
          <p:nvPr>
            <p:extLst>
              <p:ext uri="{D42A27DB-BD31-4B8C-83A1-F6EECF244321}">
                <p14:modId xmlns:p14="http://schemas.microsoft.com/office/powerpoint/2010/main" val="1571230003"/>
              </p:ext>
            </p:extLst>
          </p:nvPr>
        </p:nvGraphicFramePr>
        <p:xfrm>
          <a:off x="8093054" y="1923017"/>
          <a:ext cx="960120" cy="29871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a:graphicFrameLocks/>
          </p:cNvGraphicFramePr>
          <p:nvPr>
            <p:extLst>
              <p:ext uri="{D42A27DB-BD31-4B8C-83A1-F6EECF244321}">
                <p14:modId xmlns:p14="http://schemas.microsoft.com/office/powerpoint/2010/main" val="890588151"/>
              </p:ext>
            </p:extLst>
          </p:nvPr>
        </p:nvGraphicFramePr>
        <p:xfrm>
          <a:off x="8945346" y="1923017"/>
          <a:ext cx="701040" cy="2987186"/>
        </p:xfrm>
        <a:graphic>
          <a:graphicData uri="http://schemas.openxmlformats.org/drawingml/2006/chart">
            <c:chart xmlns:c="http://schemas.openxmlformats.org/drawingml/2006/chart" xmlns:r="http://schemas.openxmlformats.org/officeDocument/2006/relationships" r:id="rId9"/>
          </a:graphicData>
        </a:graphic>
      </p:graphicFrame>
      <p:sp>
        <p:nvSpPr>
          <p:cNvPr id="11" name="Content Placeholder 2"/>
          <p:cNvSpPr txBox="1">
            <a:spLocks/>
          </p:cNvSpPr>
          <p:nvPr/>
        </p:nvSpPr>
        <p:spPr>
          <a:xfrm>
            <a:off x="1451544" y="1822809"/>
            <a:ext cx="1880380" cy="259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Ownership</a:t>
            </a:r>
            <a:endParaRPr lang="en-GB" dirty="0"/>
          </a:p>
        </p:txBody>
      </p:sp>
      <p:sp>
        <p:nvSpPr>
          <p:cNvPr id="12" name="Content Placeholder 2"/>
          <p:cNvSpPr txBox="1">
            <a:spLocks/>
          </p:cNvSpPr>
          <p:nvPr/>
        </p:nvSpPr>
        <p:spPr>
          <a:xfrm>
            <a:off x="4798081" y="1822809"/>
            <a:ext cx="1778083" cy="259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Renting</a:t>
            </a:r>
            <a:endParaRPr lang="en-GB" dirty="0"/>
          </a:p>
        </p:txBody>
      </p:sp>
      <p:sp>
        <p:nvSpPr>
          <p:cNvPr id="13" name="Content Placeholder 2"/>
          <p:cNvSpPr txBox="1">
            <a:spLocks/>
          </p:cNvSpPr>
          <p:nvPr/>
        </p:nvSpPr>
        <p:spPr>
          <a:xfrm>
            <a:off x="6428984" y="1822809"/>
            <a:ext cx="1465546"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Hosted without rent</a:t>
            </a:r>
            <a:endParaRPr lang="en-GB" dirty="0"/>
          </a:p>
        </p:txBody>
      </p:sp>
      <p:sp>
        <p:nvSpPr>
          <p:cNvPr id="14" name="Content Placeholder 2"/>
          <p:cNvSpPr txBox="1">
            <a:spLocks/>
          </p:cNvSpPr>
          <p:nvPr/>
        </p:nvSpPr>
        <p:spPr>
          <a:xfrm>
            <a:off x="8139493" y="1822809"/>
            <a:ext cx="916825"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User rights</a:t>
            </a:r>
            <a:endParaRPr lang="en-GB" dirty="0"/>
          </a:p>
        </p:txBody>
      </p:sp>
      <p:sp>
        <p:nvSpPr>
          <p:cNvPr id="15" name="Content Placeholder 2"/>
          <p:cNvSpPr txBox="1">
            <a:spLocks/>
          </p:cNvSpPr>
          <p:nvPr/>
        </p:nvSpPr>
        <p:spPr>
          <a:xfrm>
            <a:off x="9030882" y="1822809"/>
            <a:ext cx="1465546" cy="2584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Other*</a:t>
            </a:r>
            <a:endParaRPr lang="en-GB" dirty="0"/>
          </a:p>
        </p:txBody>
      </p:sp>
      <p:cxnSp>
        <p:nvCxnSpPr>
          <p:cNvPr id="16" name="Straight Connector 15"/>
          <p:cNvCxnSpPr/>
          <p:nvPr/>
        </p:nvCxnSpPr>
        <p:spPr>
          <a:xfrm flipV="1">
            <a:off x="275572" y="3870542"/>
            <a:ext cx="9983244" cy="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661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Renting</a:t>
            </a:r>
            <a:endParaRPr lang="en-GB" dirty="0"/>
          </a:p>
        </p:txBody>
      </p:sp>
      <p:sp>
        <p:nvSpPr>
          <p:cNvPr id="3" name="Content Placeholder 2"/>
          <p:cNvSpPr>
            <a:spLocks noGrp="1"/>
          </p:cNvSpPr>
          <p:nvPr>
            <p:ph idx="1"/>
          </p:nvPr>
        </p:nvSpPr>
        <p:spPr>
          <a:xfrm>
            <a:off x="311675" y="4664814"/>
            <a:ext cx="10410604" cy="1786089"/>
          </a:xfrm>
        </p:spPr>
        <p:txBody>
          <a:bodyPr>
            <a:normAutofit/>
          </a:bodyPr>
          <a:lstStyle/>
          <a:p>
            <a:r>
              <a:rPr lang="en-GB" dirty="0" smtClean="0"/>
              <a:t>48% in Aleppo and 38% in Hama report rent increases over the past 3 months (20-30% reporting increases elsewhere)</a:t>
            </a:r>
          </a:p>
          <a:p>
            <a:r>
              <a:rPr lang="en-GB" dirty="0" smtClean="0"/>
              <a:t>31% of KIs in Ar-Raqqa report that rent has decreased in their communities</a:t>
            </a:r>
          </a:p>
        </p:txBody>
      </p:sp>
      <p:sp>
        <p:nvSpPr>
          <p:cNvPr id="6" name="Content Placeholder 2"/>
          <p:cNvSpPr txBox="1">
            <a:spLocks/>
          </p:cNvSpPr>
          <p:nvPr/>
        </p:nvSpPr>
        <p:spPr>
          <a:xfrm>
            <a:off x="4582164" y="685920"/>
            <a:ext cx="5296972" cy="352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Ability to pay rent on time over the past 3 months:</a:t>
            </a:r>
            <a:endParaRPr lang="en-GB" dirty="0"/>
          </a:p>
        </p:txBody>
      </p:sp>
      <p:pic>
        <p:nvPicPr>
          <p:cNvPr id="9" name="Picture 8"/>
          <p:cNvPicPr>
            <a:picLocks noChangeAspect="1"/>
          </p:cNvPicPr>
          <p:nvPr/>
        </p:nvPicPr>
        <p:blipFill>
          <a:blip r:embed="rId3"/>
          <a:stretch>
            <a:fillRect/>
          </a:stretch>
        </p:blipFill>
        <p:spPr>
          <a:xfrm rot="16200000">
            <a:off x="10670945" y="3257718"/>
            <a:ext cx="2291648" cy="522546"/>
          </a:xfrm>
          <a:prstGeom prst="rect">
            <a:avLst/>
          </a:prstGeom>
        </p:spPr>
      </p:pic>
      <p:pic>
        <p:nvPicPr>
          <p:cNvPr id="10" name="Picture 9"/>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548563176"/>
              </p:ext>
            </p:extLst>
          </p:nvPr>
        </p:nvGraphicFramePr>
        <p:xfrm>
          <a:off x="4937342" y="701641"/>
          <a:ext cx="5809989" cy="3216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886900037"/>
              </p:ext>
            </p:extLst>
          </p:nvPr>
        </p:nvGraphicFramePr>
        <p:xfrm>
          <a:off x="267833" y="1358948"/>
          <a:ext cx="4654895" cy="3112844"/>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p:cNvSpPr txBox="1">
            <a:spLocks/>
          </p:cNvSpPr>
          <p:nvPr/>
        </p:nvSpPr>
        <p:spPr>
          <a:xfrm>
            <a:off x="311675" y="1149781"/>
            <a:ext cx="2093322" cy="2656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Average monthly rent (USD):</a:t>
            </a:r>
            <a:endParaRPr lang="en-GB" dirty="0"/>
          </a:p>
        </p:txBody>
      </p:sp>
    </p:spTree>
    <p:extLst>
      <p:ext uri="{BB962C8B-B14F-4D97-AF65-F5344CB8AC3E}">
        <p14:creationId xmlns:p14="http://schemas.microsoft.com/office/powerpoint/2010/main" val="251908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73" y="2043106"/>
            <a:ext cx="5641444" cy="1707229"/>
          </a:xfrm>
        </p:spPr>
        <p:txBody>
          <a:bodyPr>
            <a:normAutofit/>
          </a:bodyPr>
          <a:lstStyle/>
          <a:p>
            <a:r>
              <a:rPr lang="en-GB" dirty="0"/>
              <a:t>Introduction</a:t>
            </a:r>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86290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
        <p:nvSpPr>
          <p:cNvPr id="5" name="Title 1"/>
          <p:cNvSpPr txBox="1">
            <a:spLocks/>
          </p:cNvSpPr>
          <p:nvPr/>
        </p:nvSpPr>
        <p:spPr>
          <a:xfrm>
            <a:off x="311675" y="365127"/>
            <a:ext cx="10596957" cy="6730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GB" dirty="0" smtClean="0"/>
              <a:t>Average monthly rent (per sub-district)</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24" y="1038155"/>
            <a:ext cx="9000857" cy="5582246"/>
          </a:xfrm>
          <a:prstGeom prst="rect">
            <a:avLst/>
          </a:prstGeom>
        </p:spPr>
      </p:pic>
    </p:spTree>
    <p:extLst>
      <p:ext uri="{BB962C8B-B14F-4D97-AF65-F5344CB8AC3E}">
        <p14:creationId xmlns:p14="http://schemas.microsoft.com/office/powerpoint/2010/main" val="2013985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306" y="2160225"/>
            <a:ext cx="5641444" cy="1707229"/>
          </a:xfrm>
        </p:spPr>
        <p:txBody>
          <a:bodyPr>
            <a:normAutofit/>
          </a:bodyPr>
          <a:lstStyle/>
          <a:p>
            <a:pPr algn="ctr"/>
            <a:r>
              <a:rPr lang="en-GB" dirty="0" smtClean="0"/>
              <a:t>Housing, Land and Property (HLP)</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13405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HLP Issues</a:t>
            </a:r>
            <a:endParaRPr lang="en-GB" dirty="0"/>
          </a:p>
        </p:txBody>
      </p:sp>
      <p:sp>
        <p:nvSpPr>
          <p:cNvPr id="3" name="Content Placeholder 2"/>
          <p:cNvSpPr>
            <a:spLocks noGrp="1"/>
          </p:cNvSpPr>
          <p:nvPr>
            <p:ph idx="1"/>
          </p:nvPr>
        </p:nvSpPr>
        <p:spPr>
          <a:xfrm>
            <a:off x="311675" y="1253332"/>
            <a:ext cx="10830458" cy="5134942"/>
          </a:xfrm>
        </p:spPr>
        <p:txBody>
          <a:bodyPr/>
          <a:lstStyle/>
          <a:p>
            <a:pPr>
              <a:lnSpc>
                <a:spcPct val="100000"/>
              </a:lnSpc>
            </a:pPr>
            <a:r>
              <a:rPr lang="en-GB" dirty="0" smtClean="0"/>
              <a:t>25% of households in Northwest Syria reported facing HLP issues</a:t>
            </a:r>
          </a:p>
          <a:p>
            <a:pPr lvl="1">
              <a:lnSpc>
                <a:spcPct val="100000"/>
              </a:lnSpc>
            </a:pPr>
            <a:r>
              <a:rPr lang="en-GB" dirty="0" smtClean="0"/>
              <a:t>Higher rates of HLP issues than in the South</a:t>
            </a:r>
          </a:p>
          <a:p>
            <a:pPr lvl="1">
              <a:lnSpc>
                <a:spcPct val="100000"/>
              </a:lnSpc>
            </a:pPr>
            <a:r>
              <a:rPr lang="en-GB" dirty="0" smtClean="0"/>
              <a:t>Highest rates in Hama (40%) and Idleb (32%)</a:t>
            </a:r>
          </a:p>
          <a:p>
            <a:pPr lvl="1">
              <a:lnSpc>
                <a:spcPct val="100000"/>
              </a:lnSpc>
            </a:pPr>
            <a:r>
              <a:rPr lang="en-GB" dirty="0" smtClean="0"/>
              <a:t>The vast majority of these was a lack/loss of HLP documentation</a:t>
            </a:r>
          </a:p>
          <a:p>
            <a:pPr lvl="1">
              <a:lnSpc>
                <a:spcPct val="100000"/>
              </a:lnSpc>
            </a:pPr>
            <a:r>
              <a:rPr lang="en-GB" dirty="0" smtClean="0"/>
              <a:t>4% in Hama reported that they faced looting of private property</a:t>
            </a:r>
          </a:p>
          <a:p>
            <a:pPr>
              <a:lnSpc>
                <a:spcPct val="100000"/>
              </a:lnSpc>
            </a:pPr>
            <a:r>
              <a:rPr lang="en-GB" dirty="0" smtClean="0"/>
              <a:t>More HLP issues in rural Aleppo and Hama than urban</a:t>
            </a:r>
          </a:p>
          <a:p>
            <a:pPr>
              <a:lnSpc>
                <a:spcPct val="100000"/>
              </a:lnSpc>
            </a:pPr>
            <a:r>
              <a:rPr lang="en-GB" dirty="0" smtClean="0"/>
              <a:t>Half of IDPs in Idleb reported HLP issues</a:t>
            </a:r>
            <a:endParaRPr lang="en-GB" dirty="0"/>
          </a:p>
        </p:txBody>
      </p:sp>
      <p:pic>
        <p:nvPicPr>
          <p:cNvPr id="4" name="Picture 3"/>
          <p:cNvPicPr>
            <a:picLocks noChangeAspect="1"/>
          </p:cNvPicPr>
          <p:nvPr/>
        </p:nvPicPr>
        <p:blipFill>
          <a:blip r:embed="rId3"/>
          <a:stretch>
            <a:fillRect/>
          </a:stretch>
        </p:blipFill>
        <p:spPr>
          <a:xfrm rot="16200000">
            <a:off x="10670945" y="3257718"/>
            <a:ext cx="2291648" cy="522546"/>
          </a:xfrm>
          <a:prstGeom prst="rect">
            <a:avLst/>
          </a:prstGeom>
        </p:spPr>
      </p:pic>
      <p:pic>
        <p:nvPicPr>
          <p:cNvPr id="5" name="Picture 4"/>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505370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Housing documentation</a:t>
            </a:r>
            <a:endParaRPr lang="en-GB" dirty="0"/>
          </a:p>
        </p:txBody>
      </p:sp>
      <p:sp>
        <p:nvSpPr>
          <p:cNvPr id="3" name="Content Placeholder 2"/>
          <p:cNvSpPr>
            <a:spLocks noGrp="1"/>
          </p:cNvSpPr>
          <p:nvPr>
            <p:ph idx="1"/>
          </p:nvPr>
        </p:nvSpPr>
        <p:spPr>
          <a:xfrm>
            <a:off x="311675" y="1253332"/>
            <a:ext cx="10794129" cy="5071841"/>
          </a:xfrm>
        </p:spPr>
        <p:txBody>
          <a:bodyPr>
            <a:normAutofit lnSpcReduction="10000"/>
          </a:bodyPr>
          <a:lstStyle/>
          <a:p>
            <a:r>
              <a:rPr lang="en-GB" dirty="0" smtClean="0"/>
              <a:t>30% estimated not to have documentation to prove their occupancy status in Northwest Syria:</a:t>
            </a:r>
          </a:p>
          <a:p>
            <a:pPr lvl="1"/>
            <a:r>
              <a:rPr lang="en-GB" dirty="0" smtClean="0"/>
              <a:t>Large difference between Aleppo (16%) and Homs (19%) </a:t>
            </a:r>
            <a:r>
              <a:rPr lang="en-GB" dirty="0" err="1" smtClean="0"/>
              <a:t>vs</a:t>
            </a:r>
            <a:r>
              <a:rPr lang="en-GB" dirty="0" smtClean="0"/>
              <a:t> Idleb (40%) and Hama (50%)</a:t>
            </a:r>
          </a:p>
          <a:p>
            <a:r>
              <a:rPr lang="en-GB" dirty="0" smtClean="0"/>
              <a:t>Most common types of housing documentation:</a:t>
            </a:r>
          </a:p>
          <a:p>
            <a:pPr lvl="1"/>
            <a:r>
              <a:rPr lang="en-GB" dirty="0" smtClean="0"/>
              <a:t>Around 50% in Idleb and Aleppo used a formal real-estate registry document (around 75% in Hama and Homs)</a:t>
            </a:r>
          </a:p>
          <a:p>
            <a:pPr lvl="1"/>
            <a:r>
              <a:rPr lang="en-GB" dirty="0" smtClean="0"/>
              <a:t>Around 30% in Idleb and Aleppo used buyer-seller contracts, with user rights agreements and court contracts together comprising most of the remaining 20%</a:t>
            </a:r>
          </a:p>
          <a:p>
            <a:pPr lvl="1"/>
            <a:r>
              <a:rPr lang="en-GB" dirty="0" smtClean="0"/>
              <a:t>In Ar-Raqqa and Deir-ez-Zor, vast majority of KIs (89% and 98% respectively) reported that buyer-seller contracts were most common in their communities</a:t>
            </a:r>
          </a:p>
          <a:p>
            <a:pPr lvl="1"/>
            <a:r>
              <a:rPr lang="en-GB" dirty="0" smtClean="0"/>
              <a:t>In Ar-Raqqa, 10% of KIs reported that no legal document was most common</a:t>
            </a:r>
          </a:p>
          <a:p>
            <a:r>
              <a:rPr lang="en-GB" dirty="0" smtClean="0"/>
              <a:t>All KIs in Ar-Raqqa and Deir-ez-Zor reported that land registries were not functioning</a:t>
            </a:r>
            <a:endParaRPr lang="en-GB" dirty="0"/>
          </a:p>
        </p:txBody>
      </p:sp>
      <p:pic>
        <p:nvPicPr>
          <p:cNvPr id="4" name="Picture 3"/>
          <p:cNvPicPr>
            <a:picLocks noChangeAspect="1"/>
          </p:cNvPicPr>
          <p:nvPr/>
        </p:nvPicPr>
        <p:blipFill>
          <a:blip r:embed="rId3"/>
          <a:stretch>
            <a:fillRect/>
          </a:stretch>
        </p:blipFill>
        <p:spPr>
          <a:xfrm rot="16200000">
            <a:off x="10670945" y="3257718"/>
            <a:ext cx="2291648" cy="522546"/>
          </a:xfrm>
          <a:prstGeom prst="rect">
            <a:avLst/>
          </a:prstGeom>
        </p:spPr>
      </p:pic>
      <p:pic>
        <p:nvPicPr>
          <p:cNvPr id="5" name="Picture 4"/>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620740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Eviction</a:t>
            </a:r>
            <a:endParaRPr lang="en-GB" dirty="0"/>
          </a:p>
        </p:txBody>
      </p:sp>
      <p:sp>
        <p:nvSpPr>
          <p:cNvPr id="3" name="Content Placeholder 2"/>
          <p:cNvSpPr>
            <a:spLocks noGrp="1"/>
          </p:cNvSpPr>
          <p:nvPr>
            <p:ph idx="1"/>
          </p:nvPr>
        </p:nvSpPr>
        <p:spPr>
          <a:xfrm>
            <a:off x="311675" y="1233663"/>
            <a:ext cx="10762726" cy="2223241"/>
          </a:xfrm>
        </p:spPr>
        <p:txBody>
          <a:bodyPr>
            <a:normAutofit fontScale="85000" lnSpcReduction="20000"/>
          </a:bodyPr>
          <a:lstStyle/>
          <a:p>
            <a:pPr>
              <a:lnSpc>
                <a:spcPct val="150000"/>
              </a:lnSpc>
            </a:pPr>
            <a:r>
              <a:rPr lang="en-GB" dirty="0" smtClean="0"/>
              <a:t>Female-headed households (FHH) and IDP HH reported high eviction rates in many governorates</a:t>
            </a:r>
          </a:p>
          <a:p>
            <a:pPr>
              <a:lnSpc>
                <a:spcPct val="120000"/>
              </a:lnSpc>
            </a:pPr>
            <a:r>
              <a:rPr lang="en-GB" dirty="0" smtClean="0"/>
              <a:t>Eviction rate of 9% in Hama</a:t>
            </a:r>
          </a:p>
          <a:p>
            <a:pPr>
              <a:lnSpc>
                <a:spcPct val="150000"/>
              </a:lnSpc>
            </a:pPr>
            <a:r>
              <a:rPr lang="en-GB" dirty="0" smtClean="0"/>
              <a:t>29% of KIs in Deir-ez-Zor reported</a:t>
            </a:r>
            <a:r>
              <a:rPr lang="en-GB" dirty="0"/>
              <a:t> </a:t>
            </a:r>
            <a:r>
              <a:rPr lang="en-GB" dirty="0" smtClean="0"/>
              <a:t>that evictions were common in their communities</a:t>
            </a:r>
            <a:endParaRPr lang="en-GB" dirty="0"/>
          </a:p>
        </p:txBody>
      </p:sp>
      <p:sp>
        <p:nvSpPr>
          <p:cNvPr id="6" name="Content Placeholder 2"/>
          <p:cNvSpPr txBox="1">
            <a:spLocks/>
          </p:cNvSpPr>
          <p:nvPr/>
        </p:nvSpPr>
        <p:spPr>
          <a:xfrm>
            <a:off x="313181" y="3532061"/>
            <a:ext cx="5296972" cy="352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eviction:</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107073780"/>
              </p:ext>
            </p:extLst>
          </p:nvPr>
        </p:nvGraphicFramePr>
        <p:xfrm>
          <a:off x="276213" y="3971686"/>
          <a:ext cx="6450264" cy="29909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292556126"/>
              </p:ext>
            </p:extLst>
          </p:nvPr>
        </p:nvGraphicFramePr>
        <p:xfrm>
          <a:off x="5891045" y="3926395"/>
          <a:ext cx="5664451" cy="2202180"/>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p:cNvSpPr txBox="1">
            <a:spLocks/>
          </p:cNvSpPr>
          <p:nvPr/>
        </p:nvSpPr>
        <p:spPr>
          <a:xfrm>
            <a:off x="5777429" y="3532061"/>
            <a:ext cx="5296972" cy="352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of KIs reporting evictions in their communities:</a:t>
            </a:r>
            <a:endParaRPr lang="en-GB" dirty="0"/>
          </a:p>
        </p:txBody>
      </p:sp>
    </p:spTree>
    <p:extLst>
      <p:ext uri="{BB962C8B-B14F-4D97-AF65-F5344CB8AC3E}">
        <p14:creationId xmlns:p14="http://schemas.microsoft.com/office/powerpoint/2010/main" val="1436640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139" y="1822809"/>
            <a:ext cx="5641444" cy="1707229"/>
          </a:xfrm>
        </p:spPr>
        <p:txBody>
          <a:bodyPr>
            <a:normAutofit/>
          </a:bodyPr>
          <a:lstStyle/>
          <a:p>
            <a:r>
              <a:rPr lang="en-GB" dirty="0" smtClean="0"/>
              <a:t>Shelter conditions</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2022726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Shelter Adequacy</a:t>
            </a:r>
            <a:endParaRPr lang="en-GB" dirty="0"/>
          </a:p>
        </p:txBody>
      </p:sp>
      <p:sp>
        <p:nvSpPr>
          <p:cNvPr id="8" name="Content Placeholder 2"/>
          <p:cNvSpPr txBox="1">
            <a:spLocks/>
          </p:cNvSpPr>
          <p:nvPr/>
        </p:nvSpPr>
        <p:spPr>
          <a:xfrm>
            <a:off x="311675" y="1653799"/>
            <a:ext cx="3457153" cy="338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shelter adequacy issues:</a:t>
            </a:r>
            <a:endParaRPr lang="en-GB" dirty="0"/>
          </a:p>
        </p:txBody>
      </p:sp>
      <p:sp>
        <p:nvSpPr>
          <p:cNvPr id="9" name="Content Placeholder 2"/>
          <p:cNvSpPr txBox="1">
            <a:spLocks/>
          </p:cNvSpPr>
          <p:nvPr/>
        </p:nvSpPr>
        <p:spPr>
          <a:xfrm>
            <a:off x="5547522" y="889348"/>
            <a:ext cx="5650745" cy="488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 </a:t>
            </a:r>
            <a:r>
              <a:rPr lang="en-US" sz="1400" b="1" dirty="0"/>
              <a:t>t</a:t>
            </a:r>
            <a:r>
              <a:rPr lang="en-US" sz="1400" b="1" dirty="0" smtClean="0"/>
              <a:t>op 5 shelter adequacy issues (% of those with adequacy issues reporting each):</a:t>
            </a:r>
            <a:endParaRPr lang="en-GB" dirty="0"/>
          </a:p>
        </p:txBody>
      </p:sp>
      <p:sp>
        <p:nvSpPr>
          <p:cNvPr id="10" name="Content Placeholder 2"/>
          <p:cNvSpPr txBox="1">
            <a:spLocks/>
          </p:cNvSpPr>
          <p:nvPr/>
        </p:nvSpPr>
        <p:spPr>
          <a:xfrm>
            <a:off x="5348614" y="3670707"/>
            <a:ext cx="6056447" cy="30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Northeast – </a:t>
            </a:r>
            <a:r>
              <a:rPr lang="en-US" sz="1400" b="1" dirty="0"/>
              <a:t>t</a:t>
            </a:r>
            <a:r>
              <a:rPr lang="en-US" sz="1400" b="1" dirty="0" smtClean="0"/>
              <a:t>op 5 shelter adequacy issues (% of KIs reporting each):</a:t>
            </a:r>
            <a:endParaRPr lang="en-GB" dirty="0"/>
          </a:p>
        </p:txBody>
      </p:sp>
      <p:pic>
        <p:nvPicPr>
          <p:cNvPr id="11" name="Picture 10"/>
          <p:cNvPicPr>
            <a:picLocks noChangeAspect="1"/>
          </p:cNvPicPr>
          <p:nvPr/>
        </p:nvPicPr>
        <p:blipFill>
          <a:blip r:embed="rId3"/>
          <a:stretch>
            <a:fillRect/>
          </a:stretch>
        </p:blipFill>
        <p:spPr>
          <a:xfrm rot="16200000">
            <a:off x="10670945" y="3257718"/>
            <a:ext cx="2291648" cy="522546"/>
          </a:xfrm>
          <a:prstGeom prst="rect">
            <a:avLst/>
          </a:prstGeom>
        </p:spPr>
      </p:pic>
      <p:pic>
        <p:nvPicPr>
          <p:cNvPr id="12" name="Picture 11"/>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667986357"/>
              </p:ext>
            </p:extLst>
          </p:nvPr>
        </p:nvGraphicFramePr>
        <p:xfrm>
          <a:off x="414540" y="2150417"/>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2984221381"/>
              </p:ext>
            </p:extLst>
          </p:nvPr>
        </p:nvGraphicFramePr>
        <p:xfrm>
          <a:off x="5448699" y="3972682"/>
          <a:ext cx="5286105" cy="24030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1927722500"/>
              </p:ext>
            </p:extLst>
          </p:nvPr>
        </p:nvGraphicFramePr>
        <p:xfrm>
          <a:off x="5935798" y="1292874"/>
          <a:ext cx="4874163" cy="237783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1314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Shelter damage</a:t>
            </a:r>
            <a:endParaRPr lang="en-GB" dirty="0"/>
          </a:p>
        </p:txBody>
      </p:sp>
      <p:sp>
        <p:nvSpPr>
          <p:cNvPr id="9" name="Content Placeholder 2"/>
          <p:cNvSpPr txBox="1">
            <a:spLocks/>
          </p:cNvSpPr>
          <p:nvPr/>
        </p:nvSpPr>
        <p:spPr>
          <a:xfrm>
            <a:off x="173859" y="4595545"/>
            <a:ext cx="5788530" cy="402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 Top </a:t>
            </a:r>
            <a:r>
              <a:rPr lang="en-US" sz="1400" b="1" dirty="0"/>
              <a:t>3</a:t>
            </a:r>
            <a:r>
              <a:rPr lang="en-US" sz="1400" b="1" dirty="0" smtClean="0"/>
              <a:t> causes of damage (% of those with damage reporting each):</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080237546"/>
              </p:ext>
            </p:extLst>
          </p:nvPr>
        </p:nvGraphicFramePr>
        <p:xfrm>
          <a:off x="546387" y="1253333"/>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Content Placeholder 2"/>
          <p:cNvSpPr txBox="1">
            <a:spLocks/>
          </p:cNvSpPr>
          <p:nvPr/>
        </p:nvSpPr>
        <p:spPr>
          <a:xfrm>
            <a:off x="311675" y="1038155"/>
            <a:ext cx="3457153" cy="338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shelter damage issues:</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2462526178"/>
              </p:ext>
            </p:extLst>
          </p:nvPr>
        </p:nvGraphicFramePr>
        <p:xfrm>
          <a:off x="5824604" y="1376175"/>
          <a:ext cx="4958218" cy="2356398"/>
        </p:xfrm>
        <a:graphic>
          <a:graphicData uri="http://schemas.openxmlformats.org/drawingml/2006/chart">
            <c:chart xmlns:c="http://schemas.openxmlformats.org/drawingml/2006/chart" xmlns:r="http://schemas.openxmlformats.org/officeDocument/2006/relationships" r:id="rId6"/>
          </a:graphicData>
        </a:graphic>
      </p:graphicFrame>
      <p:sp>
        <p:nvSpPr>
          <p:cNvPr id="16" name="Content Placeholder 2"/>
          <p:cNvSpPr txBox="1">
            <a:spLocks/>
          </p:cNvSpPr>
          <p:nvPr/>
        </p:nvSpPr>
        <p:spPr>
          <a:xfrm>
            <a:off x="5509943" y="1038155"/>
            <a:ext cx="5650745" cy="488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 </a:t>
            </a:r>
            <a:r>
              <a:rPr lang="en-US" sz="1400" b="1" dirty="0"/>
              <a:t>t</a:t>
            </a:r>
            <a:r>
              <a:rPr lang="en-US" sz="1400" b="1" dirty="0" smtClean="0"/>
              <a:t>op 5 shelter damage issues (% of those with damage issues reporting each):</a:t>
            </a:r>
            <a:endParaRPr lang="en-GB" dirty="0"/>
          </a:p>
        </p:txBody>
      </p:sp>
      <p:graphicFrame>
        <p:nvGraphicFramePr>
          <p:cNvPr id="17" name="Chart 16"/>
          <p:cNvGraphicFramePr>
            <a:graphicFrameLocks/>
          </p:cNvGraphicFramePr>
          <p:nvPr>
            <p:extLst>
              <p:ext uri="{D42A27DB-BD31-4B8C-83A1-F6EECF244321}">
                <p14:modId xmlns:p14="http://schemas.microsoft.com/office/powerpoint/2010/main" val="1873959604"/>
              </p:ext>
            </p:extLst>
          </p:nvPr>
        </p:nvGraphicFramePr>
        <p:xfrm>
          <a:off x="5824604" y="4201730"/>
          <a:ext cx="5219240" cy="2524747"/>
        </p:xfrm>
        <a:graphic>
          <a:graphicData uri="http://schemas.openxmlformats.org/drawingml/2006/chart">
            <c:chart xmlns:c="http://schemas.openxmlformats.org/drawingml/2006/chart" xmlns:r="http://schemas.openxmlformats.org/officeDocument/2006/relationships" r:id="rId7"/>
          </a:graphicData>
        </a:graphic>
      </p:graphicFrame>
      <p:sp>
        <p:nvSpPr>
          <p:cNvPr id="18" name="Content Placeholder 2"/>
          <p:cNvSpPr txBox="1">
            <a:spLocks/>
          </p:cNvSpPr>
          <p:nvPr/>
        </p:nvSpPr>
        <p:spPr>
          <a:xfrm>
            <a:off x="5509943" y="3899755"/>
            <a:ext cx="6056447" cy="30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Northeast – </a:t>
            </a:r>
            <a:r>
              <a:rPr lang="en-US" sz="1400" b="1" dirty="0"/>
              <a:t>t</a:t>
            </a:r>
            <a:r>
              <a:rPr lang="en-US" sz="1400" b="1" dirty="0" smtClean="0"/>
              <a:t>op 5 shelter damage issues (% of KIs reporting each):</a:t>
            </a:r>
            <a:endParaRPr lang="en-GB" dirty="0"/>
          </a:p>
        </p:txBody>
      </p:sp>
      <p:graphicFrame>
        <p:nvGraphicFramePr>
          <p:cNvPr id="20" name="Chart 19"/>
          <p:cNvGraphicFramePr>
            <a:graphicFrameLocks/>
          </p:cNvGraphicFramePr>
          <p:nvPr>
            <p:extLst>
              <p:ext uri="{D42A27DB-BD31-4B8C-83A1-F6EECF244321}">
                <p14:modId xmlns:p14="http://schemas.microsoft.com/office/powerpoint/2010/main" val="3994318775"/>
              </p:ext>
            </p:extLst>
          </p:nvPr>
        </p:nvGraphicFramePr>
        <p:xfrm>
          <a:off x="426290" y="5084061"/>
          <a:ext cx="4859693" cy="16674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55676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087" y="2147699"/>
            <a:ext cx="5641444" cy="1707229"/>
          </a:xfrm>
        </p:spPr>
        <p:txBody>
          <a:bodyPr>
            <a:normAutofit/>
          </a:bodyPr>
          <a:lstStyle/>
          <a:p>
            <a:pPr algn="ctr"/>
            <a:r>
              <a:rPr lang="en-GB" dirty="0" smtClean="0"/>
              <a:t>Shelter repair and support</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42219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Shelter repairs</a:t>
            </a:r>
            <a:endParaRPr lang="en-GB" dirty="0"/>
          </a:p>
        </p:txBody>
      </p:sp>
      <p:sp>
        <p:nvSpPr>
          <p:cNvPr id="3" name="Content Placeholder 2"/>
          <p:cNvSpPr>
            <a:spLocks noGrp="1"/>
          </p:cNvSpPr>
          <p:nvPr>
            <p:ph idx="1"/>
          </p:nvPr>
        </p:nvSpPr>
        <p:spPr>
          <a:xfrm>
            <a:off x="311675" y="4553187"/>
            <a:ext cx="10122506" cy="2053539"/>
          </a:xfrm>
        </p:spPr>
        <p:txBody>
          <a:bodyPr>
            <a:normAutofit/>
          </a:bodyPr>
          <a:lstStyle/>
          <a:p>
            <a:r>
              <a:rPr lang="en-GB" dirty="0" smtClean="0"/>
              <a:t>Main reasons for those unable to conduct repairs in North Syria:</a:t>
            </a:r>
          </a:p>
          <a:p>
            <a:pPr lvl="1"/>
            <a:r>
              <a:rPr lang="en-GB" dirty="0" smtClean="0"/>
              <a:t>Aleppo, Homs, Hama, Ar-Raqqa: Repair materials too expensive</a:t>
            </a:r>
          </a:p>
          <a:p>
            <a:pPr lvl="1"/>
            <a:r>
              <a:rPr lang="en-GB" dirty="0" smtClean="0"/>
              <a:t>Idleb, Deir-ez-Zor: Could not afford to pay a professional for repairs</a:t>
            </a:r>
            <a:endParaRPr lang="en-GB" dirty="0"/>
          </a:p>
        </p:txBody>
      </p:sp>
      <p:sp>
        <p:nvSpPr>
          <p:cNvPr id="5" name="Content Placeholder 2"/>
          <p:cNvSpPr txBox="1">
            <a:spLocks/>
          </p:cNvSpPr>
          <p:nvPr/>
        </p:nvSpPr>
        <p:spPr>
          <a:xfrm>
            <a:off x="2580362" y="1302956"/>
            <a:ext cx="5799550" cy="51985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of those with damage reporting that repairs were needed over past 3 months, but they were unable to conduct repairs (% of KIs reporting for overall population in Ar-Raqqa and Deir-ez-Zor):</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424969187"/>
              </p:ext>
            </p:extLst>
          </p:nvPr>
        </p:nvGraphicFramePr>
        <p:xfrm>
          <a:off x="3086928" y="1822809"/>
          <a:ext cx="4572000" cy="2360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291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endParaRPr lang="en-GB" dirty="0"/>
          </a:p>
        </p:txBody>
      </p:sp>
      <p:sp>
        <p:nvSpPr>
          <p:cNvPr id="3" name="Content Placeholder 2"/>
          <p:cNvSpPr>
            <a:spLocks noGrp="1"/>
          </p:cNvSpPr>
          <p:nvPr>
            <p:ph idx="1"/>
          </p:nvPr>
        </p:nvSpPr>
        <p:spPr>
          <a:xfrm>
            <a:off x="311675" y="1158080"/>
            <a:ext cx="10596957" cy="5496719"/>
          </a:xfrm>
        </p:spPr>
        <p:txBody>
          <a:bodyPr>
            <a:normAutofit fontScale="92500" lnSpcReduction="20000"/>
          </a:bodyPr>
          <a:lstStyle/>
          <a:p>
            <a:r>
              <a:rPr lang="en-GB" dirty="0"/>
              <a:t>This presentation displays </a:t>
            </a:r>
            <a:r>
              <a:rPr lang="en-GB" b="1" dirty="0" smtClean="0"/>
              <a:t>some of the data </a:t>
            </a:r>
            <a:r>
              <a:rPr lang="en-GB" dirty="0" smtClean="0"/>
              <a:t>from </a:t>
            </a:r>
            <a:r>
              <a:rPr lang="en-GB" dirty="0"/>
              <a:t>the </a:t>
            </a:r>
            <a:r>
              <a:rPr lang="en-GB" b="1" dirty="0" smtClean="0"/>
              <a:t>UNHCR-funded </a:t>
            </a:r>
            <a:r>
              <a:rPr lang="en-GB" b="1" dirty="0"/>
              <a:t>assessment of shelter and NFI needs across </a:t>
            </a:r>
            <a:r>
              <a:rPr lang="en-GB" b="1" dirty="0" smtClean="0"/>
              <a:t>Syria</a:t>
            </a:r>
            <a:r>
              <a:rPr lang="en-GB" dirty="0" smtClean="0"/>
              <a:t>, with a focus on results from </a:t>
            </a:r>
            <a:r>
              <a:rPr lang="en-GB" b="1" dirty="0" smtClean="0"/>
              <a:t>North Syria</a:t>
            </a:r>
            <a:r>
              <a:rPr lang="en-GB" dirty="0" smtClean="0"/>
              <a:t>.</a:t>
            </a:r>
            <a:endParaRPr lang="en-GB" dirty="0"/>
          </a:p>
          <a:p>
            <a:r>
              <a:rPr lang="en-GB" b="1" dirty="0"/>
              <a:t>Presentation objectives: </a:t>
            </a:r>
          </a:p>
          <a:p>
            <a:pPr lvl="1"/>
            <a:r>
              <a:rPr lang="en-GB" sz="2800" dirty="0"/>
              <a:t>Outline key findings from data collected;</a:t>
            </a:r>
          </a:p>
          <a:p>
            <a:pPr lvl="1"/>
            <a:r>
              <a:rPr lang="en-GB" sz="2800" dirty="0"/>
              <a:t>Feedback on findings;</a:t>
            </a:r>
          </a:p>
          <a:p>
            <a:pPr lvl="1"/>
            <a:r>
              <a:rPr lang="en-GB" sz="2800" dirty="0"/>
              <a:t>Confirm further analysis which would be of interest for final products.</a:t>
            </a:r>
          </a:p>
          <a:p>
            <a:r>
              <a:rPr lang="en-GB" dirty="0" smtClean="0"/>
              <a:t>The </a:t>
            </a:r>
            <a:r>
              <a:rPr lang="en-GB" dirty="0"/>
              <a:t>assessment covered the </a:t>
            </a:r>
            <a:r>
              <a:rPr lang="en-GB" b="1" dirty="0"/>
              <a:t>following sectors</a:t>
            </a:r>
            <a:r>
              <a:rPr lang="en-GB" dirty="0"/>
              <a:t>:</a:t>
            </a:r>
          </a:p>
          <a:p>
            <a:pPr lvl="1"/>
            <a:r>
              <a:rPr lang="en-GB" sz="2800" dirty="0"/>
              <a:t>Demographics and displacement;</a:t>
            </a:r>
          </a:p>
          <a:p>
            <a:pPr lvl="1"/>
            <a:r>
              <a:rPr lang="en-GB" sz="2800" dirty="0"/>
              <a:t>Shelter;</a:t>
            </a:r>
          </a:p>
          <a:p>
            <a:pPr lvl="1"/>
            <a:r>
              <a:rPr lang="en-GB" sz="2800" dirty="0"/>
              <a:t>NFIs.</a:t>
            </a:r>
          </a:p>
          <a:p>
            <a:r>
              <a:rPr lang="en-GB" b="1" dirty="0"/>
              <a:t>Aims </a:t>
            </a:r>
            <a:r>
              <a:rPr lang="en-GB" dirty="0"/>
              <a:t>of the assessment:</a:t>
            </a:r>
          </a:p>
          <a:p>
            <a:pPr lvl="1"/>
            <a:r>
              <a:rPr lang="en-GB" sz="2800" dirty="0"/>
              <a:t>Provide comprehensive information and data on current access to and availability of NFIs, shelter status;</a:t>
            </a:r>
          </a:p>
          <a:p>
            <a:pPr lvl="1"/>
            <a:r>
              <a:rPr lang="en-GB" sz="2800" dirty="0"/>
              <a:t>Identify priority shelter and NFI needs;</a:t>
            </a:r>
          </a:p>
          <a:p>
            <a:pPr lvl="1"/>
            <a:r>
              <a:rPr lang="en-GB" sz="2800" dirty="0"/>
              <a:t>Assess disparities in needs and vulnerabilities between areas </a:t>
            </a:r>
            <a:r>
              <a:rPr lang="en-GB" sz="2800" dirty="0" smtClean="0"/>
              <a:t>assessed.</a:t>
            </a:r>
            <a:endParaRPr lang="en-GB" dirty="0"/>
          </a:p>
        </p:txBody>
      </p:sp>
      <p:pic>
        <p:nvPicPr>
          <p:cNvPr id="5" name="Picture 4"/>
          <p:cNvPicPr>
            <a:picLocks noChangeAspect="1"/>
          </p:cNvPicPr>
          <p:nvPr/>
        </p:nvPicPr>
        <p:blipFill>
          <a:blip r:embed="rId3"/>
          <a:stretch>
            <a:fillRect/>
          </a:stretch>
        </p:blipFill>
        <p:spPr>
          <a:xfrm rot="16200000">
            <a:off x="10670945" y="3257718"/>
            <a:ext cx="2291648" cy="522546"/>
          </a:xfrm>
          <a:prstGeom prst="rect">
            <a:avLst/>
          </a:prstGeom>
        </p:spPr>
      </p:pic>
      <p:pic>
        <p:nvPicPr>
          <p:cNvPr id="6" name="Picture 5"/>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554061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Shelter repair material availability and affordability issues</a:t>
            </a:r>
            <a:endParaRPr lang="en-GB" sz="3600" dirty="0"/>
          </a:p>
        </p:txBody>
      </p:sp>
      <p:sp>
        <p:nvSpPr>
          <p:cNvPr id="8" name="Content Placeholder 2"/>
          <p:cNvSpPr txBox="1">
            <a:spLocks/>
          </p:cNvSpPr>
          <p:nvPr/>
        </p:nvSpPr>
        <p:spPr>
          <a:xfrm>
            <a:off x="512061" y="1685023"/>
            <a:ext cx="8957616" cy="470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of those with availability/affordability issues reporting each item as unavailable/unaffordable (% of KIs reporting for Ar-Raqqa and Deir-ez-Zor):</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644254321"/>
              </p:ext>
            </p:extLst>
          </p:nvPr>
        </p:nvGraphicFramePr>
        <p:xfrm>
          <a:off x="607862" y="2373167"/>
          <a:ext cx="10071094" cy="3024762"/>
        </p:xfrm>
        <a:graphic>
          <a:graphicData uri="http://schemas.openxmlformats.org/drawingml/2006/table">
            <a:tbl>
              <a:tblPr/>
              <a:tblGrid>
                <a:gridCol w="915554"/>
                <a:gridCol w="915554"/>
                <a:gridCol w="915554"/>
                <a:gridCol w="915554"/>
                <a:gridCol w="915554"/>
                <a:gridCol w="915554"/>
                <a:gridCol w="915554"/>
                <a:gridCol w="915554"/>
                <a:gridCol w="915554"/>
                <a:gridCol w="915554"/>
                <a:gridCol w="915554"/>
              </a:tblGrid>
              <a:tr h="994584">
                <a:tc>
                  <a:txBody>
                    <a:bodyPr/>
                    <a:lstStyle/>
                    <a:p>
                      <a:pPr algn="ctr" fontAlgn="t"/>
                      <a:r>
                        <a:rPr lang="en-GB" sz="1600" b="1" i="0" u="none" strike="noStrike" dirty="0">
                          <a:solidFill>
                            <a:srgbClr val="000000"/>
                          </a:solidFill>
                          <a:effectLst/>
                          <a:latin typeface="Arial Narrow" panose="020B0606020202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Narrow" panose="020B0606020202030204" pitchFamily="34" charset="0"/>
                        </a:rPr>
                        <a:t>Plastic sheeting / tarpaulin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Narrow" panose="020B0606020202030204" pitchFamily="34" charset="0"/>
                        </a:rPr>
                        <a:t>Iron sheeting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Narrow" panose="020B0606020202030204" pitchFamily="34" charset="0"/>
                        </a:rPr>
                        <a:t>Timber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Narrow" panose="020B0606020202030204" pitchFamily="34" charset="0"/>
                        </a:rPr>
                        <a:t>Nails / screws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Narrow" panose="020B0606020202030204" pitchFamily="34" charset="0"/>
                        </a:rPr>
                        <a:t>Bricks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Narrow" panose="020B0606020202030204" pitchFamily="34" charset="0"/>
                        </a:rPr>
                        <a:t>Concrete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Narrow" panose="020B0606020202030204" pitchFamily="34" charset="0"/>
                        </a:rPr>
                        <a:t>Wood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Narrow" panose="020B0606020202030204" pitchFamily="34" charset="0"/>
                        </a:rPr>
                        <a:t>Basic electrical items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a:solidFill>
                            <a:srgbClr val="000000"/>
                          </a:solidFill>
                          <a:effectLst/>
                          <a:latin typeface="Arial Narrow" panose="020B0606020202030204" pitchFamily="34" charset="0"/>
                        </a:rPr>
                        <a:t>Basic tools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1" i="0" u="none" strike="noStrike" dirty="0">
                          <a:solidFill>
                            <a:srgbClr val="000000"/>
                          </a:solidFill>
                          <a:effectLst/>
                          <a:latin typeface="Arial Narrow" panose="020B060602020203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3">
                <a:tc>
                  <a:txBody>
                    <a:bodyPr/>
                    <a:lstStyle/>
                    <a:p>
                      <a:pPr algn="ctr" fontAlgn="t"/>
                      <a:r>
                        <a:rPr lang="en-GB" sz="1600" b="1" i="0" u="none" strike="noStrike">
                          <a:solidFill>
                            <a:srgbClr val="000000"/>
                          </a:solidFill>
                          <a:effectLst/>
                          <a:latin typeface="Arial Narrow" panose="020B0606020202030204" pitchFamily="34" charset="0"/>
                        </a:rPr>
                        <a:t>Aleppo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Narrow" panose="020B0606020202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fontAlgn="b"/>
                      <a:r>
                        <a:rPr lang="en-GB" sz="1600" b="0" i="0" u="none" strike="noStrike">
                          <a:solidFill>
                            <a:srgbClr val="000000"/>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D3"/>
                    </a:solidFill>
                  </a:tcPr>
                </a:tc>
                <a:tc>
                  <a:txBody>
                    <a:bodyPr/>
                    <a:lstStyle/>
                    <a:p>
                      <a:pPr algn="ctr" fontAlgn="b"/>
                      <a:r>
                        <a:rPr lang="en-GB" sz="1600" b="0" i="0" u="none" strike="noStrike">
                          <a:solidFill>
                            <a:srgbClr val="000000"/>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b"/>
                      <a:r>
                        <a:rPr lang="en-GB" sz="1600" b="0" i="0" u="none" strike="noStrike" dirty="0">
                          <a:solidFill>
                            <a:srgbClr val="000000"/>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600" b="0" i="0" u="none" strike="noStrike">
                          <a:solidFill>
                            <a:srgbClr val="000000"/>
                          </a:solidFill>
                          <a:effectLst/>
                          <a:latin typeface="Arial Narrow" panose="020B0606020202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0B2"/>
                    </a:solidFill>
                  </a:tcPr>
                </a:tc>
                <a:tc>
                  <a:txBody>
                    <a:bodyPr/>
                    <a:lstStyle/>
                    <a:p>
                      <a:pPr algn="ctr" fontAlgn="b"/>
                      <a:r>
                        <a:rPr lang="en-GB" sz="1600" b="0" i="0" u="none" strike="noStrike">
                          <a:solidFill>
                            <a:srgbClr val="000000"/>
                          </a:solidFill>
                          <a:effectLst/>
                          <a:latin typeface="Arial Narrow" panose="020B0606020202030204" pitchFamily="34" charset="0"/>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600" b="0" i="0" u="none" strike="noStrike">
                          <a:solidFill>
                            <a:srgbClr val="000000"/>
                          </a:solidFill>
                          <a:effectLst/>
                          <a:latin typeface="Arial Narrow" panose="020B0606020202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0E3"/>
                    </a:solidFill>
                  </a:tcPr>
                </a:tc>
                <a:tc>
                  <a:txBody>
                    <a:bodyPr/>
                    <a:lstStyle/>
                    <a:p>
                      <a:pPr algn="ctr" fontAlgn="b"/>
                      <a:r>
                        <a:rPr lang="en-GB" sz="1600" b="0"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CCF"/>
                    </a:solidFill>
                  </a:tcPr>
                </a:tc>
                <a:tc>
                  <a:txBody>
                    <a:bodyPr/>
                    <a:lstStyle/>
                    <a:p>
                      <a:pPr algn="ctr" fontAlgn="b"/>
                      <a:r>
                        <a:rPr lang="en-GB" sz="1600" b="0" i="0" u="none" strike="noStrike">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1C4"/>
                    </a:solidFill>
                  </a:tcPr>
                </a:tc>
                <a:tc>
                  <a:txBody>
                    <a:bodyPr/>
                    <a:lstStyle/>
                    <a:p>
                      <a:pPr algn="ctr" fontAlgn="b"/>
                      <a:r>
                        <a:rPr lang="en-GB" sz="16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r>
              <a:tr h="338363">
                <a:tc>
                  <a:txBody>
                    <a:bodyPr/>
                    <a:lstStyle/>
                    <a:p>
                      <a:pPr algn="ctr" fontAlgn="t"/>
                      <a:r>
                        <a:rPr lang="en-GB" sz="1600" b="1" i="0" u="none" strike="noStrike">
                          <a:solidFill>
                            <a:srgbClr val="000000"/>
                          </a:solidFill>
                          <a:effectLst/>
                          <a:latin typeface="Arial Narrow" panose="020B0606020202030204" pitchFamily="34" charset="0"/>
                        </a:rPr>
                        <a:t>Hama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D3"/>
                    </a:solidFill>
                  </a:tcPr>
                </a:tc>
                <a:tc>
                  <a:txBody>
                    <a:bodyPr/>
                    <a:lstStyle/>
                    <a:p>
                      <a:pPr algn="ctr" fontAlgn="b"/>
                      <a:r>
                        <a:rPr lang="en-GB" sz="1600" b="0" i="0" u="none" strike="noStrike">
                          <a:solidFill>
                            <a:srgbClr val="000000"/>
                          </a:solidFill>
                          <a:effectLst/>
                          <a:latin typeface="Arial Narrow" panose="020B0606020202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DE0"/>
                    </a:solidFill>
                  </a:tcPr>
                </a:tc>
                <a:tc>
                  <a:txBody>
                    <a:bodyPr/>
                    <a:lstStyle/>
                    <a:p>
                      <a:pPr algn="ctr" fontAlgn="b"/>
                      <a:r>
                        <a:rPr lang="en-GB" sz="1600" b="0" i="0" u="none" strike="noStrike">
                          <a:solidFill>
                            <a:srgbClr val="000000"/>
                          </a:solidFill>
                          <a:effectLst/>
                          <a:latin typeface="Arial Narrow" panose="020B0606020202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fontAlgn="b"/>
                      <a:r>
                        <a:rPr lang="en-GB" sz="16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600" b="0" i="0" u="none" strike="noStrike" dirty="0">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1C4"/>
                    </a:solidFill>
                  </a:tcPr>
                </a:tc>
                <a:tc>
                  <a:txBody>
                    <a:bodyPr/>
                    <a:lstStyle/>
                    <a:p>
                      <a:pPr algn="ctr" fontAlgn="b"/>
                      <a:r>
                        <a:rPr lang="en-GB" sz="1600" b="0" i="0" u="none" strike="noStrike">
                          <a:solidFill>
                            <a:srgbClr val="000000"/>
                          </a:solidFill>
                          <a:effectLst/>
                          <a:latin typeface="Arial Narrow" panose="020B0606020202030204" pitchFamily="34" charset="0"/>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B6D"/>
                    </a:solidFill>
                  </a:tcPr>
                </a:tc>
                <a:tc>
                  <a:txBody>
                    <a:bodyPr/>
                    <a:lstStyle/>
                    <a:p>
                      <a:pPr algn="ctr" fontAlgn="b"/>
                      <a:r>
                        <a:rPr lang="en-GB" sz="1600" b="0" i="0" u="none" strike="noStrike">
                          <a:solidFill>
                            <a:srgbClr val="000000"/>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7DA"/>
                    </a:solidFill>
                  </a:tcPr>
                </a:tc>
                <a:tc>
                  <a:txBody>
                    <a:bodyPr/>
                    <a:lstStyle/>
                    <a:p>
                      <a:pPr algn="ctr" fontAlgn="b"/>
                      <a:r>
                        <a:rPr lang="en-GB" sz="1600" b="0" i="0" u="none" strike="noStrike">
                          <a:solidFill>
                            <a:srgbClr val="000000"/>
                          </a:solidFill>
                          <a:effectLst/>
                          <a:latin typeface="Arial Narrow" panose="020B0606020202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5D8"/>
                    </a:solidFill>
                  </a:tcPr>
                </a:tc>
                <a:tc>
                  <a:txBody>
                    <a:bodyPr/>
                    <a:lstStyle/>
                    <a:p>
                      <a:pPr algn="ctr" fontAlgn="b"/>
                      <a:r>
                        <a:rPr lang="en-GB" sz="1600" b="0" i="0" u="none" strike="noStrike">
                          <a:solidFill>
                            <a:srgbClr val="000000"/>
                          </a:solidFill>
                          <a:effectLst/>
                          <a:latin typeface="Arial Narrow" panose="020B0606020202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9F"/>
                    </a:solidFill>
                  </a:tcPr>
                </a:tc>
                <a:tc>
                  <a:txBody>
                    <a:bodyPr/>
                    <a:lstStyle/>
                    <a:p>
                      <a:pPr algn="ctr" fontAlgn="b"/>
                      <a:r>
                        <a:rPr lang="en-GB" sz="16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r>
              <a:tr h="338363">
                <a:tc>
                  <a:txBody>
                    <a:bodyPr/>
                    <a:lstStyle/>
                    <a:p>
                      <a:pPr algn="ctr" fontAlgn="t"/>
                      <a:r>
                        <a:rPr lang="en-GB" sz="1600" b="1" i="0" u="none" strike="noStrike">
                          <a:solidFill>
                            <a:srgbClr val="000000"/>
                          </a:solidFill>
                          <a:effectLst/>
                          <a:latin typeface="Arial Narrow" panose="020B0606020202030204" pitchFamily="34" charset="0"/>
                        </a:rPr>
                        <a:t>Homs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ED"/>
                    </a:solidFill>
                  </a:tcPr>
                </a:tc>
                <a:tc>
                  <a:txBody>
                    <a:bodyPr/>
                    <a:lstStyle/>
                    <a:p>
                      <a:pPr algn="ctr" fontAlgn="b"/>
                      <a:r>
                        <a:rPr lang="en-GB" sz="1600" b="0" i="0" u="none" strike="noStrike">
                          <a:solidFill>
                            <a:srgbClr val="000000"/>
                          </a:solidFill>
                          <a:effectLst/>
                          <a:latin typeface="Arial Narrow" panose="020B0606020202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FE2"/>
                    </a:solidFill>
                  </a:tcPr>
                </a:tc>
                <a:tc>
                  <a:txBody>
                    <a:bodyPr/>
                    <a:lstStyle/>
                    <a:p>
                      <a:pPr algn="ctr" fontAlgn="b"/>
                      <a:r>
                        <a:rPr lang="en-GB" sz="1600" b="0" i="0" u="none" strike="noStrike">
                          <a:solidFill>
                            <a:srgbClr val="000000"/>
                          </a:solidFill>
                          <a:effectLst/>
                          <a:latin typeface="Arial Narrow" panose="020B0606020202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2"/>
                    </a:solidFill>
                  </a:tcPr>
                </a:tc>
                <a:tc>
                  <a:txBody>
                    <a:bodyPr/>
                    <a:lstStyle/>
                    <a:p>
                      <a:pPr algn="ctr" fontAlgn="b"/>
                      <a:r>
                        <a:rPr lang="en-GB" sz="16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6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600" b="0" i="0" u="none" strike="noStrike">
                          <a:solidFill>
                            <a:srgbClr val="000000"/>
                          </a:solidFill>
                          <a:effectLst/>
                          <a:latin typeface="Arial Narrow" panose="020B060602020203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D6F"/>
                    </a:solidFill>
                  </a:tcPr>
                </a:tc>
                <a:tc>
                  <a:txBody>
                    <a:bodyPr/>
                    <a:lstStyle/>
                    <a:p>
                      <a:pPr algn="ctr" fontAlgn="b"/>
                      <a:r>
                        <a:rPr lang="en-GB" sz="1600" b="0" i="0" u="none" strike="noStrike">
                          <a:solidFill>
                            <a:srgbClr val="000000"/>
                          </a:solidFill>
                          <a:effectLst/>
                          <a:latin typeface="Arial Narrow" panose="020B0606020202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DB"/>
                    </a:solidFill>
                  </a:tcPr>
                </a:tc>
                <a:tc>
                  <a:txBody>
                    <a:bodyPr/>
                    <a:lstStyle/>
                    <a:p>
                      <a:pPr algn="ctr" fontAlgn="b"/>
                      <a:r>
                        <a:rPr lang="en-GB" sz="1600" b="0" i="0" u="none" strike="noStrike">
                          <a:solidFill>
                            <a:srgbClr val="000000"/>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600" b="0"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CCF"/>
                    </a:solidFill>
                  </a:tcPr>
                </a:tc>
                <a:tc>
                  <a:txBody>
                    <a:bodyPr/>
                    <a:lstStyle/>
                    <a:p>
                      <a:pPr algn="ctr" fontAlgn="b"/>
                      <a:r>
                        <a:rPr lang="en-GB" sz="1600" b="0" i="0" u="none" strike="noStrike">
                          <a:solidFill>
                            <a:srgbClr val="000000"/>
                          </a:solidFill>
                          <a:effectLst/>
                          <a:latin typeface="Arial Narrow" panose="020B0606020202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BBD"/>
                    </a:solidFill>
                  </a:tcPr>
                </a:tc>
              </a:tr>
              <a:tr h="338363">
                <a:tc>
                  <a:txBody>
                    <a:bodyPr/>
                    <a:lstStyle/>
                    <a:p>
                      <a:pPr algn="ctr" fontAlgn="t"/>
                      <a:r>
                        <a:rPr lang="en-GB" sz="1600" b="1" i="0" u="none" strike="noStrike">
                          <a:solidFill>
                            <a:srgbClr val="000000"/>
                          </a:solidFill>
                          <a:effectLst/>
                          <a:latin typeface="Arial Narrow" panose="020B0606020202030204" pitchFamily="34" charset="0"/>
                        </a:rPr>
                        <a:t>Idleb</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Narrow" panose="020B0606020202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7"/>
                    </a:solidFill>
                  </a:tcPr>
                </a:tc>
                <a:tc>
                  <a:txBody>
                    <a:bodyPr/>
                    <a:lstStyle/>
                    <a:p>
                      <a:pPr algn="ctr" fontAlgn="b"/>
                      <a:r>
                        <a:rPr lang="en-GB" sz="1600" b="0" i="0" u="none" strike="noStrike">
                          <a:solidFill>
                            <a:srgbClr val="000000"/>
                          </a:solidFill>
                          <a:effectLst/>
                          <a:latin typeface="Arial Narrow" panose="020B0606020202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7CA"/>
                    </a:solidFill>
                  </a:tcPr>
                </a:tc>
                <a:tc>
                  <a:txBody>
                    <a:bodyPr/>
                    <a:lstStyle/>
                    <a:p>
                      <a:pPr algn="ctr" fontAlgn="b"/>
                      <a:r>
                        <a:rPr lang="en-GB" sz="1600" b="0" i="0" u="none" strike="noStrike">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4C7"/>
                    </a:solidFill>
                  </a:tcPr>
                </a:tc>
                <a:tc>
                  <a:txBody>
                    <a:bodyPr/>
                    <a:lstStyle/>
                    <a:p>
                      <a:pPr algn="ctr" fontAlgn="b"/>
                      <a:r>
                        <a:rPr lang="en-GB" sz="1600" b="0" i="0" u="none" strike="noStrike">
                          <a:solidFill>
                            <a:srgbClr val="000000"/>
                          </a:solidFill>
                          <a:effectLst/>
                          <a:latin typeface="Arial Narrow" panose="020B0606020202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5D8"/>
                    </a:solidFill>
                  </a:tcPr>
                </a:tc>
                <a:tc>
                  <a:txBody>
                    <a:bodyPr/>
                    <a:lstStyle/>
                    <a:p>
                      <a:pPr algn="ctr" fontAlgn="b"/>
                      <a:r>
                        <a:rPr lang="en-GB" sz="1600" b="0" i="0" u="none" strike="noStrike">
                          <a:solidFill>
                            <a:srgbClr val="000000"/>
                          </a:solidFill>
                          <a:effectLst/>
                          <a:latin typeface="Arial Narrow" panose="020B0606020202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9BC"/>
                    </a:solidFill>
                  </a:tcPr>
                </a:tc>
                <a:tc>
                  <a:txBody>
                    <a:bodyPr/>
                    <a:lstStyle/>
                    <a:p>
                      <a:pPr algn="ctr" fontAlgn="b"/>
                      <a:r>
                        <a:rPr lang="en-GB" sz="1600" b="0" i="0" u="none" strike="noStrike" dirty="0">
                          <a:solidFill>
                            <a:srgbClr val="000000"/>
                          </a:solidFill>
                          <a:effectLst/>
                          <a:latin typeface="Arial Narrow" panose="020B0606020202030204" pitchFamily="34" charset="0"/>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477"/>
                    </a:solidFill>
                  </a:tcPr>
                </a:tc>
                <a:tc>
                  <a:txBody>
                    <a:bodyPr/>
                    <a:lstStyle/>
                    <a:p>
                      <a:pPr algn="ctr" fontAlgn="b"/>
                      <a:r>
                        <a:rPr lang="en-GB" sz="1600" b="0" i="0" u="none" strike="noStrike">
                          <a:solidFill>
                            <a:srgbClr val="000000"/>
                          </a:solidFill>
                          <a:effectLst/>
                          <a:latin typeface="Arial Narrow" panose="020B0606020202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6B9"/>
                    </a:solidFill>
                  </a:tcPr>
                </a:tc>
                <a:tc>
                  <a:txBody>
                    <a:bodyPr/>
                    <a:lstStyle/>
                    <a:p>
                      <a:pPr algn="ctr" fontAlgn="b"/>
                      <a:r>
                        <a:rPr lang="en-GB" sz="1600" b="0" i="0" u="none" strike="noStrike" dirty="0">
                          <a:solidFill>
                            <a:srgbClr val="000000"/>
                          </a:solidFill>
                          <a:effectLst/>
                          <a:latin typeface="Arial Narrow" panose="020B0606020202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BAE"/>
                    </a:solidFill>
                  </a:tcPr>
                </a:tc>
                <a:tc>
                  <a:txBody>
                    <a:bodyPr/>
                    <a:lstStyle/>
                    <a:p>
                      <a:pPr algn="ctr" fontAlgn="b"/>
                      <a:r>
                        <a:rPr lang="en-GB" sz="1600" b="0" i="0" u="none" strike="noStrike" dirty="0">
                          <a:solidFill>
                            <a:srgbClr val="000000"/>
                          </a:solidFill>
                          <a:effectLst/>
                          <a:latin typeface="Arial Narrow" panose="020B0606020202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98"/>
                    </a:solidFill>
                  </a:tcPr>
                </a:tc>
                <a:tc>
                  <a:txBody>
                    <a:bodyPr/>
                    <a:lstStyle/>
                    <a:p>
                      <a:pPr algn="ctr" fontAlgn="b"/>
                      <a:r>
                        <a:rPr lang="en-GB" sz="16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r>
              <a:tr h="338363">
                <a:tc>
                  <a:txBody>
                    <a:bodyPr/>
                    <a:lstStyle/>
                    <a:p>
                      <a:pPr algn="ctr" fontAlgn="t"/>
                      <a:r>
                        <a:rPr lang="en-GB" sz="1600" b="1" i="0" u="none" strike="noStrike">
                          <a:solidFill>
                            <a:srgbClr val="000000"/>
                          </a:solidFill>
                          <a:effectLst/>
                          <a:latin typeface="Arial Narrow" panose="020B0606020202030204" pitchFamily="34" charset="0"/>
                        </a:rPr>
                        <a:t>Ar-Raqqa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Narrow" panose="020B0606020202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1600" b="0" i="0" u="none" strike="noStrike">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5E5"/>
                    </a:solidFill>
                  </a:tcPr>
                </a:tc>
                <a:tc>
                  <a:txBody>
                    <a:bodyPr/>
                    <a:lstStyle/>
                    <a:p>
                      <a:pPr algn="ctr" fontAlgn="b"/>
                      <a:r>
                        <a:rPr lang="en-GB" sz="1600" b="0" i="0" u="none" strike="noStrike">
                          <a:solidFill>
                            <a:srgbClr val="000000"/>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4F4"/>
                    </a:solidFill>
                  </a:tcPr>
                </a:tc>
                <a:tc>
                  <a:txBody>
                    <a:bodyPr/>
                    <a:lstStyle/>
                    <a:p>
                      <a:pPr algn="ctr" fontAlgn="b"/>
                      <a:r>
                        <a:rPr lang="en-GB" sz="1600" b="0" i="0" u="none" strike="noStrike" dirty="0">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600" b="0" i="0" u="none" strike="noStrike">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b"/>
                      <a:r>
                        <a:rPr lang="en-GB" sz="1600" b="0" i="0" u="none" strike="noStrike">
                          <a:solidFill>
                            <a:srgbClr val="000000"/>
                          </a:solidFill>
                          <a:effectLst/>
                          <a:latin typeface="Arial Narrow" panose="020B0606020202030204" pitchFamily="34" charset="0"/>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C3C3"/>
                    </a:solidFill>
                  </a:tcPr>
                </a:tc>
                <a:tc>
                  <a:txBody>
                    <a:bodyPr/>
                    <a:lstStyle/>
                    <a:p>
                      <a:pPr algn="ctr" fontAlgn="b"/>
                      <a:r>
                        <a:rPr lang="en-GB" sz="1600" b="0" i="0" u="none" strike="noStrike" dirty="0">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b"/>
                      <a:r>
                        <a:rPr lang="en-GB" sz="1600" b="0" i="0" u="none" strike="noStrike" dirty="0">
                          <a:solidFill>
                            <a:srgbClr val="000000"/>
                          </a:solidFill>
                          <a:effectLst/>
                          <a:latin typeface="Arial Narrow" panose="020B0606020202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fontAlgn="b"/>
                      <a:r>
                        <a:rPr lang="en-GB" sz="1600" b="0" i="0" u="none" strike="noStrike" dirty="0">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b"/>
                      <a:r>
                        <a:rPr lang="en-GB" sz="1600" b="0" i="0" u="none" strike="noStrike" dirty="0">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8363">
                <a:tc>
                  <a:txBody>
                    <a:bodyPr/>
                    <a:lstStyle/>
                    <a:p>
                      <a:pPr algn="ctr" fontAlgn="t"/>
                      <a:r>
                        <a:rPr lang="en-GB" sz="1600" b="1" i="0" u="none" strike="noStrike">
                          <a:solidFill>
                            <a:srgbClr val="000000"/>
                          </a:solidFill>
                          <a:effectLst/>
                          <a:latin typeface="Arial Narrow" panose="020B0606020202030204" pitchFamily="34" charset="0"/>
                        </a:rPr>
                        <a:t>Deir-ez-Zor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Narrow" panose="020B0606020202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6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600" b="0" i="0" u="none" strike="noStrike">
                          <a:solidFill>
                            <a:srgbClr val="000000"/>
                          </a:solidFill>
                          <a:effectLst/>
                          <a:latin typeface="Arial Narrow" panose="020B0606020202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ADA"/>
                    </a:solidFill>
                  </a:tcPr>
                </a:tc>
                <a:tc>
                  <a:txBody>
                    <a:bodyPr/>
                    <a:lstStyle/>
                    <a:p>
                      <a:pPr algn="ctr" fontAlgn="b"/>
                      <a:r>
                        <a:rPr lang="en-GB" sz="1600" b="0" i="0" u="none" strike="noStrike" dirty="0">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EFE"/>
                    </a:solidFill>
                  </a:tcPr>
                </a:tc>
                <a:tc>
                  <a:txBody>
                    <a:bodyPr/>
                    <a:lstStyle/>
                    <a:p>
                      <a:pPr algn="ctr" fontAlgn="b"/>
                      <a:r>
                        <a:rPr lang="en-GB" sz="16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DFD"/>
                    </a:solidFill>
                  </a:tcPr>
                </a:tc>
                <a:tc>
                  <a:txBody>
                    <a:bodyPr/>
                    <a:lstStyle/>
                    <a:p>
                      <a:pPr algn="ctr" fontAlgn="b"/>
                      <a:r>
                        <a:rPr lang="en-GB" sz="1600" b="0" i="0" u="none" strike="noStrike" dirty="0">
                          <a:solidFill>
                            <a:srgbClr val="000000"/>
                          </a:solidFill>
                          <a:effectLst/>
                          <a:latin typeface="Arial Narrow" panose="020B060602020203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600" b="0" i="0" u="none" strike="noStrike" dirty="0">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5E5"/>
                    </a:solidFill>
                  </a:tcPr>
                </a:tc>
                <a:tc>
                  <a:txBody>
                    <a:bodyPr/>
                    <a:lstStyle/>
                    <a:p>
                      <a:pPr algn="ctr" fontAlgn="b"/>
                      <a:r>
                        <a:rPr lang="en-GB" sz="1600" b="0" i="0" u="none" strike="noStrike" dirty="0">
                          <a:solidFill>
                            <a:srgbClr val="000000"/>
                          </a:solidFill>
                          <a:effectLst/>
                          <a:latin typeface="Arial Narrow" panose="020B0606020202030204" pitchFamily="34" charset="0"/>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GB" sz="1600" b="0" i="0" u="none" strike="noStrike" dirty="0">
                          <a:solidFill>
                            <a:srgbClr val="000000"/>
                          </a:solidFill>
                          <a:effectLst/>
                          <a:latin typeface="Arial Narrow" panose="020B0606020202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b"/>
                      <a:r>
                        <a:rPr lang="en-GB" sz="1600" b="0" i="0" u="none" strike="noStrike" dirty="0">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15" name="Straight Connector 14"/>
          <p:cNvCxnSpPr/>
          <p:nvPr/>
        </p:nvCxnSpPr>
        <p:spPr>
          <a:xfrm>
            <a:off x="186383" y="4714919"/>
            <a:ext cx="11078515" cy="2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37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67" y="327549"/>
            <a:ext cx="10596957" cy="673028"/>
          </a:xfrm>
        </p:spPr>
        <p:txBody>
          <a:bodyPr>
            <a:normAutofit fontScale="90000"/>
          </a:bodyPr>
          <a:lstStyle/>
          <a:p>
            <a:r>
              <a:rPr lang="en-GB" dirty="0" smtClean="0"/>
              <a:t>Shelter support</a:t>
            </a:r>
            <a:endParaRPr lang="en-GB" dirty="0"/>
          </a:p>
        </p:txBody>
      </p:sp>
      <p:sp>
        <p:nvSpPr>
          <p:cNvPr id="3" name="Content Placeholder 2"/>
          <p:cNvSpPr>
            <a:spLocks noGrp="1"/>
          </p:cNvSpPr>
          <p:nvPr>
            <p:ph idx="1"/>
          </p:nvPr>
        </p:nvSpPr>
        <p:spPr>
          <a:xfrm>
            <a:off x="244167" y="990844"/>
            <a:ext cx="10899151" cy="1690284"/>
          </a:xfrm>
        </p:spPr>
        <p:txBody>
          <a:bodyPr>
            <a:normAutofit lnSpcReduction="10000"/>
          </a:bodyPr>
          <a:lstStyle/>
          <a:p>
            <a:r>
              <a:rPr lang="en-GB" dirty="0" smtClean="0"/>
              <a:t>Main sources of information in Northwest Syria: Friends/relatives and local councils</a:t>
            </a:r>
          </a:p>
          <a:p>
            <a:r>
              <a:rPr lang="en-GB" dirty="0" smtClean="0"/>
              <a:t>Main source of information in Ar-Raqqa: friends/relatives and community representatives</a:t>
            </a:r>
            <a:endParaRPr lang="en-GB" dirty="0"/>
          </a:p>
        </p:txBody>
      </p:sp>
      <p:sp>
        <p:nvSpPr>
          <p:cNvPr id="5" name="Content Placeholder 2"/>
          <p:cNvSpPr txBox="1">
            <a:spLocks/>
          </p:cNvSpPr>
          <p:nvPr/>
        </p:nvSpPr>
        <p:spPr>
          <a:xfrm>
            <a:off x="471499" y="2554535"/>
            <a:ext cx="4222809" cy="51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that they received information on shelter support over the past year:</a:t>
            </a:r>
            <a:endParaRPr lang="en-GB" dirty="0"/>
          </a:p>
        </p:txBody>
      </p:sp>
      <p:sp>
        <p:nvSpPr>
          <p:cNvPr id="7" name="Content Placeholder 2"/>
          <p:cNvSpPr txBox="1">
            <a:spLocks/>
          </p:cNvSpPr>
          <p:nvPr/>
        </p:nvSpPr>
        <p:spPr>
          <a:xfrm>
            <a:off x="6398397" y="2578812"/>
            <a:ext cx="4222809" cy="3624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Syria – preference for shelter support modality: </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737926676"/>
              </p:ext>
            </p:extLst>
          </p:nvPr>
        </p:nvGraphicFramePr>
        <p:xfrm>
          <a:off x="589453" y="329321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166410998"/>
              </p:ext>
            </p:extLst>
          </p:nvPr>
        </p:nvGraphicFramePr>
        <p:xfrm>
          <a:off x="6223801" y="255453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p:cNvSpPr txBox="1">
            <a:spLocks/>
          </p:cNvSpPr>
          <p:nvPr/>
        </p:nvSpPr>
        <p:spPr>
          <a:xfrm>
            <a:off x="6172200" y="5167716"/>
            <a:ext cx="4971118" cy="169028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KIs report that the largest preference in Ar-Raqqa is for direct assistance with repairs, and in Deir-ez-Zor is for shelter repair materials</a:t>
            </a:r>
          </a:p>
          <a:p>
            <a:r>
              <a:rPr lang="en-GB" dirty="0" smtClean="0"/>
              <a:t>Only 6% of KIs in Northeast Syria report a preference for unconditional cash support</a:t>
            </a:r>
          </a:p>
        </p:txBody>
      </p:sp>
    </p:spTree>
    <p:extLst>
      <p:ext uri="{BB962C8B-B14F-4D97-AF65-F5344CB8AC3E}">
        <p14:creationId xmlns:p14="http://schemas.microsoft.com/office/powerpoint/2010/main" val="166326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566" y="1811762"/>
            <a:ext cx="5641444" cy="1707229"/>
          </a:xfrm>
        </p:spPr>
        <p:txBody>
          <a:bodyPr>
            <a:normAutofit/>
          </a:bodyPr>
          <a:lstStyle/>
          <a:p>
            <a:pPr algn="ctr"/>
            <a:r>
              <a:rPr lang="en-GB" dirty="0" smtClean="0"/>
              <a:t>NFIs</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477510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5" y="264919"/>
            <a:ext cx="10596957" cy="673028"/>
          </a:xfrm>
        </p:spPr>
        <p:txBody>
          <a:bodyPr>
            <a:normAutofit fontScale="90000"/>
          </a:bodyPr>
          <a:lstStyle/>
          <a:p>
            <a:r>
              <a:rPr lang="en-GB" dirty="0" smtClean="0"/>
              <a:t>NFI needs by age and gender</a:t>
            </a:r>
            <a:endParaRPr lang="en-GB" dirty="0"/>
          </a:p>
        </p:txBody>
      </p:sp>
      <p:graphicFrame>
        <p:nvGraphicFramePr>
          <p:cNvPr id="5" name="Content Placeholder 3"/>
          <p:cNvGraphicFramePr>
            <a:graphicFrameLocks/>
          </p:cNvGraphicFramePr>
          <p:nvPr>
            <p:extLst/>
          </p:nvPr>
        </p:nvGraphicFramePr>
        <p:xfrm>
          <a:off x="425302" y="4199828"/>
          <a:ext cx="10598152" cy="2225040"/>
        </p:xfrm>
        <a:graphic>
          <a:graphicData uri="http://schemas.openxmlformats.org/drawingml/2006/table">
            <a:tbl>
              <a:tblPr firstRow="1" firstCol="1" bandRow="1">
                <a:tableStyleId>{5C22544A-7EE6-4342-B048-85BDC9FD1C3A}</a:tableStyleId>
              </a:tblPr>
              <a:tblGrid>
                <a:gridCol w="2649538"/>
                <a:gridCol w="2649538"/>
                <a:gridCol w="2649538"/>
                <a:gridCol w="2649538"/>
              </a:tblGrid>
              <a:tr h="370840">
                <a:tc>
                  <a:txBody>
                    <a:bodyPr/>
                    <a:lstStyle/>
                    <a:p>
                      <a:pPr algn="ct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r>
              <a:tr h="370840">
                <a:tc>
                  <a:txBody>
                    <a:bodyPr/>
                    <a:lstStyle/>
                    <a:p>
                      <a:r>
                        <a:rPr lang="en-GB" dirty="0" smtClean="0"/>
                        <a:t>Girls (0-17</a:t>
                      </a:r>
                      <a:r>
                        <a:rPr lang="en-GB" baseline="0" dirty="0" smtClean="0"/>
                        <a:t> years)</a:t>
                      </a:r>
                      <a:endParaRPr lang="en-GB" dirty="0"/>
                    </a:p>
                  </a:txBody>
                  <a:tcPr/>
                </a:tc>
                <a:tc>
                  <a:txBody>
                    <a:bodyPr/>
                    <a:lstStyle/>
                    <a:p>
                      <a:pPr algn="ctr" fontAlgn="t"/>
                      <a:r>
                        <a:rPr lang="en-GB" sz="1800" b="0" i="0" u="none" strike="noStrike">
                          <a:solidFill>
                            <a:srgbClr val="000000"/>
                          </a:solidFill>
                          <a:effectLst/>
                          <a:latin typeface="Arial Narrow" panose="020B0606020202030204" pitchFamily="34" charset="0"/>
                        </a:rPr>
                        <a:t>Clothing</a:t>
                      </a:r>
                    </a:p>
                  </a:txBody>
                  <a:tcPr marL="7620" marR="7620" marT="7620" marB="0"/>
                </a:tc>
                <a:tc>
                  <a:txBody>
                    <a:bodyPr/>
                    <a:lstStyle/>
                    <a:p>
                      <a:pPr algn="ctr" fontAlgn="t"/>
                      <a:r>
                        <a:rPr lang="en-GB" sz="1800" b="0" i="0" u="none" strike="noStrike">
                          <a:solidFill>
                            <a:srgbClr val="000000"/>
                          </a:solidFill>
                          <a:effectLst/>
                          <a:latin typeface="Arial Narrow" panose="020B0606020202030204" pitchFamily="34" charset="0"/>
                        </a:rPr>
                        <a:t>Shoes</a:t>
                      </a:r>
                    </a:p>
                  </a:txBody>
                  <a:tcPr marL="7620" marR="7620" marT="7620" marB="0"/>
                </a:tc>
                <a:tc>
                  <a:txBody>
                    <a:bodyPr/>
                    <a:lstStyle/>
                    <a:p>
                      <a:pPr algn="ctr" fontAlgn="t"/>
                      <a:r>
                        <a:rPr lang="en-GB" sz="1800" b="0" i="0" u="none" strike="noStrike" dirty="0">
                          <a:solidFill>
                            <a:srgbClr val="000000"/>
                          </a:solidFill>
                          <a:effectLst/>
                          <a:latin typeface="Arial Narrow" panose="020B0606020202030204" pitchFamily="34" charset="0"/>
                        </a:rPr>
                        <a:t>Sanitary pads</a:t>
                      </a:r>
                    </a:p>
                  </a:txBody>
                  <a:tcPr marL="7620" marR="7620" marT="762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Boys (0-17</a:t>
                      </a:r>
                      <a:r>
                        <a:rPr lang="en-GB" baseline="0" dirty="0" smtClean="0"/>
                        <a:t> years)</a:t>
                      </a:r>
                      <a:endParaRPr lang="en-GB" dirty="0" smtClean="0"/>
                    </a:p>
                  </a:txBody>
                  <a:tcPr/>
                </a:tc>
                <a:tc>
                  <a:txBody>
                    <a:bodyPr/>
                    <a:lstStyle/>
                    <a:p>
                      <a:pPr algn="ctr" fontAlgn="t"/>
                      <a:r>
                        <a:rPr lang="en-GB" sz="1800" b="0" i="0" u="none" strike="noStrike">
                          <a:solidFill>
                            <a:srgbClr val="000000"/>
                          </a:solidFill>
                          <a:effectLst/>
                          <a:latin typeface="Arial Narrow" panose="020B0606020202030204" pitchFamily="34" charset="0"/>
                        </a:rPr>
                        <a:t>Clothing</a:t>
                      </a:r>
                    </a:p>
                  </a:txBody>
                  <a:tcPr marL="7620" marR="7620" marT="7620" marB="0"/>
                </a:tc>
                <a:tc>
                  <a:txBody>
                    <a:bodyPr/>
                    <a:lstStyle/>
                    <a:p>
                      <a:pPr algn="ctr" fontAlgn="t"/>
                      <a:r>
                        <a:rPr lang="en-GB" sz="1800" b="0" i="0" u="none" strike="noStrike">
                          <a:solidFill>
                            <a:srgbClr val="000000"/>
                          </a:solidFill>
                          <a:effectLst/>
                          <a:latin typeface="Arial Narrow" panose="020B0606020202030204" pitchFamily="34" charset="0"/>
                        </a:rPr>
                        <a:t>Shoes</a:t>
                      </a:r>
                    </a:p>
                  </a:txBody>
                  <a:tcPr marL="7620" marR="7620" marT="7620" marB="0"/>
                </a:tc>
                <a:tc>
                  <a:txBody>
                    <a:bodyPr/>
                    <a:lstStyle/>
                    <a:p>
                      <a:pPr algn="ctr" fontAlgn="t"/>
                      <a:r>
                        <a:rPr lang="en-GB" sz="1800" b="0" i="0" u="none" strike="noStrike" dirty="0">
                          <a:solidFill>
                            <a:srgbClr val="000000"/>
                          </a:solidFill>
                          <a:effectLst/>
                          <a:latin typeface="Arial Narrow" panose="020B0606020202030204" pitchFamily="34" charset="0"/>
                        </a:rPr>
                        <a:t>Water containers</a:t>
                      </a:r>
                    </a:p>
                  </a:txBody>
                  <a:tcPr marL="7620" marR="7620" marT="7620" marB="0"/>
                </a:tc>
              </a:tr>
              <a:tr h="370840">
                <a:tc>
                  <a:txBody>
                    <a:bodyPr/>
                    <a:lstStyle/>
                    <a:p>
                      <a:r>
                        <a:rPr lang="en-GB" dirty="0" smtClean="0"/>
                        <a:t>Women (18-59 years)</a:t>
                      </a:r>
                      <a:endParaRPr lang="en-GB" dirty="0"/>
                    </a:p>
                  </a:txBody>
                  <a:tcPr/>
                </a:tc>
                <a:tc>
                  <a:txBody>
                    <a:bodyPr/>
                    <a:lstStyle/>
                    <a:p>
                      <a:pPr algn="ctr" fontAlgn="t"/>
                      <a:r>
                        <a:rPr lang="en-GB" sz="1800" b="0" i="0" u="none" strike="noStrike">
                          <a:solidFill>
                            <a:srgbClr val="000000"/>
                          </a:solidFill>
                          <a:effectLst/>
                          <a:latin typeface="Arial Narrow" panose="020B0606020202030204" pitchFamily="34" charset="0"/>
                        </a:rPr>
                        <a:t>Cooking fuel</a:t>
                      </a:r>
                    </a:p>
                  </a:txBody>
                  <a:tcPr marL="7620" marR="7620" marT="7620" marB="0"/>
                </a:tc>
                <a:tc>
                  <a:txBody>
                    <a:bodyPr/>
                    <a:lstStyle/>
                    <a:p>
                      <a:pPr algn="ctr" fontAlgn="t"/>
                      <a:r>
                        <a:rPr lang="en-GB" sz="1800" b="0" i="0" u="none" strike="noStrike">
                          <a:solidFill>
                            <a:srgbClr val="000000"/>
                          </a:solidFill>
                          <a:effectLst/>
                          <a:latin typeface="Arial Narrow" panose="020B0606020202030204" pitchFamily="34" charset="0"/>
                        </a:rPr>
                        <a:t>Clothing</a:t>
                      </a:r>
                    </a:p>
                  </a:txBody>
                  <a:tcPr marL="7620" marR="7620" marT="7620" marB="0"/>
                </a:tc>
                <a:tc>
                  <a:txBody>
                    <a:bodyPr/>
                    <a:lstStyle/>
                    <a:p>
                      <a:pPr algn="ctr" fontAlgn="t"/>
                      <a:r>
                        <a:rPr lang="en-GB" sz="1800" b="0" i="0" u="none" strike="noStrike" dirty="0">
                          <a:solidFill>
                            <a:srgbClr val="000000"/>
                          </a:solidFill>
                          <a:effectLst/>
                          <a:latin typeface="Arial Narrow" panose="020B0606020202030204" pitchFamily="34" charset="0"/>
                        </a:rPr>
                        <a:t>Cooking utensils</a:t>
                      </a:r>
                    </a:p>
                  </a:txBody>
                  <a:tcPr marL="7620" marR="7620" marT="7620" marB="0"/>
                </a:tc>
              </a:tr>
              <a:tr h="370840">
                <a:tc>
                  <a:txBody>
                    <a:bodyPr/>
                    <a:lstStyle/>
                    <a:p>
                      <a:r>
                        <a:rPr lang="en-GB" dirty="0" smtClean="0"/>
                        <a:t>Men (18-59 years)</a:t>
                      </a:r>
                      <a:endParaRPr lang="en-GB" dirty="0"/>
                    </a:p>
                  </a:txBody>
                  <a:tcPr/>
                </a:tc>
                <a:tc>
                  <a:txBody>
                    <a:bodyPr/>
                    <a:lstStyle/>
                    <a:p>
                      <a:pPr algn="ctr" fontAlgn="t"/>
                      <a:r>
                        <a:rPr lang="en-GB" sz="1800" b="0" i="0" u="none" strike="noStrike">
                          <a:solidFill>
                            <a:srgbClr val="000000"/>
                          </a:solidFill>
                          <a:effectLst/>
                          <a:latin typeface="Arial Narrow" panose="020B0606020202030204" pitchFamily="34" charset="0"/>
                        </a:rPr>
                        <a:t>Water containers</a:t>
                      </a:r>
                    </a:p>
                  </a:txBody>
                  <a:tcPr marL="7620" marR="7620" marT="7620" marB="0"/>
                </a:tc>
                <a:tc>
                  <a:txBody>
                    <a:bodyPr/>
                    <a:lstStyle/>
                    <a:p>
                      <a:pPr algn="ctr" fontAlgn="t"/>
                      <a:r>
                        <a:rPr lang="en-GB" sz="1800" b="0" i="0" u="none" strike="noStrike">
                          <a:solidFill>
                            <a:srgbClr val="000000"/>
                          </a:solidFill>
                          <a:effectLst/>
                          <a:latin typeface="Arial Narrow" panose="020B0606020202030204" pitchFamily="34" charset="0"/>
                        </a:rPr>
                        <a:t>Portable light sources</a:t>
                      </a:r>
                    </a:p>
                  </a:txBody>
                  <a:tcPr marL="7620" marR="7620" marT="7620" marB="0"/>
                </a:tc>
                <a:tc>
                  <a:txBody>
                    <a:bodyPr/>
                    <a:lstStyle/>
                    <a:p>
                      <a:pPr algn="ctr" fontAlgn="t"/>
                      <a:r>
                        <a:rPr lang="en-GB" sz="1800" b="0" i="0" u="none" strike="noStrike" dirty="0">
                          <a:solidFill>
                            <a:srgbClr val="000000"/>
                          </a:solidFill>
                          <a:effectLst/>
                          <a:latin typeface="Arial Narrow" panose="020B0606020202030204" pitchFamily="34" charset="0"/>
                        </a:rPr>
                        <a:t>Batteries</a:t>
                      </a:r>
                    </a:p>
                  </a:txBody>
                  <a:tcPr marL="7620" marR="7620" marT="7620" marB="0"/>
                </a:tc>
              </a:tr>
              <a:tr h="370840">
                <a:tc>
                  <a:txBody>
                    <a:bodyPr/>
                    <a:lstStyle/>
                    <a:p>
                      <a:r>
                        <a:rPr lang="en-GB" dirty="0" smtClean="0"/>
                        <a:t>Elderly</a:t>
                      </a:r>
                      <a:r>
                        <a:rPr lang="en-GB" baseline="0" dirty="0" smtClean="0"/>
                        <a:t> (60+ years)</a:t>
                      </a:r>
                      <a:endParaRPr lang="en-GB" dirty="0"/>
                    </a:p>
                  </a:txBody>
                  <a:tcPr/>
                </a:tc>
                <a:tc>
                  <a:txBody>
                    <a:bodyPr/>
                    <a:lstStyle/>
                    <a:p>
                      <a:pPr algn="ctr" fontAlgn="t"/>
                      <a:r>
                        <a:rPr lang="en-GB" sz="1800" b="0" i="0" u="none" strike="noStrike">
                          <a:solidFill>
                            <a:srgbClr val="000000"/>
                          </a:solidFill>
                          <a:effectLst/>
                          <a:latin typeface="Arial Narrow" panose="020B0606020202030204" pitchFamily="34" charset="0"/>
                        </a:rPr>
                        <a:t>Clothing</a:t>
                      </a:r>
                    </a:p>
                  </a:txBody>
                  <a:tcPr marL="7620" marR="7620" marT="7620" marB="0"/>
                </a:tc>
                <a:tc>
                  <a:txBody>
                    <a:bodyPr/>
                    <a:lstStyle/>
                    <a:p>
                      <a:pPr algn="ctr" fontAlgn="t"/>
                      <a:r>
                        <a:rPr lang="en-GB" sz="1800" b="0" i="0" u="none" strike="noStrike">
                          <a:solidFill>
                            <a:srgbClr val="000000"/>
                          </a:solidFill>
                          <a:effectLst/>
                          <a:latin typeface="Arial Narrow" panose="020B0606020202030204" pitchFamily="34" charset="0"/>
                        </a:rPr>
                        <a:t>Adult diapers</a:t>
                      </a:r>
                    </a:p>
                  </a:txBody>
                  <a:tcPr marL="7620" marR="7620" marT="7620" marB="0"/>
                </a:tc>
                <a:tc>
                  <a:txBody>
                    <a:bodyPr/>
                    <a:lstStyle/>
                    <a:p>
                      <a:pPr algn="ctr" fontAlgn="t"/>
                      <a:r>
                        <a:rPr lang="en-GB" sz="1800" b="0" i="0" u="none" strike="noStrike" dirty="0">
                          <a:solidFill>
                            <a:srgbClr val="000000"/>
                          </a:solidFill>
                          <a:effectLst/>
                          <a:latin typeface="Arial Narrow" panose="020B0606020202030204" pitchFamily="34" charset="0"/>
                        </a:rPr>
                        <a:t>Heating fuel</a:t>
                      </a:r>
                    </a:p>
                  </a:txBody>
                  <a:tcPr marL="7620" marR="7620" marT="7620" marB="0"/>
                </a:tc>
              </a:tr>
            </a:tbl>
          </a:graphicData>
        </a:graphic>
      </p:graphicFrame>
      <p:sp>
        <p:nvSpPr>
          <p:cNvPr id="6" name="Content Placeholder 2"/>
          <p:cNvSpPr txBox="1">
            <a:spLocks/>
          </p:cNvSpPr>
          <p:nvPr/>
        </p:nvSpPr>
        <p:spPr>
          <a:xfrm>
            <a:off x="122857" y="1038155"/>
            <a:ext cx="4222809" cy="51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 top 3 NFI needs by age and gender:</a:t>
            </a:r>
            <a:endParaRPr lang="en-GB" dirty="0"/>
          </a:p>
        </p:txBody>
      </p:sp>
      <p:sp>
        <p:nvSpPr>
          <p:cNvPr id="7" name="Content Placeholder 2"/>
          <p:cNvSpPr txBox="1">
            <a:spLocks/>
          </p:cNvSpPr>
          <p:nvPr/>
        </p:nvSpPr>
        <p:spPr>
          <a:xfrm>
            <a:off x="122857" y="3795968"/>
            <a:ext cx="5676694" cy="51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Northeast (% of KIs reporting) – top 3 NFI needs by age and gender:</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Table 9"/>
          <p:cNvGraphicFramePr>
            <a:graphicFrameLocks noGrp="1"/>
          </p:cNvGraphicFramePr>
          <p:nvPr/>
        </p:nvGraphicFramePr>
        <p:xfrm>
          <a:off x="413360" y="1379873"/>
          <a:ext cx="10672174" cy="2265201"/>
        </p:xfrm>
        <a:graphic>
          <a:graphicData uri="http://schemas.openxmlformats.org/drawingml/2006/table">
            <a:tbl>
              <a:tblPr firstRow="1" firstCol="1" bandRow="1">
                <a:tableStyleId>{5C22544A-7EE6-4342-B048-85BDC9FD1C3A}</a:tableStyleId>
              </a:tblPr>
              <a:tblGrid>
                <a:gridCol w="2722502"/>
                <a:gridCol w="2671614"/>
                <a:gridCol w="2684337"/>
                <a:gridCol w="2593721"/>
              </a:tblGrid>
              <a:tr h="423875">
                <a:tc>
                  <a:txBody>
                    <a:bodyPr/>
                    <a:lstStyle/>
                    <a:p>
                      <a:pPr algn="ctr" fontAlgn="t"/>
                      <a:r>
                        <a:rPr lang="en-GB" sz="1800" u="none" strike="noStrike" dirty="0">
                          <a:effectLst/>
                        </a:rPr>
                        <a:t> </a:t>
                      </a:r>
                      <a:endParaRPr lang="en-GB" sz="1800" b="0" i="0" u="none" strike="noStrike" dirty="0">
                        <a:solidFill>
                          <a:srgbClr val="000000"/>
                        </a:solidFill>
                        <a:effectLst/>
                        <a:latin typeface="Arial" panose="020B0604020202020204" pitchFamily="34" charset="0"/>
                      </a:endParaRPr>
                    </a:p>
                  </a:txBody>
                  <a:tcPr marL="4966" marR="4966" marT="4966" marB="0"/>
                </a:tc>
                <a:tc>
                  <a:txBody>
                    <a:bodyPr/>
                    <a:lstStyle/>
                    <a:p>
                      <a:pPr algn="ctr" rtl="0" fontAlgn="ctr"/>
                      <a:r>
                        <a:rPr lang="en-GB" sz="1800" u="none" strike="noStrike">
                          <a:effectLst/>
                        </a:rPr>
                        <a:t>1</a:t>
                      </a:r>
                      <a:endParaRPr lang="en-GB" sz="1800" b="1" i="0" u="none" strike="noStrike">
                        <a:solidFill>
                          <a:srgbClr val="FFFFFF"/>
                        </a:solidFill>
                        <a:effectLst/>
                        <a:latin typeface="Arial Narrow" panose="020B0606020202030204" pitchFamily="34" charset="0"/>
                      </a:endParaRPr>
                    </a:p>
                  </a:txBody>
                  <a:tcPr marL="4966" marR="4966" marT="4966" marB="0" anchor="ctr"/>
                </a:tc>
                <a:tc>
                  <a:txBody>
                    <a:bodyPr/>
                    <a:lstStyle/>
                    <a:p>
                      <a:pPr algn="ctr" rtl="0" fontAlgn="ctr"/>
                      <a:r>
                        <a:rPr lang="en-GB" sz="1800" u="none" strike="noStrike">
                          <a:effectLst/>
                        </a:rPr>
                        <a:t>2</a:t>
                      </a:r>
                      <a:endParaRPr lang="en-GB" sz="1800" b="1" i="0" u="none" strike="noStrike">
                        <a:solidFill>
                          <a:srgbClr val="FFFFFF"/>
                        </a:solidFill>
                        <a:effectLst/>
                        <a:latin typeface="Arial Narrow" panose="020B0606020202030204" pitchFamily="34" charset="0"/>
                      </a:endParaRPr>
                    </a:p>
                  </a:txBody>
                  <a:tcPr marL="4966" marR="4966" marT="4966" marB="0" anchor="ctr"/>
                </a:tc>
                <a:tc>
                  <a:txBody>
                    <a:bodyPr/>
                    <a:lstStyle/>
                    <a:p>
                      <a:pPr algn="ctr" rtl="0" fontAlgn="ctr"/>
                      <a:r>
                        <a:rPr lang="en-GB" sz="1800" u="none" strike="noStrike">
                          <a:effectLst/>
                        </a:rPr>
                        <a:t>3</a:t>
                      </a:r>
                      <a:endParaRPr lang="en-GB" sz="1800" b="1" i="0" u="none" strike="noStrike">
                        <a:solidFill>
                          <a:srgbClr val="FFFFFF"/>
                        </a:solidFill>
                        <a:effectLst/>
                        <a:latin typeface="Arial Narrow" panose="020B0606020202030204" pitchFamily="34" charset="0"/>
                      </a:endParaRPr>
                    </a:p>
                  </a:txBody>
                  <a:tcPr marL="4966" marR="4966" marT="4966" marB="0" anchor="ctr"/>
                </a:tc>
              </a:tr>
              <a:tr h="370057">
                <a:tc>
                  <a:txBody>
                    <a:bodyPr/>
                    <a:lstStyle/>
                    <a:p>
                      <a:pPr algn="ctr" rtl="0" fontAlgn="ctr"/>
                      <a:r>
                        <a:rPr lang="en-GB" sz="1800" u="none" strike="noStrike" dirty="0">
                          <a:effectLst/>
                        </a:rPr>
                        <a:t>Girls (0-17 years)</a:t>
                      </a:r>
                      <a:endParaRPr lang="en-GB" sz="1800" b="1" i="0" u="none" strike="noStrike" dirty="0">
                        <a:solidFill>
                          <a:srgbClr val="FFFFFF"/>
                        </a:solidFill>
                        <a:effectLst/>
                        <a:latin typeface="Arial Narrow" panose="020B0606020202030204" pitchFamily="34" charset="0"/>
                      </a:endParaRPr>
                    </a:p>
                  </a:txBody>
                  <a:tcPr marL="4966" marR="4966" marT="4966" marB="0" anchor="ctr"/>
                </a:tc>
                <a:tc>
                  <a:txBody>
                    <a:bodyPr/>
                    <a:lstStyle/>
                    <a:p>
                      <a:pPr algn="ctr" rtl="0" fontAlgn="t"/>
                      <a:r>
                        <a:rPr lang="en-GB" sz="1800" u="none" strike="noStrike" dirty="0">
                          <a:effectLst/>
                        </a:rPr>
                        <a:t>Clothing</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Shoes</a:t>
                      </a:r>
                      <a:endParaRPr lang="en-GB" sz="1800" b="0" i="0" u="none" strike="noStrike">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Winter clothes</a:t>
                      </a:r>
                      <a:endParaRPr lang="en-GB" sz="1800" b="0" i="0" u="none" strike="noStrike">
                        <a:solidFill>
                          <a:srgbClr val="000000"/>
                        </a:solidFill>
                        <a:effectLst/>
                        <a:latin typeface="Arial Narrow" panose="020B0606020202030204" pitchFamily="34" charset="0"/>
                      </a:endParaRPr>
                    </a:p>
                  </a:txBody>
                  <a:tcPr marL="4966" marR="4966" marT="4966" marB="0"/>
                </a:tc>
              </a:tr>
              <a:tr h="375781">
                <a:tc>
                  <a:txBody>
                    <a:bodyPr/>
                    <a:lstStyle/>
                    <a:p>
                      <a:pPr algn="ctr" rtl="0" fontAlgn="ctr"/>
                      <a:r>
                        <a:rPr lang="en-GB" sz="1800" u="none" strike="noStrike" dirty="0">
                          <a:effectLst/>
                        </a:rPr>
                        <a:t>Boys (0-17 years)</a:t>
                      </a:r>
                      <a:endParaRPr lang="en-GB" sz="1800" b="1" i="0" u="none" strike="noStrike" dirty="0">
                        <a:solidFill>
                          <a:srgbClr val="FFFFFF"/>
                        </a:solidFill>
                        <a:effectLst/>
                        <a:latin typeface="Arial Narrow" panose="020B0606020202030204" pitchFamily="34" charset="0"/>
                      </a:endParaRPr>
                    </a:p>
                  </a:txBody>
                  <a:tcPr marL="4966" marR="4966" marT="4966" marB="0" anchor="ctr"/>
                </a:tc>
                <a:tc>
                  <a:txBody>
                    <a:bodyPr/>
                    <a:lstStyle/>
                    <a:p>
                      <a:pPr algn="ctr" rtl="0" fontAlgn="t"/>
                      <a:r>
                        <a:rPr lang="en-GB" sz="1800" u="none" strike="noStrike" dirty="0">
                          <a:effectLst/>
                        </a:rPr>
                        <a:t>Clothing</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Shoes</a:t>
                      </a:r>
                      <a:endParaRPr lang="en-GB" sz="1800" b="0" i="0" u="none" strike="noStrike">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Portable light sources</a:t>
                      </a:r>
                      <a:endParaRPr lang="en-GB" sz="1800" b="0" i="0" u="none" strike="noStrike">
                        <a:solidFill>
                          <a:srgbClr val="000000"/>
                        </a:solidFill>
                        <a:effectLst/>
                        <a:latin typeface="Arial Narrow" panose="020B0606020202030204" pitchFamily="34" charset="0"/>
                      </a:endParaRPr>
                    </a:p>
                  </a:txBody>
                  <a:tcPr marL="4966" marR="4966" marT="4966" marB="0"/>
                </a:tc>
              </a:tr>
              <a:tr h="388307">
                <a:tc>
                  <a:txBody>
                    <a:bodyPr/>
                    <a:lstStyle/>
                    <a:p>
                      <a:pPr algn="ctr" rtl="0" fontAlgn="ctr"/>
                      <a:r>
                        <a:rPr lang="en-GB" sz="1800" u="none" strike="noStrike" dirty="0">
                          <a:effectLst/>
                        </a:rPr>
                        <a:t>Women (18-59 years)</a:t>
                      </a:r>
                      <a:endParaRPr lang="en-GB" sz="1800" b="1" i="0" u="none" strike="noStrike" dirty="0">
                        <a:solidFill>
                          <a:srgbClr val="FFFFFF"/>
                        </a:solidFill>
                        <a:effectLst/>
                        <a:latin typeface="Arial Narrow" panose="020B0606020202030204" pitchFamily="34" charset="0"/>
                      </a:endParaRPr>
                    </a:p>
                  </a:txBody>
                  <a:tcPr marL="4966" marR="4966" marT="4966" marB="0" anchor="ctr"/>
                </a:tc>
                <a:tc>
                  <a:txBody>
                    <a:bodyPr/>
                    <a:lstStyle/>
                    <a:p>
                      <a:pPr algn="ctr" rtl="0" fontAlgn="t"/>
                      <a:r>
                        <a:rPr lang="en-GB" sz="1800" u="none" strike="noStrike" dirty="0">
                          <a:effectLst/>
                        </a:rPr>
                        <a:t>Cooking fuel</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Clothing</a:t>
                      </a:r>
                      <a:endParaRPr lang="en-GB" sz="1800" b="0" i="0" u="none" strike="noStrike">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Cooking utensils</a:t>
                      </a:r>
                      <a:endParaRPr lang="en-GB" sz="1800" b="0" i="0" u="none" strike="noStrike">
                        <a:solidFill>
                          <a:srgbClr val="000000"/>
                        </a:solidFill>
                        <a:effectLst/>
                        <a:latin typeface="Arial Narrow" panose="020B0606020202030204" pitchFamily="34" charset="0"/>
                      </a:endParaRPr>
                    </a:p>
                  </a:txBody>
                  <a:tcPr marL="4966" marR="4966" marT="4966" marB="0"/>
                </a:tc>
              </a:tr>
              <a:tr h="368978">
                <a:tc>
                  <a:txBody>
                    <a:bodyPr/>
                    <a:lstStyle/>
                    <a:p>
                      <a:pPr algn="ctr" rtl="0" fontAlgn="ctr"/>
                      <a:r>
                        <a:rPr lang="en-GB" sz="1800" u="none" strike="noStrike" dirty="0">
                          <a:effectLst/>
                        </a:rPr>
                        <a:t>Men (18-59 years)</a:t>
                      </a:r>
                      <a:endParaRPr lang="en-GB" sz="1800" b="1" i="0" u="none" strike="noStrike" dirty="0">
                        <a:solidFill>
                          <a:srgbClr val="FFFFFF"/>
                        </a:solidFill>
                        <a:effectLst/>
                        <a:latin typeface="Arial Narrow" panose="020B0606020202030204" pitchFamily="34" charset="0"/>
                      </a:endParaRPr>
                    </a:p>
                  </a:txBody>
                  <a:tcPr marL="4966" marR="4966" marT="4966" marB="0" anchor="ctr"/>
                </a:tc>
                <a:tc>
                  <a:txBody>
                    <a:bodyPr/>
                    <a:lstStyle/>
                    <a:p>
                      <a:pPr algn="ctr" rtl="0" fontAlgn="t"/>
                      <a:r>
                        <a:rPr lang="en-GB" sz="1800" u="none" strike="noStrike" dirty="0">
                          <a:effectLst/>
                        </a:rPr>
                        <a:t>Portable light sources</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dirty="0">
                          <a:effectLst/>
                        </a:rPr>
                        <a:t>Cooking fuel</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a:effectLst/>
                        </a:rPr>
                        <a:t>Clothing</a:t>
                      </a:r>
                      <a:endParaRPr lang="en-GB" sz="1800" b="0" i="0" u="none" strike="noStrike">
                        <a:solidFill>
                          <a:srgbClr val="000000"/>
                        </a:solidFill>
                        <a:effectLst/>
                        <a:latin typeface="Arial Narrow" panose="020B0606020202030204" pitchFamily="34" charset="0"/>
                      </a:endParaRPr>
                    </a:p>
                  </a:txBody>
                  <a:tcPr marL="4966" marR="4966" marT="4966" marB="0"/>
                </a:tc>
              </a:tr>
              <a:tr h="338203">
                <a:tc>
                  <a:txBody>
                    <a:bodyPr/>
                    <a:lstStyle/>
                    <a:p>
                      <a:pPr algn="ctr" rtl="0" fontAlgn="ctr"/>
                      <a:r>
                        <a:rPr lang="en-GB" sz="1800" u="none" strike="noStrike" dirty="0">
                          <a:effectLst/>
                        </a:rPr>
                        <a:t>Elderly (60+ years)</a:t>
                      </a:r>
                      <a:endParaRPr lang="en-GB" sz="1800" b="1" i="0" u="none" strike="noStrike" dirty="0">
                        <a:solidFill>
                          <a:srgbClr val="FFFFFF"/>
                        </a:solidFill>
                        <a:effectLst/>
                        <a:latin typeface="Arial Narrow" panose="020B0606020202030204" pitchFamily="34" charset="0"/>
                      </a:endParaRPr>
                    </a:p>
                  </a:txBody>
                  <a:tcPr marL="4966" marR="4966" marT="4966" marB="0" anchor="ctr"/>
                </a:tc>
                <a:tc>
                  <a:txBody>
                    <a:bodyPr/>
                    <a:lstStyle/>
                    <a:p>
                      <a:pPr algn="ctr" rtl="0" fontAlgn="t"/>
                      <a:r>
                        <a:rPr lang="en-GB" sz="1800" u="none" strike="noStrike">
                          <a:effectLst/>
                        </a:rPr>
                        <a:t>Portable light sources</a:t>
                      </a:r>
                      <a:endParaRPr lang="en-GB" sz="1800" b="0" i="0" u="none" strike="noStrike">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dirty="0">
                          <a:effectLst/>
                        </a:rPr>
                        <a:t>Heating fuel</a:t>
                      </a:r>
                      <a:endParaRPr lang="en-GB" sz="1800" b="0" i="0" u="none" strike="noStrike" dirty="0">
                        <a:solidFill>
                          <a:srgbClr val="000000"/>
                        </a:solidFill>
                        <a:effectLst/>
                        <a:latin typeface="Arial Narrow" panose="020B0606020202030204" pitchFamily="34" charset="0"/>
                      </a:endParaRPr>
                    </a:p>
                  </a:txBody>
                  <a:tcPr marL="4966" marR="4966" marT="4966" marB="0"/>
                </a:tc>
                <a:tc>
                  <a:txBody>
                    <a:bodyPr/>
                    <a:lstStyle/>
                    <a:p>
                      <a:pPr algn="ctr" rtl="0" fontAlgn="t"/>
                      <a:r>
                        <a:rPr lang="en-GB" sz="1800" u="none" strike="noStrike" dirty="0">
                          <a:effectLst/>
                        </a:rPr>
                        <a:t>Clothing</a:t>
                      </a:r>
                      <a:endParaRPr lang="en-GB" sz="1800" b="0" i="0" u="none" strike="noStrike" dirty="0">
                        <a:solidFill>
                          <a:srgbClr val="000000"/>
                        </a:solidFill>
                        <a:effectLst/>
                        <a:latin typeface="Arial Narrow" panose="020B0606020202030204" pitchFamily="34" charset="0"/>
                      </a:endParaRPr>
                    </a:p>
                  </a:txBody>
                  <a:tcPr marL="4966" marR="4966" marT="4966" marB="0"/>
                </a:tc>
              </a:tr>
            </a:tbl>
          </a:graphicData>
        </a:graphic>
      </p:graphicFrame>
    </p:spTree>
    <p:extLst>
      <p:ext uri="{BB962C8B-B14F-4D97-AF65-F5344CB8AC3E}">
        <p14:creationId xmlns:p14="http://schemas.microsoft.com/office/powerpoint/2010/main" val="3491991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Means of accessing NFIs</a:t>
            </a:r>
            <a:endParaRPr lang="en-GB" dirty="0"/>
          </a:p>
        </p:txBody>
      </p:sp>
      <p:sp>
        <p:nvSpPr>
          <p:cNvPr id="3" name="Content Placeholder 2"/>
          <p:cNvSpPr>
            <a:spLocks noGrp="1"/>
          </p:cNvSpPr>
          <p:nvPr>
            <p:ph idx="1"/>
          </p:nvPr>
        </p:nvSpPr>
        <p:spPr>
          <a:xfrm>
            <a:off x="311675" y="1253332"/>
            <a:ext cx="10596957" cy="5197571"/>
          </a:xfrm>
        </p:spPr>
        <p:txBody>
          <a:bodyPr>
            <a:normAutofit/>
          </a:bodyPr>
          <a:lstStyle/>
          <a:p>
            <a:r>
              <a:rPr lang="en-GB" dirty="0" smtClean="0"/>
              <a:t>Markets are the main means of accessing NFIs in North Syria:</a:t>
            </a:r>
          </a:p>
          <a:p>
            <a:pPr lvl="1"/>
            <a:r>
              <a:rPr lang="en-GB" dirty="0" smtClean="0"/>
              <a:t>More than half in all governorates (99% of KIs report in Deir-ez-Zor)</a:t>
            </a:r>
          </a:p>
          <a:p>
            <a:pPr lvl="1"/>
            <a:r>
              <a:rPr lang="en-GB" dirty="0" smtClean="0"/>
              <a:t>In Hama (52%) and Idleb (32%), humanitarian deliveries directly to households are also a major source</a:t>
            </a:r>
          </a:p>
          <a:p>
            <a:pPr lvl="1"/>
            <a:r>
              <a:rPr lang="en-GB" dirty="0" smtClean="0"/>
              <a:t>In Homs, aid distributed at collection points is a major source (80%)</a:t>
            </a:r>
          </a:p>
          <a:p>
            <a:r>
              <a:rPr lang="en-GB" dirty="0" smtClean="0"/>
              <a:t>FHH were less likely than MHH to use markets and more likely to rely on aid distributions (10 percentage point difference between MHH and FHH in market use in Aleppo, 25 percentage point difference in Idleb, and 30 percentage point difference in Hama and Homs)</a:t>
            </a:r>
          </a:p>
          <a:p>
            <a:r>
              <a:rPr lang="en-GB" dirty="0" smtClean="0"/>
              <a:t>High rates of challenges to accessing aid through distributions reported in Hama (52%), mostly due to lack of access for people with restricted mobility and security constraints restricting movements to distribution points.</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992640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Access to markets</a:t>
            </a:r>
            <a:endParaRPr lang="en-GB" dirty="0"/>
          </a:p>
        </p:txBody>
      </p:sp>
      <p:sp>
        <p:nvSpPr>
          <p:cNvPr id="3" name="Content Placeholder 2"/>
          <p:cNvSpPr>
            <a:spLocks noGrp="1"/>
          </p:cNvSpPr>
          <p:nvPr>
            <p:ph idx="1"/>
          </p:nvPr>
        </p:nvSpPr>
        <p:spPr>
          <a:xfrm>
            <a:off x="311674" y="1168400"/>
            <a:ext cx="10596957" cy="5219700"/>
          </a:xfrm>
        </p:spPr>
        <p:txBody>
          <a:bodyPr>
            <a:normAutofit/>
          </a:bodyPr>
          <a:lstStyle/>
          <a:p>
            <a:r>
              <a:rPr lang="en-GB" dirty="0"/>
              <a:t>Percentage </a:t>
            </a:r>
            <a:r>
              <a:rPr lang="en-GB" dirty="0" smtClean="0"/>
              <a:t>reporting </a:t>
            </a:r>
            <a:r>
              <a:rPr lang="en-GB" dirty="0"/>
              <a:t>challenges to accessing </a:t>
            </a:r>
            <a:r>
              <a:rPr lang="en-GB" dirty="0" smtClean="0"/>
              <a:t>markets:</a:t>
            </a:r>
            <a:endParaRPr lang="en-GB" dirty="0"/>
          </a:p>
          <a:p>
            <a:pPr lvl="1"/>
            <a:r>
              <a:rPr lang="en-GB" dirty="0" smtClean="0"/>
              <a:t>17% in Aleppo (28% for FHH)</a:t>
            </a:r>
          </a:p>
          <a:p>
            <a:pPr lvl="2"/>
            <a:r>
              <a:rPr lang="en-GB" dirty="0" smtClean="0"/>
              <a:t>Distance and transportation challenges are more of an issue for FHH than MHH</a:t>
            </a:r>
          </a:p>
          <a:p>
            <a:pPr lvl="1"/>
            <a:r>
              <a:rPr lang="en-GB" dirty="0" smtClean="0"/>
              <a:t>Less than 10% in Idleb and Homs (19% for FHH in Idleb)</a:t>
            </a:r>
          </a:p>
          <a:p>
            <a:pPr lvl="1"/>
            <a:r>
              <a:rPr lang="en-GB" dirty="0" smtClean="0"/>
              <a:t>45% in Hama (62% for FHH)</a:t>
            </a:r>
          </a:p>
          <a:p>
            <a:pPr lvl="2"/>
            <a:r>
              <a:rPr lang="en-GB" dirty="0" smtClean="0"/>
              <a:t>Top issues are distance, security concerns, transportation, and lack of functionality during conflict</a:t>
            </a:r>
          </a:p>
          <a:p>
            <a:pPr lvl="2"/>
            <a:r>
              <a:rPr lang="en-GB" dirty="0" smtClean="0"/>
              <a:t>37% of FHH in Hama report lack of access for women as a challenge</a:t>
            </a:r>
          </a:p>
          <a:p>
            <a:pPr lvl="1"/>
            <a:r>
              <a:rPr lang="en-GB" dirty="0" smtClean="0"/>
              <a:t>54% of KIs report challenges in Deir-ez-Zor: mostly security concerns and lack of access for women</a:t>
            </a:r>
          </a:p>
          <a:p>
            <a:pPr lvl="1"/>
            <a:r>
              <a:rPr lang="en-GB" dirty="0" smtClean="0"/>
              <a:t>72% of KIs report challenges in Ar-Raqqa: mostly lack of transportation, lack of functionality during conflict and security concerns</a:t>
            </a:r>
          </a:p>
          <a:p>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244780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reporting challenges to accessing markets</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895" y="1038155"/>
            <a:ext cx="9000857" cy="5582246"/>
          </a:xfrm>
          <a:prstGeom prst="rect">
            <a:avLst/>
          </a:prstGeom>
        </p:spPr>
      </p:pic>
    </p:spTree>
    <p:extLst>
      <p:ext uri="{BB962C8B-B14F-4D97-AF65-F5344CB8AC3E}">
        <p14:creationId xmlns:p14="http://schemas.microsoft.com/office/powerpoint/2010/main" val="3719487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NFI availability and affordability</a:t>
            </a:r>
            <a:endParaRPr lang="en-GB" dirty="0"/>
          </a:p>
        </p:txBody>
      </p:sp>
      <p:sp>
        <p:nvSpPr>
          <p:cNvPr id="3" name="Content Placeholder 2"/>
          <p:cNvSpPr>
            <a:spLocks noGrp="1"/>
          </p:cNvSpPr>
          <p:nvPr>
            <p:ph idx="1"/>
          </p:nvPr>
        </p:nvSpPr>
        <p:spPr>
          <a:xfrm>
            <a:off x="311674" y="1038155"/>
            <a:ext cx="10596957" cy="1335012"/>
          </a:xfrm>
        </p:spPr>
        <p:txBody>
          <a:bodyPr>
            <a:normAutofit fontScale="85000" lnSpcReduction="20000"/>
          </a:bodyPr>
          <a:lstStyle/>
          <a:p>
            <a:r>
              <a:rPr lang="en-GB" dirty="0" smtClean="0"/>
              <a:t>80-85% of HHs report availability and affordability challenges for NFIs (mostly affordability) in most governorates in NW Syria</a:t>
            </a:r>
          </a:p>
          <a:p>
            <a:pPr lvl="1"/>
            <a:r>
              <a:rPr lang="en-GB" dirty="0" smtClean="0"/>
              <a:t>65% of HHs in Homs report availability/affordability issues for NFIs</a:t>
            </a:r>
          </a:p>
          <a:p>
            <a:r>
              <a:rPr lang="en-GB" dirty="0" smtClean="0"/>
              <a:t>100% of KIs report availability and affordability challenges in their communities for NE Syria</a:t>
            </a:r>
          </a:p>
          <a:p>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78975383"/>
              </p:ext>
            </p:extLst>
          </p:nvPr>
        </p:nvGraphicFramePr>
        <p:xfrm>
          <a:off x="611554" y="2858549"/>
          <a:ext cx="10162502" cy="1699260"/>
        </p:xfrm>
        <a:graphic>
          <a:graphicData uri="http://schemas.openxmlformats.org/drawingml/2006/table">
            <a:tbl>
              <a:tblPr/>
              <a:tblGrid>
                <a:gridCol w="725893"/>
                <a:gridCol w="725893"/>
                <a:gridCol w="725893"/>
                <a:gridCol w="725893"/>
                <a:gridCol w="725893"/>
                <a:gridCol w="725893"/>
                <a:gridCol w="725893"/>
                <a:gridCol w="725893"/>
                <a:gridCol w="725893"/>
                <a:gridCol w="725893"/>
                <a:gridCol w="725893"/>
                <a:gridCol w="725893"/>
                <a:gridCol w="725893"/>
                <a:gridCol w="725893"/>
              </a:tblGrid>
              <a:tr h="182880">
                <a:tc>
                  <a:txBody>
                    <a:bodyPr/>
                    <a:lstStyle/>
                    <a:p>
                      <a:pPr algn="ctr" fontAlgn="t"/>
                      <a:r>
                        <a:rPr lang="en-GB" sz="1200" b="1" i="0" u="none" strike="noStrike" dirty="0">
                          <a:solidFill>
                            <a:srgbClr val="000000"/>
                          </a:solidFill>
                          <a:effectLst/>
                          <a:latin typeface="Arial Narrow" panose="020B0606020202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dirty="0">
                          <a:solidFill>
                            <a:srgbClr val="000000"/>
                          </a:solidFill>
                          <a:effectLst/>
                          <a:latin typeface="Arial Narrow" panose="020B0606020202030204" pitchFamily="34" charset="0"/>
                        </a:rPr>
                        <a:t>Bedding items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dirty="0">
                          <a:solidFill>
                            <a:srgbClr val="000000"/>
                          </a:solidFill>
                          <a:effectLst/>
                          <a:latin typeface="Arial Narrow" panose="020B0606020202030204" pitchFamily="34" charset="0"/>
                        </a:rPr>
                        <a:t>Mattresses/Sleeping mats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Cooking utensils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Cooking fuel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Portable light sources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Clothing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Shoes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Batteries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Winter heaters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Heating fuel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Winter clothes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Winter shoes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Winter blankets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n-GB" sz="1200" b="1" i="0" u="none" strike="noStrike">
                          <a:solidFill>
                            <a:srgbClr val="000000"/>
                          </a:solidFill>
                          <a:effectLst/>
                          <a:latin typeface="Arial Narrow" panose="020B0606020202030204" pitchFamily="34" charset="0"/>
                        </a:rPr>
                        <a:t>Aleppo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dirty="0">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CBE"/>
                    </a:solidFill>
                  </a:tcPr>
                </a:tc>
                <a:tc>
                  <a:txBody>
                    <a:bodyPr/>
                    <a:lstStyle/>
                    <a:p>
                      <a:pPr algn="ctr" fontAlgn="b"/>
                      <a:r>
                        <a:rPr lang="en-GB" sz="1200" b="0" i="0" u="none" strike="noStrike">
                          <a:solidFill>
                            <a:srgbClr val="000000"/>
                          </a:solidFill>
                          <a:effectLst/>
                          <a:latin typeface="Arial Narrow" panose="020B0606020202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92"/>
                    </a:solidFill>
                  </a:tcPr>
                </a:tc>
                <a:tc>
                  <a:txBody>
                    <a:bodyPr/>
                    <a:lstStyle/>
                    <a:p>
                      <a:pPr algn="ctr" fontAlgn="b"/>
                      <a:r>
                        <a:rPr lang="en-GB" sz="1200" b="0" i="0" u="none" strike="noStrike">
                          <a:solidFill>
                            <a:srgbClr val="000000"/>
                          </a:solidFill>
                          <a:effectLst/>
                          <a:latin typeface="Arial Narrow" panose="020B0606020202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ED0"/>
                    </a:solidFill>
                  </a:tcPr>
                </a:tc>
                <a:tc>
                  <a:txBody>
                    <a:bodyPr/>
                    <a:lstStyle/>
                    <a:p>
                      <a:pPr algn="ctr" fontAlgn="b"/>
                      <a:r>
                        <a:rPr lang="en-GB" sz="1200" b="0" i="0" u="none" strike="noStrike">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b"/>
                      <a:r>
                        <a:rPr lang="en-GB" sz="1200" b="0" i="0" u="none" strike="noStrike">
                          <a:solidFill>
                            <a:srgbClr val="000000"/>
                          </a:solidFill>
                          <a:effectLst/>
                          <a:latin typeface="Arial Narrow" panose="020B0606020202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ED0"/>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en-GB" sz="1200" b="0" i="0" u="none" strike="noStrike">
                          <a:solidFill>
                            <a:srgbClr val="000000"/>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7D9"/>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en-GB" sz="12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7"/>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Hama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96"/>
                    </a:solidFill>
                  </a:tcPr>
                </a:tc>
                <a:tc>
                  <a:txBody>
                    <a:bodyPr/>
                    <a:lstStyle/>
                    <a:p>
                      <a:pPr algn="ctr" fontAlgn="b"/>
                      <a:r>
                        <a:rPr lang="en-GB" sz="1200" b="0" i="0" u="none" strike="noStrike">
                          <a:solidFill>
                            <a:srgbClr val="000000"/>
                          </a:solidFill>
                          <a:effectLst/>
                          <a:latin typeface="Arial Narrow" panose="020B0606020202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CAF"/>
                    </a:solidFill>
                  </a:tcPr>
                </a:tc>
                <a:tc>
                  <a:txBody>
                    <a:bodyPr/>
                    <a:lstStyle/>
                    <a:p>
                      <a:pPr algn="ctr" fontAlgn="b"/>
                      <a:r>
                        <a:rPr lang="en-GB" sz="1200" b="0" i="0" u="none" strike="noStrike">
                          <a:solidFill>
                            <a:srgbClr val="000000"/>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6E9"/>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CBE"/>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7"/>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Homs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b"/>
                      <a:r>
                        <a:rPr lang="en-GB" sz="1200" b="0" i="0" u="none" strike="noStrike">
                          <a:solidFill>
                            <a:srgbClr val="000000"/>
                          </a:solidFill>
                          <a:effectLst/>
                          <a:latin typeface="Arial Narrow" panose="020B0606020202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0D3"/>
                    </a:solidFill>
                  </a:tcPr>
                </a:tc>
                <a:tc>
                  <a:txBody>
                    <a:bodyPr/>
                    <a:lstStyle/>
                    <a:p>
                      <a:pPr algn="ctr" fontAlgn="b"/>
                      <a:r>
                        <a:rPr lang="en-GB" sz="1200" b="0" i="0" u="none" strike="noStrike">
                          <a:solidFill>
                            <a:srgbClr val="000000"/>
                          </a:solidFill>
                          <a:effectLst/>
                          <a:latin typeface="Arial Narrow" panose="020B0606020202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3A6"/>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BCE"/>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AAD"/>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Idleb</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en-GB" sz="1200" b="0" i="0" u="none" strike="noStrike">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6A8"/>
                    </a:solidFill>
                  </a:tcPr>
                </a:tc>
                <a:tc>
                  <a:txBody>
                    <a:bodyPr/>
                    <a:lstStyle/>
                    <a:p>
                      <a:pPr algn="ctr" fontAlgn="b"/>
                      <a:r>
                        <a:rPr lang="en-GB" sz="1200" b="0" i="0" u="none" strike="noStrike">
                          <a:solidFill>
                            <a:srgbClr val="000000"/>
                          </a:solidFill>
                          <a:effectLst/>
                          <a:latin typeface="Arial Narrow" panose="020B0606020202030204" pitchFamily="34" charset="0"/>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200" b="0" i="0" u="none" strike="noStrike">
                          <a:solidFill>
                            <a:srgbClr val="000000"/>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7"/>
                    </a:solidFill>
                  </a:tcPr>
                </a:tc>
                <a:tc>
                  <a:txBody>
                    <a:bodyPr/>
                    <a:lstStyle/>
                    <a:p>
                      <a:pPr algn="ctr" fontAlgn="b"/>
                      <a:r>
                        <a:rPr lang="en-GB" sz="1200" b="0" i="0" u="none" strike="noStrike">
                          <a:solidFill>
                            <a:srgbClr val="000000"/>
                          </a:solidFill>
                          <a:effectLst/>
                          <a:latin typeface="Arial Narrow" panose="020B0606020202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DC"/>
                    </a:solidFill>
                  </a:tcPr>
                </a:tc>
                <a:tc>
                  <a:txBody>
                    <a:bodyPr/>
                    <a:lstStyle/>
                    <a:p>
                      <a:pPr algn="ctr" fontAlgn="b"/>
                      <a:r>
                        <a:rPr lang="en-GB" sz="1200" b="0" i="0" u="none" strike="noStrike">
                          <a:solidFill>
                            <a:srgbClr val="000000"/>
                          </a:solidFill>
                          <a:effectLst/>
                          <a:latin typeface="Arial Narrow" panose="020B0606020202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9B"/>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b"/>
                      <a:r>
                        <a:rPr lang="en-GB" sz="1200" b="0" i="0" u="none" strike="noStrike">
                          <a:solidFill>
                            <a:srgbClr val="000000"/>
                          </a:solidFill>
                          <a:effectLst/>
                          <a:latin typeface="Arial Narrow" panose="020B0606020202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BDE"/>
                    </a:solidFill>
                  </a:tcPr>
                </a:tc>
                <a:tc>
                  <a:txBody>
                    <a:bodyPr/>
                    <a:lstStyle/>
                    <a:p>
                      <a:pPr algn="ctr" fontAlgn="b"/>
                      <a:r>
                        <a:rPr lang="en-GB" sz="12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EE"/>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Ar-Raqqa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b"/>
                      <a:r>
                        <a:rPr lang="en-GB" sz="1200" b="0" i="0" u="none" strike="noStrike">
                          <a:solidFill>
                            <a:srgbClr val="000000"/>
                          </a:solidFill>
                          <a:effectLst/>
                          <a:latin typeface="Arial Narrow" panose="020B0606020202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fontAlgn="b"/>
                      <a:r>
                        <a:rPr lang="en-GB" sz="1200" b="0" i="0" u="none" strike="noStrike">
                          <a:solidFill>
                            <a:srgbClr val="000000"/>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ctr" fontAlgn="b"/>
                      <a:r>
                        <a:rPr lang="en-GB" sz="1200" b="0" i="0" u="none" strike="noStrike">
                          <a:solidFill>
                            <a:srgbClr val="000000"/>
                          </a:solidFill>
                          <a:effectLst/>
                          <a:latin typeface="Arial Narrow" panose="020B0606020202030204" pitchFamily="34" charset="0"/>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BCBC"/>
                    </a:solidFill>
                  </a:tcPr>
                </a:tc>
                <a:tc>
                  <a:txBody>
                    <a:bodyPr/>
                    <a:lstStyle/>
                    <a:p>
                      <a:pPr algn="ctr" fontAlgn="b"/>
                      <a:r>
                        <a:rPr lang="en-GB" sz="1200" b="0" i="0" u="none" strike="noStrike">
                          <a:solidFill>
                            <a:srgbClr val="000000"/>
                          </a:solidFill>
                          <a:effectLst/>
                          <a:latin typeface="Arial Narrow" panose="020B060602020203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GB" sz="1200" b="0" i="0" u="none" strike="noStrike">
                          <a:solidFill>
                            <a:srgbClr val="000000"/>
                          </a:solidFill>
                          <a:effectLst/>
                          <a:latin typeface="Arial Narrow" panose="020B0606020202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n-GB" sz="1200" b="0" i="0" u="none" strike="noStrike">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ACA"/>
                    </a:solidFill>
                  </a:tcPr>
                </a:tc>
                <a:tc>
                  <a:txBody>
                    <a:bodyPr/>
                    <a:lstStyle/>
                    <a:p>
                      <a:pPr algn="ctr" fontAlgn="b"/>
                      <a:r>
                        <a:rPr lang="en-GB" sz="1200" b="0" i="0" u="none" strike="noStrike">
                          <a:solidFill>
                            <a:srgbClr val="000000"/>
                          </a:solidFill>
                          <a:effectLst/>
                          <a:latin typeface="Arial Narrow" panose="020B0606020202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C6C6"/>
                    </a:solidFill>
                  </a:tcPr>
                </a:tc>
                <a:tc>
                  <a:txBody>
                    <a:bodyPr/>
                    <a:lstStyle/>
                    <a:p>
                      <a:pPr algn="ctr" fontAlgn="b"/>
                      <a:r>
                        <a:rPr lang="en-GB" sz="1200" b="0" i="0" u="none" strike="noStrike">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ACA"/>
                    </a:solidFill>
                  </a:tcPr>
                </a:tc>
                <a:tc>
                  <a:txBody>
                    <a:bodyPr/>
                    <a:lstStyle/>
                    <a:p>
                      <a:pPr algn="ctr" fontAlgn="b"/>
                      <a:r>
                        <a:rPr lang="en-GB" sz="1200" b="0" i="0" u="none" strike="noStrike">
                          <a:solidFill>
                            <a:srgbClr val="000000"/>
                          </a:solidFill>
                          <a:effectLst/>
                          <a:latin typeface="Arial Narrow" panose="020B0606020202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BDBD"/>
                    </a:solidFill>
                  </a:tcPr>
                </a:tc>
                <a:tc>
                  <a:txBody>
                    <a:bodyPr/>
                    <a:lstStyle/>
                    <a:p>
                      <a:pPr algn="ctr" fontAlgn="b"/>
                      <a:r>
                        <a:rPr lang="en-GB" sz="1200" b="0" i="0" u="none" strike="noStrike">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ACA"/>
                    </a:solidFill>
                  </a:tcPr>
                </a:tc>
                <a:tc>
                  <a:txBody>
                    <a:bodyPr/>
                    <a:lstStyle/>
                    <a:p>
                      <a:pPr algn="ctr" fontAlgn="b"/>
                      <a:r>
                        <a:rPr lang="en-GB" sz="1200" b="0" i="0" u="none" strike="noStrike">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ACA"/>
                    </a:solidFill>
                  </a:tcPr>
                </a:tc>
                <a:tc>
                  <a:txBody>
                    <a:bodyPr/>
                    <a:lstStyle/>
                    <a:p>
                      <a:pPr algn="ctr" fontAlgn="b"/>
                      <a:r>
                        <a:rPr lang="en-GB" sz="1200" b="0" i="0" u="none" strike="noStrike">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CACA"/>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Deir-ez-Zor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200" b="0" i="0" u="none" strike="noStrike" dirty="0">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200" b="0" i="0" u="none" strike="noStrike">
                          <a:solidFill>
                            <a:srgbClr val="000000"/>
                          </a:solidFill>
                          <a:effectLst/>
                          <a:latin typeface="Arial Narrow" panose="020B0606020202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GB" sz="1200" b="0" i="0" u="none" strike="noStrike">
                          <a:solidFill>
                            <a:srgbClr val="000000"/>
                          </a:solidFill>
                          <a:effectLst/>
                          <a:latin typeface="Arial Narrow" panose="020B0606020202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CDCD"/>
                    </a:solidFill>
                  </a:tcPr>
                </a:tc>
                <a:tc>
                  <a:txBody>
                    <a:bodyPr/>
                    <a:lstStyle/>
                    <a:p>
                      <a:pPr algn="ctr" fontAlgn="b"/>
                      <a:r>
                        <a:rPr lang="en-GB" sz="1200" b="0" i="0" u="none" strike="noStrike">
                          <a:solidFill>
                            <a:srgbClr val="000000"/>
                          </a:solidFill>
                          <a:effectLst/>
                          <a:latin typeface="Arial Narrow" panose="020B0606020202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2D2"/>
                    </a:solidFill>
                  </a:tcPr>
                </a:tc>
                <a:tc>
                  <a:txBody>
                    <a:bodyPr/>
                    <a:lstStyle/>
                    <a:p>
                      <a:pPr algn="ctr" fontAlgn="b"/>
                      <a:r>
                        <a:rPr lang="en-GB" sz="1200" b="0" i="0" u="none" strike="noStrike">
                          <a:solidFill>
                            <a:srgbClr val="000000"/>
                          </a:solidFill>
                          <a:effectLst/>
                          <a:latin typeface="Arial Narrow" panose="020B0606020202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b"/>
                      <a:r>
                        <a:rPr lang="en-GB" sz="1200" b="0"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en-GB" sz="1200" b="0" i="0" u="none" strike="noStrike">
                          <a:solidFill>
                            <a:srgbClr val="000000"/>
                          </a:solidFill>
                          <a:effectLst/>
                          <a:latin typeface="Arial Narrow" panose="020B0606020202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tc>
                  <a:txBody>
                    <a:bodyPr/>
                    <a:lstStyle/>
                    <a:p>
                      <a:pPr algn="ctr" fontAlgn="b"/>
                      <a:r>
                        <a:rPr lang="en-GB" sz="1200" b="0" i="0" u="none" strike="noStrike">
                          <a:solidFill>
                            <a:srgbClr val="000000"/>
                          </a:solidFill>
                          <a:effectLst/>
                          <a:latin typeface="Arial Narrow" panose="020B0606020202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b"/>
                      <a:r>
                        <a:rPr lang="en-GB" sz="1200" b="0" i="0" u="none" strike="noStrike">
                          <a:solidFill>
                            <a:srgbClr val="000000"/>
                          </a:solidFill>
                          <a:effectLst/>
                          <a:latin typeface="Arial Narrow" panose="020B0606020202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tc>
                  <a:txBody>
                    <a:bodyPr/>
                    <a:lstStyle/>
                    <a:p>
                      <a:pPr algn="ctr" fontAlgn="b"/>
                      <a:r>
                        <a:rPr lang="en-GB" sz="1200" b="0" i="0" u="none" strike="noStrike" dirty="0">
                          <a:solidFill>
                            <a:srgbClr val="000000"/>
                          </a:solidFill>
                          <a:effectLst/>
                          <a:latin typeface="Arial Narrow" panose="020B0606020202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1271193"/>
              </p:ext>
            </p:extLst>
          </p:nvPr>
        </p:nvGraphicFramePr>
        <p:xfrm>
          <a:off x="619119" y="4817215"/>
          <a:ext cx="7280280" cy="1699260"/>
        </p:xfrm>
        <a:graphic>
          <a:graphicData uri="http://schemas.openxmlformats.org/drawingml/2006/table">
            <a:tbl>
              <a:tblPr/>
              <a:tblGrid>
                <a:gridCol w="728028"/>
                <a:gridCol w="728028"/>
                <a:gridCol w="728028"/>
                <a:gridCol w="728028"/>
                <a:gridCol w="728028"/>
                <a:gridCol w="728028"/>
                <a:gridCol w="728028"/>
                <a:gridCol w="728028"/>
                <a:gridCol w="728028"/>
                <a:gridCol w="728028"/>
              </a:tblGrid>
              <a:tr h="182880">
                <a:tc>
                  <a:txBody>
                    <a:bodyPr/>
                    <a:lstStyle/>
                    <a:p>
                      <a:pPr algn="ctr" fontAlgn="b"/>
                      <a:r>
                        <a:rPr lang="en-GB" sz="1200" b="0" i="0" u="none" strike="noStrike" dirty="0">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Water containers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Disposable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Sanitary pads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Soap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Washing powder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Cleaning liquid for house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Detergent for dishes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a:solidFill>
                            <a:srgbClr val="000000"/>
                          </a:solidFill>
                          <a:effectLst/>
                          <a:latin typeface="Arial Narrow" panose="020B0606020202030204" pitchFamily="34" charset="0"/>
                        </a:rPr>
                        <a:t>Baby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dirty="0">
                          <a:solidFill>
                            <a:srgbClr val="000000"/>
                          </a:solidFill>
                          <a:effectLst/>
                          <a:latin typeface="Arial Narrow" panose="020B0606020202030204" pitchFamily="34" charset="0"/>
                        </a:rPr>
                        <a:t>Adult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n-GB" sz="1200" b="1" i="0" u="none" strike="noStrike">
                          <a:solidFill>
                            <a:srgbClr val="000000"/>
                          </a:solidFill>
                          <a:effectLst/>
                          <a:latin typeface="Arial Narrow" panose="020B0606020202030204" pitchFamily="34" charset="0"/>
                        </a:rPr>
                        <a:t>Aleppo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3"/>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EE"/>
                    </a:solidFill>
                  </a:tcPr>
                </a:tc>
                <a:tc>
                  <a:txBody>
                    <a:bodyPr/>
                    <a:lstStyle/>
                    <a:p>
                      <a:pPr algn="ctr" fontAlgn="b"/>
                      <a:r>
                        <a:rPr lang="en-GB" sz="1200" b="0" i="0" u="none" strike="noStrike">
                          <a:solidFill>
                            <a:srgbClr val="000000"/>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b"/>
                      <a:r>
                        <a:rPr lang="en-GB" sz="1200" b="0" i="0" u="none" strike="noStrike">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Hama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9CC"/>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b"/>
                      <a:r>
                        <a:rPr lang="en-GB" sz="1200" b="0" i="0" u="none" strike="noStrike">
                          <a:solidFill>
                            <a:srgbClr val="000000"/>
                          </a:solidFill>
                          <a:effectLst/>
                          <a:latin typeface="Arial Narrow" panose="020B0606020202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3"/>
                    </a:solidFill>
                  </a:tcPr>
                </a:tc>
                <a:tc>
                  <a:txBody>
                    <a:bodyPr/>
                    <a:lstStyle/>
                    <a:p>
                      <a:pPr algn="ctr" fontAlgn="b"/>
                      <a:r>
                        <a:rPr lang="en-GB" sz="1200" b="0" i="0" u="none" strike="noStrike">
                          <a:solidFill>
                            <a:srgbClr val="000000"/>
                          </a:solidFill>
                          <a:effectLst/>
                          <a:latin typeface="Arial Narrow" panose="020B0606020202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5"/>
                    </a:solidFill>
                  </a:tcPr>
                </a:tc>
                <a:tc>
                  <a:txBody>
                    <a:bodyPr/>
                    <a:lstStyle/>
                    <a:p>
                      <a:pPr algn="ctr" fontAlgn="b"/>
                      <a:r>
                        <a:rPr lang="en-GB" sz="1200" b="0" i="0" u="none" strike="noStrike">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0E2"/>
                    </a:solidFill>
                  </a:tcPr>
                </a:tc>
                <a:tc>
                  <a:txBody>
                    <a:bodyPr/>
                    <a:lstStyle/>
                    <a:p>
                      <a:pPr algn="ctr" fontAlgn="b"/>
                      <a:r>
                        <a:rPr lang="en-GB" sz="1200" b="0" i="0" u="none" strike="noStrike">
                          <a:solidFill>
                            <a:srgbClr val="000000"/>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Homs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EE"/>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2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b"/>
                      <a:r>
                        <a:rPr lang="en-GB" sz="12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Idleb</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DE0"/>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fontAlgn="b"/>
                      <a:r>
                        <a:rPr lang="en-GB" sz="1200" b="0" i="0" u="none" strike="noStrike">
                          <a:solidFill>
                            <a:srgbClr val="000000"/>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6E9"/>
                    </a:solidFill>
                  </a:tcPr>
                </a:tc>
                <a:tc>
                  <a:txBody>
                    <a:bodyPr/>
                    <a:lstStyle/>
                    <a:p>
                      <a:pPr algn="ctr" fontAlgn="b"/>
                      <a:r>
                        <a:rPr lang="en-GB" sz="1200" b="0" i="0" u="none" strike="noStrike">
                          <a:solidFill>
                            <a:srgbClr val="000000"/>
                          </a:solidFill>
                          <a:effectLst/>
                          <a:latin typeface="Arial Narrow" panose="020B0606020202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BDE"/>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b"/>
                      <a:r>
                        <a:rPr lang="en-GB" sz="1200" b="0" i="0" u="none" strike="noStrike">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b"/>
                      <a:r>
                        <a:rPr lang="en-GB" sz="1200" b="0" i="0" u="none" strike="noStrike">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0E2"/>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Ar-Raqqa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7C7"/>
                    </a:solidFill>
                  </a:tcPr>
                </a:tc>
                <a:tc>
                  <a:txBody>
                    <a:bodyPr/>
                    <a:lstStyle/>
                    <a:p>
                      <a:pPr algn="ctr" fontAlgn="b"/>
                      <a:r>
                        <a:rPr lang="en-GB" sz="1200" b="0" i="0" u="none" strike="noStrike">
                          <a:solidFill>
                            <a:srgbClr val="000000"/>
                          </a:solidFill>
                          <a:effectLst/>
                          <a:latin typeface="Arial Narrow" panose="020B0606020202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1D1"/>
                    </a:solidFill>
                  </a:tcPr>
                </a:tc>
                <a:tc>
                  <a:txBody>
                    <a:bodyPr/>
                    <a:lstStyle/>
                    <a:p>
                      <a:pPr algn="ctr" fontAlgn="b"/>
                      <a:r>
                        <a:rPr lang="en-GB" sz="1200" b="0" i="0" u="none" strike="noStrike">
                          <a:solidFill>
                            <a:srgbClr val="000000"/>
                          </a:solidFill>
                          <a:effectLst/>
                          <a:latin typeface="Arial Narrow" panose="020B0606020202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b"/>
                      <a:r>
                        <a:rPr lang="en-GB" sz="1200" b="0" i="0" u="none" strike="noStrike">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EDE"/>
                    </a:solidFill>
                  </a:tcPr>
                </a:tc>
                <a:tc>
                  <a:txBody>
                    <a:bodyPr/>
                    <a:lstStyle/>
                    <a:p>
                      <a:pPr algn="ctr" fontAlgn="b"/>
                      <a:r>
                        <a:rPr lang="en-GB" sz="1200" b="0" i="0" u="none" strike="noStrike">
                          <a:solidFill>
                            <a:srgbClr val="000000"/>
                          </a:solidFill>
                          <a:effectLst/>
                          <a:latin typeface="Arial Narrow" panose="020B0606020202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b"/>
                      <a:r>
                        <a:rPr lang="en-GB" sz="1200" b="0" i="0" u="none" strike="noStrike">
                          <a:solidFill>
                            <a:srgbClr val="000000"/>
                          </a:solidFill>
                          <a:effectLst/>
                          <a:latin typeface="Arial Narrow" panose="020B0606020202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EDE"/>
                    </a:solidFill>
                  </a:tcPr>
                </a:tc>
                <a:tc>
                  <a:txBody>
                    <a:bodyPr/>
                    <a:lstStyle/>
                    <a:p>
                      <a:pPr algn="ctr" fontAlgn="b"/>
                      <a:r>
                        <a:rPr lang="en-GB" sz="1200" b="0"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en-GB" sz="1200" b="0" i="0" u="none" strike="noStrike">
                          <a:solidFill>
                            <a:srgbClr val="000000"/>
                          </a:solidFill>
                          <a:effectLst/>
                          <a:latin typeface="Arial Narrow" panose="020B0606020202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CDCD"/>
                    </a:solidFill>
                  </a:tcPr>
                </a:tc>
                <a:tc>
                  <a:txBody>
                    <a:bodyPr/>
                    <a:lstStyle/>
                    <a:p>
                      <a:pPr algn="ctr" fontAlgn="b"/>
                      <a:r>
                        <a:rPr lang="en-GB" sz="1200" b="0" i="0" u="none" strike="noStrike">
                          <a:solidFill>
                            <a:srgbClr val="000000"/>
                          </a:solidFill>
                          <a:effectLst/>
                          <a:latin typeface="Arial Narrow" panose="020B0606020202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CECE"/>
                    </a:solidFill>
                  </a:tcPr>
                </a:tc>
              </a:tr>
              <a:tr h="182880">
                <a:tc>
                  <a:txBody>
                    <a:bodyPr/>
                    <a:lstStyle/>
                    <a:p>
                      <a:pPr algn="ctr" fontAlgn="t"/>
                      <a:r>
                        <a:rPr lang="en-GB" sz="1200" b="1" i="0" u="none" strike="noStrike">
                          <a:solidFill>
                            <a:srgbClr val="000000"/>
                          </a:solidFill>
                          <a:effectLst/>
                          <a:latin typeface="Arial Narrow" panose="020B0606020202030204" pitchFamily="34" charset="0"/>
                        </a:rPr>
                        <a:t>Deir-ez-Zor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Narrow" panose="020B0606020202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C7C7"/>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2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C"/>
                    </a:solidFill>
                  </a:tcPr>
                </a:tc>
                <a:tc>
                  <a:txBody>
                    <a:bodyPr/>
                    <a:lstStyle/>
                    <a:p>
                      <a:pPr algn="ctr" fontAlgn="b"/>
                      <a:r>
                        <a:rPr lang="en-GB" sz="12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ctr" fontAlgn="b"/>
                      <a:r>
                        <a:rPr lang="en-GB" sz="12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EFE"/>
                    </a:solidFill>
                  </a:tcPr>
                </a:tc>
                <a:tc>
                  <a:txBody>
                    <a:bodyPr/>
                    <a:lstStyle/>
                    <a:p>
                      <a:pPr algn="ctr" fontAlgn="b"/>
                      <a:r>
                        <a:rPr lang="en-GB" sz="1200" b="0" i="0" u="none" strike="noStrike">
                          <a:solidFill>
                            <a:srgbClr val="000000"/>
                          </a:solidFill>
                          <a:effectLst/>
                          <a:latin typeface="Arial Narrow" panose="020B0606020202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tc>
                  <a:txBody>
                    <a:bodyPr/>
                    <a:lstStyle/>
                    <a:p>
                      <a:pPr algn="ctr" fontAlgn="b"/>
                      <a:r>
                        <a:rPr lang="en-GB" sz="1200" b="0" i="0" u="none" strike="noStrike" dirty="0">
                          <a:solidFill>
                            <a:srgbClr val="000000"/>
                          </a:solidFill>
                          <a:effectLst/>
                          <a:latin typeface="Arial Narrow" panose="020B0606020202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bl>
          </a:graphicData>
        </a:graphic>
      </p:graphicFrame>
      <p:sp>
        <p:nvSpPr>
          <p:cNvPr id="12" name="Content Placeholder 2"/>
          <p:cNvSpPr txBox="1">
            <a:spLocks/>
          </p:cNvSpPr>
          <p:nvPr/>
        </p:nvSpPr>
        <p:spPr>
          <a:xfrm>
            <a:off x="153548" y="2462067"/>
            <a:ext cx="11078515" cy="362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of those with availability/affordability issues reporting each item as unavailable/unaffordable (% of KIs reporting for Ar-Raqqa and Deir-ez-Zor):</a:t>
            </a:r>
            <a:endParaRPr lang="en-GB" dirty="0"/>
          </a:p>
        </p:txBody>
      </p:sp>
      <p:cxnSp>
        <p:nvCxnSpPr>
          <p:cNvPr id="13" name="Straight Connector 12"/>
          <p:cNvCxnSpPr/>
          <p:nvPr/>
        </p:nvCxnSpPr>
        <p:spPr>
          <a:xfrm>
            <a:off x="311674" y="4175000"/>
            <a:ext cx="10920389" cy="2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2610" y="6131148"/>
            <a:ext cx="8073190" cy="15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4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8" y="125260"/>
            <a:ext cx="11018792" cy="775791"/>
          </a:xfrm>
        </p:spPr>
        <p:txBody>
          <a:bodyPr>
            <a:noAutofit/>
          </a:bodyPr>
          <a:lstStyle/>
          <a:p>
            <a:r>
              <a:rPr lang="en-GB" sz="3100" dirty="0" smtClean="0"/>
              <a:t>Average reported NFI availability/affordability issues (per sub-district)</a:t>
            </a:r>
            <a:endParaRPr lang="en-GB" sz="3100"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65" y="1038155"/>
            <a:ext cx="9000857" cy="5582246"/>
          </a:xfrm>
          <a:prstGeom prst="rect">
            <a:avLst/>
          </a:prstGeom>
        </p:spPr>
      </p:pic>
    </p:spTree>
    <p:extLst>
      <p:ext uri="{BB962C8B-B14F-4D97-AF65-F5344CB8AC3E}">
        <p14:creationId xmlns:p14="http://schemas.microsoft.com/office/powerpoint/2010/main" val="48006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NFI coping strategies</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773106895"/>
              </p:ext>
            </p:extLst>
          </p:nvPr>
        </p:nvGraphicFramePr>
        <p:xfrm>
          <a:off x="3042175" y="1630658"/>
          <a:ext cx="4572000" cy="2255541"/>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2"/>
          <p:cNvSpPr txBox="1">
            <a:spLocks/>
          </p:cNvSpPr>
          <p:nvPr/>
        </p:nvSpPr>
        <p:spPr>
          <a:xfrm>
            <a:off x="2571085" y="1196523"/>
            <a:ext cx="6078136" cy="470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the use of coping strategies in response to a lack of NFIs:</a:t>
            </a:r>
            <a:endParaRPr lang="en-GB" dirty="0"/>
          </a:p>
        </p:txBody>
      </p:sp>
      <p:graphicFrame>
        <p:nvGraphicFramePr>
          <p:cNvPr id="12" name="Chart 11"/>
          <p:cNvGraphicFramePr>
            <a:graphicFrameLocks/>
          </p:cNvGraphicFramePr>
          <p:nvPr>
            <p:extLst>
              <p:ext uri="{D42A27DB-BD31-4B8C-83A1-F6EECF244321}">
                <p14:modId xmlns:p14="http://schemas.microsoft.com/office/powerpoint/2010/main" val="2365482896"/>
              </p:ext>
            </p:extLst>
          </p:nvPr>
        </p:nvGraphicFramePr>
        <p:xfrm>
          <a:off x="513685" y="4664815"/>
          <a:ext cx="5497150" cy="1904652"/>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p:cNvSpPr txBox="1">
            <a:spLocks/>
          </p:cNvSpPr>
          <p:nvPr/>
        </p:nvSpPr>
        <p:spPr>
          <a:xfrm>
            <a:off x="513685" y="4194337"/>
            <a:ext cx="4693315" cy="470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Top 3 coping strategies used in Northwest Syria (% of those using coping strategies reporting each):</a:t>
            </a:r>
            <a:endParaRPr lang="en-GB" dirty="0"/>
          </a:p>
        </p:txBody>
      </p:sp>
      <p:sp>
        <p:nvSpPr>
          <p:cNvPr id="14" name="Content Placeholder 2"/>
          <p:cNvSpPr txBox="1">
            <a:spLocks/>
          </p:cNvSpPr>
          <p:nvPr/>
        </p:nvSpPr>
        <p:spPr>
          <a:xfrm>
            <a:off x="6454369" y="4194337"/>
            <a:ext cx="4389704" cy="470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Top 3 coping strategies used in Northeast Syria (overall % of KIs reporting each):</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4189055255"/>
              </p:ext>
            </p:extLst>
          </p:nvPr>
        </p:nvGraphicFramePr>
        <p:xfrm>
          <a:off x="5829300" y="4664815"/>
          <a:ext cx="5270500" cy="19470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4538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Methodology</a:t>
            </a:r>
          </a:p>
        </p:txBody>
      </p:sp>
      <p:sp>
        <p:nvSpPr>
          <p:cNvPr id="6" name="Content Placeholder 2"/>
          <p:cNvSpPr txBox="1">
            <a:spLocks/>
          </p:cNvSpPr>
          <p:nvPr/>
        </p:nvSpPr>
        <p:spPr>
          <a:xfrm>
            <a:off x="317796" y="1038155"/>
            <a:ext cx="10875626" cy="521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400" b="1" dirty="0" smtClean="0"/>
              <a:t>Data collection </a:t>
            </a:r>
            <a:r>
              <a:rPr lang="en-GB" sz="2400" b="1" dirty="0"/>
              <a:t>conducted between </a:t>
            </a:r>
            <a:r>
              <a:rPr lang="en-GB" sz="2400" b="1" dirty="0" smtClean="0"/>
              <a:t>6 July and 10 August 2017.</a:t>
            </a:r>
            <a:endParaRPr lang="en-GB" sz="2400" b="1" dirty="0"/>
          </a:p>
          <a:p>
            <a:pPr>
              <a:spcBef>
                <a:spcPts val="600"/>
              </a:spcBef>
            </a:pPr>
            <a:r>
              <a:rPr lang="en-GB" sz="2400" b="1" dirty="0"/>
              <a:t>Mixed methodology </a:t>
            </a:r>
            <a:r>
              <a:rPr lang="en-GB" sz="2400" dirty="0"/>
              <a:t>used to gather data on area as wide as </a:t>
            </a:r>
            <a:r>
              <a:rPr lang="en-GB" sz="2400" dirty="0" smtClean="0"/>
              <a:t>possible. </a:t>
            </a:r>
            <a:endParaRPr lang="en-GB" sz="2400" dirty="0"/>
          </a:p>
          <a:p>
            <a:pPr marL="0" indent="0">
              <a:spcBef>
                <a:spcPts val="600"/>
              </a:spcBef>
              <a:buNone/>
            </a:pPr>
            <a:endParaRPr lang="en-GB" sz="700" dirty="0" smtClean="0"/>
          </a:p>
          <a:p>
            <a:pPr marL="0" indent="0">
              <a:spcBef>
                <a:spcPts val="600"/>
              </a:spcBef>
              <a:buNone/>
            </a:pPr>
            <a:r>
              <a:rPr lang="en-GB" sz="2400" u="sng" dirty="0" smtClean="0"/>
              <a:t>Research questions</a:t>
            </a:r>
            <a:endParaRPr lang="en-GB" sz="2400" u="sng" dirty="0"/>
          </a:p>
          <a:p>
            <a:pPr lvl="0"/>
            <a:r>
              <a:rPr lang="en-GB" sz="2400" dirty="0"/>
              <a:t>What is the current shelter adequacy and status of populations living in Syria?</a:t>
            </a:r>
          </a:p>
          <a:p>
            <a:pPr lvl="0"/>
            <a:r>
              <a:rPr lang="en-GB" sz="2400" dirty="0"/>
              <a:t>What are the shelter needs of populations living in Syria?</a:t>
            </a:r>
          </a:p>
          <a:p>
            <a:pPr lvl="0"/>
            <a:r>
              <a:rPr lang="en-GB" sz="2400" dirty="0"/>
              <a:t>What is the current availability and access to NFIs of populations living in Syria?</a:t>
            </a:r>
          </a:p>
          <a:p>
            <a:pPr lvl="0"/>
            <a:r>
              <a:rPr lang="en-GB" sz="2400" dirty="0"/>
              <a:t>What are the NFI needs of populations living in Syria?</a:t>
            </a:r>
          </a:p>
          <a:p>
            <a:pPr lvl="0"/>
            <a:r>
              <a:rPr lang="en-GB" sz="2400" dirty="0"/>
              <a:t>Are there disparities in the shelter/NFI situation and needs of </a:t>
            </a:r>
            <a:r>
              <a:rPr lang="en-GB" sz="2400" dirty="0" smtClean="0"/>
              <a:t>populations </a:t>
            </a:r>
            <a:r>
              <a:rPr lang="en-GB" sz="2400" dirty="0"/>
              <a:t>living in different areas across Syria, between governorates, sub-districts and urban/rural areas</a:t>
            </a:r>
            <a:r>
              <a:rPr lang="en-GB" sz="2400" dirty="0" smtClean="0"/>
              <a:t>?</a:t>
            </a:r>
            <a:endParaRPr lang="en-GB" sz="2400" dirty="0"/>
          </a:p>
          <a:p>
            <a:pPr marL="0" indent="0">
              <a:spcBef>
                <a:spcPts val="600"/>
              </a:spcBef>
              <a:buFont typeface="Arial" panose="020B0604020202020204" pitchFamily="34" charset="0"/>
              <a:buNone/>
            </a:pPr>
            <a:endParaRPr lang="en-GB" sz="1600" dirty="0"/>
          </a:p>
          <a:p>
            <a:pPr>
              <a:spcBef>
                <a:spcPts val="500"/>
              </a:spcBef>
            </a:pPr>
            <a:endParaRPr lang="en-GB" sz="1400" dirty="0"/>
          </a:p>
          <a:p>
            <a:pPr>
              <a:spcBef>
                <a:spcPts val="500"/>
              </a:spcBef>
            </a:pPr>
            <a:endParaRPr lang="en-GB" sz="1400" dirty="0"/>
          </a:p>
          <a:p>
            <a:endParaRPr lang="en-GB" sz="1600" dirty="0"/>
          </a:p>
        </p:txBody>
      </p:sp>
      <p:pic>
        <p:nvPicPr>
          <p:cNvPr id="5" name="Picture 4"/>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4026244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566" y="1811762"/>
            <a:ext cx="5641444" cy="1707229"/>
          </a:xfrm>
        </p:spPr>
        <p:txBody>
          <a:bodyPr>
            <a:normAutofit/>
          </a:bodyPr>
          <a:lstStyle/>
          <a:p>
            <a:pPr algn="ctr"/>
            <a:r>
              <a:rPr lang="en-GB" dirty="0" smtClean="0"/>
              <a:t>Fuel and electricity</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707062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Cooking fuel</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838794280"/>
              </p:ext>
            </p:extLst>
          </p:nvPr>
        </p:nvGraphicFramePr>
        <p:xfrm>
          <a:off x="590953" y="1533553"/>
          <a:ext cx="9728956" cy="3727378"/>
        </p:xfrm>
        <a:graphic>
          <a:graphicData uri="http://schemas.openxmlformats.org/drawingml/2006/chart">
            <c:chart xmlns:c="http://schemas.openxmlformats.org/drawingml/2006/chart" xmlns:r="http://schemas.openxmlformats.org/officeDocument/2006/relationships" r:id="rId5"/>
          </a:graphicData>
        </a:graphic>
      </p:graphicFrame>
      <p:sp>
        <p:nvSpPr>
          <p:cNvPr id="18" name="Content Placeholder 2"/>
          <p:cNvSpPr txBox="1">
            <a:spLocks/>
          </p:cNvSpPr>
          <p:nvPr/>
        </p:nvSpPr>
        <p:spPr>
          <a:xfrm>
            <a:off x="1505823" y="1443415"/>
            <a:ext cx="7511525" cy="36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Main sources of cooking fuel:</a:t>
            </a:r>
            <a:endParaRPr lang="en-GB" dirty="0"/>
          </a:p>
        </p:txBody>
      </p:sp>
      <p:cxnSp>
        <p:nvCxnSpPr>
          <p:cNvPr id="19" name="Straight Connector 18"/>
          <p:cNvCxnSpPr/>
          <p:nvPr/>
        </p:nvCxnSpPr>
        <p:spPr>
          <a:xfrm>
            <a:off x="1087961" y="3368783"/>
            <a:ext cx="9363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56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Cooking fuel – coping strategies</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937146485"/>
              </p:ext>
            </p:extLst>
          </p:nvPr>
        </p:nvGraphicFramePr>
        <p:xfrm>
          <a:off x="3167609" y="1625001"/>
          <a:ext cx="4572000" cy="2171700"/>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a:spLocks/>
          </p:cNvSpPr>
          <p:nvPr/>
        </p:nvSpPr>
        <p:spPr>
          <a:xfrm>
            <a:off x="2705622" y="1192623"/>
            <a:ext cx="6250487" cy="470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Northwest Syria – Percentage of HHs using coping strategies in response to a lack of cooking fuel:</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3505541343"/>
              </p:ext>
            </p:extLst>
          </p:nvPr>
        </p:nvGraphicFramePr>
        <p:xfrm>
          <a:off x="3167609" y="4487978"/>
          <a:ext cx="5321300" cy="2265972"/>
        </p:xfrm>
        <a:graphic>
          <a:graphicData uri="http://schemas.openxmlformats.org/drawingml/2006/chart">
            <c:chart xmlns:c="http://schemas.openxmlformats.org/drawingml/2006/chart" xmlns:r="http://schemas.openxmlformats.org/officeDocument/2006/relationships" r:id="rId6"/>
          </a:graphicData>
        </a:graphic>
      </p:graphicFrame>
      <p:sp>
        <p:nvSpPr>
          <p:cNvPr id="16" name="Content Placeholder 2"/>
          <p:cNvSpPr txBox="1">
            <a:spLocks/>
          </p:cNvSpPr>
          <p:nvPr/>
        </p:nvSpPr>
        <p:spPr>
          <a:xfrm>
            <a:off x="2705622" y="3921961"/>
            <a:ext cx="6250488" cy="470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Top 3 coping strategies used in Northwest Syria (% of those using coping strategies reporting each):</a:t>
            </a:r>
            <a:endParaRPr lang="en-GB" dirty="0"/>
          </a:p>
        </p:txBody>
      </p:sp>
    </p:spTree>
    <p:extLst>
      <p:ext uri="{BB962C8B-B14F-4D97-AF65-F5344CB8AC3E}">
        <p14:creationId xmlns:p14="http://schemas.microsoft.com/office/powerpoint/2010/main" val="1054242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Heating fuel</a:t>
            </a:r>
            <a:endParaRPr lang="en-GB" dirty="0"/>
          </a:p>
        </p:txBody>
      </p:sp>
      <p:sp>
        <p:nvSpPr>
          <p:cNvPr id="6" name="Content Placeholder 2"/>
          <p:cNvSpPr txBox="1">
            <a:spLocks/>
          </p:cNvSpPr>
          <p:nvPr/>
        </p:nvSpPr>
        <p:spPr>
          <a:xfrm>
            <a:off x="1387344" y="1470576"/>
            <a:ext cx="4222809" cy="352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M</a:t>
            </a:r>
            <a:r>
              <a:rPr lang="en-US" sz="1400" b="1" dirty="0" smtClean="0"/>
              <a:t>ain sources of heating fuel:</a:t>
            </a:r>
            <a:endParaRPr lang="en-GB" sz="1400"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138080411"/>
              </p:ext>
            </p:extLst>
          </p:nvPr>
        </p:nvGraphicFramePr>
        <p:xfrm>
          <a:off x="311675" y="1612900"/>
          <a:ext cx="10083800" cy="3683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a:xfrm>
            <a:off x="928170" y="3443244"/>
            <a:ext cx="9363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731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Electricity</a:t>
            </a:r>
            <a:endParaRPr lang="en-GB" dirty="0"/>
          </a:p>
        </p:txBody>
      </p:sp>
      <p:sp>
        <p:nvSpPr>
          <p:cNvPr id="5" name="Content Placeholder 2"/>
          <p:cNvSpPr txBox="1">
            <a:spLocks/>
          </p:cNvSpPr>
          <p:nvPr/>
        </p:nvSpPr>
        <p:spPr>
          <a:xfrm>
            <a:off x="705023" y="1066484"/>
            <a:ext cx="4222809" cy="352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Main sources of electricity:</a:t>
            </a:r>
            <a:endParaRPr lang="en-GB" sz="1400" dirty="0"/>
          </a:p>
        </p:txBody>
      </p:sp>
      <p:sp>
        <p:nvSpPr>
          <p:cNvPr id="6" name="Content Placeholder 2"/>
          <p:cNvSpPr txBox="1">
            <a:spLocks/>
          </p:cNvSpPr>
          <p:nvPr/>
        </p:nvSpPr>
        <p:spPr>
          <a:xfrm>
            <a:off x="9018740" y="626301"/>
            <a:ext cx="2368450" cy="1746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Percentage of HHs using more than one source of electricity:</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463425731"/>
              </p:ext>
            </p:extLst>
          </p:nvPr>
        </p:nvGraphicFramePr>
        <p:xfrm>
          <a:off x="-92057" y="2160644"/>
          <a:ext cx="10562455" cy="4089844"/>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2"/>
          <p:cNvSpPr txBox="1">
            <a:spLocks/>
          </p:cNvSpPr>
          <p:nvPr/>
        </p:nvSpPr>
        <p:spPr>
          <a:xfrm>
            <a:off x="10431282" y="2492435"/>
            <a:ext cx="898077" cy="169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smtClean="0"/>
              <a:t>38%</a:t>
            </a:r>
          </a:p>
          <a:p>
            <a:pPr marL="0" indent="0">
              <a:lnSpc>
                <a:spcPct val="100000"/>
              </a:lnSpc>
              <a:spcBef>
                <a:spcPts val="0"/>
              </a:spcBef>
              <a:buNone/>
            </a:pPr>
            <a:r>
              <a:rPr lang="en-GB" dirty="0" smtClean="0"/>
              <a:t>79%</a:t>
            </a:r>
          </a:p>
          <a:p>
            <a:pPr marL="0" indent="0">
              <a:lnSpc>
                <a:spcPct val="100000"/>
              </a:lnSpc>
              <a:spcBef>
                <a:spcPts val="0"/>
              </a:spcBef>
              <a:buNone/>
            </a:pPr>
            <a:r>
              <a:rPr lang="en-GB" dirty="0" smtClean="0"/>
              <a:t>94%</a:t>
            </a:r>
          </a:p>
          <a:p>
            <a:pPr marL="0" indent="0">
              <a:lnSpc>
                <a:spcPct val="100000"/>
              </a:lnSpc>
              <a:spcBef>
                <a:spcPts val="0"/>
              </a:spcBef>
              <a:buNone/>
            </a:pPr>
            <a:r>
              <a:rPr lang="en-GB" dirty="0" smtClean="0"/>
              <a:t>35%</a:t>
            </a:r>
          </a:p>
        </p:txBody>
      </p:sp>
    </p:spTree>
    <p:extLst>
      <p:ext uri="{BB962C8B-B14F-4D97-AF65-F5344CB8AC3E}">
        <p14:creationId xmlns:p14="http://schemas.microsoft.com/office/powerpoint/2010/main" val="2369967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5" y="365127"/>
            <a:ext cx="10911646" cy="673028"/>
          </a:xfrm>
        </p:spPr>
        <p:txBody>
          <a:bodyPr>
            <a:noAutofit/>
          </a:bodyPr>
          <a:lstStyle/>
          <a:p>
            <a:r>
              <a:rPr lang="en-GB" sz="3600" dirty="0" smtClean="0"/>
              <a:t>Electricity – hours of access per day and coping strategies</a:t>
            </a:r>
            <a:endParaRPr lang="en-GB" sz="3600"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2244461461"/>
              </p:ext>
            </p:extLst>
          </p:nvPr>
        </p:nvGraphicFramePr>
        <p:xfrm>
          <a:off x="2392471" y="1429188"/>
          <a:ext cx="6386767"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a:spLocks/>
          </p:cNvSpPr>
          <p:nvPr/>
        </p:nvSpPr>
        <p:spPr>
          <a:xfrm>
            <a:off x="2446140" y="1207054"/>
            <a:ext cx="4222809" cy="352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Average number of hours of access to electricity per day:</a:t>
            </a:r>
            <a:endParaRPr lang="en-GB" sz="1400" dirty="0"/>
          </a:p>
        </p:txBody>
      </p:sp>
      <p:sp>
        <p:nvSpPr>
          <p:cNvPr id="15" name="Content Placeholder 2"/>
          <p:cNvSpPr txBox="1">
            <a:spLocks/>
          </p:cNvSpPr>
          <p:nvPr/>
        </p:nvSpPr>
        <p:spPr>
          <a:xfrm>
            <a:off x="1101228" y="4563421"/>
            <a:ext cx="8791535" cy="563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90% of households in Northwest Syria reported coping strategy use in response to a lack of electricity</a:t>
            </a:r>
          </a:p>
          <a:p>
            <a:r>
              <a:rPr lang="en-GB" sz="2000" dirty="0" smtClean="0"/>
              <a:t>Most common coping strategies: using battery-powered devices such as torches; using electricity only at certain times or for certain purposes.</a:t>
            </a:r>
            <a:endParaRPr lang="en-GB" sz="2000" dirty="0"/>
          </a:p>
        </p:txBody>
      </p:sp>
    </p:spTree>
    <p:extLst>
      <p:ext uri="{BB962C8B-B14F-4D97-AF65-F5344CB8AC3E}">
        <p14:creationId xmlns:p14="http://schemas.microsoft.com/office/powerpoint/2010/main" val="123654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566" y="1811762"/>
            <a:ext cx="5641444" cy="1707229"/>
          </a:xfrm>
        </p:spPr>
        <p:txBody>
          <a:bodyPr>
            <a:normAutofit/>
          </a:bodyPr>
          <a:lstStyle/>
          <a:p>
            <a:pPr algn="ctr"/>
            <a:r>
              <a:rPr lang="en-GB" dirty="0" smtClean="0"/>
              <a:t>NFI support</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2640590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67" y="327549"/>
            <a:ext cx="10596957" cy="673028"/>
          </a:xfrm>
        </p:spPr>
        <p:txBody>
          <a:bodyPr>
            <a:normAutofit fontScale="90000"/>
          </a:bodyPr>
          <a:lstStyle/>
          <a:p>
            <a:r>
              <a:rPr lang="en-GB" dirty="0" smtClean="0"/>
              <a:t>NFI support</a:t>
            </a:r>
            <a:endParaRPr lang="en-GB" dirty="0"/>
          </a:p>
        </p:txBody>
      </p:sp>
      <p:sp>
        <p:nvSpPr>
          <p:cNvPr id="3" name="Content Placeholder 2"/>
          <p:cNvSpPr>
            <a:spLocks noGrp="1"/>
          </p:cNvSpPr>
          <p:nvPr>
            <p:ph idx="1"/>
          </p:nvPr>
        </p:nvSpPr>
        <p:spPr>
          <a:xfrm>
            <a:off x="244167" y="1000577"/>
            <a:ext cx="10899151" cy="1690284"/>
          </a:xfrm>
        </p:spPr>
        <p:txBody>
          <a:bodyPr>
            <a:normAutofit fontScale="92500" lnSpcReduction="20000"/>
          </a:bodyPr>
          <a:lstStyle/>
          <a:p>
            <a:r>
              <a:rPr lang="en-GB" dirty="0" smtClean="0"/>
              <a:t>Main sources of information:</a:t>
            </a:r>
          </a:p>
          <a:p>
            <a:pPr lvl="1"/>
            <a:r>
              <a:rPr lang="en-GB" dirty="0" smtClean="0"/>
              <a:t>Northwest: Local councils (65-75%)</a:t>
            </a:r>
          </a:p>
          <a:p>
            <a:pPr lvl="1"/>
            <a:r>
              <a:rPr lang="en-GB" dirty="0" smtClean="0"/>
              <a:t>Ar-Raqqa: Friends/relatives and community representatives (more than half of KIs reporting each)</a:t>
            </a:r>
          </a:p>
          <a:p>
            <a:r>
              <a:rPr lang="en-GB" dirty="0" smtClean="0"/>
              <a:t>Only 5% of KIs in Deir-ez-Zor report that NFI support information is available in their communities</a:t>
            </a:r>
            <a:endParaRPr lang="en-GB" dirty="0"/>
          </a:p>
        </p:txBody>
      </p:sp>
      <p:sp>
        <p:nvSpPr>
          <p:cNvPr id="5" name="Content Placeholder 2"/>
          <p:cNvSpPr txBox="1">
            <a:spLocks/>
          </p:cNvSpPr>
          <p:nvPr/>
        </p:nvSpPr>
        <p:spPr>
          <a:xfrm>
            <a:off x="471499" y="2838738"/>
            <a:ext cx="4222809" cy="519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Percentage reporting that they received information on NFI support over the past year:</a:t>
            </a:r>
            <a:endParaRPr lang="en-GB" dirty="0"/>
          </a:p>
        </p:txBody>
      </p:sp>
      <p:sp>
        <p:nvSpPr>
          <p:cNvPr id="7" name="Content Placeholder 2"/>
          <p:cNvSpPr txBox="1">
            <a:spLocks/>
          </p:cNvSpPr>
          <p:nvPr/>
        </p:nvSpPr>
        <p:spPr>
          <a:xfrm>
            <a:off x="6585615" y="2849899"/>
            <a:ext cx="4222809" cy="369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Preference for NFI support modality: </a:t>
            </a:r>
            <a:endParaRPr lang="en-GB" dirty="0"/>
          </a:p>
        </p:txBody>
      </p:sp>
      <p:pic>
        <p:nvPicPr>
          <p:cNvPr id="10" name="Picture 9"/>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4014292316"/>
              </p:ext>
            </p:extLst>
          </p:nvPr>
        </p:nvGraphicFramePr>
        <p:xfrm>
          <a:off x="635000" y="3187700"/>
          <a:ext cx="51181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68936163"/>
              </p:ext>
            </p:extLst>
          </p:nvPr>
        </p:nvGraphicFramePr>
        <p:xfrm>
          <a:off x="5986218" y="3098664"/>
          <a:ext cx="5157099"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618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Cash</a:t>
            </a:r>
            <a:endParaRPr lang="en-GB" dirty="0"/>
          </a:p>
        </p:txBody>
      </p:sp>
      <p:sp>
        <p:nvSpPr>
          <p:cNvPr id="3" name="Content Placeholder 2"/>
          <p:cNvSpPr>
            <a:spLocks noGrp="1"/>
          </p:cNvSpPr>
          <p:nvPr>
            <p:ph idx="1"/>
          </p:nvPr>
        </p:nvSpPr>
        <p:spPr>
          <a:xfrm>
            <a:off x="311675" y="1038155"/>
            <a:ext cx="10596957" cy="1082745"/>
          </a:xfrm>
        </p:spPr>
        <p:txBody>
          <a:bodyPr>
            <a:normAutofit fontScale="85000" lnSpcReduction="20000"/>
          </a:bodyPr>
          <a:lstStyle/>
          <a:p>
            <a:r>
              <a:rPr lang="en-GB" dirty="0" smtClean="0"/>
              <a:t>The majority of HHs in Northwest Syria (85-90%) and KIs in Deir-ez-Zor reported that cash was accessible through pawnshops/remittance shops.</a:t>
            </a:r>
          </a:p>
          <a:p>
            <a:r>
              <a:rPr lang="en-GB" dirty="0" smtClean="0"/>
              <a:t>47% of KIs in Ar-Raqqa reported no means of cash distribution in their communities</a:t>
            </a:r>
            <a:endParaRPr lang="en-GB" dirty="0"/>
          </a:p>
        </p:txBody>
      </p:sp>
      <p:sp>
        <p:nvSpPr>
          <p:cNvPr id="6" name="Content Placeholder 2"/>
          <p:cNvSpPr txBox="1">
            <a:spLocks/>
          </p:cNvSpPr>
          <p:nvPr/>
        </p:nvSpPr>
        <p:spPr>
          <a:xfrm>
            <a:off x="205746" y="2373166"/>
            <a:ext cx="8544554" cy="420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I</a:t>
            </a:r>
            <a:r>
              <a:rPr lang="en-US" sz="1400" b="1" dirty="0" smtClean="0"/>
              <a:t>tems that HHs would most likely buy if given cash or vouchers for NFIs (respondents were asked to list top 3 items):</a:t>
            </a:r>
            <a:endParaRPr lang="en-GB" dirty="0"/>
          </a:p>
        </p:txBody>
      </p:sp>
      <p:pic>
        <p:nvPicPr>
          <p:cNvPr id="8" name="Picture 7"/>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25123584"/>
              </p:ext>
            </p:extLst>
          </p:nvPr>
        </p:nvGraphicFramePr>
        <p:xfrm>
          <a:off x="311675" y="2793928"/>
          <a:ext cx="10915128" cy="1242060"/>
        </p:xfrm>
        <a:graphic>
          <a:graphicData uri="http://schemas.openxmlformats.org/drawingml/2006/table">
            <a:tbl>
              <a:tblPr/>
              <a:tblGrid>
                <a:gridCol w="779652"/>
                <a:gridCol w="779652"/>
                <a:gridCol w="779652"/>
                <a:gridCol w="779652"/>
                <a:gridCol w="779652"/>
                <a:gridCol w="779652"/>
                <a:gridCol w="779652"/>
                <a:gridCol w="779652"/>
                <a:gridCol w="779652"/>
                <a:gridCol w="779652"/>
                <a:gridCol w="779652"/>
                <a:gridCol w="779652"/>
                <a:gridCol w="779652"/>
                <a:gridCol w="779652"/>
              </a:tblGrid>
              <a:tr h="182880">
                <a:tc>
                  <a:txBody>
                    <a:bodyPr/>
                    <a:lstStyle/>
                    <a:p>
                      <a:pPr algn="ctr" fontAlgn="t"/>
                      <a:r>
                        <a:rPr lang="en-GB" sz="1100" b="1" i="0" u="none" strike="noStrike" dirty="0">
                          <a:solidFill>
                            <a:srgbClr val="000000"/>
                          </a:solidFill>
                          <a:effectLst/>
                          <a:latin typeface="Arial Narrow" panose="020B0606020202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Bedding items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Arial Narrow" panose="020B0606020202030204" pitchFamily="34" charset="0"/>
                        </a:rPr>
                        <a:t>Mattresses</a:t>
                      </a:r>
                      <a:r>
                        <a:rPr lang="en-GB" sz="1100" b="1" i="0" u="none" strike="noStrike" dirty="0" smtClean="0">
                          <a:solidFill>
                            <a:srgbClr val="000000"/>
                          </a:solidFill>
                          <a:effectLst/>
                          <a:latin typeface="Arial Narrow" panose="020B0606020202030204" pitchFamily="34" charset="0"/>
                        </a:rPr>
                        <a:t>/ Sleeping </a:t>
                      </a:r>
                      <a:r>
                        <a:rPr lang="en-GB" sz="1100" b="1" i="0" u="none" strike="noStrike" dirty="0">
                          <a:solidFill>
                            <a:srgbClr val="000000"/>
                          </a:solidFill>
                          <a:effectLst/>
                          <a:latin typeface="Arial Narrow" panose="020B0606020202030204" pitchFamily="34" charset="0"/>
                        </a:rPr>
                        <a:t>mats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Cooking utensils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Cooking fuel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Portable light sources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Clothing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Shoes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Batteries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Winter heaters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Heating fuel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Winter clothes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Winter shoes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Winter blankets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n-GB" sz="1100" b="1" i="0" u="none" strike="noStrike">
                          <a:solidFill>
                            <a:srgbClr val="000000"/>
                          </a:solidFill>
                          <a:effectLst/>
                          <a:latin typeface="Arial Narrow" panose="020B0606020202030204" pitchFamily="34" charset="0"/>
                        </a:rPr>
                        <a:t>Aleppo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6"/>
                    </a:solidFill>
                  </a:tcPr>
                </a:tc>
                <a:tc>
                  <a:txBody>
                    <a:bodyPr/>
                    <a:lstStyle/>
                    <a:p>
                      <a:pPr algn="ctr" fontAlgn="b"/>
                      <a:r>
                        <a:rPr lang="en-GB" sz="11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6"/>
                    </a:solidFill>
                  </a:tcPr>
                </a:tc>
                <a:tc>
                  <a:txBody>
                    <a:bodyPr/>
                    <a:lstStyle/>
                    <a:p>
                      <a:pPr algn="ctr" fontAlgn="b"/>
                      <a:r>
                        <a:rPr lang="en-GB" sz="1100" b="0" i="0" u="none" strike="noStrike">
                          <a:solidFill>
                            <a:srgbClr val="000000"/>
                          </a:solidFill>
                          <a:effectLst/>
                          <a:latin typeface="Arial Narrow" panose="020B0606020202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1B4"/>
                    </a:solidFill>
                  </a:tcPr>
                </a:tc>
                <a:tc>
                  <a:txBody>
                    <a:bodyPr/>
                    <a:lstStyle/>
                    <a:p>
                      <a:pPr algn="ctr" fontAlgn="b"/>
                      <a:r>
                        <a:rPr lang="en-GB" sz="1100" b="0" i="0" u="none" strike="noStrike">
                          <a:solidFill>
                            <a:srgbClr val="000000"/>
                          </a:solidFill>
                          <a:effectLst/>
                          <a:latin typeface="Arial Narrow" panose="020B0606020202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6A9"/>
                    </a:solidFill>
                  </a:tcPr>
                </a:tc>
                <a:tc>
                  <a:txBody>
                    <a:bodyPr/>
                    <a:lstStyle/>
                    <a:p>
                      <a:pPr algn="ctr" fontAlgn="b"/>
                      <a:r>
                        <a:rPr lang="en-GB" sz="1100" b="0" i="0" u="none" strike="noStrike">
                          <a:solidFill>
                            <a:srgbClr val="000000"/>
                          </a:solidFill>
                          <a:effectLst/>
                          <a:latin typeface="Arial Narrow" panose="020B0606020202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5C8"/>
                    </a:solidFill>
                  </a:tcPr>
                </a:tc>
                <a:tc>
                  <a:txBody>
                    <a:bodyPr/>
                    <a:lstStyle/>
                    <a:p>
                      <a:pPr algn="ctr" fontAlgn="b"/>
                      <a:r>
                        <a:rPr lang="en-GB" sz="1100" b="0" i="0" u="none" strike="noStrike">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fontAlgn="b"/>
                      <a:r>
                        <a:rPr lang="en-GB" sz="1100" b="0" i="0" u="none" strike="noStrike">
                          <a:solidFill>
                            <a:srgbClr val="000000"/>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EE1"/>
                    </a:solidFill>
                  </a:tcPr>
                </a:tc>
                <a:tc>
                  <a:txBody>
                    <a:bodyPr/>
                    <a:lstStyle/>
                    <a:p>
                      <a:pPr algn="ctr" fontAlgn="b"/>
                      <a:r>
                        <a:rPr lang="en-GB" sz="1100" b="0" i="0" u="none" strike="noStrike">
                          <a:solidFill>
                            <a:srgbClr val="000000"/>
                          </a:solidFill>
                          <a:effectLst/>
                          <a:latin typeface="Arial Narrow" panose="020B0606020202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4"/>
                    </a:solidFill>
                  </a:tcPr>
                </a:tc>
                <a:tc>
                  <a:txBody>
                    <a:bodyPr/>
                    <a:lstStyle/>
                    <a:p>
                      <a:pPr algn="ctr" fontAlgn="b"/>
                      <a:r>
                        <a:rPr lang="en-GB" sz="1100" b="0" i="0" u="none" strike="noStrike">
                          <a:solidFill>
                            <a:srgbClr val="000000"/>
                          </a:solidFill>
                          <a:effectLst/>
                          <a:latin typeface="Arial Narrow" panose="020B0606020202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5B7"/>
                    </a:solidFill>
                  </a:tcPr>
                </a:tc>
                <a:tc>
                  <a:txBody>
                    <a:bodyPr/>
                    <a:lstStyle/>
                    <a:p>
                      <a:pPr algn="ctr" fontAlgn="b"/>
                      <a:r>
                        <a:rPr lang="en-GB" sz="11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Hama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CDF"/>
                    </a:solidFill>
                  </a:tcPr>
                </a:tc>
                <a:tc>
                  <a:txBody>
                    <a:bodyPr/>
                    <a:lstStyle/>
                    <a:p>
                      <a:pPr algn="ctr" fontAlgn="b"/>
                      <a:r>
                        <a:rPr lang="en-GB" sz="1100" b="0" i="0" u="none" strike="noStrike">
                          <a:solidFill>
                            <a:srgbClr val="000000"/>
                          </a:solidFill>
                          <a:effectLst/>
                          <a:latin typeface="Arial Narrow" panose="020B0606020202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tc>
                  <a:txBody>
                    <a:bodyPr/>
                    <a:lstStyle/>
                    <a:p>
                      <a:pPr algn="ctr" fontAlgn="b"/>
                      <a:r>
                        <a:rPr lang="en-GB" sz="1100" b="0" i="0" u="none" strike="noStrike">
                          <a:solidFill>
                            <a:srgbClr val="000000"/>
                          </a:solidFill>
                          <a:effectLst/>
                          <a:latin typeface="Arial Narrow" panose="020B0606020202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87"/>
                    </a:solidFill>
                  </a:tcPr>
                </a:tc>
                <a:tc>
                  <a:txBody>
                    <a:bodyPr/>
                    <a:lstStyle/>
                    <a:p>
                      <a:pPr algn="ctr" fontAlgn="b"/>
                      <a:r>
                        <a:rPr lang="en-GB" sz="1100" b="0" i="0" u="none" strike="noStrike">
                          <a:solidFill>
                            <a:srgbClr val="000000"/>
                          </a:solidFill>
                          <a:effectLst/>
                          <a:latin typeface="Arial Narrow" panose="020B0606020202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1B4"/>
                    </a:solidFill>
                  </a:tcPr>
                </a:tc>
                <a:tc>
                  <a:txBody>
                    <a:bodyPr/>
                    <a:lstStyle/>
                    <a:p>
                      <a:pPr algn="ctr" fontAlgn="b"/>
                      <a:r>
                        <a:rPr lang="en-GB" sz="1100" b="0" i="0" u="none" strike="noStrike">
                          <a:solidFill>
                            <a:srgbClr val="000000"/>
                          </a:solidFill>
                          <a:effectLst/>
                          <a:latin typeface="Arial Narrow" panose="020B0606020202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5C8"/>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fontAlgn="b"/>
                      <a:r>
                        <a:rPr lang="en-GB" sz="11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F3"/>
                    </a:solidFill>
                  </a:tcPr>
                </a:tc>
                <a:tc>
                  <a:txBody>
                    <a:bodyPr/>
                    <a:lstStyle/>
                    <a:p>
                      <a:pPr algn="ctr" fontAlgn="b"/>
                      <a:r>
                        <a:rPr lang="en-GB" sz="1100" b="0" i="0" u="none" strike="noStrike">
                          <a:solidFill>
                            <a:srgbClr val="000000"/>
                          </a:solidFill>
                          <a:effectLst/>
                          <a:latin typeface="Arial Narrow" panose="020B0606020202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A0"/>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Homs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1B4"/>
                    </a:solidFill>
                  </a:tcPr>
                </a:tc>
                <a:tc>
                  <a:txBody>
                    <a:bodyPr/>
                    <a:lstStyle/>
                    <a:p>
                      <a:pPr algn="ctr" fontAlgn="b"/>
                      <a:r>
                        <a:rPr lang="en-GB" sz="1100" b="0" i="0" u="none" strike="noStrike">
                          <a:solidFill>
                            <a:srgbClr val="000000"/>
                          </a:solidFill>
                          <a:effectLst/>
                          <a:latin typeface="Arial Narrow" panose="020B0606020202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8AB"/>
                    </a:solidFill>
                  </a:tcPr>
                </a:tc>
                <a:tc>
                  <a:txBody>
                    <a:bodyPr/>
                    <a:lstStyle/>
                    <a:p>
                      <a:pPr algn="ctr" fontAlgn="b"/>
                      <a:r>
                        <a:rPr lang="en-GB" sz="1100" b="0" i="0" u="none" strike="noStrike">
                          <a:solidFill>
                            <a:srgbClr val="000000"/>
                          </a:solidFill>
                          <a:effectLst/>
                          <a:latin typeface="Arial Narrow" panose="020B0606020202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6A9"/>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EE1"/>
                    </a:solidFill>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100" b="0" i="0" u="none" strike="noStrike">
                          <a:solidFill>
                            <a:srgbClr val="000000"/>
                          </a:solidFill>
                          <a:effectLst/>
                          <a:latin typeface="Arial Narrow" panose="020B0606020202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C"/>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Idleb</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5A7"/>
                    </a:solidFill>
                  </a:tcPr>
                </a:tc>
                <a:tc>
                  <a:txBody>
                    <a:bodyPr/>
                    <a:lstStyle/>
                    <a:p>
                      <a:pPr algn="ctr" fontAlgn="b"/>
                      <a:r>
                        <a:rPr lang="en-GB" sz="1100" b="0" i="0" u="none" strike="noStrike">
                          <a:solidFill>
                            <a:srgbClr val="000000"/>
                          </a:solidFill>
                          <a:effectLst/>
                          <a:latin typeface="Arial Narrow" panose="020B0606020202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7E"/>
                    </a:solidFill>
                  </a:tcPr>
                </a:tc>
                <a:tc>
                  <a:txBody>
                    <a:bodyPr/>
                    <a:lstStyle/>
                    <a:p>
                      <a:pPr algn="ctr" fontAlgn="b"/>
                      <a:r>
                        <a:rPr lang="en-GB" sz="1100" b="0" i="0" u="none" strike="noStrike">
                          <a:solidFill>
                            <a:srgbClr val="000000"/>
                          </a:solidFill>
                          <a:effectLst/>
                          <a:latin typeface="Arial Narrow" panose="020B0606020202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ADD"/>
                    </a:solidFill>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CAE"/>
                    </a:solidFill>
                  </a:tcPr>
                </a:tc>
                <a:tc>
                  <a:txBody>
                    <a:bodyPr/>
                    <a:lstStyle/>
                    <a:p>
                      <a:pPr algn="ctr" fontAlgn="b"/>
                      <a:r>
                        <a:rPr lang="en-GB" sz="11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100" b="0" i="0" u="none" strike="noStrike">
                          <a:solidFill>
                            <a:srgbClr val="000000"/>
                          </a:solidFill>
                          <a:effectLst/>
                          <a:latin typeface="Arial Narrow" panose="020B0606020202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3C6"/>
                    </a:solidFill>
                  </a:tcPr>
                </a:tc>
                <a:tc>
                  <a:txBody>
                    <a:bodyPr/>
                    <a:lstStyle/>
                    <a:p>
                      <a:pPr algn="ctr" fontAlgn="b"/>
                      <a:r>
                        <a:rPr lang="en-GB" sz="11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dirty="0">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51787188"/>
              </p:ext>
            </p:extLst>
          </p:nvPr>
        </p:nvGraphicFramePr>
        <p:xfrm>
          <a:off x="311669" y="4298632"/>
          <a:ext cx="7752830" cy="1242060"/>
        </p:xfrm>
        <a:graphic>
          <a:graphicData uri="http://schemas.openxmlformats.org/drawingml/2006/table">
            <a:tbl>
              <a:tblPr/>
              <a:tblGrid>
                <a:gridCol w="775283"/>
                <a:gridCol w="775283"/>
                <a:gridCol w="775283"/>
                <a:gridCol w="775283"/>
                <a:gridCol w="775283"/>
                <a:gridCol w="775283"/>
                <a:gridCol w="775283"/>
                <a:gridCol w="775283"/>
                <a:gridCol w="775283"/>
                <a:gridCol w="775283"/>
              </a:tblGrid>
              <a:tr h="182880">
                <a:tc>
                  <a:txBody>
                    <a:bodyPr/>
                    <a:lstStyle/>
                    <a:p>
                      <a:pPr algn="ctr" fontAlgn="b"/>
                      <a:r>
                        <a:rPr lang="en-GB" sz="1100" b="0" i="0" u="none" strike="noStrike" dirty="0">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Water containers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Disposable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Sanitary pads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Soap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Washing powder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Cleaning liquid for house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Detergent for dishes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Arial Narrow" panose="020B0606020202030204" pitchFamily="34" charset="0"/>
                        </a:rPr>
                        <a:t>Baby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Arial Narrow" panose="020B0606020202030204" pitchFamily="34" charset="0"/>
                        </a:rPr>
                        <a:t>Adult diapers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t"/>
                      <a:r>
                        <a:rPr lang="en-GB" sz="1100" b="1" i="0" u="none" strike="noStrike">
                          <a:solidFill>
                            <a:srgbClr val="000000"/>
                          </a:solidFill>
                          <a:effectLst/>
                          <a:latin typeface="Arial Narrow" panose="020B0606020202030204" pitchFamily="34" charset="0"/>
                        </a:rPr>
                        <a:t>Aleppo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2"/>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b"/>
                      <a:r>
                        <a:rPr lang="en-GB" sz="1100" b="0" i="0" u="none" strike="noStrike">
                          <a:solidFill>
                            <a:srgbClr val="000000"/>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b"/>
                      <a:r>
                        <a:rPr lang="en-GB" sz="1100" b="0" i="0" u="none" strike="noStrike">
                          <a:solidFill>
                            <a:srgbClr val="000000"/>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F3"/>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Hama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0D2"/>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6"/>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Homs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3D6"/>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6"/>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r>
              <a:tr h="182880">
                <a:tc>
                  <a:txBody>
                    <a:bodyPr/>
                    <a:lstStyle/>
                    <a:p>
                      <a:pPr algn="ctr" fontAlgn="t"/>
                      <a:r>
                        <a:rPr lang="en-GB" sz="1100" b="1" i="0" u="none" strike="noStrike">
                          <a:solidFill>
                            <a:srgbClr val="000000"/>
                          </a:solidFill>
                          <a:effectLst/>
                          <a:latin typeface="Arial Narrow" panose="020B0606020202030204" pitchFamily="34" charset="0"/>
                        </a:rPr>
                        <a:t>Idleb</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Narrow" panose="020B0606020202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DB"/>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b"/>
                      <a:r>
                        <a:rPr lang="en-GB" sz="1100" b="0" i="0" u="none" strike="noStrike">
                          <a:solidFill>
                            <a:srgbClr val="000000"/>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b"/>
                      <a:r>
                        <a:rPr lang="en-GB" sz="1100" b="0" i="0" u="none" strike="noStrike">
                          <a:solidFill>
                            <a:srgbClr val="000000"/>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b"/>
                      <a:r>
                        <a:rPr lang="en-GB" sz="1100" b="0" i="0" u="none" strike="noStrike">
                          <a:solidFill>
                            <a:srgbClr val="000000"/>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F"/>
                    </a:solidFill>
                  </a:tcPr>
                </a:tc>
                <a:tc>
                  <a:txBody>
                    <a:bodyPr/>
                    <a:lstStyle/>
                    <a:p>
                      <a:pPr algn="ctr" fontAlgn="b"/>
                      <a:r>
                        <a:rPr lang="en-GB" sz="1100" b="0" i="0" u="none" strike="noStrike" dirty="0">
                          <a:solidFill>
                            <a:srgbClr val="000000"/>
                          </a:solidFill>
                          <a:effectLst/>
                          <a:latin typeface="Arial Narrow" panose="020B0606020202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r>
            </a:tbl>
          </a:graphicData>
        </a:graphic>
      </p:graphicFrame>
    </p:spTree>
    <p:extLst>
      <p:ext uri="{BB962C8B-B14F-4D97-AF65-F5344CB8AC3E}">
        <p14:creationId xmlns:p14="http://schemas.microsoft.com/office/powerpoint/2010/main" val="32036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748" y="1923017"/>
            <a:ext cx="7599615" cy="1707229"/>
          </a:xfrm>
        </p:spPr>
        <p:txBody>
          <a:bodyPr>
            <a:normAutofit/>
          </a:bodyPr>
          <a:lstStyle/>
          <a:p>
            <a:pPr algn="ctr"/>
            <a:r>
              <a:rPr lang="en-GB" dirty="0" smtClean="0"/>
              <a:t>Questions/Discussion/Feedback</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74298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Methodology</a:t>
            </a:r>
          </a:p>
        </p:txBody>
      </p:sp>
      <p:sp>
        <p:nvSpPr>
          <p:cNvPr id="6" name="Content Placeholder 2"/>
          <p:cNvSpPr txBox="1">
            <a:spLocks/>
          </p:cNvSpPr>
          <p:nvPr/>
        </p:nvSpPr>
        <p:spPr>
          <a:xfrm>
            <a:off x="317796" y="1038155"/>
            <a:ext cx="10875626" cy="5211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endParaRPr lang="en-GB" sz="800" dirty="0"/>
          </a:p>
          <a:p>
            <a:pPr marL="0" indent="0">
              <a:spcBef>
                <a:spcPts val="600"/>
              </a:spcBef>
              <a:buNone/>
            </a:pPr>
            <a:r>
              <a:rPr lang="en-GB" sz="2400" u="sng" dirty="0"/>
              <a:t>Aleppo, Idleb, Hama, Homs, Dar’a, Quneitra - Household </a:t>
            </a:r>
            <a:r>
              <a:rPr lang="en-GB" sz="2400" u="sng" dirty="0" smtClean="0"/>
              <a:t>interviews</a:t>
            </a:r>
          </a:p>
          <a:p>
            <a:pPr>
              <a:spcBef>
                <a:spcPts val="600"/>
              </a:spcBef>
            </a:pPr>
            <a:r>
              <a:rPr lang="en-GB" sz="2400" dirty="0" smtClean="0"/>
              <a:t>For household interviews, used of </a:t>
            </a:r>
            <a:r>
              <a:rPr lang="en-GB" sz="2400" b="1" dirty="0" smtClean="0"/>
              <a:t>statistically significant stratified sample </a:t>
            </a:r>
            <a:r>
              <a:rPr lang="en-GB" sz="2400" dirty="0" smtClean="0"/>
              <a:t>with a confidence level of 95% and a margin of error 10% at the sub-district level.</a:t>
            </a:r>
          </a:p>
          <a:p>
            <a:pPr>
              <a:spcBef>
                <a:spcPts val="600"/>
              </a:spcBef>
            </a:pPr>
            <a:r>
              <a:rPr lang="en-GB" sz="2400" dirty="0" smtClean="0"/>
              <a:t>For </a:t>
            </a:r>
            <a:r>
              <a:rPr lang="en-GB" sz="2400" dirty="0"/>
              <a:t>governorate results, findings generalizable to the sub-districts included in the sampling frame only.</a:t>
            </a:r>
          </a:p>
          <a:p>
            <a:pPr>
              <a:spcBef>
                <a:spcPts val="600"/>
              </a:spcBef>
            </a:pPr>
            <a:endParaRPr lang="en-GB" sz="800" dirty="0"/>
          </a:p>
          <a:p>
            <a:pPr marL="0" indent="0">
              <a:spcBef>
                <a:spcPts val="500"/>
              </a:spcBef>
              <a:buNone/>
            </a:pPr>
            <a:r>
              <a:rPr lang="en-GB" sz="2400" u="sng" dirty="0"/>
              <a:t>Deir-</a:t>
            </a:r>
            <a:r>
              <a:rPr lang="en-GB" sz="2400" u="sng" dirty="0" err="1"/>
              <a:t>ez</a:t>
            </a:r>
            <a:r>
              <a:rPr lang="en-GB" sz="2400" u="sng" dirty="0"/>
              <a:t>-</a:t>
            </a:r>
            <a:r>
              <a:rPr lang="en-GB" sz="2400" u="sng" dirty="0" err="1"/>
              <a:t>Zor</a:t>
            </a:r>
            <a:r>
              <a:rPr lang="en-GB" sz="2400" u="sng" dirty="0"/>
              <a:t> and </a:t>
            </a:r>
            <a:r>
              <a:rPr lang="en-GB" sz="2400" u="sng" dirty="0" err="1"/>
              <a:t>Ar</a:t>
            </a:r>
            <a:r>
              <a:rPr lang="en-GB" sz="2400" u="sng" dirty="0"/>
              <a:t>-Raqqa – Key Informant interviews</a:t>
            </a:r>
          </a:p>
          <a:p>
            <a:pPr>
              <a:spcBef>
                <a:spcPts val="500"/>
              </a:spcBef>
            </a:pPr>
            <a:r>
              <a:rPr lang="en-GB" sz="2400" dirty="0"/>
              <a:t>Data collected through purposively sampled </a:t>
            </a:r>
            <a:r>
              <a:rPr lang="en-GB" sz="2400" b="1" dirty="0"/>
              <a:t>Key Informant interviews </a:t>
            </a:r>
            <a:r>
              <a:rPr lang="en-GB" sz="2400" dirty="0"/>
              <a:t>– results indicative rather than representative</a:t>
            </a:r>
            <a:r>
              <a:rPr lang="en-GB" sz="2400" dirty="0" smtClean="0"/>
              <a:t>.</a:t>
            </a:r>
            <a:endParaRPr lang="en-GB" sz="2000" dirty="0"/>
          </a:p>
          <a:p>
            <a:pPr marL="0" indent="0">
              <a:spcBef>
                <a:spcPts val="600"/>
              </a:spcBef>
              <a:buFont typeface="Arial" panose="020B0604020202020204" pitchFamily="34" charset="0"/>
              <a:buNone/>
            </a:pPr>
            <a:endParaRPr lang="en-GB" sz="1600" dirty="0"/>
          </a:p>
          <a:p>
            <a:pPr>
              <a:spcBef>
                <a:spcPts val="500"/>
              </a:spcBef>
            </a:pPr>
            <a:endParaRPr lang="en-GB" sz="1400" dirty="0"/>
          </a:p>
          <a:p>
            <a:pPr>
              <a:spcBef>
                <a:spcPts val="500"/>
              </a:spcBef>
            </a:pPr>
            <a:endParaRPr lang="en-GB" sz="1400" dirty="0"/>
          </a:p>
          <a:p>
            <a:endParaRPr lang="en-GB" sz="1600" dirty="0"/>
          </a:p>
        </p:txBody>
      </p:sp>
      <p:pic>
        <p:nvPicPr>
          <p:cNvPr id="5" name="Picture 4"/>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1276911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Methodology</a:t>
            </a:r>
          </a:p>
        </p:txBody>
      </p:sp>
      <p:sp>
        <p:nvSpPr>
          <p:cNvPr id="3" name="Content Placeholder 2"/>
          <p:cNvSpPr>
            <a:spLocks noGrp="1"/>
          </p:cNvSpPr>
          <p:nvPr>
            <p:ph idx="1"/>
          </p:nvPr>
        </p:nvSpPr>
        <p:spPr>
          <a:xfrm>
            <a:off x="6448353" y="1038155"/>
            <a:ext cx="5298479" cy="6492873"/>
          </a:xfrm>
        </p:spPr>
        <p:txBody>
          <a:bodyPr>
            <a:normAutofit/>
          </a:bodyPr>
          <a:lstStyle/>
          <a:p>
            <a:endParaRPr lang="en-GB" sz="1800" dirty="0"/>
          </a:p>
          <a:p>
            <a:endParaRPr lang="en-GB" sz="1800" dirty="0"/>
          </a:p>
          <a:p>
            <a:pPr marL="0" indent="0">
              <a:buNone/>
            </a:pPr>
            <a:endParaRPr lang="en-GB" dirty="0"/>
          </a:p>
          <a:p>
            <a:pPr lvl="0"/>
            <a:endParaRPr lang="en-GB" dirty="0"/>
          </a:p>
          <a:p>
            <a:endParaRPr lang="en-GB" dirty="0"/>
          </a:p>
          <a:p>
            <a:endParaRPr lang="en-GB" dirty="0"/>
          </a:p>
        </p:txBody>
      </p:sp>
      <p:sp>
        <p:nvSpPr>
          <p:cNvPr id="5" name="Content Placeholder 2"/>
          <p:cNvSpPr txBox="1">
            <a:spLocks/>
          </p:cNvSpPr>
          <p:nvPr/>
        </p:nvSpPr>
        <p:spPr>
          <a:xfrm>
            <a:off x="352355" y="1148317"/>
            <a:ext cx="10386530" cy="566272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u="sng" dirty="0"/>
              <a:t>Indicators and questionnaire design</a:t>
            </a:r>
          </a:p>
          <a:p>
            <a:r>
              <a:rPr lang="en-GB" sz="2600" dirty="0"/>
              <a:t>Indicators designed in collaboration with UNHCR and the Shelter Cluster. </a:t>
            </a:r>
          </a:p>
          <a:p>
            <a:r>
              <a:rPr lang="en-GB" sz="2600" dirty="0"/>
              <a:t>Tools developed with UNHCR using indicator list as a basis.</a:t>
            </a:r>
          </a:p>
          <a:p>
            <a:r>
              <a:rPr lang="en-GB" sz="2600" dirty="0" smtClean="0"/>
              <a:t>HH </a:t>
            </a:r>
            <a:r>
              <a:rPr lang="en-GB" sz="2600" dirty="0"/>
              <a:t>and KI questionnaires designed </a:t>
            </a:r>
            <a:r>
              <a:rPr lang="en-GB" sz="2600" b="1" dirty="0"/>
              <a:t>to allow </a:t>
            </a:r>
            <a:r>
              <a:rPr lang="en-GB" sz="2600" b="1" dirty="0" smtClean="0"/>
              <a:t>limited comparability </a:t>
            </a:r>
            <a:r>
              <a:rPr lang="en-GB" sz="2600" b="1" dirty="0"/>
              <a:t>of </a:t>
            </a:r>
            <a:r>
              <a:rPr lang="en-GB" sz="2600" b="1" dirty="0" smtClean="0"/>
              <a:t>results</a:t>
            </a:r>
            <a:r>
              <a:rPr lang="en-GB" sz="2600" dirty="0" smtClean="0"/>
              <a:t> between the two methodologies</a:t>
            </a:r>
            <a:r>
              <a:rPr lang="en-GB" sz="2600" b="1" dirty="0" smtClean="0"/>
              <a:t> </a:t>
            </a:r>
            <a:r>
              <a:rPr lang="en-GB" sz="2600" dirty="0"/>
              <a:t>where possible.</a:t>
            </a:r>
          </a:p>
          <a:p>
            <a:endParaRPr lang="en-GB" sz="2600" dirty="0"/>
          </a:p>
          <a:p>
            <a:pPr marL="0" indent="0">
              <a:buFont typeface="Arial" panose="020B0604020202020204" pitchFamily="34" charset="0"/>
              <a:buNone/>
            </a:pPr>
            <a:r>
              <a:rPr lang="en-GB" sz="2600" u="sng" dirty="0"/>
              <a:t>Data collection</a:t>
            </a:r>
          </a:p>
          <a:p>
            <a:r>
              <a:rPr lang="en-GB" sz="2600" dirty="0"/>
              <a:t>Data collected through REACH and partner enumerators, using the same tools and training materials</a:t>
            </a:r>
            <a:endParaRPr lang="en-GB" sz="2600" b="1" dirty="0"/>
          </a:p>
          <a:p>
            <a:r>
              <a:rPr lang="en-GB" sz="2600" dirty="0"/>
              <a:t>Enumerators </a:t>
            </a:r>
            <a:r>
              <a:rPr lang="en-GB" sz="2600" b="1" dirty="0"/>
              <a:t>entered </a:t>
            </a:r>
            <a:r>
              <a:rPr lang="en-GB" sz="2600" b="1" dirty="0" smtClean="0"/>
              <a:t>data into </a:t>
            </a:r>
            <a:r>
              <a:rPr lang="en-GB" sz="2600" b="1" dirty="0"/>
              <a:t>smartphones </a:t>
            </a:r>
            <a:r>
              <a:rPr lang="en-GB" sz="2600" dirty="0" smtClean="0"/>
              <a:t>(either directly or via a paper form) using </a:t>
            </a:r>
            <a:r>
              <a:rPr lang="en-GB" sz="2600" dirty="0"/>
              <a:t>the Kobo Collect platform.</a:t>
            </a:r>
          </a:p>
          <a:p>
            <a:endParaRPr lang="en-GB" sz="2600" dirty="0"/>
          </a:p>
          <a:p>
            <a:pPr marL="0" indent="0">
              <a:buFont typeface="Arial" panose="020B0604020202020204" pitchFamily="34" charset="0"/>
              <a:buNone/>
            </a:pPr>
            <a:r>
              <a:rPr lang="en-GB" sz="2600" u="sng" dirty="0"/>
              <a:t>Data checking and cleaning</a:t>
            </a:r>
          </a:p>
          <a:p>
            <a:r>
              <a:rPr lang="en-GB" sz="2600" dirty="0"/>
              <a:t>Data uploaded to a server daily and </a:t>
            </a:r>
            <a:r>
              <a:rPr lang="en-GB" sz="2600" b="1" dirty="0"/>
              <a:t>checked </a:t>
            </a:r>
            <a:r>
              <a:rPr lang="en-GB" sz="2600" b="1" dirty="0" smtClean="0"/>
              <a:t>three times each week.</a:t>
            </a:r>
            <a:endParaRPr lang="en-GB" sz="2600" b="1" dirty="0"/>
          </a:p>
          <a:p>
            <a:r>
              <a:rPr lang="en-GB" sz="2600" dirty="0"/>
              <a:t>Immediate follow-up conducted where possible to correct inconsistencies and errors.</a:t>
            </a:r>
          </a:p>
          <a:p>
            <a:r>
              <a:rPr lang="en-GB" sz="2600" b="1" dirty="0"/>
              <a:t>Final review and cleaning of data undertaken </a:t>
            </a:r>
            <a:r>
              <a:rPr lang="en-GB" sz="2600" dirty="0"/>
              <a:t>upon completion of data collection.</a:t>
            </a:r>
          </a:p>
          <a:p>
            <a:endParaRPr lang="en-GB" sz="1800" dirty="0"/>
          </a:p>
          <a:p>
            <a:pPr marL="0" indent="0">
              <a:buFont typeface="Arial" panose="020B0604020202020204" pitchFamily="34" charset="0"/>
              <a:buNone/>
            </a:pPr>
            <a:endParaRPr lang="en-GB" dirty="0"/>
          </a:p>
          <a:p>
            <a:endParaRPr lang="en-GB" dirty="0"/>
          </a:p>
          <a:p>
            <a:endParaRPr lang="en-GB" dirty="0"/>
          </a:p>
          <a:p>
            <a:endParaRPr lang="en-GB" dirty="0"/>
          </a:p>
        </p:txBody>
      </p:sp>
      <p:sp>
        <p:nvSpPr>
          <p:cNvPr id="6" name="Content Placeholder 2"/>
          <p:cNvSpPr txBox="1">
            <a:spLocks/>
          </p:cNvSpPr>
          <p:nvPr/>
        </p:nvSpPr>
        <p:spPr>
          <a:xfrm>
            <a:off x="352355" y="1485910"/>
            <a:ext cx="5926795" cy="24801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900" dirty="0"/>
          </a:p>
          <a:p>
            <a:pPr marL="0" indent="0">
              <a:buFont typeface="Arial" panose="020B0604020202020204" pitchFamily="34" charset="0"/>
              <a:buNone/>
            </a:pPr>
            <a:endParaRPr lang="en-GB" sz="1900" dirty="0"/>
          </a:p>
          <a:p>
            <a:endParaRPr lang="en-GB" sz="1900" dirty="0"/>
          </a:p>
          <a:p>
            <a:endParaRPr lang="en-GB" sz="1900" dirty="0"/>
          </a:p>
          <a:p>
            <a:endParaRPr lang="en-GB" sz="1900" dirty="0"/>
          </a:p>
        </p:txBody>
      </p:sp>
      <p:pic>
        <p:nvPicPr>
          <p:cNvPr id="7" name="Picture 6"/>
          <p:cNvPicPr>
            <a:picLocks noChangeAspect="1"/>
          </p:cNvPicPr>
          <p:nvPr/>
        </p:nvPicPr>
        <p:blipFill>
          <a:blip r:embed="rId3"/>
          <a:stretch>
            <a:fillRect/>
          </a:stretch>
        </p:blipFill>
        <p:spPr>
          <a:xfrm rot="16200000">
            <a:off x="10670945" y="3257718"/>
            <a:ext cx="2291648" cy="522546"/>
          </a:xfrm>
          <a:prstGeom prst="rect">
            <a:avLst/>
          </a:prstGeom>
        </p:spPr>
      </p:pic>
      <p:pic>
        <p:nvPicPr>
          <p:cNvPr id="9" name="Picture 8"/>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3665809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4" y="119679"/>
            <a:ext cx="10596957" cy="673028"/>
          </a:xfrm>
        </p:spPr>
        <p:txBody>
          <a:bodyPr>
            <a:normAutofit fontScale="90000"/>
          </a:bodyPr>
          <a:lstStyle/>
          <a:p>
            <a:r>
              <a:rPr lang="en-GB" dirty="0" smtClean="0"/>
              <a:t>Coverage</a:t>
            </a:r>
            <a:endParaRPr lang="en-GB" dirty="0"/>
          </a:p>
        </p:txBody>
      </p:sp>
      <p:sp>
        <p:nvSpPr>
          <p:cNvPr id="3" name="TextBox 2"/>
          <p:cNvSpPr txBox="1"/>
          <p:nvPr/>
        </p:nvSpPr>
        <p:spPr>
          <a:xfrm>
            <a:off x="4607830" y="4079631"/>
            <a:ext cx="2004646" cy="633046"/>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rot="16200000">
            <a:off x="10670945" y="3257718"/>
            <a:ext cx="2291648" cy="522546"/>
          </a:xfrm>
          <a:prstGeom prst="rect">
            <a:avLst/>
          </a:prstGeom>
        </p:spPr>
      </p:pic>
      <p:pic>
        <p:nvPicPr>
          <p:cNvPr id="11" name="Picture 10"/>
          <p:cNvPicPr>
            <a:picLocks noChangeAspect="1"/>
          </p:cNvPicPr>
          <p:nvPr/>
        </p:nvPicPr>
        <p:blipFill>
          <a:blip r:embed="rId4"/>
          <a:stretch>
            <a:fillRect/>
          </a:stretch>
        </p:blipFill>
        <p:spPr>
          <a:xfrm rot="16200000">
            <a:off x="11049824" y="836457"/>
            <a:ext cx="1569308" cy="403396"/>
          </a:xfrm>
          <a:prstGeom prst="rect">
            <a:avLst/>
          </a:prstGeom>
        </p:spPr>
      </p:pic>
      <p:sp>
        <p:nvSpPr>
          <p:cNvPr id="6" name="Rectangle 1"/>
          <p:cNvSpPr>
            <a:spLocks noChangeArrowheads="1"/>
          </p:cNvSpPr>
          <p:nvPr/>
        </p:nvSpPr>
        <p:spPr bwMode="auto">
          <a:xfrm>
            <a:off x="2368550" y="133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
            </a:r>
            <a:br>
              <a:rPr kumimoji="0" lang="en-GB" sz="1800" b="0" i="0" u="none" strike="noStrike" cap="none" normalizeH="0" baseline="0" smtClean="0">
                <a:ln>
                  <a:noFill/>
                </a:ln>
                <a:solidFill>
                  <a:schemeClr val="tx1"/>
                </a:solidFill>
                <a:effectLst/>
                <a:latin typeface="Arial" panose="020B0604020202020204" pitchFamily="34" charset="0"/>
              </a:rPr>
            </a:br>
            <a:endParaRPr kumimoji="0" lang="en-GB"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318553944"/>
              </p:ext>
            </p:extLst>
          </p:nvPr>
        </p:nvGraphicFramePr>
        <p:xfrm>
          <a:off x="311674" y="774304"/>
          <a:ext cx="10811436" cy="5893976"/>
        </p:xfrm>
        <a:graphic>
          <a:graphicData uri="http://schemas.openxmlformats.org/drawingml/2006/table">
            <a:tbl>
              <a:tblPr firstRow="1" firstCol="1" bandRow="1"/>
              <a:tblGrid>
                <a:gridCol w="1080347"/>
                <a:gridCol w="673846"/>
                <a:gridCol w="762000"/>
                <a:gridCol w="3183466"/>
                <a:gridCol w="2489200"/>
                <a:gridCol w="1811867"/>
                <a:gridCol w="810710"/>
              </a:tblGrid>
              <a:tr h="595026">
                <a:tc>
                  <a:txBody>
                    <a:bodyPr/>
                    <a:lstStyle/>
                    <a:p>
                      <a:pPr algn="just">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Governorate</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E5859"/>
                    </a:solidFill>
                  </a:tcPr>
                </a:tc>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Method</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E5859"/>
                    </a:solidFill>
                  </a:tcPr>
                </a:tc>
                <a:tc gridSpan="2">
                  <a:txBody>
                    <a:bodyPr/>
                    <a:lstStyle/>
                    <a:p>
                      <a:pPr algn="l">
                        <a:lnSpc>
                          <a:spcPct val="115000"/>
                        </a:lnSpc>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Sub-districts in which accessible communities </a:t>
                      </a:r>
                      <a:r>
                        <a:rPr lang="en-US" sz="16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were assessed</a:t>
                      </a:r>
                      <a:endParaRPr lang="en-GB" sz="20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E5859"/>
                    </a:solidFill>
                  </a:tcPr>
                </a:tc>
                <a:tc hMerge="1">
                  <a:txBody>
                    <a:bodyPr/>
                    <a:lstStyle/>
                    <a:p>
                      <a:endParaRPr lang="en-GB"/>
                    </a:p>
                  </a:txBody>
                  <a:tcPr/>
                </a:tc>
                <a:tc>
                  <a:txBody>
                    <a:bodyPr/>
                    <a:lstStyle/>
                    <a:p>
                      <a:pPr algn="l">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of the governorate pop living in assessed sub-districts</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E5859"/>
                    </a:solidFill>
                  </a:tcPr>
                </a:tc>
                <a:tc>
                  <a:txBody>
                    <a:bodyPr/>
                    <a:lstStyle/>
                    <a:p>
                      <a:pPr algn="l">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Total </a:t>
                      </a:r>
                      <a:r>
                        <a:rPr lang="en-US"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 </a:t>
                      </a: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t>
                      </a:r>
                      <a:r>
                        <a:rPr lang="en-US"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ample </a:t>
                      </a: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(106 HH per SD)</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just">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Total KI </a:t>
                      </a:r>
                      <a:r>
                        <a:rPr lang="en-US"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sample</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r>
              <a:tr h="1110715">
                <a:tc>
                  <a:txBody>
                    <a:bodyPr/>
                    <a:lstStyle/>
                    <a:p>
                      <a:pPr algn="just">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Aleppo</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 / 40</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Afrin,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Aghtrin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Ain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al Arab,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Atareb</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A'zaz</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Bulbul,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Daret</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Azza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Haritan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Jandairis</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Ma'btali</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Mare', </a:t>
                      </a:r>
                      <a:r>
                        <a:rPr lang="en-US" sz="14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Menbij</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Raju</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Sharan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Sheikh El-</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Hadid</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Suran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Tall Ed-daman,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Zarbah</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40%</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2,206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7">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Ar-Raqqa</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KI</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 / 10</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All except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Maadan</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123</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42">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Deir-ez-Zor</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KI</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 / 14</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All</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121</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501">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Hama</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 / 22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Saan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As-</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Suqaylabiyah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Hamra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Kafr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Zeita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Madiq</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Castle,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Ziyara</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680</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42">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Homs</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 23</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Homs,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Taldu</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Rastan</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336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83">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Idleb</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 </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26</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Abul</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Thohur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Ariha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Armanaz</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Badama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Bennsh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Dana,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Darkosh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Ehsem</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Heish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Idleb,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Janudiyeh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Jisr</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-Ash-</a:t>
                      </a:r>
                      <a:r>
                        <a:rPr lang="en-US" sz="14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Shugur</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Kafr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Nobol</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Kafr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Takharim</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Khan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Shaykun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Maaret</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Tamsrin</a:t>
                      </a: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Ma'arrat</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Nu'man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Mhambal</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Sanjar</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Saraqab</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Salqin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Sarmin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Tamanaah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Teftnaz</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95%</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2,624</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021">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Dar’a</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 / 17</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Sanamayn</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Busra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Esh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-Sham, Dar'a,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Hrak</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Izra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Jasim</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Jizeh</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Mseifra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Mzeireb</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Nawa</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78%</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1,085</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47">
                <a:tc>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Quneitra</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HH</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 6</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Quneitra, Khan </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Arnaba</a:t>
                      </a: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Al-</a:t>
                      </a:r>
                      <a:r>
                        <a:rPr lang="en-US" sz="14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Khashniyyeh</a:t>
                      </a:r>
                      <a:endParaRPr lang="en-GB" sz="24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97%</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321</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342">
                <a:tc>
                  <a:txBody>
                    <a:bodyPr/>
                    <a:lstStyle/>
                    <a:p>
                      <a:pPr algn="l">
                        <a:lnSpc>
                          <a:spcPct val="11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l">
                        <a:lnSpc>
                          <a:spcPct val="115000"/>
                        </a:lnSpc>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gridSpan="2">
                  <a:txBody>
                    <a:bodyPr/>
                    <a:lstStyle/>
                    <a:p>
                      <a:pPr algn="just">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87 / 158</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hMerge="1">
                  <a:txBody>
                    <a:bodyPr/>
                    <a:lstStyle/>
                    <a:p>
                      <a:endParaRPr lang="en-GB"/>
                    </a:p>
                  </a:txBody>
                  <a:tcPr/>
                </a:tc>
                <a:tc>
                  <a:txBody>
                    <a:bodyPr/>
                    <a:lstStyle/>
                    <a:p>
                      <a:pPr algn="l">
                        <a:lnSpc>
                          <a:spcPct val="11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l">
                        <a:lnSpc>
                          <a:spcPct val="115000"/>
                        </a:lnSpc>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7,252</a:t>
                      </a:r>
                      <a:endParaRPr lang="en-GB" sz="180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c>
                  <a:txBody>
                    <a:bodyPr/>
                    <a:lstStyle/>
                    <a:p>
                      <a:pPr algn="l">
                        <a:lnSpc>
                          <a:spcPct val="115000"/>
                        </a:lnSpc>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244</a:t>
                      </a:r>
                      <a:endParaRPr lang="en-GB" sz="1800" dirty="0">
                        <a:effectLst/>
                        <a:latin typeface="Arial Narrow" panose="020B0606020202030204" pitchFamily="34" charset="0"/>
                        <a:ea typeface="Cambria" panose="020405030504060302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859"/>
                    </a:solidFill>
                  </a:tcPr>
                </a:tc>
              </a:tr>
            </a:tbl>
          </a:graphicData>
        </a:graphic>
      </p:graphicFrame>
      <p:sp>
        <p:nvSpPr>
          <p:cNvPr id="16" name="Rectangle 7"/>
          <p:cNvSpPr>
            <a:spLocks noChangeArrowheads="1"/>
          </p:cNvSpPr>
          <p:nvPr/>
        </p:nvSpPr>
        <p:spPr bwMode="auto">
          <a:xfrm>
            <a:off x="2368550" y="133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
            </a:r>
            <a:br>
              <a:rPr kumimoji="0" lang="en-GB" sz="1800" b="0" i="0" u="none" strike="noStrike" cap="none" normalizeH="0" baseline="0" smtClean="0">
                <a:ln>
                  <a:noFill/>
                </a:ln>
                <a:solidFill>
                  <a:schemeClr val="tx1"/>
                </a:solidFill>
                <a:effectLst/>
                <a:latin typeface="Arial" panose="020B0604020202020204" pitchFamily="34" charset="0"/>
              </a:rPr>
            </a:br>
            <a:endParaRPr kumimoji="0" lang="en-GB"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766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Coverage map – North Syria coverage</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790" y="1038155"/>
            <a:ext cx="9000857" cy="5582246"/>
          </a:xfrm>
          <a:prstGeom prst="rect">
            <a:avLst/>
          </a:prstGeom>
        </p:spPr>
      </p:pic>
    </p:spTree>
    <p:extLst>
      <p:ext uri="{BB962C8B-B14F-4D97-AF65-F5344CB8AC3E}">
        <p14:creationId xmlns:p14="http://schemas.microsoft.com/office/powerpoint/2010/main" val="104158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73" y="2043106"/>
            <a:ext cx="5641444" cy="1707229"/>
          </a:xfrm>
        </p:spPr>
        <p:txBody>
          <a:bodyPr>
            <a:normAutofit/>
          </a:bodyPr>
          <a:lstStyle/>
          <a:p>
            <a:r>
              <a:rPr lang="en-GB" dirty="0" smtClean="0"/>
              <a:t>Demographics</a:t>
            </a:r>
            <a:endParaRPr lang="en-GB" dirty="0"/>
          </a:p>
        </p:txBody>
      </p:sp>
      <p:pic>
        <p:nvPicPr>
          <p:cNvPr id="6" name="Picture 5"/>
          <p:cNvPicPr>
            <a:picLocks noChangeAspect="1"/>
          </p:cNvPicPr>
          <p:nvPr/>
        </p:nvPicPr>
        <p:blipFill>
          <a:blip r:embed="rId3"/>
          <a:stretch>
            <a:fillRect/>
          </a:stretch>
        </p:blipFill>
        <p:spPr>
          <a:xfrm rot="16200000">
            <a:off x="10670945" y="3257718"/>
            <a:ext cx="2291648" cy="522546"/>
          </a:xfrm>
          <a:prstGeom prst="rect">
            <a:avLst/>
          </a:prstGeom>
        </p:spPr>
      </p:pic>
      <p:pic>
        <p:nvPicPr>
          <p:cNvPr id="7" name="Picture 6"/>
          <p:cNvPicPr>
            <a:picLocks noChangeAspect="1"/>
          </p:cNvPicPr>
          <p:nvPr/>
        </p:nvPicPr>
        <p:blipFill>
          <a:blip r:embed="rId4"/>
          <a:stretch>
            <a:fillRect/>
          </a:stretch>
        </p:blipFill>
        <p:spPr>
          <a:xfrm rot="16200000">
            <a:off x="11049824" y="836457"/>
            <a:ext cx="1569308" cy="403396"/>
          </a:xfrm>
          <a:prstGeom prst="rect">
            <a:avLst/>
          </a:prstGeom>
        </p:spPr>
      </p:pic>
    </p:spTree>
    <p:extLst>
      <p:ext uri="{BB962C8B-B14F-4D97-AF65-F5344CB8AC3E}">
        <p14:creationId xmlns:p14="http://schemas.microsoft.com/office/powerpoint/2010/main" val="4090150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29089</TotalTime>
  <Words>5598</Words>
  <Application>Microsoft Office PowerPoint</Application>
  <PresentationFormat>Widescreen</PresentationFormat>
  <Paragraphs>979</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Arial Narrow</vt:lpstr>
      <vt:lpstr>Calibri</vt:lpstr>
      <vt:lpstr>Cambria</vt:lpstr>
      <vt:lpstr>Times New Roman</vt:lpstr>
      <vt:lpstr>Trade Gothic LT Std</vt:lpstr>
      <vt:lpstr>REACH</vt:lpstr>
      <vt:lpstr>PowerPoint Presentation</vt:lpstr>
      <vt:lpstr>Introduction</vt:lpstr>
      <vt:lpstr>Introduction</vt:lpstr>
      <vt:lpstr>Methodology</vt:lpstr>
      <vt:lpstr>Methodology</vt:lpstr>
      <vt:lpstr>Methodology</vt:lpstr>
      <vt:lpstr>Coverage</vt:lpstr>
      <vt:lpstr>Coverage map – North Syria coverage</vt:lpstr>
      <vt:lpstr>Demographics</vt:lpstr>
      <vt:lpstr>Household composition</vt:lpstr>
      <vt:lpstr>Displacement</vt:lpstr>
      <vt:lpstr>Population groups: non-displaced, IDPs and returnees</vt:lpstr>
      <vt:lpstr>IDPs: property possessed before displacement</vt:lpstr>
      <vt:lpstr>Movement Intentions</vt:lpstr>
      <vt:lpstr>Shelter</vt:lpstr>
      <vt:lpstr>Shelter sharing/crowding</vt:lpstr>
      <vt:lpstr>Proportion of households living in different shelter types</vt:lpstr>
      <vt:lpstr>Proportion of households in different shelter occupancy arrangements</vt:lpstr>
      <vt:lpstr>Renting</vt:lpstr>
      <vt:lpstr>PowerPoint Presentation</vt:lpstr>
      <vt:lpstr>Housing, Land and Property (HLP)</vt:lpstr>
      <vt:lpstr>HLP Issues</vt:lpstr>
      <vt:lpstr>Housing documentation</vt:lpstr>
      <vt:lpstr>Eviction</vt:lpstr>
      <vt:lpstr>Shelter conditions</vt:lpstr>
      <vt:lpstr>Shelter Adequacy</vt:lpstr>
      <vt:lpstr>Shelter damage</vt:lpstr>
      <vt:lpstr>Shelter repair and support</vt:lpstr>
      <vt:lpstr>Shelter repairs</vt:lpstr>
      <vt:lpstr>Shelter repair material availability and affordability issues</vt:lpstr>
      <vt:lpstr>Shelter support</vt:lpstr>
      <vt:lpstr>NFIs</vt:lpstr>
      <vt:lpstr>NFI needs by age and gender</vt:lpstr>
      <vt:lpstr>Means of accessing NFIs</vt:lpstr>
      <vt:lpstr>Access to markets</vt:lpstr>
      <vt:lpstr>% reporting challenges to accessing markets</vt:lpstr>
      <vt:lpstr>NFI availability and affordability</vt:lpstr>
      <vt:lpstr>Average reported NFI availability/affordability issues (per sub-district)</vt:lpstr>
      <vt:lpstr>NFI coping strategies</vt:lpstr>
      <vt:lpstr>Fuel and electricity</vt:lpstr>
      <vt:lpstr>Cooking fuel</vt:lpstr>
      <vt:lpstr>Cooking fuel – coping strategies</vt:lpstr>
      <vt:lpstr>Heating fuel</vt:lpstr>
      <vt:lpstr>Electricity</vt:lpstr>
      <vt:lpstr>Electricity – hours of access per day and coping strategies</vt:lpstr>
      <vt:lpstr>NFI support</vt:lpstr>
      <vt:lpstr>NFI support</vt:lpstr>
      <vt:lpstr>Cash</vt:lpstr>
      <vt:lpstr>Questions/Discussion/Feedback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 Syria</dc:title>
  <dc:creator>Chloe Goldthorpe</dc:creator>
  <cp:lastModifiedBy>Aman</cp:lastModifiedBy>
  <cp:revision>612</cp:revision>
  <dcterms:created xsi:type="dcterms:W3CDTF">2016-07-24T10:55:05Z</dcterms:created>
  <dcterms:modified xsi:type="dcterms:W3CDTF">2017-09-13T12:28:56Z</dcterms:modified>
</cp:coreProperties>
</file>