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10" r:id="rId1"/>
    <p:sldMasterId id="2147483695" r:id="rId2"/>
    <p:sldMasterId id="2147483701" r:id="rId3"/>
    <p:sldMasterId id="2147483697" r:id="rId4"/>
    <p:sldMasterId id="2147483703" r:id="rId5"/>
    <p:sldMasterId id="2147483685" r:id="rId6"/>
    <p:sldMasterId id="2147483723" r:id="rId7"/>
    <p:sldMasterId id="2147483727" r:id="rId8"/>
    <p:sldMasterId id="2147483730" r:id="rId9"/>
    <p:sldMasterId id="2147483740" r:id="rId10"/>
    <p:sldMasterId id="2147483688" r:id="rId11"/>
  </p:sldMasterIdLst>
  <p:notesMasterIdLst>
    <p:notesMasterId r:id="rId31"/>
  </p:notesMasterIdLst>
  <p:handoutMasterIdLst>
    <p:handoutMasterId r:id="rId32"/>
  </p:handoutMasterIdLst>
  <p:sldIdLst>
    <p:sldId id="296" r:id="rId12"/>
    <p:sldId id="361" r:id="rId13"/>
    <p:sldId id="438" r:id="rId14"/>
    <p:sldId id="503" r:id="rId15"/>
    <p:sldId id="510" r:id="rId16"/>
    <p:sldId id="509" r:id="rId17"/>
    <p:sldId id="575" r:id="rId18"/>
    <p:sldId id="356" r:id="rId19"/>
    <p:sldId id="513" r:id="rId20"/>
    <p:sldId id="567" r:id="rId21"/>
    <p:sldId id="572" r:id="rId22"/>
    <p:sldId id="576" r:id="rId23"/>
    <p:sldId id="573" r:id="rId24"/>
    <p:sldId id="574" r:id="rId25"/>
    <p:sldId id="578" r:id="rId26"/>
    <p:sldId id="579" r:id="rId27"/>
    <p:sldId id="519" r:id="rId28"/>
    <p:sldId id="571" r:id="rId29"/>
    <p:sldId id="338" r:id="rId30"/>
  </p:sldIdLst>
  <p:sldSz cx="9144000" cy="6858000" type="screen4x3"/>
  <p:notesSz cx="9296400" cy="7010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89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pos="2245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a Mullafiroze" initials="RM" lastIdx="112" clrIdx="0">
    <p:extLst>
      <p:ext uri="{19B8F6BF-5375-455C-9EA6-DF929625EA0E}">
        <p15:presenceInfo xmlns:p15="http://schemas.microsoft.com/office/powerpoint/2012/main" userId="Roxana Mullafiroze" providerId="None"/>
      </p:ext>
    </p:extLst>
  </p:cmAuthor>
  <p:cmAuthor id="2" name="NainaCS " initials="NCS" lastIdx="34" clrIdx="1">
    <p:extLst>
      <p:ext uri="{19B8F6BF-5375-455C-9EA6-DF929625EA0E}">
        <p15:presenceInfo xmlns:p15="http://schemas.microsoft.com/office/powerpoint/2012/main" userId="NainaCS " providerId="None"/>
      </p:ext>
    </p:extLst>
  </p:cmAuthor>
  <p:cmAuthor id="3" name="Anja Grob" initials="AG" lastIdx="195" clrIdx="2">
    <p:extLst>
      <p:ext uri="{19B8F6BF-5375-455C-9EA6-DF929625EA0E}">
        <p15:presenceInfo xmlns:p15="http://schemas.microsoft.com/office/powerpoint/2012/main" userId="Anja Grob" providerId="None"/>
      </p:ext>
    </p:extLst>
  </p:cmAuthor>
  <p:cmAuthor id="4" name="Maria Wrabel" initials="MW" lastIdx="49" clrIdx="3">
    <p:extLst>
      <p:ext uri="{19B8F6BF-5375-455C-9EA6-DF929625EA0E}">
        <p15:presenceInfo xmlns:p15="http://schemas.microsoft.com/office/powerpoint/2012/main" userId="ed58095a4496dfea" providerId="Windows Live"/>
      </p:ext>
    </p:extLst>
  </p:cmAuthor>
  <p:cmAuthor id="5" name="Naina" initials="N" lastIdx="90" clrIdx="4">
    <p:extLst>
      <p:ext uri="{19B8F6BF-5375-455C-9EA6-DF929625EA0E}">
        <p15:presenceInfo xmlns:p15="http://schemas.microsoft.com/office/powerpoint/2012/main" userId="Naina" providerId="None"/>
      </p:ext>
    </p:extLst>
  </p:cmAuthor>
  <p:cmAuthor id="6" name="Claudia Picasso " initials="a" lastIdx="11" clrIdx="5">
    <p:extLst>
      <p:ext uri="{19B8F6BF-5375-455C-9EA6-DF929625EA0E}">
        <p15:presenceInfo xmlns:p15="http://schemas.microsoft.com/office/powerpoint/2012/main" userId="Claudia Picasso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808080"/>
    <a:srgbClr val="0067A9"/>
    <a:srgbClr val="CACACA"/>
    <a:srgbClr val="4D4D4D"/>
    <a:srgbClr val="95A0A9"/>
    <a:srgbClr val="000000"/>
    <a:srgbClr val="3B64AD"/>
    <a:srgbClr val="97979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86722" autoAdjust="0"/>
  </p:normalViewPr>
  <p:slideViewPr>
    <p:cSldViewPr snapToGrid="0">
      <p:cViewPr varScale="1">
        <p:scale>
          <a:sx n="74" d="100"/>
          <a:sy n="74" d="100"/>
        </p:scale>
        <p:origin x="1853" y="43"/>
      </p:cViewPr>
      <p:guideLst>
        <p:guide orient="horz" pos="2160"/>
        <p:guide pos="2789"/>
        <p:guide orient="horz" pos="1616"/>
        <p:guide pos="2245"/>
        <p:guide orient="horz" pos="1366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06F44A-84EA-4142-8F6B-3A50F8A734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13296E-EBD2-40BD-B3CC-182BA22CBCFC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dirty="0">
              <a:solidFill>
                <a:schemeClr val="accent6"/>
              </a:solidFill>
              <a:latin typeface="Arial Narrow" panose="020B0606020202030204" pitchFamily="34" charset="0"/>
            </a:rPr>
            <a:t>+ MPCA had an impact on HH debt (14 out of 27 participants)</a:t>
          </a:r>
          <a:endParaRPr lang="en-GB" dirty="0">
            <a:solidFill>
              <a:schemeClr val="accent6"/>
            </a:solidFill>
            <a:latin typeface="Arial Narrow" panose="020B0606020202030204" pitchFamily="34" charset="0"/>
          </a:endParaRPr>
        </a:p>
      </dgm:t>
    </dgm:pt>
    <dgm:pt modelId="{E80E88E0-5735-4308-B1BE-87A5784DFA92}" type="parTrans" cxnId="{48BCBA3C-6D3B-467E-9C3C-81B636CA6405}">
      <dgm:prSet/>
      <dgm:spPr/>
      <dgm:t>
        <a:bodyPr/>
        <a:lstStyle/>
        <a:p>
          <a:endParaRPr lang="en-GB"/>
        </a:p>
      </dgm:t>
    </dgm:pt>
    <dgm:pt modelId="{F3C62A87-D6AE-44ED-ABF9-571AEA7FA78B}" type="sibTrans" cxnId="{48BCBA3C-6D3B-467E-9C3C-81B636CA6405}">
      <dgm:prSet/>
      <dgm:spPr/>
      <dgm:t>
        <a:bodyPr/>
        <a:lstStyle/>
        <a:p>
          <a:endParaRPr lang="en-GB"/>
        </a:p>
      </dgm:t>
    </dgm:pt>
    <dgm:pt modelId="{AE8A6838-3E22-4FC2-8B31-6B7E864B82F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>
              <a:latin typeface="Arial Narrow" panose="020B0606020202030204" pitchFamily="34" charset="0"/>
            </a:rPr>
            <a:t>Helped to repay debt</a:t>
          </a:r>
          <a:endParaRPr lang="en-GB" sz="2000" dirty="0">
            <a:latin typeface="Arial Narrow" panose="020B0606020202030204" pitchFamily="34" charset="0"/>
          </a:endParaRPr>
        </a:p>
      </dgm:t>
    </dgm:pt>
    <dgm:pt modelId="{9429C122-BEAA-4544-83E3-9869B9B7C104}" type="parTrans" cxnId="{03E9BFE7-B35C-4449-B648-8C38DE63D8FF}">
      <dgm:prSet/>
      <dgm:spPr/>
      <dgm:t>
        <a:bodyPr/>
        <a:lstStyle/>
        <a:p>
          <a:endParaRPr lang="en-GB"/>
        </a:p>
      </dgm:t>
    </dgm:pt>
    <dgm:pt modelId="{8289940E-00AD-4568-AFA6-833775CC1005}" type="sibTrans" cxnId="{03E9BFE7-B35C-4449-B648-8C38DE63D8FF}">
      <dgm:prSet/>
      <dgm:spPr/>
      <dgm:t>
        <a:bodyPr/>
        <a:lstStyle/>
        <a:p>
          <a:endParaRPr lang="en-GB"/>
        </a:p>
      </dgm:t>
    </dgm:pt>
    <dgm:pt modelId="{F527FCB9-9D3B-4094-B8E1-04E78010F264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dirty="0">
              <a:solidFill>
                <a:srgbClr val="FF0000"/>
              </a:solidFill>
              <a:latin typeface="Arial Narrow" panose="020B0606020202030204" pitchFamily="34" charset="0"/>
            </a:rPr>
            <a:t>- MPCA did not have an impact on HH debt (13 out of 27 participants)</a:t>
          </a:r>
          <a:endParaRPr lang="en-GB" dirty="0">
            <a:solidFill>
              <a:srgbClr val="FF0000"/>
            </a:solidFill>
            <a:latin typeface="Arial Narrow" panose="020B0606020202030204" pitchFamily="34" charset="0"/>
          </a:endParaRPr>
        </a:p>
      </dgm:t>
    </dgm:pt>
    <dgm:pt modelId="{430F21AB-89F9-419F-A61C-4E5B14B827B3}" type="parTrans" cxnId="{93C0F6CE-1365-44D8-A2C5-C782BA930ED5}">
      <dgm:prSet/>
      <dgm:spPr/>
      <dgm:t>
        <a:bodyPr/>
        <a:lstStyle/>
        <a:p>
          <a:endParaRPr lang="en-GB"/>
        </a:p>
      </dgm:t>
    </dgm:pt>
    <dgm:pt modelId="{8D4A160D-F021-481C-BEFF-0E043925198F}" type="sibTrans" cxnId="{93C0F6CE-1365-44D8-A2C5-C782BA930ED5}">
      <dgm:prSet/>
      <dgm:spPr/>
      <dgm:t>
        <a:bodyPr/>
        <a:lstStyle/>
        <a:p>
          <a:endParaRPr lang="en-GB"/>
        </a:p>
      </dgm:t>
    </dgm:pt>
    <dgm:pt modelId="{F207C2C1-A469-47A6-A2F5-27A1D3CC896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>
              <a:latin typeface="Arial Narrow" panose="020B0606020202030204" pitchFamily="34" charset="0"/>
            </a:rPr>
            <a:t>The amount was not enough</a:t>
          </a:r>
          <a:endParaRPr lang="en-GB" sz="2000" dirty="0">
            <a:latin typeface="Arial Narrow" panose="020B0606020202030204" pitchFamily="34" charset="0"/>
          </a:endParaRPr>
        </a:p>
      </dgm:t>
    </dgm:pt>
    <dgm:pt modelId="{1A426E8F-DB40-4975-9E6E-A57AD806E43F}" type="parTrans" cxnId="{ECECBE0D-25B1-4414-ACD2-6CF75ADC54A6}">
      <dgm:prSet/>
      <dgm:spPr/>
      <dgm:t>
        <a:bodyPr/>
        <a:lstStyle/>
        <a:p>
          <a:endParaRPr lang="en-GB"/>
        </a:p>
      </dgm:t>
    </dgm:pt>
    <dgm:pt modelId="{7EE1B8CE-188F-4865-848D-F9F0299BA58C}" type="sibTrans" cxnId="{ECECBE0D-25B1-4414-ACD2-6CF75ADC54A6}">
      <dgm:prSet/>
      <dgm:spPr/>
      <dgm:t>
        <a:bodyPr/>
        <a:lstStyle/>
        <a:p>
          <a:endParaRPr lang="en-GB"/>
        </a:p>
      </dgm:t>
    </dgm:pt>
    <dgm:pt modelId="{BEECBE8B-CA8A-4DDD-B0ED-49A0DB4BEB7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>
              <a:latin typeface="Arial Narrow" panose="020B0606020202030204" pitchFamily="34" charset="0"/>
            </a:rPr>
            <a:t>The assistance was used for basic needs and specific purpose (i.e. winterization needs)</a:t>
          </a:r>
          <a:endParaRPr lang="en-GB" sz="2000" dirty="0">
            <a:latin typeface="Arial Narrow" panose="020B0606020202030204" pitchFamily="34" charset="0"/>
          </a:endParaRPr>
        </a:p>
      </dgm:t>
    </dgm:pt>
    <dgm:pt modelId="{516BCF41-DC51-4C96-80E1-869B06E76D43}" type="parTrans" cxnId="{2F0BB642-E78C-4C28-9FF4-693B6A0BF769}">
      <dgm:prSet/>
      <dgm:spPr/>
      <dgm:t>
        <a:bodyPr/>
        <a:lstStyle/>
        <a:p>
          <a:endParaRPr lang="en-GB"/>
        </a:p>
      </dgm:t>
    </dgm:pt>
    <dgm:pt modelId="{3F8879E1-56CD-4144-808A-BCB312BFB4D6}" type="sibTrans" cxnId="{2F0BB642-E78C-4C28-9FF4-693B6A0BF769}">
      <dgm:prSet/>
      <dgm:spPr/>
      <dgm:t>
        <a:bodyPr/>
        <a:lstStyle/>
        <a:p>
          <a:endParaRPr lang="en-GB"/>
        </a:p>
      </dgm:t>
    </dgm:pt>
    <dgm:pt modelId="{81636821-6EF0-4E96-953F-9F6E43213AB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>
              <a:latin typeface="Arial Narrow" panose="020B0606020202030204" pitchFamily="34" charset="0"/>
            </a:rPr>
            <a:t>“I used half of the assistance to repay debt, and the other half to pay for basic needs” (Female IDP II participant in Al-Basra)</a:t>
          </a:r>
          <a:endParaRPr lang="en-GB" sz="2000" dirty="0">
            <a:latin typeface="Arial Narrow" panose="020B0606020202030204" pitchFamily="34" charset="0"/>
          </a:endParaRPr>
        </a:p>
      </dgm:t>
    </dgm:pt>
    <dgm:pt modelId="{7E5F8C77-E3CA-42AC-BD8A-2B65B6D1567E}" type="parTrans" cxnId="{302806EB-6F7A-4406-82DC-C880B7B6BDCB}">
      <dgm:prSet/>
      <dgm:spPr/>
      <dgm:t>
        <a:bodyPr/>
        <a:lstStyle/>
        <a:p>
          <a:endParaRPr lang="en-GB"/>
        </a:p>
      </dgm:t>
    </dgm:pt>
    <dgm:pt modelId="{846B4A07-897C-4F44-B997-0815C69653AD}" type="sibTrans" cxnId="{302806EB-6F7A-4406-82DC-C880B7B6BDCB}">
      <dgm:prSet/>
      <dgm:spPr/>
      <dgm:t>
        <a:bodyPr/>
        <a:lstStyle/>
        <a:p>
          <a:endParaRPr lang="en-GB"/>
        </a:p>
      </dgm:t>
    </dgm:pt>
    <dgm:pt modelId="{D6C4808C-1FD5-4458-8866-45B324E103FC}" type="pres">
      <dgm:prSet presAssocID="{C606F44A-84EA-4142-8F6B-3A50F8A73459}" presName="linear" presStyleCnt="0">
        <dgm:presLayoutVars>
          <dgm:animLvl val="lvl"/>
          <dgm:resizeHandles val="exact"/>
        </dgm:presLayoutVars>
      </dgm:prSet>
      <dgm:spPr/>
    </dgm:pt>
    <dgm:pt modelId="{DAA78407-0459-4304-92BD-5141C8C2D561}" type="pres">
      <dgm:prSet presAssocID="{3913296E-EBD2-40BD-B3CC-182BA22CBCFC}" presName="parentText" presStyleLbl="node1" presStyleIdx="0" presStyleCnt="2" custScaleY="68955">
        <dgm:presLayoutVars>
          <dgm:chMax val="0"/>
          <dgm:bulletEnabled val="1"/>
        </dgm:presLayoutVars>
      </dgm:prSet>
      <dgm:spPr/>
    </dgm:pt>
    <dgm:pt modelId="{5834DF06-F61A-4D82-A0D5-5CE1D5D6FAD1}" type="pres">
      <dgm:prSet presAssocID="{3913296E-EBD2-40BD-B3CC-182BA22CBCFC}" presName="childText" presStyleLbl="revTx" presStyleIdx="0" presStyleCnt="2">
        <dgm:presLayoutVars>
          <dgm:bulletEnabled val="1"/>
        </dgm:presLayoutVars>
      </dgm:prSet>
      <dgm:spPr/>
    </dgm:pt>
    <dgm:pt modelId="{B68F9DAB-C71D-493C-8C46-F36E966CF2D8}" type="pres">
      <dgm:prSet presAssocID="{F527FCB9-9D3B-4094-B8E1-04E78010F264}" presName="parentText" presStyleLbl="node1" presStyleIdx="1" presStyleCnt="2" custScaleY="73986">
        <dgm:presLayoutVars>
          <dgm:chMax val="0"/>
          <dgm:bulletEnabled val="1"/>
        </dgm:presLayoutVars>
      </dgm:prSet>
      <dgm:spPr/>
    </dgm:pt>
    <dgm:pt modelId="{76A05440-78B8-47E5-A3C9-05071A015055}" type="pres">
      <dgm:prSet presAssocID="{F527FCB9-9D3B-4094-B8E1-04E78010F26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CECBE0D-25B1-4414-ACD2-6CF75ADC54A6}" srcId="{F527FCB9-9D3B-4094-B8E1-04E78010F264}" destId="{F207C2C1-A469-47A6-A2F5-27A1D3CC896A}" srcOrd="0" destOrd="0" parTransId="{1A426E8F-DB40-4975-9E6E-A57AD806E43F}" sibTransId="{7EE1B8CE-188F-4865-848D-F9F0299BA58C}"/>
    <dgm:cxn modelId="{715C1C10-C480-4A5D-8DF0-FBFF5CE2A6B2}" type="presOf" srcId="{81636821-6EF0-4E96-953F-9F6E43213AB1}" destId="{5834DF06-F61A-4D82-A0D5-5CE1D5D6FAD1}" srcOrd="0" destOrd="1" presId="urn:microsoft.com/office/officeart/2005/8/layout/vList2"/>
    <dgm:cxn modelId="{AAAEFF2A-C0DB-4072-A726-45C81EF36EAC}" type="presOf" srcId="{F527FCB9-9D3B-4094-B8E1-04E78010F264}" destId="{B68F9DAB-C71D-493C-8C46-F36E966CF2D8}" srcOrd="0" destOrd="0" presId="urn:microsoft.com/office/officeart/2005/8/layout/vList2"/>
    <dgm:cxn modelId="{885FD02B-C794-4689-80A9-78050B5C69E7}" type="presOf" srcId="{BEECBE8B-CA8A-4DDD-B0ED-49A0DB4BEB76}" destId="{76A05440-78B8-47E5-A3C9-05071A015055}" srcOrd="0" destOrd="1" presId="urn:microsoft.com/office/officeart/2005/8/layout/vList2"/>
    <dgm:cxn modelId="{48BCBA3C-6D3B-467E-9C3C-81B636CA6405}" srcId="{C606F44A-84EA-4142-8F6B-3A50F8A73459}" destId="{3913296E-EBD2-40BD-B3CC-182BA22CBCFC}" srcOrd="0" destOrd="0" parTransId="{E80E88E0-5735-4308-B1BE-87A5784DFA92}" sibTransId="{F3C62A87-D6AE-44ED-ABF9-571AEA7FA78B}"/>
    <dgm:cxn modelId="{2F0BB642-E78C-4C28-9FF4-693B6A0BF769}" srcId="{F527FCB9-9D3B-4094-B8E1-04E78010F264}" destId="{BEECBE8B-CA8A-4DDD-B0ED-49A0DB4BEB76}" srcOrd="1" destOrd="0" parTransId="{516BCF41-DC51-4C96-80E1-869B06E76D43}" sibTransId="{3F8879E1-56CD-4144-808A-BCB312BFB4D6}"/>
    <dgm:cxn modelId="{C5282A77-7204-4FE6-918C-A73731519B0D}" type="presOf" srcId="{3913296E-EBD2-40BD-B3CC-182BA22CBCFC}" destId="{DAA78407-0459-4304-92BD-5141C8C2D561}" srcOrd="0" destOrd="0" presId="urn:microsoft.com/office/officeart/2005/8/layout/vList2"/>
    <dgm:cxn modelId="{93C0F6CE-1365-44D8-A2C5-C782BA930ED5}" srcId="{C606F44A-84EA-4142-8F6B-3A50F8A73459}" destId="{F527FCB9-9D3B-4094-B8E1-04E78010F264}" srcOrd="1" destOrd="0" parTransId="{430F21AB-89F9-419F-A61C-4E5B14B827B3}" sibTransId="{8D4A160D-F021-481C-BEFF-0E043925198F}"/>
    <dgm:cxn modelId="{F8B742D9-5B4F-4353-9849-4D824BBDC09D}" type="presOf" srcId="{C606F44A-84EA-4142-8F6B-3A50F8A73459}" destId="{D6C4808C-1FD5-4458-8866-45B324E103FC}" srcOrd="0" destOrd="0" presId="urn:microsoft.com/office/officeart/2005/8/layout/vList2"/>
    <dgm:cxn modelId="{028B04E1-3800-4215-99A0-5DDA4B90E60E}" type="presOf" srcId="{F207C2C1-A469-47A6-A2F5-27A1D3CC896A}" destId="{76A05440-78B8-47E5-A3C9-05071A015055}" srcOrd="0" destOrd="0" presId="urn:microsoft.com/office/officeart/2005/8/layout/vList2"/>
    <dgm:cxn modelId="{03E9BFE7-B35C-4449-B648-8C38DE63D8FF}" srcId="{3913296E-EBD2-40BD-B3CC-182BA22CBCFC}" destId="{AE8A6838-3E22-4FC2-8B31-6B7E864B82F1}" srcOrd="0" destOrd="0" parTransId="{9429C122-BEAA-4544-83E3-9869B9B7C104}" sibTransId="{8289940E-00AD-4568-AFA6-833775CC1005}"/>
    <dgm:cxn modelId="{302806EB-6F7A-4406-82DC-C880B7B6BDCB}" srcId="{3913296E-EBD2-40BD-B3CC-182BA22CBCFC}" destId="{81636821-6EF0-4E96-953F-9F6E43213AB1}" srcOrd="1" destOrd="0" parTransId="{7E5F8C77-E3CA-42AC-BD8A-2B65B6D1567E}" sibTransId="{846B4A07-897C-4F44-B997-0815C69653AD}"/>
    <dgm:cxn modelId="{091EEBF6-CE57-49EF-A896-680BDE913B9C}" type="presOf" srcId="{AE8A6838-3E22-4FC2-8B31-6B7E864B82F1}" destId="{5834DF06-F61A-4D82-A0D5-5CE1D5D6FAD1}" srcOrd="0" destOrd="0" presId="urn:microsoft.com/office/officeart/2005/8/layout/vList2"/>
    <dgm:cxn modelId="{8A9D4DA7-9B8D-4FD2-B65B-56B6FFAD1DDC}" type="presParOf" srcId="{D6C4808C-1FD5-4458-8866-45B324E103FC}" destId="{DAA78407-0459-4304-92BD-5141C8C2D561}" srcOrd="0" destOrd="0" presId="urn:microsoft.com/office/officeart/2005/8/layout/vList2"/>
    <dgm:cxn modelId="{8A90E635-6D33-4498-9AFA-2CB481078A67}" type="presParOf" srcId="{D6C4808C-1FD5-4458-8866-45B324E103FC}" destId="{5834DF06-F61A-4D82-A0D5-5CE1D5D6FAD1}" srcOrd="1" destOrd="0" presId="urn:microsoft.com/office/officeart/2005/8/layout/vList2"/>
    <dgm:cxn modelId="{B6D8929F-6017-4B28-BE42-54AEB9F5B849}" type="presParOf" srcId="{D6C4808C-1FD5-4458-8866-45B324E103FC}" destId="{B68F9DAB-C71D-493C-8C46-F36E966CF2D8}" srcOrd="2" destOrd="0" presId="urn:microsoft.com/office/officeart/2005/8/layout/vList2"/>
    <dgm:cxn modelId="{5ACC1006-8ED2-4755-B682-0D93D5A76A20}" type="presParOf" srcId="{D6C4808C-1FD5-4458-8866-45B324E103FC}" destId="{76A05440-78B8-47E5-A3C9-05071A015055}" srcOrd="3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78407-0459-4304-92BD-5141C8C2D561}">
      <dsp:nvSpPr>
        <dsp:cNvPr id="0" name=""/>
        <dsp:cNvSpPr/>
      </dsp:nvSpPr>
      <dsp:spPr>
        <a:xfrm>
          <a:off x="0" y="26163"/>
          <a:ext cx="7941453" cy="718835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/>
              </a:solidFill>
              <a:latin typeface="Arial Narrow" panose="020B0606020202030204" pitchFamily="34" charset="0"/>
            </a:rPr>
            <a:t>+ MPCA had an impact on HH debt (14 out of 27 participants)</a:t>
          </a:r>
          <a:endParaRPr lang="en-GB" sz="2400" kern="1200" dirty="0">
            <a:solidFill>
              <a:schemeClr val="accent6"/>
            </a:solidFill>
            <a:latin typeface="Arial Narrow" panose="020B0606020202030204" pitchFamily="34" charset="0"/>
          </a:endParaRPr>
        </a:p>
      </dsp:txBody>
      <dsp:txXfrm>
        <a:off x="35091" y="61254"/>
        <a:ext cx="7871271" cy="648653"/>
      </dsp:txXfrm>
    </dsp:sp>
    <dsp:sp modelId="{5834DF06-F61A-4D82-A0D5-5CE1D5D6FAD1}">
      <dsp:nvSpPr>
        <dsp:cNvPr id="0" name=""/>
        <dsp:cNvSpPr/>
      </dsp:nvSpPr>
      <dsp:spPr>
        <a:xfrm>
          <a:off x="0" y="744998"/>
          <a:ext cx="7941453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4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Helped to repay debt</a:t>
          </a: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“I used half of the assistance to repay debt, and the other half to pay for basic needs” (Female IDP II participant in Al-Basra)</a:t>
          </a:r>
          <a:endParaRPr lang="en-GB" sz="2000" kern="1200" dirty="0">
            <a:latin typeface="Arial Narrow" panose="020B0606020202030204" pitchFamily="34" charset="0"/>
          </a:endParaRPr>
        </a:p>
      </dsp:txBody>
      <dsp:txXfrm>
        <a:off x="0" y="744998"/>
        <a:ext cx="7941453" cy="1369305"/>
      </dsp:txXfrm>
    </dsp:sp>
    <dsp:sp modelId="{B68F9DAB-C71D-493C-8C46-F36E966CF2D8}">
      <dsp:nvSpPr>
        <dsp:cNvPr id="0" name=""/>
        <dsp:cNvSpPr/>
      </dsp:nvSpPr>
      <dsp:spPr>
        <a:xfrm>
          <a:off x="0" y="2114303"/>
          <a:ext cx="7941453" cy="771281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  <a:latin typeface="Arial Narrow" panose="020B0606020202030204" pitchFamily="34" charset="0"/>
            </a:rPr>
            <a:t>- MPCA did not have an impact on HH debt (13 out of 27 participants)</a:t>
          </a:r>
          <a:endParaRPr lang="en-GB" sz="2400" kern="1200" dirty="0">
            <a:solidFill>
              <a:srgbClr val="FF0000"/>
            </a:solidFill>
            <a:latin typeface="Arial Narrow" panose="020B0606020202030204" pitchFamily="34" charset="0"/>
          </a:endParaRPr>
        </a:p>
      </dsp:txBody>
      <dsp:txXfrm>
        <a:off x="37651" y="2151954"/>
        <a:ext cx="7866151" cy="695979"/>
      </dsp:txXfrm>
    </dsp:sp>
    <dsp:sp modelId="{76A05440-78B8-47E5-A3C9-05071A015055}">
      <dsp:nvSpPr>
        <dsp:cNvPr id="0" name=""/>
        <dsp:cNvSpPr/>
      </dsp:nvSpPr>
      <dsp:spPr>
        <a:xfrm>
          <a:off x="0" y="2885585"/>
          <a:ext cx="7941453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14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The amount was not enough</a:t>
          </a: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Narrow" panose="020B0606020202030204" pitchFamily="34" charset="0"/>
            </a:rPr>
            <a:t>The assistance was used for basic needs and specific purpose (i.e. winterization needs)</a:t>
          </a:r>
          <a:endParaRPr lang="en-GB" sz="2000" kern="1200" dirty="0">
            <a:latin typeface="Arial Narrow" panose="020B0606020202030204" pitchFamily="34" charset="0"/>
          </a:endParaRPr>
        </a:p>
      </dsp:txBody>
      <dsp:txXfrm>
        <a:off x="0" y="2885585"/>
        <a:ext cx="7941453" cy="1369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9FAF7C-22FE-4B25-8038-72C6F10A04A6}" type="datetimeFigureOut">
              <a:rPr lang="es-ES" smtClean="0"/>
              <a:t>08/07/2020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7D9281-98E6-4673-90BC-4D024FB6E197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138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A9E245-9F2B-496A-8F1A-EDBE6B40A2B7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6DA776-ADAC-457F-9D5E-CBA80E8795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5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5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1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75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31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97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3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DA776-ADAC-457F-9D5E-CBA80E87959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6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00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97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97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979797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737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389664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979797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3" y="549526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2960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666666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A6410-C679-431A-9CF6-549532C45869}"/>
              </a:ext>
            </a:extLst>
          </p:cNvPr>
          <p:cNvPicPr/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6" y="6355204"/>
            <a:ext cx="1680482" cy="419650"/>
          </a:xfrm>
          <a:prstGeom prst="rect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96425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137632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049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97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CA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008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73250"/>
            <a:ext cx="1799924" cy="3767154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73250"/>
            <a:ext cx="1799924" cy="3767154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73250"/>
            <a:ext cx="1799924" cy="3767154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73250"/>
            <a:ext cx="1799924" cy="3767154"/>
          </a:xfrm>
          <a:prstGeom prst="rect">
            <a:avLst/>
          </a:prstGeom>
          <a:solidFill>
            <a:srgbClr val="97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989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556329" y="1709530"/>
            <a:ext cx="3776870" cy="4114800"/>
            <a:chOff x="3611217" y="1716157"/>
            <a:chExt cx="3776870" cy="4114800"/>
          </a:xfrm>
        </p:grpSpPr>
        <p:sp>
          <p:nvSpPr>
            <p:cNvPr id="37" name="Rectangle 36"/>
            <p:cNvSpPr/>
            <p:nvPr/>
          </p:nvSpPr>
          <p:spPr>
            <a:xfrm>
              <a:off x="3611217" y="1881809"/>
              <a:ext cx="3776870" cy="39491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11217" y="1716157"/>
              <a:ext cx="3776870" cy="165652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4810277" y="1709530"/>
            <a:ext cx="3776870" cy="4114800"/>
            <a:chOff x="3611217" y="1716157"/>
            <a:chExt cx="3776870" cy="4114800"/>
          </a:xfrm>
        </p:grpSpPr>
        <p:sp>
          <p:nvSpPr>
            <p:cNvPr id="40" name="Rectangle 39"/>
            <p:cNvSpPr/>
            <p:nvPr/>
          </p:nvSpPr>
          <p:spPr>
            <a:xfrm>
              <a:off x="3611217" y="1881809"/>
              <a:ext cx="3776870" cy="3949148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11217" y="1716157"/>
              <a:ext cx="3776870" cy="165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12065" y="232304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654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1433454942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60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latin typeface="Arial Narrow" panose="020B0606020202030204" pitchFamily="34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www.impact-initiatives.org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IMPACT_init</a:t>
            </a:r>
            <a:endParaRPr lang="es-E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3" cy="980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80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chart</a:t>
            </a:r>
          </a:p>
        </p:txBody>
      </p:sp>
    </p:spTree>
    <p:extLst>
      <p:ext uri="{BB962C8B-B14F-4D97-AF65-F5344CB8AC3E}">
        <p14:creationId xmlns:p14="http://schemas.microsoft.com/office/powerpoint/2010/main" val="3804215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 SmartArt</a:t>
            </a:r>
          </a:p>
        </p:txBody>
      </p:sp>
    </p:spTree>
    <p:extLst>
      <p:ext uri="{BB962C8B-B14F-4D97-AF65-F5344CB8AC3E}">
        <p14:creationId xmlns:p14="http://schemas.microsoft.com/office/powerpoint/2010/main" val="2389951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666666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8231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97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329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0963" y="1774825"/>
            <a:ext cx="8974137" cy="4410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86326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40370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953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162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561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371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770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580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2635250" y="331797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756150" y="331797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6877050" y="332643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108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304800"/>
            <a:ext cx="4714315" cy="26087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422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phone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www.impact-initiatives.org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IMPACT_init</a:t>
            </a:r>
            <a:endParaRPr lang="es-E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2" cy="980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72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87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97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8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latin typeface="Arial Narrow" panose="020B0606020202030204" pitchFamily="34" charset="0"/>
              </a:rPr>
              <a:t>THANK YOU FOR YOUR ATTENTION</a:t>
            </a:r>
            <a:endParaRPr lang="es-ES" sz="4400" b="1" dirty="0"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577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666666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4598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1963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91212"/>
          </a:xfrm>
          <a:prstGeom prst="rect">
            <a:avLst/>
          </a:prstGeom>
        </p:spPr>
        <p:txBody>
          <a:bodyPr/>
          <a:lstStyle>
            <a:lvl1pPr>
              <a:defRPr i="0"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1361766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979797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737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1486735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551277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>
                <a:solidFill>
                  <a:srgbClr val="979797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3" y="18445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1091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666666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0512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3492085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73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97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CA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3323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73250"/>
            <a:ext cx="1799924" cy="3767154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73250"/>
            <a:ext cx="1799924" cy="3767154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73250"/>
            <a:ext cx="1799924" cy="3767154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73250"/>
            <a:ext cx="1799924" cy="3767154"/>
          </a:xfrm>
          <a:prstGeom prst="rect">
            <a:avLst/>
          </a:prstGeom>
          <a:solidFill>
            <a:srgbClr val="97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245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97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870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556329" y="1709530"/>
            <a:ext cx="3776870" cy="4114800"/>
            <a:chOff x="3611217" y="1716157"/>
            <a:chExt cx="3776870" cy="4114800"/>
          </a:xfrm>
        </p:grpSpPr>
        <p:sp>
          <p:nvSpPr>
            <p:cNvPr id="37" name="Rectangle 36"/>
            <p:cNvSpPr/>
            <p:nvPr/>
          </p:nvSpPr>
          <p:spPr>
            <a:xfrm>
              <a:off x="3611217" y="1881809"/>
              <a:ext cx="3776870" cy="39491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11217" y="1716157"/>
              <a:ext cx="3776870" cy="165652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4810277" y="1709530"/>
            <a:ext cx="3776870" cy="4114800"/>
            <a:chOff x="3611217" y="1716157"/>
            <a:chExt cx="3776870" cy="4114800"/>
          </a:xfrm>
        </p:grpSpPr>
        <p:sp>
          <p:nvSpPr>
            <p:cNvPr id="40" name="Rectangle 39"/>
            <p:cNvSpPr/>
            <p:nvPr/>
          </p:nvSpPr>
          <p:spPr>
            <a:xfrm>
              <a:off x="3611217" y="1881809"/>
              <a:ext cx="3776870" cy="3949148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11217" y="1716157"/>
              <a:ext cx="3776870" cy="165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12065" y="232304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5521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680864655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51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chart</a:t>
            </a:r>
          </a:p>
        </p:txBody>
      </p:sp>
    </p:spTree>
    <p:extLst>
      <p:ext uri="{BB962C8B-B14F-4D97-AF65-F5344CB8AC3E}">
        <p14:creationId xmlns:p14="http://schemas.microsoft.com/office/powerpoint/2010/main" val="29403533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 SmartArt</a:t>
            </a:r>
          </a:p>
        </p:txBody>
      </p:sp>
    </p:spTree>
    <p:extLst>
      <p:ext uri="{BB962C8B-B14F-4D97-AF65-F5344CB8AC3E}">
        <p14:creationId xmlns:p14="http://schemas.microsoft.com/office/powerpoint/2010/main" val="3312208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ig Bann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0963" y="1774825"/>
            <a:ext cx="8974137" cy="4410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3115061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ig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40370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953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162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561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371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770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580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2635250" y="331797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756150" y="331797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6877050" y="332643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2038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Cover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38536" y="0"/>
            <a:ext cx="5288096" cy="461606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07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Cover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43571" y="0"/>
            <a:ext cx="5288096" cy="461606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85526" y="0"/>
            <a:ext cx="0" cy="40815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302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270286"/>
            <a:ext cx="3976091" cy="3273866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 Narrow" panose="020B0606020202030204" pitchFamily="34" charset="0"/>
              </a:rPr>
              <a:t>THANK</a:t>
            </a:r>
            <a:r>
              <a:rPr lang="en-US" b="1" baseline="0" dirty="0">
                <a:latin typeface="Arial Narrow" panose="020B0606020202030204" pitchFamily="34" charset="0"/>
              </a:rPr>
              <a:t> YOU FOR YOUR ATTENTION</a:t>
            </a:r>
            <a:endParaRPr lang="es-ES" b="1" dirty="0"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phone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www.impact-initiatives.org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IMPACT_init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3" cy="980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3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998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5167909" y="2270286"/>
            <a:ext cx="3976091" cy="3273866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 userDrawn="1"/>
        </p:nvSpPr>
        <p:spPr>
          <a:xfrm>
            <a:off x="5472704" y="2270290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latin typeface="Arial Narrow" panose="020B0606020202030204" pitchFamily="34" charset="0"/>
              </a:rPr>
              <a:t>THANK YOU FOR YOUR ATTENTION</a:t>
            </a:r>
            <a:endParaRPr lang="es-ES" sz="4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Click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1316220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97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</a:t>
            </a:r>
            <a:r>
              <a:rPr lang="en-US"/>
              <a:t>OF YOUR </a:t>
            </a:r>
            <a:r>
              <a:rPr lang="en-US" dirty="0"/>
              <a:t>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661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979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</a:t>
            </a:r>
            <a:r>
              <a:rPr lang="en-US"/>
              <a:t>OF YOUR </a:t>
            </a:r>
            <a:r>
              <a:rPr lang="en-US" dirty="0"/>
              <a:t>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435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666666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02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666666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9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08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91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the icon below to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310903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23.jpg"/><Relationship Id="rId4" Type="http://schemas.openxmlformats.org/officeDocument/2006/relationships/image" Target="../media/image13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jpg"/><Relationship Id="rId5" Type="http://schemas.openxmlformats.org/officeDocument/2006/relationships/image" Target="../media/image10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21.jpg"/><Relationship Id="rId4" Type="http://schemas.openxmlformats.org/officeDocument/2006/relationships/image" Target="../media/image11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22.jp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2.jp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300"/>
                    </a14:imgEffect>
                    <a14:imgEffect>
                      <a14:saturation sat="0"/>
                    </a14:imgEffect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AEDCAB7-49B9-448E-AD66-E40D206CD6E2}"/>
              </a:ext>
            </a:extLst>
          </p:cNvPr>
          <p:cNvPicPr/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6" y="6355204"/>
            <a:ext cx="1680482" cy="41965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964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9" r:id="rId2"/>
    <p:sldLayoutId id="2147483743" r:id="rId3"/>
    <p:sldLayoutId id="2147483712" r:id="rId4"/>
    <p:sldLayoutId id="2147483747" r:id="rId5"/>
    <p:sldLayoutId id="21474837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501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85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721" r:id="rId3"/>
    <p:sldLayoutId id="2147483745" r:id="rId4"/>
    <p:sldLayoutId id="2147483692" r:id="rId5"/>
    <p:sldLayoutId id="214748372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EC5FC7B-8C7F-44D7-8BA5-4B12675EA647}"/>
              </a:ext>
            </a:extLst>
          </p:cNvPr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6" y="6355204"/>
            <a:ext cx="1680482" cy="41965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842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699" r:id="rId3"/>
    <p:sldLayoutId id="214748374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FFA3B2F-6926-44E4-A761-A09DC47F4539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6" y="6355204"/>
            <a:ext cx="1680482" cy="41965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0919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88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7" r:id="rId3"/>
    <p:sldLayoutId id="2147483716" r:id="rId4"/>
    <p:sldLayoutId id="2147483717" r:id="rId5"/>
    <p:sldLayoutId id="2147483718" r:id="rId6"/>
    <p:sldLayoutId id="2147483709" r:id="rId7"/>
    <p:sldLayoutId id="2147483714" r:id="rId8"/>
    <p:sldLayoutId id="2147483715" r:id="rId9"/>
    <p:sldLayoutId id="2147483748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DA0E51A-B446-42DA-8C75-C2C3D5168F53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6" y="6355204"/>
            <a:ext cx="1680482" cy="41965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143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00"/>
                    </a14:imgEffect>
                    <a14:imgEffect>
                      <a14:saturation sat="0"/>
                    </a14:imgEffect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225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20" r:id="rId2"/>
    <p:sldLayoutId id="2147483744" r:id="rId3"/>
    <p:sldLayoutId id="214748369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65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12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50495"/>
            <a:ext cx="9144000" cy="818196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350" y="6150495"/>
              <a:ext cx="3078607" cy="81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3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act-repository.org/document/impact/8d569a6e/IMPACT_IRQ_Report_Impact-of-Debt-Study_Jan2020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nicholas.archdeacon@impact-initiatives.org" TargetMode="External"/><Relationship Id="rId4" Type="http://schemas.openxmlformats.org/officeDocument/2006/relationships/hyperlink" Target="mailto:anja.grob@reach-initiative.or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3635" y="838407"/>
            <a:ext cx="6995919" cy="2501153"/>
          </a:xfrm>
        </p:spPr>
        <p:txBody>
          <a:bodyPr/>
          <a:lstStyle/>
          <a:p>
            <a:r>
              <a:rPr lang="en-GB" sz="4400" dirty="0"/>
              <a:t>Study on Impact of Debt on IDP, Refugee and Host Community Households in Iraq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Inter-Sectoral Working Group Iraq</a:t>
            </a:r>
          </a:p>
          <a:p>
            <a:r>
              <a:rPr lang="en-US" dirty="0"/>
              <a:t>9 July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7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7C3E92-2FE9-4181-8EBD-07A5B2F8FE6E}"/>
              </a:ext>
            </a:extLst>
          </p:cNvPr>
          <p:cNvSpPr/>
          <p:nvPr/>
        </p:nvSpPr>
        <p:spPr>
          <a:xfrm>
            <a:off x="996224" y="5739522"/>
            <a:ext cx="5529267" cy="37989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62AF8E-4B90-49B4-8759-904530B69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Findings: The status of debt in Iraq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C91D14-02FF-4F06-B27E-D90B89A654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176" y="1433945"/>
            <a:ext cx="8529224" cy="460317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Frequency of taking on debt varied </a:t>
            </a:r>
            <a:r>
              <a:rPr lang="en-US" sz="1800" b="1" dirty="0"/>
              <a:t>depending on the individual household’s situation and needs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600" dirty="0">
                <a:latin typeface="Arial Narrow" panose="020B0606020202030204" pitchFamily="34" charset="0"/>
              </a:rPr>
              <a:t>1 out of 3 FGD participants: </a:t>
            </a:r>
            <a:r>
              <a:rPr lang="en-US" sz="1600" b="1" dirty="0">
                <a:latin typeface="Arial Narrow" panose="020B0606020202030204" pitchFamily="34" charset="0"/>
              </a:rPr>
              <a:t>regularly</a:t>
            </a:r>
            <a:r>
              <a:rPr lang="en-US" sz="1600" dirty="0">
                <a:latin typeface="Arial Narrow" panose="020B0606020202030204" pitchFamily="34" charset="0"/>
              </a:rPr>
              <a:t> or at least </a:t>
            </a:r>
            <a:r>
              <a:rPr lang="en-US" sz="1600" b="1" dirty="0">
                <a:latin typeface="Arial Narrow" panose="020B0606020202030204" pitchFamily="34" charset="0"/>
              </a:rPr>
              <a:t>monthly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600" dirty="0">
                <a:latin typeface="Arial Narrow" panose="020B0606020202030204" pitchFamily="34" charset="0"/>
              </a:rPr>
              <a:t>1 out of 2 II participants: </a:t>
            </a:r>
            <a:r>
              <a:rPr lang="en-US" sz="1600" b="1" dirty="0">
                <a:latin typeface="Arial Narrow" panose="020B0606020202030204" pitchFamily="34" charset="0"/>
              </a:rPr>
              <a:t>three times</a:t>
            </a:r>
            <a:r>
              <a:rPr lang="en-US" sz="1600" dirty="0">
                <a:latin typeface="Arial Narrow" panose="020B0606020202030204" pitchFamily="34" charset="0"/>
              </a:rPr>
              <a:t> or </a:t>
            </a:r>
            <a:r>
              <a:rPr lang="en-US" sz="1600" b="1" dirty="0">
                <a:latin typeface="Arial Narrow" panose="020B0606020202030204" pitchFamily="34" charset="0"/>
              </a:rPr>
              <a:t>more often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Items frequently reported as </a:t>
            </a:r>
            <a:r>
              <a:rPr lang="en-US" sz="1800" b="1" dirty="0"/>
              <a:t>reason to have taken on debt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600" b="1" dirty="0">
                <a:latin typeface="Arial Narrow" panose="020B0606020202030204" pitchFamily="34" charset="0"/>
              </a:rPr>
              <a:t>Rent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600" b="1" dirty="0">
                <a:latin typeface="Arial Narrow" panose="020B0606020202030204" pitchFamily="34" charset="0"/>
              </a:rPr>
              <a:t>Food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600" b="1" dirty="0">
                <a:latin typeface="Arial Narrow" panose="020B0606020202030204" pitchFamily="34" charset="0"/>
              </a:rPr>
              <a:t>Utilities </a:t>
            </a:r>
            <a:r>
              <a:rPr lang="en-US" sz="1600" dirty="0">
                <a:latin typeface="Arial Narrow" panose="020B0606020202030204" pitchFamily="34" charset="0"/>
              </a:rPr>
              <a:t>and other household costs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Host community, IDP and refugee households all overwhelmingly </a:t>
            </a:r>
            <a:r>
              <a:rPr lang="en-US" sz="1800" b="1" dirty="0"/>
              <a:t>borrowed from friends and family</a:t>
            </a:r>
            <a:r>
              <a:rPr lang="en-US" sz="1800" dirty="0"/>
              <a:t> and often relied on </a:t>
            </a:r>
            <a:r>
              <a:rPr lang="en-US" sz="1800" b="1" dirty="0"/>
              <a:t>verbal agreements and trust</a:t>
            </a:r>
            <a:r>
              <a:rPr lang="en-US" sz="1800" dirty="0"/>
              <a:t>. This trustful relationship allowed them to have a </a:t>
            </a:r>
            <a:r>
              <a:rPr lang="en-US" sz="1800" b="1" dirty="0"/>
              <a:t>more flexible timeline to repay</a:t>
            </a:r>
            <a:r>
              <a:rPr lang="en-US" sz="1800" dirty="0"/>
              <a:t> their debts. </a:t>
            </a:r>
            <a:endParaRPr lang="en-US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1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&gt; This highlights the informal nature of the Iraqi debt network.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CABB76E-712B-4E2B-BADA-7CB8545FF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6" y="3462482"/>
            <a:ext cx="263355" cy="26335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6DB88A2-9B1D-436D-BE8D-C3949F7BE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6" y="3840110"/>
            <a:ext cx="279312" cy="192167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577F8DC-1C2F-40F5-BEBC-7172DF1B4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79" y="4142011"/>
            <a:ext cx="162445" cy="2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9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C0A7BE-9449-49E6-9F39-539177FD6699}"/>
              </a:ext>
            </a:extLst>
          </p:cNvPr>
          <p:cNvSpPr/>
          <p:nvPr/>
        </p:nvSpPr>
        <p:spPr>
          <a:xfrm>
            <a:off x="914400" y="4306307"/>
            <a:ext cx="7501323" cy="3384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62AF8E-4B90-49B4-8759-904530B69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5" y="266337"/>
            <a:ext cx="8581179" cy="724646"/>
          </a:xfrm>
        </p:spPr>
        <p:txBody>
          <a:bodyPr/>
          <a:lstStyle/>
          <a:p>
            <a:r>
              <a:rPr lang="en-US" dirty="0"/>
              <a:t>Key Findings: Impact of debt on household vulnerability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C91D14-02FF-4F06-B27E-D90B89A654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176" y="1433945"/>
            <a:ext cx="8029547" cy="458239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While </a:t>
            </a:r>
            <a:r>
              <a:rPr lang="en-US" sz="1800" b="1" dirty="0"/>
              <a:t>employment might be available to participants</a:t>
            </a:r>
            <a:r>
              <a:rPr lang="en-US" sz="1800" dirty="0"/>
              <a:t>, it was </a:t>
            </a:r>
            <a:r>
              <a:rPr lang="en-US" sz="1800" b="1" dirty="0"/>
              <a:t>not sufficient</a:t>
            </a:r>
            <a:r>
              <a:rPr lang="en-US" sz="1800" dirty="0"/>
              <a:t> and could often not prevent a household from taking on debt to cover daily or emergency expenses.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Lack of regular income </a:t>
            </a:r>
            <a:r>
              <a:rPr lang="en-US" sz="1800" dirty="0"/>
              <a:t>was the most frequently reported challenge households faced when trying to repay debt.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Taking on debt was </a:t>
            </a:r>
            <a:r>
              <a:rPr lang="en-US" sz="1800" b="1" dirty="0"/>
              <a:t>only one of the coping strategies reported to be used regularly </a:t>
            </a:r>
            <a:r>
              <a:rPr lang="en-US" sz="1800" dirty="0"/>
              <a:t>by participants. </a:t>
            </a:r>
            <a:br>
              <a:rPr lang="en-US" sz="1800" dirty="0"/>
            </a:br>
            <a:r>
              <a:rPr lang="en-US" sz="1800" dirty="0"/>
              <a:t>Other coping mechanisms frequently reported:</a:t>
            </a:r>
            <a:endParaRPr lang="en-US" sz="1600" dirty="0"/>
          </a:p>
          <a:p>
            <a:pPr marL="971550" lvl="1" indent="-285750">
              <a:lnSpc>
                <a:spcPct val="100000"/>
              </a:lnSpc>
            </a:pPr>
            <a:r>
              <a:rPr lang="en-US" sz="1600" dirty="0">
                <a:latin typeface="Arial Narrow" panose="020B0606020202030204" pitchFamily="34" charset="0"/>
              </a:rPr>
              <a:t>Limiting portion size at mealtimes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600" dirty="0">
                <a:latin typeface="Arial Narrow" panose="020B0606020202030204" pitchFamily="34" charset="0"/>
              </a:rPr>
              <a:t>Reducing essential expenditures 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&gt; Most participants reported taking on debt as a ‘last resort’ and first used other coping strategies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Being in debt </a:t>
            </a:r>
            <a:r>
              <a:rPr lang="en-US" sz="1800" b="1" dirty="0"/>
              <a:t>prevented participants from investing in productive assets</a:t>
            </a:r>
            <a:r>
              <a:rPr lang="en-US" sz="1800" dirty="0"/>
              <a:t> that would be an important source of future income.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constant knowledge of their debt affected the participants on a </a:t>
            </a:r>
            <a:r>
              <a:rPr lang="en-US" sz="1800" b="1" dirty="0"/>
              <a:t>psychological level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40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C0A7BE-9449-49E6-9F39-539177FD6699}"/>
              </a:ext>
            </a:extLst>
          </p:cNvPr>
          <p:cNvSpPr/>
          <p:nvPr/>
        </p:nvSpPr>
        <p:spPr>
          <a:xfrm>
            <a:off x="924789" y="1767210"/>
            <a:ext cx="6982691" cy="11830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2A7F8A-C57C-4CBB-B7BA-1BF806D414F7}"/>
              </a:ext>
            </a:extLst>
          </p:cNvPr>
          <p:cNvSpPr/>
          <p:nvPr/>
        </p:nvSpPr>
        <p:spPr>
          <a:xfrm>
            <a:off x="924789" y="3945840"/>
            <a:ext cx="6982691" cy="19561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62AF8E-4B90-49B4-8759-904530B69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75" y="266337"/>
            <a:ext cx="8581179" cy="724646"/>
          </a:xfrm>
        </p:spPr>
        <p:txBody>
          <a:bodyPr/>
          <a:lstStyle/>
          <a:p>
            <a:r>
              <a:rPr lang="en-US" dirty="0"/>
              <a:t>Key Findings: Impact of debt on household vulnerability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C91D14-02FF-4F06-B27E-D90B89A654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176" y="1433945"/>
            <a:ext cx="8331797" cy="458239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All refugee participants reported having </a:t>
            </a:r>
            <a:r>
              <a:rPr lang="en-US" sz="1800" b="1" dirty="0"/>
              <a:t>more debt after having been displaced</a:t>
            </a:r>
            <a:r>
              <a:rPr lang="en-US" sz="1800" dirty="0"/>
              <a:t>. 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“We used to live in our own house in Syria and did not have to pay rent”</a:t>
            </a:r>
            <a:b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  <a:r>
              <a:rPr lang="en-US" sz="1600" dirty="0">
                <a:latin typeface="Arial Narrow" panose="020B0606020202030204" pitchFamily="34" charset="0"/>
              </a:rPr>
              <a:t>Female FGD participant in Duhok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“Expenses are much higher here than in Syria”</a:t>
            </a:r>
            <a:b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  <a:r>
              <a:rPr lang="en-US" sz="1600" dirty="0">
                <a:latin typeface="Arial Narrow" panose="020B0606020202030204" pitchFamily="34" charset="0"/>
              </a:rPr>
              <a:t>Male FGD participant in Duhok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About two thirds of refugee participants reported that </a:t>
            </a:r>
            <a:r>
              <a:rPr lang="en-US" sz="1800" b="1" dirty="0"/>
              <a:t>being in debt affected their decision to return to Syria or stay in their current location</a:t>
            </a:r>
            <a:r>
              <a:rPr lang="en-US" sz="1800" dirty="0"/>
              <a:t>. 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“As we borrow from our community, we cannot ‘escape’ debt, even back to Syria.”</a:t>
            </a:r>
            <a:b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  <a:r>
              <a:rPr lang="en-US" sz="1600" dirty="0">
                <a:latin typeface="Arial Narrow" panose="020B0606020202030204" pitchFamily="34" charset="0"/>
              </a:rPr>
              <a:t>Female FGD participant in Erbil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“We don’t want to leave without repaying our debt”</a:t>
            </a:r>
            <a:b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  <a:r>
              <a:rPr lang="en-US" sz="1600" dirty="0">
                <a:latin typeface="Arial Narrow" panose="020B0606020202030204" pitchFamily="34" charset="0"/>
              </a:rPr>
              <a:t>Female FGD participant in Duhok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“It is our responsibility to pay back our debt, otherwise it might affect fellow refugees”</a:t>
            </a:r>
            <a:b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  <a:r>
              <a:rPr lang="en-US" sz="1600" dirty="0">
                <a:latin typeface="Arial Narrow" panose="020B0606020202030204" pitchFamily="34" charset="0"/>
              </a:rPr>
              <a:t>Female FGD participant in Erbil</a:t>
            </a:r>
          </a:p>
        </p:txBody>
      </p:sp>
    </p:spTree>
    <p:extLst>
      <p:ext uri="{BB962C8B-B14F-4D97-AF65-F5344CB8AC3E}">
        <p14:creationId xmlns:p14="http://schemas.microsoft.com/office/powerpoint/2010/main" val="20105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62AF8E-4B90-49B4-8759-904530B69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Findings: Debt and multi-purpose cash assistance (MPCA) </a:t>
            </a:r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04EB78-F67A-41BA-A7CF-2A7BA5444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698195"/>
              </p:ext>
            </p:extLst>
          </p:nvPr>
        </p:nvGraphicFramePr>
        <p:xfrm>
          <a:off x="532563" y="1704110"/>
          <a:ext cx="7941453" cy="428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78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C2B8F9-F5AE-434A-A1C9-6BA1C7FCAA56}"/>
              </a:ext>
            </a:extLst>
          </p:cNvPr>
          <p:cNvSpPr/>
          <p:nvPr/>
        </p:nvSpPr>
        <p:spPr>
          <a:xfrm>
            <a:off x="1068959" y="2067791"/>
            <a:ext cx="7542477" cy="55071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804C6A-7586-4464-8B75-C71EAE71918F}"/>
              </a:ext>
            </a:extLst>
          </p:cNvPr>
          <p:cNvSpPr/>
          <p:nvPr/>
        </p:nvSpPr>
        <p:spPr>
          <a:xfrm>
            <a:off x="1068960" y="3704358"/>
            <a:ext cx="7542476" cy="5507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62AF8E-4B90-49B4-8759-904530B69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Findings: Differences of debt across population groups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C91D14-02FF-4F06-B27E-D90B89A654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176" y="1433945"/>
            <a:ext cx="8225261" cy="458239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Only </a:t>
            </a:r>
            <a:r>
              <a:rPr lang="en-US" sz="1800" b="1" dirty="0"/>
              <a:t>host community members reported borrowing from formal institutions </a:t>
            </a:r>
            <a:r>
              <a:rPr lang="en-US" sz="1800" dirty="0"/>
              <a:t>(three residing in Maysan and two in Duhok). 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Reasons discussed in FGDs: lack of knowledge of institutions to borrow from and missing necessary documentation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Refugees in the FGDs in Erbil and Duhok mentioned </a:t>
            </a:r>
            <a:r>
              <a:rPr lang="en-US" sz="1800" b="1" dirty="0"/>
              <a:t>borrowing almost exclusively from other Syrians</a:t>
            </a:r>
            <a:r>
              <a:rPr lang="en-US" sz="1800" dirty="0"/>
              <a:t>, with the </a:t>
            </a:r>
            <a:r>
              <a:rPr lang="en-US" sz="1800" b="1" dirty="0"/>
              <a:t>notable exception of Iraqi shop owners </a:t>
            </a:r>
            <a:r>
              <a:rPr lang="en-US" sz="1800" dirty="0"/>
              <a:t>for smaller amounts.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Reasons discussed in FGDs: lack of trust of host community and established family ties and friendships</a:t>
            </a: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endParaRPr lang="en-US" sz="1800" dirty="0">
              <a:latin typeface="Arial Narrow" panose="020B0606020202030204" pitchFamily="34" charset="0"/>
            </a:endParaRP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latin typeface="Arial Narrow" panose="020B0606020202030204" pitchFamily="34" charset="0"/>
              </a:rPr>
              <a:t>Host community households more frequently reported using debt to </a:t>
            </a:r>
            <a:r>
              <a:rPr lang="en-US" sz="1800" b="1" dirty="0">
                <a:latin typeface="Arial Narrow" panose="020B0606020202030204" pitchFamily="34" charset="0"/>
              </a:rPr>
              <a:t>finance investments </a:t>
            </a:r>
            <a:r>
              <a:rPr lang="en-US" sz="1800" dirty="0">
                <a:latin typeface="Arial Narrow" panose="020B0606020202030204" pitchFamily="34" charset="0"/>
              </a:rPr>
              <a:t>such as purchasing productive assets, while </a:t>
            </a:r>
            <a:r>
              <a:rPr lang="en-US" sz="1800" b="1" dirty="0">
                <a:latin typeface="Arial Narrow" panose="020B0606020202030204" pitchFamily="34" charset="0"/>
              </a:rPr>
              <a:t>IDP and refugee participants reported using debt to pay for regularly occurring expenses such as rent or food</a:t>
            </a:r>
            <a:r>
              <a:rPr lang="en-US" sz="1800" dirty="0">
                <a:latin typeface="Arial Narrow" panose="020B0606020202030204" pitchFamily="34" charset="0"/>
              </a:rPr>
              <a:t>. </a:t>
            </a:r>
          </a:p>
          <a:p>
            <a:pPr lvl="1" indent="0">
              <a:lnSpc>
                <a:spcPct val="100000"/>
              </a:lnSpc>
              <a:buNone/>
            </a:pP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3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E1D791-0E0B-43F3-A29C-A2576F7E6664}"/>
              </a:ext>
            </a:extLst>
          </p:cNvPr>
          <p:cNvSpPr/>
          <p:nvPr/>
        </p:nvSpPr>
        <p:spPr>
          <a:xfrm>
            <a:off x="931539" y="4216838"/>
            <a:ext cx="7734476" cy="5507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804C6A-7586-4464-8B75-C71EAE71918F}"/>
              </a:ext>
            </a:extLst>
          </p:cNvPr>
          <p:cNvSpPr/>
          <p:nvPr/>
        </p:nvSpPr>
        <p:spPr>
          <a:xfrm>
            <a:off x="931539" y="2311978"/>
            <a:ext cx="7734477" cy="5507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62AF8E-4B90-49B4-8759-904530B69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Findings: Differences of debt across gender and location of residence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C91D14-02FF-4F06-B27E-D90B89A654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018" y="1402048"/>
            <a:ext cx="8279841" cy="458239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Borrowing was perceived to be </a:t>
            </a:r>
            <a:r>
              <a:rPr lang="en-US" sz="1800" b="1" dirty="0"/>
              <a:t>more difficult for women in central and south locations in Iraq</a:t>
            </a:r>
            <a:r>
              <a:rPr lang="en-US" sz="1800" dirty="0"/>
              <a:t>. However, participants in the northern locations, particularly in </a:t>
            </a:r>
            <a:r>
              <a:rPr lang="en-US" sz="1800" b="1" dirty="0"/>
              <a:t>Erbil and Duhok</a:t>
            </a:r>
            <a:r>
              <a:rPr lang="en-US" sz="1800" dirty="0"/>
              <a:t>, reported that this </a:t>
            </a:r>
            <a:r>
              <a:rPr lang="en-US" sz="1800" b="1" dirty="0"/>
              <a:t>depended on the amount and the lender</a:t>
            </a:r>
            <a:r>
              <a:rPr lang="en-US" sz="1800" dirty="0"/>
              <a:t>. 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Reasons discussed in FGDs: many participants agreed that borrowing from family was easier for women, as women were reported to be closer to their relatives and there was more trust. 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latin typeface="Arial Narrow" panose="020B0606020202030204" pitchFamily="34" charset="0"/>
              </a:rPr>
              <a:t>Otherwise, no clear different trends could be established across the different locations of residence. However, in the secondary data analysis, the </a:t>
            </a:r>
            <a:r>
              <a:rPr lang="en-US" sz="1800" b="1" dirty="0">
                <a:latin typeface="Arial Narrow" panose="020B0606020202030204" pitchFamily="34" charset="0"/>
              </a:rPr>
              <a:t>average amount of reported debt was larger in the northern Iraqi governorates than in the southern governorates</a:t>
            </a:r>
            <a:r>
              <a:rPr lang="en-US" sz="1800" dirty="0">
                <a:latin typeface="Arial Narrow" panose="020B0606020202030204" pitchFamily="34" charset="0"/>
              </a:rPr>
              <a:t>.</a:t>
            </a:r>
          </a:p>
          <a:p>
            <a:pPr marL="971550" lvl="1" indent="-28575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Reasons: conflict-affected governorates and governorates hosting IDPs and refugees showing larger average amount of debt</a:t>
            </a:r>
          </a:p>
        </p:txBody>
      </p:sp>
    </p:spTree>
    <p:extLst>
      <p:ext uri="{BB962C8B-B14F-4D97-AF65-F5344CB8AC3E}">
        <p14:creationId xmlns:p14="http://schemas.microsoft.com/office/powerpoint/2010/main" val="84360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62AF8E-4B90-49B4-8759-904530B69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C91D14-02FF-4F06-B27E-D90B89A654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176" y="1433945"/>
            <a:ext cx="8279841" cy="4582391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1800" b="0" i="0" u="none" strike="noStrike" baseline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Overall, stories of participants of all three population groups assessed stressed the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importance of regular employment to be able to not take on debt and to repay outstanding amounts they had taken 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for various purposes. 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Overwhelmingly,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being in debt affected the households on a psychological level and prevented them from focusing their scarce resources on daily expenses and future investments, and instead led them to worry about how to repay outstanding debt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endParaRPr lang="en-US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85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4CFD-40F8-4893-AE0A-B80191769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4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78EFC5-5BB0-4207-B3FB-E0174B1F5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823" y="2168601"/>
            <a:ext cx="3136633" cy="1743959"/>
          </a:xfrm>
        </p:spPr>
        <p:txBody>
          <a:bodyPr/>
          <a:lstStyle/>
          <a:p>
            <a:r>
              <a:rPr lang="en-US" dirty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238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86176" y="1652567"/>
            <a:ext cx="8424675" cy="406323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prstClr val="black"/>
                </a:solidFill>
              </a:rPr>
              <a:t>Study on Impact of Debt on Internally Displaced Person (IDP), Refugee and Host Community Households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Available </a:t>
            </a:r>
            <a:r>
              <a:rPr lang="en-US" sz="1800" dirty="0">
                <a:solidFill>
                  <a:prstClr val="black"/>
                </a:solidFill>
                <a:hlinkClick r:id="rId3"/>
              </a:rPr>
              <a:t>online</a:t>
            </a:r>
            <a:endParaRPr lang="en-US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b="1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prstClr val="black"/>
                </a:solidFill>
                <a:latin typeface="Arial Narrow" panose="020B0606020202030204" pitchFamily="34" charset="0"/>
              </a:rPr>
              <a:t>Research Contacts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</a:rPr>
              <a:t>Anja Grob</a:t>
            </a:r>
            <a:r>
              <a:rPr lang="en-US" sz="1800" dirty="0">
                <a:solidFill>
                  <a:prstClr val="black"/>
                </a:solidFill>
              </a:rPr>
              <a:t>, Senior Assessment Officer, IMPACT Initiatives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  <a:hlinkClick r:id="rId4"/>
              </a:rPr>
              <a:t>anja.grob@reach-initiative.org</a:t>
            </a:r>
            <a:endParaRPr lang="en-US" sz="18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latin typeface="Arial Narrow" panose="020B0606020202030204" pitchFamily="34" charset="0"/>
              </a:rPr>
              <a:t>Nick Archdeacon</a:t>
            </a:r>
            <a:r>
              <a:rPr lang="en-US" sz="1800" dirty="0">
                <a:solidFill>
                  <a:prstClr val="black"/>
                </a:solidFill>
                <a:latin typeface="Arial Narrow" panose="020B0606020202030204" pitchFamily="34" charset="0"/>
              </a:rPr>
              <a:t>, Research </a:t>
            </a:r>
            <a:r>
              <a:rPr lang="en-US" sz="1800" dirty="0">
                <a:solidFill>
                  <a:prstClr val="black"/>
                </a:solidFill>
              </a:rPr>
              <a:t>Manager, </a:t>
            </a:r>
            <a:r>
              <a:rPr lang="en-US" sz="1800" dirty="0">
                <a:solidFill>
                  <a:prstClr val="black"/>
                </a:solidFill>
                <a:latin typeface="Arial Narrow" panose="020B0606020202030204" pitchFamily="34" charset="0"/>
              </a:rPr>
              <a:t>IMPACT Initiatives</a:t>
            </a:r>
            <a:br>
              <a:rPr lang="en-US" sz="18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en-US" sz="1800" dirty="0">
                <a:solidFill>
                  <a:prstClr val="black"/>
                </a:solidFill>
                <a:latin typeface="Arial Narrow" panose="020B0606020202030204" pitchFamily="34" charset="0"/>
                <a:hlinkClick r:id="rId5"/>
              </a:rPr>
              <a:t>nicholas.archdeacon@impact-initiatives.org</a:t>
            </a:r>
            <a:r>
              <a:rPr lang="en-US" sz="18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91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69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79647" y="1064208"/>
            <a:ext cx="4818879" cy="4063235"/>
          </a:xfrm>
        </p:spPr>
        <p:txBody>
          <a:bodyPr anchor="ctr"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800" b="1" dirty="0"/>
              <a:t>1 – Introduction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800" b="1" dirty="0"/>
              <a:t>2 – Assessment Methodology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800" b="1" dirty="0"/>
              <a:t>3 – Findings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800" b="1" dirty="0"/>
              <a:t>4 – Questions?</a:t>
            </a:r>
          </a:p>
        </p:txBody>
      </p:sp>
    </p:spTree>
    <p:extLst>
      <p:ext uri="{BB962C8B-B14F-4D97-AF65-F5344CB8AC3E}">
        <p14:creationId xmlns:p14="http://schemas.microsoft.com/office/powerpoint/2010/main" val="178983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B006-A4BD-4C2E-8379-6568B0805B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1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EC9AE-9747-46C9-8375-FD3B43A11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4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29578" y="1578140"/>
            <a:ext cx="7878004" cy="447890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Main objective: </a:t>
            </a:r>
            <a:r>
              <a:rPr lang="en-US" sz="1800" dirty="0">
                <a:cs typeface="Times New Roman" panose="02020603050405020304" pitchFamily="18" charset="0"/>
              </a:rPr>
              <a:t>To better understand how debt and borrowing affects socio-economic security and overall household vulnerability in Iraq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Population of interest</a:t>
            </a:r>
            <a:r>
              <a:rPr lang="en-US" sz="1800" dirty="0">
                <a:ea typeface="Arial Narrow" panose="020B0606020202030204" pitchFamily="34" charset="0"/>
                <a:cs typeface="Times New Roman" panose="02020603050405020304" pitchFamily="18" charset="0"/>
              </a:rPr>
              <a:t>: Out-of-camp IDP and refugee households and host community households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a typeface="Arial Narrow" panose="020B0606020202030204" pitchFamily="34" charset="0"/>
                <a:cs typeface="Times New Roman" panose="02020603050405020304" pitchFamily="18" charset="0"/>
              </a:rPr>
              <a:t>Geographical coverage</a:t>
            </a:r>
            <a:r>
              <a:rPr lang="en-US" sz="1800" dirty="0">
                <a:ea typeface="Arial Narrow" panose="020B0606020202030204" pitchFamily="34" charset="0"/>
                <a:cs typeface="Times New Roman" panose="02020603050405020304" pitchFamily="18" charset="0"/>
              </a:rPr>
              <a:t>: nationwide (nine governorates across the northern, central and southern region of Iraq)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cs typeface="Times New Roman" panose="02020603050405020304" pitchFamily="18" charset="0"/>
              </a:rPr>
              <a:t>Data collection: </a:t>
            </a:r>
            <a:r>
              <a:rPr lang="en-US" sz="1800" dirty="0">
                <a:cs typeface="Times New Roman" panose="02020603050405020304" pitchFamily="18" charset="0"/>
              </a:rPr>
              <a:t>Two qualitative tools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8 Focus Group Discussions (FGDs): 10 to 18 December 2019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60 Individual Interviews (IIs): 17 to 19 December 2019</a:t>
            </a:r>
            <a:endParaRPr lang="en-GB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mage141.png"/>
          <p:cNvPicPr/>
          <p:nvPr/>
        </p:nvPicPr>
        <p:blipFill>
          <a:blip r:embed="rId3" cstate="print">
            <a:biLevel thresh="75000"/>
          </a:blip>
          <a:stretch>
            <a:fillRect/>
          </a:stretch>
        </p:blipFill>
        <p:spPr>
          <a:xfrm>
            <a:off x="184690" y="1652567"/>
            <a:ext cx="538321" cy="53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D20DA-9FA4-4F5B-AAF2-B4C174F91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2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EC9AE-9747-46C9-8375-FD3B43A11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2560498" cy="1743959"/>
          </a:xfrm>
        </p:spPr>
        <p:txBody>
          <a:bodyPr/>
          <a:lstStyle/>
          <a:p>
            <a:r>
              <a:rPr lang="en-GB" dirty="0"/>
              <a:t>AssessmentMethodology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Assessment Methodology: FGDs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3BC6AF-2604-494E-897C-9E1EF91E6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" y="1338167"/>
            <a:ext cx="640080" cy="64008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4C7C0E-C800-4F4C-860A-DF56892E0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448532"/>
              </p:ext>
            </p:extLst>
          </p:nvPr>
        </p:nvGraphicFramePr>
        <p:xfrm>
          <a:off x="706216" y="1641462"/>
          <a:ext cx="4056611" cy="424164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319815914"/>
                    </a:ext>
                  </a:extLst>
                </a:gridCol>
                <a:gridCol w="1674770">
                  <a:extLst>
                    <a:ext uri="{9D8B030D-6E8A-4147-A177-3AD203B41FA5}">
                      <a16:colId xmlns:a16="http://schemas.microsoft.com/office/drawing/2014/main" val="144711618"/>
                    </a:ext>
                  </a:extLst>
                </a:gridCol>
                <a:gridCol w="1193121">
                  <a:extLst>
                    <a:ext uri="{9D8B030D-6E8A-4147-A177-3AD203B41FA5}">
                      <a16:colId xmlns:a16="http://schemas.microsoft.com/office/drawing/2014/main" val="2992424676"/>
                    </a:ext>
                  </a:extLst>
                </a:gridCol>
              </a:tblGrid>
              <a:tr h="1253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Target population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Gender of FGD 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Selected locations in North (1 FGD per location)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4512949"/>
                  </a:ext>
                </a:extLst>
              </a:tr>
              <a:tr h="49150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IDPs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Female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Erbil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0066437"/>
                  </a:ext>
                </a:extLst>
              </a:tr>
              <a:tr h="4212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Male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Erbil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5411568"/>
                  </a:ext>
                </a:extLst>
              </a:tr>
              <a:tr h="3925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Refugees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Female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Erbil and Duhok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0374826"/>
                  </a:ext>
                </a:extLst>
              </a:tr>
              <a:tr h="4302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Male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Erbil and Duhok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2905365"/>
                  </a:ext>
                </a:extLst>
              </a:tr>
              <a:tr h="4302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Host community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Female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uhok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2121315"/>
                  </a:ext>
                </a:extLst>
              </a:tr>
              <a:tr h="4302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Male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Duhok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1158763"/>
                  </a:ext>
                </a:extLst>
              </a:tr>
              <a:tr h="39253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8 FGDs</a:t>
                      </a:r>
                      <a:endParaRPr lang="en-GB" sz="18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6580719"/>
                  </a:ext>
                </a:extLst>
              </a:tr>
            </a:tbl>
          </a:graphicData>
        </a:graphic>
      </p:graphicFrame>
      <p:pic>
        <p:nvPicPr>
          <p:cNvPr id="42" name="Picture 41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D0B6336-0CE6-4ED6-81ED-F4DD8005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77" y="1641462"/>
            <a:ext cx="3510415" cy="424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0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Assessment Methodology: Individual Interviews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3BC6AF-2604-494E-897C-9E1EF91E6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" y="1338167"/>
            <a:ext cx="640080" cy="640080"/>
          </a:xfrm>
          <a:prstGeom prst="rect">
            <a:avLst/>
          </a:prstGeom>
        </p:spPr>
      </p:pic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D21BA17-79C3-4C31-AF76-821C0F9BB9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71" y="1658207"/>
            <a:ext cx="3583150" cy="431890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0F787C-25A9-41AD-8656-11EF39B91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869023"/>
              </p:ext>
            </p:extLst>
          </p:nvPr>
        </p:nvGraphicFramePr>
        <p:xfrm>
          <a:off x="706215" y="1658207"/>
          <a:ext cx="4603537" cy="431890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62812">
                  <a:extLst>
                    <a:ext uri="{9D8B030D-6E8A-4147-A177-3AD203B41FA5}">
                      <a16:colId xmlns:a16="http://schemas.microsoft.com/office/drawing/2014/main" val="2034618058"/>
                    </a:ext>
                  </a:extLst>
                </a:gridCol>
                <a:gridCol w="654641">
                  <a:extLst>
                    <a:ext uri="{9D8B030D-6E8A-4147-A177-3AD203B41FA5}">
                      <a16:colId xmlns:a16="http://schemas.microsoft.com/office/drawing/2014/main" val="1501229694"/>
                    </a:ext>
                  </a:extLst>
                </a:gridCol>
                <a:gridCol w="783036">
                  <a:extLst>
                    <a:ext uri="{9D8B030D-6E8A-4147-A177-3AD203B41FA5}">
                      <a16:colId xmlns:a16="http://schemas.microsoft.com/office/drawing/2014/main" val="3564634582"/>
                    </a:ext>
                  </a:extLst>
                </a:gridCol>
                <a:gridCol w="736976">
                  <a:extLst>
                    <a:ext uri="{9D8B030D-6E8A-4147-A177-3AD203B41FA5}">
                      <a16:colId xmlns:a16="http://schemas.microsoft.com/office/drawing/2014/main" val="3727847793"/>
                    </a:ext>
                  </a:extLst>
                </a:gridCol>
                <a:gridCol w="783036">
                  <a:extLst>
                    <a:ext uri="{9D8B030D-6E8A-4147-A177-3AD203B41FA5}">
                      <a16:colId xmlns:a16="http://schemas.microsoft.com/office/drawing/2014/main" val="468834735"/>
                    </a:ext>
                  </a:extLst>
                </a:gridCol>
                <a:gridCol w="783036">
                  <a:extLst>
                    <a:ext uri="{9D8B030D-6E8A-4147-A177-3AD203B41FA5}">
                      <a16:colId xmlns:a16="http://schemas.microsoft.com/office/drawing/2014/main" val="909887738"/>
                    </a:ext>
                  </a:extLst>
                </a:gridCol>
              </a:tblGrid>
              <a:tr h="1071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Target population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Gender of IIs 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North (3 IIs per location)</a:t>
                      </a:r>
                      <a:endParaRPr lang="en-GB" sz="12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Centre (3 IIs per location)</a:t>
                      </a:r>
                      <a:endParaRPr lang="en-GB" sz="12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South (3 IIs per location)</a:t>
                      </a:r>
                      <a:endParaRPr lang="en-GB" sz="12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5412320"/>
                  </a:ext>
                </a:extLst>
              </a:tr>
              <a:tr h="58325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IDPs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Female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Ninewa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Baghdad &amp; Kirkuk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l-Basrah &amp; Al-Najaf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7500860"/>
                  </a:ext>
                </a:extLst>
              </a:tr>
              <a:tr h="5604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Male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Ninewa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Baghdad &amp; Kirkuk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l-Basrah &amp; Al-Najaf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6293710"/>
                  </a:ext>
                </a:extLst>
              </a:tr>
              <a:tr h="85359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Host community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Female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Ninewa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Baghdad &amp; Kirkuk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Al-Qadissiya &amp; Maysan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0319735"/>
                  </a:ext>
                </a:extLst>
              </a:tr>
              <a:tr h="853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Male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</a:rPr>
                        <a:t>Ninewa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Baghdad &amp; Kirkuk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Al-Qadissiya &amp; Maysan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3465450"/>
                  </a:ext>
                </a:extLst>
              </a:tr>
              <a:tr h="396769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Total 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 Narrow" panose="020B0606020202030204" pitchFamily="34" charset="0"/>
                        </a:rPr>
                        <a:t>60 IIs</a:t>
                      </a:r>
                      <a:endParaRPr lang="en-GB" sz="1600" dirty="0"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186616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FBBE6C7-4E92-485B-ACDC-369180EFF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57" y="26391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Assessment Methodology: Challenges and Limitations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76" y="1579421"/>
            <a:ext cx="8202140" cy="474864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Remote FGDs due to</a:t>
            </a:r>
            <a:r>
              <a:rPr lang="en-US" sz="1800" b="1" dirty="0"/>
              <a:t> lack of access </a:t>
            </a:r>
            <a:r>
              <a:rPr lang="en-US" sz="1800" dirty="0"/>
              <a:t>outside the KR-I – less personal interaction and discussion over the phone than in person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Limitations of </a:t>
            </a:r>
            <a:r>
              <a:rPr lang="en-US" sz="1800" b="1" dirty="0"/>
              <a:t>purposive sampling through known networks </a:t>
            </a:r>
            <a:r>
              <a:rPr lang="en-US" sz="1800" dirty="0"/>
              <a:t>– participants with ties to the humanitarian system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Self-reported findings </a:t>
            </a:r>
            <a:r>
              <a:rPr lang="en-US" sz="1800" dirty="0"/>
              <a:t>from the FGDs and IIs are subject to a degree of desirability bias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Social desirability bias and group dynamics </a:t>
            </a:r>
            <a:r>
              <a:rPr lang="en-US" sz="1800" dirty="0"/>
              <a:t>in FGDs might highlight a topic as more prevalent than other – might be more reflective of socially acceptance to discuss it instead of being more prevalent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Comparability of secondary and primary data </a:t>
            </a:r>
            <a:r>
              <a:rPr lang="en-US" sz="1800" dirty="0"/>
              <a:t>– different population of interest in different assessments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Primary data: population with known existing debt – indicative qualitative data</a:t>
            </a: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Secondary data: population at large – statistically representative quantitative data</a:t>
            </a:r>
          </a:p>
        </p:txBody>
      </p:sp>
      <p:pic>
        <p:nvPicPr>
          <p:cNvPr id="4" name="Graphic 3" descr="Warning">
            <a:extLst>
              <a:ext uri="{FF2B5EF4-FFF2-40B4-BE49-F238E27FC236}">
                <a16:creationId xmlns:a16="http://schemas.microsoft.com/office/drawing/2014/main" id="{460C5AD0-5098-4E0B-9333-6DA29267C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6283" y="4874025"/>
            <a:ext cx="1311609" cy="13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4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F1AD-5341-47D1-B91E-E42B56871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3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78EFC5-5BB0-4207-B3FB-E0174B1F5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823" y="2168601"/>
            <a:ext cx="3789777" cy="1743959"/>
          </a:xfrm>
        </p:spPr>
        <p:txBody>
          <a:bodyPr/>
          <a:lstStyle/>
          <a:p>
            <a:r>
              <a:rPr lang="en-US" dirty="0"/>
              <a:t>Findings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977236"/>
      </p:ext>
    </p:extLst>
  </p:cSld>
  <p:clrMapOvr>
    <a:masterClrMapping/>
  </p:clrMapOvr>
</p:sld>
</file>

<file path=ppt/theme/theme1.xml><?xml version="1.0" encoding="utf-8"?>
<a:theme xmlns:a="http://schemas.openxmlformats.org/drawingml/2006/main" name="Op1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B44FF6C3-8C4A-4718-9A78-1A4FA464F24E}"/>
    </a:ext>
  </a:extLst>
</a:theme>
</file>

<file path=ppt/theme/theme10.xml><?xml version="1.0" encoding="utf-8"?>
<a:theme xmlns:a="http://schemas.openxmlformats.org/drawingml/2006/main" name="Op2 Top big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5593DA22-6F83-4A00-8A43-73ADAA83409B}"/>
    </a:ext>
  </a:extLst>
</a:theme>
</file>

<file path=ppt/theme/theme11.xml><?xml version="1.0" encoding="utf-8"?>
<a:theme xmlns:a="http://schemas.openxmlformats.org/drawingml/2006/main" name="O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210193F8-95C4-4B55-9279-5FEAA56AFE60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1 Left banner layou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F2CFDD0B-5CF6-49FF-A5D5-F381F93047D5}"/>
    </a:ext>
  </a:extLst>
</a:theme>
</file>

<file path=ppt/theme/theme3.xml><?xml version="1.0" encoding="utf-8"?>
<a:theme xmlns:a="http://schemas.openxmlformats.org/drawingml/2006/main" name="Op1 Big Left banner layou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CDF7FA1B-8FB0-46FF-B334-F0370F8EA3F8}"/>
    </a:ext>
  </a:extLst>
</a:theme>
</file>

<file path=ppt/theme/theme4.xml><?xml version="1.0" encoding="utf-8"?>
<a:theme xmlns:a="http://schemas.openxmlformats.org/drawingml/2006/main" name="Op1 Top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C730AC34-B05E-408E-9FF6-BAB647C6509F}"/>
    </a:ext>
  </a:extLst>
</a:theme>
</file>

<file path=ppt/theme/theme5.xml><?xml version="1.0" encoding="utf-8"?>
<a:theme xmlns:a="http://schemas.openxmlformats.org/drawingml/2006/main" name="Op1 Top big banner layou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598B2C9D-219A-4BE1-A3F9-72930D8DF17E}"/>
    </a:ext>
  </a:extLst>
</a:theme>
</file>

<file path=ppt/theme/theme6.xml><?xml version="1.0" encoding="utf-8"?>
<a:theme xmlns:a="http://schemas.openxmlformats.org/drawingml/2006/main" name="Op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C1B20E7E-B7F2-4305-B20F-8189567EF81A}"/>
    </a:ext>
  </a:extLst>
</a:theme>
</file>

<file path=ppt/theme/theme7.xml><?xml version="1.0" encoding="utf-8"?>
<a:theme xmlns:a="http://schemas.openxmlformats.org/drawingml/2006/main" name="Op2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CBB58D96-C071-4547-8A27-231CEBFD551B}"/>
    </a:ext>
  </a:extLst>
</a:theme>
</file>

<file path=ppt/theme/theme8.xml><?xml version="1.0" encoding="utf-8"?>
<a:theme xmlns:a="http://schemas.openxmlformats.org/drawingml/2006/main" name="Op2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B1C7F54A-33C6-49EC-9894-0E2736028C10}"/>
    </a:ext>
  </a:extLst>
</a:theme>
</file>

<file path=ppt/theme/theme9.xml><?xml version="1.0" encoding="utf-8"?>
<a:theme xmlns:a="http://schemas.openxmlformats.org/drawingml/2006/main" name="Op2 Top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06F5B274-7F78-4852-B1DE-3DB9161EE8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IMPACT_Powerpoint_Template_MasterSlides</Template>
  <TotalTime>22126</TotalTime>
  <Words>1307</Words>
  <Application>Microsoft Office PowerPoint</Application>
  <PresentationFormat>On-screen Show (4:3)</PresentationFormat>
  <Paragraphs>157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 Narrow</vt:lpstr>
      <vt:lpstr>Calibri</vt:lpstr>
      <vt:lpstr>Op1</vt:lpstr>
      <vt:lpstr>Op1 Left banner layout</vt:lpstr>
      <vt:lpstr>Op1 Big Left banner layout</vt:lpstr>
      <vt:lpstr>Op1 Top banner layout</vt:lpstr>
      <vt:lpstr>Op1 Top big banner layout</vt:lpstr>
      <vt:lpstr>Op2</vt:lpstr>
      <vt:lpstr>Op2 Left banner layout</vt:lpstr>
      <vt:lpstr>Op2 Big Left banner layout</vt:lpstr>
      <vt:lpstr>Op2 Top banner layout</vt:lpstr>
      <vt:lpstr>Op2 Top big banner layout</vt:lpstr>
      <vt:lpstr>Op3</vt:lpstr>
      <vt:lpstr>Study on Impact of Debt on IDP, Refugee and Host Community Households in Iraq</vt:lpstr>
      <vt:lpstr>AGENDA</vt:lpstr>
      <vt:lpstr>1</vt:lpstr>
      <vt:lpstr>Introduction</vt:lpstr>
      <vt:lpstr>2</vt:lpstr>
      <vt:lpstr>Assessment Methodology: FGDs</vt:lpstr>
      <vt:lpstr>Assessment Methodology: Individual Interviews</vt:lpstr>
      <vt:lpstr>Assessment Methodology: Challenges and Limitations </vt:lpstr>
      <vt:lpstr>3</vt:lpstr>
      <vt:lpstr>Key Findings: The status of debt in Iraq </vt:lpstr>
      <vt:lpstr>Key Findings: Impact of debt on household vulnerability</vt:lpstr>
      <vt:lpstr>Key Findings: Impact of debt on household vulnerability</vt:lpstr>
      <vt:lpstr>Key Findings: Debt and multi-purpose cash assistance (MPCA) </vt:lpstr>
      <vt:lpstr>Key Findings: Differences of debt across population groups</vt:lpstr>
      <vt:lpstr>Key Findings: Differences of debt across gender and location of residence </vt:lpstr>
      <vt:lpstr>Conclusion</vt:lpstr>
      <vt:lpstr>4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Pastor Melo</dc:creator>
  <cp:lastModifiedBy>Anja GROB</cp:lastModifiedBy>
  <cp:revision>850</cp:revision>
  <cp:lastPrinted>2019-07-02T08:54:50Z</cp:lastPrinted>
  <dcterms:created xsi:type="dcterms:W3CDTF">2018-03-16T08:31:35Z</dcterms:created>
  <dcterms:modified xsi:type="dcterms:W3CDTF">2020-07-08T13:30:59Z</dcterms:modified>
</cp:coreProperties>
</file>