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6.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8.xml" ContentType="application/vnd.openxmlformats-officedocument.themeOverrid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9.xml" ContentType="application/vnd.openxmlformats-officedocument.themeOverrid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0.xml" ContentType="application/vnd.openxmlformats-officedocument.themeOverrid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1.xml" ContentType="application/vnd.openxmlformats-officedocument.themeOverrid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2.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3.xml" ContentType="application/vnd.openxmlformats-officedocument.themeOverride+xml"/>
  <Override PartName="/ppt/notesSlides/notesSlide3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4.xml" ContentType="application/vnd.openxmlformats-officedocument.themeOverride+xml"/>
  <Override PartName="/ppt/notesSlides/notesSlide3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5.xml" ContentType="application/vnd.openxmlformats-officedocument.themeOverride+xml"/>
  <Override PartName="/ppt/notesSlides/notesSlide3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6.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917" r:id="rId2"/>
    <p:sldMasterId id="2147483929" r:id="rId3"/>
    <p:sldMasterId id="2147483889" r:id="rId4"/>
    <p:sldMasterId id="2147483901" r:id="rId5"/>
    <p:sldMasterId id="2147483840" r:id="rId6"/>
    <p:sldMasterId id="2147483876" r:id="rId7"/>
    <p:sldMasterId id="2147483828" r:id="rId8"/>
    <p:sldMasterId id="2147483816" r:id="rId9"/>
  </p:sldMasterIdLst>
  <p:notesMasterIdLst>
    <p:notesMasterId r:id="rId58"/>
  </p:notesMasterIdLst>
  <p:handoutMasterIdLst>
    <p:handoutMasterId r:id="rId59"/>
  </p:handoutMasterIdLst>
  <p:sldIdLst>
    <p:sldId id="539" r:id="rId10"/>
    <p:sldId id="540" r:id="rId11"/>
    <p:sldId id="541" r:id="rId12"/>
    <p:sldId id="658" r:id="rId13"/>
    <p:sldId id="665" r:id="rId14"/>
    <p:sldId id="668" r:id="rId15"/>
    <p:sldId id="649" r:id="rId16"/>
    <p:sldId id="543" r:id="rId17"/>
    <p:sldId id="549" r:id="rId18"/>
    <p:sldId id="627" r:id="rId19"/>
    <p:sldId id="628" r:id="rId20"/>
    <p:sldId id="669" r:id="rId21"/>
    <p:sldId id="670" r:id="rId22"/>
    <p:sldId id="677" r:id="rId23"/>
    <p:sldId id="633" r:id="rId24"/>
    <p:sldId id="656" r:id="rId25"/>
    <p:sldId id="678" r:id="rId26"/>
    <p:sldId id="632" r:id="rId27"/>
    <p:sldId id="680" r:id="rId28"/>
    <p:sldId id="636" r:id="rId29"/>
    <p:sldId id="640" r:id="rId30"/>
    <p:sldId id="657" r:id="rId31"/>
    <p:sldId id="584" r:id="rId32"/>
    <p:sldId id="643" r:id="rId33"/>
    <p:sldId id="671" r:id="rId34"/>
    <p:sldId id="673" r:id="rId35"/>
    <p:sldId id="672" r:id="rId36"/>
    <p:sldId id="681" r:id="rId37"/>
    <p:sldId id="664" r:id="rId38"/>
    <p:sldId id="674" r:id="rId39"/>
    <p:sldId id="675" r:id="rId40"/>
    <p:sldId id="676" r:id="rId41"/>
    <p:sldId id="655" r:id="rId42"/>
    <p:sldId id="624" r:id="rId43"/>
    <p:sldId id="625" r:id="rId44"/>
    <p:sldId id="682" r:id="rId45"/>
    <p:sldId id="629" r:id="rId46"/>
    <p:sldId id="631" r:id="rId47"/>
    <p:sldId id="646" r:id="rId48"/>
    <p:sldId id="650" r:id="rId49"/>
    <p:sldId id="647" r:id="rId50"/>
    <p:sldId id="544" r:id="rId51"/>
    <p:sldId id="641" r:id="rId52"/>
    <p:sldId id="661" r:id="rId53"/>
    <p:sldId id="666" r:id="rId54"/>
    <p:sldId id="683" r:id="rId55"/>
    <p:sldId id="546" r:id="rId56"/>
    <p:sldId id="545"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48BD3-F672-4AD0-8D6C-682AF1A4CE13}">
          <p14:sldIdLst>
            <p14:sldId id="539"/>
            <p14:sldId id="540"/>
            <p14:sldId id="541"/>
            <p14:sldId id="658"/>
            <p14:sldId id="665"/>
            <p14:sldId id="668"/>
            <p14:sldId id="649"/>
            <p14:sldId id="543"/>
            <p14:sldId id="549"/>
            <p14:sldId id="627"/>
            <p14:sldId id="628"/>
            <p14:sldId id="669"/>
            <p14:sldId id="670"/>
            <p14:sldId id="677"/>
            <p14:sldId id="633"/>
            <p14:sldId id="656"/>
            <p14:sldId id="678"/>
            <p14:sldId id="632"/>
            <p14:sldId id="680"/>
            <p14:sldId id="636"/>
            <p14:sldId id="640"/>
            <p14:sldId id="657"/>
            <p14:sldId id="584"/>
            <p14:sldId id="643"/>
            <p14:sldId id="671"/>
            <p14:sldId id="673"/>
            <p14:sldId id="672"/>
            <p14:sldId id="681"/>
            <p14:sldId id="664"/>
            <p14:sldId id="674"/>
            <p14:sldId id="675"/>
            <p14:sldId id="676"/>
            <p14:sldId id="655"/>
            <p14:sldId id="624"/>
            <p14:sldId id="625"/>
            <p14:sldId id="682"/>
            <p14:sldId id="629"/>
            <p14:sldId id="631"/>
            <p14:sldId id="646"/>
            <p14:sldId id="650"/>
            <p14:sldId id="647"/>
            <p14:sldId id="544"/>
            <p14:sldId id="641"/>
            <p14:sldId id="661"/>
            <p14:sldId id="666"/>
            <p14:sldId id="683"/>
            <p14:sldId id="546"/>
            <p14:sldId id="54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ristian Keller" initials="CK" lastIdx="18" clrIdx="6">
    <p:extLst>
      <p:ext uri="{19B8F6BF-5375-455C-9EA6-DF929625EA0E}">
        <p15:presenceInfo xmlns:p15="http://schemas.microsoft.com/office/powerpoint/2012/main" userId="Christian Keller" providerId="None"/>
      </p:ext>
    </p:extLst>
  </p:cmAuthor>
  <p:cmAuthor id="1" name="Katie Rickard" initials="KR" lastIdx="196" clrIdx="0">
    <p:extLst>
      <p:ext uri="{19B8F6BF-5375-455C-9EA6-DF929625EA0E}">
        <p15:presenceInfo xmlns:p15="http://schemas.microsoft.com/office/powerpoint/2012/main" userId="Katie Rickard" providerId="None"/>
      </p:ext>
    </p:extLst>
  </p:cmAuthor>
  <p:cmAuthor id="8" name="Nayana Das" initials="R" lastIdx="10" clrIdx="7">
    <p:extLst>
      <p:ext uri="{19B8F6BF-5375-455C-9EA6-DF929625EA0E}">
        <p15:presenceInfo xmlns:p15="http://schemas.microsoft.com/office/powerpoint/2012/main" userId="Nayana Das" providerId="None"/>
      </p:ext>
    </p:extLst>
  </p:cmAuthor>
  <p:cmAuthor id="2" name="Sabrina Frutig" initials="SF" lastIdx="252" clrIdx="1">
    <p:extLst>
      <p:ext uri="{19B8F6BF-5375-455C-9EA6-DF929625EA0E}">
        <p15:presenceInfo xmlns:p15="http://schemas.microsoft.com/office/powerpoint/2012/main" userId="Sabrina Frutig" providerId="None"/>
      </p:ext>
    </p:extLst>
  </p:cmAuthor>
  <p:cmAuthor id="9" name="Megan" initials="M" lastIdx="12" clrIdx="8">
    <p:extLst>
      <p:ext uri="{19B8F6BF-5375-455C-9EA6-DF929625EA0E}">
        <p15:presenceInfo xmlns:p15="http://schemas.microsoft.com/office/powerpoint/2012/main" userId="Megan" providerId="None"/>
      </p:ext>
    </p:extLst>
  </p:cmAuthor>
  <p:cmAuthor id="3" name="Zulfiye Kazim" initials="Z.K" lastIdx="85" clrIdx="2"/>
  <p:cmAuthor id="4" name="Roxana Mullafiroze" initials="RM" lastIdx="120" clrIdx="3">
    <p:extLst>
      <p:ext uri="{19B8F6BF-5375-455C-9EA6-DF929625EA0E}">
        <p15:presenceInfo xmlns:p15="http://schemas.microsoft.com/office/powerpoint/2012/main" userId="Roxana Mullafiroze" providerId="None"/>
      </p:ext>
    </p:extLst>
  </p:cmAuthor>
  <p:cmAuthor id="5" name="sabrina" initials="s" lastIdx="22" clrIdx="4">
    <p:extLst>
      <p:ext uri="{19B8F6BF-5375-455C-9EA6-DF929625EA0E}">
        <p15:presenceInfo xmlns:p15="http://schemas.microsoft.com/office/powerpoint/2012/main" userId="b7f989dec42ebb93" providerId="Windows Live"/>
      </p:ext>
    </p:extLst>
  </p:cmAuthor>
  <p:cmAuthor id="6" name="User" initials="U" lastIdx="233" clrIdx="5">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95959"/>
    <a:srgbClr val="EE5859"/>
    <a:srgbClr val="FACDCD"/>
    <a:srgbClr val="ABABAC"/>
    <a:srgbClr val="F6ABAB"/>
    <a:srgbClr val="E5E6E7"/>
    <a:srgbClr val="D2CBB8"/>
    <a:srgbClr val="CDCDCD"/>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26" autoAdjust="0"/>
    <p:restoredTop sz="66974" autoAdjust="0"/>
  </p:normalViewPr>
  <p:slideViewPr>
    <p:cSldViewPr snapToGrid="0">
      <p:cViewPr varScale="1">
        <p:scale>
          <a:sx n="48" d="100"/>
          <a:sy n="48" d="100"/>
        </p:scale>
        <p:origin x="2232" y="54"/>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12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69559074255495"/>
          <c:y val="0.12024784044888735"/>
          <c:w val="0.48953870772726438"/>
          <c:h val="0.75950431910222527"/>
        </c:manualLayout>
      </c:layout>
      <c:pieChart>
        <c:varyColors val="1"/>
        <c:ser>
          <c:idx val="0"/>
          <c:order val="0"/>
          <c:spPr>
            <a:solidFill>
              <a:srgbClr val="EE5859"/>
            </a:solidFill>
          </c:spPr>
          <c:dPt>
            <c:idx val="0"/>
            <c:bubble3D val="0"/>
            <c:explosion val="3"/>
            <c:spPr>
              <a:solidFill>
                <a:srgbClr val="595959"/>
              </a:solidFill>
              <a:ln w="19050">
                <a:solidFill>
                  <a:schemeClr val="lt1"/>
                </a:solidFill>
              </a:ln>
              <a:effectLst/>
            </c:spPr>
            <c:extLst>
              <c:ext xmlns:c16="http://schemas.microsoft.com/office/drawing/2014/chart" uri="{C3380CC4-5D6E-409C-BE32-E72D297353CC}">
                <c16:uniqueId val="{00000001-7364-480C-BCD7-FEF1033D7F9A}"/>
              </c:ext>
            </c:extLst>
          </c:dPt>
          <c:dPt>
            <c:idx val="1"/>
            <c:bubble3D val="0"/>
            <c:spPr>
              <a:solidFill>
                <a:srgbClr val="EE5859"/>
              </a:solidFill>
              <a:ln w="19050">
                <a:solidFill>
                  <a:schemeClr val="lt1"/>
                </a:solidFill>
              </a:ln>
              <a:effectLst/>
            </c:spPr>
            <c:extLst>
              <c:ext xmlns:c16="http://schemas.microsoft.com/office/drawing/2014/chart" uri="{C3380CC4-5D6E-409C-BE32-E72D297353CC}">
                <c16:uniqueId val="{00000003-7364-480C-BCD7-FEF1033D7F9A}"/>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64-480C-BCD7-FEF1033D7F9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Sheet4!$C$56:$D$56</c:f>
              <c:strCache>
                <c:ptCount val="2"/>
                <c:pt idx="0">
                  <c:v>Employed</c:v>
                </c:pt>
                <c:pt idx="1">
                  <c:v>Unemployed/Not Working</c:v>
                </c:pt>
              </c:strCache>
            </c:strRef>
          </c:cat>
          <c:val>
            <c:numRef>
              <c:f>Sheet4!$C$57:$D$57</c:f>
              <c:numCache>
                <c:formatCode>0%</c:formatCode>
                <c:ptCount val="2"/>
                <c:pt idx="0">
                  <c:v>0.19879518072289154</c:v>
                </c:pt>
                <c:pt idx="1">
                  <c:v>0.79819277108433739</c:v>
                </c:pt>
              </c:numCache>
            </c:numRef>
          </c:val>
          <c:extLst>
            <c:ext xmlns:c16="http://schemas.microsoft.com/office/drawing/2014/chart" uri="{C3380CC4-5D6E-409C-BE32-E72D297353CC}">
              <c16:uniqueId val="{00000004-7364-480C-BCD7-FEF1033D7F9A}"/>
            </c:ext>
          </c:extLst>
        </c:ser>
        <c:dLbls>
          <c:showLegendKey val="0"/>
          <c:showVal val="0"/>
          <c:showCatName val="0"/>
          <c:showSerName val="0"/>
          <c:showPercent val="0"/>
          <c:showBubbleSize val="0"/>
          <c:showLeaderLines val="1"/>
        </c:dLbls>
        <c:firstSliceAng val="289"/>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16924273354721"/>
          <c:y val="9.6525454979284608E-2"/>
          <c:w val="0.38679109555749969"/>
          <c:h val="0.86308756859937952"/>
        </c:manualLayout>
      </c:layout>
      <c:doughnutChart>
        <c:varyColors val="1"/>
        <c:ser>
          <c:idx val="0"/>
          <c:order val="0"/>
          <c:spPr>
            <a:ln w="9525"/>
          </c:spPr>
          <c:dPt>
            <c:idx val="0"/>
            <c:bubble3D val="0"/>
            <c:spPr>
              <a:solidFill>
                <a:srgbClr val="58585A"/>
              </a:solidFill>
              <a:ln w="9525">
                <a:solidFill>
                  <a:sysClr val="window" lastClr="FFFFFF"/>
                </a:solidFill>
              </a:ln>
              <a:effectLst/>
            </c:spPr>
            <c:extLst>
              <c:ext xmlns:c16="http://schemas.microsoft.com/office/drawing/2014/chart" uri="{C3380CC4-5D6E-409C-BE32-E72D297353CC}">
                <c16:uniqueId val="{00000001-527A-47E6-B08F-D65EB702AE56}"/>
              </c:ext>
            </c:extLst>
          </c:dPt>
          <c:dPt>
            <c:idx val="1"/>
            <c:bubble3D val="0"/>
            <c:spPr>
              <a:solidFill>
                <a:srgbClr val="58585A">
                  <a:alpha val="50196"/>
                </a:srgbClr>
              </a:solidFill>
              <a:ln w="9525">
                <a:solidFill>
                  <a:sysClr val="window" lastClr="FFFFFF"/>
                </a:solidFill>
              </a:ln>
              <a:effectLst/>
            </c:spPr>
            <c:extLst>
              <c:ext xmlns:c16="http://schemas.microsoft.com/office/drawing/2014/chart" uri="{C3380CC4-5D6E-409C-BE32-E72D297353CC}">
                <c16:uniqueId val="{00000003-527A-47E6-B08F-D65EB702AE56}"/>
              </c:ext>
            </c:extLst>
          </c:dPt>
          <c:dPt>
            <c:idx val="2"/>
            <c:bubble3D val="0"/>
            <c:spPr>
              <a:solidFill>
                <a:srgbClr val="D1D3D4"/>
              </a:solidFill>
              <a:ln w="9525">
                <a:solidFill>
                  <a:sysClr val="window" lastClr="FFFFFF"/>
                </a:solidFill>
              </a:ln>
              <a:effectLst/>
            </c:spPr>
            <c:extLst>
              <c:ext xmlns:c16="http://schemas.microsoft.com/office/drawing/2014/chart" uri="{C3380CC4-5D6E-409C-BE32-E72D297353CC}">
                <c16:uniqueId val="{00000005-527A-47E6-B08F-D65EB702AE56}"/>
              </c:ext>
            </c:extLst>
          </c:dPt>
          <c:dPt>
            <c:idx val="3"/>
            <c:bubble3D val="0"/>
            <c:spPr>
              <a:solidFill>
                <a:srgbClr val="D2CBB8"/>
              </a:solidFill>
              <a:ln w="9525">
                <a:solidFill>
                  <a:schemeClr val="lt1"/>
                </a:solidFill>
              </a:ln>
              <a:effectLst/>
            </c:spPr>
            <c:extLst>
              <c:ext xmlns:c16="http://schemas.microsoft.com/office/drawing/2014/chart" uri="{C3380CC4-5D6E-409C-BE32-E72D297353CC}">
                <c16:uniqueId val="{00000007-527A-47E6-B08F-D65EB702AE56}"/>
              </c:ext>
            </c:extLst>
          </c:dPt>
          <c:dLbls>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527A-47E6-B08F-D65EB702AE56}"/>
                </c:ext>
              </c:extLst>
            </c:dLbl>
            <c:dLbl>
              <c:idx val="3"/>
              <c:layout>
                <c:manualLayout>
                  <c:x val="0"/>
                  <c:y val="-0.12056571440966574"/>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7A-47E6-B08F-D65EB702AE5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Sheet4!$A$34:$D$34</c:f>
              <c:strCache>
                <c:ptCount val="4"/>
                <c:pt idx="0">
                  <c:v>Permanent</c:v>
                </c:pt>
                <c:pt idx="1">
                  <c:v>Temporary</c:v>
                </c:pt>
                <c:pt idx="2">
                  <c:v>Self employment</c:v>
                </c:pt>
                <c:pt idx="3">
                  <c:v>Seasonal</c:v>
                </c:pt>
              </c:strCache>
            </c:strRef>
          </c:cat>
          <c:val>
            <c:numRef>
              <c:f>Sheet4!$A$35:$D$35</c:f>
              <c:numCache>
                <c:formatCode>###0%</c:formatCode>
                <c:ptCount val="4"/>
                <c:pt idx="0">
                  <c:v>0.71271956475511411</c:v>
                </c:pt>
                <c:pt idx="1">
                  <c:v>0.2152919183967924</c:v>
                </c:pt>
                <c:pt idx="2">
                  <c:v>5.3674934053706103E-2</c:v>
                </c:pt>
                <c:pt idx="3">
                  <c:v>1.8313582794388231E-2</c:v>
                </c:pt>
              </c:numCache>
            </c:numRef>
          </c:val>
          <c:extLst>
            <c:ext xmlns:c16="http://schemas.microsoft.com/office/drawing/2014/chart" uri="{C3380CC4-5D6E-409C-BE32-E72D297353CC}">
              <c16:uniqueId val="{00000008-527A-47E6-B08F-D65EB702AE56}"/>
            </c:ext>
          </c:extLst>
        </c:ser>
        <c:dLbls>
          <c:showLegendKey val="0"/>
          <c:showVal val="1"/>
          <c:showCatName val="0"/>
          <c:showSerName val="0"/>
          <c:showPercent val="0"/>
          <c:showBubbleSize val="0"/>
          <c:showLeaderLines val="1"/>
        </c:dLbls>
        <c:firstSliceAng val="0"/>
        <c:holeSize val="40"/>
      </c:doughnutChart>
      <c:spPr>
        <a:noFill/>
        <a:ln>
          <a:noFill/>
        </a:ln>
        <a:effectLst/>
      </c:spPr>
    </c:plotArea>
    <c:legend>
      <c:legendPos val="r"/>
      <c:layout>
        <c:manualLayout>
          <c:xMode val="edge"/>
          <c:yMode val="edge"/>
          <c:x val="0.58942587732089047"/>
          <c:y val="0.2666527841044663"/>
          <c:w val="0.34637659181491204"/>
          <c:h val="0.53280926661026873"/>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995278367981764E-2"/>
          <c:y val="5.3644610213197039E-2"/>
          <c:w val="0.43731478009693231"/>
          <c:h val="0.91836103820355786"/>
        </c:manualLayout>
      </c:layout>
      <c:doughnutChart>
        <c:varyColors val="1"/>
        <c:ser>
          <c:idx val="0"/>
          <c:order val="0"/>
          <c:spPr>
            <a:ln w="9525"/>
          </c:spPr>
          <c:dPt>
            <c:idx val="0"/>
            <c:bubble3D val="0"/>
            <c:spPr>
              <a:solidFill>
                <a:srgbClr val="58585A"/>
              </a:solidFill>
              <a:ln w="9525">
                <a:solidFill>
                  <a:sysClr val="window" lastClr="FFFFFF"/>
                </a:solidFill>
              </a:ln>
              <a:effectLst/>
            </c:spPr>
            <c:extLst>
              <c:ext xmlns:c16="http://schemas.microsoft.com/office/drawing/2014/chart" uri="{C3380CC4-5D6E-409C-BE32-E72D297353CC}">
                <c16:uniqueId val="{00000001-3E5F-455E-A4FD-F9BFDE98A93E}"/>
              </c:ext>
            </c:extLst>
          </c:dPt>
          <c:dPt>
            <c:idx val="1"/>
            <c:bubble3D val="0"/>
            <c:spPr>
              <a:solidFill>
                <a:srgbClr val="58585A">
                  <a:alpha val="69804"/>
                </a:srgbClr>
              </a:solidFill>
              <a:ln w="9525">
                <a:solidFill>
                  <a:sysClr val="window" lastClr="FFFFFF"/>
                </a:solidFill>
              </a:ln>
              <a:effectLst/>
            </c:spPr>
            <c:extLst>
              <c:ext xmlns:c16="http://schemas.microsoft.com/office/drawing/2014/chart" uri="{C3380CC4-5D6E-409C-BE32-E72D297353CC}">
                <c16:uniqueId val="{00000003-3E5F-455E-A4FD-F9BFDE98A93E}"/>
              </c:ext>
            </c:extLst>
          </c:dPt>
          <c:dPt>
            <c:idx val="2"/>
            <c:bubble3D val="0"/>
            <c:spPr>
              <a:solidFill>
                <a:srgbClr val="D3D4D1"/>
              </a:solidFill>
              <a:ln w="9525">
                <a:solidFill>
                  <a:sysClr val="window" lastClr="FFFFFF"/>
                </a:solidFill>
              </a:ln>
              <a:effectLst/>
            </c:spPr>
            <c:extLst>
              <c:ext xmlns:c16="http://schemas.microsoft.com/office/drawing/2014/chart" uri="{C3380CC4-5D6E-409C-BE32-E72D297353CC}">
                <c16:uniqueId val="{00000005-3E5F-455E-A4FD-F9BFDE98A93E}"/>
              </c:ext>
            </c:extLst>
          </c:dPt>
          <c:dPt>
            <c:idx val="3"/>
            <c:bubble3D val="0"/>
            <c:spPr>
              <a:solidFill>
                <a:srgbClr val="D2CBB8"/>
              </a:solidFill>
              <a:ln w="9525">
                <a:solidFill>
                  <a:schemeClr val="lt1"/>
                </a:solidFill>
              </a:ln>
              <a:effectLst/>
            </c:spPr>
            <c:extLst>
              <c:ext xmlns:c16="http://schemas.microsoft.com/office/drawing/2014/chart" uri="{C3380CC4-5D6E-409C-BE32-E72D297353CC}">
                <c16:uniqueId val="{00000007-3E5F-455E-A4FD-F9BFDE98A93E}"/>
              </c:ext>
            </c:extLst>
          </c:dPt>
          <c:dLbls>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E5F-455E-A4FD-F9BFDE98A93E}"/>
                </c:ext>
              </c:extLst>
            </c:dLbl>
            <c:dLbl>
              <c:idx val="3"/>
              <c:layout>
                <c:manualLayout>
                  <c:x val="-4.04169346286349E-17"/>
                  <c:y val="-9.4322420223787812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5F-455E-A4FD-F9BFDE98A93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Sheet4!$A$2:$D$2</c:f>
              <c:strCache>
                <c:ptCount val="4"/>
                <c:pt idx="0">
                  <c:v>In the same village/ town/ city</c:v>
                </c:pt>
                <c:pt idx="1">
                  <c:v>In another village/ town/ city in the same governorate</c:v>
                </c:pt>
                <c:pt idx="2">
                  <c:v>In another governorate</c:v>
                </c:pt>
                <c:pt idx="3">
                  <c:v>Other</c:v>
                </c:pt>
              </c:strCache>
            </c:strRef>
          </c:cat>
          <c:val>
            <c:numRef>
              <c:f>Sheet4!$A$3:$D$3</c:f>
              <c:numCache>
                <c:formatCode>###0%</c:formatCode>
                <c:ptCount val="4"/>
                <c:pt idx="0">
                  <c:v>0.50822779314148159</c:v>
                </c:pt>
                <c:pt idx="1">
                  <c:v>0.36425075944529284</c:v>
                </c:pt>
                <c:pt idx="2">
                  <c:v>0.11047367894829734</c:v>
                </c:pt>
                <c:pt idx="3">
                  <c:v>1.7047768464929638E-2</c:v>
                </c:pt>
              </c:numCache>
            </c:numRef>
          </c:val>
          <c:extLst>
            <c:ext xmlns:c16="http://schemas.microsoft.com/office/drawing/2014/chart" uri="{C3380CC4-5D6E-409C-BE32-E72D297353CC}">
              <c16:uniqueId val="{00000008-3E5F-455E-A4FD-F9BFDE98A93E}"/>
            </c:ext>
          </c:extLst>
        </c:ser>
        <c:dLbls>
          <c:showLegendKey val="0"/>
          <c:showVal val="1"/>
          <c:showCatName val="0"/>
          <c:showSerName val="0"/>
          <c:showPercent val="0"/>
          <c:showBubbleSize val="0"/>
          <c:showLeaderLines val="1"/>
        </c:dLbls>
        <c:firstSliceAng val="0"/>
        <c:holeSize val="40"/>
      </c:doughnutChart>
      <c:spPr>
        <a:noFill/>
        <a:ln>
          <a:noFill/>
        </a:ln>
        <a:effectLst/>
      </c:spPr>
    </c:plotArea>
    <c:legend>
      <c:legendPos val="r"/>
      <c:layout>
        <c:manualLayout>
          <c:xMode val="edge"/>
          <c:yMode val="edge"/>
          <c:x val="0.51675485008818345"/>
          <c:y val="0.12215867753372933"/>
          <c:w val="0.47883597883597884"/>
          <c:h val="0.8778413078868359"/>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529252585011905"/>
          <c:y val="0.1130810484361513"/>
          <c:w val="0.44443545373950682"/>
          <c:h val="0.72785513182210526"/>
        </c:manualLayout>
      </c:layout>
      <c:doughnutChart>
        <c:varyColors val="1"/>
        <c:ser>
          <c:idx val="0"/>
          <c:order val="0"/>
          <c:dPt>
            <c:idx val="0"/>
            <c:bubble3D val="0"/>
            <c:spPr>
              <a:solidFill>
                <a:srgbClr val="58585A"/>
              </a:solidFill>
              <a:ln w="19050">
                <a:solidFill>
                  <a:schemeClr val="lt1"/>
                </a:solidFill>
              </a:ln>
              <a:effectLst/>
            </c:spPr>
            <c:extLst>
              <c:ext xmlns:c16="http://schemas.microsoft.com/office/drawing/2014/chart" uri="{C3380CC4-5D6E-409C-BE32-E72D297353CC}">
                <c16:uniqueId val="{00000001-458B-46D8-8E03-460BFBD7FA46}"/>
              </c:ext>
            </c:extLst>
          </c:dPt>
          <c:dPt>
            <c:idx val="1"/>
            <c:bubble3D val="0"/>
            <c:spPr>
              <a:solidFill>
                <a:srgbClr val="58585A">
                  <a:alpha val="50196"/>
                </a:srgbClr>
              </a:solidFill>
              <a:ln w="19050">
                <a:solidFill>
                  <a:schemeClr val="lt1"/>
                </a:solidFill>
              </a:ln>
              <a:effectLst/>
            </c:spPr>
            <c:extLst>
              <c:ext xmlns:c16="http://schemas.microsoft.com/office/drawing/2014/chart" uri="{C3380CC4-5D6E-409C-BE32-E72D297353CC}">
                <c16:uniqueId val="{00000003-458B-46D8-8E03-460BFBD7FA46}"/>
              </c:ext>
            </c:extLst>
          </c:dPt>
          <c:dPt>
            <c:idx val="2"/>
            <c:bubble3D val="0"/>
            <c:spPr>
              <a:solidFill>
                <a:srgbClr val="58585A">
                  <a:alpha val="30196"/>
                </a:srgbClr>
              </a:solidFill>
              <a:ln w="19050">
                <a:solidFill>
                  <a:schemeClr val="lt1"/>
                </a:solidFill>
              </a:ln>
              <a:effectLst/>
            </c:spPr>
            <c:extLst>
              <c:ext xmlns:c16="http://schemas.microsoft.com/office/drawing/2014/chart" uri="{C3380CC4-5D6E-409C-BE32-E72D297353CC}">
                <c16:uniqueId val="{00000005-458B-46D8-8E03-460BFBD7FA46}"/>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58B-46D8-8E03-460BFBD7FA4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Sheet2!$H$167:$I$167</c:f>
              <c:strCache>
                <c:ptCount val="2"/>
                <c:pt idx="0">
                  <c:v>Female Headed</c:v>
                </c:pt>
                <c:pt idx="1">
                  <c:v>Male Headed</c:v>
                </c:pt>
              </c:strCache>
            </c:strRef>
          </c:cat>
          <c:val>
            <c:numRef>
              <c:f>Sheet2!$H$169:$I$169</c:f>
              <c:numCache>
                <c:formatCode>0%</c:formatCode>
                <c:ptCount val="2"/>
                <c:pt idx="0">
                  <c:v>0.28225764499790412</c:v>
                </c:pt>
                <c:pt idx="1">
                  <c:v>0.72</c:v>
                </c:pt>
              </c:numCache>
            </c:numRef>
          </c:val>
          <c:extLst>
            <c:ext xmlns:c16="http://schemas.microsoft.com/office/drawing/2014/chart" uri="{C3380CC4-5D6E-409C-BE32-E72D297353CC}">
              <c16:uniqueId val="{00000006-458B-46D8-8E03-460BFBD7FA46}"/>
            </c:ext>
          </c:extLst>
        </c:ser>
        <c:dLbls>
          <c:showLegendKey val="0"/>
          <c:showVal val="1"/>
          <c:showCatName val="0"/>
          <c:showSerName val="0"/>
          <c:showPercent val="0"/>
          <c:showBubbleSize val="0"/>
          <c:showLeaderLines val="1"/>
        </c:dLbls>
        <c:firstSliceAng val="0"/>
        <c:holeSize val="40"/>
      </c:doughnutChart>
      <c:spPr>
        <a:noFill/>
        <a:ln>
          <a:noFill/>
        </a:ln>
        <a:effectLst/>
      </c:spPr>
    </c:plotArea>
    <c:legend>
      <c:legendPos val="l"/>
      <c:layout>
        <c:manualLayout>
          <c:xMode val="edge"/>
          <c:yMode val="edge"/>
          <c:x val="9.7222242564940053E-2"/>
          <c:y val="0.19186859120389965"/>
          <c:w val="0.27900560760391352"/>
          <c:h val="0.5347085864858385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Arial Narrow" panose="020B060602020203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148886489523265E-2"/>
          <c:y val="5.4140585368005471E-2"/>
          <c:w val="0.42110936132983379"/>
          <c:h val="0.87126074757896643"/>
        </c:manualLayout>
      </c:layout>
      <c:doughnutChart>
        <c:varyColors val="1"/>
        <c:ser>
          <c:idx val="0"/>
          <c:order val="0"/>
          <c:spPr>
            <a:ln w="9525"/>
          </c:spPr>
          <c:dPt>
            <c:idx val="0"/>
            <c:bubble3D val="0"/>
            <c:spPr>
              <a:solidFill>
                <a:srgbClr val="58585A"/>
              </a:solidFill>
              <a:ln w="9525">
                <a:solidFill>
                  <a:sysClr val="window" lastClr="FFFFFF"/>
                </a:solidFill>
              </a:ln>
              <a:effectLst/>
            </c:spPr>
            <c:extLst>
              <c:ext xmlns:c16="http://schemas.microsoft.com/office/drawing/2014/chart" uri="{C3380CC4-5D6E-409C-BE32-E72D297353CC}">
                <c16:uniqueId val="{00000001-16C1-42A3-BDDC-6B470C8B7FD6}"/>
              </c:ext>
            </c:extLst>
          </c:dPt>
          <c:dPt>
            <c:idx val="1"/>
            <c:bubble3D val="0"/>
            <c:spPr>
              <a:solidFill>
                <a:srgbClr val="58585A">
                  <a:alpha val="69804"/>
                </a:srgbClr>
              </a:solidFill>
              <a:ln w="9525">
                <a:solidFill>
                  <a:sysClr val="window" lastClr="FFFFFF"/>
                </a:solidFill>
              </a:ln>
              <a:effectLst/>
            </c:spPr>
            <c:extLst>
              <c:ext xmlns:c16="http://schemas.microsoft.com/office/drawing/2014/chart" uri="{C3380CC4-5D6E-409C-BE32-E72D297353CC}">
                <c16:uniqueId val="{00000003-16C1-42A3-BDDC-6B470C8B7FD6}"/>
              </c:ext>
            </c:extLst>
          </c:dPt>
          <c:dPt>
            <c:idx val="2"/>
            <c:bubble3D val="0"/>
            <c:spPr>
              <a:solidFill>
                <a:srgbClr val="D1D3D4"/>
              </a:solidFill>
              <a:ln w="9525">
                <a:solidFill>
                  <a:sysClr val="window" lastClr="FFFFFF"/>
                </a:solidFill>
              </a:ln>
              <a:effectLst/>
            </c:spPr>
            <c:extLst>
              <c:ext xmlns:c16="http://schemas.microsoft.com/office/drawing/2014/chart" uri="{C3380CC4-5D6E-409C-BE32-E72D297353CC}">
                <c16:uniqueId val="{00000005-16C1-42A3-BDDC-6B470C8B7FD6}"/>
              </c:ext>
            </c:extLst>
          </c:dPt>
          <c:dPt>
            <c:idx val="3"/>
            <c:bubble3D val="0"/>
            <c:spPr>
              <a:solidFill>
                <a:srgbClr val="EE5858">
                  <a:alpha val="69804"/>
                </a:srgbClr>
              </a:solidFill>
              <a:ln w="9525">
                <a:solidFill>
                  <a:schemeClr val="lt1"/>
                </a:solidFill>
              </a:ln>
              <a:effectLst/>
            </c:spPr>
            <c:extLst>
              <c:ext xmlns:c16="http://schemas.microsoft.com/office/drawing/2014/chart" uri="{C3380CC4-5D6E-409C-BE32-E72D297353CC}">
                <c16:uniqueId val="{00000007-16C1-42A3-BDDC-6B470C8B7FD6}"/>
              </c:ext>
            </c:extLst>
          </c:dPt>
          <c:dPt>
            <c:idx val="4"/>
            <c:bubble3D val="0"/>
            <c:spPr>
              <a:solidFill>
                <a:srgbClr val="EE5858"/>
              </a:solidFill>
              <a:ln w="9525">
                <a:solidFill>
                  <a:schemeClr val="lt1"/>
                </a:solidFill>
              </a:ln>
              <a:effectLst/>
            </c:spPr>
            <c:extLst>
              <c:ext xmlns:c16="http://schemas.microsoft.com/office/drawing/2014/chart" uri="{C3380CC4-5D6E-409C-BE32-E72D297353CC}">
                <c16:uniqueId val="{00000009-16C1-42A3-BDDC-6B470C8B7FD6}"/>
              </c:ext>
            </c:extLst>
          </c:dPt>
          <c:dLbls>
            <c:dLbl>
              <c:idx val="2"/>
              <c:delete val="1"/>
              <c:extLst>
                <c:ext xmlns:c15="http://schemas.microsoft.com/office/drawing/2012/chart" uri="{CE6537A1-D6FC-4f65-9D91-7224C49458BB}"/>
                <c:ext xmlns:c16="http://schemas.microsoft.com/office/drawing/2014/chart" uri="{C3380CC4-5D6E-409C-BE32-E72D297353CC}">
                  <c16:uniqueId val="{00000005-16C1-42A3-BDDC-6B470C8B7FD6}"/>
                </c:ext>
              </c:extLst>
            </c:dLbl>
            <c:dLbl>
              <c:idx val="4"/>
              <c:layout>
                <c:manualLayout>
                  <c:x val="-2.0370135052831989E-17"/>
                  <c:y val="-5.5172413793103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6C1-42A3-BDDC-6B470C8B7FD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Sheet1!$B$43:$F$43</c:f>
              <c:strCache>
                <c:ptCount val="5"/>
                <c:pt idx="0">
                  <c:v>University degree and above</c:v>
                </c:pt>
                <c:pt idx="1">
                  <c:v>Secondary</c:v>
                </c:pt>
                <c:pt idx="2">
                  <c:v>Vocational training</c:v>
                </c:pt>
                <c:pt idx="3">
                  <c:v>Primary</c:v>
                </c:pt>
                <c:pt idx="4">
                  <c:v>No formal education</c:v>
                </c:pt>
              </c:strCache>
            </c:strRef>
          </c:cat>
          <c:val>
            <c:numRef>
              <c:f>Sheet1!$B$44:$F$44</c:f>
              <c:numCache>
                <c:formatCode>0%</c:formatCode>
                <c:ptCount val="5"/>
                <c:pt idx="0">
                  <c:v>0.3</c:v>
                </c:pt>
                <c:pt idx="1">
                  <c:v>0.37</c:v>
                </c:pt>
                <c:pt idx="2">
                  <c:v>0.01</c:v>
                </c:pt>
                <c:pt idx="3">
                  <c:v>0.25</c:v>
                </c:pt>
                <c:pt idx="4">
                  <c:v>0.05</c:v>
                </c:pt>
              </c:numCache>
            </c:numRef>
          </c:val>
          <c:extLst>
            <c:ext xmlns:c16="http://schemas.microsoft.com/office/drawing/2014/chart" uri="{C3380CC4-5D6E-409C-BE32-E72D297353CC}">
              <c16:uniqueId val="{0000000A-16C1-42A3-BDDC-6B470C8B7FD6}"/>
            </c:ext>
          </c:extLst>
        </c:ser>
        <c:dLbls>
          <c:showLegendKey val="0"/>
          <c:showVal val="1"/>
          <c:showCatName val="0"/>
          <c:showSerName val="0"/>
          <c:showPercent val="0"/>
          <c:showBubbleSize val="0"/>
          <c:showLeaderLines val="1"/>
        </c:dLbls>
        <c:firstSliceAng val="0"/>
        <c:holeSize val="40"/>
      </c:doughnutChart>
      <c:spPr>
        <a:noFill/>
        <a:ln>
          <a:noFill/>
        </a:ln>
        <a:effectLst/>
      </c:spPr>
    </c:plotArea>
    <c:legend>
      <c:legendPos val="r"/>
      <c:layout>
        <c:manualLayout>
          <c:xMode val="edge"/>
          <c:yMode val="edge"/>
          <c:x val="0.50865187141856871"/>
          <c:y val="0.13517051225840701"/>
          <c:w val="0.48840629921259843"/>
          <c:h val="0.69098747309238817"/>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751448401840188E-2"/>
          <c:y val="0"/>
          <c:w val="0.96175414072340792"/>
          <c:h val="0.81514355598875832"/>
        </c:manualLayout>
      </c:layout>
      <c:barChart>
        <c:barDir val="col"/>
        <c:grouping val="clustered"/>
        <c:varyColors val="0"/>
        <c:ser>
          <c:idx val="0"/>
          <c:order val="0"/>
          <c:spPr>
            <a:solidFill>
              <a:srgbClr val="EE5859"/>
            </a:solidFill>
            <a:ln>
              <a:noFill/>
            </a:ln>
            <a:effectLst/>
          </c:spPr>
          <c:invertIfNegative val="0"/>
          <c:dPt>
            <c:idx val="0"/>
            <c:invertIfNegative val="0"/>
            <c:bubble3D val="0"/>
            <c:spPr>
              <a:solidFill>
                <a:srgbClr val="EE5859"/>
              </a:solidFill>
              <a:ln>
                <a:noFill/>
              </a:ln>
              <a:effectLst/>
            </c:spPr>
            <c:extLst>
              <c:ext xmlns:c16="http://schemas.microsoft.com/office/drawing/2014/chart" uri="{C3380CC4-5D6E-409C-BE32-E72D297353CC}">
                <c16:uniqueId val="{00000001-5EF2-400A-8778-3B2D62244E5F}"/>
              </c:ext>
            </c:extLst>
          </c:dPt>
          <c:dPt>
            <c:idx val="1"/>
            <c:invertIfNegative val="0"/>
            <c:bubble3D val="0"/>
            <c:spPr>
              <a:solidFill>
                <a:srgbClr val="EE5859"/>
              </a:solidFill>
              <a:ln>
                <a:noFill/>
              </a:ln>
              <a:effectLst/>
            </c:spPr>
            <c:extLst>
              <c:ext xmlns:c16="http://schemas.microsoft.com/office/drawing/2014/chart" uri="{C3380CC4-5D6E-409C-BE32-E72D297353CC}">
                <c16:uniqueId val="{00000003-5EF2-400A-8778-3B2D62244E5F}"/>
              </c:ext>
            </c:extLst>
          </c:dPt>
          <c:dPt>
            <c:idx val="2"/>
            <c:invertIfNegative val="0"/>
            <c:bubble3D val="0"/>
            <c:spPr>
              <a:solidFill>
                <a:srgbClr val="EE5859"/>
              </a:solidFill>
              <a:ln>
                <a:noFill/>
              </a:ln>
              <a:effectLst/>
            </c:spPr>
            <c:extLst>
              <c:ext xmlns:c16="http://schemas.microsoft.com/office/drawing/2014/chart" uri="{C3380CC4-5D6E-409C-BE32-E72D297353CC}">
                <c16:uniqueId val="{00000005-5EF2-400A-8778-3B2D62244E5F}"/>
              </c:ext>
            </c:extLst>
          </c:dPt>
          <c:dPt>
            <c:idx val="3"/>
            <c:invertIfNegative val="0"/>
            <c:bubble3D val="0"/>
            <c:spPr>
              <a:solidFill>
                <a:srgbClr val="EE5859"/>
              </a:solidFill>
              <a:ln>
                <a:noFill/>
              </a:ln>
              <a:effectLst/>
            </c:spPr>
            <c:extLst>
              <c:ext xmlns:c16="http://schemas.microsoft.com/office/drawing/2014/chart" uri="{C3380CC4-5D6E-409C-BE32-E72D297353CC}">
                <c16:uniqueId val="{00000007-5EF2-400A-8778-3B2D62244E5F}"/>
              </c:ext>
            </c:extLst>
          </c:dPt>
          <c:dPt>
            <c:idx val="4"/>
            <c:invertIfNegative val="0"/>
            <c:bubble3D val="0"/>
            <c:spPr>
              <a:solidFill>
                <a:srgbClr val="EE5859"/>
              </a:solidFill>
              <a:ln>
                <a:noFill/>
              </a:ln>
              <a:effectLst/>
            </c:spPr>
            <c:extLst>
              <c:ext xmlns:c16="http://schemas.microsoft.com/office/drawing/2014/chart" uri="{C3380CC4-5D6E-409C-BE32-E72D297353CC}">
                <c16:uniqueId val="{00000009-5EF2-400A-8778-3B2D62244E5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Sheet2!$G$231:$K$231</c:f>
              <c:strCache>
                <c:ptCount val="5"/>
                <c:pt idx="0">
                  <c:v>Childcare</c:v>
                </c:pt>
                <c:pt idx="1">
                  <c:v>Housework</c:v>
                </c:pt>
                <c:pt idx="2">
                  <c:v>My Family Objects</c:v>
                </c:pt>
                <c:pt idx="3">
                  <c:v>There are no Job Opportunities in the Area</c:v>
                </c:pt>
                <c:pt idx="4">
                  <c:v>Do not Want to Work</c:v>
                </c:pt>
              </c:strCache>
            </c:strRef>
          </c:cat>
          <c:val>
            <c:numRef>
              <c:f>Sheet2!$G$232:$K$232</c:f>
              <c:numCache>
                <c:formatCode>0%</c:formatCode>
                <c:ptCount val="5"/>
                <c:pt idx="0">
                  <c:v>0.28390900435811461</c:v>
                </c:pt>
                <c:pt idx="1">
                  <c:v>0.19677436660236222</c:v>
                </c:pt>
                <c:pt idx="2">
                  <c:v>0.16383464259718297</c:v>
                </c:pt>
                <c:pt idx="3">
                  <c:v>0.1522085476934962</c:v>
                </c:pt>
                <c:pt idx="4">
                  <c:v>0.14621227817596402</c:v>
                </c:pt>
              </c:numCache>
            </c:numRef>
          </c:val>
          <c:extLst>
            <c:ext xmlns:c16="http://schemas.microsoft.com/office/drawing/2014/chart" uri="{C3380CC4-5D6E-409C-BE32-E72D297353CC}">
              <c16:uniqueId val="{0000000A-5EF2-400A-8778-3B2D62244E5F}"/>
            </c:ext>
          </c:extLst>
        </c:ser>
        <c:dLbls>
          <c:dLblPos val="ctr"/>
          <c:showLegendKey val="0"/>
          <c:showVal val="1"/>
          <c:showCatName val="0"/>
          <c:showSerName val="0"/>
          <c:showPercent val="0"/>
          <c:showBubbleSize val="0"/>
        </c:dLbls>
        <c:gapWidth val="120"/>
        <c:overlap val="-75"/>
        <c:axId val="-674218048"/>
        <c:axId val="-674207712"/>
      </c:barChart>
      <c:catAx>
        <c:axId val="-67421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674207712"/>
        <c:crosses val="autoZero"/>
        <c:auto val="1"/>
        <c:lblAlgn val="ctr"/>
        <c:lblOffset val="100"/>
        <c:noMultiLvlLbl val="0"/>
      </c:catAx>
      <c:valAx>
        <c:axId val="-674207712"/>
        <c:scaling>
          <c:orientation val="minMax"/>
          <c:max val="0.35000000000000003"/>
          <c:min val="0"/>
        </c:scaling>
        <c:delete val="1"/>
        <c:axPos val="l"/>
        <c:numFmt formatCode="0%" sourceLinked="1"/>
        <c:majorTickMark val="out"/>
        <c:minorTickMark val="none"/>
        <c:tickLblPos val="nextTo"/>
        <c:crossAx val="-6742180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479111986001752"/>
          <c:y val="0"/>
          <c:w val="0.50138888888888888"/>
          <c:h val="0.83564814814814814"/>
        </c:manualLayout>
      </c:layout>
      <c:doughnutChart>
        <c:varyColors val="1"/>
        <c:ser>
          <c:idx val="0"/>
          <c:order val="0"/>
          <c:dPt>
            <c:idx val="0"/>
            <c:bubble3D val="0"/>
            <c:spPr>
              <a:solidFill>
                <a:srgbClr val="EE5859"/>
              </a:solidFill>
              <a:ln w="19050">
                <a:solidFill>
                  <a:schemeClr val="lt1"/>
                </a:solidFill>
              </a:ln>
              <a:effectLst/>
            </c:spPr>
            <c:extLst>
              <c:ext xmlns:c16="http://schemas.microsoft.com/office/drawing/2014/chart" uri="{C3380CC4-5D6E-409C-BE32-E72D297353CC}">
                <c16:uniqueId val="{00000001-2450-4947-982D-16321E0BC5ED}"/>
              </c:ext>
            </c:extLst>
          </c:dPt>
          <c:dPt>
            <c:idx val="1"/>
            <c:bubble3D val="0"/>
            <c:spPr>
              <a:solidFill>
                <a:srgbClr val="595959"/>
              </a:solidFill>
              <a:ln w="19050">
                <a:solidFill>
                  <a:schemeClr val="lt1"/>
                </a:solidFill>
              </a:ln>
              <a:effectLst/>
            </c:spPr>
            <c:extLst>
              <c:ext xmlns:c16="http://schemas.microsoft.com/office/drawing/2014/chart" uri="{C3380CC4-5D6E-409C-BE32-E72D297353CC}">
                <c16:uniqueId val="{00000003-2450-4947-982D-16321E0BC5ED}"/>
              </c:ext>
            </c:extLst>
          </c:dPt>
          <c:dPt>
            <c:idx val="2"/>
            <c:bubble3D val="0"/>
            <c:spPr>
              <a:solidFill>
                <a:srgbClr val="58585A">
                  <a:alpha val="30196"/>
                </a:srgbClr>
              </a:solidFill>
              <a:ln w="19050">
                <a:solidFill>
                  <a:schemeClr val="lt1"/>
                </a:solidFill>
              </a:ln>
              <a:effectLst/>
            </c:spPr>
            <c:extLst>
              <c:ext xmlns:c16="http://schemas.microsoft.com/office/drawing/2014/chart" uri="{C3380CC4-5D6E-409C-BE32-E72D297353CC}">
                <c16:uniqueId val="{00000005-2450-4947-982D-16321E0BC5ED}"/>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450-4947-982D-16321E0BC5ED}"/>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450-4947-982D-16321E0BC5E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Sheet2!$H$281:$J$281</c:f>
              <c:strCache>
                <c:ptCount val="3"/>
                <c:pt idx="0">
                  <c:v>Have Not Worked</c:v>
                </c:pt>
                <c:pt idx="1">
                  <c:v>Past Year</c:v>
                </c:pt>
                <c:pt idx="2">
                  <c:v>Past 5 Years</c:v>
                </c:pt>
              </c:strCache>
            </c:strRef>
          </c:cat>
          <c:val>
            <c:numRef>
              <c:f>Sheet2!$H$282:$J$282</c:f>
              <c:numCache>
                <c:formatCode>0%</c:formatCode>
                <c:ptCount val="3"/>
                <c:pt idx="0">
                  <c:v>0.78367567622393641</c:v>
                </c:pt>
                <c:pt idx="1">
                  <c:v>0.13253330572940689</c:v>
                </c:pt>
                <c:pt idx="2">
                  <c:v>0.09</c:v>
                </c:pt>
              </c:numCache>
            </c:numRef>
          </c:val>
          <c:extLst>
            <c:ext xmlns:c16="http://schemas.microsoft.com/office/drawing/2014/chart" uri="{C3380CC4-5D6E-409C-BE32-E72D297353CC}">
              <c16:uniqueId val="{00000006-2450-4947-982D-16321E0BC5ED}"/>
            </c:ext>
          </c:extLst>
        </c:ser>
        <c:dLbls>
          <c:showLegendKey val="0"/>
          <c:showVal val="1"/>
          <c:showCatName val="0"/>
          <c:showSerName val="0"/>
          <c:showPercent val="0"/>
          <c:showBubbleSize val="0"/>
          <c:showLeaderLines val="1"/>
        </c:dLbls>
        <c:firstSliceAng val="0"/>
        <c:holeSize val="4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Arial Narrow" panose="020B060602020203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70370370370372E-2"/>
          <c:y val="5.0925925925925923E-2"/>
          <c:w val="0.97962962962962963"/>
          <c:h val="0.7595658355205599"/>
        </c:manualLayout>
      </c:layout>
      <c:pieChart>
        <c:varyColors val="1"/>
        <c:ser>
          <c:idx val="0"/>
          <c:order val="0"/>
          <c:spPr>
            <a:ln>
              <a:solidFill>
                <a:sysClr val="window" lastClr="FFFFFF"/>
              </a:solidFill>
            </a:ln>
          </c:spPr>
          <c:dPt>
            <c:idx val="0"/>
            <c:bubble3D val="0"/>
            <c:spPr>
              <a:solidFill>
                <a:srgbClr val="595959"/>
              </a:solidFill>
              <a:ln>
                <a:solidFill>
                  <a:sysClr val="window" lastClr="FFFFFF"/>
                </a:solidFill>
              </a:ln>
              <a:effectLst/>
            </c:spPr>
            <c:extLst>
              <c:ext xmlns:c16="http://schemas.microsoft.com/office/drawing/2014/chart" uri="{C3380CC4-5D6E-409C-BE32-E72D297353CC}">
                <c16:uniqueId val="{00000001-4C3C-4DE2-BD0C-6F3FEE294B88}"/>
              </c:ext>
            </c:extLst>
          </c:dPt>
          <c:dPt>
            <c:idx val="1"/>
            <c:bubble3D val="0"/>
            <c:spPr>
              <a:solidFill>
                <a:srgbClr val="EE5859"/>
              </a:solidFill>
              <a:ln>
                <a:solidFill>
                  <a:sysClr val="window" lastClr="FFFFFF"/>
                </a:solidFill>
              </a:ln>
              <a:effectLst/>
            </c:spPr>
            <c:extLst>
              <c:ext xmlns:c16="http://schemas.microsoft.com/office/drawing/2014/chart" uri="{C3380CC4-5D6E-409C-BE32-E72D297353CC}">
                <c16:uniqueId val="{00000003-4C3C-4DE2-BD0C-6F3FEE294B88}"/>
              </c:ext>
            </c:extLst>
          </c:dPt>
          <c:dPt>
            <c:idx val="2"/>
            <c:bubble3D val="0"/>
            <c:spPr>
              <a:solidFill>
                <a:srgbClr val="D2CBB8"/>
              </a:solidFill>
              <a:ln>
                <a:solidFill>
                  <a:sysClr val="window" lastClr="FFFFFF"/>
                </a:solidFill>
              </a:ln>
              <a:effectLst/>
            </c:spPr>
            <c:extLst>
              <c:ext xmlns:c16="http://schemas.microsoft.com/office/drawing/2014/chart" uri="{C3380CC4-5D6E-409C-BE32-E72D297353CC}">
                <c16:uniqueId val="{00000005-4C3C-4DE2-BD0C-6F3FEE294B88}"/>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3C-4DE2-BD0C-6F3FEE294B88}"/>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3C-4DE2-BD0C-6F3FEE294B88}"/>
                </c:ext>
              </c:extLst>
            </c:dLbl>
            <c:dLbl>
              <c:idx val="2"/>
              <c:layout>
                <c:manualLayout>
                  <c:x val="1.9615384021339066E-2"/>
                  <c:y val="6.9444444444444448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3C-4DE2-BD0C-6F3FEE294B8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Sheet2!$I$294:$K$294</c:f>
              <c:strCache>
                <c:ptCount val="3"/>
                <c:pt idx="0">
                  <c:v>Yes</c:v>
                </c:pt>
                <c:pt idx="1">
                  <c:v>No</c:v>
                </c:pt>
                <c:pt idx="2">
                  <c:v>Don’t Know</c:v>
                </c:pt>
              </c:strCache>
            </c:strRef>
          </c:cat>
          <c:val>
            <c:numRef>
              <c:f>Sheet2!$I$295:$K$295</c:f>
              <c:numCache>
                <c:formatCode>0%</c:formatCode>
                <c:ptCount val="3"/>
                <c:pt idx="0">
                  <c:v>0.56999999999999995</c:v>
                </c:pt>
                <c:pt idx="1">
                  <c:v>0.37190069629294586</c:v>
                </c:pt>
                <c:pt idx="2">
                  <c:v>6.4104332207742074E-2</c:v>
                </c:pt>
              </c:numCache>
            </c:numRef>
          </c:val>
          <c:extLst>
            <c:ext xmlns:c16="http://schemas.microsoft.com/office/drawing/2014/chart" uri="{C3380CC4-5D6E-409C-BE32-E72D297353CC}">
              <c16:uniqueId val="{00000006-4C3C-4DE2-BD0C-6F3FEE294B8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6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Disinterest</c:v>
                </c:pt>
                <c:pt idx="1">
                  <c:v>Prefer to stay at home</c:v>
                </c:pt>
                <c:pt idx="2">
                  <c:v>Child care</c:v>
                </c:pt>
                <c:pt idx="3">
                  <c:v>Household responsibilities</c:v>
                </c:pt>
                <c:pt idx="4">
                  <c:v>No need to work</c:v>
                </c:pt>
              </c:strCache>
            </c:strRef>
          </c:cat>
          <c:val>
            <c:numRef>
              <c:f>Sheet1!$B$2:$B$6</c:f>
              <c:numCache>
                <c:formatCode>0%</c:formatCode>
                <c:ptCount val="5"/>
                <c:pt idx="0">
                  <c:v>0.33</c:v>
                </c:pt>
                <c:pt idx="1">
                  <c:v>0.22</c:v>
                </c:pt>
                <c:pt idx="2">
                  <c:v>0.17</c:v>
                </c:pt>
                <c:pt idx="3">
                  <c:v>0.17</c:v>
                </c:pt>
                <c:pt idx="4">
                  <c:v>0.13</c:v>
                </c:pt>
              </c:numCache>
            </c:numRef>
          </c:val>
          <c:extLst>
            <c:ext xmlns:c16="http://schemas.microsoft.com/office/drawing/2014/chart" uri="{C3380CC4-5D6E-409C-BE32-E72D297353CC}">
              <c16:uniqueId val="{00000000-1A6D-48F4-889B-039184930F95}"/>
            </c:ext>
          </c:extLst>
        </c:ser>
        <c:dLbls>
          <c:showLegendKey val="0"/>
          <c:showVal val="0"/>
          <c:showCatName val="0"/>
          <c:showSerName val="0"/>
          <c:showPercent val="0"/>
          <c:showBubbleSize val="0"/>
        </c:dLbls>
        <c:gapWidth val="219"/>
        <c:overlap val="-27"/>
        <c:axId val="-671375840"/>
        <c:axId val="-671376928"/>
      </c:barChart>
      <c:catAx>
        <c:axId val="-67137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671376928"/>
        <c:crosses val="autoZero"/>
        <c:auto val="1"/>
        <c:lblAlgn val="ctr"/>
        <c:lblOffset val="100"/>
        <c:noMultiLvlLbl val="0"/>
      </c:catAx>
      <c:valAx>
        <c:axId val="-671376928"/>
        <c:scaling>
          <c:orientation val="minMax"/>
        </c:scaling>
        <c:delete val="1"/>
        <c:axPos val="l"/>
        <c:numFmt formatCode="0%" sourceLinked="1"/>
        <c:majorTickMark val="none"/>
        <c:minorTickMark val="none"/>
        <c:tickLblPos val="nextTo"/>
        <c:crossAx val="-671375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969452613604014E-2"/>
          <c:y val="5.2083333333333336E-2"/>
          <c:w val="0.3203848464725042"/>
          <c:h val="0.83099819553805776"/>
        </c:manualLayout>
      </c:layout>
      <c:doughnutChart>
        <c:varyColors val="1"/>
        <c:ser>
          <c:idx val="0"/>
          <c:order val="0"/>
          <c:spPr>
            <a:ln w="9525"/>
          </c:spPr>
          <c:dPt>
            <c:idx val="0"/>
            <c:bubble3D val="0"/>
            <c:spPr>
              <a:solidFill>
                <a:srgbClr val="EE5858"/>
              </a:solidFill>
              <a:ln w="9525">
                <a:solidFill>
                  <a:schemeClr val="lt1"/>
                </a:solidFill>
              </a:ln>
              <a:effectLst/>
            </c:spPr>
            <c:extLst>
              <c:ext xmlns:c16="http://schemas.microsoft.com/office/drawing/2014/chart" uri="{C3380CC4-5D6E-409C-BE32-E72D297353CC}">
                <c16:uniqueId val="{00000001-57B3-4447-B3BC-052F14708BD9}"/>
              </c:ext>
            </c:extLst>
          </c:dPt>
          <c:dPt>
            <c:idx val="1"/>
            <c:bubble3D val="0"/>
            <c:spPr>
              <a:solidFill>
                <a:srgbClr val="D1D3D4"/>
              </a:solidFill>
              <a:ln w="9525">
                <a:solidFill>
                  <a:schemeClr val="lt1"/>
                </a:solidFill>
              </a:ln>
              <a:effectLst/>
            </c:spPr>
            <c:extLst>
              <c:ext xmlns:c16="http://schemas.microsoft.com/office/drawing/2014/chart" uri="{C3380CC4-5D6E-409C-BE32-E72D297353CC}">
                <c16:uniqueId val="{00000003-57B3-4447-B3BC-052F14708BD9}"/>
              </c:ext>
            </c:extLst>
          </c:dPt>
          <c:dPt>
            <c:idx val="2"/>
            <c:bubble3D val="0"/>
            <c:spPr>
              <a:solidFill>
                <a:srgbClr val="58585A"/>
              </a:solidFill>
              <a:ln w="9525">
                <a:solidFill>
                  <a:schemeClr val="lt1"/>
                </a:solidFill>
              </a:ln>
              <a:effectLst/>
            </c:spPr>
            <c:extLst>
              <c:ext xmlns:c16="http://schemas.microsoft.com/office/drawing/2014/chart" uri="{C3380CC4-5D6E-409C-BE32-E72D297353CC}">
                <c16:uniqueId val="{00000005-57B3-4447-B3BC-052F14708BD9}"/>
              </c:ext>
            </c:extLst>
          </c:dPt>
          <c:dPt>
            <c:idx val="3"/>
            <c:bubble3D val="0"/>
            <c:spPr>
              <a:solidFill>
                <a:srgbClr val="D2CBB7"/>
              </a:solidFill>
              <a:ln w="9525">
                <a:solidFill>
                  <a:schemeClr val="lt1"/>
                </a:solidFill>
              </a:ln>
              <a:effectLst/>
            </c:spPr>
            <c:extLst>
              <c:ext xmlns:c16="http://schemas.microsoft.com/office/drawing/2014/chart" uri="{C3380CC4-5D6E-409C-BE32-E72D297353CC}">
                <c16:uniqueId val="{00000007-57B3-4447-B3BC-052F14708BD9}"/>
              </c:ext>
            </c:extLst>
          </c:dPt>
          <c:dLbls>
            <c:dLbl>
              <c:idx val="1"/>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57B3-4447-B3BC-052F14708BD9}"/>
                </c:ext>
              </c:extLst>
            </c:dLbl>
            <c:dLbl>
              <c:idx val="3"/>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57B3-4447-B3BC-052F14708BD9}"/>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Sheet16!$H$1:$K$1</c:f>
              <c:strCache>
                <c:ptCount val="4"/>
                <c:pt idx="0">
                  <c:v>Very dissatisfied or dissatisfied</c:v>
                </c:pt>
                <c:pt idx="1">
                  <c:v>Neutral</c:v>
                </c:pt>
                <c:pt idx="2">
                  <c:v>Satisfied or very satisfied</c:v>
                </c:pt>
                <c:pt idx="3">
                  <c:v>Don't know</c:v>
                </c:pt>
              </c:strCache>
            </c:strRef>
          </c:cat>
          <c:val>
            <c:numRef>
              <c:f>Sheet16!$H$2:$K$2</c:f>
              <c:numCache>
                <c:formatCode>0%</c:formatCode>
                <c:ptCount val="4"/>
                <c:pt idx="0">
                  <c:v>0.48917856538417637</c:v>
                </c:pt>
                <c:pt idx="1">
                  <c:v>0.18084080705351047</c:v>
                </c:pt>
                <c:pt idx="2">
                  <c:v>0.23509347182802001</c:v>
                </c:pt>
                <c:pt idx="3">
                  <c:v>9.4887155734303827E-2</c:v>
                </c:pt>
              </c:numCache>
            </c:numRef>
          </c:val>
          <c:extLst>
            <c:ext xmlns:c16="http://schemas.microsoft.com/office/drawing/2014/chart" uri="{C3380CC4-5D6E-409C-BE32-E72D297353CC}">
              <c16:uniqueId val="{00000008-57B3-4447-B3BC-052F14708BD9}"/>
            </c:ext>
          </c:extLst>
        </c:ser>
        <c:dLbls>
          <c:showLegendKey val="0"/>
          <c:showVal val="1"/>
          <c:showCatName val="0"/>
          <c:showSerName val="0"/>
          <c:showPercent val="0"/>
          <c:showBubbleSize val="0"/>
          <c:showLeaderLines val="1"/>
        </c:dLbls>
        <c:firstSliceAng val="0"/>
        <c:holeSize val="40"/>
      </c:doughnutChart>
      <c:spPr>
        <a:noFill/>
        <a:ln>
          <a:noFill/>
        </a:ln>
        <a:effectLst/>
      </c:spPr>
    </c:plotArea>
    <c:legend>
      <c:legendPos val="r"/>
      <c:layout>
        <c:manualLayout>
          <c:xMode val="edge"/>
          <c:yMode val="edge"/>
          <c:x val="0.40020923199391045"/>
          <c:y val="0.14583425690131041"/>
          <c:w val="0.56019756239306573"/>
          <c:h val="0.66524190913404635"/>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Arial Narrow" panose="020B0606020202030204"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005772107569943"/>
          <c:y val="3.4888791975577843E-2"/>
          <c:w val="0.78789648192666473"/>
          <c:h val="0.64069011285007438"/>
        </c:manualLayout>
      </c:layout>
      <c:barChart>
        <c:barDir val="bar"/>
        <c:grouping val="percentStacked"/>
        <c:varyColors val="0"/>
        <c:ser>
          <c:idx val="0"/>
          <c:order val="0"/>
          <c:tx>
            <c:strRef>
              <c:f>Sheet5!$Z$3</c:f>
              <c:strCache>
                <c:ptCount val="1"/>
                <c:pt idx="0">
                  <c:v>Dissatisfied or very dissatisfied</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Sheet5!$Y$4:$Y$5</c:f>
              <c:strCache>
                <c:ptCount val="2"/>
                <c:pt idx="0">
                  <c:v>Working</c:v>
                </c:pt>
                <c:pt idx="1">
                  <c:v>Not working</c:v>
                </c:pt>
              </c:strCache>
            </c:strRef>
          </c:cat>
          <c:val>
            <c:numRef>
              <c:f>Sheet5!$Z$4:$Z$5</c:f>
              <c:numCache>
                <c:formatCode>0%</c:formatCode>
                <c:ptCount val="2"/>
                <c:pt idx="0">
                  <c:v>0.46273992724649499</c:v>
                </c:pt>
                <c:pt idx="1">
                  <c:v>0.49545432365883946</c:v>
                </c:pt>
              </c:numCache>
            </c:numRef>
          </c:val>
          <c:extLst>
            <c:ext xmlns:c16="http://schemas.microsoft.com/office/drawing/2014/chart" uri="{C3380CC4-5D6E-409C-BE32-E72D297353CC}">
              <c16:uniqueId val="{00000000-4A66-402E-85FC-2B99384AFF7A}"/>
            </c:ext>
          </c:extLst>
        </c:ser>
        <c:ser>
          <c:idx val="1"/>
          <c:order val="1"/>
          <c:tx>
            <c:strRef>
              <c:f>Sheet5!$AA$3</c:f>
              <c:strCache>
                <c:ptCount val="1"/>
                <c:pt idx="0">
                  <c:v>Neutral</c:v>
                </c:pt>
              </c:strCache>
            </c:strRef>
          </c:tx>
          <c:spPr>
            <a:solidFill>
              <a:srgbClr val="D1D3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Sheet5!$Y$4:$Y$5</c:f>
              <c:strCache>
                <c:ptCount val="2"/>
                <c:pt idx="0">
                  <c:v>Working</c:v>
                </c:pt>
                <c:pt idx="1">
                  <c:v>Not working</c:v>
                </c:pt>
              </c:strCache>
            </c:strRef>
          </c:cat>
          <c:val>
            <c:numRef>
              <c:f>Sheet5!$AA$4:$AA$5</c:f>
              <c:numCache>
                <c:formatCode>0%</c:formatCode>
                <c:ptCount val="2"/>
                <c:pt idx="0">
                  <c:v>0.16288279867254485</c:v>
                </c:pt>
                <c:pt idx="1">
                  <c:v>0.18510351223168653</c:v>
                </c:pt>
              </c:numCache>
            </c:numRef>
          </c:val>
          <c:extLst>
            <c:ext xmlns:c16="http://schemas.microsoft.com/office/drawing/2014/chart" uri="{C3380CC4-5D6E-409C-BE32-E72D297353CC}">
              <c16:uniqueId val="{00000001-4A66-402E-85FC-2B99384AFF7A}"/>
            </c:ext>
          </c:extLst>
        </c:ser>
        <c:ser>
          <c:idx val="2"/>
          <c:order val="2"/>
          <c:tx>
            <c:strRef>
              <c:f>Sheet5!$AB$3</c:f>
              <c:strCache>
                <c:ptCount val="1"/>
                <c:pt idx="0">
                  <c:v>Very satisfied or satisfied</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Sheet5!$Y$4:$Y$5</c:f>
              <c:strCache>
                <c:ptCount val="2"/>
                <c:pt idx="0">
                  <c:v>Working</c:v>
                </c:pt>
                <c:pt idx="1">
                  <c:v>Not working</c:v>
                </c:pt>
              </c:strCache>
            </c:strRef>
          </c:cat>
          <c:val>
            <c:numRef>
              <c:f>Sheet5!$AB$4:$AB$5</c:f>
              <c:numCache>
                <c:formatCode>0%</c:formatCode>
                <c:ptCount val="2"/>
                <c:pt idx="0">
                  <c:v>0.37184564542204435</c:v>
                </c:pt>
                <c:pt idx="1">
                  <c:v>0.20263251145088104</c:v>
                </c:pt>
              </c:numCache>
            </c:numRef>
          </c:val>
          <c:extLst>
            <c:ext xmlns:c16="http://schemas.microsoft.com/office/drawing/2014/chart" uri="{C3380CC4-5D6E-409C-BE32-E72D297353CC}">
              <c16:uniqueId val="{00000002-4A66-402E-85FC-2B99384AFF7A}"/>
            </c:ext>
          </c:extLst>
        </c:ser>
        <c:ser>
          <c:idx val="3"/>
          <c:order val="3"/>
          <c:tx>
            <c:strRef>
              <c:f>Sheet5!$AC$3</c:f>
              <c:strCache>
                <c:ptCount val="1"/>
                <c:pt idx="0">
                  <c:v>Don't know</c:v>
                </c:pt>
              </c:strCache>
            </c:strRef>
          </c:tx>
          <c:spPr>
            <a:solidFill>
              <a:srgbClr val="D2CBB7"/>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4A66-402E-85FC-2B99384AFF7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Sheet5!$Y$4:$Y$5</c:f>
              <c:strCache>
                <c:ptCount val="2"/>
                <c:pt idx="0">
                  <c:v>Working</c:v>
                </c:pt>
                <c:pt idx="1">
                  <c:v>Not working</c:v>
                </c:pt>
              </c:strCache>
            </c:strRef>
          </c:cat>
          <c:val>
            <c:numRef>
              <c:f>Sheet5!$AC$4:$AC$5</c:f>
              <c:numCache>
                <c:formatCode>0%</c:formatCode>
                <c:ptCount val="2"/>
                <c:pt idx="0">
                  <c:v>2.531628658917181E-3</c:v>
                </c:pt>
                <c:pt idx="1">
                  <c:v>0.11680965265857925</c:v>
                </c:pt>
              </c:numCache>
            </c:numRef>
          </c:val>
          <c:extLst>
            <c:ext xmlns:c16="http://schemas.microsoft.com/office/drawing/2014/chart" uri="{C3380CC4-5D6E-409C-BE32-E72D297353CC}">
              <c16:uniqueId val="{00000004-4A66-402E-85FC-2B99384AFF7A}"/>
            </c:ext>
          </c:extLst>
        </c:ser>
        <c:dLbls>
          <c:showLegendKey val="0"/>
          <c:showVal val="0"/>
          <c:showCatName val="0"/>
          <c:showSerName val="0"/>
          <c:showPercent val="0"/>
          <c:showBubbleSize val="0"/>
        </c:dLbls>
        <c:gapWidth val="50"/>
        <c:overlap val="100"/>
        <c:axId val="-671381280"/>
        <c:axId val="-671382912"/>
      </c:barChart>
      <c:catAx>
        <c:axId val="-671381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671382912"/>
        <c:crosses val="autoZero"/>
        <c:auto val="1"/>
        <c:lblAlgn val="ctr"/>
        <c:lblOffset val="100"/>
        <c:noMultiLvlLbl val="0"/>
      </c:catAx>
      <c:valAx>
        <c:axId val="-671382912"/>
        <c:scaling>
          <c:orientation val="minMax"/>
        </c:scaling>
        <c:delete val="1"/>
        <c:axPos val="b"/>
        <c:numFmt formatCode="0%" sourceLinked="1"/>
        <c:majorTickMark val="none"/>
        <c:minorTickMark val="none"/>
        <c:tickLblPos val="nextTo"/>
        <c:crossAx val="-671381280"/>
        <c:crosses val="autoZero"/>
        <c:crossBetween val="between"/>
      </c:valAx>
      <c:spPr>
        <a:noFill/>
        <a:ln>
          <a:noFill/>
        </a:ln>
        <a:effectLst/>
      </c:spPr>
    </c:plotArea>
    <c:legend>
      <c:legendPos val="b"/>
      <c:layout>
        <c:manualLayout>
          <c:xMode val="edge"/>
          <c:yMode val="edge"/>
          <c:x val="0.22207583098402678"/>
          <c:y val="0.75862559735067459"/>
          <c:w val="0.74104624800151098"/>
          <c:h val="0.22404269369776739"/>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1208577320542734"/>
          <c:y val="0.13719235293528562"/>
          <c:w val="0.38776450502064264"/>
          <c:h val="0.72223270747905244"/>
        </c:manualLayout>
      </c:layout>
      <c:pieChart>
        <c:varyColors val="1"/>
        <c:ser>
          <c:idx val="0"/>
          <c:order val="0"/>
          <c:spPr>
            <a:solidFill>
              <a:srgbClr val="EE5859"/>
            </a:solidFill>
          </c:spPr>
          <c:dPt>
            <c:idx val="0"/>
            <c:bubble3D val="0"/>
            <c:spPr>
              <a:solidFill>
                <a:srgbClr val="595959"/>
              </a:solidFill>
              <a:ln w="19050">
                <a:solidFill>
                  <a:schemeClr val="lt1"/>
                </a:solidFill>
              </a:ln>
              <a:effectLst/>
            </c:spPr>
            <c:extLst>
              <c:ext xmlns:c16="http://schemas.microsoft.com/office/drawing/2014/chart" uri="{C3380CC4-5D6E-409C-BE32-E72D297353CC}">
                <c16:uniqueId val="{00000001-C052-4EDB-B626-2860C2399FA3}"/>
              </c:ext>
            </c:extLst>
          </c:dPt>
          <c:dPt>
            <c:idx val="1"/>
            <c:bubble3D val="0"/>
            <c:spPr>
              <a:solidFill>
                <a:srgbClr val="EE5859"/>
              </a:solidFill>
              <a:ln w="19050">
                <a:solidFill>
                  <a:schemeClr val="lt1"/>
                </a:solidFill>
              </a:ln>
              <a:effectLst/>
            </c:spPr>
            <c:extLst>
              <c:ext xmlns:c16="http://schemas.microsoft.com/office/drawing/2014/chart" uri="{C3380CC4-5D6E-409C-BE32-E72D297353CC}">
                <c16:uniqueId val="{00000003-C052-4EDB-B626-2860C2399FA3}"/>
              </c:ext>
            </c:extLst>
          </c:dPt>
          <c:dLbls>
            <c:dLbl>
              <c:idx val="0"/>
              <c:layout>
                <c:manualLayout>
                  <c:x val="3.3856466563581683E-2"/>
                  <c:y val="0.1045294853410931"/>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1551843266947796"/>
                      <c:h val="0.16124600080226359"/>
                    </c:manualLayout>
                  </c15:layout>
                </c:ext>
                <c:ext xmlns:c16="http://schemas.microsoft.com/office/drawing/2014/chart" uri="{C3380CC4-5D6E-409C-BE32-E72D297353CC}">
                  <c16:uniqueId val="{00000001-C052-4EDB-B626-2860C2399FA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Sheet4!$C$56:$D$56</c:f>
              <c:strCache>
                <c:ptCount val="2"/>
                <c:pt idx="0">
                  <c:v>Employed</c:v>
                </c:pt>
                <c:pt idx="1">
                  <c:v>Unemployed/Not Working</c:v>
                </c:pt>
              </c:strCache>
            </c:strRef>
          </c:cat>
          <c:val>
            <c:numRef>
              <c:f>Sheet4!$C$58:$D$58</c:f>
              <c:numCache>
                <c:formatCode>0%</c:formatCode>
                <c:ptCount val="2"/>
                <c:pt idx="0">
                  <c:v>5.6105610561056105E-2</c:v>
                </c:pt>
                <c:pt idx="1">
                  <c:v>0.94389438943894388</c:v>
                </c:pt>
              </c:numCache>
            </c:numRef>
          </c:val>
          <c:extLst>
            <c:ext xmlns:c16="http://schemas.microsoft.com/office/drawing/2014/chart" uri="{C3380CC4-5D6E-409C-BE32-E72D297353CC}">
              <c16:uniqueId val="{00000004-C052-4EDB-B626-2860C2399FA3}"/>
            </c:ext>
          </c:extLst>
        </c:ser>
        <c:dLbls>
          <c:showLegendKey val="0"/>
          <c:showVal val="0"/>
          <c:showCatName val="0"/>
          <c:showSerName val="0"/>
          <c:showPercent val="0"/>
          <c:showBubbleSize val="0"/>
          <c:showLeaderLines val="1"/>
        </c:dLbls>
        <c:firstSliceAng val="342"/>
      </c:pieChart>
      <c:spPr>
        <a:noFill/>
        <a:ln>
          <a:noFill/>
        </a:ln>
        <a:effectLst/>
      </c:spPr>
    </c:plotArea>
    <c:legend>
      <c:legendPos val="b"/>
      <c:layout>
        <c:manualLayout>
          <c:xMode val="edge"/>
          <c:yMode val="edge"/>
          <c:x val="0.21263421806342264"/>
          <c:y val="0.89084367316054858"/>
          <c:w val="0.6414281185322066"/>
          <c:h val="0.109156326839451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2"/>
          <c:order val="0"/>
          <c:tx>
            <c:strRef>
              <c:f>Sheet2!$J$78</c:f>
              <c:strCache>
                <c:ptCount val="1"/>
                <c:pt idx="0">
                  <c:v>Dissatisfied</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Sheet2!$I$79:$I$80</c:f>
              <c:strCache>
                <c:ptCount val="2"/>
                <c:pt idx="0">
                  <c:v>Syrian</c:v>
                </c:pt>
                <c:pt idx="1">
                  <c:v>Jordanian</c:v>
                </c:pt>
              </c:strCache>
            </c:strRef>
          </c:cat>
          <c:val>
            <c:numRef>
              <c:f>Sheet2!$J$79:$J$80</c:f>
              <c:numCache>
                <c:formatCode>0%</c:formatCode>
                <c:ptCount val="2"/>
                <c:pt idx="0">
                  <c:v>0.27</c:v>
                </c:pt>
                <c:pt idx="1">
                  <c:v>0.5</c:v>
                </c:pt>
              </c:numCache>
            </c:numRef>
          </c:val>
          <c:extLst>
            <c:ext xmlns:c16="http://schemas.microsoft.com/office/drawing/2014/chart" uri="{C3380CC4-5D6E-409C-BE32-E72D297353CC}">
              <c16:uniqueId val="{00000000-68C7-4986-92E1-5153D9A3218B}"/>
            </c:ext>
          </c:extLst>
        </c:ser>
        <c:ser>
          <c:idx val="1"/>
          <c:order val="1"/>
          <c:tx>
            <c:strRef>
              <c:f>Sheet2!$K$78</c:f>
              <c:strCache>
                <c:ptCount val="1"/>
                <c:pt idx="0">
                  <c:v>Neutral</c:v>
                </c:pt>
              </c:strCache>
            </c:strRef>
          </c:tx>
          <c:spPr>
            <a:solidFill>
              <a:srgbClr val="ABAB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Sheet2!$I$79:$I$80</c:f>
              <c:strCache>
                <c:ptCount val="2"/>
                <c:pt idx="0">
                  <c:v>Syrian</c:v>
                </c:pt>
                <c:pt idx="1">
                  <c:v>Jordanian</c:v>
                </c:pt>
              </c:strCache>
            </c:strRef>
          </c:cat>
          <c:val>
            <c:numRef>
              <c:f>Sheet2!$K$79:$K$80</c:f>
              <c:numCache>
                <c:formatCode>0%</c:formatCode>
                <c:ptCount val="2"/>
                <c:pt idx="0">
                  <c:v>0.19</c:v>
                </c:pt>
                <c:pt idx="1">
                  <c:v>0.18</c:v>
                </c:pt>
              </c:numCache>
            </c:numRef>
          </c:val>
          <c:extLst>
            <c:ext xmlns:c16="http://schemas.microsoft.com/office/drawing/2014/chart" uri="{C3380CC4-5D6E-409C-BE32-E72D297353CC}">
              <c16:uniqueId val="{00000001-68C7-4986-92E1-5153D9A3218B}"/>
            </c:ext>
          </c:extLst>
        </c:ser>
        <c:ser>
          <c:idx val="0"/>
          <c:order val="2"/>
          <c:tx>
            <c:strRef>
              <c:f>Sheet2!$L$78</c:f>
              <c:strCache>
                <c:ptCount val="1"/>
                <c:pt idx="0">
                  <c:v>Satisfied</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Sheet2!$I$79:$I$80</c:f>
              <c:strCache>
                <c:ptCount val="2"/>
                <c:pt idx="0">
                  <c:v>Syrian</c:v>
                </c:pt>
                <c:pt idx="1">
                  <c:v>Jordanian</c:v>
                </c:pt>
              </c:strCache>
            </c:strRef>
          </c:cat>
          <c:val>
            <c:numRef>
              <c:f>Sheet2!$L$79:$L$80</c:f>
              <c:numCache>
                <c:formatCode>0%</c:formatCode>
                <c:ptCount val="2"/>
                <c:pt idx="0">
                  <c:v>0.2</c:v>
                </c:pt>
                <c:pt idx="1">
                  <c:v>0.24</c:v>
                </c:pt>
              </c:numCache>
            </c:numRef>
          </c:val>
          <c:extLst>
            <c:ext xmlns:c16="http://schemas.microsoft.com/office/drawing/2014/chart" uri="{C3380CC4-5D6E-409C-BE32-E72D297353CC}">
              <c16:uniqueId val="{00000002-68C7-4986-92E1-5153D9A3218B}"/>
            </c:ext>
          </c:extLst>
        </c:ser>
        <c:ser>
          <c:idx val="3"/>
          <c:order val="3"/>
          <c:tx>
            <c:strRef>
              <c:f>Sheet2!$M$78</c:f>
              <c:strCache>
                <c:ptCount val="1"/>
                <c:pt idx="0">
                  <c:v>Don't Know</c:v>
                </c:pt>
              </c:strCache>
            </c:strRef>
          </c:tx>
          <c:spPr>
            <a:solidFill>
              <a:srgbClr val="D2CB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Sheet2!$I$79:$I$80</c:f>
              <c:strCache>
                <c:ptCount val="2"/>
                <c:pt idx="0">
                  <c:v>Syrian</c:v>
                </c:pt>
                <c:pt idx="1">
                  <c:v>Jordanian</c:v>
                </c:pt>
              </c:strCache>
            </c:strRef>
          </c:cat>
          <c:val>
            <c:numRef>
              <c:f>Sheet2!$M$79:$M$80</c:f>
              <c:numCache>
                <c:formatCode>0%</c:formatCode>
                <c:ptCount val="2"/>
                <c:pt idx="0">
                  <c:v>0.34</c:v>
                </c:pt>
                <c:pt idx="1">
                  <c:v>0.08</c:v>
                </c:pt>
              </c:numCache>
            </c:numRef>
          </c:val>
          <c:extLst>
            <c:ext xmlns:c16="http://schemas.microsoft.com/office/drawing/2014/chart" uri="{C3380CC4-5D6E-409C-BE32-E72D297353CC}">
              <c16:uniqueId val="{00000003-68C7-4986-92E1-5153D9A3218B}"/>
            </c:ext>
          </c:extLst>
        </c:ser>
        <c:dLbls>
          <c:showLegendKey val="0"/>
          <c:showVal val="0"/>
          <c:showCatName val="0"/>
          <c:showSerName val="0"/>
          <c:showPercent val="0"/>
          <c:showBubbleSize val="0"/>
        </c:dLbls>
        <c:gapWidth val="60"/>
        <c:overlap val="100"/>
        <c:axId val="-671374208"/>
        <c:axId val="-671370944"/>
      </c:barChart>
      <c:catAx>
        <c:axId val="-671374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671370944"/>
        <c:crosses val="autoZero"/>
        <c:auto val="1"/>
        <c:lblAlgn val="ctr"/>
        <c:lblOffset val="100"/>
        <c:noMultiLvlLbl val="0"/>
      </c:catAx>
      <c:valAx>
        <c:axId val="-671370944"/>
        <c:scaling>
          <c:orientation val="minMax"/>
        </c:scaling>
        <c:delete val="1"/>
        <c:axPos val="b"/>
        <c:numFmt formatCode="0%" sourceLinked="1"/>
        <c:majorTickMark val="none"/>
        <c:minorTickMark val="none"/>
        <c:tickLblPos val="nextTo"/>
        <c:crossAx val="-671374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94935852129661E-3"/>
          <c:y val="5.1629119760987892E-2"/>
          <c:w val="0.9663287709221805"/>
          <c:h val="0.58136087220336308"/>
        </c:manualLayout>
      </c:layout>
      <c:barChart>
        <c:barDir val="col"/>
        <c:grouping val="clustered"/>
        <c:varyColors val="0"/>
        <c:ser>
          <c:idx val="0"/>
          <c:order val="0"/>
          <c:tx>
            <c:strRef>
              <c:f>Sheet4!$I$24</c:f>
              <c:strCache>
                <c:ptCount val="1"/>
                <c:pt idx="0">
                  <c:v>Jordanian</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Sheet4!$J$23:$L$23</c:f>
              <c:strCache>
                <c:ptCount val="3"/>
                <c:pt idx="0">
                  <c:v>Not Enough Public Sector Jobs</c:v>
                </c:pt>
                <c:pt idx="1">
                  <c:v>Not Enough Private Sector Jobs</c:v>
                </c:pt>
                <c:pt idx="2">
                  <c:v>Available Jobs Do Not Match Skills and Education</c:v>
                </c:pt>
              </c:strCache>
            </c:strRef>
          </c:cat>
          <c:val>
            <c:numRef>
              <c:f>Sheet4!$J$24:$L$24</c:f>
              <c:numCache>
                <c:formatCode>0%</c:formatCode>
                <c:ptCount val="3"/>
                <c:pt idx="0">
                  <c:v>0.74545454545454548</c:v>
                </c:pt>
                <c:pt idx="1">
                  <c:v>0.6</c:v>
                </c:pt>
                <c:pt idx="2">
                  <c:v>0.35</c:v>
                </c:pt>
              </c:numCache>
            </c:numRef>
          </c:val>
          <c:extLst>
            <c:ext xmlns:c16="http://schemas.microsoft.com/office/drawing/2014/chart" uri="{C3380CC4-5D6E-409C-BE32-E72D297353CC}">
              <c16:uniqueId val="{00000000-B318-406A-8C47-54622B326047}"/>
            </c:ext>
          </c:extLst>
        </c:ser>
        <c:ser>
          <c:idx val="1"/>
          <c:order val="1"/>
          <c:tx>
            <c:strRef>
              <c:f>Sheet4!$I$25</c:f>
              <c:strCache>
                <c:ptCount val="1"/>
                <c:pt idx="0">
                  <c:v>Syrian</c:v>
                </c:pt>
              </c:strCache>
            </c:strRef>
          </c:tx>
          <c:spPr>
            <a:solidFill>
              <a:srgbClr val="F6ABA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Sheet4!$J$23:$L$23</c:f>
              <c:strCache>
                <c:ptCount val="3"/>
                <c:pt idx="0">
                  <c:v>Not Enough Public Sector Jobs</c:v>
                </c:pt>
                <c:pt idx="1">
                  <c:v>Not Enough Private Sector Jobs</c:v>
                </c:pt>
                <c:pt idx="2">
                  <c:v>Available Jobs Do Not Match Skills and Education</c:v>
                </c:pt>
              </c:strCache>
            </c:strRef>
          </c:cat>
          <c:val>
            <c:numRef>
              <c:f>Sheet4!$J$25:$L$25</c:f>
              <c:numCache>
                <c:formatCode>0%</c:formatCode>
                <c:ptCount val="3"/>
                <c:pt idx="0">
                  <c:v>0.35365853658536589</c:v>
                </c:pt>
                <c:pt idx="1">
                  <c:v>0.46341463414634149</c:v>
                </c:pt>
                <c:pt idx="2">
                  <c:v>0.32</c:v>
                </c:pt>
              </c:numCache>
            </c:numRef>
          </c:val>
          <c:extLst>
            <c:ext xmlns:c16="http://schemas.microsoft.com/office/drawing/2014/chart" uri="{C3380CC4-5D6E-409C-BE32-E72D297353CC}">
              <c16:uniqueId val="{00000001-B318-406A-8C47-54622B326047}"/>
            </c:ext>
          </c:extLst>
        </c:ser>
        <c:dLbls>
          <c:showLegendKey val="0"/>
          <c:showVal val="0"/>
          <c:showCatName val="0"/>
          <c:showSerName val="0"/>
          <c:showPercent val="0"/>
          <c:showBubbleSize val="0"/>
        </c:dLbls>
        <c:gapWidth val="139"/>
        <c:overlap val="-27"/>
        <c:axId val="-671370400"/>
        <c:axId val="-671380736"/>
      </c:barChart>
      <c:catAx>
        <c:axId val="-67137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671380736"/>
        <c:crosses val="autoZero"/>
        <c:auto val="1"/>
        <c:lblAlgn val="ctr"/>
        <c:lblOffset val="100"/>
        <c:noMultiLvlLbl val="0"/>
      </c:catAx>
      <c:valAx>
        <c:axId val="-671380736"/>
        <c:scaling>
          <c:orientation val="minMax"/>
        </c:scaling>
        <c:delete val="1"/>
        <c:axPos val="l"/>
        <c:numFmt formatCode="0%" sourceLinked="1"/>
        <c:majorTickMark val="none"/>
        <c:minorTickMark val="none"/>
        <c:tickLblPos val="nextTo"/>
        <c:crossAx val="-671370400"/>
        <c:crosses val="autoZero"/>
        <c:crossBetween val="between"/>
      </c:valAx>
      <c:spPr>
        <a:noFill/>
        <a:ln w="25400">
          <a:noFill/>
        </a:ln>
        <a:effectLst/>
      </c:spPr>
    </c:plotArea>
    <c:legend>
      <c:legendPos val="b"/>
      <c:layout>
        <c:manualLayout>
          <c:xMode val="edge"/>
          <c:yMode val="edge"/>
          <c:x val="0.26206907352254266"/>
          <c:y val="0.80715915451117126"/>
          <c:w val="0.446460325825697"/>
          <c:h val="6.691495222159689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0656533234573"/>
          <c:y val="6.0032526636024708E-2"/>
          <c:w val="0.37128187337100516"/>
          <c:h val="0.73414885507918226"/>
        </c:manualLayout>
      </c:layout>
      <c:pieChart>
        <c:varyColors val="1"/>
        <c:ser>
          <c:idx val="0"/>
          <c:order val="0"/>
          <c:spPr>
            <a:solidFill>
              <a:srgbClr val="EE5859"/>
            </a:solidFill>
          </c:spPr>
          <c:dPt>
            <c:idx val="0"/>
            <c:bubble3D val="0"/>
            <c:explosion val="3"/>
            <c:spPr>
              <a:solidFill>
                <a:srgbClr val="EE5859"/>
              </a:solidFill>
              <a:ln w="19050">
                <a:solidFill>
                  <a:schemeClr val="lt1"/>
                </a:solidFill>
              </a:ln>
              <a:effectLst/>
            </c:spPr>
            <c:extLst>
              <c:ext xmlns:c16="http://schemas.microsoft.com/office/drawing/2014/chart" uri="{C3380CC4-5D6E-409C-BE32-E72D297353CC}">
                <c16:uniqueId val="{00000001-6B85-4135-9A81-41DAD68D5532}"/>
              </c:ext>
            </c:extLst>
          </c:dPt>
          <c:dPt>
            <c:idx val="1"/>
            <c:bubble3D val="0"/>
            <c:spPr>
              <a:solidFill>
                <a:srgbClr val="58585A"/>
              </a:solidFill>
              <a:ln w="19050">
                <a:solidFill>
                  <a:schemeClr val="lt1"/>
                </a:solidFill>
              </a:ln>
              <a:effectLst/>
            </c:spPr>
            <c:extLst>
              <c:ext xmlns:c16="http://schemas.microsoft.com/office/drawing/2014/chart" uri="{C3380CC4-5D6E-409C-BE32-E72D297353CC}">
                <c16:uniqueId val="{00000003-6B85-4135-9A81-41DAD68D5532}"/>
              </c:ext>
            </c:extLst>
          </c:dPt>
          <c:dPt>
            <c:idx val="2"/>
            <c:bubble3D val="0"/>
            <c:spPr>
              <a:solidFill>
                <a:srgbClr val="D2CBB8"/>
              </a:solidFill>
              <a:ln w="19050">
                <a:solidFill>
                  <a:schemeClr val="lt1"/>
                </a:solidFill>
              </a:ln>
              <a:effectLst/>
            </c:spPr>
            <c:extLst>
              <c:ext xmlns:c16="http://schemas.microsoft.com/office/drawing/2014/chart" uri="{C3380CC4-5D6E-409C-BE32-E72D297353CC}">
                <c16:uniqueId val="{00000005-6B85-4135-9A81-41DAD68D5532}"/>
              </c:ext>
            </c:extLst>
          </c:dPt>
          <c:dLbls>
            <c:dLbl>
              <c:idx val="0"/>
              <c:layout>
                <c:manualLayout>
                  <c:x val="-0.13490026246719161"/>
                  <c:y val="-0.223885243511227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85-4135-9A81-41DAD68D5532}"/>
                </c:ext>
              </c:extLst>
            </c:dLbl>
            <c:dLbl>
              <c:idx val="1"/>
              <c:layout>
                <c:manualLayout>
                  <c:x val="9.1196088323695343E-2"/>
                  <c:y val="9.1582053930160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85-4135-9A81-41DAD68D5532}"/>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6B85-4135-9A81-41DAD68D553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Sheet2!$B$106:$D$106</c:f>
              <c:strCache>
                <c:ptCount val="3"/>
                <c:pt idx="0">
                  <c:v>Yes</c:v>
                </c:pt>
                <c:pt idx="1">
                  <c:v>No</c:v>
                </c:pt>
                <c:pt idx="2">
                  <c:v>Don’t Know</c:v>
                </c:pt>
              </c:strCache>
            </c:strRef>
          </c:cat>
          <c:val>
            <c:numRef>
              <c:f>Sheet2!$B$107:$D$107</c:f>
              <c:numCache>
                <c:formatCode>0%</c:formatCode>
                <c:ptCount val="3"/>
                <c:pt idx="0">
                  <c:v>0.75542064306737</c:v>
                </c:pt>
                <c:pt idx="1">
                  <c:v>0.16207638757491127</c:v>
                </c:pt>
                <c:pt idx="2">
                  <c:v>8.2502969357738584E-2</c:v>
                </c:pt>
              </c:numCache>
            </c:numRef>
          </c:val>
          <c:extLst>
            <c:ext xmlns:c16="http://schemas.microsoft.com/office/drawing/2014/chart" uri="{C3380CC4-5D6E-409C-BE32-E72D297353CC}">
              <c16:uniqueId val="{00000006-6B85-4135-9A81-41DAD68D553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0141376699026301"/>
          <c:y val="0.83935595157001908"/>
          <c:w val="0.49221213136011699"/>
          <c:h val="0.1284441623550371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Sheet4!$C$28</c:f>
              <c:strCache>
                <c:ptCount val="1"/>
                <c:pt idx="0">
                  <c:v>Yes</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Sheet4!$B$29:$B$30</c:f>
              <c:strCache>
                <c:ptCount val="2"/>
                <c:pt idx="0">
                  <c:v>Syrian</c:v>
                </c:pt>
                <c:pt idx="1">
                  <c:v>Jordanian</c:v>
                </c:pt>
              </c:strCache>
            </c:strRef>
          </c:cat>
          <c:val>
            <c:numRef>
              <c:f>Sheet4!$C$29:$C$30</c:f>
              <c:numCache>
                <c:formatCode>0%</c:formatCode>
                <c:ptCount val="2"/>
                <c:pt idx="0">
                  <c:v>0.6</c:v>
                </c:pt>
                <c:pt idx="1">
                  <c:v>0.77</c:v>
                </c:pt>
              </c:numCache>
            </c:numRef>
          </c:val>
          <c:extLst>
            <c:ext xmlns:c16="http://schemas.microsoft.com/office/drawing/2014/chart" uri="{C3380CC4-5D6E-409C-BE32-E72D297353CC}">
              <c16:uniqueId val="{00000000-B422-438F-B8BE-74C5175CE438}"/>
            </c:ext>
          </c:extLst>
        </c:ser>
        <c:ser>
          <c:idx val="1"/>
          <c:order val="1"/>
          <c:tx>
            <c:strRef>
              <c:f>Sheet4!$D$28</c:f>
              <c:strCache>
                <c:ptCount val="1"/>
                <c:pt idx="0">
                  <c:v>No</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Sheet4!$B$29:$B$30</c:f>
              <c:strCache>
                <c:ptCount val="2"/>
                <c:pt idx="0">
                  <c:v>Syrian</c:v>
                </c:pt>
                <c:pt idx="1">
                  <c:v>Jordanian</c:v>
                </c:pt>
              </c:strCache>
            </c:strRef>
          </c:cat>
          <c:val>
            <c:numRef>
              <c:f>Sheet4!$D$29:$D$30</c:f>
              <c:numCache>
                <c:formatCode>0%</c:formatCode>
                <c:ptCount val="2"/>
                <c:pt idx="0">
                  <c:v>0.22772277227722776</c:v>
                </c:pt>
                <c:pt idx="1">
                  <c:v>0.16</c:v>
                </c:pt>
              </c:numCache>
            </c:numRef>
          </c:val>
          <c:extLst>
            <c:ext xmlns:c16="http://schemas.microsoft.com/office/drawing/2014/chart" uri="{C3380CC4-5D6E-409C-BE32-E72D297353CC}">
              <c16:uniqueId val="{00000001-B422-438F-B8BE-74C5175CE438}"/>
            </c:ext>
          </c:extLst>
        </c:ser>
        <c:ser>
          <c:idx val="2"/>
          <c:order val="2"/>
          <c:tx>
            <c:strRef>
              <c:f>Sheet4!$E$28</c:f>
              <c:strCache>
                <c:ptCount val="1"/>
                <c:pt idx="0">
                  <c:v>Don’t Know</c:v>
                </c:pt>
              </c:strCache>
            </c:strRef>
          </c:tx>
          <c:spPr>
            <a:solidFill>
              <a:srgbClr val="D2CB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Sheet4!$B$29:$B$30</c:f>
              <c:strCache>
                <c:ptCount val="2"/>
                <c:pt idx="0">
                  <c:v>Syrian</c:v>
                </c:pt>
                <c:pt idx="1">
                  <c:v>Jordanian</c:v>
                </c:pt>
              </c:strCache>
            </c:strRef>
          </c:cat>
          <c:val>
            <c:numRef>
              <c:f>Sheet4!$E$29:$E$30</c:f>
              <c:numCache>
                <c:formatCode>0%</c:formatCode>
                <c:ptCount val="2"/>
                <c:pt idx="0">
                  <c:v>0.17</c:v>
                </c:pt>
                <c:pt idx="1">
                  <c:v>7.0000000000000007E-2</c:v>
                </c:pt>
              </c:numCache>
            </c:numRef>
          </c:val>
          <c:extLst>
            <c:ext xmlns:c16="http://schemas.microsoft.com/office/drawing/2014/chart" uri="{C3380CC4-5D6E-409C-BE32-E72D297353CC}">
              <c16:uniqueId val="{00000002-B422-438F-B8BE-74C5175CE438}"/>
            </c:ext>
          </c:extLst>
        </c:ser>
        <c:dLbls>
          <c:showLegendKey val="0"/>
          <c:showVal val="0"/>
          <c:showCatName val="0"/>
          <c:showSerName val="0"/>
          <c:showPercent val="0"/>
          <c:showBubbleSize val="0"/>
        </c:dLbls>
        <c:gapWidth val="40"/>
        <c:overlap val="100"/>
        <c:axId val="-671368224"/>
        <c:axId val="-671380192"/>
      </c:barChart>
      <c:catAx>
        <c:axId val="-671368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671380192"/>
        <c:crosses val="autoZero"/>
        <c:auto val="1"/>
        <c:lblAlgn val="ctr"/>
        <c:lblOffset val="100"/>
        <c:noMultiLvlLbl val="0"/>
      </c:catAx>
      <c:valAx>
        <c:axId val="-671380192"/>
        <c:scaling>
          <c:orientation val="minMax"/>
        </c:scaling>
        <c:delete val="1"/>
        <c:axPos val="b"/>
        <c:numFmt formatCode="0%" sourceLinked="1"/>
        <c:majorTickMark val="none"/>
        <c:minorTickMark val="none"/>
        <c:tickLblPos val="nextTo"/>
        <c:crossAx val="-671368224"/>
        <c:crosses val="autoZero"/>
        <c:crossBetween val="between"/>
      </c:valAx>
      <c:spPr>
        <a:noFill/>
        <a:ln w="25400">
          <a:noFill/>
        </a:ln>
        <a:effectLst/>
      </c:spPr>
    </c:plotArea>
    <c:legend>
      <c:legendPos val="b"/>
      <c:layout>
        <c:manualLayout>
          <c:xMode val="edge"/>
          <c:yMode val="edge"/>
          <c:x val="0.31492848821704772"/>
          <c:y val="0.81248153259193112"/>
          <c:w val="0.36247280587252795"/>
          <c:h val="0.11608085071840246"/>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Cultural/ societal/ familial/ religious pressures</c:v>
                </c:pt>
                <c:pt idx="1">
                  <c:v>Lack of job opportunities fitting women's skills/ education/ training</c:v>
                </c:pt>
                <c:pt idx="2">
                  <c:v>Pay is not acceptable</c:v>
                </c:pt>
                <c:pt idx="3">
                  <c:v>Child care</c:v>
                </c:pt>
                <c:pt idx="4">
                  <c:v>Housework responsibilities</c:v>
                </c:pt>
              </c:strCache>
            </c:strRef>
          </c:cat>
          <c:val>
            <c:numRef>
              <c:f>Sheet1!$B$2:$B$6</c:f>
              <c:numCache>
                <c:formatCode>0%</c:formatCode>
                <c:ptCount val="5"/>
                <c:pt idx="0">
                  <c:v>0.43</c:v>
                </c:pt>
                <c:pt idx="1">
                  <c:v>0.42</c:v>
                </c:pt>
                <c:pt idx="2">
                  <c:v>0.36</c:v>
                </c:pt>
                <c:pt idx="3">
                  <c:v>0.35</c:v>
                </c:pt>
                <c:pt idx="4">
                  <c:v>0.32</c:v>
                </c:pt>
              </c:numCache>
            </c:numRef>
          </c:val>
          <c:extLst>
            <c:ext xmlns:c16="http://schemas.microsoft.com/office/drawing/2014/chart" uri="{C3380CC4-5D6E-409C-BE32-E72D297353CC}">
              <c16:uniqueId val="{00000000-BF31-4CA7-9C2D-86948719C665}"/>
            </c:ext>
          </c:extLst>
        </c:ser>
        <c:dLbls>
          <c:showLegendKey val="0"/>
          <c:showVal val="0"/>
          <c:showCatName val="0"/>
          <c:showSerName val="0"/>
          <c:showPercent val="0"/>
          <c:showBubbleSize val="0"/>
        </c:dLbls>
        <c:gapWidth val="219"/>
        <c:overlap val="-27"/>
        <c:axId val="-671368768"/>
        <c:axId val="-671379648"/>
      </c:barChart>
      <c:catAx>
        <c:axId val="-67136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671379648"/>
        <c:crosses val="autoZero"/>
        <c:auto val="1"/>
        <c:lblAlgn val="ctr"/>
        <c:lblOffset val="100"/>
        <c:noMultiLvlLbl val="0"/>
      </c:catAx>
      <c:valAx>
        <c:axId val="-671379648"/>
        <c:scaling>
          <c:orientation val="minMax"/>
        </c:scaling>
        <c:delete val="1"/>
        <c:axPos val="l"/>
        <c:numFmt formatCode="0%" sourceLinked="1"/>
        <c:majorTickMark val="none"/>
        <c:minorTickMark val="none"/>
        <c:tickLblPos val="nextTo"/>
        <c:crossAx val="-671368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Jordanian</c:v>
                </c:pt>
              </c:strCache>
            </c:strRef>
          </c:tx>
          <c:spPr>
            <a:solidFill>
              <a:srgbClr val="FACDC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Unacceptable pay</c:v>
                </c:pt>
                <c:pt idx="1">
                  <c:v>Lack of job opportunities fitting women's skills</c:v>
                </c:pt>
                <c:pt idx="2">
                  <c:v>Household responsibilities</c:v>
                </c:pt>
                <c:pt idx="3">
                  <c:v>Childcare</c:v>
                </c:pt>
              </c:strCache>
            </c:strRef>
          </c:cat>
          <c:val>
            <c:numRef>
              <c:f>Sheet1!$B$2:$B$5</c:f>
              <c:numCache>
                <c:formatCode>0%</c:formatCode>
                <c:ptCount val="4"/>
                <c:pt idx="0">
                  <c:v>0.37</c:v>
                </c:pt>
                <c:pt idx="1">
                  <c:v>0.43</c:v>
                </c:pt>
                <c:pt idx="2">
                  <c:v>0.3</c:v>
                </c:pt>
                <c:pt idx="3">
                  <c:v>0.33</c:v>
                </c:pt>
              </c:numCache>
            </c:numRef>
          </c:val>
          <c:extLst>
            <c:ext xmlns:c16="http://schemas.microsoft.com/office/drawing/2014/chart" uri="{C3380CC4-5D6E-409C-BE32-E72D297353CC}">
              <c16:uniqueId val="{00000000-A7EE-49BB-9EDB-DCC2059DC4F3}"/>
            </c:ext>
          </c:extLst>
        </c:ser>
        <c:ser>
          <c:idx val="1"/>
          <c:order val="1"/>
          <c:tx>
            <c:strRef>
              <c:f>Sheet1!$C$1</c:f>
              <c:strCache>
                <c:ptCount val="1"/>
                <c:pt idx="0">
                  <c:v>Syrian</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Unacceptable pay</c:v>
                </c:pt>
                <c:pt idx="1">
                  <c:v>Lack of job opportunities fitting women's skills</c:v>
                </c:pt>
                <c:pt idx="2">
                  <c:v>Household responsibilities</c:v>
                </c:pt>
                <c:pt idx="3">
                  <c:v>Childcare</c:v>
                </c:pt>
              </c:strCache>
            </c:strRef>
          </c:cat>
          <c:val>
            <c:numRef>
              <c:f>Sheet1!$C$2:$C$5</c:f>
              <c:numCache>
                <c:formatCode>0%</c:formatCode>
                <c:ptCount val="4"/>
                <c:pt idx="0">
                  <c:v>0.15</c:v>
                </c:pt>
                <c:pt idx="1">
                  <c:v>0.25</c:v>
                </c:pt>
                <c:pt idx="2">
                  <c:v>0.59</c:v>
                </c:pt>
                <c:pt idx="3">
                  <c:v>0.65</c:v>
                </c:pt>
              </c:numCache>
            </c:numRef>
          </c:val>
          <c:extLst>
            <c:ext xmlns:c16="http://schemas.microsoft.com/office/drawing/2014/chart" uri="{C3380CC4-5D6E-409C-BE32-E72D297353CC}">
              <c16:uniqueId val="{00000001-A7EE-49BB-9EDB-DCC2059DC4F3}"/>
            </c:ext>
          </c:extLst>
        </c:ser>
        <c:dLbls>
          <c:showLegendKey val="0"/>
          <c:showVal val="0"/>
          <c:showCatName val="0"/>
          <c:showSerName val="0"/>
          <c:showPercent val="0"/>
          <c:showBubbleSize val="0"/>
        </c:dLbls>
        <c:gapWidth val="182"/>
        <c:axId val="-671377472"/>
        <c:axId val="-557155312"/>
      </c:barChart>
      <c:catAx>
        <c:axId val="-67137747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557155312"/>
        <c:crosses val="autoZero"/>
        <c:auto val="1"/>
        <c:lblAlgn val="ctr"/>
        <c:lblOffset val="100"/>
        <c:noMultiLvlLbl val="0"/>
      </c:catAx>
      <c:valAx>
        <c:axId val="-557155312"/>
        <c:scaling>
          <c:orientation val="minMax"/>
        </c:scaling>
        <c:delete val="1"/>
        <c:axPos val="r"/>
        <c:numFmt formatCode="0%" sourceLinked="1"/>
        <c:majorTickMark val="none"/>
        <c:minorTickMark val="none"/>
        <c:tickLblPos val="nextTo"/>
        <c:crossAx val="-671377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860935748772918"/>
          <c:y val="0.14678340883492688"/>
          <c:w val="0.32543265740341687"/>
          <c:h val="0.6273373035759473"/>
        </c:manualLayout>
      </c:layout>
      <c:pieChart>
        <c:varyColors val="1"/>
        <c:ser>
          <c:idx val="0"/>
          <c:order val="0"/>
          <c:spPr>
            <a:solidFill>
              <a:srgbClr val="EE5859"/>
            </a:solidFill>
          </c:spPr>
          <c:dPt>
            <c:idx val="0"/>
            <c:bubble3D val="0"/>
            <c:explosion val="3"/>
            <c:spPr>
              <a:solidFill>
                <a:srgbClr val="EE5859"/>
              </a:solidFill>
              <a:ln w="19050">
                <a:solidFill>
                  <a:schemeClr val="lt1"/>
                </a:solidFill>
              </a:ln>
              <a:effectLst/>
            </c:spPr>
            <c:extLst>
              <c:ext xmlns:c16="http://schemas.microsoft.com/office/drawing/2014/chart" uri="{C3380CC4-5D6E-409C-BE32-E72D297353CC}">
                <c16:uniqueId val="{00000001-6697-4C93-848F-72E1A3AB7EF3}"/>
              </c:ext>
            </c:extLst>
          </c:dPt>
          <c:dPt>
            <c:idx val="1"/>
            <c:bubble3D val="0"/>
            <c:spPr>
              <a:solidFill>
                <a:srgbClr val="58585A"/>
              </a:solidFill>
              <a:ln w="19050">
                <a:solidFill>
                  <a:schemeClr val="lt1"/>
                </a:solidFill>
              </a:ln>
              <a:effectLst/>
            </c:spPr>
            <c:extLst>
              <c:ext xmlns:c16="http://schemas.microsoft.com/office/drawing/2014/chart" uri="{C3380CC4-5D6E-409C-BE32-E72D297353CC}">
                <c16:uniqueId val="{00000003-6697-4C93-848F-72E1A3AB7EF3}"/>
              </c:ext>
            </c:extLst>
          </c:dPt>
          <c:dPt>
            <c:idx val="2"/>
            <c:bubble3D val="0"/>
            <c:spPr>
              <a:solidFill>
                <a:srgbClr val="CDCDCD"/>
              </a:solidFill>
              <a:ln w="19050">
                <a:solidFill>
                  <a:schemeClr val="lt1"/>
                </a:solidFill>
              </a:ln>
              <a:effectLst/>
            </c:spPr>
            <c:extLst>
              <c:ext xmlns:c16="http://schemas.microsoft.com/office/drawing/2014/chart" uri="{C3380CC4-5D6E-409C-BE32-E72D297353CC}">
                <c16:uniqueId val="{00000005-6697-4C93-848F-72E1A3AB7EF3}"/>
              </c:ext>
            </c:extLst>
          </c:dPt>
          <c:dLbls>
            <c:dLbl>
              <c:idx val="0"/>
              <c:layout>
                <c:manualLayout>
                  <c:x val="-4.6723263099046411E-3"/>
                  <c:y val="-0.242761288762618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97-4C93-848F-72E1A3AB7EF3}"/>
                </c:ext>
              </c:extLst>
            </c:dLbl>
            <c:dLbl>
              <c:idx val="1"/>
              <c:layout>
                <c:manualLayout>
                  <c:x val="-1.8780666509724674E-2"/>
                  <c:y val="1.4038028862785535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97-4C93-848F-72E1A3AB7EF3}"/>
                </c:ext>
              </c:extLst>
            </c:dLbl>
            <c:dLbl>
              <c:idx val="2"/>
              <c:layout>
                <c:manualLayout>
                  <c:x val="1.2898576211021185E-2"/>
                  <c:y val="8.9036942775185691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97-4C93-848F-72E1A3AB7EF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Sheet2!$I$152:$K$152</c:f>
              <c:strCache>
                <c:ptCount val="3"/>
                <c:pt idx="0">
                  <c:v>Neither Have nor Applied</c:v>
                </c:pt>
                <c:pt idx="1">
                  <c:v>Have Permit</c:v>
                </c:pt>
                <c:pt idx="2">
                  <c:v>Applied for Permit</c:v>
                </c:pt>
              </c:strCache>
            </c:strRef>
          </c:cat>
          <c:val>
            <c:numRef>
              <c:f>Sheet2!$I$153:$K$153</c:f>
              <c:numCache>
                <c:formatCode>0%</c:formatCode>
                <c:ptCount val="3"/>
                <c:pt idx="0">
                  <c:v>0.96699669966996704</c:v>
                </c:pt>
                <c:pt idx="1">
                  <c:v>1.9801980198019802E-2</c:v>
                </c:pt>
                <c:pt idx="2">
                  <c:v>1.3201320132013201E-2</c:v>
                </c:pt>
              </c:numCache>
            </c:numRef>
          </c:val>
          <c:extLst>
            <c:ext xmlns:c16="http://schemas.microsoft.com/office/drawing/2014/chart" uri="{C3380CC4-5D6E-409C-BE32-E72D297353CC}">
              <c16:uniqueId val="{00000006-6697-4C93-848F-72E1A3AB7EF3}"/>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7193303858625644"/>
          <c:y val="0.22557848030921751"/>
          <c:w val="0.42806680054316343"/>
          <c:h val="0.4856215250918690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EE5859"/>
            </a:solidFill>
            <a:ln>
              <a:noFill/>
            </a:ln>
            <a:effectLst/>
          </c:spPr>
          <c:invertIfNegative val="0"/>
          <c:dPt>
            <c:idx val="0"/>
            <c:invertIfNegative val="0"/>
            <c:bubble3D val="0"/>
            <c:spPr>
              <a:solidFill>
                <a:srgbClr val="FACDCD"/>
              </a:solidFill>
              <a:ln>
                <a:noFill/>
              </a:ln>
              <a:effectLst/>
            </c:spPr>
            <c:extLst>
              <c:ext xmlns:c16="http://schemas.microsoft.com/office/drawing/2014/chart" uri="{C3380CC4-5D6E-409C-BE32-E72D297353CC}">
                <c16:uniqueId val="{00000001-7D00-4A27-BA72-0908FE99C051}"/>
              </c:ext>
            </c:extLst>
          </c:dPt>
          <c:dPt>
            <c:idx val="1"/>
            <c:invertIfNegative val="0"/>
            <c:bubble3D val="0"/>
            <c:spPr>
              <a:solidFill>
                <a:srgbClr val="F6ABAB"/>
              </a:solidFill>
              <a:ln>
                <a:noFill/>
              </a:ln>
              <a:effectLst/>
            </c:spPr>
            <c:extLst>
              <c:ext xmlns:c16="http://schemas.microsoft.com/office/drawing/2014/chart" uri="{C3380CC4-5D6E-409C-BE32-E72D297353CC}">
                <c16:uniqueId val="{00000003-7D00-4A27-BA72-0908FE99C051}"/>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00-4A27-BA72-0908FE99C051}"/>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00-4A27-BA72-0908FE99C051}"/>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00-4A27-BA72-0908FE99C05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Sheet4!$O$87:$Q$87</c:f>
              <c:strCache>
                <c:ptCount val="3"/>
                <c:pt idx="0">
                  <c:v>Did Not Know I Needed One</c:v>
                </c:pt>
                <c:pt idx="1">
                  <c:v>Cost is too High</c:v>
                </c:pt>
                <c:pt idx="2">
                  <c:v>Do Not Want to Work</c:v>
                </c:pt>
              </c:strCache>
            </c:strRef>
          </c:cat>
          <c:val>
            <c:numRef>
              <c:f>Sheet4!$O$88:$Q$88</c:f>
              <c:numCache>
                <c:formatCode>0%</c:formatCode>
                <c:ptCount val="3"/>
                <c:pt idx="0">
                  <c:v>0.13804713804713806</c:v>
                </c:pt>
                <c:pt idx="1">
                  <c:v>0.16835016835016836</c:v>
                </c:pt>
                <c:pt idx="2">
                  <c:v>0.42760942760942761</c:v>
                </c:pt>
              </c:numCache>
            </c:numRef>
          </c:val>
          <c:extLst>
            <c:ext xmlns:c16="http://schemas.microsoft.com/office/drawing/2014/chart" uri="{C3380CC4-5D6E-409C-BE32-E72D297353CC}">
              <c16:uniqueId val="{00000005-7D00-4A27-BA72-0908FE99C051}"/>
            </c:ext>
          </c:extLst>
        </c:ser>
        <c:dLbls>
          <c:showLegendKey val="0"/>
          <c:showVal val="0"/>
          <c:showCatName val="0"/>
          <c:showSerName val="0"/>
          <c:showPercent val="0"/>
          <c:showBubbleSize val="0"/>
        </c:dLbls>
        <c:gapWidth val="62"/>
        <c:axId val="-557161296"/>
        <c:axId val="-557157488"/>
      </c:barChart>
      <c:catAx>
        <c:axId val="-557161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557157488"/>
        <c:crosses val="autoZero"/>
        <c:auto val="1"/>
        <c:lblAlgn val="ctr"/>
        <c:lblOffset val="100"/>
        <c:noMultiLvlLbl val="0"/>
      </c:catAx>
      <c:valAx>
        <c:axId val="-557157488"/>
        <c:scaling>
          <c:orientation val="minMax"/>
        </c:scaling>
        <c:delete val="1"/>
        <c:axPos val="b"/>
        <c:numFmt formatCode="0%" sourceLinked="1"/>
        <c:majorTickMark val="none"/>
        <c:minorTickMark val="none"/>
        <c:tickLblPos val="nextTo"/>
        <c:crossAx val="-55716129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01659853493923"/>
          <c:y val="4.2768273716951785E-2"/>
          <c:w val="0.53804379635472399"/>
          <c:h val="0.9144634525660964"/>
        </c:manualLayout>
      </c:layout>
      <c:barChart>
        <c:barDir val="bar"/>
        <c:grouping val="clustered"/>
        <c:varyColors val="0"/>
        <c:ser>
          <c:idx val="0"/>
          <c:order val="0"/>
          <c:tx>
            <c:strRef>
              <c:f>Sheet1!$B$1</c:f>
              <c:strCache>
                <c:ptCount val="1"/>
                <c:pt idx="0">
                  <c:v>Series 1</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job opportunities adapted to women's skills/ training/ education</c:v>
                </c:pt>
                <c:pt idx="1">
                  <c:v>Better pay for women</c:v>
                </c:pt>
                <c:pt idx="2">
                  <c:v>Assistance with child care</c:v>
                </c:pt>
                <c:pt idx="3">
                  <c:v>Providing job opportunities close to women's home</c:v>
                </c:pt>
                <c:pt idx="4">
                  <c:v>More/ better education and training for women</c:v>
                </c:pt>
              </c:strCache>
            </c:strRef>
          </c:cat>
          <c:val>
            <c:numRef>
              <c:f>Sheet1!$B$2:$B$6</c:f>
              <c:numCache>
                <c:formatCode>0%</c:formatCode>
                <c:ptCount val="5"/>
                <c:pt idx="0">
                  <c:v>0.39</c:v>
                </c:pt>
                <c:pt idx="1">
                  <c:v>0.39</c:v>
                </c:pt>
                <c:pt idx="2">
                  <c:v>0.35</c:v>
                </c:pt>
                <c:pt idx="3">
                  <c:v>0.24</c:v>
                </c:pt>
                <c:pt idx="4">
                  <c:v>0.24</c:v>
                </c:pt>
              </c:numCache>
            </c:numRef>
          </c:val>
          <c:extLst>
            <c:ext xmlns:c16="http://schemas.microsoft.com/office/drawing/2014/chart" uri="{C3380CC4-5D6E-409C-BE32-E72D297353CC}">
              <c16:uniqueId val="{00000000-868E-4F3C-807A-B0FE21876FC9}"/>
            </c:ext>
          </c:extLst>
        </c:ser>
        <c:dLbls>
          <c:dLblPos val="ctr"/>
          <c:showLegendKey val="0"/>
          <c:showVal val="1"/>
          <c:showCatName val="0"/>
          <c:showSerName val="0"/>
          <c:showPercent val="0"/>
          <c:showBubbleSize val="0"/>
        </c:dLbls>
        <c:gapWidth val="182"/>
        <c:axId val="-557168368"/>
        <c:axId val="-557164016"/>
      </c:barChart>
      <c:catAx>
        <c:axId val="-557168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557164016"/>
        <c:crosses val="autoZero"/>
        <c:auto val="1"/>
        <c:lblAlgn val="ctr"/>
        <c:lblOffset val="100"/>
        <c:noMultiLvlLbl val="0"/>
      </c:catAx>
      <c:valAx>
        <c:axId val="-557164016"/>
        <c:scaling>
          <c:orientation val="minMax"/>
        </c:scaling>
        <c:delete val="1"/>
        <c:axPos val="t"/>
        <c:numFmt formatCode="0%" sourceLinked="1"/>
        <c:majorTickMark val="none"/>
        <c:minorTickMark val="none"/>
        <c:tickLblPos val="nextTo"/>
        <c:crossAx val="-557168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86266665207989"/>
          <c:y val="0"/>
          <c:w val="0.73091275086700225"/>
          <c:h val="0.59085875094528295"/>
        </c:manualLayout>
      </c:layout>
      <c:barChart>
        <c:barDir val="bar"/>
        <c:grouping val="percentStacked"/>
        <c:varyColors val="0"/>
        <c:ser>
          <c:idx val="0"/>
          <c:order val="0"/>
          <c:tx>
            <c:strRef>
              <c:f>Sheet4!$C$317</c:f>
              <c:strCache>
                <c:ptCount val="1"/>
                <c:pt idx="0">
                  <c:v>At Home</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Sheet4!$B$318:$B$319</c:f>
              <c:strCache>
                <c:ptCount val="2"/>
                <c:pt idx="0">
                  <c:v>Syrian</c:v>
                </c:pt>
                <c:pt idx="1">
                  <c:v>Jordanian</c:v>
                </c:pt>
              </c:strCache>
            </c:strRef>
          </c:cat>
          <c:val>
            <c:numRef>
              <c:f>Sheet4!$C$318:$C$319</c:f>
              <c:numCache>
                <c:formatCode>0%</c:formatCode>
                <c:ptCount val="2"/>
                <c:pt idx="0">
                  <c:v>0.57664233576642332</c:v>
                </c:pt>
                <c:pt idx="1">
                  <c:v>0.28378378378378377</c:v>
                </c:pt>
              </c:numCache>
            </c:numRef>
          </c:val>
          <c:extLst>
            <c:ext xmlns:c16="http://schemas.microsoft.com/office/drawing/2014/chart" uri="{C3380CC4-5D6E-409C-BE32-E72D297353CC}">
              <c16:uniqueId val="{00000000-03C4-40D6-8A07-29331AD27E7C}"/>
            </c:ext>
          </c:extLst>
        </c:ser>
        <c:ser>
          <c:idx val="1"/>
          <c:order val="1"/>
          <c:tx>
            <c:strRef>
              <c:f>Sheet4!$D$317</c:f>
              <c:strCache>
                <c:ptCount val="1"/>
                <c:pt idx="0">
                  <c:v>Outside the Home</c:v>
                </c:pt>
              </c:strCache>
            </c:strRef>
          </c:tx>
          <c:spPr>
            <a:solidFill>
              <a:srgbClr val="ABAB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Sheet4!$B$318:$B$319</c:f>
              <c:strCache>
                <c:ptCount val="2"/>
                <c:pt idx="0">
                  <c:v>Syrian</c:v>
                </c:pt>
                <c:pt idx="1">
                  <c:v>Jordanian</c:v>
                </c:pt>
              </c:strCache>
            </c:strRef>
          </c:cat>
          <c:val>
            <c:numRef>
              <c:f>Sheet4!$D$318:$D$319</c:f>
              <c:numCache>
                <c:formatCode>0%</c:formatCode>
                <c:ptCount val="2"/>
                <c:pt idx="0">
                  <c:v>6.569343065693431E-2</c:v>
                </c:pt>
                <c:pt idx="1">
                  <c:v>0.25675675675675674</c:v>
                </c:pt>
              </c:numCache>
            </c:numRef>
          </c:val>
          <c:extLst>
            <c:ext xmlns:c16="http://schemas.microsoft.com/office/drawing/2014/chart" uri="{C3380CC4-5D6E-409C-BE32-E72D297353CC}">
              <c16:uniqueId val="{00000001-03C4-40D6-8A07-29331AD27E7C}"/>
            </c:ext>
          </c:extLst>
        </c:ser>
        <c:ser>
          <c:idx val="2"/>
          <c:order val="2"/>
          <c:tx>
            <c:strRef>
              <c:f>Sheet4!$E$317</c:f>
              <c:strCache>
                <c:ptCount val="1"/>
                <c:pt idx="0">
                  <c:v>Either/No Preference</c:v>
                </c:pt>
              </c:strCache>
            </c:strRef>
          </c:tx>
          <c:spPr>
            <a:solidFill>
              <a:srgbClr val="E5E6E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Sheet4!$B$318:$B$319</c:f>
              <c:strCache>
                <c:ptCount val="2"/>
                <c:pt idx="0">
                  <c:v>Syrian</c:v>
                </c:pt>
                <c:pt idx="1">
                  <c:v>Jordanian</c:v>
                </c:pt>
              </c:strCache>
            </c:strRef>
          </c:cat>
          <c:val>
            <c:numRef>
              <c:f>Sheet4!$E$318:$E$319</c:f>
              <c:numCache>
                <c:formatCode>0%</c:formatCode>
                <c:ptCount val="2"/>
                <c:pt idx="0">
                  <c:v>0.33</c:v>
                </c:pt>
                <c:pt idx="1">
                  <c:v>0.4391891891891892</c:v>
                </c:pt>
              </c:numCache>
            </c:numRef>
          </c:val>
          <c:extLst>
            <c:ext xmlns:c16="http://schemas.microsoft.com/office/drawing/2014/chart" uri="{C3380CC4-5D6E-409C-BE32-E72D297353CC}">
              <c16:uniqueId val="{00000002-03C4-40D6-8A07-29331AD27E7C}"/>
            </c:ext>
          </c:extLst>
        </c:ser>
        <c:ser>
          <c:idx val="3"/>
          <c:order val="3"/>
          <c:tx>
            <c:strRef>
              <c:f>Sheet4!$F$317</c:f>
              <c:strCache>
                <c:ptCount val="1"/>
                <c:pt idx="0">
                  <c:v>Don’t Know</c:v>
                </c:pt>
              </c:strCache>
            </c:strRef>
          </c:tx>
          <c:spPr>
            <a:solidFill>
              <a:srgbClr val="D2CB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Sheet4!$B$318:$B$319</c:f>
              <c:strCache>
                <c:ptCount val="2"/>
                <c:pt idx="0">
                  <c:v>Syrian</c:v>
                </c:pt>
                <c:pt idx="1">
                  <c:v>Jordanian</c:v>
                </c:pt>
              </c:strCache>
            </c:strRef>
          </c:cat>
          <c:val>
            <c:numRef>
              <c:f>Sheet4!$F$318:$F$319</c:f>
              <c:numCache>
                <c:formatCode>0%</c:formatCode>
                <c:ptCount val="2"/>
                <c:pt idx="0">
                  <c:v>2.1897810218978103E-2</c:v>
                </c:pt>
                <c:pt idx="1">
                  <c:v>2.0270270270270271E-2</c:v>
                </c:pt>
              </c:numCache>
            </c:numRef>
          </c:val>
          <c:extLst>
            <c:ext xmlns:c16="http://schemas.microsoft.com/office/drawing/2014/chart" uri="{C3380CC4-5D6E-409C-BE32-E72D297353CC}">
              <c16:uniqueId val="{00000003-03C4-40D6-8A07-29331AD27E7C}"/>
            </c:ext>
          </c:extLst>
        </c:ser>
        <c:dLbls>
          <c:showLegendKey val="0"/>
          <c:showVal val="0"/>
          <c:showCatName val="0"/>
          <c:showSerName val="0"/>
          <c:showPercent val="0"/>
          <c:showBubbleSize val="0"/>
        </c:dLbls>
        <c:gapWidth val="50"/>
        <c:overlap val="100"/>
        <c:axId val="-557158576"/>
        <c:axId val="-557161840"/>
      </c:barChart>
      <c:catAx>
        <c:axId val="-557158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557161840"/>
        <c:crosses val="autoZero"/>
        <c:auto val="1"/>
        <c:lblAlgn val="ctr"/>
        <c:lblOffset val="100"/>
        <c:noMultiLvlLbl val="0"/>
      </c:catAx>
      <c:valAx>
        <c:axId val="-557161840"/>
        <c:scaling>
          <c:orientation val="minMax"/>
        </c:scaling>
        <c:delete val="1"/>
        <c:axPos val="b"/>
        <c:numFmt formatCode="0%" sourceLinked="1"/>
        <c:majorTickMark val="none"/>
        <c:minorTickMark val="none"/>
        <c:tickLblPos val="nextTo"/>
        <c:crossAx val="-557158576"/>
        <c:crosses val="autoZero"/>
        <c:crossBetween val="between"/>
      </c:valAx>
      <c:spPr>
        <a:noFill/>
        <a:ln>
          <a:noFill/>
        </a:ln>
        <a:effectLst/>
      </c:spPr>
    </c:plotArea>
    <c:legend>
      <c:legendPos val="b"/>
      <c:layout>
        <c:manualLayout>
          <c:xMode val="edge"/>
          <c:yMode val="edge"/>
          <c:x val="1.3886781467865377E-2"/>
          <c:y val="0.71191955485947822"/>
          <c:w val="0.98611321853213463"/>
          <c:h val="0.288080445140521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84262926378735"/>
          <c:y val="2.3210514984671922E-2"/>
          <c:w val="0.45407596416253149"/>
          <c:h val="0.79519297441470227"/>
        </c:manualLayout>
      </c:layout>
      <c:pieChart>
        <c:varyColors val="1"/>
        <c:ser>
          <c:idx val="0"/>
          <c:order val="0"/>
          <c:dPt>
            <c:idx val="0"/>
            <c:bubble3D val="0"/>
            <c:spPr>
              <a:solidFill>
                <a:srgbClr val="EE5859"/>
              </a:solidFill>
              <a:ln w="19050">
                <a:solidFill>
                  <a:schemeClr val="lt1"/>
                </a:solidFill>
              </a:ln>
              <a:effectLst/>
            </c:spPr>
            <c:extLst>
              <c:ext xmlns:c16="http://schemas.microsoft.com/office/drawing/2014/chart" uri="{C3380CC4-5D6E-409C-BE32-E72D297353CC}">
                <c16:uniqueId val="{00000001-834B-444B-B080-413654056DCD}"/>
              </c:ext>
            </c:extLst>
          </c:dPt>
          <c:dPt>
            <c:idx val="1"/>
            <c:bubble3D val="0"/>
            <c:explosion val="2"/>
            <c:spPr>
              <a:solidFill>
                <a:srgbClr val="595959"/>
              </a:solidFill>
              <a:ln w="19050">
                <a:solidFill>
                  <a:schemeClr val="lt1"/>
                </a:solidFill>
              </a:ln>
              <a:effectLst/>
            </c:spPr>
            <c:extLst>
              <c:ext xmlns:c16="http://schemas.microsoft.com/office/drawing/2014/chart" uri="{C3380CC4-5D6E-409C-BE32-E72D297353CC}">
                <c16:uniqueId val="{00000003-834B-444B-B080-413654056DCD}"/>
              </c:ext>
            </c:extLst>
          </c:dPt>
          <c:dLbls>
            <c:dLbl>
              <c:idx val="0"/>
              <c:layout>
                <c:manualLayout>
                  <c:x val="-9.0179552605626087E-2"/>
                  <c:y val="-0.21172266249096708"/>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4B-444B-B080-413654056DCD}"/>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34B-444B-B080-413654056DC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Sheet4!$C$62:$D$62</c:f>
              <c:strCache>
                <c:ptCount val="2"/>
                <c:pt idx="0">
                  <c:v>Unemployed/Not Working</c:v>
                </c:pt>
                <c:pt idx="1">
                  <c:v>Employed</c:v>
                </c:pt>
              </c:strCache>
            </c:strRef>
          </c:cat>
          <c:val>
            <c:numRef>
              <c:f>Sheet4!$C$64:$D$64</c:f>
              <c:numCache>
                <c:formatCode>0%</c:formatCode>
                <c:ptCount val="2"/>
                <c:pt idx="0">
                  <c:v>0.82508250825082508</c:v>
                </c:pt>
                <c:pt idx="1">
                  <c:v>0.17491749174917495</c:v>
                </c:pt>
              </c:numCache>
            </c:numRef>
          </c:val>
          <c:extLst>
            <c:ext xmlns:c16="http://schemas.microsoft.com/office/drawing/2014/chart" uri="{C3380CC4-5D6E-409C-BE32-E72D297353CC}">
              <c16:uniqueId val="{00000004-834B-444B-B080-413654056DC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693770951898343E-2"/>
          <c:y val="0.16797125671436361"/>
          <c:w val="0.34046500824565074"/>
          <c:h val="0.77984890402213236"/>
        </c:manualLayout>
      </c:layout>
      <c:doughnutChart>
        <c:varyColors val="1"/>
        <c:ser>
          <c:idx val="0"/>
          <c:order val="0"/>
          <c:spPr>
            <a:ln w="9525"/>
          </c:spPr>
          <c:dPt>
            <c:idx val="0"/>
            <c:bubble3D val="0"/>
            <c:spPr>
              <a:solidFill>
                <a:srgbClr val="78787A"/>
              </a:solidFill>
              <a:ln w="9525">
                <a:solidFill>
                  <a:sysClr val="window" lastClr="FFFFFF"/>
                </a:solidFill>
              </a:ln>
              <a:effectLst/>
            </c:spPr>
            <c:extLst>
              <c:ext xmlns:c16="http://schemas.microsoft.com/office/drawing/2014/chart" uri="{C3380CC4-5D6E-409C-BE32-E72D297353CC}">
                <c16:uniqueId val="{00000001-3B31-4570-9A27-E3846B5EAFEF}"/>
              </c:ext>
            </c:extLst>
          </c:dPt>
          <c:dPt>
            <c:idx val="1"/>
            <c:bubble3D val="0"/>
            <c:spPr>
              <a:solidFill>
                <a:srgbClr val="A2A2A4"/>
              </a:solidFill>
              <a:ln w="9525">
                <a:solidFill>
                  <a:sysClr val="window" lastClr="FFFFFF"/>
                </a:solidFill>
              </a:ln>
              <a:effectLst/>
            </c:spPr>
            <c:extLst>
              <c:ext xmlns:c16="http://schemas.microsoft.com/office/drawing/2014/chart" uri="{C3380CC4-5D6E-409C-BE32-E72D297353CC}">
                <c16:uniqueId val="{00000003-3B31-4570-9A27-E3846B5EAFEF}"/>
              </c:ext>
            </c:extLst>
          </c:dPt>
          <c:dPt>
            <c:idx val="2"/>
            <c:bubble3D val="0"/>
            <c:spPr>
              <a:solidFill>
                <a:srgbClr val="D1D3D4"/>
              </a:solidFill>
              <a:ln w="9525">
                <a:solidFill>
                  <a:sysClr val="window" lastClr="FFFFFF"/>
                </a:solidFill>
              </a:ln>
              <a:effectLst/>
            </c:spPr>
            <c:extLst>
              <c:ext xmlns:c16="http://schemas.microsoft.com/office/drawing/2014/chart" uri="{C3380CC4-5D6E-409C-BE32-E72D297353CC}">
                <c16:uniqueId val="{00000005-3B31-4570-9A27-E3846B5EAFEF}"/>
              </c:ext>
            </c:extLst>
          </c:dPt>
          <c:dPt>
            <c:idx val="3"/>
            <c:bubble3D val="0"/>
            <c:spPr>
              <a:solidFill>
                <a:srgbClr val="D2CBB7"/>
              </a:solidFill>
              <a:ln w="9525">
                <a:solidFill>
                  <a:schemeClr val="lt1"/>
                </a:solidFill>
              </a:ln>
              <a:effectLst/>
            </c:spPr>
            <c:extLst>
              <c:ext xmlns:c16="http://schemas.microsoft.com/office/drawing/2014/chart" uri="{C3380CC4-5D6E-409C-BE32-E72D297353CC}">
                <c16:uniqueId val="{00000007-3B31-4570-9A27-E3846B5EAFEF}"/>
              </c:ext>
            </c:extLst>
          </c:dPt>
          <c:dLbls>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B31-4570-9A27-E3846B5EAFEF}"/>
                </c:ext>
              </c:extLst>
            </c:dLbl>
            <c:dLbl>
              <c:idx val="3"/>
              <c:layout>
                <c:manualLayout>
                  <c:x val="0"/>
                  <c:y val="-4.1666666666666664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31-4570-9A27-E3846B5EAFE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Sheet20!$A$10:$D$10</c:f>
              <c:strCache>
                <c:ptCount val="4"/>
                <c:pt idx="0">
                  <c:v>Either/I have no preference</c:v>
                </c:pt>
                <c:pt idx="1">
                  <c:v>At home</c:v>
                </c:pt>
                <c:pt idx="2">
                  <c:v>Outside the home</c:v>
                </c:pt>
                <c:pt idx="3">
                  <c:v>Don't know</c:v>
                </c:pt>
              </c:strCache>
            </c:strRef>
          </c:cat>
          <c:val>
            <c:numRef>
              <c:f>Sheet20!$A$11:$D$11</c:f>
              <c:numCache>
                <c:formatCode>###0%</c:formatCode>
                <c:ptCount val="4"/>
                <c:pt idx="0">
                  <c:v>0.43419183894168023</c:v>
                </c:pt>
                <c:pt idx="1">
                  <c:v>0.29758252134802127</c:v>
                </c:pt>
                <c:pt idx="2">
                  <c:v>0.24647480621941575</c:v>
                </c:pt>
                <c:pt idx="3">
                  <c:v>2.1750833490878432E-2</c:v>
                </c:pt>
              </c:numCache>
            </c:numRef>
          </c:val>
          <c:extLst>
            <c:ext xmlns:c16="http://schemas.microsoft.com/office/drawing/2014/chart" uri="{C3380CC4-5D6E-409C-BE32-E72D297353CC}">
              <c16:uniqueId val="{00000008-3B31-4570-9A27-E3846B5EAFEF}"/>
            </c:ext>
          </c:extLst>
        </c:ser>
        <c:dLbls>
          <c:showLegendKey val="0"/>
          <c:showVal val="1"/>
          <c:showCatName val="0"/>
          <c:showSerName val="0"/>
          <c:showPercent val="0"/>
          <c:showBubbleSize val="0"/>
          <c:showLeaderLines val="1"/>
        </c:dLbls>
        <c:firstSliceAng val="0"/>
        <c:holeSize val="40"/>
      </c:doughnutChart>
      <c:spPr>
        <a:noFill/>
        <a:ln>
          <a:noFill/>
        </a:ln>
        <a:effectLst/>
      </c:spPr>
    </c:plotArea>
    <c:legend>
      <c:legendPos val="r"/>
      <c:layout>
        <c:manualLayout>
          <c:xMode val="edge"/>
          <c:yMode val="edge"/>
          <c:x val="0.40301182206402553"/>
          <c:y val="0.29479206699616578"/>
          <c:w val="0.55913250703256479"/>
          <c:h val="0.505524323647966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384965768167868E-2"/>
          <c:y val="3.7107124940116143E-2"/>
          <c:w val="0.98589065255731922"/>
          <c:h val="0.61505578925921933"/>
        </c:manualLayout>
      </c:layout>
      <c:barChart>
        <c:barDir val="col"/>
        <c:grouping val="clustered"/>
        <c:varyColors val="0"/>
        <c:ser>
          <c:idx val="0"/>
          <c:order val="0"/>
          <c:tx>
            <c:strRef>
              <c:f>Sheet1!$A$2</c:f>
              <c:strCache>
                <c:ptCount val="1"/>
                <c:pt idx="0">
                  <c:v>In employment</c:v>
                </c:pt>
              </c:strCache>
            </c:strRef>
          </c:tx>
          <c:spPr>
            <a:solidFill>
              <a:srgbClr val="58585A"/>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31D8-4F88-AD16-F3649D90586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University degree and above</c:v>
                </c:pt>
                <c:pt idx="1">
                  <c:v>Secondary</c:v>
                </c:pt>
                <c:pt idx="2">
                  <c:v>Vocational training</c:v>
                </c:pt>
                <c:pt idx="3">
                  <c:v>Primary</c:v>
                </c:pt>
                <c:pt idx="4">
                  <c:v>No formal education</c:v>
                </c:pt>
              </c:strCache>
            </c:strRef>
          </c:cat>
          <c:val>
            <c:numRef>
              <c:f>Sheet1!$B$2:$F$2</c:f>
              <c:numCache>
                <c:formatCode>0%</c:formatCode>
                <c:ptCount val="5"/>
                <c:pt idx="0">
                  <c:v>0.63</c:v>
                </c:pt>
                <c:pt idx="1">
                  <c:v>0.26</c:v>
                </c:pt>
                <c:pt idx="2">
                  <c:v>0.03</c:v>
                </c:pt>
                <c:pt idx="3">
                  <c:v>0.08</c:v>
                </c:pt>
                <c:pt idx="4">
                  <c:v>0</c:v>
                </c:pt>
              </c:numCache>
            </c:numRef>
          </c:val>
          <c:extLst>
            <c:ext xmlns:c16="http://schemas.microsoft.com/office/drawing/2014/chart" uri="{C3380CC4-5D6E-409C-BE32-E72D297353CC}">
              <c16:uniqueId val="{00000001-31D8-4F88-AD16-F3649D90586A}"/>
            </c:ext>
          </c:extLst>
        </c:ser>
        <c:ser>
          <c:idx val="1"/>
          <c:order val="1"/>
          <c:tx>
            <c:strRef>
              <c:f>Sheet1!$A$3</c:f>
              <c:strCache>
                <c:ptCount val="1"/>
                <c:pt idx="0">
                  <c:v>Not in employment</c:v>
                </c:pt>
              </c:strCache>
            </c:strRef>
          </c:tx>
          <c:spPr>
            <a:solidFill>
              <a:srgbClr val="EE58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University degree and above</c:v>
                </c:pt>
                <c:pt idx="1">
                  <c:v>Secondary</c:v>
                </c:pt>
                <c:pt idx="2">
                  <c:v>Vocational training</c:v>
                </c:pt>
                <c:pt idx="3">
                  <c:v>Primary</c:v>
                </c:pt>
                <c:pt idx="4">
                  <c:v>No formal education</c:v>
                </c:pt>
              </c:strCache>
            </c:strRef>
          </c:cat>
          <c:val>
            <c:numRef>
              <c:f>Sheet1!$B$3:$F$3</c:f>
              <c:numCache>
                <c:formatCode>0%</c:formatCode>
                <c:ptCount val="5"/>
                <c:pt idx="0">
                  <c:v>0.3</c:v>
                </c:pt>
                <c:pt idx="1">
                  <c:v>0.37</c:v>
                </c:pt>
                <c:pt idx="2">
                  <c:v>0.01</c:v>
                </c:pt>
                <c:pt idx="3">
                  <c:v>0.25</c:v>
                </c:pt>
                <c:pt idx="4">
                  <c:v>0.05</c:v>
                </c:pt>
              </c:numCache>
            </c:numRef>
          </c:val>
          <c:extLst>
            <c:ext xmlns:c16="http://schemas.microsoft.com/office/drawing/2014/chart" uri="{C3380CC4-5D6E-409C-BE32-E72D297353CC}">
              <c16:uniqueId val="{00000002-31D8-4F88-AD16-F3649D90586A}"/>
            </c:ext>
          </c:extLst>
        </c:ser>
        <c:dLbls>
          <c:dLblPos val="outEnd"/>
          <c:showLegendKey val="0"/>
          <c:showVal val="1"/>
          <c:showCatName val="0"/>
          <c:showSerName val="0"/>
          <c:showPercent val="0"/>
          <c:showBubbleSize val="0"/>
        </c:dLbls>
        <c:gapWidth val="100"/>
        <c:overlap val="-27"/>
        <c:axId val="-683482832"/>
        <c:axId val="-683474128"/>
      </c:barChart>
      <c:catAx>
        <c:axId val="-68348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683474128"/>
        <c:crosses val="autoZero"/>
        <c:auto val="1"/>
        <c:lblAlgn val="ctr"/>
        <c:lblOffset val="100"/>
        <c:noMultiLvlLbl val="0"/>
      </c:catAx>
      <c:valAx>
        <c:axId val="-683474128"/>
        <c:scaling>
          <c:orientation val="minMax"/>
        </c:scaling>
        <c:delete val="1"/>
        <c:axPos val="l"/>
        <c:numFmt formatCode="0%" sourceLinked="1"/>
        <c:majorTickMark val="none"/>
        <c:minorTickMark val="none"/>
        <c:tickLblPos val="nextTo"/>
        <c:crossAx val="-683482832"/>
        <c:crosses val="autoZero"/>
        <c:crossBetween val="between"/>
      </c:valAx>
      <c:spPr>
        <a:noFill/>
        <a:ln>
          <a:noFill/>
        </a:ln>
        <a:effectLst/>
      </c:spPr>
    </c:plotArea>
    <c:legend>
      <c:legendPos val="b"/>
      <c:layout>
        <c:manualLayout>
          <c:xMode val="edge"/>
          <c:yMode val="edge"/>
          <c:x val="0.14472843672318739"/>
          <c:y val="0.89156862745098042"/>
          <c:w val="0.68408844727742357"/>
          <c:h val="8.8823302841472759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6345869656103"/>
          <c:y val="5.9618153621088014E-2"/>
          <c:w val="0.8485349360577793"/>
          <c:h val="0.79982511439259907"/>
        </c:manualLayout>
      </c:layout>
      <c:barChart>
        <c:barDir val="bar"/>
        <c:grouping val="clustered"/>
        <c:varyColors val="0"/>
        <c:ser>
          <c:idx val="0"/>
          <c:order val="0"/>
          <c:tx>
            <c:strRef>
              <c:f>Sheet1!$B$1</c:f>
              <c:strCache>
                <c:ptCount val="1"/>
                <c:pt idx="0">
                  <c:v>Working </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Jordanian</c:v>
                </c:pt>
                <c:pt idx="1">
                  <c:v>Syrian</c:v>
                </c:pt>
              </c:strCache>
            </c:strRef>
          </c:cat>
          <c:val>
            <c:numRef>
              <c:f>Sheet1!$B$2:$B$3</c:f>
              <c:numCache>
                <c:formatCode>0</c:formatCode>
                <c:ptCount val="2"/>
                <c:pt idx="0">
                  <c:v>854</c:v>
                </c:pt>
                <c:pt idx="1">
                  <c:v>316</c:v>
                </c:pt>
              </c:numCache>
            </c:numRef>
          </c:val>
          <c:extLst>
            <c:ext xmlns:c16="http://schemas.microsoft.com/office/drawing/2014/chart" uri="{C3380CC4-5D6E-409C-BE32-E72D297353CC}">
              <c16:uniqueId val="{00000000-E4B8-4584-9BD4-7FF6610F5FBA}"/>
            </c:ext>
          </c:extLst>
        </c:ser>
        <c:ser>
          <c:idx val="1"/>
          <c:order val="1"/>
          <c:tx>
            <c:strRef>
              <c:f>Sheet1!$C$1</c:f>
              <c:strCache>
                <c:ptCount val="1"/>
                <c:pt idx="0">
                  <c:v>Not Working</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Jordanian</c:v>
                </c:pt>
                <c:pt idx="1">
                  <c:v>Syrian</c:v>
                </c:pt>
              </c:strCache>
            </c:strRef>
          </c:cat>
          <c:val>
            <c:numRef>
              <c:f>Sheet1!$C$2:$C$3</c:f>
              <c:numCache>
                <c:formatCode>0</c:formatCode>
                <c:ptCount val="2"/>
                <c:pt idx="0">
                  <c:v>493</c:v>
                </c:pt>
                <c:pt idx="1">
                  <c:v>326</c:v>
                </c:pt>
              </c:numCache>
            </c:numRef>
          </c:val>
          <c:extLst>
            <c:ext xmlns:c16="http://schemas.microsoft.com/office/drawing/2014/chart" uri="{C3380CC4-5D6E-409C-BE32-E72D297353CC}">
              <c16:uniqueId val="{00000004-E4B8-4584-9BD4-7FF6610F5FBA}"/>
            </c:ext>
          </c:extLst>
        </c:ser>
        <c:dLbls>
          <c:showLegendKey val="0"/>
          <c:showVal val="0"/>
          <c:showCatName val="0"/>
          <c:showSerName val="0"/>
          <c:showPercent val="0"/>
          <c:showBubbleSize val="0"/>
        </c:dLbls>
        <c:gapWidth val="182"/>
        <c:axId val="-683472496"/>
        <c:axId val="-683470864"/>
      </c:barChart>
      <c:catAx>
        <c:axId val="-683472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683470864"/>
        <c:crosses val="autoZero"/>
        <c:auto val="1"/>
        <c:lblAlgn val="ctr"/>
        <c:lblOffset val="100"/>
        <c:noMultiLvlLbl val="0"/>
      </c:catAx>
      <c:valAx>
        <c:axId val="-683470864"/>
        <c:scaling>
          <c:orientation val="minMax"/>
        </c:scaling>
        <c:delete val="1"/>
        <c:axPos val="b"/>
        <c:numFmt formatCode="0" sourceLinked="1"/>
        <c:majorTickMark val="none"/>
        <c:minorTickMark val="none"/>
        <c:tickLblPos val="nextTo"/>
        <c:crossAx val="-683472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381563631009469"/>
          <c:y val="0.12129034538715075"/>
          <c:w val="0.40273928339508597"/>
          <c:h val="0.75741930922569856"/>
        </c:manualLayout>
      </c:layout>
      <c:doughnutChart>
        <c:varyColors val="1"/>
        <c:ser>
          <c:idx val="0"/>
          <c:order val="0"/>
          <c:dPt>
            <c:idx val="0"/>
            <c:bubble3D val="0"/>
            <c:spPr>
              <a:solidFill>
                <a:srgbClr val="58585A"/>
              </a:solidFill>
              <a:ln w="19050">
                <a:solidFill>
                  <a:schemeClr val="lt1"/>
                </a:solidFill>
              </a:ln>
              <a:effectLst/>
            </c:spPr>
            <c:extLst>
              <c:ext xmlns:c16="http://schemas.microsoft.com/office/drawing/2014/chart" uri="{C3380CC4-5D6E-409C-BE32-E72D297353CC}">
                <c16:uniqueId val="{00000001-10F6-4555-BB55-7974FE554722}"/>
              </c:ext>
            </c:extLst>
          </c:dPt>
          <c:dPt>
            <c:idx val="1"/>
            <c:bubble3D val="0"/>
            <c:spPr>
              <a:solidFill>
                <a:srgbClr val="58585A">
                  <a:alpha val="50196"/>
                </a:srgbClr>
              </a:solidFill>
              <a:ln w="19050">
                <a:solidFill>
                  <a:schemeClr val="lt1"/>
                </a:solidFill>
              </a:ln>
              <a:effectLst/>
            </c:spPr>
            <c:extLst>
              <c:ext xmlns:c16="http://schemas.microsoft.com/office/drawing/2014/chart" uri="{C3380CC4-5D6E-409C-BE32-E72D297353CC}">
                <c16:uniqueId val="{00000003-10F6-4555-BB55-7974FE554722}"/>
              </c:ext>
            </c:extLst>
          </c:dPt>
          <c:dPt>
            <c:idx val="2"/>
            <c:bubble3D val="0"/>
            <c:spPr>
              <a:solidFill>
                <a:srgbClr val="58585A">
                  <a:alpha val="30196"/>
                </a:srgbClr>
              </a:solidFill>
              <a:ln w="19050">
                <a:solidFill>
                  <a:schemeClr val="lt1"/>
                </a:solidFill>
              </a:ln>
              <a:effectLst/>
            </c:spPr>
            <c:extLst>
              <c:ext xmlns:c16="http://schemas.microsoft.com/office/drawing/2014/chart" uri="{C3380CC4-5D6E-409C-BE32-E72D297353CC}">
                <c16:uniqueId val="{00000005-10F6-4555-BB55-7974FE554722}"/>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0F6-4555-BB55-7974FE55472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Sheet2!$H$167:$I$167</c:f>
              <c:strCache>
                <c:ptCount val="2"/>
                <c:pt idx="0">
                  <c:v>Female Headed</c:v>
                </c:pt>
                <c:pt idx="1">
                  <c:v>Male Headed</c:v>
                </c:pt>
              </c:strCache>
            </c:strRef>
          </c:cat>
          <c:val>
            <c:numRef>
              <c:f>Sheet2!$H$168:$I$168</c:f>
              <c:numCache>
                <c:formatCode>0%</c:formatCode>
                <c:ptCount val="2"/>
                <c:pt idx="0">
                  <c:v>0.44130253361122157</c:v>
                </c:pt>
                <c:pt idx="1">
                  <c:v>0.55869746638877993</c:v>
                </c:pt>
              </c:numCache>
            </c:numRef>
          </c:val>
          <c:extLst>
            <c:ext xmlns:c16="http://schemas.microsoft.com/office/drawing/2014/chart" uri="{C3380CC4-5D6E-409C-BE32-E72D297353CC}">
              <c16:uniqueId val="{00000006-10F6-4555-BB55-7974FE554722}"/>
            </c:ext>
          </c:extLst>
        </c:ser>
        <c:dLbls>
          <c:showLegendKey val="0"/>
          <c:showVal val="1"/>
          <c:showCatName val="0"/>
          <c:showSerName val="0"/>
          <c:showPercent val="0"/>
          <c:showBubbleSize val="0"/>
          <c:showLeaderLines val="1"/>
        </c:dLbls>
        <c:firstSliceAng val="0"/>
        <c:holeSize val="40"/>
      </c:doughnutChart>
      <c:spPr>
        <a:noFill/>
        <a:ln>
          <a:noFill/>
        </a:ln>
        <a:effectLst/>
      </c:spPr>
    </c:plotArea>
    <c:legend>
      <c:legendPos val="l"/>
      <c:layout>
        <c:manualLayout>
          <c:xMode val="edge"/>
          <c:yMode val="edge"/>
          <c:x val="7.2222222222222215E-2"/>
          <c:y val="0.38105788859725864"/>
          <c:w val="0.28319575678040243"/>
          <c:h val="0.47840240788196725"/>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Arial Narrow" panose="020B060602020203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985675683528504E-3"/>
          <c:y val="0.16553773063411009"/>
          <c:w val="0.39652644367440504"/>
          <c:h val="0.67734993584926884"/>
        </c:manualLayout>
      </c:layout>
      <c:doughnutChart>
        <c:varyColors val="1"/>
        <c:ser>
          <c:idx val="0"/>
          <c:order val="0"/>
          <c:spPr>
            <a:ln w="9525"/>
          </c:spPr>
          <c:dPt>
            <c:idx val="0"/>
            <c:bubble3D val="0"/>
            <c:spPr>
              <a:solidFill>
                <a:srgbClr val="58585A"/>
              </a:solidFill>
              <a:ln w="9525">
                <a:solidFill>
                  <a:schemeClr val="lt1"/>
                </a:solidFill>
              </a:ln>
              <a:effectLst/>
            </c:spPr>
            <c:extLst>
              <c:ext xmlns:c16="http://schemas.microsoft.com/office/drawing/2014/chart" uri="{C3380CC4-5D6E-409C-BE32-E72D297353CC}">
                <c16:uniqueId val="{00000001-D1BE-4390-BC16-9CC281B5BD45}"/>
              </c:ext>
            </c:extLst>
          </c:dPt>
          <c:dPt>
            <c:idx val="1"/>
            <c:bubble3D val="0"/>
            <c:spPr>
              <a:solidFill>
                <a:srgbClr val="58585A">
                  <a:alpha val="69804"/>
                </a:srgbClr>
              </a:solidFill>
              <a:ln w="9525">
                <a:solidFill>
                  <a:schemeClr val="lt1"/>
                </a:solidFill>
              </a:ln>
              <a:effectLst/>
            </c:spPr>
            <c:extLst>
              <c:ext xmlns:c16="http://schemas.microsoft.com/office/drawing/2014/chart" uri="{C3380CC4-5D6E-409C-BE32-E72D297353CC}">
                <c16:uniqueId val="{00000003-D1BE-4390-BC16-9CC281B5BD45}"/>
              </c:ext>
            </c:extLst>
          </c:dPt>
          <c:dPt>
            <c:idx val="2"/>
            <c:bubble3D val="0"/>
            <c:spPr>
              <a:solidFill>
                <a:srgbClr val="D1D3D4"/>
              </a:solidFill>
              <a:ln w="9525">
                <a:solidFill>
                  <a:schemeClr val="lt1"/>
                </a:solidFill>
              </a:ln>
              <a:effectLst/>
            </c:spPr>
            <c:extLst>
              <c:ext xmlns:c16="http://schemas.microsoft.com/office/drawing/2014/chart" uri="{C3380CC4-5D6E-409C-BE32-E72D297353CC}">
                <c16:uniqueId val="{00000005-D1BE-4390-BC16-9CC281B5BD45}"/>
              </c:ext>
            </c:extLst>
          </c:dPt>
          <c:dPt>
            <c:idx val="3"/>
            <c:bubble3D val="0"/>
            <c:spPr>
              <a:solidFill>
                <a:srgbClr val="EE5859"/>
              </a:solidFill>
              <a:ln w="9525">
                <a:solidFill>
                  <a:schemeClr val="lt1"/>
                </a:solidFill>
              </a:ln>
              <a:effectLst/>
            </c:spPr>
            <c:extLst>
              <c:ext xmlns:c16="http://schemas.microsoft.com/office/drawing/2014/chart" uri="{C3380CC4-5D6E-409C-BE32-E72D297353CC}">
                <c16:uniqueId val="{00000007-D1BE-4390-BC16-9CC281B5BD45}"/>
              </c:ext>
            </c:extLst>
          </c:dPt>
          <c:dLbls>
            <c:dLbl>
              <c:idx val="2"/>
              <c:layout>
                <c:manualLayout>
                  <c:x val="-2.3039254170048838E-2"/>
                  <c:y val="-2.9373540079910318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BE-4390-BC16-9CC281B5BD45}"/>
                </c:ext>
              </c:extLst>
            </c:dLbl>
            <c:dLbl>
              <c:idx val="3"/>
              <c:layout>
                <c:manualLayout>
                  <c:x val="3.049044724684466E-3"/>
                  <c:y val="0"/>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BE-4390-BC16-9CC281B5BD4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Sheet1!$B$23:$E$23</c:f>
              <c:strCache>
                <c:ptCount val="4"/>
                <c:pt idx="0">
                  <c:v>University degree and above</c:v>
                </c:pt>
                <c:pt idx="1">
                  <c:v>Secondary</c:v>
                </c:pt>
                <c:pt idx="2">
                  <c:v>Vocational training</c:v>
                </c:pt>
                <c:pt idx="3">
                  <c:v>Primary</c:v>
                </c:pt>
              </c:strCache>
            </c:strRef>
          </c:cat>
          <c:val>
            <c:numRef>
              <c:f>Sheet1!$B$24:$E$24</c:f>
              <c:numCache>
                <c:formatCode>0%</c:formatCode>
                <c:ptCount val="4"/>
                <c:pt idx="0">
                  <c:v>0.63</c:v>
                </c:pt>
                <c:pt idx="1">
                  <c:v>0.26</c:v>
                </c:pt>
                <c:pt idx="2">
                  <c:v>0.03</c:v>
                </c:pt>
                <c:pt idx="3">
                  <c:v>0.08</c:v>
                </c:pt>
              </c:numCache>
            </c:numRef>
          </c:val>
          <c:extLst>
            <c:ext xmlns:c16="http://schemas.microsoft.com/office/drawing/2014/chart" uri="{C3380CC4-5D6E-409C-BE32-E72D297353CC}">
              <c16:uniqueId val="{00000008-D1BE-4390-BC16-9CC281B5BD45}"/>
            </c:ext>
          </c:extLst>
        </c:ser>
        <c:dLbls>
          <c:showLegendKey val="0"/>
          <c:showVal val="1"/>
          <c:showCatName val="0"/>
          <c:showSerName val="0"/>
          <c:showPercent val="0"/>
          <c:showBubbleSize val="0"/>
          <c:showLeaderLines val="1"/>
        </c:dLbls>
        <c:firstSliceAng val="0"/>
        <c:holeSize val="40"/>
      </c:doughnutChart>
      <c:spPr>
        <a:noFill/>
        <a:ln>
          <a:noFill/>
        </a:ln>
        <a:effectLst/>
      </c:spPr>
    </c:plotArea>
    <c:legend>
      <c:legendPos val="r"/>
      <c:layout>
        <c:manualLayout>
          <c:xMode val="edge"/>
          <c:yMode val="edge"/>
          <c:x val="0.446848667993688"/>
          <c:y val="0.20401721590938135"/>
          <c:w val="0.53350392145903214"/>
          <c:h val="0.55407610898248971"/>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01659853493923"/>
          <c:y val="4.2768273716951785E-2"/>
          <c:w val="0.53804379635472399"/>
          <c:h val="0.9144634525660964"/>
        </c:manualLayout>
      </c:layout>
      <c:barChart>
        <c:barDir val="bar"/>
        <c:grouping val="clustered"/>
        <c:varyColors val="0"/>
        <c:ser>
          <c:idx val="0"/>
          <c:order val="0"/>
          <c:tx>
            <c:strRef>
              <c:f>Sheet1!$B$1</c:f>
              <c:strCache>
                <c:ptCount val="1"/>
                <c:pt idx="0">
                  <c:v>Series 1</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Children at school or old enough to take care of themselves</c:v>
                </c:pt>
                <c:pt idx="1">
                  <c:v>Family members assisting with childcare</c:v>
                </c:pt>
                <c:pt idx="2">
                  <c:v>Day care facility</c:v>
                </c:pt>
                <c:pt idx="3">
                  <c:v>Nanny or babysitter</c:v>
                </c:pt>
              </c:strCache>
            </c:strRef>
          </c:cat>
          <c:val>
            <c:numRef>
              <c:f>Sheet1!$B$2:$B$5</c:f>
              <c:numCache>
                <c:formatCode>0%</c:formatCode>
                <c:ptCount val="4"/>
                <c:pt idx="0">
                  <c:v>0.56000000000000005</c:v>
                </c:pt>
                <c:pt idx="1">
                  <c:v>0.26</c:v>
                </c:pt>
                <c:pt idx="2">
                  <c:v>0.18</c:v>
                </c:pt>
                <c:pt idx="3">
                  <c:v>0.17</c:v>
                </c:pt>
              </c:numCache>
            </c:numRef>
          </c:val>
          <c:extLst>
            <c:ext xmlns:c16="http://schemas.microsoft.com/office/drawing/2014/chart" uri="{C3380CC4-5D6E-409C-BE32-E72D297353CC}">
              <c16:uniqueId val="{00000000-FCCF-4C32-8FED-D432D0DDD4CF}"/>
            </c:ext>
          </c:extLst>
        </c:ser>
        <c:dLbls>
          <c:dLblPos val="ctr"/>
          <c:showLegendKey val="0"/>
          <c:showVal val="1"/>
          <c:showCatName val="0"/>
          <c:showSerName val="0"/>
          <c:showPercent val="0"/>
          <c:showBubbleSize val="0"/>
        </c:dLbls>
        <c:gapWidth val="182"/>
        <c:axId val="-674208256"/>
        <c:axId val="-674206624"/>
      </c:barChart>
      <c:catAx>
        <c:axId val="-674208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674206624"/>
        <c:crosses val="autoZero"/>
        <c:auto val="1"/>
        <c:lblAlgn val="ctr"/>
        <c:lblOffset val="100"/>
        <c:noMultiLvlLbl val="0"/>
      </c:catAx>
      <c:valAx>
        <c:axId val="-674206624"/>
        <c:scaling>
          <c:orientation val="minMax"/>
        </c:scaling>
        <c:delete val="1"/>
        <c:axPos val="t"/>
        <c:numFmt formatCode="0%" sourceLinked="1"/>
        <c:majorTickMark val="none"/>
        <c:minorTickMark val="none"/>
        <c:tickLblPos val="nextTo"/>
        <c:crossAx val="-674208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ysClr val="windowText" lastClr="000000"/>
                </a:solidFill>
                <a:latin typeface="Arial Narrow" panose="020B0606020202030204" pitchFamily="34" charset="0"/>
                <a:ea typeface="+mn-ea"/>
                <a:cs typeface="+mn-cs"/>
              </a:defRPr>
            </a:pPr>
            <a:r>
              <a:rPr lang="en-GB" sz="1600" b="1" i="1" dirty="0">
                <a:effectLst/>
              </a:rPr>
              <a:t>Top Three Most Frequently Cited Employment Sectors</a:t>
            </a:r>
            <a:endParaRPr lang="en-GB" sz="1600" dirty="0">
              <a:effectLst/>
            </a:endParaRPr>
          </a:p>
        </c:rich>
      </c:tx>
      <c:layout>
        <c:manualLayout>
          <c:xMode val="edge"/>
          <c:yMode val="edge"/>
          <c:x val="0.18964988600475496"/>
          <c:y val="9.9019087809556885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rgbClr val="595959"/>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FFFFFF"/>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Education</c:v>
                </c:pt>
                <c:pt idx="1">
                  <c:v>Health care &amp; social work</c:v>
                </c:pt>
                <c:pt idx="2">
                  <c:v>Finance, insurance &amp; business services</c:v>
                </c:pt>
              </c:strCache>
            </c:strRef>
          </c:cat>
          <c:val>
            <c:numRef>
              <c:f>Sheet1!$B$2:$B$4</c:f>
              <c:numCache>
                <c:formatCode>0%</c:formatCode>
                <c:ptCount val="3"/>
                <c:pt idx="0">
                  <c:v>0.25</c:v>
                </c:pt>
                <c:pt idx="1">
                  <c:v>0.19</c:v>
                </c:pt>
                <c:pt idx="2">
                  <c:v>0.1</c:v>
                </c:pt>
              </c:numCache>
            </c:numRef>
          </c:val>
          <c:extLst>
            <c:ext xmlns:c16="http://schemas.microsoft.com/office/drawing/2014/chart" uri="{C3380CC4-5D6E-409C-BE32-E72D297353CC}">
              <c16:uniqueId val="{00000000-8556-410F-9180-548A104329C6}"/>
            </c:ext>
          </c:extLst>
        </c:ser>
        <c:dLbls>
          <c:dLblPos val="ctr"/>
          <c:showLegendKey val="0"/>
          <c:showVal val="1"/>
          <c:showCatName val="0"/>
          <c:showSerName val="0"/>
          <c:showPercent val="0"/>
          <c:showBubbleSize val="0"/>
        </c:dLbls>
        <c:gapWidth val="150"/>
        <c:overlap val="100"/>
        <c:axId val="-674215872"/>
        <c:axId val="-674208800"/>
      </c:barChart>
      <c:catAx>
        <c:axId val="-67421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674208800"/>
        <c:crosses val="autoZero"/>
        <c:auto val="1"/>
        <c:lblAlgn val="ctr"/>
        <c:lblOffset val="100"/>
        <c:noMultiLvlLbl val="0"/>
      </c:catAx>
      <c:valAx>
        <c:axId val="-674208800"/>
        <c:scaling>
          <c:orientation val="minMax"/>
        </c:scaling>
        <c:delete val="1"/>
        <c:axPos val="l"/>
        <c:numFmt formatCode="0%" sourceLinked="1"/>
        <c:majorTickMark val="none"/>
        <c:minorTickMark val="none"/>
        <c:tickLblPos val="nextTo"/>
        <c:crossAx val="-6742158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solidFill>
            <a:sysClr val="windowText" lastClr="000000"/>
          </a:solidFill>
          <a:latin typeface="Arial Narrow" panose="020B060602020203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535DB-FCA5-44A5-AAFA-5F502032613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6CF67B82-17D4-41E2-8AB8-E90D932FDD42}">
      <dgm:prSet phldrT="[Text]" custT="1"/>
      <dgm:spPr>
        <a:solidFill>
          <a:srgbClr val="ABABAC"/>
        </a:solidFill>
        <a:ln>
          <a:solidFill>
            <a:schemeClr val="bg1"/>
          </a:solidFill>
        </a:ln>
      </dgm:spPr>
      <dgm:t>
        <a:bodyPr vert="vert"/>
        <a:lstStyle/>
        <a:p>
          <a:r>
            <a:rPr lang="en-GB" sz="2200" b="1" dirty="0">
              <a:solidFill>
                <a:schemeClr val="tx1"/>
              </a:solidFill>
              <a:latin typeface="Arial Narrow" panose="020B0606020202030204" pitchFamily="34" charset="0"/>
            </a:rPr>
            <a:t>Telephone Perception Survey</a:t>
          </a:r>
        </a:p>
      </dgm:t>
    </dgm:pt>
    <dgm:pt modelId="{E91AE835-E599-4189-AC40-8CABF8876C77}" type="parTrans" cxnId="{ED734BB3-AE1F-41A6-A087-6A210BB4A9CD}">
      <dgm:prSet/>
      <dgm:spPr/>
      <dgm:t>
        <a:bodyPr/>
        <a:lstStyle/>
        <a:p>
          <a:endParaRPr lang="en-GB">
            <a:latin typeface="Arial Narrow" panose="020B0606020202030204" pitchFamily="34" charset="0"/>
          </a:endParaRPr>
        </a:p>
      </dgm:t>
    </dgm:pt>
    <dgm:pt modelId="{7080CA04-2528-4B02-B27E-8A7D5A88A1AF}" type="sibTrans" cxnId="{ED734BB3-AE1F-41A6-A087-6A210BB4A9CD}">
      <dgm:prSet/>
      <dgm:spPr/>
      <dgm:t>
        <a:bodyPr/>
        <a:lstStyle/>
        <a:p>
          <a:endParaRPr lang="en-GB">
            <a:latin typeface="Arial Narrow" panose="020B0606020202030204" pitchFamily="34" charset="0"/>
          </a:endParaRPr>
        </a:p>
      </dgm:t>
    </dgm:pt>
    <dgm:pt modelId="{4529BCA2-5200-4DAD-A7D4-467EBBD30718}">
      <dgm:prSet phldrT="[Text]" custT="1"/>
      <dgm:spPr>
        <a:solidFill>
          <a:srgbClr val="D1D3D4"/>
        </a:solidFill>
        <a:ln>
          <a:solidFill>
            <a:schemeClr val="bg1"/>
          </a:solidFill>
        </a:ln>
      </dgm:spPr>
      <dgm:t>
        <a:bodyPr vert="vert"/>
        <a:lstStyle/>
        <a:p>
          <a:r>
            <a:rPr lang="en-GB" sz="2200" b="1" dirty="0">
              <a:solidFill>
                <a:schemeClr val="tx1"/>
              </a:solidFill>
              <a:latin typeface="Arial Narrow" panose="020B0606020202030204" pitchFamily="34" charset="0"/>
            </a:rPr>
            <a:t>Focus Group Discussions</a:t>
          </a:r>
        </a:p>
      </dgm:t>
    </dgm:pt>
    <dgm:pt modelId="{21FDE239-CC65-452B-8AA6-0ED571937819}" type="parTrans" cxnId="{47FCA157-383E-41C5-B086-FB94EBACFC6B}">
      <dgm:prSet/>
      <dgm:spPr/>
      <dgm:t>
        <a:bodyPr/>
        <a:lstStyle/>
        <a:p>
          <a:endParaRPr lang="en-GB">
            <a:latin typeface="Arial Narrow" panose="020B0606020202030204" pitchFamily="34" charset="0"/>
          </a:endParaRPr>
        </a:p>
      </dgm:t>
    </dgm:pt>
    <dgm:pt modelId="{2ABDCE24-446C-44D7-89E7-3EAA15562DB8}" type="sibTrans" cxnId="{47FCA157-383E-41C5-B086-FB94EBACFC6B}">
      <dgm:prSet/>
      <dgm:spPr/>
      <dgm:t>
        <a:bodyPr/>
        <a:lstStyle/>
        <a:p>
          <a:endParaRPr lang="en-GB">
            <a:latin typeface="Arial Narrow" panose="020B0606020202030204" pitchFamily="34" charset="0"/>
          </a:endParaRPr>
        </a:p>
      </dgm:t>
    </dgm:pt>
    <dgm:pt modelId="{EF70290D-A821-4602-8EAE-EB5A1707CEA0}">
      <dgm:prSet custT="1"/>
      <dgm:spPr>
        <a:ln>
          <a:solidFill>
            <a:schemeClr val="bg1"/>
          </a:solidFill>
        </a:ln>
      </dgm:spPr>
      <dgm:t>
        <a:bodyPr/>
        <a:lstStyle/>
        <a:p>
          <a:pPr algn="just"/>
          <a:endParaRPr lang="en-GB" sz="2200" dirty="0">
            <a:latin typeface="Arial Narrow" panose="020B0606020202030204" pitchFamily="34" charset="0"/>
          </a:endParaRPr>
        </a:p>
      </dgm:t>
    </dgm:pt>
    <dgm:pt modelId="{9A1D9F8C-F76D-4005-8056-553379B3E341}" type="parTrans" cxnId="{97144EC4-9586-4B15-BA42-9DF7381DD131}">
      <dgm:prSet/>
      <dgm:spPr/>
      <dgm:t>
        <a:bodyPr/>
        <a:lstStyle/>
        <a:p>
          <a:endParaRPr lang="en-GB"/>
        </a:p>
      </dgm:t>
    </dgm:pt>
    <dgm:pt modelId="{1B237D3E-A410-4479-8479-64AE2B28566D}" type="sibTrans" cxnId="{97144EC4-9586-4B15-BA42-9DF7381DD131}">
      <dgm:prSet/>
      <dgm:spPr/>
      <dgm:t>
        <a:bodyPr/>
        <a:lstStyle/>
        <a:p>
          <a:endParaRPr lang="en-GB"/>
        </a:p>
      </dgm:t>
    </dgm:pt>
    <dgm:pt modelId="{B635732C-4797-494F-8078-06FC03B83DE4}" type="pres">
      <dgm:prSet presAssocID="{A27535DB-FCA5-44A5-AAFA-5F5020326138}" presName="linearFlow" presStyleCnt="0">
        <dgm:presLayoutVars>
          <dgm:dir/>
          <dgm:animLvl val="lvl"/>
          <dgm:resizeHandles val="exact"/>
        </dgm:presLayoutVars>
      </dgm:prSet>
      <dgm:spPr/>
    </dgm:pt>
    <dgm:pt modelId="{D0A6292B-6B48-49F2-B8EB-7DB55E92C928}" type="pres">
      <dgm:prSet presAssocID="{6CF67B82-17D4-41E2-8AB8-E90D932FDD42}" presName="composite" presStyleCnt="0"/>
      <dgm:spPr/>
    </dgm:pt>
    <dgm:pt modelId="{F68D7861-D4DD-4C52-92D5-6CA5A1279489}" type="pres">
      <dgm:prSet presAssocID="{6CF67B82-17D4-41E2-8AB8-E90D932FDD42}" presName="parentText" presStyleLbl="alignNode1" presStyleIdx="0" presStyleCnt="2" custAng="16200000" custScaleX="230463" custScaleY="172826" custLinFactNeighborX="23276" custLinFactNeighborY="30427">
        <dgm:presLayoutVars>
          <dgm:chMax val="1"/>
          <dgm:bulletEnabled val="1"/>
        </dgm:presLayoutVars>
      </dgm:prSet>
      <dgm:spPr/>
    </dgm:pt>
    <dgm:pt modelId="{1A97584B-48C8-448D-8002-D4DB62879C04}" type="pres">
      <dgm:prSet presAssocID="{6CF67B82-17D4-41E2-8AB8-E90D932FDD42}" presName="descendantText" presStyleLbl="alignAcc1" presStyleIdx="0" presStyleCnt="2" custAng="0" custLinFactY="143733" custLinFactNeighborX="-13046" custLinFactNeighborY="200000">
        <dgm:presLayoutVars>
          <dgm:bulletEnabled val="1"/>
        </dgm:presLayoutVars>
      </dgm:prSet>
      <dgm:spPr>
        <a:ln>
          <a:solidFill>
            <a:schemeClr val="bg1"/>
          </a:solidFill>
        </a:ln>
      </dgm:spPr>
    </dgm:pt>
    <dgm:pt modelId="{40C9AAEC-E0BA-4191-BCA2-428A865FDA19}" type="pres">
      <dgm:prSet presAssocID="{7080CA04-2528-4B02-B27E-8A7D5A88A1AF}" presName="sp" presStyleCnt="0"/>
      <dgm:spPr/>
    </dgm:pt>
    <dgm:pt modelId="{0869DEE1-15E6-447E-8F52-33B5449F739A}" type="pres">
      <dgm:prSet presAssocID="{4529BCA2-5200-4DAD-A7D4-467EBBD30718}" presName="composite" presStyleCnt="0"/>
      <dgm:spPr/>
    </dgm:pt>
    <dgm:pt modelId="{7A427848-82A2-4D78-AD85-AD139FCFF608}" type="pres">
      <dgm:prSet presAssocID="{4529BCA2-5200-4DAD-A7D4-467EBBD30718}" presName="parentText" presStyleLbl="alignNode1" presStyleIdx="1" presStyleCnt="2" custAng="16200000" custScaleX="223355" custScaleY="181253" custLinFactX="235809" custLinFactY="-47590" custLinFactNeighborX="300000" custLinFactNeighborY="-100000">
        <dgm:presLayoutVars>
          <dgm:chMax val="1"/>
          <dgm:bulletEnabled val="1"/>
        </dgm:presLayoutVars>
      </dgm:prSet>
      <dgm:spPr/>
    </dgm:pt>
    <dgm:pt modelId="{49D2D7A0-8B8C-42A0-8D5C-75167C2B06E9}" type="pres">
      <dgm:prSet presAssocID="{4529BCA2-5200-4DAD-A7D4-467EBBD30718}" presName="descendantText" presStyleLbl="alignAcc1" presStyleIdx="1" presStyleCnt="2" custScaleX="99022" custLinFactY="-161" custLinFactNeighborX="25827" custLinFactNeighborY="-100000">
        <dgm:presLayoutVars>
          <dgm:bulletEnabled val="1"/>
        </dgm:presLayoutVars>
      </dgm:prSet>
      <dgm:spPr/>
    </dgm:pt>
  </dgm:ptLst>
  <dgm:cxnLst>
    <dgm:cxn modelId="{09002663-BF39-406A-8DD4-6FD665148B1A}" type="presOf" srcId="{4529BCA2-5200-4DAD-A7D4-467EBBD30718}" destId="{7A427848-82A2-4D78-AD85-AD139FCFF608}" srcOrd="0" destOrd="0" presId="urn:microsoft.com/office/officeart/2005/8/layout/chevron2"/>
    <dgm:cxn modelId="{F38D7AAE-390B-43C2-B08E-973B0509C712}" type="presOf" srcId="{6CF67B82-17D4-41E2-8AB8-E90D932FDD42}" destId="{F68D7861-D4DD-4C52-92D5-6CA5A1279489}" srcOrd="0" destOrd="0" presId="urn:microsoft.com/office/officeart/2005/8/layout/chevron2"/>
    <dgm:cxn modelId="{47FCA157-383E-41C5-B086-FB94EBACFC6B}" srcId="{A27535DB-FCA5-44A5-AAFA-5F5020326138}" destId="{4529BCA2-5200-4DAD-A7D4-467EBBD30718}" srcOrd="1" destOrd="0" parTransId="{21FDE239-CC65-452B-8AA6-0ED571937819}" sibTransId="{2ABDCE24-446C-44D7-89E7-3EAA15562DB8}"/>
    <dgm:cxn modelId="{5320BD9D-B33D-4D6A-9C11-F0AF5BECBF1C}" type="presOf" srcId="{EF70290D-A821-4602-8EAE-EB5A1707CEA0}" destId="{49D2D7A0-8B8C-42A0-8D5C-75167C2B06E9}" srcOrd="0" destOrd="0" presId="urn:microsoft.com/office/officeart/2005/8/layout/chevron2"/>
    <dgm:cxn modelId="{97144EC4-9586-4B15-BA42-9DF7381DD131}" srcId="{4529BCA2-5200-4DAD-A7D4-467EBBD30718}" destId="{EF70290D-A821-4602-8EAE-EB5A1707CEA0}" srcOrd="0" destOrd="0" parTransId="{9A1D9F8C-F76D-4005-8056-553379B3E341}" sibTransId="{1B237D3E-A410-4479-8479-64AE2B28566D}"/>
    <dgm:cxn modelId="{ED734BB3-AE1F-41A6-A087-6A210BB4A9CD}" srcId="{A27535DB-FCA5-44A5-AAFA-5F5020326138}" destId="{6CF67B82-17D4-41E2-8AB8-E90D932FDD42}" srcOrd="0" destOrd="0" parTransId="{E91AE835-E599-4189-AC40-8CABF8876C77}" sibTransId="{7080CA04-2528-4B02-B27E-8A7D5A88A1AF}"/>
    <dgm:cxn modelId="{5AEBDC04-F871-458B-BF1B-1C96D42330BF}" type="presOf" srcId="{A27535DB-FCA5-44A5-AAFA-5F5020326138}" destId="{B635732C-4797-494F-8078-06FC03B83DE4}" srcOrd="0" destOrd="0" presId="urn:microsoft.com/office/officeart/2005/8/layout/chevron2"/>
    <dgm:cxn modelId="{8D609E86-F087-47C7-99D8-10413813718E}" type="presParOf" srcId="{B635732C-4797-494F-8078-06FC03B83DE4}" destId="{D0A6292B-6B48-49F2-B8EB-7DB55E92C928}" srcOrd="0" destOrd="0" presId="urn:microsoft.com/office/officeart/2005/8/layout/chevron2"/>
    <dgm:cxn modelId="{6AE743AF-C718-4FD8-994D-B5DAACB5E0ED}" type="presParOf" srcId="{D0A6292B-6B48-49F2-B8EB-7DB55E92C928}" destId="{F68D7861-D4DD-4C52-92D5-6CA5A1279489}" srcOrd="0" destOrd="0" presId="urn:microsoft.com/office/officeart/2005/8/layout/chevron2"/>
    <dgm:cxn modelId="{1356A5F4-5DA4-4A39-8BBB-2FAE385E1ECB}" type="presParOf" srcId="{D0A6292B-6B48-49F2-B8EB-7DB55E92C928}" destId="{1A97584B-48C8-448D-8002-D4DB62879C04}" srcOrd="1" destOrd="0" presId="urn:microsoft.com/office/officeart/2005/8/layout/chevron2"/>
    <dgm:cxn modelId="{4BA1A021-1914-4204-8035-FB11D31EC7A1}" type="presParOf" srcId="{B635732C-4797-494F-8078-06FC03B83DE4}" destId="{40C9AAEC-E0BA-4191-BCA2-428A865FDA19}" srcOrd="1" destOrd="0" presId="urn:microsoft.com/office/officeart/2005/8/layout/chevron2"/>
    <dgm:cxn modelId="{F0E9BC1B-8A85-4C53-BD11-39F9EDD09B9B}" type="presParOf" srcId="{B635732C-4797-494F-8078-06FC03B83DE4}" destId="{0869DEE1-15E6-447E-8F52-33B5449F739A}" srcOrd="2" destOrd="0" presId="urn:microsoft.com/office/officeart/2005/8/layout/chevron2"/>
    <dgm:cxn modelId="{C75112F9-3AE5-42AA-9791-7063BDE3EDCE}" type="presParOf" srcId="{0869DEE1-15E6-447E-8F52-33B5449F739A}" destId="{7A427848-82A2-4D78-AD85-AD139FCFF608}" srcOrd="0" destOrd="0" presId="urn:microsoft.com/office/officeart/2005/8/layout/chevron2"/>
    <dgm:cxn modelId="{D845C2B8-26E5-45A2-AC25-F9FDBF0C8DF5}" type="presParOf" srcId="{0869DEE1-15E6-447E-8F52-33B5449F739A}" destId="{49D2D7A0-8B8C-42A0-8D5C-75167C2B06E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D7861-D4DD-4C52-92D5-6CA5A1279489}">
      <dsp:nvSpPr>
        <dsp:cNvPr id="0" name=""/>
        <dsp:cNvSpPr/>
      </dsp:nvSpPr>
      <dsp:spPr>
        <a:xfrm>
          <a:off x="-155317" y="299236"/>
          <a:ext cx="4441331" cy="1974167"/>
        </a:xfrm>
        <a:prstGeom prst="chevron">
          <a:avLst/>
        </a:prstGeom>
        <a:solidFill>
          <a:srgbClr val="ABABAC"/>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latin typeface="Arial Narrow" panose="020B0606020202030204" pitchFamily="34" charset="0"/>
            </a:rPr>
            <a:t>Telephone Perception Survey</a:t>
          </a:r>
        </a:p>
      </dsp:txBody>
      <dsp:txXfrm rot="-5400000">
        <a:off x="1078265" y="52738"/>
        <a:ext cx="1974167" cy="2467164"/>
      </dsp:txXfrm>
    </dsp:sp>
    <dsp:sp modelId="{1A97584B-48C8-448D-8002-D4DB62879C04}">
      <dsp:nvSpPr>
        <dsp:cNvPr id="0" name=""/>
        <dsp:cNvSpPr/>
      </dsp:nvSpPr>
      <dsp:spPr>
        <a:xfrm rot="5400000">
          <a:off x="3680796" y="1255841"/>
          <a:ext cx="1199815" cy="5375428"/>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7A427848-82A2-4D78-AD85-AD139FCFF608}">
      <dsp:nvSpPr>
        <dsp:cNvPr id="0" name=""/>
        <dsp:cNvSpPr/>
      </dsp:nvSpPr>
      <dsp:spPr>
        <a:xfrm>
          <a:off x="4302046" y="360115"/>
          <a:ext cx="4246528" cy="1913280"/>
        </a:xfrm>
        <a:prstGeom prst="chevron">
          <a:avLst/>
        </a:prstGeom>
        <a:solidFill>
          <a:srgbClr val="D1D3D4"/>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latin typeface="Arial Narrow" panose="020B0606020202030204" pitchFamily="34" charset="0"/>
            </a:rPr>
            <a:t>Focus Group Discussions</a:t>
          </a:r>
        </a:p>
      </dsp:txBody>
      <dsp:txXfrm rot="-5400000">
        <a:off x="5468670" y="150131"/>
        <a:ext cx="1913280" cy="2333248"/>
      </dsp:txXfrm>
    </dsp:sp>
    <dsp:sp modelId="{49D2D7A0-8B8C-42A0-8D5C-75167C2B06E9}">
      <dsp:nvSpPr>
        <dsp:cNvPr id="0" name=""/>
        <dsp:cNvSpPr/>
      </dsp:nvSpPr>
      <dsp:spPr>
        <a:xfrm rot="5400000">
          <a:off x="5559550" y="612626"/>
          <a:ext cx="939348" cy="5038706"/>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endParaRPr lang="en-GB" sz="2200" kern="1200" dirty="0">
            <a:latin typeface="Arial Narrow" panose="020B0606020202030204" pitchFamily="34" charset="0"/>
          </a:endParaRPr>
        </a:p>
      </dsp:txBody>
      <dsp:txXfrm rot="-5400000">
        <a:off x="3509872" y="2708160"/>
        <a:ext cx="4992851" cy="8476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94A91368-9C23-41E7-A226-A0CF49374F49}" type="datetimeFigureOut">
              <a:rPr lang="en-GB" smtClean="0"/>
              <a:t>19/09/2016</a:t>
            </a:fld>
            <a:endParaRPr lang="en-GB" dirty="0"/>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019DA28C-23F4-4E0B-A61D-1D1F00364DF7}" type="slidenum">
              <a:rPr lang="en-GB" smtClean="0"/>
              <a:t>‹#›</a:t>
            </a:fld>
            <a:endParaRPr lang="en-GB" dirty="0"/>
          </a:p>
        </p:txBody>
      </p:sp>
    </p:spTree>
    <p:extLst>
      <p:ext uri="{BB962C8B-B14F-4D97-AF65-F5344CB8AC3E}">
        <p14:creationId xmlns:p14="http://schemas.microsoft.com/office/powerpoint/2010/main" val="3205255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FBBC69F9-9DD6-4397-B8A9-B84515F2B09C}" type="datetimeFigureOut">
              <a:rPr lang="en-US" smtClean="0"/>
              <a:pPr/>
              <a:t>9/19/2016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D42235-FAE5-47EA-8364-12546F257292}" type="slidenum">
              <a:rPr lang="en-US" smtClean="0"/>
              <a:pPr/>
              <a:t>‹#›</a:t>
            </a:fld>
            <a:endParaRPr lang="en-US" dirty="0"/>
          </a:p>
        </p:txBody>
      </p:sp>
    </p:spTree>
    <p:extLst>
      <p:ext uri="{BB962C8B-B14F-4D97-AF65-F5344CB8AC3E}">
        <p14:creationId xmlns:p14="http://schemas.microsoft.com/office/powerpoint/2010/main" val="2219834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a:t>
            </a:r>
            <a:r>
              <a:rPr lang="en-GB" b="1" baseline="0" dirty="0"/>
              <a:t> </a:t>
            </a:r>
            <a:r>
              <a:rPr lang="en-GB" sz="1200" b="0" i="0" kern="1200" dirty="0">
                <a:solidFill>
                  <a:schemeClr val="tx1"/>
                </a:solidFill>
                <a:effectLst/>
                <a:latin typeface="+mn-lt"/>
                <a:ea typeface="+mn-ea"/>
                <a:cs typeface="+mn-cs"/>
              </a:rPr>
              <a:t>Picture: Bea </a:t>
            </a:r>
            <a:r>
              <a:rPr lang="en-GB" sz="1200" b="0" i="0" kern="1200" dirty="0" err="1">
                <a:solidFill>
                  <a:schemeClr val="tx1"/>
                </a:solidFill>
                <a:effectLst/>
                <a:latin typeface="+mn-lt"/>
                <a:ea typeface="+mn-ea"/>
                <a:cs typeface="+mn-cs"/>
              </a:rPr>
              <a:t>Arscott</a:t>
            </a:r>
            <a:r>
              <a:rPr lang="en-GB" sz="1200" b="0" i="0" kern="1200" dirty="0">
                <a:solidFill>
                  <a:schemeClr val="tx1"/>
                </a:solidFill>
                <a:effectLst/>
                <a:latin typeface="+mn-lt"/>
                <a:ea typeface="+mn-ea"/>
                <a:cs typeface="+mn-cs"/>
              </a:rPr>
              <a:t>/DFID</a:t>
            </a:r>
          </a:p>
          <a:p>
            <a:endParaRPr lang="en-GB" sz="1200" b="0" i="0" kern="1200" dirty="0">
              <a:solidFill>
                <a:schemeClr val="tx1"/>
              </a:solidFill>
              <a:effectLst/>
              <a:latin typeface="+mn-lt"/>
              <a:ea typeface="+mn-ea"/>
              <a:cs typeface="+mn-cs"/>
            </a:endParaRPr>
          </a:p>
          <a:p>
            <a:r>
              <a:rPr lang="en-GB" b="1" dirty="0"/>
              <a:t>Description</a:t>
            </a:r>
            <a:r>
              <a:rPr lang="en-GB" b="1" baseline="0" dirty="0"/>
              <a:t> of photo: </a:t>
            </a:r>
          </a:p>
          <a:p>
            <a:endParaRPr lang="en-GB" b="1" baseline="0" dirty="0"/>
          </a:p>
          <a:p>
            <a:r>
              <a:rPr lang="en-US" sz="1200" b="0" i="0" kern="1200" dirty="0" err="1">
                <a:solidFill>
                  <a:schemeClr val="tx1"/>
                </a:solidFill>
                <a:effectLst/>
                <a:latin typeface="+mn-lt"/>
                <a:ea typeface="+mn-ea"/>
                <a:cs typeface="+mn-cs"/>
              </a:rPr>
              <a:t>Anood</a:t>
            </a:r>
            <a:r>
              <a:rPr lang="en-US" sz="1200" b="0" i="0" kern="1200" dirty="0">
                <a:solidFill>
                  <a:schemeClr val="tx1"/>
                </a:solidFill>
                <a:effectLst/>
                <a:latin typeface="+mn-lt"/>
                <a:ea typeface="+mn-ea"/>
                <a:cs typeface="+mn-cs"/>
              </a:rPr>
              <a:t> from Jordan and Salma from Syria, working together in a Syrian-owned food processing factory Jordan. Al Dura Foods used to operate in Syria, but was forced to close because of the conflict.</a:t>
            </a:r>
          </a:p>
          <a:p>
            <a:r>
              <a:rPr lang="en-US" sz="1200" b="0" i="0" kern="1200" dirty="0">
                <a:solidFill>
                  <a:schemeClr val="tx1"/>
                </a:solidFill>
                <a:effectLst/>
                <a:latin typeface="+mn-lt"/>
                <a:ea typeface="+mn-ea"/>
                <a:cs typeface="+mn-cs"/>
              </a:rPr>
              <a:t> The company has since been able to set up in </a:t>
            </a:r>
            <a:r>
              <a:rPr lang="en-US" sz="1200" b="0" i="0" kern="1200" dirty="0" err="1">
                <a:solidFill>
                  <a:schemeClr val="tx1"/>
                </a:solidFill>
                <a:effectLst/>
                <a:latin typeface="+mn-lt"/>
                <a:ea typeface="+mn-ea"/>
                <a:cs typeface="+mn-cs"/>
              </a:rPr>
              <a:t>neighbouring</a:t>
            </a:r>
            <a:r>
              <a:rPr lang="en-US" sz="1200" b="0" i="0" kern="1200" dirty="0">
                <a:solidFill>
                  <a:schemeClr val="tx1"/>
                </a:solidFill>
                <a:effectLst/>
                <a:latin typeface="+mn-lt"/>
                <a:ea typeface="+mn-ea"/>
                <a:cs typeface="+mn-cs"/>
              </a:rPr>
              <a:t> Jordan and now employs some of its former Syrian workers who are now refugees in Jordan, as well as local Jordanian staff.</a:t>
            </a:r>
          </a:p>
          <a:p>
            <a:endParaRPr lang="en-GB" b="1"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1</a:t>
            </a:fld>
            <a:endParaRPr lang="en-US" dirty="0"/>
          </a:p>
        </p:txBody>
      </p:sp>
    </p:spTree>
    <p:extLst>
      <p:ext uri="{BB962C8B-B14F-4D97-AF65-F5344CB8AC3E}">
        <p14:creationId xmlns:p14="http://schemas.microsoft.com/office/powerpoint/2010/main" val="1686290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a:t>
            </a:r>
            <a:r>
              <a:rPr lang="en-GB" b="1" baseline="0" dirty="0"/>
              <a:t> presenter</a:t>
            </a:r>
          </a:p>
          <a:p>
            <a:endParaRPr lang="en-GB"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Our findings are in line with the women’s economic participation rate, which the most recent World Bank findings (from 2013) have at 22%</a:t>
            </a:r>
            <a:endParaRPr lang="en-GB" b="0" dirty="0"/>
          </a:p>
          <a:p>
            <a:endParaRPr lang="en-GB" b="1" dirty="0"/>
          </a:p>
          <a:p>
            <a:r>
              <a:rPr lang="en-GB" b="0" dirty="0"/>
              <a:t>Question</a:t>
            </a:r>
            <a:r>
              <a:rPr lang="en-GB" b="0" baseline="0" dirty="0"/>
              <a:t> was worded: “What is your employment status?”, with the options being employed, unemployed/not working, other. Therefore status is self reported. </a:t>
            </a:r>
          </a:p>
          <a:p>
            <a:endParaRPr lang="en-GB" b="0" baseline="0" dirty="0"/>
          </a:p>
          <a:p>
            <a:r>
              <a:rPr lang="en-GB" b="0" baseline="0" dirty="0" err="1"/>
              <a:t>GoJ</a:t>
            </a:r>
            <a:r>
              <a:rPr lang="en-GB" b="0" baseline="0" dirty="0"/>
              <a:t> stats have women’s unemployment in Q1 of 2016 as 23.7%. </a:t>
            </a:r>
          </a:p>
        </p:txBody>
      </p:sp>
      <p:sp>
        <p:nvSpPr>
          <p:cNvPr id="4" name="Slide Number Placeholder 3"/>
          <p:cNvSpPr>
            <a:spLocks noGrp="1"/>
          </p:cNvSpPr>
          <p:nvPr>
            <p:ph type="sldNum" sz="quarter" idx="10"/>
          </p:nvPr>
        </p:nvSpPr>
        <p:spPr/>
        <p:txBody>
          <a:bodyPr/>
          <a:lstStyle/>
          <a:p>
            <a:fld id="{FED42235-FAE5-47EA-8364-12546F257292}" type="slidenum">
              <a:rPr lang="en-US" smtClean="0"/>
              <a:pPr/>
              <a:t>10</a:t>
            </a:fld>
            <a:endParaRPr lang="en-US" dirty="0"/>
          </a:p>
        </p:txBody>
      </p:sp>
    </p:spTree>
    <p:extLst>
      <p:ext uri="{BB962C8B-B14F-4D97-AF65-F5344CB8AC3E}">
        <p14:creationId xmlns:p14="http://schemas.microsoft.com/office/powerpoint/2010/main" val="2426023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a:t>
            </a:r>
            <a:r>
              <a:rPr lang="en-GB" b="1" baseline="0" dirty="0"/>
              <a:t> presenter:</a:t>
            </a:r>
          </a:p>
          <a:p>
            <a:endParaRPr lang="en-GB" b="1" baseline="0" dirty="0"/>
          </a:p>
          <a:p>
            <a:r>
              <a:rPr lang="en-GB" b="0" baseline="0" dirty="0"/>
              <a:t>Syrian figures (pre conflict) resemble recent Jordanian figures. NB: these figures are again self-reported</a:t>
            </a:r>
          </a:p>
          <a:p>
            <a:endParaRPr lang="en-GB" b="0" baseline="0" dirty="0"/>
          </a:p>
          <a:p>
            <a:r>
              <a:rPr lang="en-GB" sz="1200" kern="1200" dirty="0">
                <a:solidFill>
                  <a:schemeClr val="tx1"/>
                </a:solidFill>
                <a:effectLst/>
                <a:latin typeface="+mn-lt"/>
                <a:ea typeface="+mn-ea"/>
                <a:cs typeface="+mn-cs"/>
              </a:rPr>
              <a:t>Pre-conflict</a:t>
            </a:r>
            <a:r>
              <a:rPr lang="en-GB" sz="1200" kern="1200" baseline="0" dirty="0">
                <a:solidFill>
                  <a:schemeClr val="tx1"/>
                </a:solidFill>
                <a:effectLst/>
                <a:latin typeface="+mn-lt"/>
                <a:ea typeface="+mn-ea"/>
                <a:cs typeface="+mn-cs"/>
              </a:rPr>
              <a:t> Syrian figures </a:t>
            </a:r>
            <a:r>
              <a:rPr lang="en-GB" sz="1200" kern="1200" dirty="0">
                <a:solidFill>
                  <a:schemeClr val="tx1"/>
                </a:solidFill>
                <a:effectLst/>
                <a:latin typeface="+mn-lt"/>
                <a:ea typeface="+mn-ea"/>
                <a:cs typeface="+mn-cs"/>
              </a:rPr>
              <a:t>largely in line with World Bank data on Syrian women’s labour force participation prior to the conflict, estimated at 13% in 2010. </a:t>
            </a:r>
          </a:p>
          <a:p>
            <a:endParaRPr lang="en-GB" sz="1200" b="0" kern="1200" baseline="0" dirty="0">
              <a:solidFill>
                <a:schemeClr val="tx1"/>
              </a:solidFill>
              <a:effectLst/>
              <a:latin typeface="+mn-lt"/>
              <a:ea typeface="+mn-ea"/>
              <a:cs typeface="+mn-cs"/>
            </a:endParaRPr>
          </a:p>
          <a:p>
            <a:r>
              <a:rPr lang="en-GB" sz="1200" b="0" kern="1200" baseline="0" dirty="0">
                <a:solidFill>
                  <a:schemeClr val="tx1"/>
                </a:solidFill>
                <a:effectLst/>
                <a:latin typeface="+mn-lt"/>
                <a:ea typeface="+mn-ea"/>
                <a:cs typeface="+mn-cs"/>
              </a:rPr>
              <a:t>NB: W</a:t>
            </a:r>
            <a:r>
              <a:rPr lang="en-GB" sz="1200" kern="1200" dirty="0">
                <a:solidFill>
                  <a:schemeClr val="tx1"/>
                </a:solidFill>
                <a:effectLst/>
                <a:latin typeface="+mn-lt"/>
                <a:ea typeface="+mn-ea"/>
                <a:cs typeface="+mn-cs"/>
              </a:rPr>
              <a:t>hile restrictions on employment have recently been eased, it is likely that economic activity among Syrian refugees is still underreported for fear of prosecution for labour law infringements.</a:t>
            </a:r>
            <a:endParaRPr lang="en-GB" b="0" baseline="0" dirty="0"/>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ndParaRPr>
          </a:p>
          <a:p>
            <a:endParaRPr lang="en-GB" b="1"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11</a:t>
            </a:fld>
            <a:endParaRPr lang="en-US" dirty="0"/>
          </a:p>
        </p:txBody>
      </p:sp>
    </p:spTree>
    <p:extLst>
      <p:ext uri="{BB962C8B-B14F-4D97-AF65-F5344CB8AC3E}">
        <p14:creationId xmlns:p14="http://schemas.microsoft.com/office/powerpoint/2010/main" val="2435240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presenter:</a:t>
            </a:r>
          </a:p>
          <a:p>
            <a:r>
              <a:rPr lang="en-US" b="1" dirty="0"/>
              <a:t>Key message:</a:t>
            </a:r>
            <a:r>
              <a:rPr lang="en-US" b="1" baseline="0" dirty="0"/>
              <a:t> </a:t>
            </a:r>
            <a:r>
              <a:rPr lang="en-US" b="0" dirty="0"/>
              <a:t>The higher women’s education, the more likely they are in employment</a:t>
            </a:r>
            <a:r>
              <a:rPr lang="en-US" b="0" baseline="0" dirty="0"/>
              <a:t>, yet a majority of women not in employment is also very well educated.</a:t>
            </a:r>
          </a:p>
          <a:p>
            <a:endParaRPr lang="en-GB" b="0" dirty="0"/>
          </a:p>
          <a:p>
            <a:pPr marL="171450" indent="-171450">
              <a:buFont typeface="Wingdings" panose="05000000000000000000" pitchFamily="2" charset="2"/>
              <a:buChar char="à"/>
            </a:pPr>
            <a:r>
              <a:rPr lang="en-GB" sz="1200" b="1" kern="1200" baseline="0" dirty="0">
                <a:solidFill>
                  <a:schemeClr val="tx1"/>
                </a:solidFill>
                <a:effectLst/>
                <a:latin typeface="+mn-lt"/>
                <a:ea typeface="+mn-ea"/>
                <a:cs typeface="+mn-cs"/>
              </a:rPr>
              <a:t>e</a:t>
            </a:r>
            <a:r>
              <a:rPr lang="en-GB" sz="1200" b="1" kern="1200" dirty="0">
                <a:solidFill>
                  <a:schemeClr val="tx1"/>
                </a:solidFill>
                <a:effectLst/>
                <a:latin typeface="+mn-lt"/>
                <a:ea typeface="+mn-ea"/>
                <a:cs typeface="+mn-cs"/>
              </a:rPr>
              <a:t>ducation level is an imperfect proxy indicator for women’s employment:</a:t>
            </a:r>
            <a:r>
              <a:rPr lang="en-GB" sz="1200" b="0" kern="1200" dirty="0">
                <a:solidFill>
                  <a:schemeClr val="tx1"/>
                </a:solidFill>
                <a:effectLst/>
                <a:latin typeface="+mn-lt"/>
                <a:ea typeface="+mn-ea"/>
                <a:cs typeface="+mn-cs"/>
                <a:sym typeface="Wingdings" panose="05000000000000000000" pitchFamily="2" charset="2"/>
              </a:rPr>
              <a:t> </a:t>
            </a:r>
            <a:r>
              <a:rPr lang="en-GB" sz="1200" kern="1200" dirty="0">
                <a:solidFill>
                  <a:schemeClr val="tx1"/>
                </a:solidFill>
                <a:effectLst/>
                <a:latin typeface="+mn-lt"/>
                <a:ea typeface="+mn-ea"/>
                <a:cs typeface="+mn-cs"/>
              </a:rPr>
              <a:t>A majority of women who do not work (68%) have completed secondary education or higher, which indicates that a lack of education is unlikely to be the primary driver for limited female labour force participation or employment. This is congruent with findings of the International Labour Organisation (ILO) and the World Bank, indicating that (Jordanian) women’s limited labour force participation and higher unemployment rate could stem from challenges in women’s labour market transitions, i.e. difficulties entering the labour market after completing education, which likely relate to a mismatch between the skills women acquire through their education or training, and labour market demand.</a:t>
            </a:r>
          </a:p>
          <a:p>
            <a:pPr marL="171450" indent="-171450">
              <a:buFont typeface="Wingdings" panose="05000000000000000000" pitchFamily="2" charset="2"/>
              <a:buChar char="à"/>
            </a:pPr>
            <a:endParaRPr lang="en-US" sz="1200" b="0" kern="1200" dirty="0">
              <a:solidFill>
                <a:schemeClr val="tx1"/>
              </a:solidFill>
              <a:effectLst/>
              <a:latin typeface="+mn-lt"/>
              <a:ea typeface="+mn-ea"/>
              <a:cs typeface="+mn-cs"/>
            </a:endParaRPr>
          </a:p>
          <a:p>
            <a:pPr marL="0" indent="0">
              <a:buFont typeface="Wingdings" panose="05000000000000000000" pitchFamily="2" charset="2"/>
              <a:buNone/>
            </a:pPr>
            <a:r>
              <a:rPr lang="en-US" sz="1200" b="0" kern="1200" dirty="0">
                <a:solidFill>
                  <a:schemeClr val="tx1"/>
                </a:solidFill>
                <a:effectLst/>
                <a:latin typeface="+mn-lt"/>
                <a:ea typeface="+mn-ea"/>
                <a:cs typeface="+mn-cs"/>
              </a:rPr>
              <a:t>We will discuss the relationship between education and employment in more detail when </a:t>
            </a:r>
            <a:r>
              <a:rPr lang="en-GB" b="0" baseline="0" dirty="0"/>
              <a:t>looking at the 81% of women in Jordan who currently do not work.</a:t>
            </a:r>
            <a:endParaRPr lang="en-GB" b="0"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12</a:t>
            </a:fld>
            <a:endParaRPr lang="en-US" dirty="0"/>
          </a:p>
        </p:txBody>
      </p:sp>
    </p:spTree>
    <p:extLst>
      <p:ext uri="{BB962C8B-B14F-4D97-AF65-F5344CB8AC3E}">
        <p14:creationId xmlns:p14="http://schemas.microsoft.com/office/powerpoint/2010/main" val="4090278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t>[includes respondents</a:t>
            </a:r>
            <a:r>
              <a:rPr lang="en-GB" b="0" i="1" baseline="0" dirty="0"/>
              <a:t> who are themselves the </a:t>
            </a:r>
            <a:r>
              <a:rPr lang="en-GB" b="0" i="1" baseline="0" dirty="0" err="1"/>
              <a:t>HoH</a:t>
            </a:r>
            <a:r>
              <a:rPr lang="en-GB" b="0" i="1" baseline="0" dirty="0"/>
              <a:t>]</a:t>
            </a:r>
          </a:p>
          <a:p>
            <a:endParaRPr lang="en-GB"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Overall</a:t>
            </a:r>
            <a:r>
              <a:rPr lang="en-GB" b="0" baseline="0" dirty="0"/>
              <a:t>, respondents were 69% from male headed households, and 31% from female headed households</a:t>
            </a:r>
            <a:endParaRPr lang="en-GB" b="0" i="1" baseline="0" dirty="0"/>
          </a:p>
          <a:p>
            <a:r>
              <a:rPr lang="en-US" b="0" i="0" baseline="0" dirty="0"/>
              <a:t>We also found a statistically significant negative correlation (</a:t>
            </a:r>
            <a:r>
              <a:rPr lang="en-US" b="0" i="1" baseline="0" dirty="0"/>
              <a:t>significant at 0.01 </a:t>
            </a:r>
            <a:r>
              <a:rPr lang="en-US" b="0" i="0" baseline="0" dirty="0"/>
              <a:t>level) between living in a male headed HH and being employed, corroborating the statement that </a:t>
            </a:r>
            <a:r>
              <a:rPr lang="en-GB" sz="1200" b="1" dirty="0">
                <a:latin typeface="Arial Narrow" panose="020B0606020202030204" pitchFamily="34" charset="0"/>
              </a:rPr>
              <a:t>Women from male headed households are less likely to work</a:t>
            </a:r>
            <a:endParaRPr lang="en-US" b="0" i="0" baseline="0" dirty="0"/>
          </a:p>
          <a:p>
            <a:endParaRPr lang="en-US" b="0" i="1" baseline="0" dirty="0"/>
          </a:p>
          <a:p>
            <a:r>
              <a:rPr lang="en-US" b="0" i="1" baseline="0" dirty="0"/>
              <a:t>Explanation:</a:t>
            </a:r>
            <a:endParaRPr lang="en-GB" b="0" i="1" baseline="0" dirty="0"/>
          </a:p>
          <a:p>
            <a:pPr marL="171450" indent="-171450">
              <a:buFont typeface="Arial" panose="020B0604020202020204" pitchFamily="34" charset="0"/>
              <a:buChar char="•"/>
            </a:pPr>
            <a:r>
              <a:rPr lang="en-GB" b="0" i="0" baseline="0" dirty="0"/>
              <a:t>Female headed is likely to mean that there are no male household members of working age, which would be a reason for female members to work, whereas in male headed households there is at least one male HH member of working age, who can provide for the household (or at least is to assume this role), so less reason for women to work.</a:t>
            </a:r>
          </a:p>
          <a:p>
            <a:pPr marL="171450" indent="-171450">
              <a:buFont typeface="Arial" panose="020B0604020202020204" pitchFamily="34" charset="0"/>
              <a:buChar char="•"/>
            </a:pPr>
            <a:r>
              <a:rPr lang="en-US" b="0" i="0" baseline="0" dirty="0"/>
              <a:t>Women living in male headed HHs may have been discouraged from working as traditional gender roles might be more strongly enforced by male heads of HH.</a:t>
            </a:r>
            <a:endParaRPr lang="en-GB" b="0" i="0" baseline="0" dirty="0"/>
          </a:p>
          <a:p>
            <a:endParaRPr lang="en-GB" b="0" dirty="0"/>
          </a:p>
          <a:p>
            <a:endParaRPr lang="en-GB" b="0" baseline="0" dirty="0"/>
          </a:p>
          <a:p>
            <a:r>
              <a:rPr lang="en-GB" b="0" i="1" baseline="0" dirty="0"/>
              <a:t>Higher prevalence of women with children working in female headed households </a:t>
            </a:r>
            <a:r>
              <a:rPr lang="en-US" b="0" i="1" baseline="0" dirty="0"/>
              <a:t>suggests that </a:t>
            </a:r>
            <a:r>
              <a:rPr lang="en-US" sz="1200" dirty="0">
                <a:latin typeface="Arial Narrow" panose="020B0606020202030204" pitchFamily="34" charset="0"/>
                <a:sym typeface="Wingdings" panose="05000000000000000000" pitchFamily="2" charset="2"/>
              </a:rPr>
              <a:t>having children does place increased financial pressure and a greater need to work on female heads of households </a:t>
            </a:r>
            <a:r>
              <a:rPr lang="en-GB" sz="1200" kern="1200" dirty="0">
                <a:solidFill>
                  <a:schemeClr val="tx1"/>
                </a:solidFill>
                <a:effectLst/>
                <a:latin typeface="+mn-lt"/>
                <a:ea typeface="+mn-ea"/>
                <a:cs typeface="+mn-cs"/>
              </a:rPr>
              <a:t>as compared to those women with children who live in a male-headed household.</a:t>
            </a:r>
            <a:endParaRPr lang="en-US" sz="1200" dirty="0">
              <a:latin typeface="Arial Narrow" panose="020B0606020202030204" pitchFamily="34" charset="0"/>
              <a:sym typeface="Wingdings" panose="05000000000000000000" pitchFamily="2" charset="2"/>
            </a:endParaRPr>
          </a:p>
          <a:p>
            <a:endParaRPr lang="en-GB" b="0" i="1"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13</a:t>
            </a:fld>
            <a:endParaRPr lang="en-US" dirty="0"/>
          </a:p>
        </p:txBody>
      </p:sp>
    </p:spTree>
    <p:extLst>
      <p:ext uri="{BB962C8B-B14F-4D97-AF65-F5344CB8AC3E}">
        <p14:creationId xmlns:p14="http://schemas.microsoft.com/office/powerpoint/2010/main" val="788915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For women who are </a:t>
            </a:r>
            <a:r>
              <a:rPr lang="en-GB" sz="1200" b="1" kern="1200" dirty="0">
                <a:solidFill>
                  <a:schemeClr val="tx1"/>
                </a:solidFill>
                <a:effectLst/>
                <a:latin typeface="+mn-lt"/>
                <a:ea typeface="+mn-ea"/>
                <a:cs typeface="+mn-cs"/>
              </a:rPr>
              <a:t>separated or divorced</a:t>
            </a:r>
            <a:r>
              <a:rPr lang="en-GB" sz="1200" kern="1200" dirty="0">
                <a:solidFill>
                  <a:schemeClr val="tx1"/>
                </a:solidFill>
                <a:effectLst/>
                <a:latin typeface="+mn-lt"/>
                <a:ea typeface="+mn-ea"/>
                <a:cs typeface="+mn-cs"/>
              </a:rPr>
              <a:t>, this is interrelated with being the head of the household</a:t>
            </a:r>
            <a:r>
              <a:rPr lang="en-GB" sz="1200" kern="1200" dirty="0">
                <a:solidFill>
                  <a:schemeClr val="tx1"/>
                </a:solidFill>
                <a:effectLst/>
                <a:latin typeface="+mn-lt"/>
                <a:ea typeface="+mn-ea"/>
                <a:cs typeface="+mn-cs"/>
                <a:sym typeface="Wingdings" panose="05000000000000000000" pitchFamily="2" charset="2"/>
              </a:rPr>
              <a:t> </a:t>
            </a:r>
            <a:r>
              <a:rPr lang="en-GB" sz="1200" kern="1200" dirty="0">
                <a:solidFill>
                  <a:schemeClr val="tx1"/>
                </a:solidFill>
                <a:effectLst/>
                <a:latin typeface="+mn-lt"/>
                <a:ea typeface="+mn-ea"/>
                <a:cs typeface="+mn-cs"/>
              </a:rPr>
              <a:t>a majority of divorced/separated women who work also stated they were the head of the household.</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We measured the average total HH income over the 30 days preceding the survey:</a:t>
            </a:r>
            <a:endParaRPr lang="en-GB" sz="1200" b="0"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Jordanian </a:t>
            </a:r>
            <a:r>
              <a:rPr lang="en-GB" sz="1200" b="1" kern="1200" dirty="0">
                <a:solidFill>
                  <a:schemeClr val="tx1"/>
                </a:solidFill>
                <a:effectLst/>
                <a:latin typeface="+mn-lt"/>
                <a:ea typeface="+mn-ea"/>
                <a:cs typeface="+mn-cs"/>
              </a:rPr>
              <a:t>HH income levels</a:t>
            </a:r>
            <a:r>
              <a:rPr lang="en-GB" sz="1200" kern="1200" dirty="0">
                <a:solidFill>
                  <a:schemeClr val="tx1"/>
                </a:solidFill>
                <a:effectLst/>
                <a:latin typeface="+mn-lt"/>
                <a:ea typeface="+mn-ea"/>
                <a:cs typeface="+mn-cs"/>
              </a:rPr>
              <a:t>, further exploration would be required to determine whether this suggests that women living in higher income households are more likely to work, or that women’s employment leads to higher household income.</a:t>
            </a:r>
          </a:p>
          <a:p>
            <a:r>
              <a:rPr lang="en-US" b="0" dirty="0"/>
              <a:t>For Syrian HHs it seems that</a:t>
            </a:r>
            <a:r>
              <a:rPr lang="en-US" b="0" baseline="0" dirty="0"/>
              <a:t> women’s income is needed to make ends need (</a:t>
            </a:r>
            <a:r>
              <a:rPr lang="en-US" b="0" baseline="0" dirty="0">
                <a:sym typeface="Wingdings" panose="05000000000000000000" pitchFamily="2" charset="2"/>
              </a:rPr>
              <a:t> the HH income for those HHs where women work is lower than in HHs without women working)</a:t>
            </a:r>
            <a:endParaRPr lang="en-GB" b="0"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14</a:t>
            </a:fld>
            <a:endParaRPr lang="en-US" dirty="0"/>
          </a:p>
        </p:txBody>
      </p:sp>
    </p:spTree>
    <p:extLst>
      <p:ext uri="{BB962C8B-B14F-4D97-AF65-F5344CB8AC3E}">
        <p14:creationId xmlns:p14="http://schemas.microsoft.com/office/powerpoint/2010/main" val="2386089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Takeaway for previous section:</a:t>
            </a:r>
          </a:p>
          <a:p>
            <a:r>
              <a:rPr lang="en-GB" b="0" baseline="0" dirty="0"/>
              <a:t>As seen just now, the majority of women in Jordan is not currently working.</a:t>
            </a:r>
          </a:p>
          <a:p>
            <a:r>
              <a:rPr lang="en-GB" sz="1200" kern="1200" dirty="0">
                <a:solidFill>
                  <a:schemeClr val="tx1"/>
                </a:solidFill>
                <a:effectLst/>
                <a:latin typeface="+mn-lt"/>
                <a:ea typeface="+mn-ea"/>
                <a:cs typeface="+mn-cs"/>
              </a:rPr>
              <a:t>Yet, it is important to gain a better understanding of the profile of those women who ARE currently employed, as this could shed light both on factors conducive to women’s participation in the labour force, as well as factors that might hinder large proportions of other women joining the work force. </a:t>
            </a:r>
            <a:r>
              <a:rPr lang="en-GB" b="0" baseline="0" dirty="0"/>
              <a:t>Nevertheless, we were looking to get an understanding of who are those women who do work, how they found their current employment, which sectors they are working in, as well as their place and location of work. These findings are presented in this section. </a:t>
            </a:r>
          </a:p>
          <a:p>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An important note for this section</a:t>
            </a:r>
            <a:r>
              <a:rPr lang="en-GB" b="0" baseline="0" dirty="0"/>
              <a:t>: Since the numbers of those employed represents only 19% of the entire sample, the nationality disaggregated findings are no longer significant at the 92-5 level. As such, these should be seen as indicative, not representative. </a:t>
            </a:r>
            <a:r>
              <a:rPr lang="en-GB" sz="1200" kern="1200" dirty="0">
                <a:solidFill>
                  <a:schemeClr val="tx1"/>
                </a:solidFill>
                <a:effectLst/>
                <a:latin typeface="+mn-lt"/>
                <a:ea typeface="+mn-ea"/>
                <a:cs typeface="+mn-cs"/>
              </a:rPr>
              <a:t>The focus of this section is thus placed on findings for working women overall, with nationality specific findings added as indicative of trends which require further exploration.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D42235-FAE5-47EA-8364-12546F257292}" type="slidenum">
              <a:rPr lang="en-US" smtClean="0"/>
              <a:pPr/>
              <a:t>15</a:t>
            </a:fld>
            <a:endParaRPr lang="en-US" dirty="0"/>
          </a:p>
        </p:txBody>
      </p:sp>
    </p:spTree>
    <p:extLst>
      <p:ext uri="{BB962C8B-B14F-4D97-AF65-F5344CB8AC3E}">
        <p14:creationId xmlns:p14="http://schemas.microsoft.com/office/powerpoint/2010/main" val="3436266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a:t>
            </a:r>
          </a:p>
          <a:p>
            <a:endParaRPr lang="en-GB" b="1" dirty="0"/>
          </a:p>
          <a:p>
            <a:r>
              <a:rPr lang="en-GB" b="0" i="1" dirty="0"/>
              <a:t>This</a:t>
            </a:r>
            <a:r>
              <a:rPr lang="en-GB" b="0" i="1" baseline="0" dirty="0"/>
              <a:t> slide is looking at the sample overall</a:t>
            </a:r>
            <a:br>
              <a:rPr lang="en-GB" b="0" i="1" baseline="0" dirty="0"/>
            </a:br>
            <a:r>
              <a:rPr lang="en-GB" b="0" i="1" dirty="0"/>
              <a:t>Female</a:t>
            </a:r>
            <a:r>
              <a:rPr lang="en-GB" b="0" i="1" baseline="0" dirty="0"/>
              <a:t> headed household includes households in which the respondent is the head of household, as well as those who are not themselves the head but come from a female headed household</a:t>
            </a:r>
          </a:p>
          <a:p>
            <a:endParaRPr lang="en-US" b="0" baseline="0" dirty="0"/>
          </a:p>
          <a:p>
            <a:r>
              <a:rPr lang="en-US" b="0" baseline="0" dirty="0"/>
              <a:t>Again: </a:t>
            </a:r>
            <a:r>
              <a:rPr lang="en-GB" sz="1200" b="1" kern="1200" baseline="0" dirty="0">
                <a:solidFill>
                  <a:schemeClr val="tx1"/>
                </a:solidFill>
                <a:effectLst/>
                <a:latin typeface="+mn-lt"/>
                <a:ea typeface="+mn-ea"/>
                <a:cs typeface="+mn-cs"/>
              </a:rPr>
              <a:t>e</a:t>
            </a:r>
            <a:r>
              <a:rPr lang="en-GB" sz="1200" b="1" kern="1200" dirty="0">
                <a:solidFill>
                  <a:schemeClr val="tx1"/>
                </a:solidFill>
                <a:effectLst/>
                <a:latin typeface="+mn-lt"/>
                <a:ea typeface="+mn-ea"/>
                <a:cs typeface="+mn-cs"/>
              </a:rPr>
              <a:t>ducation level is an imperfect proxy indicator for women’s employment:</a:t>
            </a:r>
            <a:r>
              <a:rPr lang="en-GB" sz="1200" b="0" kern="1200" dirty="0">
                <a:solidFill>
                  <a:schemeClr val="tx1"/>
                </a:solidFill>
                <a:effectLst/>
                <a:latin typeface="+mn-lt"/>
                <a:ea typeface="+mn-ea"/>
                <a:cs typeface="+mn-cs"/>
                <a:sym typeface="Wingdings" panose="05000000000000000000" pitchFamily="2" charset="2"/>
              </a:rPr>
              <a:t> </a:t>
            </a:r>
            <a:r>
              <a:rPr lang="en-GB" sz="1200" kern="1200" dirty="0">
                <a:solidFill>
                  <a:schemeClr val="tx1"/>
                </a:solidFill>
                <a:effectLst/>
                <a:latin typeface="+mn-lt"/>
                <a:ea typeface="+mn-ea"/>
                <a:cs typeface="+mn-cs"/>
              </a:rPr>
              <a:t>A majority of women who do not work (68%) have completed secondary education or higher, which indicates that a lack of education is unlikely to be the primary driver for limited female labour force participation or employment [</a:t>
            </a:r>
            <a:r>
              <a:rPr lang="en-GB" sz="1200" i="1" kern="1200" dirty="0">
                <a:solidFill>
                  <a:schemeClr val="tx1"/>
                </a:solidFill>
                <a:effectLst/>
                <a:latin typeface="+mn-lt"/>
                <a:ea typeface="+mn-ea"/>
                <a:cs typeface="+mn-cs"/>
              </a:rPr>
              <a:t>we</a:t>
            </a:r>
            <a:r>
              <a:rPr lang="en-GB" sz="1200" i="1" kern="1200" baseline="0" dirty="0">
                <a:solidFill>
                  <a:schemeClr val="tx1"/>
                </a:solidFill>
                <a:effectLst/>
                <a:latin typeface="+mn-lt"/>
                <a:ea typeface="+mn-ea"/>
                <a:cs typeface="+mn-cs"/>
              </a:rPr>
              <a:t> will discuss this when looking at women not in employment</a:t>
            </a:r>
            <a:r>
              <a:rPr lang="en-GB" sz="1200" i="0"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US" b="0" baseline="0" dirty="0"/>
          </a:p>
          <a:p>
            <a:endParaRPr lang="en-US" b="0" baseline="0" dirty="0"/>
          </a:p>
          <a:p>
            <a:r>
              <a:rPr lang="en-US" b="0" baseline="0" dirty="0"/>
              <a:t>Sex of HH:</a:t>
            </a:r>
          </a:p>
          <a:p>
            <a:r>
              <a:rPr lang="en-US" b="1" baseline="0" dirty="0"/>
              <a:t>Women who work are frequently head of HH</a:t>
            </a:r>
            <a:r>
              <a:rPr lang="en-US" b="0" baseline="0" dirty="0"/>
              <a:t>: Of the 44% employed and living in a female headed HH, 42% indicated they are the head of HH themselves, while 2% said they lived in a female headed HH. </a:t>
            </a:r>
            <a:r>
              <a:rPr lang="en-US" b="0" baseline="0" dirty="0">
                <a:sym typeface="Wingdings" panose="05000000000000000000" pitchFamily="2" charset="2"/>
              </a:rPr>
              <a:t> i.e. 42% of all women in employment are heads of HH (only 31% of HH overall are headed by a woman)</a:t>
            </a:r>
            <a:endParaRPr lang="en-US" b="0" baseline="0" dirty="0"/>
          </a:p>
          <a:p>
            <a:endParaRPr lang="en-GB" b="0" baseline="0" dirty="0"/>
          </a:p>
          <a:p>
            <a:r>
              <a:rPr lang="en-GB" b="0" baseline="0" dirty="0"/>
              <a:t>Household results are interesting when contrasted with unemployed women, who overwhelmingly come from male headed households </a:t>
            </a:r>
            <a:r>
              <a:rPr lang="en-GB" b="0" baseline="0" dirty="0">
                <a:sym typeface="Wingdings" panose="05000000000000000000" pitchFamily="2" charset="2"/>
              </a:rPr>
              <a:t> could imply that women could at least partially be employed out of necessity as there is a greater chance that in female HHH there are no male HH members that can provide for the household [</a:t>
            </a:r>
            <a:r>
              <a:rPr lang="en-GB" b="0" i="1" baseline="0" dirty="0">
                <a:sym typeface="Wingdings" panose="05000000000000000000" pitchFamily="2" charset="2"/>
              </a:rPr>
              <a:t>we will come back to this when looking at women not in employment</a:t>
            </a:r>
            <a:r>
              <a:rPr lang="en-GB" b="0" i="0" baseline="0" dirty="0">
                <a:sym typeface="Wingdings" panose="05000000000000000000" pitchFamily="2" charset="2"/>
              </a:rPr>
              <a:t>]</a:t>
            </a:r>
            <a:endParaRPr lang="en-GB" b="0"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16</a:t>
            </a:fld>
            <a:endParaRPr lang="en-US" dirty="0"/>
          </a:p>
        </p:txBody>
      </p:sp>
    </p:spTree>
    <p:extLst>
      <p:ext uri="{BB962C8B-B14F-4D97-AF65-F5344CB8AC3E}">
        <p14:creationId xmlns:p14="http://schemas.microsoft.com/office/powerpoint/2010/main" val="1363969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a:t>
            </a:r>
          </a:p>
          <a:p>
            <a:r>
              <a:rPr lang="en-GB" sz="1200" b="1" dirty="0"/>
              <a:t>Fifty-five per cent (55%) of women who are currently working have children. </a:t>
            </a:r>
            <a:r>
              <a:rPr lang="en-GB" sz="1200" b="0" dirty="0"/>
              <a:t>This</a:t>
            </a:r>
            <a:r>
              <a:rPr lang="en-GB" sz="1200" b="0" baseline="0" dirty="0"/>
              <a:t> compares to 62% of all women over 18 in Jordan.</a:t>
            </a:r>
          </a:p>
          <a:p>
            <a:endParaRPr lang="en-US" b="1" dirty="0"/>
          </a:p>
          <a:p>
            <a:endParaRPr lang="en-GB" b="1" dirty="0"/>
          </a:p>
          <a:p>
            <a:r>
              <a:rPr lang="en-GB" sz="1200" kern="1200" dirty="0">
                <a:solidFill>
                  <a:schemeClr val="tx1"/>
                </a:solidFill>
                <a:effectLst/>
                <a:latin typeface="+mn-lt"/>
                <a:ea typeface="+mn-ea"/>
                <a:cs typeface="+mn-cs"/>
              </a:rPr>
              <a:t>The</a:t>
            </a:r>
            <a:r>
              <a:rPr lang="en-GB" sz="1200" kern="1200" baseline="0" dirty="0">
                <a:solidFill>
                  <a:schemeClr val="tx1"/>
                </a:solidFill>
                <a:effectLst/>
                <a:latin typeface="+mn-lt"/>
                <a:ea typeface="+mn-ea"/>
                <a:cs typeface="+mn-cs"/>
              </a:rPr>
              <a:t> way women report to manage childcare while at work </a:t>
            </a:r>
            <a:r>
              <a:rPr lang="en-GB" sz="1200" kern="1200" dirty="0">
                <a:solidFill>
                  <a:schemeClr val="tx1"/>
                </a:solidFill>
                <a:effectLst/>
                <a:latin typeface="+mn-lt"/>
                <a:ea typeface="+mn-ea"/>
                <a:cs typeface="+mn-cs"/>
              </a:rPr>
              <a:t>suggests, on the one hand, that </a:t>
            </a:r>
            <a:r>
              <a:rPr lang="en-GB" sz="1200" b="1" kern="1200" dirty="0">
                <a:solidFill>
                  <a:schemeClr val="tx1"/>
                </a:solidFill>
                <a:effectLst/>
                <a:latin typeface="+mn-lt"/>
                <a:ea typeface="+mn-ea"/>
                <a:cs typeface="+mn-cs"/>
              </a:rPr>
              <a:t>women might be more likely to join or re-join the labour force once their children are older</a:t>
            </a:r>
            <a:r>
              <a:rPr lang="en-GB" sz="1200" kern="1200" dirty="0">
                <a:solidFill>
                  <a:schemeClr val="tx1"/>
                </a:solidFill>
                <a:effectLst/>
                <a:latin typeface="+mn-lt"/>
                <a:ea typeface="+mn-ea"/>
                <a:cs typeface="+mn-cs"/>
              </a:rPr>
              <a:t>, children might be at school or are looking after themselves while their mother is at work. On the other hand, this highlights the </a:t>
            </a:r>
            <a:r>
              <a:rPr lang="en-GB" sz="1200" b="1" kern="1200" dirty="0">
                <a:solidFill>
                  <a:schemeClr val="tx1"/>
                </a:solidFill>
                <a:effectLst/>
                <a:latin typeface="+mn-lt"/>
                <a:ea typeface="+mn-ea"/>
                <a:cs typeface="+mn-cs"/>
              </a:rPr>
              <a:t>importance of familial and external support with child care while children are younger</a:t>
            </a:r>
            <a:r>
              <a:rPr lang="en-GB" sz="1200" kern="1200" dirty="0">
                <a:solidFill>
                  <a:schemeClr val="tx1"/>
                </a:solidFill>
                <a:effectLst/>
                <a:latin typeface="+mn-lt"/>
                <a:ea typeface="+mn-ea"/>
                <a:cs typeface="+mn-cs"/>
              </a:rPr>
              <a:t>, to allow women to go to work it they want or need to. </a:t>
            </a:r>
            <a:endParaRPr lang="en-GB" b="1"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17</a:t>
            </a:fld>
            <a:endParaRPr lang="en-US" dirty="0"/>
          </a:p>
        </p:txBody>
      </p:sp>
    </p:spTree>
    <p:extLst>
      <p:ext uri="{BB962C8B-B14F-4D97-AF65-F5344CB8AC3E}">
        <p14:creationId xmlns:p14="http://schemas.microsoft.com/office/powerpoint/2010/main" val="1931409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r>
              <a:rPr kumimoji="0" lang="en-GB" sz="2000" b="1" i="0" u="none" strike="noStrike" kern="1200" cap="none" spc="0" normalizeH="0" baseline="0" noProof="0" dirty="0">
                <a:ln>
                  <a:noFill/>
                </a:ln>
                <a:solidFill>
                  <a:prstClr val="black"/>
                </a:solidFill>
                <a:effectLst/>
                <a:uLnTx/>
                <a:uFillTx/>
                <a:latin typeface="Arial Narrow" panose="020B0606020202030204" pitchFamily="34" charset="0"/>
              </a:rPr>
              <a:t>Notes for presenter: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three most commonly reported sectors were followed by hairdressing and beauty services (6%), public administration, telecommunication, and wholesale and retail trade (5% respectively). </a:t>
            </a:r>
          </a:p>
          <a:p>
            <a:endParaRPr lang="en-GB" sz="1200" b="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NB</a:t>
            </a:r>
            <a:r>
              <a:rPr lang="en-GB" sz="1200" b="1" kern="1200" baseline="0" dirty="0">
                <a:solidFill>
                  <a:schemeClr val="tx1"/>
                </a:solidFill>
                <a:effectLst/>
                <a:latin typeface="+mn-lt"/>
                <a:ea typeface="+mn-ea"/>
                <a:cs typeface="+mn-cs"/>
              </a:rPr>
              <a:t> (for Syria-specific findings): </a:t>
            </a:r>
            <a:r>
              <a:rPr lang="en-GB" b="0" i="1" baseline="0" dirty="0"/>
              <a:t>Since the numbers of those employed represents only 19% of the entire sample, the nationality disaggregated findings are no longer significant at the 92-5 level. As such, these findings should be seen as indicative, not representative. </a:t>
            </a:r>
            <a:endParaRPr lang="en-GB" sz="1200" b="1" i="1"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The most frequently cited employment sectors for Syrian refugee women were accommodation and food services, followed by agriculture and humanitarian work in NGOs or international organisations</a:t>
            </a:r>
            <a:r>
              <a:rPr lang="en-GB" sz="1200" b="0" kern="1200" dirty="0">
                <a:solidFill>
                  <a:schemeClr val="tx1"/>
                </a:solidFill>
                <a:effectLst/>
                <a:latin typeface="+mn-lt"/>
                <a:ea typeface="+mn-ea"/>
                <a:cs typeface="+mn-cs"/>
              </a:rPr>
              <a:t>, most likely on a cash for work basis. </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Roughly three quarters of Syrian refugee women working in Jordan did not work prior to the conflict. A consideration of the most commonly reported employment sectors among Syrian refugee women who were working in Syria prior to the conflict provides further basis for this analysis. While indicative findings, among the 17% of Syrian refugee women who reported they had worked prior to the conflict, the most common employment sectors were agriculture and education, with between a fifth and a fourth of women reporting to have worked in these sectors. A comparatively strong focus amongst Syrian refugee women on agriculture prior to the conflict can be understood seeing how a large proportion of Syrian refugees in Jordan are from the southern Syrian governorates of </a:t>
            </a:r>
            <a:r>
              <a:rPr lang="en-GB" sz="1200" b="0" kern="1200" dirty="0" err="1">
                <a:solidFill>
                  <a:schemeClr val="tx1"/>
                </a:solidFill>
                <a:effectLst/>
                <a:latin typeface="+mn-lt"/>
                <a:ea typeface="+mn-ea"/>
                <a:cs typeface="+mn-cs"/>
              </a:rPr>
              <a:t>Dar’a</a:t>
            </a:r>
            <a:r>
              <a:rPr lang="en-GB" sz="1200" b="0" kern="1200" dirty="0">
                <a:solidFill>
                  <a:schemeClr val="tx1"/>
                </a:solidFill>
                <a:effectLst/>
                <a:latin typeface="+mn-lt"/>
                <a:ea typeface="+mn-ea"/>
                <a:cs typeface="+mn-cs"/>
              </a:rPr>
              <a:t>, Homs and Rural Damascus – roughly 71% of refugees in Jordan at the end of June, which are predominantly rural areas where agricultural livelihood practices were common prior to the conflict. </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D42235-FAE5-47EA-8364-12546F257292}" type="slidenum">
              <a:rPr lang="en-US" smtClean="0"/>
              <a:pPr/>
              <a:t>18</a:t>
            </a:fld>
            <a:endParaRPr lang="en-US" dirty="0"/>
          </a:p>
        </p:txBody>
      </p:sp>
    </p:spTree>
    <p:extLst>
      <p:ext uri="{BB962C8B-B14F-4D97-AF65-F5344CB8AC3E}">
        <p14:creationId xmlns:p14="http://schemas.microsoft.com/office/powerpoint/2010/main" val="418913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a:t>
            </a:r>
            <a:r>
              <a:rPr lang="en-GB" b="1" baseline="0" dirty="0"/>
              <a:t> presenter</a:t>
            </a:r>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ndParaRPr>
          </a:p>
          <a:p>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Indicative </a:t>
            </a:r>
            <a:r>
              <a:rPr lang="en-GB" sz="1200" kern="1200" dirty="0">
                <a:solidFill>
                  <a:schemeClr val="tx1"/>
                </a:solidFill>
                <a:effectLst/>
                <a:latin typeface="+mn-lt"/>
                <a:ea typeface="+mn-ea"/>
                <a:cs typeface="+mn-cs"/>
              </a:rPr>
              <a:t>findings suggest that women with full-time employment have children who are older than those who work part-time, with a majority of full-time employees reporting their children are either “at school” or “old enough to look after themselves”, compared to a minority of part-time employees.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Narrow" panose="020B0606020202030204" pitchFamily="34" charset="0"/>
              </a:rPr>
              <a:t>A </a:t>
            </a:r>
            <a:r>
              <a:rPr lang="en-US" sz="1200" dirty="0">
                <a:latin typeface="Arial Narrow" panose="020B0606020202030204" pitchFamily="34" charset="0"/>
              </a:rPr>
              <a:t>majority of women are working full-time (62%), while 31% of women are working part-time</a:t>
            </a:r>
            <a:r>
              <a:rPr lang="en-GB" sz="1200" dirty="0">
                <a:latin typeface="Arial Narrow" panose="020B0606020202030204" pitchFamily="34" charset="0"/>
              </a:rPr>
              <a:t>:</a:t>
            </a:r>
            <a:r>
              <a:rPr lang="en-GB" sz="1200" baseline="0" dirty="0">
                <a:latin typeface="Arial Narrow" panose="020B0606020202030204" pitchFamily="34" charset="0"/>
              </a:rPr>
              <a:t> For the remaining 7% who reported either to be self-employed or to be working seasonally, the employment status was not assessed.</a:t>
            </a:r>
            <a:endParaRPr lang="en-GB" sz="1200" dirty="0">
              <a:latin typeface="Arial Narrow" panose="020B0606020202030204" pitchFamily="34" charset="0"/>
            </a:endParaRPr>
          </a:p>
          <a:p>
            <a:endParaRPr lang="en-GB"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endParaRPr kumimoji="0" lang="en-GB" sz="2000" b="0" i="0" u="sng"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FED42235-FAE5-47EA-8364-12546F257292}" type="slidenum">
              <a:rPr lang="en-US" smtClean="0"/>
              <a:pPr/>
              <a:t>19</a:t>
            </a:fld>
            <a:endParaRPr lang="en-US" dirty="0"/>
          </a:p>
        </p:txBody>
      </p:sp>
    </p:spTree>
    <p:extLst>
      <p:ext uri="{BB962C8B-B14F-4D97-AF65-F5344CB8AC3E}">
        <p14:creationId xmlns:p14="http://schemas.microsoft.com/office/powerpoint/2010/main" val="176750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2</a:t>
            </a:fld>
            <a:endParaRPr lang="en-US" dirty="0"/>
          </a:p>
        </p:txBody>
      </p:sp>
    </p:spTree>
    <p:extLst>
      <p:ext uri="{BB962C8B-B14F-4D97-AF65-F5344CB8AC3E}">
        <p14:creationId xmlns:p14="http://schemas.microsoft.com/office/powerpoint/2010/main" val="3353921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presenter:</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2% reporting ‘other’ stated that there was no consistent location for their work, presumably because their work requires mobility.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FGD findings from Karak, Mafraq and Amman confirm that distance to work opportunities could play a role in women’s employment</a:t>
            </a:r>
            <a:r>
              <a:rPr lang="en-GB" sz="1200" kern="1200" dirty="0">
                <a:solidFill>
                  <a:schemeClr val="tx1"/>
                </a:solidFill>
                <a:effectLst/>
                <a:latin typeface="+mn-lt"/>
                <a:ea typeface="+mn-ea"/>
                <a:cs typeface="+mn-cs"/>
                <a:sym typeface="Wingdings" panose="05000000000000000000" pitchFamily="2" charset="2"/>
              </a:rPr>
              <a:t> </a:t>
            </a:r>
            <a:r>
              <a:rPr lang="en-GB" sz="1200" kern="1200" dirty="0">
                <a:solidFill>
                  <a:schemeClr val="tx1"/>
                </a:solidFill>
                <a:effectLst/>
                <a:latin typeface="+mn-lt"/>
                <a:ea typeface="+mn-ea"/>
                <a:cs typeface="+mn-cs"/>
              </a:rPr>
              <a:t>women here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referred to the challenge of distance to employment opportunities hindering their ability to find and go to work.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Prevalence</a:t>
            </a:r>
            <a:r>
              <a:rPr lang="en-GB" sz="1200" kern="1200" baseline="0" dirty="0">
                <a:solidFill>
                  <a:schemeClr val="tx1"/>
                </a:solidFill>
                <a:effectLst/>
                <a:latin typeface="+mn-lt"/>
                <a:ea typeface="+mn-ea"/>
                <a:cs typeface="+mn-cs"/>
              </a:rPr>
              <a:t> of working from home among Syrian refugees and their lesser likelihood to travel beyond their area of residence </a:t>
            </a:r>
            <a:r>
              <a:rPr lang="en-GB" sz="1200" kern="1200" dirty="0">
                <a:solidFill>
                  <a:schemeClr val="tx1"/>
                </a:solidFill>
                <a:effectLst/>
                <a:latin typeface="+mn-lt"/>
                <a:ea typeface="+mn-ea"/>
                <a:cs typeface="+mn-cs"/>
              </a:rPr>
              <a:t>is likely explained by the effects of a restrictive regulatory environment, giving rise to fears of being apprehended for labour law infringements, as well as limited resources available to refugee women to afford the cost of transportation</a:t>
            </a:r>
            <a:r>
              <a:rPr lang="en-GB" sz="1200" kern="1200" dirty="0">
                <a:solidFill>
                  <a:schemeClr val="tx1"/>
                </a:solidFill>
                <a:effectLst/>
                <a:latin typeface="+mn-lt"/>
                <a:ea typeface="+mn-ea"/>
                <a:cs typeface="+mn-cs"/>
                <a:sym typeface="Wingdings" panose="05000000000000000000" pitchFamily="2" charset="2"/>
              </a:rPr>
              <a:t> </a:t>
            </a:r>
            <a:r>
              <a:rPr lang="en-GB" b="0" dirty="0"/>
              <a:t>FGDs</a:t>
            </a:r>
            <a:r>
              <a:rPr lang="en-GB" b="0" baseline="0" dirty="0"/>
              <a:t> noted that working from home was a way of getting around many obstacles for Syrians, which include a lack of permits, husband/family objections, and discrimination against Syrians</a:t>
            </a:r>
            <a:r>
              <a:rPr lang="en-GB" b="0" baseline="0" dirty="0">
                <a:sym typeface="Wingdings" panose="05000000000000000000" pitchFamily="2" charset="2"/>
              </a:rPr>
              <a:t> </a:t>
            </a:r>
          </a:p>
          <a:p>
            <a:pPr marL="171450" indent="-171450">
              <a:buFont typeface="Arial" panose="020B0604020202020204" pitchFamily="34" charset="0"/>
              <a:buChar char="•"/>
            </a:pPr>
            <a:r>
              <a:rPr lang="en-GB" b="1" i="1" dirty="0"/>
              <a:t>Stress</a:t>
            </a:r>
            <a:r>
              <a:rPr lang="en-GB" b="1" i="1" baseline="0" dirty="0"/>
              <a:t> that the sample size is small for Syrian women who work, so these findings are only a general indication rather than a definitive description</a:t>
            </a:r>
          </a:p>
          <a:p>
            <a:pPr marL="0" indent="0">
              <a:buFont typeface="Arial" panose="020B0604020202020204" pitchFamily="34" charset="0"/>
              <a:buNone/>
            </a:pPr>
            <a:endParaRPr lang="en-GB" b="1" baseline="0" dirty="0"/>
          </a:p>
          <a:p>
            <a:pPr marL="0" indent="0">
              <a:buFont typeface="Arial" panose="020B0604020202020204" pitchFamily="34" charset="0"/>
              <a:buNone/>
            </a:pPr>
            <a:r>
              <a:rPr lang="en-GB" b="1" i="1" baseline="0" dirty="0"/>
              <a:t>Transportation to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Of the Syrians not working from home, walking is the most common (18%), reflecting FGD findings in which many Syrians cited the high costs and limited access to transportation</a:t>
            </a:r>
            <a:r>
              <a:rPr lang="en-GB" sz="1200" b="0" dirty="0">
                <a:sym typeface="Wingdings" panose="05000000000000000000" pitchFamily="2" charset="2"/>
              </a:rPr>
              <a:t> </a:t>
            </a:r>
            <a:r>
              <a:rPr lang="en-GB" b="0" dirty="0"/>
              <a:t>Syrians</a:t>
            </a:r>
            <a:r>
              <a:rPr lang="en-GB" b="0" baseline="0" dirty="0"/>
              <a:t> mentioned taxis and rental cars with 6% reporting both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Reflective of differences in work locations, Jordanian women primarily take the bus (34%), though a significant portion drive as well (29%)</a:t>
            </a:r>
            <a:r>
              <a:rPr lang="en-GB" sz="1200" b="0" dirty="0">
                <a:sym typeface="Wingdings" panose="05000000000000000000" pitchFamily="2" charset="2"/>
              </a:rPr>
              <a:t> </a:t>
            </a:r>
            <a:r>
              <a:rPr lang="en-GB" b="0" dirty="0"/>
              <a:t>Jordanians</a:t>
            </a:r>
            <a:r>
              <a:rPr lang="en-GB" b="0" baseline="0" dirty="0"/>
              <a:t> also mentioned with rented car with 10%, as well as the 6.5% who work from home</a:t>
            </a: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dirty="0"/>
          </a:p>
        </p:txBody>
      </p:sp>
      <p:sp>
        <p:nvSpPr>
          <p:cNvPr id="4" name="Slide Number Placeholder 3"/>
          <p:cNvSpPr>
            <a:spLocks noGrp="1"/>
          </p:cNvSpPr>
          <p:nvPr>
            <p:ph type="sldNum" sz="quarter" idx="10"/>
          </p:nvPr>
        </p:nvSpPr>
        <p:spPr/>
        <p:txBody>
          <a:bodyPr/>
          <a:lstStyle/>
          <a:p>
            <a:fld id="{FED42235-FAE5-47EA-8364-12546F25729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908504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Takeaway from Previous</a:t>
            </a:r>
            <a:r>
              <a:rPr lang="en-GB" b="1" baseline="0" dirty="0"/>
              <a:t> section:</a:t>
            </a:r>
          </a:p>
          <a:p>
            <a:endParaRPr lang="en-GB" b="1" baseline="0" dirty="0"/>
          </a:p>
          <a:p>
            <a:r>
              <a:rPr lang="en-GB" b="0" baseline="0" dirty="0"/>
              <a:t>Women who work tend to have higher levels of education. There are considerable differences between Syrian and Jordanian’s employment sectors (mainly reflecting opportunities available to each), place/location and type of work, with Syrians largely working from home.</a:t>
            </a:r>
            <a:endParaRPr lang="en-GB" b="0" dirty="0"/>
          </a:p>
          <a:p>
            <a:endParaRPr lang="en-GB" b="1" dirty="0"/>
          </a:p>
          <a:p>
            <a:r>
              <a:rPr lang="en-GB" b="1" dirty="0"/>
              <a:t>Introduction:</a:t>
            </a:r>
            <a:r>
              <a:rPr lang="en-GB" b="1" baseline="0" dirty="0"/>
              <a:t> </a:t>
            </a:r>
          </a:p>
          <a:p>
            <a:endParaRPr lang="en-GB" b="1" baseline="0" dirty="0"/>
          </a:p>
          <a:p>
            <a:r>
              <a:rPr lang="en-GB" b="0" baseline="0" dirty="0"/>
              <a:t>This section will now focus on the 81% of women in Jordan who currently do not work, to better understand the reasons for economic inactivity. We will </a:t>
            </a:r>
            <a:r>
              <a:rPr lang="en-GB" sz="1200" kern="1200" dirty="0">
                <a:solidFill>
                  <a:schemeClr val="tx1"/>
                </a:solidFill>
                <a:effectLst/>
                <a:latin typeface="+mn-lt"/>
                <a:ea typeface="+mn-ea"/>
                <a:cs typeface="+mn-cs"/>
              </a:rPr>
              <a:t>identify barriers to employment as experienced by women themselves and consider</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women’s employment aspirations.</a:t>
            </a:r>
            <a:endParaRPr lang="en-GB" b="0"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FED42235-FAE5-47EA-8364-12546F257292}" type="slidenum">
              <a:rPr lang="en-US" smtClean="0"/>
              <a:pPr/>
              <a:t>21</a:t>
            </a:fld>
            <a:endParaRPr lang="en-US" dirty="0"/>
          </a:p>
        </p:txBody>
      </p:sp>
    </p:spTree>
    <p:extLst>
      <p:ext uri="{BB962C8B-B14F-4D97-AF65-F5344CB8AC3E}">
        <p14:creationId xmlns:p14="http://schemas.microsoft.com/office/powerpoint/2010/main" val="826256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t>These</a:t>
            </a:r>
            <a:r>
              <a:rPr lang="en-GB" b="0" i="1" baseline="0" dirty="0"/>
              <a:t> graphs represent all those surveyed who are unemployed</a:t>
            </a:r>
          </a:p>
          <a:p>
            <a:endParaRPr lang="en-GB" b="0" baseline="0" dirty="0"/>
          </a:p>
          <a:p>
            <a:r>
              <a:rPr lang="en-GB" b="0" u="sng" baseline="0" dirty="0"/>
              <a:t>Education level of unemployed women</a:t>
            </a:r>
            <a:r>
              <a:rPr lang="en-GB" b="0" u="none" baseline="0" dirty="0">
                <a:sym typeface="Wingdings" panose="05000000000000000000" pitchFamily="2" charset="2"/>
              </a:rPr>
              <a:t> </a:t>
            </a:r>
            <a:r>
              <a:rPr lang="en-GB" sz="1200" kern="1200" dirty="0">
                <a:solidFill>
                  <a:schemeClr val="tx1"/>
                </a:solidFill>
                <a:effectLst/>
                <a:latin typeface="+mn-lt"/>
                <a:ea typeface="+mn-ea"/>
                <a:cs typeface="+mn-cs"/>
              </a:rPr>
              <a:t>These findings suggest that education level is an imperfect proxy indicator for women’s employment, i.e. that a lack of education is unlikely to be the primary reason for women’s limited participation on the labour market</a:t>
            </a:r>
            <a:r>
              <a:rPr lang="en-GB" sz="1200" kern="1200" baseline="0" dirty="0">
                <a:solidFill>
                  <a:schemeClr val="tx1"/>
                </a:solidFill>
                <a:effectLst/>
                <a:latin typeface="+mn-lt"/>
                <a:ea typeface="+mn-ea"/>
                <a:cs typeface="+mn-cs"/>
              </a:rPr>
              <a:t> </a:t>
            </a:r>
            <a:r>
              <a:rPr lang="en-GB" sz="1200" kern="1200" baseline="0" dirty="0">
                <a:solidFill>
                  <a:schemeClr val="tx1"/>
                </a:solidFill>
                <a:effectLst/>
                <a:latin typeface="+mn-lt"/>
                <a:ea typeface="+mn-ea"/>
                <a:cs typeface="+mn-cs"/>
                <a:sym typeface="Wingdings" panose="05000000000000000000" pitchFamily="2" charset="2"/>
              </a:rPr>
              <a:t> </a:t>
            </a:r>
            <a:r>
              <a:rPr lang="en-GB" sz="1200" kern="1200" dirty="0">
                <a:solidFill>
                  <a:schemeClr val="tx1"/>
                </a:solidFill>
                <a:effectLst/>
                <a:latin typeface="+mn-lt"/>
                <a:ea typeface="+mn-ea"/>
                <a:cs typeface="+mn-cs"/>
              </a:rPr>
              <a:t>other factors such as societal norms,</a:t>
            </a:r>
            <a:r>
              <a:rPr lang="en-GB" sz="1200" kern="1200" baseline="0" dirty="0">
                <a:solidFill>
                  <a:schemeClr val="tx1"/>
                </a:solidFill>
                <a:effectLst/>
                <a:latin typeface="+mn-lt"/>
                <a:ea typeface="+mn-ea"/>
                <a:cs typeface="+mn-cs"/>
              </a:rPr>
              <a:t> skills mismatch, etc. could play a more determining role than education in whether women work or not</a:t>
            </a:r>
            <a:r>
              <a:rPr lang="en-GB" sz="1200" kern="1200" baseline="0" dirty="0">
                <a:solidFill>
                  <a:schemeClr val="tx1"/>
                </a:solidFill>
                <a:effectLst/>
                <a:latin typeface="+mn-lt"/>
                <a:ea typeface="+mn-ea"/>
                <a:cs typeface="+mn-cs"/>
                <a:sym typeface="Wingdings" panose="05000000000000000000" pitchFamily="2" charset="2"/>
              </a:rPr>
              <a:t> will be discussed in more detail later on</a:t>
            </a:r>
            <a:endParaRPr lang="en-GB" b="0" u="sng" baseline="0" dirty="0"/>
          </a:p>
          <a:p>
            <a:endParaRPr lang="en-US" b="0" dirty="0"/>
          </a:p>
          <a:p>
            <a:r>
              <a:rPr lang="en-US" b="0" dirty="0"/>
              <a:t>Sex of </a:t>
            </a:r>
            <a:r>
              <a:rPr lang="en-US" b="0" dirty="0" err="1"/>
              <a:t>HoHH</a:t>
            </a:r>
            <a:r>
              <a:rPr lang="en-US" b="0" dirty="0"/>
              <a:t>:</a:t>
            </a:r>
          </a:p>
          <a:p>
            <a:r>
              <a:rPr lang="en-GB" sz="1200" b="1" dirty="0"/>
              <a:t>Unemployed women are more likely to come from male headed households.  </a:t>
            </a:r>
            <a:r>
              <a:rPr lang="en-GB" sz="1200" b="0" dirty="0"/>
              <a:t>(</a:t>
            </a:r>
            <a:r>
              <a:rPr lang="en-GB" sz="1200" b="0" i="1" dirty="0"/>
              <a:t>The</a:t>
            </a:r>
            <a:r>
              <a:rPr lang="en-GB" sz="1200" b="0" i="1" baseline="0" dirty="0"/>
              <a:t> 72% compare to 64% of ALL women living in a male headed HH) </a:t>
            </a:r>
            <a:r>
              <a:rPr lang="en-US" b="0" dirty="0"/>
              <a:t>There</a:t>
            </a:r>
            <a:r>
              <a:rPr lang="en-US" b="0" baseline="0" dirty="0"/>
              <a:t> is a statistically significant negative correlation between women’s employment status and living in a male headed household (significant at 0.01 level).</a:t>
            </a:r>
            <a:endParaRPr lang="en-GB" b="0" dirty="0"/>
          </a:p>
          <a:p>
            <a:r>
              <a:rPr lang="en-GB" b="0" dirty="0"/>
              <a:t>Female</a:t>
            </a:r>
            <a:r>
              <a:rPr lang="en-GB" b="0" baseline="0" dirty="0"/>
              <a:t> headed household includes households in which the respondent is the head of household, as well as those who are not themselves the head but come from a female headed household</a:t>
            </a:r>
          </a:p>
        </p:txBody>
      </p:sp>
      <p:sp>
        <p:nvSpPr>
          <p:cNvPr id="4" name="Slide Number Placeholder 3"/>
          <p:cNvSpPr>
            <a:spLocks noGrp="1"/>
          </p:cNvSpPr>
          <p:nvPr>
            <p:ph type="sldNum" sz="quarter" idx="10"/>
          </p:nvPr>
        </p:nvSpPr>
        <p:spPr/>
        <p:txBody>
          <a:bodyPr/>
          <a:lstStyle/>
          <a:p>
            <a:fld id="{FED42235-FAE5-47EA-8364-12546F257292}" type="slidenum">
              <a:rPr lang="en-US" smtClean="0"/>
              <a:pPr/>
              <a:t>22</a:t>
            </a:fld>
            <a:endParaRPr lang="en-US" dirty="0"/>
          </a:p>
        </p:txBody>
      </p:sp>
    </p:spTree>
    <p:extLst>
      <p:ext uri="{BB962C8B-B14F-4D97-AF65-F5344CB8AC3E}">
        <p14:creationId xmlns:p14="http://schemas.microsoft.com/office/powerpoint/2010/main" val="2417888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baseline="0" dirty="0"/>
              <a:t>Graph represents all respondents</a:t>
            </a:r>
          </a:p>
          <a:p>
            <a:endParaRPr lang="en-GB" i="1" baseline="0" dirty="0"/>
          </a:p>
          <a:p>
            <a:r>
              <a:rPr lang="en-GB" i="1" baseline="0" dirty="0"/>
              <a:t>Question was select all that apply</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Taken</a:t>
            </a:r>
            <a:r>
              <a:rPr lang="en-GB" b="0" baseline="0" dirty="0"/>
              <a:t> together, </a:t>
            </a:r>
            <a:r>
              <a:rPr lang="en-GB" sz="1200" kern="1200" dirty="0">
                <a:solidFill>
                  <a:schemeClr val="tx1"/>
                </a:solidFill>
                <a:effectLst/>
                <a:latin typeface="+mn-lt"/>
                <a:ea typeface="+mn-ea"/>
                <a:cs typeface="+mn-cs"/>
              </a:rPr>
              <a:t>structural reasons (at 32%)</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appear to be of prior</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importance, next to familial responsibilities (48%)</a:t>
            </a:r>
          </a:p>
          <a:p>
            <a:r>
              <a:rPr lang="en-GB" sz="1200" kern="1200" dirty="0">
                <a:solidFill>
                  <a:schemeClr val="tx1"/>
                </a:solidFill>
                <a:effectLst/>
                <a:latin typeface="+mn-lt"/>
                <a:ea typeface="+mn-ea"/>
                <a:cs typeface="+mn-cs"/>
              </a:rPr>
              <a:t> </a:t>
            </a:r>
            <a:endParaRPr lang="en-GB" b="1" baseline="0" dirty="0"/>
          </a:p>
          <a:p>
            <a:r>
              <a:rPr lang="en-GB" sz="1200" b="1" kern="1200" dirty="0">
                <a:solidFill>
                  <a:schemeClr val="tx1"/>
                </a:solidFill>
                <a:effectLst/>
                <a:latin typeface="+mn-lt"/>
                <a:ea typeface="+mn-ea"/>
                <a:cs typeface="+mn-cs"/>
              </a:rPr>
              <a:t>Other reasons for being unemployed</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Available job opportunities in the area are not compatible with my education/training/skills </a:t>
            </a:r>
            <a:r>
              <a:rPr lang="en-GB" sz="1200" b="1" kern="1200" dirty="0">
                <a:solidFill>
                  <a:schemeClr val="tx1"/>
                </a:solidFill>
                <a:effectLst/>
                <a:latin typeface="+mn-lt"/>
                <a:ea typeface="+mn-ea"/>
                <a:cs typeface="+mn-cs"/>
              </a:rPr>
              <a:t>11%</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am retired/old age </a:t>
            </a:r>
            <a:r>
              <a:rPr lang="en-GB" sz="1200" b="1" kern="1200" dirty="0">
                <a:solidFill>
                  <a:schemeClr val="tx1"/>
                </a:solidFill>
                <a:effectLst/>
                <a:latin typeface="+mn-lt"/>
                <a:ea typeface="+mn-ea"/>
                <a:cs typeface="+mn-cs"/>
              </a:rPr>
              <a:t>10%</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do not need to work (independent means, other family members work) </a:t>
            </a:r>
            <a:r>
              <a:rPr lang="en-GB" sz="1200" b="1" kern="1200" dirty="0">
                <a:solidFill>
                  <a:schemeClr val="tx1"/>
                </a:solidFill>
                <a:effectLst/>
                <a:latin typeface="+mn-lt"/>
                <a:ea typeface="+mn-ea"/>
                <a:cs typeface="+mn-cs"/>
              </a:rPr>
              <a:t>9%</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am still in school/university/training </a:t>
            </a:r>
            <a:r>
              <a:rPr lang="en-GB" sz="1200" b="1" kern="1200" dirty="0">
                <a:solidFill>
                  <a:schemeClr val="tx1"/>
                </a:solidFill>
                <a:effectLst/>
                <a:latin typeface="+mn-lt"/>
                <a:ea typeface="+mn-ea"/>
                <a:cs typeface="+mn-cs"/>
              </a:rPr>
              <a:t>8%</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no job opportunities for women in particular </a:t>
            </a:r>
            <a:r>
              <a:rPr lang="en-GB" sz="1200" b="1" kern="1200" dirty="0">
                <a:solidFill>
                  <a:schemeClr val="tx1"/>
                </a:solidFill>
                <a:effectLst/>
                <a:latin typeface="+mn-lt"/>
                <a:ea typeface="+mn-ea"/>
                <a:cs typeface="+mn-cs"/>
              </a:rPr>
              <a:t>6%</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Pay is not acceptable </a:t>
            </a:r>
            <a:r>
              <a:rPr lang="en-GB" sz="1200" b="1" kern="1200" dirty="0">
                <a:solidFill>
                  <a:schemeClr val="tx1"/>
                </a:solidFill>
                <a:effectLst/>
                <a:latin typeface="+mn-lt"/>
                <a:ea typeface="+mn-ea"/>
                <a:cs typeface="+mn-cs"/>
              </a:rPr>
              <a:t>5%</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Medical reasons </a:t>
            </a:r>
            <a:r>
              <a:rPr lang="en-GB" sz="1200" b="1" kern="1200" dirty="0">
                <a:solidFill>
                  <a:schemeClr val="tx1"/>
                </a:solidFill>
                <a:effectLst/>
                <a:latin typeface="+mn-lt"/>
                <a:ea typeface="+mn-ea"/>
                <a:cs typeface="+mn-cs"/>
              </a:rPr>
              <a:t>4%</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am waiting/hoping to get a job in the public sector or military </a:t>
            </a:r>
            <a:r>
              <a:rPr lang="en-GB" sz="1200" b="1" kern="1200" dirty="0">
                <a:solidFill>
                  <a:schemeClr val="tx1"/>
                </a:solidFill>
                <a:effectLst/>
                <a:latin typeface="+mn-lt"/>
                <a:ea typeface="+mn-ea"/>
                <a:cs typeface="+mn-cs"/>
              </a:rPr>
              <a:t>4%</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Work conditions are not acceptable </a:t>
            </a:r>
            <a:r>
              <a:rPr lang="en-GB" sz="1200" b="1" kern="1200" dirty="0">
                <a:solidFill>
                  <a:schemeClr val="tx1"/>
                </a:solidFill>
                <a:effectLst/>
                <a:latin typeface="+mn-lt"/>
                <a:ea typeface="+mn-ea"/>
                <a:cs typeface="+mn-cs"/>
              </a:rPr>
              <a:t>3%</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is no reliable and safe transportation to the work place </a:t>
            </a:r>
            <a:r>
              <a:rPr lang="en-GB" sz="1200" b="1" kern="1200" dirty="0">
                <a:solidFill>
                  <a:schemeClr val="tx1"/>
                </a:solidFill>
                <a:effectLst/>
                <a:latin typeface="+mn-lt"/>
                <a:ea typeface="+mn-ea"/>
                <a:cs typeface="+mn-cs"/>
              </a:rPr>
              <a:t>2%</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am pregnant </a:t>
            </a:r>
            <a:r>
              <a:rPr lang="en-GB" sz="1200" b="1" kern="1200" dirty="0">
                <a:solidFill>
                  <a:schemeClr val="tx1"/>
                </a:solidFill>
                <a:effectLst/>
                <a:latin typeface="+mn-lt"/>
                <a:ea typeface="+mn-ea"/>
                <a:cs typeface="+mn-cs"/>
              </a:rPr>
              <a:t>2%</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cannot afford transportation to the work place </a:t>
            </a:r>
            <a:r>
              <a:rPr lang="en-GB" sz="1200" b="1" kern="1200" dirty="0">
                <a:solidFill>
                  <a:schemeClr val="tx1"/>
                </a:solidFill>
                <a:effectLst/>
                <a:latin typeface="+mn-lt"/>
                <a:ea typeface="+mn-ea"/>
                <a:cs typeface="+mn-cs"/>
              </a:rPr>
              <a:t>2%</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do not have a work permit </a:t>
            </a:r>
            <a:r>
              <a:rPr lang="en-GB" sz="1200" b="1" kern="1200" dirty="0">
                <a:solidFill>
                  <a:schemeClr val="tx1"/>
                </a:solidFill>
                <a:effectLst/>
                <a:latin typeface="+mn-lt"/>
                <a:ea typeface="+mn-ea"/>
                <a:cs typeface="+mn-cs"/>
              </a:rPr>
              <a:t>2%</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All other reasons </a:t>
            </a:r>
            <a:r>
              <a:rPr lang="en-GB" sz="1200" b="1" kern="1200" dirty="0">
                <a:solidFill>
                  <a:schemeClr val="tx1"/>
                </a:solidFill>
                <a:effectLst/>
                <a:latin typeface="+mn-lt"/>
                <a:ea typeface="+mn-ea"/>
                <a:cs typeface="+mn-cs"/>
              </a:rPr>
              <a:t>3%</a:t>
            </a:r>
            <a:endParaRPr lang="en-US" sz="1200" kern="1200" dirty="0">
              <a:solidFill>
                <a:schemeClr val="tx1"/>
              </a:solidFill>
              <a:effectLst/>
              <a:latin typeface="+mn-lt"/>
              <a:ea typeface="+mn-ea"/>
              <a:cs typeface="+mn-cs"/>
            </a:endParaRPr>
          </a:p>
          <a:p>
            <a:endParaRPr lang="en-GB" b="1" baseline="0" dirty="0"/>
          </a:p>
          <a:p>
            <a:endParaRPr lang="en-GB" baseline="0"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23</a:t>
            </a:fld>
            <a:endParaRPr lang="en-US" dirty="0"/>
          </a:p>
        </p:txBody>
      </p:sp>
    </p:spTree>
    <p:extLst>
      <p:ext uri="{BB962C8B-B14F-4D97-AF65-F5344CB8AC3E}">
        <p14:creationId xmlns:p14="http://schemas.microsoft.com/office/powerpoint/2010/main" val="3852619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a:t>
            </a:r>
          </a:p>
          <a:p>
            <a:r>
              <a:rPr lang="en-GB" b="0" dirty="0"/>
              <a:t>If women have worked in the past, they reported to</a:t>
            </a:r>
            <a:r>
              <a:rPr lang="en-GB" b="0" baseline="0" dirty="0"/>
              <a:t> have stopped for much the same reasons as other women are not working in the first place</a:t>
            </a:r>
            <a:endParaRPr lang="en-GB" b="0" dirty="0"/>
          </a:p>
          <a:p>
            <a:r>
              <a:rPr lang="en-GB" b="0" dirty="0"/>
              <a:t>Medical</a:t>
            </a:r>
            <a:r>
              <a:rPr lang="en-GB" b="0" baseline="0" dirty="0"/>
              <a:t> reasons include illness, disabilities, or injuries. </a:t>
            </a:r>
          </a:p>
          <a:p>
            <a:endParaRPr lang="en-GB" b="0" dirty="0"/>
          </a:p>
          <a:p>
            <a:r>
              <a:rPr lang="en-GB" b="0" dirty="0"/>
              <a:t>The</a:t>
            </a:r>
            <a:r>
              <a:rPr lang="en-GB" b="0" baseline="0" dirty="0"/>
              <a:t> questions were posed like this: “If you do not work, did you work in the past year?” “If no, did you work in the past 5 years?”</a:t>
            </a:r>
            <a:endParaRPr lang="en-GB" b="0"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24</a:t>
            </a:fld>
            <a:endParaRPr lang="en-US" dirty="0"/>
          </a:p>
        </p:txBody>
      </p:sp>
    </p:spTree>
    <p:extLst>
      <p:ext uri="{BB962C8B-B14F-4D97-AF65-F5344CB8AC3E}">
        <p14:creationId xmlns:p14="http://schemas.microsoft.com/office/powerpoint/2010/main" val="417136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a:t>
            </a:r>
          </a:p>
          <a:p>
            <a:r>
              <a:rPr lang="en-GB" b="0" dirty="0"/>
              <a:t>We</a:t>
            </a:r>
            <a:r>
              <a:rPr lang="en-GB" b="0" baseline="0" dirty="0"/>
              <a:t> then wanted to get an understanding of while not working, women would actually like to</a:t>
            </a:r>
          </a:p>
          <a:p>
            <a:endParaRPr lang="en-GB" b="0" baseline="0" dirty="0"/>
          </a:p>
          <a:p>
            <a:r>
              <a:rPr lang="en-GB" b="0" baseline="0" dirty="0"/>
              <a:t>Since majority of the women want to work</a:t>
            </a:r>
            <a:r>
              <a:rPr lang="en-GB" b="0" baseline="0" dirty="0">
                <a:sym typeface="Wingdings" panose="05000000000000000000" pitchFamily="2" charset="2"/>
              </a:rPr>
              <a:t> </a:t>
            </a:r>
            <a:r>
              <a:rPr lang="en-GB" sz="1200" kern="1200" dirty="0">
                <a:solidFill>
                  <a:schemeClr val="tx1"/>
                </a:solidFill>
                <a:effectLst/>
                <a:latin typeface="+mn-lt"/>
                <a:ea typeface="+mn-ea"/>
                <a:cs typeface="+mn-cs"/>
              </a:rPr>
              <a:t>This suggests that there must be external obstacles that are causing the gender gap on the Jordanian labour market, as opposed to women’s own individual attitudes keeping them from participating in the labour force.  </a:t>
            </a:r>
          </a:p>
          <a:p>
            <a:r>
              <a:rPr lang="en-US" sz="1200" b="0" i="1" kern="1200" baseline="0" dirty="0">
                <a:solidFill>
                  <a:schemeClr val="tx1"/>
                </a:solidFill>
                <a:effectLst/>
                <a:latin typeface="+mn-lt"/>
                <a:ea typeface="+mn-ea"/>
                <a:cs typeface="+mn-cs"/>
              </a:rPr>
              <a:t>.</a:t>
            </a:r>
            <a:endParaRPr lang="en-US" sz="1200" b="0" i="1"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Preferred</a:t>
            </a:r>
            <a:r>
              <a:rPr lang="en-GB" sz="1200" b="1" kern="1200" baseline="0" dirty="0">
                <a:solidFill>
                  <a:schemeClr val="tx1"/>
                </a:solidFill>
                <a:effectLst/>
                <a:latin typeface="+mn-lt"/>
                <a:ea typeface="+mn-ea"/>
                <a:cs typeface="+mn-cs"/>
              </a:rPr>
              <a:t> sector of employment</a:t>
            </a:r>
            <a:r>
              <a:rPr lang="en-GB" sz="1200" b="1" kern="1200" baseline="0" dirty="0">
                <a:solidFill>
                  <a:schemeClr val="tx1"/>
                </a:solidFill>
                <a:effectLst/>
                <a:latin typeface="+mn-lt"/>
                <a:ea typeface="+mn-ea"/>
                <a:cs typeface="+mn-cs"/>
                <a:sym typeface="Wingdings" panose="05000000000000000000" pitchFamily="2" charset="2"/>
              </a:rPr>
              <a:t> </a:t>
            </a:r>
            <a:r>
              <a:rPr lang="en-GB" sz="1200" kern="1200" dirty="0">
                <a:solidFill>
                  <a:schemeClr val="tx1"/>
                </a:solidFill>
                <a:effectLst/>
                <a:latin typeface="+mn-lt"/>
                <a:ea typeface="+mn-ea"/>
                <a:cs typeface="+mn-cs"/>
              </a:rPr>
              <a:t>18% stated they had </a:t>
            </a:r>
            <a:r>
              <a:rPr lang="en-US" sz="1200" kern="1200" dirty="0">
                <a:solidFill>
                  <a:schemeClr val="tx1"/>
                </a:solidFill>
                <a:effectLst/>
                <a:latin typeface="+mn-lt"/>
                <a:ea typeface="+mn-ea"/>
                <a:cs typeface="+mn-cs"/>
              </a:rPr>
              <a:t>“no preference” </a:t>
            </a:r>
            <a:r>
              <a:rPr lang="en-GB" sz="1200" kern="1200" dirty="0">
                <a:solidFill>
                  <a:schemeClr val="tx1"/>
                </a:solidFill>
                <a:effectLst/>
                <a:latin typeface="+mn-lt"/>
                <a:ea typeface="+mn-ea"/>
                <a:cs typeface="+mn-cs"/>
              </a:rPr>
              <a:t>and 12% “don’t know”. As such, these findings emphasise</a:t>
            </a:r>
            <a:r>
              <a:rPr lang="en-US" sz="1200" kern="1200" dirty="0">
                <a:solidFill>
                  <a:schemeClr val="tx1"/>
                </a:solidFill>
                <a:effectLst/>
                <a:latin typeface="+mn-lt"/>
                <a:ea typeface="+mn-ea"/>
                <a:cs typeface="+mn-cs"/>
              </a:rPr>
              <a:t> earlier findings of a strong preference for work in the education and the public sector more generally, including health. </a:t>
            </a:r>
            <a:endParaRPr lang="en-GB" b="1" dirty="0"/>
          </a:p>
          <a:p>
            <a:endParaRPr lang="en-GB" b="0" dirty="0"/>
          </a:p>
          <a:p>
            <a:r>
              <a:rPr lang="en-GB" b="0" dirty="0"/>
              <a:t>These discussions spanned both Syrian/Jordanian</a:t>
            </a:r>
            <a:r>
              <a:rPr lang="en-GB" b="0" baseline="0" dirty="0"/>
              <a:t> </a:t>
            </a:r>
            <a:r>
              <a:rPr lang="en-GB" b="0" dirty="0"/>
              <a:t>FGDs.</a:t>
            </a:r>
            <a:r>
              <a:rPr lang="en-GB" b="0" baseline="0" dirty="0"/>
              <a:t> Also spoke about wanting to work as a mean of being more involved in the community</a:t>
            </a:r>
            <a:endParaRPr lang="en-GB" b="0" dirty="0"/>
          </a:p>
          <a:p>
            <a:endParaRPr lang="en-GB" b="0" dirty="0"/>
          </a:p>
          <a:p>
            <a:r>
              <a:rPr lang="en-GB" b="0" dirty="0"/>
              <a:t>It</a:t>
            </a:r>
            <a:r>
              <a:rPr lang="en-GB" b="0" baseline="0" dirty="0"/>
              <a:t> is interesting that although Syrians are employed at far lower levels, they actually have </a:t>
            </a:r>
            <a:r>
              <a:rPr lang="en-GB" b="0" i="1" baseline="0" dirty="0"/>
              <a:t>less </a:t>
            </a:r>
            <a:r>
              <a:rPr lang="en-GB" b="0" i="0" baseline="0" dirty="0"/>
              <a:t>interest in working than Jordanians. This could be due to cultural differences or because they are generally more discouraged of working in Jordan, in the first place.</a:t>
            </a:r>
          </a:p>
          <a:p>
            <a:endParaRPr lang="en-GB" b="0" i="0" baseline="0" dirty="0"/>
          </a:p>
          <a:p>
            <a:r>
              <a:rPr lang="en-GB" b="0" i="0" baseline="0" dirty="0"/>
              <a:t>90% of all women reported that they are able to START work should it become available </a:t>
            </a:r>
          </a:p>
          <a:p>
            <a:endParaRPr lang="en-GB" b="0" i="0" baseline="0" dirty="0"/>
          </a:p>
          <a:p>
            <a:r>
              <a:rPr lang="en-GB" b="0" i="0" baseline="0" dirty="0"/>
              <a:t>Syrians were much more likely to be indecisive, with 13% responding “don’t know” to the question</a:t>
            </a:r>
            <a:endParaRPr lang="en-GB" b="0" dirty="0"/>
          </a:p>
        </p:txBody>
      </p:sp>
      <p:sp>
        <p:nvSpPr>
          <p:cNvPr id="4" name="Slide Number Placeholder 3"/>
          <p:cNvSpPr>
            <a:spLocks noGrp="1"/>
          </p:cNvSpPr>
          <p:nvPr>
            <p:ph type="sldNum" sz="quarter" idx="10"/>
          </p:nvPr>
        </p:nvSpPr>
        <p:spPr/>
        <p:txBody>
          <a:bodyPr/>
          <a:lstStyle/>
          <a:p>
            <a:fld id="{FED42235-FAE5-47EA-8364-12546F257292}"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490173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a:t>
            </a:r>
          </a:p>
          <a:p>
            <a:endParaRPr lang="en-GB" b="1" dirty="0"/>
          </a:p>
          <a:p>
            <a:r>
              <a:rPr lang="en-GB" b="0" dirty="0"/>
              <a:t>Syrians</a:t>
            </a:r>
            <a:r>
              <a:rPr lang="en-GB" b="0" baseline="0" dirty="0"/>
              <a:t> were much more likely than Jordanians in FGDs to speak of health problems being a factor preventing work. This could indicate </a:t>
            </a:r>
            <a:endParaRPr lang="en-GB" b="0" dirty="0"/>
          </a:p>
          <a:p>
            <a:endParaRPr lang="en-GB" b="1" dirty="0"/>
          </a:p>
          <a:p>
            <a:r>
              <a:rPr lang="en-GB" b="0" dirty="0"/>
              <a:t>Also</a:t>
            </a:r>
            <a:r>
              <a:rPr lang="en-GB" b="0" baseline="0" dirty="0"/>
              <a:t> listed </a:t>
            </a:r>
            <a:r>
              <a:rPr lang="en-GB" b="0" dirty="0"/>
              <a:t>Family</a:t>
            </a:r>
            <a:r>
              <a:rPr lang="en-GB" b="0" baseline="0" dirty="0"/>
              <a:t> objections (16%), Not needing to work/husband works (13%), or health/illness/disability (12%)</a:t>
            </a:r>
            <a:endParaRPr lang="en-GB" b="0" dirty="0"/>
          </a:p>
          <a:p>
            <a:endParaRPr lang="en-GB" b="1" dirty="0"/>
          </a:p>
          <a:p>
            <a:r>
              <a:rPr lang="en-GB" b="0" dirty="0"/>
              <a:t>Top</a:t>
            </a:r>
            <a:r>
              <a:rPr lang="en-GB" b="0" baseline="0" dirty="0"/>
              <a:t> 3 for Syrians: illness/Disability, Housework, Not interested</a:t>
            </a:r>
          </a:p>
          <a:p>
            <a:endParaRPr lang="en-GB" b="0" baseline="0" dirty="0"/>
          </a:p>
          <a:p>
            <a:r>
              <a:rPr lang="en-GB" b="0" baseline="0" dirty="0"/>
              <a:t>For Jordanians: Not interested, Prefer to stay at home, housework, objections</a:t>
            </a:r>
          </a:p>
          <a:p>
            <a:endParaRPr lang="en-GB" b="0" baseline="0" dirty="0"/>
          </a:p>
          <a:p>
            <a:r>
              <a:rPr lang="en-GB" b="0" baseline="0" dirty="0"/>
              <a:t>Question was select all. Asked of women who are currently not working and who stated that they don’t want to work. </a:t>
            </a:r>
            <a:endParaRPr lang="en-GB" b="0" dirty="0"/>
          </a:p>
        </p:txBody>
      </p:sp>
      <p:sp>
        <p:nvSpPr>
          <p:cNvPr id="4" name="Slide Number Placeholder 3"/>
          <p:cNvSpPr>
            <a:spLocks noGrp="1"/>
          </p:cNvSpPr>
          <p:nvPr>
            <p:ph type="sldNum" sz="quarter" idx="10"/>
          </p:nvPr>
        </p:nvSpPr>
        <p:spPr/>
        <p:txBody>
          <a:bodyPr/>
          <a:lstStyle/>
          <a:p>
            <a:fld id="{FED42235-FAE5-47EA-8364-12546F257292}"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37120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t>Question</a:t>
            </a:r>
            <a:r>
              <a:rPr lang="en-GB" b="0" i="1" baseline="0" dirty="0"/>
              <a:t> was asked to women not currently working who have not worked in the past year or past 5 years. </a:t>
            </a:r>
          </a:p>
          <a:p>
            <a:endParaRPr lang="en-GB"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NB for nationality disaggregation: </a:t>
            </a:r>
            <a:r>
              <a:rPr lang="en-GB" sz="1200" kern="1200" dirty="0">
                <a:solidFill>
                  <a:schemeClr val="tx1"/>
                </a:solidFill>
                <a:effectLst/>
                <a:latin typeface="+mn-lt"/>
                <a:ea typeface="+mn-ea"/>
                <a:cs typeface="+mn-cs"/>
              </a:rPr>
              <a:t>As this difference lies within the margin of error, it cannot be said with statistical certainty that Syrian refugee women are less likely to have searched for employment. Therefore, no conclusions should be drawn based on this findings.</a:t>
            </a:r>
            <a:endParaRPr lang="en-US" sz="1200" kern="1200" dirty="0">
              <a:solidFill>
                <a:schemeClr val="tx1"/>
              </a:solidFill>
              <a:effectLst/>
              <a:latin typeface="+mn-lt"/>
              <a:ea typeface="+mn-ea"/>
              <a:cs typeface="+mn-cs"/>
            </a:endParaRPr>
          </a:p>
          <a:p>
            <a:endParaRPr lang="en-GB" b="1" i="1" dirty="0"/>
          </a:p>
          <a:p>
            <a:r>
              <a:rPr lang="en-GB" b="1" i="1" dirty="0"/>
              <a:t>Desire</a:t>
            </a:r>
            <a:r>
              <a:rPr lang="en-GB" b="1" i="1" baseline="0" dirty="0"/>
              <a:t> to work does not appear to translate into women actively looking for work</a:t>
            </a:r>
            <a:endParaRPr lang="en-GB" b="1" i="1" dirty="0"/>
          </a:p>
          <a:p>
            <a:r>
              <a:rPr lang="en-GB" sz="1200" kern="1200" dirty="0">
                <a:solidFill>
                  <a:schemeClr val="tx1"/>
                </a:solidFill>
                <a:effectLst/>
                <a:latin typeface="+mn-lt"/>
                <a:ea typeface="+mn-ea"/>
                <a:cs typeface="+mn-cs"/>
              </a:rPr>
              <a:t>Thus far, this report has considered women who are not in employment broadly, without differentiating whether these women are looking for employment or not. As per definition by the International Labour Organisation (ILO) those who are </a:t>
            </a:r>
            <a:r>
              <a:rPr lang="en-US" sz="1200" kern="1200" dirty="0">
                <a:solidFill>
                  <a:schemeClr val="tx1"/>
                </a:solidFill>
                <a:effectLst/>
                <a:latin typeface="+mn-lt"/>
                <a:ea typeface="+mn-ea"/>
                <a:cs typeface="+mn-cs"/>
              </a:rPr>
              <a:t>“(a) without work” […]; (b) “currently available for work” […]; and (c) “seeking work””</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considered unemployed. As such, this section considers women who are unemployed in comparison with women who are not in employment and are not looking to be.</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Why</a:t>
            </a:r>
            <a:r>
              <a:rPr lang="en-US" sz="1200" b="1" i="1" kern="1200" baseline="0" dirty="0">
                <a:solidFill>
                  <a:schemeClr val="tx1"/>
                </a:solidFill>
                <a:effectLst/>
                <a:latin typeface="+mn-lt"/>
                <a:ea typeface="+mn-ea"/>
                <a:cs typeface="+mn-cs"/>
              </a:rPr>
              <a:t> are women not looking for work</a:t>
            </a:r>
            <a:r>
              <a:rPr lang="en-US" sz="1200" b="1" i="1" kern="1200" baseline="0" dirty="0">
                <a:solidFill>
                  <a:schemeClr val="tx1"/>
                </a:solidFill>
                <a:effectLst/>
                <a:latin typeface="+mn-lt"/>
                <a:ea typeface="+mn-ea"/>
                <a:cs typeface="+mn-cs"/>
                <a:sym typeface="Wingdings" panose="05000000000000000000" pitchFamily="2" charset="2"/>
              </a:rPr>
              <a:t> </a:t>
            </a:r>
            <a:r>
              <a:rPr lang="en-GB" sz="1200" b="0" kern="1200" dirty="0">
                <a:solidFill>
                  <a:schemeClr val="tx1"/>
                </a:solidFill>
                <a:effectLst/>
                <a:latin typeface="+mn-lt"/>
                <a:ea typeface="+mn-ea"/>
                <a:cs typeface="+mn-cs"/>
              </a:rPr>
              <a:t>while childcare and household responsibilities were reported as some of the primary reasons for women currently not working, neither having children, nor marital status, or being the head of the household, appear to have an influence on whether women are actively looking for work or not. This confirms previous findings from the World Bank, stating that unemployment does “not appear to be affected by the marital or parental status of the women”, while age and education status have more explanatory power.</a:t>
            </a:r>
            <a:endParaRPr lang="en-US" sz="1200" b="0" i="1" kern="1200" dirty="0">
              <a:solidFill>
                <a:schemeClr val="tx1"/>
              </a:solidFill>
              <a:effectLst/>
              <a:latin typeface="+mn-lt"/>
              <a:ea typeface="+mn-ea"/>
              <a:cs typeface="+mn-cs"/>
            </a:endParaRPr>
          </a:p>
          <a:p>
            <a:endParaRPr lang="en-GB" b="0" dirty="0"/>
          </a:p>
          <a:p>
            <a:endParaRPr lang="en-GB" b="0" baseline="0" dirty="0"/>
          </a:p>
          <a:p>
            <a:r>
              <a:rPr lang="en-GB" b="0" baseline="0" dirty="0"/>
              <a:t>There is an interesting discrepancy between the majority of women that would </a:t>
            </a:r>
            <a:r>
              <a:rPr lang="en-GB" b="0" i="1" baseline="0" dirty="0"/>
              <a:t>like </a:t>
            </a:r>
            <a:r>
              <a:rPr lang="en-GB" b="0" i="0" baseline="0" dirty="0"/>
              <a:t>to work and those who are actively looking for work. The difference suggests that women want to work but are somehow prevented or uninterested in finding a job. This is likely explained by a number of barriers including family objections, childcare, and housework which will be discussed in the next section. </a:t>
            </a:r>
          </a:p>
          <a:p>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baseline="0" dirty="0"/>
              <a:t>Education and unemployment: </a:t>
            </a:r>
            <a:r>
              <a:rPr lang="en-GB" b="0" i="0" baseline="0" dirty="0"/>
              <a:t>Majority of the women who are actively looking for work are highly educated </a:t>
            </a:r>
            <a:r>
              <a:rPr lang="en-US" sz="1200" b="0" i="1" kern="1200" dirty="0">
                <a:solidFill>
                  <a:schemeClr val="tx1"/>
                </a:solidFill>
                <a:effectLst/>
                <a:latin typeface="+mn-lt"/>
                <a:ea typeface="+mn-ea"/>
                <a:cs typeface="+mn-cs"/>
              </a:rPr>
              <a:t>There is a strong and statistically significant correlation (at 0.01 level) between higher education levels</a:t>
            </a:r>
            <a:r>
              <a:rPr lang="en-US" sz="1200" b="0" i="1" kern="1200" baseline="0" dirty="0">
                <a:solidFill>
                  <a:schemeClr val="tx1"/>
                </a:solidFill>
                <a:effectLst/>
                <a:latin typeface="+mn-lt"/>
                <a:ea typeface="+mn-ea"/>
                <a:cs typeface="+mn-cs"/>
              </a:rPr>
              <a:t> and more actively looking for employment</a:t>
            </a:r>
            <a:br>
              <a:rPr lang="en-GB" b="0" i="0" baseline="0" dirty="0"/>
            </a:br>
            <a:r>
              <a:rPr lang="en-GB" b="0" i="0" baseline="0" dirty="0">
                <a:sym typeface="Wingdings" panose="05000000000000000000" pitchFamily="2" charset="2"/>
              </a:rPr>
              <a:t> </a:t>
            </a:r>
            <a:r>
              <a:rPr lang="en-GB" sz="1200" kern="1200" dirty="0">
                <a:solidFill>
                  <a:schemeClr val="tx1"/>
                </a:solidFill>
                <a:effectLst/>
                <a:latin typeface="+mn-lt"/>
                <a:ea typeface="+mn-ea"/>
                <a:cs typeface="+mn-cs"/>
              </a:rPr>
              <a:t>In a 2014 report, the World Bank notes that for women, “vulnerability to unemployment rises with the level of education”, while men with higher levels of education are “less likely to be unemployed”.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D42235-FAE5-47EA-8364-12546F257292}"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183622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Consequences of youth female unemployment</a:t>
            </a:r>
            <a:r>
              <a:rPr lang="en-GB" sz="1200" b="0" kern="1200" dirty="0">
                <a:solidFill>
                  <a:schemeClr val="tx1"/>
                </a:solidFill>
                <a:effectLst/>
                <a:latin typeface="+mn-lt"/>
                <a:ea typeface="+mn-ea"/>
                <a:cs typeface="+mn-cs"/>
                <a:sym typeface="Wingdings" panose="05000000000000000000" pitchFamily="2" charset="2"/>
              </a:rPr>
              <a:t> </a:t>
            </a:r>
            <a:r>
              <a:rPr lang="en-GB" sz="1200" kern="1200" dirty="0">
                <a:solidFill>
                  <a:schemeClr val="tx1"/>
                </a:solidFill>
                <a:effectLst/>
                <a:latin typeface="+mn-lt"/>
                <a:ea typeface="+mn-ea"/>
                <a:cs typeface="+mn-cs"/>
              </a:rPr>
              <a:t>Findings from a pilot for the Jordan New Work Opportunities for Women (Jordan NOW) programme suggest that women who do not find employment within a few years of graduation are likely to never join the labour force at all.</a:t>
            </a:r>
            <a:endParaRPr lang="en-GB" b="0" dirty="0"/>
          </a:p>
          <a:p>
            <a:endParaRPr lang="en-GB" b="1" i="1" dirty="0"/>
          </a:p>
          <a:p>
            <a:r>
              <a:rPr lang="en-GB" b="1" i="1" dirty="0"/>
              <a:t>Age</a:t>
            </a:r>
            <a:r>
              <a:rPr lang="en-GB" b="1" i="1" baseline="0" dirty="0"/>
              <a:t> and unemployment</a:t>
            </a:r>
            <a:r>
              <a:rPr lang="en-GB" b="0" baseline="0" dirty="0">
                <a:sym typeface="Wingdings" panose="05000000000000000000" pitchFamily="2" charset="2"/>
              </a:rPr>
              <a:t> </a:t>
            </a:r>
            <a:r>
              <a:rPr lang="en-GB" sz="1200" kern="1200" dirty="0">
                <a:solidFill>
                  <a:schemeClr val="tx1"/>
                </a:solidFill>
                <a:effectLst/>
                <a:latin typeface="+mn-lt"/>
                <a:ea typeface="+mn-ea"/>
                <a:cs typeface="+mn-cs"/>
              </a:rPr>
              <a:t>According to the World Bank, this does, however, not necessarily mean that women eventually find employment, but could also mean that women simply exit the labour market if they have not found a suitable job after a certain age</a:t>
            </a:r>
          </a:p>
          <a:p>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a:t>
            </a:r>
            <a:r>
              <a:rPr lang="en-US" sz="1200" b="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majority (53%) of those who have actively sought work being between 18 and 30 years old.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When compared to the overall sample, women aged 18-30 appear to be over-represented,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while older women who are not working appear less likely to be actively looking for work. While age is not related to whether or not women generally would want to work, 36% of the 25 to 30-year-old women and 42% of the 31 to 35-year-old-women have actively looked for employment within the last 12 months, compared to only 9% of the 46 to 50-year-old women and 12% of the 51 to 55-year-old women who have done so.</a:t>
            </a:r>
          </a:p>
        </p:txBody>
      </p:sp>
      <p:sp>
        <p:nvSpPr>
          <p:cNvPr id="4" name="Slide Number Placeholder 3"/>
          <p:cNvSpPr>
            <a:spLocks noGrp="1"/>
          </p:cNvSpPr>
          <p:nvPr>
            <p:ph type="sldNum" sz="quarter" idx="10"/>
          </p:nvPr>
        </p:nvSpPr>
        <p:spPr/>
        <p:txBody>
          <a:bodyPr/>
          <a:lstStyle/>
          <a:p>
            <a:fld id="{FED42235-FAE5-47EA-8364-12546F257292}"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328593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Takeaway from Previous</a:t>
            </a:r>
            <a:r>
              <a:rPr lang="en-GB" b="1" baseline="0" dirty="0"/>
              <a:t>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rPr>
              <a:t>Childcare, housework, and family objections seem to be the primary reason that more women are not working. </a:t>
            </a:r>
            <a:r>
              <a:rPr lang="en-GB" b="0" baseline="0" dirty="0"/>
              <a:t>Most women would want to work if they had the opportunity, however the majority is not actively looking for work.</a:t>
            </a:r>
            <a:endParaRPr lang="en-GB" b="1" dirty="0"/>
          </a:p>
          <a:p>
            <a:endParaRPr lang="en-GB" b="1" dirty="0"/>
          </a:p>
          <a:p>
            <a:r>
              <a:rPr lang="en-GB" b="1" baseline="0" dirty="0"/>
              <a:t>This points towards circumstances that might prevent women from working or looking for work, both structural and individual. These are considered in more detail in this section. </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NB for this section: </a:t>
            </a:r>
            <a:r>
              <a:rPr lang="en-GB" sz="1200" b="0" kern="1200" dirty="0">
                <a:solidFill>
                  <a:schemeClr val="tx1"/>
                </a:solidFill>
                <a:effectLst/>
                <a:latin typeface="+mn-lt"/>
                <a:ea typeface="+mn-ea"/>
                <a:cs typeface="+mn-cs"/>
              </a:rPr>
              <a:t>Perceptions of obstacles to women’s employment were assessed for all respondents, regardless of their current employment status. As such, overall findings are generalizable for women residing in Jordan with a 95% confidence level and a 4% margin of error, while nationality disaggregated findings are generalizable for either Jordanian or Syrian refugee women with a 92% level of confidence at a 5% margin of error.</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D42235-FAE5-47EA-8364-12546F257292}" type="slidenum">
              <a:rPr lang="en-US" smtClean="0"/>
              <a:pPr/>
              <a:t>29</a:t>
            </a:fld>
            <a:endParaRPr lang="en-US" dirty="0"/>
          </a:p>
        </p:txBody>
      </p:sp>
    </p:spTree>
    <p:extLst>
      <p:ext uri="{BB962C8B-B14F-4D97-AF65-F5344CB8AC3E}">
        <p14:creationId xmlns:p14="http://schemas.microsoft.com/office/powerpoint/2010/main" val="4175746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a:t>
            </a:r>
          </a:p>
          <a:p>
            <a:endParaRPr lang="en-GB" b="1" dirty="0"/>
          </a:p>
          <a:p>
            <a:r>
              <a:rPr lang="en-GB" b="0" dirty="0"/>
              <a:t>This section will examine the background</a:t>
            </a:r>
            <a:r>
              <a:rPr lang="en-GB" b="0" baseline="0" dirty="0"/>
              <a:t> to the project, and the goals and objectives we are seeking to accomplish with this data. We also will discuss the methodology used in data collection.</a:t>
            </a:r>
            <a:endParaRPr lang="en-GB" b="0"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3</a:t>
            </a:fld>
            <a:endParaRPr lang="en-US" dirty="0"/>
          </a:p>
        </p:txBody>
      </p:sp>
    </p:spTree>
    <p:extLst>
      <p:ext uri="{BB962C8B-B14F-4D97-AF65-F5344CB8AC3E}">
        <p14:creationId xmlns:p14="http://schemas.microsoft.com/office/powerpoint/2010/main" val="2805096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a:t>
            </a:r>
            <a:r>
              <a:rPr lang="en-GB" b="1" baseline="0" dirty="0"/>
              <a:t> presenter</a:t>
            </a:r>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r>
              <a:rPr lang="en-GB" b="0" baseline="0" dirty="0"/>
              <a:t>Lack of opportunities &amp; pay point towards issues with job opportunities/labour market more generally; women were thus asked about satisfaction with job opportunities for women in their area.</a:t>
            </a:r>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endParaRPr lang="en-GB" b="0" baseline="0" dirty="0"/>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r>
              <a:rPr lang="en-GB" b="0" baseline="0" dirty="0"/>
              <a:t>This graph represents all women surveyed. The next slide will look at disaggregated data by nationality</a:t>
            </a:r>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endParaRPr lang="en-GB" b="0" baseline="0" dirty="0"/>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r>
              <a:rPr lang="en-GB" b="1" i="1" baseline="0" dirty="0"/>
              <a:t>Differences in satisfaction levels between women working and women not working is not driven by greater dissatisfaction but instead by more limited awareness</a:t>
            </a:r>
            <a:r>
              <a:rPr lang="en-GB" b="1" i="1" baseline="0" dirty="0">
                <a:sym typeface="Wingdings" panose="05000000000000000000" pitchFamily="2" charset="2"/>
              </a:rPr>
              <a:t> </a:t>
            </a:r>
            <a:r>
              <a:rPr lang="en-GB" sz="1200" kern="1200" dirty="0">
                <a:solidFill>
                  <a:schemeClr val="tx1"/>
                </a:solidFill>
                <a:effectLst/>
                <a:latin typeface="+mn-lt"/>
                <a:ea typeface="+mn-ea"/>
                <a:cs typeface="+mn-cs"/>
              </a:rPr>
              <a:t>a near equal proportion of employed women and those who are not currently working are either “dissatisfied” or “very dissatisfied” with job opportunities – 46% and 50% respectively –, as well as “neutral” – 16% and 19% respectively, while a larger proportion of women who do not work reported “Don’t know” – 12% compared to less than 1% of employed women. </a:t>
            </a:r>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endParaRPr lang="en-GB" b="1" i="1" baseline="0" dirty="0"/>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endParaRPr lang="en-GB" b="1" i="1" dirty="0"/>
          </a:p>
        </p:txBody>
      </p:sp>
      <p:sp>
        <p:nvSpPr>
          <p:cNvPr id="4" name="Slide Number Placeholder 3"/>
          <p:cNvSpPr>
            <a:spLocks noGrp="1"/>
          </p:cNvSpPr>
          <p:nvPr>
            <p:ph type="sldNum" sz="quarter" idx="10"/>
          </p:nvPr>
        </p:nvSpPr>
        <p:spPr/>
        <p:txBody>
          <a:bodyPr/>
          <a:lstStyle/>
          <a:p>
            <a:fld id="{FED42235-FAE5-47EA-8364-12546F257292}"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447586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a:t>
            </a:r>
            <a:r>
              <a:rPr lang="en-GB" b="1" baseline="0" dirty="0"/>
              <a:t> presenter</a:t>
            </a:r>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endParaRPr lang="en-GB" b="0" baseline="0" dirty="0"/>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r>
              <a:rPr lang="en-GB" sz="1200" b="0" baseline="0" dirty="0"/>
              <a:t>Similar trend as difference between working and non-working women</a:t>
            </a:r>
            <a:r>
              <a:rPr lang="en-GB" sz="1200" b="0" baseline="0" dirty="0">
                <a:sym typeface="Wingdings" panose="05000000000000000000" pitchFamily="2" charset="2"/>
              </a:rPr>
              <a:t> </a:t>
            </a:r>
            <a:r>
              <a:rPr lang="en-GB" sz="1200" dirty="0"/>
              <a:t>Both Jordanians and Syrians report being either satisfied or neutral at similar rates </a:t>
            </a:r>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endParaRPr lang="en-GB" sz="1200" dirty="0"/>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r>
              <a:rPr lang="en-GB" sz="1200" b="1" i="1" dirty="0"/>
              <a:t>Intro</a:t>
            </a:r>
            <a:r>
              <a:rPr lang="en-GB" sz="1200" b="1" i="1" baseline="0" dirty="0"/>
              <a:t> to next section: </a:t>
            </a:r>
            <a:r>
              <a:rPr lang="en-GB" sz="1200" b="0" i="0" baseline="0" dirty="0"/>
              <a:t>Given this general level of dissatisfaction with women’s employment opportunities, identifying perceived obstacles to female employment can shed a light on the roots of dissatisfaction and at the same time point towards ways to mitigate these obstacles</a:t>
            </a:r>
            <a:endParaRPr lang="en-GB" sz="1200" b="1" i="1" dirty="0"/>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endParaRPr lang="en-GB" b="0" dirty="0"/>
          </a:p>
        </p:txBody>
      </p:sp>
      <p:sp>
        <p:nvSpPr>
          <p:cNvPr id="4" name="Slide Number Placeholder 3"/>
          <p:cNvSpPr>
            <a:spLocks noGrp="1"/>
          </p:cNvSpPr>
          <p:nvPr>
            <p:ph type="sldNum" sz="quarter" idx="10"/>
          </p:nvPr>
        </p:nvSpPr>
        <p:spPr/>
        <p:txBody>
          <a:bodyPr/>
          <a:lstStyle/>
          <a:p>
            <a:fld id="{FED42235-FAE5-47EA-8364-12546F257292}"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800983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a:t>
            </a:r>
            <a:r>
              <a:rPr lang="en-GB" b="1" baseline="0" dirty="0"/>
              <a:t> presenter</a:t>
            </a:r>
          </a:p>
          <a:p>
            <a:r>
              <a:rPr lang="en-GB" b="1" dirty="0"/>
              <a:t>Reasons for dissatisfaction reflect</a:t>
            </a:r>
            <a:r>
              <a:rPr lang="en-GB" b="1" baseline="0" dirty="0"/>
              <a:t> reported obstacles</a:t>
            </a:r>
            <a:endParaRPr lang="en-GB" b="1" dirty="0"/>
          </a:p>
          <a:p>
            <a:r>
              <a:rPr lang="en-GB" b="0" dirty="0"/>
              <a:t>The</a:t>
            </a:r>
            <a:r>
              <a:rPr lang="en-GB" b="0" baseline="0" dirty="0"/>
              <a:t>re is a large discrepancy between Syrians and Jordanians when it comes to public sector jobs, which makes sense as most Syrians are unable to work in the public sector </a:t>
            </a:r>
            <a:r>
              <a:rPr lang="en-US" b="0" baseline="0" dirty="0"/>
              <a:t>or will probably not even think that working in the Jordanian public sector is ever going to be a realistic possibility - at least in the near future.</a:t>
            </a:r>
            <a:endParaRPr lang="en-GB" b="0" baseline="0" dirty="0"/>
          </a:p>
          <a:p>
            <a:endParaRPr lang="en-GB" b="0" baseline="0" dirty="0"/>
          </a:p>
          <a:p>
            <a:r>
              <a:rPr lang="en-GB" b="0" baseline="0" dirty="0"/>
              <a:t>Other factors mentioned were low salaries for women (23% agreed), lack of part time jobs, and lack of full time jobs (both were 23% of Jordanians and 6-7% of Syrians)</a:t>
            </a:r>
          </a:p>
          <a:p>
            <a:endParaRPr lang="en-GB" b="0" baseline="0" dirty="0"/>
          </a:p>
          <a:p>
            <a:r>
              <a:rPr lang="en-GB" b="0" dirty="0"/>
              <a:t>Question was select</a:t>
            </a:r>
            <a:r>
              <a:rPr lang="en-GB" b="0" baseline="0" dirty="0"/>
              <a:t> multiple</a:t>
            </a:r>
            <a:endParaRPr lang="en-GB" b="0" dirty="0"/>
          </a:p>
        </p:txBody>
      </p:sp>
      <p:sp>
        <p:nvSpPr>
          <p:cNvPr id="4" name="Slide Number Placeholder 3"/>
          <p:cNvSpPr>
            <a:spLocks noGrp="1"/>
          </p:cNvSpPr>
          <p:nvPr>
            <p:ph type="sldNum" sz="quarter" idx="10"/>
          </p:nvPr>
        </p:nvSpPr>
        <p:spPr/>
        <p:txBody>
          <a:bodyPr/>
          <a:lstStyle/>
          <a:p>
            <a:fld id="{FED42235-FAE5-47EA-8364-12546F257292}"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19987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a:t>
            </a:r>
            <a:r>
              <a:rPr lang="en-GB" b="1" baseline="0" dirty="0"/>
              <a:t> presenter</a:t>
            </a:r>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Links to current employment status</a:t>
            </a:r>
            <a:r>
              <a:rPr lang="en-GB" b="1" i="1" dirty="0">
                <a:sym typeface="Wingdings" panose="05000000000000000000" pitchFamily="2" charset="2"/>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ym typeface="Wingdings" panose="05000000000000000000" pitchFamily="2" charset="2"/>
              </a:rPr>
              <a:t>W</a:t>
            </a:r>
            <a:r>
              <a:rPr lang="en-GB" sz="1200" b="0" kern="1200" dirty="0">
                <a:solidFill>
                  <a:schemeClr val="tx1"/>
                </a:solidFill>
                <a:effectLst/>
                <a:latin typeface="+mn-lt"/>
                <a:ea typeface="+mn-ea"/>
                <a:cs typeface="+mn-cs"/>
              </a:rPr>
              <a:t>omen who are currently employed were more likely to state that there are no obstacles to female employment (30% of women currently working), than those who are not working (13% of women currently not employed).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Such a difference in perception could be explained with women who have found employment being more likely to either not have encountered such obstacles in the first place, or to have found ways to overcome them, which might have altered their perception in this regard. Women not currently in employment, on the other hand, might be more likely to experience obstacles to employment first hand.</a:t>
            </a:r>
            <a:endParaRPr lang="en-US" sz="1200" b="1" kern="1200" dirty="0">
              <a:solidFill>
                <a:schemeClr val="tx1"/>
              </a:solidFill>
              <a:effectLst/>
              <a:latin typeface="+mn-lt"/>
              <a:ea typeface="+mn-ea"/>
              <a:cs typeface="+mn-cs"/>
            </a:endParaRPr>
          </a:p>
          <a:p>
            <a:endParaRPr lang="en-GB" b="0" dirty="0"/>
          </a:p>
          <a:p>
            <a:r>
              <a:rPr lang="en-GB" b="0" dirty="0"/>
              <a:t>FGDs</a:t>
            </a:r>
            <a:r>
              <a:rPr lang="en-GB" b="0" baseline="0" dirty="0"/>
              <a:t> were nearly all in agreement that obstacles exist to employment, though the specific reasons differed between groups</a:t>
            </a:r>
            <a:endParaRPr lang="en-GB" b="0"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33</a:t>
            </a:fld>
            <a:endParaRPr lang="en-US" dirty="0"/>
          </a:p>
        </p:txBody>
      </p:sp>
    </p:spTree>
    <p:extLst>
      <p:ext uri="{BB962C8B-B14F-4D97-AF65-F5344CB8AC3E}">
        <p14:creationId xmlns:p14="http://schemas.microsoft.com/office/powerpoint/2010/main" val="2356178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a:t>
            </a:r>
            <a:r>
              <a:rPr lang="en-GB" b="1" baseline="0" dirty="0"/>
              <a:t> presenter</a:t>
            </a:r>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ndParaRPr>
          </a:p>
          <a:p>
            <a:r>
              <a:rPr lang="en-GB" b="0" dirty="0"/>
              <a:t>Syrian</a:t>
            </a:r>
            <a:r>
              <a:rPr lang="en-GB" b="0" baseline="0" dirty="0"/>
              <a:t> women respondents may also shy away from commenting on these obstacles for persistent fear of </a:t>
            </a:r>
            <a:r>
              <a:rPr lang="en-GB" b="0" baseline="0" dirty="0" err="1"/>
              <a:t>repurcussions</a:t>
            </a:r>
            <a:r>
              <a:rPr lang="en-GB" b="0" baseline="0" dirty="0"/>
              <a:t> for labour law infringements, as access to legal employment has only recently been formalised.</a:t>
            </a:r>
            <a:endParaRPr lang="en-GB" b="0"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34</a:t>
            </a:fld>
            <a:endParaRPr lang="en-US" dirty="0"/>
          </a:p>
        </p:txBody>
      </p:sp>
    </p:spTree>
    <p:extLst>
      <p:ext uri="{BB962C8B-B14F-4D97-AF65-F5344CB8AC3E}">
        <p14:creationId xmlns:p14="http://schemas.microsoft.com/office/powerpoint/2010/main" val="3734875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a:t>
            </a:r>
            <a:r>
              <a:rPr lang="en-GB" b="1" baseline="0" dirty="0"/>
              <a:t> presenter (NB: </a:t>
            </a:r>
            <a:r>
              <a:rPr lang="en-GB" b="1" i="1" baseline="0" dirty="0"/>
              <a:t>Respondents could select all that apply</a:t>
            </a:r>
            <a:r>
              <a:rPr lang="en-GB" b="1" i="0" baseline="0" dirty="0"/>
              <a:t>)</a:t>
            </a:r>
          </a:p>
          <a:p>
            <a:endParaRPr lang="en-GB" b="1" baseline="0" dirty="0"/>
          </a:p>
          <a:p>
            <a:r>
              <a:rPr lang="en-GB" b="1" baseline="0" dirty="0"/>
              <a:t>Cultural/ societal/ familial/ religious obstacles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Participants explained these obstacles had serious consequences: (a) women being discouraged, if not prohibited from working by their families, (b) women looking for opportunities in home-based work or employment in women-only work spaces bowing to these pressures, or (c) women working in a narrow set of traditionally female employment sectors in which it is socially and culturally accepted for women to work in, i.e. education and health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As such, these can</a:t>
            </a:r>
            <a:r>
              <a:rPr lang="en-GB" sz="1200" kern="1200" baseline="0" dirty="0">
                <a:solidFill>
                  <a:schemeClr val="tx1"/>
                </a:solidFill>
                <a:effectLst/>
                <a:latin typeface="+mn-lt"/>
                <a:ea typeface="+mn-ea"/>
                <a:cs typeface="+mn-cs"/>
              </a:rPr>
              <a:t> be </a:t>
            </a:r>
            <a:r>
              <a:rPr lang="en-GB" sz="1200" kern="1200" dirty="0">
                <a:solidFill>
                  <a:schemeClr val="tx1"/>
                </a:solidFill>
                <a:effectLst/>
                <a:latin typeface="+mn-lt"/>
                <a:ea typeface="+mn-ea"/>
                <a:cs typeface="+mn-cs"/>
              </a:rPr>
              <a:t>considered cross-cutting obstacles influencing and influenced by other obstacles.</a:t>
            </a:r>
          </a:p>
          <a:p>
            <a:pPr marL="171450" indent="-171450">
              <a:buFont typeface="Arial" panose="020B0604020202020204" pitchFamily="34" charset="0"/>
              <a:buChar cha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Obstacles related to employment landscape</a:t>
            </a:r>
          </a:p>
          <a:p>
            <a:pPr marL="171450" indent="-171450">
              <a:buFont typeface="Arial" panose="020B0604020202020204" pitchFamily="34" charset="0"/>
              <a:buChar char="•"/>
            </a:pPr>
            <a:r>
              <a:rPr lang="en-GB" b="0" baseline="0" dirty="0">
                <a:sym typeface="Wingdings" panose="05000000000000000000" pitchFamily="2" charset="2"/>
              </a:rPr>
              <a:t>Labour market demand does not match women’s education, skills and training  </a:t>
            </a:r>
            <a:r>
              <a:rPr lang="en-GB" sz="1200" kern="1200" dirty="0">
                <a:solidFill>
                  <a:schemeClr val="tx1"/>
                </a:solidFill>
                <a:effectLst/>
                <a:latin typeface="+mn-lt"/>
                <a:ea typeface="+mn-ea"/>
                <a:cs typeface="+mn-cs"/>
              </a:rPr>
              <a:t>This is in line with World Bank findings which suggest that despite robust economic growth within the last decade in Jordan, women have not benefitted from a growing job market. Most women still focus on “socially acceptable” employment opportunities which are predominantly perceived to be in the public sector, such as education and health related jobs. </a:t>
            </a:r>
          </a:p>
          <a:p>
            <a:pPr marL="171450" indent="-171450">
              <a:buFont typeface="Arial" panose="020B0604020202020204" pitchFamily="34" charset="0"/>
              <a:buChar char="•"/>
            </a:pPr>
            <a:r>
              <a:rPr lang="en-GB" b="0" baseline="0" dirty="0"/>
              <a:t>18% also perceive general lack of job opportunities in Jordan, for both men and women</a:t>
            </a:r>
          </a:p>
          <a:p>
            <a:endParaRPr lang="en-GB" b="0" baseline="0" dirty="0"/>
          </a:p>
          <a:p>
            <a:r>
              <a:rPr lang="en-GB" b="0" baseline="0" dirty="0"/>
              <a:t>Housework was also mentioned prominently (31%) as was discrimination (20%), and lack of part time/full time opportunities (18%)</a:t>
            </a:r>
          </a:p>
          <a:p>
            <a:endParaRPr lang="en-GB" b="0" baseline="0" dirty="0"/>
          </a:p>
          <a:p>
            <a:r>
              <a:rPr lang="en-GB" b="1" baseline="0" dirty="0"/>
              <a:t>Discrimination in hiring processes</a:t>
            </a:r>
            <a:r>
              <a:rPr lang="en-GB" b="1" baseline="0" dirty="0">
                <a:sym typeface="Wingdings" panose="05000000000000000000" pitchFamily="2" charset="2"/>
              </a:rPr>
              <a:t> </a:t>
            </a:r>
            <a:r>
              <a:rPr lang="en-GB" b="0" baseline="0" dirty="0">
                <a:sym typeface="Wingdings" panose="05000000000000000000" pitchFamily="2" charset="2"/>
              </a:rPr>
              <a:t>FGD findings from Amman and Zarqa link this to ‘</a:t>
            </a:r>
            <a:r>
              <a:rPr lang="en-GB" b="0" baseline="0" dirty="0" err="1">
                <a:sym typeface="Wingdings" panose="05000000000000000000" pitchFamily="2" charset="2"/>
              </a:rPr>
              <a:t>wasta</a:t>
            </a:r>
            <a:r>
              <a:rPr lang="en-GB" b="0" baseline="0" dirty="0">
                <a:sym typeface="Wingdings" panose="05000000000000000000" pitchFamily="2" charset="2"/>
              </a:rPr>
              <a:t>’ experiences with or fear of harassment also discussed as discouraging women from seeking employment outside of home, especially for Syrians</a:t>
            </a:r>
            <a:endParaRPr lang="en-GB" b="1" baseline="0" dirty="0"/>
          </a:p>
          <a:p>
            <a:endParaRPr lang="en-GB" b="0" baseline="0"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35</a:t>
            </a:fld>
            <a:endParaRPr lang="en-US" dirty="0"/>
          </a:p>
        </p:txBody>
      </p:sp>
    </p:spTree>
    <p:extLst>
      <p:ext uri="{BB962C8B-B14F-4D97-AF65-F5344CB8AC3E}">
        <p14:creationId xmlns:p14="http://schemas.microsoft.com/office/powerpoint/2010/main" val="3757843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a:t>
            </a:r>
            <a:r>
              <a:rPr lang="en-GB" b="1" baseline="0" dirty="0"/>
              <a:t> presenter</a:t>
            </a:r>
          </a:p>
          <a:p>
            <a:endParaRPr lang="en-GB" b="1" baseline="0" dirty="0"/>
          </a:p>
          <a:p>
            <a:pPr marL="0" indent="0">
              <a:buFont typeface="Arial" panose="020B0604020202020204" pitchFamily="34" charset="0"/>
              <a:buNone/>
            </a:pPr>
            <a:r>
              <a:rPr lang="en-GB" b="1" i="1" u="sng" baseline="0" dirty="0"/>
              <a:t>More commonly perceived by Syrians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1" baseline="0" dirty="0">
                <a:sym typeface="Wingdings" panose="05000000000000000000" pitchFamily="2" charset="2"/>
              </a:rPr>
              <a:t>Childcare and household responsibilities </a:t>
            </a:r>
            <a:r>
              <a:rPr lang="en-GB" sz="1200" kern="1200" dirty="0">
                <a:solidFill>
                  <a:schemeClr val="tx1"/>
                </a:solidFill>
                <a:effectLst/>
                <a:latin typeface="+mn-lt"/>
                <a:ea typeface="+mn-ea"/>
                <a:cs typeface="+mn-cs"/>
              </a:rPr>
              <a:t>, a possible explanation for this variation could be that Jordanian women have a wider range of possibilities to receive support for childcare, including from relatives, neighbours, day care facilities or baby sitters. Syrian refugee women might either not have extensive family or neighbour networks to rely on in Jordan, or the resources to afford childcare support by a day care centre or baby sitter. The latter assumption can be supported by the fact that Syrian refugee women have a significantly lower average household income (321 JOD) than Jordanian women (558 JOD). </a:t>
            </a:r>
            <a:endParaRPr lang="en-GB" b="1" i="1" baseline="0" dirty="0">
              <a:sym typeface="Wingdings" panose="05000000000000000000" pitchFamily="2" charset="2"/>
            </a:endParaRPr>
          </a:p>
          <a:p>
            <a:pPr marL="171450" indent="-171450">
              <a:buFont typeface="Arial" panose="020B0604020202020204" pitchFamily="34" charset="0"/>
              <a:buChar char="•"/>
            </a:pPr>
            <a:r>
              <a:rPr lang="en-GB" b="1" i="1" baseline="0" dirty="0">
                <a:sym typeface="Wingdings" panose="05000000000000000000" pitchFamily="2" charset="2"/>
              </a:rPr>
              <a:t>Lack of education </a:t>
            </a:r>
            <a:r>
              <a:rPr lang="en-GB" sz="1200" kern="1200" dirty="0">
                <a:solidFill>
                  <a:schemeClr val="tx1"/>
                </a:solidFill>
                <a:effectLst/>
                <a:latin typeface="+mn-lt"/>
                <a:ea typeface="+mn-ea"/>
                <a:cs typeface="+mn-cs"/>
              </a:rPr>
              <a:t>This is in line with reported education levels: only 8% of Syrian refugee women hold a university degree, compared to 36% of Jordanian women, while 13% of Syrian refugee women have no formal education, which compares to 7% of Jordanian women</a:t>
            </a:r>
            <a:r>
              <a:rPr lang="en-GB" sz="1200" kern="1200" dirty="0">
                <a:solidFill>
                  <a:schemeClr val="tx1"/>
                </a:solidFill>
                <a:effectLst/>
                <a:latin typeface="+mn-lt"/>
                <a:ea typeface="+mn-ea"/>
                <a:cs typeface="+mn-cs"/>
                <a:sym typeface="Wingdings" panose="05000000000000000000" pitchFamily="2" charset="2"/>
              </a:rPr>
              <a:t> </a:t>
            </a:r>
            <a:r>
              <a:rPr lang="en-GB" sz="1200" kern="1200" dirty="0">
                <a:solidFill>
                  <a:schemeClr val="tx1"/>
                </a:solidFill>
                <a:effectLst/>
                <a:latin typeface="+mn-lt"/>
                <a:ea typeface="+mn-ea"/>
                <a:cs typeface="+mn-cs"/>
              </a:rPr>
              <a:t>educational gap is explained by the large proportion of Syrian refugees being from the predominantly rural parts of southern Syria, where educational attainment has generally been lower than in urban Jordanian settings</a:t>
            </a:r>
          </a:p>
          <a:p>
            <a:pPr marL="171450" indent="-171450">
              <a:buFont typeface="Arial" panose="020B0604020202020204" pitchFamily="34" charset="0"/>
              <a:buChar char="•"/>
            </a:pPr>
            <a:endParaRPr lang="en-GB" sz="1200" b="1" i="1" kern="1200" baseline="0" dirty="0">
              <a:solidFill>
                <a:schemeClr val="tx1"/>
              </a:solidFill>
              <a:effectLst/>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i="1" u="sng" baseline="0" dirty="0"/>
              <a:t>More commonly perceived by Jordanians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1" baseline="0" dirty="0"/>
              <a:t>Skills not matching labour market demand</a:t>
            </a:r>
            <a:r>
              <a:rPr lang="en-GB" b="1" i="1" baseline="0" dirty="0">
                <a:sym typeface="Wingdings" panose="05000000000000000000" pitchFamily="2" charset="2"/>
              </a:rPr>
              <a:t> </a:t>
            </a:r>
            <a:r>
              <a:rPr lang="en-GB" b="0" i="0" baseline="0" dirty="0">
                <a:sym typeface="Wingdings" panose="05000000000000000000" pitchFamily="2" charset="2"/>
              </a:rPr>
              <a:t> maybe because for Syrians, in light of the legal limitations to accessing employment in all sectors, skills matching is secondary to concerns over simply finding a job could also be linked to lack of qualifications documents or hold certificates and diplomas from Syria which are not recognised in Jordan (noted in Amman FGD)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1" baseline="0" dirty="0">
                <a:sym typeface="Wingdings" panose="05000000000000000000" pitchFamily="2" charset="2"/>
              </a:rPr>
              <a:t>Unacceptable pay </a:t>
            </a:r>
            <a:r>
              <a:rPr lang="en-GB" b="0" i="0" baseline="0" dirty="0">
                <a:sym typeface="Wingdings" panose="05000000000000000000" pitchFamily="2" charset="2"/>
              </a:rPr>
              <a:t>As above, can be linked to ongoing restrictive regulatory environment for Syrian refugees’ employment so even if Syrian refugee women may not entirely be satisfied with pay,  they do still need additional income so low pay might not prevent them from accepting employment to the same extent as Jordanian women confirmed by FGD findings Syrian refugee women in Irbid, Karak and Amman discussed more dissatisfaction with current jobs rather than access to employment per se</a:t>
            </a:r>
            <a:endParaRPr lang="en-GB" b="1" i="1" baseline="0" dirty="0">
              <a:sym typeface="Wingdings" panose="05000000000000000000" pitchFamily="2" charset="2"/>
            </a:endParaRPr>
          </a:p>
          <a:p>
            <a:pPr marL="0" indent="0">
              <a:buFont typeface="Arial" panose="020B0604020202020204" pitchFamily="34" charset="0"/>
              <a:buNone/>
            </a:pPr>
            <a:endParaRPr lang="en-GB" b="1" i="1" baseline="0" dirty="0">
              <a:sym typeface="Wingdings" panose="05000000000000000000" pitchFamily="2" charset="2"/>
            </a:endParaRPr>
          </a:p>
          <a:p>
            <a:pPr marL="171450" indent="-171450">
              <a:buFont typeface="Arial" panose="020B0604020202020204" pitchFamily="34" charset="0"/>
              <a:buChar char="•"/>
            </a:pPr>
            <a:endParaRPr lang="en-GB" b="0" i="0"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FED42235-FAE5-47EA-8364-12546F257292}" type="slidenum">
              <a:rPr lang="en-US" smtClean="0"/>
              <a:pPr/>
              <a:t>36</a:t>
            </a:fld>
            <a:endParaRPr lang="en-US" dirty="0"/>
          </a:p>
        </p:txBody>
      </p:sp>
    </p:spTree>
    <p:extLst>
      <p:ext uri="{BB962C8B-B14F-4D97-AF65-F5344CB8AC3E}">
        <p14:creationId xmlns:p14="http://schemas.microsoft.com/office/powerpoint/2010/main" val="12128360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a:t>
            </a:r>
            <a:r>
              <a:rPr lang="en-GB" b="1" baseline="0" dirty="0"/>
              <a:t> presenter:</a:t>
            </a:r>
          </a:p>
          <a:p>
            <a:r>
              <a:rPr kumimoji="0" lang="en-GB" sz="2000" b="1" i="0" u="none" strike="noStrike" kern="1200" cap="none" spc="0" normalizeH="0" baseline="0" noProof="0" dirty="0">
                <a:ln>
                  <a:noFill/>
                </a:ln>
                <a:solidFill>
                  <a:prstClr val="black"/>
                </a:solidFill>
                <a:effectLst/>
                <a:uLnTx/>
                <a:uFillTx/>
                <a:latin typeface="Arial Narrow" panose="020B0606020202030204" pitchFamily="34" charset="0"/>
              </a:rPr>
              <a:t>In light of ongoing discussions, we also wanted to receive some more insights into potential issues related to work permits for Syrian refugee women</a:t>
            </a:r>
          </a:p>
          <a:p>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rPr>
              <a:t>These findings largely point to a gap in information about work permits. Women clearly do not think it is necessary or worth their time to apply for a permit, and yet one is required to work legally in Jordan</a:t>
            </a:r>
          </a:p>
          <a:p>
            <a:endPar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ndParaRPr>
          </a:p>
          <a:p>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rPr>
              <a:t>FGD perceptions</a:t>
            </a: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sym typeface="Wingdings" panose="05000000000000000000" pitchFamily="2" charset="2"/>
              </a:rPr>
              <a:t> work permits were an issue affecting men’s access to employment more heavily than women’s women can work from home without a permit</a:t>
            </a:r>
          </a:p>
          <a:p>
            <a:endPar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sym typeface="Wingdings" panose="05000000000000000000" pitchFamily="2" charset="2"/>
            </a:endParaRPr>
          </a:p>
          <a:p>
            <a:endPar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ndParaRPr>
          </a:p>
          <a:p>
            <a:endParaRPr lang="en-GB" b="1"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37</a:t>
            </a:fld>
            <a:endParaRPr lang="en-US" dirty="0"/>
          </a:p>
        </p:txBody>
      </p:sp>
    </p:spTree>
    <p:extLst>
      <p:ext uri="{BB962C8B-B14F-4D97-AF65-F5344CB8AC3E}">
        <p14:creationId xmlns:p14="http://schemas.microsoft.com/office/powerpoint/2010/main" val="4204763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a:t>
            </a:r>
            <a:r>
              <a:rPr lang="en-GB" b="1" baseline="0" dirty="0"/>
              <a:t> presenter</a:t>
            </a:r>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ndParaRPr>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rPr>
              <a:t>Disinterest in work</a:t>
            </a: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sym typeface="Wingdings" panose="05000000000000000000" pitchFamily="2" charset="2"/>
              </a:rPr>
              <a:t> could be disinterest in working in the sectors accessible legally to Syrian refugees?</a:t>
            </a:r>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ndParaRPr>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rPr>
              <a:t>Also mentioned not knowing application process/requirements (10%), </a:t>
            </a:r>
            <a:r>
              <a:rPr lang="en-GB" sz="2000" dirty="0"/>
              <a:t>Fear of losing access to humanitarian assistance (</a:t>
            </a:r>
            <a:r>
              <a:rPr lang="en-GB" sz="2000" baseline="0" dirty="0"/>
              <a:t>2%)</a:t>
            </a:r>
            <a:endPar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ndParaRPr>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ndParaRPr>
          </a:p>
          <a:p>
            <a:r>
              <a:rPr lang="en-GB" b="0" dirty="0"/>
              <a:t>Syrian FGDs</a:t>
            </a:r>
            <a:r>
              <a:rPr lang="en-GB" b="0" baseline="0" dirty="0"/>
              <a:t> also spoke about the fact that permits limited them to only a handful of jobs (mostly which were limited to men) as well as citing the high costs associated</a:t>
            </a:r>
          </a:p>
          <a:p>
            <a:endParaRPr lang="en-GB" b="0" baseline="0" dirty="0"/>
          </a:p>
          <a:p>
            <a:r>
              <a:rPr lang="en-GB" b="0" baseline="0" dirty="0"/>
              <a:t>Question was select all that apply</a:t>
            </a:r>
            <a:endParaRPr lang="en-GB" b="0"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38</a:t>
            </a:fld>
            <a:endParaRPr lang="en-US" dirty="0"/>
          </a:p>
        </p:txBody>
      </p:sp>
    </p:spTree>
    <p:extLst>
      <p:ext uri="{BB962C8B-B14F-4D97-AF65-F5344CB8AC3E}">
        <p14:creationId xmlns:p14="http://schemas.microsoft.com/office/powerpoint/2010/main" val="2781465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Takeaway from Previous</a:t>
            </a:r>
            <a:r>
              <a:rPr lang="en-GB" b="1" baseline="0" dirty="0"/>
              <a:t> section:</a:t>
            </a:r>
          </a:p>
          <a:p>
            <a:endParaRPr lang="en-GB" b="1" baseline="0" dirty="0"/>
          </a:p>
          <a:p>
            <a:r>
              <a:rPr lang="en-GB" b="0" baseline="0" dirty="0"/>
              <a:t>It seems that there are a number of barriers preventing more women from working. Primarily family/cultural pressures and responsibilities as well as lack of opportunity</a:t>
            </a:r>
            <a:endParaRPr lang="en-GB" b="1" dirty="0"/>
          </a:p>
          <a:p>
            <a:endParaRPr lang="en-GB" b="1" dirty="0"/>
          </a:p>
          <a:p>
            <a:r>
              <a:rPr lang="en-GB" b="1" dirty="0"/>
              <a:t>Introduction:</a:t>
            </a:r>
            <a:r>
              <a:rPr lang="en-GB" b="1" baseline="0" dirty="0"/>
              <a:t> </a:t>
            </a:r>
          </a:p>
          <a:p>
            <a:endParaRPr lang="en-GB" b="1" baseline="0" dirty="0"/>
          </a:p>
          <a:p>
            <a:r>
              <a:rPr lang="en-GB" b="0" baseline="0" dirty="0"/>
              <a:t>The final section will help to get a better perspective on how women think that these obstacles could be better addressed or overcome, and what type of opportunities women would prefer </a:t>
            </a:r>
            <a:endParaRPr lang="en-GB" b="0"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39</a:t>
            </a:fld>
            <a:endParaRPr lang="en-US" dirty="0"/>
          </a:p>
        </p:txBody>
      </p:sp>
    </p:spTree>
    <p:extLst>
      <p:ext uri="{BB962C8B-B14F-4D97-AF65-F5344CB8AC3E}">
        <p14:creationId xmlns:p14="http://schemas.microsoft.com/office/powerpoint/2010/main" val="371661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presenter</a:t>
            </a:r>
          </a:p>
          <a:p>
            <a:pPr marL="171450" indent="-171450">
              <a:buFont typeface="Arial" panose="020B0604020202020204" pitchFamily="34" charset="0"/>
              <a:buChar char="•"/>
            </a:pPr>
            <a:r>
              <a:rPr lang="en-GB" b="0" dirty="0"/>
              <a:t>Protracted crisis</a:t>
            </a:r>
          </a:p>
          <a:p>
            <a:pPr marL="628650" lvl="1" indent="-171450">
              <a:buFont typeface="Arial" panose="020B0604020202020204" pitchFamily="34" charset="0"/>
              <a:buChar char="•"/>
            </a:pPr>
            <a:r>
              <a:rPr lang="en-GB" b="0" dirty="0"/>
              <a:t>Own/other organisations’</a:t>
            </a:r>
            <a:r>
              <a:rPr lang="en-GB" b="0" baseline="0" dirty="0"/>
              <a:t> assessments </a:t>
            </a:r>
            <a:r>
              <a:rPr lang="en-GB" b="0" baseline="0" dirty="0">
                <a:sym typeface="Wingdings" panose="05000000000000000000" pitchFamily="2" charset="2"/>
              </a:rPr>
              <a:t> increased vulnerability of refugees, to which lack of livelihoods opportunities has contributed</a:t>
            </a:r>
          </a:p>
          <a:p>
            <a:pPr marL="628650" lvl="1" indent="-171450">
              <a:buFont typeface="Arial" panose="020B0604020202020204" pitchFamily="34" charset="0"/>
              <a:buChar char="•"/>
            </a:pPr>
            <a:r>
              <a:rPr lang="en-GB" b="0" baseline="0" dirty="0">
                <a:sym typeface="Wingdings" panose="05000000000000000000" pitchFamily="2" charset="2"/>
              </a:rPr>
              <a:t>Secondary movements, not least to Europe</a:t>
            </a:r>
          </a:p>
          <a:p>
            <a:pPr marL="171450" lvl="0" indent="-171450">
              <a:buFont typeface="Arial" panose="020B0604020202020204" pitchFamily="34" charset="0"/>
              <a:buChar char="•"/>
            </a:pPr>
            <a:r>
              <a:rPr lang="en-GB" b="0" baseline="0" dirty="0">
                <a:sym typeface="Wingdings" panose="05000000000000000000" pitchFamily="2" charset="2"/>
              </a:rPr>
              <a:t>London Conference</a:t>
            </a:r>
          </a:p>
          <a:p>
            <a:pPr marL="628650" lvl="1" indent="-171450">
              <a:buFont typeface="Arial" panose="020B0604020202020204" pitchFamily="34" charset="0"/>
              <a:buChar char="•"/>
            </a:pPr>
            <a:r>
              <a:rPr lang="en-GB" b="0" baseline="0" dirty="0">
                <a:sym typeface="Wingdings" panose="05000000000000000000" pitchFamily="2" charset="2"/>
              </a:rPr>
              <a:t>Migration to EU, peaks in September 2015</a:t>
            </a:r>
          </a:p>
          <a:p>
            <a:pPr marL="628650" lvl="1" indent="-171450">
              <a:buFont typeface="Arial" panose="020B0604020202020204" pitchFamily="34" charset="0"/>
              <a:buChar char="•"/>
            </a:pPr>
            <a:r>
              <a:rPr lang="en-GB" b="0" baseline="0" dirty="0">
                <a:sym typeface="Wingdings" panose="05000000000000000000" pitchFamily="2" charset="2"/>
              </a:rPr>
              <a:t>Realisation that more support needed for Syria's neighbouring countries hosting refugees, discussions  London: shift in approach:</a:t>
            </a:r>
          </a:p>
          <a:p>
            <a:pPr marL="1085850" lvl="2" indent="-171450">
              <a:buFont typeface="Arial" panose="020B0604020202020204" pitchFamily="34" charset="0"/>
              <a:buChar char="•"/>
            </a:pPr>
            <a:r>
              <a:rPr lang="en-GB" b="0" baseline="0" dirty="0">
                <a:sym typeface="Wingdings" panose="05000000000000000000" pitchFamily="2" charset="2"/>
              </a:rPr>
              <a:t>donor </a:t>
            </a:r>
            <a:r>
              <a:rPr lang="en-GB" b="0" baseline="0" dirty="0" err="1">
                <a:sym typeface="Wingdings" panose="05000000000000000000" pitchFamily="2" charset="2"/>
              </a:rPr>
              <a:t>gvts</a:t>
            </a:r>
            <a:r>
              <a:rPr lang="en-GB" b="0" baseline="0" dirty="0">
                <a:sym typeface="Wingdings" panose="05000000000000000000" pitchFamily="2" charset="2"/>
              </a:rPr>
              <a:t> + multilateral donors + </a:t>
            </a:r>
            <a:r>
              <a:rPr lang="en-GB" b="0" baseline="0" dirty="0" err="1">
                <a:sym typeface="Wingdings" panose="05000000000000000000" pitchFamily="2" charset="2"/>
              </a:rPr>
              <a:t>GoJ</a:t>
            </a:r>
            <a:r>
              <a:rPr lang="en-GB" b="0" baseline="0" dirty="0">
                <a:sym typeface="Wingdings" panose="05000000000000000000" pitchFamily="2" charset="2"/>
              </a:rPr>
              <a:t> conclude “Jordan Compact”:</a:t>
            </a:r>
          </a:p>
          <a:p>
            <a:pPr marL="1543050" lvl="3" indent="-171450">
              <a:buFont typeface="Arial" panose="020B0604020202020204" pitchFamily="34" charset="0"/>
              <a:buChar char="•"/>
            </a:pPr>
            <a:r>
              <a:rPr lang="en-US" b="0" baseline="0" dirty="0">
                <a:sym typeface="Wingdings" panose="05000000000000000000" pitchFamily="2" charset="2"/>
              </a:rPr>
              <a:t>Eventually 200,000 work permits (in specified sectors) for Syrian refugees in exchange for greater access to European market</a:t>
            </a:r>
            <a:endParaRPr lang="en-GB" b="0" baseline="0" dirty="0">
              <a:sym typeface="Wingdings" panose="05000000000000000000" pitchFamily="2" charset="2"/>
            </a:endParaRPr>
          </a:p>
          <a:p>
            <a:pPr marL="171450" lvl="0" indent="-171450">
              <a:buFont typeface="Arial" panose="020B0604020202020204" pitchFamily="34" charset="0"/>
              <a:buChar char="•"/>
            </a:pPr>
            <a:r>
              <a:rPr lang="en-GB" b="0" baseline="0" dirty="0">
                <a:sym typeface="Wingdings" panose="05000000000000000000" pitchFamily="2" charset="2"/>
              </a:rPr>
              <a:t>Shift in regulatory framework (or at least discourse)</a:t>
            </a:r>
          </a:p>
          <a:p>
            <a:pPr marL="628650" lvl="1" indent="-171450">
              <a:buFont typeface="Arial" panose="020B0604020202020204" pitchFamily="34" charset="0"/>
              <a:buChar char="•"/>
            </a:pPr>
            <a:r>
              <a:rPr lang="en-GB" b="0" baseline="0" dirty="0">
                <a:sym typeface="Wingdings" panose="05000000000000000000" pitchFamily="2" charset="2"/>
              </a:rPr>
              <a:t>Initiatives to create job opportunities for Syrians and Jordanians</a:t>
            </a:r>
          </a:p>
          <a:p>
            <a:pPr marL="171450" lvl="0" indent="-171450">
              <a:buFont typeface="Arial" panose="020B0604020202020204" pitchFamily="34" charset="0"/>
              <a:buChar char="•"/>
            </a:pPr>
            <a:r>
              <a:rPr lang="en-GB" b="0" baseline="0" dirty="0">
                <a:sym typeface="Wingdings" panose="05000000000000000000" pitchFamily="2" charset="2"/>
              </a:rPr>
              <a:t>YET, as UN Women and others have recognised, there is still little to no information on economic activities of Syrian and Jordanian women, as well as attitudes towards employment in the private or public sphere, THEREFORE UN Women has contracted REACH to conduct an assessment to contribute to closing this knowledge gap</a:t>
            </a:r>
          </a:p>
        </p:txBody>
      </p:sp>
      <p:sp>
        <p:nvSpPr>
          <p:cNvPr id="4" name="Slide Number Placeholder 3"/>
          <p:cNvSpPr>
            <a:spLocks noGrp="1"/>
          </p:cNvSpPr>
          <p:nvPr>
            <p:ph type="sldNum" sz="quarter" idx="10"/>
          </p:nvPr>
        </p:nvSpPr>
        <p:spPr/>
        <p:txBody>
          <a:bodyPr/>
          <a:lstStyle/>
          <a:p>
            <a:fld id="{FED42235-FAE5-47EA-8364-12546F257292}" type="slidenum">
              <a:rPr lang="en-US" smtClean="0"/>
              <a:pPr/>
              <a:t>4</a:t>
            </a:fld>
            <a:endParaRPr lang="en-US" dirty="0"/>
          </a:p>
        </p:txBody>
      </p:sp>
    </p:spTree>
    <p:extLst>
      <p:ext uri="{BB962C8B-B14F-4D97-AF65-F5344CB8AC3E}">
        <p14:creationId xmlns:p14="http://schemas.microsoft.com/office/powerpoint/2010/main" val="4890583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a:t>
            </a:r>
            <a:r>
              <a:rPr lang="en-GB" b="1" baseline="0" dirty="0"/>
              <a:t> presenter:</a:t>
            </a:r>
          </a:p>
          <a:p>
            <a:endParaRPr lang="en-GB" b="0" baseline="0" dirty="0"/>
          </a:p>
          <a:p>
            <a:r>
              <a:rPr lang="en-GB" b="0" baseline="0" dirty="0"/>
              <a:t>Wording of the question: “how can obstacles be overcome and access to work be improved”</a:t>
            </a:r>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ndParaRPr>
          </a:p>
          <a:p>
            <a:r>
              <a:rPr lang="en-GB" b="0" dirty="0"/>
              <a:t>Also listed were Better education/training for women (24%) Promotion</a:t>
            </a:r>
            <a:r>
              <a:rPr lang="en-GB" b="0" baseline="0" dirty="0"/>
              <a:t>/support for home based work (23%) </a:t>
            </a:r>
            <a:r>
              <a:rPr lang="en-GB" b="0" dirty="0"/>
              <a:t> </a:t>
            </a:r>
            <a:endParaRPr lang="en-GB" b="0" baseline="0" dirty="0"/>
          </a:p>
          <a:p>
            <a:endParaRPr lang="en-GB" b="0" baseline="0" dirty="0"/>
          </a:p>
          <a:p>
            <a:r>
              <a:rPr lang="en-GB" b="0" baseline="0" dirty="0"/>
              <a:t>Syrians top choices differed slightly, listing assistance with childcare and housework as their top choices</a:t>
            </a:r>
          </a:p>
          <a:p>
            <a:endParaRPr lang="en-GB" b="0" baseline="0" dirty="0"/>
          </a:p>
          <a:p>
            <a:r>
              <a:rPr lang="en-GB" b="0" baseline="0" dirty="0"/>
              <a:t>Question was select all that apply</a:t>
            </a:r>
          </a:p>
        </p:txBody>
      </p:sp>
      <p:sp>
        <p:nvSpPr>
          <p:cNvPr id="4" name="Slide Number Placeholder 3"/>
          <p:cNvSpPr>
            <a:spLocks noGrp="1"/>
          </p:cNvSpPr>
          <p:nvPr>
            <p:ph type="sldNum" sz="quarter" idx="10"/>
          </p:nvPr>
        </p:nvSpPr>
        <p:spPr/>
        <p:txBody>
          <a:bodyPr/>
          <a:lstStyle/>
          <a:p>
            <a:fld id="{FED42235-FAE5-47EA-8364-12546F257292}" type="slidenum">
              <a:rPr lang="en-US" smtClean="0"/>
              <a:pPr/>
              <a:t>40</a:t>
            </a:fld>
            <a:endParaRPr lang="en-US" dirty="0"/>
          </a:p>
        </p:txBody>
      </p:sp>
    </p:spTree>
    <p:extLst>
      <p:ext uri="{BB962C8B-B14F-4D97-AF65-F5344CB8AC3E}">
        <p14:creationId xmlns:p14="http://schemas.microsoft.com/office/powerpoint/2010/main" val="25170832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a:t>
            </a:r>
          </a:p>
          <a:p>
            <a:endParaRPr lang="en-GB" b="1" dirty="0"/>
          </a:p>
          <a:p>
            <a:r>
              <a:rPr lang="en-GB" b="1" i="1" dirty="0"/>
              <a:t>Majority</a:t>
            </a:r>
            <a:r>
              <a:rPr lang="en-GB" b="1" i="1" baseline="0" dirty="0"/>
              <a:t> of the women voiced no preference</a:t>
            </a:r>
            <a:endParaRPr lang="en-GB" b="1" i="1" baseline="0" dirty="0">
              <a:sym typeface="Wingdings" panose="05000000000000000000" pitchFamily="2" charset="2"/>
            </a:endParaRPr>
          </a:p>
          <a:p>
            <a:pPr marL="171450" indent="-171450">
              <a:buFont typeface="Arial" panose="020B0604020202020204" pitchFamily="34" charset="0"/>
              <a:buChar char="•"/>
            </a:pPr>
            <a:r>
              <a:rPr lang="en-GB" b="0" baseline="0" dirty="0">
                <a:sym typeface="Wingdings" panose="05000000000000000000" pitchFamily="2" charset="2"/>
              </a:rPr>
              <a:t>home-based work might be a pragmatic solution in reaction to various factors (such as reconciling work with childcare and HH responsibilities, lack of transportation, etc.) impeding women’s access to employment rather than a cultural preference</a:t>
            </a:r>
          </a:p>
          <a:p>
            <a:pPr marL="171450" indent="-171450">
              <a:buFont typeface="Arial" panose="020B0604020202020204" pitchFamily="34" charset="0"/>
              <a:buChar char="•"/>
            </a:pPr>
            <a:r>
              <a:rPr lang="en-GB" b="0" dirty="0"/>
              <a:t>FGDs</a:t>
            </a:r>
            <a:r>
              <a:rPr lang="en-GB" b="0" baseline="0" dirty="0"/>
              <a:t> also pointed out that home based work could allow women to balance childcare and housework responsibilities, as well as overcome many family/husband objections. Others said they preferred to work outside of the home, saying that it would be more interesting and they would get to interact more with the community. </a:t>
            </a:r>
          </a:p>
          <a:p>
            <a:pPr marL="171450" indent="-171450">
              <a:buFont typeface="Arial" panose="020B0604020202020204" pitchFamily="34" charset="0"/>
              <a:buChar char="•"/>
            </a:pPr>
            <a:endParaRPr lang="en-GB" b="0" baseline="0" dirty="0"/>
          </a:p>
          <a:p>
            <a:pPr marL="0" indent="0">
              <a:buFont typeface="Arial" panose="020B0604020202020204" pitchFamily="34" charset="0"/>
              <a:buNone/>
            </a:pPr>
            <a:r>
              <a:rPr lang="en-GB" b="1" i="1" baseline="0" dirty="0"/>
              <a:t>Rural-urban dimensions for Jordanian preferences</a:t>
            </a:r>
            <a:r>
              <a:rPr lang="en-GB" b="0" i="0" baseline="0" dirty="0">
                <a:sym typeface="Wingdings" panose="05000000000000000000" pitchFamily="2" charset="2"/>
              </a:rPr>
              <a:t> FGDs in rural areas discussed a general preference for home-based work, while in urban areas stronger preference for work outside the home in both urban/ rural, home-based work to avoid family pressures/ reaction to community pressures more pressing concerns in rural areas</a:t>
            </a:r>
          </a:p>
          <a:p>
            <a:pPr marL="0" indent="0">
              <a:buFont typeface="Arial" panose="020B0604020202020204" pitchFamily="34" charset="0"/>
              <a:buNone/>
            </a:pPr>
            <a:endParaRPr lang="en-GB" b="0" i="0" baseline="0" dirty="0">
              <a:sym typeface="Wingdings" panose="05000000000000000000" pitchFamily="2" charset="2"/>
            </a:endParaRPr>
          </a:p>
          <a:p>
            <a:pPr marL="0" indent="0">
              <a:buFont typeface="Arial" panose="020B0604020202020204" pitchFamily="34" charset="0"/>
              <a:buNone/>
            </a:pPr>
            <a:r>
              <a:rPr lang="en-GB" b="1" i="1" baseline="0" dirty="0">
                <a:sym typeface="Wingdings" panose="05000000000000000000" pitchFamily="2" charset="2"/>
              </a:rPr>
              <a:t>Conclusion: </a:t>
            </a:r>
            <a:r>
              <a:rPr lang="en-GB" sz="1200" b="0" kern="1200" dirty="0">
                <a:solidFill>
                  <a:schemeClr val="tx1"/>
                </a:solidFill>
                <a:effectLst/>
                <a:latin typeface="+mn-lt"/>
                <a:ea typeface="+mn-ea"/>
                <a:cs typeface="+mn-cs"/>
              </a:rPr>
              <a:t>home-based work opportunities might be a viable short term strategy to increase women’s employment in the current circumstances, especially among Syrian refugee women. Yet, the findings serve to highlight that promoting home-based work as a longer term approach would fail to address underlying obstacles to women’s employment, and would fail to cater to the preferences and needs of women. On the contrary, such an approach is likely to contribute to further limiting women’s presence and participation in the public sphere.</a:t>
            </a:r>
            <a:endParaRPr lang="en-GB" b="0" i="1"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41</a:t>
            </a:fld>
            <a:endParaRPr lang="en-US" dirty="0"/>
          </a:p>
        </p:txBody>
      </p:sp>
    </p:spTree>
    <p:extLst>
      <p:ext uri="{BB962C8B-B14F-4D97-AF65-F5344CB8AC3E}">
        <p14:creationId xmlns:p14="http://schemas.microsoft.com/office/powerpoint/2010/main" val="7509851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42</a:t>
            </a:fld>
            <a:endParaRPr lang="en-US" dirty="0"/>
          </a:p>
        </p:txBody>
      </p:sp>
    </p:spTree>
    <p:extLst>
      <p:ext uri="{BB962C8B-B14F-4D97-AF65-F5344CB8AC3E}">
        <p14:creationId xmlns:p14="http://schemas.microsoft.com/office/powerpoint/2010/main" val="36063287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Notes</a:t>
            </a:r>
            <a:r>
              <a:rPr lang="en-GB" sz="1200" b="1" kern="1200" baseline="0" dirty="0">
                <a:solidFill>
                  <a:schemeClr val="tx1"/>
                </a:solidFill>
                <a:effectLst/>
                <a:latin typeface="+mn-lt"/>
                <a:ea typeface="+mn-ea"/>
                <a:cs typeface="+mn-cs"/>
              </a:rPr>
              <a:t> for presenter:</a:t>
            </a:r>
          </a:p>
          <a:p>
            <a:endParaRPr lang="en-GB"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This snapshot research points to a population of women residing in Jordan that are generally well educated and are, in one way or another, interested in carrying out paid work.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Yet, women are either not necessarily seeking employment or encounter difficulties finding it, as available jobs are either not suited to their qualifications or perceived inappropriate for women to do.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Furthermore, available opportunities are often challenging to reconcile with women’s childcare or household responsibilities, with which many women receive little family or external support.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While these obstacles to employment are also faced by Syrian refugee women, they additionally face a restrictive regulatory framework, which makes it even more challenging for them to find legal employment and decent work conditions. </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b="1" i="1" kern="1200" dirty="0">
                <a:solidFill>
                  <a:schemeClr val="tx1"/>
                </a:solidFill>
                <a:effectLst/>
                <a:latin typeface="+mn-lt"/>
                <a:ea typeface="+mn-ea"/>
                <a:cs typeface="+mn-cs"/>
              </a:rPr>
              <a:t>Introduction</a:t>
            </a:r>
            <a:r>
              <a:rPr lang="en-GB" sz="1200" b="1" i="1" kern="1200" baseline="0" dirty="0">
                <a:solidFill>
                  <a:schemeClr val="tx1"/>
                </a:solidFill>
                <a:effectLst/>
                <a:latin typeface="+mn-lt"/>
                <a:ea typeface="+mn-ea"/>
                <a:cs typeface="+mn-cs"/>
              </a:rPr>
              <a:t> to recommendations</a:t>
            </a:r>
            <a:r>
              <a:rPr lang="en-GB" sz="1200" b="1" i="1" kern="1200" baseline="0" dirty="0">
                <a:solidFill>
                  <a:schemeClr val="tx1"/>
                </a:solidFill>
                <a:effectLst/>
                <a:latin typeface="+mn-lt"/>
                <a:ea typeface="+mn-ea"/>
                <a:cs typeface="+mn-cs"/>
                <a:sym typeface="Wingdings" panose="05000000000000000000" pitchFamily="2" charset="2"/>
              </a:rPr>
              <a: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line with these conclusions and based on the findings of this assessment, the following set of recommendations was identified, directed towards relevant governmental, non-governmental, national and international actors </a:t>
            </a:r>
            <a:r>
              <a:rPr lang="en-GB" sz="1200" kern="1200" dirty="0">
                <a:solidFill>
                  <a:schemeClr val="tx1"/>
                </a:solidFill>
                <a:effectLst/>
                <a:latin typeface="+mn-lt"/>
                <a:ea typeface="+mn-ea"/>
                <a:cs typeface="+mn-cs"/>
                <a:sym typeface="Wingdings" panose="05000000000000000000" pitchFamily="2" charset="2"/>
              </a:rPr>
              <a:t></a:t>
            </a:r>
            <a:r>
              <a:rPr lang="en-GB" sz="1200" kern="1200" dirty="0">
                <a:solidFill>
                  <a:schemeClr val="tx1"/>
                </a:solidFill>
                <a:effectLst/>
                <a:latin typeface="+mn-lt"/>
                <a:ea typeface="+mn-ea"/>
                <a:cs typeface="+mn-cs"/>
              </a:rPr>
              <a:t> to support the creation of an employment landscape that is inclusive and enabling sustainable livelihoods for Jordanian and Syrian refugee women and men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Findings suggest that an emphasis on building women’s capacity and skills – which they already have – likely fails to address the most challenging obstacles women face in accessing employment if they need or want to</a:t>
            </a:r>
            <a:r>
              <a:rPr lang="en-GB" sz="1200" kern="1200" dirty="0">
                <a:solidFill>
                  <a:schemeClr val="tx1"/>
                </a:solidFill>
                <a:effectLst/>
                <a:latin typeface="+mn-lt"/>
                <a:ea typeface="+mn-ea"/>
                <a:cs typeface="+mn-cs"/>
                <a:sym typeface="Wingdings" panose="05000000000000000000" pitchFamily="2" charset="2"/>
              </a:rPr>
              <a:t> </a:t>
            </a:r>
            <a:r>
              <a:rPr lang="en-GB" sz="1200" kern="1200" dirty="0">
                <a:solidFill>
                  <a:schemeClr val="tx1"/>
                </a:solidFill>
                <a:effectLst/>
                <a:latin typeface="+mn-lt"/>
                <a:ea typeface="+mn-ea"/>
                <a:cs typeface="+mn-cs"/>
              </a:rPr>
              <a:t>Rather, efforts to facilitate and strengthen women’s labour force participation in Jordan should aim to focus on building a structural environment that is conducive to and supportive of women‘s employment. </a:t>
            </a:r>
            <a:endParaRPr lang="en-GB" b="1" i="1"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43</a:t>
            </a:fld>
            <a:endParaRPr lang="en-US" dirty="0"/>
          </a:p>
        </p:txBody>
      </p:sp>
    </p:spTree>
    <p:extLst>
      <p:ext uri="{BB962C8B-B14F-4D97-AF65-F5344CB8AC3E}">
        <p14:creationId xmlns:p14="http://schemas.microsoft.com/office/powerpoint/2010/main" val="17491512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a:t>
            </a:r>
          </a:p>
          <a:p>
            <a:r>
              <a:rPr lang="en-GB" sz="1200" kern="1200" dirty="0">
                <a:solidFill>
                  <a:schemeClr val="tx1"/>
                </a:solidFill>
                <a:effectLst/>
                <a:latin typeface="+mn-lt"/>
                <a:ea typeface="+mn-ea"/>
                <a:cs typeface="+mn-cs"/>
              </a:rPr>
              <a:t>1) A majority of women in Jordan are highly educated, and are often trained or work in a relatively narrow set of employment sectors which are perceived as socially acceptable sectors for women to work in. Therefore the need is to expand women’s access to more</a:t>
            </a:r>
            <a:r>
              <a:rPr lang="en-GB" sz="1200" kern="1200" baseline="0" dirty="0">
                <a:solidFill>
                  <a:schemeClr val="tx1"/>
                </a:solidFill>
                <a:effectLst/>
                <a:latin typeface="+mn-lt"/>
                <a:ea typeface="+mn-ea"/>
                <a:cs typeface="+mn-cs"/>
              </a:rPr>
              <a:t> diverse</a:t>
            </a:r>
            <a:r>
              <a:rPr lang="en-GB" sz="1200" kern="1200" dirty="0">
                <a:solidFill>
                  <a:schemeClr val="tx1"/>
                </a:solidFill>
                <a:effectLst/>
                <a:latin typeface="+mn-lt"/>
                <a:ea typeface="+mn-ea"/>
                <a:cs typeface="+mn-cs"/>
              </a:rPr>
              <a:t> employment opportunities</a:t>
            </a:r>
            <a:r>
              <a:rPr lang="en-GB" sz="1200" kern="1200" dirty="0">
                <a:solidFill>
                  <a:schemeClr val="tx1"/>
                </a:solidFill>
                <a:effectLst/>
                <a:latin typeface="+mn-lt"/>
                <a:ea typeface="+mn-ea"/>
                <a:cs typeface="+mn-cs"/>
                <a:sym typeface="Wingdings" panose="05000000000000000000" pitchFamily="2" charset="2"/>
              </a:rPr>
              <a:t> both in terms of</a:t>
            </a:r>
            <a:r>
              <a:rPr lang="en-GB" sz="1200" kern="1200" baseline="0" dirty="0">
                <a:solidFill>
                  <a:schemeClr val="tx1"/>
                </a:solidFill>
                <a:effectLst/>
                <a:latin typeface="+mn-lt"/>
                <a:ea typeface="+mn-ea"/>
                <a:cs typeface="+mn-cs"/>
                <a:sym typeface="Wingdings" panose="05000000000000000000" pitchFamily="2" charset="2"/>
              </a:rPr>
              <a:t> numbers and types as well as need for efforts to reduce social and cultural barriers to women’s employment</a:t>
            </a:r>
            <a:endParaRPr lang="en-GB" sz="1200" kern="1200" dirty="0">
              <a:solidFill>
                <a:schemeClr val="tx1"/>
              </a:solidFill>
              <a:effectLst/>
              <a:latin typeface="+mn-lt"/>
              <a:ea typeface="+mn-ea"/>
              <a:cs typeface="+mn-cs"/>
            </a:endParaRPr>
          </a:p>
          <a:p>
            <a:endParaRPr lang="en-GB" b="0" dirty="0"/>
          </a:p>
          <a:p>
            <a:r>
              <a:rPr lang="en-GB" b="0" dirty="0"/>
              <a:t>2)</a:t>
            </a:r>
            <a:r>
              <a:rPr lang="en-GB" b="0" baseline="0" dirty="0"/>
              <a:t> </a:t>
            </a:r>
            <a:r>
              <a:rPr lang="en-GB" b="0" dirty="0"/>
              <a:t>As childcare</a:t>
            </a:r>
            <a:r>
              <a:rPr lang="en-GB" b="0" baseline="0" dirty="0"/>
              <a:t> is such a widespread concern, </a:t>
            </a:r>
            <a:r>
              <a:rPr lang="en-GB" sz="1200" kern="1200" dirty="0">
                <a:solidFill>
                  <a:schemeClr val="tx1"/>
                </a:solidFill>
                <a:effectLst/>
                <a:latin typeface="+mn-lt"/>
                <a:ea typeface="+mn-ea"/>
                <a:cs typeface="+mn-cs"/>
              </a:rPr>
              <a:t>more flexible working hour arrangements could enable more women to reconcile childcare and household responsibilities with their employment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Transport another barrier- so provision by employer would allow who</a:t>
            </a:r>
            <a:r>
              <a:rPr lang="en-GB" sz="1200" kern="1200" baseline="0" dirty="0">
                <a:solidFill>
                  <a:schemeClr val="tx1"/>
                </a:solidFill>
                <a:effectLst/>
                <a:latin typeface="+mn-lt"/>
                <a:ea typeface="+mn-ea"/>
                <a:cs typeface="+mn-cs"/>
              </a:rPr>
              <a:t> lack safe alternatives to work outside their home+ increase employer’s geographical catchment area for potential (female) employees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b="0" kern="1200" dirty="0">
                <a:solidFill>
                  <a:schemeClr val="tx1"/>
                </a:solidFill>
                <a:effectLst/>
                <a:latin typeface="+mn-lt"/>
                <a:ea typeface="+mn-ea"/>
                <a:cs typeface="+mn-cs"/>
              </a:rPr>
              <a:t>Employers should also be encouraged to put women representatives into place, who defend women’s rights and interests in the workplace. </a:t>
            </a:r>
          </a:p>
          <a:p>
            <a:pPr marL="628650" lvl="1" indent="-171450">
              <a:buFont typeface="Arial" panose="020B0604020202020204" pitchFamily="34" charset="0"/>
              <a:buChar char="•"/>
            </a:pPr>
            <a:r>
              <a:rPr lang="en-GB" sz="1200" b="0" kern="1200" dirty="0">
                <a:solidFill>
                  <a:schemeClr val="tx1"/>
                </a:solidFill>
                <a:effectLst/>
                <a:latin typeface="+mn-lt"/>
                <a:ea typeface="+mn-ea"/>
                <a:cs typeface="+mn-cs"/>
              </a:rPr>
              <a:t>Well outlined, transparent internal complaint procedures this can be an effective means to counter harassment and discrimination</a:t>
            </a:r>
            <a:r>
              <a:rPr lang="en-GB" sz="1200" b="0" kern="1200" dirty="0">
                <a:solidFill>
                  <a:schemeClr val="tx1"/>
                </a:solidFill>
                <a:effectLst/>
                <a:latin typeface="+mn-lt"/>
                <a:ea typeface="+mn-ea"/>
                <a:cs typeface="+mn-cs"/>
                <a:sym typeface="Wingdings" panose="05000000000000000000" pitchFamily="2" charset="2"/>
              </a:rPr>
              <a:t> this research has found</a:t>
            </a:r>
            <a:r>
              <a:rPr lang="en-GB" sz="1200" b="0" kern="1200" baseline="0" dirty="0">
                <a:solidFill>
                  <a:schemeClr val="tx1"/>
                </a:solidFill>
                <a:effectLst/>
                <a:latin typeface="+mn-lt"/>
                <a:ea typeface="+mn-ea"/>
                <a:cs typeface="+mn-cs"/>
                <a:sym typeface="Wingdings" panose="05000000000000000000" pitchFamily="2" charset="2"/>
              </a:rPr>
              <a:t> discrimination to be a barrier</a:t>
            </a:r>
            <a:endParaRPr lang="en-GB" b="0"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44</a:t>
            </a:fld>
            <a:endParaRPr lang="en-US" dirty="0"/>
          </a:p>
        </p:txBody>
      </p:sp>
    </p:spTree>
    <p:extLst>
      <p:ext uri="{BB962C8B-B14F-4D97-AF65-F5344CB8AC3E}">
        <p14:creationId xmlns:p14="http://schemas.microsoft.com/office/powerpoint/2010/main" val="18449057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a:t>
            </a:r>
          </a:p>
          <a:p>
            <a:endParaRPr lang="en-GB" b="1" dirty="0"/>
          </a:p>
          <a:p>
            <a:pPr marL="228600" indent="-228600">
              <a:buAutoNum type="arabicParenR"/>
            </a:pPr>
            <a:r>
              <a:rPr lang="en-GB" sz="1200" kern="1200" dirty="0">
                <a:solidFill>
                  <a:schemeClr val="tx1"/>
                </a:solidFill>
                <a:effectLst/>
                <a:latin typeface="+mn-lt"/>
                <a:ea typeface="+mn-ea"/>
                <a:cs typeface="+mn-cs"/>
              </a:rPr>
              <a:t>Home-based work is associated with </a:t>
            </a:r>
            <a:r>
              <a:rPr lang="en-GB" sz="1200" b="1" kern="1200" dirty="0">
                <a:solidFill>
                  <a:schemeClr val="tx1"/>
                </a:solidFill>
                <a:effectLst/>
                <a:latin typeface="+mn-lt"/>
                <a:ea typeface="+mn-ea"/>
                <a:cs typeface="+mn-cs"/>
              </a:rPr>
              <a:t>considerable legal barriers</a:t>
            </a:r>
            <a:r>
              <a:rPr lang="en-GB" sz="1200" b="1" kern="1200" dirty="0">
                <a:solidFill>
                  <a:schemeClr val="tx1"/>
                </a:solidFill>
                <a:effectLst/>
                <a:latin typeface="+mn-lt"/>
                <a:ea typeface="+mn-ea"/>
                <a:cs typeface="+mn-cs"/>
                <a:sym typeface="Wingdings" panose="05000000000000000000" pitchFamily="2" charset="2"/>
              </a:rPr>
              <a:t> women do</a:t>
            </a:r>
            <a:r>
              <a:rPr lang="en-GB" sz="1200" b="1" kern="1200" baseline="0" dirty="0">
                <a:solidFill>
                  <a:schemeClr val="tx1"/>
                </a:solidFill>
                <a:effectLst/>
                <a:latin typeface="+mn-lt"/>
                <a:ea typeface="+mn-ea"/>
                <a:cs typeface="+mn-cs"/>
                <a:sym typeface="Wingdings" panose="05000000000000000000" pitchFamily="2" charset="2"/>
              </a:rPr>
              <a:t> </a:t>
            </a:r>
            <a:r>
              <a:rPr lang="en-GB" sz="1200" b="1" kern="1200" dirty="0">
                <a:solidFill>
                  <a:schemeClr val="tx1"/>
                </a:solidFill>
                <a:effectLst/>
                <a:latin typeface="+mn-lt"/>
                <a:ea typeface="+mn-ea"/>
                <a:cs typeface="+mn-cs"/>
                <a:sym typeface="Wingdings" panose="05000000000000000000" pitchFamily="2" charset="2"/>
              </a:rPr>
              <a:t>not prefer working at home</a:t>
            </a:r>
            <a:r>
              <a:rPr lang="en-GB" sz="1200" kern="1200" dirty="0">
                <a:solidFill>
                  <a:schemeClr val="tx1"/>
                </a:solidFill>
                <a:effectLst/>
                <a:latin typeface="+mn-lt"/>
                <a:ea typeface="+mn-ea"/>
                <a:cs typeface="+mn-cs"/>
              </a:rPr>
              <a:t> this needs to be properly taken into account by programmes seeking to promote home-based work</a:t>
            </a:r>
          </a:p>
          <a:p>
            <a:pPr marL="228600" indent="-228600">
              <a:buAutoNum type="arabicParenR"/>
            </a:pPr>
            <a:endParaRPr lang="en-GB" sz="1200" kern="1200" dirty="0">
              <a:solidFill>
                <a:schemeClr val="tx1"/>
              </a:solidFill>
              <a:effectLst/>
              <a:latin typeface="+mn-lt"/>
              <a:ea typeface="+mn-ea"/>
              <a:cs typeface="+mn-cs"/>
            </a:endParaRPr>
          </a:p>
          <a:p>
            <a:pPr marL="228600" indent="-228600">
              <a:buAutoNum type="arabicParenR"/>
            </a:pPr>
            <a:r>
              <a:rPr lang="en-GB" sz="1200" b="0" kern="1200" dirty="0">
                <a:solidFill>
                  <a:schemeClr val="tx1"/>
                </a:solidFill>
                <a:effectLst/>
                <a:latin typeface="+mn-lt"/>
                <a:ea typeface="+mn-ea"/>
                <a:cs typeface="+mn-cs"/>
              </a:rPr>
              <a:t>Findings show that awareness of labour laws and regulations,</a:t>
            </a:r>
            <a:r>
              <a:rPr lang="en-GB" sz="1200" b="0" kern="1200" baseline="0" dirty="0">
                <a:solidFill>
                  <a:schemeClr val="tx1"/>
                </a:solidFill>
                <a:effectLst/>
                <a:latin typeface="+mn-lt"/>
                <a:ea typeface="+mn-ea"/>
                <a:cs typeface="+mn-cs"/>
              </a:rPr>
              <a:t> and the rights and duties these entail is limited. </a:t>
            </a:r>
            <a:r>
              <a:rPr lang="en-GB" sz="1200" b="0" kern="1200" dirty="0">
                <a:solidFill>
                  <a:schemeClr val="tx1"/>
                </a:solidFill>
                <a:effectLst/>
                <a:latin typeface="+mn-lt"/>
                <a:ea typeface="+mn-ea"/>
                <a:cs typeface="+mn-cs"/>
              </a:rPr>
              <a:t>Programing</a:t>
            </a:r>
            <a:r>
              <a:rPr lang="en-GB" sz="1200" b="0" kern="1200" baseline="0" dirty="0">
                <a:solidFill>
                  <a:schemeClr val="tx1"/>
                </a:solidFill>
                <a:effectLst/>
                <a:latin typeface="+mn-lt"/>
                <a:ea typeface="+mn-ea"/>
                <a:cs typeface="+mn-cs"/>
              </a:rPr>
              <a:t> should also assess the </a:t>
            </a:r>
            <a:r>
              <a:rPr lang="en-GB" sz="1200" b="0" kern="1200" dirty="0">
                <a:solidFill>
                  <a:schemeClr val="tx1"/>
                </a:solidFill>
                <a:effectLst/>
                <a:latin typeface="+mn-lt"/>
                <a:ea typeface="+mn-ea"/>
                <a:cs typeface="+mn-cs"/>
              </a:rPr>
              <a:t>effectiveness of current information campaigns </a:t>
            </a:r>
            <a:r>
              <a:rPr lang="en-GB" sz="1200" kern="1200" dirty="0">
                <a:solidFill>
                  <a:schemeClr val="tx1"/>
                </a:solidFill>
                <a:effectLst/>
                <a:latin typeface="+mn-lt"/>
                <a:ea typeface="+mn-ea"/>
                <a:cs typeface="+mn-cs"/>
              </a:rPr>
              <a:t>on the work permit process for refugees, to identify the most effective channels</a:t>
            </a:r>
            <a:r>
              <a:rPr lang="en-GB" sz="1200" kern="1200" baseline="0" dirty="0">
                <a:solidFill>
                  <a:schemeClr val="tx1"/>
                </a:solidFill>
                <a:effectLst/>
                <a:latin typeface="+mn-lt"/>
                <a:ea typeface="+mn-ea"/>
                <a:cs typeface="+mn-cs"/>
              </a:rPr>
              <a:t> for such information</a:t>
            </a:r>
          </a:p>
          <a:p>
            <a:pPr marL="228600" indent="-228600">
              <a:buAutoNum type="arabicParenR"/>
            </a:pPr>
            <a:endParaRPr lang="en-GB" sz="1200" b="0" kern="1200" baseline="0" dirty="0">
              <a:solidFill>
                <a:schemeClr val="tx1"/>
              </a:solidFill>
              <a:effectLst/>
              <a:latin typeface="+mn-lt"/>
              <a:ea typeface="+mn-ea"/>
              <a:cs typeface="+mn-cs"/>
            </a:endParaRPr>
          </a:p>
          <a:p>
            <a:pPr marL="228600" indent="-228600">
              <a:buAutoNum type="arabicParenR"/>
            </a:pPr>
            <a:r>
              <a:rPr lang="en-GB" sz="1200" kern="1200" dirty="0">
                <a:solidFill>
                  <a:schemeClr val="tx1"/>
                </a:solidFill>
                <a:effectLst/>
                <a:latin typeface="+mn-lt"/>
                <a:ea typeface="+mn-ea"/>
                <a:cs typeface="+mn-cs"/>
              </a:rPr>
              <a:t>Syrian refugee women might be less able to rely on family support in the context of displacement or to afford existing childcare solutions. Therefore, such </a:t>
            </a:r>
            <a:r>
              <a:rPr lang="en-GB" sz="1200" b="0" kern="1200" dirty="0">
                <a:solidFill>
                  <a:schemeClr val="tx1"/>
                </a:solidFill>
                <a:effectLst/>
                <a:latin typeface="+mn-lt"/>
                <a:ea typeface="+mn-ea"/>
                <a:cs typeface="+mn-cs"/>
              </a:rPr>
              <a:t>support should be prioritised for Syrian refugee women</a:t>
            </a:r>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ED42235-FAE5-47EA-8364-12546F257292}" type="slidenum">
              <a:rPr lang="en-US" smtClean="0"/>
              <a:pPr/>
              <a:t>45</a:t>
            </a:fld>
            <a:endParaRPr lang="en-US" dirty="0"/>
          </a:p>
        </p:txBody>
      </p:sp>
    </p:spTree>
    <p:extLst>
      <p:ext uri="{BB962C8B-B14F-4D97-AF65-F5344CB8AC3E}">
        <p14:creationId xmlns:p14="http://schemas.microsoft.com/office/powerpoint/2010/main" val="40091334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a:t>
            </a:r>
          </a:p>
          <a:p>
            <a:pPr marL="0" indent="0">
              <a:buFont typeface="+mj-lt"/>
              <a:buNone/>
            </a:pPr>
            <a:endParaRPr lang="en-GB" b="1" dirty="0"/>
          </a:p>
          <a:p>
            <a:pPr marL="0" indent="0">
              <a:buFont typeface="+mj-lt"/>
              <a:buNone/>
            </a:pPr>
            <a:r>
              <a:rPr lang="en-GB" b="0" dirty="0"/>
              <a:t>2.</a:t>
            </a:r>
            <a:r>
              <a:rPr lang="en-GB" b="0" baseline="0" dirty="0"/>
              <a:t> </a:t>
            </a:r>
            <a:r>
              <a:rPr lang="en-GB" b="0" dirty="0"/>
              <a:t>T</a:t>
            </a:r>
            <a:r>
              <a:rPr lang="en-GB" b="0" baseline="0" dirty="0">
                <a:sym typeface="Wingdings" panose="05000000000000000000" pitchFamily="2" charset="2"/>
              </a:rPr>
              <a:t>his assessment suggests that (limited) access to work permits is interacting with Syrian refugee women’s employment aspirations and opportunities, this interaction could occur through a number of channels might be related to (1) types of sectors women want to or have skills to work in relative to those that are open to refugees (2) costs of work permits (3) lack of awareness of relevant processes analysis from this assessment also suggests that work permit regulations are more likely to affect men than women’s employment further exploration needed</a:t>
            </a:r>
          </a:p>
          <a:p>
            <a:pPr marL="0" indent="0">
              <a:buFont typeface="+mj-lt"/>
              <a:buNone/>
            </a:pPr>
            <a:endParaRPr lang="en-GB" b="0" baseline="0" dirty="0">
              <a:sym typeface="Wingdings" panose="05000000000000000000" pitchFamily="2" charset="2"/>
            </a:endParaRPr>
          </a:p>
          <a:p>
            <a:pPr lvl="0"/>
            <a:r>
              <a:rPr lang="en-GB" b="0" baseline="0" dirty="0">
                <a:sym typeface="Wingdings" panose="05000000000000000000" pitchFamily="2" charset="2"/>
              </a:rPr>
              <a:t>3. </a:t>
            </a:r>
            <a:r>
              <a:rPr lang="en-GB" sz="1200" kern="1200" dirty="0">
                <a:solidFill>
                  <a:schemeClr val="tx1"/>
                </a:solidFill>
                <a:effectLst/>
                <a:latin typeface="+mn-lt"/>
                <a:ea typeface="+mn-ea"/>
                <a:cs typeface="+mn-cs"/>
              </a:rPr>
              <a:t>While opportunities granted in the framework of the Jordan Compact might contribute to reduce refugees’ reliance on humanitarian assistance, a need to assist refugees will most certainly remain, given that (a) employment opportunities for Syrian refugees are limited to a small set of sectors, (b) application processes pose various challenges and (c) the number of work permits is limited to 200,000. As tracking related developments over time would be highly insightful, establishing a comprehensive baseline at this point in time would be relevant.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D42235-FAE5-47EA-8364-12546F257292}" type="slidenum">
              <a:rPr lang="en-US" smtClean="0"/>
              <a:pPr/>
              <a:t>46</a:t>
            </a:fld>
            <a:endParaRPr lang="en-US" dirty="0"/>
          </a:p>
        </p:txBody>
      </p:sp>
    </p:spTree>
    <p:extLst>
      <p:ext uri="{BB962C8B-B14F-4D97-AF65-F5344CB8AC3E}">
        <p14:creationId xmlns:p14="http://schemas.microsoft.com/office/powerpoint/2010/main" val="34597155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47</a:t>
            </a:fld>
            <a:endParaRPr lang="en-US" dirty="0"/>
          </a:p>
        </p:txBody>
      </p:sp>
    </p:spTree>
    <p:extLst>
      <p:ext uri="{BB962C8B-B14F-4D97-AF65-F5344CB8AC3E}">
        <p14:creationId xmlns:p14="http://schemas.microsoft.com/office/powerpoint/2010/main" val="22036657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48</a:t>
            </a:fld>
            <a:endParaRPr lang="en-US" dirty="0"/>
          </a:p>
        </p:txBody>
      </p:sp>
    </p:spTree>
    <p:extLst>
      <p:ext uri="{BB962C8B-B14F-4D97-AF65-F5344CB8AC3E}">
        <p14:creationId xmlns:p14="http://schemas.microsoft.com/office/powerpoint/2010/main" val="49329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presenter:</a:t>
            </a:r>
          </a:p>
          <a:p>
            <a:r>
              <a:rPr lang="en-GB" b="0" dirty="0"/>
              <a:t>Overall aim is</a:t>
            </a:r>
            <a:r>
              <a:rPr lang="en-GB" b="0" baseline="0" dirty="0"/>
              <a:t> to provide contribution to gender-sensitive evidence base to guide </a:t>
            </a:r>
            <a:r>
              <a:rPr lang="en-US" b="0" baseline="0" dirty="0"/>
              <a:t>large-scale livelihood initiatives related to women’s employment</a:t>
            </a:r>
          </a:p>
          <a:p>
            <a:br>
              <a:rPr lang="en-GB" b="0" baseline="0" dirty="0"/>
            </a:br>
            <a:r>
              <a:rPr lang="en-GB" b="0" baseline="0" dirty="0"/>
              <a:t>The specific objectives to achieve this aim were:</a:t>
            </a:r>
          </a:p>
          <a:p>
            <a:pPr marL="171450" indent="-171450">
              <a:buFont typeface="Arial" panose="020B0604020202020204" pitchFamily="34" charset="0"/>
              <a:buChar char="•"/>
            </a:pPr>
            <a:r>
              <a:rPr lang="en-GB" b="0" baseline="0" dirty="0"/>
              <a:t>Evidence on Jordanian and Syrian refugee women’s labour force participation</a:t>
            </a:r>
          </a:p>
          <a:p>
            <a:pPr marL="171450" indent="-171450">
              <a:buFont typeface="Arial" panose="020B0604020202020204" pitchFamily="34" charset="0"/>
              <a:buChar char="•"/>
            </a:pPr>
            <a:r>
              <a:rPr lang="en-GB" b="0" baseline="0" dirty="0"/>
              <a:t>Identify challenges in access to employment</a:t>
            </a:r>
          </a:p>
          <a:p>
            <a:pPr marL="171450" indent="-171450">
              <a:buFont typeface="Arial" panose="020B0604020202020204" pitchFamily="34" charset="0"/>
              <a:buChar char="•"/>
            </a:pPr>
            <a:r>
              <a:rPr lang="en-GB" b="0" baseline="0" dirty="0"/>
              <a:t>Understand conditions under which women could and want to work -&gt; private or public sphere</a:t>
            </a:r>
          </a:p>
        </p:txBody>
      </p:sp>
      <p:sp>
        <p:nvSpPr>
          <p:cNvPr id="4" name="Slide Number Placeholder 3"/>
          <p:cNvSpPr>
            <a:spLocks noGrp="1"/>
          </p:cNvSpPr>
          <p:nvPr>
            <p:ph type="sldNum" sz="quarter" idx="10"/>
          </p:nvPr>
        </p:nvSpPr>
        <p:spPr/>
        <p:txBody>
          <a:bodyPr/>
          <a:lstStyle/>
          <a:p>
            <a:fld id="{FED42235-FAE5-47EA-8364-12546F25729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9504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a:t>
            </a:r>
          </a:p>
          <a:p>
            <a:endParaRPr lang="en-GB" b="1" dirty="0"/>
          </a:p>
          <a:p>
            <a:r>
              <a:rPr lang="en-GB" b="0" dirty="0"/>
              <a:t>The FGDs were a way to better understand perceptions, opinions,</a:t>
            </a:r>
            <a:r>
              <a:rPr lang="en-GB" b="0" baseline="0" dirty="0"/>
              <a:t> and to identify overall trends relating to women’s employment. </a:t>
            </a:r>
          </a:p>
          <a:p>
            <a:pPr marL="171450" indent="-171450">
              <a:buFont typeface="Arial" panose="020B0604020202020204" pitchFamily="34" charset="0"/>
              <a:buChar char="•"/>
            </a:pPr>
            <a:r>
              <a:rPr lang="en-US" sz="1200" dirty="0"/>
              <a:t>Sought to gain insights into women’s perceptions regarding</a:t>
            </a:r>
            <a:r>
              <a:rPr lang="en-US" sz="1200" baseline="0" dirty="0"/>
              <a:t> women’s employment broadly, including their aspirations, and…</a:t>
            </a:r>
            <a:endParaRPr lang="en-US" sz="1200" dirty="0"/>
          </a:p>
          <a:p>
            <a:pPr marL="171450" indent="-171450">
              <a:buFont typeface="Arial" panose="020B0604020202020204" pitchFamily="34" charset="0"/>
              <a:buChar char="•"/>
            </a:pPr>
            <a:r>
              <a:rPr lang="en-US" sz="1200" dirty="0"/>
              <a:t>…specific focus on understanding the obstacles women in Jordan face in accessing employment and women’s perceptions on how such challenges could be mitigated or overcome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They consisted of all women groups with only female facilitators, which allowed for a more open and unbiased discussion. </a:t>
            </a:r>
          </a:p>
          <a:p>
            <a:endParaRPr lang="en-GB" b="0" baseline="0" dirty="0"/>
          </a:p>
          <a:p>
            <a:r>
              <a:rPr lang="en-GB" b="0" baseline="0" dirty="0"/>
              <a:t>FGDs were conducted in Irbid, Zarqa, Amman, Karak, and Mafraq governorates</a:t>
            </a:r>
            <a:r>
              <a:rPr lang="en-GB" b="0" baseline="0" dirty="0">
                <a:sym typeface="Wingdings" panose="05000000000000000000" pitchFamily="2" charset="2"/>
              </a:rPr>
              <a:t> </a:t>
            </a:r>
            <a:r>
              <a:rPr lang="en-GB" b="0" i="1" u="none" baseline="0" dirty="0"/>
              <a:t>Why these locations?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Locations selections based on perception survey data, which through the random sampling approach reflects population proportions.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In other words, FGDs were conducted in those governorates in which the largest proportion of women were interviewed previously.</a:t>
            </a:r>
            <a:endParaRPr lang="en-US" sz="1200" dirty="0"/>
          </a:p>
        </p:txBody>
      </p:sp>
      <p:sp>
        <p:nvSpPr>
          <p:cNvPr id="4" name="Slide Number Placeholder 3"/>
          <p:cNvSpPr>
            <a:spLocks noGrp="1"/>
          </p:cNvSpPr>
          <p:nvPr>
            <p:ph type="sldNum" sz="quarter" idx="10"/>
          </p:nvPr>
        </p:nvSpPr>
        <p:spPr/>
        <p:txBody>
          <a:bodyPr/>
          <a:lstStyle/>
          <a:p>
            <a:fld id="{FED42235-FAE5-47EA-8364-12546F25729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786904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Notes:</a:t>
            </a:r>
          </a:p>
          <a:p>
            <a:r>
              <a:rPr lang="en-GB" sz="1200" b="0" kern="1200" dirty="0">
                <a:solidFill>
                  <a:schemeClr val="tx1"/>
                </a:solidFill>
                <a:effectLst/>
                <a:latin typeface="+mn-lt"/>
                <a:ea typeface="+mn-ea"/>
                <a:cs typeface="+mn-cs"/>
              </a:rPr>
              <a:t>Emphasise</a:t>
            </a:r>
            <a:r>
              <a:rPr lang="en-GB" sz="1200" b="0" kern="1200" baseline="0" dirty="0">
                <a:solidFill>
                  <a:schemeClr val="tx1"/>
                </a:solidFill>
                <a:effectLst/>
                <a:latin typeface="+mn-lt"/>
                <a:ea typeface="+mn-ea"/>
                <a:cs typeface="+mn-cs"/>
              </a:rPr>
              <a:t> that this is </a:t>
            </a:r>
            <a:r>
              <a:rPr lang="en-US" sz="1200" b="0" kern="1200" baseline="0" dirty="0">
                <a:solidFill>
                  <a:schemeClr val="tx1"/>
                </a:solidFill>
                <a:effectLst/>
                <a:latin typeface="+mn-lt"/>
                <a:ea typeface="+mn-ea"/>
                <a:cs typeface="+mn-cs"/>
              </a:rPr>
              <a:t>a snapshot assessment and there is still a need for further research</a:t>
            </a:r>
          </a:p>
          <a:p>
            <a:endParaRPr lang="en-GB" sz="800" b="0" kern="1200" baseline="0" dirty="0">
              <a:solidFill>
                <a:schemeClr val="tx1"/>
              </a:solidFill>
              <a:effectLst/>
              <a:latin typeface="+mn-lt"/>
              <a:ea typeface="+mn-ea"/>
              <a:cs typeface="+mn-cs"/>
            </a:endParaRPr>
          </a:p>
          <a:p>
            <a:r>
              <a:rPr lang="en-GB" sz="800" b="0" kern="1200" baseline="0" dirty="0">
                <a:solidFill>
                  <a:schemeClr val="tx1"/>
                </a:solidFill>
                <a:effectLst/>
                <a:latin typeface="+mn-lt"/>
                <a:ea typeface="+mn-ea"/>
                <a:cs typeface="+mn-cs"/>
              </a:rPr>
              <a:t>Regarding the random selection:</a:t>
            </a:r>
          </a:p>
          <a:p>
            <a:pPr marL="342900" indent="-342900">
              <a:buFont typeface="Arial" panose="020B0604020202020204" pitchFamily="34" charset="0"/>
              <a:buChar char="•"/>
            </a:pPr>
            <a:r>
              <a:rPr lang="en-GB" sz="1200" i="1" dirty="0"/>
              <a:t>For Jordanian women</a:t>
            </a:r>
            <a:r>
              <a:rPr lang="en-GB" sz="1200" i="0" dirty="0"/>
              <a:t>:</a:t>
            </a:r>
            <a:r>
              <a:rPr lang="en-GB" sz="1200" i="0" baseline="0" dirty="0"/>
              <a:t> </a:t>
            </a:r>
            <a:r>
              <a:rPr lang="en-GB" sz="1200" dirty="0"/>
              <a:t> Sampling was implemented by generating a list of random telephone </a:t>
            </a:r>
            <a:r>
              <a:rPr lang="en-US" sz="1200" dirty="0"/>
              <a:t>numbers </a:t>
            </a:r>
            <a:r>
              <a:rPr lang="en-US" sz="1200" baseline="0" dirty="0"/>
              <a:t>by pairing the first three digits unique to each carrier (077, 078, 079) with a randomly generated series of numbers. </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For the “Jordanian/Syrian</a:t>
            </a:r>
            <a:r>
              <a:rPr lang="en-GB" sz="1200" b="0" kern="1200" baseline="0" dirty="0">
                <a:solidFill>
                  <a:schemeClr val="tx1"/>
                </a:solidFill>
                <a:effectLst/>
                <a:latin typeface="+mn-lt"/>
                <a:ea typeface="+mn-ea"/>
                <a:cs typeface="+mn-cs"/>
              </a:rPr>
              <a:t> disaggregation, Syrian refers to those who answered “yes” to “are you a Syrian refugee?”. Jordanian is anyone who answered “no”. Other nationalities represented roughly 2% of those surveyed. </a:t>
            </a:r>
            <a:r>
              <a:rPr lang="en-GB" sz="1200" dirty="0"/>
              <a:t>For the purpose of the analysis, “Jordanian” also includes women residing in Jordan who identify as other nationalities (i.e. Palestinian),</a:t>
            </a:r>
            <a:r>
              <a:rPr lang="en-GB" sz="1200" baseline="0" dirty="0"/>
              <a:t> while Syrian exclusively refers to Syrian refugees.</a:t>
            </a:r>
            <a:endParaRPr lang="en-GB" sz="900" dirty="0"/>
          </a:p>
          <a:p>
            <a:endParaRPr lang="en-GB" sz="1200" b="0" kern="1200" baseline="0" dirty="0">
              <a:solidFill>
                <a:schemeClr val="tx1"/>
              </a:solidFill>
              <a:effectLst/>
              <a:latin typeface="+mn-lt"/>
              <a:ea typeface="+mn-ea"/>
              <a:cs typeface="+mn-cs"/>
            </a:endParaRPr>
          </a:p>
          <a:p>
            <a:pPr lvl="1"/>
            <a:endParaRPr lang="en-US" sz="2200" dirty="0"/>
          </a:p>
          <a:p>
            <a:pPr lvl="1"/>
            <a:r>
              <a:rPr lang="en-US" sz="2200" dirty="0"/>
              <a:t>Note</a:t>
            </a:r>
            <a:r>
              <a:rPr lang="en-US" sz="2200" baseline="0" dirty="0"/>
              <a:t> that the Jordanian sample size was later adjusted to 306 to maintain the percentages of mobile carriers stated in the slide. For analysis, this is the sample size used.</a:t>
            </a:r>
            <a:endParaRPr lang="en-US" sz="2200" dirty="0"/>
          </a:p>
          <a:p>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D42235-FAE5-47EA-8364-12546F25729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618177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Notes for presenter: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We will now turn toward looking at some of the key findings from the analysis of the survey data as well as the FGDs. The assessment was carried out between 23 May and 22 June (quantitative 23 May – 12 June; qualitative 14 – 22 June)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Ages of respondents ranged from 18-72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All governorates are represented, with the bulk of respondents coming from the most heavily populated areas of Amman and Irbid (</a:t>
            </a:r>
            <a:r>
              <a:rPr kumimoji="0" lang="en-US" sz="1200" b="0" i="0" u="none" strike="noStrike" kern="1200" cap="none" spc="0" normalizeH="0" baseline="0" noProof="0" dirty="0">
                <a:ln>
                  <a:noFill/>
                </a:ln>
                <a:solidFill>
                  <a:prstClr val="black"/>
                </a:solidFill>
                <a:effectLst/>
                <a:uLnTx/>
                <a:uFillTx/>
                <a:latin typeface="+mn-lt"/>
                <a:sym typeface="Wingdings" panose="05000000000000000000" pitchFamily="2" charset="2"/>
              </a:rPr>
              <a:t> due to random sampling method)</a:t>
            </a:r>
            <a:endParaRPr kumimoji="0" lang="en-US" sz="1200" b="0" i="0" u="none" strike="noStrike" kern="1200" cap="none" spc="0" normalizeH="0" baseline="0" noProof="0" dirty="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FED42235-FAE5-47EA-8364-12546F257292}" type="slidenum">
              <a:rPr lang="en-US" smtClean="0"/>
              <a:pPr/>
              <a:t>8</a:t>
            </a:fld>
            <a:endParaRPr lang="en-US" dirty="0"/>
          </a:p>
        </p:txBody>
      </p:sp>
    </p:spTree>
    <p:extLst>
      <p:ext uri="{BB962C8B-B14F-4D97-AF65-F5344CB8AC3E}">
        <p14:creationId xmlns:p14="http://schemas.microsoft.com/office/powerpoint/2010/main" val="2865890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a:t>
            </a:r>
            <a:br>
              <a:rPr lang="en-GB" b="1" dirty="0"/>
            </a:br>
            <a:endParaRPr lang="en-GB" b="1" dirty="0"/>
          </a:p>
          <a:p>
            <a:r>
              <a:rPr lang="en-GB" b="0" dirty="0"/>
              <a:t>This</a:t>
            </a:r>
            <a:r>
              <a:rPr lang="en-GB" b="0" baseline="0" dirty="0"/>
              <a:t> section will examine the overall female employment situation in Jordan. We will discuss how many women are currently working, and some of the demographics of those who are employed and unemployed</a:t>
            </a:r>
            <a:endParaRPr lang="en-GB" b="0"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9</a:t>
            </a:fld>
            <a:endParaRPr lang="en-US" dirty="0"/>
          </a:p>
        </p:txBody>
      </p:sp>
    </p:spTree>
    <p:extLst>
      <p:ext uri="{BB962C8B-B14F-4D97-AF65-F5344CB8AC3E}">
        <p14:creationId xmlns:p14="http://schemas.microsoft.com/office/powerpoint/2010/main" val="3782842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10.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10.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shadeToTitle="1">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spTree>
    <p:extLst>
      <p:ext uri="{BB962C8B-B14F-4D97-AF65-F5344CB8AC3E}">
        <p14:creationId xmlns:p14="http://schemas.microsoft.com/office/powerpoint/2010/main" val="1536185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106618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312119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89115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516533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137357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78BE99F-0BD0-4F7E-BA71-CD97B3F10BEE}" type="datetimeFigureOut">
              <a:rPr lang="en-GB" smtClean="0"/>
              <a:t>19/09/2016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56C00F-5DAD-4F31-8D77-1984B280FF88}" type="slidenum">
              <a:rPr lang="en-GB" smtClean="0"/>
              <a:t>‹#›</a:t>
            </a:fld>
            <a:endParaRPr lang="en-GB" dirty="0"/>
          </a:p>
        </p:txBody>
      </p:sp>
    </p:spTree>
    <p:extLst>
      <p:ext uri="{BB962C8B-B14F-4D97-AF65-F5344CB8AC3E}">
        <p14:creationId xmlns:p14="http://schemas.microsoft.com/office/powerpoint/2010/main" val="341106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8BE99F-0BD0-4F7E-BA71-CD97B3F10BEE}" type="datetimeFigureOut">
              <a:rPr lang="en-GB" smtClean="0"/>
              <a:t>19/09/2016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56C00F-5DAD-4F31-8D77-1984B280FF88}" type="slidenum">
              <a:rPr lang="en-GB" smtClean="0"/>
              <a:t>‹#›</a:t>
            </a:fld>
            <a:endParaRPr lang="en-GB" dirty="0"/>
          </a:p>
        </p:txBody>
      </p:sp>
    </p:spTree>
    <p:extLst>
      <p:ext uri="{BB962C8B-B14F-4D97-AF65-F5344CB8AC3E}">
        <p14:creationId xmlns:p14="http://schemas.microsoft.com/office/powerpoint/2010/main" val="3665727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8BE99F-0BD0-4F7E-BA71-CD97B3F10BEE}" type="datetimeFigureOut">
              <a:rPr lang="en-GB" smtClean="0"/>
              <a:t>19/09/2016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56C00F-5DAD-4F31-8D77-1984B280FF88}" type="slidenum">
              <a:rPr lang="en-GB" smtClean="0"/>
              <a:t>‹#›</a:t>
            </a:fld>
            <a:endParaRPr lang="en-GB" dirty="0"/>
          </a:p>
        </p:txBody>
      </p:sp>
    </p:spTree>
    <p:extLst>
      <p:ext uri="{BB962C8B-B14F-4D97-AF65-F5344CB8AC3E}">
        <p14:creationId xmlns:p14="http://schemas.microsoft.com/office/powerpoint/2010/main" val="204382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78BE99F-0BD0-4F7E-BA71-CD97B3F10BEE}" type="datetimeFigureOut">
              <a:rPr lang="en-GB" smtClean="0"/>
              <a:t>19/09/2016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56C00F-5DAD-4F31-8D77-1984B280FF88}" type="slidenum">
              <a:rPr lang="en-GB" smtClean="0"/>
              <a:t>‹#›</a:t>
            </a:fld>
            <a:endParaRPr lang="en-GB" dirty="0"/>
          </a:p>
        </p:txBody>
      </p:sp>
    </p:spTree>
    <p:extLst>
      <p:ext uri="{BB962C8B-B14F-4D97-AF65-F5344CB8AC3E}">
        <p14:creationId xmlns:p14="http://schemas.microsoft.com/office/powerpoint/2010/main" val="3808131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78BE99F-0BD0-4F7E-BA71-CD97B3F10BEE}" type="datetimeFigureOut">
              <a:rPr lang="en-GB" smtClean="0"/>
              <a:t>19/09/2016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B56C00F-5DAD-4F31-8D77-1984B280FF88}" type="slidenum">
              <a:rPr lang="en-GB" smtClean="0"/>
              <a:t>‹#›</a:t>
            </a:fld>
            <a:endParaRPr lang="en-GB" dirty="0"/>
          </a:p>
        </p:txBody>
      </p:sp>
    </p:spTree>
    <p:extLst>
      <p:ext uri="{BB962C8B-B14F-4D97-AF65-F5344CB8AC3E}">
        <p14:creationId xmlns:p14="http://schemas.microsoft.com/office/powerpoint/2010/main" val="100762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bg>
      <p:bgPr shadeToTitle="1">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pic>
        <p:nvPicPr>
          <p:cNvPr id="10" name="Picture 9"/>
          <p:cNvPicPr/>
          <p:nvPr userDrawn="1"/>
        </p:nvPicPr>
        <p:blipFill>
          <a:blip r:embed="rId3" cstate="print"/>
          <a:stretch>
            <a:fillRect/>
          </a:stretch>
        </p:blipFill>
        <p:spPr>
          <a:xfrm>
            <a:off x="127127" y="6434444"/>
            <a:ext cx="1170041" cy="331612"/>
          </a:xfrm>
          <a:prstGeom prst="rect">
            <a:avLst/>
          </a:prstGeom>
        </p:spPr>
      </p:pic>
      <p:pic>
        <p:nvPicPr>
          <p:cNvPr id="1026" name="Picture 2" descr="https://data.hdx.rwlabs.org/image/20150514-073819.260300wfp.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09043" y="6396332"/>
            <a:ext cx="1012630" cy="4293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Megan\AppData\Local\Microsoft\Windows\INetCache\Content.Word\NRC logo.png"/>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92680" y="6356350"/>
            <a:ext cx="1567840" cy="475072"/>
          </a:xfrm>
          <a:prstGeom prst="rect">
            <a:avLst/>
          </a:prstGeom>
          <a:noFill/>
          <a:ln>
            <a:noFill/>
          </a:ln>
        </p:spPr>
      </p:pic>
      <p:pic>
        <p:nvPicPr>
          <p:cNvPr id="1030" name="Picture 6" descr="http://www.sharework.net/CEF46/logo_white.gi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533548" y="6456466"/>
            <a:ext cx="1133145" cy="274839"/>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a:spLocks noGrp="1"/>
          </p:cNvSpPr>
          <p:nvPr>
            <p:ph type="ctrTitle" hasCustomPrompt="1"/>
          </p:nvPr>
        </p:nvSpPr>
        <p:spPr>
          <a:xfrm>
            <a:off x="685800" y="1122363"/>
            <a:ext cx="7769087" cy="2152274"/>
          </a:xfrm>
          <a:solidFill>
            <a:srgbClr val="EE5859"/>
          </a:solidFill>
        </p:spPr>
        <p:txBody>
          <a:bodyPr anchor="b"/>
          <a:lstStyle>
            <a:lvl1pPr algn="ctr">
              <a:defRPr sz="6000">
                <a:solidFill>
                  <a:schemeClr val="bg1"/>
                </a:solidFill>
                <a:latin typeface="Arial Narrow" panose="020B0606020202030204" pitchFamily="34" charset="0"/>
              </a:defRPr>
            </a:lvl1pPr>
          </a:lstStyle>
          <a:p>
            <a:r>
              <a:rPr lang="en-US" dirty="0"/>
              <a:t>CLICK TO EDIT MASTER TITLE STYLE</a:t>
            </a:r>
          </a:p>
        </p:txBody>
      </p:sp>
      <p:sp>
        <p:nvSpPr>
          <p:cNvPr id="17" name="Subtitle 2"/>
          <p:cNvSpPr>
            <a:spLocks noGrp="1"/>
          </p:cNvSpPr>
          <p:nvPr>
            <p:ph type="subTitle" idx="1"/>
          </p:nvPr>
        </p:nvSpPr>
        <p:spPr>
          <a:xfrm>
            <a:off x="1143000" y="3617259"/>
            <a:ext cx="6858000" cy="524155"/>
          </a:xfrm>
          <a:solidFill>
            <a:srgbClr val="EE5859"/>
          </a:solidFill>
        </p:spPr>
        <p:txBody>
          <a:bodyPr>
            <a:noAutofit/>
          </a:bodyPr>
          <a:lstStyle>
            <a:lvl1pPr marL="0" indent="0" algn="ctr">
              <a:buNone/>
              <a:defRPr sz="3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507" y="6434444"/>
            <a:ext cx="341332" cy="351781"/>
          </a:xfrm>
          <a:prstGeom prst="rect">
            <a:avLst/>
          </a:prstGeom>
        </p:spPr>
      </p:pic>
    </p:spTree>
    <p:extLst>
      <p:ext uri="{BB962C8B-B14F-4D97-AF65-F5344CB8AC3E}">
        <p14:creationId xmlns:p14="http://schemas.microsoft.com/office/powerpoint/2010/main" val="743753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78BE99F-0BD0-4F7E-BA71-CD97B3F10BEE}" type="datetimeFigureOut">
              <a:rPr lang="en-GB" smtClean="0"/>
              <a:t>19/09/2016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B56C00F-5DAD-4F31-8D77-1984B280FF88}" type="slidenum">
              <a:rPr lang="en-GB" smtClean="0"/>
              <a:t>‹#›</a:t>
            </a:fld>
            <a:endParaRPr lang="en-GB" dirty="0"/>
          </a:p>
        </p:txBody>
      </p:sp>
    </p:spTree>
    <p:extLst>
      <p:ext uri="{BB962C8B-B14F-4D97-AF65-F5344CB8AC3E}">
        <p14:creationId xmlns:p14="http://schemas.microsoft.com/office/powerpoint/2010/main" val="3538683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BE99F-0BD0-4F7E-BA71-CD97B3F10BEE}" type="datetimeFigureOut">
              <a:rPr lang="en-GB" smtClean="0"/>
              <a:t>19/09/2016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B56C00F-5DAD-4F31-8D77-1984B280FF88}" type="slidenum">
              <a:rPr lang="en-GB" smtClean="0"/>
              <a:t>‹#›</a:t>
            </a:fld>
            <a:endParaRPr lang="en-GB" dirty="0"/>
          </a:p>
        </p:txBody>
      </p:sp>
    </p:spTree>
    <p:extLst>
      <p:ext uri="{BB962C8B-B14F-4D97-AF65-F5344CB8AC3E}">
        <p14:creationId xmlns:p14="http://schemas.microsoft.com/office/powerpoint/2010/main" val="3414379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8BE99F-0BD0-4F7E-BA71-CD97B3F10BEE}" type="datetimeFigureOut">
              <a:rPr lang="en-GB" smtClean="0"/>
              <a:t>19/09/2016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56C00F-5DAD-4F31-8D77-1984B280FF88}" type="slidenum">
              <a:rPr lang="en-GB" smtClean="0"/>
              <a:t>‹#›</a:t>
            </a:fld>
            <a:endParaRPr lang="en-GB" dirty="0"/>
          </a:p>
        </p:txBody>
      </p:sp>
    </p:spTree>
    <p:extLst>
      <p:ext uri="{BB962C8B-B14F-4D97-AF65-F5344CB8AC3E}">
        <p14:creationId xmlns:p14="http://schemas.microsoft.com/office/powerpoint/2010/main" val="817966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8BE99F-0BD0-4F7E-BA71-CD97B3F10BEE}" type="datetimeFigureOut">
              <a:rPr lang="en-GB" smtClean="0"/>
              <a:t>19/09/2016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56C00F-5DAD-4F31-8D77-1984B280FF88}" type="slidenum">
              <a:rPr lang="en-GB" smtClean="0"/>
              <a:t>‹#›</a:t>
            </a:fld>
            <a:endParaRPr lang="en-GB" dirty="0"/>
          </a:p>
        </p:txBody>
      </p:sp>
    </p:spTree>
    <p:extLst>
      <p:ext uri="{BB962C8B-B14F-4D97-AF65-F5344CB8AC3E}">
        <p14:creationId xmlns:p14="http://schemas.microsoft.com/office/powerpoint/2010/main" val="1669354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8BE99F-0BD0-4F7E-BA71-CD97B3F10BEE}" type="datetimeFigureOut">
              <a:rPr lang="en-GB" smtClean="0"/>
              <a:t>19/09/2016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56C00F-5DAD-4F31-8D77-1984B280FF88}" type="slidenum">
              <a:rPr lang="en-GB" smtClean="0"/>
              <a:t>‹#›</a:t>
            </a:fld>
            <a:endParaRPr lang="en-GB" dirty="0"/>
          </a:p>
        </p:txBody>
      </p:sp>
    </p:spTree>
    <p:extLst>
      <p:ext uri="{BB962C8B-B14F-4D97-AF65-F5344CB8AC3E}">
        <p14:creationId xmlns:p14="http://schemas.microsoft.com/office/powerpoint/2010/main" val="1337077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8BE99F-0BD0-4F7E-BA71-CD97B3F10BEE}" type="datetimeFigureOut">
              <a:rPr lang="en-GB" smtClean="0"/>
              <a:t>19/09/2016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56C00F-5DAD-4F31-8D77-1984B280FF88}" type="slidenum">
              <a:rPr lang="en-GB" smtClean="0"/>
              <a:t>‹#›</a:t>
            </a:fld>
            <a:endParaRPr lang="en-GB" dirty="0"/>
          </a:p>
        </p:txBody>
      </p:sp>
    </p:spTree>
    <p:extLst>
      <p:ext uri="{BB962C8B-B14F-4D97-AF65-F5344CB8AC3E}">
        <p14:creationId xmlns:p14="http://schemas.microsoft.com/office/powerpoint/2010/main" val="919891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bg>
      <p:bgPr shadeToTitle="1">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sp>
        <p:nvSpPr>
          <p:cNvPr id="16" name="Title 1"/>
          <p:cNvSpPr>
            <a:spLocks noGrp="1"/>
          </p:cNvSpPr>
          <p:nvPr>
            <p:ph type="ctrTitle" hasCustomPrompt="1"/>
          </p:nvPr>
        </p:nvSpPr>
        <p:spPr>
          <a:xfrm>
            <a:off x="685800" y="1122363"/>
            <a:ext cx="7769087" cy="2152274"/>
          </a:xfrm>
          <a:solidFill>
            <a:srgbClr val="EE5859"/>
          </a:solidFill>
        </p:spPr>
        <p:txBody>
          <a:bodyPr anchor="b"/>
          <a:lstStyle>
            <a:lvl1pPr algn="ctr">
              <a:defRPr sz="6000">
                <a:solidFill>
                  <a:schemeClr val="bg1"/>
                </a:solidFill>
                <a:latin typeface="Arial Narrow" panose="020B0606020202030204" pitchFamily="34" charset="0"/>
              </a:defRPr>
            </a:lvl1pPr>
          </a:lstStyle>
          <a:p>
            <a:r>
              <a:rPr lang="en-US" dirty="0"/>
              <a:t>CLICK TO EDIT MASTER TITLE STYLE</a:t>
            </a:r>
          </a:p>
        </p:txBody>
      </p:sp>
      <p:sp>
        <p:nvSpPr>
          <p:cNvPr id="17" name="Subtitle 2"/>
          <p:cNvSpPr>
            <a:spLocks noGrp="1"/>
          </p:cNvSpPr>
          <p:nvPr>
            <p:ph type="subTitle" idx="1"/>
          </p:nvPr>
        </p:nvSpPr>
        <p:spPr>
          <a:xfrm>
            <a:off x="1143000" y="3617259"/>
            <a:ext cx="6858000" cy="524155"/>
          </a:xfrm>
          <a:solidFill>
            <a:srgbClr val="EE5859"/>
          </a:solidFill>
        </p:spPr>
        <p:txBody>
          <a:bodyPr>
            <a:noAutofit/>
          </a:bodyPr>
          <a:lstStyle>
            <a:lvl1pPr marL="0" indent="0" algn="ctr">
              <a:buNone/>
              <a:defRPr sz="3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1084" y="6415890"/>
            <a:ext cx="1342340" cy="382567"/>
          </a:xfrm>
          <a:prstGeom prst="rect">
            <a:avLst/>
          </a:prstGeom>
        </p:spPr>
      </p:pic>
    </p:spTree>
    <p:extLst>
      <p:ext uri="{BB962C8B-B14F-4D97-AF65-F5344CB8AC3E}">
        <p14:creationId xmlns:p14="http://schemas.microsoft.com/office/powerpoint/2010/main" val="3107686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4" name="Group 13"/>
          <p:cNvGrpSpPr/>
          <p:nvPr userDrawn="1"/>
        </p:nvGrpSpPr>
        <p:grpSpPr>
          <a:xfrm>
            <a:off x="-1" y="6247805"/>
            <a:ext cx="9144001" cy="610195"/>
            <a:chOff x="-1" y="6247805"/>
            <a:chExt cx="9144001" cy="610195"/>
          </a:xfrm>
        </p:grpSpPr>
        <p:sp>
          <p:nvSpPr>
            <p:cNvPr id="9" name="Rectangle 8"/>
            <p:cNvSpPr/>
            <p:nvPr userDrawn="1"/>
          </p:nvSpPr>
          <p:spPr>
            <a:xfrm>
              <a:off x="-1" y="6330186"/>
              <a:ext cx="9144001" cy="5278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9" descr="REACH-Powerpoint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1880" y="6364560"/>
              <a:ext cx="3237775" cy="46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 y="6247805"/>
              <a:ext cx="9143999" cy="96129"/>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p:cNvSpPr/>
          <p:nvPr userDrawn="1"/>
        </p:nvSpPr>
        <p:spPr>
          <a:xfrm>
            <a:off x="-1" y="0"/>
            <a:ext cx="9144001" cy="6247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233757" y="379824"/>
            <a:ext cx="5012011" cy="658330"/>
          </a:xfrm>
        </p:spPr>
        <p:txBody>
          <a:bodyPr anchor="b">
            <a:normAutofit/>
          </a:bodyPr>
          <a:lstStyle>
            <a:lvl1pPr algn="l">
              <a:defRPr sz="4000" b="1" baseline="0">
                <a:ln>
                  <a:noFill/>
                </a:ln>
                <a:solidFill>
                  <a:schemeClr val="tx1"/>
                </a:solidFill>
                <a:effectLst/>
                <a:latin typeface="Arial Narrow" panose="020B0606020202030204" pitchFamily="34" charset="0"/>
              </a:defRPr>
            </a:lvl1pPr>
          </a:lstStyle>
          <a:p>
            <a:r>
              <a:rPr lang="en-US" dirty="0"/>
              <a:t>Presentation title here</a:t>
            </a:r>
          </a:p>
        </p:txBody>
      </p:sp>
      <p:sp>
        <p:nvSpPr>
          <p:cNvPr id="3" name="Subtitle 2"/>
          <p:cNvSpPr>
            <a:spLocks noGrp="1"/>
          </p:cNvSpPr>
          <p:nvPr>
            <p:ph type="subTitle" idx="1" hasCustomPrompt="1"/>
          </p:nvPr>
        </p:nvSpPr>
        <p:spPr>
          <a:xfrm>
            <a:off x="233757" y="1120535"/>
            <a:ext cx="5012011" cy="426821"/>
          </a:xfrm>
        </p:spPr>
        <p:txBody>
          <a:bodyPr/>
          <a:lstStyle>
            <a:lvl1pPr marL="0" indent="0" algn="l">
              <a:buNone/>
              <a:defRPr sz="2400" b="1">
                <a:ln>
                  <a:noFill/>
                </a:ln>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Location, date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6284" y="6409683"/>
            <a:ext cx="1342340" cy="382567"/>
          </a:xfrm>
          <a:prstGeom prst="rect">
            <a:avLst/>
          </a:prstGeom>
        </p:spPr>
      </p:pic>
    </p:spTree>
    <p:extLst>
      <p:ext uri="{BB962C8B-B14F-4D97-AF65-F5344CB8AC3E}">
        <p14:creationId xmlns:p14="http://schemas.microsoft.com/office/powerpoint/2010/main" val="3660557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bg>
      <p:bgPr shadeToTitle="1">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sp>
        <p:nvSpPr>
          <p:cNvPr id="14" name="Title 1"/>
          <p:cNvSpPr>
            <a:spLocks noGrp="1"/>
          </p:cNvSpPr>
          <p:nvPr>
            <p:ph type="title"/>
          </p:nvPr>
        </p:nvSpPr>
        <p:spPr>
          <a:xfrm>
            <a:off x="0" y="320674"/>
            <a:ext cx="7826188" cy="728197"/>
          </a:xfrm>
          <a:solidFill>
            <a:srgbClr val="EE5859"/>
          </a:solidFill>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15" name="Content Placeholder 2"/>
          <p:cNvSpPr>
            <a:spLocks noGrp="1"/>
          </p:cNvSpPr>
          <p:nvPr>
            <p:ph idx="1"/>
          </p:nvPr>
        </p:nvSpPr>
        <p:spPr>
          <a:xfrm>
            <a:off x="238539" y="1290557"/>
            <a:ext cx="8693426" cy="4792512"/>
          </a:xfrm>
        </p:spPr>
        <p:txBody>
          <a:bodyPr/>
          <a:lstStyle>
            <a:lvl1pPr marL="514350" indent="-514350">
              <a:buFont typeface="Arial Narrow" panose="020B0606020202030204" pitchFamily="34" charset="0"/>
              <a:buChar cha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518" y="6415890"/>
            <a:ext cx="1342340" cy="382567"/>
          </a:xfrm>
          <a:prstGeom prst="rect">
            <a:avLst/>
          </a:prstGeom>
        </p:spPr>
      </p:pic>
    </p:spTree>
    <p:extLst>
      <p:ext uri="{BB962C8B-B14F-4D97-AF65-F5344CB8AC3E}">
        <p14:creationId xmlns:p14="http://schemas.microsoft.com/office/powerpoint/2010/main" val="2673132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and Content">
    <p:bg>
      <p:bgPr shadeToTitle="1">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sp>
        <p:nvSpPr>
          <p:cNvPr id="11" name="Title 1"/>
          <p:cNvSpPr>
            <a:spLocks noGrp="1"/>
          </p:cNvSpPr>
          <p:nvPr>
            <p:ph type="title"/>
          </p:nvPr>
        </p:nvSpPr>
        <p:spPr>
          <a:xfrm>
            <a:off x="635276" y="2281995"/>
            <a:ext cx="7873448" cy="1335848"/>
          </a:xfrm>
          <a:solidFill>
            <a:srgbClr val="EE5859"/>
          </a:solidFill>
        </p:spPr>
        <p:txBody>
          <a:bodyPr/>
          <a:lstStyle>
            <a:lvl1pPr algn="ctr">
              <a:defRPr>
                <a:solidFill>
                  <a:schemeClr val="bg1"/>
                </a:solidFill>
                <a:latin typeface="Arial Narrow" panose="020B0606020202030204" pitchFamily="34" charset="0"/>
              </a:defRPr>
            </a:lvl1pPr>
          </a:lstStyle>
          <a:p>
            <a:r>
              <a:rPr lang="en-US" dirty="0"/>
              <a:t>Click to edit Master title style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518" y="6415890"/>
            <a:ext cx="1342340" cy="382567"/>
          </a:xfrm>
          <a:prstGeom prst="rect">
            <a:avLst/>
          </a:prstGeom>
        </p:spPr>
      </p:pic>
    </p:spTree>
    <p:extLst>
      <p:ext uri="{BB962C8B-B14F-4D97-AF65-F5344CB8AC3E}">
        <p14:creationId xmlns:p14="http://schemas.microsoft.com/office/powerpoint/2010/main" val="3973010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Pr shadeToTitle="1">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sp>
        <p:nvSpPr>
          <p:cNvPr id="14" name="Title 1"/>
          <p:cNvSpPr>
            <a:spLocks noGrp="1"/>
          </p:cNvSpPr>
          <p:nvPr>
            <p:ph type="title"/>
          </p:nvPr>
        </p:nvSpPr>
        <p:spPr>
          <a:xfrm>
            <a:off x="0" y="320674"/>
            <a:ext cx="7826188" cy="728197"/>
          </a:xfrm>
          <a:solidFill>
            <a:srgbClr val="EE5859"/>
          </a:solidFill>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15" name="Content Placeholder 2"/>
          <p:cNvSpPr>
            <a:spLocks noGrp="1"/>
          </p:cNvSpPr>
          <p:nvPr>
            <p:ph idx="1"/>
          </p:nvPr>
        </p:nvSpPr>
        <p:spPr>
          <a:xfrm>
            <a:off x="238539" y="1290557"/>
            <a:ext cx="8693426" cy="4792512"/>
          </a:xfrm>
        </p:spPr>
        <p:txBody>
          <a:bodyPr/>
          <a:lstStyle>
            <a:lvl1pPr marL="514350" indent="-514350">
              <a:buFont typeface="Arial Narrow" panose="020B0606020202030204" pitchFamily="34" charset="0"/>
              <a:buChar cha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9"/>
          <p:cNvPicPr/>
          <p:nvPr userDrawn="1"/>
        </p:nvPicPr>
        <p:blipFill>
          <a:blip r:embed="rId3" cstate="print"/>
          <a:stretch>
            <a:fillRect/>
          </a:stretch>
        </p:blipFill>
        <p:spPr>
          <a:xfrm>
            <a:off x="127127" y="6434444"/>
            <a:ext cx="1170041" cy="331612"/>
          </a:xfrm>
          <a:prstGeom prst="rect">
            <a:avLst/>
          </a:prstGeom>
        </p:spPr>
      </p:pic>
      <p:pic>
        <p:nvPicPr>
          <p:cNvPr id="17" name="Picture 2" descr="https://data.hdx.rwlabs.org/image/20150514-073819.260300wfp.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90025" y="6379207"/>
            <a:ext cx="1012630" cy="4293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C:\Users\Megan\AppData\Local\Microsoft\Windows\INetCache\Content.Word\NRC logo.png"/>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92680" y="6356350"/>
            <a:ext cx="1567840" cy="475072"/>
          </a:xfrm>
          <a:prstGeom prst="rect">
            <a:avLst/>
          </a:prstGeom>
          <a:noFill/>
          <a:ln>
            <a:noFill/>
          </a:ln>
        </p:spPr>
      </p:pic>
      <p:pic>
        <p:nvPicPr>
          <p:cNvPr id="19" name="Picture 6" descr="http://www.sharework.net/CEF46/logo_white.gi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533548" y="6456466"/>
            <a:ext cx="1133145" cy="2748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507" y="6434444"/>
            <a:ext cx="341332" cy="351781"/>
          </a:xfrm>
          <a:prstGeom prst="rect">
            <a:avLst/>
          </a:prstGeom>
        </p:spPr>
      </p:pic>
    </p:spTree>
    <p:extLst>
      <p:ext uri="{BB962C8B-B14F-4D97-AF65-F5344CB8AC3E}">
        <p14:creationId xmlns:p14="http://schemas.microsoft.com/office/powerpoint/2010/main" val="1759063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bg>
      <p:bgPr shadeToTitle="1">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sp>
        <p:nvSpPr>
          <p:cNvPr id="11" name="Title 1"/>
          <p:cNvSpPr>
            <a:spLocks noGrp="1"/>
          </p:cNvSpPr>
          <p:nvPr>
            <p:ph type="ctrTitle" hasCustomPrompt="1"/>
          </p:nvPr>
        </p:nvSpPr>
        <p:spPr>
          <a:xfrm>
            <a:off x="685800" y="1122363"/>
            <a:ext cx="7772400" cy="2494896"/>
          </a:xfrm>
          <a:solidFill>
            <a:srgbClr val="EE5859"/>
          </a:solidFill>
        </p:spPr>
        <p:txBody>
          <a:bodyPr anchor="b"/>
          <a:lstStyle>
            <a:lvl1pPr algn="ctr">
              <a:defRPr sz="6000">
                <a:solidFill>
                  <a:schemeClr val="bg1"/>
                </a:solidFill>
                <a:latin typeface="Arial Narrow" panose="020B0606020202030204" pitchFamily="34" charset="0"/>
              </a:defRPr>
            </a:lvl1pPr>
          </a:lstStyle>
          <a:p>
            <a:r>
              <a:rPr lang="en-US" dirty="0"/>
              <a:t>CLICK TO EDIT MASTER TITLE STYLE</a:t>
            </a:r>
          </a:p>
        </p:txBody>
      </p:sp>
      <p:sp>
        <p:nvSpPr>
          <p:cNvPr id="12" name="Subtitle 2"/>
          <p:cNvSpPr>
            <a:spLocks noGrp="1"/>
          </p:cNvSpPr>
          <p:nvPr>
            <p:ph type="subTitle" idx="1"/>
          </p:nvPr>
        </p:nvSpPr>
        <p:spPr>
          <a:xfrm>
            <a:off x="1143000" y="3617259"/>
            <a:ext cx="6858000" cy="524155"/>
          </a:xfrm>
          <a:solidFill>
            <a:srgbClr val="EE5859"/>
          </a:solidFill>
        </p:spPr>
        <p:txBody>
          <a:bodyPr>
            <a:noAutofit/>
          </a:bodyPr>
          <a:lstStyle>
            <a:lvl1pPr marL="0" indent="0" algn="ctr">
              <a:buNone/>
              <a:defRPr sz="3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13" y="6397679"/>
            <a:ext cx="1436688" cy="426462"/>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11300" y="6397679"/>
            <a:ext cx="1250086" cy="426462"/>
          </a:xfrm>
          <a:prstGeom prst="rect">
            <a:avLst/>
          </a:prstGeom>
        </p:spPr>
      </p:pic>
    </p:spTree>
    <p:extLst>
      <p:ext uri="{BB962C8B-B14F-4D97-AF65-F5344CB8AC3E}">
        <p14:creationId xmlns:p14="http://schemas.microsoft.com/office/powerpoint/2010/main" val="557868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bg>
      <p:bgPr shadeToTitle="1">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0674"/>
            <a:ext cx="7826188" cy="728197"/>
          </a:xfrm>
          <a:solidFill>
            <a:srgbClr val="EE5859"/>
          </a:solidFill>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a:xfrm>
            <a:off x="323850" y="1317624"/>
            <a:ext cx="8489950" cy="4791075"/>
          </a:xfrm>
        </p:spPr>
        <p:txBody>
          <a:bodyPr/>
          <a:lstStyle>
            <a:lvl1pPr marL="514350" indent="-514350">
              <a:buFont typeface="Arial Narrow" panose="020B0606020202030204" pitchFamily="34" charset="0"/>
              <a:buChar cha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13" y="6397679"/>
            <a:ext cx="1436688" cy="426462"/>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11300" y="6397679"/>
            <a:ext cx="1250086" cy="426462"/>
          </a:xfrm>
          <a:prstGeom prst="rect">
            <a:avLst/>
          </a:prstGeom>
        </p:spPr>
      </p:pic>
    </p:spTree>
    <p:extLst>
      <p:ext uri="{BB962C8B-B14F-4D97-AF65-F5344CB8AC3E}">
        <p14:creationId xmlns:p14="http://schemas.microsoft.com/office/powerpoint/2010/main" val="3244146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016783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034767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492252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475309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773347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339061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849548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63129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bg>
      <p:bgPr shadeToTitle="1">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sp>
        <p:nvSpPr>
          <p:cNvPr id="11" name="Title 1"/>
          <p:cNvSpPr>
            <a:spLocks noGrp="1"/>
          </p:cNvSpPr>
          <p:nvPr>
            <p:ph type="title"/>
          </p:nvPr>
        </p:nvSpPr>
        <p:spPr>
          <a:xfrm>
            <a:off x="635276" y="2281995"/>
            <a:ext cx="7873448" cy="1335848"/>
          </a:xfrm>
          <a:solidFill>
            <a:srgbClr val="EE5859"/>
          </a:solidFill>
        </p:spPr>
        <p:txBody>
          <a:bodyPr/>
          <a:lstStyle>
            <a:lvl1pPr algn="ctr">
              <a:defRPr>
                <a:solidFill>
                  <a:schemeClr val="bg1"/>
                </a:solidFill>
                <a:latin typeface="Arial Narrow" panose="020B0606020202030204" pitchFamily="34" charset="0"/>
              </a:defRPr>
            </a:lvl1pPr>
          </a:lstStyle>
          <a:p>
            <a:r>
              <a:rPr lang="en-US" dirty="0"/>
              <a:t>Click to edit Master title style</a:t>
            </a:r>
          </a:p>
        </p:txBody>
      </p:sp>
      <p:pic>
        <p:nvPicPr>
          <p:cNvPr id="14" name="Picture 9"/>
          <p:cNvPicPr/>
          <p:nvPr userDrawn="1"/>
        </p:nvPicPr>
        <p:blipFill>
          <a:blip r:embed="rId3" cstate="print"/>
          <a:stretch>
            <a:fillRect/>
          </a:stretch>
        </p:blipFill>
        <p:spPr>
          <a:xfrm>
            <a:off x="127127" y="6434444"/>
            <a:ext cx="1170041" cy="331612"/>
          </a:xfrm>
          <a:prstGeom prst="rect">
            <a:avLst/>
          </a:prstGeom>
        </p:spPr>
      </p:pic>
      <p:pic>
        <p:nvPicPr>
          <p:cNvPr id="15" name="Picture 2" descr="https://data.hdx.rwlabs.org/image/20150514-073819.260300wfp.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09043" y="6396332"/>
            <a:ext cx="1012630" cy="4293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C:\Users\Megan\AppData\Local\Microsoft\Windows\INetCache\Content.Word\NRC logo.png"/>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92680" y="6356350"/>
            <a:ext cx="1567840" cy="475072"/>
          </a:xfrm>
          <a:prstGeom prst="rect">
            <a:avLst/>
          </a:prstGeom>
          <a:noFill/>
          <a:ln>
            <a:noFill/>
          </a:ln>
        </p:spPr>
      </p:pic>
      <p:pic>
        <p:nvPicPr>
          <p:cNvPr id="17" name="Picture 6" descr="http://www.sharework.net/CEF46/logo_white.gi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533548" y="6456466"/>
            <a:ext cx="1133145" cy="2748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507" y="6434444"/>
            <a:ext cx="341332" cy="351781"/>
          </a:xfrm>
          <a:prstGeom prst="rect">
            <a:avLst/>
          </a:prstGeom>
        </p:spPr>
      </p:pic>
    </p:spTree>
    <p:extLst>
      <p:ext uri="{BB962C8B-B14F-4D97-AF65-F5344CB8AC3E}">
        <p14:creationId xmlns:p14="http://schemas.microsoft.com/office/powerpoint/2010/main" val="12285812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967838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bg>
      <p:bgPr shadeToTitle="1">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sp>
        <p:nvSpPr>
          <p:cNvPr id="11" name="Title 1"/>
          <p:cNvSpPr>
            <a:spLocks noGrp="1"/>
          </p:cNvSpPr>
          <p:nvPr>
            <p:ph type="ctrTitle" hasCustomPrompt="1"/>
          </p:nvPr>
        </p:nvSpPr>
        <p:spPr>
          <a:xfrm>
            <a:off x="685800" y="1122363"/>
            <a:ext cx="7772400" cy="2494896"/>
          </a:xfrm>
          <a:solidFill>
            <a:srgbClr val="EE5859"/>
          </a:solidFill>
        </p:spPr>
        <p:txBody>
          <a:bodyPr anchor="b"/>
          <a:lstStyle>
            <a:lvl1pPr algn="ctr">
              <a:defRPr sz="6000">
                <a:solidFill>
                  <a:schemeClr val="bg1"/>
                </a:solidFill>
                <a:latin typeface="Arial Narrow" panose="020B0606020202030204" pitchFamily="34" charset="0"/>
              </a:defRPr>
            </a:lvl1pPr>
          </a:lstStyle>
          <a:p>
            <a:r>
              <a:rPr lang="en-US" dirty="0"/>
              <a:t>CLICK TO EDIT MASTER TITLE STYLE</a:t>
            </a:r>
          </a:p>
        </p:txBody>
      </p:sp>
      <p:sp>
        <p:nvSpPr>
          <p:cNvPr id="12" name="Subtitle 2"/>
          <p:cNvSpPr>
            <a:spLocks noGrp="1"/>
          </p:cNvSpPr>
          <p:nvPr>
            <p:ph type="subTitle" idx="1"/>
          </p:nvPr>
        </p:nvSpPr>
        <p:spPr>
          <a:xfrm>
            <a:off x="1143000" y="3617259"/>
            <a:ext cx="6858000" cy="524155"/>
          </a:xfrm>
          <a:solidFill>
            <a:srgbClr val="EE5859"/>
          </a:solidFill>
        </p:spPr>
        <p:txBody>
          <a:bodyPr>
            <a:noAutofit/>
          </a:bodyPr>
          <a:lstStyle>
            <a:lvl1pPr marL="0" indent="0" algn="ctr">
              <a:buNone/>
              <a:defRPr sz="3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933339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le and Content">
    <p:bg>
      <p:bgPr shadeToTitle="1">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0674"/>
            <a:ext cx="7826188" cy="728197"/>
          </a:xfrm>
          <a:solidFill>
            <a:srgbClr val="EE5859"/>
          </a:solidFill>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a:xfrm>
            <a:off x="323850" y="1317624"/>
            <a:ext cx="8489950" cy="4791075"/>
          </a:xfrm>
        </p:spPr>
        <p:txBody>
          <a:bodyPr/>
          <a:lstStyle>
            <a:lvl1pPr marL="514350" indent="-514350">
              <a:buFont typeface="Arial Narrow" panose="020B0606020202030204" pitchFamily="34" charset="0"/>
              <a:buChar cha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spTree>
    <p:extLst>
      <p:ext uri="{BB962C8B-B14F-4D97-AF65-F5344CB8AC3E}">
        <p14:creationId xmlns:p14="http://schemas.microsoft.com/office/powerpoint/2010/main" val="3969880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42429694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9063232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40282116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3883929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0652485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42610122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950792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shadeToTitle="1">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spTree>
    <p:extLst>
      <p:ext uri="{BB962C8B-B14F-4D97-AF65-F5344CB8AC3E}">
        <p14:creationId xmlns:p14="http://schemas.microsoft.com/office/powerpoint/2010/main" val="24821862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6299148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6267599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494896"/>
          </a:xfrm>
          <a:solidFill>
            <a:srgbClr val="EE5859"/>
          </a:solidFill>
        </p:spPr>
        <p:txBody>
          <a:bodyPr anchor="b"/>
          <a:lstStyle>
            <a:lvl1pPr algn="ctr">
              <a:defRPr sz="6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17259"/>
            <a:ext cx="6858000" cy="524155"/>
          </a:xfrm>
          <a:solidFill>
            <a:srgbClr val="EE5859"/>
          </a:solidFill>
        </p:spPr>
        <p:txBody>
          <a:bodyPr>
            <a:noAutofit/>
          </a:bodyPr>
          <a:lstStyle>
            <a:lvl1pPr marL="0" indent="0" algn="ctr">
              <a:buNone/>
              <a:defRPr sz="3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Rectangle 10"/>
          <p:cNvSpPr/>
          <p:nvPr userDrawn="1"/>
        </p:nvSpPr>
        <p:spPr>
          <a:xfrm>
            <a:off x="3229972" y="6096000"/>
            <a:ext cx="5914028"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1239" y="6187622"/>
            <a:ext cx="2782761" cy="670378"/>
          </a:xfrm>
          <a:prstGeom prst="rect">
            <a:avLst/>
          </a:prstGeom>
        </p:spPr>
      </p:pic>
      <p:pic>
        <p:nvPicPr>
          <p:cNvPr id="7" name="Picture 6"/>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29970" y="6101798"/>
            <a:ext cx="989103" cy="756202"/>
          </a:xfrm>
          <a:prstGeom prst="rect">
            <a:avLst/>
          </a:prstGeom>
          <a:noFill/>
        </p:spPr>
      </p:pic>
      <p:pic>
        <p:nvPicPr>
          <p:cNvPr id="8" name="Picture 7"/>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036548" y="6101800"/>
            <a:ext cx="1193423" cy="724540"/>
          </a:xfrm>
          <a:prstGeom prst="rect">
            <a:avLst/>
          </a:prstGeom>
          <a:noFill/>
        </p:spPr>
      </p:pic>
      <p:pic>
        <p:nvPicPr>
          <p:cNvPr id="9" name="Picture 8"/>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 y="6096000"/>
            <a:ext cx="1972672" cy="730340"/>
          </a:xfrm>
          <a:prstGeom prst="rect">
            <a:avLst/>
          </a:prstGeom>
          <a:noFill/>
        </p:spPr>
      </p:pic>
    </p:spTree>
    <p:extLst>
      <p:ext uri="{BB962C8B-B14F-4D97-AF65-F5344CB8AC3E}">
        <p14:creationId xmlns:p14="http://schemas.microsoft.com/office/powerpoint/2010/main" val="38328787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0674"/>
            <a:ext cx="7826188" cy="728197"/>
          </a:xfrm>
          <a:solidFill>
            <a:srgbClr val="EE5859"/>
          </a:solidFill>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514350" indent="-514350">
              <a:buFont typeface="Arial Narrow" panose="020B0606020202030204" pitchFamily="34" charset="0"/>
              <a:buChar cha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714603" y="6356350"/>
            <a:ext cx="8429397"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pic>
        <p:nvPicPr>
          <p:cNvPr id="14" name="Picture 1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725" y="6337282"/>
            <a:ext cx="637878" cy="52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0308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0979520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9171832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3675839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2354147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171859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130948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7517129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464519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285553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1906169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494896"/>
          </a:xfrm>
          <a:solidFill>
            <a:srgbClr val="EE5859"/>
          </a:solidFill>
        </p:spPr>
        <p:txBody>
          <a:bodyPr anchor="b"/>
          <a:lstStyle>
            <a:lvl1pPr algn="ctr">
              <a:defRPr sz="6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17259"/>
            <a:ext cx="6858000" cy="524155"/>
          </a:xfrm>
          <a:solidFill>
            <a:srgbClr val="EE5859"/>
          </a:solidFill>
        </p:spPr>
        <p:txBody>
          <a:bodyPr>
            <a:noAutofit/>
          </a:bodyPr>
          <a:lstStyle>
            <a:lvl1pPr marL="0" indent="0" algn="ctr">
              <a:buNone/>
              <a:defRPr sz="3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Rectangle 10"/>
          <p:cNvSpPr/>
          <p:nvPr userDrawn="1"/>
        </p:nvSpPr>
        <p:spPr>
          <a:xfrm>
            <a:off x="3229972" y="6096000"/>
            <a:ext cx="5914028"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1239" y="6187622"/>
            <a:ext cx="2782761" cy="670378"/>
          </a:xfrm>
          <a:prstGeom prst="rect">
            <a:avLst/>
          </a:prstGeom>
        </p:spPr>
      </p:pic>
      <p:pic>
        <p:nvPicPr>
          <p:cNvPr id="7" name="Picture 6"/>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29970" y="6101798"/>
            <a:ext cx="989103" cy="756202"/>
          </a:xfrm>
          <a:prstGeom prst="rect">
            <a:avLst/>
          </a:prstGeom>
          <a:noFill/>
        </p:spPr>
      </p:pic>
      <p:pic>
        <p:nvPicPr>
          <p:cNvPr id="8" name="Picture 7"/>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036548" y="6101800"/>
            <a:ext cx="1193423" cy="724540"/>
          </a:xfrm>
          <a:prstGeom prst="rect">
            <a:avLst/>
          </a:prstGeom>
          <a:noFill/>
        </p:spPr>
      </p:pic>
      <p:pic>
        <p:nvPicPr>
          <p:cNvPr id="9" name="Picture 8"/>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 y="6096000"/>
            <a:ext cx="1972672" cy="730340"/>
          </a:xfrm>
          <a:prstGeom prst="rect">
            <a:avLst/>
          </a:prstGeom>
          <a:noFill/>
        </p:spPr>
      </p:pic>
    </p:spTree>
    <p:extLst>
      <p:ext uri="{BB962C8B-B14F-4D97-AF65-F5344CB8AC3E}">
        <p14:creationId xmlns:p14="http://schemas.microsoft.com/office/powerpoint/2010/main" val="34065761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0674"/>
            <a:ext cx="7826188" cy="728197"/>
          </a:xfrm>
          <a:solidFill>
            <a:srgbClr val="EE5859"/>
          </a:solidFill>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514350" indent="-514350">
              <a:buFont typeface="Arial Narrow" panose="020B0606020202030204" pitchFamily="34" charset="0"/>
              <a:buChar cha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2822712" y="6356350"/>
            <a:ext cx="6321289"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pic>
        <p:nvPicPr>
          <p:cNvPr id="14" name="Picture 1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725" y="6337282"/>
            <a:ext cx="637878" cy="52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1107" y="6408392"/>
            <a:ext cx="2055101" cy="404191"/>
          </a:xfrm>
          <a:prstGeom prst="rect">
            <a:avLst/>
          </a:prstGeom>
          <a:noFill/>
        </p:spPr>
      </p:pic>
    </p:spTree>
    <p:extLst>
      <p:ext uri="{BB962C8B-B14F-4D97-AF65-F5344CB8AC3E}">
        <p14:creationId xmlns:p14="http://schemas.microsoft.com/office/powerpoint/2010/main" val="4093785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1867111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845563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9317856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5446994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951482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7625536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41794775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1777548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2394413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7922339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494896"/>
          </a:xfrm>
          <a:solidFill>
            <a:srgbClr val="EE5859"/>
          </a:solidFill>
        </p:spPr>
        <p:txBody>
          <a:bodyPr anchor="b"/>
          <a:lstStyle>
            <a:lvl1pPr algn="ctr">
              <a:defRPr sz="6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17259"/>
            <a:ext cx="6858000" cy="524155"/>
          </a:xfrm>
          <a:solidFill>
            <a:srgbClr val="EE5859"/>
          </a:solidFill>
        </p:spPr>
        <p:txBody>
          <a:bodyPr>
            <a:noAutofit/>
          </a:bodyPr>
          <a:lstStyle>
            <a:lvl1pPr marL="0" indent="0" algn="ctr">
              <a:buNone/>
              <a:defRPr sz="3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Rectangle 10"/>
          <p:cNvSpPr/>
          <p:nvPr userDrawn="1"/>
        </p:nvSpPr>
        <p:spPr>
          <a:xfrm>
            <a:off x="3229972" y="6096000"/>
            <a:ext cx="5914028"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1239" y="6187622"/>
            <a:ext cx="2782761" cy="670378"/>
          </a:xfrm>
          <a:prstGeom prst="rect">
            <a:avLst/>
          </a:prstGeom>
        </p:spPr>
      </p:pic>
      <p:pic>
        <p:nvPicPr>
          <p:cNvPr id="7" name="Picture 6"/>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29970" y="6101798"/>
            <a:ext cx="989103" cy="756202"/>
          </a:xfrm>
          <a:prstGeom prst="rect">
            <a:avLst/>
          </a:prstGeom>
          <a:noFill/>
        </p:spPr>
      </p:pic>
      <p:pic>
        <p:nvPicPr>
          <p:cNvPr id="8" name="Picture 7"/>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036548" y="6101800"/>
            <a:ext cx="1193423" cy="724540"/>
          </a:xfrm>
          <a:prstGeom prst="rect">
            <a:avLst/>
          </a:prstGeom>
          <a:noFill/>
        </p:spPr>
      </p:pic>
      <p:pic>
        <p:nvPicPr>
          <p:cNvPr id="9" name="Picture 8"/>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 y="6096000"/>
            <a:ext cx="1972672" cy="730340"/>
          </a:xfrm>
          <a:prstGeom prst="rect">
            <a:avLst/>
          </a:prstGeom>
          <a:noFill/>
        </p:spPr>
      </p:pic>
    </p:spTree>
    <p:extLst>
      <p:ext uri="{BB962C8B-B14F-4D97-AF65-F5344CB8AC3E}">
        <p14:creationId xmlns:p14="http://schemas.microsoft.com/office/powerpoint/2010/main" val="40964155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0674"/>
            <a:ext cx="7826188" cy="728197"/>
          </a:xfrm>
          <a:solidFill>
            <a:srgbClr val="EE5859"/>
          </a:solidFill>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514350" indent="-514350">
              <a:buFont typeface="Arial Narrow" panose="020B0606020202030204" pitchFamily="34" charset="0"/>
              <a:buChar cha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spTree>
    <p:extLst>
      <p:ext uri="{BB962C8B-B14F-4D97-AF65-F5344CB8AC3E}">
        <p14:creationId xmlns:p14="http://schemas.microsoft.com/office/powerpoint/2010/main" val="29757847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4349608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9200710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4814207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89767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5188581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607565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6980805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1571613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6911954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6692879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494896"/>
          </a:xfrm>
          <a:solidFill>
            <a:srgbClr val="EE5859"/>
          </a:solidFill>
        </p:spPr>
        <p:txBody>
          <a:bodyPr anchor="b"/>
          <a:lstStyle>
            <a:lvl1pPr algn="ctr">
              <a:defRPr sz="6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17259"/>
            <a:ext cx="6858000" cy="524155"/>
          </a:xfrm>
          <a:solidFill>
            <a:srgbClr val="EE5859"/>
          </a:solidFill>
        </p:spPr>
        <p:txBody>
          <a:bodyPr>
            <a:noAutofit/>
          </a:bodyPr>
          <a:lstStyle>
            <a:lvl1pPr marL="0" indent="0" algn="ctr">
              <a:buNone/>
              <a:defRPr sz="3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Rectangle 10"/>
          <p:cNvSpPr/>
          <p:nvPr userDrawn="1"/>
        </p:nvSpPr>
        <p:spPr>
          <a:xfrm>
            <a:off x="3229972" y="6096000"/>
            <a:ext cx="5914028"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1239" y="6187622"/>
            <a:ext cx="2782761" cy="670378"/>
          </a:xfrm>
          <a:prstGeom prst="rect">
            <a:avLst/>
          </a:prstGeom>
        </p:spPr>
      </p:pic>
      <p:pic>
        <p:nvPicPr>
          <p:cNvPr id="7" name="Picture 6"/>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29970" y="6101798"/>
            <a:ext cx="989103" cy="756202"/>
          </a:xfrm>
          <a:prstGeom prst="rect">
            <a:avLst/>
          </a:prstGeom>
          <a:noFill/>
        </p:spPr>
      </p:pic>
      <p:pic>
        <p:nvPicPr>
          <p:cNvPr id="8" name="Picture 7"/>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036548" y="6101800"/>
            <a:ext cx="1193423" cy="724540"/>
          </a:xfrm>
          <a:prstGeom prst="rect">
            <a:avLst/>
          </a:prstGeom>
          <a:noFill/>
        </p:spPr>
      </p:pic>
      <p:pic>
        <p:nvPicPr>
          <p:cNvPr id="9" name="Picture 8"/>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 y="6096000"/>
            <a:ext cx="1972672" cy="730340"/>
          </a:xfrm>
          <a:prstGeom prst="rect">
            <a:avLst/>
          </a:prstGeom>
          <a:noFill/>
        </p:spPr>
      </p:pic>
    </p:spTree>
    <p:extLst>
      <p:ext uri="{BB962C8B-B14F-4D97-AF65-F5344CB8AC3E}">
        <p14:creationId xmlns:p14="http://schemas.microsoft.com/office/powerpoint/2010/main" val="19193785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0674"/>
            <a:ext cx="7826188" cy="728197"/>
          </a:xfrm>
          <a:solidFill>
            <a:srgbClr val="EE5859"/>
          </a:solidFill>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514350" indent="-514350">
              <a:buFont typeface="Arial Narrow" panose="020B0606020202030204" pitchFamily="34" charset="0"/>
              <a:buChar cha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201557" y="6356350"/>
            <a:ext cx="7942444"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 y="6356350"/>
            <a:ext cx="1220607" cy="516533"/>
          </a:xfrm>
          <a:prstGeom prst="rect">
            <a:avLst/>
          </a:prstGeom>
          <a:solidFill>
            <a:schemeClr val="bg1"/>
          </a:solidFill>
        </p:spPr>
      </p:pic>
    </p:spTree>
    <p:extLst>
      <p:ext uri="{BB962C8B-B14F-4D97-AF65-F5344CB8AC3E}">
        <p14:creationId xmlns:p14="http://schemas.microsoft.com/office/powerpoint/2010/main" val="18232516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4577125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1969251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10528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2277949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7907338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5578753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5659287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2186104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150149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78748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3.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627473508"/>
      </p:ext>
    </p:extLst>
  </p:cSld>
  <p:clrMap bg1="lt1" tx1="dk1" bg2="lt2" tx2="dk2" accent1="accent1" accent2="accent2" accent3="accent3" accent4="accent4" accent5="accent5" accent6="accent6" hlink="hlink" folHlink="folHlink"/>
  <p:sldLayoutIdLst>
    <p:sldLayoutId id="2147483866" r:id="rId1"/>
    <p:sldLayoutId id="2147483913" r:id="rId2"/>
    <p:sldLayoutId id="2147483915" r:id="rId3"/>
    <p:sldLayoutId id="2147483916" r:id="rId4"/>
    <p:sldLayoutId id="2147483914"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BE99F-0BD0-4F7E-BA71-CD97B3F10BEE}" type="datetimeFigureOut">
              <a:rPr lang="en-GB" smtClean="0"/>
              <a:t>19/09/2016</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6C00F-5DAD-4F31-8D77-1984B280FF88}" type="slidenum">
              <a:rPr lang="en-GB" smtClean="0"/>
              <a:t>‹#›</a:t>
            </a:fld>
            <a:endParaRPr lang="en-GB" dirty="0"/>
          </a:p>
        </p:txBody>
      </p:sp>
    </p:spTree>
    <p:extLst>
      <p:ext uri="{BB962C8B-B14F-4D97-AF65-F5344CB8AC3E}">
        <p14:creationId xmlns:p14="http://schemas.microsoft.com/office/powerpoint/2010/main" val="131000622"/>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A2816-DEA3-44C6-93E3-218A9A53DD8A}" type="datetimeFigureOut">
              <a:rPr lang="en-US" smtClean="0">
                <a:solidFill>
                  <a:prstClr val="black">
                    <a:tint val="75000"/>
                  </a:prstClr>
                </a:solidFill>
              </a:rPr>
              <a:pPr/>
              <a:t>9/19/2016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597C5-57A4-4630-9CD6-6A1B29E71FF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476188"/>
      </p:ext>
    </p:extLst>
  </p:cSld>
  <p:clrMap bg1="lt1" tx1="dk1" bg2="lt2" tx2="dk2" accent1="accent1" accent2="accent2" accent3="accent3" accent4="accent4" accent5="accent5" accent6="accent6" hlink="hlink" folHlink="folHlink"/>
  <p:sldLayoutIdLst>
    <p:sldLayoutId id="2147483930" r:id="rId1"/>
    <p:sldLayoutId id="2147483934" r:id="rId2"/>
    <p:sldLayoutId id="2147483931" r:id="rId3"/>
    <p:sldLayoutId id="214748393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187720764"/>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867208027"/>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41593291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64335059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78628522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A2816-DEA3-44C6-93E3-218A9A53DD8A}" type="datetimeFigureOut">
              <a:rPr lang="en-US" smtClean="0"/>
              <a:pPr/>
              <a:t>9/19/2016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39532558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0.xml"/><Relationship Id="rId1" Type="http://schemas.openxmlformats.org/officeDocument/2006/relationships/slideLayout" Target="../slideLayouts/slideLayout28.xml"/><Relationship Id="rId4" Type="http://schemas.openxmlformats.org/officeDocument/2006/relationships/chart" Target="../charts/chart19.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1.xml"/><Relationship Id="rId1" Type="http://schemas.openxmlformats.org/officeDocument/2006/relationships/slideLayout" Target="../slideLayouts/slideLayout28.xml"/><Relationship Id="rId4" Type="http://schemas.openxmlformats.org/officeDocument/2006/relationships/chart" Target="../charts/char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hyperlink" Target="mailto:Sabrina.frutig@reach-initiative.org" TargetMode="External"/><Relationship Id="rId2" Type="http://schemas.openxmlformats.org/officeDocument/2006/relationships/notesSlide" Target="../notesSlides/notesSlide48.xml"/><Relationship Id="rId1" Type="http://schemas.openxmlformats.org/officeDocument/2006/relationships/slideLayout" Target="../slideLayouts/slideLayout28.xml"/><Relationship Id="rId4" Type="http://schemas.openxmlformats.org/officeDocument/2006/relationships/hyperlink" Target="mailto:samuel.brett@reach-initiative.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41774"/>
          </a:xfrm>
          <a:prstGeom prst="rect">
            <a:avLst/>
          </a:prstGeom>
        </p:spPr>
      </p:pic>
      <p:sp>
        <p:nvSpPr>
          <p:cNvPr id="6" name="Rectangle 5"/>
          <p:cNvSpPr/>
          <p:nvPr/>
        </p:nvSpPr>
        <p:spPr>
          <a:xfrm>
            <a:off x="1" y="3520723"/>
            <a:ext cx="8666922" cy="192459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x</a:t>
            </a:r>
          </a:p>
        </p:txBody>
      </p:sp>
      <p:sp>
        <p:nvSpPr>
          <p:cNvPr id="4" name="Title 3"/>
          <p:cNvSpPr>
            <a:spLocks noGrp="1"/>
          </p:cNvSpPr>
          <p:nvPr>
            <p:ph type="ctrTitle"/>
          </p:nvPr>
        </p:nvSpPr>
        <p:spPr>
          <a:xfrm>
            <a:off x="233757" y="3286506"/>
            <a:ext cx="8433165" cy="1488733"/>
          </a:xfrm>
        </p:spPr>
        <p:txBody>
          <a:bodyPr>
            <a:normAutofit/>
          </a:bodyPr>
          <a:lstStyle/>
          <a:p>
            <a:r>
              <a:rPr lang="en-US" sz="3600" dirty="0">
                <a:solidFill>
                  <a:srgbClr val="EE5859"/>
                </a:solidFill>
              </a:rPr>
              <a:t>Jordanian and Syrian women’s </a:t>
            </a:r>
            <a:r>
              <a:rPr lang="en-GB" sz="3600" dirty="0">
                <a:solidFill>
                  <a:srgbClr val="EE5859"/>
                </a:solidFill>
              </a:rPr>
              <a:t>labour</a:t>
            </a:r>
            <a:r>
              <a:rPr lang="en-US" sz="3600" dirty="0">
                <a:solidFill>
                  <a:srgbClr val="EE5859"/>
                </a:solidFill>
              </a:rPr>
              <a:t> force participation and perceptions on employment</a:t>
            </a:r>
            <a:endParaRPr lang="en-GB" sz="3600" dirty="0">
              <a:solidFill>
                <a:srgbClr val="EE5859"/>
              </a:solidFill>
            </a:endParaRPr>
          </a:p>
        </p:txBody>
      </p:sp>
      <p:sp>
        <p:nvSpPr>
          <p:cNvPr id="5" name="Subtitle 4"/>
          <p:cNvSpPr>
            <a:spLocks noGrp="1"/>
          </p:cNvSpPr>
          <p:nvPr>
            <p:ph type="subTitle" idx="1"/>
          </p:nvPr>
        </p:nvSpPr>
        <p:spPr>
          <a:xfrm>
            <a:off x="233757" y="4936432"/>
            <a:ext cx="5012011" cy="426821"/>
          </a:xfrm>
        </p:spPr>
        <p:txBody>
          <a:bodyPr>
            <a:normAutofit fontScale="92500" lnSpcReduction="20000"/>
          </a:bodyPr>
          <a:lstStyle/>
          <a:p>
            <a:pPr>
              <a:spcBef>
                <a:spcPts val="0"/>
              </a:spcBef>
            </a:pPr>
            <a:r>
              <a:rPr lang="en-GB" sz="3000" dirty="0">
                <a:latin typeface="Arial Narrow" panose="020B0606020202030204" pitchFamily="34" charset="0"/>
              </a:rPr>
              <a:t>Amman, September 2016</a:t>
            </a:r>
          </a:p>
        </p:txBody>
      </p:sp>
    </p:spTree>
    <p:extLst>
      <p:ext uri="{BB962C8B-B14F-4D97-AF65-F5344CB8AC3E}">
        <p14:creationId xmlns:p14="http://schemas.microsoft.com/office/powerpoint/2010/main" val="224089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0254"/>
            <a:ext cx="7826188" cy="728197"/>
          </a:xfrm>
        </p:spPr>
        <p:txBody>
          <a:bodyPr>
            <a:noAutofit/>
          </a:bodyPr>
          <a:lstStyle/>
          <a:p>
            <a:r>
              <a:rPr lang="en-GB" dirty="0"/>
              <a:t>Women’s employment status</a:t>
            </a:r>
          </a:p>
        </p:txBody>
      </p:sp>
      <p:sp>
        <p:nvSpPr>
          <p:cNvPr id="6" name="Content Placeholder 3"/>
          <p:cNvSpPr>
            <a:spLocks noGrp="1"/>
          </p:cNvSpPr>
          <p:nvPr>
            <p:ph idx="1"/>
          </p:nvPr>
        </p:nvSpPr>
        <p:spPr>
          <a:xfrm>
            <a:off x="567843" y="1082011"/>
            <a:ext cx="8008314" cy="2037733"/>
          </a:xfrm>
        </p:spPr>
        <p:txBody>
          <a:bodyPr>
            <a:normAutofit fontScale="92500"/>
          </a:bodyPr>
          <a:lstStyle/>
          <a:p>
            <a:pPr marL="0" indent="0" algn="just">
              <a:spcAft>
                <a:spcPts val="600"/>
              </a:spcAft>
              <a:buNone/>
            </a:pPr>
            <a:r>
              <a:rPr lang="en-GB" sz="2400" b="1" dirty="0"/>
              <a:t>The large majority of both Syrian and Jordanian women do not work</a:t>
            </a:r>
          </a:p>
          <a:p>
            <a:pPr marL="0" indent="0" algn="just">
              <a:spcAft>
                <a:spcPts val="600"/>
              </a:spcAft>
              <a:buNone/>
            </a:pPr>
            <a:r>
              <a:rPr lang="en-GB" sz="2400" b="1" dirty="0"/>
              <a:t>Overall 19% of women’ were in employment, and 81% were not working.</a:t>
            </a:r>
          </a:p>
          <a:p>
            <a:pPr algn="just">
              <a:spcAft>
                <a:spcPts val="600"/>
              </a:spcAft>
            </a:pPr>
            <a:r>
              <a:rPr lang="en-GB" sz="2200" dirty="0"/>
              <a:t>Syrian women were less likely to report being employed than Jordanian women, with only 6% saying that they are currently working, compared to 20% of Jordanian women</a:t>
            </a:r>
          </a:p>
          <a:p>
            <a:pPr algn="just">
              <a:spcAft>
                <a:spcPts val="600"/>
              </a:spcAft>
            </a:pPr>
            <a:endParaRPr lang="en-GB" sz="2200" dirty="0"/>
          </a:p>
        </p:txBody>
      </p:sp>
      <p:sp>
        <p:nvSpPr>
          <p:cNvPr id="11" name="TextBox 10"/>
          <p:cNvSpPr txBox="1"/>
          <p:nvPr/>
        </p:nvSpPr>
        <p:spPr>
          <a:xfrm>
            <a:off x="2346090" y="3392047"/>
            <a:ext cx="1733550" cy="369332"/>
          </a:xfrm>
          <a:prstGeom prst="rect">
            <a:avLst/>
          </a:prstGeom>
          <a:noFill/>
        </p:spPr>
        <p:txBody>
          <a:bodyPr wrap="square" rtlCol="0">
            <a:spAutoFit/>
          </a:bodyPr>
          <a:lstStyle/>
          <a:p>
            <a:r>
              <a:rPr lang="en-GB" dirty="0">
                <a:latin typeface="Arial Narrow" panose="020B0606020202030204" pitchFamily="34" charset="0"/>
              </a:rPr>
              <a:t>Jordanians</a:t>
            </a:r>
          </a:p>
        </p:txBody>
      </p:sp>
      <p:sp>
        <p:nvSpPr>
          <p:cNvPr id="12" name="TextBox 11"/>
          <p:cNvSpPr txBox="1"/>
          <p:nvPr/>
        </p:nvSpPr>
        <p:spPr>
          <a:xfrm>
            <a:off x="5904997" y="3392047"/>
            <a:ext cx="1733550" cy="369332"/>
          </a:xfrm>
          <a:prstGeom prst="rect">
            <a:avLst/>
          </a:prstGeom>
          <a:noFill/>
        </p:spPr>
        <p:txBody>
          <a:bodyPr wrap="square" rtlCol="0">
            <a:spAutoFit/>
          </a:bodyPr>
          <a:lstStyle/>
          <a:p>
            <a:r>
              <a:rPr lang="en-GB" dirty="0">
                <a:latin typeface="Arial Narrow" panose="020B0606020202030204" pitchFamily="34" charset="0"/>
              </a:rPr>
              <a:t>Syrians</a:t>
            </a:r>
          </a:p>
        </p:txBody>
      </p:sp>
      <p:graphicFrame>
        <p:nvGraphicFramePr>
          <p:cNvPr id="13" name="Chart 12"/>
          <p:cNvGraphicFramePr>
            <a:graphicFrameLocks/>
          </p:cNvGraphicFramePr>
          <p:nvPr>
            <p:extLst>
              <p:ext uri="{D42A27DB-BD31-4B8C-83A1-F6EECF244321}">
                <p14:modId xmlns:p14="http://schemas.microsoft.com/office/powerpoint/2010/main" val="238498420"/>
              </p:ext>
            </p:extLst>
          </p:nvPr>
        </p:nvGraphicFramePr>
        <p:xfrm>
          <a:off x="937480" y="3370533"/>
          <a:ext cx="4127121" cy="27789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4252847972"/>
              </p:ext>
            </p:extLst>
          </p:nvPr>
        </p:nvGraphicFramePr>
        <p:xfrm>
          <a:off x="1711780" y="3394700"/>
          <a:ext cx="5712439" cy="278462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3218947" y="2971359"/>
            <a:ext cx="4419600" cy="369332"/>
          </a:xfrm>
          <a:prstGeom prst="rect">
            <a:avLst/>
          </a:prstGeom>
          <a:noFill/>
        </p:spPr>
        <p:txBody>
          <a:bodyPr wrap="square" rtlCol="0">
            <a:spAutoFit/>
          </a:bodyPr>
          <a:lstStyle/>
          <a:p>
            <a:r>
              <a:rPr lang="en-GB" b="1" i="1" dirty="0">
                <a:latin typeface="Arial Narrow" panose="020B0606020202030204" pitchFamily="34" charset="0"/>
              </a:rPr>
              <a:t>Current employment status</a:t>
            </a:r>
          </a:p>
        </p:txBody>
      </p:sp>
    </p:spTree>
    <p:extLst>
      <p:ext uri="{BB962C8B-B14F-4D97-AF65-F5344CB8AC3E}">
        <p14:creationId xmlns:p14="http://schemas.microsoft.com/office/powerpoint/2010/main" val="3992371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320674"/>
            <a:ext cx="8919713" cy="728197"/>
          </a:xfrm>
        </p:spPr>
        <p:txBody>
          <a:bodyPr>
            <a:noAutofit/>
          </a:bodyPr>
          <a:lstStyle/>
          <a:p>
            <a:r>
              <a:rPr lang="en-GB" dirty="0"/>
              <a:t>Syrian women: Employment status in Syria</a:t>
            </a:r>
          </a:p>
        </p:txBody>
      </p:sp>
      <p:sp>
        <p:nvSpPr>
          <p:cNvPr id="6" name="Content Placeholder 3"/>
          <p:cNvSpPr>
            <a:spLocks noGrp="1"/>
          </p:cNvSpPr>
          <p:nvPr>
            <p:ph idx="1"/>
          </p:nvPr>
        </p:nvSpPr>
        <p:spPr>
          <a:xfrm>
            <a:off x="272716" y="1350683"/>
            <a:ext cx="8646996" cy="782917"/>
          </a:xfrm>
        </p:spPr>
        <p:txBody>
          <a:bodyPr>
            <a:normAutofit/>
          </a:bodyPr>
          <a:lstStyle/>
          <a:p>
            <a:pPr marL="0" indent="0">
              <a:lnSpc>
                <a:spcPct val="100000"/>
              </a:lnSpc>
              <a:spcAft>
                <a:spcPts val="600"/>
              </a:spcAft>
              <a:buNone/>
            </a:pPr>
            <a:r>
              <a:rPr lang="en-GB" sz="2000" b="1" dirty="0"/>
              <a:t>When asked about employment prior to displacement, a substantially higher proportion of Syrian women used to work (17%), than they do in Jordan (6%)</a:t>
            </a:r>
            <a:endParaRPr lang="en-GB" sz="2200" dirty="0"/>
          </a:p>
        </p:txBody>
      </p:sp>
      <p:sp>
        <p:nvSpPr>
          <p:cNvPr id="2" name="TextBox 1"/>
          <p:cNvSpPr txBox="1"/>
          <p:nvPr/>
        </p:nvSpPr>
        <p:spPr>
          <a:xfrm>
            <a:off x="871925" y="2490439"/>
            <a:ext cx="2448791" cy="338554"/>
          </a:xfrm>
          <a:prstGeom prst="rect">
            <a:avLst/>
          </a:prstGeom>
          <a:noFill/>
        </p:spPr>
        <p:txBody>
          <a:bodyPr wrap="square" rtlCol="0">
            <a:spAutoFit/>
          </a:bodyPr>
          <a:lstStyle/>
          <a:p>
            <a:r>
              <a:rPr lang="en-GB" sz="1600" b="1" i="1" dirty="0">
                <a:latin typeface="Arial Narrow" panose="020B0606020202030204" pitchFamily="34" charset="0"/>
              </a:rPr>
              <a:t>Employment status in Syria</a:t>
            </a:r>
          </a:p>
        </p:txBody>
      </p:sp>
      <p:sp>
        <p:nvSpPr>
          <p:cNvPr id="4" name="TextBox 3"/>
          <p:cNvSpPr txBox="1"/>
          <p:nvPr/>
        </p:nvSpPr>
        <p:spPr>
          <a:xfrm>
            <a:off x="3850243" y="2387999"/>
            <a:ext cx="5005437" cy="3754874"/>
          </a:xfrm>
          <a:prstGeom prst="rect">
            <a:avLst/>
          </a:prstGeom>
          <a:noFill/>
        </p:spPr>
        <p:txBody>
          <a:bodyPr wrap="square" rtlCol="0">
            <a:spAutoFit/>
          </a:bodyPr>
          <a:lstStyle/>
          <a:p>
            <a:pPr lvl="1"/>
            <a:r>
              <a:rPr lang="en-GB" sz="2000" dirty="0">
                <a:latin typeface="Arial Narrow" panose="020B0606020202030204" pitchFamily="34" charset="0"/>
              </a:rPr>
              <a:t>Roughly the same percentage of Syrian women worked in Syria prior to the conflict as women in Jordan today (20% of Jordanians compared to 17% of Syrians in Syria).</a:t>
            </a:r>
          </a:p>
          <a:p>
            <a:pPr lvl="1"/>
            <a:endParaRPr lang="en-GB" sz="2000" dirty="0">
              <a:latin typeface="Arial Narrow" panose="020B0606020202030204" pitchFamily="34" charset="0"/>
            </a:endParaRPr>
          </a:p>
          <a:p>
            <a:pPr lvl="1"/>
            <a:r>
              <a:rPr lang="en-GB" sz="2000" b="1" dirty="0">
                <a:latin typeface="Arial Narrow" panose="020B0606020202030204" pitchFamily="34" charset="0"/>
              </a:rPr>
              <a:t>The lower proportion of women working in Jordan could be the consequence of:</a:t>
            </a:r>
          </a:p>
          <a:p>
            <a:pPr marL="914400" lvl="1" indent="-457200">
              <a:buFont typeface="+mj-lt"/>
              <a:buAutoNum type="arabicPeriod"/>
            </a:pPr>
            <a:r>
              <a:rPr lang="en-GB" sz="2000" dirty="0">
                <a:latin typeface="Arial Narrow" panose="020B0606020202030204" pitchFamily="34" charset="0"/>
              </a:rPr>
              <a:t>Prohibitive regulatory framework in Jordan</a:t>
            </a:r>
          </a:p>
          <a:p>
            <a:pPr marL="914400" lvl="1" indent="-457200">
              <a:buFont typeface="+mj-lt"/>
              <a:buAutoNum type="arabicPeriod"/>
            </a:pPr>
            <a:r>
              <a:rPr lang="en-GB" sz="2000" dirty="0">
                <a:latin typeface="Arial Narrow" panose="020B0606020202030204" pitchFamily="34" charset="0"/>
              </a:rPr>
              <a:t>Negative impact of displacement on Syrian women’s employment </a:t>
            </a:r>
          </a:p>
          <a:p>
            <a:pPr lvl="1"/>
            <a:endParaRPr lang="en-GB" sz="2000" dirty="0">
              <a:latin typeface="Arial Narrow" panose="020B0606020202030204" pitchFamily="34" charset="0"/>
            </a:endParaRPr>
          </a:p>
          <a:p>
            <a:endParaRPr lang="en-GB" dirty="0"/>
          </a:p>
        </p:txBody>
      </p:sp>
      <p:graphicFrame>
        <p:nvGraphicFramePr>
          <p:cNvPr id="10" name="Chart 9"/>
          <p:cNvGraphicFramePr>
            <a:graphicFrameLocks/>
          </p:cNvGraphicFramePr>
          <p:nvPr>
            <p:extLst>
              <p:ext uri="{D42A27DB-BD31-4B8C-83A1-F6EECF244321}">
                <p14:modId xmlns:p14="http://schemas.microsoft.com/office/powerpoint/2010/main" val="1206431195"/>
              </p:ext>
            </p:extLst>
          </p:nvPr>
        </p:nvGraphicFramePr>
        <p:xfrm>
          <a:off x="-361787" y="2872931"/>
          <a:ext cx="4791075" cy="27358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1420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Demographics of Employment (1)</a:t>
            </a:r>
          </a:p>
        </p:txBody>
      </p:sp>
      <p:sp>
        <p:nvSpPr>
          <p:cNvPr id="7" name="TextBox 6"/>
          <p:cNvSpPr txBox="1"/>
          <p:nvPr/>
        </p:nvSpPr>
        <p:spPr>
          <a:xfrm>
            <a:off x="589092" y="1088448"/>
            <a:ext cx="7931373" cy="1631216"/>
          </a:xfrm>
          <a:prstGeom prst="rect">
            <a:avLst/>
          </a:prstGeom>
          <a:noFill/>
        </p:spPr>
        <p:txBody>
          <a:bodyPr wrap="square" rtlCol="0">
            <a:spAutoFit/>
          </a:bodyPr>
          <a:lstStyle/>
          <a:p>
            <a:r>
              <a:rPr lang="en-US" sz="2000" b="1" dirty="0">
                <a:latin typeface="Arial Narrow" panose="020B0606020202030204" pitchFamily="34" charset="0"/>
              </a:rPr>
              <a:t>Women who are employed generally appear to have a higher level of education than those who are not working.</a:t>
            </a:r>
          </a:p>
          <a:p>
            <a:endParaRPr lang="en-US" sz="2000" b="1" dirty="0">
              <a:latin typeface="Arial Narrow" panose="020B0606020202030204" pitchFamily="34" charset="0"/>
            </a:endParaRPr>
          </a:p>
          <a:p>
            <a:r>
              <a:rPr lang="en-US" sz="2000" b="1" dirty="0">
                <a:latin typeface="Arial Narrow" panose="020B0606020202030204" pitchFamily="34" charset="0"/>
              </a:rPr>
              <a:t>Yet, over two thirds of women not in employment have a secondary degree or higher.</a:t>
            </a:r>
            <a:endParaRPr lang="en-GB" sz="2000" b="1" dirty="0">
              <a:latin typeface="Arial Narrow" panose="020B0606020202030204" pitchFamily="34" charset="0"/>
            </a:endParaRPr>
          </a:p>
        </p:txBody>
      </p:sp>
      <p:sp>
        <p:nvSpPr>
          <p:cNvPr id="5" name="TextBox 4"/>
          <p:cNvSpPr txBox="1"/>
          <p:nvPr/>
        </p:nvSpPr>
        <p:spPr>
          <a:xfrm>
            <a:off x="3002705" y="2466854"/>
            <a:ext cx="4419600" cy="584775"/>
          </a:xfrm>
          <a:prstGeom prst="rect">
            <a:avLst/>
          </a:prstGeom>
          <a:noFill/>
        </p:spPr>
        <p:txBody>
          <a:bodyPr wrap="square" rtlCol="0">
            <a:spAutoFit/>
          </a:bodyPr>
          <a:lstStyle/>
          <a:p>
            <a:r>
              <a:rPr lang="en-GB" b="1" i="1" dirty="0">
                <a:latin typeface="Arial Narrow" panose="020B0606020202030204" pitchFamily="34" charset="0"/>
              </a:rPr>
              <a:t>Education Level by Employment Status</a:t>
            </a:r>
          </a:p>
          <a:p>
            <a:endParaRPr lang="en-GB" sz="1400" b="1" i="1" dirty="0">
              <a:latin typeface="Arial Narrow" panose="020B0606020202030204" pitchFamily="34" charset="0"/>
            </a:endParaRPr>
          </a:p>
        </p:txBody>
      </p:sp>
      <p:graphicFrame>
        <p:nvGraphicFramePr>
          <p:cNvPr id="8" name="Chart 7"/>
          <p:cNvGraphicFramePr/>
          <p:nvPr>
            <p:extLst>
              <p:ext uri="{D42A27DB-BD31-4B8C-83A1-F6EECF244321}">
                <p14:modId xmlns:p14="http://schemas.microsoft.com/office/powerpoint/2010/main" val="2645329401"/>
              </p:ext>
            </p:extLst>
          </p:nvPr>
        </p:nvGraphicFramePr>
        <p:xfrm>
          <a:off x="1283369" y="2759242"/>
          <a:ext cx="6542820" cy="3577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5367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4842"/>
            <a:ext cx="7826188" cy="728197"/>
          </a:xfrm>
        </p:spPr>
        <p:txBody>
          <a:bodyPr/>
          <a:lstStyle/>
          <a:p>
            <a:r>
              <a:rPr lang="en-GB" dirty="0"/>
              <a:t>Demographics of Employment (2)</a:t>
            </a:r>
          </a:p>
        </p:txBody>
      </p:sp>
      <p:graphicFrame>
        <p:nvGraphicFramePr>
          <p:cNvPr id="6" name="Table 5"/>
          <p:cNvGraphicFramePr>
            <a:graphicFrameLocks noGrp="1"/>
          </p:cNvGraphicFramePr>
          <p:nvPr>
            <p:extLst>
              <p:ext uri="{D42A27DB-BD31-4B8C-83A1-F6EECF244321}">
                <p14:modId xmlns:p14="http://schemas.microsoft.com/office/powerpoint/2010/main" val="392476856"/>
              </p:ext>
            </p:extLst>
          </p:nvPr>
        </p:nvGraphicFramePr>
        <p:xfrm>
          <a:off x="1924453" y="2557157"/>
          <a:ext cx="5362117" cy="1903493"/>
        </p:xfrm>
        <a:graphic>
          <a:graphicData uri="http://schemas.openxmlformats.org/drawingml/2006/table">
            <a:tbl>
              <a:tblPr>
                <a:tableStyleId>{5C22544A-7EE6-4342-B048-85BDC9FD1C3A}</a:tableStyleId>
              </a:tblPr>
              <a:tblGrid>
                <a:gridCol w="1273296">
                  <a:extLst>
                    <a:ext uri="{9D8B030D-6E8A-4147-A177-3AD203B41FA5}">
                      <a16:colId xmlns:a16="http://schemas.microsoft.com/office/drawing/2014/main" val="20000"/>
                    </a:ext>
                  </a:extLst>
                </a:gridCol>
                <a:gridCol w="2009149">
                  <a:extLst>
                    <a:ext uri="{9D8B030D-6E8A-4147-A177-3AD203B41FA5}">
                      <a16:colId xmlns:a16="http://schemas.microsoft.com/office/drawing/2014/main" val="20001"/>
                    </a:ext>
                  </a:extLst>
                </a:gridCol>
                <a:gridCol w="2079672">
                  <a:extLst>
                    <a:ext uri="{9D8B030D-6E8A-4147-A177-3AD203B41FA5}">
                      <a16:colId xmlns:a16="http://schemas.microsoft.com/office/drawing/2014/main" val="20002"/>
                    </a:ext>
                  </a:extLst>
                </a:gridCol>
              </a:tblGrid>
              <a:tr h="460291">
                <a:tc>
                  <a:txBody>
                    <a:bodyPr/>
                    <a:lstStyle/>
                    <a:p>
                      <a:pPr algn="l" fontAlgn="b"/>
                      <a:endParaRPr lang="en-GB" sz="1800" b="1" i="0" u="none" strike="noStrike" dirty="0">
                        <a:solidFill>
                          <a:srgbClr val="FFFFFF"/>
                        </a:solidFill>
                        <a:effectLst/>
                        <a:latin typeface="Arial Narrow" panose="020B0606020202030204" pitchFamily="34" charset="0"/>
                      </a:endParaRP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800" b="1" u="none" strike="noStrike" dirty="0">
                          <a:solidFill>
                            <a:schemeClr val="bg1"/>
                          </a:solidFill>
                          <a:effectLst/>
                          <a:latin typeface="Arial Narrow" panose="020B0606020202030204" pitchFamily="34" charset="0"/>
                        </a:rPr>
                        <a:t>Female Headed</a:t>
                      </a:r>
                      <a:endParaRPr lang="en-GB" sz="1800" b="1" i="0" u="none" strike="noStrike" dirty="0">
                        <a:solidFill>
                          <a:schemeClr val="bg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5859"/>
                    </a:solidFill>
                  </a:tcPr>
                </a:tc>
                <a:tc>
                  <a:txBody>
                    <a:bodyPr/>
                    <a:lstStyle/>
                    <a:p>
                      <a:pPr algn="ctr" fontAlgn="b"/>
                      <a:r>
                        <a:rPr lang="en-GB" sz="1800" b="1" u="none" strike="noStrike" dirty="0">
                          <a:solidFill>
                            <a:schemeClr val="bg1"/>
                          </a:solidFill>
                          <a:effectLst/>
                          <a:latin typeface="Arial Narrow" panose="020B0606020202030204" pitchFamily="34" charset="0"/>
                        </a:rPr>
                        <a:t>Male Headed</a:t>
                      </a:r>
                      <a:endParaRPr lang="en-GB" sz="1800" b="1" i="0" u="none" strike="noStrike" dirty="0">
                        <a:solidFill>
                          <a:schemeClr val="bg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5859"/>
                    </a:solidFill>
                  </a:tcPr>
                </a:tc>
                <a:extLst>
                  <a:ext uri="{0D108BD9-81ED-4DB2-BD59-A6C34878D82A}">
                    <a16:rowId xmlns:a16="http://schemas.microsoft.com/office/drawing/2014/main" val="10000"/>
                  </a:ext>
                </a:extLst>
              </a:tr>
              <a:tr h="727195">
                <a:tc>
                  <a:txBody>
                    <a:bodyPr/>
                    <a:lstStyle/>
                    <a:p>
                      <a:pPr algn="ctr" fontAlgn="b"/>
                      <a:r>
                        <a:rPr lang="en-GB" sz="1800" b="1" u="none" strike="noStrike" dirty="0">
                          <a:solidFill>
                            <a:schemeClr val="bg1"/>
                          </a:solidFill>
                          <a:effectLst/>
                          <a:latin typeface="Arial Narrow" panose="020B0606020202030204" pitchFamily="34" charset="0"/>
                        </a:rPr>
                        <a:t>Working</a:t>
                      </a:r>
                      <a:endParaRPr lang="en-GB" sz="1800" b="1" i="0" u="none" strike="noStrike" dirty="0">
                        <a:solidFill>
                          <a:schemeClr val="bg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fontAlgn="b"/>
                      <a:r>
                        <a:rPr lang="en-GB" sz="1800" b="1" u="none" strike="noStrike" dirty="0">
                          <a:effectLst/>
                          <a:latin typeface="Arial Narrow" panose="020B0606020202030204" pitchFamily="34" charset="0"/>
                        </a:rPr>
                        <a:t>45%</a:t>
                      </a:r>
                      <a:endParaRPr lang="en-GB" sz="18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800" b="1" u="none" strike="noStrike" dirty="0">
                          <a:effectLst/>
                          <a:latin typeface="Arial Narrow" panose="020B0606020202030204" pitchFamily="34" charset="0"/>
                        </a:rPr>
                        <a:t>55%</a:t>
                      </a:r>
                      <a:endParaRPr lang="en-GB" sz="18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16007">
                <a:tc>
                  <a:txBody>
                    <a:bodyPr/>
                    <a:lstStyle/>
                    <a:p>
                      <a:pPr algn="ctr" fontAlgn="b"/>
                      <a:r>
                        <a:rPr lang="en-GB" sz="1800" b="1" u="none" strike="noStrike" dirty="0">
                          <a:solidFill>
                            <a:schemeClr val="bg1"/>
                          </a:solidFill>
                          <a:effectLst/>
                          <a:latin typeface="Arial Narrow" panose="020B0606020202030204" pitchFamily="34" charset="0"/>
                        </a:rPr>
                        <a:t>Not Working</a:t>
                      </a:r>
                      <a:endParaRPr lang="en-GB" sz="1800" b="1" i="0" u="none" strike="noStrike" dirty="0">
                        <a:solidFill>
                          <a:schemeClr val="bg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fontAlgn="b"/>
                      <a:r>
                        <a:rPr lang="en-GB" sz="1800" b="1" u="none" strike="noStrike" dirty="0">
                          <a:effectLst/>
                          <a:latin typeface="Arial Narrow" panose="020B0606020202030204" pitchFamily="34" charset="0"/>
                        </a:rPr>
                        <a:t>29%</a:t>
                      </a:r>
                      <a:endParaRPr lang="en-GB" sz="18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800" b="1" u="none" strike="noStrike" dirty="0">
                          <a:effectLst/>
                          <a:latin typeface="Arial Narrow" panose="020B0606020202030204" pitchFamily="34" charset="0"/>
                        </a:rPr>
                        <a:t>71%</a:t>
                      </a:r>
                      <a:endParaRPr lang="en-GB" sz="18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333555" y="1179636"/>
            <a:ext cx="8377308" cy="769441"/>
          </a:xfrm>
          <a:prstGeom prst="rect">
            <a:avLst/>
          </a:prstGeom>
          <a:noFill/>
        </p:spPr>
        <p:txBody>
          <a:bodyPr wrap="square" rtlCol="0">
            <a:spAutoFit/>
          </a:bodyPr>
          <a:lstStyle/>
          <a:p>
            <a:pPr algn="just"/>
            <a:r>
              <a:rPr lang="en-GB" sz="2200" b="1" dirty="0">
                <a:latin typeface="Arial Narrow" panose="020B0606020202030204" pitchFamily="34" charset="0"/>
              </a:rPr>
              <a:t>Women from male headed households are less likely to work, compared to those from female headed households</a:t>
            </a:r>
          </a:p>
        </p:txBody>
      </p:sp>
      <p:sp>
        <p:nvSpPr>
          <p:cNvPr id="5" name="TextBox 4"/>
          <p:cNvSpPr txBox="1"/>
          <p:nvPr/>
        </p:nvSpPr>
        <p:spPr>
          <a:xfrm>
            <a:off x="3038288" y="2066021"/>
            <a:ext cx="4419600" cy="584775"/>
          </a:xfrm>
          <a:prstGeom prst="rect">
            <a:avLst/>
          </a:prstGeom>
          <a:noFill/>
        </p:spPr>
        <p:txBody>
          <a:bodyPr wrap="square" rtlCol="0">
            <a:spAutoFit/>
          </a:bodyPr>
          <a:lstStyle/>
          <a:p>
            <a:r>
              <a:rPr lang="en-GB" b="1" i="1" dirty="0">
                <a:latin typeface="Arial Narrow" panose="020B0606020202030204" pitchFamily="34" charset="0"/>
              </a:rPr>
              <a:t>Sex of </a:t>
            </a:r>
            <a:r>
              <a:rPr lang="en-GB" b="1" i="1" dirty="0" err="1">
                <a:latin typeface="Arial Narrow" panose="020B0606020202030204" pitchFamily="34" charset="0"/>
              </a:rPr>
              <a:t>HoHH</a:t>
            </a:r>
            <a:r>
              <a:rPr lang="en-GB" b="1" i="1" dirty="0">
                <a:latin typeface="Arial Narrow" panose="020B0606020202030204" pitchFamily="34" charset="0"/>
              </a:rPr>
              <a:t> by Employment Status</a:t>
            </a:r>
          </a:p>
          <a:p>
            <a:endParaRPr lang="en-GB" sz="1400" b="1" i="1" dirty="0">
              <a:latin typeface="Arial Narrow" panose="020B0606020202030204" pitchFamily="34" charset="0"/>
            </a:endParaRPr>
          </a:p>
        </p:txBody>
      </p:sp>
      <p:sp>
        <p:nvSpPr>
          <p:cNvPr id="8" name="TextBox 7"/>
          <p:cNvSpPr txBox="1"/>
          <p:nvPr/>
        </p:nvSpPr>
        <p:spPr>
          <a:xfrm>
            <a:off x="268469" y="4679072"/>
            <a:ext cx="8417412" cy="1446550"/>
          </a:xfrm>
          <a:prstGeom prst="rect">
            <a:avLst/>
          </a:prstGeom>
          <a:noFill/>
        </p:spPr>
        <p:txBody>
          <a:bodyPr wrap="square" rtlCol="0">
            <a:spAutoFit/>
          </a:bodyPr>
          <a:lstStyle/>
          <a:p>
            <a:r>
              <a:rPr lang="en-US" sz="2200" b="1" dirty="0">
                <a:latin typeface="Arial Narrow" panose="020B0606020202030204" pitchFamily="34" charset="0"/>
              </a:rPr>
              <a:t>Within female headed households, having children does appear to make a difference in terms of employment</a:t>
            </a:r>
            <a:r>
              <a:rPr lang="en-US" sz="2200" b="1" dirty="0">
                <a:latin typeface="Arial Narrow" panose="020B0606020202030204" pitchFamily="34" charset="0"/>
                <a:sym typeface="Wingdings" panose="05000000000000000000" pitchFamily="2" charset="2"/>
              </a:rPr>
              <a:t> </a:t>
            </a:r>
            <a:r>
              <a:rPr lang="en-US" sz="2200" dirty="0">
                <a:latin typeface="Arial Narrow" panose="020B0606020202030204" pitchFamily="34" charset="0"/>
                <a:sym typeface="Wingdings" panose="05000000000000000000" pitchFamily="2" charset="2"/>
              </a:rPr>
              <a:t>11% of women with children in a male-headed household are employed compared to 33% of female heads of household with children who are working</a:t>
            </a:r>
          </a:p>
        </p:txBody>
      </p:sp>
    </p:spTree>
    <p:extLst>
      <p:ext uri="{BB962C8B-B14F-4D97-AF65-F5344CB8AC3E}">
        <p14:creationId xmlns:p14="http://schemas.microsoft.com/office/powerpoint/2010/main" val="3093448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Demographics of Employment (3)</a:t>
            </a:r>
          </a:p>
        </p:txBody>
      </p:sp>
      <p:sp>
        <p:nvSpPr>
          <p:cNvPr id="5" name="TextBox 4"/>
          <p:cNvSpPr txBox="1"/>
          <p:nvPr/>
        </p:nvSpPr>
        <p:spPr>
          <a:xfrm>
            <a:off x="2777530" y="3338390"/>
            <a:ext cx="4256315" cy="369332"/>
          </a:xfrm>
          <a:prstGeom prst="rect">
            <a:avLst/>
          </a:prstGeom>
          <a:noFill/>
        </p:spPr>
        <p:txBody>
          <a:bodyPr wrap="square" rtlCol="0">
            <a:spAutoFit/>
          </a:bodyPr>
          <a:lstStyle/>
          <a:p>
            <a:pPr algn="ctr"/>
            <a:r>
              <a:rPr lang="en-GB" b="1" i="1" dirty="0">
                <a:latin typeface="Arial Narrow" panose="020B0606020202030204" pitchFamily="34" charset="0"/>
              </a:rPr>
              <a:t>Reported Household Income Levels (in JOD)</a:t>
            </a:r>
          </a:p>
        </p:txBody>
      </p:sp>
      <p:sp>
        <p:nvSpPr>
          <p:cNvPr id="8" name="TextBox 7"/>
          <p:cNvSpPr txBox="1"/>
          <p:nvPr/>
        </p:nvSpPr>
        <p:spPr>
          <a:xfrm>
            <a:off x="421788" y="1179348"/>
            <a:ext cx="8484820" cy="769441"/>
          </a:xfrm>
          <a:prstGeom prst="rect">
            <a:avLst/>
          </a:prstGeom>
          <a:noFill/>
        </p:spPr>
        <p:txBody>
          <a:bodyPr wrap="square" rtlCol="0">
            <a:spAutoFit/>
          </a:bodyPr>
          <a:lstStyle/>
          <a:p>
            <a:r>
              <a:rPr lang="en-GB" sz="2200" b="1" dirty="0">
                <a:latin typeface="Arial Narrow" panose="020B0606020202030204" pitchFamily="34" charset="0"/>
              </a:rPr>
              <a:t>In terms of marital status, </a:t>
            </a:r>
            <a:r>
              <a:rPr lang="en-US" sz="2200" dirty="0">
                <a:latin typeface="Arial Narrow" panose="020B0606020202030204" pitchFamily="34" charset="0"/>
              </a:rPr>
              <a:t>a larger proportion of women who work are divorced, separated or single (40%), compared to women who do not work (20%). </a:t>
            </a:r>
            <a:endParaRPr lang="en-GB" sz="2200" dirty="0">
              <a:latin typeface="Arial Narrow" panose="020B0606020202030204" pitchFamily="34" charset="0"/>
            </a:endParaRPr>
          </a:p>
        </p:txBody>
      </p:sp>
      <p:graphicFrame>
        <p:nvGraphicFramePr>
          <p:cNvPr id="13" name="Chart 12"/>
          <p:cNvGraphicFramePr/>
          <p:nvPr>
            <p:extLst>
              <p:ext uri="{D42A27DB-BD31-4B8C-83A1-F6EECF244321}">
                <p14:modId xmlns:p14="http://schemas.microsoft.com/office/powerpoint/2010/main" val="898882392"/>
              </p:ext>
            </p:extLst>
          </p:nvPr>
        </p:nvGraphicFramePr>
        <p:xfrm>
          <a:off x="887990" y="3613099"/>
          <a:ext cx="7469947" cy="234324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421788" y="2159183"/>
            <a:ext cx="8224907" cy="1107996"/>
          </a:xfrm>
          <a:prstGeom prst="rect">
            <a:avLst/>
          </a:prstGeom>
          <a:noFill/>
        </p:spPr>
        <p:txBody>
          <a:bodyPr wrap="square" rtlCol="0">
            <a:spAutoFit/>
          </a:bodyPr>
          <a:lstStyle/>
          <a:p>
            <a:r>
              <a:rPr lang="en-GB" sz="2200" b="1" dirty="0">
                <a:latin typeface="Arial Narrow" panose="020B0606020202030204" pitchFamily="34" charset="0"/>
              </a:rPr>
              <a:t>In terms of household income levels,</a:t>
            </a:r>
            <a:r>
              <a:rPr lang="en-US" sz="2200" b="1" dirty="0">
                <a:latin typeface="Arial Narrow" panose="020B0606020202030204" pitchFamily="34" charset="0"/>
              </a:rPr>
              <a:t> </a:t>
            </a:r>
            <a:r>
              <a:rPr lang="en-US" sz="2200" dirty="0">
                <a:latin typeface="Arial Narrow" panose="020B0606020202030204" pitchFamily="34" charset="0"/>
              </a:rPr>
              <a:t>Jordanian households with women who work have a considerably higher income than Jordanian households with no women working. No such difference exists for Syrian households.</a:t>
            </a:r>
          </a:p>
        </p:txBody>
      </p:sp>
    </p:spTree>
    <p:extLst>
      <p:ext uri="{BB962C8B-B14F-4D97-AF65-F5344CB8AC3E}">
        <p14:creationId xmlns:p14="http://schemas.microsoft.com/office/powerpoint/2010/main" val="362124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85859"/>
          </a:solidFill>
        </p:spPr>
        <p:txBody>
          <a:bodyPr/>
          <a:lstStyle/>
          <a:p>
            <a:r>
              <a:rPr lang="en-GB" dirty="0"/>
              <a:t>Women in Employment</a:t>
            </a:r>
          </a:p>
        </p:txBody>
      </p:sp>
    </p:spTree>
    <p:extLst>
      <p:ext uri="{BB962C8B-B14F-4D97-AF65-F5344CB8AC3E}">
        <p14:creationId xmlns:p14="http://schemas.microsoft.com/office/powerpoint/2010/main" val="3049806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464"/>
            <a:ext cx="8434316" cy="728197"/>
          </a:xfrm>
        </p:spPr>
        <p:txBody>
          <a:bodyPr>
            <a:normAutofit/>
          </a:bodyPr>
          <a:lstStyle/>
          <a:p>
            <a:r>
              <a:rPr lang="en-GB" dirty="0"/>
              <a:t>Demographics of employed women (1) </a:t>
            </a:r>
          </a:p>
        </p:txBody>
      </p:sp>
      <p:sp>
        <p:nvSpPr>
          <p:cNvPr id="5" name="TextBox 4"/>
          <p:cNvSpPr txBox="1"/>
          <p:nvPr/>
        </p:nvSpPr>
        <p:spPr>
          <a:xfrm>
            <a:off x="4899746" y="1175524"/>
            <a:ext cx="3169433" cy="584775"/>
          </a:xfrm>
          <a:prstGeom prst="rect">
            <a:avLst/>
          </a:prstGeom>
          <a:noFill/>
        </p:spPr>
        <p:txBody>
          <a:bodyPr wrap="square" rtlCol="0">
            <a:spAutoFit/>
          </a:bodyPr>
          <a:lstStyle/>
          <a:p>
            <a:r>
              <a:rPr lang="en-GB" sz="1600" b="1" i="1" dirty="0">
                <a:latin typeface="Arial Narrow" panose="020B0606020202030204" pitchFamily="34" charset="0"/>
              </a:rPr>
              <a:t>Education level of employed women</a:t>
            </a:r>
          </a:p>
          <a:p>
            <a:endParaRPr lang="en-GB" sz="1600" b="1" i="1" dirty="0">
              <a:latin typeface="Arial Narrow" panose="020B060602020203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50432420"/>
              </p:ext>
            </p:extLst>
          </p:nvPr>
        </p:nvGraphicFramePr>
        <p:xfrm>
          <a:off x="-98116" y="4170947"/>
          <a:ext cx="4364996" cy="223599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62708" y="3652128"/>
            <a:ext cx="3351565" cy="584775"/>
          </a:xfrm>
          <a:prstGeom prst="rect">
            <a:avLst/>
          </a:prstGeom>
          <a:noFill/>
        </p:spPr>
        <p:txBody>
          <a:bodyPr wrap="square" rtlCol="0">
            <a:spAutoFit/>
          </a:bodyPr>
          <a:lstStyle/>
          <a:p>
            <a:r>
              <a:rPr lang="en-GB" sz="1600" b="1" i="1" dirty="0">
                <a:latin typeface="Arial Narrow" panose="020B0606020202030204" pitchFamily="34" charset="0"/>
              </a:rPr>
              <a:t>Sex of household head for households in which women are in employment</a:t>
            </a:r>
          </a:p>
        </p:txBody>
      </p:sp>
      <p:sp>
        <p:nvSpPr>
          <p:cNvPr id="8" name="Content Placeholder 2"/>
          <p:cNvSpPr>
            <a:spLocks noGrp="1"/>
          </p:cNvSpPr>
          <p:nvPr>
            <p:ph idx="1"/>
          </p:nvPr>
        </p:nvSpPr>
        <p:spPr>
          <a:xfrm>
            <a:off x="259686" y="1260123"/>
            <a:ext cx="3824225" cy="2285181"/>
          </a:xfrm>
        </p:spPr>
        <p:txBody>
          <a:bodyPr>
            <a:normAutofit fontScale="92500" lnSpcReduction="20000"/>
          </a:bodyPr>
          <a:lstStyle/>
          <a:p>
            <a:pPr marL="0" indent="0">
              <a:lnSpc>
                <a:spcPct val="110000"/>
              </a:lnSpc>
              <a:buNone/>
            </a:pPr>
            <a:r>
              <a:rPr lang="en-GB" sz="2400" b="1" dirty="0"/>
              <a:t>Women in work are highly educated: </a:t>
            </a:r>
            <a:r>
              <a:rPr lang="en-GB" sz="2400" dirty="0"/>
              <a:t>89% have completed secondary education or higher </a:t>
            </a:r>
          </a:p>
          <a:p>
            <a:pPr marL="0" indent="0">
              <a:lnSpc>
                <a:spcPct val="110000"/>
              </a:lnSpc>
              <a:buNone/>
            </a:pPr>
            <a:r>
              <a:rPr lang="en-US" sz="2000" dirty="0"/>
              <a:t>A larger proportion reported to either hold a 2-year university diploma, or a university degree, or post graduate degree</a:t>
            </a:r>
            <a:endParaRPr lang="en-GB" sz="2000" dirty="0"/>
          </a:p>
        </p:txBody>
      </p:sp>
      <p:sp>
        <p:nvSpPr>
          <p:cNvPr id="9" name="Content Placeholder 2"/>
          <p:cNvSpPr txBox="1">
            <a:spLocks/>
          </p:cNvSpPr>
          <p:nvPr/>
        </p:nvSpPr>
        <p:spPr>
          <a:xfrm>
            <a:off x="4083911" y="4598797"/>
            <a:ext cx="4040372" cy="1380290"/>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Arial Narrow" panose="020B060602020203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Narrow" panose="020B0606020202030204" pitchFamily="34" charset="0"/>
              <a:buNone/>
            </a:pPr>
            <a:r>
              <a:rPr lang="en-GB" sz="2200" b="1" dirty="0"/>
              <a:t>Women in work come from both female and male headed households</a:t>
            </a:r>
          </a:p>
          <a:p>
            <a:pPr marL="0" indent="0" algn="just">
              <a:buFont typeface="Arial Narrow" panose="020B0606020202030204" pitchFamily="34" charset="0"/>
              <a:buNone/>
            </a:pPr>
            <a:endParaRPr lang="en-US" sz="2200" b="1" dirty="0"/>
          </a:p>
          <a:p>
            <a:pPr algn="just"/>
            <a:endParaRPr lang="en-GB" sz="2000" dirty="0"/>
          </a:p>
        </p:txBody>
      </p:sp>
      <p:graphicFrame>
        <p:nvGraphicFramePr>
          <p:cNvPr id="10" name="Chart 9"/>
          <p:cNvGraphicFramePr/>
          <p:nvPr>
            <p:extLst>
              <p:ext uri="{D42A27DB-BD31-4B8C-83A1-F6EECF244321}">
                <p14:modId xmlns:p14="http://schemas.microsoft.com/office/powerpoint/2010/main" val="1573474405"/>
              </p:ext>
            </p:extLst>
          </p:nvPr>
        </p:nvGraphicFramePr>
        <p:xfrm>
          <a:off x="4465452" y="1468848"/>
          <a:ext cx="4678548" cy="27388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114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464"/>
            <a:ext cx="8434316" cy="728197"/>
          </a:xfrm>
        </p:spPr>
        <p:txBody>
          <a:bodyPr>
            <a:normAutofit/>
          </a:bodyPr>
          <a:lstStyle/>
          <a:p>
            <a:r>
              <a:rPr lang="en-GB" dirty="0"/>
              <a:t>Demographics of employed women (2) </a:t>
            </a:r>
          </a:p>
        </p:txBody>
      </p:sp>
      <p:sp>
        <p:nvSpPr>
          <p:cNvPr id="8" name="Content Placeholder 2"/>
          <p:cNvSpPr>
            <a:spLocks noGrp="1"/>
          </p:cNvSpPr>
          <p:nvPr>
            <p:ph idx="1"/>
          </p:nvPr>
        </p:nvSpPr>
        <p:spPr>
          <a:xfrm>
            <a:off x="259686" y="1260123"/>
            <a:ext cx="8174630" cy="1739751"/>
          </a:xfrm>
        </p:spPr>
        <p:txBody>
          <a:bodyPr>
            <a:normAutofit/>
          </a:bodyPr>
          <a:lstStyle/>
          <a:p>
            <a:pPr marL="0" indent="0" algn="just">
              <a:buNone/>
            </a:pPr>
            <a:r>
              <a:rPr lang="en-GB" sz="2400" b="1" dirty="0"/>
              <a:t>Fifty-five per cent (55%) of women who are currently working have children, on average three. </a:t>
            </a:r>
          </a:p>
          <a:p>
            <a:pPr marL="0" indent="0" algn="just">
              <a:buNone/>
            </a:pPr>
            <a:endParaRPr lang="en-GB" sz="2400" b="1" dirty="0"/>
          </a:p>
          <a:p>
            <a:pPr marL="0" indent="0" algn="just">
              <a:buNone/>
            </a:pPr>
            <a:r>
              <a:rPr lang="en-GB" sz="2400" dirty="0"/>
              <a:t>Working women reported the following childcare arrangements:</a:t>
            </a:r>
          </a:p>
        </p:txBody>
      </p:sp>
      <p:graphicFrame>
        <p:nvGraphicFramePr>
          <p:cNvPr id="6" name="Chart 5"/>
          <p:cNvGraphicFramePr/>
          <p:nvPr>
            <p:extLst>
              <p:ext uri="{D42A27DB-BD31-4B8C-83A1-F6EECF244321}">
                <p14:modId xmlns:p14="http://schemas.microsoft.com/office/powerpoint/2010/main" val="4054101056"/>
              </p:ext>
            </p:extLst>
          </p:nvPr>
        </p:nvGraphicFramePr>
        <p:xfrm>
          <a:off x="396240" y="2999874"/>
          <a:ext cx="8564880" cy="3266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6521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37794"/>
            <a:ext cx="8432800" cy="728197"/>
          </a:xfrm>
        </p:spPr>
        <p:txBody>
          <a:bodyPr>
            <a:noAutofit/>
          </a:bodyPr>
          <a:lstStyle/>
          <a:p>
            <a:r>
              <a:rPr lang="en-GB" dirty="0"/>
              <a:t>Employment sectors</a:t>
            </a:r>
          </a:p>
        </p:txBody>
      </p:sp>
      <p:sp>
        <p:nvSpPr>
          <p:cNvPr id="6" name="Content Placeholder 3"/>
          <p:cNvSpPr>
            <a:spLocks noGrp="1"/>
          </p:cNvSpPr>
          <p:nvPr>
            <p:ph idx="1"/>
          </p:nvPr>
        </p:nvSpPr>
        <p:spPr>
          <a:xfrm>
            <a:off x="358665" y="1008520"/>
            <a:ext cx="8074135" cy="827865"/>
          </a:xfrm>
        </p:spPr>
        <p:txBody>
          <a:bodyPr>
            <a:normAutofit/>
          </a:bodyPr>
          <a:lstStyle/>
          <a:p>
            <a:pPr marL="0" indent="0">
              <a:spcAft>
                <a:spcPts val="600"/>
              </a:spcAft>
              <a:buNone/>
            </a:pPr>
            <a:r>
              <a:rPr lang="en-US" sz="2000" b="1" dirty="0"/>
              <a:t>In line with their high level of education, women are likely to work in skill-intensive employment sectors</a:t>
            </a:r>
          </a:p>
        </p:txBody>
      </p:sp>
      <p:sp>
        <p:nvSpPr>
          <p:cNvPr id="33" name="Rectangle 32"/>
          <p:cNvSpPr/>
          <p:nvPr/>
        </p:nvSpPr>
        <p:spPr>
          <a:xfrm>
            <a:off x="303722" y="4572752"/>
            <a:ext cx="8074135" cy="1605568"/>
          </a:xfrm>
          <a:prstGeom prst="rect">
            <a:avLst/>
          </a:prstGeom>
        </p:spPr>
        <p:txBody>
          <a:bodyPr wrap="square">
            <a:spAutoFit/>
          </a:bodyPr>
          <a:lstStyle/>
          <a:p>
            <a:pPr lvl="0" algn="just">
              <a:lnSpc>
                <a:spcPct val="90000"/>
              </a:lnSpc>
              <a:spcBef>
                <a:spcPts val="1000"/>
              </a:spcBef>
              <a:defRPr/>
            </a:pPr>
            <a:r>
              <a:rPr lang="en-US" sz="2000" b="1" dirty="0">
                <a:latin typeface="Arial Narrow" panose="020B0606020202030204" pitchFamily="34" charset="0"/>
                <a:ea typeface="Calibri" panose="020F0502020204030204" pitchFamily="34" charset="0"/>
                <a:cs typeface="Times New Roman" panose="02020603050405020304" pitchFamily="18" charset="0"/>
              </a:rPr>
              <a:t>Indicative findings for Syrian refugee women show stark differences in terms of the skill-intensity of employment</a:t>
            </a:r>
          </a:p>
          <a:p>
            <a:pPr marL="800100" lvl="1" indent="-342900" algn="just">
              <a:lnSpc>
                <a:spcPct val="90000"/>
              </a:lnSpc>
              <a:spcBef>
                <a:spcPts val="1000"/>
              </a:spcBef>
              <a:buFont typeface="Arial" panose="020B0604020202020204" pitchFamily="34" charset="0"/>
              <a:buChar char="•"/>
              <a:defRPr/>
            </a:pPr>
            <a:r>
              <a:rPr lang="en-US" sz="2000" dirty="0">
                <a:latin typeface="Arial Narrow" panose="020B0606020202030204" pitchFamily="34" charset="0"/>
                <a:ea typeface="Calibri" panose="020F0502020204030204" pitchFamily="34" charset="0"/>
                <a:cs typeface="Times New Roman" panose="02020603050405020304" pitchFamily="18" charset="0"/>
              </a:rPr>
              <a:t>This is likely a reflection of the different opportunities currently open to Syrian refugees rather than as a result of training, education level or previous work experience</a:t>
            </a:r>
          </a:p>
        </p:txBody>
      </p:sp>
      <p:grpSp>
        <p:nvGrpSpPr>
          <p:cNvPr id="7" name="Group 6"/>
          <p:cNvGrpSpPr/>
          <p:nvPr/>
        </p:nvGrpSpPr>
        <p:grpSpPr>
          <a:xfrm>
            <a:off x="964832" y="1422452"/>
            <a:ext cx="7214336" cy="3195495"/>
            <a:chOff x="877640" y="1422704"/>
            <a:chExt cx="7214336" cy="3195495"/>
          </a:xfrm>
        </p:grpSpPr>
        <p:graphicFrame>
          <p:nvGraphicFramePr>
            <p:cNvPr id="5" name="Chart 4"/>
            <p:cNvGraphicFramePr/>
            <p:nvPr>
              <p:extLst>
                <p:ext uri="{D42A27DB-BD31-4B8C-83A1-F6EECF244321}">
                  <p14:modId xmlns:p14="http://schemas.microsoft.com/office/powerpoint/2010/main" val="3031980543"/>
                </p:ext>
              </p:extLst>
            </p:nvPr>
          </p:nvGraphicFramePr>
          <p:xfrm>
            <a:off x="877640" y="1422704"/>
            <a:ext cx="7214336" cy="3195495"/>
          </p:xfrm>
          <a:graphic>
            <a:graphicData uri="http://schemas.openxmlformats.org/drawingml/2006/chart">
              <c:chart xmlns:c="http://schemas.openxmlformats.org/drawingml/2006/chart" xmlns:r="http://schemas.openxmlformats.org/officeDocument/2006/relationships" r:id="rId3"/>
            </a:graphicData>
          </a:graphic>
        </p:graphicFrame>
        <p:pic>
          <p:nvPicPr>
            <p:cNvPr id="30" name="Picture 29"/>
            <p:cNvPicPr>
              <a:picLocks noChangeAspect="1"/>
            </p:cNvPicPr>
            <p:nvPr/>
          </p:nvPicPr>
          <p:blipFill>
            <a:blip r:embed="rId4">
              <a:biLevel thresh="25000"/>
            </a:blip>
            <a:stretch>
              <a:fillRect/>
            </a:stretch>
          </p:blipFill>
          <p:spPr>
            <a:xfrm>
              <a:off x="1858468" y="2927571"/>
              <a:ext cx="648000" cy="462858"/>
            </a:xfrm>
            <a:prstGeom prst="rect">
              <a:avLst/>
            </a:prstGeom>
            <a:noFill/>
            <a:ln>
              <a:noFill/>
            </a:ln>
          </p:spPr>
        </p:pic>
        <p:pic>
          <p:nvPicPr>
            <p:cNvPr id="29" name="Picture 28"/>
            <p:cNvPicPr>
              <a:picLocks noChangeAspect="1"/>
            </p:cNvPicPr>
            <p:nvPr/>
          </p:nvPicPr>
          <p:blipFill>
            <a:blip r:embed="rId5">
              <a:biLevel thresh="25000"/>
            </a:blip>
            <a:stretch>
              <a:fillRect/>
            </a:stretch>
          </p:blipFill>
          <p:spPr>
            <a:xfrm>
              <a:off x="6640255" y="3602358"/>
              <a:ext cx="308570" cy="324000"/>
            </a:xfrm>
            <a:prstGeom prst="rect">
              <a:avLst/>
            </a:prstGeom>
            <a:ln>
              <a:noFill/>
            </a:ln>
          </p:spPr>
        </p:pic>
        <p:pic>
          <p:nvPicPr>
            <p:cNvPr id="32" name="Picture 31"/>
            <p:cNvPicPr>
              <a:picLocks noChangeAspect="1"/>
            </p:cNvPicPr>
            <p:nvPr/>
          </p:nvPicPr>
          <p:blipFill>
            <a:blip r:embed="rId6">
              <a:biLevel thresh="25000"/>
            </a:blip>
            <a:stretch>
              <a:fillRect/>
            </a:stretch>
          </p:blipFill>
          <p:spPr>
            <a:xfrm>
              <a:off x="4214808" y="3159000"/>
              <a:ext cx="540000" cy="540000"/>
            </a:xfrm>
            <a:prstGeom prst="rect">
              <a:avLst/>
            </a:prstGeom>
            <a:ln>
              <a:noFill/>
            </a:ln>
          </p:spPr>
        </p:pic>
      </p:grpSp>
    </p:spTree>
    <p:extLst>
      <p:ext uri="{BB962C8B-B14F-4D97-AF65-F5344CB8AC3E}">
        <p14:creationId xmlns:p14="http://schemas.microsoft.com/office/powerpoint/2010/main" val="3079041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20674"/>
            <a:ext cx="8350624" cy="728197"/>
          </a:xfrm>
        </p:spPr>
        <p:txBody>
          <a:bodyPr>
            <a:noAutofit/>
          </a:bodyPr>
          <a:lstStyle/>
          <a:p>
            <a:r>
              <a:rPr lang="en-GB" dirty="0"/>
              <a:t>Types of Employment</a:t>
            </a:r>
          </a:p>
        </p:txBody>
      </p:sp>
      <p:sp>
        <p:nvSpPr>
          <p:cNvPr id="6" name="Content Placeholder 3"/>
          <p:cNvSpPr>
            <a:spLocks noGrp="1"/>
          </p:cNvSpPr>
          <p:nvPr>
            <p:ph idx="1"/>
          </p:nvPr>
        </p:nvSpPr>
        <p:spPr>
          <a:xfrm>
            <a:off x="257176" y="1642692"/>
            <a:ext cx="3682276" cy="1914900"/>
          </a:xfrm>
        </p:spPr>
        <p:txBody>
          <a:bodyPr>
            <a:normAutofit fontScale="92500" lnSpcReduction="10000"/>
          </a:bodyPr>
          <a:lstStyle/>
          <a:p>
            <a:pPr marL="0" indent="0">
              <a:lnSpc>
                <a:spcPct val="110000"/>
              </a:lnSpc>
              <a:spcAft>
                <a:spcPts val="600"/>
              </a:spcAft>
              <a:buNone/>
            </a:pPr>
            <a:r>
              <a:rPr lang="en-GB" sz="2000" dirty="0"/>
              <a:t>Women in the Jordanian labour market are </a:t>
            </a:r>
            <a:r>
              <a:rPr lang="en-GB" sz="2000" b="1" dirty="0"/>
              <a:t>most commonly employed on a permanent contract</a:t>
            </a:r>
            <a:r>
              <a:rPr lang="en-GB" sz="2000" dirty="0"/>
              <a:t>, </a:t>
            </a:r>
            <a:r>
              <a:rPr lang="en-US" sz="2000" dirty="0"/>
              <a:t>roughly a fifth have temporary employment, and </a:t>
            </a:r>
            <a:r>
              <a:rPr lang="en-GB" sz="2000" dirty="0"/>
              <a:t>a minority are self-employed or rely on seasonal employment. </a:t>
            </a:r>
            <a:endParaRPr lang="en-US" sz="2000" dirty="0"/>
          </a:p>
        </p:txBody>
      </p:sp>
      <p:sp>
        <p:nvSpPr>
          <p:cNvPr id="4" name="TextBox 3"/>
          <p:cNvSpPr txBox="1"/>
          <p:nvPr/>
        </p:nvSpPr>
        <p:spPr>
          <a:xfrm>
            <a:off x="257176" y="3917381"/>
            <a:ext cx="8221804" cy="1631216"/>
          </a:xfrm>
          <a:prstGeom prst="rect">
            <a:avLst/>
          </a:prstGeom>
          <a:noFill/>
        </p:spPr>
        <p:txBody>
          <a:bodyPr wrap="square" rtlCol="0">
            <a:spAutoFit/>
          </a:bodyPr>
          <a:lstStyle/>
          <a:p>
            <a:pPr algn="just"/>
            <a:r>
              <a:rPr lang="en-GB" sz="2000" b="1" dirty="0">
                <a:latin typeface="Arial Narrow" panose="020B0606020202030204" pitchFamily="34" charset="0"/>
              </a:rPr>
              <a:t>In terms of working hours:</a:t>
            </a:r>
          </a:p>
          <a:p>
            <a:pPr marL="800100" lvl="1" indent="-342900" algn="just">
              <a:buFont typeface="Arial" panose="020B0604020202020204" pitchFamily="34" charset="0"/>
              <a:buChar char="•"/>
            </a:pPr>
            <a:r>
              <a:rPr lang="en-GB" sz="2000" dirty="0">
                <a:latin typeface="Arial Narrow" panose="020B0606020202030204" pitchFamily="34" charset="0"/>
              </a:rPr>
              <a:t>A </a:t>
            </a:r>
            <a:r>
              <a:rPr lang="en-US" sz="2000" dirty="0">
                <a:latin typeface="Arial Narrow" panose="020B0606020202030204" pitchFamily="34" charset="0"/>
              </a:rPr>
              <a:t>majority of women are working full-time (62%), while 31% of women are working part-time</a:t>
            </a:r>
            <a:r>
              <a:rPr lang="en-GB" sz="2000" dirty="0">
                <a:latin typeface="Arial Narrow" panose="020B0606020202030204" pitchFamily="34" charset="0"/>
              </a:rPr>
              <a:t> </a:t>
            </a:r>
          </a:p>
          <a:p>
            <a:pPr marL="800100" lvl="1" indent="-342900" algn="just">
              <a:buFont typeface="Arial" panose="020B0604020202020204" pitchFamily="34" charset="0"/>
              <a:buChar char="•"/>
            </a:pPr>
            <a:r>
              <a:rPr lang="en-US" sz="2000" dirty="0">
                <a:latin typeface="Arial Narrow" panose="020B0606020202030204" pitchFamily="34" charset="0"/>
              </a:rPr>
              <a:t>Women with children appear to be equally likely to work full-time as women who do not have children</a:t>
            </a:r>
          </a:p>
        </p:txBody>
      </p:sp>
      <p:graphicFrame>
        <p:nvGraphicFramePr>
          <p:cNvPr id="11" name="Chart 10"/>
          <p:cNvGraphicFramePr/>
          <p:nvPr>
            <p:extLst>
              <p:ext uri="{D42A27DB-BD31-4B8C-83A1-F6EECF244321}">
                <p14:modId xmlns:p14="http://schemas.microsoft.com/office/powerpoint/2010/main" val="14041442"/>
              </p:ext>
            </p:extLst>
          </p:nvPr>
        </p:nvGraphicFramePr>
        <p:xfrm>
          <a:off x="3939452" y="1218843"/>
          <a:ext cx="4673311" cy="24904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0849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a:t>
            </a:r>
          </a:p>
        </p:txBody>
      </p:sp>
      <p:sp>
        <p:nvSpPr>
          <p:cNvPr id="3" name="Content Placeholder 2"/>
          <p:cNvSpPr>
            <a:spLocks noGrp="1"/>
          </p:cNvSpPr>
          <p:nvPr>
            <p:ph idx="1"/>
          </p:nvPr>
        </p:nvSpPr>
        <p:spPr>
          <a:xfrm>
            <a:off x="1053228" y="1549905"/>
            <a:ext cx="7236324" cy="4792512"/>
          </a:xfrm>
        </p:spPr>
        <p:txBody>
          <a:bodyPr>
            <a:normAutofit/>
          </a:bodyPr>
          <a:lstStyle/>
          <a:p>
            <a:pPr algn="just">
              <a:buFont typeface="+mj-lt"/>
              <a:buAutoNum type="arabicPeriod"/>
            </a:pPr>
            <a:r>
              <a:rPr lang="en-GB" dirty="0"/>
              <a:t>Context: Objectives &amp; Methodology</a:t>
            </a:r>
          </a:p>
          <a:p>
            <a:pPr algn="just">
              <a:buFont typeface="+mj-lt"/>
              <a:buAutoNum type="arabicPeriod"/>
            </a:pPr>
            <a:r>
              <a:rPr lang="en-GB" dirty="0"/>
              <a:t>Key Findings</a:t>
            </a:r>
          </a:p>
          <a:p>
            <a:pPr marL="914400" lvl="1" indent="-457200" algn="just">
              <a:buFont typeface="+mj-lt"/>
              <a:buAutoNum type="alphaLcParenR"/>
            </a:pPr>
            <a:r>
              <a:rPr lang="en-GB" dirty="0"/>
              <a:t>Overview: Employment Status</a:t>
            </a:r>
          </a:p>
          <a:p>
            <a:pPr marL="914400" lvl="1" indent="-457200" algn="just">
              <a:buFont typeface="+mj-lt"/>
              <a:buAutoNum type="alphaLcParenR"/>
            </a:pPr>
            <a:r>
              <a:rPr lang="en-GB" dirty="0"/>
              <a:t>Working Women</a:t>
            </a:r>
          </a:p>
          <a:p>
            <a:pPr marL="914400" lvl="1" indent="-457200" algn="just">
              <a:buFont typeface="+mj-lt"/>
              <a:buAutoNum type="alphaLcParenR"/>
            </a:pPr>
            <a:r>
              <a:rPr lang="en-GB" dirty="0"/>
              <a:t>Women Not Working/Unemployed</a:t>
            </a:r>
          </a:p>
          <a:p>
            <a:pPr marL="914400" lvl="1" indent="-457200" algn="just">
              <a:buFont typeface="+mj-lt"/>
              <a:buAutoNum type="alphaLcParenR"/>
            </a:pPr>
            <a:r>
              <a:rPr lang="en-GB" dirty="0"/>
              <a:t>Obstacles to Employment</a:t>
            </a:r>
          </a:p>
          <a:p>
            <a:pPr marL="914400" lvl="1" indent="-457200" algn="just">
              <a:buFont typeface="+mj-lt"/>
              <a:buAutoNum type="alphaLcParenR"/>
            </a:pPr>
            <a:r>
              <a:rPr lang="en-GB" dirty="0"/>
              <a:t>Overcoming Obstacles</a:t>
            </a:r>
          </a:p>
          <a:p>
            <a:pPr algn="just">
              <a:buFont typeface="+mj-lt"/>
              <a:buAutoNum type="arabicPeriod"/>
            </a:pPr>
            <a:r>
              <a:rPr lang="en-GB" dirty="0"/>
              <a:t>Conclusions &amp; Recommendations</a:t>
            </a:r>
          </a:p>
          <a:p>
            <a:pPr algn="just">
              <a:buFont typeface="+mj-lt"/>
              <a:buAutoNum type="arabicPeriod"/>
            </a:pPr>
            <a:r>
              <a:rPr lang="en-GB" dirty="0"/>
              <a:t>Questions </a:t>
            </a:r>
          </a:p>
          <a:p>
            <a:pPr algn="just">
              <a:buFont typeface="+mj-lt"/>
              <a:buAutoNum type="arabicPeriod"/>
            </a:pPr>
            <a:endParaRPr lang="en-GB" dirty="0"/>
          </a:p>
        </p:txBody>
      </p:sp>
    </p:spTree>
    <p:extLst>
      <p:ext uri="{BB962C8B-B14F-4D97-AF65-F5344CB8AC3E}">
        <p14:creationId xmlns:p14="http://schemas.microsoft.com/office/powerpoint/2010/main" val="388302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17117"/>
            <a:ext cx="8682861" cy="728197"/>
          </a:xfrm>
        </p:spPr>
        <p:txBody>
          <a:bodyPr/>
          <a:lstStyle/>
          <a:p>
            <a:r>
              <a:rPr lang="en-GB" dirty="0"/>
              <a:t>Place of work</a:t>
            </a:r>
          </a:p>
        </p:txBody>
      </p:sp>
      <p:sp>
        <p:nvSpPr>
          <p:cNvPr id="3" name="Content Placeholder 2"/>
          <p:cNvSpPr>
            <a:spLocks noGrp="1"/>
          </p:cNvSpPr>
          <p:nvPr>
            <p:ph idx="1"/>
          </p:nvPr>
        </p:nvSpPr>
        <p:spPr>
          <a:xfrm>
            <a:off x="319078" y="4402858"/>
            <a:ext cx="8363782" cy="1698104"/>
          </a:xfrm>
        </p:spPr>
        <p:txBody>
          <a:bodyPr>
            <a:normAutofit/>
          </a:bodyPr>
          <a:lstStyle/>
          <a:p>
            <a:pPr marL="0" indent="0" algn="just">
              <a:buNone/>
            </a:pPr>
            <a:r>
              <a:rPr lang="en-GB" sz="2200" b="1" dirty="0"/>
              <a:t>Syrian refugee women are less likely to travel beyond the village, town or city they live in to work…</a:t>
            </a:r>
          </a:p>
          <a:p>
            <a:pPr marL="0" indent="0" algn="r">
              <a:buNone/>
            </a:pPr>
            <a:r>
              <a:rPr lang="en-GB" sz="2200" dirty="0"/>
              <a:t>… most frequently cited place of work was “at home”</a:t>
            </a:r>
          </a:p>
        </p:txBody>
      </p:sp>
      <p:sp>
        <p:nvSpPr>
          <p:cNvPr id="8" name="Content Placeholder 2"/>
          <p:cNvSpPr txBox="1">
            <a:spLocks/>
          </p:cNvSpPr>
          <p:nvPr/>
        </p:nvSpPr>
        <p:spPr>
          <a:xfrm>
            <a:off x="262891" y="1328244"/>
            <a:ext cx="4284904" cy="2786555"/>
          </a:xfrm>
          <a:prstGeom prst="rect">
            <a:avLst/>
          </a:prstGeom>
        </p:spPr>
        <p:txBody>
          <a:bodyPr vert="horz" lIns="91440" tIns="45720" rIns="91440" bIns="45720" rtlCol="0">
            <a:normAutofit fontScale="92500"/>
          </a:bodyPr>
          <a:lstStyle>
            <a:lvl1pPr marL="514350" indent="-514350" algn="l" defTabSz="914400" rtl="0" eaLnBrk="1" latinLnBrk="0" hangingPunct="1">
              <a:lnSpc>
                <a:spcPct val="90000"/>
              </a:lnSpc>
              <a:spcBef>
                <a:spcPts val="1000"/>
              </a:spcBef>
              <a:buFont typeface="Arial Narrow" panose="020B060602020203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t>The majority of women appear to work in relative proximity to their homes</a:t>
            </a:r>
            <a:r>
              <a:rPr lang="en-GB" sz="2400" dirty="0"/>
              <a:t>, with 89% of working women spending a maximum of 30 minutes to reach their place of work…</a:t>
            </a:r>
          </a:p>
          <a:p>
            <a:pPr marL="0" indent="0">
              <a:buNone/>
            </a:pPr>
            <a:r>
              <a:rPr lang="en-GB" sz="2400" dirty="0"/>
              <a:t>… </a:t>
            </a:r>
            <a:r>
              <a:rPr lang="en-US" sz="2400" dirty="0"/>
              <a:t>distance to work opportunities could play a role in whether women are able and willing to take up work or not. </a:t>
            </a:r>
            <a:endParaRPr lang="en-GB" sz="2000" dirty="0"/>
          </a:p>
        </p:txBody>
      </p:sp>
      <p:sp>
        <p:nvSpPr>
          <p:cNvPr id="11" name="TextBox 10"/>
          <p:cNvSpPr txBox="1"/>
          <p:nvPr/>
        </p:nvSpPr>
        <p:spPr>
          <a:xfrm>
            <a:off x="5310435" y="1328245"/>
            <a:ext cx="2515753" cy="400110"/>
          </a:xfrm>
          <a:prstGeom prst="rect">
            <a:avLst/>
          </a:prstGeom>
          <a:noFill/>
        </p:spPr>
        <p:txBody>
          <a:bodyPr wrap="none" rtlCol="0">
            <a:spAutoFit/>
          </a:bodyPr>
          <a:lstStyle/>
          <a:p>
            <a:r>
              <a:rPr lang="en-GB" sz="2000" b="1" i="1" dirty="0">
                <a:latin typeface="Arial Narrow" panose="020B0606020202030204" pitchFamily="34" charset="0"/>
              </a:rPr>
              <a:t>Women’s work location</a:t>
            </a:r>
          </a:p>
        </p:txBody>
      </p:sp>
      <p:graphicFrame>
        <p:nvGraphicFramePr>
          <p:cNvPr id="13" name="Chart 12"/>
          <p:cNvGraphicFramePr/>
          <p:nvPr>
            <p:extLst>
              <p:ext uri="{D42A27DB-BD31-4B8C-83A1-F6EECF244321}">
                <p14:modId xmlns:p14="http://schemas.microsoft.com/office/powerpoint/2010/main" val="4021906033"/>
              </p:ext>
            </p:extLst>
          </p:nvPr>
        </p:nvGraphicFramePr>
        <p:xfrm>
          <a:off x="4453761" y="1728355"/>
          <a:ext cx="4229099" cy="23864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0781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85859"/>
          </a:solidFill>
        </p:spPr>
        <p:txBody>
          <a:bodyPr/>
          <a:lstStyle/>
          <a:p>
            <a:r>
              <a:rPr lang="en-GB" dirty="0"/>
              <a:t>Women Not Working/Unemployed</a:t>
            </a:r>
          </a:p>
        </p:txBody>
      </p:sp>
    </p:spTree>
    <p:extLst>
      <p:ext uri="{BB962C8B-B14F-4D97-AF65-F5344CB8AC3E}">
        <p14:creationId xmlns:p14="http://schemas.microsoft.com/office/powerpoint/2010/main" val="414673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5434"/>
            <a:ext cx="7826188" cy="728197"/>
          </a:xfrm>
        </p:spPr>
        <p:txBody>
          <a:bodyPr>
            <a:normAutofit fontScale="90000"/>
          </a:bodyPr>
          <a:lstStyle/>
          <a:p>
            <a:r>
              <a:rPr lang="en-GB" dirty="0"/>
              <a:t>Demographics of unemployed women</a:t>
            </a:r>
          </a:p>
        </p:txBody>
      </p:sp>
      <p:sp>
        <p:nvSpPr>
          <p:cNvPr id="5" name="TextBox 4"/>
          <p:cNvSpPr txBox="1"/>
          <p:nvPr/>
        </p:nvSpPr>
        <p:spPr>
          <a:xfrm>
            <a:off x="4370790" y="1185394"/>
            <a:ext cx="4270290" cy="646331"/>
          </a:xfrm>
          <a:prstGeom prst="rect">
            <a:avLst/>
          </a:prstGeom>
          <a:noFill/>
        </p:spPr>
        <p:txBody>
          <a:bodyPr wrap="square" rtlCol="0">
            <a:spAutoFit/>
          </a:bodyPr>
          <a:lstStyle/>
          <a:p>
            <a:pPr algn="ctr"/>
            <a:r>
              <a:rPr lang="en-GB" b="1" i="1" dirty="0">
                <a:latin typeface="Arial Narrow" panose="020B0606020202030204" pitchFamily="34" charset="0"/>
              </a:rPr>
              <a:t>Education Level of women not in employment</a:t>
            </a:r>
          </a:p>
          <a:p>
            <a:pPr algn="ctr"/>
            <a:endParaRPr lang="en-GB" b="1" i="1" dirty="0">
              <a:latin typeface="Arial Narrow" panose="020B0606020202030204" pitchFamily="34" charset="0"/>
            </a:endParaRPr>
          </a:p>
        </p:txBody>
      </p:sp>
      <p:sp>
        <p:nvSpPr>
          <p:cNvPr id="7" name="TextBox 6"/>
          <p:cNvSpPr txBox="1"/>
          <p:nvPr/>
        </p:nvSpPr>
        <p:spPr>
          <a:xfrm>
            <a:off x="234688" y="3934684"/>
            <a:ext cx="3846982" cy="646331"/>
          </a:xfrm>
          <a:prstGeom prst="rect">
            <a:avLst/>
          </a:prstGeom>
          <a:noFill/>
        </p:spPr>
        <p:txBody>
          <a:bodyPr wrap="square" rtlCol="0">
            <a:spAutoFit/>
          </a:bodyPr>
          <a:lstStyle/>
          <a:p>
            <a:pPr algn="ctr"/>
            <a:r>
              <a:rPr lang="en-GB" b="1" i="1" dirty="0">
                <a:latin typeface="Arial Narrow" panose="020B0606020202030204" pitchFamily="34" charset="0"/>
              </a:rPr>
              <a:t>Sex of </a:t>
            </a:r>
            <a:r>
              <a:rPr lang="en-GB" b="1" i="1" dirty="0" err="1">
                <a:latin typeface="Arial Narrow" panose="020B0606020202030204" pitchFamily="34" charset="0"/>
              </a:rPr>
              <a:t>HoHH</a:t>
            </a:r>
            <a:r>
              <a:rPr lang="en-GB" b="1" i="1" dirty="0">
                <a:latin typeface="Arial Narrow" panose="020B0606020202030204" pitchFamily="34" charset="0"/>
              </a:rPr>
              <a:t> of Unemployed Women</a:t>
            </a:r>
          </a:p>
          <a:p>
            <a:pPr algn="ctr"/>
            <a:endParaRPr lang="en-GB" b="1" i="1" dirty="0">
              <a:latin typeface="Arial Narrow" panose="020B0606020202030204" pitchFamily="34" charset="0"/>
            </a:endParaRPr>
          </a:p>
        </p:txBody>
      </p:sp>
      <p:sp>
        <p:nvSpPr>
          <p:cNvPr id="8" name="Content Placeholder 2"/>
          <p:cNvSpPr>
            <a:spLocks noGrp="1"/>
          </p:cNvSpPr>
          <p:nvPr>
            <p:ph idx="1"/>
          </p:nvPr>
        </p:nvSpPr>
        <p:spPr>
          <a:xfrm>
            <a:off x="234688" y="1246718"/>
            <a:ext cx="3846982" cy="2687966"/>
          </a:xfrm>
        </p:spPr>
        <p:txBody>
          <a:bodyPr>
            <a:normAutofit fontScale="62500" lnSpcReduction="20000"/>
          </a:bodyPr>
          <a:lstStyle/>
          <a:p>
            <a:pPr marL="0" indent="0" algn="just">
              <a:lnSpc>
                <a:spcPct val="120000"/>
              </a:lnSpc>
              <a:buNone/>
            </a:pPr>
            <a:r>
              <a:rPr lang="en-US" sz="2400" b="1" dirty="0"/>
              <a:t>Women who do not work are educated, yet less likely to have completed post-secondary education and more likely to only have primary education than those who work. </a:t>
            </a:r>
            <a:endParaRPr lang="en-GB" sz="2400" b="1" dirty="0"/>
          </a:p>
          <a:p>
            <a:pPr marL="457200" indent="-187325" algn="just">
              <a:lnSpc>
                <a:spcPct val="120000"/>
              </a:lnSpc>
            </a:pPr>
            <a:r>
              <a:rPr lang="en-US" sz="2200" dirty="0"/>
              <a:t>Although they are less likely to hold a university or post graduate degree than women who do work, 67% of them have completed secondary school or higher </a:t>
            </a:r>
          </a:p>
          <a:p>
            <a:pPr marL="457200" indent="-187325" algn="just">
              <a:lnSpc>
                <a:spcPct val="120000"/>
              </a:lnSpc>
            </a:pPr>
            <a:r>
              <a:rPr lang="en-GB" sz="2200" dirty="0"/>
              <a:t>Only 5% of women who do not work reported to have no formal education</a:t>
            </a:r>
            <a:r>
              <a:rPr lang="en-GB" sz="2000" dirty="0"/>
              <a:t>. </a:t>
            </a:r>
            <a:endParaRPr lang="en-GB" sz="2200" dirty="0"/>
          </a:p>
        </p:txBody>
      </p:sp>
      <p:sp>
        <p:nvSpPr>
          <p:cNvPr id="9" name="Content Placeholder 2"/>
          <p:cNvSpPr txBox="1">
            <a:spLocks/>
          </p:cNvSpPr>
          <p:nvPr/>
        </p:nvSpPr>
        <p:spPr>
          <a:xfrm>
            <a:off x="4474700" y="3934684"/>
            <a:ext cx="4040372" cy="2263104"/>
          </a:xfrm>
          <a:prstGeom prst="rect">
            <a:avLst/>
          </a:prstGeom>
        </p:spPr>
        <p:txBody>
          <a:bodyPr vert="horz" lIns="91440" tIns="45720" rIns="91440" bIns="45720" rtlCol="0">
            <a:normAutofit fontScale="85000" lnSpcReduction="20000"/>
          </a:bodyPr>
          <a:lstStyle>
            <a:lvl1pPr marL="514350" indent="-514350" algn="l" defTabSz="914400" rtl="0" eaLnBrk="1" latinLnBrk="0" hangingPunct="1">
              <a:lnSpc>
                <a:spcPct val="90000"/>
              </a:lnSpc>
              <a:spcBef>
                <a:spcPts val="1000"/>
              </a:spcBef>
              <a:buFont typeface="Arial Narrow" panose="020B060602020203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Narrow" panose="020B0606020202030204" pitchFamily="34" charset="0"/>
              <a:buNone/>
            </a:pPr>
            <a:r>
              <a:rPr lang="en-GB" sz="2200" b="1" dirty="0"/>
              <a:t>Unemployed women are more likely to come from male headed households (72%)</a:t>
            </a:r>
          </a:p>
          <a:p>
            <a:pPr marL="457200" indent="-187325">
              <a:lnSpc>
                <a:spcPct val="120000"/>
              </a:lnSpc>
            </a:pPr>
            <a:r>
              <a:rPr lang="en-GB" sz="2000" dirty="0"/>
              <a:t>FGDs have indicated that those in male headed HH are potentially discouraged from working by husbands or fathers, or just do not need to work</a:t>
            </a:r>
          </a:p>
        </p:txBody>
      </p:sp>
      <p:graphicFrame>
        <p:nvGraphicFramePr>
          <p:cNvPr id="11" name="Chart 10"/>
          <p:cNvGraphicFramePr>
            <a:graphicFrameLocks/>
          </p:cNvGraphicFramePr>
          <p:nvPr>
            <p:extLst>
              <p:ext uri="{D42A27DB-BD31-4B8C-83A1-F6EECF244321}">
                <p14:modId xmlns:p14="http://schemas.microsoft.com/office/powerpoint/2010/main" val="3735497711"/>
              </p:ext>
            </p:extLst>
          </p:nvPr>
        </p:nvGraphicFramePr>
        <p:xfrm>
          <a:off x="-183376" y="4089936"/>
          <a:ext cx="4096470" cy="25942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3331022303"/>
              </p:ext>
            </p:extLst>
          </p:nvPr>
        </p:nvGraphicFramePr>
        <p:xfrm>
          <a:off x="4370790" y="1476429"/>
          <a:ext cx="4270290" cy="21964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0369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1490"/>
            <a:ext cx="7826188" cy="727076"/>
          </a:xfrm>
        </p:spPr>
        <p:txBody>
          <a:bodyPr>
            <a:normAutofit/>
          </a:bodyPr>
          <a:lstStyle/>
          <a:p>
            <a:r>
              <a:rPr lang="en-GB" dirty="0"/>
              <a:t>Reasons for not working</a:t>
            </a:r>
          </a:p>
        </p:txBody>
      </p:sp>
      <p:sp>
        <p:nvSpPr>
          <p:cNvPr id="4" name="Content Placeholder 3"/>
          <p:cNvSpPr>
            <a:spLocks noGrp="1"/>
          </p:cNvSpPr>
          <p:nvPr>
            <p:ph idx="1"/>
          </p:nvPr>
        </p:nvSpPr>
        <p:spPr>
          <a:xfrm>
            <a:off x="245661" y="1091821"/>
            <a:ext cx="8488906" cy="2101735"/>
          </a:xfrm>
        </p:spPr>
        <p:txBody>
          <a:bodyPr>
            <a:noAutofit/>
          </a:bodyPr>
          <a:lstStyle/>
          <a:p>
            <a:pPr marL="0" indent="0" algn="just">
              <a:buNone/>
            </a:pPr>
            <a:r>
              <a:rPr lang="en-GB" sz="1800" b="1" dirty="0"/>
              <a:t>Childcare (28%) and household responsibilities (20%) are the primary reasons reported by women for not working. </a:t>
            </a:r>
            <a:endParaRPr lang="en-GB" sz="1800" dirty="0"/>
          </a:p>
          <a:p>
            <a:pPr marL="457200" lvl="1" indent="-285750" algn="just">
              <a:buFontTx/>
              <a:buChar char="-"/>
            </a:pPr>
            <a:r>
              <a:rPr lang="en-GB" sz="1800" dirty="0"/>
              <a:t>Other related reasons include pregnancy (2%) and family objection (16%)</a:t>
            </a:r>
          </a:p>
          <a:p>
            <a:pPr marL="0" indent="0" algn="just">
              <a:buNone/>
            </a:pPr>
            <a:r>
              <a:rPr lang="en-GB" sz="1800" b="1" dirty="0"/>
              <a:t>But these are not the only reasons…</a:t>
            </a:r>
          </a:p>
          <a:p>
            <a:pPr marL="457200" lvl="1" indent="-285750" algn="just">
              <a:buFontTx/>
              <a:buChar char="-"/>
            </a:pPr>
            <a:r>
              <a:rPr lang="en-GB" sz="1800" i="1" dirty="0">
                <a:sym typeface="Wingdings" panose="05000000000000000000" pitchFamily="2" charset="2"/>
              </a:rPr>
              <a:t>Structural reasons</a:t>
            </a:r>
            <a:r>
              <a:rPr lang="en-GB" sz="1800" dirty="0">
                <a:sym typeface="Wingdings" panose="05000000000000000000" pitchFamily="2" charset="2"/>
              </a:rPr>
              <a:t> lack of opportunities in the area (15%), lack of opportunities compatible with skills and training (11%) and lack of opportunities for women specifically (6%)</a:t>
            </a:r>
            <a:endParaRPr lang="en-GB" sz="1800" dirty="0"/>
          </a:p>
          <a:p>
            <a:pPr marL="457200" lvl="1" indent="-285750" algn="just">
              <a:buFontTx/>
              <a:buChar char="-"/>
            </a:pPr>
            <a:r>
              <a:rPr lang="en-GB" sz="1800" i="1" dirty="0"/>
              <a:t>Reasons that may not necessarily be barriers</a:t>
            </a:r>
            <a:r>
              <a:rPr lang="en-GB" sz="1800" dirty="0">
                <a:sym typeface="Wingdings" panose="05000000000000000000" pitchFamily="2" charset="2"/>
              </a:rPr>
              <a:t> women still being in school (8%) or left the labour market due to old age (10%)</a:t>
            </a:r>
          </a:p>
        </p:txBody>
      </p:sp>
      <p:sp>
        <p:nvSpPr>
          <p:cNvPr id="6" name="TextBox 5"/>
          <p:cNvSpPr txBox="1"/>
          <p:nvPr/>
        </p:nvSpPr>
        <p:spPr>
          <a:xfrm>
            <a:off x="2386619" y="3503720"/>
            <a:ext cx="5262148" cy="338554"/>
          </a:xfrm>
          <a:prstGeom prst="rect">
            <a:avLst/>
          </a:prstGeom>
          <a:noFill/>
        </p:spPr>
        <p:txBody>
          <a:bodyPr wrap="square" rtlCol="0">
            <a:spAutoFit/>
          </a:bodyPr>
          <a:lstStyle/>
          <a:p>
            <a:r>
              <a:rPr lang="en-GB" sz="1600" b="1" i="1" dirty="0">
                <a:latin typeface="Arial Narrow" panose="020B0606020202030204" pitchFamily="34" charset="0"/>
              </a:rPr>
              <a:t>Most frequently reported reasons for women’s unemployment</a:t>
            </a:r>
          </a:p>
        </p:txBody>
      </p:sp>
      <p:graphicFrame>
        <p:nvGraphicFramePr>
          <p:cNvPr id="7" name="Chart 6"/>
          <p:cNvGraphicFramePr>
            <a:graphicFrameLocks/>
          </p:cNvGraphicFramePr>
          <p:nvPr>
            <p:extLst>
              <p:ext uri="{D42A27DB-BD31-4B8C-83A1-F6EECF244321}">
                <p14:modId xmlns:p14="http://schemas.microsoft.com/office/powerpoint/2010/main" val="1111490724"/>
              </p:ext>
            </p:extLst>
          </p:nvPr>
        </p:nvGraphicFramePr>
        <p:xfrm>
          <a:off x="245662" y="3193556"/>
          <a:ext cx="8488905" cy="31751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6846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674"/>
            <a:ext cx="7826188" cy="732702"/>
          </a:xfrm>
        </p:spPr>
        <p:txBody>
          <a:bodyPr>
            <a:normAutofit/>
          </a:bodyPr>
          <a:lstStyle/>
          <a:p>
            <a:r>
              <a:rPr lang="en-GB" dirty="0"/>
              <a:t>Working in the past </a:t>
            </a:r>
          </a:p>
        </p:txBody>
      </p:sp>
      <p:sp>
        <p:nvSpPr>
          <p:cNvPr id="4" name="Content Placeholder 3"/>
          <p:cNvSpPr>
            <a:spLocks noGrp="1"/>
          </p:cNvSpPr>
          <p:nvPr>
            <p:ph idx="1"/>
          </p:nvPr>
        </p:nvSpPr>
        <p:spPr>
          <a:xfrm>
            <a:off x="511589" y="1241719"/>
            <a:ext cx="8155333" cy="1161941"/>
          </a:xfrm>
        </p:spPr>
        <p:txBody>
          <a:bodyPr>
            <a:normAutofit fontScale="92500" lnSpcReduction="10000"/>
          </a:bodyPr>
          <a:lstStyle/>
          <a:p>
            <a:pPr marL="0" indent="0">
              <a:lnSpc>
                <a:spcPct val="110000"/>
              </a:lnSpc>
              <a:buNone/>
            </a:pPr>
            <a:r>
              <a:rPr lang="en-GB" sz="2400" b="1" dirty="0"/>
              <a:t>Roughly a fifth of women (22%) who are not currently working were part of the labour force at some point over the past five years</a:t>
            </a:r>
            <a:r>
              <a:rPr lang="en-GB" sz="2400" dirty="0"/>
              <a:t>, including at some point in the past year.</a:t>
            </a:r>
          </a:p>
          <a:p>
            <a:pPr marL="0" indent="0" algn="just">
              <a:buNone/>
            </a:pPr>
            <a:endParaRPr lang="en-GB" sz="2200" b="1" dirty="0"/>
          </a:p>
        </p:txBody>
      </p:sp>
      <p:sp>
        <p:nvSpPr>
          <p:cNvPr id="6" name="TextBox 5"/>
          <p:cNvSpPr txBox="1"/>
          <p:nvPr/>
        </p:nvSpPr>
        <p:spPr>
          <a:xfrm>
            <a:off x="3694436" y="3291743"/>
            <a:ext cx="1855127" cy="338114"/>
          </a:xfrm>
          <a:prstGeom prst="rect">
            <a:avLst/>
          </a:prstGeom>
          <a:noFill/>
        </p:spPr>
        <p:txBody>
          <a:bodyPr wrap="square" rtlCol="0">
            <a:spAutoFit/>
          </a:bodyPr>
          <a:lstStyle/>
          <a:p>
            <a:r>
              <a:rPr lang="en-GB" sz="1600" b="1" i="1" dirty="0">
                <a:latin typeface="Arial Narrow" panose="020B0606020202030204" pitchFamily="34" charset="0"/>
              </a:rPr>
              <a:t>% </a:t>
            </a:r>
            <a:r>
              <a:rPr lang="en-GB" sz="1600" b="1" dirty="0">
                <a:latin typeface="Arial Narrow" panose="020B0606020202030204" pitchFamily="34" charset="0"/>
              </a:rPr>
              <a:t>worked in the past</a:t>
            </a:r>
            <a:endParaRPr lang="en-GB" sz="1600" b="1" i="1" dirty="0">
              <a:latin typeface="Arial Narrow" panose="020B0606020202030204" pitchFamily="34" charset="0"/>
            </a:endParaRPr>
          </a:p>
        </p:txBody>
      </p:sp>
      <p:sp>
        <p:nvSpPr>
          <p:cNvPr id="3" name="TextBox 2"/>
          <p:cNvSpPr txBox="1"/>
          <p:nvPr/>
        </p:nvSpPr>
        <p:spPr>
          <a:xfrm>
            <a:off x="511589" y="2403660"/>
            <a:ext cx="8047797" cy="769441"/>
          </a:xfrm>
          <a:prstGeom prst="rect">
            <a:avLst/>
          </a:prstGeom>
          <a:noFill/>
        </p:spPr>
        <p:txBody>
          <a:bodyPr wrap="square" rtlCol="0">
            <a:spAutoFit/>
          </a:bodyPr>
          <a:lstStyle/>
          <a:p>
            <a:pPr marL="342900" indent="-342900">
              <a:spcBef>
                <a:spcPts val="600"/>
              </a:spcBef>
              <a:buFont typeface="Arial Narrow" panose="020B0606020202030204" pitchFamily="34" charset="0"/>
              <a:buChar char="–"/>
            </a:pPr>
            <a:r>
              <a:rPr lang="en-GB" sz="2200" dirty="0">
                <a:latin typeface="Arial Narrow" panose="020B0606020202030204" pitchFamily="34" charset="0"/>
              </a:rPr>
              <a:t>The most frequently cited reasons for no longer working are low salaries (28%), childcare (26%), medical reasons (11%) and getting married (11%)</a:t>
            </a:r>
          </a:p>
        </p:txBody>
      </p:sp>
      <p:graphicFrame>
        <p:nvGraphicFramePr>
          <p:cNvPr id="13" name="Chart 12"/>
          <p:cNvGraphicFramePr>
            <a:graphicFrameLocks/>
          </p:cNvGraphicFramePr>
          <p:nvPr>
            <p:extLst>
              <p:ext uri="{D42A27DB-BD31-4B8C-83A1-F6EECF244321}">
                <p14:modId xmlns:p14="http://schemas.microsoft.com/office/powerpoint/2010/main" val="581302333"/>
              </p:ext>
            </p:extLst>
          </p:nvPr>
        </p:nvGraphicFramePr>
        <p:xfrm>
          <a:off x="2423908" y="3756994"/>
          <a:ext cx="4255191" cy="24348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955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842"/>
            <a:ext cx="7826188" cy="810036"/>
          </a:xfrm>
        </p:spPr>
        <p:txBody>
          <a:bodyPr>
            <a:normAutofit/>
          </a:bodyPr>
          <a:lstStyle/>
          <a:p>
            <a:r>
              <a:rPr lang="en-GB" dirty="0"/>
              <a:t>Do women want to work?</a:t>
            </a:r>
          </a:p>
        </p:txBody>
      </p:sp>
      <p:sp>
        <p:nvSpPr>
          <p:cNvPr id="4" name="Content Placeholder 3"/>
          <p:cNvSpPr>
            <a:spLocks noGrp="1"/>
          </p:cNvSpPr>
          <p:nvPr>
            <p:ph idx="1"/>
          </p:nvPr>
        </p:nvSpPr>
        <p:spPr>
          <a:xfrm>
            <a:off x="232013" y="1155381"/>
            <a:ext cx="8344024" cy="1332188"/>
          </a:xfrm>
        </p:spPr>
        <p:txBody>
          <a:bodyPr>
            <a:normAutofit/>
          </a:bodyPr>
          <a:lstStyle/>
          <a:p>
            <a:pPr marL="0" indent="0" algn="just">
              <a:buNone/>
            </a:pPr>
            <a:r>
              <a:rPr lang="en-GB" sz="2000" b="1" dirty="0"/>
              <a:t>A majority of women (57%) who do not currently work in the labour market would </a:t>
            </a:r>
            <a:r>
              <a:rPr lang="en-GB" sz="2000" b="1" i="1" dirty="0"/>
              <a:t>like</a:t>
            </a:r>
            <a:r>
              <a:rPr lang="en-GB" sz="2000" b="1" dirty="0"/>
              <a:t> to work, if they had the opportunity…</a:t>
            </a:r>
          </a:p>
          <a:p>
            <a:pPr lvl="1" algn="just">
              <a:buFontTx/>
              <a:buChar char="-"/>
            </a:pPr>
            <a:r>
              <a:rPr lang="en-GB" sz="1800" dirty="0"/>
              <a:t>In FGDs women cited reasons for wanting to work to be both economic (desire or need for additional income) and personal (increase independence and self-confidence)</a:t>
            </a:r>
          </a:p>
        </p:txBody>
      </p:sp>
      <p:sp>
        <p:nvSpPr>
          <p:cNvPr id="6" name="TextBox 5"/>
          <p:cNvSpPr txBox="1"/>
          <p:nvPr/>
        </p:nvSpPr>
        <p:spPr>
          <a:xfrm>
            <a:off x="2293961" y="2487569"/>
            <a:ext cx="4419600" cy="338554"/>
          </a:xfrm>
          <a:prstGeom prst="rect">
            <a:avLst/>
          </a:prstGeom>
          <a:noFill/>
        </p:spPr>
        <p:txBody>
          <a:bodyPr wrap="square" rtlCol="0">
            <a:spAutoFit/>
          </a:bodyPr>
          <a:lstStyle/>
          <a:p>
            <a:pPr algn="ctr"/>
            <a:r>
              <a:rPr lang="en-GB" sz="1600" b="1" i="1" dirty="0">
                <a:solidFill>
                  <a:prstClr val="black"/>
                </a:solidFill>
                <a:latin typeface="Arial Narrow" panose="020B0606020202030204" pitchFamily="34" charset="0"/>
              </a:rPr>
              <a:t>% of women not working wanting to work</a:t>
            </a:r>
          </a:p>
        </p:txBody>
      </p:sp>
      <p:graphicFrame>
        <p:nvGraphicFramePr>
          <p:cNvPr id="7" name="Chart 6"/>
          <p:cNvGraphicFramePr>
            <a:graphicFrameLocks/>
          </p:cNvGraphicFramePr>
          <p:nvPr>
            <p:extLst>
              <p:ext uri="{D42A27DB-BD31-4B8C-83A1-F6EECF244321}">
                <p14:modId xmlns:p14="http://schemas.microsoft.com/office/powerpoint/2010/main" val="1950811401"/>
              </p:ext>
            </p:extLst>
          </p:nvPr>
        </p:nvGraphicFramePr>
        <p:xfrm>
          <a:off x="641445" y="2831749"/>
          <a:ext cx="7629098" cy="2323257"/>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3"/>
          <p:cNvSpPr txBox="1">
            <a:spLocks/>
          </p:cNvSpPr>
          <p:nvPr/>
        </p:nvSpPr>
        <p:spPr>
          <a:xfrm>
            <a:off x="277157" y="5294420"/>
            <a:ext cx="8344024" cy="1177884"/>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Arial Narrow" panose="020B060602020203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Narrow" panose="020B0606020202030204" pitchFamily="34" charset="0"/>
              <a:buNone/>
            </a:pPr>
            <a:r>
              <a:rPr lang="en-GB" sz="2000" b="1" dirty="0"/>
              <a:t>Education stands out as the most preferred sector for employment, followed by wholesale and retail trade</a:t>
            </a:r>
          </a:p>
          <a:p>
            <a:pPr lvl="1" algn="just">
              <a:buFontTx/>
              <a:buChar char="-"/>
            </a:pPr>
            <a:r>
              <a:rPr lang="en-GB" sz="1800" dirty="0"/>
              <a:t>33% stated preference for full-time work, 42% stated preference for part-time employment</a:t>
            </a:r>
          </a:p>
        </p:txBody>
      </p:sp>
    </p:spTree>
    <p:extLst>
      <p:ext uri="{BB962C8B-B14F-4D97-AF65-F5344CB8AC3E}">
        <p14:creationId xmlns:p14="http://schemas.microsoft.com/office/powerpoint/2010/main" val="1072487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674"/>
            <a:ext cx="7826188" cy="814894"/>
          </a:xfrm>
        </p:spPr>
        <p:txBody>
          <a:bodyPr>
            <a:normAutofit/>
          </a:bodyPr>
          <a:lstStyle/>
          <a:p>
            <a:r>
              <a:rPr lang="en-GB" dirty="0"/>
              <a:t>Reasons for not wanting to work</a:t>
            </a:r>
          </a:p>
        </p:txBody>
      </p:sp>
      <p:sp>
        <p:nvSpPr>
          <p:cNvPr id="4" name="Content Placeholder 3"/>
          <p:cNvSpPr>
            <a:spLocks noGrp="1"/>
          </p:cNvSpPr>
          <p:nvPr>
            <p:ph idx="1"/>
          </p:nvPr>
        </p:nvSpPr>
        <p:spPr>
          <a:xfrm>
            <a:off x="514035" y="1291852"/>
            <a:ext cx="8115930" cy="1948653"/>
          </a:xfrm>
        </p:spPr>
        <p:txBody>
          <a:bodyPr>
            <a:normAutofit fontScale="92500" lnSpcReduction="10000"/>
          </a:bodyPr>
          <a:lstStyle/>
          <a:p>
            <a:pPr marL="0" indent="0" algn="just">
              <a:buNone/>
            </a:pPr>
            <a:r>
              <a:rPr lang="en-GB" sz="2200" b="1" dirty="0"/>
              <a:t>Disinterest in working was the most common reason for women to report not wanting to work</a:t>
            </a:r>
          </a:p>
          <a:p>
            <a:pPr algn="just"/>
            <a:r>
              <a:rPr lang="en-GB" sz="2200" dirty="0"/>
              <a:t>Other respondents reported preference to stay at home, as well as related childcare or household responsibilities</a:t>
            </a:r>
          </a:p>
          <a:p>
            <a:pPr algn="just"/>
            <a:r>
              <a:rPr lang="en-GB" sz="2200" dirty="0"/>
              <a:t>Some respondents also cited that there was no need for them to work because their husband or another family member is working</a:t>
            </a:r>
            <a:endParaRPr lang="en-GB" sz="2200" b="1" dirty="0"/>
          </a:p>
          <a:p>
            <a:pPr marL="0" indent="0" algn="just">
              <a:buNone/>
            </a:pPr>
            <a:endParaRPr lang="en-GB" sz="2200" dirty="0"/>
          </a:p>
        </p:txBody>
      </p:sp>
      <p:sp>
        <p:nvSpPr>
          <p:cNvPr id="13" name="TextBox 12"/>
          <p:cNvSpPr txBox="1"/>
          <p:nvPr/>
        </p:nvSpPr>
        <p:spPr>
          <a:xfrm>
            <a:off x="620973" y="3435518"/>
            <a:ext cx="7902054" cy="338554"/>
          </a:xfrm>
          <a:prstGeom prst="rect">
            <a:avLst/>
          </a:prstGeom>
          <a:noFill/>
        </p:spPr>
        <p:txBody>
          <a:bodyPr wrap="square" rtlCol="0">
            <a:spAutoFit/>
          </a:bodyPr>
          <a:lstStyle/>
          <a:p>
            <a:pPr algn="ctr"/>
            <a:r>
              <a:rPr lang="en-GB" sz="1600" b="1" i="1" dirty="0">
                <a:solidFill>
                  <a:prstClr val="black"/>
                </a:solidFill>
                <a:latin typeface="Arial Narrow" panose="020B0606020202030204" pitchFamily="34" charset="0"/>
              </a:rPr>
              <a:t>Reasons for not wanting to work</a:t>
            </a:r>
          </a:p>
        </p:txBody>
      </p:sp>
      <p:graphicFrame>
        <p:nvGraphicFramePr>
          <p:cNvPr id="6" name="Chart 5"/>
          <p:cNvGraphicFramePr/>
          <p:nvPr>
            <p:extLst>
              <p:ext uri="{D42A27DB-BD31-4B8C-83A1-F6EECF244321}">
                <p14:modId xmlns:p14="http://schemas.microsoft.com/office/powerpoint/2010/main" val="3349748194"/>
              </p:ext>
            </p:extLst>
          </p:nvPr>
        </p:nvGraphicFramePr>
        <p:xfrm>
          <a:off x="1168739" y="3435518"/>
          <a:ext cx="6806522" cy="2789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9185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629"/>
            <a:ext cx="7826188" cy="780539"/>
          </a:xfrm>
        </p:spPr>
        <p:txBody>
          <a:bodyPr>
            <a:normAutofit/>
          </a:bodyPr>
          <a:lstStyle/>
          <a:p>
            <a:r>
              <a:rPr lang="en-GB" dirty="0"/>
              <a:t>Are women looking for work? (1)</a:t>
            </a:r>
          </a:p>
        </p:txBody>
      </p:sp>
      <p:sp>
        <p:nvSpPr>
          <p:cNvPr id="4" name="Content Placeholder 3"/>
          <p:cNvSpPr>
            <a:spLocks noGrp="1"/>
          </p:cNvSpPr>
          <p:nvPr>
            <p:ph idx="1"/>
          </p:nvPr>
        </p:nvSpPr>
        <p:spPr>
          <a:xfrm>
            <a:off x="520701" y="1327168"/>
            <a:ext cx="7980698" cy="4859623"/>
          </a:xfrm>
        </p:spPr>
        <p:txBody>
          <a:bodyPr>
            <a:normAutofit/>
          </a:bodyPr>
          <a:lstStyle/>
          <a:p>
            <a:pPr marL="0" indent="0">
              <a:buNone/>
            </a:pPr>
            <a:r>
              <a:rPr lang="en-GB" sz="2000" b="1" dirty="0"/>
              <a:t>A majority of women who have not worked in the past one to five years have not actively sought work in the year preceding the survey</a:t>
            </a:r>
            <a:r>
              <a:rPr lang="en-GB" sz="2000" dirty="0"/>
              <a:t> </a:t>
            </a:r>
            <a:r>
              <a:rPr lang="en-GB" sz="2000" b="1" dirty="0"/>
              <a:t>(76%)</a:t>
            </a:r>
          </a:p>
          <a:p>
            <a:r>
              <a:rPr lang="en-GB" sz="2000" dirty="0"/>
              <a:t>Findings were relatively similar for both Jordanian women (77%) and Syrian refugee women (86%)</a:t>
            </a:r>
          </a:p>
          <a:p>
            <a:r>
              <a:rPr lang="en-GB" sz="2000" dirty="0"/>
              <a:t>This reveals that a desire to work does not appear to translate into women actively looking for work </a:t>
            </a:r>
          </a:p>
          <a:p>
            <a:endParaRPr lang="en-GB" sz="1800" dirty="0"/>
          </a:p>
          <a:p>
            <a:pPr marL="0" indent="0">
              <a:buNone/>
            </a:pPr>
            <a:r>
              <a:rPr lang="en-GB" sz="2000" b="1" dirty="0"/>
              <a:t>There is a relationship between women’s level of education and whether women are actively seeking employment…</a:t>
            </a:r>
          </a:p>
          <a:p>
            <a:r>
              <a:rPr lang="en-GB" sz="2000" dirty="0"/>
              <a:t>Majority of the women who are actively looking for work are highly educated, with 58% holding a two-year university diploma or a university degree</a:t>
            </a:r>
          </a:p>
          <a:p>
            <a:r>
              <a:rPr lang="en-GB" sz="2000" dirty="0"/>
              <a:t>Reflects mismatch between skills acquired at university and those required in the labour market</a:t>
            </a:r>
          </a:p>
          <a:p>
            <a:pPr marL="0" indent="0" algn="just">
              <a:buNone/>
            </a:pPr>
            <a:endParaRPr lang="en-GB" sz="1800" dirty="0"/>
          </a:p>
        </p:txBody>
      </p:sp>
      <p:sp>
        <p:nvSpPr>
          <p:cNvPr id="7" name="Content Placeholder 3"/>
          <p:cNvSpPr txBox="1">
            <a:spLocks/>
          </p:cNvSpPr>
          <p:nvPr/>
        </p:nvSpPr>
        <p:spPr>
          <a:xfrm>
            <a:off x="520701" y="5052313"/>
            <a:ext cx="7980698" cy="1293896"/>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Arial Narrow" panose="020B060602020203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Narrow" panose="020B0606020202030204" pitchFamily="34" charset="0"/>
              <a:buNone/>
            </a:pPr>
            <a:endParaRPr lang="en-GB" sz="1800" dirty="0"/>
          </a:p>
        </p:txBody>
      </p:sp>
    </p:spTree>
    <p:extLst>
      <p:ext uri="{BB962C8B-B14F-4D97-AF65-F5344CB8AC3E}">
        <p14:creationId xmlns:p14="http://schemas.microsoft.com/office/powerpoint/2010/main" val="2824142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786"/>
            <a:ext cx="7826188" cy="780539"/>
          </a:xfrm>
        </p:spPr>
        <p:txBody>
          <a:bodyPr>
            <a:normAutofit/>
          </a:bodyPr>
          <a:lstStyle/>
          <a:p>
            <a:r>
              <a:rPr lang="en-GB" dirty="0"/>
              <a:t>Are women looking for work? (2)</a:t>
            </a:r>
          </a:p>
        </p:txBody>
      </p:sp>
      <p:sp>
        <p:nvSpPr>
          <p:cNvPr id="4" name="Content Placeholder 3"/>
          <p:cNvSpPr>
            <a:spLocks noGrp="1"/>
          </p:cNvSpPr>
          <p:nvPr>
            <p:ph idx="1"/>
          </p:nvPr>
        </p:nvSpPr>
        <p:spPr>
          <a:xfrm>
            <a:off x="520701" y="1282290"/>
            <a:ext cx="7980698" cy="1243678"/>
          </a:xfrm>
        </p:spPr>
        <p:txBody>
          <a:bodyPr>
            <a:normAutofit/>
          </a:bodyPr>
          <a:lstStyle/>
          <a:p>
            <a:pPr marL="0" indent="0" algn="just">
              <a:buNone/>
            </a:pPr>
            <a:r>
              <a:rPr lang="en-GB" sz="2000" b="1" dirty="0"/>
              <a:t>Unemployment further appears to be a youth phenomenon</a:t>
            </a:r>
          </a:p>
          <a:p>
            <a:pPr algn="just"/>
            <a:r>
              <a:rPr lang="en-GB" sz="1800" dirty="0"/>
              <a:t>53% of those who have actively sought work were between 18 and 30 years old</a:t>
            </a:r>
          </a:p>
          <a:p>
            <a:pPr algn="just"/>
            <a:r>
              <a:rPr lang="en-GB" sz="1800" dirty="0"/>
              <a:t>Likelihood of continuing to actively look for work appears to reduce with age</a:t>
            </a:r>
            <a:endParaRPr lang="en-GB" sz="1800" dirty="0">
              <a:sym typeface="Wingdings" panose="05000000000000000000" pitchFamily="2" charset="2"/>
            </a:endParaRPr>
          </a:p>
        </p:txBody>
      </p:sp>
      <p:sp>
        <p:nvSpPr>
          <p:cNvPr id="6" name="TextBox 5"/>
          <p:cNvSpPr txBox="1"/>
          <p:nvPr/>
        </p:nvSpPr>
        <p:spPr>
          <a:xfrm>
            <a:off x="2699563" y="2621154"/>
            <a:ext cx="4704056" cy="338554"/>
          </a:xfrm>
          <a:prstGeom prst="rect">
            <a:avLst/>
          </a:prstGeom>
          <a:noFill/>
        </p:spPr>
        <p:txBody>
          <a:bodyPr wrap="square" rtlCol="0">
            <a:spAutoFit/>
          </a:bodyPr>
          <a:lstStyle/>
          <a:p>
            <a:r>
              <a:rPr lang="en-GB" sz="1600" b="1" i="1" dirty="0">
                <a:solidFill>
                  <a:prstClr val="black"/>
                </a:solidFill>
                <a:latin typeface="Arial Narrow" panose="020B0606020202030204" pitchFamily="34" charset="0"/>
              </a:rPr>
              <a:t>Economic inactivity and unemployment, by age group</a:t>
            </a:r>
          </a:p>
        </p:txBody>
      </p:sp>
      <p:graphicFrame>
        <p:nvGraphicFramePr>
          <p:cNvPr id="10" name="Table 9"/>
          <p:cNvGraphicFramePr>
            <a:graphicFrameLocks noGrp="1"/>
          </p:cNvGraphicFramePr>
          <p:nvPr>
            <p:extLst>
              <p:ext uri="{D42A27DB-BD31-4B8C-83A1-F6EECF244321}">
                <p14:modId xmlns:p14="http://schemas.microsoft.com/office/powerpoint/2010/main" val="1417020855"/>
              </p:ext>
            </p:extLst>
          </p:nvPr>
        </p:nvGraphicFramePr>
        <p:xfrm>
          <a:off x="1331493" y="3054894"/>
          <a:ext cx="5658853" cy="2844744"/>
        </p:xfrm>
        <a:graphic>
          <a:graphicData uri="http://schemas.openxmlformats.org/drawingml/2006/table">
            <a:tbl>
              <a:tblPr firstRow="1" firstCol="1" bandRow="1"/>
              <a:tblGrid>
                <a:gridCol w="1479638">
                  <a:extLst>
                    <a:ext uri="{9D8B030D-6E8A-4147-A177-3AD203B41FA5}">
                      <a16:colId xmlns:a16="http://schemas.microsoft.com/office/drawing/2014/main" val="20000"/>
                    </a:ext>
                  </a:extLst>
                </a:gridCol>
                <a:gridCol w="834831">
                  <a:extLst>
                    <a:ext uri="{9D8B030D-6E8A-4147-A177-3AD203B41FA5}">
                      <a16:colId xmlns:a16="http://schemas.microsoft.com/office/drawing/2014/main" val="20001"/>
                    </a:ext>
                  </a:extLst>
                </a:gridCol>
                <a:gridCol w="836096">
                  <a:extLst>
                    <a:ext uri="{9D8B030D-6E8A-4147-A177-3AD203B41FA5}">
                      <a16:colId xmlns:a16="http://schemas.microsoft.com/office/drawing/2014/main" val="20002"/>
                    </a:ext>
                  </a:extLst>
                </a:gridCol>
                <a:gridCol w="836096">
                  <a:extLst>
                    <a:ext uri="{9D8B030D-6E8A-4147-A177-3AD203B41FA5}">
                      <a16:colId xmlns:a16="http://schemas.microsoft.com/office/drawing/2014/main" val="20003"/>
                    </a:ext>
                  </a:extLst>
                </a:gridCol>
                <a:gridCol w="836096">
                  <a:extLst>
                    <a:ext uri="{9D8B030D-6E8A-4147-A177-3AD203B41FA5}">
                      <a16:colId xmlns:a16="http://schemas.microsoft.com/office/drawing/2014/main" val="20004"/>
                    </a:ext>
                  </a:extLst>
                </a:gridCol>
                <a:gridCol w="836096">
                  <a:extLst>
                    <a:ext uri="{9D8B030D-6E8A-4147-A177-3AD203B41FA5}">
                      <a16:colId xmlns:a16="http://schemas.microsoft.com/office/drawing/2014/main" val="20005"/>
                    </a:ext>
                  </a:extLst>
                </a:gridCol>
              </a:tblGrid>
              <a:tr h="398424">
                <a:tc>
                  <a:txBody>
                    <a:bodyPr/>
                    <a:lstStyle/>
                    <a:p>
                      <a:pPr algn="just">
                        <a:lnSpc>
                          <a:spcPct val="115000"/>
                        </a:lnSpc>
                      </a:pPr>
                      <a:endParaRPr lang="en-US" sz="1400" dirty="0">
                        <a:effectLst/>
                        <a:latin typeface="Arial Narrow" panose="020B0606020202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marL="0" marR="0" algn="ctr">
                        <a:lnSpc>
                          <a:spcPct val="115000"/>
                        </a:lnSpc>
                        <a:spcBef>
                          <a:spcPts val="0"/>
                        </a:spcBef>
                        <a:spcAft>
                          <a:spcPts val="0"/>
                        </a:spcAft>
                      </a:pPr>
                      <a:r>
                        <a:rPr lang="en-US" sz="14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AGE</a:t>
                      </a:r>
                      <a:r>
                        <a:rPr lang="en-US" sz="1400" b="1" baseline="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GROUP</a:t>
                      </a:r>
                      <a:endParaRPr lang="en-US" sz="14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585A"/>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98424">
                <a:tc>
                  <a:txBody>
                    <a:bodyPr/>
                    <a:lstStyle/>
                    <a:p>
                      <a:pPr marL="0" marR="0" algn="just">
                        <a:lnSpc>
                          <a:spcPct val="115000"/>
                        </a:lnSpc>
                        <a:spcBef>
                          <a:spcPts val="0"/>
                        </a:spcBef>
                        <a:spcAft>
                          <a:spcPts val="0"/>
                        </a:spcAft>
                      </a:pPr>
                      <a:r>
                        <a:rPr lang="en-GB" sz="1400">
                          <a:solidFill>
                            <a:srgbClr val="000000"/>
                          </a:solidFill>
                          <a:effectLst/>
                          <a:highlight>
                            <a:srgbClr val="FFFF00"/>
                          </a:highlight>
                          <a:latin typeface="Arial Narrow" panose="020B0606020202030204" pitchFamily="34" charset="0"/>
                          <a:ea typeface="Times New Roman" panose="02020603050405020304" pitchFamily="18" charset="0"/>
                          <a:cs typeface="Calibri" panose="020F0502020204030204" pitchFamily="34" charset="0"/>
                        </a:rPr>
                        <a:t> </a:t>
                      </a: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18-30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8D8F"/>
                    </a:solidFill>
                  </a:tcPr>
                </a:tc>
                <a:tc>
                  <a:txBody>
                    <a:bodyPr/>
                    <a:lstStyle/>
                    <a:p>
                      <a:pPr marL="0" marR="0" algn="ctr">
                        <a:lnSpc>
                          <a:spcPct val="115000"/>
                        </a:lnSpc>
                        <a:spcBef>
                          <a:spcPts val="0"/>
                        </a:spcBef>
                        <a:spcAft>
                          <a:spcPts val="0"/>
                        </a:spcAft>
                      </a:pPr>
                      <a:r>
                        <a:rPr lang="en-US" sz="14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31-40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8D8F"/>
                    </a:solidFill>
                  </a:tcPr>
                </a:tc>
                <a:tc>
                  <a:txBody>
                    <a:bodyPr/>
                    <a:lstStyle/>
                    <a:p>
                      <a:pPr marL="0" marR="0" algn="ctr">
                        <a:lnSpc>
                          <a:spcPct val="115000"/>
                        </a:lnSpc>
                        <a:spcBef>
                          <a:spcPts val="0"/>
                        </a:spcBef>
                        <a:spcAft>
                          <a:spcPts val="0"/>
                        </a:spcAft>
                      </a:pPr>
                      <a:r>
                        <a:rPr lang="en-US" sz="14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41-50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8D8F"/>
                    </a:solidFill>
                  </a:tcPr>
                </a:tc>
                <a:tc>
                  <a:txBody>
                    <a:bodyPr/>
                    <a:lstStyle/>
                    <a:p>
                      <a:pPr marL="0" marR="0" algn="ctr">
                        <a:lnSpc>
                          <a:spcPct val="115000"/>
                        </a:lnSpc>
                        <a:spcBef>
                          <a:spcPts val="0"/>
                        </a:spcBef>
                        <a:spcAft>
                          <a:spcPts val="0"/>
                        </a:spcAft>
                      </a:pPr>
                      <a:r>
                        <a:rPr lang="en-US" sz="14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51-60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8D8F"/>
                    </a:solidFill>
                  </a:tcPr>
                </a:tc>
                <a:tc>
                  <a:txBody>
                    <a:bodyPr/>
                    <a:lstStyle/>
                    <a:p>
                      <a:pPr marL="0" marR="0" algn="ctr">
                        <a:lnSpc>
                          <a:spcPct val="115000"/>
                        </a:lnSpc>
                        <a:spcBef>
                          <a:spcPts val="0"/>
                        </a:spcBef>
                        <a:spcAft>
                          <a:spcPts val="0"/>
                        </a:spcAft>
                      </a:pPr>
                      <a:r>
                        <a:rPr lang="en-US" sz="14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&gt;60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8D8F"/>
                    </a:solidFill>
                  </a:tcPr>
                </a:tc>
                <a:extLst>
                  <a:ext uri="{0D108BD9-81ED-4DB2-BD59-A6C34878D82A}">
                    <a16:rowId xmlns:a16="http://schemas.microsoft.com/office/drawing/2014/main" val="10001"/>
                  </a:ext>
                </a:extLst>
              </a:tr>
              <a:tr h="398424">
                <a:tc>
                  <a:txBody>
                    <a:bodyPr/>
                    <a:lstStyle/>
                    <a:p>
                      <a:pPr marL="0" marR="0" algn="just">
                        <a:lnSpc>
                          <a:spcPct val="115000"/>
                        </a:lnSpc>
                        <a:spcBef>
                          <a:spcPts val="0"/>
                        </a:spcBef>
                        <a:spcAft>
                          <a:spcPts val="0"/>
                        </a:spcAft>
                      </a:pPr>
                      <a:r>
                        <a:rPr lang="en-US" sz="14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Unemployed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585A"/>
                    </a:solidFill>
                  </a:tcPr>
                </a:tc>
                <a:tc>
                  <a:txBody>
                    <a:bodyPr/>
                    <a:lstStyle/>
                    <a:p>
                      <a:pPr marL="0" marR="0" algn="ctr">
                        <a:lnSpc>
                          <a:spcPct val="115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marL="0" marR="0" algn="ctr">
                        <a:lnSpc>
                          <a:spcPct val="115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7BA"/>
                    </a:solidFill>
                  </a:tcPr>
                </a:tc>
                <a:tc>
                  <a:txBody>
                    <a:bodyPr/>
                    <a:lstStyle/>
                    <a:p>
                      <a:pPr marL="0" marR="0" algn="ctr">
                        <a:lnSpc>
                          <a:spcPct val="115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C8CA"/>
                    </a:solidFill>
                  </a:tcPr>
                </a:tc>
                <a:tc>
                  <a:txBody>
                    <a:bodyPr/>
                    <a:lstStyle/>
                    <a:p>
                      <a:pPr marL="0" marR="0" algn="ctr">
                        <a:lnSpc>
                          <a:spcPct val="115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1F4"/>
                    </a:solidFill>
                  </a:tcPr>
                </a:tc>
                <a:tc>
                  <a:txBody>
                    <a:bodyPr/>
                    <a:lstStyle/>
                    <a:p>
                      <a:pPr marL="0" marR="0" algn="ctr">
                        <a:lnSpc>
                          <a:spcPct val="115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CFF"/>
                    </a:solidFill>
                  </a:tcPr>
                </a:tc>
                <a:extLst>
                  <a:ext uri="{0D108BD9-81ED-4DB2-BD59-A6C34878D82A}">
                    <a16:rowId xmlns:a16="http://schemas.microsoft.com/office/drawing/2014/main" val="10002"/>
                  </a:ext>
                </a:extLst>
              </a:tr>
              <a:tr h="659788">
                <a:tc>
                  <a:txBody>
                    <a:bodyPr/>
                    <a:lstStyle/>
                    <a:p>
                      <a:pPr marL="0" marR="0" algn="just">
                        <a:lnSpc>
                          <a:spcPct val="115000"/>
                        </a:lnSpc>
                        <a:spcBef>
                          <a:spcPts val="0"/>
                        </a:spcBef>
                        <a:spcAft>
                          <a:spcPts val="0"/>
                        </a:spcAft>
                      </a:pPr>
                      <a:r>
                        <a:rPr lang="en-US" sz="14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Economically active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A"/>
                    </a:solidFill>
                  </a:tcPr>
                </a:tc>
                <a:tc>
                  <a:txBody>
                    <a:bodyPr/>
                    <a:lstStyle/>
                    <a:p>
                      <a:pPr marL="0" marR="0" algn="ctr">
                        <a:lnSpc>
                          <a:spcPct val="115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A9B9E"/>
                    </a:solidFill>
                  </a:tcPr>
                </a:tc>
                <a:tc>
                  <a:txBody>
                    <a:bodyPr/>
                    <a:lstStyle/>
                    <a:p>
                      <a:pPr marL="0" marR="0" algn="ctr">
                        <a:lnSpc>
                          <a:spcPct val="115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BC8CA"/>
                    </a:solidFill>
                  </a:tcPr>
                </a:tc>
                <a:tc>
                  <a:txBody>
                    <a:bodyPr/>
                    <a:lstStyle/>
                    <a:p>
                      <a:pPr marL="0" marR="0" algn="ctr">
                        <a:lnSpc>
                          <a:spcPct val="115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AB2B4"/>
                    </a:solidFill>
                  </a:tcPr>
                </a:tc>
                <a:tc>
                  <a:txBody>
                    <a:bodyPr/>
                    <a:lstStyle/>
                    <a:p>
                      <a:pPr marL="0" marR="0" algn="ctr">
                        <a:lnSpc>
                          <a:spcPct val="115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BD3D6"/>
                    </a:solidFill>
                  </a:tcPr>
                </a:tc>
                <a:tc>
                  <a:txBody>
                    <a:bodyPr/>
                    <a:lstStyle/>
                    <a:p>
                      <a:pPr marL="0" marR="0" algn="ctr">
                        <a:lnSpc>
                          <a:spcPct val="115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CF1F4"/>
                    </a:solidFill>
                  </a:tcPr>
                </a:tc>
                <a:extLst>
                  <a:ext uri="{0D108BD9-81ED-4DB2-BD59-A6C34878D82A}">
                    <a16:rowId xmlns:a16="http://schemas.microsoft.com/office/drawing/2014/main" val="10003"/>
                  </a:ext>
                </a:extLst>
              </a:tr>
              <a:tr h="989684">
                <a:tc>
                  <a:txBody>
                    <a:bodyPr/>
                    <a:lstStyle/>
                    <a:p>
                      <a:pPr marL="0" marR="0" algn="l">
                        <a:lnSpc>
                          <a:spcPct val="115000"/>
                        </a:lnSpc>
                        <a:spcBef>
                          <a:spcPts val="0"/>
                        </a:spcBef>
                        <a:spcAft>
                          <a:spcPts val="0"/>
                        </a:spcAft>
                      </a:pPr>
                      <a:r>
                        <a:rPr lang="en-US" sz="1400" b="1" i="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Age</a:t>
                      </a:r>
                      <a:r>
                        <a:rPr lang="en-US" sz="1400" b="1" i="1" baseline="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group proportion in total sample</a:t>
                      </a:r>
                      <a:endParaRPr lang="en-US" sz="1400" b="1" i="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585A"/>
                    </a:solidFill>
                  </a:tcPr>
                </a:tc>
                <a:tc>
                  <a:txBody>
                    <a:bodyPr/>
                    <a:lstStyle/>
                    <a:p>
                      <a:pPr marL="0" marR="0" algn="ctr">
                        <a:lnSpc>
                          <a:spcPct val="115000"/>
                        </a:lnSpc>
                        <a:spcBef>
                          <a:spcPts val="0"/>
                        </a:spcBef>
                        <a:spcAft>
                          <a:spcPts val="0"/>
                        </a:spcAft>
                      </a:pPr>
                      <a:r>
                        <a:rPr lang="en-US" sz="1400" b="1" i="1" dirty="0">
                          <a:effectLst/>
                          <a:latin typeface="Arial Narrow" panose="020B0606020202030204" pitchFamily="34" charset="0"/>
                          <a:ea typeface="Calibri" panose="020F0502020204030204" pitchFamily="34" charset="0"/>
                          <a:cs typeface="Times New Roman" panose="02020603050405020304" pitchFamily="18" charset="0"/>
                        </a:rPr>
                        <a:t>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9093"/>
                    </a:solidFill>
                  </a:tcPr>
                </a:tc>
                <a:tc>
                  <a:txBody>
                    <a:bodyPr/>
                    <a:lstStyle/>
                    <a:p>
                      <a:pPr marL="0" marR="0" algn="ctr">
                        <a:lnSpc>
                          <a:spcPct val="115000"/>
                        </a:lnSpc>
                        <a:spcBef>
                          <a:spcPts val="0"/>
                        </a:spcBef>
                        <a:spcAft>
                          <a:spcPts val="0"/>
                        </a:spcAft>
                      </a:pPr>
                      <a:r>
                        <a:rPr lang="en-US" sz="1400" b="1" i="1" dirty="0">
                          <a:effectLst/>
                          <a:latin typeface="Arial Narrow" panose="020B0606020202030204" pitchFamily="34" charset="0"/>
                          <a:ea typeface="Calibri" panose="020F0502020204030204" pitchFamily="34" charset="0"/>
                          <a:cs typeface="Times New Roman" panose="02020603050405020304" pitchFamily="18" charset="0"/>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4B7"/>
                    </a:solidFill>
                  </a:tcPr>
                </a:tc>
                <a:tc>
                  <a:txBody>
                    <a:bodyPr/>
                    <a:lstStyle/>
                    <a:p>
                      <a:pPr marL="0" marR="0" algn="ctr">
                        <a:lnSpc>
                          <a:spcPct val="115000"/>
                        </a:lnSpc>
                        <a:spcBef>
                          <a:spcPts val="0"/>
                        </a:spcBef>
                        <a:spcAft>
                          <a:spcPts val="0"/>
                        </a:spcAft>
                      </a:pPr>
                      <a:r>
                        <a:rPr lang="en-US" sz="1400" b="1" i="1" dirty="0">
                          <a:effectLst/>
                          <a:latin typeface="Arial Narrow" panose="020B0606020202030204" pitchFamily="34" charset="0"/>
                          <a:ea typeface="Calibri" panose="020F0502020204030204" pitchFamily="34" charset="0"/>
                          <a:cs typeface="Times New Roman" panose="02020603050405020304" pitchFamily="18" charset="0"/>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DBF"/>
                    </a:solidFill>
                  </a:tcPr>
                </a:tc>
                <a:tc>
                  <a:txBody>
                    <a:bodyPr/>
                    <a:lstStyle/>
                    <a:p>
                      <a:pPr marL="0" marR="0" algn="ctr">
                        <a:lnSpc>
                          <a:spcPct val="115000"/>
                        </a:lnSpc>
                        <a:spcBef>
                          <a:spcPts val="0"/>
                        </a:spcBef>
                        <a:spcAft>
                          <a:spcPts val="0"/>
                        </a:spcAft>
                      </a:pPr>
                      <a:r>
                        <a:rPr lang="en-US" sz="1400" b="1" i="1" dirty="0">
                          <a:effectLst/>
                          <a:latin typeface="Arial Narrow" panose="020B0606020202030204" pitchFamily="34" charset="0"/>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1E4"/>
                    </a:solidFill>
                  </a:tcPr>
                </a:tc>
                <a:tc>
                  <a:txBody>
                    <a:bodyPr/>
                    <a:lstStyle/>
                    <a:p>
                      <a:pPr marL="0" marR="0" algn="ctr">
                        <a:lnSpc>
                          <a:spcPct val="115000"/>
                        </a:lnSpc>
                        <a:spcBef>
                          <a:spcPts val="0"/>
                        </a:spcBef>
                        <a:spcAft>
                          <a:spcPts val="0"/>
                        </a:spcAft>
                      </a:pPr>
                      <a:r>
                        <a:rPr lang="en-US" sz="1400" b="1" i="1" dirty="0">
                          <a:effectLst/>
                          <a:latin typeface="Arial Narrow" panose="020B0606020202030204" pitchFamily="34" charset="0"/>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7FA"/>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67128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276" y="2281995"/>
            <a:ext cx="7873448" cy="1355727"/>
          </a:xfrm>
          <a:solidFill>
            <a:srgbClr val="585859"/>
          </a:solidFill>
        </p:spPr>
        <p:txBody>
          <a:bodyPr>
            <a:normAutofit/>
          </a:bodyPr>
          <a:lstStyle/>
          <a:p>
            <a:r>
              <a:rPr lang="en-GB" dirty="0"/>
              <a:t>Obstacles to Employment</a:t>
            </a:r>
          </a:p>
        </p:txBody>
      </p:sp>
    </p:spTree>
    <p:extLst>
      <p:ext uri="{BB962C8B-B14F-4D97-AF65-F5344CB8AC3E}">
        <p14:creationId xmlns:p14="http://schemas.microsoft.com/office/powerpoint/2010/main" val="157046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CONTEXT</a:t>
            </a:r>
            <a:br>
              <a:rPr lang="en-GB" dirty="0"/>
            </a:br>
            <a:r>
              <a:rPr lang="en-GB" dirty="0"/>
              <a:t>Objectives &amp; Methodology</a:t>
            </a:r>
          </a:p>
        </p:txBody>
      </p:sp>
    </p:spTree>
    <p:extLst>
      <p:ext uri="{BB962C8B-B14F-4D97-AF65-F5344CB8AC3E}">
        <p14:creationId xmlns:p14="http://schemas.microsoft.com/office/powerpoint/2010/main" val="2517397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20674"/>
            <a:ext cx="8350624" cy="728197"/>
          </a:xfrm>
        </p:spPr>
        <p:txBody>
          <a:bodyPr>
            <a:noAutofit/>
          </a:bodyPr>
          <a:lstStyle/>
          <a:p>
            <a:r>
              <a:rPr lang="en-GB" dirty="0"/>
              <a:t>Satisfaction with job opportunities (1)</a:t>
            </a:r>
          </a:p>
        </p:txBody>
      </p:sp>
      <p:sp>
        <p:nvSpPr>
          <p:cNvPr id="4" name="Content Placeholder 3"/>
          <p:cNvSpPr>
            <a:spLocks noGrp="1"/>
          </p:cNvSpPr>
          <p:nvPr>
            <p:ph idx="1"/>
          </p:nvPr>
        </p:nvSpPr>
        <p:spPr>
          <a:xfrm>
            <a:off x="224590" y="1796717"/>
            <a:ext cx="3593431" cy="2021304"/>
          </a:xfrm>
        </p:spPr>
        <p:txBody>
          <a:bodyPr>
            <a:normAutofit fontScale="92500"/>
          </a:bodyPr>
          <a:lstStyle/>
          <a:p>
            <a:pPr>
              <a:lnSpc>
                <a:spcPct val="100000"/>
              </a:lnSpc>
              <a:spcAft>
                <a:spcPts val="600"/>
              </a:spcAft>
            </a:pPr>
            <a:r>
              <a:rPr lang="en-GB" sz="1800" dirty="0"/>
              <a:t>Nearly half (49%) report being either dissatisfied or very dissatisfied </a:t>
            </a:r>
          </a:p>
          <a:p>
            <a:pPr>
              <a:lnSpc>
                <a:spcPct val="100000"/>
              </a:lnSpc>
              <a:spcAft>
                <a:spcPts val="600"/>
              </a:spcAft>
            </a:pPr>
            <a:r>
              <a:rPr lang="en-GB" sz="1800" dirty="0"/>
              <a:t>Less than a quarter of those surveyed (24%) said that they are either satisfied or very satisfied with job opportunities </a:t>
            </a:r>
          </a:p>
        </p:txBody>
      </p:sp>
      <p:graphicFrame>
        <p:nvGraphicFramePr>
          <p:cNvPr id="7" name="Chart 6"/>
          <p:cNvGraphicFramePr/>
          <p:nvPr>
            <p:extLst>
              <p:ext uri="{D42A27DB-BD31-4B8C-83A1-F6EECF244321}">
                <p14:modId xmlns:p14="http://schemas.microsoft.com/office/powerpoint/2010/main" val="4215516110"/>
              </p:ext>
            </p:extLst>
          </p:nvPr>
        </p:nvGraphicFramePr>
        <p:xfrm>
          <a:off x="3818021" y="1589267"/>
          <a:ext cx="5165558" cy="243620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24590" y="1273543"/>
            <a:ext cx="8126034" cy="369332"/>
          </a:xfrm>
          <a:prstGeom prst="rect">
            <a:avLst/>
          </a:prstGeom>
        </p:spPr>
        <p:txBody>
          <a:bodyPr wrap="square">
            <a:spAutoFit/>
          </a:bodyPr>
          <a:lstStyle/>
          <a:p>
            <a:pPr lvl="0" algn="just">
              <a:lnSpc>
                <a:spcPct val="90000"/>
              </a:lnSpc>
              <a:spcBef>
                <a:spcPts val="1000"/>
              </a:spcBef>
              <a:spcAft>
                <a:spcPts val="600"/>
              </a:spcAft>
            </a:pPr>
            <a:r>
              <a:rPr lang="en-GB" sz="2000" b="1" dirty="0">
                <a:solidFill>
                  <a:prstClr val="black"/>
                </a:solidFill>
                <a:latin typeface="Arial Narrow" panose="020B0606020202030204" pitchFamily="34" charset="0"/>
              </a:rPr>
              <a:t>Women are commonly dissatisfied with their employment opportunities</a:t>
            </a:r>
          </a:p>
        </p:txBody>
      </p:sp>
      <p:sp>
        <p:nvSpPr>
          <p:cNvPr id="10" name="Content Placeholder 3"/>
          <p:cNvSpPr txBox="1">
            <a:spLocks/>
          </p:cNvSpPr>
          <p:nvPr/>
        </p:nvSpPr>
        <p:spPr>
          <a:xfrm>
            <a:off x="224590" y="3931520"/>
            <a:ext cx="8126035" cy="673851"/>
          </a:xfrm>
          <a:prstGeom prst="rect">
            <a:avLst/>
          </a:prstGeom>
        </p:spPr>
        <p:txBody>
          <a:bodyPr vert="horz" lIns="91440" tIns="45720" rIns="91440" bIns="45720" rtlCol="0">
            <a:normAutofit lnSpcReduction="10000"/>
          </a:bodyPr>
          <a:lstStyle>
            <a:lvl1pPr marL="514350" indent="-514350" algn="l" defTabSz="914400" rtl="0" eaLnBrk="1" latinLnBrk="0" hangingPunct="1">
              <a:lnSpc>
                <a:spcPct val="90000"/>
              </a:lnSpc>
              <a:spcBef>
                <a:spcPts val="1000"/>
              </a:spcBef>
              <a:buFont typeface="Arial Narrow" panose="020B060602020203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GB" sz="2000" b="1" dirty="0"/>
              <a:t>Women who are currently employed are more likely to be satisfied with opportunities than those who are not</a:t>
            </a:r>
          </a:p>
        </p:txBody>
      </p:sp>
      <p:graphicFrame>
        <p:nvGraphicFramePr>
          <p:cNvPr id="11" name="Chart 10"/>
          <p:cNvGraphicFramePr/>
          <p:nvPr>
            <p:extLst>
              <p:ext uri="{D42A27DB-BD31-4B8C-83A1-F6EECF244321}">
                <p14:modId xmlns:p14="http://schemas.microsoft.com/office/powerpoint/2010/main" val="2101796749"/>
              </p:ext>
            </p:extLst>
          </p:nvPr>
        </p:nvGraphicFramePr>
        <p:xfrm>
          <a:off x="451306" y="5026648"/>
          <a:ext cx="7576349" cy="1229596"/>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372309" y="4646732"/>
            <a:ext cx="6978315" cy="338554"/>
          </a:xfrm>
          <a:prstGeom prst="rect">
            <a:avLst/>
          </a:prstGeom>
          <a:noFill/>
        </p:spPr>
        <p:txBody>
          <a:bodyPr wrap="square" rtlCol="0">
            <a:spAutoFit/>
          </a:bodyPr>
          <a:lstStyle/>
          <a:p>
            <a:pPr algn="ctr"/>
            <a:r>
              <a:rPr lang="en-GB" sz="1600" b="1" i="1" dirty="0">
                <a:solidFill>
                  <a:prstClr val="black"/>
                </a:solidFill>
                <a:latin typeface="Arial Narrow" panose="020B0606020202030204" pitchFamily="34" charset="0"/>
              </a:rPr>
              <a:t>Satisfaction with employment opportunities for women, by employment status</a:t>
            </a:r>
          </a:p>
        </p:txBody>
      </p:sp>
    </p:spTree>
    <p:extLst>
      <p:ext uri="{BB962C8B-B14F-4D97-AF65-F5344CB8AC3E}">
        <p14:creationId xmlns:p14="http://schemas.microsoft.com/office/powerpoint/2010/main" val="3045733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20674"/>
            <a:ext cx="8350624" cy="728197"/>
          </a:xfrm>
        </p:spPr>
        <p:txBody>
          <a:bodyPr>
            <a:noAutofit/>
          </a:bodyPr>
          <a:lstStyle/>
          <a:p>
            <a:r>
              <a:rPr lang="en-GB" dirty="0"/>
              <a:t>Satisfaction with job opportunities (2)</a:t>
            </a:r>
          </a:p>
        </p:txBody>
      </p:sp>
      <p:sp>
        <p:nvSpPr>
          <p:cNvPr id="4" name="Content Placeholder 3"/>
          <p:cNvSpPr>
            <a:spLocks noGrp="1"/>
          </p:cNvSpPr>
          <p:nvPr>
            <p:ph idx="1"/>
          </p:nvPr>
        </p:nvSpPr>
        <p:spPr>
          <a:xfrm>
            <a:off x="537328" y="1241379"/>
            <a:ext cx="7975821" cy="2014867"/>
          </a:xfrm>
        </p:spPr>
        <p:txBody>
          <a:bodyPr>
            <a:normAutofit/>
          </a:bodyPr>
          <a:lstStyle/>
          <a:p>
            <a:pPr marL="0" indent="0">
              <a:spcAft>
                <a:spcPts val="600"/>
              </a:spcAft>
              <a:buNone/>
            </a:pPr>
            <a:r>
              <a:rPr lang="en-GB" sz="2200" b="1" dirty="0"/>
              <a:t>In general, Jordanians were more likely than Syrians to say that they were dissatisfied with job opportunities</a:t>
            </a:r>
          </a:p>
          <a:p>
            <a:pPr>
              <a:spcAft>
                <a:spcPts val="600"/>
              </a:spcAft>
            </a:pPr>
            <a:r>
              <a:rPr lang="en-GB" sz="2000" dirty="0"/>
              <a:t>Syrians are more likely to say that they don’t know (34%) compared to 8% for Jordanians, which may indicate a limited awareness of job opportunities overall</a:t>
            </a:r>
          </a:p>
          <a:p>
            <a:pPr algn="just">
              <a:spcAft>
                <a:spcPts val="600"/>
              </a:spcAft>
            </a:pPr>
            <a:endParaRPr lang="en-GB" sz="2200" dirty="0"/>
          </a:p>
        </p:txBody>
      </p:sp>
      <p:sp>
        <p:nvSpPr>
          <p:cNvPr id="2" name="TextBox 1"/>
          <p:cNvSpPr txBox="1"/>
          <p:nvPr/>
        </p:nvSpPr>
        <p:spPr>
          <a:xfrm>
            <a:off x="1668380" y="3102357"/>
            <a:ext cx="6561220" cy="369332"/>
          </a:xfrm>
          <a:prstGeom prst="rect">
            <a:avLst/>
          </a:prstGeom>
          <a:noFill/>
        </p:spPr>
        <p:txBody>
          <a:bodyPr wrap="square" rtlCol="0">
            <a:spAutoFit/>
          </a:bodyPr>
          <a:lstStyle/>
          <a:p>
            <a:pPr algn="ctr"/>
            <a:r>
              <a:rPr lang="en-GB" b="1" i="1" dirty="0">
                <a:solidFill>
                  <a:prstClr val="black"/>
                </a:solidFill>
                <a:latin typeface="Arial Narrow" panose="020B0606020202030204" pitchFamily="34" charset="0"/>
              </a:rPr>
              <a:t>Satisfaction with job opportunities for women, by nationality</a:t>
            </a:r>
          </a:p>
        </p:txBody>
      </p:sp>
      <p:graphicFrame>
        <p:nvGraphicFramePr>
          <p:cNvPr id="7" name="Chart 6"/>
          <p:cNvGraphicFramePr>
            <a:graphicFrameLocks/>
          </p:cNvGraphicFramePr>
          <p:nvPr>
            <p:extLst>
              <p:ext uri="{D42A27DB-BD31-4B8C-83A1-F6EECF244321}">
                <p14:modId xmlns:p14="http://schemas.microsoft.com/office/powerpoint/2010/main" val="2506082160"/>
              </p:ext>
            </p:extLst>
          </p:nvPr>
        </p:nvGraphicFramePr>
        <p:xfrm>
          <a:off x="799450" y="3256246"/>
          <a:ext cx="7551174" cy="30851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6020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20674"/>
            <a:ext cx="8350624" cy="728197"/>
          </a:xfrm>
        </p:spPr>
        <p:txBody>
          <a:bodyPr>
            <a:noAutofit/>
          </a:bodyPr>
          <a:lstStyle/>
          <a:p>
            <a:r>
              <a:rPr lang="en-US" dirty="0"/>
              <a:t>Reasons for dissatisfaction</a:t>
            </a:r>
            <a:endParaRPr lang="en-GB" dirty="0"/>
          </a:p>
        </p:txBody>
      </p:sp>
      <p:sp>
        <p:nvSpPr>
          <p:cNvPr id="4" name="Content Placeholder 3"/>
          <p:cNvSpPr>
            <a:spLocks noGrp="1"/>
          </p:cNvSpPr>
          <p:nvPr>
            <p:ph idx="1"/>
          </p:nvPr>
        </p:nvSpPr>
        <p:spPr>
          <a:xfrm>
            <a:off x="532155" y="1263026"/>
            <a:ext cx="8079691" cy="1902586"/>
          </a:xfrm>
        </p:spPr>
        <p:txBody>
          <a:bodyPr>
            <a:normAutofit fontScale="77500" lnSpcReduction="20000"/>
          </a:bodyPr>
          <a:lstStyle/>
          <a:p>
            <a:pPr marL="0" indent="0">
              <a:lnSpc>
                <a:spcPct val="120000"/>
              </a:lnSpc>
              <a:spcAft>
                <a:spcPts val="600"/>
              </a:spcAft>
              <a:buNone/>
            </a:pPr>
            <a:r>
              <a:rPr lang="en-GB" sz="2400" b="1" dirty="0"/>
              <a:t>The main reasons for dissatisfaction appear to be a lack of job availability in both the private and public sectors</a:t>
            </a:r>
          </a:p>
          <a:p>
            <a:pPr>
              <a:lnSpc>
                <a:spcPct val="120000"/>
              </a:lnSpc>
              <a:spcAft>
                <a:spcPts val="600"/>
              </a:spcAft>
            </a:pPr>
            <a:r>
              <a:rPr lang="en-GB" sz="2200" dirty="0"/>
              <a:t>The same three reasons were mentioned most frequently by Jordanian and Syrian women </a:t>
            </a:r>
          </a:p>
          <a:p>
            <a:pPr>
              <a:lnSpc>
                <a:spcPct val="120000"/>
              </a:lnSpc>
              <a:spcAft>
                <a:spcPts val="600"/>
              </a:spcAft>
            </a:pPr>
            <a:r>
              <a:rPr lang="en-GB" sz="2200" dirty="0"/>
              <a:t>Available jobs not matching their skills and education level is perceived by a near equal proportion of Jordanian and Syrian women</a:t>
            </a:r>
          </a:p>
        </p:txBody>
      </p:sp>
      <p:graphicFrame>
        <p:nvGraphicFramePr>
          <p:cNvPr id="5" name="Chart 4"/>
          <p:cNvGraphicFramePr>
            <a:graphicFrameLocks/>
          </p:cNvGraphicFramePr>
          <p:nvPr>
            <p:extLst>
              <p:ext uri="{D42A27DB-BD31-4B8C-83A1-F6EECF244321}">
                <p14:modId xmlns:p14="http://schemas.microsoft.com/office/powerpoint/2010/main" val="242730191"/>
              </p:ext>
            </p:extLst>
          </p:nvPr>
        </p:nvGraphicFramePr>
        <p:xfrm>
          <a:off x="875071" y="3273136"/>
          <a:ext cx="7475553" cy="335380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265484" y="3278632"/>
            <a:ext cx="4419600" cy="338554"/>
          </a:xfrm>
          <a:prstGeom prst="rect">
            <a:avLst/>
          </a:prstGeom>
          <a:noFill/>
        </p:spPr>
        <p:txBody>
          <a:bodyPr wrap="square" rtlCol="0">
            <a:spAutoFit/>
          </a:bodyPr>
          <a:lstStyle/>
          <a:p>
            <a:pPr algn="ctr"/>
            <a:r>
              <a:rPr lang="en-GB" sz="1600" b="1" i="1" dirty="0">
                <a:solidFill>
                  <a:prstClr val="black"/>
                </a:solidFill>
                <a:latin typeface="Arial Narrow" panose="020B0606020202030204" pitchFamily="34" charset="0"/>
              </a:rPr>
              <a:t>Reasons for dissatisfaction with job opportunities</a:t>
            </a:r>
          </a:p>
        </p:txBody>
      </p:sp>
    </p:spTree>
    <p:extLst>
      <p:ext uri="{BB962C8B-B14F-4D97-AF65-F5344CB8AC3E}">
        <p14:creationId xmlns:p14="http://schemas.microsoft.com/office/powerpoint/2010/main" val="2068552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0464"/>
            <a:ext cx="8408504" cy="728197"/>
          </a:xfrm>
        </p:spPr>
        <p:txBody>
          <a:bodyPr>
            <a:noAutofit/>
          </a:bodyPr>
          <a:lstStyle/>
          <a:p>
            <a:r>
              <a:rPr lang="en-GB" sz="4200" dirty="0"/>
              <a:t>Existence of obstacles to employment (1)</a:t>
            </a:r>
          </a:p>
        </p:txBody>
      </p:sp>
      <p:sp>
        <p:nvSpPr>
          <p:cNvPr id="6" name="Content Placeholder 3"/>
          <p:cNvSpPr>
            <a:spLocks noGrp="1"/>
          </p:cNvSpPr>
          <p:nvPr>
            <p:ph idx="1"/>
          </p:nvPr>
        </p:nvSpPr>
        <p:spPr>
          <a:xfrm>
            <a:off x="483753" y="1152928"/>
            <a:ext cx="7975821" cy="1141864"/>
          </a:xfrm>
        </p:spPr>
        <p:txBody>
          <a:bodyPr>
            <a:normAutofit fontScale="92500" lnSpcReduction="10000"/>
          </a:bodyPr>
          <a:lstStyle/>
          <a:p>
            <a:pPr marL="0" indent="0">
              <a:lnSpc>
                <a:spcPct val="110000"/>
              </a:lnSpc>
              <a:spcAft>
                <a:spcPts val="600"/>
              </a:spcAft>
              <a:buNone/>
            </a:pPr>
            <a:r>
              <a:rPr lang="en-US" sz="2200" b="1" dirty="0"/>
              <a:t>Women’s common dissatisfaction with female employment opportunities is confirmed by the common perception of prevailing obstacles to female employment…</a:t>
            </a:r>
          </a:p>
          <a:p>
            <a:pPr marL="0" indent="0" algn="just">
              <a:spcAft>
                <a:spcPts val="600"/>
              </a:spcAft>
              <a:buNone/>
            </a:pPr>
            <a:endParaRPr lang="en-GB" sz="2200" b="1" dirty="0"/>
          </a:p>
        </p:txBody>
      </p:sp>
      <p:sp>
        <p:nvSpPr>
          <p:cNvPr id="7" name="TextBox 6"/>
          <p:cNvSpPr txBox="1"/>
          <p:nvPr/>
        </p:nvSpPr>
        <p:spPr>
          <a:xfrm>
            <a:off x="1785048" y="3517033"/>
            <a:ext cx="5642447" cy="369332"/>
          </a:xfrm>
          <a:prstGeom prst="rect">
            <a:avLst/>
          </a:prstGeom>
          <a:noFill/>
        </p:spPr>
        <p:txBody>
          <a:bodyPr wrap="square" rtlCol="0">
            <a:spAutoFit/>
          </a:bodyPr>
          <a:lstStyle/>
          <a:p>
            <a:pPr algn="ctr"/>
            <a:r>
              <a:rPr lang="en-GB" b="1" i="1" dirty="0">
                <a:latin typeface="Arial Narrow" panose="020B0606020202030204" pitchFamily="34" charset="0"/>
              </a:rPr>
              <a:t>% reporting obstacles are preventing women from working</a:t>
            </a:r>
          </a:p>
        </p:txBody>
      </p:sp>
      <p:graphicFrame>
        <p:nvGraphicFramePr>
          <p:cNvPr id="8" name="Chart 7"/>
          <p:cNvGraphicFramePr>
            <a:graphicFrameLocks/>
          </p:cNvGraphicFramePr>
          <p:nvPr>
            <p:extLst>
              <p:ext uri="{D42A27DB-BD31-4B8C-83A1-F6EECF244321}">
                <p14:modId xmlns:p14="http://schemas.microsoft.com/office/powerpoint/2010/main" val="2571478948"/>
              </p:ext>
            </p:extLst>
          </p:nvPr>
        </p:nvGraphicFramePr>
        <p:xfrm>
          <a:off x="1930006" y="3824819"/>
          <a:ext cx="4952057" cy="2504409"/>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3"/>
          <p:cNvSpPr txBox="1">
            <a:spLocks/>
          </p:cNvSpPr>
          <p:nvPr/>
        </p:nvSpPr>
        <p:spPr>
          <a:xfrm>
            <a:off x="483753" y="2225794"/>
            <a:ext cx="8009915" cy="1367494"/>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Arial Narrow" panose="020B060602020203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200" dirty="0"/>
              <a:t>76% responded that they believe that there are obstacles to women’s employment</a:t>
            </a:r>
          </a:p>
          <a:p>
            <a:pPr>
              <a:spcAft>
                <a:spcPts val="600"/>
              </a:spcAft>
            </a:pPr>
            <a:r>
              <a:rPr lang="en-US" sz="2200" dirty="0"/>
              <a:t>These perceptions are related to current employment status</a:t>
            </a:r>
          </a:p>
        </p:txBody>
      </p:sp>
    </p:spTree>
    <p:extLst>
      <p:ext uri="{BB962C8B-B14F-4D97-AF65-F5344CB8AC3E}">
        <p14:creationId xmlns:p14="http://schemas.microsoft.com/office/powerpoint/2010/main" val="2895067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20674"/>
            <a:ext cx="8350624" cy="728197"/>
          </a:xfrm>
        </p:spPr>
        <p:txBody>
          <a:bodyPr>
            <a:noAutofit/>
          </a:bodyPr>
          <a:lstStyle/>
          <a:p>
            <a:r>
              <a:rPr lang="en-GB" dirty="0"/>
              <a:t>Obstacles to employment</a:t>
            </a:r>
          </a:p>
        </p:txBody>
      </p:sp>
      <p:graphicFrame>
        <p:nvGraphicFramePr>
          <p:cNvPr id="5" name="Chart 4"/>
          <p:cNvGraphicFramePr>
            <a:graphicFrameLocks/>
          </p:cNvGraphicFramePr>
          <p:nvPr>
            <p:extLst>
              <p:ext uri="{D42A27DB-BD31-4B8C-83A1-F6EECF244321}">
                <p14:modId xmlns:p14="http://schemas.microsoft.com/office/powerpoint/2010/main" val="3803792793"/>
              </p:ext>
            </p:extLst>
          </p:nvPr>
        </p:nvGraphicFramePr>
        <p:xfrm>
          <a:off x="727587" y="3975846"/>
          <a:ext cx="7321039" cy="2206292"/>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3"/>
          <p:cNvSpPr>
            <a:spLocks noGrp="1"/>
          </p:cNvSpPr>
          <p:nvPr>
            <p:ph idx="1"/>
          </p:nvPr>
        </p:nvSpPr>
        <p:spPr>
          <a:xfrm>
            <a:off x="611559" y="1210743"/>
            <a:ext cx="7944224" cy="2507578"/>
          </a:xfrm>
        </p:spPr>
        <p:txBody>
          <a:bodyPr>
            <a:normAutofit fontScale="92500" lnSpcReduction="20000"/>
          </a:bodyPr>
          <a:lstStyle/>
          <a:p>
            <a:pPr marL="0" indent="0">
              <a:lnSpc>
                <a:spcPct val="110000"/>
              </a:lnSpc>
              <a:spcAft>
                <a:spcPts val="600"/>
              </a:spcAft>
              <a:buNone/>
            </a:pPr>
            <a:r>
              <a:rPr lang="en-GB" sz="2400" b="1" dirty="0"/>
              <a:t>Both Syrians and Jordanian women agree that obstacles to women’s employment do exist</a:t>
            </a:r>
          </a:p>
          <a:p>
            <a:pPr>
              <a:lnSpc>
                <a:spcPct val="110000"/>
              </a:lnSpc>
              <a:spcAft>
                <a:spcPts val="600"/>
              </a:spcAft>
            </a:pPr>
            <a:r>
              <a:rPr lang="en-GB" sz="2200" dirty="0"/>
              <a:t>Jordanians were more likely to say that obstacles existed (77% compared to 60% of Syrian women)</a:t>
            </a:r>
          </a:p>
          <a:p>
            <a:pPr>
              <a:lnSpc>
                <a:spcPct val="110000"/>
              </a:lnSpc>
              <a:spcAft>
                <a:spcPts val="600"/>
              </a:spcAft>
            </a:pPr>
            <a:r>
              <a:rPr lang="en-GB" sz="2200" dirty="0"/>
              <a:t>A larger proportion of Syrian women reported not knowing whether obstacles exist (17%), </a:t>
            </a:r>
            <a:r>
              <a:rPr lang="en-US" sz="2200" dirty="0"/>
              <a:t>which may indicate more limited interaction with the Jordanian employment landscape</a:t>
            </a:r>
            <a:endParaRPr lang="en-GB" sz="2200" dirty="0"/>
          </a:p>
        </p:txBody>
      </p:sp>
      <p:sp>
        <p:nvSpPr>
          <p:cNvPr id="7" name="TextBox 6"/>
          <p:cNvSpPr txBox="1"/>
          <p:nvPr/>
        </p:nvSpPr>
        <p:spPr>
          <a:xfrm>
            <a:off x="1797049" y="3718321"/>
            <a:ext cx="6146069" cy="369332"/>
          </a:xfrm>
          <a:prstGeom prst="rect">
            <a:avLst/>
          </a:prstGeom>
          <a:noFill/>
        </p:spPr>
        <p:txBody>
          <a:bodyPr wrap="square" rtlCol="0">
            <a:spAutoFit/>
          </a:bodyPr>
          <a:lstStyle/>
          <a:p>
            <a:r>
              <a:rPr lang="en-GB" b="1" i="1" dirty="0">
                <a:latin typeface="Arial Narrow" panose="020B0606020202030204" pitchFamily="34" charset="0"/>
              </a:rPr>
              <a:t>% women reporting obstacles preventing women from working</a:t>
            </a:r>
          </a:p>
        </p:txBody>
      </p:sp>
      <p:sp>
        <p:nvSpPr>
          <p:cNvPr id="8" name="Title 2"/>
          <p:cNvSpPr txBox="1">
            <a:spLocks/>
          </p:cNvSpPr>
          <p:nvPr/>
        </p:nvSpPr>
        <p:spPr>
          <a:xfrm>
            <a:off x="0" y="320674"/>
            <a:ext cx="8408504" cy="728197"/>
          </a:xfrm>
          <a:prstGeom prst="rect">
            <a:avLst/>
          </a:prstGeom>
          <a:solidFill>
            <a:srgbClr val="EE5859"/>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Arial Narrow" panose="020B0606020202030204" pitchFamily="34" charset="0"/>
                <a:ea typeface="+mj-ea"/>
                <a:cs typeface="+mj-cs"/>
              </a:defRPr>
            </a:lvl1pPr>
          </a:lstStyle>
          <a:p>
            <a:r>
              <a:rPr lang="en-GB" sz="4200" dirty="0"/>
              <a:t>Existence of obstacles to employment (2)</a:t>
            </a:r>
          </a:p>
        </p:txBody>
      </p:sp>
    </p:spTree>
    <p:extLst>
      <p:ext uri="{BB962C8B-B14F-4D97-AF65-F5344CB8AC3E}">
        <p14:creationId xmlns:p14="http://schemas.microsoft.com/office/powerpoint/2010/main" val="3870042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128"/>
            <a:ext cx="8350624" cy="728197"/>
          </a:xfrm>
        </p:spPr>
        <p:txBody>
          <a:bodyPr>
            <a:noAutofit/>
          </a:bodyPr>
          <a:lstStyle/>
          <a:p>
            <a:r>
              <a:rPr lang="en-GB" dirty="0"/>
              <a:t>Obstacles to women’s employment (1)</a:t>
            </a:r>
          </a:p>
        </p:txBody>
      </p:sp>
      <p:sp>
        <p:nvSpPr>
          <p:cNvPr id="6" name="Content Placeholder 3"/>
          <p:cNvSpPr>
            <a:spLocks noGrp="1"/>
          </p:cNvSpPr>
          <p:nvPr>
            <p:ph idx="1"/>
          </p:nvPr>
        </p:nvSpPr>
        <p:spPr>
          <a:xfrm>
            <a:off x="176463" y="946484"/>
            <a:ext cx="8174161" cy="2631985"/>
          </a:xfrm>
        </p:spPr>
        <p:txBody>
          <a:bodyPr>
            <a:normAutofit fontScale="62500" lnSpcReduction="20000"/>
          </a:bodyPr>
          <a:lstStyle/>
          <a:p>
            <a:pPr marL="0" indent="0" algn="just">
              <a:lnSpc>
                <a:spcPct val="120000"/>
              </a:lnSpc>
              <a:spcAft>
                <a:spcPts val="600"/>
              </a:spcAft>
              <a:buNone/>
            </a:pPr>
            <a:r>
              <a:rPr lang="en-GB" sz="2900" b="1" dirty="0"/>
              <a:t>Primary obstacles to women’s employment are perceived to be societal and structural</a:t>
            </a:r>
          </a:p>
          <a:p>
            <a:pPr algn="just">
              <a:lnSpc>
                <a:spcPct val="120000"/>
              </a:lnSpc>
              <a:spcAft>
                <a:spcPts val="200"/>
              </a:spcAft>
            </a:pPr>
            <a:r>
              <a:rPr lang="en-GB" sz="2900" dirty="0"/>
              <a:t>In Syrian and Jordanian FGDs, women frequently mentioned husbands, family members and the community more broadly discouraging them from working</a:t>
            </a:r>
          </a:p>
          <a:p>
            <a:pPr algn="just">
              <a:lnSpc>
                <a:spcPct val="120000"/>
              </a:lnSpc>
              <a:spcAft>
                <a:spcPts val="200"/>
              </a:spcAft>
            </a:pPr>
            <a:r>
              <a:rPr lang="en-GB" sz="2900" dirty="0">
                <a:solidFill>
                  <a:prstClr val="black"/>
                </a:solidFill>
              </a:rPr>
              <a:t>Significant portions of women also highlighted low pay (36%), childcare (35%) and housework responsibilities (32%)</a:t>
            </a:r>
          </a:p>
          <a:p>
            <a:pPr algn="just">
              <a:lnSpc>
                <a:spcPct val="120000"/>
              </a:lnSpc>
              <a:spcAft>
                <a:spcPts val="200"/>
              </a:spcAft>
            </a:pPr>
            <a:r>
              <a:rPr lang="en-GB" sz="2900" dirty="0">
                <a:solidFill>
                  <a:prstClr val="black"/>
                </a:solidFill>
              </a:rPr>
              <a:t>21% women also perceive some form of discrimination in hiring processes</a:t>
            </a:r>
            <a:endParaRPr lang="en-GB" sz="2600" dirty="0"/>
          </a:p>
        </p:txBody>
      </p:sp>
      <p:sp>
        <p:nvSpPr>
          <p:cNvPr id="4" name="TextBox 3"/>
          <p:cNvSpPr txBox="1"/>
          <p:nvPr/>
        </p:nvSpPr>
        <p:spPr>
          <a:xfrm>
            <a:off x="1783642" y="3378414"/>
            <a:ext cx="5400867" cy="400110"/>
          </a:xfrm>
          <a:prstGeom prst="rect">
            <a:avLst/>
          </a:prstGeom>
          <a:noFill/>
        </p:spPr>
        <p:txBody>
          <a:bodyPr wrap="square" rtlCol="0">
            <a:spAutoFit/>
          </a:bodyPr>
          <a:lstStyle/>
          <a:p>
            <a:r>
              <a:rPr lang="en-GB" sz="2000" b="1" i="1" dirty="0">
                <a:latin typeface="Arial Narrow" panose="020B0606020202030204" pitchFamily="34" charset="0"/>
              </a:rPr>
              <a:t>Primary reported obstacles to women’s employment</a:t>
            </a:r>
          </a:p>
        </p:txBody>
      </p:sp>
      <p:graphicFrame>
        <p:nvGraphicFramePr>
          <p:cNvPr id="8" name="Chart 7"/>
          <p:cNvGraphicFramePr/>
          <p:nvPr>
            <p:extLst>
              <p:ext uri="{D42A27DB-BD31-4B8C-83A1-F6EECF244321}">
                <p14:modId xmlns:p14="http://schemas.microsoft.com/office/powerpoint/2010/main" val="4278343069"/>
              </p:ext>
            </p:extLst>
          </p:nvPr>
        </p:nvGraphicFramePr>
        <p:xfrm>
          <a:off x="705853" y="3578469"/>
          <a:ext cx="7854057" cy="27890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7408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42559"/>
            <a:ext cx="8350624" cy="728197"/>
          </a:xfrm>
        </p:spPr>
        <p:txBody>
          <a:bodyPr>
            <a:noAutofit/>
          </a:bodyPr>
          <a:lstStyle/>
          <a:p>
            <a:r>
              <a:rPr lang="en-GB" dirty="0"/>
              <a:t>Obstacles to women’s employment (2)</a:t>
            </a:r>
          </a:p>
        </p:txBody>
      </p:sp>
      <p:sp>
        <p:nvSpPr>
          <p:cNvPr id="6" name="Content Placeholder 3"/>
          <p:cNvSpPr>
            <a:spLocks noGrp="1"/>
          </p:cNvSpPr>
          <p:nvPr>
            <p:ph idx="1"/>
          </p:nvPr>
        </p:nvSpPr>
        <p:spPr>
          <a:xfrm>
            <a:off x="584089" y="1338627"/>
            <a:ext cx="7766535" cy="1140377"/>
          </a:xfrm>
        </p:spPr>
        <p:txBody>
          <a:bodyPr>
            <a:normAutofit/>
          </a:bodyPr>
          <a:lstStyle/>
          <a:p>
            <a:pPr marL="0" indent="0" algn="just">
              <a:spcAft>
                <a:spcPts val="600"/>
              </a:spcAft>
              <a:buNone/>
            </a:pPr>
            <a:r>
              <a:rPr lang="en-GB" sz="2400" b="1" dirty="0"/>
              <a:t>Some differences can be seen when comparing obstacles perceived by Jordanian women with those perceived by Syrian refugee women</a:t>
            </a:r>
            <a:r>
              <a:rPr lang="en-GB" sz="2200" b="1" dirty="0"/>
              <a:t>…</a:t>
            </a:r>
            <a:endParaRPr lang="en-GB" sz="2400" b="1" dirty="0"/>
          </a:p>
        </p:txBody>
      </p:sp>
      <p:graphicFrame>
        <p:nvGraphicFramePr>
          <p:cNvPr id="9" name="Chart 8"/>
          <p:cNvGraphicFramePr/>
          <p:nvPr>
            <p:extLst>
              <p:ext uri="{D42A27DB-BD31-4B8C-83A1-F6EECF244321}">
                <p14:modId xmlns:p14="http://schemas.microsoft.com/office/powerpoint/2010/main" val="4232631466"/>
              </p:ext>
            </p:extLst>
          </p:nvPr>
        </p:nvGraphicFramePr>
        <p:xfrm>
          <a:off x="737197" y="2479004"/>
          <a:ext cx="7613427" cy="3609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9288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0254"/>
            <a:ext cx="8350624" cy="728197"/>
          </a:xfrm>
        </p:spPr>
        <p:txBody>
          <a:bodyPr>
            <a:noAutofit/>
          </a:bodyPr>
          <a:lstStyle/>
          <a:p>
            <a:r>
              <a:rPr lang="en-GB" dirty="0"/>
              <a:t>Syrian women: work permits (1) </a:t>
            </a:r>
          </a:p>
        </p:txBody>
      </p:sp>
      <p:sp>
        <p:nvSpPr>
          <p:cNvPr id="6" name="Content Placeholder 3"/>
          <p:cNvSpPr>
            <a:spLocks noGrp="1"/>
          </p:cNvSpPr>
          <p:nvPr>
            <p:ph idx="1"/>
          </p:nvPr>
        </p:nvSpPr>
        <p:spPr>
          <a:xfrm>
            <a:off x="399434" y="1006092"/>
            <a:ext cx="7951190" cy="695304"/>
          </a:xfrm>
        </p:spPr>
        <p:txBody>
          <a:bodyPr>
            <a:noAutofit/>
          </a:bodyPr>
          <a:lstStyle/>
          <a:p>
            <a:pPr marL="0" indent="0">
              <a:spcAft>
                <a:spcPts val="600"/>
              </a:spcAft>
              <a:buNone/>
            </a:pPr>
            <a:r>
              <a:rPr lang="en-US" sz="2400" b="1" dirty="0"/>
              <a:t>An overwhelming majority of Syrian women reported to either not possess or to not have applied for a work permit</a:t>
            </a:r>
            <a:endParaRPr lang="en-GB" sz="2400" dirty="0"/>
          </a:p>
        </p:txBody>
      </p:sp>
      <p:graphicFrame>
        <p:nvGraphicFramePr>
          <p:cNvPr id="10" name="Chart 9"/>
          <p:cNvGraphicFramePr>
            <a:graphicFrameLocks/>
          </p:cNvGraphicFramePr>
          <p:nvPr>
            <p:extLst>
              <p:ext uri="{D42A27DB-BD31-4B8C-83A1-F6EECF244321}">
                <p14:modId xmlns:p14="http://schemas.microsoft.com/office/powerpoint/2010/main" val="2321771976"/>
              </p:ext>
            </p:extLst>
          </p:nvPr>
        </p:nvGraphicFramePr>
        <p:xfrm>
          <a:off x="1960668" y="3358493"/>
          <a:ext cx="6216177" cy="3224656"/>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3"/>
          <p:cNvSpPr txBox="1">
            <a:spLocks/>
          </p:cNvSpPr>
          <p:nvPr/>
        </p:nvSpPr>
        <p:spPr>
          <a:xfrm>
            <a:off x="399434" y="1819037"/>
            <a:ext cx="8472004" cy="1421815"/>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Arial Narrow" panose="020B060602020203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Tx/>
              <a:buChar char="-"/>
            </a:pPr>
            <a:r>
              <a:rPr lang="en-US" sz="2000" dirty="0"/>
              <a:t>Only 3% of Syrian women either have a permit or have applied for one</a:t>
            </a:r>
          </a:p>
          <a:p>
            <a:pPr>
              <a:spcAft>
                <a:spcPts val="600"/>
              </a:spcAft>
              <a:buFontTx/>
              <a:buChar char="-"/>
            </a:pPr>
            <a:r>
              <a:rPr lang="en-US" sz="2000" dirty="0"/>
              <a:t>Only 17% Syrian women perceived lack of work permit as barrier to employment</a:t>
            </a:r>
            <a:endParaRPr lang="en-GB" sz="2000" dirty="0"/>
          </a:p>
        </p:txBody>
      </p:sp>
      <p:sp>
        <p:nvSpPr>
          <p:cNvPr id="9" name="TextBox 8"/>
          <p:cNvSpPr txBox="1"/>
          <p:nvPr/>
        </p:nvSpPr>
        <p:spPr>
          <a:xfrm>
            <a:off x="1960668" y="2930341"/>
            <a:ext cx="4993607" cy="400110"/>
          </a:xfrm>
          <a:prstGeom prst="rect">
            <a:avLst/>
          </a:prstGeom>
          <a:noFill/>
        </p:spPr>
        <p:txBody>
          <a:bodyPr wrap="square" rtlCol="0">
            <a:spAutoFit/>
          </a:bodyPr>
          <a:lstStyle/>
          <a:p>
            <a:pPr algn="ctr"/>
            <a:r>
              <a:rPr lang="en-GB" sz="2000" b="1" i="1" dirty="0">
                <a:latin typeface="Arial Narrow" panose="020B0606020202030204" pitchFamily="34" charset="0"/>
              </a:rPr>
              <a:t>Work permit status</a:t>
            </a:r>
          </a:p>
        </p:txBody>
      </p:sp>
    </p:spTree>
    <p:extLst>
      <p:ext uri="{BB962C8B-B14F-4D97-AF65-F5344CB8AC3E}">
        <p14:creationId xmlns:p14="http://schemas.microsoft.com/office/powerpoint/2010/main" val="2498219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20674"/>
            <a:ext cx="8350624" cy="728197"/>
          </a:xfrm>
        </p:spPr>
        <p:txBody>
          <a:bodyPr>
            <a:noAutofit/>
          </a:bodyPr>
          <a:lstStyle/>
          <a:p>
            <a:r>
              <a:rPr lang="en-GB" dirty="0"/>
              <a:t>Syrian women: work permits (2)</a:t>
            </a:r>
          </a:p>
        </p:txBody>
      </p:sp>
      <p:sp>
        <p:nvSpPr>
          <p:cNvPr id="6" name="Content Placeholder 3"/>
          <p:cNvSpPr>
            <a:spLocks noGrp="1"/>
          </p:cNvSpPr>
          <p:nvPr>
            <p:ph idx="1"/>
          </p:nvPr>
        </p:nvSpPr>
        <p:spPr>
          <a:xfrm>
            <a:off x="746368" y="1292566"/>
            <a:ext cx="7651264" cy="2092121"/>
          </a:xfrm>
        </p:spPr>
        <p:txBody>
          <a:bodyPr>
            <a:normAutofit fontScale="85000" lnSpcReduction="20000"/>
          </a:bodyPr>
          <a:lstStyle/>
          <a:p>
            <a:pPr marL="0" indent="0">
              <a:lnSpc>
                <a:spcPct val="110000"/>
              </a:lnSpc>
              <a:spcBef>
                <a:spcPts val="600"/>
              </a:spcBef>
              <a:spcAft>
                <a:spcPts val="400"/>
              </a:spcAft>
              <a:buNone/>
            </a:pPr>
            <a:r>
              <a:rPr lang="en-GB" sz="2400" b="1" dirty="0"/>
              <a:t>It appears that the main reason that Syrian women have not applied for permits is a disinterest in work more generally</a:t>
            </a:r>
          </a:p>
          <a:p>
            <a:pPr>
              <a:lnSpc>
                <a:spcPct val="110000"/>
              </a:lnSpc>
              <a:spcBef>
                <a:spcPts val="600"/>
              </a:spcBef>
              <a:spcAft>
                <a:spcPts val="400"/>
              </a:spcAft>
            </a:pPr>
            <a:r>
              <a:rPr lang="en-GB" sz="2200" dirty="0"/>
              <a:t>Syrian women also mentioned the costs as being too high (17%) or not knowing that a permit is needed to work (14%)</a:t>
            </a:r>
          </a:p>
          <a:p>
            <a:pPr>
              <a:lnSpc>
                <a:spcPct val="110000"/>
              </a:lnSpc>
              <a:spcBef>
                <a:spcPts val="600"/>
              </a:spcBef>
              <a:spcAft>
                <a:spcPts val="400"/>
              </a:spcAft>
            </a:pPr>
            <a:r>
              <a:rPr lang="en-GB" sz="2200" dirty="0"/>
              <a:t>In FGDs, several Syrian women explained that they were afraid to lose assistance by applying for a work permit</a:t>
            </a:r>
          </a:p>
          <a:p>
            <a:pPr marL="0" indent="0" algn="just">
              <a:spcAft>
                <a:spcPts val="600"/>
              </a:spcAft>
              <a:buNone/>
            </a:pPr>
            <a:endParaRPr lang="en-GB" sz="2200" dirty="0"/>
          </a:p>
          <a:p>
            <a:pPr algn="just">
              <a:spcAft>
                <a:spcPts val="600"/>
              </a:spcAft>
            </a:pPr>
            <a:endParaRPr lang="en-GB" sz="2200" dirty="0"/>
          </a:p>
        </p:txBody>
      </p:sp>
      <p:sp>
        <p:nvSpPr>
          <p:cNvPr id="2" name="TextBox 1"/>
          <p:cNvSpPr txBox="1"/>
          <p:nvPr/>
        </p:nvSpPr>
        <p:spPr>
          <a:xfrm>
            <a:off x="746368" y="3443716"/>
            <a:ext cx="7720624" cy="369332"/>
          </a:xfrm>
          <a:prstGeom prst="rect">
            <a:avLst/>
          </a:prstGeom>
          <a:noFill/>
        </p:spPr>
        <p:txBody>
          <a:bodyPr wrap="square" rtlCol="0">
            <a:spAutoFit/>
          </a:bodyPr>
          <a:lstStyle/>
          <a:p>
            <a:r>
              <a:rPr lang="en-GB" b="1" i="1" dirty="0">
                <a:latin typeface="Arial Narrow" panose="020B0606020202030204" pitchFamily="34" charset="0"/>
              </a:rPr>
              <a:t>Reasons reported by Syrian women for not having or not applying for work permit</a:t>
            </a:r>
          </a:p>
        </p:txBody>
      </p:sp>
      <p:graphicFrame>
        <p:nvGraphicFramePr>
          <p:cNvPr id="10" name="Chart 9"/>
          <p:cNvGraphicFramePr>
            <a:graphicFrameLocks/>
          </p:cNvGraphicFramePr>
          <p:nvPr>
            <p:extLst>
              <p:ext uri="{D42A27DB-BD31-4B8C-83A1-F6EECF244321}">
                <p14:modId xmlns:p14="http://schemas.microsoft.com/office/powerpoint/2010/main" val="3340845816"/>
              </p:ext>
            </p:extLst>
          </p:nvPr>
        </p:nvGraphicFramePr>
        <p:xfrm>
          <a:off x="990600" y="3756992"/>
          <a:ext cx="7360024" cy="24109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3612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85859"/>
          </a:solidFill>
        </p:spPr>
        <p:txBody>
          <a:bodyPr>
            <a:normAutofit/>
          </a:bodyPr>
          <a:lstStyle/>
          <a:p>
            <a:r>
              <a:rPr lang="en-GB" dirty="0"/>
              <a:t>Overcoming Obstacles</a:t>
            </a:r>
          </a:p>
        </p:txBody>
      </p:sp>
    </p:spTree>
    <p:extLst>
      <p:ext uri="{BB962C8B-B14F-4D97-AF65-F5344CB8AC3E}">
        <p14:creationId xmlns:p14="http://schemas.microsoft.com/office/powerpoint/2010/main" val="1138684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Context</a:t>
            </a:r>
          </a:p>
        </p:txBody>
      </p:sp>
      <p:sp>
        <p:nvSpPr>
          <p:cNvPr id="4" name="TextBox 3"/>
          <p:cNvSpPr txBox="1"/>
          <p:nvPr/>
        </p:nvSpPr>
        <p:spPr>
          <a:xfrm>
            <a:off x="1073243" y="1386477"/>
            <a:ext cx="6911787" cy="1200329"/>
          </a:xfrm>
          <a:prstGeom prst="rect">
            <a:avLst/>
          </a:prstGeom>
          <a:solidFill>
            <a:srgbClr val="CDCDCD"/>
          </a:solidFill>
        </p:spPr>
        <p:txBody>
          <a:bodyPr wrap="square" rtlCol="0">
            <a:spAutoFit/>
          </a:bodyPr>
          <a:lstStyle/>
          <a:p>
            <a:pPr algn="ctr"/>
            <a:r>
              <a:rPr lang="en-GB" dirty="0">
                <a:latin typeface="Arial Narrow" panose="020B0606020202030204" pitchFamily="34" charset="0"/>
              </a:rPr>
              <a:t>2011-2016</a:t>
            </a:r>
          </a:p>
          <a:p>
            <a:pPr algn="ctr"/>
            <a:r>
              <a:rPr lang="en-GB" b="1" dirty="0">
                <a:latin typeface="Arial Narrow" panose="020B0606020202030204" pitchFamily="34" charset="0"/>
              </a:rPr>
              <a:t>Protracted Crisis:</a:t>
            </a:r>
            <a:endParaRPr lang="en-GB" dirty="0">
              <a:latin typeface="Arial Narrow" panose="020B0606020202030204" pitchFamily="34" charset="0"/>
            </a:endParaRPr>
          </a:p>
          <a:p>
            <a:pPr algn="ctr"/>
            <a:r>
              <a:rPr lang="en-GB" i="1" dirty="0">
                <a:latin typeface="Arial Narrow" panose="020B0606020202030204" pitchFamily="34" charset="0"/>
              </a:rPr>
              <a:t>Widespread displacement, disruption of Syrian livelihoods, and economic strain on Jordanian host communities</a:t>
            </a:r>
          </a:p>
        </p:txBody>
      </p:sp>
      <p:sp>
        <p:nvSpPr>
          <p:cNvPr id="5" name="TextBox 4"/>
          <p:cNvSpPr txBox="1"/>
          <p:nvPr/>
        </p:nvSpPr>
        <p:spPr>
          <a:xfrm>
            <a:off x="1073242" y="3072812"/>
            <a:ext cx="6911787" cy="1200329"/>
          </a:xfrm>
          <a:prstGeom prst="rect">
            <a:avLst/>
          </a:prstGeom>
          <a:solidFill>
            <a:srgbClr val="CDCDCD"/>
          </a:solidFill>
        </p:spPr>
        <p:txBody>
          <a:bodyPr wrap="square" rtlCol="0">
            <a:spAutoFit/>
          </a:bodyPr>
          <a:lstStyle/>
          <a:p>
            <a:pPr algn="ctr"/>
            <a:r>
              <a:rPr lang="en-GB" dirty="0">
                <a:latin typeface="Arial Narrow" panose="020B0606020202030204" pitchFamily="34" charset="0"/>
              </a:rPr>
              <a:t>4 February 2016</a:t>
            </a:r>
            <a:endParaRPr lang="en-GB" b="1" dirty="0">
              <a:latin typeface="Arial Narrow" panose="020B0606020202030204" pitchFamily="34" charset="0"/>
            </a:endParaRPr>
          </a:p>
          <a:p>
            <a:pPr algn="ctr"/>
            <a:r>
              <a:rPr lang="en-GB" b="1" dirty="0">
                <a:latin typeface="Arial Narrow" panose="020B0606020202030204" pitchFamily="34" charset="0"/>
              </a:rPr>
              <a:t>London Conference:</a:t>
            </a:r>
          </a:p>
          <a:p>
            <a:pPr algn="ctr"/>
            <a:r>
              <a:rPr lang="en-GB" i="1" dirty="0">
                <a:latin typeface="Arial Narrow" panose="020B0606020202030204" pitchFamily="34" charset="0"/>
              </a:rPr>
              <a:t>During the </a:t>
            </a:r>
            <a:r>
              <a:rPr lang="en-US" i="1" dirty="0">
                <a:latin typeface="Arial Narrow" panose="020B0606020202030204" pitchFamily="34" charset="0"/>
              </a:rPr>
              <a:t>“</a:t>
            </a:r>
            <a:r>
              <a:rPr lang="en-GB" i="1" dirty="0">
                <a:latin typeface="Arial Narrow" panose="020B0606020202030204" pitchFamily="34" charset="0"/>
              </a:rPr>
              <a:t>Supporting Syria and the Region” conference, donors made large-scale pledges to support the creation of livelihood opportunities </a:t>
            </a:r>
          </a:p>
        </p:txBody>
      </p:sp>
      <p:sp>
        <p:nvSpPr>
          <p:cNvPr id="6" name="TextBox 5"/>
          <p:cNvSpPr txBox="1"/>
          <p:nvPr/>
        </p:nvSpPr>
        <p:spPr>
          <a:xfrm>
            <a:off x="1073242" y="4819754"/>
            <a:ext cx="6911787" cy="1477328"/>
          </a:xfrm>
          <a:prstGeom prst="rect">
            <a:avLst/>
          </a:prstGeom>
          <a:solidFill>
            <a:srgbClr val="CDCDCD"/>
          </a:solidFill>
        </p:spPr>
        <p:txBody>
          <a:bodyPr wrap="square" rtlCol="0">
            <a:spAutoFit/>
          </a:bodyPr>
          <a:lstStyle/>
          <a:p>
            <a:pPr algn="ctr"/>
            <a:r>
              <a:rPr lang="en-US" dirty="0">
                <a:latin typeface="Arial Narrow" panose="020B0606020202030204" pitchFamily="34" charset="0"/>
              </a:rPr>
              <a:t>In 2016</a:t>
            </a:r>
            <a:endParaRPr lang="en-GB" dirty="0">
              <a:latin typeface="Arial Narrow" panose="020B0606020202030204" pitchFamily="34" charset="0"/>
            </a:endParaRPr>
          </a:p>
          <a:p>
            <a:pPr algn="ctr"/>
            <a:r>
              <a:rPr lang="en-GB" b="1" dirty="0">
                <a:latin typeface="Arial Narrow" panose="020B0606020202030204" pitchFamily="34" charset="0"/>
              </a:rPr>
              <a:t>Shift in Regulatory Environment:</a:t>
            </a:r>
          </a:p>
          <a:p>
            <a:pPr algn="ctr"/>
            <a:r>
              <a:rPr lang="en-GB" i="1" dirty="0">
                <a:latin typeface="Arial Narrow" panose="020B0606020202030204" pitchFamily="34" charset="0"/>
              </a:rPr>
              <a:t>Range of initiatives sought to promote the creation of job opportunities, increase the economic inclusion of Syrian refugees, and ease the burden on host communities</a:t>
            </a:r>
          </a:p>
        </p:txBody>
      </p:sp>
      <p:sp>
        <p:nvSpPr>
          <p:cNvPr id="7" name="Right Arrow 6"/>
          <p:cNvSpPr/>
          <p:nvPr/>
        </p:nvSpPr>
        <p:spPr>
          <a:xfrm rot="5400000">
            <a:off x="4343669" y="2486811"/>
            <a:ext cx="456660" cy="656651"/>
          </a:xfrm>
          <a:prstGeom prst="rightArrow">
            <a:avLst/>
          </a:prstGeom>
          <a:solidFill>
            <a:srgbClr val="EE58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5400000">
            <a:off x="4343669" y="4202492"/>
            <a:ext cx="456660" cy="656651"/>
          </a:xfrm>
          <a:prstGeom prst="rightArrow">
            <a:avLst/>
          </a:prstGeom>
          <a:solidFill>
            <a:srgbClr val="EE58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1737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20674"/>
            <a:ext cx="8350624" cy="728197"/>
          </a:xfrm>
        </p:spPr>
        <p:txBody>
          <a:bodyPr>
            <a:noAutofit/>
          </a:bodyPr>
          <a:lstStyle/>
          <a:p>
            <a:r>
              <a:rPr lang="en-GB" dirty="0"/>
              <a:t>Overcoming obstacles to employment</a:t>
            </a:r>
          </a:p>
        </p:txBody>
      </p:sp>
      <p:sp>
        <p:nvSpPr>
          <p:cNvPr id="4" name="TextBox 3"/>
          <p:cNvSpPr txBox="1"/>
          <p:nvPr/>
        </p:nvSpPr>
        <p:spPr>
          <a:xfrm>
            <a:off x="642498" y="3283030"/>
            <a:ext cx="8366838" cy="338554"/>
          </a:xfrm>
          <a:prstGeom prst="rect">
            <a:avLst/>
          </a:prstGeom>
          <a:noFill/>
        </p:spPr>
        <p:txBody>
          <a:bodyPr wrap="square" rtlCol="0">
            <a:spAutoFit/>
          </a:bodyPr>
          <a:lstStyle/>
          <a:p>
            <a:pPr algn="ctr"/>
            <a:r>
              <a:rPr lang="en-GB" sz="1600" b="1" i="1" dirty="0">
                <a:latin typeface="Arial Narrow" panose="020B0606020202030204" pitchFamily="34" charset="0"/>
              </a:rPr>
              <a:t>Most commonly cited propositions for overcoming or mitigating identified obstacles</a:t>
            </a:r>
          </a:p>
        </p:txBody>
      </p:sp>
      <p:sp>
        <p:nvSpPr>
          <p:cNvPr id="13" name="Content Placeholder 2"/>
          <p:cNvSpPr>
            <a:spLocks noGrp="1"/>
          </p:cNvSpPr>
          <p:nvPr>
            <p:ph idx="1"/>
          </p:nvPr>
        </p:nvSpPr>
        <p:spPr>
          <a:xfrm>
            <a:off x="354554" y="1199945"/>
            <a:ext cx="8366837" cy="1949853"/>
          </a:xfrm>
        </p:spPr>
        <p:txBody>
          <a:bodyPr>
            <a:normAutofit fontScale="92500" lnSpcReduction="20000"/>
          </a:bodyPr>
          <a:lstStyle/>
          <a:p>
            <a:pPr marL="0" indent="0">
              <a:lnSpc>
                <a:spcPct val="110000"/>
              </a:lnSpc>
              <a:buNone/>
            </a:pPr>
            <a:r>
              <a:rPr lang="en-GB" sz="2200" b="1" dirty="0"/>
              <a:t>Respondents primarily cited improving pay and the need for more job opportunities adapted to their skills and experience </a:t>
            </a:r>
          </a:p>
          <a:p>
            <a:pPr marL="457200" indent="-187325">
              <a:lnSpc>
                <a:spcPct val="110000"/>
              </a:lnSpc>
            </a:pPr>
            <a:r>
              <a:rPr lang="en-GB" sz="2000" dirty="0"/>
              <a:t>35% also reported support for childcare through nannies or day care </a:t>
            </a:r>
            <a:r>
              <a:rPr lang="en-US" sz="2000" dirty="0"/>
              <a:t>would help overcome obstacles to work</a:t>
            </a:r>
          </a:p>
          <a:p>
            <a:pPr marL="457200" indent="-187325">
              <a:lnSpc>
                <a:spcPct val="110000"/>
              </a:lnSpc>
            </a:pPr>
            <a:r>
              <a:rPr lang="en-GB" sz="2000" dirty="0"/>
              <a:t>Syrian FGDs reinforced the importance of home based work, with some suggesting it could be a means to overcome objections from husbands/families</a:t>
            </a:r>
          </a:p>
        </p:txBody>
      </p:sp>
      <p:sp>
        <p:nvSpPr>
          <p:cNvPr id="14" name="Content Placeholder 2"/>
          <p:cNvSpPr txBox="1">
            <a:spLocks/>
          </p:cNvSpPr>
          <p:nvPr/>
        </p:nvSpPr>
        <p:spPr>
          <a:xfrm>
            <a:off x="2233603" y="2154296"/>
            <a:ext cx="4040372" cy="1698104"/>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Arial Narrow" panose="020B060602020203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Narrow" panose="020B0606020202030204" pitchFamily="34" charset="0"/>
              <a:buNone/>
            </a:pPr>
            <a:endParaRPr lang="en-GB" sz="2000" dirty="0"/>
          </a:p>
        </p:txBody>
      </p:sp>
      <p:graphicFrame>
        <p:nvGraphicFramePr>
          <p:cNvPr id="8" name="Chart 7"/>
          <p:cNvGraphicFramePr/>
          <p:nvPr>
            <p:extLst>
              <p:ext uri="{D42A27DB-BD31-4B8C-83A1-F6EECF244321}">
                <p14:modId xmlns:p14="http://schemas.microsoft.com/office/powerpoint/2010/main" val="2258156937"/>
              </p:ext>
            </p:extLst>
          </p:nvPr>
        </p:nvGraphicFramePr>
        <p:xfrm>
          <a:off x="354554" y="3754817"/>
          <a:ext cx="8366837" cy="25961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447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92338"/>
            <a:ext cx="8702843" cy="849365"/>
          </a:xfrm>
        </p:spPr>
        <p:txBody>
          <a:bodyPr>
            <a:normAutofit/>
          </a:bodyPr>
          <a:lstStyle/>
          <a:p>
            <a:r>
              <a:rPr lang="en-GB" dirty="0"/>
              <a:t>Work place preferences</a:t>
            </a:r>
          </a:p>
        </p:txBody>
      </p:sp>
      <p:sp>
        <p:nvSpPr>
          <p:cNvPr id="4" name="Content Placeholder 3"/>
          <p:cNvSpPr>
            <a:spLocks noGrp="1"/>
          </p:cNvSpPr>
          <p:nvPr>
            <p:ph idx="1"/>
          </p:nvPr>
        </p:nvSpPr>
        <p:spPr>
          <a:xfrm>
            <a:off x="4860758" y="3559539"/>
            <a:ext cx="3773288" cy="2681801"/>
          </a:xfrm>
        </p:spPr>
        <p:txBody>
          <a:bodyPr>
            <a:normAutofit fontScale="77500" lnSpcReduction="20000"/>
          </a:bodyPr>
          <a:lstStyle/>
          <a:p>
            <a:pPr marL="0" indent="0">
              <a:lnSpc>
                <a:spcPct val="120000"/>
              </a:lnSpc>
              <a:buNone/>
            </a:pPr>
            <a:r>
              <a:rPr lang="en-GB" sz="2400" b="1" dirty="0"/>
              <a:t>Given the choice, significantly more Syrian than Jordanian women show a preference for home based work</a:t>
            </a:r>
          </a:p>
          <a:p>
            <a:pPr marL="0" indent="0">
              <a:lnSpc>
                <a:spcPct val="120000"/>
              </a:lnSpc>
              <a:buNone/>
            </a:pPr>
            <a:r>
              <a:rPr lang="en-GB" sz="2100" dirty="0"/>
              <a:t>FGD findings suggest this may be due to</a:t>
            </a:r>
            <a:r>
              <a:rPr lang="en-US" sz="2100" dirty="0"/>
              <a:t>:</a:t>
            </a:r>
          </a:p>
          <a:p>
            <a:pPr marL="628650" lvl="1" indent="-457200">
              <a:lnSpc>
                <a:spcPct val="120000"/>
              </a:lnSpc>
              <a:buFont typeface="+mj-lt"/>
              <a:buAutoNum type="arabicPeriod"/>
            </a:pPr>
            <a:r>
              <a:rPr lang="en-US" sz="2100" dirty="0"/>
              <a:t>Adaptation to a restrictive livelihoods environment</a:t>
            </a:r>
          </a:p>
          <a:p>
            <a:pPr marL="628650" lvl="1" indent="-457200">
              <a:lnSpc>
                <a:spcPct val="120000"/>
              </a:lnSpc>
              <a:buFont typeface="+mj-lt"/>
              <a:buAutoNum type="arabicPeriod"/>
            </a:pPr>
            <a:r>
              <a:rPr lang="en-US" sz="2100" dirty="0"/>
              <a:t>Limited resource availability, including for childcare support or transportation</a:t>
            </a:r>
            <a:endParaRPr lang="en-GB" sz="2100" dirty="0"/>
          </a:p>
        </p:txBody>
      </p:sp>
      <p:sp>
        <p:nvSpPr>
          <p:cNvPr id="6" name="TextBox 5"/>
          <p:cNvSpPr txBox="1"/>
          <p:nvPr/>
        </p:nvSpPr>
        <p:spPr>
          <a:xfrm>
            <a:off x="303114" y="3559539"/>
            <a:ext cx="4419600" cy="338554"/>
          </a:xfrm>
          <a:prstGeom prst="rect">
            <a:avLst/>
          </a:prstGeom>
          <a:noFill/>
        </p:spPr>
        <p:txBody>
          <a:bodyPr wrap="square" rtlCol="0">
            <a:spAutoFit/>
          </a:bodyPr>
          <a:lstStyle/>
          <a:p>
            <a:pPr algn="ctr"/>
            <a:r>
              <a:rPr lang="en-GB" sz="1600" b="1" i="1" dirty="0">
                <a:latin typeface="Arial Narrow" panose="020B0606020202030204" pitchFamily="34" charset="0"/>
              </a:rPr>
              <a:t>Preference for home-based work, by nationality</a:t>
            </a:r>
          </a:p>
        </p:txBody>
      </p:sp>
      <p:graphicFrame>
        <p:nvGraphicFramePr>
          <p:cNvPr id="7" name="Chart 6"/>
          <p:cNvGraphicFramePr>
            <a:graphicFrameLocks/>
          </p:cNvGraphicFramePr>
          <p:nvPr>
            <p:extLst>
              <p:ext uri="{D42A27DB-BD31-4B8C-83A1-F6EECF244321}">
                <p14:modId xmlns:p14="http://schemas.microsoft.com/office/powerpoint/2010/main" val="3846394251"/>
              </p:ext>
            </p:extLst>
          </p:nvPr>
        </p:nvGraphicFramePr>
        <p:xfrm>
          <a:off x="303114" y="4141447"/>
          <a:ext cx="4204718" cy="1935928"/>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3"/>
          <p:cNvSpPr txBox="1">
            <a:spLocks/>
          </p:cNvSpPr>
          <p:nvPr/>
        </p:nvSpPr>
        <p:spPr>
          <a:xfrm>
            <a:off x="271031" y="1221144"/>
            <a:ext cx="3948044" cy="2338395"/>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Arial Narrow" panose="020B060602020203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Overall, no significant preference for home-based work</a:t>
            </a:r>
          </a:p>
          <a:p>
            <a:r>
              <a:rPr lang="en-GB" sz="1800" dirty="0"/>
              <a:t>Majority (43%) cited no preference </a:t>
            </a:r>
          </a:p>
          <a:p>
            <a:r>
              <a:rPr lang="en-GB" sz="1800" dirty="0"/>
              <a:t>Minority cited preference for either home-based work (30%) or work outside home (25%)</a:t>
            </a:r>
          </a:p>
          <a:p>
            <a:pPr algn="just"/>
            <a:endParaRPr lang="en-GB" sz="1800" dirty="0"/>
          </a:p>
        </p:txBody>
      </p:sp>
      <p:graphicFrame>
        <p:nvGraphicFramePr>
          <p:cNvPr id="9" name="Chart 8"/>
          <p:cNvGraphicFramePr/>
          <p:nvPr>
            <p:extLst>
              <p:ext uri="{D42A27DB-BD31-4B8C-83A1-F6EECF244321}">
                <p14:modId xmlns:p14="http://schemas.microsoft.com/office/powerpoint/2010/main" val="3082514673"/>
              </p:ext>
            </p:extLst>
          </p:nvPr>
        </p:nvGraphicFramePr>
        <p:xfrm>
          <a:off x="4507833" y="913367"/>
          <a:ext cx="4411578" cy="275118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499811" y="1208929"/>
            <a:ext cx="4419600" cy="338554"/>
          </a:xfrm>
          <a:prstGeom prst="rect">
            <a:avLst/>
          </a:prstGeom>
          <a:noFill/>
        </p:spPr>
        <p:txBody>
          <a:bodyPr wrap="square" rtlCol="0">
            <a:spAutoFit/>
          </a:bodyPr>
          <a:lstStyle/>
          <a:p>
            <a:pPr algn="ctr"/>
            <a:r>
              <a:rPr lang="en-GB" sz="1600" b="1" i="1" dirty="0">
                <a:latin typeface="Arial Narrow" panose="020B0606020202030204" pitchFamily="34" charset="0"/>
              </a:rPr>
              <a:t>Preference for home based work vs. work outside</a:t>
            </a:r>
          </a:p>
        </p:txBody>
      </p:sp>
    </p:spTree>
    <p:extLst>
      <p:ext uri="{BB962C8B-B14F-4D97-AF65-F5344CB8AC3E}">
        <p14:creationId xmlns:p14="http://schemas.microsoft.com/office/powerpoint/2010/main" val="4163348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&amp; CONCLUSIONS</a:t>
            </a:r>
          </a:p>
        </p:txBody>
      </p:sp>
    </p:spTree>
    <p:extLst>
      <p:ext uri="{BB962C8B-B14F-4D97-AF65-F5344CB8AC3E}">
        <p14:creationId xmlns:p14="http://schemas.microsoft.com/office/powerpoint/2010/main" val="4205339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6296"/>
            <a:ext cx="7826188" cy="832265"/>
          </a:xfrm>
        </p:spPr>
        <p:txBody>
          <a:bodyPr>
            <a:normAutofit/>
          </a:bodyPr>
          <a:lstStyle/>
          <a:p>
            <a:r>
              <a:rPr lang="en-GB" dirty="0"/>
              <a:t>Summary</a:t>
            </a:r>
          </a:p>
        </p:txBody>
      </p:sp>
      <p:sp>
        <p:nvSpPr>
          <p:cNvPr id="4" name="Content Placeholder 3"/>
          <p:cNvSpPr>
            <a:spLocks noGrp="1"/>
          </p:cNvSpPr>
          <p:nvPr>
            <p:ph idx="1"/>
          </p:nvPr>
        </p:nvSpPr>
        <p:spPr>
          <a:xfrm>
            <a:off x="365402" y="1008561"/>
            <a:ext cx="8413196" cy="5072377"/>
          </a:xfrm>
        </p:spPr>
        <p:txBody>
          <a:bodyPr>
            <a:noAutofit/>
          </a:bodyPr>
          <a:lstStyle/>
          <a:p>
            <a:pPr marL="0" indent="0">
              <a:lnSpc>
                <a:spcPct val="110000"/>
              </a:lnSpc>
              <a:spcBef>
                <a:spcPts val="400"/>
              </a:spcBef>
              <a:buNone/>
            </a:pPr>
            <a:r>
              <a:rPr lang="en-GB" sz="1800" b="1" dirty="0"/>
              <a:t>Most women (81%) are currently not employed…</a:t>
            </a:r>
          </a:p>
          <a:p>
            <a:pPr lvl="1">
              <a:lnSpc>
                <a:spcPct val="110000"/>
              </a:lnSpc>
              <a:spcBef>
                <a:spcPts val="400"/>
              </a:spcBef>
            </a:pPr>
            <a:r>
              <a:rPr lang="en-GB" sz="1800" dirty="0"/>
              <a:t>20% of Jordanian women and 6% of Syrian women reported to be working</a:t>
            </a:r>
          </a:p>
          <a:p>
            <a:pPr lvl="1">
              <a:lnSpc>
                <a:spcPct val="110000"/>
              </a:lnSpc>
              <a:spcBef>
                <a:spcPts val="400"/>
              </a:spcBef>
            </a:pPr>
            <a:r>
              <a:rPr lang="en-GB" sz="1800" dirty="0"/>
              <a:t>Majority of those not employed have completed secondary education and did work at some point in the past five years</a:t>
            </a:r>
          </a:p>
          <a:p>
            <a:pPr lvl="1">
              <a:lnSpc>
                <a:spcPct val="110000"/>
              </a:lnSpc>
              <a:spcBef>
                <a:spcPts val="400"/>
              </a:spcBef>
            </a:pPr>
            <a:r>
              <a:rPr lang="en-GB" sz="1800" dirty="0"/>
              <a:t>Majority of women employed are working in education, health, and finance or insurance</a:t>
            </a:r>
          </a:p>
          <a:p>
            <a:pPr marL="0" indent="0">
              <a:lnSpc>
                <a:spcPct val="110000"/>
              </a:lnSpc>
              <a:spcBef>
                <a:spcPts val="400"/>
              </a:spcBef>
              <a:buNone/>
            </a:pPr>
            <a:r>
              <a:rPr lang="en-GB" sz="1800" b="1" dirty="0"/>
              <a:t>The majority (57%) of women currently not employed say they would like to work, but are prevented by a number of barriers…  </a:t>
            </a:r>
          </a:p>
          <a:p>
            <a:pPr lvl="1">
              <a:lnSpc>
                <a:spcPct val="110000"/>
              </a:lnSpc>
              <a:spcBef>
                <a:spcPts val="400"/>
              </a:spcBef>
            </a:pPr>
            <a:r>
              <a:rPr lang="en-GB" sz="1800" dirty="0"/>
              <a:t>Only a minority (24%) actively sought employment in the past year</a:t>
            </a:r>
          </a:p>
          <a:p>
            <a:pPr lvl="1">
              <a:lnSpc>
                <a:spcPct val="110000"/>
              </a:lnSpc>
              <a:spcBef>
                <a:spcPts val="400"/>
              </a:spcBef>
            </a:pPr>
            <a:r>
              <a:rPr lang="en-GB" sz="1800" dirty="0"/>
              <a:t>Obstacles primarily relate to (1) structural factors; (2) cultural, societal, familial or religious factors, or (3) employment conditions and hiring processes</a:t>
            </a:r>
          </a:p>
          <a:p>
            <a:pPr marL="0" lvl="1" indent="0">
              <a:lnSpc>
                <a:spcPct val="110000"/>
              </a:lnSpc>
              <a:spcBef>
                <a:spcPts val="400"/>
              </a:spcBef>
              <a:buNone/>
            </a:pPr>
            <a:r>
              <a:rPr lang="en-GB" sz="1800" b="1" dirty="0"/>
              <a:t>For Syrian women, limited access to work permits might be interacting with their economic activities in a number of ways…</a:t>
            </a:r>
          </a:p>
          <a:p>
            <a:pPr marL="800100" lvl="2" indent="-342900">
              <a:lnSpc>
                <a:spcPct val="110000"/>
              </a:lnSpc>
              <a:spcBef>
                <a:spcPts val="400"/>
              </a:spcBef>
            </a:pPr>
            <a:r>
              <a:rPr lang="en-GB" sz="1800" dirty="0"/>
              <a:t>Work permits are limited to only a few employment sectors (typically male professions)</a:t>
            </a:r>
          </a:p>
          <a:p>
            <a:pPr marL="800100" lvl="2" indent="-342900">
              <a:lnSpc>
                <a:spcPct val="110000"/>
              </a:lnSpc>
              <a:spcBef>
                <a:spcPts val="400"/>
              </a:spcBef>
            </a:pPr>
            <a:r>
              <a:rPr lang="en-US" sz="1800" dirty="0"/>
              <a:t>The cost of obtaining a work permit may be too high</a:t>
            </a:r>
            <a:endParaRPr lang="en-GB" sz="1800" dirty="0"/>
          </a:p>
          <a:p>
            <a:pPr marL="800100" lvl="2" indent="-342900">
              <a:lnSpc>
                <a:spcPct val="110000"/>
              </a:lnSpc>
              <a:spcBef>
                <a:spcPts val="400"/>
              </a:spcBef>
            </a:pPr>
            <a:r>
              <a:rPr lang="en-GB" sz="1800" dirty="0"/>
              <a:t>There is a lack of information concerning availability of and application process for work permits </a:t>
            </a:r>
          </a:p>
        </p:txBody>
      </p:sp>
    </p:spTree>
    <p:extLst>
      <p:ext uri="{BB962C8B-B14F-4D97-AF65-F5344CB8AC3E}">
        <p14:creationId xmlns:p14="http://schemas.microsoft.com/office/powerpoint/2010/main" val="166676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673"/>
            <a:ext cx="7826188" cy="898527"/>
          </a:xfrm>
        </p:spPr>
        <p:txBody>
          <a:bodyPr>
            <a:normAutofit fontScale="90000"/>
          </a:bodyPr>
          <a:lstStyle/>
          <a:p>
            <a:r>
              <a:rPr lang="en-GB" dirty="0"/>
              <a:t>Recommendations: Policy and Advocacy</a:t>
            </a:r>
          </a:p>
        </p:txBody>
      </p:sp>
      <p:sp>
        <p:nvSpPr>
          <p:cNvPr id="4" name="Content Placeholder 3"/>
          <p:cNvSpPr>
            <a:spLocks noGrp="1"/>
          </p:cNvSpPr>
          <p:nvPr>
            <p:ph idx="1"/>
          </p:nvPr>
        </p:nvSpPr>
        <p:spPr>
          <a:xfrm>
            <a:off x="270122" y="1425054"/>
            <a:ext cx="8504910" cy="4811973"/>
          </a:xfrm>
        </p:spPr>
        <p:txBody>
          <a:bodyPr>
            <a:normAutofit fontScale="85000" lnSpcReduction="20000"/>
          </a:bodyPr>
          <a:lstStyle/>
          <a:p>
            <a:pPr>
              <a:lnSpc>
                <a:spcPct val="110000"/>
              </a:lnSpc>
              <a:buFont typeface="+mj-lt"/>
              <a:buAutoNum type="arabicParenR"/>
            </a:pPr>
            <a:r>
              <a:rPr lang="en-GB" sz="2200" b="1" dirty="0"/>
              <a:t>Efforts should be taken by the government to </a:t>
            </a:r>
            <a:r>
              <a:rPr lang="en-US" sz="2200" b="1" dirty="0"/>
              <a:t>promote, expand or create more diverse employment opportunities for women</a:t>
            </a:r>
            <a:endParaRPr lang="en-GB" sz="2200" b="1" dirty="0"/>
          </a:p>
          <a:p>
            <a:pPr lvl="1">
              <a:lnSpc>
                <a:spcPct val="110000"/>
              </a:lnSpc>
              <a:buFont typeface="Arial Narrow" panose="020B0606020202030204" pitchFamily="34" charset="0"/>
              <a:buChar char="–"/>
            </a:pPr>
            <a:r>
              <a:rPr lang="en-GB" sz="2200" dirty="0"/>
              <a:t>Awareness raising campaigns and targeted government training schemes can help address cultural stigmas toward female work</a:t>
            </a:r>
          </a:p>
          <a:p>
            <a:pPr lvl="1">
              <a:lnSpc>
                <a:spcPct val="110000"/>
              </a:lnSpc>
              <a:buFont typeface="Arial Narrow" panose="020B0606020202030204" pitchFamily="34" charset="0"/>
              <a:buChar char="–"/>
            </a:pPr>
            <a:r>
              <a:rPr lang="en-GB" sz="2200" dirty="0"/>
              <a:t>Implement economic incentives that encourage employers to hire women, particularly in high-growth sectors</a:t>
            </a:r>
          </a:p>
          <a:p>
            <a:pPr>
              <a:lnSpc>
                <a:spcPct val="110000"/>
              </a:lnSpc>
              <a:buFont typeface="+mj-lt"/>
              <a:buAutoNum type="arabicParenR"/>
            </a:pPr>
            <a:r>
              <a:rPr lang="en-GB" sz="2200" b="1" dirty="0"/>
              <a:t>Employers should be incentivised to create more conducive work environment for women </a:t>
            </a:r>
          </a:p>
          <a:p>
            <a:pPr lvl="1">
              <a:lnSpc>
                <a:spcPct val="110000"/>
              </a:lnSpc>
              <a:buFont typeface="Arial Narrow" panose="020B0606020202030204" pitchFamily="34" charset="0"/>
              <a:buChar char="–"/>
            </a:pPr>
            <a:r>
              <a:rPr lang="en-GB" sz="2200" dirty="0"/>
              <a:t>This includes more flexible work hours for women, including part time work opportunities</a:t>
            </a:r>
          </a:p>
          <a:p>
            <a:pPr lvl="1">
              <a:lnSpc>
                <a:spcPct val="110000"/>
              </a:lnSpc>
              <a:buFont typeface="Arial Narrow" panose="020B0606020202030204" pitchFamily="34" charset="0"/>
              <a:buChar char="–"/>
            </a:pPr>
            <a:r>
              <a:rPr lang="en-GB" sz="2200" dirty="0"/>
              <a:t>Provide reliable and safe transportation to work</a:t>
            </a:r>
          </a:p>
          <a:p>
            <a:pPr lvl="1">
              <a:lnSpc>
                <a:spcPct val="110000"/>
              </a:lnSpc>
              <a:buFont typeface="Arial Narrow" panose="020B0606020202030204" pitchFamily="34" charset="0"/>
              <a:buChar char="–"/>
            </a:pPr>
            <a:r>
              <a:rPr lang="en-GB" sz="2200" dirty="0"/>
              <a:t>Put women’s representatives in place who can defend women’s rights and interests in the workplace</a:t>
            </a:r>
          </a:p>
          <a:p>
            <a:pPr lvl="1">
              <a:lnSpc>
                <a:spcPct val="110000"/>
              </a:lnSpc>
              <a:buFont typeface="Arial Narrow" panose="020B0606020202030204" pitchFamily="34" charset="0"/>
              <a:buChar char="–"/>
            </a:pPr>
            <a:r>
              <a:rPr lang="en-GB" sz="2200" dirty="0"/>
              <a:t>Well outlined, transparent internal compliant procedures to counter workplace harassment and discrimination</a:t>
            </a:r>
          </a:p>
          <a:p>
            <a:pPr marL="555625" indent="0" algn="just">
              <a:buNone/>
            </a:pPr>
            <a:endParaRPr lang="en-GB" sz="2200" dirty="0"/>
          </a:p>
          <a:p>
            <a:pPr marL="0" indent="0" algn="just">
              <a:buNone/>
            </a:pPr>
            <a:endParaRPr lang="en-GB" sz="2200" dirty="0"/>
          </a:p>
        </p:txBody>
      </p:sp>
    </p:spTree>
    <p:extLst>
      <p:ext uri="{BB962C8B-B14F-4D97-AF65-F5344CB8AC3E}">
        <p14:creationId xmlns:p14="http://schemas.microsoft.com/office/powerpoint/2010/main" val="3859863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194"/>
            <a:ext cx="7826188" cy="835266"/>
          </a:xfrm>
        </p:spPr>
        <p:txBody>
          <a:bodyPr>
            <a:normAutofit/>
          </a:bodyPr>
          <a:lstStyle/>
          <a:p>
            <a:r>
              <a:rPr lang="en-GB" dirty="0"/>
              <a:t>Recommendations: Programming</a:t>
            </a:r>
          </a:p>
        </p:txBody>
      </p:sp>
      <p:sp>
        <p:nvSpPr>
          <p:cNvPr id="4" name="Content Placeholder 3"/>
          <p:cNvSpPr>
            <a:spLocks noGrp="1"/>
          </p:cNvSpPr>
          <p:nvPr>
            <p:ph idx="1"/>
          </p:nvPr>
        </p:nvSpPr>
        <p:spPr>
          <a:xfrm>
            <a:off x="368489" y="1130664"/>
            <a:ext cx="8529325" cy="5331681"/>
          </a:xfrm>
        </p:spPr>
        <p:txBody>
          <a:bodyPr>
            <a:normAutofit fontScale="92500" lnSpcReduction="10000"/>
          </a:bodyPr>
          <a:lstStyle/>
          <a:p>
            <a:pPr>
              <a:lnSpc>
                <a:spcPct val="120000"/>
              </a:lnSpc>
              <a:spcBef>
                <a:spcPts val="400"/>
              </a:spcBef>
              <a:buFont typeface="+mj-lt"/>
              <a:buAutoNum type="arabicParenR"/>
            </a:pPr>
            <a:r>
              <a:rPr lang="en-GB" sz="2200" b="1" dirty="0"/>
              <a:t>Relevant actors should explore broad variety of options to address women’s preferences and encourage women’s employment</a:t>
            </a:r>
          </a:p>
          <a:p>
            <a:pPr lvl="1">
              <a:lnSpc>
                <a:spcPct val="120000"/>
              </a:lnSpc>
              <a:spcBef>
                <a:spcPts val="400"/>
              </a:spcBef>
              <a:buFont typeface="Arial Narrow" panose="020B0606020202030204" pitchFamily="34" charset="0"/>
              <a:buChar char="–"/>
            </a:pPr>
            <a:r>
              <a:rPr lang="en-GB" sz="1900" dirty="0"/>
              <a:t>Promotion of home-based work opportunities for women should be approached with caution</a:t>
            </a:r>
          </a:p>
          <a:p>
            <a:pPr>
              <a:lnSpc>
                <a:spcPct val="120000"/>
              </a:lnSpc>
              <a:spcBef>
                <a:spcPts val="400"/>
              </a:spcBef>
              <a:buFont typeface="+mj-lt"/>
              <a:buAutoNum type="arabicParenR"/>
            </a:pPr>
            <a:r>
              <a:rPr lang="en-GB" sz="2200" b="1" dirty="0"/>
              <a:t>Organisations should raise awareness of labour laws and rights, including available complaint mechanisms, through information campaigns or workshops</a:t>
            </a:r>
          </a:p>
          <a:p>
            <a:pPr lvl="1">
              <a:lnSpc>
                <a:spcPct val="120000"/>
              </a:lnSpc>
              <a:spcBef>
                <a:spcPts val="400"/>
              </a:spcBef>
              <a:buFont typeface="Arial Narrow" panose="020B0606020202030204" pitchFamily="34" charset="0"/>
              <a:buChar char="–"/>
            </a:pPr>
            <a:r>
              <a:rPr lang="en-GB" sz="1900" dirty="0"/>
              <a:t>For Syrian women this includes work permit requirements and application processes, and the rights and protection awarded with obtaining such a permit</a:t>
            </a:r>
          </a:p>
          <a:p>
            <a:pPr marL="546100">
              <a:lnSpc>
                <a:spcPct val="120000"/>
              </a:lnSpc>
              <a:spcBef>
                <a:spcPts val="400"/>
              </a:spcBef>
              <a:buFont typeface="+mj-lt"/>
              <a:buAutoNum type="arabicParenR"/>
            </a:pPr>
            <a:r>
              <a:rPr lang="en-GB" sz="2200" b="1" dirty="0"/>
              <a:t>Programming should seek to support women with childcare and household responsibilities </a:t>
            </a:r>
          </a:p>
          <a:p>
            <a:pPr marL="831850" lvl="1" indent="-342900">
              <a:lnSpc>
                <a:spcPct val="120000"/>
              </a:lnSpc>
              <a:spcBef>
                <a:spcPts val="400"/>
              </a:spcBef>
              <a:buFont typeface="Arial Narrow" panose="020B0606020202030204" pitchFamily="34" charset="0"/>
              <a:buChar char="–"/>
            </a:pPr>
            <a:r>
              <a:rPr lang="en-GB" sz="1900" dirty="0"/>
              <a:t>This could include establishing day-care centres, or childcare facilities in the workplace </a:t>
            </a:r>
          </a:p>
          <a:p>
            <a:pPr marL="831850" lvl="1" indent="-342900">
              <a:lnSpc>
                <a:spcPct val="120000"/>
              </a:lnSpc>
              <a:spcBef>
                <a:spcPts val="400"/>
              </a:spcBef>
              <a:buFont typeface="Arial Narrow" panose="020B0606020202030204" pitchFamily="34" charset="0"/>
              <a:buChar char="–"/>
            </a:pPr>
            <a:r>
              <a:rPr lang="en-GB" sz="1900" dirty="0"/>
              <a:t>As Syrian refugee women might be less able to rely on family support and afford external support, such programmes should be prioritised for these women</a:t>
            </a:r>
          </a:p>
          <a:p>
            <a:pPr marL="831850" lvl="1" indent="-342900">
              <a:lnSpc>
                <a:spcPct val="120000"/>
              </a:lnSpc>
              <a:spcBef>
                <a:spcPts val="400"/>
              </a:spcBef>
              <a:buFont typeface="Arial Narrow" panose="020B0606020202030204" pitchFamily="34" charset="0"/>
              <a:buChar char="–"/>
            </a:pPr>
            <a:r>
              <a:rPr lang="en-GB" sz="1900" dirty="0"/>
              <a:t>Childcare support programmes could also provide employment opportunities and increase women’s labour force participation in the childcare sector</a:t>
            </a:r>
          </a:p>
        </p:txBody>
      </p:sp>
    </p:spTree>
    <p:extLst>
      <p:ext uri="{BB962C8B-B14F-4D97-AF65-F5344CB8AC3E}">
        <p14:creationId xmlns:p14="http://schemas.microsoft.com/office/powerpoint/2010/main" val="2373993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674"/>
            <a:ext cx="7826188" cy="835266"/>
          </a:xfrm>
        </p:spPr>
        <p:txBody>
          <a:bodyPr>
            <a:normAutofit/>
          </a:bodyPr>
          <a:lstStyle/>
          <a:p>
            <a:r>
              <a:rPr lang="en-GB" dirty="0"/>
              <a:t>Recommendations: Research</a:t>
            </a:r>
          </a:p>
        </p:txBody>
      </p:sp>
      <p:sp>
        <p:nvSpPr>
          <p:cNvPr id="4" name="Content Placeholder 3"/>
          <p:cNvSpPr>
            <a:spLocks noGrp="1"/>
          </p:cNvSpPr>
          <p:nvPr>
            <p:ph idx="1"/>
          </p:nvPr>
        </p:nvSpPr>
        <p:spPr>
          <a:xfrm>
            <a:off x="353597" y="1425054"/>
            <a:ext cx="8277056" cy="4847409"/>
          </a:xfrm>
        </p:spPr>
        <p:txBody>
          <a:bodyPr>
            <a:normAutofit/>
          </a:bodyPr>
          <a:lstStyle/>
          <a:p>
            <a:pPr marL="0" indent="0">
              <a:buNone/>
            </a:pPr>
            <a:r>
              <a:rPr lang="en-GB" sz="2200" b="1" dirty="0"/>
              <a:t>Further research is required to:</a:t>
            </a:r>
          </a:p>
          <a:p>
            <a:pPr>
              <a:buFont typeface="+mj-lt"/>
              <a:buAutoNum type="arabicParenR"/>
            </a:pPr>
            <a:r>
              <a:rPr lang="en-GB" sz="2200" b="1" dirty="0"/>
              <a:t>Contribute to a comprehensive understanding of livelihoods, for Jordanians and Syrians, males and females</a:t>
            </a:r>
          </a:p>
          <a:p>
            <a:pPr lvl="1">
              <a:buFont typeface="Arial Narrow" panose="020B0606020202030204" pitchFamily="34" charset="0"/>
              <a:buChar char="–"/>
            </a:pPr>
            <a:r>
              <a:rPr lang="en-GB" sz="2000" dirty="0"/>
              <a:t>Assessing male employment (Jordanian and Syrian), including skill sets, current employment status, aspirations and challenges faced in accessing employment</a:t>
            </a:r>
          </a:p>
          <a:p>
            <a:pPr lvl="1">
              <a:buFont typeface="Arial Narrow" panose="020B0606020202030204" pitchFamily="34" charset="0"/>
              <a:buChar char="–"/>
            </a:pPr>
            <a:r>
              <a:rPr lang="en-GB" sz="2000" dirty="0"/>
              <a:t>Further analysis on the implications of work permit processes on the employment of Syrian refugees </a:t>
            </a:r>
            <a:endParaRPr lang="en-GB" sz="2200" dirty="0"/>
          </a:p>
          <a:p>
            <a:pPr>
              <a:buFont typeface="+mj-lt"/>
              <a:buAutoNum type="arabicParenR"/>
            </a:pPr>
            <a:r>
              <a:rPr lang="en-GB" sz="2200" b="1" dirty="0"/>
              <a:t>Explore the implications of work permit processes on the employment of Syrian refugees</a:t>
            </a:r>
          </a:p>
          <a:p>
            <a:pPr lvl="1">
              <a:buFont typeface="Arial Narrow" panose="020B0606020202030204" pitchFamily="34" charset="0"/>
              <a:buChar char="–"/>
            </a:pPr>
            <a:r>
              <a:rPr lang="en-GB" sz="2000" dirty="0"/>
              <a:t>Looking into how access to work permits interacts with refugees’ employment aspirations and opportunities, especially for men</a:t>
            </a:r>
            <a:endParaRPr lang="en-GB" sz="2000" b="1" dirty="0"/>
          </a:p>
          <a:p>
            <a:pPr marL="546100">
              <a:buFont typeface="+mj-lt"/>
              <a:buAutoNum type="arabicParenR"/>
            </a:pPr>
            <a:r>
              <a:rPr lang="en-GB" sz="2200" b="1" dirty="0"/>
              <a:t>Assess implications of access to livelihoods for Syrian refugee welfare and their need for assistance</a:t>
            </a:r>
          </a:p>
          <a:p>
            <a:pPr marL="831850" lvl="1" indent="-342900" algn="just">
              <a:buFont typeface="Arial Narrow" panose="020B0606020202030204" pitchFamily="34" charset="0"/>
              <a:buChar char="–"/>
            </a:pPr>
            <a:endParaRPr lang="en-GB" sz="2200" dirty="0"/>
          </a:p>
        </p:txBody>
      </p:sp>
    </p:spTree>
    <p:extLst>
      <p:ext uri="{BB962C8B-B14F-4D97-AF65-F5344CB8AC3E}">
        <p14:creationId xmlns:p14="http://schemas.microsoft.com/office/powerpoint/2010/main" val="2295090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Tree>
    <p:extLst>
      <p:ext uri="{BB962C8B-B14F-4D97-AF65-F5344CB8AC3E}">
        <p14:creationId xmlns:p14="http://schemas.microsoft.com/office/powerpoint/2010/main" val="3464620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Thank you</a:t>
            </a:r>
          </a:p>
        </p:txBody>
      </p:sp>
      <p:sp>
        <p:nvSpPr>
          <p:cNvPr id="4" name="Content Placeholder 3"/>
          <p:cNvSpPr>
            <a:spLocks noGrp="1"/>
          </p:cNvSpPr>
          <p:nvPr>
            <p:ph idx="1"/>
          </p:nvPr>
        </p:nvSpPr>
        <p:spPr>
          <a:xfrm>
            <a:off x="437056" y="2116030"/>
            <a:ext cx="8237804" cy="3145782"/>
          </a:xfrm>
        </p:spPr>
        <p:txBody>
          <a:bodyPr/>
          <a:lstStyle/>
          <a:p>
            <a:pPr marL="0" lvl="0" indent="0" algn="ctr">
              <a:lnSpc>
                <a:spcPct val="100000"/>
              </a:lnSpc>
              <a:spcBef>
                <a:spcPts val="0"/>
              </a:spcBef>
              <a:buNone/>
            </a:pPr>
            <a:r>
              <a:rPr lang="en-US" sz="2000" b="1" dirty="0">
                <a:solidFill>
                  <a:prstClr val="black"/>
                </a:solidFill>
              </a:rPr>
              <a:t>For further information regarding host community assessments in Jordan, please contact:</a:t>
            </a:r>
          </a:p>
          <a:p>
            <a:pPr marL="0" lvl="0" indent="0" algn="ctr">
              <a:lnSpc>
                <a:spcPct val="100000"/>
              </a:lnSpc>
              <a:spcBef>
                <a:spcPts val="0"/>
              </a:spcBef>
              <a:buNone/>
            </a:pPr>
            <a:endParaRPr lang="en-US" sz="2000" b="1" dirty="0">
              <a:solidFill>
                <a:prstClr val="black"/>
              </a:solidFill>
            </a:endParaRPr>
          </a:p>
          <a:p>
            <a:pPr marL="0" lvl="0" indent="0" algn="ctr">
              <a:lnSpc>
                <a:spcPct val="100000"/>
              </a:lnSpc>
              <a:spcBef>
                <a:spcPts val="0"/>
              </a:spcBef>
              <a:buNone/>
            </a:pPr>
            <a:r>
              <a:rPr lang="en-US" sz="1800" b="1" dirty="0">
                <a:solidFill>
                  <a:prstClr val="black"/>
                </a:solidFill>
              </a:rPr>
              <a:t>Christian Keller </a:t>
            </a:r>
            <a:r>
              <a:rPr lang="en-US" sz="1800" dirty="0">
                <a:solidFill>
                  <a:prstClr val="black"/>
                </a:solidFill>
              </a:rPr>
              <a:t>– Jordan Host Community Assessment Officer REACH </a:t>
            </a:r>
          </a:p>
          <a:p>
            <a:pPr marL="0" lvl="0" indent="0" algn="ctr">
              <a:lnSpc>
                <a:spcPct val="100000"/>
              </a:lnSpc>
              <a:spcBef>
                <a:spcPts val="0"/>
              </a:spcBef>
              <a:buNone/>
            </a:pPr>
            <a:r>
              <a:rPr lang="en-US" sz="1800" dirty="0">
                <a:solidFill>
                  <a:srgbClr val="1F497D"/>
                </a:solidFill>
                <a:hlinkClick r:id="rId3"/>
              </a:rPr>
              <a:t>christian.keller@reach-initiative.org</a:t>
            </a:r>
            <a:endParaRPr lang="en-US" sz="1800" dirty="0">
              <a:solidFill>
                <a:srgbClr val="1F497D"/>
              </a:solidFill>
            </a:endParaRPr>
          </a:p>
          <a:p>
            <a:pPr marL="0" lvl="0" indent="0" algn="ctr">
              <a:lnSpc>
                <a:spcPct val="100000"/>
              </a:lnSpc>
              <a:spcBef>
                <a:spcPts val="0"/>
              </a:spcBef>
              <a:buNone/>
            </a:pPr>
            <a:endParaRPr lang="en-US" sz="1800" b="1" dirty="0">
              <a:solidFill>
                <a:prstClr val="black"/>
              </a:solidFill>
            </a:endParaRPr>
          </a:p>
          <a:p>
            <a:pPr marL="0" lvl="0" indent="0" algn="ctr">
              <a:lnSpc>
                <a:spcPct val="100000"/>
              </a:lnSpc>
              <a:spcBef>
                <a:spcPts val="0"/>
              </a:spcBef>
              <a:buNone/>
            </a:pPr>
            <a:r>
              <a:rPr lang="en-US" sz="1800" b="1" dirty="0">
                <a:solidFill>
                  <a:prstClr val="black"/>
                </a:solidFill>
              </a:rPr>
              <a:t>Samuel Brett</a:t>
            </a:r>
            <a:r>
              <a:rPr lang="en-US" sz="1800" dirty="0">
                <a:solidFill>
                  <a:prstClr val="black"/>
                </a:solidFill>
              </a:rPr>
              <a:t>– Jordan Country Focal Point REACH</a:t>
            </a:r>
          </a:p>
          <a:p>
            <a:pPr marL="0" lvl="0" indent="0" algn="ctr">
              <a:lnSpc>
                <a:spcPct val="100000"/>
              </a:lnSpc>
              <a:spcBef>
                <a:spcPts val="0"/>
              </a:spcBef>
              <a:buNone/>
            </a:pPr>
            <a:r>
              <a:rPr lang="en-US" sz="1800" dirty="0">
                <a:solidFill>
                  <a:srgbClr val="1F497D"/>
                </a:solidFill>
                <a:hlinkClick r:id="rId4"/>
              </a:rPr>
              <a:t>samuel.brett@reach-initiative.org</a:t>
            </a:r>
            <a:r>
              <a:rPr lang="en-US" sz="1800" dirty="0">
                <a:solidFill>
                  <a:srgbClr val="1F497D"/>
                </a:solidFill>
              </a:rPr>
              <a:t>  </a:t>
            </a:r>
          </a:p>
          <a:p>
            <a:pPr marL="636588" lvl="0" indent="0" algn="ctr">
              <a:lnSpc>
                <a:spcPct val="100000"/>
              </a:lnSpc>
              <a:spcBef>
                <a:spcPts val="0"/>
              </a:spcBef>
              <a:buNone/>
            </a:pPr>
            <a:r>
              <a:rPr lang="en-US" sz="1800" dirty="0">
                <a:solidFill>
                  <a:srgbClr val="1F497D"/>
                </a:solidFill>
              </a:rPr>
              <a:t> </a:t>
            </a:r>
            <a:endParaRPr lang="en-US" sz="1800" dirty="0">
              <a:solidFill>
                <a:prstClr val="black"/>
              </a:solidFill>
            </a:endParaRPr>
          </a:p>
          <a:p>
            <a:endParaRPr lang="en-GB" dirty="0"/>
          </a:p>
        </p:txBody>
      </p:sp>
    </p:spTree>
    <p:extLst>
      <p:ext uri="{BB962C8B-B14F-4D97-AF65-F5344CB8AC3E}">
        <p14:creationId xmlns:p14="http://schemas.microsoft.com/office/powerpoint/2010/main" val="2699658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objectives</a:t>
            </a:r>
          </a:p>
        </p:txBody>
      </p:sp>
      <p:sp>
        <p:nvSpPr>
          <p:cNvPr id="9" name="TextBox 8"/>
          <p:cNvSpPr txBox="1"/>
          <p:nvPr/>
        </p:nvSpPr>
        <p:spPr>
          <a:xfrm>
            <a:off x="8519160" y="548640"/>
            <a:ext cx="184731" cy="369332"/>
          </a:xfrm>
          <a:prstGeom prst="rect">
            <a:avLst/>
          </a:prstGeom>
          <a:noFill/>
        </p:spPr>
        <p:txBody>
          <a:bodyPr wrap="none" rtlCol="0">
            <a:spAutoFit/>
          </a:bodyPr>
          <a:lstStyle/>
          <a:p>
            <a:endParaRPr lang="en-GB" dirty="0">
              <a:solidFill>
                <a:prstClr val="black"/>
              </a:solidFill>
            </a:endParaRPr>
          </a:p>
        </p:txBody>
      </p:sp>
      <p:sp>
        <p:nvSpPr>
          <p:cNvPr id="13" name="TextBox 12"/>
          <p:cNvSpPr txBox="1"/>
          <p:nvPr/>
        </p:nvSpPr>
        <p:spPr>
          <a:xfrm>
            <a:off x="834330" y="1523107"/>
            <a:ext cx="7501950" cy="1200329"/>
          </a:xfrm>
          <a:prstGeom prst="rect">
            <a:avLst/>
          </a:prstGeom>
          <a:solidFill>
            <a:srgbClr val="58585A"/>
          </a:solidFill>
        </p:spPr>
        <p:txBody>
          <a:bodyPr wrap="square" rtlCol="0">
            <a:spAutoFit/>
          </a:bodyPr>
          <a:lstStyle/>
          <a:p>
            <a:pPr algn="ctr"/>
            <a:r>
              <a:rPr lang="en-GB" sz="2400" b="1" dirty="0">
                <a:solidFill>
                  <a:schemeClr val="bg1"/>
                </a:solidFill>
                <a:latin typeface="Arial Narrow" panose="020B0606020202030204" pitchFamily="34" charset="0"/>
              </a:rPr>
              <a:t>Contribute to an evidence base to guide large-scale livelihood initiatives related to women’s employment</a:t>
            </a:r>
          </a:p>
          <a:p>
            <a:pPr algn="ctr"/>
            <a:endParaRPr lang="en-GB" sz="2400" b="1" dirty="0">
              <a:solidFill>
                <a:schemeClr val="bg1"/>
              </a:solidFill>
              <a:latin typeface="Arial Narrow" panose="020B0606020202030204" pitchFamily="34" charset="0"/>
            </a:endParaRPr>
          </a:p>
        </p:txBody>
      </p:sp>
      <p:sp>
        <p:nvSpPr>
          <p:cNvPr id="14" name="TextBox 13"/>
          <p:cNvSpPr txBox="1"/>
          <p:nvPr/>
        </p:nvSpPr>
        <p:spPr>
          <a:xfrm rot="16200000">
            <a:off x="34112" y="1923216"/>
            <a:ext cx="1200327" cy="400112"/>
          </a:xfrm>
          <a:prstGeom prst="rect">
            <a:avLst/>
          </a:prstGeom>
          <a:solidFill>
            <a:srgbClr val="EE5859"/>
          </a:solidFill>
        </p:spPr>
        <p:txBody>
          <a:bodyPr wrap="square" rtlCol="0">
            <a:spAutoFit/>
          </a:bodyPr>
          <a:lstStyle/>
          <a:p>
            <a:pPr algn="ctr"/>
            <a:r>
              <a:rPr lang="en-GB" sz="2000" b="1" dirty="0">
                <a:solidFill>
                  <a:schemeClr val="bg1"/>
                </a:solidFill>
                <a:latin typeface="Arial Narrow" panose="020B0606020202030204" pitchFamily="34" charset="0"/>
              </a:rPr>
              <a:t>GOAL</a:t>
            </a:r>
          </a:p>
        </p:txBody>
      </p:sp>
      <p:sp>
        <p:nvSpPr>
          <p:cNvPr id="15" name="TextBox 14"/>
          <p:cNvSpPr txBox="1"/>
          <p:nvPr/>
        </p:nvSpPr>
        <p:spPr>
          <a:xfrm>
            <a:off x="834332" y="3563432"/>
            <a:ext cx="1993535" cy="1938992"/>
          </a:xfrm>
          <a:prstGeom prst="rect">
            <a:avLst/>
          </a:prstGeom>
          <a:solidFill>
            <a:srgbClr val="CDCDCD"/>
          </a:solidFill>
        </p:spPr>
        <p:txBody>
          <a:bodyPr wrap="square" rtlCol="0">
            <a:spAutoFit/>
          </a:bodyPr>
          <a:lstStyle/>
          <a:p>
            <a:pPr algn="ctr"/>
            <a:r>
              <a:rPr lang="en-US" sz="2000" b="1" dirty="0">
                <a:latin typeface="Arial Narrow" panose="020B0606020202030204" pitchFamily="34" charset="0"/>
              </a:rPr>
              <a:t>Gain evidence on women’s </a:t>
            </a:r>
            <a:r>
              <a:rPr lang="en-GB" sz="2000" b="1" dirty="0">
                <a:latin typeface="Arial Narrow" panose="020B0606020202030204" pitchFamily="34" charset="0"/>
              </a:rPr>
              <a:t>labour</a:t>
            </a:r>
            <a:r>
              <a:rPr lang="en-US" sz="2000" b="1" dirty="0">
                <a:latin typeface="Arial Narrow" panose="020B0606020202030204" pitchFamily="34" charset="0"/>
              </a:rPr>
              <a:t> force </a:t>
            </a:r>
            <a:r>
              <a:rPr lang="en-GB" sz="2000" b="1" dirty="0">
                <a:latin typeface="Arial Narrow" panose="020B0606020202030204" pitchFamily="34" charset="0"/>
              </a:rPr>
              <a:t>participation, and identify who is currently working</a:t>
            </a:r>
            <a:endParaRPr lang="en-GB" sz="1000" b="1" dirty="0">
              <a:latin typeface="Arial Narrow" panose="020B0606020202030204" pitchFamily="34" charset="0"/>
            </a:endParaRPr>
          </a:p>
        </p:txBody>
      </p:sp>
      <p:sp>
        <p:nvSpPr>
          <p:cNvPr id="16" name="TextBox 15"/>
          <p:cNvSpPr txBox="1"/>
          <p:nvPr/>
        </p:nvSpPr>
        <p:spPr>
          <a:xfrm>
            <a:off x="3400349" y="3563432"/>
            <a:ext cx="2023706" cy="1938992"/>
          </a:xfrm>
          <a:prstGeom prst="rect">
            <a:avLst/>
          </a:prstGeom>
          <a:solidFill>
            <a:srgbClr val="CDCDCD"/>
          </a:solidFill>
        </p:spPr>
        <p:txBody>
          <a:bodyPr wrap="square" rtlCol="0">
            <a:spAutoFit/>
          </a:bodyPr>
          <a:lstStyle/>
          <a:p>
            <a:pPr algn="ctr"/>
            <a:r>
              <a:rPr lang="en-US" sz="2000" b="1" dirty="0">
                <a:latin typeface="Arial Narrow" panose="020B0606020202030204" pitchFamily="34" charset="0"/>
              </a:rPr>
              <a:t>Identify challenges faced by Syrian and Jordanian women in accessing employment</a:t>
            </a:r>
            <a:endParaRPr lang="en-US" sz="1000" b="1" dirty="0">
              <a:latin typeface="Arial Narrow" panose="020B0606020202030204" pitchFamily="34" charset="0"/>
            </a:endParaRPr>
          </a:p>
        </p:txBody>
      </p:sp>
      <p:sp>
        <p:nvSpPr>
          <p:cNvPr id="17" name="TextBox 16"/>
          <p:cNvSpPr txBox="1"/>
          <p:nvPr/>
        </p:nvSpPr>
        <p:spPr>
          <a:xfrm>
            <a:off x="5971349" y="3563432"/>
            <a:ext cx="2364932" cy="1938992"/>
          </a:xfrm>
          <a:prstGeom prst="rect">
            <a:avLst/>
          </a:prstGeom>
          <a:solidFill>
            <a:srgbClr val="CDCDCD"/>
          </a:solidFill>
        </p:spPr>
        <p:txBody>
          <a:bodyPr wrap="square" rtlCol="0">
            <a:spAutoFit/>
          </a:bodyPr>
          <a:lstStyle/>
          <a:p>
            <a:pPr algn="ctr"/>
            <a:r>
              <a:rPr lang="en-US" sz="2000" b="1" dirty="0">
                <a:latin typeface="Arial Narrow" panose="020B0606020202030204" pitchFamily="34" charset="0"/>
              </a:rPr>
              <a:t>Understand conditions under which women could work, including any advantages of home based work</a:t>
            </a:r>
            <a:endParaRPr lang="en-US" sz="1000" b="1" dirty="0">
              <a:latin typeface="Arial Narrow" panose="020B0606020202030204" pitchFamily="34" charset="0"/>
            </a:endParaRPr>
          </a:p>
        </p:txBody>
      </p:sp>
      <p:sp>
        <p:nvSpPr>
          <p:cNvPr id="18" name="TextBox 17"/>
          <p:cNvSpPr txBox="1"/>
          <p:nvPr/>
        </p:nvSpPr>
        <p:spPr>
          <a:xfrm rot="16200000">
            <a:off x="-335222" y="4332874"/>
            <a:ext cx="1938994" cy="400109"/>
          </a:xfrm>
          <a:prstGeom prst="rect">
            <a:avLst/>
          </a:prstGeom>
          <a:solidFill>
            <a:srgbClr val="EE5859"/>
          </a:solidFill>
        </p:spPr>
        <p:txBody>
          <a:bodyPr wrap="square" rtlCol="0">
            <a:spAutoFit/>
          </a:bodyPr>
          <a:lstStyle/>
          <a:p>
            <a:pPr algn="ctr"/>
            <a:r>
              <a:rPr lang="en-GB" sz="2000" b="1" dirty="0">
                <a:solidFill>
                  <a:schemeClr val="bg1"/>
                </a:solidFill>
                <a:latin typeface="Arial Narrow" panose="020B0606020202030204" pitchFamily="34" charset="0"/>
              </a:rPr>
              <a:t>OBJECTIVES</a:t>
            </a:r>
          </a:p>
        </p:txBody>
      </p:sp>
      <p:sp>
        <p:nvSpPr>
          <p:cNvPr id="20" name="TextBox 19"/>
          <p:cNvSpPr txBox="1"/>
          <p:nvPr/>
        </p:nvSpPr>
        <p:spPr>
          <a:xfrm rot="5400000">
            <a:off x="7936173" y="1923219"/>
            <a:ext cx="1200326" cy="400108"/>
          </a:xfrm>
          <a:prstGeom prst="rect">
            <a:avLst/>
          </a:prstGeom>
          <a:solidFill>
            <a:srgbClr val="EE5859"/>
          </a:solidFill>
        </p:spPr>
        <p:txBody>
          <a:bodyPr wrap="square" rtlCol="0">
            <a:spAutoFit/>
          </a:bodyPr>
          <a:lstStyle/>
          <a:p>
            <a:pPr algn="ctr"/>
            <a:r>
              <a:rPr lang="en-GB" sz="2000" b="1" dirty="0">
                <a:solidFill>
                  <a:schemeClr val="bg1"/>
                </a:solidFill>
                <a:latin typeface="Arial Narrow" panose="020B0606020202030204" pitchFamily="34" charset="0"/>
              </a:rPr>
              <a:t>GOAL</a:t>
            </a:r>
          </a:p>
        </p:txBody>
      </p:sp>
      <p:sp>
        <p:nvSpPr>
          <p:cNvPr id="21" name="TextBox 20"/>
          <p:cNvSpPr txBox="1"/>
          <p:nvPr/>
        </p:nvSpPr>
        <p:spPr>
          <a:xfrm rot="5400000">
            <a:off x="7566839" y="4332874"/>
            <a:ext cx="1938993" cy="400112"/>
          </a:xfrm>
          <a:prstGeom prst="rect">
            <a:avLst/>
          </a:prstGeom>
          <a:solidFill>
            <a:srgbClr val="EE5859"/>
          </a:solidFill>
        </p:spPr>
        <p:txBody>
          <a:bodyPr wrap="square" rtlCol="0">
            <a:spAutoFit/>
          </a:bodyPr>
          <a:lstStyle/>
          <a:p>
            <a:pPr algn="ctr"/>
            <a:r>
              <a:rPr lang="en-GB" sz="2000" b="1" dirty="0">
                <a:solidFill>
                  <a:schemeClr val="bg1"/>
                </a:solidFill>
                <a:latin typeface="Arial Narrow" panose="020B0606020202030204" pitchFamily="34" charset="0"/>
              </a:rPr>
              <a:t>OBJECTIVES</a:t>
            </a:r>
          </a:p>
        </p:txBody>
      </p:sp>
      <p:sp>
        <p:nvSpPr>
          <p:cNvPr id="25" name="Down Arrow 24"/>
          <p:cNvSpPr/>
          <p:nvPr/>
        </p:nvSpPr>
        <p:spPr>
          <a:xfrm rot="10800000">
            <a:off x="1432560" y="2824247"/>
            <a:ext cx="697582" cy="546041"/>
          </a:xfrm>
          <a:prstGeom prst="downArrow">
            <a:avLst/>
          </a:prstGeom>
          <a:solidFill>
            <a:srgbClr val="F6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Down Arrow 25"/>
          <p:cNvSpPr/>
          <p:nvPr/>
        </p:nvSpPr>
        <p:spPr>
          <a:xfrm rot="10800000">
            <a:off x="4050816" y="2824247"/>
            <a:ext cx="697582" cy="546041"/>
          </a:xfrm>
          <a:prstGeom prst="downArrow">
            <a:avLst/>
          </a:prstGeom>
          <a:solidFill>
            <a:srgbClr val="F6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Down Arrow 26"/>
          <p:cNvSpPr/>
          <p:nvPr/>
        </p:nvSpPr>
        <p:spPr>
          <a:xfrm rot="10800000">
            <a:off x="6888273" y="2824248"/>
            <a:ext cx="697582" cy="546041"/>
          </a:xfrm>
          <a:prstGeom prst="downArrow">
            <a:avLst/>
          </a:prstGeom>
          <a:solidFill>
            <a:srgbClr val="F6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34761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Methodology (1)</a:t>
            </a:r>
          </a:p>
        </p:txBody>
      </p:sp>
      <p:sp>
        <p:nvSpPr>
          <p:cNvPr id="9" name="TextBox 8"/>
          <p:cNvSpPr txBox="1"/>
          <p:nvPr/>
        </p:nvSpPr>
        <p:spPr>
          <a:xfrm>
            <a:off x="8519160" y="548640"/>
            <a:ext cx="184731" cy="369332"/>
          </a:xfrm>
          <a:prstGeom prst="rect">
            <a:avLst/>
          </a:prstGeom>
          <a:noFill/>
        </p:spPr>
        <p:txBody>
          <a:bodyPr wrap="none" rtlCol="0">
            <a:spAutoFit/>
          </a:bodyPr>
          <a:lstStyle/>
          <a:p>
            <a:endParaRPr lang="en-GB" dirty="0">
              <a:solidFill>
                <a:prstClr val="black"/>
              </a:solidFill>
            </a:endParaRPr>
          </a:p>
        </p:txBody>
      </p:sp>
      <p:graphicFrame>
        <p:nvGraphicFramePr>
          <p:cNvPr id="13" name="Diagram 12"/>
          <p:cNvGraphicFramePr/>
          <p:nvPr>
            <p:extLst>
              <p:ext uri="{D42A27DB-BD31-4B8C-83A1-F6EECF244321}">
                <p14:modId xmlns:p14="http://schemas.microsoft.com/office/powerpoint/2010/main" val="2835182280"/>
              </p:ext>
            </p:extLst>
          </p:nvPr>
        </p:nvGraphicFramePr>
        <p:xfrm>
          <a:off x="392914" y="1104997"/>
          <a:ext cx="8548578"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392914" y="3586613"/>
            <a:ext cx="3496698" cy="2923877"/>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latin typeface="Arial Narrow" panose="020B0606020202030204" pitchFamily="34" charset="0"/>
              </a:rPr>
              <a:t>Establish prevalence of women’s employment, challenges in accessing labour market and preferences for different types of employment</a:t>
            </a:r>
          </a:p>
          <a:p>
            <a:pPr marL="342900" indent="-342900">
              <a:buFont typeface="Arial" panose="020B0604020202020204" pitchFamily="34" charset="0"/>
              <a:buChar char="•"/>
            </a:pPr>
            <a:r>
              <a:rPr lang="en-US" sz="2000" dirty="0">
                <a:latin typeface="Arial Narrow" panose="020B0606020202030204" pitchFamily="34" charset="0"/>
              </a:rPr>
              <a:t>Nationwide survey of 609 Syrian and Jordanian women</a:t>
            </a:r>
          </a:p>
          <a:p>
            <a:pPr marL="342900" lvl="0" indent="-342900" algn="just">
              <a:buFont typeface="Arial" panose="020B0604020202020204" pitchFamily="34" charset="0"/>
              <a:buChar char="•"/>
            </a:pPr>
            <a:endParaRPr lang="en-GB" sz="2200" dirty="0">
              <a:latin typeface="Arial Narrow" panose="020B0606020202030204" pitchFamily="34" charset="0"/>
            </a:endParaRPr>
          </a:p>
          <a:p>
            <a:pPr algn="just"/>
            <a:endParaRPr lang="en-GB" sz="2200" dirty="0"/>
          </a:p>
        </p:txBody>
      </p:sp>
      <p:sp>
        <p:nvSpPr>
          <p:cNvPr id="14" name="TextBox 13"/>
          <p:cNvSpPr txBox="1"/>
          <p:nvPr/>
        </p:nvSpPr>
        <p:spPr>
          <a:xfrm>
            <a:off x="4673631" y="3586613"/>
            <a:ext cx="3392196" cy="2215991"/>
          </a:xfrm>
          <a:prstGeom prst="rect">
            <a:avLst/>
          </a:prstGeom>
          <a:noFill/>
        </p:spPr>
        <p:txBody>
          <a:bodyPr wrap="square" rtlCol="0">
            <a:spAutoFit/>
          </a:bodyPr>
          <a:lstStyle/>
          <a:p>
            <a:pPr marL="342900" lvl="0" indent="-342900">
              <a:buFont typeface="Arial" panose="020B0604020202020204" pitchFamily="34" charset="0"/>
              <a:buChar char="•"/>
            </a:pPr>
            <a:r>
              <a:rPr lang="en-GB" sz="2000" dirty="0">
                <a:latin typeface="Arial Narrow" panose="020B0606020202030204" pitchFamily="34" charset="0"/>
              </a:rPr>
              <a:t>Verify, contextualise and better understand the findings from the phone survey</a:t>
            </a:r>
          </a:p>
          <a:p>
            <a:pPr marL="342900" lvl="0" indent="-342900">
              <a:buFont typeface="Arial" panose="020B0604020202020204" pitchFamily="34" charset="0"/>
              <a:buChar char="•"/>
            </a:pPr>
            <a:r>
              <a:rPr lang="en-US" sz="2000" dirty="0">
                <a:latin typeface="Arial Narrow" panose="020B0606020202030204" pitchFamily="34" charset="0"/>
              </a:rPr>
              <a:t>12 FGDs (6 with Syrian, 6 Jordanian women each)</a:t>
            </a:r>
            <a:endParaRPr lang="en-GB" sz="2000" b="1" dirty="0">
              <a:latin typeface="Arial Narrow" panose="020B0606020202030204" pitchFamily="34" charset="0"/>
            </a:endParaRPr>
          </a:p>
          <a:p>
            <a:pPr marL="800100" lvl="1" indent="-342900" algn="just">
              <a:buFont typeface="Arial" panose="020B0604020202020204" pitchFamily="34" charset="0"/>
              <a:buChar char="•"/>
            </a:pPr>
            <a:r>
              <a:rPr lang="en-GB" sz="2000" dirty="0">
                <a:latin typeface="Arial Narrow" panose="020B0606020202030204" pitchFamily="34" charset="0"/>
              </a:rPr>
              <a:t>Half urban/half rural</a:t>
            </a:r>
          </a:p>
          <a:p>
            <a:pPr marL="285750" indent="-285750" algn="just">
              <a:buFont typeface="Arial" panose="020B0604020202020204" pitchFamily="34" charset="0"/>
              <a:buChar char="•"/>
            </a:pPr>
            <a:endParaRPr lang="en-GB" dirty="0"/>
          </a:p>
        </p:txBody>
      </p:sp>
    </p:spTree>
    <p:extLst>
      <p:ext uri="{BB962C8B-B14F-4D97-AF65-F5344CB8AC3E}">
        <p14:creationId xmlns:p14="http://schemas.microsoft.com/office/powerpoint/2010/main" val="1342441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2740"/>
            <a:ext cx="7826188" cy="728197"/>
          </a:xfrm>
        </p:spPr>
        <p:txBody>
          <a:bodyPr/>
          <a:lstStyle/>
          <a:p>
            <a:r>
              <a:rPr lang="en-GB" dirty="0"/>
              <a:t>Methodology (2)</a:t>
            </a:r>
          </a:p>
        </p:txBody>
      </p:sp>
      <p:graphicFrame>
        <p:nvGraphicFramePr>
          <p:cNvPr id="4" name="Table 3"/>
          <p:cNvGraphicFramePr>
            <a:graphicFrameLocks noGrp="1"/>
          </p:cNvGraphicFramePr>
          <p:nvPr>
            <p:extLst>
              <p:ext uri="{D42A27DB-BD31-4B8C-83A1-F6EECF244321}">
                <p14:modId xmlns:p14="http://schemas.microsoft.com/office/powerpoint/2010/main" val="3558386024"/>
              </p:ext>
            </p:extLst>
          </p:nvPr>
        </p:nvGraphicFramePr>
        <p:xfrm>
          <a:off x="1404854" y="3987831"/>
          <a:ext cx="6011946" cy="2149733"/>
        </p:xfrm>
        <a:graphic>
          <a:graphicData uri="http://schemas.openxmlformats.org/drawingml/2006/table">
            <a:tbl>
              <a:tblPr firstRow="1" firstCol="1" bandRow="1">
                <a:tableStyleId>{5C22544A-7EE6-4342-B048-85BDC9FD1C3A}</a:tableStyleId>
              </a:tblPr>
              <a:tblGrid>
                <a:gridCol w="1681798">
                  <a:extLst>
                    <a:ext uri="{9D8B030D-6E8A-4147-A177-3AD203B41FA5}">
                      <a16:colId xmlns:a16="http://schemas.microsoft.com/office/drawing/2014/main" val="20000"/>
                    </a:ext>
                  </a:extLst>
                </a:gridCol>
                <a:gridCol w="2045004">
                  <a:extLst>
                    <a:ext uri="{9D8B030D-6E8A-4147-A177-3AD203B41FA5}">
                      <a16:colId xmlns:a16="http://schemas.microsoft.com/office/drawing/2014/main" val="20001"/>
                    </a:ext>
                  </a:extLst>
                </a:gridCol>
                <a:gridCol w="2285144">
                  <a:extLst>
                    <a:ext uri="{9D8B030D-6E8A-4147-A177-3AD203B41FA5}">
                      <a16:colId xmlns:a16="http://schemas.microsoft.com/office/drawing/2014/main" val="20002"/>
                    </a:ext>
                  </a:extLst>
                </a:gridCol>
              </a:tblGrid>
              <a:tr h="429289">
                <a:tc>
                  <a:txBody>
                    <a:bodyPr/>
                    <a:lstStyle/>
                    <a:p>
                      <a:pPr algn="ctr">
                        <a:lnSpc>
                          <a:spcPct val="107000"/>
                        </a:lnSpc>
                        <a:spcAft>
                          <a:spcPts val="0"/>
                        </a:spcAft>
                      </a:pPr>
                      <a:r>
                        <a:rPr lang="en-GB" sz="1800" b="1" dirty="0">
                          <a:effectLst/>
                          <a:latin typeface="Arial Narrow" panose="020B0606020202030204" pitchFamily="34" charset="0"/>
                        </a:rPr>
                        <a:t> </a:t>
                      </a:r>
                      <a:endParaRPr lang="en-GB"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800" b="1" dirty="0">
                          <a:effectLst/>
                          <a:latin typeface="Arial Narrow" panose="020B0606020202030204" pitchFamily="34" charset="0"/>
                        </a:rPr>
                        <a:t>Jordanian women</a:t>
                      </a:r>
                      <a:endParaRPr lang="en-GB"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5859"/>
                    </a:solidFill>
                  </a:tcPr>
                </a:tc>
                <a:tc>
                  <a:txBody>
                    <a:bodyPr/>
                    <a:lstStyle/>
                    <a:p>
                      <a:pPr algn="ctr">
                        <a:lnSpc>
                          <a:spcPct val="107000"/>
                        </a:lnSpc>
                        <a:spcAft>
                          <a:spcPts val="0"/>
                        </a:spcAft>
                      </a:pPr>
                      <a:r>
                        <a:rPr lang="en-GB" sz="1800" b="1" dirty="0">
                          <a:effectLst/>
                          <a:latin typeface="Arial Narrow" panose="020B0606020202030204" pitchFamily="34" charset="0"/>
                        </a:rPr>
                        <a:t>Syrian refugee women</a:t>
                      </a:r>
                      <a:endParaRPr lang="en-GB"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5859"/>
                    </a:solidFill>
                  </a:tcPr>
                </a:tc>
                <a:extLst>
                  <a:ext uri="{0D108BD9-81ED-4DB2-BD59-A6C34878D82A}">
                    <a16:rowId xmlns:a16="http://schemas.microsoft.com/office/drawing/2014/main" val="10000"/>
                  </a:ext>
                </a:extLst>
              </a:tr>
              <a:tr h="430111">
                <a:tc>
                  <a:txBody>
                    <a:bodyPr/>
                    <a:lstStyle/>
                    <a:p>
                      <a:pPr algn="ctr">
                        <a:lnSpc>
                          <a:spcPct val="107000"/>
                        </a:lnSpc>
                        <a:spcAft>
                          <a:spcPts val="0"/>
                        </a:spcAft>
                      </a:pPr>
                      <a:r>
                        <a:rPr lang="en-GB" sz="1800" b="1" dirty="0">
                          <a:effectLst/>
                          <a:latin typeface="Arial Narrow" panose="020B0606020202030204" pitchFamily="34" charset="0"/>
                        </a:rPr>
                        <a:t>Confidence level</a:t>
                      </a:r>
                      <a:endParaRPr lang="en-GB"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8585A"/>
                    </a:solidFill>
                  </a:tcPr>
                </a:tc>
                <a:tc>
                  <a:txBody>
                    <a:bodyPr/>
                    <a:lstStyle/>
                    <a:p>
                      <a:pPr algn="ctr">
                        <a:lnSpc>
                          <a:spcPct val="107000"/>
                        </a:lnSpc>
                        <a:spcAft>
                          <a:spcPts val="0"/>
                        </a:spcAft>
                      </a:pPr>
                      <a:r>
                        <a:rPr lang="en-GB" sz="1800" b="1" dirty="0">
                          <a:effectLst/>
                          <a:latin typeface="Arial Narrow" panose="020B0606020202030204" pitchFamily="34" charset="0"/>
                        </a:rPr>
                        <a:t>92%</a:t>
                      </a:r>
                      <a:endParaRPr lang="en-GB"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800" b="1" dirty="0">
                          <a:effectLst/>
                          <a:latin typeface="Arial Narrow" panose="020B0606020202030204" pitchFamily="34" charset="0"/>
                        </a:rPr>
                        <a:t>92%</a:t>
                      </a:r>
                      <a:endParaRPr lang="en-GB"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30111">
                <a:tc>
                  <a:txBody>
                    <a:bodyPr/>
                    <a:lstStyle/>
                    <a:p>
                      <a:pPr algn="ctr">
                        <a:lnSpc>
                          <a:spcPct val="107000"/>
                        </a:lnSpc>
                        <a:spcAft>
                          <a:spcPts val="0"/>
                        </a:spcAft>
                      </a:pPr>
                      <a:r>
                        <a:rPr lang="en-GB" sz="1800" b="1" dirty="0">
                          <a:effectLst/>
                          <a:latin typeface="Arial Narrow" panose="020B0606020202030204" pitchFamily="34" charset="0"/>
                        </a:rPr>
                        <a:t>Margin of error</a:t>
                      </a:r>
                      <a:endParaRPr lang="en-GB"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8585A"/>
                    </a:solidFill>
                  </a:tcPr>
                </a:tc>
                <a:tc>
                  <a:txBody>
                    <a:bodyPr/>
                    <a:lstStyle/>
                    <a:p>
                      <a:pPr algn="ctr">
                        <a:lnSpc>
                          <a:spcPct val="107000"/>
                        </a:lnSpc>
                        <a:spcAft>
                          <a:spcPts val="0"/>
                        </a:spcAft>
                      </a:pPr>
                      <a:r>
                        <a:rPr lang="en-GB" sz="1800" b="1" dirty="0">
                          <a:effectLst/>
                          <a:latin typeface="Arial Narrow" panose="020B0606020202030204" pitchFamily="34" charset="0"/>
                        </a:rPr>
                        <a:t>5%</a:t>
                      </a:r>
                      <a:endParaRPr lang="en-GB"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800" b="1" dirty="0">
                          <a:effectLst/>
                          <a:latin typeface="Arial Narrow" panose="020B0606020202030204" pitchFamily="34" charset="0"/>
                        </a:rPr>
                        <a:t>5%</a:t>
                      </a:r>
                      <a:endParaRPr lang="en-GB"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30111">
                <a:tc>
                  <a:txBody>
                    <a:bodyPr/>
                    <a:lstStyle/>
                    <a:p>
                      <a:pPr algn="ctr">
                        <a:lnSpc>
                          <a:spcPct val="107000"/>
                        </a:lnSpc>
                        <a:spcAft>
                          <a:spcPts val="0"/>
                        </a:spcAft>
                      </a:pPr>
                      <a:r>
                        <a:rPr lang="en-GB" sz="1800" b="1" dirty="0">
                          <a:effectLst/>
                          <a:latin typeface="Arial Narrow" panose="020B0606020202030204" pitchFamily="34" charset="0"/>
                        </a:rPr>
                        <a:t>Sample</a:t>
                      </a:r>
                      <a:r>
                        <a:rPr lang="en-GB" sz="1800" b="1" baseline="0" dirty="0">
                          <a:effectLst/>
                          <a:latin typeface="Arial Narrow" panose="020B0606020202030204" pitchFamily="34" charset="0"/>
                        </a:rPr>
                        <a:t> Size</a:t>
                      </a:r>
                      <a:endParaRPr lang="en-GB"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8585A"/>
                    </a:solidFill>
                  </a:tcPr>
                </a:tc>
                <a:tc>
                  <a:txBody>
                    <a:bodyPr/>
                    <a:lstStyle/>
                    <a:p>
                      <a:pPr algn="ctr">
                        <a:lnSpc>
                          <a:spcPct val="107000"/>
                        </a:lnSpc>
                        <a:spcAft>
                          <a:spcPts val="0"/>
                        </a:spcAft>
                      </a:pPr>
                      <a:r>
                        <a:rPr lang="en-GB" sz="1800" b="1" dirty="0">
                          <a:effectLst/>
                          <a:latin typeface="Arial Narrow" panose="020B0606020202030204" pitchFamily="34" charset="0"/>
                        </a:rPr>
                        <a:t>306</a:t>
                      </a:r>
                      <a:endParaRPr lang="en-GB"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800" b="1" dirty="0">
                          <a:effectLst/>
                          <a:latin typeface="Arial Narrow" panose="020B0606020202030204" pitchFamily="34" charset="0"/>
                        </a:rPr>
                        <a:t>303</a:t>
                      </a:r>
                      <a:endParaRPr lang="en-GB"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30111">
                <a:tc>
                  <a:txBody>
                    <a:bodyPr/>
                    <a:lstStyle/>
                    <a:p>
                      <a:pPr algn="ctr">
                        <a:lnSpc>
                          <a:spcPct val="107000"/>
                        </a:lnSpc>
                        <a:spcAft>
                          <a:spcPts val="0"/>
                        </a:spcAft>
                      </a:pPr>
                      <a:r>
                        <a:rPr lang="en-GB" sz="1800" b="1" dirty="0">
                          <a:effectLst/>
                          <a:latin typeface="Arial Narrow" panose="020B0606020202030204" pitchFamily="34" charset="0"/>
                        </a:rPr>
                        <a:t>Total sample</a:t>
                      </a:r>
                      <a:endParaRPr lang="en-GB"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8585A"/>
                    </a:solidFill>
                  </a:tcPr>
                </a:tc>
                <a:tc gridSpan="2">
                  <a:txBody>
                    <a:bodyPr/>
                    <a:lstStyle/>
                    <a:p>
                      <a:pPr algn="ctr">
                        <a:lnSpc>
                          <a:spcPct val="107000"/>
                        </a:lnSpc>
                        <a:spcAft>
                          <a:spcPts val="0"/>
                        </a:spcAft>
                      </a:pPr>
                      <a:r>
                        <a:rPr lang="en-GB" sz="1800" b="1" dirty="0">
                          <a:effectLst/>
                          <a:latin typeface="Arial Narrow" panose="020B0606020202030204" pitchFamily="34" charset="0"/>
                          <a:ea typeface="Calibri" panose="020F0502020204030204" pitchFamily="34" charset="0"/>
                          <a:cs typeface="Times New Roman" panose="02020603050405020304" pitchFamily="18" charset="0"/>
                        </a:rPr>
                        <a:t>609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extLst>
                  <a:ext uri="{0D108BD9-81ED-4DB2-BD59-A6C34878D82A}">
                    <a16:rowId xmlns:a16="http://schemas.microsoft.com/office/drawing/2014/main" val="10004"/>
                  </a:ext>
                </a:extLst>
              </a:tr>
            </a:tbl>
          </a:graphicData>
        </a:graphic>
      </p:graphicFrame>
      <p:sp>
        <p:nvSpPr>
          <p:cNvPr id="8" name="Content Placeholder 7"/>
          <p:cNvSpPr>
            <a:spLocks noGrp="1"/>
          </p:cNvSpPr>
          <p:nvPr>
            <p:ph idx="1"/>
          </p:nvPr>
        </p:nvSpPr>
        <p:spPr>
          <a:xfrm>
            <a:off x="243840" y="1244954"/>
            <a:ext cx="8900159" cy="2808300"/>
          </a:xfrm>
        </p:spPr>
        <p:txBody>
          <a:bodyPr>
            <a:noAutofit/>
          </a:bodyPr>
          <a:lstStyle/>
          <a:p>
            <a:pPr marL="0" indent="0" algn="just">
              <a:buNone/>
            </a:pPr>
            <a:r>
              <a:rPr lang="en-GB" sz="1600" b="1" dirty="0"/>
              <a:t>Quantitative Component: Telephone Perception Survey</a:t>
            </a:r>
            <a:endParaRPr lang="en-US" sz="1600" dirty="0"/>
          </a:p>
          <a:p>
            <a:pPr>
              <a:lnSpc>
                <a:spcPct val="120000"/>
              </a:lnSpc>
              <a:spcBef>
                <a:spcPts val="100"/>
              </a:spcBef>
            </a:pPr>
            <a:r>
              <a:rPr lang="en-US" sz="1600" dirty="0"/>
              <a:t>Nationwide assessment of women residing in Jordan</a:t>
            </a:r>
            <a:endParaRPr lang="en-US" sz="1600" i="1" dirty="0"/>
          </a:p>
          <a:p>
            <a:pPr>
              <a:lnSpc>
                <a:spcPct val="120000"/>
              </a:lnSpc>
              <a:spcBef>
                <a:spcPts val="100"/>
              </a:spcBef>
            </a:pPr>
            <a:r>
              <a:rPr lang="en-US" sz="1600" dirty="0"/>
              <a:t>Random sampling approach </a:t>
            </a:r>
            <a:r>
              <a:rPr lang="en-US" sz="1600" dirty="0">
                <a:sym typeface="Wingdings" panose="05000000000000000000" pitchFamily="2" charset="2"/>
              </a:rPr>
              <a:t> Random selection of phone numbers + random selection of female participants</a:t>
            </a:r>
            <a:endParaRPr lang="en-US" sz="1600" dirty="0"/>
          </a:p>
          <a:p>
            <a:pPr>
              <a:lnSpc>
                <a:spcPct val="120000"/>
              </a:lnSpc>
              <a:spcBef>
                <a:spcPts val="100"/>
              </a:spcBef>
            </a:pPr>
            <a:r>
              <a:rPr lang="en-US" sz="1600" dirty="0"/>
              <a:t>For Jordanian women, numbers randomly generated for each of Jordan’s three largest mobile carriers based on reported market share: 36.3% Zain, 32.3% Orange, 31.3% </a:t>
            </a:r>
            <a:r>
              <a:rPr lang="en-US" sz="1600" dirty="0" err="1"/>
              <a:t>Umniah</a:t>
            </a:r>
            <a:endParaRPr lang="en-US" sz="1600" dirty="0"/>
          </a:p>
          <a:p>
            <a:pPr>
              <a:lnSpc>
                <a:spcPct val="120000"/>
              </a:lnSpc>
              <a:spcBef>
                <a:spcPts val="100"/>
              </a:spcBef>
            </a:pPr>
            <a:r>
              <a:rPr lang="en-GB" sz="1600" dirty="0"/>
              <a:t>For Syrian women, random sample of numbers drawn from the Refugee Assistance Information System (RAIS) database:</a:t>
            </a:r>
          </a:p>
          <a:p>
            <a:pPr>
              <a:lnSpc>
                <a:spcPct val="120000"/>
              </a:lnSpc>
              <a:spcBef>
                <a:spcPts val="100"/>
              </a:spcBef>
            </a:pPr>
            <a:r>
              <a:rPr lang="en-GB" sz="1600" dirty="0"/>
              <a:t>Findings for all female residents of Jordan are statistically generalizable with a 95% confidence and a 4% margin of error. Findings can be disaggregated by nationality with a 92% confidence and 5% margin of error. </a:t>
            </a:r>
            <a:endParaRPr lang="en-US" sz="1600" dirty="0"/>
          </a:p>
        </p:txBody>
      </p:sp>
    </p:spTree>
    <p:extLst>
      <p:ext uri="{BB962C8B-B14F-4D97-AF65-F5344CB8AC3E}">
        <p14:creationId xmlns:p14="http://schemas.microsoft.com/office/powerpoint/2010/main" val="201846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KEY FINDINGS</a:t>
            </a:r>
          </a:p>
        </p:txBody>
      </p:sp>
    </p:spTree>
    <p:extLst>
      <p:ext uri="{BB962C8B-B14F-4D97-AF65-F5344CB8AC3E}">
        <p14:creationId xmlns:p14="http://schemas.microsoft.com/office/powerpoint/2010/main" val="3851885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85859"/>
          </a:solidFill>
        </p:spPr>
        <p:txBody>
          <a:bodyPr/>
          <a:lstStyle/>
          <a:p>
            <a:r>
              <a:rPr lang="en-GB" dirty="0"/>
              <a:t>Overview: Women’s Employment Status</a:t>
            </a:r>
          </a:p>
        </p:txBody>
      </p:sp>
    </p:spTree>
    <p:extLst>
      <p:ext uri="{BB962C8B-B14F-4D97-AF65-F5344CB8AC3E}">
        <p14:creationId xmlns:p14="http://schemas.microsoft.com/office/powerpoint/2010/main" val="328288058"/>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5917</TotalTime>
  <Words>9685</Words>
  <Application>Microsoft Office PowerPoint</Application>
  <PresentationFormat>On-screen Show (4:3)</PresentationFormat>
  <Paragraphs>705</Paragraphs>
  <Slides>48</Slides>
  <Notes>48</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48</vt:i4>
      </vt:variant>
    </vt:vector>
  </HeadingPairs>
  <TitlesOfParts>
    <vt:vector size="63" baseType="lpstr">
      <vt:lpstr>Arial</vt:lpstr>
      <vt:lpstr>Arial Narrow</vt:lpstr>
      <vt:lpstr>Calibri</vt:lpstr>
      <vt:lpstr>Calibri Light</vt:lpstr>
      <vt:lpstr>Times New Roman</vt:lpstr>
      <vt:lpstr>Wingdings</vt:lpstr>
      <vt:lpstr>2_Office Theme</vt:lpstr>
      <vt:lpstr>Custom Design</vt:lpstr>
      <vt:lpstr>9_Office Theme</vt:lpstr>
      <vt:lpstr>7_Office Theme</vt:lpstr>
      <vt:lpstr>8_Office Theme</vt:lpstr>
      <vt:lpstr>5_Office Theme</vt:lpstr>
      <vt:lpstr>6_Office Theme</vt:lpstr>
      <vt:lpstr>4_Office Theme</vt:lpstr>
      <vt:lpstr>3_Office Theme</vt:lpstr>
      <vt:lpstr>Jordanian and Syrian women’s labour force participation and perceptions on employment</vt:lpstr>
      <vt:lpstr>Content</vt:lpstr>
      <vt:lpstr>CONTEXT Objectives &amp; Methodology</vt:lpstr>
      <vt:lpstr>Context</vt:lpstr>
      <vt:lpstr>Assessment objectives</vt:lpstr>
      <vt:lpstr>Methodology (1)</vt:lpstr>
      <vt:lpstr>Methodology (2)</vt:lpstr>
      <vt:lpstr>KEY FINDINGS</vt:lpstr>
      <vt:lpstr>Overview: Women’s Employment Status</vt:lpstr>
      <vt:lpstr>Women’s employment status</vt:lpstr>
      <vt:lpstr>Syrian women: Employment status in Syria</vt:lpstr>
      <vt:lpstr>Demographics of Employment (1)</vt:lpstr>
      <vt:lpstr>Demographics of Employment (2)</vt:lpstr>
      <vt:lpstr>Demographics of Employment (3)</vt:lpstr>
      <vt:lpstr>Women in Employment</vt:lpstr>
      <vt:lpstr>Demographics of employed women (1) </vt:lpstr>
      <vt:lpstr>Demographics of employed women (2) </vt:lpstr>
      <vt:lpstr>Employment sectors</vt:lpstr>
      <vt:lpstr>Types of Employment</vt:lpstr>
      <vt:lpstr>Place of work</vt:lpstr>
      <vt:lpstr>Women Not Working/Unemployed</vt:lpstr>
      <vt:lpstr>Demographics of unemployed women</vt:lpstr>
      <vt:lpstr>Reasons for not working</vt:lpstr>
      <vt:lpstr>Working in the past </vt:lpstr>
      <vt:lpstr>Do women want to work?</vt:lpstr>
      <vt:lpstr>Reasons for not wanting to work</vt:lpstr>
      <vt:lpstr>Are women looking for work? (1)</vt:lpstr>
      <vt:lpstr>Are women looking for work? (2)</vt:lpstr>
      <vt:lpstr>Obstacles to Employment</vt:lpstr>
      <vt:lpstr>Satisfaction with job opportunities (1)</vt:lpstr>
      <vt:lpstr>Satisfaction with job opportunities (2)</vt:lpstr>
      <vt:lpstr>Reasons for dissatisfaction</vt:lpstr>
      <vt:lpstr>Existence of obstacles to employment (1)</vt:lpstr>
      <vt:lpstr>Obstacles to employment</vt:lpstr>
      <vt:lpstr>Obstacles to women’s employment (1)</vt:lpstr>
      <vt:lpstr>Obstacles to women’s employment (2)</vt:lpstr>
      <vt:lpstr>Syrian women: work permits (1) </vt:lpstr>
      <vt:lpstr>Syrian women: work permits (2)</vt:lpstr>
      <vt:lpstr>Overcoming Obstacles</vt:lpstr>
      <vt:lpstr>Overcoming obstacles to employment</vt:lpstr>
      <vt:lpstr>Work place preferences</vt:lpstr>
      <vt:lpstr>SUMMARY &amp; CONCLUSIONS</vt:lpstr>
      <vt:lpstr>Summary</vt:lpstr>
      <vt:lpstr>Recommendations: Policy and Advocacy</vt:lpstr>
      <vt:lpstr>Recommendations: Programming</vt:lpstr>
      <vt:lpstr>Recommendations: Research</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Rickard</dc:creator>
  <cp:lastModifiedBy>Christian Keller</cp:lastModifiedBy>
  <cp:revision>2403</cp:revision>
  <cp:lastPrinted>2016-06-08T07:24:01Z</cp:lastPrinted>
  <dcterms:created xsi:type="dcterms:W3CDTF">2015-08-24T08:19:18Z</dcterms:created>
  <dcterms:modified xsi:type="dcterms:W3CDTF">2016-09-19T08:00:10Z</dcterms:modified>
</cp:coreProperties>
</file>