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8.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1.xml" ContentType="application/vnd.openxmlformats-officedocument.themeOverride+xml"/>
  <Override PartName="/ppt/notesSlides/notesSlide19.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1.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22.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7"/>
  </p:notesMasterIdLst>
  <p:sldIdLst>
    <p:sldId id="384" r:id="rId2"/>
    <p:sldId id="299" r:id="rId3"/>
    <p:sldId id="293" r:id="rId4"/>
    <p:sldId id="345" r:id="rId5"/>
    <p:sldId id="368" r:id="rId6"/>
    <p:sldId id="342" r:id="rId7"/>
    <p:sldId id="301" r:id="rId8"/>
    <p:sldId id="264" r:id="rId9"/>
    <p:sldId id="402" r:id="rId10"/>
    <p:sldId id="405" r:id="rId11"/>
    <p:sldId id="403" r:id="rId12"/>
    <p:sldId id="285" r:id="rId13"/>
    <p:sldId id="401" r:id="rId14"/>
    <p:sldId id="369" r:id="rId15"/>
    <p:sldId id="302" r:id="rId16"/>
    <p:sldId id="328" r:id="rId17"/>
    <p:sldId id="286" r:id="rId18"/>
    <p:sldId id="325" r:id="rId19"/>
    <p:sldId id="397" r:id="rId20"/>
    <p:sldId id="304" r:id="rId21"/>
    <p:sldId id="395" r:id="rId22"/>
    <p:sldId id="396" r:id="rId23"/>
    <p:sldId id="372" r:id="rId24"/>
    <p:sldId id="398" r:id="rId25"/>
    <p:sldId id="329" r:id="rId26"/>
    <p:sldId id="399" r:id="rId27"/>
    <p:sldId id="349" r:id="rId28"/>
    <p:sldId id="330" r:id="rId29"/>
    <p:sldId id="353" r:id="rId30"/>
    <p:sldId id="354" r:id="rId31"/>
    <p:sldId id="355" r:id="rId32"/>
    <p:sldId id="357" r:id="rId33"/>
    <p:sldId id="394" r:id="rId34"/>
    <p:sldId id="358" r:id="rId35"/>
    <p:sldId id="393" r:id="rId36"/>
    <p:sldId id="392" r:id="rId37"/>
    <p:sldId id="383" r:id="rId38"/>
    <p:sldId id="334" r:id="rId39"/>
    <p:sldId id="318" r:id="rId40"/>
    <p:sldId id="391" r:id="rId41"/>
    <p:sldId id="333" r:id="rId42"/>
    <p:sldId id="388" r:id="rId43"/>
    <p:sldId id="364" r:id="rId44"/>
    <p:sldId id="373" r:id="rId45"/>
    <p:sldId id="385" r:id="rId46"/>
    <p:sldId id="387" r:id="rId47"/>
    <p:sldId id="374" r:id="rId48"/>
    <p:sldId id="386" r:id="rId49"/>
    <p:sldId id="375" r:id="rId50"/>
    <p:sldId id="335" r:id="rId51"/>
    <p:sldId id="376" r:id="rId52"/>
    <p:sldId id="377" r:id="rId53"/>
    <p:sldId id="378" r:id="rId54"/>
    <p:sldId id="379" r:id="rId55"/>
    <p:sldId id="380" r:id="rId56"/>
    <p:sldId id="381" r:id="rId57"/>
    <p:sldId id="370" r:id="rId58"/>
    <p:sldId id="371" r:id="rId59"/>
    <p:sldId id="341" r:id="rId60"/>
    <p:sldId id="346" r:id="rId61"/>
    <p:sldId id="404" r:id="rId62"/>
    <p:sldId id="406" r:id="rId63"/>
    <p:sldId id="347" r:id="rId64"/>
    <p:sldId id="269" r:id="rId65"/>
    <p:sldId id="400" r:id="rId6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e Faou" initials="MF" lastIdx="13" clrIdx="0"/>
  <p:cmAuthor id="7" name="Sahdia Khan" initials="SK" lastIdx="11" clrIdx="7">
    <p:extLst>
      <p:ext uri="{19B8F6BF-5375-455C-9EA6-DF929625EA0E}">
        <p15:presenceInfo xmlns:p15="http://schemas.microsoft.com/office/powerpoint/2012/main" userId="S-1-5-21-2676355427-447894320-4283101651-63656" providerId="AD"/>
      </p:ext>
    </p:extLst>
  </p:cmAuthor>
  <p:cmAuthor id="1" name="Camilla" initials="CG" lastIdx="12" clrIdx="1">
    <p:extLst/>
  </p:cmAuthor>
  <p:cmAuthor id="8" name="Julia Mason Lewis" initials="JML" lastIdx="13" clrIdx="8">
    <p:extLst>
      <p:ext uri="{19B8F6BF-5375-455C-9EA6-DF929625EA0E}">
        <p15:presenceInfo xmlns:p15="http://schemas.microsoft.com/office/powerpoint/2012/main" userId="S-1-5-21-2676355427-447894320-4283101651-128716" providerId="AD"/>
      </p:ext>
    </p:extLst>
  </p:cmAuthor>
  <p:cmAuthor id="2" name="REACH Niger" initials="ck" lastIdx="49" clrIdx="2">
    <p:extLst/>
  </p:cmAuthor>
  <p:cmAuthor id="3" name="REACH" initials="R" lastIdx="1" clrIdx="3">
    <p:extLst/>
  </p:cmAuthor>
  <p:cmAuthor id="4" name="Augusto Come" initials="AC" lastIdx="181" clrIdx="4">
    <p:extLst>
      <p:ext uri="{19B8F6BF-5375-455C-9EA6-DF929625EA0E}">
        <p15:presenceInfo xmlns:p15="http://schemas.microsoft.com/office/powerpoint/2012/main" userId="S-1-5-21-889838981-920820592-1903951286-826746" providerId="AD"/>
      </p:ext>
    </p:extLst>
  </p:cmAuthor>
  <p:cmAuthor id="5" name="Lea Barbezat IMPACT" initials="LB" lastIdx="132" clrIdx="5">
    <p:extLst>
      <p:ext uri="{19B8F6BF-5375-455C-9EA6-DF929625EA0E}">
        <p15:presenceInfo xmlns:p15="http://schemas.microsoft.com/office/powerpoint/2012/main" userId="Lea Barbezat IMPACT" providerId="None"/>
      </p:ext>
    </p:extLst>
  </p:cmAuthor>
  <p:cmAuthor id="6" name="Alice Pineau" initials="AP" lastIdx="153" clrIdx="6">
    <p:extLst>
      <p:ext uri="{19B8F6BF-5375-455C-9EA6-DF929625EA0E}">
        <p15:presenceInfo xmlns:p15="http://schemas.microsoft.com/office/powerpoint/2012/main" userId="Alice Pinea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743" autoAdjust="0"/>
    <p:restoredTop sz="91002" autoAdjust="0"/>
  </p:normalViewPr>
  <p:slideViewPr>
    <p:cSldViewPr snapToGrid="0" showGuides="1">
      <p:cViewPr varScale="1">
        <p:scale>
          <a:sx n="84" d="100"/>
          <a:sy n="84" d="100"/>
        </p:scale>
        <p:origin x="869" y="86"/>
      </p:cViewPr>
      <p:guideLst>
        <p:guide orient="horz" pos="2160"/>
        <p:guide pos="2880"/>
      </p:guideLst>
    </p:cSldViewPr>
  </p:slideViewPr>
  <p:outlineViewPr>
    <p:cViewPr>
      <p:scale>
        <a:sx n="33" d="100"/>
        <a:sy n="33" d="100"/>
      </p:scale>
      <p:origin x="0" y="-18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lice%20Pineau\Desktop\REACH_DRC_SudKivu_Maniema_Assessment_analysi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Alice%20Pineau\Desktop\Analyse%20SK\REACH_DRC_SudKivu_Maniema_Assessment_analysis_clean.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lice%20Pineau\Desktop\REACH_DRC_SudKivu_Maniema_Assessment_analysi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lice%20Pineau\Desktop\REACH_DRC_SudKivu_Maniema_Assessment_analysi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Alice%20Pineau\Desktop\REACH_DRC_SudKivu_Maniema_Assessment_analysi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xlsx"/></Relationships>
</file>

<file path=ppt/charts/_rels/chart6.xml.rels><?xml version="1.0" encoding="UTF-8" standalone="yes"?>
<Relationships xmlns="http://schemas.openxmlformats.org/package/2006/relationships"><Relationship Id="rId3" Type="http://schemas.openxmlformats.org/officeDocument/2006/relationships/oleObject" Target="file:///C:\Users\REACH\Desktop\Analyse.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Alice%20Pineau\AppData\Roaming\Microsoft\Excel\REACH_DRC_SudKivu_Maniema_Assessment_analysis%20(version%202).xlsb"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Alice%20Pineau\Desktop\Analyse%20SK\REACH_DRC_SudKivu_Maniema_Assessment_analysis_clean.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Alice%20Pineau\Desktop\Analyse%20SK\REACH_DRC_SudKivu_Maniema_Assessment_analysis_clean.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baseline="0">
                <a:solidFill>
                  <a:srgbClr val="58585A"/>
                </a:solidFill>
                <a:latin typeface="Arial Narrow" panose="020B0606020202030204" pitchFamily="34" charset="0"/>
                <a:ea typeface="+mn-ea"/>
                <a:cs typeface="+mn-cs"/>
              </a:defRPr>
            </a:pPr>
            <a:r>
              <a:rPr lang="en-US" sz="2400" dirty="0">
                <a:solidFill>
                  <a:srgbClr val="58585A"/>
                </a:solidFill>
                <a:latin typeface="Arial Narrow" panose="020B0606020202030204" pitchFamily="34" charset="0"/>
              </a:rPr>
              <a:t>Estimation du %</a:t>
            </a:r>
            <a:r>
              <a:rPr lang="en-US" sz="2400" baseline="0" dirty="0">
                <a:solidFill>
                  <a:srgbClr val="58585A"/>
                </a:solidFill>
                <a:latin typeface="Arial Narrow" panose="020B0606020202030204" pitchFamily="34" charset="0"/>
              </a:rPr>
              <a:t> de </a:t>
            </a:r>
            <a:r>
              <a:rPr lang="fr-CA" sz="2400" baseline="0" noProof="0" dirty="0">
                <a:solidFill>
                  <a:srgbClr val="58585A"/>
                </a:solidFill>
                <a:latin typeface="Arial Narrow" panose="020B0606020202030204" pitchFamily="34" charset="0"/>
              </a:rPr>
              <a:t>villages avec présence de ménages déplacés et retournés, </a:t>
            </a:r>
            <a:r>
              <a:rPr lang="en-US" sz="2400" baseline="0" dirty="0">
                <a:solidFill>
                  <a:srgbClr val="58585A"/>
                </a:solidFill>
                <a:latin typeface="Arial Narrow" panose="020B0606020202030204" pitchFamily="34" charset="0"/>
              </a:rPr>
              <a:t>par ZS :</a:t>
            </a:r>
            <a:endParaRPr lang="en-US" sz="2400" dirty="0">
              <a:solidFill>
                <a:srgbClr val="58585A"/>
              </a:solidFill>
              <a:latin typeface="Arial Narrow" panose="020B0606020202030204" pitchFamily="34" charset="0"/>
            </a:endParaRPr>
          </a:p>
        </c:rich>
      </c:tx>
      <c:layout>
        <c:manualLayout>
          <c:xMode val="edge"/>
          <c:yMode val="edge"/>
          <c:x val="0.1467754753567195"/>
          <c:y val="0"/>
        </c:manualLayout>
      </c:layout>
      <c:overlay val="0"/>
      <c:spPr>
        <a:noFill/>
        <a:ln>
          <a:noFill/>
        </a:ln>
        <a:effectLst/>
      </c:spPr>
      <c:txPr>
        <a:bodyPr rot="0" spcFirstLastPara="1" vertOverflow="ellipsis" vert="horz" wrap="square" anchor="ctr" anchorCtr="1"/>
        <a:lstStyle/>
        <a:p>
          <a:pPr>
            <a:defRPr sz="2400" b="1" i="0" u="none" strike="noStrike" kern="1200" baseline="0">
              <a:solidFill>
                <a:srgbClr val="58585A"/>
              </a:solidFill>
              <a:latin typeface="Arial Narrow" panose="020B0606020202030204" pitchFamily="34" charset="0"/>
              <a:ea typeface="+mn-ea"/>
              <a:cs typeface="+mn-cs"/>
            </a:defRPr>
          </a:pPr>
          <a:endParaRPr lang="en-US"/>
        </a:p>
      </c:txPr>
    </c:title>
    <c:autoTitleDeleted val="0"/>
    <c:plotArea>
      <c:layout/>
      <c:barChart>
        <c:barDir val="bar"/>
        <c:grouping val="clustered"/>
        <c:varyColors val="0"/>
        <c:ser>
          <c:idx val="0"/>
          <c:order val="0"/>
          <c:tx>
            <c:strRef>
              <c:f>démographie!$B$17</c:f>
              <c:strCache>
                <c:ptCount val="1"/>
                <c:pt idx="0">
                  <c:v>Pourcentage villages avec présence pdi </c:v>
                </c:pt>
              </c:strCache>
            </c:strRef>
          </c:tx>
          <c:spPr>
            <a:solidFill>
              <a:srgbClr val="58585A"/>
            </a:solidFill>
            <a:ln>
              <a:noFill/>
            </a:ln>
            <a:effectLst>
              <a:outerShdw blurRad="40000" dist="23000" dir="5400000" rotWithShape="0">
                <a:srgbClr val="000000">
                  <a:alpha val="35000"/>
                </a:srgbClr>
              </a:outerShdw>
            </a:effectLst>
          </c:spPr>
          <c:invertIfNegative val="0"/>
          <c:cat>
            <c:strRef>
              <c:f>démographie!$A$18:$A$25</c:f>
              <c:strCache>
                <c:ptCount val="8"/>
                <c:pt idx="0">
                  <c:v>Kabambare</c:v>
                </c:pt>
                <c:pt idx="1">
                  <c:v>Saramabila</c:v>
                </c:pt>
                <c:pt idx="2">
                  <c:v>Fizi</c:v>
                </c:pt>
                <c:pt idx="3">
                  <c:v>Kalehe</c:v>
                </c:pt>
                <c:pt idx="4">
                  <c:v>Kimbi Lulenge</c:v>
                </c:pt>
                <c:pt idx="5">
                  <c:v>Nundu</c:v>
                </c:pt>
                <c:pt idx="6">
                  <c:v>Shabunda</c:v>
                </c:pt>
                <c:pt idx="7">
                  <c:v>Uvira</c:v>
                </c:pt>
              </c:strCache>
            </c:strRef>
          </c:cat>
          <c:val>
            <c:numRef>
              <c:f>démographie!$B$18:$B$25</c:f>
              <c:numCache>
                <c:formatCode>0%</c:formatCode>
                <c:ptCount val="8"/>
                <c:pt idx="0">
                  <c:v>0.41338582677165353</c:v>
                </c:pt>
                <c:pt idx="1">
                  <c:v>0.51204819277108438</c:v>
                </c:pt>
                <c:pt idx="2">
                  <c:v>0.49367088607594939</c:v>
                </c:pt>
                <c:pt idx="3">
                  <c:v>0.43478260869565216</c:v>
                </c:pt>
                <c:pt idx="4">
                  <c:v>0.93333333333333335</c:v>
                </c:pt>
                <c:pt idx="5">
                  <c:v>0.62758620689655176</c:v>
                </c:pt>
                <c:pt idx="6">
                  <c:v>0.30293159609120524</c:v>
                </c:pt>
                <c:pt idx="7">
                  <c:v>0.23948220064724918</c:v>
                </c:pt>
              </c:numCache>
            </c:numRef>
          </c:val>
          <c:extLst>
            <c:ext xmlns:c16="http://schemas.microsoft.com/office/drawing/2014/chart" uri="{C3380CC4-5D6E-409C-BE32-E72D297353CC}">
              <c16:uniqueId val="{00000000-B2BF-460A-8747-D3321E2BAA7C}"/>
            </c:ext>
          </c:extLst>
        </c:ser>
        <c:ser>
          <c:idx val="1"/>
          <c:order val="1"/>
          <c:tx>
            <c:strRef>
              <c:f>démographie!$C$17</c:f>
              <c:strCache>
                <c:ptCount val="1"/>
                <c:pt idx="0">
                  <c:v>Pourcentage villages avec présence retournés</c:v>
                </c:pt>
              </c:strCache>
            </c:strRef>
          </c:tx>
          <c:spPr>
            <a:solidFill>
              <a:srgbClr val="EE5859"/>
            </a:solidFill>
            <a:ln>
              <a:noFill/>
            </a:ln>
            <a:effectLst>
              <a:outerShdw blurRad="40000" dist="23000" dir="5400000" rotWithShape="0">
                <a:srgbClr val="000000">
                  <a:alpha val="35000"/>
                </a:srgbClr>
              </a:outerShdw>
            </a:effectLst>
          </c:spPr>
          <c:invertIfNegative val="0"/>
          <c:cat>
            <c:strRef>
              <c:f>démographie!$A$18:$A$25</c:f>
              <c:strCache>
                <c:ptCount val="8"/>
                <c:pt idx="0">
                  <c:v>Kabambare</c:v>
                </c:pt>
                <c:pt idx="1">
                  <c:v>Saramabila</c:v>
                </c:pt>
                <c:pt idx="2">
                  <c:v>Fizi</c:v>
                </c:pt>
                <c:pt idx="3">
                  <c:v>Kalehe</c:v>
                </c:pt>
                <c:pt idx="4">
                  <c:v>Kimbi Lulenge</c:v>
                </c:pt>
                <c:pt idx="5">
                  <c:v>Nundu</c:v>
                </c:pt>
                <c:pt idx="6">
                  <c:v>Shabunda</c:v>
                </c:pt>
                <c:pt idx="7">
                  <c:v>Uvira</c:v>
                </c:pt>
              </c:strCache>
            </c:strRef>
          </c:cat>
          <c:val>
            <c:numRef>
              <c:f>démographie!$C$18:$C$25</c:f>
              <c:numCache>
                <c:formatCode>0%</c:formatCode>
                <c:ptCount val="8"/>
                <c:pt idx="0">
                  <c:v>0.57874015748031493</c:v>
                </c:pt>
                <c:pt idx="1">
                  <c:v>0.76506024096385539</c:v>
                </c:pt>
                <c:pt idx="2">
                  <c:v>0.67932489451476796</c:v>
                </c:pt>
                <c:pt idx="3">
                  <c:v>0.19565217391304349</c:v>
                </c:pt>
                <c:pt idx="4">
                  <c:v>0.97777777777777775</c:v>
                </c:pt>
                <c:pt idx="5">
                  <c:v>0.60689655172413792</c:v>
                </c:pt>
                <c:pt idx="6">
                  <c:v>0.34527687296416937</c:v>
                </c:pt>
                <c:pt idx="7">
                  <c:v>9.7087378640776698E-2</c:v>
                </c:pt>
              </c:numCache>
            </c:numRef>
          </c:val>
          <c:extLst>
            <c:ext xmlns:c16="http://schemas.microsoft.com/office/drawing/2014/chart" uri="{C3380CC4-5D6E-409C-BE32-E72D297353CC}">
              <c16:uniqueId val="{00000001-B2BF-460A-8747-D3321E2BAA7C}"/>
            </c:ext>
          </c:extLst>
        </c:ser>
        <c:dLbls>
          <c:showLegendKey val="0"/>
          <c:showVal val="0"/>
          <c:showCatName val="0"/>
          <c:showSerName val="0"/>
          <c:showPercent val="0"/>
          <c:showBubbleSize val="0"/>
        </c:dLbls>
        <c:gapWidth val="100"/>
        <c:axId val="151685920"/>
        <c:axId val="151688272"/>
      </c:barChart>
      <c:catAx>
        <c:axId val="151685920"/>
        <c:scaling>
          <c:orientation val="maxMin"/>
        </c:scaling>
        <c:delete val="0"/>
        <c:axPos val="l"/>
        <c:numFmt formatCode="General" sourceLinked="1"/>
        <c:majorTickMark val="none"/>
        <c:minorTickMark val="none"/>
        <c:tickLblPos val="nextTo"/>
        <c:spPr>
          <a:noFill/>
          <a:ln w="9525" cap="flat" cmpd="sng" algn="ctr">
            <a:solidFill>
              <a:srgbClr val="58585A"/>
            </a:solidFill>
            <a:round/>
          </a:ln>
          <a:effectLst/>
        </c:spPr>
        <c:txPr>
          <a:bodyPr rot="-60000000" spcFirstLastPara="1" vertOverflow="ellipsis" vert="horz" wrap="square" anchor="ctr" anchorCtr="1"/>
          <a:lstStyle/>
          <a:p>
            <a:pPr>
              <a:defRPr sz="2400" b="0" i="0" u="none" strike="noStrike" kern="1200" baseline="0">
                <a:solidFill>
                  <a:srgbClr val="58585A"/>
                </a:solidFill>
                <a:latin typeface="Arial Narrow" panose="020B0606020202030204" pitchFamily="34" charset="0"/>
                <a:ea typeface="+mn-ea"/>
                <a:cs typeface="+mn-cs"/>
              </a:defRPr>
            </a:pPr>
            <a:endParaRPr lang="en-US"/>
          </a:p>
        </c:txPr>
        <c:crossAx val="151688272"/>
        <c:crosses val="autoZero"/>
        <c:auto val="1"/>
        <c:lblAlgn val="ctr"/>
        <c:lblOffset val="100"/>
        <c:noMultiLvlLbl val="0"/>
      </c:catAx>
      <c:valAx>
        <c:axId val="151688272"/>
        <c:scaling>
          <c:orientation val="minMax"/>
          <c:max val="1"/>
        </c:scaling>
        <c:delete val="0"/>
        <c:axPos val="t"/>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solidFill>
              <a:srgbClr val="58585A"/>
            </a:solidFill>
          </a:ln>
          <a:effectLst/>
        </c:spPr>
        <c:txPr>
          <a:bodyPr rot="-60000000" spcFirstLastPara="1" vertOverflow="ellipsis" vert="horz" wrap="square" anchor="ctr" anchorCtr="1"/>
          <a:lstStyle/>
          <a:p>
            <a:pPr>
              <a:defRPr sz="2400" b="0" i="0" u="none" strike="noStrike" kern="1200" baseline="0">
                <a:solidFill>
                  <a:srgbClr val="58585A"/>
                </a:solidFill>
                <a:latin typeface="Arial Narrow" panose="020B0606020202030204" pitchFamily="34" charset="0"/>
                <a:ea typeface="+mn-ea"/>
                <a:cs typeface="+mn-cs"/>
              </a:defRPr>
            </a:pPr>
            <a:endParaRPr lang="en-US"/>
          </a:p>
        </c:txPr>
        <c:crossAx val="151685920"/>
        <c:crosses val="autoZero"/>
        <c:crossBetween val="between"/>
      </c:valAx>
      <c:spPr>
        <a:noFill/>
        <a:ln>
          <a:solidFill>
            <a:schemeClr val="accent1"/>
          </a:solidFill>
        </a:ln>
        <a:effectLst/>
      </c:spPr>
    </c:plotArea>
    <c:legend>
      <c:legendPos val="b"/>
      <c:legendEntry>
        <c:idx val="0"/>
        <c:txPr>
          <a:bodyPr rot="0" spcFirstLastPara="1" vertOverflow="ellipsis" vert="horz" wrap="square" anchor="ctr" anchorCtr="1"/>
          <a:lstStyle/>
          <a:p>
            <a:pPr>
              <a:defRPr sz="1800" b="0" i="0" u="none" strike="noStrike" kern="1200" baseline="0">
                <a:solidFill>
                  <a:srgbClr val="58585A"/>
                </a:solidFill>
                <a:latin typeface="Arial Narrow" panose="020B0606020202030204" pitchFamily="34" charset="0"/>
                <a:ea typeface="+mn-ea"/>
                <a:cs typeface="+mn-cs"/>
              </a:defRPr>
            </a:pPr>
            <a:endParaRPr lang="en-US"/>
          </a:p>
        </c:txPr>
      </c:legendEntry>
      <c:legendEntry>
        <c:idx val="1"/>
        <c:txPr>
          <a:bodyPr rot="0" spcFirstLastPara="1" vertOverflow="ellipsis" vert="horz" wrap="square" anchor="ctr" anchorCtr="1"/>
          <a:lstStyle/>
          <a:p>
            <a:pPr>
              <a:defRPr sz="1800" b="0" i="0" u="none" strike="noStrike" kern="1200" baseline="0">
                <a:solidFill>
                  <a:srgbClr val="58585A"/>
                </a:solidFill>
                <a:latin typeface="Arial Narrow" panose="020B0606020202030204" pitchFamily="34" charset="0"/>
                <a:ea typeface="+mn-ea"/>
                <a:cs typeface="+mn-cs"/>
              </a:defRPr>
            </a:pPr>
            <a:endParaRPr lang="en-US"/>
          </a:p>
        </c:txPr>
      </c:legendEntry>
      <c:overlay val="0"/>
      <c:spPr>
        <a:noFill/>
        <a:ln>
          <a:noFill/>
        </a:ln>
        <a:effectLst/>
      </c:spPr>
      <c:txPr>
        <a:bodyPr rot="0" spcFirstLastPara="1" vertOverflow="ellipsis" vert="horz" wrap="square" anchor="ctr" anchorCtr="1"/>
        <a:lstStyle/>
        <a:p>
          <a:pPr>
            <a:defRPr sz="1800" b="0" i="0" u="none" strike="noStrike" kern="1200" baseline="0">
              <a:solidFill>
                <a:srgbClr val="58585A"/>
              </a:solidFill>
              <a:latin typeface="Arial Narrow" panose="020B060602020203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US" sz="2400" b="1"/>
              <a:t>Raisons principales reportées par les IC pour les cas d’éviction,</a:t>
            </a:r>
            <a:r>
              <a:rPr lang="en-US" sz="2400" b="1" baseline="0"/>
              <a:t> par % d'AS </a:t>
            </a:r>
            <a:r>
              <a:rPr lang="en-US" sz="2400" b="1"/>
              <a:t>: 
</a:t>
            </a:r>
          </a:p>
        </c:rich>
      </c:tx>
      <c:layout>
        <c:manualLayout>
          <c:xMode val="edge"/>
          <c:yMode val="edge"/>
          <c:x val="0.16530580438578782"/>
          <c:y val="1.387443635102324E-2"/>
        </c:manualLayout>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cas_eviction!$B$2</c:f>
              <c:strCache>
                <c:ptCount val="1"/>
                <c:pt idx="0">
                  <c:v>Non-paiement du loyer</c:v>
                </c:pt>
              </c:strCache>
            </c:strRef>
          </c:tx>
          <c:spPr>
            <a:solidFill>
              <a:srgbClr val="58585A"/>
            </a:solidFill>
            <a:ln>
              <a:noFill/>
            </a:ln>
            <a:effectLst/>
          </c:spPr>
          <c:invertIfNegative val="0"/>
          <c:cat>
            <c:strRef>
              <c:f>cas_eviction!$A$3:$A$10</c:f>
              <c:strCache>
                <c:ptCount val="8"/>
                <c:pt idx="0">
                  <c:v>Kabambare</c:v>
                </c:pt>
                <c:pt idx="1">
                  <c:v>Saramabila</c:v>
                </c:pt>
                <c:pt idx="2">
                  <c:v>Fizi</c:v>
                </c:pt>
                <c:pt idx="3">
                  <c:v>Kalehe</c:v>
                </c:pt>
                <c:pt idx="4">
                  <c:v>Kimbi Lulenge</c:v>
                </c:pt>
                <c:pt idx="5">
                  <c:v>Nundu</c:v>
                </c:pt>
                <c:pt idx="6">
                  <c:v>Shabunda</c:v>
                </c:pt>
                <c:pt idx="7">
                  <c:v>Uvira</c:v>
                </c:pt>
              </c:strCache>
            </c:strRef>
          </c:cat>
          <c:val>
            <c:numRef>
              <c:f>cas_eviction!$B$3:$B$10</c:f>
              <c:numCache>
                <c:formatCode>0%</c:formatCode>
                <c:ptCount val="8"/>
                <c:pt idx="0">
                  <c:v>0.38461538461538464</c:v>
                </c:pt>
                <c:pt idx="1">
                  <c:v>5.5555555555555552E-2</c:v>
                </c:pt>
                <c:pt idx="2">
                  <c:v>0.25</c:v>
                </c:pt>
                <c:pt idx="3">
                  <c:v>0.16666666666666666</c:v>
                </c:pt>
                <c:pt idx="4">
                  <c:v>0.7142857142857143</c:v>
                </c:pt>
                <c:pt idx="5">
                  <c:v>0.44444444444444442</c:v>
                </c:pt>
                <c:pt idx="6">
                  <c:v>0</c:v>
                </c:pt>
                <c:pt idx="7">
                  <c:v>0.6</c:v>
                </c:pt>
              </c:numCache>
            </c:numRef>
          </c:val>
          <c:extLst>
            <c:ext xmlns:c16="http://schemas.microsoft.com/office/drawing/2014/chart" uri="{C3380CC4-5D6E-409C-BE32-E72D297353CC}">
              <c16:uniqueId val="{00000000-2B19-4F45-91B1-5B7FDB7AF1CE}"/>
            </c:ext>
          </c:extLst>
        </c:ser>
        <c:ser>
          <c:idx val="1"/>
          <c:order val="1"/>
          <c:tx>
            <c:strRef>
              <c:f>cas_eviction!$C$2</c:f>
              <c:strCache>
                <c:ptCount val="1"/>
                <c:pt idx="0">
                  <c:v>Mésentente avec le propriétaire</c:v>
                </c:pt>
              </c:strCache>
            </c:strRef>
          </c:tx>
          <c:spPr>
            <a:solidFill>
              <a:srgbClr val="EE5859"/>
            </a:solidFill>
            <a:ln>
              <a:noFill/>
            </a:ln>
            <a:effectLst/>
          </c:spPr>
          <c:invertIfNegative val="0"/>
          <c:cat>
            <c:strRef>
              <c:f>cas_eviction!$A$3:$A$10</c:f>
              <c:strCache>
                <c:ptCount val="8"/>
                <c:pt idx="0">
                  <c:v>Kabambare</c:v>
                </c:pt>
                <c:pt idx="1">
                  <c:v>Saramabila</c:v>
                </c:pt>
                <c:pt idx="2">
                  <c:v>Fizi</c:v>
                </c:pt>
                <c:pt idx="3">
                  <c:v>Kalehe</c:v>
                </c:pt>
                <c:pt idx="4">
                  <c:v>Kimbi Lulenge</c:v>
                </c:pt>
                <c:pt idx="5">
                  <c:v>Nundu</c:v>
                </c:pt>
                <c:pt idx="6">
                  <c:v>Shabunda</c:v>
                </c:pt>
                <c:pt idx="7">
                  <c:v>Uvira</c:v>
                </c:pt>
              </c:strCache>
            </c:strRef>
          </c:cat>
          <c:val>
            <c:numRef>
              <c:f>cas_eviction!$C$3:$C$10</c:f>
              <c:numCache>
                <c:formatCode>0%</c:formatCode>
                <c:ptCount val="8"/>
                <c:pt idx="0">
                  <c:v>7.6923076923076927E-2</c:v>
                </c:pt>
                <c:pt idx="1">
                  <c:v>5.5555555555555552E-2</c:v>
                </c:pt>
                <c:pt idx="2">
                  <c:v>0.2</c:v>
                </c:pt>
                <c:pt idx="3">
                  <c:v>0.16666666666666666</c:v>
                </c:pt>
                <c:pt idx="4">
                  <c:v>0.5714285714285714</c:v>
                </c:pt>
                <c:pt idx="5">
                  <c:v>0.22222222222222221</c:v>
                </c:pt>
                <c:pt idx="6">
                  <c:v>0</c:v>
                </c:pt>
                <c:pt idx="7">
                  <c:v>0.1</c:v>
                </c:pt>
              </c:numCache>
            </c:numRef>
          </c:val>
          <c:extLst>
            <c:ext xmlns:c16="http://schemas.microsoft.com/office/drawing/2014/chart" uri="{C3380CC4-5D6E-409C-BE32-E72D297353CC}">
              <c16:uniqueId val="{00000001-2B19-4F45-91B1-5B7FDB7AF1CE}"/>
            </c:ext>
          </c:extLst>
        </c:ser>
        <c:ser>
          <c:idx val="2"/>
          <c:order val="2"/>
          <c:tx>
            <c:strRef>
              <c:f>cas_eviction!$D$2</c:f>
              <c:strCache>
                <c:ptCount val="1"/>
                <c:pt idx="0">
                  <c:v>Autre</c:v>
                </c:pt>
              </c:strCache>
            </c:strRef>
          </c:tx>
          <c:spPr>
            <a:solidFill>
              <a:srgbClr val="58585A">
                <a:alpha val="50000"/>
              </a:srgbClr>
            </a:solidFill>
            <a:ln>
              <a:noFill/>
            </a:ln>
            <a:effectLst/>
          </c:spPr>
          <c:invertIfNegative val="0"/>
          <c:cat>
            <c:strRef>
              <c:f>cas_eviction!$A$3:$A$10</c:f>
              <c:strCache>
                <c:ptCount val="8"/>
                <c:pt idx="0">
                  <c:v>Kabambare</c:v>
                </c:pt>
                <c:pt idx="1">
                  <c:v>Saramabila</c:v>
                </c:pt>
                <c:pt idx="2">
                  <c:v>Fizi</c:v>
                </c:pt>
                <c:pt idx="3">
                  <c:v>Kalehe</c:v>
                </c:pt>
                <c:pt idx="4">
                  <c:v>Kimbi Lulenge</c:v>
                </c:pt>
                <c:pt idx="5">
                  <c:v>Nundu</c:v>
                </c:pt>
                <c:pt idx="6">
                  <c:v>Shabunda</c:v>
                </c:pt>
                <c:pt idx="7">
                  <c:v>Uvira</c:v>
                </c:pt>
              </c:strCache>
            </c:strRef>
          </c:cat>
          <c:val>
            <c:numRef>
              <c:f>cas_eviction!$D$3:$D$10</c:f>
              <c:numCache>
                <c:formatCode>0%</c:formatCode>
                <c:ptCount val="8"/>
                <c:pt idx="0">
                  <c:v>0</c:v>
                </c:pt>
                <c:pt idx="1">
                  <c:v>0</c:v>
                </c:pt>
                <c:pt idx="2">
                  <c:v>0.05</c:v>
                </c:pt>
                <c:pt idx="3">
                  <c:v>0</c:v>
                </c:pt>
                <c:pt idx="4">
                  <c:v>0</c:v>
                </c:pt>
                <c:pt idx="5">
                  <c:v>5.5555555555555552E-2</c:v>
                </c:pt>
                <c:pt idx="6">
                  <c:v>0</c:v>
                </c:pt>
                <c:pt idx="7">
                  <c:v>0</c:v>
                </c:pt>
              </c:numCache>
            </c:numRef>
          </c:val>
          <c:extLst>
            <c:ext xmlns:c16="http://schemas.microsoft.com/office/drawing/2014/chart" uri="{C3380CC4-5D6E-409C-BE32-E72D297353CC}">
              <c16:uniqueId val="{00000002-2B19-4F45-91B1-5B7FDB7AF1CE}"/>
            </c:ext>
          </c:extLst>
        </c:ser>
        <c:dLbls>
          <c:showLegendKey val="0"/>
          <c:showVal val="0"/>
          <c:showCatName val="0"/>
          <c:showSerName val="0"/>
          <c:showPercent val="0"/>
          <c:showBubbleSize val="0"/>
        </c:dLbls>
        <c:gapWidth val="219"/>
        <c:overlap val="-27"/>
        <c:axId val="530339640"/>
        <c:axId val="530341280"/>
      </c:barChart>
      <c:catAx>
        <c:axId val="530339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30341280"/>
        <c:crosses val="autoZero"/>
        <c:auto val="1"/>
        <c:lblAlgn val="ctr"/>
        <c:lblOffset val="100"/>
        <c:noMultiLvlLbl val="0"/>
      </c:catAx>
      <c:valAx>
        <c:axId val="53034128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303396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Arial Narrow" panose="020B0606020202030204" pitchFamily="34" charset="0"/>
                <a:ea typeface="+mn-ea"/>
                <a:cs typeface="+mn-cs"/>
              </a:defRPr>
            </a:pPr>
            <a:r>
              <a:rPr lang="fr-FR" sz="2400" b="1" baseline="0" dirty="0">
                <a:latin typeface="Arial Narrow" panose="020B0606020202030204" pitchFamily="34" charset="0"/>
              </a:rPr>
              <a:t>% d’AS par fourchette estimée de ménages déplacés, par ZS :</a:t>
            </a: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Arial Narrow" panose="020B0606020202030204" pitchFamily="34" charset="0"/>
              <a:ea typeface="+mn-ea"/>
              <a:cs typeface="+mn-cs"/>
            </a:defRPr>
          </a:pPr>
          <a:endParaRPr lang="en-US"/>
        </a:p>
      </c:txPr>
    </c:title>
    <c:autoTitleDeleted val="0"/>
    <c:plotArea>
      <c:layout/>
      <c:barChart>
        <c:barDir val="col"/>
        <c:grouping val="stacked"/>
        <c:varyColors val="0"/>
        <c:ser>
          <c:idx val="0"/>
          <c:order val="0"/>
          <c:tx>
            <c:strRef>
              <c:f>Men_pdi!$B$2</c:f>
              <c:strCache>
                <c:ptCount val="1"/>
                <c:pt idx="0">
                  <c:v>0_499</c:v>
                </c:pt>
              </c:strCache>
            </c:strRef>
          </c:tx>
          <c:spPr>
            <a:solidFill>
              <a:srgbClr val="58585A"/>
            </a:solidFill>
            <a:ln>
              <a:noFill/>
            </a:ln>
            <a:effectLst/>
          </c:spPr>
          <c:invertIfNegative val="0"/>
          <c:cat>
            <c:strRef>
              <c:f>Men_pdi!$A$3:$A$10</c:f>
              <c:strCache>
                <c:ptCount val="8"/>
                <c:pt idx="0">
                  <c:v>Kabambare</c:v>
                </c:pt>
                <c:pt idx="1">
                  <c:v>Saramabila</c:v>
                </c:pt>
                <c:pt idx="2">
                  <c:v>Fizi</c:v>
                </c:pt>
                <c:pt idx="3">
                  <c:v>Kalehe</c:v>
                </c:pt>
                <c:pt idx="4">
                  <c:v>Kimbi Lulenge</c:v>
                </c:pt>
                <c:pt idx="5">
                  <c:v>Nundu</c:v>
                </c:pt>
                <c:pt idx="6">
                  <c:v>Shabunda</c:v>
                </c:pt>
                <c:pt idx="7">
                  <c:v>Uvira</c:v>
                </c:pt>
              </c:strCache>
            </c:strRef>
          </c:cat>
          <c:val>
            <c:numRef>
              <c:f>Men_pdi!$B$3:$B$10</c:f>
              <c:numCache>
                <c:formatCode>0%</c:formatCode>
                <c:ptCount val="8"/>
                <c:pt idx="0">
                  <c:v>0.36363636363636365</c:v>
                </c:pt>
                <c:pt idx="1">
                  <c:v>0.33333333333333331</c:v>
                </c:pt>
                <c:pt idx="2">
                  <c:v>0.52941176470588236</c:v>
                </c:pt>
                <c:pt idx="3">
                  <c:v>0.89</c:v>
                </c:pt>
                <c:pt idx="4">
                  <c:v>0.52380952380952384</c:v>
                </c:pt>
                <c:pt idx="5">
                  <c:v>0.5</c:v>
                </c:pt>
                <c:pt idx="6">
                  <c:v>0.55555555555555558</c:v>
                </c:pt>
                <c:pt idx="7">
                  <c:v>0.88888888888888884</c:v>
                </c:pt>
              </c:numCache>
            </c:numRef>
          </c:val>
          <c:extLst>
            <c:ext xmlns:c16="http://schemas.microsoft.com/office/drawing/2014/chart" uri="{C3380CC4-5D6E-409C-BE32-E72D297353CC}">
              <c16:uniqueId val="{00000000-2746-474B-9C48-55BE44895FCB}"/>
            </c:ext>
          </c:extLst>
        </c:ser>
        <c:ser>
          <c:idx val="1"/>
          <c:order val="1"/>
          <c:tx>
            <c:strRef>
              <c:f>Men_pdi!$C$2</c:f>
              <c:strCache>
                <c:ptCount val="1"/>
                <c:pt idx="0">
                  <c:v>500_999</c:v>
                </c:pt>
              </c:strCache>
            </c:strRef>
          </c:tx>
          <c:spPr>
            <a:solidFill>
              <a:srgbClr val="EE5859"/>
            </a:solidFill>
            <a:ln>
              <a:noFill/>
            </a:ln>
            <a:effectLst/>
          </c:spPr>
          <c:invertIfNegative val="0"/>
          <c:cat>
            <c:strRef>
              <c:f>Men_pdi!$A$3:$A$10</c:f>
              <c:strCache>
                <c:ptCount val="8"/>
                <c:pt idx="0">
                  <c:v>Kabambare</c:v>
                </c:pt>
                <c:pt idx="1">
                  <c:v>Saramabila</c:v>
                </c:pt>
                <c:pt idx="2">
                  <c:v>Fizi</c:v>
                </c:pt>
                <c:pt idx="3">
                  <c:v>Kalehe</c:v>
                </c:pt>
                <c:pt idx="4">
                  <c:v>Kimbi Lulenge</c:v>
                </c:pt>
                <c:pt idx="5">
                  <c:v>Nundu</c:v>
                </c:pt>
                <c:pt idx="6">
                  <c:v>Shabunda</c:v>
                </c:pt>
                <c:pt idx="7">
                  <c:v>Uvira</c:v>
                </c:pt>
              </c:strCache>
            </c:strRef>
          </c:cat>
          <c:val>
            <c:numRef>
              <c:f>Men_pdi!$C$3:$C$10</c:f>
              <c:numCache>
                <c:formatCode>0%</c:formatCode>
                <c:ptCount val="8"/>
                <c:pt idx="0">
                  <c:v>0.45454545454545453</c:v>
                </c:pt>
                <c:pt idx="1">
                  <c:v>0.22222222222222221</c:v>
                </c:pt>
                <c:pt idx="2">
                  <c:v>0.11764705882352941</c:v>
                </c:pt>
                <c:pt idx="3">
                  <c:v>0.11</c:v>
                </c:pt>
                <c:pt idx="4">
                  <c:v>0.38095238095238093</c:v>
                </c:pt>
                <c:pt idx="5">
                  <c:v>0.3888888888888889</c:v>
                </c:pt>
                <c:pt idx="6">
                  <c:v>0.1111111111111111</c:v>
                </c:pt>
                <c:pt idx="7">
                  <c:v>5.5555555555555552E-2</c:v>
                </c:pt>
              </c:numCache>
            </c:numRef>
          </c:val>
          <c:extLst>
            <c:ext xmlns:c16="http://schemas.microsoft.com/office/drawing/2014/chart" uri="{C3380CC4-5D6E-409C-BE32-E72D297353CC}">
              <c16:uniqueId val="{00000001-2746-474B-9C48-55BE44895FCB}"/>
            </c:ext>
          </c:extLst>
        </c:ser>
        <c:ser>
          <c:idx val="2"/>
          <c:order val="2"/>
          <c:tx>
            <c:strRef>
              <c:f>Men_pdi!$D$2</c:f>
              <c:strCache>
                <c:ptCount val="1"/>
                <c:pt idx="0">
                  <c:v>1000_1499</c:v>
                </c:pt>
              </c:strCache>
            </c:strRef>
          </c:tx>
          <c:spPr>
            <a:solidFill>
              <a:srgbClr val="58585A">
                <a:alpha val="69804"/>
              </a:srgbClr>
            </a:solidFill>
            <a:ln>
              <a:noFill/>
            </a:ln>
            <a:effectLst/>
          </c:spPr>
          <c:invertIfNegative val="0"/>
          <c:cat>
            <c:strRef>
              <c:f>Men_pdi!$A$3:$A$10</c:f>
              <c:strCache>
                <c:ptCount val="8"/>
                <c:pt idx="0">
                  <c:v>Kabambare</c:v>
                </c:pt>
                <c:pt idx="1">
                  <c:v>Saramabila</c:v>
                </c:pt>
                <c:pt idx="2">
                  <c:v>Fizi</c:v>
                </c:pt>
                <c:pt idx="3">
                  <c:v>Kalehe</c:v>
                </c:pt>
                <c:pt idx="4">
                  <c:v>Kimbi Lulenge</c:v>
                </c:pt>
                <c:pt idx="5">
                  <c:v>Nundu</c:v>
                </c:pt>
                <c:pt idx="6">
                  <c:v>Shabunda</c:v>
                </c:pt>
                <c:pt idx="7">
                  <c:v>Uvira</c:v>
                </c:pt>
              </c:strCache>
            </c:strRef>
          </c:cat>
          <c:val>
            <c:numRef>
              <c:f>Men_pdi!$D$3:$D$10</c:f>
              <c:numCache>
                <c:formatCode>0%</c:formatCode>
                <c:ptCount val="8"/>
                <c:pt idx="1">
                  <c:v>0.27777777777777779</c:v>
                </c:pt>
                <c:pt idx="2">
                  <c:v>0.11764705882352941</c:v>
                </c:pt>
                <c:pt idx="5">
                  <c:v>5.5555555555555552E-2</c:v>
                </c:pt>
                <c:pt idx="6">
                  <c:v>0.33333333333333331</c:v>
                </c:pt>
                <c:pt idx="7">
                  <c:v>5.5555555555555552E-2</c:v>
                </c:pt>
              </c:numCache>
            </c:numRef>
          </c:val>
          <c:extLst>
            <c:ext xmlns:c16="http://schemas.microsoft.com/office/drawing/2014/chart" uri="{C3380CC4-5D6E-409C-BE32-E72D297353CC}">
              <c16:uniqueId val="{00000002-2746-474B-9C48-55BE44895FCB}"/>
            </c:ext>
          </c:extLst>
        </c:ser>
        <c:ser>
          <c:idx val="3"/>
          <c:order val="3"/>
          <c:tx>
            <c:strRef>
              <c:f>Men_pdi!$E$2</c:f>
              <c:strCache>
                <c:ptCount val="1"/>
                <c:pt idx="0">
                  <c:v>1500_1999</c:v>
                </c:pt>
              </c:strCache>
            </c:strRef>
          </c:tx>
          <c:spPr>
            <a:solidFill>
              <a:srgbClr val="58585A">
                <a:alpha val="50196"/>
              </a:srgbClr>
            </a:solidFill>
            <a:ln>
              <a:noFill/>
            </a:ln>
            <a:effectLst/>
          </c:spPr>
          <c:invertIfNegative val="0"/>
          <c:cat>
            <c:strRef>
              <c:f>Men_pdi!$A$3:$A$10</c:f>
              <c:strCache>
                <c:ptCount val="8"/>
                <c:pt idx="0">
                  <c:v>Kabambare</c:v>
                </c:pt>
                <c:pt idx="1">
                  <c:v>Saramabila</c:v>
                </c:pt>
                <c:pt idx="2">
                  <c:v>Fizi</c:v>
                </c:pt>
                <c:pt idx="3">
                  <c:v>Kalehe</c:v>
                </c:pt>
                <c:pt idx="4">
                  <c:v>Kimbi Lulenge</c:v>
                </c:pt>
                <c:pt idx="5">
                  <c:v>Nundu</c:v>
                </c:pt>
                <c:pt idx="6">
                  <c:v>Shabunda</c:v>
                </c:pt>
                <c:pt idx="7">
                  <c:v>Uvira</c:v>
                </c:pt>
              </c:strCache>
            </c:strRef>
          </c:cat>
          <c:val>
            <c:numRef>
              <c:f>Men_pdi!$E$3:$E$10</c:f>
              <c:numCache>
                <c:formatCode>0%</c:formatCode>
                <c:ptCount val="8"/>
                <c:pt idx="0">
                  <c:v>9.0909090909090912E-2</c:v>
                </c:pt>
                <c:pt idx="1">
                  <c:v>0.1111111111111111</c:v>
                </c:pt>
                <c:pt idx="2">
                  <c:v>0.11764705882352941</c:v>
                </c:pt>
                <c:pt idx="4">
                  <c:v>4.7619047619047616E-2</c:v>
                </c:pt>
                <c:pt idx="5">
                  <c:v>5.5555555555555552E-2</c:v>
                </c:pt>
              </c:numCache>
            </c:numRef>
          </c:val>
          <c:extLst>
            <c:ext xmlns:c16="http://schemas.microsoft.com/office/drawing/2014/chart" uri="{C3380CC4-5D6E-409C-BE32-E72D297353CC}">
              <c16:uniqueId val="{00000003-2746-474B-9C48-55BE44895FCB}"/>
            </c:ext>
          </c:extLst>
        </c:ser>
        <c:ser>
          <c:idx val="4"/>
          <c:order val="4"/>
          <c:tx>
            <c:strRef>
              <c:f>Men_pdi!$F$2</c:f>
              <c:strCache>
                <c:ptCount val="1"/>
                <c:pt idx="0">
                  <c:v>plusde2000</c:v>
                </c:pt>
              </c:strCache>
            </c:strRef>
          </c:tx>
          <c:spPr>
            <a:solidFill>
              <a:srgbClr val="EE5859">
                <a:alpha val="50196"/>
              </a:srgbClr>
            </a:solidFill>
            <a:ln>
              <a:noFill/>
            </a:ln>
            <a:effectLst/>
          </c:spPr>
          <c:invertIfNegative val="0"/>
          <c:cat>
            <c:strRef>
              <c:f>Men_pdi!$A$3:$A$10</c:f>
              <c:strCache>
                <c:ptCount val="8"/>
                <c:pt idx="0">
                  <c:v>Kabambare</c:v>
                </c:pt>
                <c:pt idx="1">
                  <c:v>Saramabila</c:v>
                </c:pt>
                <c:pt idx="2">
                  <c:v>Fizi</c:v>
                </c:pt>
                <c:pt idx="3">
                  <c:v>Kalehe</c:v>
                </c:pt>
                <c:pt idx="4">
                  <c:v>Kimbi Lulenge</c:v>
                </c:pt>
                <c:pt idx="5">
                  <c:v>Nundu</c:v>
                </c:pt>
                <c:pt idx="6">
                  <c:v>Shabunda</c:v>
                </c:pt>
                <c:pt idx="7">
                  <c:v>Uvira</c:v>
                </c:pt>
              </c:strCache>
            </c:strRef>
          </c:cat>
          <c:val>
            <c:numRef>
              <c:f>Men_pdi!$F$3:$F$10</c:f>
              <c:numCache>
                <c:formatCode>0%</c:formatCode>
                <c:ptCount val="8"/>
                <c:pt idx="0">
                  <c:v>9.0909090909090912E-2</c:v>
                </c:pt>
                <c:pt idx="1">
                  <c:v>5.5555555555555552E-2</c:v>
                </c:pt>
                <c:pt idx="2">
                  <c:v>0.11764705882352941</c:v>
                </c:pt>
                <c:pt idx="4">
                  <c:v>4.7619047619047616E-2</c:v>
                </c:pt>
              </c:numCache>
            </c:numRef>
          </c:val>
          <c:extLst>
            <c:ext xmlns:c16="http://schemas.microsoft.com/office/drawing/2014/chart" uri="{C3380CC4-5D6E-409C-BE32-E72D297353CC}">
              <c16:uniqueId val="{00000004-2746-474B-9C48-55BE44895FCB}"/>
            </c:ext>
          </c:extLst>
        </c:ser>
        <c:dLbls>
          <c:showLegendKey val="0"/>
          <c:showVal val="0"/>
          <c:showCatName val="0"/>
          <c:showSerName val="0"/>
          <c:showPercent val="0"/>
          <c:showBubbleSize val="0"/>
        </c:dLbls>
        <c:gapWidth val="150"/>
        <c:overlap val="100"/>
        <c:axId val="151689840"/>
        <c:axId val="151690232"/>
      </c:barChart>
      <c:catAx>
        <c:axId val="151689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51690232"/>
        <c:crosses val="autoZero"/>
        <c:auto val="1"/>
        <c:lblAlgn val="ctr"/>
        <c:lblOffset val="100"/>
        <c:noMultiLvlLbl val="0"/>
      </c:catAx>
      <c:valAx>
        <c:axId val="15169023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solidFill>
              <a:schemeClr val="accent1"/>
            </a:solidFill>
          </a:ln>
          <a:effectLst/>
        </c:spPr>
        <c:txPr>
          <a:bodyPr rot="-60000000" spcFirstLastPara="1" vertOverflow="ellipsis" vert="horz" wrap="square" anchor="ctr" anchorCtr="1"/>
          <a:lstStyle/>
          <a:p>
            <a:pPr>
              <a:defRPr sz="2000" b="0" i="0" u="none" strike="noStrike" kern="1200" baseline="0">
                <a:solidFill>
                  <a:srgbClr val="58585A"/>
                </a:solidFill>
                <a:latin typeface="Arial Narrow" panose="020B0606020202030204" pitchFamily="34" charset="0"/>
                <a:ea typeface="+mn-ea"/>
                <a:cs typeface="+mn-cs"/>
              </a:defRPr>
            </a:pPr>
            <a:endParaRPr lang="en-US"/>
          </a:p>
        </c:txPr>
        <c:crossAx val="1516898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Arial Narrow" panose="020B0606020202030204" pitchFamily="34" charset="0"/>
                <a:ea typeface="+mn-ea"/>
                <a:cs typeface="+mn-cs"/>
              </a:defRPr>
            </a:pPr>
            <a:r>
              <a:rPr lang="fr-FR" sz="2400" b="1" baseline="0" dirty="0">
                <a:latin typeface="Arial Narrow" panose="020B0606020202030204" pitchFamily="34" charset="0"/>
              </a:rPr>
              <a:t>% d’AS par fourchette estimée de ménages </a:t>
            </a:r>
            <a:r>
              <a:rPr lang="en-US" sz="2400" b="1" baseline="0" dirty="0" err="1">
                <a:latin typeface="Arial Narrow" panose="020B0606020202030204" pitchFamily="34" charset="0"/>
              </a:rPr>
              <a:t>retournés</a:t>
            </a:r>
            <a:r>
              <a:rPr lang="en-US" sz="2400" b="1" baseline="0" dirty="0">
                <a:latin typeface="Arial Narrow" panose="020B0606020202030204" pitchFamily="34" charset="0"/>
              </a:rPr>
              <a:t>, par ZS : </a:t>
            </a:r>
            <a:endParaRPr lang="en-US" sz="2400" b="1" dirty="0">
              <a:latin typeface="Arial Narrow" panose="020B0606020202030204" pitchFamily="34" charset="0"/>
            </a:endParaRP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Arial Narrow" panose="020B0606020202030204" pitchFamily="34" charset="0"/>
              <a:ea typeface="+mn-ea"/>
              <a:cs typeface="+mn-cs"/>
            </a:defRPr>
          </a:pPr>
          <a:endParaRPr lang="en-US"/>
        </a:p>
      </c:txPr>
    </c:title>
    <c:autoTitleDeleted val="0"/>
    <c:plotArea>
      <c:layout/>
      <c:barChart>
        <c:barDir val="col"/>
        <c:grouping val="stacked"/>
        <c:varyColors val="0"/>
        <c:ser>
          <c:idx val="0"/>
          <c:order val="0"/>
          <c:tx>
            <c:strRef>
              <c:f>Men_ret!$B$2</c:f>
              <c:strCache>
                <c:ptCount val="1"/>
                <c:pt idx="0">
                  <c:v>0_499</c:v>
                </c:pt>
              </c:strCache>
            </c:strRef>
          </c:tx>
          <c:spPr>
            <a:solidFill>
              <a:srgbClr val="58585A"/>
            </a:solidFill>
            <a:ln>
              <a:noFill/>
            </a:ln>
            <a:effectLst/>
          </c:spPr>
          <c:invertIfNegative val="0"/>
          <c:cat>
            <c:strRef>
              <c:f>Men_ret!$A$3:$A$10</c:f>
              <c:strCache>
                <c:ptCount val="8"/>
                <c:pt idx="0">
                  <c:v>Kabambare</c:v>
                </c:pt>
                <c:pt idx="1">
                  <c:v>Saramabila</c:v>
                </c:pt>
                <c:pt idx="2">
                  <c:v>Fizi</c:v>
                </c:pt>
                <c:pt idx="3">
                  <c:v>Kalehe</c:v>
                </c:pt>
                <c:pt idx="4">
                  <c:v>Kimbi Lulenge</c:v>
                </c:pt>
                <c:pt idx="5">
                  <c:v>Nundu</c:v>
                </c:pt>
                <c:pt idx="6">
                  <c:v>Shabunda</c:v>
                </c:pt>
                <c:pt idx="7">
                  <c:v>Uvira</c:v>
                </c:pt>
              </c:strCache>
            </c:strRef>
          </c:cat>
          <c:val>
            <c:numRef>
              <c:f>Men_ret!$B$3:$B$10</c:f>
              <c:numCache>
                <c:formatCode>0%</c:formatCode>
                <c:ptCount val="8"/>
                <c:pt idx="0">
                  <c:v>0.2</c:v>
                </c:pt>
                <c:pt idx="1">
                  <c:v>5.5555555555555552E-2</c:v>
                </c:pt>
                <c:pt idx="2">
                  <c:v>0.3</c:v>
                </c:pt>
                <c:pt idx="3">
                  <c:v>0.6</c:v>
                </c:pt>
                <c:pt idx="4">
                  <c:v>0.19047619047619047</c:v>
                </c:pt>
                <c:pt idx="5">
                  <c:v>0.46666666666666667</c:v>
                </c:pt>
                <c:pt idx="6">
                  <c:v>0.64</c:v>
                </c:pt>
                <c:pt idx="7">
                  <c:v>0.83</c:v>
                </c:pt>
              </c:numCache>
            </c:numRef>
          </c:val>
          <c:extLst>
            <c:ext xmlns:c16="http://schemas.microsoft.com/office/drawing/2014/chart" uri="{C3380CC4-5D6E-409C-BE32-E72D297353CC}">
              <c16:uniqueId val="{00000000-E2BE-4107-947D-D61D571279ED}"/>
            </c:ext>
          </c:extLst>
        </c:ser>
        <c:ser>
          <c:idx val="1"/>
          <c:order val="1"/>
          <c:tx>
            <c:strRef>
              <c:f>Men_ret!$C$2</c:f>
              <c:strCache>
                <c:ptCount val="1"/>
                <c:pt idx="0">
                  <c:v>500_999</c:v>
                </c:pt>
              </c:strCache>
            </c:strRef>
          </c:tx>
          <c:spPr>
            <a:solidFill>
              <a:srgbClr val="EE5859"/>
            </a:solidFill>
            <a:ln>
              <a:noFill/>
            </a:ln>
            <a:effectLst/>
          </c:spPr>
          <c:invertIfNegative val="0"/>
          <c:cat>
            <c:strRef>
              <c:f>Men_ret!$A$3:$A$10</c:f>
              <c:strCache>
                <c:ptCount val="8"/>
                <c:pt idx="0">
                  <c:v>Kabambare</c:v>
                </c:pt>
                <c:pt idx="1">
                  <c:v>Saramabila</c:v>
                </c:pt>
                <c:pt idx="2">
                  <c:v>Fizi</c:v>
                </c:pt>
                <c:pt idx="3">
                  <c:v>Kalehe</c:v>
                </c:pt>
                <c:pt idx="4">
                  <c:v>Kimbi Lulenge</c:v>
                </c:pt>
                <c:pt idx="5">
                  <c:v>Nundu</c:v>
                </c:pt>
                <c:pt idx="6">
                  <c:v>Shabunda</c:v>
                </c:pt>
                <c:pt idx="7">
                  <c:v>Uvira</c:v>
                </c:pt>
              </c:strCache>
            </c:strRef>
          </c:cat>
          <c:val>
            <c:numRef>
              <c:f>Men_ret!$C$3:$C$10</c:f>
              <c:numCache>
                <c:formatCode>0%</c:formatCode>
                <c:ptCount val="8"/>
                <c:pt idx="0">
                  <c:v>0.4</c:v>
                </c:pt>
                <c:pt idx="1">
                  <c:v>0.1111111111111111</c:v>
                </c:pt>
                <c:pt idx="2">
                  <c:v>0.25</c:v>
                </c:pt>
                <c:pt idx="3">
                  <c:v>0.4</c:v>
                </c:pt>
                <c:pt idx="4">
                  <c:v>0.38095238095238093</c:v>
                </c:pt>
                <c:pt idx="5">
                  <c:v>0.26666666666666666</c:v>
                </c:pt>
                <c:pt idx="6">
                  <c:v>0.36</c:v>
                </c:pt>
                <c:pt idx="7">
                  <c:v>0.17</c:v>
                </c:pt>
              </c:numCache>
            </c:numRef>
          </c:val>
          <c:extLst>
            <c:ext xmlns:c16="http://schemas.microsoft.com/office/drawing/2014/chart" uri="{C3380CC4-5D6E-409C-BE32-E72D297353CC}">
              <c16:uniqueId val="{00000001-E2BE-4107-947D-D61D571279ED}"/>
            </c:ext>
          </c:extLst>
        </c:ser>
        <c:ser>
          <c:idx val="2"/>
          <c:order val="2"/>
          <c:tx>
            <c:strRef>
              <c:f>Men_ret!$D$2</c:f>
              <c:strCache>
                <c:ptCount val="1"/>
                <c:pt idx="0">
                  <c:v>1000_1499</c:v>
                </c:pt>
              </c:strCache>
            </c:strRef>
          </c:tx>
          <c:spPr>
            <a:solidFill>
              <a:srgbClr val="58585A">
                <a:alpha val="70000"/>
              </a:srgbClr>
            </a:solidFill>
            <a:ln>
              <a:noFill/>
            </a:ln>
            <a:effectLst/>
          </c:spPr>
          <c:invertIfNegative val="0"/>
          <c:cat>
            <c:strRef>
              <c:f>Men_ret!$A$3:$A$10</c:f>
              <c:strCache>
                <c:ptCount val="8"/>
                <c:pt idx="0">
                  <c:v>Kabambare</c:v>
                </c:pt>
                <c:pt idx="1">
                  <c:v>Saramabila</c:v>
                </c:pt>
                <c:pt idx="2">
                  <c:v>Fizi</c:v>
                </c:pt>
                <c:pt idx="3">
                  <c:v>Kalehe</c:v>
                </c:pt>
                <c:pt idx="4">
                  <c:v>Kimbi Lulenge</c:v>
                </c:pt>
                <c:pt idx="5">
                  <c:v>Nundu</c:v>
                </c:pt>
                <c:pt idx="6">
                  <c:v>Shabunda</c:v>
                </c:pt>
                <c:pt idx="7">
                  <c:v>Uvira</c:v>
                </c:pt>
              </c:strCache>
            </c:strRef>
          </c:cat>
          <c:val>
            <c:numRef>
              <c:f>Men_ret!$D$3:$D$10</c:f>
              <c:numCache>
                <c:formatCode>0%</c:formatCode>
                <c:ptCount val="8"/>
                <c:pt idx="1">
                  <c:v>0.5</c:v>
                </c:pt>
                <c:pt idx="2">
                  <c:v>0.05</c:v>
                </c:pt>
                <c:pt idx="4">
                  <c:v>0.19047619047619047</c:v>
                </c:pt>
              </c:numCache>
            </c:numRef>
          </c:val>
          <c:extLst>
            <c:ext xmlns:c16="http://schemas.microsoft.com/office/drawing/2014/chart" uri="{C3380CC4-5D6E-409C-BE32-E72D297353CC}">
              <c16:uniqueId val="{00000002-E2BE-4107-947D-D61D571279ED}"/>
            </c:ext>
          </c:extLst>
        </c:ser>
        <c:ser>
          <c:idx val="3"/>
          <c:order val="3"/>
          <c:tx>
            <c:strRef>
              <c:f>Men_ret!$E$2</c:f>
              <c:strCache>
                <c:ptCount val="1"/>
                <c:pt idx="0">
                  <c:v>1500_1999</c:v>
                </c:pt>
              </c:strCache>
            </c:strRef>
          </c:tx>
          <c:spPr>
            <a:solidFill>
              <a:srgbClr val="58585A">
                <a:alpha val="50000"/>
              </a:srgbClr>
            </a:solidFill>
            <a:ln>
              <a:noFill/>
            </a:ln>
            <a:effectLst/>
          </c:spPr>
          <c:invertIfNegative val="0"/>
          <c:cat>
            <c:strRef>
              <c:f>Men_ret!$A$3:$A$10</c:f>
              <c:strCache>
                <c:ptCount val="8"/>
                <c:pt idx="0">
                  <c:v>Kabambare</c:v>
                </c:pt>
                <c:pt idx="1">
                  <c:v>Saramabila</c:v>
                </c:pt>
                <c:pt idx="2">
                  <c:v>Fizi</c:v>
                </c:pt>
                <c:pt idx="3">
                  <c:v>Kalehe</c:v>
                </c:pt>
                <c:pt idx="4">
                  <c:v>Kimbi Lulenge</c:v>
                </c:pt>
                <c:pt idx="5">
                  <c:v>Nundu</c:v>
                </c:pt>
                <c:pt idx="6">
                  <c:v>Shabunda</c:v>
                </c:pt>
                <c:pt idx="7">
                  <c:v>Uvira</c:v>
                </c:pt>
              </c:strCache>
            </c:strRef>
          </c:cat>
          <c:val>
            <c:numRef>
              <c:f>Men_ret!$E$3:$E$10</c:f>
              <c:numCache>
                <c:formatCode>0%</c:formatCode>
                <c:ptCount val="8"/>
                <c:pt idx="0">
                  <c:v>0.2</c:v>
                </c:pt>
                <c:pt idx="1">
                  <c:v>0.16666666666666666</c:v>
                </c:pt>
                <c:pt idx="2">
                  <c:v>0.1</c:v>
                </c:pt>
              </c:numCache>
            </c:numRef>
          </c:val>
          <c:extLst>
            <c:ext xmlns:c16="http://schemas.microsoft.com/office/drawing/2014/chart" uri="{C3380CC4-5D6E-409C-BE32-E72D297353CC}">
              <c16:uniqueId val="{00000003-E2BE-4107-947D-D61D571279ED}"/>
            </c:ext>
          </c:extLst>
        </c:ser>
        <c:ser>
          <c:idx val="4"/>
          <c:order val="4"/>
          <c:tx>
            <c:strRef>
              <c:f>Men_ret!$F$2</c:f>
              <c:strCache>
                <c:ptCount val="1"/>
                <c:pt idx="0">
                  <c:v>plusde2000</c:v>
                </c:pt>
              </c:strCache>
            </c:strRef>
          </c:tx>
          <c:spPr>
            <a:solidFill>
              <a:srgbClr val="EE5859">
                <a:alpha val="50000"/>
              </a:srgbClr>
            </a:solidFill>
            <a:ln>
              <a:noFill/>
            </a:ln>
            <a:effectLst/>
          </c:spPr>
          <c:invertIfNegative val="0"/>
          <c:cat>
            <c:strRef>
              <c:f>Men_ret!$A$3:$A$10</c:f>
              <c:strCache>
                <c:ptCount val="8"/>
                <c:pt idx="0">
                  <c:v>Kabambare</c:v>
                </c:pt>
                <c:pt idx="1">
                  <c:v>Saramabila</c:v>
                </c:pt>
                <c:pt idx="2">
                  <c:v>Fizi</c:v>
                </c:pt>
                <c:pt idx="3">
                  <c:v>Kalehe</c:v>
                </c:pt>
                <c:pt idx="4">
                  <c:v>Kimbi Lulenge</c:v>
                </c:pt>
                <c:pt idx="5">
                  <c:v>Nundu</c:v>
                </c:pt>
                <c:pt idx="6">
                  <c:v>Shabunda</c:v>
                </c:pt>
                <c:pt idx="7">
                  <c:v>Uvira</c:v>
                </c:pt>
              </c:strCache>
            </c:strRef>
          </c:cat>
          <c:val>
            <c:numRef>
              <c:f>Men_ret!$F$3:$F$10</c:f>
              <c:numCache>
                <c:formatCode>0%</c:formatCode>
                <c:ptCount val="8"/>
                <c:pt idx="0">
                  <c:v>0.2</c:v>
                </c:pt>
                <c:pt idx="1">
                  <c:v>0.16666666666666666</c:v>
                </c:pt>
                <c:pt idx="2">
                  <c:v>0.3</c:v>
                </c:pt>
                <c:pt idx="4">
                  <c:v>0.23809523809523808</c:v>
                </c:pt>
                <c:pt idx="5">
                  <c:v>0.26666666666666666</c:v>
                </c:pt>
              </c:numCache>
            </c:numRef>
          </c:val>
          <c:extLst>
            <c:ext xmlns:c16="http://schemas.microsoft.com/office/drawing/2014/chart" uri="{C3380CC4-5D6E-409C-BE32-E72D297353CC}">
              <c16:uniqueId val="{00000004-E2BE-4107-947D-D61D571279ED}"/>
            </c:ext>
          </c:extLst>
        </c:ser>
        <c:dLbls>
          <c:showLegendKey val="0"/>
          <c:showVal val="0"/>
          <c:showCatName val="0"/>
          <c:showSerName val="0"/>
          <c:showPercent val="0"/>
          <c:showBubbleSize val="0"/>
        </c:dLbls>
        <c:gapWidth val="150"/>
        <c:overlap val="100"/>
        <c:axId val="154018040"/>
        <c:axId val="154018432"/>
      </c:barChart>
      <c:catAx>
        <c:axId val="154018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54018432"/>
        <c:crosses val="autoZero"/>
        <c:auto val="1"/>
        <c:lblAlgn val="ctr"/>
        <c:lblOffset val="100"/>
        <c:noMultiLvlLbl val="0"/>
      </c:catAx>
      <c:valAx>
        <c:axId val="15401843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540180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Arial Narrow" panose="020B0606020202030204" pitchFamily="34" charset="0"/>
                <a:ea typeface="+mn-ea"/>
                <a:cs typeface="+mn-cs"/>
              </a:defRPr>
            </a:pPr>
            <a:r>
              <a:rPr lang="fr-FR" sz="2400" b="1" dirty="0">
                <a:latin typeface="Arial Narrow" panose="020B0606020202030204" pitchFamily="34" charset="0"/>
              </a:rPr>
              <a:t>Durée moyenne de temps passé par les ménages déplacés dans leurs villages actuels, en % d'AS </a:t>
            </a:r>
            <a:r>
              <a:rPr lang="en-US" sz="2400" b="1" baseline="0" dirty="0">
                <a:latin typeface="Arial Narrow" panose="020B0606020202030204" pitchFamily="34" charset="0"/>
              </a:rPr>
              <a:t>: </a:t>
            </a:r>
            <a:endParaRPr lang="en-US" sz="2400" b="1" dirty="0">
              <a:latin typeface="Arial Narrow" panose="020B0606020202030204" pitchFamily="34" charset="0"/>
            </a:endParaRPr>
          </a:p>
        </c:rich>
      </c:tx>
      <c:layout>
        <c:manualLayout>
          <c:xMode val="edge"/>
          <c:yMode val="edge"/>
          <c:x val="0.11936192729007331"/>
          <c:y val="8.1555136003512706E-5"/>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Arial Narrow" panose="020B0606020202030204" pitchFamily="34" charset="0"/>
              <a:ea typeface="+mn-ea"/>
              <a:cs typeface="+mn-cs"/>
            </a:defRPr>
          </a:pPr>
          <a:endParaRPr lang="en-US"/>
        </a:p>
      </c:txPr>
    </c:title>
    <c:autoTitleDeleted val="0"/>
    <c:plotArea>
      <c:layout>
        <c:manualLayout>
          <c:layoutTarget val="inner"/>
          <c:xMode val="edge"/>
          <c:yMode val="edge"/>
          <c:x val="9.5342336001352834E-2"/>
          <c:y val="0.24781064075123913"/>
          <c:w val="0.88217649393196873"/>
          <c:h val="0.42792027534873417"/>
        </c:manualLayout>
      </c:layout>
      <c:barChart>
        <c:barDir val="col"/>
        <c:grouping val="clustered"/>
        <c:varyColors val="0"/>
        <c:ser>
          <c:idx val="0"/>
          <c:order val="0"/>
          <c:tx>
            <c:strRef>
              <c:f>duree_pdi!$B$2</c:f>
              <c:strCache>
                <c:ptCount val="1"/>
                <c:pt idx="0">
                  <c:v>Moins d'un mois</c:v>
                </c:pt>
              </c:strCache>
            </c:strRef>
          </c:tx>
          <c:spPr>
            <a:solidFill>
              <a:srgbClr val="58585A">
                <a:alpha val="70000"/>
              </a:srgbClr>
            </a:solidFill>
            <a:ln>
              <a:noFill/>
            </a:ln>
            <a:effectLst/>
          </c:spPr>
          <c:invertIfNegative val="0"/>
          <c:cat>
            <c:strRef>
              <c:f>duree_pdi!$A$3:$A$10</c:f>
              <c:strCache>
                <c:ptCount val="8"/>
                <c:pt idx="0">
                  <c:v>Kabambare</c:v>
                </c:pt>
                <c:pt idx="1">
                  <c:v>Saramabila</c:v>
                </c:pt>
                <c:pt idx="2">
                  <c:v>Fizi</c:v>
                </c:pt>
                <c:pt idx="3">
                  <c:v>Kalehe</c:v>
                </c:pt>
                <c:pt idx="4">
                  <c:v>Kimbi Lulenge</c:v>
                </c:pt>
                <c:pt idx="5">
                  <c:v>Nundu</c:v>
                </c:pt>
                <c:pt idx="6">
                  <c:v>Shabunda</c:v>
                </c:pt>
                <c:pt idx="7">
                  <c:v>Uvira</c:v>
                </c:pt>
              </c:strCache>
            </c:strRef>
          </c:cat>
          <c:val>
            <c:numRef>
              <c:f>duree_pdi!$B$3:$B$10</c:f>
              <c:numCache>
                <c:formatCode>General</c:formatCode>
                <c:ptCount val="8"/>
                <c:pt idx="3" formatCode="0%">
                  <c:v>0.1111111111111111</c:v>
                </c:pt>
                <c:pt idx="4" formatCode="0%">
                  <c:v>9.5238095238095233E-2</c:v>
                </c:pt>
                <c:pt idx="5" formatCode="0%">
                  <c:v>5.5555555555555552E-2</c:v>
                </c:pt>
                <c:pt idx="6" formatCode="0%">
                  <c:v>0.1111111111111111</c:v>
                </c:pt>
                <c:pt idx="7" formatCode="0%">
                  <c:v>0.3888888888888889</c:v>
                </c:pt>
              </c:numCache>
            </c:numRef>
          </c:val>
          <c:extLst>
            <c:ext xmlns:c16="http://schemas.microsoft.com/office/drawing/2014/chart" uri="{C3380CC4-5D6E-409C-BE32-E72D297353CC}">
              <c16:uniqueId val="{00000000-D4E5-4F18-9825-AF3DC3A69539}"/>
            </c:ext>
          </c:extLst>
        </c:ser>
        <c:ser>
          <c:idx val="1"/>
          <c:order val="1"/>
          <c:tx>
            <c:strRef>
              <c:f>duree_pdi!$C$2</c:f>
              <c:strCache>
                <c:ptCount val="1"/>
                <c:pt idx="0">
                  <c:v>De 1 à 3 mois</c:v>
                </c:pt>
              </c:strCache>
            </c:strRef>
          </c:tx>
          <c:spPr>
            <a:solidFill>
              <a:srgbClr val="EE5859"/>
            </a:solidFill>
            <a:ln>
              <a:noFill/>
            </a:ln>
            <a:effectLst/>
          </c:spPr>
          <c:invertIfNegative val="0"/>
          <c:cat>
            <c:strRef>
              <c:f>duree_pdi!$A$3:$A$10</c:f>
              <c:strCache>
                <c:ptCount val="8"/>
                <c:pt idx="0">
                  <c:v>Kabambare</c:v>
                </c:pt>
                <c:pt idx="1">
                  <c:v>Saramabila</c:v>
                </c:pt>
                <c:pt idx="2">
                  <c:v>Fizi</c:v>
                </c:pt>
                <c:pt idx="3">
                  <c:v>Kalehe</c:v>
                </c:pt>
                <c:pt idx="4">
                  <c:v>Kimbi Lulenge</c:v>
                </c:pt>
                <c:pt idx="5">
                  <c:v>Nundu</c:v>
                </c:pt>
                <c:pt idx="6">
                  <c:v>Shabunda</c:v>
                </c:pt>
                <c:pt idx="7">
                  <c:v>Uvira</c:v>
                </c:pt>
              </c:strCache>
            </c:strRef>
          </c:cat>
          <c:val>
            <c:numRef>
              <c:f>duree_pdi!$C$3:$C$10</c:f>
              <c:numCache>
                <c:formatCode>0%</c:formatCode>
                <c:ptCount val="8"/>
                <c:pt idx="0">
                  <c:v>9.0909090909090912E-2</c:v>
                </c:pt>
                <c:pt idx="1">
                  <c:v>0.1111111111111111</c:v>
                </c:pt>
                <c:pt idx="2">
                  <c:v>0.11764705882352941</c:v>
                </c:pt>
                <c:pt idx="4">
                  <c:v>0.19047619047619047</c:v>
                </c:pt>
                <c:pt idx="5">
                  <c:v>0.22222222222222221</c:v>
                </c:pt>
                <c:pt idx="6">
                  <c:v>0.44444444444444442</c:v>
                </c:pt>
                <c:pt idx="7">
                  <c:v>0.22222222222222221</c:v>
                </c:pt>
              </c:numCache>
            </c:numRef>
          </c:val>
          <c:extLst>
            <c:ext xmlns:c16="http://schemas.microsoft.com/office/drawing/2014/chart" uri="{C3380CC4-5D6E-409C-BE32-E72D297353CC}">
              <c16:uniqueId val="{00000001-D4E5-4F18-9825-AF3DC3A69539}"/>
            </c:ext>
          </c:extLst>
        </c:ser>
        <c:ser>
          <c:idx val="2"/>
          <c:order val="2"/>
          <c:tx>
            <c:strRef>
              <c:f>duree_pdi!$D$2</c:f>
              <c:strCache>
                <c:ptCount val="1"/>
                <c:pt idx="0">
                  <c:v>De 3 à 6 mois</c:v>
                </c:pt>
              </c:strCache>
            </c:strRef>
          </c:tx>
          <c:spPr>
            <a:solidFill>
              <a:srgbClr val="58585A">
                <a:alpha val="50000"/>
              </a:srgbClr>
            </a:solidFill>
            <a:ln>
              <a:noFill/>
            </a:ln>
            <a:effectLst/>
          </c:spPr>
          <c:invertIfNegative val="0"/>
          <c:cat>
            <c:strRef>
              <c:f>duree_pdi!$A$3:$A$10</c:f>
              <c:strCache>
                <c:ptCount val="8"/>
                <c:pt idx="0">
                  <c:v>Kabambare</c:v>
                </c:pt>
                <c:pt idx="1">
                  <c:v>Saramabila</c:v>
                </c:pt>
                <c:pt idx="2">
                  <c:v>Fizi</c:v>
                </c:pt>
                <c:pt idx="3">
                  <c:v>Kalehe</c:v>
                </c:pt>
                <c:pt idx="4">
                  <c:v>Kimbi Lulenge</c:v>
                </c:pt>
                <c:pt idx="5">
                  <c:v>Nundu</c:v>
                </c:pt>
                <c:pt idx="6">
                  <c:v>Shabunda</c:v>
                </c:pt>
                <c:pt idx="7">
                  <c:v>Uvira</c:v>
                </c:pt>
              </c:strCache>
            </c:strRef>
          </c:cat>
          <c:val>
            <c:numRef>
              <c:f>duree_pdi!$D$3:$D$10</c:f>
              <c:numCache>
                <c:formatCode>0%</c:formatCode>
                <c:ptCount val="8"/>
                <c:pt idx="0">
                  <c:v>0.27272727272727271</c:v>
                </c:pt>
                <c:pt idx="1">
                  <c:v>0.77777777777777779</c:v>
                </c:pt>
                <c:pt idx="2">
                  <c:v>0.47058823529411764</c:v>
                </c:pt>
                <c:pt idx="3">
                  <c:v>0.22222222222222221</c:v>
                </c:pt>
                <c:pt idx="4">
                  <c:v>0.42857142857142855</c:v>
                </c:pt>
                <c:pt idx="5">
                  <c:v>0.33333333333333331</c:v>
                </c:pt>
                <c:pt idx="6">
                  <c:v>0.1111111111111111</c:v>
                </c:pt>
                <c:pt idx="7">
                  <c:v>0.27777777777777779</c:v>
                </c:pt>
              </c:numCache>
            </c:numRef>
          </c:val>
          <c:extLst>
            <c:ext xmlns:c16="http://schemas.microsoft.com/office/drawing/2014/chart" uri="{C3380CC4-5D6E-409C-BE32-E72D297353CC}">
              <c16:uniqueId val="{00000002-D4E5-4F18-9825-AF3DC3A69539}"/>
            </c:ext>
          </c:extLst>
        </c:ser>
        <c:ser>
          <c:idx val="3"/>
          <c:order val="3"/>
          <c:tx>
            <c:strRef>
              <c:f>duree_pdi!$E$2</c:f>
              <c:strCache>
                <c:ptCount val="1"/>
                <c:pt idx="0">
                  <c:v>De 6 mois à 1 an</c:v>
                </c:pt>
              </c:strCache>
            </c:strRef>
          </c:tx>
          <c:spPr>
            <a:solidFill>
              <a:srgbClr val="EE5859">
                <a:alpha val="50000"/>
              </a:srgbClr>
            </a:solidFill>
            <a:ln>
              <a:noFill/>
            </a:ln>
            <a:effectLst/>
          </c:spPr>
          <c:invertIfNegative val="0"/>
          <c:cat>
            <c:strRef>
              <c:f>duree_pdi!$A$3:$A$10</c:f>
              <c:strCache>
                <c:ptCount val="8"/>
                <c:pt idx="0">
                  <c:v>Kabambare</c:v>
                </c:pt>
                <c:pt idx="1">
                  <c:v>Saramabila</c:v>
                </c:pt>
                <c:pt idx="2">
                  <c:v>Fizi</c:v>
                </c:pt>
                <c:pt idx="3">
                  <c:v>Kalehe</c:v>
                </c:pt>
                <c:pt idx="4">
                  <c:v>Kimbi Lulenge</c:v>
                </c:pt>
                <c:pt idx="5">
                  <c:v>Nundu</c:v>
                </c:pt>
                <c:pt idx="6">
                  <c:v>Shabunda</c:v>
                </c:pt>
                <c:pt idx="7">
                  <c:v>Uvira</c:v>
                </c:pt>
              </c:strCache>
            </c:strRef>
          </c:cat>
          <c:val>
            <c:numRef>
              <c:f>duree_pdi!$E$3:$E$10</c:f>
              <c:numCache>
                <c:formatCode>0%</c:formatCode>
                <c:ptCount val="8"/>
                <c:pt idx="0">
                  <c:v>0.54545454545454541</c:v>
                </c:pt>
                <c:pt idx="1">
                  <c:v>0.1111111111111111</c:v>
                </c:pt>
                <c:pt idx="2">
                  <c:v>0.41176470588235292</c:v>
                </c:pt>
                <c:pt idx="3">
                  <c:v>0.1111111111111111</c:v>
                </c:pt>
                <c:pt idx="4">
                  <c:v>0.19047619047619047</c:v>
                </c:pt>
                <c:pt idx="5">
                  <c:v>0.3888888888888889</c:v>
                </c:pt>
                <c:pt idx="6">
                  <c:v>0.22222222222222221</c:v>
                </c:pt>
                <c:pt idx="7">
                  <c:v>5.5555555555555552E-2</c:v>
                </c:pt>
              </c:numCache>
            </c:numRef>
          </c:val>
          <c:extLst>
            <c:ext xmlns:c16="http://schemas.microsoft.com/office/drawing/2014/chart" uri="{C3380CC4-5D6E-409C-BE32-E72D297353CC}">
              <c16:uniqueId val="{00000003-D4E5-4F18-9825-AF3DC3A69539}"/>
            </c:ext>
          </c:extLst>
        </c:ser>
        <c:ser>
          <c:idx val="4"/>
          <c:order val="4"/>
          <c:tx>
            <c:strRef>
              <c:f>duree_pdi!$F$2</c:f>
              <c:strCache>
                <c:ptCount val="1"/>
                <c:pt idx="0">
                  <c:v>Plus d'un an</c:v>
                </c:pt>
              </c:strCache>
            </c:strRef>
          </c:tx>
          <c:spPr>
            <a:solidFill>
              <a:srgbClr val="58585A"/>
            </a:solidFill>
            <a:ln>
              <a:noFill/>
            </a:ln>
            <a:effectLst/>
          </c:spPr>
          <c:invertIfNegative val="0"/>
          <c:cat>
            <c:strRef>
              <c:f>duree_pdi!$A$3:$A$10</c:f>
              <c:strCache>
                <c:ptCount val="8"/>
                <c:pt idx="0">
                  <c:v>Kabambare</c:v>
                </c:pt>
                <c:pt idx="1">
                  <c:v>Saramabila</c:v>
                </c:pt>
                <c:pt idx="2">
                  <c:v>Fizi</c:v>
                </c:pt>
                <c:pt idx="3">
                  <c:v>Kalehe</c:v>
                </c:pt>
                <c:pt idx="4">
                  <c:v>Kimbi Lulenge</c:v>
                </c:pt>
                <c:pt idx="5">
                  <c:v>Nundu</c:v>
                </c:pt>
                <c:pt idx="6">
                  <c:v>Shabunda</c:v>
                </c:pt>
                <c:pt idx="7">
                  <c:v>Uvira</c:v>
                </c:pt>
              </c:strCache>
            </c:strRef>
          </c:cat>
          <c:val>
            <c:numRef>
              <c:f>duree_pdi!$F$3:$F$10</c:f>
              <c:numCache>
                <c:formatCode>General</c:formatCode>
                <c:ptCount val="8"/>
                <c:pt idx="0" formatCode="0%">
                  <c:v>9.0909090909090912E-2</c:v>
                </c:pt>
                <c:pt idx="3" formatCode="0%">
                  <c:v>0.55555555555555558</c:v>
                </c:pt>
                <c:pt idx="4" formatCode="0%">
                  <c:v>9.5238095238095233E-2</c:v>
                </c:pt>
                <c:pt idx="6" formatCode="0%">
                  <c:v>0.1111111111111111</c:v>
                </c:pt>
                <c:pt idx="7" formatCode="0%">
                  <c:v>5.5555555555555552E-2</c:v>
                </c:pt>
              </c:numCache>
            </c:numRef>
          </c:val>
          <c:extLst>
            <c:ext xmlns:c16="http://schemas.microsoft.com/office/drawing/2014/chart" uri="{C3380CC4-5D6E-409C-BE32-E72D297353CC}">
              <c16:uniqueId val="{00000004-D4E5-4F18-9825-AF3DC3A69539}"/>
            </c:ext>
          </c:extLst>
        </c:ser>
        <c:dLbls>
          <c:showLegendKey val="0"/>
          <c:showVal val="0"/>
          <c:showCatName val="0"/>
          <c:showSerName val="0"/>
          <c:showPercent val="0"/>
          <c:showBubbleSize val="0"/>
        </c:dLbls>
        <c:gapWidth val="0"/>
        <c:overlap val="-61"/>
        <c:axId val="154019216"/>
        <c:axId val="154019608"/>
      </c:barChart>
      <c:catAx>
        <c:axId val="154019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54019608"/>
        <c:crosses val="autoZero"/>
        <c:auto val="1"/>
        <c:lblAlgn val="ctr"/>
        <c:lblOffset val="100"/>
        <c:noMultiLvlLbl val="0"/>
      </c:catAx>
      <c:valAx>
        <c:axId val="154019608"/>
        <c:scaling>
          <c:orientation val="minMax"/>
          <c:max val="0.8"/>
        </c:scaling>
        <c:delete val="0"/>
        <c:axPos val="l"/>
        <c:majorGridlines>
          <c:spPr>
            <a:ln w="222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54019216"/>
        <c:crosses val="autoZero"/>
        <c:crossBetween val="between"/>
      </c:valAx>
      <c:spPr>
        <a:noFill/>
        <a:ln>
          <a:noFill/>
        </a:ln>
        <a:effectLst/>
      </c:spPr>
    </c:plotArea>
    <c:legend>
      <c:legendPos val="b"/>
      <c:layout>
        <c:manualLayout>
          <c:xMode val="edge"/>
          <c:yMode val="edge"/>
          <c:x val="3.5698300524717126E-2"/>
          <c:y val="0.92971513603592237"/>
          <c:w val="0.93732272862718846"/>
          <c:h val="6.9059618346428736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Arial Narrow" panose="020B0606020202030204" pitchFamily="34" charset="0"/>
                <a:ea typeface="+mn-ea"/>
                <a:cs typeface="+mn-cs"/>
              </a:defRPr>
            </a:pPr>
            <a:r>
              <a:rPr lang="en-US" sz="2400" b="1" dirty="0" err="1">
                <a:latin typeface="Arial Narrow" panose="020B0606020202030204" pitchFamily="34" charset="0"/>
              </a:rPr>
              <a:t>Durée</a:t>
            </a:r>
            <a:r>
              <a:rPr lang="en-US" sz="2400" b="1" dirty="0">
                <a:latin typeface="Arial Narrow" panose="020B0606020202030204" pitchFamily="34" charset="0"/>
              </a:rPr>
              <a:t> </a:t>
            </a:r>
            <a:r>
              <a:rPr lang="en-US" sz="2400" b="1" dirty="0" err="1" smtClean="0">
                <a:latin typeface="Arial Narrow" panose="020B0606020202030204" pitchFamily="34" charset="0"/>
              </a:rPr>
              <a:t>moyenne</a:t>
            </a:r>
            <a:r>
              <a:rPr lang="en-US" sz="2400" b="1" dirty="0" smtClean="0">
                <a:latin typeface="Arial Narrow" panose="020B0606020202030204" pitchFamily="34" charset="0"/>
              </a:rPr>
              <a:t> </a:t>
            </a:r>
            <a:r>
              <a:rPr lang="en-US" sz="2400" b="1" baseline="0" dirty="0" err="1">
                <a:latin typeface="Arial Narrow" panose="020B0606020202030204" pitchFamily="34" charset="0"/>
              </a:rPr>
              <a:t>depuis</a:t>
            </a:r>
            <a:r>
              <a:rPr lang="en-US" sz="2400" b="1" baseline="0" dirty="0">
                <a:latin typeface="Arial Narrow" panose="020B0606020202030204" pitchFamily="34" charset="0"/>
              </a:rPr>
              <a:t> que les ménages qui </a:t>
            </a:r>
            <a:r>
              <a:rPr lang="en-US" sz="2400" b="1" baseline="0" dirty="0" err="1">
                <a:latin typeface="Arial Narrow" panose="020B0606020202030204" pitchFamily="34" charset="0"/>
              </a:rPr>
              <a:t>s'étaient</a:t>
            </a:r>
            <a:r>
              <a:rPr lang="en-US" sz="2400" b="1" baseline="0" dirty="0">
                <a:latin typeface="Arial Narrow" panose="020B0606020202030204" pitchFamily="34" charset="0"/>
              </a:rPr>
              <a:t> </a:t>
            </a:r>
            <a:r>
              <a:rPr lang="en-US" sz="2400" b="1" baseline="0" dirty="0" err="1">
                <a:latin typeface="Arial Narrow" panose="020B0606020202030204" pitchFamily="34" charset="0"/>
              </a:rPr>
              <a:t>déplacés</a:t>
            </a:r>
            <a:r>
              <a:rPr lang="en-US" sz="2400" b="1" baseline="0" dirty="0">
                <a:latin typeface="Arial Narrow" panose="020B0606020202030204" pitchFamily="34" charset="0"/>
              </a:rPr>
              <a:t> </a:t>
            </a:r>
            <a:r>
              <a:rPr lang="en-US" sz="2400" b="1" baseline="0" dirty="0" err="1">
                <a:latin typeface="Arial Narrow" panose="020B0606020202030204" pitchFamily="34" charset="0"/>
              </a:rPr>
              <a:t>sont</a:t>
            </a:r>
            <a:r>
              <a:rPr lang="en-US" sz="2400" b="1" baseline="0" dirty="0">
                <a:latin typeface="Arial Narrow" panose="020B0606020202030204" pitchFamily="34" charset="0"/>
              </a:rPr>
              <a:t> </a:t>
            </a:r>
            <a:r>
              <a:rPr lang="en-US" sz="2400" b="1" baseline="0" dirty="0" err="1">
                <a:latin typeface="Arial Narrow" panose="020B0606020202030204" pitchFamily="34" charset="0"/>
              </a:rPr>
              <a:t>retournés</a:t>
            </a:r>
            <a:r>
              <a:rPr lang="en-US" sz="2400" b="1" baseline="0" dirty="0">
                <a:latin typeface="Arial Narrow" panose="020B0606020202030204" pitchFamily="34" charset="0"/>
              </a:rPr>
              <a:t> </a:t>
            </a:r>
            <a:r>
              <a:rPr lang="en-US" sz="2400" b="1" baseline="0" dirty="0" err="1">
                <a:latin typeface="Arial Narrow" panose="020B0606020202030204" pitchFamily="34" charset="0"/>
              </a:rPr>
              <a:t>dans</a:t>
            </a:r>
            <a:r>
              <a:rPr lang="en-US" sz="2400" b="1" baseline="0" dirty="0">
                <a:latin typeface="Arial Narrow" panose="020B0606020202030204" pitchFamily="34" charset="0"/>
              </a:rPr>
              <a:t> </a:t>
            </a:r>
            <a:r>
              <a:rPr lang="en-US" sz="2400" b="1" baseline="0" dirty="0" err="1">
                <a:latin typeface="Arial Narrow" panose="020B0606020202030204" pitchFamily="34" charset="0"/>
              </a:rPr>
              <a:t>leurs</a:t>
            </a:r>
            <a:r>
              <a:rPr lang="en-US" sz="2400" b="1" baseline="0" dirty="0">
                <a:latin typeface="Arial Narrow" panose="020B0606020202030204" pitchFamily="34" charset="0"/>
              </a:rPr>
              <a:t> </a:t>
            </a:r>
            <a:r>
              <a:rPr lang="en-US" sz="2400" b="1" baseline="0" dirty="0" err="1">
                <a:latin typeface="Arial Narrow" panose="020B0606020202030204" pitchFamily="34" charset="0"/>
              </a:rPr>
              <a:t>lieux</a:t>
            </a:r>
            <a:r>
              <a:rPr lang="en-US" sz="2400" b="1" baseline="0" dirty="0">
                <a:latin typeface="Arial Narrow" panose="020B0606020202030204" pitchFamily="34" charset="0"/>
              </a:rPr>
              <a:t> </a:t>
            </a:r>
            <a:r>
              <a:rPr lang="en-US" sz="2400" b="1" baseline="0" dirty="0" err="1">
                <a:latin typeface="Arial Narrow" panose="020B0606020202030204" pitchFamily="34" charset="0"/>
              </a:rPr>
              <a:t>d'origine</a:t>
            </a:r>
            <a:r>
              <a:rPr lang="en-US" sz="2400" b="1" baseline="0" dirty="0">
                <a:latin typeface="Arial Narrow" panose="020B0606020202030204" pitchFamily="34" charset="0"/>
              </a:rPr>
              <a:t>, </a:t>
            </a:r>
            <a:r>
              <a:rPr lang="en-US" sz="2400" b="1" baseline="0" dirty="0" err="1">
                <a:latin typeface="Arial Narrow" panose="020B0606020202030204" pitchFamily="34" charset="0"/>
              </a:rPr>
              <a:t>en</a:t>
            </a:r>
            <a:r>
              <a:rPr lang="en-US" sz="2400" b="1" baseline="0" dirty="0">
                <a:latin typeface="Arial Narrow" panose="020B0606020202030204" pitchFamily="34" charset="0"/>
              </a:rPr>
              <a:t> % </a:t>
            </a:r>
            <a:r>
              <a:rPr lang="en-US" sz="2400" b="1" baseline="0" dirty="0" err="1">
                <a:latin typeface="Arial Narrow" panose="020B0606020202030204" pitchFamily="34" charset="0"/>
              </a:rPr>
              <a:t>d’AS</a:t>
            </a:r>
            <a:r>
              <a:rPr lang="en-US" sz="2400" b="1" baseline="0" dirty="0">
                <a:latin typeface="Arial Narrow" panose="020B0606020202030204" pitchFamily="34" charset="0"/>
              </a:rPr>
              <a:t> </a:t>
            </a:r>
            <a:r>
              <a:rPr lang="en-US" sz="2000" b="1" baseline="0" dirty="0">
                <a:latin typeface="Arial Narrow" panose="020B0606020202030204" pitchFamily="34" charset="0"/>
              </a:rPr>
              <a:t>: </a:t>
            </a:r>
            <a:endParaRPr lang="en-US" sz="2000" b="1" dirty="0">
              <a:latin typeface="Arial Narrow" panose="020B0606020202030204" pitchFamily="34" charset="0"/>
            </a:endParaRPr>
          </a:p>
        </c:rich>
      </c:tx>
      <c:layout>
        <c:manualLayout>
          <c:xMode val="edge"/>
          <c:yMode val="edge"/>
          <c:x val="0.13166531046261573"/>
          <c:y val="0"/>
        </c:manualLayout>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Arial Narrow" panose="020B0606020202030204" pitchFamily="34" charset="0"/>
              <a:ea typeface="+mn-ea"/>
              <a:cs typeface="+mn-cs"/>
            </a:defRPr>
          </a:pPr>
          <a:endParaRPr lang="en-US"/>
        </a:p>
      </c:txPr>
    </c:title>
    <c:autoTitleDeleted val="0"/>
    <c:plotArea>
      <c:layout>
        <c:manualLayout>
          <c:layoutTarget val="inner"/>
          <c:xMode val="edge"/>
          <c:yMode val="edge"/>
          <c:x val="7.901215970870322E-2"/>
          <c:y val="0.2036305399380185"/>
          <c:w val="0.92098784029129677"/>
          <c:h val="0.47973983176409807"/>
        </c:manualLayout>
      </c:layout>
      <c:barChart>
        <c:barDir val="col"/>
        <c:grouping val="clustered"/>
        <c:varyColors val="0"/>
        <c:ser>
          <c:idx val="0"/>
          <c:order val="0"/>
          <c:tx>
            <c:strRef>
              <c:f>retour_dep!$B$2</c:f>
              <c:strCache>
                <c:ptCount val="1"/>
                <c:pt idx="0">
                  <c:v>Moins d'un mois</c:v>
                </c:pt>
              </c:strCache>
            </c:strRef>
          </c:tx>
          <c:spPr>
            <a:solidFill>
              <a:srgbClr val="58585A">
                <a:alpha val="70000"/>
              </a:srgbClr>
            </a:solidFill>
            <a:ln>
              <a:noFill/>
            </a:ln>
            <a:effectLst/>
          </c:spPr>
          <c:invertIfNegative val="0"/>
          <c:cat>
            <c:strRef>
              <c:f>retour_dep!$A$3:$A$10</c:f>
              <c:strCache>
                <c:ptCount val="8"/>
                <c:pt idx="0">
                  <c:v>Kabambare</c:v>
                </c:pt>
                <c:pt idx="1">
                  <c:v>Saramabila</c:v>
                </c:pt>
                <c:pt idx="2">
                  <c:v>Fizi</c:v>
                </c:pt>
                <c:pt idx="3">
                  <c:v>Kalehe</c:v>
                </c:pt>
                <c:pt idx="4">
                  <c:v>Kimbi Lulenge</c:v>
                </c:pt>
                <c:pt idx="5">
                  <c:v>Nundu</c:v>
                </c:pt>
                <c:pt idx="6">
                  <c:v>Shabunda</c:v>
                </c:pt>
                <c:pt idx="7">
                  <c:v>Uvira</c:v>
                </c:pt>
              </c:strCache>
            </c:strRef>
          </c:cat>
          <c:val>
            <c:numRef>
              <c:f>retour_dep!$B$3:$B$10</c:f>
              <c:numCache>
                <c:formatCode>General</c:formatCode>
                <c:ptCount val="8"/>
                <c:pt idx="0" formatCode="0%">
                  <c:v>0.2</c:v>
                </c:pt>
                <c:pt idx="4" formatCode="0%">
                  <c:v>0.19047619047619047</c:v>
                </c:pt>
              </c:numCache>
            </c:numRef>
          </c:val>
          <c:extLst>
            <c:ext xmlns:c16="http://schemas.microsoft.com/office/drawing/2014/chart" uri="{C3380CC4-5D6E-409C-BE32-E72D297353CC}">
              <c16:uniqueId val="{00000000-B75B-4D03-85B7-C50E836D995C}"/>
            </c:ext>
          </c:extLst>
        </c:ser>
        <c:ser>
          <c:idx val="1"/>
          <c:order val="1"/>
          <c:tx>
            <c:strRef>
              <c:f>retour_dep!$C$2</c:f>
              <c:strCache>
                <c:ptCount val="1"/>
                <c:pt idx="0">
                  <c:v>De 1 à 3 mois</c:v>
                </c:pt>
              </c:strCache>
            </c:strRef>
          </c:tx>
          <c:spPr>
            <a:solidFill>
              <a:srgbClr val="EE5859"/>
            </a:solidFill>
            <a:ln>
              <a:noFill/>
            </a:ln>
            <a:effectLst/>
          </c:spPr>
          <c:invertIfNegative val="0"/>
          <c:cat>
            <c:strRef>
              <c:f>retour_dep!$A$3:$A$10</c:f>
              <c:strCache>
                <c:ptCount val="8"/>
                <c:pt idx="0">
                  <c:v>Kabambare</c:v>
                </c:pt>
                <c:pt idx="1">
                  <c:v>Saramabila</c:v>
                </c:pt>
                <c:pt idx="2">
                  <c:v>Fizi</c:v>
                </c:pt>
                <c:pt idx="3">
                  <c:v>Kalehe</c:v>
                </c:pt>
                <c:pt idx="4">
                  <c:v>Kimbi Lulenge</c:v>
                </c:pt>
                <c:pt idx="5">
                  <c:v>Nundu</c:v>
                </c:pt>
                <c:pt idx="6">
                  <c:v>Shabunda</c:v>
                </c:pt>
                <c:pt idx="7">
                  <c:v>Uvira</c:v>
                </c:pt>
              </c:strCache>
            </c:strRef>
          </c:cat>
          <c:val>
            <c:numRef>
              <c:f>retour_dep!$C$3:$C$10</c:f>
              <c:numCache>
                <c:formatCode>0%</c:formatCode>
                <c:ptCount val="8"/>
                <c:pt idx="1">
                  <c:v>0.1111111111111111</c:v>
                </c:pt>
                <c:pt idx="2">
                  <c:v>0.3</c:v>
                </c:pt>
                <c:pt idx="4">
                  <c:v>0.2857142857142857</c:v>
                </c:pt>
                <c:pt idx="5">
                  <c:v>0.33333333333333331</c:v>
                </c:pt>
                <c:pt idx="6">
                  <c:v>8.3333333333333329E-2</c:v>
                </c:pt>
              </c:numCache>
            </c:numRef>
          </c:val>
          <c:extLst>
            <c:ext xmlns:c16="http://schemas.microsoft.com/office/drawing/2014/chart" uri="{C3380CC4-5D6E-409C-BE32-E72D297353CC}">
              <c16:uniqueId val="{00000001-B75B-4D03-85B7-C50E836D995C}"/>
            </c:ext>
          </c:extLst>
        </c:ser>
        <c:ser>
          <c:idx val="2"/>
          <c:order val="2"/>
          <c:tx>
            <c:strRef>
              <c:f>retour_dep!$D$2</c:f>
              <c:strCache>
                <c:ptCount val="1"/>
                <c:pt idx="0">
                  <c:v>De 3 à 6 mois</c:v>
                </c:pt>
              </c:strCache>
            </c:strRef>
          </c:tx>
          <c:spPr>
            <a:solidFill>
              <a:srgbClr val="58585A">
                <a:alpha val="45000"/>
              </a:srgbClr>
            </a:solidFill>
            <a:ln>
              <a:noFill/>
            </a:ln>
            <a:effectLst/>
          </c:spPr>
          <c:invertIfNegative val="0"/>
          <c:cat>
            <c:strRef>
              <c:f>retour_dep!$A$3:$A$10</c:f>
              <c:strCache>
                <c:ptCount val="8"/>
                <c:pt idx="0">
                  <c:v>Kabambare</c:v>
                </c:pt>
                <c:pt idx="1">
                  <c:v>Saramabila</c:v>
                </c:pt>
                <c:pt idx="2">
                  <c:v>Fizi</c:v>
                </c:pt>
                <c:pt idx="3">
                  <c:v>Kalehe</c:v>
                </c:pt>
                <c:pt idx="4">
                  <c:v>Kimbi Lulenge</c:v>
                </c:pt>
                <c:pt idx="5">
                  <c:v>Nundu</c:v>
                </c:pt>
                <c:pt idx="6">
                  <c:v>Shabunda</c:v>
                </c:pt>
                <c:pt idx="7">
                  <c:v>Uvira</c:v>
                </c:pt>
              </c:strCache>
            </c:strRef>
          </c:cat>
          <c:val>
            <c:numRef>
              <c:f>retour_dep!$D$3:$D$10</c:f>
              <c:numCache>
                <c:formatCode>0%</c:formatCode>
                <c:ptCount val="8"/>
                <c:pt idx="0">
                  <c:v>0.6</c:v>
                </c:pt>
                <c:pt idx="1">
                  <c:v>0.66666666666666663</c:v>
                </c:pt>
                <c:pt idx="2">
                  <c:v>0.55000000000000004</c:v>
                </c:pt>
                <c:pt idx="4">
                  <c:v>0.47619047619047616</c:v>
                </c:pt>
                <c:pt idx="5">
                  <c:v>0.26666666666666666</c:v>
                </c:pt>
                <c:pt idx="6">
                  <c:v>0.33333333333333331</c:v>
                </c:pt>
                <c:pt idx="7">
                  <c:v>0.66666666666666663</c:v>
                </c:pt>
              </c:numCache>
            </c:numRef>
          </c:val>
          <c:extLst>
            <c:ext xmlns:c16="http://schemas.microsoft.com/office/drawing/2014/chart" uri="{C3380CC4-5D6E-409C-BE32-E72D297353CC}">
              <c16:uniqueId val="{00000002-B75B-4D03-85B7-C50E836D995C}"/>
            </c:ext>
          </c:extLst>
        </c:ser>
        <c:ser>
          <c:idx val="3"/>
          <c:order val="3"/>
          <c:tx>
            <c:strRef>
              <c:f>retour_dep!$E$2</c:f>
              <c:strCache>
                <c:ptCount val="1"/>
                <c:pt idx="0">
                  <c:v>De 6 mois à 1 an</c:v>
                </c:pt>
              </c:strCache>
            </c:strRef>
          </c:tx>
          <c:spPr>
            <a:solidFill>
              <a:srgbClr val="EE5859">
                <a:alpha val="50000"/>
              </a:srgbClr>
            </a:solidFill>
            <a:ln>
              <a:noFill/>
            </a:ln>
            <a:effectLst/>
          </c:spPr>
          <c:invertIfNegative val="0"/>
          <c:cat>
            <c:strRef>
              <c:f>retour_dep!$A$3:$A$10</c:f>
              <c:strCache>
                <c:ptCount val="8"/>
                <c:pt idx="0">
                  <c:v>Kabambare</c:v>
                </c:pt>
                <c:pt idx="1">
                  <c:v>Saramabila</c:v>
                </c:pt>
                <c:pt idx="2">
                  <c:v>Fizi</c:v>
                </c:pt>
                <c:pt idx="3">
                  <c:v>Kalehe</c:v>
                </c:pt>
                <c:pt idx="4">
                  <c:v>Kimbi Lulenge</c:v>
                </c:pt>
                <c:pt idx="5">
                  <c:v>Nundu</c:v>
                </c:pt>
                <c:pt idx="6">
                  <c:v>Shabunda</c:v>
                </c:pt>
                <c:pt idx="7">
                  <c:v>Uvira</c:v>
                </c:pt>
              </c:strCache>
            </c:strRef>
          </c:cat>
          <c:val>
            <c:numRef>
              <c:f>retour_dep!$E$3:$E$10</c:f>
              <c:numCache>
                <c:formatCode>0%</c:formatCode>
                <c:ptCount val="8"/>
                <c:pt idx="0">
                  <c:v>0.2</c:v>
                </c:pt>
                <c:pt idx="1">
                  <c:v>0.1111111111111111</c:v>
                </c:pt>
                <c:pt idx="2">
                  <c:v>0.15</c:v>
                </c:pt>
                <c:pt idx="3">
                  <c:v>0.2</c:v>
                </c:pt>
                <c:pt idx="4">
                  <c:v>4.7619047619047616E-2</c:v>
                </c:pt>
                <c:pt idx="5">
                  <c:v>0.4</c:v>
                </c:pt>
                <c:pt idx="6">
                  <c:v>0.33333333333333331</c:v>
                </c:pt>
                <c:pt idx="7">
                  <c:v>0.33333333333333331</c:v>
                </c:pt>
              </c:numCache>
            </c:numRef>
          </c:val>
          <c:extLst>
            <c:ext xmlns:c16="http://schemas.microsoft.com/office/drawing/2014/chart" uri="{C3380CC4-5D6E-409C-BE32-E72D297353CC}">
              <c16:uniqueId val="{00000003-B75B-4D03-85B7-C50E836D995C}"/>
            </c:ext>
          </c:extLst>
        </c:ser>
        <c:ser>
          <c:idx val="4"/>
          <c:order val="4"/>
          <c:tx>
            <c:strRef>
              <c:f>retour_dep!$F$2</c:f>
              <c:strCache>
                <c:ptCount val="1"/>
                <c:pt idx="0">
                  <c:v>Plus d'un an</c:v>
                </c:pt>
              </c:strCache>
            </c:strRef>
          </c:tx>
          <c:spPr>
            <a:solidFill>
              <a:srgbClr val="58585A"/>
            </a:solidFill>
            <a:ln>
              <a:noFill/>
            </a:ln>
            <a:effectLst/>
          </c:spPr>
          <c:invertIfNegative val="0"/>
          <c:cat>
            <c:strRef>
              <c:f>retour_dep!$A$3:$A$10</c:f>
              <c:strCache>
                <c:ptCount val="8"/>
                <c:pt idx="0">
                  <c:v>Kabambare</c:v>
                </c:pt>
                <c:pt idx="1">
                  <c:v>Saramabila</c:v>
                </c:pt>
                <c:pt idx="2">
                  <c:v>Fizi</c:v>
                </c:pt>
                <c:pt idx="3">
                  <c:v>Kalehe</c:v>
                </c:pt>
                <c:pt idx="4">
                  <c:v>Kimbi Lulenge</c:v>
                </c:pt>
                <c:pt idx="5">
                  <c:v>Nundu</c:v>
                </c:pt>
                <c:pt idx="6">
                  <c:v>Shabunda</c:v>
                </c:pt>
                <c:pt idx="7">
                  <c:v>Uvira</c:v>
                </c:pt>
              </c:strCache>
            </c:strRef>
          </c:cat>
          <c:val>
            <c:numRef>
              <c:f>retour_dep!$F$3:$F$10</c:f>
              <c:numCache>
                <c:formatCode>General</c:formatCode>
                <c:ptCount val="8"/>
                <c:pt idx="3" formatCode="0%">
                  <c:v>0.6</c:v>
                </c:pt>
                <c:pt idx="6" formatCode="0%">
                  <c:v>0.25</c:v>
                </c:pt>
              </c:numCache>
            </c:numRef>
          </c:val>
          <c:extLst>
            <c:ext xmlns:c16="http://schemas.microsoft.com/office/drawing/2014/chart" uri="{C3380CC4-5D6E-409C-BE32-E72D297353CC}">
              <c16:uniqueId val="{00000004-B75B-4D03-85B7-C50E836D995C}"/>
            </c:ext>
          </c:extLst>
        </c:ser>
        <c:dLbls>
          <c:showLegendKey val="0"/>
          <c:showVal val="0"/>
          <c:showCatName val="0"/>
          <c:showSerName val="0"/>
          <c:showPercent val="0"/>
          <c:showBubbleSize val="0"/>
        </c:dLbls>
        <c:gapWidth val="54"/>
        <c:overlap val="6"/>
        <c:axId val="207849096"/>
        <c:axId val="207849488"/>
      </c:barChart>
      <c:catAx>
        <c:axId val="207849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207849488"/>
        <c:crosses val="autoZero"/>
        <c:auto val="1"/>
        <c:lblAlgn val="ctr"/>
        <c:lblOffset val="100"/>
        <c:noMultiLvlLbl val="0"/>
      </c:catAx>
      <c:valAx>
        <c:axId val="207849488"/>
        <c:scaling>
          <c:orientation val="minMax"/>
          <c:max val="0.70000000000000007"/>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207849096"/>
        <c:crosses val="autoZero"/>
        <c:crossBetween val="between"/>
      </c:valAx>
      <c:spPr>
        <a:noFill/>
        <a:ln w="0">
          <a:noFill/>
        </a:ln>
        <a:effectLst/>
      </c:spPr>
    </c:plotArea>
    <c:legend>
      <c:legendPos val="b"/>
      <c:layout>
        <c:manualLayout>
          <c:xMode val="edge"/>
          <c:yMode val="edge"/>
          <c:x val="3.9983634256873457E-2"/>
          <c:y val="0.93075998142106309"/>
          <c:w val="0.94781169388296349"/>
          <c:h val="6.6474157691436178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dLbls>
          <c:dLblPos val="outEnd"/>
          <c:showLegendKey val="0"/>
          <c:showVal val="1"/>
          <c:showCatName val="0"/>
          <c:showSerName val="0"/>
          <c:showPercent val="0"/>
          <c:showBubbleSize val="0"/>
        </c:dLbls>
        <c:gapWidth val="219"/>
        <c:overlap val="-27"/>
        <c:axId val="154020392"/>
        <c:axId val="154020784"/>
      </c:barChart>
      <c:catAx>
        <c:axId val="154020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54020784"/>
        <c:crosses val="autoZero"/>
        <c:auto val="1"/>
        <c:lblAlgn val="ctr"/>
        <c:lblOffset val="100"/>
        <c:noMultiLvlLbl val="0"/>
      </c:catAx>
      <c:valAx>
        <c:axId val="154020784"/>
        <c:scaling>
          <c:orientation val="minMax"/>
          <c:max val="1"/>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54020392"/>
        <c:crosses val="autoZero"/>
        <c:crossBetween val="between"/>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legend>
    <c:plotVisOnly val="1"/>
    <c:dispBlanksAs val="gap"/>
    <c:showDLblsOverMax val="0"/>
  </c:chart>
  <c:spPr>
    <a:noFill/>
    <a:ln>
      <a:noFill/>
    </a:ln>
    <a:effectLst/>
  </c:spPr>
  <c:txPr>
    <a:bodyPr/>
    <a:lstStyle/>
    <a:p>
      <a:pPr>
        <a:defRPr sz="1000">
          <a:latin typeface="Arial Narrow" panose="020B060602020203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400" b="1" dirty="0">
                <a:latin typeface="Arial Narrow" panose="020B0606020202030204" pitchFamily="34" charset="0"/>
              </a:rPr>
              <a:t>Estimation</a:t>
            </a:r>
            <a:r>
              <a:rPr lang="en-US" sz="2400" b="1" baseline="0" dirty="0">
                <a:latin typeface="Arial Narrow" panose="020B0606020202030204" pitchFamily="34" charset="0"/>
              </a:rPr>
              <a:t> du </a:t>
            </a:r>
            <a:r>
              <a:rPr lang="en-US" sz="2400" b="1" baseline="0" dirty="0" err="1">
                <a:latin typeface="Arial Narrow" panose="020B0606020202030204" pitchFamily="34" charset="0"/>
              </a:rPr>
              <a:t>nombre</a:t>
            </a:r>
            <a:r>
              <a:rPr lang="en-US" sz="2400" b="1" baseline="0" dirty="0">
                <a:latin typeface="Arial Narrow" panose="020B0606020202030204" pitchFamily="34" charset="0"/>
              </a:rPr>
              <a:t> de </a:t>
            </a:r>
            <a:r>
              <a:rPr lang="en-US" sz="2400" b="1" baseline="0" dirty="0" err="1">
                <a:latin typeface="Arial Narrow" panose="020B0606020202030204" pitchFamily="34" charset="0"/>
              </a:rPr>
              <a:t>fois</a:t>
            </a:r>
            <a:r>
              <a:rPr lang="en-US" sz="2400" b="1" baseline="0" dirty="0">
                <a:latin typeface="Arial Narrow" panose="020B0606020202030204" pitchFamily="34" charset="0"/>
              </a:rPr>
              <a:t> </a:t>
            </a:r>
            <a:r>
              <a:rPr lang="en-US" sz="2400" b="1" baseline="0" dirty="0" err="1">
                <a:latin typeface="Arial Narrow" panose="020B0606020202030204" pitchFamily="34" charset="0"/>
              </a:rPr>
              <a:t>où</a:t>
            </a:r>
            <a:r>
              <a:rPr lang="en-US" sz="2400" b="1" baseline="0" dirty="0">
                <a:latin typeface="Arial Narrow" panose="020B0606020202030204" pitchFamily="34" charset="0"/>
              </a:rPr>
              <a:t> les ménages </a:t>
            </a:r>
            <a:r>
              <a:rPr lang="en-US" sz="2400" b="1" baseline="0" dirty="0" err="1">
                <a:latin typeface="Arial Narrow" panose="020B0606020202030204" pitchFamily="34" charset="0"/>
              </a:rPr>
              <a:t>déplacés</a:t>
            </a:r>
            <a:r>
              <a:rPr lang="en-US" sz="2400" b="1" baseline="0" dirty="0">
                <a:latin typeface="Arial Narrow" panose="020B0606020202030204" pitchFamily="34" charset="0"/>
              </a:rPr>
              <a:t> </a:t>
            </a:r>
            <a:r>
              <a:rPr lang="en-US" sz="2400" b="1" baseline="0" dirty="0" err="1">
                <a:latin typeface="Arial Narrow" panose="020B0606020202030204" pitchFamily="34" charset="0"/>
              </a:rPr>
              <a:t>ont</a:t>
            </a:r>
            <a:r>
              <a:rPr lang="en-US" sz="2400" b="1" baseline="0" dirty="0">
                <a:latin typeface="Arial Narrow" panose="020B0606020202030204" pitchFamily="34" charset="0"/>
              </a:rPr>
              <a:t> </a:t>
            </a:r>
            <a:r>
              <a:rPr lang="en-US" sz="2400" b="1" baseline="0" dirty="0" err="1">
                <a:latin typeface="Arial Narrow" panose="020B0606020202030204" pitchFamily="34" charset="0"/>
              </a:rPr>
              <a:t>effectué</a:t>
            </a:r>
            <a:r>
              <a:rPr lang="en-US" sz="2400" b="1" baseline="0" dirty="0">
                <a:latin typeface="Arial Narrow" panose="020B0606020202030204" pitchFamily="34" charset="0"/>
              </a:rPr>
              <a:t> un </a:t>
            </a:r>
            <a:r>
              <a:rPr lang="en-US" sz="2400" b="1" baseline="0" dirty="0" err="1">
                <a:latin typeface="Arial Narrow" panose="020B0606020202030204" pitchFamily="34" charset="0"/>
              </a:rPr>
              <a:t>déplacement</a:t>
            </a:r>
            <a:r>
              <a:rPr lang="en-US" sz="2400" b="1" baseline="0" dirty="0">
                <a:latin typeface="Arial Narrow" panose="020B0606020202030204" pitchFamily="34" charset="0"/>
              </a:rPr>
              <a:t> </a:t>
            </a:r>
            <a:r>
              <a:rPr lang="en-US" sz="2400" b="1" baseline="0" dirty="0" err="1">
                <a:latin typeface="Arial Narrow" panose="020B0606020202030204" pitchFamily="34" charset="0"/>
              </a:rPr>
              <a:t>secondaire</a:t>
            </a:r>
            <a:r>
              <a:rPr lang="en-US" sz="2400" b="1" baseline="0" dirty="0">
                <a:latin typeface="Arial Narrow" panose="020B0606020202030204" pitchFamily="34" charset="0"/>
              </a:rPr>
              <a:t>, </a:t>
            </a:r>
            <a:r>
              <a:rPr lang="en-US" sz="2400" b="1" baseline="0" dirty="0" err="1">
                <a:latin typeface="Arial Narrow" panose="020B0606020202030204" pitchFamily="34" charset="0"/>
              </a:rPr>
              <a:t>en</a:t>
            </a:r>
            <a:r>
              <a:rPr lang="en-US" sz="2400" b="1" baseline="0" dirty="0">
                <a:latin typeface="Arial Narrow" panose="020B0606020202030204" pitchFamily="34" charset="0"/>
              </a:rPr>
              <a:t> % AS : </a:t>
            </a:r>
            <a:endParaRPr lang="en-US" sz="2400" b="1" dirty="0">
              <a:latin typeface="Arial Narrow" panose="020B0606020202030204" pitchFamily="34" charset="0"/>
            </a:endParaRP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dépl_pdi!$B$17</c:f>
              <c:strCache>
                <c:ptCount val="1"/>
                <c:pt idx="0">
                  <c:v>1 à 2 fois </c:v>
                </c:pt>
              </c:strCache>
            </c:strRef>
          </c:tx>
          <c:spPr>
            <a:solidFill>
              <a:srgbClr val="EE5859"/>
            </a:solidFill>
            <a:ln>
              <a:noFill/>
            </a:ln>
            <a:effectLst/>
          </c:spPr>
          <c:invertIfNegative val="0"/>
          <c:cat>
            <c:strRef>
              <c:f>dépl_pdi!$A$18:$A$25</c:f>
              <c:strCache>
                <c:ptCount val="8"/>
                <c:pt idx="0">
                  <c:v>Kabambare</c:v>
                </c:pt>
                <c:pt idx="1">
                  <c:v>Saramabila</c:v>
                </c:pt>
                <c:pt idx="2">
                  <c:v>Fizi</c:v>
                </c:pt>
                <c:pt idx="3">
                  <c:v>Kalehe</c:v>
                </c:pt>
                <c:pt idx="4">
                  <c:v>Kimbi Lulenge</c:v>
                </c:pt>
                <c:pt idx="5">
                  <c:v>Nundu</c:v>
                </c:pt>
                <c:pt idx="6">
                  <c:v>Shabunda</c:v>
                </c:pt>
                <c:pt idx="7">
                  <c:v>Uvira</c:v>
                </c:pt>
              </c:strCache>
            </c:strRef>
          </c:cat>
          <c:val>
            <c:numRef>
              <c:f>dépl_pdi!$B$18:$B$25</c:f>
              <c:numCache>
                <c:formatCode>General</c:formatCode>
                <c:ptCount val="8"/>
                <c:pt idx="0" formatCode="0%">
                  <c:v>0.63636363636363635</c:v>
                </c:pt>
                <c:pt idx="2" formatCode="0%">
                  <c:v>0.47058823529411764</c:v>
                </c:pt>
                <c:pt idx="3" formatCode="0%">
                  <c:v>0.22222222222222221</c:v>
                </c:pt>
                <c:pt idx="4" formatCode="0%">
                  <c:v>0.2857142857142857</c:v>
                </c:pt>
                <c:pt idx="5" formatCode="0%">
                  <c:v>0.16666666666666666</c:v>
                </c:pt>
                <c:pt idx="6" formatCode="0%">
                  <c:v>0.55555555555555558</c:v>
                </c:pt>
                <c:pt idx="7" formatCode="0%">
                  <c:v>1</c:v>
                </c:pt>
              </c:numCache>
            </c:numRef>
          </c:val>
          <c:extLst>
            <c:ext xmlns:c16="http://schemas.microsoft.com/office/drawing/2014/chart" uri="{C3380CC4-5D6E-409C-BE32-E72D297353CC}">
              <c16:uniqueId val="{00000000-444C-4F18-93DC-E639303D1545}"/>
            </c:ext>
          </c:extLst>
        </c:ser>
        <c:ser>
          <c:idx val="1"/>
          <c:order val="1"/>
          <c:tx>
            <c:strRef>
              <c:f>dépl_pdi!$C$17</c:f>
              <c:strCache>
                <c:ptCount val="1"/>
                <c:pt idx="0">
                  <c:v>2 à 3 fois </c:v>
                </c:pt>
              </c:strCache>
            </c:strRef>
          </c:tx>
          <c:spPr>
            <a:solidFill>
              <a:srgbClr val="58585A"/>
            </a:solidFill>
            <a:ln>
              <a:noFill/>
            </a:ln>
            <a:effectLst/>
          </c:spPr>
          <c:invertIfNegative val="0"/>
          <c:cat>
            <c:strRef>
              <c:f>dépl_pdi!$A$18:$A$25</c:f>
              <c:strCache>
                <c:ptCount val="8"/>
                <c:pt idx="0">
                  <c:v>Kabambare</c:v>
                </c:pt>
                <c:pt idx="1">
                  <c:v>Saramabila</c:v>
                </c:pt>
                <c:pt idx="2">
                  <c:v>Fizi</c:v>
                </c:pt>
                <c:pt idx="3">
                  <c:v>Kalehe</c:v>
                </c:pt>
                <c:pt idx="4">
                  <c:v>Kimbi Lulenge</c:v>
                </c:pt>
                <c:pt idx="5">
                  <c:v>Nundu</c:v>
                </c:pt>
                <c:pt idx="6">
                  <c:v>Shabunda</c:v>
                </c:pt>
                <c:pt idx="7">
                  <c:v>Uvira</c:v>
                </c:pt>
              </c:strCache>
            </c:strRef>
          </c:cat>
          <c:val>
            <c:numRef>
              <c:f>dépl_pdi!$C$18:$C$25</c:f>
              <c:numCache>
                <c:formatCode>0%</c:formatCode>
                <c:ptCount val="8"/>
                <c:pt idx="0">
                  <c:v>0.27272727272727271</c:v>
                </c:pt>
                <c:pt idx="1">
                  <c:v>0.3888888888888889</c:v>
                </c:pt>
                <c:pt idx="2">
                  <c:v>0.35294117647058826</c:v>
                </c:pt>
                <c:pt idx="3">
                  <c:v>0.33333333333333331</c:v>
                </c:pt>
                <c:pt idx="4">
                  <c:v>0.5714285714285714</c:v>
                </c:pt>
                <c:pt idx="5">
                  <c:v>0.33333333333333331</c:v>
                </c:pt>
                <c:pt idx="6">
                  <c:v>0.33333333333333331</c:v>
                </c:pt>
              </c:numCache>
            </c:numRef>
          </c:val>
          <c:extLst>
            <c:ext xmlns:c16="http://schemas.microsoft.com/office/drawing/2014/chart" uri="{C3380CC4-5D6E-409C-BE32-E72D297353CC}">
              <c16:uniqueId val="{00000001-444C-4F18-93DC-E639303D1545}"/>
            </c:ext>
          </c:extLst>
        </c:ser>
        <c:ser>
          <c:idx val="2"/>
          <c:order val="2"/>
          <c:tx>
            <c:strRef>
              <c:f>dépl_pdi!$D$17</c:f>
              <c:strCache>
                <c:ptCount val="1"/>
                <c:pt idx="0">
                  <c:v>plus de 3 fois </c:v>
                </c:pt>
              </c:strCache>
            </c:strRef>
          </c:tx>
          <c:spPr>
            <a:solidFill>
              <a:srgbClr val="58585A">
                <a:alpha val="50000"/>
              </a:srgbClr>
            </a:solidFill>
            <a:ln>
              <a:noFill/>
            </a:ln>
            <a:effectLst/>
          </c:spPr>
          <c:invertIfNegative val="0"/>
          <c:cat>
            <c:strRef>
              <c:f>dépl_pdi!$A$18:$A$25</c:f>
              <c:strCache>
                <c:ptCount val="8"/>
                <c:pt idx="0">
                  <c:v>Kabambare</c:v>
                </c:pt>
                <c:pt idx="1">
                  <c:v>Saramabila</c:v>
                </c:pt>
                <c:pt idx="2">
                  <c:v>Fizi</c:v>
                </c:pt>
                <c:pt idx="3">
                  <c:v>Kalehe</c:v>
                </c:pt>
                <c:pt idx="4">
                  <c:v>Kimbi Lulenge</c:v>
                </c:pt>
                <c:pt idx="5">
                  <c:v>Nundu</c:v>
                </c:pt>
                <c:pt idx="6">
                  <c:v>Shabunda</c:v>
                </c:pt>
                <c:pt idx="7">
                  <c:v>Uvira</c:v>
                </c:pt>
              </c:strCache>
            </c:strRef>
          </c:cat>
          <c:val>
            <c:numRef>
              <c:f>dépl_pdi!$D$18:$D$25</c:f>
              <c:numCache>
                <c:formatCode>0%</c:formatCode>
                <c:ptCount val="8"/>
                <c:pt idx="1">
                  <c:v>0.55555555555555558</c:v>
                </c:pt>
                <c:pt idx="2">
                  <c:v>0.11764705882352941</c:v>
                </c:pt>
                <c:pt idx="3">
                  <c:v>0.1111111111111111</c:v>
                </c:pt>
                <c:pt idx="4">
                  <c:v>0.14285714285714285</c:v>
                </c:pt>
                <c:pt idx="6">
                  <c:v>0.1111111111111111</c:v>
                </c:pt>
              </c:numCache>
            </c:numRef>
          </c:val>
          <c:extLst>
            <c:ext xmlns:c16="http://schemas.microsoft.com/office/drawing/2014/chart" uri="{C3380CC4-5D6E-409C-BE32-E72D297353CC}">
              <c16:uniqueId val="{00000002-444C-4F18-93DC-E639303D1545}"/>
            </c:ext>
          </c:extLst>
        </c:ser>
        <c:ser>
          <c:idx val="3"/>
          <c:order val="3"/>
          <c:tx>
            <c:strRef>
              <c:f>dépl_pdi!$E$17</c:f>
              <c:strCache>
                <c:ptCount val="1"/>
                <c:pt idx="0">
                  <c:v>non</c:v>
                </c:pt>
              </c:strCache>
            </c:strRef>
          </c:tx>
          <c:spPr>
            <a:solidFill>
              <a:srgbClr val="EE5859">
                <a:alpha val="50000"/>
              </a:srgbClr>
            </a:solidFill>
            <a:ln>
              <a:noFill/>
            </a:ln>
            <a:effectLst/>
          </c:spPr>
          <c:invertIfNegative val="0"/>
          <c:cat>
            <c:strRef>
              <c:f>dépl_pdi!$A$18:$A$25</c:f>
              <c:strCache>
                <c:ptCount val="8"/>
                <c:pt idx="0">
                  <c:v>Kabambare</c:v>
                </c:pt>
                <c:pt idx="1">
                  <c:v>Saramabila</c:v>
                </c:pt>
                <c:pt idx="2">
                  <c:v>Fizi</c:v>
                </c:pt>
                <c:pt idx="3">
                  <c:v>Kalehe</c:v>
                </c:pt>
                <c:pt idx="4">
                  <c:v>Kimbi Lulenge</c:v>
                </c:pt>
                <c:pt idx="5">
                  <c:v>Nundu</c:v>
                </c:pt>
                <c:pt idx="6">
                  <c:v>Shabunda</c:v>
                </c:pt>
                <c:pt idx="7">
                  <c:v>Uvira</c:v>
                </c:pt>
              </c:strCache>
            </c:strRef>
          </c:cat>
          <c:val>
            <c:numRef>
              <c:f>dépl_pdi!$E$18:$E$25</c:f>
              <c:numCache>
                <c:formatCode>General</c:formatCode>
                <c:ptCount val="8"/>
                <c:pt idx="0" formatCode="0%">
                  <c:v>9.0909090909090912E-2</c:v>
                </c:pt>
                <c:pt idx="2" formatCode="0%">
                  <c:v>5.8823529411764705E-2</c:v>
                </c:pt>
                <c:pt idx="3" formatCode="0%">
                  <c:v>0.33333333333333331</c:v>
                </c:pt>
                <c:pt idx="5" formatCode="0%">
                  <c:v>0.33333333333333331</c:v>
                </c:pt>
              </c:numCache>
            </c:numRef>
          </c:val>
          <c:extLst>
            <c:ext xmlns:c16="http://schemas.microsoft.com/office/drawing/2014/chart" uri="{C3380CC4-5D6E-409C-BE32-E72D297353CC}">
              <c16:uniqueId val="{00000003-444C-4F18-93DC-E639303D1545}"/>
            </c:ext>
          </c:extLst>
        </c:ser>
        <c:dLbls>
          <c:showLegendKey val="0"/>
          <c:showVal val="0"/>
          <c:showCatName val="0"/>
          <c:showSerName val="0"/>
          <c:showPercent val="0"/>
          <c:showBubbleSize val="0"/>
        </c:dLbls>
        <c:gapWidth val="219"/>
        <c:overlap val="-27"/>
        <c:axId val="154021568"/>
        <c:axId val="153700904"/>
      </c:barChart>
      <c:catAx>
        <c:axId val="154021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53700904"/>
        <c:crosses val="autoZero"/>
        <c:auto val="1"/>
        <c:lblAlgn val="ctr"/>
        <c:lblOffset val="100"/>
        <c:noMultiLvlLbl val="0"/>
      </c:catAx>
      <c:valAx>
        <c:axId val="15370090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crossAx val="1540215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US" sz="2400" b="1"/>
              <a:t>Raisons principales pour mouvements pendulaires par</a:t>
            </a:r>
            <a:r>
              <a:rPr lang="en-US" sz="2400" b="1" baseline="0"/>
              <a:t> % d'AS : </a:t>
            </a:r>
            <a:endParaRPr lang="en-US" sz="2400" b="1"/>
          </a:p>
        </c:rich>
      </c:tx>
      <c:layout>
        <c:manualLayout>
          <c:xMode val="edge"/>
          <c:yMode val="edge"/>
          <c:x val="0.12768331740003858"/>
          <c:y val="1.1778563015312132E-2"/>
        </c:manualLayout>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mvt_pend_pdi!$B$2</c:f>
              <c:strCache>
                <c:ptCount val="1"/>
                <c:pt idx="0">
                  <c:v>Vérifier l'accès aux services dans AS d'origine</c:v>
                </c:pt>
              </c:strCache>
            </c:strRef>
          </c:tx>
          <c:spPr>
            <a:solidFill>
              <a:srgbClr val="58585A"/>
            </a:solidFill>
            <a:ln>
              <a:noFill/>
            </a:ln>
            <a:effectLst/>
          </c:spPr>
          <c:invertIfNegative val="0"/>
          <c:cat>
            <c:strRef>
              <c:f>mvt_pend_pdi!$A$3:$A$10</c:f>
              <c:strCache>
                <c:ptCount val="8"/>
                <c:pt idx="0">
                  <c:v>Kabambare</c:v>
                </c:pt>
                <c:pt idx="1">
                  <c:v>Saramabila</c:v>
                </c:pt>
                <c:pt idx="2">
                  <c:v>Fizi</c:v>
                </c:pt>
                <c:pt idx="3">
                  <c:v>Kalehe</c:v>
                </c:pt>
                <c:pt idx="4">
                  <c:v>Kimbi Lulenge</c:v>
                </c:pt>
                <c:pt idx="5">
                  <c:v>Nundu</c:v>
                </c:pt>
                <c:pt idx="6">
                  <c:v>Shabunda</c:v>
                </c:pt>
                <c:pt idx="7">
                  <c:v>Uvira</c:v>
                </c:pt>
              </c:strCache>
            </c:strRef>
          </c:cat>
          <c:val>
            <c:numRef>
              <c:f>mvt_pend_pdi!$B$3:$B$10</c:f>
              <c:numCache>
                <c:formatCode>0%</c:formatCode>
                <c:ptCount val="8"/>
                <c:pt idx="0">
                  <c:v>0.15384615384615385</c:v>
                </c:pt>
                <c:pt idx="1">
                  <c:v>0.72222222222222221</c:v>
                </c:pt>
                <c:pt idx="2">
                  <c:v>0.4</c:v>
                </c:pt>
                <c:pt idx="3">
                  <c:v>0</c:v>
                </c:pt>
                <c:pt idx="4">
                  <c:v>9.5238095238095233E-2</c:v>
                </c:pt>
                <c:pt idx="5">
                  <c:v>0.22222222222222221</c:v>
                </c:pt>
                <c:pt idx="6">
                  <c:v>0</c:v>
                </c:pt>
                <c:pt idx="7">
                  <c:v>0.1</c:v>
                </c:pt>
              </c:numCache>
            </c:numRef>
          </c:val>
          <c:extLst>
            <c:ext xmlns:c16="http://schemas.microsoft.com/office/drawing/2014/chart" uri="{C3380CC4-5D6E-409C-BE32-E72D297353CC}">
              <c16:uniqueId val="{00000000-C3EE-4F6C-A92E-4E99DCF63349}"/>
            </c:ext>
          </c:extLst>
        </c:ser>
        <c:ser>
          <c:idx val="1"/>
          <c:order val="1"/>
          <c:tx>
            <c:strRef>
              <c:f>mvt_pend_pdi!$C$2</c:f>
              <c:strCache>
                <c:ptCount val="1"/>
                <c:pt idx="0">
                  <c:v>Vérifier leurs biens dans AS d'origine</c:v>
                </c:pt>
              </c:strCache>
            </c:strRef>
          </c:tx>
          <c:spPr>
            <a:solidFill>
              <a:srgbClr val="EE5859"/>
            </a:solidFill>
            <a:ln>
              <a:noFill/>
            </a:ln>
            <a:effectLst/>
          </c:spPr>
          <c:invertIfNegative val="0"/>
          <c:cat>
            <c:strRef>
              <c:f>mvt_pend_pdi!$A$3:$A$10</c:f>
              <c:strCache>
                <c:ptCount val="8"/>
                <c:pt idx="0">
                  <c:v>Kabambare</c:v>
                </c:pt>
                <c:pt idx="1">
                  <c:v>Saramabila</c:v>
                </c:pt>
                <c:pt idx="2">
                  <c:v>Fizi</c:v>
                </c:pt>
                <c:pt idx="3">
                  <c:v>Kalehe</c:v>
                </c:pt>
                <c:pt idx="4">
                  <c:v>Kimbi Lulenge</c:v>
                </c:pt>
                <c:pt idx="5">
                  <c:v>Nundu</c:v>
                </c:pt>
                <c:pt idx="6">
                  <c:v>Shabunda</c:v>
                </c:pt>
                <c:pt idx="7">
                  <c:v>Uvira</c:v>
                </c:pt>
              </c:strCache>
            </c:strRef>
          </c:cat>
          <c:val>
            <c:numRef>
              <c:f>mvt_pend_pdi!$C$3:$C$10</c:f>
              <c:numCache>
                <c:formatCode>0%</c:formatCode>
                <c:ptCount val="8"/>
                <c:pt idx="0">
                  <c:v>0.38461538461538464</c:v>
                </c:pt>
                <c:pt idx="1">
                  <c:v>0.88888888888888884</c:v>
                </c:pt>
                <c:pt idx="2">
                  <c:v>0.45</c:v>
                </c:pt>
                <c:pt idx="3">
                  <c:v>0.25</c:v>
                </c:pt>
                <c:pt idx="4">
                  <c:v>0.7142857142857143</c:v>
                </c:pt>
                <c:pt idx="5">
                  <c:v>0.5</c:v>
                </c:pt>
                <c:pt idx="6">
                  <c:v>0.2</c:v>
                </c:pt>
                <c:pt idx="7">
                  <c:v>0.1</c:v>
                </c:pt>
              </c:numCache>
            </c:numRef>
          </c:val>
          <c:extLst>
            <c:ext xmlns:c16="http://schemas.microsoft.com/office/drawing/2014/chart" uri="{C3380CC4-5D6E-409C-BE32-E72D297353CC}">
              <c16:uniqueId val="{00000001-C3EE-4F6C-A92E-4E99DCF63349}"/>
            </c:ext>
          </c:extLst>
        </c:ser>
        <c:ser>
          <c:idx val="2"/>
          <c:order val="2"/>
          <c:tx>
            <c:strRef>
              <c:f>mvt_pend_pdi!$D$2</c:f>
              <c:strCache>
                <c:ptCount val="1"/>
                <c:pt idx="0">
                  <c:v>Saison de récolte dans AS d'origine</c:v>
                </c:pt>
              </c:strCache>
            </c:strRef>
          </c:tx>
          <c:spPr>
            <a:solidFill>
              <a:srgbClr val="58585A">
                <a:alpha val="70000"/>
              </a:srgbClr>
            </a:solidFill>
            <a:ln>
              <a:noFill/>
            </a:ln>
            <a:effectLst/>
          </c:spPr>
          <c:invertIfNegative val="0"/>
          <c:cat>
            <c:strRef>
              <c:f>mvt_pend_pdi!$A$3:$A$10</c:f>
              <c:strCache>
                <c:ptCount val="8"/>
                <c:pt idx="0">
                  <c:v>Kabambare</c:v>
                </c:pt>
                <c:pt idx="1">
                  <c:v>Saramabila</c:v>
                </c:pt>
                <c:pt idx="2">
                  <c:v>Fizi</c:v>
                </c:pt>
                <c:pt idx="3">
                  <c:v>Kalehe</c:v>
                </c:pt>
                <c:pt idx="4">
                  <c:v>Kimbi Lulenge</c:v>
                </c:pt>
                <c:pt idx="5">
                  <c:v>Nundu</c:v>
                </c:pt>
                <c:pt idx="6">
                  <c:v>Shabunda</c:v>
                </c:pt>
                <c:pt idx="7">
                  <c:v>Uvira</c:v>
                </c:pt>
              </c:strCache>
            </c:strRef>
          </c:cat>
          <c:val>
            <c:numRef>
              <c:f>mvt_pend_pdi!$D$3:$D$10</c:f>
              <c:numCache>
                <c:formatCode>0%</c:formatCode>
                <c:ptCount val="8"/>
                <c:pt idx="0">
                  <c:v>7.6923076923076927E-2</c:v>
                </c:pt>
                <c:pt idx="1">
                  <c:v>0.3888888888888889</c:v>
                </c:pt>
                <c:pt idx="2">
                  <c:v>0.5</c:v>
                </c:pt>
                <c:pt idx="3">
                  <c:v>0.41666666666666669</c:v>
                </c:pt>
                <c:pt idx="4">
                  <c:v>0.38095238095238093</c:v>
                </c:pt>
                <c:pt idx="5">
                  <c:v>0.72222222222222221</c:v>
                </c:pt>
                <c:pt idx="6">
                  <c:v>0.1</c:v>
                </c:pt>
                <c:pt idx="7">
                  <c:v>0.2</c:v>
                </c:pt>
              </c:numCache>
            </c:numRef>
          </c:val>
          <c:extLst>
            <c:ext xmlns:c16="http://schemas.microsoft.com/office/drawing/2014/chart" uri="{C3380CC4-5D6E-409C-BE32-E72D297353CC}">
              <c16:uniqueId val="{00000002-C3EE-4F6C-A92E-4E99DCF63349}"/>
            </c:ext>
          </c:extLst>
        </c:ser>
        <c:ser>
          <c:idx val="3"/>
          <c:order val="3"/>
          <c:tx>
            <c:strRef>
              <c:f>mvt_pend_pdi!$E$2</c:f>
              <c:strCache>
                <c:ptCount val="1"/>
                <c:pt idx="0">
                  <c:v>Saison de semence dans AS d'origine</c:v>
                </c:pt>
              </c:strCache>
            </c:strRef>
          </c:tx>
          <c:spPr>
            <a:solidFill>
              <a:srgbClr val="EE5859">
                <a:alpha val="70000"/>
              </a:srgbClr>
            </a:solidFill>
            <a:ln>
              <a:noFill/>
            </a:ln>
            <a:effectLst/>
          </c:spPr>
          <c:invertIfNegative val="0"/>
          <c:cat>
            <c:strRef>
              <c:f>mvt_pend_pdi!$A$3:$A$10</c:f>
              <c:strCache>
                <c:ptCount val="8"/>
                <c:pt idx="0">
                  <c:v>Kabambare</c:v>
                </c:pt>
                <c:pt idx="1">
                  <c:v>Saramabila</c:v>
                </c:pt>
                <c:pt idx="2">
                  <c:v>Fizi</c:v>
                </c:pt>
                <c:pt idx="3">
                  <c:v>Kalehe</c:v>
                </c:pt>
                <c:pt idx="4">
                  <c:v>Kimbi Lulenge</c:v>
                </c:pt>
                <c:pt idx="5">
                  <c:v>Nundu</c:v>
                </c:pt>
                <c:pt idx="6">
                  <c:v>Shabunda</c:v>
                </c:pt>
                <c:pt idx="7">
                  <c:v>Uvira</c:v>
                </c:pt>
              </c:strCache>
            </c:strRef>
          </c:cat>
          <c:val>
            <c:numRef>
              <c:f>mvt_pend_pdi!$E$3:$E$10</c:f>
              <c:numCache>
                <c:formatCode>0%</c:formatCode>
                <c:ptCount val="8"/>
                <c:pt idx="0">
                  <c:v>7.6923076923076927E-2</c:v>
                </c:pt>
                <c:pt idx="1">
                  <c:v>0.22222222222222221</c:v>
                </c:pt>
                <c:pt idx="2">
                  <c:v>0.35</c:v>
                </c:pt>
                <c:pt idx="3">
                  <c:v>0.25</c:v>
                </c:pt>
                <c:pt idx="4">
                  <c:v>0.33333333333333331</c:v>
                </c:pt>
                <c:pt idx="5">
                  <c:v>0.44444444444444442</c:v>
                </c:pt>
                <c:pt idx="6">
                  <c:v>0.15</c:v>
                </c:pt>
                <c:pt idx="7">
                  <c:v>0.2</c:v>
                </c:pt>
              </c:numCache>
            </c:numRef>
          </c:val>
          <c:extLst>
            <c:ext xmlns:c16="http://schemas.microsoft.com/office/drawing/2014/chart" uri="{C3380CC4-5D6E-409C-BE32-E72D297353CC}">
              <c16:uniqueId val="{00000003-C3EE-4F6C-A92E-4E99DCF63349}"/>
            </c:ext>
          </c:extLst>
        </c:ser>
        <c:ser>
          <c:idx val="4"/>
          <c:order val="4"/>
          <c:tx>
            <c:strRef>
              <c:f>mvt_pend_pdi!$F$2</c:f>
              <c:strCache>
                <c:ptCount val="1"/>
                <c:pt idx="0">
                  <c:v>Vérifier sécurité dans AS d'origine</c:v>
                </c:pt>
              </c:strCache>
            </c:strRef>
          </c:tx>
          <c:spPr>
            <a:solidFill>
              <a:srgbClr val="58585A">
                <a:alpha val="50000"/>
              </a:srgbClr>
            </a:solidFill>
            <a:ln>
              <a:noFill/>
            </a:ln>
            <a:effectLst/>
          </c:spPr>
          <c:invertIfNegative val="0"/>
          <c:cat>
            <c:strRef>
              <c:f>mvt_pend_pdi!$A$3:$A$10</c:f>
              <c:strCache>
                <c:ptCount val="8"/>
                <c:pt idx="0">
                  <c:v>Kabambare</c:v>
                </c:pt>
                <c:pt idx="1">
                  <c:v>Saramabila</c:v>
                </c:pt>
                <c:pt idx="2">
                  <c:v>Fizi</c:v>
                </c:pt>
                <c:pt idx="3">
                  <c:v>Kalehe</c:v>
                </c:pt>
                <c:pt idx="4">
                  <c:v>Kimbi Lulenge</c:v>
                </c:pt>
                <c:pt idx="5">
                  <c:v>Nundu</c:v>
                </c:pt>
                <c:pt idx="6">
                  <c:v>Shabunda</c:v>
                </c:pt>
                <c:pt idx="7">
                  <c:v>Uvira</c:v>
                </c:pt>
              </c:strCache>
            </c:strRef>
          </c:cat>
          <c:val>
            <c:numRef>
              <c:f>mvt_pend_pdi!$F$3:$F$10</c:f>
              <c:numCache>
                <c:formatCode>0%</c:formatCode>
                <c:ptCount val="8"/>
                <c:pt idx="0">
                  <c:v>0.53846153846153844</c:v>
                </c:pt>
                <c:pt idx="1">
                  <c:v>1</c:v>
                </c:pt>
                <c:pt idx="2">
                  <c:v>0.45</c:v>
                </c:pt>
                <c:pt idx="3">
                  <c:v>0.41666666666666669</c:v>
                </c:pt>
                <c:pt idx="4">
                  <c:v>0.76190476190476186</c:v>
                </c:pt>
                <c:pt idx="5">
                  <c:v>0.61111111111111116</c:v>
                </c:pt>
                <c:pt idx="6">
                  <c:v>0.4</c:v>
                </c:pt>
                <c:pt idx="7">
                  <c:v>0.25</c:v>
                </c:pt>
              </c:numCache>
            </c:numRef>
          </c:val>
          <c:extLst>
            <c:ext xmlns:c16="http://schemas.microsoft.com/office/drawing/2014/chart" uri="{C3380CC4-5D6E-409C-BE32-E72D297353CC}">
              <c16:uniqueId val="{00000004-C3EE-4F6C-A92E-4E99DCF63349}"/>
            </c:ext>
          </c:extLst>
        </c:ser>
        <c:dLbls>
          <c:showLegendKey val="0"/>
          <c:showVal val="0"/>
          <c:showCatName val="0"/>
          <c:showSerName val="0"/>
          <c:showPercent val="0"/>
          <c:showBubbleSize val="0"/>
        </c:dLbls>
        <c:gapWidth val="219"/>
        <c:overlap val="-27"/>
        <c:axId val="538456696"/>
        <c:axId val="538465552"/>
      </c:barChart>
      <c:catAx>
        <c:axId val="538456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38465552"/>
        <c:crosses val="autoZero"/>
        <c:auto val="1"/>
        <c:lblAlgn val="ctr"/>
        <c:lblOffset val="100"/>
        <c:noMultiLvlLbl val="0"/>
      </c:catAx>
      <c:valAx>
        <c:axId val="53846555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38456696"/>
        <c:crosses val="autoZero"/>
        <c:crossBetween val="between"/>
      </c:valAx>
      <c:spPr>
        <a:noFill/>
        <a:ln>
          <a:noFill/>
        </a:ln>
        <a:effectLst/>
      </c:spPr>
    </c:plotArea>
    <c:legend>
      <c:legendPos val="b"/>
      <c:layout>
        <c:manualLayout>
          <c:xMode val="edge"/>
          <c:yMode val="edge"/>
          <c:x val="0"/>
          <c:y val="0.67919657473869788"/>
          <c:w val="1"/>
          <c:h val="0.31853813517752916"/>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solidFill>
                  <a:srgbClr val="5A5959"/>
                </a:solidFill>
              </a:rPr>
              <a:t>Raisons </a:t>
            </a:r>
            <a:r>
              <a:rPr lang="en-US" sz="2000" b="1" dirty="0" err="1">
                <a:solidFill>
                  <a:srgbClr val="5A5959"/>
                </a:solidFill>
              </a:rPr>
              <a:t>principales</a:t>
            </a:r>
            <a:r>
              <a:rPr lang="en-US" sz="2000" b="1" dirty="0">
                <a:solidFill>
                  <a:srgbClr val="5A5959"/>
                </a:solidFill>
              </a:rPr>
              <a:t> pour les </a:t>
            </a:r>
            <a:r>
              <a:rPr lang="en-US" sz="2400" b="1" dirty="0">
                <a:solidFill>
                  <a:srgbClr val="5A5959"/>
                </a:solidFill>
              </a:rPr>
              <a:t>nouveaux</a:t>
            </a:r>
            <a:r>
              <a:rPr lang="en-US" sz="2000" b="1" dirty="0">
                <a:solidFill>
                  <a:srgbClr val="5A5959"/>
                </a:solidFill>
              </a:rPr>
              <a:t> </a:t>
            </a:r>
            <a:r>
              <a:rPr lang="en-US" sz="2000" b="1" dirty="0" err="1">
                <a:solidFill>
                  <a:srgbClr val="5A5959"/>
                </a:solidFill>
              </a:rPr>
              <a:t>départ</a:t>
            </a:r>
            <a:r>
              <a:rPr lang="en-US" sz="2000" b="1" baseline="0" dirty="0" err="1">
                <a:solidFill>
                  <a:srgbClr val="5A5959"/>
                </a:solidFill>
              </a:rPr>
              <a:t>s</a:t>
            </a:r>
            <a:r>
              <a:rPr lang="en-US" sz="2000" b="1" baseline="0" dirty="0">
                <a:solidFill>
                  <a:srgbClr val="5A5959"/>
                </a:solidFill>
              </a:rPr>
              <a:t> de </a:t>
            </a:r>
            <a:r>
              <a:rPr lang="en-US" sz="2000" b="1" baseline="0" dirty="0" err="1">
                <a:solidFill>
                  <a:srgbClr val="5A5959"/>
                </a:solidFill>
              </a:rPr>
              <a:t>retournés</a:t>
            </a:r>
            <a:r>
              <a:rPr lang="en-US" sz="2000" b="1" baseline="0" dirty="0">
                <a:solidFill>
                  <a:srgbClr val="5A5959"/>
                </a:solidFill>
              </a:rPr>
              <a:t> par % </a:t>
            </a:r>
            <a:r>
              <a:rPr lang="en-US" sz="2000" b="1" baseline="0" dirty="0" err="1">
                <a:solidFill>
                  <a:srgbClr val="5A5959"/>
                </a:solidFill>
              </a:rPr>
              <a:t>d'AS</a:t>
            </a:r>
            <a:r>
              <a:rPr lang="en-US" sz="2000" b="1" baseline="0" dirty="0">
                <a:solidFill>
                  <a:srgbClr val="5A5959"/>
                </a:solidFill>
              </a:rPr>
              <a:t> </a:t>
            </a:r>
            <a:r>
              <a:rPr lang="en-US" sz="2000" b="1" baseline="0" dirty="0"/>
              <a:t>:</a:t>
            </a:r>
            <a:endParaRPr lang="en-US" sz="2000" b="1" dirty="0"/>
          </a:p>
        </c:rich>
      </c:tx>
      <c:layout>
        <c:manualLayout>
          <c:xMode val="edge"/>
          <c:yMode val="edge"/>
          <c:x val="0.11800368357307091"/>
          <c:y val="0"/>
        </c:manualLayout>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nvx_departs_ret!$B$2</c:f>
              <c:strCache>
                <c:ptCount val="1"/>
                <c:pt idx="0">
                  <c:v>Insecurité liées aux violences de groupes armés</c:v>
                </c:pt>
              </c:strCache>
            </c:strRef>
          </c:tx>
          <c:spPr>
            <a:solidFill>
              <a:srgbClr val="58585A"/>
            </a:solidFill>
            <a:ln>
              <a:noFill/>
            </a:ln>
            <a:effectLst/>
          </c:spPr>
          <c:invertIfNegative val="0"/>
          <c:cat>
            <c:strRef>
              <c:f>nvx_departs_ret!$A$3:$A$10</c:f>
              <c:strCache>
                <c:ptCount val="8"/>
                <c:pt idx="0">
                  <c:v>Kabambare</c:v>
                </c:pt>
                <c:pt idx="1">
                  <c:v>Saramabila</c:v>
                </c:pt>
                <c:pt idx="2">
                  <c:v>Fizi</c:v>
                </c:pt>
                <c:pt idx="3">
                  <c:v>Kalehe</c:v>
                </c:pt>
                <c:pt idx="4">
                  <c:v>Kimbi Lulenge</c:v>
                </c:pt>
                <c:pt idx="5">
                  <c:v>Nundu</c:v>
                </c:pt>
                <c:pt idx="6">
                  <c:v>Shabunda</c:v>
                </c:pt>
                <c:pt idx="7">
                  <c:v>Uvira</c:v>
                </c:pt>
              </c:strCache>
            </c:strRef>
          </c:cat>
          <c:val>
            <c:numRef>
              <c:f>nvx_departs_ret!$B$3:$B$10</c:f>
              <c:numCache>
                <c:formatCode>0%</c:formatCode>
                <c:ptCount val="8"/>
                <c:pt idx="0">
                  <c:v>0.15384615384615385</c:v>
                </c:pt>
                <c:pt idx="1">
                  <c:v>0.94</c:v>
                </c:pt>
                <c:pt idx="2">
                  <c:v>0.7</c:v>
                </c:pt>
                <c:pt idx="3">
                  <c:v>0</c:v>
                </c:pt>
                <c:pt idx="4">
                  <c:v>1</c:v>
                </c:pt>
                <c:pt idx="5">
                  <c:v>0.28000000000000003</c:v>
                </c:pt>
                <c:pt idx="6">
                  <c:v>0.2</c:v>
                </c:pt>
                <c:pt idx="7">
                  <c:v>0</c:v>
                </c:pt>
              </c:numCache>
            </c:numRef>
          </c:val>
          <c:extLst>
            <c:ext xmlns:c16="http://schemas.microsoft.com/office/drawing/2014/chart" uri="{C3380CC4-5D6E-409C-BE32-E72D297353CC}">
              <c16:uniqueId val="{00000000-1C66-49D2-B008-A73C5AEC46D6}"/>
            </c:ext>
          </c:extLst>
        </c:ser>
        <c:ser>
          <c:idx val="1"/>
          <c:order val="1"/>
          <c:tx>
            <c:strRef>
              <c:f>nvx_departs_ret!$C$2</c:f>
              <c:strCache>
                <c:ptCount val="1"/>
                <c:pt idx="0">
                  <c:v>Problème d'accès à la nourriture</c:v>
                </c:pt>
              </c:strCache>
            </c:strRef>
          </c:tx>
          <c:spPr>
            <a:solidFill>
              <a:srgbClr val="EE5859">
                <a:alpha val="70000"/>
              </a:srgbClr>
            </a:solidFill>
            <a:ln>
              <a:noFill/>
            </a:ln>
            <a:effectLst/>
          </c:spPr>
          <c:invertIfNegative val="0"/>
          <c:cat>
            <c:strRef>
              <c:f>nvx_departs_ret!$A$3:$A$10</c:f>
              <c:strCache>
                <c:ptCount val="8"/>
                <c:pt idx="0">
                  <c:v>Kabambare</c:v>
                </c:pt>
                <c:pt idx="1">
                  <c:v>Saramabila</c:v>
                </c:pt>
                <c:pt idx="2">
                  <c:v>Fizi</c:v>
                </c:pt>
                <c:pt idx="3">
                  <c:v>Kalehe</c:v>
                </c:pt>
                <c:pt idx="4">
                  <c:v>Kimbi Lulenge</c:v>
                </c:pt>
                <c:pt idx="5">
                  <c:v>Nundu</c:v>
                </c:pt>
                <c:pt idx="6">
                  <c:v>Shabunda</c:v>
                </c:pt>
                <c:pt idx="7">
                  <c:v>Uvira</c:v>
                </c:pt>
              </c:strCache>
            </c:strRef>
          </c:cat>
          <c:val>
            <c:numRef>
              <c:f>nvx_departs_ret!$C$3:$C$10</c:f>
              <c:numCache>
                <c:formatCode>0%</c:formatCode>
                <c:ptCount val="8"/>
                <c:pt idx="0">
                  <c:v>0</c:v>
                </c:pt>
                <c:pt idx="1">
                  <c:v>0.5</c:v>
                </c:pt>
                <c:pt idx="2">
                  <c:v>0.25</c:v>
                </c:pt>
                <c:pt idx="3">
                  <c:v>0</c:v>
                </c:pt>
                <c:pt idx="4">
                  <c:v>0.42857142857142855</c:v>
                </c:pt>
                <c:pt idx="5">
                  <c:v>0.33333333333333331</c:v>
                </c:pt>
                <c:pt idx="6">
                  <c:v>0.05</c:v>
                </c:pt>
                <c:pt idx="7">
                  <c:v>0</c:v>
                </c:pt>
              </c:numCache>
            </c:numRef>
          </c:val>
          <c:extLst>
            <c:ext xmlns:c16="http://schemas.microsoft.com/office/drawing/2014/chart" uri="{C3380CC4-5D6E-409C-BE32-E72D297353CC}">
              <c16:uniqueId val="{00000001-1C66-49D2-B008-A73C5AEC46D6}"/>
            </c:ext>
          </c:extLst>
        </c:ser>
        <c:ser>
          <c:idx val="2"/>
          <c:order val="2"/>
          <c:tx>
            <c:strRef>
              <c:f>nvx_departs_ret!$D$2</c:f>
              <c:strCache>
                <c:ptCount val="1"/>
                <c:pt idx="0">
                  <c:v>Réduction accès aux services </c:v>
                </c:pt>
              </c:strCache>
            </c:strRef>
          </c:tx>
          <c:spPr>
            <a:solidFill>
              <a:srgbClr val="EE5859"/>
            </a:solidFill>
            <a:ln>
              <a:noFill/>
            </a:ln>
            <a:effectLst/>
          </c:spPr>
          <c:invertIfNegative val="0"/>
          <c:cat>
            <c:strRef>
              <c:f>nvx_departs_ret!$A$3:$A$10</c:f>
              <c:strCache>
                <c:ptCount val="8"/>
                <c:pt idx="0">
                  <c:v>Kabambare</c:v>
                </c:pt>
                <c:pt idx="1">
                  <c:v>Saramabila</c:v>
                </c:pt>
                <c:pt idx="2">
                  <c:v>Fizi</c:v>
                </c:pt>
                <c:pt idx="3">
                  <c:v>Kalehe</c:v>
                </c:pt>
                <c:pt idx="4">
                  <c:v>Kimbi Lulenge</c:v>
                </c:pt>
                <c:pt idx="5">
                  <c:v>Nundu</c:v>
                </c:pt>
                <c:pt idx="6">
                  <c:v>Shabunda</c:v>
                </c:pt>
                <c:pt idx="7">
                  <c:v>Uvira</c:v>
                </c:pt>
              </c:strCache>
            </c:strRef>
          </c:cat>
          <c:val>
            <c:numRef>
              <c:f>nvx_departs_ret!$D$3:$D$10</c:f>
              <c:numCache>
                <c:formatCode>0%</c:formatCode>
                <c:ptCount val="8"/>
                <c:pt idx="0">
                  <c:v>7.6923076923076927E-2</c:v>
                </c:pt>
                <c:pt idx="1">
                  <c:v>0.3888888888888889</c:v>
                </c:pt>
                <c:pt idx="2">
                  <c:v>0.15</c:v>
                </c:pt>
                <c:pt idx="3">
                  <c:v>0</c:v>
                </c:pt>
                <c:pt idx="4">
                  <c:v>0.14285714285714285</c:v>
                </c:pt>
                <c:pt idx="5">
                  <c:v>0.27777777777777779</c:v>
                </c:pt>
                <c:pt idx="6">
                  <c:v>0</c:v>
                </c:pt>
                <c:pt idx="7">
                  <c:v>0</c:v>
                </c:pt>
              </c:numCache>
            </c:numRef>
          </c:val>
          <c:extLst>
            <c:ext xmlns:c16="http://schemas.microsoft.com/office/drawing/2014/chart" uri="{C3380CC4-5D6E-409C-BE32-E72D297353CC}">
              <c16:uniqueId val="{00000002-1C66-49D2-B008-A73C5AEC46D6}"/>
            </c:ext>
          </c:extLst>
        </c:ser>
        <c:ser>
          <c:idx val="3"/>
          <c:order val="3"/>
          <c:tx>
            <c:strRef>
              <c:f>nvx_departs_ret!$E$2</c:f>
              <c:strCache>
                <c:ptCount val="1"/>
                <c:pt idx="0">
                  <c:v>Eviction</c:v>
                </c:pt>
              </c:strCache>
            </c:strRef>
          </c:tx>
          <c:spPr>
            <a:solidFill>
              <a:srgbClr val="EE5859">
                <a:alpha val="50000"/>
              </a:srgbClr>
            </a:solidFill>
            <a:ln>
              <a:noFill/>
            </a:ln>
            <a:effectLst/>
          </c:spPr>
          <c:invertIfNegative val="0"/>
          <c:cat>
            <c:strRef>
              <c:f>nvx_departs_ret!$A$3:$A$10</c:f>
              <c:strCache>
                <c:ptCount val="8"/>
                <c:pt idx="0">
                  <c:v>Kabambare</c:v>
                </c:pt>
                <c:pt idx="1">
                  <c:v>Saramabila</c:v>
                </c:pt>
                <c:pt idx="2">
                  <c:v>Fizi</c:v>
                </c:pt>
                <c:pt idx="3">
                  <c:v>Kalehe</c:v>
                </c:pt>
                <c:pt idx="4">
                  <c:v>Kimbi Lulenge</c:v>
                </c:pt>
                <c:pt idx="5">
                  <c:v>Nundu</c:v>
                </c:pt>
                <c:pt idx="6">
                  <c:v>Shabunda</c:v>
                </c:pt>
                <c:pt idx="7">
                  <c:v>Uvira</c:v>
                </c:pt>
              </c:strCache>
            </c:strRef>
          </c:cat>
          <c:val>
            <c:numRef>
              <c:f>nvx_departs_ret!$E$3:$E$10</c:f>
              <c:numCache>
                <c:formatCode>0%</c:formatCode>
                <c:ptCount val="8"/>
                <c:pt idx="0">
                  <c:v>0</c:v>
                </c:pt>
                <c:pt idx="1">
                  <c:v>0</c:v>
                </c:pt>
                <c:pt idx="2">
                  <c:v>0</c:v>
                </c:pt>
                <c:pt idx="3">
                  <c:v>0</c:v>
                </c:pt>
                <c:pt idx="4">
                  <c:v>0.2857142857142857</c:v>
                </c:pt>
                <c:pt idx="5">
                  <c:v>0.33333333333333331</c:v>
                </c:pt>
                <c:pt idx="6">
                  <c:v>0</c:v>
                </c:pt>
                <c:pt idx="7">
                  <c:v>0</c:v>
                </c:pt>
              </c:numCache>
            </c:numRef>
          </c:val>
          <c:extLst>
            <c:ext xmlns:c16="http://schemas.microsoft.com/office/drawing/2014/chart" uri="{C3380CC4-5D6E-409C-BE32-E72D297353CC}">
              <c16:uniqueId val="{00000003-1C66-49D2-B008-A73C5AEC46D6}"/>
            </c:ext>
          </c:extLst>
        </c:ser>
        <c:ser>
          <c:idx val="4"/>
          <c:order val="4"/>
          <c:tx>
            <c:strRef>
              <c:f>nvx_departs_ret!$F$2</c:f>
              <c:strCache>
                <c:ptCount val="1"/>
                <c:pt idx="0">
                  <c:v>Tension communautaire</c:v>
                </c:pt>
              </c:strCache>
            </c:strRef>
          </c:tx>
          <c:spPr>
            <a:solidFill>
              <a:srgbClr val="58585A">
                <a:alpha val="70000"/>
              </a:srgbClr>
            </a:solidFill>
            <a:ln>
              <a:noFill/>
            </a:ln>
            <a:effectLst/>
          </c:spPr>
          <c:invertIfNegative val="0"/>
          <c:cat>
            <c:strRef>
              <c:f>nvx_departs_ret!$A$3:$A$10</c:f>
              <c:strCache>
                <c:ptCount val="8"/>
                <c:pt idx="0">
                  <c:v>Kabambare</c:v>
                </c:pt>
                <c:pt idx="1">
                  <c:v>Saramabila</c:v>
                </c:pt>
                <c:pt idx="2">
                  <c:v>Fizi</c:v>
                </c:pt>
                <c:pt idx="3">
                  <c:v>Kalehe</c:v>
                </c:pt>
                <c:pt idx="4">
                  <c:v>Kimbi Lulenge</c:v>
                </c:pt>
                <c:pt idx="5">
                  <c:v>Nundu</c:v>
                </c:pt>
                <c:pt idx="6">
                  <c:v>Shabunda</c:v>
                </c:pt>
                <c:pt idx="7">
                  <c:v>Uvira</c:v>
                </c:pt>
              </c:strCache>
            </c:strRef>
          </c:cat>
          <c:val>
            <c:numRef>
              <c:f>nvx_departs_ret!$F$3:$F$10</c:f>
              <c:numCache>
                <c:formatCode>0%</c:formatCode>
                <c:ptCount val="8"/>
                <c:pt idx="0">
                  <c:v>7.6923076923076927E-2</c:v>
                </c:pt>
                <c:pt idx="1">
                  <c:v>0</c:v>
                </c:pt>
                <c:pt idx="2">
                  <c:v>0.05</c:v>
                </c:pt>
                <c:pt idx="3">
                  <c:v>0</c:v>
                </c:pt>
                <c:pt idx="4">
                  <c:v>4.7619047619047616E-2</c:v>
                </c:pt>
                <c:pt idx="5">
                  <c:v>0.33333333333333331</c:v>
                </c:pt>
                <c:pt idx="6">
                  <c:v>0</c:v>
                </c:pt>
                <c:pt idx="7">
                  <c:v>0</c:v>
                </c:pt>
              </c:numCache>
            </c:numRef>
          </c:val>
          <c:extLst>
            <c:ext xmlns:c16="http://schemas.microsoft.com/office/drawing/2014/chart" uri="{C3380CC4-5D6E-409C-BE32-E72D297353CC}">
              <c16:uniqueId val="{00000004-1C66-49D2-B008-A73C5AEC46D6}"/>
            </c:ext>
          </c:extLst>
        </c:ser>
        <c:dLbls>
          <c:showLegendKey val="0"/>
          <c:showVal val="0"/>
          <c:showCatName val="0"/>
          <c:showSerName val="0"/>
          <c:showPercent val="0"/>
          <c:showBubbleSize val="0"/>
        </c:dLbls>
        <c:gapWidth val="219"/>
        <c:overlap val="-27"/>
        <c:axId val="572442696"/>
        <c:axId val="572444336"/>
      </c:barChart>
      <c:catAx>
        <c:axId val="572442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72444336"/>
        <c:crosses val="autoZero"/>
        <c:auto val="1"/>
        <c:lblAlgn val="ctr"/>
        <c:lblOffset val="100"/>
        <c:noMultiLvlLbl val="0"/>
      </c:catAx>
      <c:valAx>
        <c:axId val="57244433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72442696"/>
        <c:crosses val="autoZero"/>
        <c:crossBetween val="between"/>
      </c:valAx>
      <c:spPr>
        <a:noFill/>
        <a:ln>
          <a:noFill/>
        </a:ln>
        <a:effectLst/>
      </c:spPr>
    </c:plotArea>
    <c:legend>
      <c:legendPos val="b"/>
      <c:layout>
        <c:manualLayout>
          <c:xMode val="edge"/>
          <c:yMode val="edge"/>
          <c:x val="0"/>
          <c:y val="0.67200196583740979"/>
          <c:w val="0.99950614755078115"/>
          <c:h val="0.3145753808809981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8FDB94-5C1E-4AB4-AB0C-C834F2F0795A}" type="doc">
      <dgm:prSet loTypeId="urn:microsoft.com/office/officeart/2005/8/layout/hProcess11" loCatId="process" qsTypeId="urn:microsoft.com/office/officeart/2005/8/quickstyle/simple1" qsCatId="simple" csTypeId="urn:microsoft.com/office/officeart/2005/8/colors/accent1_2" csCatId="accent1" phldr="1"/>
      <dgm:spPr/>
    </dgm:pt>
    <dgm:pt modelId="{B1582FA9-952B-45FB-8563-890664626F1C}">
      <dgm:prSet phldrT="[Text]" custT="1"/>
      <dgm:spPr/>
      <dgm:t>
        <a:bodyPr/>
        <a:lstStyle/>
        <a:p>
          <a:pPr algn="ctr"/>
          <a:r>
            <a:rPr lang="en-US" sz="1600" b="1" dirty="0"/>
            <a:t>Avril-Mai : </a:t>
          </a:r>
          <a:r>
            <a:rPr lang="en-US" sz="1600" b="0" dirty="0" err="1"/>
            <a:t>Mobilisation</a:t>
          </a:r>
          <a:r>
            <a:rPr lang="en-US" sz="1600" b="0" dirty="0"/>
            <a:t> des </a:t>
          </a:r>
          <a:r>
            <a:rPr lang="en-US" sz="1600" b="0" dirty="0" err="1"/>
            <a:t>partenaires</a:t>
          </a:r>
          <a:r>
            <a:rPr lang="en-US" sz="1600" b="0" dirty="0"/>
            <a:t>, </a:t>
          </a:r>
          <a:r>
            <a:rPr lang="en-US" sz="1600" b="0" dirty="0" err="1"/>
            <a:t>logistique</a:t>
          </a:r>
          <a:endParaRPr lang="en-US" sz="1600" b="0" dirty="0"/>
        </a:p>
      </dgm:t>
    </dgm:pt>
    <dgm:pt modelId="{A258D86C-A8F9-4B6F-94CC-894414554FF3}" type="parTrans" cxnId="{38A5C15C-EAA0-4B52-8D86-98709701F0A7}">
      <dgm:prSet/>
      <dgm:spPr/>
      <dgm:t>
        <a:bodyPr/>
        <a:lstStyle/>
        <a:p>
          <a:endParaRPr lang="en-US"/>
        </a:p>
      </dgm:t>
    </dgm:pt>
    <dgm:pt modelId="{0A8357DC-2C19-4EA1-B1F0-ECCB3EE7E543}" type="sibTrans" cxnId="{38A5C15C-EAA0-4B52-8D86-98709701F0A7}">
      <dgm:prSet/>
      <dgm:spPr/>
      <dgm:t>
        <a:bodyPr/>
        <a:lstStyle/>
        <a:p>
          <a:endParaRPr lang="en-US"/>
        </a:p>
      </dgm:t>
    </dgm:pt>
    <dgm:pt modelId="{75FA70F3-782A-4552-944D-538DA6870C61}">
      <dgm:prSet phldrT="[Text]" custT="1"/>
      <dgm:spPr/>
      <dgm:t>
        <a:bodyPr/>
        <a:lstStyle/>
        <a:p>
          <a:r>
            <a:rPr lang="en-US" sz="1600" b="1" dirty="0"/>
            <a:t>11-24 </a:t>
          </a:r>
          <a:r>
            <a:rPr lang="en-US" sz="1600" b="1" dirty="0" err="1"/>
            <a:t>juin</a:t>
          </a:r>
          <a:r>
            <a:rPr lang="en-US" sz="1600" b="1" dirty="0"/>
            <a:t> : </a:t>
          </a:r>
          <a:r>
            <a:rPr lang="en-US" sz="1600" b="0" dirty="0" err="1"/>
            <a:t>Collecte</a:t>
          </a:r>
          <a:r>
            <a:rPr lang="en-US" sz="1600" b="0" dirty="0"/>
            <a:t> des </a:t>
          </a:r>
          <a:r>
            <a:rPr lang="en-US" sz="1600" b="0" dirty="0" err="1"/>
            <a:t>données</a:t>
          </a:r>
          <a:r>
            <a:rPr lang="en-US" sz="1600" b="0" dirty="0"/>
            <a:t> et </a:t>
          </a:r>
          <a:r>
            <a:rPr lang="en-US" sz="1600" b="0" dirty="0" err="1"/>
            <a:t>nettoyage</a:t>
          </a:r>
          <a:endParaRPr lang="en-US" sz="1600" b="0" dirty="0"/>
        </a:p>
      </dgm:t>
    </dgm:pt>
    <dgm:pt modelId="{0DC310A1-6AE4-4641-8ECC-537A9BF37A51}" type="parTrans" cxnId="{CA075A10-6702-4C7F-AFAD-2D0F35514E72}">
      <dgm:prSet/>
      <dgm:spPr/>
      <dgm:t>
        <a:bodyPr/>
        <a:lstStyle/>
        <a:p>
          <a:endParaRPr lang="en-US"/>
        </a:p>
      </dgm:t>
    </dgm:pt>
    <dgm:pt modelId="{FF69F8B1-6AA6-47C3-9FAE-5A248C6A2E0D}" type="sibTrans" cxnId="{CA075A10-6702-4C7F-AFAD-2D0F35514E72}">
      <dgm:prSet/>
      <dgm:spPr/>
      <dgm:t>
        <a:bodyPr/>
        <a:lstStyle/>
        <a:p>
          <a:endParaRPr lang="en-US"/>
        </a:p>
      </dgm:t>
    </dgm:pt>
    <dgm:pt modelId="{03F1B907-0E22-419B-A634-1114BBF016B2}">
      <dgm:prSet phldrT="[Text]" custT="1"/>
      <dgm:spPr/>
      <dgm:t>
        <a:bodyPr/>
        <a:lstStyle/>
        <a:p>
          <a:r>
            <a:rPr lang="en-US" sz="1600" b="1" dirty="0" err="1"/>
            <a:t>Juillet</a:t>
          </a:r>
          <a:r>
            <a:rPr lang="en-US" sz="1600" b="1" dirty="0"/>
            <a:t> </a:t>
          </a:r>
          <a:r>
            <a:rPr lang="en-US" sz="1600" dirty="0"/>
            <a:t>: </a:t>
          </a:r>
          <a:r>
            <a:rPr lang="en-US" sz="1600" dirty="0" err="1"/>
            <a:t>Analyse</a:t>
          </a:r>
          <a:r>
            <a:rPr lang="en-US" sz="1600" dirty="0"/>
            <a:t>, presentation des </a:t>
          </a:r>
          <a:r>
            <a:rPr lang="en-US" sz="1600" dirty="0" err="1"/>
            <a:t>résultats</a:t>
          </a:r>
          <a:r>
            <a:rPr lang="en-US" sz="1600" dirty="0"/>
            <a:t>, production de fiches </a:t>
          </a:r>
          <a:r>
            <a:rPr lang="en-US" sz="1600" dirty="0" err="1"/>
            <a:t>d’information</a:t>
          </a:r>
          <a:r>
            <a:rPr lang="en-US" sz="1600" dirty="0"/>
            <a:t> et résumé </a:t>
          </a:r>
          <a:r>
            <a:rPr lang="en-US" sz="1600" dirty="0" err="1"/>
            <a:t>exécutif</a:t>
          </a:r>
          <a:r>
            <a:rPr lang="en-US" sz="1600" dirty="0"/>
            <a:t> </a:t>
          </a:r>
        </a:p>
      </dgm:t>
    </dgm:pt>
    <dgm:pt modelId="{B943B1E7-CBDD-47D2-8ED5-1E399AA2ECFD}" type="parTrans" cxnId="{C2523BFE-5178-4384-9BB1-A1E6C7A1FB60}">
      <dgm:prSet/>
      <dgm:spPr/>
      <dgm:t>
        <a:bodyPr/>
        <a:lstStyle/>
        <a:p>
          <a:endParaRPr lang="en-US"/>
        </a:p>
      </dgm:t>
    </dgm:pt>
    <dgm:pt modelId="{128789B2-6164-4590-B922-2E16A950A2DC}" type="sibTrans" cxnId="{C2523BFE-5178-4384-9BB1-A1E6C7A1FB60}">
      <dgm:prSet/>
      <dgm:spPr/>
      <dgm:t>
        <a:bodyPr/>
        <a:lstStyle/>
        <a:p>
          <a:endParaRPr lang="en-US"/>
        </a:p>
      </dgm:t>
    </dgm:pt>
    <dgm:pt modelId="{B6D01363-734A-47DC-A343-14D4AF2A3745}">
      <dgm:prSet phldrT="[Text]" custT="1"/>
      <dgm:spPr/>
      <dgm:t>
        <a:bodyPr/>
        <a:lstStyle/>
        <a:p>
          <a:r>
            <a:rPr lang="en-US" sz="1600" b="1" dirty="0"/>
            <a:t>6-8 </a:t>
          </a:r>
          <a:r>
            <a:rPr lang="en-US" sz="1600" b="1" dirty="0" err="1"/>
            <a:t>juin</a:t>
          </a:r>
          <a:r>
            <a:rPr lang="en-US" sz="1600" b="1" dirty="0"/>
            <a:t> </a:t>
          </a:r>
          <a:r>
            <a:rPr lang="en-US" sz="1600" dirty="0"/>
            <a:t>: Formation des </a:t>
          </a:r>
          <a:r>
            <a:rPr lang="en-US" sz="1600" dirty="0" err="1"/>
            <a:t>partenaires</a:t>
          </a:r>
          <a:r>
            <a:rPr lang="en-US" sz="1600" dirty="0"/>
            <a:t> </a:t>
          </a:r>
        </a:p>
      </dgm:t>
    </dgm:pt>
    <dgm:pt modelId="{94CC7682-2E58-4302-822C-5EE3C12F9D39}" type="parTrans" cxnId="{399AE5DD-EB1E-44FD-8BF8-EC75534B7314}">
      <dgm:prSet/>
      <dgm:spPr/>
      <dgm:t>
        <a:bodyPr/>
        <a:lstStyle/>
        <a:p>
          <a:endParaRPr lang="en-US"/>
        </a:p>
      </dgm:t>
    </dgm:pt>
    <dgm:pt modelId="{1FE90891-C321-4C71-8FE9-AD5FADA8A73D}" type="sibTrans" cxnId="{399AE5DD-EB1E-44FD-8BF8-EC75534B7314}">
      <dgm:prSet/>
      <dgm:spPr/>
      <dgm:t>
        <a:bodyPr/>
        <a:lstStyle/>
        <a:p>
          <a:endParaRPr lang="en-US"/>
        </a:p>
      </dgm:t>
    </dgm:pt>
    <dgm:pt modelId="{4011635A-F32E-431D-AF1D-EDAB518385D7}">
      <dgm:prSet/>
      <dgm:spPr/>
      <dgm:t>
        <a:bodyPr/>
        <a:lstStyle/>
        <a:p>
          <a:pPr algn="l"/>
          <a:endParaRPr lang="en-US" dirty="0"/>
        </a:p>
      </dgm:t>
    </dgm:pt>
    <dgm:pt modelId="{FC25E046-872D-4E0F-95FC-A9B33EDA463F}" type="parTrans" cxnId="{5C49C13D-86D4-446A-81E3-3258643217B3}">
      <dgm:prSet/>
      <dgm:spPr/>
      <dgm:t>
        <a:bodyPr/>
        <a:lstStyle/>
        <a:p>
          <a:endParaRPr lang="en-US"/>
        </a:p>
      </dgm:t>
    </dgm:pt>
    <dgm:pt modelId="{5A47E01D-B3B2-4079-8B6B-27D218B75E28}" type="sibTrans" cxnId="{5C49C13D-86D4-446A-81E3-3258643217B3}">
      <dgm:prSet/>
      <dgm:spPr/>
      <dgm:t>
        <a:bodyPr/>
        <a:lstStyle/>
        <a:p>
          <a:endParaRPr lang="en-US"/>
        </a:p>
      </dgm:t>
    </dgm:pt>
    <dgm:pt modelId="{B2E5225C-AF2F-4EF3-B6A1-4CB660DB6B9A}" type="pres">
      <dgm:prSet presAssocID="{A68FDB94-5C1E-4AB4-AB0C-C834F2F0795A}" presName="Name0" presStyleCnt="0">
        <dgm:presLayoutVars>
          <dgm:dir/>
          <dgm:resizeHandles val="exact"/>
        </dgm:presLayoutVars>
      </dgm:prSet>
      <dgm:spPr/>
    </dgm:pt>
    <dgm:pt modelId="{7DC440FA-DDA1-43D3-A7EF-2A644D4FB319}" type="pres">
      <dgm:prSet presAssocID="{A68FDB94-5C1E-4AB4-AB0C-C834F2F0795A}" presName="arrow" presStyleLbl="bgShp" presStyleIdx="0" presStyleCnt="1" custLinFactNeighborX="240" custLinFactNeighborY="427"/>
      <dgm:spPr/>
    </dgm:pt>
    <dgm:pt modelId="{46FF2DD1-C0F3-4591-ADBF-0A63BA9A3975}" type="pres">
      <dgm:prSet presAssocID="{A68FDB94-5C1E-4AB4-AB0C-C834F2F0795A}" presName="points" presStyleCnt="0"/>
      <dgm:spPr/>
    </dgm:pt>
    <dgm:pt modelId="{B23727A5-30A7-469A-8AB9-59B2A4DBCFB7}" type="pres">
      <dgm:prSet presAssocID="{B1582FA9-952B-45FB-8563-890664626F1C}" presName="compositeA" presStyleCnt="0"/>
      <dgm:spPr/>
    </dgm:pt>
    <dgm:pt modelId="{574C90D6-8647-428A-B641-E1AE07D5998B}" type="pres">
      <dgm:prSet presAssocID="{B1582FA9-952B-45FB-8563-890664626F1C}" presName="textA" presStyleLbl="revTx" presStyleIdx="0" presStyleCnt="4" custAng="0" custScaleY="58900" custLinFactNeighborX="5649" custLinFactNeighborY="58447">
        <dgm:presLayoutVars>
          <dgm:bulletEnabled val="1"/>
        </dgm:presLayoutVars>
      </dgm:prSet>
      <dgm:spPr/>
      <dgm:t>
        <a:bodyPr/>
        <a:lstStyle/>
        <a:p>
          <a:endParaRPr lang="en-US"/>
        </a:p>
      </dgm:t>
    </dgm:pt>
    <dgm:pt modelId="{3F3F2B80-6BD2-4CDA-9972-8170F5BB8999}" type="pres">
      <dgm:prSet presAssocID="{B1582FA9-952B-45FB-8563-890664626F1C}" presName="circleA" presStyleLbl="node1" presStyleIdx="0" presStyleCnt="4" custLinFactNeighborX="27333" custLinFactNeighborY="41000"/>
      <dgm:spPr/>
    </dgm:pt>
    <dgm:pt modelId="{0E25A8C8-A32B-46A9-B0D3-861EC90EDE8D}" type="pres">
      <dgm:prSet presAssocID="{B1582FA9-952B-45FB-8563-890664626F1C}" presName="spaceA" presStyleCnt="0"/>
      <dgm:spPr/>
    </dgm:pt>
    <dgm:pt modelId="{102D611C-AB26-49AA-BE0B-AA3C8C29061D}" type="pres">
      <dgm:prSet presAssocID="{0A8357DC-2C19-4EA1-B1F0-ECCB3EE7E543}" presName="space" presStyleCnt="0"/>
      <dgm:spPr/>
    </dgm:pt>
    <dgm:pt modelId="{88F17EE4-D3DC-415C-A577-E9FC76A69C9F}" type="pres">
      <dgm:prSet presAssocID="{B6D01363-734A-47DC-A343-14D4AF2A3745}" presName="compositeB" presStyleCnt="0"/>
      <dgm:spPr/>
    </dgm:pt>
    <dgm:pt modelId="{6EB76B75-A32F-4C20-B267-50A710CEDE0D}" type="pres">
      <dgm:prSet presAssocID="{B6D01363-734A-47DC-A343-14D4AF2A3745}" presName="textB" presStyleLbl="revTx" presStyleIdx="1" presStyleCnt="4">
        <dgm:presLayoutVars>
          <dgm:bulletEnabled val="1"/>
        </dgm:presLayoutVars>
      </dgm:prSet>
      <dgm:spPr/>
      <dgm:t>
        <a:bodyPr/>
        <a:lstStyle/>
        <a:p>
          <a:endParaRPr lang="en-US"/>
        </a:p>
      </dgm:t>
    </dgm:pt>
    <dgm:pt modelId="{1D4F28D1-13FF-4E43-A4B7-1FF8149C46C2}" type="pres">
      <dgm:prSet presAssocID="{B6D01363-734A-47DC-A343-14D4AF2A3745}" presName="circleB" presStyleLbl="node1" presStyleIdx="1" presStyleCnt="4"/>
      <dgm:spPr/>
    </dgm:pt>
    <dgm:pt modelId="{78FF9CF4-5E27-45E8-B7EC-9E0611B33484}" type="pres">
      <dgm:prSet presAssocID="{B6D01363-734A-47DC-A343-14D4AF2A3745}" presName="spaceB" presStyleCnt="0"/>
      <dgm:spPr/>
    </dgm:pt>
    <dgm:pt modelId="{7B819F37-B2C4-48F1-B89D-7439AA07C1D1}" type="pres">
      <dgm:prSet presAssocID="{1FE90891-C321-4C71-8FE9-AD5FADA8A73D}" presName="space" presStyleCnt="0"/>
      <dgm:spPr/>
    </dgm:pt>
    <dgm:pt modelId="{C4B458CB-0CB4-4886-BF55-41964B9A9922}" type="pres">
      <dgm:prSet presAssocID="{75FA70F3-782A-4552-944D-538DA6870C61}" presName="compositeA" presStyleCnt="0"/>
      <dgm:spPr/>
    </dgm:pt>
    <dgm:pt modelId="{90FC9FFE-26D0-473C-9741-15A72A3221BD}" type="pres">
      <dgm:prSet presAssocID="{75FA70F3-782A-4552-944D-538DA6870C61}" presName="textA" presStyleLbl="revTx" presStyleIdx="2" presStyleCnt="4" custScaleX="96220" custScaleY="65978" custLinFactNeighborX="-2825" custLinFactNeighborY="28812">
        <dgm:presLayoutVars>
          <dgm:bulletEnabled val="1"/>
        </dgm:presLayoutVars>
      </dgm:prSet>
      <dgm:spPr/>
      <dgm:t>
        <a:bodyPr/>
        <a:lstStyle/>
        <a:p>
          <a:endParaRPr lang="en-US"/>
        </a:p>
      </dgm:t>
    </dgm:pt>
    <dgm:pt modelId="{6DDB8847-5707-4EF6-956D-3805CF603F0E}" type="pres">
      <dgm:prSet presAssocID="{75FA70F3-782A-4552-944D-538DA6870C61}" presName="circleA" presStyleLbl="node1" presStyleIdx="2" presStyleCnt="4" custLinFactNeighborX="-8541" custLinFactNeighborY="33325"/>
      <dgm:spPr/>
    </dgm:pt>
    <dgm:pt modelId="{B8926F63-0465-470A-83D5-BAC345B74C70}" type="pres">
      <dgm:prSet presAssocID="{75FA70F3-782A-4552-944D-538DA6870C61}" presName="spaceA" presStyleCnt="0"/>
      <dgm:spPr/>
    </dgm:pt>
    <dgm:pt modelId="{4D052719-3202-4F03-BE6C-FEA91F9A9A3C}" type="pres">
      <dgm:prSet presAssocID="{FF69F8B1-6AA6-47C3-9FAE-5A248C6A2E0D}" presName="space" presStyleCnt="0"/>
      <dgm:spPr/>
    </dgm:pt>
    <dgm:pt modelId="{C449F91C-C909-49BF-BA06-3A1862BCFE7A}" type="pres">
      <dgm:prSet presAssocID="{03F1B907-0E22-419B-A634-1114BBF016B2}" presName="compositeB" presStyleCnt="0"/>
      <dgm:spPr/>
    </dgm:pt>
    <dgm:pt modelId="{FC408B59-74C8-49E6-BBAB-86CD7A66C8BD}" type="pres">
      <dgm:prSet presAssocID="{03F1B907-0E22-419B-A634-1114BBF016B2}" presName="textB" presStyleLbl="revTx" presStyleIdx="3" presStyleCnt="4" custLinFactNeighborX="-11615">
        <dgm:presLayoutVars>
          <dgm:bulletEnabled val="1"/>
        </dgm:presLayoutVars>
      </dgm:prSet>
      <dgm:spPr/>
      <dgm:t>
        <a:bodyPr/>
        <a:lstStyle/>
        <a:p>
          <a:endParaRPr lang="en-US"/>
        </a:p>
      </dgm:t>
    </dgm:pt>
    <dgm:pt modelId="{31034C5A-64BC-4092-8D74-A447DD1A5B02}" type="pres">
      <dgm:prSet presAssocID="{03F1B907-0E22-419B-A634-1114BBF016B2}" presName="circleB" presStyleLbl="node1" presStyleIdx="3" presStyleCnt="4" custLinFactNeighborX="-37584"/>
      <dgm:spPr/>
    </dgm:pt>
    <dgm:pt modelId="{771AB6C7-9C0B-4DB7-AE76-584AF30FBB6C}" type="pres">
      <dgm:prSet presAssocID="{03F1B907-0E22-419B-A634-1114BBF016B2}" presName="spaceB" presStyleCnt="0"/>
      <dgm:spPr/>
    </dgm:pt>
  </dgm:ptLst>
  <dgm:cxnLst>
    <dgm:cxn modelId="{38A5C15C-EAA0-4B52-8D86-98709701F0A7}" srcId="{A68FDB94-5C1E-4AB4-AB0C-C834F2F0795A}" destId="{B1582FA9-952B-45FB-8563-890664626F1C}" srcOrd="0" destOrd="0" parTransId="{A258D86C-A8F9-4B6F-94CC-894414554FF3}" sibTransId="{0A8357DC-2C19-4EA1-B1F0-ECCB3EE7E543}"/>
    <dgm:cxn modelId="{5C49C13D-86D4-446A-81E3-3258643217B3}" srcId="{B1582FA9-952B-45FB-8563-890664626F1C}" destId="{4011635A-F32E-431D-AF1D-EDAB518385D7}" srcOrd="0" destOrd="0" parTransId="{FC25E046-872D-4E0F-95FC-A9B33EDA463F}" sibTransId="{5A47E01D-B3B2-4079-8B6B-27D218B75E28}"/>
    <dgm:cxn modelId="{5DFC631C-3F8E-4FD9-885B-502B2D1EE767}" type="presOf" srcId="{4011635A-F32E-431D-AF1D-EDAB518385D7}" destId="{574C90D6-8647-428A-B641-E1AE07D5998B}" srcOrd="0" destOrd="1" presId="urn:microsoft.com/office/officeart/2005/8/layout/hProcess11"/>
    <dgm:cxn modelId="{399AE5DD-EB1E-44FD-8BF8-EC75534B7314}" srcId="{A68FDB94-5C1E-4AB4-AB0C-C834F2F0795A}" destId="{B6D01363-734A-47DC-A343-14D4AF2A3745}" srcOrd="1" destOrd="0" parTransId="{94CC7682-2E58-4302-822C-5EE3C12F9D39}" sibTransId="{1FE90891-C321-4C71-8FE9-AD5FADA8A73D}"/>
    <dgm:cxn modelId="{CA075A10-6702-4C7F-AFAD-2D0F35514E72}" srcId="{A68FDB94-5C1E-4AB4-AB0C-C834F2F0795A}" destId="{75FA70F3-782A-4552-944D-538DA6870C61}" srcOrd="2" destOrd="0" parTransId="{0DC310A1-6AE4-4641-8ECC-537A9BF37A51}" sibTransId="{FF69F8B1-6AA6-47C3-9FAE-5A248C6A2E0D}"/>
    <dgm:cxn modelId="{59278512-94C3-4B77-9FFE-76B2578D218A}" type="presOf" srcId="{75FA70F3-782A-4552-944D-538DA6870C61}" destId="{90FC9FFE-26D0-473C-9741-15A72A3221BD}" srcOrd="0" destOrd="0" presId="urn:microsoft.com/office/officeart/2005/8/layout/hProcess11"/>
    <dgm:cxn modelId="{402FA08E-FCE1-46E8-B992-29F3DD9C0731}" type="presOf" srcId="{A68FDB94-5C1E-4AB4-AB0C-C834F2F0795A}" destId="{B2E5225C-AF2F-4EF3-B6A1-4CB660DB6B9A}" srcOrd="0" destOrd="0" presId="urn:microsoft.com/office/officeart/2005/8/layout/hProcess11"/>
    <dgm:cxn modelId="{8684AE06-E4BA-4796-AFB2-F69742BD55AB}" type="presOf" srcId="{B1582FA9-952B-45FB-8563-890664626F1C}" destId="{574C90D6-8647-428A-B641-E1AE07D5998B}" srcOrd="0" destOrd="0" presId="urn:microsoft.com/office/officeart/2005/8/layout/hProcess11"/>
    <dgm:cxn modelId="{C2523BFE-5178-4384-9BB1-A1E6C7A1FB60}" srcId="{A68FDB94-5C1E-4AB4-AB0C-C834F2F0795A}" destId="{03F1B907-0E22-419B-A634-1114BBF016B2}" srcOrd="3" destOrd="0" parTransId="{B943B1E7-CBDD-47D2-8ED5-1E399AA2ECFD}" sibTransId="{128789B2-6164-4590-B922-2E16A950A2DC}"/>
    <dgm:cxn modelId="{42075996-91A1-4BC1-868E-2865C21E4BC7}" type="presOf" srcId="{B6D01363-734A-47DC-A343-14D4AF2A3745}" destId="{6EB76B75-A32F-4C20-B267-50A710CEDE0D}" srcOrd="0" destOrd="0" presId="urn:microsoft.com/office/officeart/2005/8/layout/hProcess11"/>
    <dgm:cxn modelId="{2FFF5751-2C43-4FF1-BA90-D18D9DE945C4}" type="presOf" srcId="{03F1B907-0E22-419B-A634-1114BBF016B2}" destId="{FC408B59-74C8-49E6-BBAB-86CD7A66C8BD}" srcOrd="0" destOrd="0" presId="urn:microsoft.com/office/officeart/2005/8/layout/hProcess11"/>
    <dgm:cxn modelId="{3585912F-A4ED-4D09-B539-4458B52A4B26}" type="presParOf" srcId="{B2E5225C-AF2F-4EF3-B6A1-4CB660DB6B9A}" destId="{7DC440FA-DDA1-43D3-A7EF-2A644D4FB319}" srcOrd="0" destOrd="0" presId="urn:microsoft.com/office/officeart/2005/8/layout/hProcess11"/>
    <dgm:cxn modelId="{21D0483C-A2FB-40E1-BD28-DC74A20F571D}" type="presParOf" srcId="{B2E5225C-AF2F-4EF3-B6A1-4CB660DB6B9A}" destId="{46FF2DD1-C0F3-4591-ADBF-0A63BA9A3975}" srcOrd="1" destOrd="0" presId="urn:microsoft.com/office/officeart/2005/8/layout/hProcess11"/>
    <dgm:cxn modelId="{2E8D33B9-A5D6-4363-94EA-5C6352AE07C0}" type="presParOf" srcId="{46FF2DD1-C0F3-4591-ADBF-0A63BA9A3975}" destId="{B23727A5-30A7-469A-8AB9-59B2A4DBCFB7}" srcOrd="0" destOrd="0" presId="urn:microsoft.com/office/officeart/2005/8/layout/hProcess11"/>
    <dgm:cxn modelId="{6EF9491C-F539-478D-846B-4EB99AEE9455}" type="presParOf" srcId="{B23727A5-30A7-469A-8AB9-59B2A4DBCFB7}" destId="{574C90D6-8647-428A-B641-E1AE07D5998B}" srcOrd="0" destOrd="0" presId="urn:microsoft.com/office/officeart/2005/8/layout/hProcess11"/>
    <dgm:cxn modelId="{CF73F098-2A13-492C-88D2-9A1EC95816EA}" type="presParOf" srcId="{B23727A5-30A7-469A-8AB9-59B2A4DBCFB7}" destId="{3F3F2B80-6BD2-4CDA-9972-8170F5BB8999}" srcOrd="1" destOrd="0" presId="urn:microsoft.com/office/officeart/2005/8/layout/hProcess11"/>
    <dgm:cxn modelId="{F62E567D-978D-4DEA-B71C-B4299F9F557F}" type="presParOf" srcId="{B23727A5-30A7-469A-8AB9-59B2A4DBCFB7}" destId="{0E25A8C8-A32B-46A9-B0D3-861EC90EDE8D}" srcOrd="2" destOrd="0" presId="urn:microsoft.com/office/officeart/2005/8/layout/hProcess11"/>
    <dgm:cxn modelId="{4577DA73-094B-41DF-9350-473D44CC2B21}" type="presParOf" srcId="{46FF2DD1-C0F3-4591-ADBF-0A63BA9A3975}" destId="{102D611C-AB26-49AA-BE0B-AA3C8C29061D}" srcOrd="1" destOrd="0" presId="urn:microsoft.com/office/officeart/2005/8/layout/hProcess11"/>
    <dgm:cxn modelId="{09A00B8E-1E9C-420A-B77A-F51A3371B871}" type="presParOf" srcId="{46FF2DD1-C0F3-4591-ADBF-0A63BA9A3975}" destId="{88F17EE4-D3DC-415C-A577-E9FC76A69C9F}" srcOrd="2" destOrd="0" presId="urn:microsoft.com/office/officeart/2005/8/layout/hProcess11"/>
    <dgm:cxn modelId="{6BD18D9E-F584-4CAE-B823-1B49D4CDC937}" type="presParOf" srcId="{88F17EE4-D3DC-415C-A577-E9FC76A69C9F}" destId="{6EB76B75-A32F-4C20-B267-50A710CEDE0D}" srcOrd="0" destOrd="0" presId="urn:microsoft.com/office/officeart/2005/8/layout/hProcess11"/>
    <dgm:cxn modelId="{44E31D8D-1350-4428-98E1-D5CA3359346B}" type="presParOf" srcId="{88F17EE4-D3DC-415C-A577-E9FC76A69C9F}" destId="{1D4F28D1-13FF-4E43-A4B7-1FF8149C46C2}" srcOrd="1" destOrd="0" presId="urn:microsoft.com/office/officeart/2005/8/layout/hProcess11"/>
    <dgm:cxn modelId="{FD6CE9E1-A915-49E4-A051-155D00AF7AC2}" type="presParOf" srcId="{88F17EE4-D3DC-415C-A577-E9FC76A69C9F}" destId="{78FF9CF4-5E27-45E8-B7EC-9E0611B33484}" srcOrd="2" destOrd="0" presId="urn:microsoft.com/office/officeart/2005/8/layout/hProcess11"/>
    <dgm:cxn modelId="{E3D6F82F-0BE7-460F-92AB-46B24A895D0F}" type="presParOf" srcId="{46FF2DD1-C0F3-4591-ADBF-0A63BA9A3975}" destId="{7B819F37-B2C4-48F1-B89D-7439AA07C1D1}" srcOrd="3" destOrd="0" presId="urn:microsoft.com/office/officeart/2005/8/layout/hProcess11"/>
    <dgm:cxn modelId="{2214EA1E-D850-49C2-B179-1910D4A2974E}" type="presParOf" srcId="{46FF2DD1-C0F3-4591-ADBF-0A63BA9A3975}" destId="{C4B458CB-0CB4-4886-BF55-41964B9A9922}" srcOrd="4" destOrd="0" presId="urn:microsoft.com/office/officeart/2005/8/layout/hProcess11"/>
    <dgm:cxn modelId="{007C6E9B-511C-4515-8C96-63232DA157E8}" type="presParOf" srcId="{C4B458CB-0CB4-4886-BF55-41964B9A9922}" destId="{90FC9FFE-26D0-473C-9741-15A72A3221BD}" srcOrd="0" destOrd="0" presId="urn:microsoft.com/office/officeart/2005/8/layout/hProcess11"/>
    <dgm:cxn modelId="{C4EE5203-C867-4CC4-8CFB-9C0B73D5307B}" type="presParOf" srcId="{C4B458CB-0CB4-4886-BF55-41964B9A9922}" destId="{6DDB8847-5707-4EF6-956D-3805CF603F0E}" srcOrd="1" destOrd="0" presId="urn:microsoft.com/office/officeart/2005/8/layout/hProcess11"/>
    <dgm:cxn modelId="{DD786E57-1062-4D57-9150-5C4E0C14BCAD}" type="presParOf" srcId="{C4B458CB-0CB4-4886-BF55-41964B9A9922}" destId="{B8926F63-0465-470A-83D5-BAC345B74C70}" srcOrd="2" destOrd="0" presId="urn:microsoft.com/office/officeart/2005/8/layout/hProcess11"/>
    <dgm:cxn modelId="{08713FEF-74D0-486B-A80D-F606F8B6AF4A}" type="presParOf" srcId="{46FF2DD1-C0F3-4591-ADBF-0A63BA9A3975}" destId="{4D052719-3202-4F03-BE6C-FEA91F9A9A3C}" srcOrd="5" destOrd="0" presId="urn:microsoft.com/office/officeart/2005/8/layout/hProcess11"/>
    <dgm:cxn modelId="{B0DC97A0-58F1-47EE-BC4E-1F204A0A809E}" type="presParOf" srcId="{46FF2DD1-C0F3-4591-ADBF-0A63BA9A3975}" destId="{C449F91C-C909-49BF-BA06-3A1862BCFE7A}" srcOrd="6" destOrd="0" presId="urn:microsoft.com/office/officeart/2005/8/layout/hProcess11"/>
    <dgm:cxn modelId="{160A0CC4-19A7-44B5-9EE3-426B1AD0D5D4}" type="presParOf" srcId="{C449F91C-C909-49BF-BA06-3A1862BCFE7A}" destId="{FC408B59-74C8-49E6-BBAB-86CD7A66C8BD}" srcOrd="0" destOrd="0" presId="urn:microsoft.com/office/officeart/2005/8/layout/hProcess11"/>
    <dgm:cxn modelId="{662EC75A-49A4-4FF5-A208-FB8DAA74417D}" type="presParOf" srcId="{C449F91C-C909-49BF-BA06-3A1862BCFE7A}" destId="{31034C5A-64BC-4092-8D74-A447DD1A5B02}" srcOrd="1" destOrd="0" presId="urn:microsoft.com/office/officeart/2005/8/layout/hProcess11"/>
    <dgm:cxn modelId="{989269A8-F63F-4708-8E2E-65D06CB388D2}" type="presParOf" srcId="{C449F91C-C909-49BF-BA06-3A1862BCFE7A}" destId="{771AB6C7-9C0B-4DB7-AE76-584AF30FBB6C}"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9D959E-272F-4053-8D06-7F3ADAD39AD8}" type="doc">
      <dgm:prSet loTypeId="urn:microsoft.com/office/officeart/2005/8/layout/pyramid3" loCatId="pyramid" qsTypeId="urn:microsoft.com/office/officeart/2005/8/quickstyle/simple1" qsCatId="simple" csTypeId="urn:microsoft.com/office/officeart/2005/8/colors/accent1_2" csCatId="accent1" phldr="1"/>
      <dgm:spPr/>
    </dgm:pt>
    <dgm:pt modelId="{4D415AEB-FAC9-4598-B959-35C70013A60F}">
      <dgm:prSet phldrT="[Text]" custT="1"/>
      <dgm:spPr/>
      <dgm:t>
        <a:bodyPr/>
        <a:lstStyle/>
        <a:p>
          <a:r>
            <a:rPr lang="fr-FR" sz="2400" b="0" dirty="0"/>
            <a:t>Insécurité liée aux violences de groupes armés</a:t>
          </a:r>
          <a:endParaRPr lang="en-US" sz="2400" b="0" dirty="0"/>
        </a:p>
      </dgm:t>
    </dgm:pt>
    <dgm:pt modelId="{46FDF3FE-3653-4138-8A40-51691DCDB019}" type="parTrans" cxnId="{7C5E14C8-521A-49D7-AFC1-D46ECC1C053B}">
      <dgm:prSet/>
      <dgm:spPr/>
      <dgm:t>
        <a:bodyPr/>
        <a:lstStyle/>
        <a:p>
          <a:endParaRPr lang="en-US"/>
        </a:p>
      </dgm:t>
    </dgm:pt>
    <dgm:pt modelId="{F68ECB14-4DEC-49AD-8A1E-19232EBE4FFE}" type="sibTrans" cxnId="{7C5E14C8-521A-49D7-AFC1-D46ECC1C053B}">
      <dgm:prSet/>
      <dgm:spPr/>
      <dgm:t>
        <a:bodyPr/>
        <a:lstStyle/>
        <a:p>
          <a:endParaRPr lang="en-US"/>
        </a:p>
      </dgm:t>
    </dgm:pt>
    <dgm:pt modelId="{3FACFAFD-9A0B-4B22-959B-EEC7F89EBE57}">
      <dgm:prSet phldrT="[Text]" custT="1"/>
      <dgm:spPr/>
      <dgm:t>
        <a:bodyPr/>
        <a:lstStyle/>
        <a:p>
          <a:r>
            <a:rPr lang="fr-FR" sz="2400" b="0" i="0" u="none" dirty="0"/>
            <a:t>Problème d'accès à la nourriture</a:t>
          </a:r>
          <a:endParaRPr lang="en-US" sz="2400" b="0" dirty="0"/>
        </a:p>
      </dgm:t>
    </dgm:pt>
    <dgm:pt modelId="{A504F992-58E3-420B-9707-82FBEA65C883}" type="parTrans" cxnId="{A0CB653B-B061-42B0-BE07-38298C1EEA4C}">
      <dgm:prSet/>
      <dgm:spPr/>
      <dgm:t>
        <a:bodyPr/>
        <a:lstStyle/>
        <a:p>
          <a:endParaRPr lang="en-US"/>
        </a:p>
      </dgm:t>
    </dgm:pt>
    <dgm:pt modelId="{F86CE388-C025-4309-9A65-17BC76FA6E0A}" type="sibTrans" cxnId="{A0CB653B-B061-42B0-BE07-38298C1EEA4C}">
      <dgm:prSet/>
      <dgm:spPr/>
      <dgm:t>
        <a:bodyPr/>
        <a:lstStyle/>
        <a:p>
          <a:endParaRPr lang="en-US"/>
        </a:p>
      </dgm:t>
    </dgm:pt>
    <dgm:pt modelId="{1ECB2761-6153-420E-863E-39B4297915E7}">
      <dgm:prSet phldrT="[Text]" custT="1"/>
      <dgm:spPr/>
      <dgm:t>
        <a:bodyPr/>
        <a:lstStyle/>
        <a:p>
          <a:r>
            <a:rPr lang="en-US" sz="2400" b="0" i="0" u="none" dirty="0" err="1"/>
            <a:t>Perte</a:t>
          </a:r>
          <a:r>
            <a:rPr lang="en-US" sz="2400" b="0" i="0" u="none" dirty="0"/>
            <a:t> </a:t>
          </a:r>
          <a:r>
            <a:rPr lang="en-US" sz="2400" b="0" i="0" u="none" dirty="0" err="1"/>
            <a:t>moyens</a:t>
          </a:r>
          <a:r>
            <a:rPr lang="en-US" sz="2400" b="0" i="0" u="none" dirty="0"/>
            <a:t> de </a:t>
          </a:r>
          <a:r>
            <a:rPr lang="en-US" sz="2400" b="0" i="0" u="none" dirty="0" err="1"/>
            <a:t>subsistance</a:t>
          </a:r>
          <a:endParaRPr lang="en-US" sz="2400" b="0" dirty="0"/>
        </a:p>
      </dgm:t>
    </dgm:pt>
    <dgm:pt modelId="{5AB840A5-6A1D-4ED1-9D0E-8500A21C3103}" type="parTrans" cxnId="{373F1C6D-5733-4BF0-9E9C-4A36168BE3FF}">
      <dgm:prSet/>
      <dgm:spPr/>
      <dgm:t>
        <a:bodyPr/>
        <a:lstStyle/>
        <a:p>
          <a:endParaRPr lang="en-US"/>
        </a:p>
      </dgm:t>
    </dgm:pt>
    <dgm:pt modelId="{39744A71-185C-4A94-A079-D7087BCEF63B}" type="sibTrans" cxnId="{373F1C6D-5733-4BF0-9E9C-4A36168BE3FF}">
      <dgm:prSet/>
      <dgm:spPr/>
      <dgm:t>
        <a:bodyPr/>
        <a:lstStyle/>
        <a:p>
          <a:endParaRPr lang="en-US"/>
        </a:p>
      </dgm:t>
    </dgm:pt>
    <dgm:pt modelId="{473E15DF-730C-4019-949F-09D563B02E4F}" type="pres">
      <dgm:prSet presAssocID="{F39D959E-272F-4053-8D06-7F3ADAD39AD8}" presName="Name0" presStyleCnt="0">
        <dgm:presLayoutVars>
          <dgm:dir/>
          <dgm:animLvl val="lvl"/>
          <dgm:resizeHandles val="exact"/>
        </dgm:presLayoutVars>
      </dgm:prSet>
      <dgm:spPr/>
    </dgm:pt>
    <dgm:pt modelId="{5FA935D2-0F5C-4238-973A-3F8F88355B41}" type="pres">
      <dgm:prSet presAssocID="{4D415AEB-FAC9-4598-B959-35C70013A60F}" presName="Name8" presStyleCnt="0"/>
      <dgm:spPr/>
    </dgm:pt>
    <dgm:pt modelId="{A78A024B-D3FF-45D2-B93A-A35D9C659529}" type="pres">
      <dgm:prSet presAssocID="{4D415AEB-FAC9-4598-B959-35C70013A60F}" presName="level" presStyleLbl="node1" presStyleIdx="0" presStyleCnt="3">
        <dgm:presLayoutVars>
          <dgm:chMax val="1"/>
          <dgm:bulletEnabled val="1"/>
        </dgm:presLayoutVars>
      </dgm:prSet>
      <dgm:spPr/>
      <dgm:t>
        <a:bodyPr/>
        <a:lstStyle/>
        <a:p>
          <a:endParaRPr lang="en-US"/>
        </a:p>
      </dgm:t>
    </dgm:pt>
    <dgm:pt modelId="{D03FF420-9EC2-4BDE-8691-BDB78AC55E3B}" type="pres">
      <dgm:prSet presAssocID="{4D415AEB-FAC9-4598-B959-35C70013A60F}" presName="levelTx" presStyleLbl="revTx" presStyleIdx="0" presStyleCnt="0">
        <dgm:presLayoutVars>
          <dgm:chMax val="1"/>
          <dgm:bulletEnabled val="1"/>
        </dgm:presLayoutVars>
      </dgm:prSet>
      <dgm:spPr/>
      <dgm:t>
        <a:bodyPr/>
        <a:lstStyle/>
        <a:p>
          <a:endParaRPr lang="en-US"/>
        </a:p>
      </dgm:t>
    </dgm:pt>
    <dgm:pt modelId="{7E465AAF-97B7-4D45-801F-65CDC8D9DAE1}" type="pres">
      <dgm:prSet presAssocID="{3FACFAFD-9A0B-4B22-959B-EEC7F89EBE57}" presName="Name8" presStyleCnt="0"/>
      <dgm:spPr/>
    </dgm:pt>
    <dgm:pt modelId="{418CF862-40CC-423F-8653-89C510390A03}" type="pres">
      <dgm:prSet presAssocID="{3FACFAFD-9A0B-4B22-959B-EEC7F89EBE57}" presName="level" presStyleLbl="node1" presStyleIdx="1" presStyleCnt="3" custLinFactNeighborY="-2345">
        <dgm:presLayoutVars>
          <dgm:chMax val="1"/>
          <dgm:bulletEnabled val="1"/>
        </dgm:presLayoutVars>
      </dgm:prSet>
      <dgm:spPr/>
      <dgm:t>
        <a:bodyPr/>
        <a:lstStyle/>
        <a:p>
          <a:endParaRPr lang="en-US"/>
        </a:p>
      </dgm:t>
    </dgm:pt>
    <dgm:pt modelId="{B02642A9-10F2-4F4D-9676-D54FB4BC138A}" type="pres">
      <dgm:prSet presAssocID="{3FACFAFD-9A0B-4B22-959B-EEC7F89EBE57}" presName="levelTx" presStyleLbl="revTx" presStyleIdx="0" presStyleCnt="0">
        <dgm:presLayoutVars>
          <dgm:chMax val="1"/>
          <dgm:bulletEnabled val="1"/>
        </dgm:presLayoutVars>
      </dgm:prSet>
      <dgm:spPr/>
      <dgm:t>
        <a:bodyPr/>
        <a:lstStyle/>
        <a:p>
          <a:endParaRPr lang="en-US"/>
        </a:p>
      </dgm:t>
    </dgm:pt>
    <dgm:pt modelId="{F4FA9EBA-C11E-43EC-AF51-59C4F4FE69CC}" type="pres">
      <dgm:prSet presAssocID="{1ECB2761-6153-420E-863E-39B4297915E7}" presName="Name8" presStyleCnt="0"/>
      <dgm:spPr/>
    </dgm:pt>
    <dgm:pt modelId="{535CFF20-7B66-4897-9E5D-FF73E77926BB}" type="pres">
      <dgm:prSet presAssocID="{1ECB2761-6153-420E-863E-39B4297915E7}" presName="level" presStyleLbl="node1" presStyleIdx="2" presStyleCnt="3" custLinFactNeighborX="-484" custLinFactNeighborY="-2345">
        <dgm:presLayoutVars>
          <dgm:chMax val="1"/>
          <dgm:bulletEnabled val="1"/>
        </dgm:presLayoutVars>
      </dgm:prSet>
      <dgm:spPr/>
      <dgm:t>
        <a:bodyPr/>
        <a:lstStyle/>
        <a:p>
          <a:endParaRPr lang="en-US"/>
        </a:p>
      </dgm:t>
    </dgm:pt>
    <dgm:pt modelId="{0907772E-B8C4-4D47-A5D8-435C1963EE83}" type="pres">
      <dgm:prSet presAssocID="{1ECB2761-6153-420E-863E-39B4297915E7}" presName="levelTx" presStyleLbl="revTx" presStyleIdx="0" presStyleCnt="0">
        <dgm:presLayoutVars>
          <dgm:chMax val="1"/>
          <dgm:bulletEnabled val="1"/>
        </dgm:presLayoutVars>
      </dgm:prSet>
      <dgm:spPr/>
      <dgm:t>
        <a:bodyPr/>
        <a:lstStyle/>
        <a:p>
          <a:endParaRPr lang="en-US"/>
        </a:p>
      </dgm:t>
    </dgm:pt>
  </dgm:ptLst>
  <dgm:cxnLst>
    <dgm:cxn modelId="{7C5E14C8-521A-49D7-AFC1-D46ECC1C053B}" srcId="{F39D959E-272F-4053-8D06-7F3ADAD39AD8}" destId="{4D415AEB-FAC9-4598-B959-35C70013A60F}" srcOrd="0" destOrd="0" parTransId="{46FDF3FE-3653-4138-8A40-51691DCDB019}" sibTransId="{F68ECB14-4DEC-49AD-8A1E-19232EBE4FFE}"/>
    <dgm:cxn modelId="{2DC7122F-FCEC-43F0-9AD0-09A1C04F41DE}" type="presOf" srcId="{1ECB2761-6153-420E-863E-39B4297915E7}" destId="{535CFF20-7B66-4897-9E5D-FF73E77926BB}" srcOrd="0" destOrd="0" presId="urn:microsoft.com/office/officeart/2005/8/layout/pyramid3"/>
    <dgm:cxn modelId="{EB2B5E6F-EB7E-4EE6-A372-C163379999FC}" type="presOf" srcId="{F39D959E-272F-4053-8D06-7F3ADAD39AD8}" destId="{473E15DF-730C-4019-949F-09D563B02E4F}" srcOrd="0" destOrd="0" presId="urn:microsoft.com/office/officeart/2005/8/layout/pyramid3"/>
    <dgm:cxn modelId="{93C053D6-6501-4C68-B1A5-86E81F7F6FCA}" type="presOf" srcId="{4D415AEB-FAC9-4598-B959-35C70013A60F}" destId="{D03FF420-9EC2-4BDE-8691-BDB78AC55E3B}" srcOrd="1" destOrd="0" presId="urn:microsoft.com/office/officeart/2005/8/layout/pyramid3"/>
    <dgm:cxn modelId="{24F77FE7-335F-4497-93CC-ADCC311C663B}" type="presOf" srcId="{4D415AEB-FAC9-4598-B959-35C70013A60F}" destId="{A78A024B-D3FF-45D2-B93A-A35D9C659529}" srcOrd="0" destOrd="0" presId="urn:microsoft.com/office/officeart/2005/8/layout/pyramid3"/>
    <dgm:cxn modelId="{115DEC36-E328-4648-BA44-A4BE90B8C829}" type="presOf" srcId="{3FACFAFD-9A0B-4B22-959B-EEC7F89EBE57}" destId="{418CF862-40CC-423F-8653-89C510390A03}" srcOrd="0" destOrd="0" presId="urn:microsoft.com/office/officeart/2005/8/layout/pyramid3"/>
    <dgm:cxn modelId="{126FD49E-DD92-4653-9B74-199F5E91B47F}" type="presOf" srcId="{1ECB2761-6153-420E-863E-39B4297915E7}" destId="{0907772E-B8C4-4D47-A5D8-435C1963EE83}" srcOrd="1" destOrd="0" presId="urn:microsoft.com/office/officeart/2005/8/layout/pyramid3"/>
    <dgm:cxn modelId="{A0CB653B-B061-42B0-BE07-38298C1EEA4C}" srcId="{F39D959E-272F-4053-8D06-7F3ADAD39AD8}" destId="{3FACFAFD-9A0B-4B22-959B-EEC7F89EBE57}" srcOrd="1" destOrd="0" parTransId="{A504F992-58E3-420B-9707-82FBEA65C883}" sibTransId="{F86CE388-C025-4309-9A65-17BC76FA6E0A}"/>
    <dgm:cxn modelId="{E5A5DB62-DBD1-4E08-AB68-71B4D4241951}" type="presOf" srcId="{3FACFAFD-9A0B-4B22-959B-EEC7F89EBE57}" destId="{B02642A9-10F2-4F4D-9676-D54FB4BC138A}" srcOrd="1" destOrd="0" presId="urn:microsoft.com/office/officeart/2005/8/layout/pyramid3"/>
    <dgm:cxn modelId="{373F1C6D-5733-4BF0-9E9C-4A36168BE3FF}" srcId="{F39D959E-272F-4053-8D06-7F3ADAD39AD8}" destId="{1ECB2761-6153-420E-863E-39B4297915E7}" srcOrd="2" destOrd="0" parTransId="{5AB840A5-6A1D-4ED1-9D0E-8500A21C3103}" sibTransId="{39744A71-185C-4A94-A079-D7087BCEF63B}"/>
    <dgm:cxn modelId="{DEEC2F71-1D77-43D1-9949-99A17B99AB80}" type="presParOf" srcId="{473E15DF-730C-4019-949F-09D563B02E4F}" destId="{5FA935D2-0F5C-4238-973A-3F8F88355B41}" srcOrd="0" destOrd="0" presId="urn:microsoft.com/office/officeart/2005/8/layout/pyramid3"/>
    <dgm:cxn modelId="{C3922DE9-CCCE-4F2E-9B09-B492FEB374F6}" type="presParOf" srcId="{5FA935D2-0F5C-4238-973A-3F8F88355B41}" destId="{A78A024B-D3FF-45D2-B93A-A35D9C659529}" srcOrd="0" destOrd="0" presId="urn:microsoft.com/office/officeart/2005/8/layout/pyramid3"/>
    <dgm:cxn modelId="{680BF7E7-CD2B-47E4-9306-95A470C8B433}" type="presParOf" srcId="{5FA935D2-0F5C-4238-973A-3F8F88355B41}" destId="{D03FF420-9EC2-4BDE-8691-BDB78AC55E3B}" srcOrd="1" destOrd="0" presId="urn:microsoft.com/office/officeart/2005/8/layout/pyramid3"/>
    <dgm:cxn modelId="{9FCAD89C-B61D-4239-9915-D8D463EC9ED4}" type="presParOf" srcId="{473E15DF-730C-4019-949F-09D563B02E4F}" destId="{7E465AAF-97B7-4D45-801F-65CDC8D9DAE1}" srcOrd="1" destOrd="0" presId="urn:microsoft.com/office/officeart/2005/8/layout/pyramid3"/>
    <dgm:cxn modelId="{0C12C202-E2AA-410C-9F85-F4DB4B3F56FA}" type="presParOf" srcId="{7E465AAF-97B7-4D45-801F-65CDC8D9DAE1}" destId="{418CF862-40CC-423F-8653-89C510390A03}" srcOrd="0" destOrd="0" presId="urn:microsoft.com/office/officeart/2005/8/layout/pyramid3"/>
    <dgm:cxn modelId="{CA84DBD8-A5AA-4D8F-B50D-B0A021CCBB4C}" type="presParOf" srcId="{7E465AAF-97B7-4D45-801F-65CDC8D9DAE1}" destId="{B02642A9-10F2-4F4D-9676-D54FB4BC138A}" srcOrd="1" destOrd="0" presId="urn:microsoft.com/office/officeart/2005/8/layout/pyramid3"/>
    <dgm:cxn modelId="{BD266F42-E807-4E3D-B954-9B945BC316CC}" type="presParOf" srcId="{473E15DF-730C-4019-949F-09D563B02E4F}" destId="{F4FA9EBA-C11E-43EC-AF51-59C4F4FE69CC}" srcOrd="2" destOrd="0" presId="urn:microsoft.com/office/officeart/2005/8/layout/pyramid3"/>
    <dgm:cxn modelId="{D1766D6B-A7AD-4237-9187-48108434A226}" type="presParOf" srcId="{F4FA9EBA-C11E-43EC-AF51-59C4F4FE69CC}" destId="{535CFF20-7B66-4897-9E5D-FF73E77926BB}" srcOrd="0" destOrd="0" presId="urn:microsoft.com/office/officeart/2005/8/layout/pyramid3"/>
    <dgm:cxn modelId="{AE8D4E00-EA0C-45A2-8A50-D3AE24398614}" type="presParOf" srcId="{F4FA9EBA-C11E-43EC-AF51-59C4F4FE69CC}" destId="{0907772E-B8C4-4D47-A5D8-435C1963EE83}" srcOrd="1" destOrd="0" presId="urn:microsoft.com/office/officeart/2005/8/layout/pyramid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9BBC5E4-2DAA-44C0-9262-15592CA6E76F}" type="doc">
      <dgm:prSet loTypeId="urn:microsoft.com/office/officeart/2005/8/layout/pyramid3" loCatId="pyramid" qsTypeId="urn:microsoft.com/office/officeart/2005/8/quickstyle/simple1" qsCatId="simple" csTypeId="urn:microsoft.com/office/officeart/2005/8/colors/accent1_3" csCatId="accent1" phldr="1"/>
      <dgm:spPr/>
    </dgm:pt>
    <dgm:pt modelId="{A87EF382-042F-4883-98B3-5FA668CCFB86}">
      <dgm:prSet phldrT="[Text]" custT="1"/>
      <dgm:spPr/>
      <dgm:t>
        <a:bodyPr/>
        <a:lstStyle/>
        <a:p>
          <a:r>
            <a:rPr lang="en-US" sz="2400" b="1" dirty="0">
              <a:solidFill>
                <a:srgbClr val="5A5959"/>
              </a:solidFill>
            </a:rPr>
            <a:t>Savon trop </a:t>
          </a:r>
          <a:r>
            <a:rPr lang="en-US" sz="2400" b="1" dirty="0" err="1">
              <a:solidFill>
                <a:srgbClr val="5A5959"/>
              </a:solidFill>
            </a:rPr>
            <a:t>cher</a:t>
          </a:r>
          <a:endParaRPr lang="en-US" sz="2400" b="1" dirty="0">
            <a:solidFill>
              <a:srgbClr val="5A5959"/>
            </a:solidFill>
          </a:endParaRPr>
        </a:p>
      </dgm:t>
    </dgm:pt>
    <dgm:pt modelId="{5E70FA02-318E-4D8B-A1EC-F7856134BAF4}" type="parTrans" cxnId="{19F9D685-98D0-4FBA-AC0A-EAB4EF7F51E5}">
      <dgm:prSet/>
      <dgm:spPr/>
      <dgm:t>
        <a:bodyPr/>
        <a:lstStyle/>
        <a:p>
          <a:endParaRPr lang="en-US" sz="2400"/>
        </a:p>
      </dgm:t>
    </dgm:pt>
    <dgm:pt modelId="{B485066A-1884-47C8-9F8D-DBEAE1598CF4}" type="sibTrans" cxnId="{19F9D685-98D0-4FBA-AC0A-EAB4EF7F51E5}">
      <dgm:prSet/>
      <dgm:spPr/>
      <dgm:t>
        <a:bodyPr/>
        <a:lstStyle/>
        <a:p>
          <a:endParaRPr lang="en-US" sz="2400"/>
        </a:p>
      </dgm:t>
    </dgm:pt>
    <dgm:pt modelId="{8BBFE2FD-E0A7-4972-B631-E3FC174A8DAD}">
      <dgm:prSet phldrT="[Text]" custT="1"/>
      <dgm:spPr/>
      <dgm:t>
        <a:bodyPr/>
        <a:lstStyle/>
        <a:p>
          <a:r>
            <a:rPr lang="en-US" sz="2400" b="1" dirty="0">
              <a:solidFill>
                <a:srgbClr val="5A5959"/>
              </a:solidFill>
            </a:rPr>
            <a:t>Savon pas </a:t>
          </a:r>
          <a:r>
            <a:rPr lang="en-US" sz="2400" b="1" dirty="0" err="1">
              <a:solidFill>
                <a:srgbClr val="5A5959"/>
              </a:solidFill>
            </a:rPr>
            <a:t>disponible</a:t>
          </a:r>
          <a:endParaRPr lang="en-US" sz="2400" b="1" dirty="0">
            <a:solidFill>
              <a:srgbClr val="5A5959"/>
            </a:solidFill>
          </a:endParaRPr>
        </a:p>
      </dgm:t>
    </dgm:pt>
    <dgm:pt modelId="{5BD8959A-AF83-4BC3-828F-5DF4F0620F1C}" type="parTrans" cxnId="{13404457-721C-4E05-897A-4E644F15DC53}">
      <dgm:prSet/>
      <dgm:spPr/>
      <dgm:t>
        <a:bodyPr/>
        <a:lstStyle/>
        <a:p>
          <a:endParaRPr lang="en-US" sz="2400"/>
        </a:p>
      </dgm:t>
    </dgm:pt>
    <dgm:pt modelId="{2E9A3D02-5765-4D4A-92A0-F8E3B2EE1040}" type="sibTrans" cxnId="{13404457-721C-4E05-897A-4E644F15DC53}">
      <dgm:prSet/>
      <dgm:spPr/>
      <dgm:t>
        <a:bodyPr/>
        <a:lstStyle/>
        <a:p>
          <a:endParaRPr lang="en-US" sz="2400"/>
        </a:p>
      </dgm:t>
    </dgm:pt>
    <dgm:pt modelId="{AB32CEE7-1D4A-475A-91FF-5C45CB649B44}">
      <dgm:prSet phldrT="[Text]" custT="1"/>
      <dgm:spPr/>
      <dgm:t>
        <a:bodyPr/>
        <a:lstStyle/>
        <a:p>
          <a:r>
            <a:rPr lang="en-US" sz="2400" b="1" dirty="0" err="1" smtClean="0">
              <a:solidFill>
                <a:srgbClr val="5A5959"/>
              </a:solidFill>
            </a:rPr>
            <a:t>Préfèrent</a:t>
          </a:r>
          <a:r>
            <a:rPr lang="en-US" sz="2400" b="1" dirty="0" smtClean="0">
              <a:solidFill>
                <a:srgbClr val="5A5959"/>
              </a:solidFill>
            </a:rPr>
            <a:t> </a:t>
          </a:r>
          <a:r>
            <a:rPr lang="en-US" sz="2400" b="1" dirty="0" err="1">
              <a:solidFill>
                <a:srgbClr val="5A5959"/>
              </a:solidFill>
            </a:rPr>
            <a:t>produits</a:t>
          </a:r>
          <a:r>
            <a:rPr lang="en-US" sz="2400" b="1" dirty="0">
              <a:solidFill>
                <a:srgbClr val="5A5959"/>
              </a:solidFill>
            </a:rPr>
            <a:t> </a:t>
          </a:r>
          <a:r>
            <a:rPr lang="en-US" sz="2400" b="1" dirty="0" err="1">
              <a:solidFill>
                <a:srgbClr val="5A5959"/>
              </a:solidFill>
            </a:rPr>
            <a:t>alternatifs</a:t>
          </a:r>
          <a:endParaRPr lang="en-US" sz="2400" b="1" dirty="0">
            <a:solidFill>
              <a:srgbClr val="5A5959"/>
            </a:solidFill>
          </a:endParaRPr>
        </a:p>
      </dgm:t>
    </dgm:pt>
    <dgm:pt modelId="{960D2977-FD00-406C-AA48-0464C3D6E2B8}" type="parTrans" cxnId="{0F6A6924-27A5-4333-92AA-EA4C23F895ED}">
      <dgm:prSet/>
      <dgm:spPr/>
      <dgm:t>
        <a:bodyPr/>
        <a:lstStyle/>
        <a:p>
          <a:endParaRPr lang="en-US" sz="2400"/>
        </a:p>
      </dgm:t>
    </dgm:pt>
    <dgm:pt modelId="{DCB85D0B-E173-416C-BA39-1E11D38F7CC6}" type="sibTrans" cxnId="{0F6A6924-27A5-4333-92AA-EA4C23F895ED}">
      <dgm:prSet/>
      <dgm:spPr/>
      <dgm:t>
        <a:bodyPr/>
        <a:lstStyle/>
        <a:p>
          <a:endParaRPr lang="en-US" sz="2400"/>
        </a:p>
      </dgm:t>
    </dgm:pt>
    <dgm:pt modelId="{B9791238-F30B-4F3F-AEFC-CCCDE1571249}" type="pres">
      <dgm:prSet presAssocID="{39BBC5E4-2DAA-44C0-9262-15592CA6E76F}" presName="Name0" presStyleCnt="0">
        <dgm:presLayoutVars>
          <dgm:dir/>
          <dgm:animLvl val="lvl"/>
          <dgm:resizeHandles val="exact"/>
        </dgm:presLayoutVars>
      </dgm:prSet>
      <dgm:spPr/>
    </dgm:pt>
    <dgm:pt modelId="{A32E163E-8F81-4884-9B11-83E6FEF44DB3}" type="pres">
      <dgm:prSet presAssocID="{A87EF382-042F-4883-98B3-5FA668CCFB86}" presName="Name8" presStyleCnt="0"/>
      <dgm:spPr/>
    </dgm:pt>
    <dgm:pt modelId="{1B3B8CF7-F329-43B0-B814-5D662EDA9263}" type="pres">
      <dgm:prSet presAssocID="{A87EF382-042F-4883-98B3-5FA668CCFB86}" presName="level" presStyleLbl="node1" presStyleIdx="0" presStyleCnt="3" custLinFactNeighborX="-3856" custLinFactNeighborY="0">
        <dgm:presLayoutVars>
          <dgm:chMax val="1"/>
          <dgm:bulletEnabled val="1"/>
        </dgm:presLayoutVars>
      </dgm:prSet>
      <dgm:spPr/>
      <dgm:t>
        <a:bodyPr/>
        <a:lstStyle/>
        <a:p>
          <a:endParaRPr lang="en-US"/>
        </a:p>
      </dgm:t>
    </dgm:pt>
    <dgm:pt modelId="{781C24B9-F5FC-43DE-93D8-1122DB7AC213}" type="pres">
      <dgm:prSet presAssocID="{A87EF382-042F-4883-98B3-5FA668CCFB86}" presName="levelTx" presStyleLbl="revTx" presStyleIdx="0" presStyleCnt="0">
        <dgm:presLayoutVars>
          <dgm:chMax val="1"/>
          <dgm:bulletEnabled val="1"/>
        </dgm:presLayoutVars>
      </dgm:prSet>
      <dgm:spPr/>
      <dgm:t>
        <a:bodyPr/>
        <a:lstStyle/>
        <a:p>
          <a:endParaRPr lang="en-US"/>
        </a:p>
      </dgm:t>
    </dgm:pt>
    <dgm:pt modelId="{64721FA9-DCB1-494B-84F7-5A1674CD2145}" type="pres">
      <dgm:prSet presAssocID="{8BBFE2FD-E0A7-4972-B631-E3FC174A8DAD}" presName="Name8" presStyleCnt="0"/>
      <dgm:spPr/>
    </dgm:pt>
    <dgm:pt modelId="{398A7C5C-D71E-4241-BBBC-C15C52233CFA}" type="pres">
      <dgm:prSet presAssocID="{8BBFE2FD-E0A7-4972-B631-E3FC174A8DAD}" presName="level" presStyleLbl="node1" presStyleIdx="1" presStyleCnt="3">
        <dgm:presLayoutVars>
          <dgm:chMax val="1"/>
          <dgm:bulletEnabled val="1"/>
        </dgm:presLayoutVars>
      </dgm:prSet>
      <dgm:spPr/>
      <dgm:t>
        <a:bodyPr/>
        <a:lstStyle/>
        <a:p>
          <a:endParaRPr lang="en-US"/>
        </a:p>
      </dgm:t>
    </dgm:pt>
    <dgm:pt modelId="{2DEFC8B0-968C-4D3B-A3AE-AE67CE020BDC}" type="pres">
      <dgm:prSet presAssocID="{8BBFE2FD-E0A7-4972-B631-E3FC174A8DAD}" presName="levelTx" presStyleLbl="revTx" presStyleIdx="0" presStyleCnt="0">
        <dgm:presLayoutVars>
          <dgm:chMax val="1"/>
          <dgm:bulletEnabled val="1"/>
        </dgm:presLayoutVars>
      </dgm:prSet>
      <dgm:spPr/>
      <dgm:t>
        <a:bodyPr/>
        <a:lstStyle/>
        <a:p>
          <a:endParaRPr lang="en-US"/>
        </a:p>
      </dgm:t>
    </dgm:pt>
    <dgm:pt modelId="{C4833093-0536-45AA-B4BF-35ECCBF145A9}" type="pres">
      <dgm:prSet presAssocID="{AB32CEE7-1D4A-475A-91FF-5C45CB649B44}" presName="Name8" presStyleCnt="0"/>
      <dgm:spPr/>
    </dgm:pt>
    <dgm:pt modelId="{4781629F-A99A-4D93-85B0-DCFAD8F7E717}" type="pres">
      <dgm:prSet presAssocID="{AB32CEE7-1D4A-475A-91FF-5C45CB649B44}" presName="level" presStyleLbl="node1" presStyleIdx="2" presStyleCnt="3">
        <dgm:presLayoutVars>
          <dgm:chMax val="1"/>
          <dgm:bulletEnabled val="1"/>
        </dgm:presLayoutVars>
      </dgm:prSet>
      <dgm:spPr/>
      <dgm:t>
        <a:bodyPr/>
        <a:lstStyle/>
        <a:p>
          <a:endParaRPr lang="en-US"/>
        </a:p>
      </dgm:t>
    </dgm:pt>
    <dgm:pt modelId="{42A31B81-DB70-4698-97F1-E584D85B9D1C}" type="pres">
      <dgm:prSet presAssocID="{AB32CEE7-1D4A-475A-91FF-5C45CB649B44}" presName="levelTx" presStyleLbl="revTx" presStyleIdx="0" presStyleCnt="0">
        <dgm:presLayoutVars>
          <dgm:chMax val="1"/>
          <dgm:bulletEnabled val="1"/>
        </dgm:presLayoutVars>
      </dgm:prSet>
      <dgm:spPr/>
      <dgm:t>
        <a:bodyPr/>
        <a:lstStyle/>
        <a:p>
          <a:endParaRPr lang="en-US"/>
        </a:p>
      </dgm:t>
    </dgm:pt>
  </dgm:ptLst>
  <dgm:cxnLst>
    <dgm:cxn modelId="{0F6A6924-27A5-4333-92AA-EA4C23F895ED}" srcId="{39BBC5E4-2DAA-44C0-9262-15592CA6E76F}" destId="{AB32CEE7-1D4A-475A-91FF-5C45CB649B44}" srcOrd="2" destOrd="0" parTransId="{960D2977-FD00-406C-AA48-0464C3D6E2B8}" sibTransId="{DCB85D0B-E173-416C-BA39-1E11D38F7CC6}"/>
    <dgm:cxn modelId="{13404457-721C-4E05-897A-4E644F15DC53}" srcId="{39BBC5E4-2DAA-44C0-9262-15592CA6E76F}" destId="{8BBFE2FD-E0A7-4972-B631-E3FC174A8DAD}" srcOrd="1" destOrd="0" parTransId="{5BD8959A-AF83-4BC3-828F-5DF4F0620F1C}" sibTransId="{2E9A3D02-5765-4D4A-92A0-F8E3B2EE1040}"/>
    <dgm:cxn modelId="{C2D69269-DCD4-4D56-A7A2-4831B886BC8E}" type="presOf" srcId="{A87EF382-042F-4883-98B3-5FA668CCFB86}" destId="{1B3B8CF7-F329-43B0-B814-5D662EDA9263}" srcOrd="0" destOrd="0" presId="urn:microsoft.com/office/officeart/2005/8/layout/pyramid3"/>
    <dgm:cxn modelId="{38023054-682B-44CD-A0BD-95FAC8033329}" type="presOf" srcId="{A87EF382-042F-4883-98B3-5FA668CCFB86}" destId="{781C24B9-F5FC-43DE-93D8-1122DB7AC213}" srcOrd="1" destOrd="0" presId="urn:microsoft.com/office/officeart/2005/8/layout/pyramid3"/>
    <dgm:cxn modelId="{09A6D346-C143-409F-B140-42AEBCBA3F79}" type="presOf" srcId="{8BBFE2FD-E0A7-4972-B631-E3FC174A8DAD}" destId="{398A7C5C-D71E-4241-BBBC-C15C52233CFA}" srcOrd="0" destOrd="0" presId="urn:microsoft.com/office/officeart/2005/8/layout/pyramid3"/>
    <dgm:cxn modelId="{19F9D685-98D0-4FBA-AC0A-EAB4EF7F51E5}" srcId="{39BBC5E4-2DAA-44C0-9262-15592CA6E76F}" destId="{A87EF382-042F-4883-98B3-5FA668CCFB86}" srcOrd="0" destOrd="0" parTransId="{5E70FA02-318E-4D8B-A1EC-F7856134BAF4}" sibTransId="{B485066A-1884-47C8-9F8D-DBEAE1598CF4}"/>
    <dgm:cxn modelId="{7871B5AE-3563-456F-B463-0499D1ABD267}" type="presOf" srcId="{8BBFE2FD-E0A7-4972-B631-E3FC174A8DAD}" destId="{2DEFC8B0-968C-4D3B-A3AE-AE67CE020BDC}" srcOrd="1" destOrd="0" presId="urn:microsoft.com/office/officeart/2005/8/layout/pyramid3"/>
    <dgm:cxn modelId="{FD2640E8-B35C-49DA-9F56-CB1F0BADE0B2}" type="presOf" srcId="{39BBC5E4-2DAA-44C0-9262-15592CA6E76F}" destId="{B9791238-F30B-4F3F-AEFC-CCCDE1571249}" srcOrd="0" destOrd="0" presId="urn:microsoft.com/office/officeart/2005/8/layout/pyramid3"/>
    <dgm:cxn modelId="{5E9746C5-6A27-4570-ACCF-4DF0FC8C03F9}" type="presOf" srcId="{AB32CEE7-1D4A-475A-91FF-5C45CB649B44}" destId="{42A31B81-DB70-4698-97F1-E584D85B9D1C}" srcOrd="1" destOrd="0" presId="urn:microsoft.com/office/officeart/2005/8/layout/pyramid3"/>
    <dgm:cxn modelId="{8B24B857-B4EF-4536-813C-C100C91AB983}" type="presOf" srcId="{AB32CEE7-1D4A-475A-91FF-5C45CB649B44}" destId="{4781629F-A99A-4D93-85B0-DCFAD8F7E717}" srcOrd="0" destOrd="0" presId="urn:microsoft.com/office/officeart/2005/8/layout/pyramid3"/>
    <dgm:cxn modelId="{AEF4203E-2EEF-4E25-BFC3-948B22FEBF70}" type="presParOf" srcId="{B9791238-F30B-4F3F-AEFC-CCCDE1571249}" destId="{A32E163E-8F81-4884-9B11-83E6FEF44DB3}" srcOrd="0" destOrd="0" presId="urn:microsoft.com/office/officeart/2005/8/layout/pyramid3"/>
    <dgm:cxn modelId="{BE16A6F6-CBC7-4574-ABBC-D23C5236AF76}" type="presParOf" srcId="{A32E163E-8F81-4884-9B11-83E6FEF44DB3}" destId="{1B3B8CF7-F329-43B0-B814-5D662EDA9263}" srcOrd="0" destOrd="0" presId="urn:microsoft.com/office/officeart/2005/8/layout/pyramid3"/>
    <dgm:cxn modelId="{5DFCBD84-8C01-47EA-96B4-EC02FD114623}" type="presParOf" srcId="{A32E163E-8F81-4884-9B11-83E6FEF44DB3}" destId="{781C24B9-F5FC-43DE-93D8-1122DB7AC213}" srcOrd="1" destOrd="0" presId="urn:microsoft.com/office/officeart/2005/8/layout/pyramid3"/>
    <dgm:cxn modelId="{3C754052-30FB-45E9-B931-DA326EA1EF05}" type="presParOf" srcId="{B9791238-F30B-4F3F-AEFC-CCCDE1571249}" destId="{64721FA9-DCB1-494B-84F7-5A1674CD2145}" srcOrd="1" destOrd="0" presId="urn:microsoft.com/office/officeart/2005/8/layout/pyramid3"/>
    <dgm:cxn modelId="{F9049F96-89CF-4576-B695-74AD00BB09C1}" type="presParOf" srcId="{64721FA9-DCB1-494B-84F7-5A1674CD2145}" destId="{398A7C5C-D71E-4241-BBBC-C15C52233CFA}" srcOrd="0" destOrd="0" presId="urn:microsoft.com/office/officeart/2005/8/layout/pyramid3"/>
    <dgm:cxn modelId="{1AF7FD30-30A4-4FA0-A12F-8AEA1C8ECF6A}" type="presParOf" srcId="{64721FA9-DCB1-494B-84F7-5A1674CD2145}" destId="{2DEFC8B0-968C-4D3B-A3AE-AE67CE020BDC}" srcOrd="1" destOrd="0" presId="urn:microsoft.com/office/officeart/2005/8/layout/pyramid3"/>
    <dgm:cxn modelId="{9E7E929A-1DE9-44E1-B7F9-F1B0B679CFDB}" type="presParOf" srcId="{B9791238-F30B-4F3F-AEFC-CCCDE1571249}" destId="{C4833093-0536-45AA-B4BF-35ECCBF145A9}" srcOrd="2" destOrd="0" presId="urn:microsoft.com/office/officeart/2005/8/layout/pyramid3"/>
    <dgm:cxn modelId="{1A6A054A-BF0F-490C-9B81-18481DE43DE9}" type="presParOf" srcId="{C4833093-0536-45AA-B4BF-35ECCBF145A9}" destId="{4781629F-A99A-4D93-85B0-DCFAD8F7E717}" srcOrd="0" destOrd="0" presId="urn:microsoft.com/office/officeart/2005/8/layout/pyramid3"/>
    <dgm:cxn modelId="{559719F6-4363-439E-B46B-74D799F92252}" type="presParOf" srcId="{C4833093-0536-45AA-B4BF-35ECCBF145A9}" destId="{42A31B81-DB70-4698-97F1-E584D85B9D1C}" srcOrd="1" destOrd="0" presId="urn:microsoft.com/office/officeart/2005/8/layout/pyramid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C440FA-DDA1-43D3-A7EF-2A644D4FB319}">
      <dsp:nvSpPr>
        <dsp:cNvPr id="0" name=""/>
        <dsp:cNvSpPr/>
      </dsp:nvSpPr>
      <dsp:spPr>
        <a:xfrm>
          <a:off x="0" y="1682194"/>
          <a:ext cx="7948612" cy="2230228"/>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74C90D6-8647-428A-B641-E1AE07D5998B}">
      <dsp:nvSpPr>
        <dsp:cNvPr id="0" name=""/>
        <dsp:cNvSpPr/>
      </dsp:nvSpPr>
      <dsp:spPr>
        <a:xfrm>
          <a:off x="100860" y="1532657"/>
          <a:ext cx="1722069" cy="13136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1">
          <a:noAutofit/>
        </a:bodyPr>
        <a:lstStyle/>
        <a:p>
          <a:pPr lvl="0" algn="ctr" defTabSz="711200">
            <a:lnSpc>
              <a:spcPct val="90000"/>
            </a:lnSpc>
            <a:spcBef>
              <a:spcPct val="0"/>
            </a:spcBef>
            <a:spcAft>
              <a:spcPct val="35000"/>
            </a:spcAft>
          </a:pPr>
          <a:r>
            <a:rPr lang="en-US" sz="1600" b="1" kern="1200" dirty="0"/>
            <a:t>Avril-Mai : </a:t>
          </a:r>
          <a:r>
            <a:rPr lang="en-US" sz="1600" b="0" kern="1200" dirty="0" err="1"/>
            <a:t>Mobilisation</a:t>
          </a:r>
          <a:r>
            <a:rPr lang="en-US" sz="1600" b="0" kern="1200" dirty="0"/>
            <a:t> des </a:t>
          </a:r>
          <a:r>
            <a:rPr lang="en-US" sz="1600" b="0" kern="1200" dirty="0" err="1"/>
            <a:t>partenaires</a:t>
          </a:r>
          <a:r>
            <a:rPr lang="en-US" sz="1600" b="0" kern="1200" dirty="0"/>
            <a:t>, </a:t>
          </a:r>
          <a:r>
            <a:rPr lang="en-US" sz="1600" b="0" kern="1200" dirty="0" err="1"/>
            <a:t>logistique</a:t>
          </a:r>
          <a:endParaRPr lang="en-US" sz="1600" b="0" kern="1200" dirty="0"/>
        </a:p>
        <a:p>
          <a:pPr marL="285750" lvl="1" indent="-285750" algn="l" defTabSz="1600200">
            <a:lnSpc>
              <a:spcPct val="90000"/>
            </a:lnSpc>
            <a:spcBef>
              <a:spcPct val="0"/>
            </a:spcBef>
            <a:spcAft>
              <a:spcPct val="15000"/>
            </a:spcAft>
            <a:buChar char="••"/>
          </a:pPr>
          <a:endParaRPr lang="en-US" sz="3600" kern="1200" dirty="0"/>
        </a:p>
      </dsp:txBody>
      <dsp:txXfrm>
        <a:off x="100860" y="1532657"/>
        <a:ext cx="1722069" cy="1313604"/>
      </dsp:txXfrm>
    </dsp:sp>
    <dsp:sp modelId="{3F3F2B80-6BD2-4CDA-9972-8170F5BB8999}">
      <dsp:nvSpPr>
        <dsp:cNvPr id="0" name=""/>
        <dsp:cNvSpPr/>
      </dsp:nvSpPr>
      <dsp:spPr>
        <a:xfrm>
          <a:off x="738233" y="2508448"/>
          <a:ext cx="557557" cy="55755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B76B75-A32F-4C20-B267-50A710CEDE0D}">
      <dsp:nvSpPr>
        <dsp:cNvPr id="0" name=""/>
        <dsp:cNvSpPr/>
      </dsp:nvSpPr>
      <dsp:spPr>
        <a:xfrm>
          <a:off x="1811753" y="3345341"/>
          <a:ext cx="1722069" cy="22302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lvl="0" algn="ctr" defTabSz="711200">
            <a:lnSpc>
              <a:spcPct val="90000"/>
            </a:lnSpc>
            <a:spcBef>
              <a:spcPct val="0"/>
            </a:spcBef>
            <a:spcAft>
              <a:spcPct val="35000"/>
            </a:spcAft>
          </a:pPr>
          <a:r>
            <a:rPr lang="en-US" sz="1600" b="1" kern="1200" dirty="0"/>
            <a:t>6-8 </a:t>
          </a:r>
          <a:r>
            <a:rPr lang="en-US" sz="1600" b="1" kern="1200" dirty="0" err="1"/>
            <a:t>juin</a:t>
          </a:r>
          <a:r>
            <a:rPr lang="en-US" sz="1600" b="1" kern="1200" dirty="0"/>
            <a:t> </a:t>
          </a:r>
          <a:r>
            <a:rPr lang="en-US" sz="1600" kern="1200" dirty="0"/>
            <a:t>: Formation des </a:t>
          </a:r>
          <a:r>
            <a:rPr lang="en-US" sz="1600" kern="1200" dirty="0" err="1"/>
            <a:t>partenaires</a:t>
          </a:r>
          <a:r>
            <a:rPr lang="en-US" sz="1600" kern="1200" dirty="0"/>
            <a:t> </a:t>
          </a:r>
        </a:p>
      </dsp:txBody>
      <dsp:txXfrm>
        <a:off x="1811753" y="3345341"/>
        <a:ext cx="1722069" cy="2230228"/>
      </dsp:txXfrm>
    </dsp:sp>
    <dsp:sp modelId="{1D4F28D1-13FF-4E43-A4B7-1FF8149C46C2}">
      <dsp:nvSpPr>
        <dsp:cNvPr id="0" name=""/>
        <dsp:cNvSpPr/>
      </dsp:nvSpPr>
      <dsp:spPr>
        <a:xfrm>
          <a:off x="2394010" y="2509006"/>
          <a:ext cx="557557" cy="55755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FC9FFE-26D0-473C-9741-15A72A3221BD}">
      <dsp:nvSpPr>
        <dsp:cNvPr id="0" name=""/>
        <dsp:cNvSpPr/>
      </dsp:nvSpPr>
      <dsp:spPr>
        <a:xfrm>
          <a:off x="3603825" y="832265"/>
          <a:ext cx="1656975" cy="14714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lvl="0" algn="ctr" defTabSz="711200">
            <a:lnSpc>
              <a:spcPct val="90000"/>
            </a:lnSpc>
            <a:spcBef>
              <a:spcPct val="0"/>
            </a:spcBef>
            <a:spcAft>
              <a:spcPct val="35000"/>
            </a:spcAft>
          </a:pPr>
          <a:r>
            <a:rPr lang="en-US" sz="1600" b="1" kern="1200" dirty="0"/>
            <a:t>11-24 </a:t>
          </a:r>
          <a:r>
            <a:rPr lang="en-US" sz="1600" b="1" kern="1200" dirty="0" err="1"/>
            <a:t>juin</a:t>
          </a:r>
          <a:r>
            <a:rPr lang="en-US" sz="1600" b="1" kern="1200" dirty="0"/>
            <a:t> : </a:t>
          </a:r>
          <a:r>
            <a:rPr lang="en-US" sz="1600" b="0" kern="1200" dirty="0" err="1"/>
            <a:t>Collecte</a:t>
          </a:r>
          <a:r>
            <a:rPr lang="en-US" sz="1600" b="0" kern="1200" dirty="0"/>
            <a:t> des </a:t>
          </a:r>
          <a:r>
            <a:rPr lang="en-US" sz="1600" b="0" kern="1200" dirty="0" err="1"/>
            <a:t>données</a:t>
          </a:r>
          <a:r>
            <a:rPr lang="en-US" sz="1600" b="0" kern="1200" dirty="0"/>
            <a:t> et </a:t>
          </a:r>
          <a:r>
            <a:rPr lang="en-US" sz="1600" b="0" kern="1200" dirty="0" err="1"/>
            <a:t>nettoyage</a:t>
          </a:r>
          <a:endParaRPr lang="en-US" sz="1600" b="0" kern="1200" dirty="0"/>
        </a:p>
      </dsp:txBody>
      <dsp:txXfrm>
        <a:off x="3603825" y="832265"/>
        <a:ext cx="1656975" cy="1471459"/>
      </dsp:txXfrm>
    </dsp:sp>
    <dsp:sp modelId="{6DDB8847-5707-4EF6-956D-3805CF603F0E}">
      <dsp:nvSpPr>
        <dsp:cNvPr id="0" name=""/>
        <dsp:cNvSpPr/>
      </dsp:nvSpPr>
      <dsp:spPr>
        <a:xfrm>
          <a:off x="4154562" y="2505120"/>
          <a:ext cx="557557" cy="55755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408B59-74C8-49E6-BBAB-86CD7A66C8BD}">
      <dsp:nvSpPr>
        <dsp:cNvPr id="0" name=""/>
        <dsp:cNvSpPr/>
      </dsp:nvSpPr>
      <dsp:spPr>
        <a:xfrm>
          <a:off x="5228082" y="3345341"/>
          <a:ext cx="1722069" cy="22302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lvl="0" algn="ctr" defTabSz="711200">
            <a:lnSpc>
              <a:spcPct val="90000"/>
            </a:lnSpc>
            <a:spcBef>
              <a:spcPct val="0"/>
            </a:spcBef>
            <a:spcAft>
              <a:spcPct val="35000"/>
            </a:spcAft>
          </a:pPr>
          <a:r>
            <a:rPr lang="en-US" sz="1600" b="1" kern="1200" dirty="0" err="1"/>
            <a:t>Juillet</a:t>
          </a:r>
          <a:r>
            <a:rPr lang="en-US" sz="1600" b="1" kern="1200" dirty="0"/>
            <a:t> </a:t>
          </a:r>
          <a:r>
            <a:rPr lang="en-US" sz="1600" kern="1200" dirty="0"/>
            <a:t>: </a:t>
          </a:r>
          <a:r>
            <a:rPr lang="en-US" sz="1600" kern="1200" dirty="0" err="1"/>
            <a:t>Analyse</a:t>
          </a:r>
          <a:r>
            <a:rPr lang="en-US" sz="1600" kern="1200" dirty="0"/>
            <a:t>, presentation des </a:t>
          </a:r>
          <a:r>
            <a:rPr lang="en-US" sz="1600" kern="1200" dirty="0" err="1"/>
            <a:t>résultats</a:t>
          </a:r>
          <a:r>
            <a:rPr lang="en-US" sz="1600" kern="1200" dirty="0"/>
            <a:t>, production de fiches </a:t>
          </a:r>
          <a:r>
            <a:rPr lang="en-US" sz="1600" kern="1200" dirty="0" err="1"/>
            <a:t>d’information</a:t>
          </a:r>
          <a:r>
            <a:rPr lang="en-US" sz="1600" kern="1200" dirty="0"/>
            <a:t> et résumé </a:t>
          </a:r>
          <a:r>
            <a:rPr lang="en-US" sz="1600" kern="1200" dirty="0" err="1"/>
            <a:t>exécutif</a:t>
          </a:r>
          <a:r>
            <a:rPr lang="en-US" sz="1600" kern="1200" dirty="0"/>
            <a:t> </a:t>
          </a:r>
        </a:p>
      </dsp:txBody>
      <dsp:txXfrm>
        <a:off x="5228082" y="3345341"/>
        <a:ext cx="1722069" cy="2230228"/>
      </dsp:txXfrm>
    </dsp:sp>
    <dsp:sp modelId="{31034C5A-64BC-4092-8D74-A447DD1A5B02}">
      <dsp:nvSpPr>
        <dsp:cNvPr id="0" name=""/>
        <dsp:cNvSpPr/>
      </dsp:nvSpPr>
      <dsp:spPr>
        <a:xfrm>
          <a:off x="5800804" y="2509006"/>
          <a:ext cx="557557" cy="55755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8A024B-D3FF-45D2-B93A-A35D9C659529}">
      <dsp:nvSpPr>
        <dsp:cNvPr id="0" name=""/>
        <dsp:cNvSpPr/>
      </dsp:nvSpPr>
      <dsp:spPr>
        <a:xfrm rot="10800000">
          <a:off x="0" y="0"/>
          <a:ext cx="6314320" cy="1398638"/>
        </a:xfrm>
        <a:prstGeom prst="trapezoid">
          <a:avLst>
            <a:gd name="adj" fmla="val 7524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fr-FR" sz="2400" b="0" kern="1200" dirty="0"/>
            <a:t>Insécurité liée aux violences de groupes armés</a:t>
          </a:r>
          <a:endParaRPr lang="en-US" sz="2400" b="0" kern="1200" dirty="0"/>
        </a:p>
      </dsp:txBody>
      <dsp:txXfrm rot="-10800000">
        <a:off x="1105005" y="0"/>
        <a:ext cx="4104308" cy="1398638"/>
      </dsp:txXfrm>
    </dsp:sp>
    <dsp:sp modelId="{418CF862-40CC-423F-8653-89C510390A03}">
      <dsp:nvSpPr>
        <dsp:cNvPr id="0" name=""/>
        <dsp:cNvSpPr/>
      </dsp:nvSpPr>
      <dsp:spPr>
        <a:xfrm rot="10800000">
          <a:off x="1052386" y="1365840"/>
          <a:ext cx="4209546" cy="1398638"/>
        </a:xfrm>
        <a:prstGeom prst="trapezoid">
          <a:avLst>
            <a:gd name="adj" fmla="val 7524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fr-FR" sz="2400" b="0" i="0" u="none" kern="1200" dirty="0"/>
            <a:t>Problème d'accès à la nourriture</a:t>
          </a:r>
          <a:endParaRPr lang="en-US" sz="2400" b="0" kern="1200" dirty="0"/>
        </a:p>
      </dsp:txBody>
      <dsp:txXfrm rot="-10800000">
        <a:off x="1789057" y="1365840"/>
        <a:ext cx="2736205" cy="1398638"/>
      </dsp:txXfrm>
    </dsp:sp>
    <dsp:sp modelId="{535CFF20-7B66-4897-9E5D-FF73E77926BB}">
      <dsp:nvSpPr>
        <dsp:cNvPr id="0" name=""/>
        <dsp:cNvSpPr/>
      </dsp:nvSpPr>
      <dsp:spPr>
        <a:xfrm rot="10800000">
          <a:off x="2094586" y="2764479"/>
          <a:ext cx="2104773" cy="1398638"/>
        </a:xfrm>
        <a:prstGeom prst="trapezoid">
          <a:avLst>
            <a:gd name="adj" fmla="val 7524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0" i="0" u="none" kern="1200" dirty="0" err="1"/>
            <a:t>Perte</a:t>
          </a:r>
          <a:r>
            <a:rPr lang="en-US" sz="2400" b="0" i="0" u="none" kern="1200" dirty="0"/>
            <a:t> </a:t>
          </a:r>
          <a:r>
            <a:rPr lang="en-US" sz="2400" b="0" i="0" u="none" kern="1200" dirty="0" err="1"/>
            <a:t>moyens</a:t>
          </a:r>
          <a:r>
            <a:rPr lang="en-US" sz="2400" b="0" i="0" u="none" kern="1200" dirty="0"/>
            <a:t> de </a:t>
          </a:r>
          <a:r>
            <a:rPr lang="en-US" sz="2400" b="0" i="0" u="none" kern="1200" dirty="0" err="1"/>
            <a:t>subsistance</a:t>
          </a:r>
          <a:endParaRPr lang="en-US" sz="2400" b="0" kern="1200" dirty="0"/>
        </a:p>
      </dsp:txBody>
      <dsp:txXfrm rot="-10800000">
        <a:off x="2094586" y="2764479"/>
        <a:ext cx="2104773" cy="13986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3B8CF7-F329-43B0-B814-5D662EDA9263}">
      <dsp:nvSpPr>
        <dsp:cNvPr id="0" name=""/>
        <dsp:cNvSpPr/>
      </dsp:nvSpPr>
      <dsp:spPr>
        <a:xfrm rot="10800000">
          <a:off x="0" y="0"/>
          <a:ext cx="3876675" cy="1306636"/>
        </a:xfrm>
        <a:prstGeom prst="trapezoid">
          <a:avLst>
            <a:gd name="adj" fmla="val 49449"/>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a:solidFill>
                <a:srgbClr val="5A5959"/>
              </a:solidFill>
            </a:rPr>
            <a:t>Savon trop </a:t>
          </a:r>
          <a:r>
            <a:rPr lang="en-US" sz="2400" b="1" kern="1200" dirty="0" err="1">
              <a:solidFill>
                <a:srgbClr val="5A5959"/>
              </a:solidFill>
            </a:rPr>
            <a:t>cher</a:t>
          </a:r>
          <a:endParaRPr lang="en-US" sz="2400" b="1" kern="1200" dirty="0">
            <a:solidFill>
              <a:srgbClr val="5A5959"/>
            </a:solidFill>
          </a:endParaRPr>
        </a:p>
      </dsp:txBody>
      <dsp:txXfrm rot="-10800000">
        <a:off x="678418" y="0"/>
        <a:ext cx="2519839" cy="1306636"/>
      </dsp:txXfrm>
    </dsp:sp>
    <dsp:sp modelId="{398A7C5C-D71E-4241-BBBC-C15C52233CFA}">
      <dsp:nvSpPr>
        <dsp:cNvPr id="0" name=""/>
        <dsp:cNvSpPr/>
      </dsp:nvSpPr>
      <dsp:spPr>
        <a:xfrm rot="10800000">
          <a:off x="646112" y="1306636"/>
          <a:ext cx="2584450" cy="1306636"/>
        </a:xfrm>
        <a:prstGeom prst="trapezoid">
          <a:avLst>
            <a:gd name="adj" fmla="val 49449"/>
          </a:avLst>
        </a:prstGeom>
        <a:solidFill>
          <a:schemeClr val="accent1">
            <a:shade val="80000"/>
            <a:hueOff val="4685"/>
            <a:satOff val="6920"/>
            <a:lumOff val="109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a:solidFill>
                <a:srgbClr val="5A5959"/>
              </a:solidFill>
            </a:rPr>
            <a:t>Savon pas </a:t>
          </a:r>
          <a:r>
            <a:rPr lang="en-US" sz="2400" b="1" kern="1200" dirty="0" err="1">
              <a:solidFill>
                <a:srgbClr val="5A5959"/>
              </a:solidFill>
            </a:rPr>
            <a:t>disponible</a:t>
          </a:r>
          <a:endParaRPr lang="en-US" sz="2400" b="1" kern="1200" dirty="0">
            <a:solidFill>
              <a:srgbClr val="5A5959"/>
            </a:solidFill>
          </a:endParaRPr>
        </a:p>
      </dsp:txBody>
      <dsp:txXfrm rot="-10800000">
        <a:off x="1098391" y="1306636"/>
        <a:ext cx="1679892" cy="1306636"/>
      </dsp:txXfrm>
    </dsp:sp>
    <dsp:sp modelId="{4781629F-A99A-4D93-85B0-DCFAD8F7E717}">
      <dsp:nvSpPr>
        <dsp:cNvPr id="0" name=""/>
        <dsp:cNvSpPr/>
      </dsp:nvSpPr>
      <dsp:spPr>
        <a:xfrm rot="10800000">
          <a:off x="1292225" y="2613273"/>
          <a:ext cx="1292225" cy="1306636"/>
        </a:xfrm>
        <a:prstGeom prst="trapezoid">
          <a:avLst>
            <a:gd name="adj" fmla="val 50000"/>
          </a:avLst>
        </a:prstGeom>
        <a:solidFill>
          <a:schemeClr val="accent1">
            <a:shade val="80000"/>
            <a:hueOff val="9370"/>
            <a:satOff val="13840"/>
            <a:lumOff val="219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err="1" smtClean="0">
              <a:solidFill>
                <a:srgbClr val="5A5959"/>
              </a:solidFill>
            </a:rPr>
            <a:t>Préfèrent</a:t>
          </a:r>
          <a:r>
            <a:rPr lang="en-US" sz="2400" b="1" kern="1200" dirty="0" smtClean="0">
              <a:solidFill>
                <a:srgbClr val="5A5959"/>
              </a:solidFill>
            </a:rPr>
            <a:t> </a:t>
          </a:r>
          <a:r>
            <a:rPr lang="en-US" sz="2400" b="1" kern="1200" dirty="0" err="1">
              <a:solidFill>
                <a:srgbClr val="5A5959"/>
              </a:solidFill>
            </a:rPr>
            <a:t>produits</a:t>
          </a:r>
          <a:r>
            <a:rPr lang="en-US" sz="2400" b="1" kern="1200" dirty="0">
              <a:solidFill>
                <a:srgbClr val="5A5959"/>
              </a:solidFill>
            </a:rPr>
            <a:t> </a:t>
          </a:r>
          <a:r>
            <a:rPr lang="en-US" sz="2400" b="1" kern="1200" dirty="0" err="1">
              <a:solidFill>
                <a:srgbClr val="5A5959"/>
              </a:solidFill>
            </a:rPr>
            <a:t>alternatifs</a:t>
          </a:r>
          <a:endParaRPr lang="en-US" sz="2400" b="1" kern="1200" dirty="0">
            <a:solidFill>
              <a:srgbClr val="5A5959"/>
            </a:solidFill>
          </a:endParaRPr>
        </a:p>
      </dsp:txBody>
      <dsp:txXfrm rot="-10800000">
        <a:off x="1292225" y="2613273"/>
        <a:ext cx="1292225" cy="130663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9780D2-73DC-4398-9D86-EE459B5D567D}" type="datetimeFigureOut">
              <a:rPr lang="fr-FR" smtClean="0"/>
              <a:t>27/08/2018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27FC7D-0EA1-4DA1-8DA4-667535956176}" type="slidenum">
              <a:rPr lang="fr-FR" smtClean="0"/>
              <a:t>‹#›</a:t>
            </a:fld>
            <a:endParaRPr lang="fr-FR"/>
          </a:p>
        </p:txBody>
      </p:sp>
    </p:spTree>
    <p:extLst>
      <p:ext uri="{BB962C8B-B14F-4D97-AF65-F5344CB8AC3E}">
        <p14:creationId xmlns:p14="http://schemas.microsoft.com/office/powerpoint/2010/main" val="1505047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2</a:t>
            </a:fld>
            <a:endParaRPr lang="fr-FR"/>
          </a:p>
        </p:txBody>
      </p:sp>
    </p:spTree>
    <p:extLst>
      <p:ext uri="{BB962C8B-B14F-4D97-AF65-F5344CB8AC3E}">
        <p14:creationId xmlns:p14="http://schemas.microsoft.com/office/powerpoint/2010/main" val="21930055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14</a:t>
            </a:fld>
            <a:endParaRPr lang="fr-FR"/>
          </a:p>
        </p:txBody>
      </p:sp>
    </p:spTree>
    <p:extLst>
      <p:ext uri="{BB962C8B-B14F-4D97-AF65-F5344CB8AC3E}">
        <p14:creationId xmlns:p14="http://schemas.microsoft.com/office/powerpoint/2010/main" val="17985326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7FC7D-0EA1-4DA1-8DA4-667535956176}" type="slidenum">
              <a:rPr lang="fr-FR" smtClean="0"/>
              <a:t>15</a:t>
            </a:fld>
            <a:endParaRPr lang="fr-FR"/>
          </a:p>
        </p:txBody>
      </p:sp>
    </p:spTree>
    <p:extLst>
      <p:ext uri="{BB962C8B-B14F-4D97-AF65-F5344CB8AC3E}">
        <p14:creationId xmlns:p14="http://schemas.microsoft.com/office/powerpoint/2010/main" val="11513771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17</a:t>
            </a:fld>
            <a:endParaRPr lang="fr-FR"/>
          </a:p>
        </p:txBody>
      </p:sp>
    </p:spTree>
    <p:extLst>
      <p:ext uri="{BB962C8B-B14F-4D97-AF65-F5344CB8AC3E}">
        <p14:creationId xmlns:p14="http://schemas.microsoft.com/office/powerpoint/2010/main" val="38798706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Ici il s’agit de la proportion</a:t>
            </a:r>
            <a:r>
              <a:rPr lang="fr-FR" baseline="0" dirty="0"/>
              <a:t> de villages pour les AS couvertes par l’évaluation. </a:t>
            </a:r>
            <a:endParaRPr lang="fr-FR" dirty="0"/>
          </a:p>
          <a:p>
            <a:r>
              <a:rPr lang="fr-FR" dirty="0"/>
              <a:t>Dans 5 des 8 ZS de santé,</a:t>
            </a:r>
            <a:r>
              <a:rPr lang="fr-FR" baseline="0" dirty="0"/>
              <a:t> plus de 50% des villages sont signalés par les IC comme hébergeant des retournés.</a:t>
            </a:r>
          </a:p>
          <a:p>
            <a:r>
              <a:rPr lang="fr-FR" baseline="0" dirty="0"/>
              <a:t>Les ZS de </a:t>
            </a:r>
            <a:r>
              <a:rPr lang="fr-FR" baseline="0" dirty="0" err="1"/>
              <a:t>Saramabila</a:t>
            </a:r>
            <a:r>
              <a:rPr lang="fr-FR" baseline="0" dirty="0"/>
              <a:t>, </a:t>
            </a:r>
            <a:r>
              <a:rPr lang="fr-FR" baseline="0" dirty="0" err="1"/>
              <a:t>Fizi</a:t>
            </a:r>
            <a:r>
              <a:rPr lang="fr-FR" baseline="0" dirty="0"/>
              <a:t>, </a:t>
            </a:r>
            <a:r>
              <a:rPr lang="fr-FR" baseline="0" dirty="0" err="1"/>
              <a:t>Kimbi</a:t>
            </a:r>
            <a:r>
              <a:rPr lang="fr-FR" baseline="0" dirty="0"/>
              <a:t> </a:t>
            </a:r>
            <a:r>
              <a:rPr lang="fr-FR" baseline="0" dirty="0" err="1"/>
              <a:t>Lulenge</a:t>
            </a:r>
            <a:r>
              <a:rPr lang="fr-FR" baseline="0" dirty="0"/>
              <a:t> et </a:t>
            </a:r>
            <a:r>
              <a:rPr lang="fr-FR" baseline="0" dirty="0" err="1"/>
              <a:t>Nundu</a:t>
            </a:r>
            <a:r>
              <a:rPr lang="fr-FR" baseline="0" dirty="0"/>
              <a:t> sont celles dans lesquelles les IC ont indiqué le plus grand pourcentage de villages avec présence de déplacés (plus de 90% à KL et plus de 60% à </a:t>
            </a:r>
            <a:r>
              <a:rPr lang="fr-FR" baseline="0" dirty="0" err="1"/>
              <a:t>Nundu</a:t>
            </a:r>
            <a:r>
              <a:rPr lang="fr-FR" baseline="0" dirty="0"/>
              <a:t>)</a:t>
            </a:r>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18</a:t>
            </a:fld>
            <a:endParaRPr lang="fr-FR"/>
          </a:p>
        </p:txBody>
      </p:sp>
    </p:spTree>
    <p:extLst>
      <p:ext uri="{BB962C8B-B14F-4D97-AF65-F5344CB8AC3E}">
        <p14:creationId xmlns:p14="http://schemas.microsoft.com/office/powerpoint/2010/main" val="12692739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Ces chiffres viennent confirmer la forte présence des déplacées</a:t>
            </a:r>
            <a:r>
              <a:rPr lang="fr-FR" baseline="0" dirty="0"/>
              <a:t> et retournés dans la majorité voir totalité des AS de chaque ZS. </a:t>
            </a:r>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19</a:t>
            </a:fld>
            <a:endParaRPr lang="fr-FR"/>
          </a:p>
        </p:txBody>
      </p:sp>
    </p:spTree>
    <p:extLst>
      <p:ext uri="{BB962C8B-B14F-4D97-AF65-F5344CB8AC3E}">
        <p14:creationId xmlns:p14="http://schemas.microsoft.com/office/powerpoint/2010/main" val="27586762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Dans</a:t>
            </a:r>
            <a:r>
              <a:rPr lang="fr-FR" baseline="0" dirty="0"/>
              <a:t> l’ensemble des ZS, la majorité des AS (55 à 100%) hébergent moins de 1 000 ménages de déplacées.</a:t>
            </a:r>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20</a:t>
            </a:fld>
            <a:endParaRPr lang="fr-FR"/>
          </a:p>
        </p:txBody>
      </p:sp>
    </p:spTree>
    <p:extLst>
      <p:ext uri="{BB962C8B-B14F-4D97-AF65-F5344CB8AC3E}">
        <p14:creationId xmlns:p14="http://schemas.microsoft.com/office/powerpoint/2010/main" val="1663573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A </a:t>
            </a:r>
            <a:r>
              <a:rPr lang="fr-FR" dirty="0" err="1"/>
              <a:t>Fizi</a:t>
            </a:r>
            <a:r>
              <a:rPr lang="fr-FR" baseline="0" dirty="0"/>
              <a:t>, </a:t>
            </a:r>
            <a:r>
              <a:rPr lang="fr-FR" baseline="0" dirty="0" err="1"/>
              <a:t>Nundu</a:t>
            </a:r>
            <a:r>
              <a:rPr lang="fr-FR" baseline="0" dirty="0"/>
              <a:t>, KL, on note la présence de plus de 2 000 ménages retournés dans 25 à 30% des AS </a:t>
            </a:r>
            <a:r>
              <a:rPr lang="fr-FR" baseline="0" dirty="0">
                <a:sym typeface="Wingdings" panose="05000000000000000000" pitchFamily="2" charset="2"/>
              </a:rPr>
              <a:t> tendance au retour? </a:t>
            </a:r>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21</a:t>
            </a:fld>
            <a:endParaRPr lang="fr-FR"/>
          </a:p>
        </p:txBody>
      </p:sp>
    </p:spTree>
    <p:extLst>
      <p:ext uri="{BB962C8B-B14F-4D97-AF65-F5344CB8AC3E}">
        <p14:creationId xmlns:p14="http://schemas.microsoft.com/office/powerpoint/2010/main" val="20300854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A </a:t>
            </a:r>
            <a:r>
              <a:rPr lang="fr-FR" dirty="0" err="1"/>
              <a:t>Saramabila</a:t>
            </a:r>
            <a:r>
              <a:rPr lang="fr-FR" dirty="0"/>
              <a:t>,</a:t>
            </a:r>
            <a:r>
              <a:rPr lang="fr-FR" baseline="0" dirty="0"/>
              <a:t> les IC estiment que dans 80% des AS les ménages déplacés sont arrivés il y 3 à 6 mois.</a:t>
            </a:r>
          </a:p>
          <a:p>
            <a:r>
              <a:rPr lang="fr-FR" baseline="0" dirty="0"/>
              <a:t>A </a:t>
            </a:r>
            <a:r>
              <a:rPr lang="fr-FR" baseline="0" dirty="0" err="1"/>
              <a:t>Kalehe</a:t>
            </a:r>
            <a:r>
              <a:rPr lang="fr-FR" baseline="0" dirty="0"/>
              <a:t>, les IC estiment que dans 55% des AS les ménages déplacés sont arrivés depuis plus d’un an </a:t>
            </a:r>
          </a:p>
          <a:p>
            <a:r>
              <a:rPr lang="fr-FR" baseline="0" dirty="0"/>
              <a:t>A </a:t>
            </a:r>
            <a:r>
              <a:rPr lang="fr-FR" baseline="0" dirty="0" err="1"/>
              <a:t>Shabunda</a:t>
            </a:r>
            <a:r>
              <a:rPr lang="fr-FR" baseline="0" dirty="0"/>
              <a:t>, les IC estiment que dans 45 % des AS les ménages déplacés sont arrivés entre 1 et 3 mois.</a:t>
            </a:r>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22</a:t>
            </a:fld>
            <a:endParaRPr lang="fr-FR"/>
          </a:p>
        </p:txBody>
      </p:sp>
    </p:spTree>
    <p:extLst>
      <p:ext uri="{BB962C8B-B14F-4D97-AF65-F5344CB8AC3E}">
        <p14:creationId xmlns:p14="http://schemas.microsoft.com/office/powerpoint/2010/main" val="17373641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Pour certaines des données</a:t>
            </a:r>
            <a:r>
              <a:rPr lang="fr-FR" baseline="0" dirty="0"/>
              <a:t> récoltées auprès des IC, il n’y avait pas de consensus entre les 3 pour la durée moyenne de retour des retournés dans certaines AS. Ainsi, lors de la triangulation, aucune méthode ne permettait de trancher – « pas de consensus » dans 11% des AS de </a:t>
            </a:r>
            <a:r>
              <a:rPr lang="fr-FR" baseline="0" dirty="0" err="1"/>
              <a:t>Saramabila</a:t>
            </a:r>
            <a:r>
              <a:rPr lang="fr-FR" baseline="0" dirty="0"/>
              <a:t> et 20% des AS de </a:t>
            </a:r>
            <a:r>
              <a:rPr lang="fr-FR" baseline="0" dirty="0" err="1"/>
              <a:t>Kalehe</a:t>
            </a:r>
            <a:r>
              <a:rPr lang="fr-FR" baseline="0" dirty="0"/>
              <a:t>.</a:t>
            </a:r>
          </a:p>
          <a:p>
            <a:pPr marL="0" marR="0" indent="0" algn="l" defTabSz="914400" rtl="0" eaLnBrk="1" fontAlgn="auto" latinLnBrk="0" hangingPunct="1">
              <a:lnSpc>
                <a:spcPct val="100000"/>
              </a:lnSpc>
              <a:spcBef>
                <a:spcPts val="0"/>
              </a:spcBef>
              <a:spcAft>
                <a:spcPts val="0"/>
              </a:spcAft>
              <a:buClrTx/>
              <a:buSzTx/>
              <a:buFontTx/>
              <a:buNone/>
              <a:tabLst/>
              <a:defRPr/>
            </a:pPr>
            <a:endParaRPr lang="fr-F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a:t>Dans la majorité des AS (50% et +) de </a:t>
            </a:r>
            <a:r>
              <a:rPr lang="fr-FR" baseline="0" dirty="0" err="1"/>
              <a:t>Kabam</a:t>
            </a:r>
            <a:r>
              <a:rPr lang="fr-FR" baseline="0" dirty="0"/>
              <a:t>, </a:t>
            </a:r>
            <a:r>
              <a:rPr lang="fr-FR" baseline="0" dirty="0" err="1"/>
              <a:t>Saramabila</a:t>
            </a:r>
            <a:r>
              <a:rPr lang="fr-FR" baseline="0" dirty="0"/>
              <a:t>, </a:t>
            </a:r>
            <a:r>
              <a:rPr lang="fr-FR" baseline="0" dirty="0" err="1"/>
              <a:t>Fizi</a:t>
            </a:r>
            <a:r>
              <a:rPr lang="fr-FR" baseline="0" dirty="0"/>
              <a:t>, </a:t>
            </a:r>
            <a:r>
              <a:rPr lang="fr-FR" baseline="0" dirty="0" err="1"/>
              <a:t>Uvira</a:t>
            </a:r>
            <a:r>
              <a:rPr lang="fr-FR" baseline="0" dirty="0"/>
              <a:t> et </a:t>
            </a:r>
            <a:r>
              <a:rPr lang="fr-FR" baseline="0" dirty="0" err="1"/>
              <a:t>Kimbi</a:t>
            </a:r>
            <a:r>
              <a:rPr lang="fr-FR" baseline="0" dirty="0"/>
              <a:t> </a:t>
            </a:r>
            <a:r>
              <a:rPr lang="fr-FR" baseline="0" dirty="0" err="1"/>
              <a:t>Lulenge</a:t>
            </a:r>
            <a:r>
              <a:rPr lang="fr-FR" baseline="0" dirty="0"/>
              <a:t>, les ménages retournés sont revenus majoritairement depuis 3 à 6 mois . Dans le cas de </a:t>
            </a:r>
            <a:r>
              <a:rPr lang="fr-FR" baseline="0" dirty="0" err="1"/>
              <a:t>Kalehe</a:t>
            </a:r>
            <a:r>
              <a:rPr lang="fr-FR" baseline="0" dirty="0"/>
              <a:t>, les IC estiment que  dans 60% des AS les retournés sont revenus depuis plus d’un an retour de la sécurité à </a:t>
            </a:r>
            <a:r>
              <a:rPr lang="fr-FR" baseline="0" dirty="0" err="1"/>
              <a:t>Kalehe</a:t>
            </a:r>
            <a:r>
              <a:rPr lang="fr-FR" baseline="0" dirty="0"/>
              <a:t>)?</a:t>
            </a:r>
            <a:endParaRPr lang="fr-FR" dirty="0"/>
          </a:p>
          <a:p>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23</a:t>
            </a:fld>
            <a:endParaRPr lang="fr-FR"/>
          </a:p>
        </p:txBody>
      </p:sp>
    </p:spTree>
    <p:extLst>
      <p:ext uri="{BB962C8B-B14F-4D97-AF65-F5344CB8AC3E}">
        <p14:creationId xmlns:p14="http://schemas.microsoft.com/office/powerpoint/2010/main" val="19322355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PAS</a:t>
            </a:r>
            <a:r>
              <a:rPr lang="fr-FR" baseline="0" dirty="0"/>
              <a:t> de consensus à </a:t>
            </a:r>
            <a:r>
              <a:rPr lang="fr-FR" baseline="0" dirty="0" err="1"/>
              <a:t>Saramabila</a:t>
            </a:r>
            <a:r>
              <a:rPr lang="fr-FR" baseline="0" dirty="0"/>
              <a:t> </a:t>
            </a:r>
            <a:r>
              <a:rPr lang="fr-FR" baseline="0" dirty="0" smtClean="0"/>
              <a:t>(dans 6% des AS) </a:t>
            </a:r>
            <a:r>
              <a:rPr lang="fr-FR" baseline="0" dirty="0"/>
              <a:t>et à </a:t>
            </a:r>
            <a:r>
              <a:rPr lang="fr-FR" baseline="0" dirty="0" err="1"/>
              <a:t>Nundu</a:t>
            </a:r>
            <a:r>
              <a:rPr lang="fr-FR" baseline="0" dirty="0"/>
              <a:t> (17</a:t>
            </a:r>
            <a:r>
              <a:rPr lang="fr-FR" baseline="0" dirty="0" smtClean="0"/>
              <a:t>% des AS)</a:t>
            </a:r>
            <a:endParaRPr lang="fr-FR" baseline="0" dirty="0"/>
          </a:p>
          <a:p>
            <a:r>
              <a:rPr lang="en-US" sz="1200" dirty="0" err="1"/>
              <a:t>Typologie</a:t>
            </a:r>
            <a:r>
              <a:rPr lang="en-US" sz="1200" dirty="0"/>
              <a:t> de </a:t>
            </a:r>
            <a:r>
              <a:rPr lang="en-US" sz="1200" dirty="0" err="1"/>
              <a:t>déplacement</a:t>
            </a:r>
            <a:r>
              <a:rPr lang="en-US" sz="1200" dirty="0"/>
              <a:t> des PDI :</a:t>
            </a:r>
          </a:p>
          <a:p>
            <a:pPr marL="285750" indent="-285750">
              <a:buFont typeface="Wingdings" panose="05000000000000000000" pitchFamily="2" charset="2"/>
              <a:buChar char="Ø"/>
            </a:pPr>
            <a:r>
              <a:rPr lang="en-US" sz="1200" dirty="0" err="1"/>
              <a:t>Déplacement</a:t>
            </a:r>
            <a:r>
              <a:rPr lang="en-US" sz="1200" dirty="0"/>
              <a:t> </a:t>
            </a:r>
            <a:r>
              <a:rPr lang="en-US" sz="1200" dirty="0" err="1"/>
              <a:t>secondaires</a:t>
            </a:r>
            <a:r>
              <a:rPr lang="en-US" sz="1200" dirty="0"/>
              <a:t> : </a:t>
            </a:r>
            <a:r>
              <a:rPr lang="en-US" sz="1200" dirty="0" err="1"/>
              <a:t>déplacements</a:t>
            </a:r>
            <a:r>
              <a:rPr lang="en-US" sz="1200" dirty="0"/>
              <a:t> multiples </a:t>
            </a:r>
            <a:r>
              <a:rPr lang="en-US" sz="1200" dirty="0" err="1"/>
              <a:t>dans</a:t>
            </a:r>
            <a:r>
              <a:rPr lang="en-US" sz="1200" dirty="0"/>
              <a:t> les 6 </a:t>
            </a:r>
            <a:r>
              <a:rPr lang="en-US" sz="1200" dirty="0" err="1"/>
              <a:t>derniers</a:t>
            </a:r>
            <a:r>
              <a:rPr lang="en-US" sz="1200" dirty="0"/>
              <a:t> </a:t>
            </a:r>
            <a:r>
              <a:rPr lang="en-US" sz="1200" dirty="0" err="1"/>
              <a:t>mois</a:t>
            </a:r>
            <a:r>
              <a:rPr lang="en-US" sz="1200" dirty="0"/>
              <a:t> sans </a:t>
            </a:r>
            <a:r>
              <a:rPr lang="en-US" sz="1200" dirty="0" err="1"/>
              <a:t>rentrer</a:t>
            </a:r>
            <a:r>
              <a:rPr lang="en-US" sz="1200" dirty="0"/>
              <a:t> chez </a:t>
            </a:r>
            <a:r>
              <a:rPr lang="en-US" sz="1200" dirty="0" err="1"/>
              <a:t>eux</a:t>
            </a:r>
            <a:r>
              <a:rPr lang="en-US" sz="1200" dirty="0"/>
              <a:t> </a:t>
            </a:r>
            <a:r>
              <a:rPr lang="en-US" sz="1200" dirty="0" smtClean="0"/>
              <a:t>(</a:t>
            </a:r>
            <a:r>
              <a:rPr lang="en-US" sz="1200" dirty="0" err="1" smtClean="0"/>
              <a:t>dans</a:t>
            </a:r>
            <a:r>
              <a:rPr lang="en-US" sz="1200" baseline="0" dirty="0" smtClean="0"/>
              <a:t> </a:t>
            </a:r>
            <a:r>
              <a:rPr lang="en-US" sz="1200" baseline="0" dirty="0" err="1" smtClean="0"/>
              <a:t>leurs</a:t>
            </a:r>
            <a:r>
              <a:rPr lang="en-US" sz="1200" baseline="0" dirty="0" smtClean="0"/>
              <a:t> </a:t>
            </a:r>
            <a:r>
              <a:rPr lang="en-US" sz="1200" baseline="0" dirty="0" err="1" smtClean="0"/>
              <a:t>lieux</a:t>
            </a:r>
            <a:r>
              <a:rPr lang="en-US" sz="1200" baseline="0" dirty="0" smtClean="0"/>
              <a:t> </a:t>
            </a:r>
            <a:r>
              <a:rPr lang="en-US" sz="1200" baseline="0" dirty="0" err="1" smtClean="0"/>
              <a:t>d’origine</a:t>
            </a:r>
            <a:r>
              <a:rPr lang="en-US" sz="1200" baseline="0" dirty="0" smtClean="0"/>
              <a:t>)</a:t>
            </a:r>
            <a:endParaRPr lang="en-US" sz="1200" dirty="0"/>
          </a:p>
          <a:p>
            <a:pPr marL="285750" indent="-285750">
              <a:buFont typeface="Wingdings" panose="05000000000000000000" pitchFamily="2" charset="2"/>
              <a:buChar char="Ø"/>
            </a:pPr>
            <a:endParaRPr lang="en-US" sz="1200" dirty="0"/>
          </a:p>
          <a:p>
            <a:pPr marL="285750" indent="-285750">
              <a:buFont typeface="Wingdings" panose="05000000000000000000" pitchFamily="2" charset="2"/>
              <a:buChar char="Ø"/>
            </a:pPr>
            <a:r>
              <a:rPr lang="en-US" sz="1200" dirty="0"/>
              <a:t>La </a:t>
            </a:r>
            <a:r>
              <a:rPr lang="en-US" sz="1200" dirty="0" err="1"/>
              <a:t>catégorie</a:t>
            </a:r>
            <a:r>
              <a:rPr lang="en-US" sz="1200" baseline="0" dirty="0"/>
              <a:t> NON </a:t>
            </a:r>
            <a:r>
              <a:rPr lang="en-US" sz="1200" baseline="0" dirty="0" err="1"/>
              <a:t>dans</a:t>
            </a:r>
            <a:r>
              <a:rPr lang="en-US" sz="1200" baseline="0" dirty="0"/>
              <a:t> la </a:t>
            </a:r>
            <a:r>
              <a:rPr lang="en-US" sz="1200" baseline="0" dirty="0" err="1"/>
              <a:t>légende</a:t>
            </a:r>
            <a:r>
              <a:rPr lang="en-US" sz="1200" baseline="0" dirty="0"/>
              <a:t> </a:t>
            </a:r>
            <a:r>
              <a:rPr lang="en-US" sz="1200" baseline="0" dirty="0" err="1"/>
              <a:t>signifie</a:t>
            </a:r>
            <a:r>
              <a:rPr lang="en-US" sz="1200" baseline="0" dirty="0"/>
              <a:t> que les ménages </a:t>
            </a:r>
            <a:r>
              <a:rPr lang="en-US" sz="1200" baseline="0" dirty="0" err="1"/>
              <a:t>n’ont</a:t>
            </a:r>
            <a:r>
              <a:rPr lang="en-US" sz="1200" baseline="0" dirty="0"/>
              <a:t> pas </a:t>
            </a:r>
            <a:r>
              <a:rPr lang="en-US" sz="1200" baseline="0" dirty="0" err="1"/>
              <a:t>effectué</a:t>
            </a:r>
            <a:r>
              <a:rPr lang="en-US" sz="1200" baseline="0" dirty="0"/>
              <a:t> de </a:t>
            </a:r>
            <a:r>
              <a:rPr lang="en-US" sz="1200" baseline="0" dirty="0" err="1"/>
              <a:t>mouvements</a:t>
            </a:r>
            <a:r>
              <a:rPr lang="en-US" sz="1200" baseline="0" dirty="0"/>
              <a:t> </a:t>
            </a:r>
            <a:r>
              <a:rPr lang="en-US" sz="1200" baseline="0" dirty="0" err="1"/>
              <a:t>secondaires</a:t>
            </a:r>
            <a:endParaRPr lang="en-US" sz="1200" dirty="0"/>
          </a:p>
          <a:p>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24</a:t>
            </a:fld>
            <a:endParaRPr lang="fr-FR"/>
          </a:p>
        </p:txBody>
      </p:sp>
    </p:spTree>
    <p:extLst>
      <p:ext uri="{BB962C8B-B14F-4D97-AF65-F5344CB8AC3E}">
        <p14:creationId xmlns:p14="http://schemas.microsoft.com/office/powerpoint/2010/main" val="283431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Cette carte représente les 7 provinces déclarées en situation</a:t>
            </a:r>
            <a:r>
              <a:rPr lang="fr-FR" baseline="0" dirty="0"/>
              <a:t> d’urgence L3 en 2017. Bien que cette situation d’urgence ait été levée fin avril 2018, les besoins et vulnérabilités restent </a:t>
            </a:r>
            <a:r>
              <a:rPr lang="fr-FR" baseline="0" dirty="0" err="1"/>
              <a:t>prévalents</a:t>
            </a:r>
            <a:r>
              <a:rPr lang="fr-FR" baseline="0" dirty="0"/>
              <a:t> dans ces zones. Les acteurs humanitaires continuent effectivement d’apporter de l’aide aux populations dans le besoin et le manque d’information sectorielle pèse sur cette capacité de réponse et de coordination.</a:t>
            </a:r>
            <a:endParaRPr lang="fr-FR" dirty="0"/>
          </a:p>
        </p:txBody>
      </p:sp>
      <p:sp>
        <p:nvSpPr>
          <p:cNvPr id="4" name="Slide Number Placeholder 3"/>
          <p:cNvSpPr>
            <a:spLocks noGrp="1"/>
          </p:cNvSpPr>
          <p:nvPr>
            <p:ph type="sldNum" sz="quarter" idx="10"/>
          </p:nvPr>
        </p:nvSpPr>
        <p:spPr/>
        <p:txBody>
          <a:bodyPr/>
          <a:lstStyle/>
          <a:p>
            <a:fld id="{6727FC7D-0EA1-4DA1-8DA4-667535956176}" type="slidenum">
              <a:rPr lang="fr-FR" smtClean="0"/>
              <a:t>5</a:t>
            </a:fld>
            <a:endParaRPr lang="fr-FR"/>
          </a:p>
        </p:txBody>
      </p:sp>
    </p:spTree>
    <p:extLst>
      <p:ext uri="{BB962C8B-B14F-4D97-AF65-F5344CB8AC3E}">
        <p14:creationId xmlns:p14="http://schemas.microsoft.com/office/powerpoint/2010/main" val="33663164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Pour</a:t>
            </a:r>
            <a:r>
              <a:rPr lang="fr-FR" baseline="0" dirty="0"/>
              <a:t> cette question, les IC avaient la possibilité de choix multiples dans leurs réponses. Toutes les options sélectionnées ont été admises.</a:t>
            </a:r>
          </a:p>
          <a:p>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25</a:t>
            </a:fld>
            <a:endParaRPr lang="fr-FR"/>
          </a:p>
        </p:txBody>
      </p:sp>
    </p:spTree>
    <p:extLst>
      <p:ext uri="{BB962C8B-B14F-4D97-AF65-F5344CB8AC3E}">
        <p14:creationId xmlns:p14="http://schemas.microsoft.com/office/powerpoint/2010/main" val="23023501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dirty="0" err="1"/>
              <a:t>Typologie</a:t>
            </a:r>
            <a:r>
              <a:rPr lang="en-US" sz="1200" dirty="0"/>
              <a:t> de </a:t>
            </a:r>
            <a:r>
              <a:rPr lang="en-US" sz="1200" dirty="0" err="1"/>
              <a:t>déplacement</a:t>
            </a:r>
            <a:r>
              <a:rPr lang="en-US" sz="1200" dirty="0"/>
              <a:t> des PDI :</a:t>
            </a:r>
          </a:p>
          <a:p>
            <a:pPr marL="285750" indent="-285750">
              <a:buFont typeface="Wingdings" panose="05000000000000000000" pitchFamily="2" charset="2"/>
              <a:buChar char="Ø"/>
            </a:pPr>
            <a:r>
              <a:rPr lang="en-US" sz="1200" dirty="0" err="1"/>
              <a:t>Mouvements</a:t>
            </a:r>
            <a:r>
              <a:rPr lang="en-US" sz="1200" dirty="0"/>
              <a:t> </a:t>
            </a:r>
            <a:r>
              <a:rPr lang="en-US" sz="1200" dirty="0" err="1"/>
              <a:t>pendulaires</a:t>
            </a:r>
            <a:r>
              <a:rPr lang="en-US" sz="1200" dirty="0"/>
              <a:t> : </a:t>
            </a:r>
            <a:r>
              <a:rPr lang="fr-FR" sz="1200" dirty="0"/>
              <a:t>des déplacés qui retournent de temps à temps dans leur lieu d'origine et reviennent dans leur lieu de déplacement (court-terme)</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fr-FR" dirty="0"/>
          </a:p>
          <a:p>
            <a:pPr marL="0" marR="0" indent="0" algn="l" defTabSz="914400" rtl="0" eaLnBrk="1" fontAlgn="auto" latinLnBrk="0" hangingPunct="1">
              <a:lnSpc>
                <a:spcPct val="100000"/>
              </a:lnSpc>
              <a:spcBef>
                <a:spcPts val="0"/>
              </a:spcBef>
              <a:spcAft>
                <a:spcPts val="0"/>
              </a:spcAft>
              <a:buClrTx/>
              <a:buSzTx/>
              <a:buFontTx/>
              <a:buNone/>
              <a:tabLst/>
              <a:defRPr/>
            </a:pPr>
            <a:r>
              <a:rPr lang="fr-FR" dirty="0"/>
              <a:t>Pour</a:t>
            </a:r>
            <a:r>
              <a:rPr lang="fr-FR" baseline="0" dirty="0"/>
              <a:t> cette question des raisons des mouvements pendulaires, les IC avaient la possibilité de choix multiples dans leurs réponses. Toutes les options sélectionnées ont été admises.</a:t>
            </a:r>
            <a:endParaRPr lang="fr-FR" dirty="0"/>
          </a:p>
          <a:p>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26</a:t>
            </a:fld>
            <a:endParaRPr lang="fr-FR"/>
          </a:p>
        </p:txBody>
      </p:sp>
    </p:spTree>
    <p:extLst>
      <p:ext uri="{BB962C8B-B14F-4D97-AF65-F5344CB8AC3E}">
        <p14:creationId xmlns:p14="http://schemas.microsoft.com/office/powerpoint/2010/main" val="22599179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0">
              <a:lnSpc>
                <a:spcPct val="100000"/>
              </a:lnSpc>
              <a:spcBef>
                <a:spcPts val="0"/>
              </a:spcBef>
              <a:spcAft>
                <a:spcPts val="0"/>
              </a:spcAft>
              <a:buClrTx/>
              <a:buSzTx/>
              <a:buFontTx/>
              <a:buNone/>
              <a:tabLst/>
              <a:defRPr/>
            </a:pPr>
            <a:r>
              <a:rPr lang="fr-FR" dirty="0"/>
              <a:t>Pour</a:t>
            </a:r>
            <a:r>
              <a:rPr lang="fr-FR" baseline="0" dirty="0"/>
              <a:t> cette question sur les raisons des nouveaux départs, les IC avaient la possibilité de choix multiples dans leurs réponses. Toutes les options sélectionnées ont été admises.</a:t>
            </a:r>
            <a:endParaRPr lang="fr-FR" dirty="0"/>
          </a:p>
          <a:p>
            <a:pPr hangingPunct="0"/>
            <a:endParaRPr lang="fr-FR" dirty="0"/>
          </a:p>
          <a:p>
            <a:pPr hangingPunct="0"/>
            <a:r>
              <a:rPr lang="fr-FR" dirty="0"/>
              <a:t>On observe à travers</a:t>
            </a:r>
            <a:r>
              <a:rPr lang="fr-FR" baseline="0" dirty="0"/>
              <a:t> ces trois diapos que les raisons principales pour les déplacements de population (déplacés et retournés) sont principalement en lien avec l’insécurité et les ressources économiques.</a:t>
            </a:r>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27</a:t>
            </a:fld>
            <a:endParaRPr lang="fr-FR"/>
          </a:p>
        </p:txBody>
      </p:sp>
    </p:spTree>
    <p:extLst>
      <p:ext uri="{BB962C8B-B14F-4D97-AF65-F5344CB8AC3E}">
        <p14:creationId xmlns:p14="http://schemas.microsoft.com/office/powerpoint/2010/main" val="26438117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H" dirty="0" err="1"/>
              <a:t>Fizi</a:t>
            </a:r>
            <a:r>
              <a:rPr lang="fr-CH" dirty="0"/>
              <a:t>, KL,</a:t>
            </a:r>
            <a:r>
              <a:rPr lang="fr-CH" baseline="0" dirty="0"/>
              <a:t> </a:t>
            </a:r>
            <a:r>
              <a:rPr lang="fr-CH" baseline="0" dirty="0" err="1"/>
              <a:t>Nundu</a:t>
            </a:r>
            <a:r>
              <a:rPr lang="fr-CH" baseline="0" dirty="0"/>
              <a:t> et Uvira sont les ZS présentant le plus grand nombre d’abris détruits ou </a:t>
            </a:r>
            <a:r>
              <a:rPr lang="fr-CH" baseline="0" dirty="0" smtClean="0"/>
              <a:t>endommagés</a:t>
            </a:r>
            <a:r>
              <a:rPr lang="fr-CH" baseline="0" dirty="0"/>
              <a:t>. Zones plus à risque sécuritaires</a:t>
            </a:r>
            <a:r>
              <a:rPr lang="fr-CH" baseline="0" dirty="0" smtClean="0"/>
              <a:t>.</a:t>
            </a:r>
          </a:p>
          <a:p>
            <a:r>
              <a:rPr lang="fr-CH" baseline="0" dirty="0" smtClean="0"/>
              <a:t>Abris endommagés : abris présentant des dommages mais dont les murs ou les toits sont encore présents.</a:t>
            </a:r>
          </a:p>
          <a:p>
            <a:r>
              <a:rPr lang="fr-CH" baseline="0" dirty="0" smtClean="0"/>
              <a:t>Abris détruits : abris dont les murs et les toits ont disparu.</a:t>
            </a:r>
            <a:endParaRPr lang="fr-CH"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29</a:t>
            </a:fld>
            <a:endParaRPr lang="fr-FR"/>
          </a:p>
        </p:txBody>
      </p:sp>
    </p:spTree>
    <p:extLst>
      <p:ext uri="{BB962C8B-B14F-4D97-AF65-F5344CB8AC3E}">
        <p14:creationId xmlns:p14="http://schemas.microsoft.com/office/powerpoint/2010/main" val="42739368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Pour les deux diapos sur la typologie d’habitation, les IC devaient</a:t>
            </a:r>
            <a:r>
              <a:rPr lang="fr-FR" baseline="0" dirty="0"/>
              <a:t> préciser les 3 types d’habitation les plus communs des PDI et des retournés. Par soucis de concision pour cette présentation, seul le type principal est présenté pour les deux catégories de population. </a:t>
            </a:r>
            <a:endParaRPr lang="fr-FR" baseline="0" dirty="0" smtClean="0"/>
          </a:p>
          <a:p>
            <a:r>
              <a:rPr lang="fr-FR" baseline="0" dirty="0" smtClean="0"/>
              <a:t>Hébergement gratuit : accueil sans contrepartie</a:t>
            </a:r>
          </a:p>
          <a:p>
            <a:r>
              <a:rPr lang="fr-FR" baseline="0" dirty="0" smtClean="0"/>
              <a:t>Hébergement en location : services rendus par le ménage accueilli auprès du ménage d’accueil (contrepartie en travail/contribution financière pour aider au paiement du loyer ou à la restauration de l’abri dans certains cas)</a:t>
            </a:r>
          </a:p>
          <a:p>
            <a:r>
              <a:rPr lang="fr-FR" baseline="0" dirty="0" smtClean="0"/>
              <a:t>Location : le ménage déplacé habite et paye son loyer mensuel au propriétaire.</a:t>
            </a:r>
            <a:endParaRPr lang="fr-FR" baseline="0" dirty="0"/>
          </a:p>
          <a:p>
            <a:endParaRPr lang="fr-FR" baseline="0" dirty="0"/>
          </a:p>
          <a:p>
            <a:r>
              <a:rPr lang="fr-FR" baseline="0" dirty="0"/>
              <a:t>Ici, on observe que les déplacés dans la majorité des AS vivent principal des hébergement gratuits/location (famille, connaissances) ou bien dans des abris collectifs/sites spontanés gratuits. Dans certaines AS ils sont propriétaires (</a:t>
            </a:r>
            <a:r>
              <a:rPr lang="fr-FR" baseline="0" dirty="0" err="1"/>
              <a:t>Fizi</a:t>
            </a:r>
            <a:r>
              <a:rPr lang="fr-FR" baseline="0" dirty="0"/>
              <a:t> 15% ou </a:t>
            </a:r>
            <a:r>
              <a:rPr lang="fr-FR" baseline="0" dirty="0" err="1"/>
              <a:t>Shabunda</a:t>
            </a:r>
            <a:r>
              <a:rPr lang="fr-FR" baseline="0" dirty="0"/>
              <a:t> 10%).</a:t>
            </a:r>
          </a:p>
          <a:p>
            <a:endParaRPr lang="fr-FR" baseline="0" dirty="0"/>
          </a:p>
          <a:p>
            <a:r>
              <a:rPr lang="fr-FR" baseline="0" dirty="0"/>
              <a:t>Egalement, les IC ayant donné des réponses parfois différentes, il a été décidé de cependant conserver toutes les options de réponses soumises par chaque IC pour ce qu’ils </a:t>
            </a:r>
            <a:r>
              <a:rPr lang="fr-FR" baseline="0" dirty="0" err="1"/>
              <a:t>considérent</a:t>
            </a:r>
            <a:r>
              <a:rPr lang="fr-FR" baseline="0" dirty="0"/>
              <a:t> </a:t>
            </a:r>
            <a:r>
              <a:rPr lang="fr-FR" baseline="0" dirty="0" err="1"/>
              <a:t>etre</a:t>
            </a:r>
            <a:r>
              <a:rPr lang="fr-FR" baseline="0" dirty="0"/>
              <a:t> le type d’abris principal des deux catégories de population dans les AS.</a:t>
            </a:r>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30</a:t>
            </a:fld>
            <a:endParaRPr lang="fr-FR"/>
          </a:p>
        </p:txBody>
      </p:sp>
    </p:spTree>
    <p:extLst>
      <p:ext uri="{BB962C8B-B14F-4D97-AF65-F5344CB8AC3E}">
        <p14:creationId xmlns:p14="http://schemas.microsoft.com/office/powerpoint/2010/main" val="23866997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Dans 5</a:t>
            </a:r>
            <a:r>
              <a:rPr lang="fr-FR" baseline="0" dirty="0"/>
              <a:t> des 8 ZS, les retournés sont généralement propriétaires de leurs abris dans la majorité des AS. L’autre principal type d’abris pour les retournés rapporté dans une des proportions considérables d’AS est l’hébergement gratuit.</a:t>
            </a:r>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31</a:t>
            </a:fld>
            <a:endParaRPr lang="fr-FR"/>
          </a:p>
        </p:txBody>
      </p:sp>
    </p:spTree>
    <p:extLst>
      <p:ext uri="{BB962C8B-B14F-4D97-AF65-F5344CB8AC3E}">
        <p14:creationId xmlns:p14="http://schemas.microsoft.com/office/powerpoint/2010/main" val="8922263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hangingPunct="0"/>
            <a:r>
              <a:rPr lang="fr-FR" sz="1200" kern="1200" dirty="0">
                <a:solidFill>
                  <a:schemeClr val="tx1"/>
                </a:solidFill>
                <a:effectLst/>
                <a:latin typeface="+mn-lt"/>
                <a:ea typeface="+mn-ea"/>
                <a:cs typeface="+mn-cs"/>
              </a:rPr>
              <a:t>A</a:t>
            </a:r>
            <a:r>
              <a:rPr lang="fr-FR" sz="1200" kern="1200" baseline="0" dirty="0">
                <a:solidFill>
                  <a:schemeClr val="tx1"/>
                </a:solidFill>
                <a:effectLst/>
                <a:latin typeface="+mn-lt"/>
                <a:ea typeface="+mn-ea"/>
                <a:cs typeface="+mn-cs"/>
              </a:rPr>
              <a:t> Uvira, dans 5% des AS, les retournés utilisent l’étain comme matériel de construction de leur </a:t>
            </a:r>
            <a:r>
              <a:rPr lang="fr-FR" sz="1200" kern="1200" baseline="0" dirty="0" smtClean="0">
                <a:solidFill>
                  <a:schemeClr val="tx1"/>
                </a:solidFill>
                <a:effectLst/>
                <a:latin typeface="+mn-lt"/>
                <a:ea typeface="+mn-ea"/>
                <a:cs typeface="+mn-cs"/>
              </a:rPr>
              <a:t>toit.</a:t>
            </a:r>
            <a:endParaRPr lang="fr-FR" sz="1200" kern="1200" baseline="0" dirty="0">
              <a:solidFill>
                <a:schemeClr val="tx1"/>
              </a:solidFill>
              <a:effectLst/>
              <a:latin typeface="+mn-lt"/>
              <a:ea typeface="+mn-ea"/>
              <a:cs typeface="+mn-cs"/>
            </a:endParaRPr>
          </a:p>
          <a:p>
            <a:pPr marL="0" marR="0" indent="0" algn="l" defTabSz="914400" rtl="0" eaLnBrk="1" fontAlgn="auto" latinLnBrk="0" hangingPunct="0">
              <a:lnSpc>
                <a:spcPct val="100000"/>
              </a:lnSpc>
              <a:spcBef>
                <a:spcPts val="0"/>
              </a:spcBef>
              <a:spcAft>
                <a:spcPts val="0"/>
              </a:spcAft>
              <a:buClrTx/>
              <a:buSzTx/>
              <a:buFontTx/>
              <a:buNone/>
              <a:tabLst/>
              <a:defRPr/>
            </a:pPr>
            <a:r>
              <a:rPr lang="fr-FR" sz="1200" kern="1200" baseline="0" dirty="0">
                <a:solidFill>
                  <a:schemeClr val="tx1"/>
                </a:solidFill>
                <a:effectLst/>
                <a:latin typeface="+mn-lt"/>
                <a:ea typeface="+mn-ea"/>
                <a:cs typeface="+mn-cs"/>
              </a:rPr>
              <a:t>Pour les deux questions sur les matériaux, les IC devaient donner toutes les options possibles quant aux matériaux disponibles et utilisées par les PDI et retournés pour la reconstruction de leurs abris</a:t>
            </a:r>
            <a:r>
              <a:rPr lang="fr-FR" sz="1200" kern="1200" baseline="0" dirty="0" smtClean="0">
                <a:solidFill>
                  <a:schemeClr val="tx1"/>
                </a:solidFill>
                <a:effectLst/>
                <a:latin typeface="+mn-lt"/>
                <a:ea typeface="+mn-ea"/>
                <a:cs typeface="+mn-cs"/>
              </a:rPr>
              <a:t>.</a:t>
            </a:r>
          </a:p>
          <a:p>
            <a:pPr marL="0" marR="0" indent="0" algn="l" defTabSz="914400" rtl="0" eaLnBrk="1" fontAlgn="auto" latinLnBrk="0" hangingPunct="0">
              <a:lnSpc>
                <a:spcPct val="100000"/>
              </a:lnSpc>
              <a:spcBef>
                <a:spcPts val="0"/>
              </a:spcBef>
              <a:spcAft>
                <a:spcPts val="0"/>
              </a:spcAft>
              <a:buClrTx/>
              <a:buSzTx/>
              <a:buFontTx/>
              <a:buNone/>
              <a:tabLst/>
              <a:defRPr/>
            </a:pPr>
            <a:r>
              <a:rPr lang="fr-FR" sz="1200" kern="1200" baseline="0" dirty="0" smtClean="0">
                <a:solidFill>
                  <a:schemeClr val="tx1"/>
                </a:solidFill>
                <a:effectLst/>
                <a:latin typeface="+mn-lt"/>
                <a:ea typeface="+mn-ea"/>
                <a:cs typeface="+mn-cs"/>
              </a:rPr>
              <a:t>Le pourcentage élevé d’AS dans lesquelles les non-déplacés sont indiqués comme utilisant les bâches pour la construction de leur toit s’explique pour plusieurs raisons : </a:t>
            </a:r>
          </a:p>
          <a:p>
            <a:pPr marL="171450" marR="0" indent="-171450" algn="l" defTabSz="914400" rtl="0" eaLnBrk="1" fontAlgn="auto" latinLnBrk="0" hangingPunct="0">
              <a:lnSpc>
                <a:spcPct val="100000"/>
              </a:lnSpc>
              <a:spcBef>
                <a:spcPts val="0"/>
              </a:spcBef>
              <a:spcAft>
                <a:spcPts val="0"/>
              </a:spcAft>
              <a:buClrTx/>
              <a:buSzTx/>
              <a:buFontTx/>
              <a:buChar char="-"/>
              <a:tabLst/>
              <a:defRPr/>
            </a:pPr>
            <a:r>
              <a:rPr lang="fr-FR" sz="1200" kern="1200" dirty="0" smtClean="0">
                <a:solidFill>
                  <a:schemeClr val="tx1"/>
                </a:solidFill>
                <a:effectLst/>
                <a:latin typeface="+mn-lt"/>
                <a:ea typeface="+mn-ea"/>
                <a:cs typeface="+mn-cs"/>
              </a:rPr>
              <a:t>Solution palliative contre l’humidité (les bâches sont mises en dessous de</a:t>
            </a:r>
            <a:r>
              <a:rPr lang="fr-FR" sz="1200" kern="1200" baseline="0" dirty="0" smtClean="0">
                <a:solidFill>
                  <a:schemeClr val="tx1"/>
                </a:solidFill>
                <a:effectLst/>
                <a:latin typeface="+mn-lt"/>
                <a:ea typeface="+mn-ea"/>
                <a:cs typeface="+mn-cs"/>
              </a:rPr>
              <a:t> la paille)</a:t>
            </a:r>
          </a:p>
          <a:p>
            <a:pPr marL="171450" marR="0" indent="-171450" algn="l" defTabSz="914400" rtl="0" eaLnBrk="1" fontAlgn="auto" latinLnBrk="0" hangingPunct="0">
              <a:lnSpc>
                <a:spcPct val="100000"/>
              </a:lnSpc>
              <a:spcBef>
                <a:spcPts val="0"/>
              </a:spcBef>
              <a:spcAft>
                <a:spcPts val="0"/>
              </a:spcAft>
              <a:buClrTx/>
              <a:buSzTx/>
              <a:buFontTx/>
              <a:buChar char="-"/>
              <a:tabLst/>
              <a:defRPr/>
            </a:pPr>
            <a:r>
              <a:rPr lang="fr-FR" sz="1200" kern="1200" baseline="0" dirty="0" smtClean="0">
                <a:solidFill>
                  <a:schemeClr val="tx1"/>
                </a:solidFill>
                <a:effectLst/>
                <a:latin typeface="+mn-lt"/>
                <a:ea typeface="+mn-ea"/>
                <a:cs typeface="+mn-cs"/>
              </a:rPr>
              <a:t>Catastrophe naturelle (inondation, glissement de terrain) qui ont causé des dommages ou destruction d’abris – les populations ont recours aux </a:t>
            </a:r>
            <a:r>
              <a:rPr lang="fr-FR" sz="1200" kern="1200" baseline="0" dirty="0" err="1" smtClean="0">
                <a:solidFill>
                  <a:schemeClr val="tx1"/>
                </a:solidFill>
                <a:effectLst/>
                <a:latin typeface="+mn-lt"/>
                <a:ea typeface="+mn-ea"/>
                <a:cs typeface="+mn-cs"/>
              </a:rPr>
              <a:t>baches</a:t>
            </a:r>
            <a:r>
              <a:rPr lang="fr-FR" sz="1200" kern="1200" baseline="0" dirty="0" smtClean="0">
                <a:solidFill>
                  <a:schemeClr val="tx1"/>
                </a:solidFill>
                <a:effectLst/>
                <a:latin typeface="+mn-lt"/>
                <a:ea typeface="+mn-ea"/>
                <a:cs typeface="+mn-cs"/>
              </a:rPr>
              <a:t> qui sont plus facilement disponibles sur les marchés</a:t>
            </a:r>
            <a:endParaRPr lang="fr-FR" sz="1200" kern="1200" dirty="0">
              <a:solidFill>
                <a:schemeClr val="tx1"/>
              </a:solidFill>
              <a:effectLst/>
              <a:latin typeface="+mn-lt"/>
              <a:ea typeface="+mn-ea"/>
              <a:cs typeface="+mn-cs"/>
            </a:endParaRPr>
          </a:p>
          <a:p>
            <a:pPr hangingPunct="0"/>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32</a:t>
            </a:fld>
            <a:endParaRPr lang="fr-FR"/>
          </a:p>
        </p:txBody>
      </p:sp>
    </p:spTree>
    <p:extLst>
      <p:ext uri="{BB962C8B-B14F-4D97-AF65-F5344CB8AC3E}">
        <p14:creationId xmlns:p14="http://schemas.microsoft.com/office/powerpoint/2010/main" val="22630965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hangingPunct="0"/>
            <a:r>
              <a:rPr lang="fr-FR" sz="1200" kern="1200" baseline="0" dirty="0">
                <a:solidFill>
                  <a:schemeClr val="tx1"/>
                </a:solidFill>
                <a:effectLst/>
                <a:latin typeface="+mn-lt"/>
                <a:ea typeface="+mn-ea"/>
                <a:cs typeface="+mn-cs"/>
              </a:rPr>
              <a:t>A </a:t>
            </a:r>
            <a:r>
              <a:rPr lang="fr-FR" sz="1200" kern="1200" baseline="0" dirty="0" err="1">
                <a:solidFill>
                  <a:schemeClr val="tx1"/>
                </a:solidFill>
                <a:effectLst/>
                <a:latin typeface="+mn-lt"/>
                <a:ea typeface="+mn-ea"/>
                <a:cs typeface="+mn-cs"/>
              </a:rPr>
              <a:t>Kalehe</a:t>
            </a:r>
            <a:r>
              <a:rPr lang="fr-FR" sz="1200" kern="1200" baseline="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rPr>
              <a:t>les non-</a:t>
            </a:r>
            <a:r>
              <a:rPr lang="en-US" sz="1200" b="0" i="0" u="none" strike="noStrike" kern="1200" dirty="0" err="1">
                <a:solidFill>
                  <a:schemeClr val="tx1"/>
                </a:solidFill>
                <a:effectLst/>
                <a:latin typeface="+mn-lt"/>
                <a:ea typeface="+mn-ea"/>
                <a:cs typeface="+mn-cs"/>
              </a:rPr>
              <a:t>déplacées</a:t>
            </a:r>
            <a:r>
              <a:rPr lang="en-US" sz="1200" b="0" i="0" u="none" strike="noStrike" kern="1200" baseline="0" dirty="0">
                <a:solidFill>
                  <a:schemeClr val="tx1"/>
                </a:solidFill>
                <a:effectLst/>
                <a:latin typeface="+mn-lt"/>
                <a:ea typeface="+mn-ea"/>
                <a:cs typeface="+mn-cs"/>
              </a:rPr>
              <a:t> </a:t>
            </a:r>
            <a:r>
              <a:rPr lang="en-US" sz="1200" b="0" i="0" u="none" strike="noStrike" kern="1200" baseline="0" dirty="0" err="1">
                <a:solidFill>
                  <a:schemeClr val="tx1"/>
                </a:solidFill>
                <a:effectLst/>
                <a:latin typeface="+mn-lt"/>
                <a:ea typeface="+mn-ea"/>
                <a:cs typeface="+mn-cs"/>
              </a:rPr>
              <a:t>dans</a:t>
            </a:r>
            <a:r>
              <a:rPr lang="en-US" sz="1200" b="0" i="0" u="none" strike="noStrike" kern="1200" baseline="0" dirty="0">
                <a:solidFill>
                  <a:schemeClr val="tx1"/>
                </a:solidFill>
                <a:effectLst/>
                <a:latin typeface="+mn-lt"/>
                <a:ea typeface="+mn-ea"/>
                <a:cs typeface="+mn-cs"/>
              </a:rPr>
              <a:t> 25% des AS</a:t>
            </a:r>
            <a:r>
              <a:rPr lang="en-US" dirty="0"/>
              <a:t> font usage de planches</a:t>
            </a:r>
            <a:r>
              <a:rPr lang="en-US" baseline="0" dirty="0"/>
              <a:t> et </a:t>
            </a:r>
            <a:r>
              <a:rPr lang="en-US" baseline="0" dirty="0" err="1"/>
              <a:t>moellons</a:t>
            </a:r>
            <a:r>
              <a:rPr lang="en-US" baseline="0" dirty="0"/>
              <a:t>. A </a:t>
            </a:r>
            <a:r>
              <a:rPr lang="en-US" baseline="0" dirty="0" err="1"/>
              <a:t>Nundu</a:t>
            </a:r>
            <a:r>
              <a:rPr lang="en-US" baseline="0" dirty="0"/>
              <a:t>, </a:t>
            </a:r>
            <a:r>
              <a:rPr lang="en-US" baseline="0" dirty="0" err="1"/>
              <a:t>Shabunda</a:t>
            </a:r>
            <a:r>
              <a:rPr lang="en-US" baseline="0" dirty="0"/>
              <a:t> et </a:t>
            </a:r>
            <a:r>
              <a:rPr lang="en-US" baseline="0" dirty="0" err="1"/>
              <a:t>Uvira</a:t>
            </a:r>
            <a:r>
              <a:rPr lang="en-US" baseline="0" dirty="0"/>
              <a:t>, </a:t>
            </a:r>
            <a:r>
              <a:rPr lang="en-US" baseline="0" dirty="0" err="1"/>
              <a:t>dans</a:t>
            </a:r>
            <a:r>
              <a:rPr lang="en-US" baseline="0" dirty="0"/>
              <a:t> </a:t>
            </a:r>
            <a:r>
              <a:rPr lang="en-US" baseline="0" dirty="0" err="1"/>
              <a:t>respectivement</a:t>
            </a:r>
            <a:r>
              <a:rPr lang="en-US" baseline="0" dirty="0"/>
              <a:t> </a:t>
            </a:r>
            <a:r>
              <a:rPr lang="en-US" sz="1200" b="0" i="0" u="none" strike="noStrike" kern="1200" dirty="0">
                <a:solidFill>
                  <a:schemeClr val="tx1"/>
                </a:solidFill>
                <a:effectLst/>
                <a:latin typeface="+mn-lt"/>
                <a:ea typeface="+mn-ea"/>
                <a:cs typeface="+mn-cs"/>
              </a:rPr>
              <a:t>33%,</a:t>
            </a:r>
            <a:r>
              <a:rPr lang="en-US" dirty="0"/>
              <a:t> </a:t>
            </a:r>
            <a:r>
              <a:rPr lang="en-US" sz="1200" b="0" i="0" u="none" strike="noStrike" kern="1200" dirty="0">
                <a:solidFill>
                  <a:schemeClr val="tx1"/>
                </a:solidFill>
                <a:effectLst/>
                <a:latin typeface="+mn-lt"/>
                <a:ea typeface="+mn-ea"/>
                <a:cs typeface="+mn-cs"/>
              </a:rPr>
              <a:t>5% et</a:t>
            </a:r>
            <a:r>
              <a:rPr lang="en-US" dirty="0"/>
              <a:t> </a:t>
            </a:r>
            <a:r>
              <a:rPr lang="en-US" sz="1200" b="0" i="0" u="none" strike="noStrike" kern="1200" dirty="0">
                <a:solidFill>
                  <a:schemeClr val="tx1"/>
                </a:solidFill>
                <a:effectLst/>
                <a:latin typeface="+mn-lt"/>
                <a:ea typeface="+mn-ea"/>
                <a:cs typeface="+mn-cs"/>
              </a:rPr>
              <a:t>10%</a:t>
            </a:r>
            <a:r>
              <a:rPr lang="en-US" dirty="0"/>
              <a:t> des AS les non-</a:t>
            </a:r>
            <a:r>
              <a:rPr lang="en-US" dirty="0" err="1"/>
              <a:t>déplacées</a:t>
            </a:r>
            <a:r>
              <a:rPr lang="en-US" dirty="0"/>
              <a:t> font usage de </a:t>
            </a:r>
            <a:r>
              <a:rPr lang="en-US" dirty="0" err="1"/>
              <a:t>briques</a:t>
            </a:r>
            <a:r>
              <a:rPr lang="en-US" baseline="0" dirty="0"/>
              <a:t> </a:t>
            </a:r>
            <a:r>
              <a:rPr lang="en-US" baseline="0" dirty="0" err="1"/>
              <a:t>cuites</a:t>
            </a:r>
            <a:r>
              <a:rPr lang="en-US" baseline="0" dirty="0"/>
              <a:t> pour </a:t>
            </a:r>
            <a:r>
              <a:rPr lang="en-US" baseline="0" dirty="0" err="1"/>
              <a:t>leurs</a:t>
            </a:r>
            <a:r>
              <a:rPr lang="en-US" baseline="0" dirty="0"/>
              <a:t> </a:t>
            </a:r>
            <a:r>
              <a:rPr lang="en-US" baseline="0" dirty="0" err="1"/>
              <a:t>maisons</a:t>
            </a:r>
            <a:r>
              <a:rPr lang="en-US" baseline="0" dirty="0"/>
              <a:t>. </a:t>
            </a:r>
            <a:r>
              <a:rPr lang="en-US" baseline="0" dirty="0" err="1"/>
              <a:t>Enfin</a:t>
            </a:r>
            <a:r>
              <a:rPr lang="en-US" baseline="0" dirty="0"/>
              <a:t> </a:t>
            </a:r>
            <a:r>
              <a:rPr lang="en-US" baseline="0" dirty="0" err="1"/>
              <a:t>dans</a:t>
            </a:r>
            <a:r>
              <a:rPr lang="en-US" baseline="0" dirty="0"/>
              <a:t> </a:t>
            </a:r>
            <a:r>
              <a:rPr lang="en-US" sz="1200" b="0" i="0" u="none" strike="noStrike" kern="1200" dirty="0">
                <a:solidFill>
                  <a:schemeClr val="tx1"/>
                </a:solidFill>
                <a:effectLst/>
                <a:latin typeface="+mn-lt"/>
                <a:ea typeface="+mn-ea"/>
                <a:cs typeface="+mn-cs"/>
              </a:rPr>
              <a:t>10% des AS </a:t>
            </a:r>
            <a:r>
              <a:rPr lang="en-US" sz="1200" b="0" i="0" u="none" strike="noStrike" kern="1200" dirty="0" err="1">
                <a:solidFill>
                  <a:schemeClr val="tx1"/>
                </a:solidFill>
                <a:effectLst/>
                <a:latin typeface="+mn-lt"/>
                <a:ea typeface="+mn-ea"/>
                <a:cs typeface="+mn-cs"/>
              </a:rPr>
              <a:t>d’Uvira</a:t>
            </a:r>
            <a:r>
              <a:rPr lang="en-US" sz="1200" b="0" i="0" u="none" strike="noStrike" kern="1200" dirty="0">
                <a:solidFill>
                  <a:schemeClr val="tx1"/>
                </a:solidFill>
                <a:effectLst/>
                <a:latin typeface="+mn-lt"/>
                <a:ea typeface="+mn-ea"/>
                <a:cs typeface="+mn-cs"/>
              </a:rPr>
              <a:t>,</a:t>
            </a:r>
            <a:r>
              <a:rPr lang="en-US" dirty="0"/>
              <a:t> les non-</a:t>
            </a:r>
            <a:r>
              <a:rPr lang="en-US" dirty="0" err="1"/>
              <a:t>déplacées</a:t>
            </a:r>
            <a:r>
              <a:rPr lang="en-US" dirty="0"/>
              <a:t> </a:t>
            </a:r>
            <a:r>
              <a:rPr lang="en-US" baseline="0" dirty="0" err="1"/>
              <a:t>utilisent</a:t>
            </a:r>
            <a:r>
              <a:rPr lang="en-US" baseline="0" dirty="0"/>
              <a:t> des blocs de </a:t>
            </a:r>
            <a:r>
              <a:rPr lang="en-US" baseline="0" dirty="0" err="1"/>
              <a:t>ciment</a:t>
            </a:r>
            <a:r>
              <a:rPr lang="en-US" baseline="0" dirty="0"/>
              <a:t>.</a:t>
            </a:r>
          </a:p>
          <a:p>
            <a:pPr hangingPunct="0"/>
            <a:endParaRPr lang="en-US" sz="1200" kern="1200" baseline="0" dirty="0">
              <a:solidFill>
                <a:schemeClr val="tx1"/>
              </a:solidFill>
              <a:effectLst/>
              <a:latin typeface="+mn-lt"/>
              <a:ea typeface="+mn-ea"/>
              <a:cs typeface="+mn-cs"/>
            </a:endParaRPr>
          </a:p>
          <a:p>
            <a:pPr hangingPunct="0"/>
            <a:r>
              <a:rPr lang="en-US" sz="1200" kern="1200" baseline="0" dirty="0" err="1">
                <a:solidFill>
                  <a:schemeClr val="tx1"/>
                </a:solidFill>
                <a:effectLst/>
                <a:latin typeface="+mn-lt"/>
                <a:ea typeface="+mn-ea"/>
                <a:cs typeface="+mn-cs"/>
              </a:rPr>
              <a:t>Selon</a:t>
            </a:r>
            <a:r>
              <a:rPr lang="en-US" sz="1200" kern="1200" baseline="0" dirty="0">
                <a:solidFill>
                  <a:schemeClr val="tx1"/>
                </a:solidFill>
                <a:effectLst/>
                <a:latin typeface="+mn-lt"/>
                <a:ea typeface="+mn-ea"/>
                <a:cs typeface="+mn-cs"/>
              </a:rPr>
              <a:t> les </a:t>
            </a:r>
            <a:r>
              <a:rPr lang="en-US" sz="1200" kern="1200" baseline="0" dirty="0" err="1">
                <a:solidFill>
                  <a:schemeClr val="tx1"/>
                </a:solidFill>
                <a:effectLst/>
                <a:latin typeface="+mn-lt"/>
                <a:ea typeface="+mn-ea"/>
                <a:cs typeface="+mn-cs"/>
              </a:rPr>
              <a:t>données</a:t>
            </a:r>
            <a:r>
              <a:rPr lang="en-US" sz="1200" kern="1200" baseline="0" dirty="0">
                <a:solidFill>
                  <a:schemeClr val="tx1"/>
                </a:solidFill>
                <a:effectLst/>
                <a:latin typeface="+mn-lt"/>
                <a:ea typeface="+mn-ea"/>
                <a:cs typeface="+mn-cs"/>
              </a:rPr>
              <a:t>, </a:t>
            </a:r>
            <a:r>
              <a:rPr lang="en-US" sz="1200" kern="1200" baseline="0" dirty="0" err="1">
                <a:solidFill>
                  <a:schemeClr val="tx1"/>
                </a:solidFill>
                <a:effectLst/>
                <a:latin typeface="+mn-lt"/>
                <a:ea typeface="+mn-ea"/>
                <a:cs typeface="+mn-cs"/>
              </a:rPr>
              <a:t>il</a:t>
            </a:r>
            <a:r>
              <a:rPr lang="en-US" sz="1200" kern="1200" baseline="0" dirty="0">
                <a:solidFill>
                  <a:schemeClr val="tx1"/>
                </a:solidFill>
                <a:effectLst/>
                <a:latin typeface="+mn-lt"/>
                <a:ea typeface="+mn-ea"/>
                <a:cs typeface="+mn-cs"/>
              </a:rPr>
              <a:t> y a plus de difference entre les PDI/</a:t>
            </a:r>
            <a:r>
              <a:rPr lang="en-US" sz="1200" kern="1200" baseline="0" dirty="0" err="1">
                <a:solidFill>
                  <a:schemeClr val="tx1"/>
                </a:solidFill>
                <a:effectLst/>
                <a:latin typeface="+mn-lt"/>
                <a:ea typeface="+mn-ea"/>
                <a:cs typeface="+mn-cs"/>
              </a:rPr>
              <a:t>retournés</a:t>
            </a:r>
            <a:r>
              <a:rPr lang="en-US" sz="1200" kern="1200" baseline="0" dirty="0">
                <a:solidFill>
                  <a:schemeClr val="tx1"/>
                </a:solidFill>
                <a:effectLst/>
                <a:latin typeface="+mn-lt"/>
                <a:ea typeface="+mn-ea"/>
                <a:cs typeface="+mn-cs"/>
              </a:rPr>
              <a:t> et les non-</a:t>
            </a:r>
            <a:r>
              <a:rPr lang="en-US" sz="1200" kern="1200" baseline="0" dirty="0" err="1">
                <a:solidFill>
                  <a:schemeClr val="tx1"/>
                </a:solidFill>
                <a:effectLst/>
                <a:latin typeface="+mn-lt"/>
                <a:ea typeface="+mn-ea"/>
                <a:cs typeface="+mn-cs"/>
              </a:rPr>
              <a:t>déplacés</a:t>
            </a:r>
            <a:r>
              <a:rPr lang="en-US" sz="1200" kern="1200" baseline="0" dirty="0">
                <a:solidFill>
                  <a:schemeClr val="tx1"/>
                </a:solidFill>
                <a:effectLst/>
                <a:latin typeface="+mn-lt"/>
                <a:ea typeface="+mn-ea"/>
                <a:cs typeface="+mn-cs"/>
              </a:rPr>
              <a:t> </a:t>
            </a:r>
            <a:r>
              <a:rPr lang="en-US" sz="1200" kern="1200" baseline="0" dirty="0" err="1">
                <a:solidFill>
                  <a:schemeClr val="tx1"/>
                </a:solidFill>
                <a:effectLst/>
                <a:latin typeface="+mn-lt"/>
                <a:ea typeface="+mn-ea"/>
                <a:cs typeface="+mn-cs"/>
              </a:rPr>
              <a:t>qu’entre</a:t>
            </a:r>
            <a:r>
              <a:rPr lang="en-US" sz="1200" kern="1200" baseline="0" dirty="0">
                <a:solidFill>
                  <a:schemeClr val="tx1"/>
                </a:solidFill>
                <a:effectLst/>
                <a:latin typeface="+mn-lt"/>
                <a:ea typeface="+mn-ea"/>
                <a:cs typeface="+mn-cs"/>
              </a:rPr>
              <a:t> les PDI et </a:t>
            </a:r>
            <a:r>
              <a:rPr lang="en-US" sz="1200" kern="1200" baseline="0" dirty="0" err="1">
                <a:solidFill>
                  <a:schemeClr val="tx1"/>
                </a:solidFill>
                <a:effectLst/>
                <a:latin typeface="+mn-lt"/>
                <a:ea typeface="+mn-ea"/>
                <a:cs typeface="+mn-cs"/>
              </a:rPr>
              <a:t>retournés</a:t>
            </a:r>
            <a:r>
              <a:rPr lang="en-US" sz="1200" kern="1200" baseline="0" dirty="0">
                <a:solidFill>
                  <a:schemeClr val="tx1"/>
                </a:solidFill>
                <a:effectLst/>
                <a:latin typeface="+mn-lt"/>
                <a:ea typeface="+mn-ea"/>
                <a:cs typeface="+mn-cs"/>
              </a:rPr>
              <a:t> </a:t>
            </a:r>
            <a:r>
              <a:rPr lang="en-US" sz="1200" kern="1200" baseline="0" dirty="0" err="1">
                <a:solidFill>
                  <a:schemeClr val="tx1"/>
                </a:solidFill>
                <a:effectLst/>
                <a:latin typeface="+mn-lt"/>
                <a:ea typeface="+mn-ea"/>
                <a:cs typeface="+mn-cs"/>
              </a:rPr>
              <a:t>en</a:t>
            </a:r>
            <a:r>
              <a:rPr lang="en-US" sz="1200" kern="1200" baseline="0" dirty="0">
                <a:solidFill>
                  <a:schemeClr val="tx1"/>
                </a:solidFill>
                <a:effectLst/>
                <a:latin typeface="+mn-lt"/>
                <a:ea typeface="+mn-ea"/>
                <a:cs typeface="+mn-cs"/>
              </a:rPr>
              <a:t> </a:t>
            </a:r>
            <a:r>
              <a:rPr lang="en-US" sz="1200" kern="1200" baseline="0" dirty="0" err="1">
                <a:solidFill>
                  <a:schemeClr val="tx1"/>
                </a:solidFill>
                <a:effectLst/>
                <a:latin typeface="+mn-lt"/>
                <a:ea typeface="+mn-ea"/>
                <a:cs typeface="+mn-cs"/>
              </a:rPr>
              <a:t>termes</a:t>
            </a:r>
            <a:r>
              <a:rPr lang="en-US" sz="1200" kern="1200" baseline="0" dirty="0">
                <a:solidFill>
                  <a:schemeClr val="tx1"/>
                </a:solidFill>
                <a:effectLst/>
                <a:latin typeface="+mn-lt"/>
                <a:ea typeface="+mn-ea"/>
                <a:cs typeface="+mn-cs"/>
              </a:rPr>
              <a:t> de </a:t>
            </a:r>
            <a:r>
              <a:rPr lang="en-US" sz="1200" kern="1200" baseline="0" dirty="0" err="1">
                <a:solidFill>
                  <a:schemeClr val="tx1"/>
                </a:solidFill>
                <a:effectLst/>
                <a:latin typeface="+mn-lt"/>
                <a:ea typeface="+mn-ea"/>
                <a:cs typeface="+mn-cs"/>
              </a:rPr>
              <a:t>matériaux</a:t>
            </a:r>
            <a:r>
              <a:rPr lang="en-US" sz="1200" kern="1200" baseline="0" dirty="0">
                <a:solidFill>
                  <a:schemeClr val="tx1"/>
                </a:solidFill>
                <a:effectLst/>
                <a:latin typeface="+mn-lt"/>
                <a:ea typeface="+mn-ea"/>
                <a:cs typeface="+mn-cs"/>
              </a:rPr>
              <a:t> </a:t>
            </a:r>
            <a:r>
              <a:rPr lang="en-US" sz="1200" kern="1200" baseline="0" dirty="0" err="1">
                <a:solidFill>
                  <a:schemeClr val="tx1"/>
                </a:solidFill>
                <a:effectLst/>
                <a:latin typeface="+mn-lt"/>
                <a:ea typeface="+mn-ea"/>
                <a:cs typeface="+mn-cs"/>
              </a:rPr>
              <a:t>utilisés</a:t>
            </a:r>
            <a:r>
              <a:rPr lang="en-US" sz="1200" kern="1200" baseline="0" dirty="0">
                <a:solidFill>
                  <a:schemeClr val="tx1"/>
                </a:solidFill>
                <a:effectLst/>
                <a:latin typeface="+mn-lt"/>
                <a:ea typeface="+mn-ea"/>
                <a:cs typeface="+mn-cs"/>
              </a:rPr>
              <a:t> pour la construction des </a:t>
            </a:r>
            <a:r>
              <a:rPr lang="en-US" sz="1200" kern="1200" baseline="0" dirty="0" err="1">
                <a:solidFill>
                  <a:schemeClr val="tx1"/>
                </a:solidFill>
                <a:effectLst/>
                <a:latin typeface="+mn-lt"/>
                <a:ea typeface="+mn-ea"/>
                <a:cs typeface="+mn-cs"/>
              </a:rPr>
              <a:t>toits</a:t>
            </a:r>
            <a:r>
              <a:rPr lang="en-US" sz="1200" kern="1200" baseline="0" dirty="0">
                <a:solidFill>
                  <a:schemeClr val="tx1"/>
                </a:solidFill>
                <a:effectLst/>
                <a:latin typeface="+mn-lt"/>
                <a:ea typeface="+mn-ea"/>
                <a:cs typeface="+mn-cs"/>
              </a:rPr>
              <a:t>, à travers </a:t>
            </a:r>
            <a:r>
              <a:rPr lang="en-US" sz="1200" kern="1200" baseline="0" dirty="0" err="1">
                <a:solidFill>
                  <a:schemeClr val="tx1"/>
                </a:solidFill>
                <a:effectLst/>
                <a:latin typeface="+mn-lt"/>
                <a:ea typeface="+mn-ea"/>
                <a:cs typeface="+mn-cs"/>
              </a:rPr>
              <a:t>toutes</a:t>
            </a:r>
            <a:r>
              <a:rPr lang="en-US" sz="1200" kern="1200" baseline="0" dirty="0">
                <a:solidFill>
                  <a:schemeClr val="tx1"/>
                </a:solidFill>
                <a:effectLst/>
                <a:latin typeface="+mn-lt"/>
                <a:ea typeface="+mn-ea"/>
                <a:cs typeface="+mn-cs"/>
              </a:rPr>
              <a:t> les ZS. Lien avec obstacles à la reconstruction : manqué </a:t>
            </a:r>
            <a:r>
              <a:rPr lang="en-US" sz="1200" kern="1200" baseline="0" dirty="0" err="1">
                <a:solidFill>
                  <a:schemeClr val="tx1"/>
                </a:solidFill>
                <a:effectLst/>
                <a:latin typeface="+mn-lt"/>
                <a:ea typeface="+mn-ea"/>
                <a:cs typeface="+mn-cs"/>
              </a:rPr>
              <a:t>d’accès</a:t>
            </a:r>
            <a:r>
              <a:rPr lang="en-US" sz="1200" kern="1200" baseline="0" dirty="0">
                <a:solidFill>
                  <a:schemeClr val="tx1"/>
                </a:solidFill>
                <a:effectLst/>
                <a:latin typeface="+mn-lt"/>
                <a:ea typeface="+mn-ea"/>
                <a:cs typeface="+mn-cs"/>
              </a:rPr>
              <a:t> à </a:t>
            </a:r>
            <a:r>
              <a:rPr lang="en-US" sz="1200" kern="1200" baseline="0" dirty="0" err="1">
                <a:solidFill>
                  <a:schemeClr val="tx1"/>
                </a:solidFill>
                <a:effectLst/>
                <a:latin typeface="+mn-lt"/>
                <a:ea typeface="+mn-ea"/>
                <a:cs typeface="+mn-cs"/>
              </a:rPr>
              <a:t>certains</a:t>
            </a:r>
            <a:r>
              <a:rPr lang="en-US" sz="1200" kern="1200" baseline="0" dirty="0">
                <a:solidFill>
                  <a:schemeClr val="tx1"/>
                </a:solidFill>
                <a:effectLst/>
                <a:latin typeface="+mn-lt"/>
                <a:ea typeface="+mn-ea"/>
                <a:cs typeface="+mn-cs"/>
              </a:rPr>
              <a:t> </a:t>
            </a:r>
            <a:r>
              <a:rPr lang="en-US" sz="1200" kern="1200" baseline="0" dirty="0" err="1">
                <a:solidFill>
                  <a:schemeClr val="tx1"/>
                </a:solidFill>
                <a:effectLst/>
                <a:latin typeface="+mn-lt"/>
                <a:ea typeface="+mn-ea"/>
                <a:cs typeface="+mn-cs"/>
              </a:rPr>
              <a:t>matériaux</a:t>
            </a:r>
            <a:r>
              <a:rPr lang="en-US" sz="1200" kern="1200" baseline="0" dirty="0">
                <a:solidFill>
                  <a:schemeClr val="tx1"/>
                </a:solidFill>
                <a:effectLst/>
                <a:latin typeface="+mn-lt"/>
                <a:ea typeface="+mn-ea"/>
                <a:cs typeface="+mn-cs"/>
              </a:rPr>
              <a:t>, </a:t>
            </a:r>
            <a:r>
              <a:rPr lang="en-US" sz="1200" kern="1200" baseline="0" dirty="0" err="1">
                <a:solidFill>
                  <a:schemeClr val="tx1"/>
                </a:solidFill>
                <a:effectLst/>
                <a:latin typeface="+mn-lt"/>
                <a:ea typeface="+mn-ea"/>
                <a:cs typeface="+mn-cs"/>
              </a:rPr>
              <a:t>manque</a:t>
            </a:r>
            <a:r>
              <a:rPr lang="en-US" sz="1200" kern="1200" baseline="0" dirty="0">
                <a:solidFill>
                  <a:schemeClr val="tx1"/>
                </a:solidFill>
                <a:effectLst/>
                <a:latin typeface="+mn-lt"/>
                <a:ea typeface="+mn-ea"/>
                <a:cs typeface="+mn-cs"/>
              </a:rPr>
              <a:t> de </a:t>
            </a:r>
            <a:r>
              <a:rPr lang="en-US" sz="1200" kern="1200" baseline="0" dirty="0" err="1">
                <a:solidFill>
                  <a:schemeClr val="tx1"/>
                </a:solidFill>
                <a:effectLst/>
                <a:latin typeface="+mn-lt"/>
                <a:ea typeface="+mn-ea"/>
                <a:cs typeface="+mn-cs"/>
              </a:rPr>
              <a:t>moyens</a:t>
            </a:r>
            <a:r>
              <a:rPr lang="en-US" sz="1200" kern="1200" baseline="0" dirty="0">
                <a:solidFill>
                  <a:schemeClr val="tx1"/>
                </a:solidFill>
                <a:effectLst/>
                <a:latin typeface="+mn-lt"/>
                <a:ea typeface="+mn-ea"/>
                <a:cs typeface="+mn-cs"/>
              </a:rPr>
              <a:t> financiers pour la reconstruction.</a:t>
            </a: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33</a:t>
            </a:fld>
            <a:endParaRPr lang="fr-FR"/>
          </a:p>
        </p:txBody>
      </p:sp>
    </p:spTree>
    <p:extLst>
      <p:ext uri="{BB962C8B-B14F-4D97-AF65-F5344CB8AC3E}">
        <p14:creationId xmlns:p14="http://schemas.microsoft.com/office/powerpoint/2010/main" val="10083127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Remarque</a:t>
            </a:r>
            <a:r>
              <a:rPr lang="fr-FR" sz="1200" kern="1200" baseline="0" dirty="0">
                <a:solidFill>
                  <a:schemeClr val="tx1"/>
                </a:solidFill>
                <a:effectLst/>
                <a:latin typeface="+mn-lt"/>
                <a:ea typeface="+mn-ea"/>
                <a:cs typeface="+mn-cs"/>
              </a:rPr>
              <a:t> : seulement pour la ZS </a:t>
            </a:r>
            <a:r>
              <a:rPr lang="fr-FR" sz="1200" kern="1200" baseline="0" dirty="0" err="1">
                <a:solidFill>
                  <a:schemeClr val="tx1"/>
                </a:solidFill>
                <a:effectLst/>
                <a:latin typeface="+mn-lt"/>
                <a:ea typeface="+mn-ea"/>
                <a:cs typeface="+mn-cs"/>
              </a:rPr>
              <a:t>Kalehe</a:t>
            </a:r>
            <a:r>
              <a:rPr lang="fr-FR" sz="1200" kern="1200" baseline="0" dirty="0">
                <a:solidFill>
                  <a:schemeClr val="tx1"/>
                </a:solidFill>
                <a:effectLst/>
                <a:latin typeface="+mn-lt"/>
                <a:ea typeface="+mn-ea"/>
                <a:cs typeface="+mn-cs"/>
              </a:rPr>
              <a:t>, les PDI et retournés font face à un manque d’accès au terrain pour construire leurs abris (dans 8% des AS dans les deux cas).</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baseline="0" dirty="0">
                <a:solidFill>
                  <a:schemeClr val="tx1"/>
                </a:solidFill>
                <a:effectLst/>
                <a:latin typeface="+mn-lt"/>
                <a:ea typeface="+mn-ea"/>
                <a:cs typeface="+mn-cs"/>
              </a:rPr>
              <a:t>Pour ces deux questions, les IC devaient donner toutes les options possibles quant aux obstacles que rencontrent les PDI et retournés pour la reconstruction de leurs abris.</a:t>
            </a:r>
            <a:endParaRPr lang="fr-FR" sz="1200" kern="1200" dirty="0">
              <a:solidFill>
                <a:schemeClr val="tx1"/>
              </a:solidFill>
              <a:effectLst/>
              <a:latin typeface="+mn-lt"/>
              <a:ea typeface="+mn-ea"/>
              <a:cs typeface="+mn-cs"/>
            </a:endParaRPr>
          </a:p>
          <a:p>
            <a:endParaRPr lang="fr-CH" dirty="0" smtClean="0"/>
          </a:p>
          <a:p>
            <a:r>
              <a:rPr lang="fr-CH" dirty="0" smtClean="0"/>
              <a:t>Manque de moyen : correspond à un manque de moyen financier.</a:t>
            </a:r>
            <a:r>
              <a:rPr lang="fr-CH" baseline="0" dirty="0" smtClean="0"/>
              <a:t> </a:t>
            </a:r>
          </a:p>
          <a:p>
            <a:r>
              <a:rPr lang="fr-CH" baseline="0" dirty="0" smtClean="0"/>
              <a:t>Manque de main d’œuvre : dans une forte proportion d’AS de </a:t>
            </a:r>
            <a:r>
              <a:rPr lang="fr-CH" baseline="0" dirty="0" err="1" smtClean="0"/>
              <a:t>Kimbi</a:t>
            </a:r>
            <a:r>
              <a:rPr lang="fr-CH" baseline="0" dirty="0" smtClean="0"/>
              <a:t> </a:t>
            </a:r>
            <a:r>
              <a:rPr lang="fr-CH" baseline="0" dirty="0" err="1" smtClean="0"/>
              <a:t>Lulenge</a:t>
            </a:r>
            <a:r>
              <a:rPr lang="fr-CH" baseline="0" dirty="0" smtClean="0"/>
              <a:t> (aussi bien pour les PDI que les retournés) ces résultats s’expliquent par le fait que les populations sont plus actives dans l’exploitation des minerais. Ainsi il y’a une insuffisance de main-d'œuvre avec les qualifications requises dans le domaine de la construction.</a:t>
            </a:r>
            <a:endParaRPr lang="fr-CH"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34</a:t>
            </a:fld>
            <a:endParaRPr lang="fr-FR"/>
          </a:p>
        </p:txBody>
      </p:sp>
    </p:spTree>
    <p:extLst>
      <p:ext uri="{BB962C8B-B14F-4D97-AF65-F5344CB8AC3E}">
        <p14:creationId xmlns:p14="http://schemas.microsoft.com/office/powerpoint/2010/main" val="27059246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Remarque</a:t>
            </a:r>
            <a:r>
              <a:rPr lang="fr-FR" sz="1200" kern="1200" baseline="0" dirty="0">
                <a:solidFill>
                  <a:schemeClr val="tx1"/>
                </a:solidFill>
                <a:effectLst/>
                <a:latin typeface="+mn-lt"/>
                <a:ea typeface="+mn-ea"/>
                <a:cs typeface="+mn-cs"/>
              </a:rPr>
              <a:t> : seulement pour la ZS </a:t>
            </a:r>
            <a:r>
              <a:rPr lang="fr-FR" sz="1200" kern="1200" baseline="0" dirty="0" err="1">
                <a:solidFill>
                  <a:schemeClr val="tx1"/>
                </a:solidFill>
                <a:effectLst/>
                <a:latin typeface="+mn-lt"/>
                <a:ea typeface="+mn-ea"/>
                <a:cs typeface="+mn-cs"/>
              </a:rPr>
              <a:t>Kalehe</a:t>
            </a:r>
            <a:r>
              <a:rPr lang="fr-FR" sz="1200" kern="1200" baseline="0" dirty="0">
                <a:solidFill>
                  <a:schemeClr val="tx1"/>
                </a:solidFill>
                <a:effectLst/>
                <a:latin typeface="+mn-lt"/>
                <a:ea typeface="+mn-ea"/>
                <a:cs typeface="+mn-cs"/>
              </a:rPr>
              <a:t>, les PDI et retournés font face à un manque d’accès au terrain pour construire leurs abris (dans 8% des AS dans les deux cas).</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baseline="0" dirty="0">
                <a:solidFill>
                  <a:schemeClr val="tx1"/>
                </a:solidFill>
                <a:effectLst/>
                <a:latin typeface="+mn-lt"/>
                <a:ea typeface="+mn-ea"/>
                <a:cs typeface="+mn-cs"/>
              </a:rPr>
              <a:t>Pour ces deux questions, les IC devaient donner toutes les options possibles quant aux obstacles que rencontrent les PDI et retournés pour la reconstruction de leurs abris.</a:t>
            </a:r>
            <a:endParaRPr lang="fr-FR" sz="1200" kern="1200" dirty="0">
              <a:solidFill>
                <a:schemeClr val="tx1"/>
              </a:solidFill>
              <a:effectLst/>
              <a:latin typeface="+mn-lt"/>
              <a:ea typeface="+mn-ea"/>
              <a:cs typeface="+mn-cs"/>
            </a:endParaRPr>
          </a:p>
          <a:p>
            <a:endParaRPr lang="fr-CH" dirty="0"/>
          </a:p>
          <a:p>
            <a:pPr marL="0" marR="0" indent="0" algn="l" defTabSz="914400" rtl="0" eaLnBrk="1" fontAlgn="auto" latinLnBrk="0" hangingPunct="1">
              <a:lnSpc>
                <a:spcPct val="100000"/>
              </a:lnSpc>
              <a:spcBef>
                <a:spcPts val="0"/>
              </a:spcBef>
              <a:spcAft>
                <a:spcPts val="0"/>
              </a:spcAft>
              <a:buClrTx/>
              <a:buSzTx/>
              <a:buFontTx/>
              <a:buNone/>
              <a:tabLst/>
              <a:defRPr/>
            </a:pPr>
            <a:r>
              <a:rPr lang="fr-BE" sz="1200" noProof="0" dirty="0">
                <a:sym typeface="Wingdings" panose="05000000000000000000" pitchFamily="2" charset="2"/>
              </a:rPr>
              <a:t>Légères différences entre PDI et retournés pour les obstacles à la reconstruction notamment les</a:t>
            </a:r>
            <a:r>
              <a:rPr lang="fr-BE" sz="1200" baseline="0" noProof="0" dirty="0">
                <a:sym typeface="Wingdings" panose="05000000000000000000" pitchFamily="2" charset="2"/>
              </a:rPr>
              <a:t> IC indiquent un plus fort % de PDI ayant d’</a:t>
            </a:r>
            <a:r>
              <a:rPr lang="fr-BE" sz="1200" noProof="0" dirty="0">
                <a:sym typeface="Wingdings" panose="05000000000000000000" pitchFamily="2" charset="2"/>
              </a:rPr>
              <a:t>autres priorités et ou une</a:t>
            </a:r>
            <a:r>
              <a:rPr lang="fr-BE" sz="1200" baseline="0" noProof="0" dirty="0">
                <a:sym typeface="Wingdings" panose="05000000000000000000" pitchFamily="2" charset="2"/>
              </a:rPr>
              <a:t> plus grande </a:t>
            </a:r>
            <a:r>
              <a:rPr lang="fr-BE" sz="1200" noProof="0" dirty="0">
                <a:sym typeface="Wingdings" panose="05000000000000000000" pitchFamily="2" charset="2"/>
              </a:rPr>
              <a:t>incertitudes face à l’accès aux services pour la reconstruction.</a:t>
            </a:r>
            <a:r>
              <a:rPr lang="fr-BE" sz="1200" baseline="0" noProof="0" dirty="0">
                <a:sym typeface="Wingdings" panose="05000000000000000000" pitchFamily="2" charset="2"/>
              </a:rPr>
              <a:t> Les PDI ont probablement d’autres priorités que les retournés pour des raisons économiques ou désir de retourner dans leur lieu d’origine et ne pas investir trop de temps/argent dans un abri durable. L’incertitude quant à l’accès aux services peut être liée à un sentiment des déplacés de discrimination.</a:t>
            </a:r>
            <a:endParaRPr lang="fr-BE" sz="1200" noProof="0" dirty="0">
              <a:sym typeface="Wingdings" panose="05000000000000000000" pitchFamily="2" charset="2"/>
            </a:endParaRPr>
          </a:p>
          <a:p>
            <a:endParaRPr lang="fr-CH"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35</a:t>
            </a:fld>
            <a:endParaRPr lang="fr-FR"/>
          </a:p>
        </p:txBody>
      </p:sp>
    </p:spTree>
    <p:extLst>
      <p:ext uri="{BB962C8B-B14F-4D97-AF65-F5344CB8AC3E}">
        <p14:creationId xmlns:p14="http://schemas.microsoft.com/office/powerpoint/2010/main" val="1244112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27FC7D-0EA1-4DA1-8DA4-667535956176}" type="slidenum">
              <a:rPr lang="fr-FR" smtClean="0"/>
              <a:t>6</a:t>
            </a:fld>
            <a:endParaRPr lang="fr-FR"/>
          </a:p>
        </p:txBody>
      </p:sp>
    </p:spTree>
    <p:extLst>
      <p:ext uri="{BB962C8B-B14F-4D97-AF65-F5344CB8AC3E}">
        <p14:creationId xmlns:p14="http://schemas.microsoft.com/office/powerpoint/2010/main" val="12131928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H" dirty="0"/>
              <a:t>Pas</a:t>
            </a:r>
            <a:r>
              <a:rPr lang="fr-CH" baseline="0" dirty="0"/>
              <a:t> de consensus sur le montant moyen du loyer à </a:t>
            </a:r>
            <a:r>
              <a:rPr lang="fr-CH" baseline="0" dirty="0" err="1"/>
              <a:t>Saramabila</a:t>
            </a:r>
            <a:r>
              <a:rPr lang="fr-CH" baseline="0" dirty="0"/>
              <a:t> (22% des </a:t>
            </a:r>
            <a:r>
              <a:rPr lang="fr-CH" baseline="0" dirty="0" smtClean="0"/>
              <a:t>AS), </a:t>
            </a:r>
            <a:r>
              <a:rPr lang="fr-CH" baseline="0" dirty="0" err="1" smtClean="0"/>
              <a:t>Fizi</a:t>
            </a:r>
            <a:r>
              <a:rPr lang="fr-CH" baseline="0" dirty="0" smtClean="0"/>
              <a:t> (6% des AS) et </a:t>
            </a:r>
            <a:r>
              <a:rPr lang="fr-CH" baseline="0" dirty="0" err="1"/>
              <a:t>Shabunda</a:t>
            </a:r>
            <a:r>
              <a:rPr lang="fr-CH" baseline="0" dirty="0"/>
              <a:t> (8% des AS)</a:t>
            </a:r>
            <a:endParaRPr lang="fr-CH"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36</a:t>
            </a:fld>
            <a:endParaRPr lang="fr-FR"/>
          </a:p>
        </p:txBody>
      </p:sp>
    </p:spTree>
    <p:extLst>
      <p:ext uri="{BB962C8B-B14F-4D97-AF65-F5344CB8AC3E}">
        <p14:creationId xmlns:p14="http://schemas.microsoft.com/office/powerpoint/2010/main" val="21681614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H" dirty="0"/>
              <a:t>Pour les raisons au</a:t>
            </a:r>
            <a:r>
              <a:rPr lang="fr-CH" baseline="0" dirty="0"/>
              <a:t>x cas d’évictions, il était demandé aux IC de mentionner toutes les options possibles. </a:t>
            </a:r>
            <a:endParaRPr lang="fr-CH" baseline="0" dirty="0" smtClean="0"/>
          </a:p>
          <a:p>
            <a:r>
              <a:rPr lang="fr-CH" baseline="0" dirty="0" smtClean="0"/>
              <a:t>Ici les données ne représentent pas le nombre de cas d’éviction ni quelle catégorie de population (PDI ou retournés) est la plus affectée par les évictions.</a:t>
            </a:r>
            <a:endParaRPr lang="fr-CH"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37</a:t>
            </a:fld>
            <a:endParaRPr lang="fr-FR"/>
          </a:p>
        </p:txBody>
      </p:sp>
    </p:spTree>
    <p:extLst>
      <p:ext uri="{BB962C8B-B14F-4D97-AF65-F5344CB8AC3E}">
        <p14:creationId xmlns:p14="http://schemas.microsoft.com/office/powerpoint/2010/main" val="29600951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b="1" i="0" u="none" strike="noStrike" kern="1200" dirty="0">
                <a:solidFill>
                  <a:schemeClr val="tx1"/>
                </a:solidFill>
                <a:effectLst/>
                <a:latin typeface="Arial Narrow" panose="020B0606020202030204" pitchFamily="34" charset="0"/>
                <a:ea typeface="+mn-ea"/>
                <a:cs typeface="+mn-cs"/>
              </a:rPr>
              <a:t>Pas de consensus</a:t>
            </a:r>
            <a:r>
              <a:rPr lang="en-US" dirty="0">
                <a:latin typeface="Arial Narrow" panose="020B0606020202030204" pitchFamily="34" charset="0"/>
              </a:rPr>
              <a:t> sur </a:t>
            </a:r>
            <a:r>
              <a:rPr lang="en-US" dirty="0" err="1">
                <a:latin typeface="Arial Narrow" panose="020B0606020202030204" pitchFamily="34" charset="0"/>
              </a:rPr>
              <a:t>l’accès</a:t>
            </a:r>
            <a:r>
              <a:rPr lang="en-US" dirty="0">
                <a:latin typeface="Arial Narrow" panose="020B0606020202030204" pitchFamily="34" charset="0"/>
              </a:rPr>
              <a:t> à </a:t>
            </a:r>
            <a:r>
              <a:rPr lang="en-US" dirty="0" err="1">
                <a:latin typeface="Arial Narrow" panose="020B0606020202030204" pitchFamily="34" charset="0"/>
              </a:rPr>
              <a:t>l’eau</a:t>
            </a:r>
            <a:r>
              <a:rPr lang="en-US" dirty="0">
                <a:latin typeface="Arial Narrow" panose="020B0606020202030204" pitchFamily="34" charset="0"/>
              </a:rPr>
              <a:t> : </a:t>
            </a:r>
            <a:r>
              <a:rPr lang="en-US" dirty="0" err="1">
                <a:latin typeface="Arial Narrow" panose="020B0606020202030204" pitchFamily="34" charset="0"/>
              </a:rPr>
              <a:t>Kabambare</a:t>
            </a:r>
            <a:r>
              <a:rPr lang="en-US" dirty="0">
                <a:latin typeface="Arial Narrow" panose="020B0606020202030204" pitchFamily="34" charset="0"/>
              </a:rPr>
              <a:t> (8</a:t>
            </a:r>
            <a:r>
              <a:rPr lang="en-US" sz="1200" b="0" i="0" u="none" strike="noStrike" kern="1200" dirty="0">
                <a:solidFill>
                  <a:schemeClr val="tx1"/>
                </a:solidFill>
                <a:effectLst/>
                <a:latin typeface="Arial Narrow" panose="020B0606020202030204" pitchFamily="34" charset="0"/>
                <a:ea typeface="+mn-ea"/>
                <a:cs typeface="+mn-cs"/>
              </a:rPr>
              <a:t>%) </a:t>
            </a:r>
            <a:r>
              <a:rPr lang="en-US" sz="1200" b="0" i="0" u="none" strike="noStrike" kern="1200" dirty="0" err="1">
                <a:solidFill>
                  <a:schemeClr val="tx1"/>
                </a:solidFill>
                <a:effectLst/>
                <a:latin typeface="Arial Narrow" panose="020B0606020202030204" pitchFamily="34" charset="0"/>
                <a:ea typeface="+mn-ea"/>
                <a:cs typeface="+mn-cs"/>
              </a:rPr>
              <a:t>Saramabila</a:t>
            </a:r>
            <a:r>
              <a:rPr lang="en-US" dirty="0">
                <a:latin typeface="Arial Narrow" panose="020B0606020202030204" pitchFamily="34" charset="0"/>
              </a:rPr>
              <a:t> (</a:t>
            </a:r>
            <a:r>
              <a:rPr lang="en-US" sz="1200" b="0" i="0" u="none" strike="noStrike" kern="1200" dirty="0">
                <a:solidFill>
                  <a:schemeClr val="tx1"/>
                </a:solidFill>
                <a:effectLst/>
                <a:latin typeface="Arial Narrow" panose="020B0606020202030204" pitchFamily="34" charset="0"/>
                <a:ea typeface="+mn-ea"/>
                <a:cs typeface="+mn-cs"/>
              </a:rPr>
              <a:t>17%) </a:t>
            </a:r>
            <a:r>
              <a:rPr lang="en-US" sz="1200" b="0" i="0" u="none" strike="noStrike" kern="1200" dirty="0" err="1">
                <a:solidFill>
                  <a:schemeClr val="tx1"/>
                </a:solidFill>
                <a:effectLst/>
                <a:latin typeface="Arial Narrow" panose="020B0606020202030204" pitchFamily="34" charset="0"/>
                <a:ea typeface="+mn-ea"/>
                <a:cs typeface="+mn-cs"/>
              </a:rPr>
              <a:t>Shabunda</a:t>
            </a:r>
            <a:r>
              <a:rPr lang="en-US" dirty="0">
                <a:latin typeface="Arial Narrow" panose="020B0606020202030204" pitchFamily="34" charset="0"/>
              </a:rPr>
              <a:t> (</a:t>
            </a:r>
            <a:r>
              <a:rPr lang="en-US" sz="1200" b="0" i="0" u="none" strike="noStrike" kern="1200" dirty="0">
                <a:solidFill>
                  <a:schemeClr val="tx1"/>
                </a:solidFill>
                <a:effectLst/>
                <a:latin typeface="Arial Narrow" panose="020B0606020202030204" pitchFamily="34" charset="0"/>
                <a:ea typeface="+mn-ea"/>
                <a:cs typeface="+mn-cs"/>
              </a:rPr>
              <a:t>5%)</a:t>
            </a:r>
            <a:r>
              <a:rPr lang="en-US" dirty="0">
                <a:latin typeface="Arial Narrow" panose="020B0606020202030204" pitchFamily="34" charset="0"/>
              </a:rPr>
              <a:t> </a:t>
            </a:r>
            <a:r>
              <a:rPr lang="en-US" dirty="0" smtClean="0">
                <a:latin typeface="Arial Narrow" panose="020B0606020202030204" pitchFamily="34" charset="0"/>
              </a:rPr>
              <a:t>– le total fait </a:t>
            </a:r>
            <a:r>
              <a:rPr lang="en-US" dirty="0" err="1" smtClean="0">
                <a:latin typeface="Arial Narrow" panose="020B0606020202030204" pitchFamily="34" charset="0"/>
              </a:rPr>
              <a:t>bien</a:t>
            </a:r>
            <a:r>
              <a:rPr lang="en-US" dirty="0" smtClean="0">
                <a:latin typeface="Arial Narrow" panose="020B0606020202030204" pitchFamily="34" charset="0"/>
              </a:rPr>
              <a:t> 100%</a:t>
            </a:r>
            <a:r>
              <a:rPr lang="en-US" baseline="0" dirty="0" smtClean="0">
                <a:latin typeface="Arial Narrow" panose="020B0606020202030204" pitchFamily="34" charset="0"/>
              </a:rPr>
              <a:t> </a:t>
            </a:r>
            <a:endParaRPr lang="en-US" dirty="0">
              <a:latin typeface="Arial Narrow" panose="020B0606020202030204" pitchFamily="34" charset="0"/>
            </a:endParaRPr>
          </a:p>
          <a:p>
            <a:r>
              <a:rPr lang="en-US" dirty="0" err="1">
                <a:latin typeface="Arial Narrow" panose="020B0606020202030204" pitchFamily="34" charset="0"/>
              </a:rPr>
              <a:t>Dans</a:t>
            </a:r>
            <a:r>
              <a:rPr lang="en-US" dirty="0">
                <a:latin typeface="Arial Narrow" panose="020B0606020202030204" pitchFamily="34" charset="0"/>
              </a:rPr>
              <a:t> les 8 ZS,</a:t>
            </a:r>
            <a:r>
              <a:rPr lang="en-US" baseline="0" dirty="0">
                <a:latin typeface="Arial Narrow" panose="020B0606020202030204" pitchFamily="34" charset="0"/>
              </a:rPr>
              <a:t> les IC </a:t>
            </a:r>
            <a:r>
              <a:rPr lang="en-US" baseline="0" dirty="0" err="1">
                <a:latin typeface="Arial Narrow" panose="020B0606020202030204" pitchFamily="34" charset="0"/>
              </a:rPr>
              <a:t>ont</a:t>
            </a:r>
            <a:r>
              <a:rPr lang="en-US" baseline="0" dirty="0">
                <a:latin typeface="Arial Narrow" panose="020B0606020202030204" pitchFamily="34" charset="0"/>
              </a:rPr>
              <a:t> </a:t>
            </a:r>
            <a:r>
              <a:rPr lang="en-US" baseline="0" dirty="0" err="1">
                <a:latin typeface="Arial Narrow" panose="020B0606020202030204" pitchFamily="34" charset="0"/>
              </a:rPr>
              <a:t>rapporté</a:t>
            </a:r>
            <a:r>
              <a:rPr lang="en-US" baseline="0" dirty="0">
                <a:latin typeface="Arial Narrow" panose="020B0606020202030204" pitchFamily="34" charset="0"/>
              </a:rPr>
              <a:t> </a:t>
            </a:r>
            <a:r>
              <a:rPr lang="en-US" baseline="0" dirty="0" err="1">
                <a:latin typeface="Arial Narrow" panose="020B0606020202030204" pitchFamily="34" charset="0"/>
              </a:rPr>
              <a:t>qu’une</a:t>
            </a:r>
            <a:r>
              <a:rPr lang="en-US" baseline="0" dirty="0">
                <a:latin typeface="Arial Narrow" panose="020B0606020202030204" pitchFamily="34" charset="0"/>
              </a:rPr>
              <a:t> </a:t>
            </a:r>
            <a:r>
              <a:rPr lang="en-US" baseline="0" dirty="0" err="1">
                <a:latin typeface="Arial Narrow" panose="020B0606020202030204" pitchFamily="34" charset="0"/>
              </a:rPr>
              <a:t>minorité</a:t>
            </a:r>
            <a:r>
              <a:rPr lang="en-US" baseline="0" dirty="0">
                <a:latin typeface="Arial Narrow" panose="020B0606020202030204" pitchFamily="34" charset="0"/>
              </a:rPr>
              <a:t> de </a:t>
            </a:r>
            <a:r>
              <a:rPr lang="en-US" baseline="0" dirty="0" err="1">
                <a:latin typeface="Arial Narrow" panose="020B0606020202030204" pitchFamily="34" charset="0"/>
              </a:rPr>
              <a:t>personnes</a:t>
            </a:r>
            <a:r>
              <a:rPr lang="en-US" baseline="0" dirty="0">
                <a:latin typeface="Arial Narrow" panose="020B0606020202030204" pitchFamily="34" charset="0"/>
              </a:rPr>
              <a:t> </a:t>
            </a:r>
            <a:r>
              <a:rPr lang="en-US" baseline="0" dirty="0" err="1">
                <a:latin typeface="Arial Narrow" panose="020B0606020202030204" pitchFamily="34" charset="0"/>
              </a:rPr>
              <a:t>avait</a:t>
            </a:r>
            <a:r>
              <a:rPr lang="en-US" baseline="0" dirty="0">
                <a:latin typeface="Arial Narrow" panose="020B0606020202030204" pitchFamily="34" charset="0"/>
              </a:rPr>
              <a:t> </a:t>
            </a:r>
            <a:r>
              <a:rPr lang="en-US" baseline="0" dirty="0" err="1">
                <a:latin typeface="Arial Narrow" panose="020B0606020202030204" pitchFamily="34" charset="0"/>
              </a:rPr>
              <a:t>accès</a:t>
            </a:r>
            <a:r>
              <a:rPr lang="en-US" baseline="0" dirty="0">
                <a:latin typeface="Arial Narrow" panose="020B0606020202030204" pitchFamily="34" charset="0"/>
              </a:rPr>
              <a:t> à </a:t>
            </a:r>
            <a:r>
              <a:rPr lang="en-US" baseline="0" dirty="0" err="1">
                <a:latin typeface="Arial Narrow" panose="020B0606020202030204" pitchFamily="34" charset="0"/>
              </a:rPr>
              <a:t>assez</a:t>
            </a:r>
            <a:r>
              <a:rPr lang="en-US" baseline="0" dirty="0">
                <a:latin typeface="Arial Narrow" panose="020B0606020202030204" pitchFamily="34" charset="0"/>
              </a:rPr>
              <a:t> </a:t>
            </a:r>
            <a:r>
              <a:rPr lang="en-US" baseline="0" dirty="0" err="1">
                <a:latin typeface="Arial Narrow" panose="020B0606020202030204" pitchFamily="34" charset="0"/>
              </a:rPr>
              <a:t>d’eau</a:t>
            </a:r>
            <a:r>
              <a:rPr lang="en-US" baseline="0" dirty="0">
                <a:latin typeface="Arial Narrow" panose="020B0606020202030204" pitchFamily="34" charset="0"/>
              </a:rPr>
              <a:t> </a:t>
            </a:r>
            <a:r>
              <a:rPr lang="en-US" baseline="0" dirty="0" smtClean="0">
                <a:latin typeface="Arial Narrow" panose="020B0606020202030204" pitchFamily="34" charset="0"/>
              </a:rPr>
              <a:t>potable.</a:t>
            </a:r>
            <a:endParaRPr lang="fr-FR" dirty="0">
              <a:latin typeface="Arial Narrow" panose="020B0606020202030204" pitchFamily="34" charset="0"/>
            </a:endParaRPr>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39</a:t>
            </a:fld>
            <a:endParaRPr lang="fr-FR"/>
          </a:p>
        </p:txBody>
      </p:sp>
    </p:spTree>
    <p:extLst>
      <p:ext uri="{BB962C8B-B14F-4D97-AF65-F5344CB8AC3E}">
        <p14:creationId xmlns:p14="http://schemas.microsoft.com/office/powerpoint/2010/main" val="11654939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b="1" i="0" u="none" strike="noStrike" kern="1200" dirty="0">
                <a:solidFill>
                  <a:schemeClr val="tx1"/>
                </a:solidFill>
                <a:effectLst/>
                <a:latin typeface="Arial Narrow" panose="020B0606020202030204" pitchFamily="34" charset="0"/>
                <a:ea typeface="+mn-ea"/>
                <a:cs typeface="+mn-cs"/>
              </a:rPr>
              <a:t>Pas de consensus</a:t>
            </a:r>
            <a:r>
              <a:rPr lang="en-US" dirty="0">
                <a:latin typeface="Arial Narrow" panose="020B0606020202030204" pitchFamily="34" charset="0"/>
              </a:rPr>
              <a:t> sur </a:t>
            </a:r>
            <a:r>
              <a:rPr lang="en-US" dirty="0" err="1">
                <a:latin typeface="Arial Narrow" panose="020B0606020202030204" pitchFamily="34" charset="0"/>
              </a:rPr>
              <a:t>l’accès</a:t>
            </a:r>
            <a:r>
              <a:rPr lang="en-US" dirty="0">
                <a:latin typeface="Arial Narrow" panose="020B0606020202030204" pitchFamily="34" charset="0"/>
              </a:rPr>
              <a:t> à </a:t>
            </a:r>
            <a:r>
              <a:rPr lang="en-US" dirty="0" err="1">
                <a:latin typeface="Arial Narrow" panose="020B0606020202030204" pitchFamily="34" charset="0"/>
              </a:rPr>
              <a:t>l’eau</a:t>
            </a:r>
            <a:r>
              <a:rPr lang="en-US" dirty="0">
                <a:latin typeface="Arial Narrow" panose="020B0606020202030204" pitchFamily="34" charset="0"/>
              </a:rPr>
              <a:t> : </a:t>
            </a:r>
            <a:r>
              <a:rPr lang="en-US" dirty="0" err="1">
                <a:latin typeface="Arial Narrow" panose="020B0606020202030204" pitchFamily="34" charset="0"/>
              </a:rPr>
              <a:t>Kabambare</a:t>
            </a:r>
            <a:r>
              <a:rPr lang="en-US" dirty="0">
                <a:latin typeface="Arial Narrow" panose="020B0606020202030204" pitchFamily="34" charset="0"/>
              </a:rPr>
              <a:t> (8</a:t>
            </a:r>
            <a:r>
              <a:rPr lang="en-US" sz="1200" b="0" i="0" u="none" strike="noStrike" kern="1200" dirty="0">
                <a:solidFill>
                  <a:schemeClr val="tx1"/>
                </a:solidFill>
                <a:effectLst/>
                <a:latin typeface="Arial Narrow" panose="020B0606020202030204" pitchFamily="34" charset="0"/>
                <a:ea typeface="+mn-ea"/>
                <a:cs typeface="+mn-cs"/>
              </a:rPr>
              <a:t>%) </a:t>
            </a:r>
            <a:r>
              <a:rPr lang="en-US" sz="1200" b="0" i="0" u="none" strike="noStrike" kern="1200" dirty="0" err="1">
                <a:solidFill>
                  <a:schemeClr val="tx1"/>
                </a:solidFill>
                <a:effectLst/>
                <a:latin typeface="Arial Narrow" panose="020B0606020202030204" pitchFamily="34" charset="0"/>
                <a:ea typeface="+mn-ea"/>
                <a:cs typeface="+mn-cs"/>
              </a:rPr>
              <a:t>Saramabila</a:t>
            </a:r>
            <a:r>
              <a:rPr lang="en-US" dirty="0">
                <a:latin typeface="Arial Narrow" panose="020B0606020202030204" pitchFamily="34" charset="0"/>
              </a:rPr>
              <a:t> (</a:t>
            </a:r>
            <a:r>
              <a:rPr lang="en-US" sz="1200" b="0" i="0" u="none" strike="noStrike" kern="1200" dirty="0">
                <a:solidFill>
                  <a:schemeClr val="tx1"/>
                </a:solidFill>
                <a:effectLst/>
                <a:latin typeface="Arial Narrow" panose="020B0606020202030204" pitchFamily="34" charset="0"/>
                <a:ea typeface="+mn-ea"/>
                <a:cs typeface="+mn-cs"/>
              </a:rPr>
              <a:t>17%) </a:t>
            </a:r>
            <a:r>
              <a:rPr lang="en-US" sz="1200" b="0" i="0" u="none" strike="noStrike" kern="1200" dirty="0" err="1">
                <a:solidFill>
                  <a:schemeClr val="tx1"/>
                </a:solidFill>
                <a:effectLst/>
                <a:latin typeface="Arial Narrow" panose="020B0606020202030204" pitchFamily="34" charset="0"/>
                <a:ea typeface="+mn-ea"/>
                <a:cs typeface="+mn-cs"/>
              </a:rPr>
              <a:t>Shabunda</a:t>
            </a:r>
            <a:r>
              <a:rPr lang="en-US" dirty="0">
                <a:latin typeface="Arial Narrow" panose="020B0606020202030204" pitchFamily="34" charset="0"/>
              </a:rPr>
              <a:t> (</a:t>
            </a:r>
            <a:r>
              <a:rPr lang="en-US" sz="1200" b="0" i="0" u="none" strike="noStrike" kern="1200" dirty="0">
                <a:solidFill>
                  <a:schemeClr val="tx1"/>
                </a:solidFill>
                <a:effectLst/>
                <a:latin typeface="Arial Narrow" panose="020B0606020202030204" pitchFamily="34" charset="0"/>
                <a:ea typeface="+mn-ea"/>
                <a:cs typeface="+mn-cs"/>
              </a:rPr>
              <a:t>5%)</a:t>
            </a:r>
            <a:r>
              <a:rPr lang="en-US" dirty="0">
                <a:latin typeface="Arial Narrow" panose="020B0606020202030204" pitchFamily="34" charset="0"/>
              </a:rPr>
              <a:t> </a:t>
            </a:r>
          </a:p>
          <a:p>
            <a:r>
              <a:rPr lang="en-US" dirty="0" err="1">
                <a:latin typeface="Arial Narrow" panose="020B0606020202030204" pitchFamily="34" charset="0"/>
              </a:rPr>
              <a:t>En</a:t>
            </a:r>
            <a:r>
              <a:rPr lang="en-US" dirty="0">
                <a:latin typeface="Arial Narrow" panose="020B0606020202030204" pitchFamily="34" charset="0"/>
              </a:rPr>
              <a:t> </a:t>
            </a:r>
            <a:r>
              <a:rPr lang="en-US" dirty="0" err="1">
                <a:latin typeface="Arial Narrow" panose="020B0606020202030204" pitchFamily="34" charset="0"/>
              </a:rPr>
              <a:t>moyenne</a:t>
            </a:r>
            <a:r>
              <a:rPr lang="en-US" dirty="0">
                <a:latin typeface="Arial Narrow" panose="020B0606020202030204" pitchFamily="34" charset="0"/>
              </a:rPr>
              <a:t>, </a:t>
            </a:r>
            <a:r>
              <a:rPr lang="en-US" dirty="0" err="1">
                <a:latin typeface="Arial Narrow" panose="020B0606020202030204" pitchFamily="34" charset="0"/>
              </a:rPr>
              <a:t>seulement</a:t>
            </a:r>
            <a:r>
              <a:rPr lang="en-US" dirty="0">
                <a:latin typeface="Arial Narrow" panose="020B0606020202030204" pitchFamily="34" charset="0"/>
              </a:rPr>
              <a:t> 26%</a:t>
            </a:r>
            <a:r>
              <a:rPr lang="en-US" baseline="0" dirty="0">
                <a:latin typeface="Arial Narrow" panose="020B0606020202030204" pitchFamily="34" charset="0"/>
              </a:rPr>
              <a:t> des villages à travers </a:t>
            </a:r>
            <a:r>
              <a:rPr lang="en-US" baseline="0" dirty="0" err="1">
                <a:latin typeface="Arial Narrow" panose="020B0606020202030204" pitchFamily="34" charset="0"/>
              </a:rPr>
              <a:t>toutes</a:t>
            </a:r>
            <a:r>
              <a:rPr lang="en-US" baseline="0" dirty="0">
                <a:latin typeface="Arial Narrow" panose="020B0606020202030204" pitchFamily="34" charset="0"/>
              </a:rPr>
              <a:t> les ZS </a:t>
            </a:r>
            <a:r>
              <a:rPr lang="en-US" baseline="0" dirty="0" err="1">
                <a:latin typeface="Arial Narrow" panose="020B0606020202030204" pitchFamily="34" charset="0"/>
              </a:rPr>
              <a:t>ont</a:t>
            </a:r>
            <a:r>
              <a:rPr lang="en-US" baseline="0" dirty="0">
                <a:latin typeface="Arial Narrow" panose="020B0606020202030204" pitchFamily="34" charset="0"/>
              </a:rPr>
              <a:t> </a:t>
            </a:r>
            <a:r>
              <a:rPr lang="en-US" baseline="0" dirty="0" err="1">
                <a:latin typeface="Arial Narrow" panose="020B0606020202030204" pitchFamily="34" charset="0"/>
              </a:rPr>
              <a:t>accès</a:t>
            </a:r>
            <a:r>
              <a:rPr lang="en-US" baseline="0" dirty="0">
                <a:latin typeface="Arial Narrow" panose="020B0606020202030204" pitchFamily="34" charset="0"/>
              </a:rPr>
              <a:t> à un point </a:t>
            </a:r>
            <a:r>
              <a:rPr lang="en-US" baseline="0" dirty="0" err="1">
                <a:latin typeface="Arial Narrow" panose="020B0606020202030204" pitchFamily="34" charset="0"/>
              </a:rPr>
              <a:t>d’eau</a:t>
            </a:r>
            <a:r>
              <a:rPr lang="en-US" baseline="0" dirty="0">
                <a:latin typeface="Arial Narrow" panose="020B0606020202030204" pitchFamily="34" charset="0"/>
              </a:rPr>
              <a:t> </a:t>
            </a:r>
            <a:r>
              <a:rPr lang="en-US" baseline="0" dirty="0" err="1">
                <a:latin typeface="Arial Narrow" panose="020B0606020202030204" pitchFamily="34" charset="0"/>
              </a:rPr>
              <a:t>aménagé</a:t>
            </a:r>
            <a:r>
              <a:rPr lang="en-US" baseline="0" dirty="0">
                <a:latin typeface="Arial Narrow" panose="020B0606020202030204" pitchFamily="34" charset="0"/>
              </a:rPr>
              <a:t>.</a:t>
            </a:r>
            <a:endParaRPr lang="fr-FR" dirty="0">
              <a:latin typeface="Arial Narrow" panose="020B0606020202030204" pitchFamily="34" charset="0"/>
            </a:endParaRPr>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40</a:t>
            </a:fld>
            <a:endParaRPr lang="fr-FR"/>
          </a:p>
        </p:txBody>
      </p:sp>
    </p:spTree>
    <p:extLst>
      <p:ext uri="{BB962C8B-B14F-4D97-AF65-F5344CB8AC3E}">
        <p14:creationId xmlns:p14="http://schemas.microsoft.com/office/powerpoint/2010/main" val="147034239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Source d’eau de surface</a:t>
            </a:r>
            <a:r>
              <a:rPr lang="fr-FR" baseline="0" dirty="0"/>
              <a:t> est la source principale d’eau de boisson dans 4 Zones de santé.</a:t>
            </a:r>
          </a:p>
          <a:p>
            <a:r>
              <a:rPr lang="fr-FR" baseline="0" dirty="0"/>
              <a:t>Source non-</a:t>
            </a:r>
            <a:r>
              <a:rPr lang="fr-FR" baseline="0" dirty="0" err="1"/>
              <a:t>ameliorée</a:t>
            </a:r>
            <a:r>
              <a:rPr lang="fr-FR" baseline="0" dirty="0"/>
              <a:t> est la source principale dans une ZS.</a:t>
            </a:r>
          </a:p>
          <a:p>
            <a:r>
              <a:rPr lang="fr-FR" baseline="0" dirty="0" smtClean="0"/>
              <a:t>3 </a:t>
            </a:r>
            <a:r>
              <a:rPr lang="fr-FR" baseline="0" dirty="0"/>
              <a:t>ZS ont </a:t>
            </a:r>
            <a:r>
              <a:rPr lang="fr-FR" baseline="0" dirty="0" smtClean="0"/>
              <a:t>signalé </a:t>
            </a:r>
            <a:r>
              <a:rPr lang="fr-FR" baseline="0" dirty="0"/>
              <a:t>des sources améliorées comme source principale la plus rapportée</a:t>
            </a:r>
          </a:p>
          <a:p>
            <a:endParaRPr lang="fr-FR" baseline="0" dirty="0"/>
          </a:p>
          <a:p>
            <a:pPr marL="0" algn="ctr" rtl="0" eaLnBrk="1" fontAlgn="b" latinLnBrk="0" hangingPunct="1">
              <a:spcBef>
                <a:spcPts val="0"/>
              </a:spcBef>
              <a:spcAft>
                <a:spcPts val="0"/>
              </a:spcAft>
            </a:pPr>
            <a:r>
              <a:rPr lang="fr-FR" baseline="0" dirty="0"/>
              <a:t>Définition : Sources améliorées sont les suivantes </a:t>
            </a:r>
          </a:p>
          <a:p>
            <a:pPr marL="0" algn="ctr" rtl="0" eaLnBrk="1" fontAlgn="b" latinLnBrk="0" hangingPunct="1">
              <a:spcBef>
                <a:spcPts val="0"/>
              </a:spcBef>
              <a:spcAft>
                <a:spcPts val="0"/>
              </a:spcAft>
            </a:pPr>
            <a:r>
              <a:rPr lang="en-US" sz="1200" b="1" i="0" u="none" strike="noStrike" kern="1200" dirty="0" err="1">
                <a:solidFill>
                  <a:srgbClr val="5A5959"/>
                </a:solidFill>
                <a:effectLst/>
                <a:latin typeface="Arial Narrow" panose="020B0606020202030204" pitchFamily="34" charset="0"/>
                <a:ea typeface="ＭＳ Ｐゴシック" panose="020B0600070205080204" pitchFamily="34" charset="-128"/>
              </a:rPr>
              <a:t>puits</a:t>
            </a:r>
            <a:r>
              <a:rPr lang="en-US" sz="1200" b="1" i="0" u="none" strike="noStrike" kern="1200" dirty="0">
                <a:solidFill>
                  <a:srgbClr val="5A5959"/>
                </a:solidFill>
                <a:effectLst/>
                <a:latin typeface="Arial Narrow" panose="020B0606020202030204" pitchFamily="34" charset="0"/>
                <a:ea typeface="ＭＳ Ｐゴシック" panose="020B0600070205080204" pitchFamily="34" charset="-128"/>
              </a:rPr>
              <a:t> </a:t>
            </a:r>
            <a:r>
              <a:rPr lang="en-US" sz="1200" b="1" i="0" u="none" strike="noStrike" kern="1200" dirty="0" err="1">
                <a:solidFill>
                  <a:srgbClr val="5A5959"/>
                </a:solidFill>
                <a:effectLst/>
                <a:latin typeface="Arial Narrow" panose="020B0606020202030204" pitchFamily="34" charset="0"/>
                <a:ea typeface="ＭＳ Ｐゴシック" panose="020B0600070205080204" pitchFamily="34" charset="-128"/>
              </a:rPr>
              <a:t>creusé</a:t>
            </a:r>
            <a:r>
              <a:rPr lang="en-US" sz="1200" b="1" i="0" u="none" strike="noStrike" kern="1200" dirty="0">
                <a:solidFill>
                  <a:srgbClr val="5A5959"/>
                </a:solidFill>
                <a:effectLst/>
                <a:latin typeface="Arial Narrow" panose="020B0606020202030204" pitchFamily="34" charset="0"/>
                <a:ea typeface="ＭＳ Ｐゴシック" panose="020B0600070205080204" pitchFamily="34" charset="-128"/>
              </a:rPr>
              <a:t> </a:t>
            </a:r>
            <a:r>
              <a:rPr lang="en-US" sz="1200" b="1" i="0" u="none" strike="noStrike" kern="1200" dirty="0" err="1">
                <a:solidFill>
                  <a:srgbClr val="5A5959"/>
                </a:solidFill>
                <a:effectLst/>
                <a:latin typeface="Arial Narrow" panose="020B0606020202030204" pitchFamily="34" charset="0"/>
                <a:ea typeface="ＭＳ Ｐゴシック" panose="020B0600070205080204" pitchFamily="34" charset="-128"/>
              </a:rPr>
              <a:t>aménagé</a:t>
            </a:r>
            <a:endParaRPr lang="en-US" sz="1800" b="0" i="0" u="none" strike="noStrike" dirty="0">
              <a:effectLst/>
              <a:latin typeface="Arial" panose="020B0604020202020204" pitchFamily="34" charset="0"/>
            </a:endParaRPr>
          </a:p>
          <a:p>
            <a:pPr marL="0" algn="ctr" rtl="0" eaLnBrk="1" fontAlgn="b" latinLnBrk="0" hangingPunct="1">
              <a:spcBef>
                <a:spcPts val="0"/>
              </a:spcBef>
              <a:spcAft>
                <a:spcPts val="0"/>
              </a:spcAft>
            </a:pPr>
            <a:r>
              <a:rPr lang="en-US" sz="1200" b="1" i="0" u="none" strike="noStrike" kern="1200" dirty="0">
                <a:solidFill>
                  <a:srgbClr val="5A5959"/>
                </a:solidFill>
                <a:effectLst/>
                <a:latin typeface="Arial Narrow" panose="020B0606020202030204" pitchFamily="34" charset="0"/>
                <a:ea typeface="ＭＳ Ｐゴシック" panose="020B0600070205080204" pitchFamily="34" charset="-128"/>
              </a:rPr>
              <a:t>source </a:t>
            </a:r>
            <a:r>
              <a:rPr lang="en-US" sz="1200" b="1" i="0" u="none" strike="noStrike" kern="1200" dirty="0" err="1">
                <a:solidFill>
                  <a:srgbClr val="5A5959"/>
                </a:solidFill>
                <a:effectLst/>
                <a:latin typeface="Arial Narrow" panose="020B0606020202030204" pitchFamily="34" charset="0"/>
                <a:ea typeface="ＭＳ Ｐゴシック" panose="020B0600070205080204" pitchFamily="34" charset="-128"/>
              </a:rPr>
              <a:t>amenagée</a:t>
            </a:r>
            <a:endParaRPr lang="en-US" sz="1800" b="0" i="0" u="none" strike="noStrike" dirty="0">
              <a:effectLst/>
              <a:latin typeface="Arial" panose="020B0604020202020204" pitchFamily="34" charset="0"/>
            </a:endParaRPr>
          </a:p>
          <a:p>
            <a:pPr marL="0" algn="ctr" rtl="0" eaLnBrk="1" fontAlgn="b" latinLnBrk="0" hangingPunct="1">
              <a:spcBef>
                <a:spcPts val="0"/>
              </a:spcBef>
              <a:spcAft>
                <a:spcPts val="0"/>
              </a:spcAft>
            </a:pPr>
            <a:r>
              <a:rPr lang="en-US" sz="1200" b="1" i="0" u="none" strike="noStrike" kern="1200" dirty="0" err="1">
                <a:solidFill>
                  <a:srgbClr val="5A5959"/>
                </a:solidFill>
                <a:effectLst/>
                <a:latin typeface="Arial Narrow" panose="020B0606020202030204" pitchFamily="34" charset="0"/>
                <a:ea typeface="ＭＳ Ｐゴシック" panose="020B0600070205080204" pitchFamily="34" charset="-128"/>
              </a:rPr>
              <a:t>robinet</a:t>
            </a:r>
            <a:r>
              <a:rPr lang="en-US" sz="1200" b="1" i="0" u="none" strike="noStrike" kern="1200" dirty="0">
                <a:solidFill>
                  <a:srgbClr val="5A5959"/>
                </a:solidFill>
                <a:effectLst/>
                <a:latin typeface="Arial Narrow" panose="020B0606020202030204" pitchFamily="34" charset="0"/>
                <a:ea typeface="ＭＳ Ｐゴシック" panose="020B0600070205080204" pitchFamily="34" charset="-128"/>
              </a:rPr>
              <a:t> borne </a:t>
            </a:r>
            <a:r>
              <a:rPr lang="en-US" sz="1200" b="1" i="0" u="none" strike="noStrike" kern="1200" dirty="0" err="1">
                <a:solidFill>
                  <a:srgbClr val="5A5959"/>
                </a:solidFill>
                <a:effectLst/>
                <a:latin typeface="Arial Narrow" panose="020B0606020202030204" pitchFamily="34" charset="0"/>
                <a:ea typeface="ＭＳ Ｐゴシック" panose="020B0600070205080204" pitchFamily="34" charset="-128"/>
              </a:rPr>
              <a:t>fontaine</a:t>
            </a:r>
            <a:endParaRPr lang="en-US" sz="1800" b="0" i="0" u="none" strike="noStrike" dirty="0">
              <a:effectLst/>
              <a:latin typeface="Arial" panose="020B0604020202020204" pitchFamily="34" charset="0"/>
            </a:endParaRPr>
          </a:p>
          <a:p>
            <a:pPr marL="0" algn="ctr" rtl="0" eaLnBrk="1" fontAlgn="b" latinLnBrk="0" hangingPunct="1">
              <a:spcBef>
                <a:spcPts val="0"/>
              </a:spcBef>
              <a:spcAft>
                <a:spcPts val="0"/>
              </a:spcAft>
            </a:pPr>
            <a:r>
              <a:rPr lang="en-US" sz="1200" b="1" i="0" u="none" strike="noStrike" kern="1200" dirty="0" err="1">
                <a:solidFill>
                  <a:srgbClr val="5A5959"/>
                </a:solidFill>
                <a:effectLst/>
                <a:latin typeface="Arial Narrow" panose="020B0606020202030204" pitchFamily="34" charset="0"/>
                <a:ea typeface="ＭＳ Ｐゴシック" panose="020B0600070205080204" pitchFamily="34" charset="-128"/>
              </a:rPr>
              <a:t>robinet</a:t>
            </a:r>
            <a:r>
              <a:rPr lang="en-US" sz="1200" b="1" i="0" u="none" strike="noStrike" kern="1200" dirty="0">
                <a:solidFill>
                  <a:srgbClr val="5A5959"/>
                </a:solidFill>
                <a:effectLst/>
                <a:latin typeface="Arial Narrow" panose="020B0606020202030204" pitchFamily="34" charset="0"/>
                <a:ea typeface="ＭＳ Ｐゴシック" panose="020B0600070205080204" pitchFamily="34" charset="-128"/>
              </a:rPr>
              <a:t> </a:t>
            </a:r>
            <a:r>
              <a:rPr lang="en-US" sz="1200" b="1" i="0" u="none" strike="noStrike" kern="1200" dirty="0" err="1">
                <a:solidFill>
                  <a:srgbClr val="5A5959"/>
                </a:solidFill>
                <a:effectLst/>
                <a:latin typeface="Arial Narrow" panose="020B0606020202030204" pitchFamily="34" charset="0"/>
                <a:ea typeface="ＭＳ Ｐゴシック" panose="020B0600070205080204" pitchFamily="34" charset="-128"/>
              </a:rPr>
              <a:t>parcelle</a:t>
            </a:r>
            <a:endParaRPr lang="en-US" sz="1800" b="0" i="0" u="none" strike="noStrike" dirty="0">
              <a:effectLst/>
              <a:latin typeface="Arial" panose="020B0604020202020204" pitchFamily="34" charset="0"/>
            </a:endParaRPr>
          </a:p>
          <a:p>
            <a:pPr marL="0" algn="ctr" rtl="0" eaLnBrk="1" fontAlgn="b" latinLnBrk="0" hangingPunct="1">
              <a:spcBef>
                <a:spcPts val="0"/>
              </a:spcBef>
              <a:spcAft>
                <a:spcPts val="0"/>
              </a:spcAft>
            </a:pPr>
            <a:r>
              <a:rPr lang="en-US" sz="1200" b="1" i="0" u="none" strike="noStrike" kern="1200" dirty="0" err="1">
                <a:solidFill>
                  <a:srgbClr val="5A5959"/>
                </a:solidFill>
                <a:effectLst/>
                <a:latin typeface="Arial Narrow" panose="020B0606020202030204" pitchFamily="34" charset="0"/>
                <a:ea typeface="ＭＳ Ｐゴシック" panose="020B0600070205080204" pitchFamily="34" charset="-128"/>
              </a:rPr>
              <a:t>robinet</a:t>
            </a:r>
            <a:r>
              <a:rPr lang="en-US" sz="1200" b="1" i="0" u="none" strike="noStrike" kern="1200" dirty="0">
                <a:solidFill>
                  <a:srgbClr val="5A5959"/>
                </a:solidFill>
                <a:effectLst/>
                <a:latin typeface="Arial Narrow" panose="020B0606020202030204" pitchFamily="34" charset="0"/>
                <a:ea typeface="ＭＳ Ｐゴシック" panose="020B0600070205080204" pitchFamily="34" charset="-128"/>
              </a:rPr>
              <a:t> </a:t>
            </a:r>
            <a:r>
              <a:rPr lang="en-US" sz="1200" b="1" i="0" u="none" strike="noStrike" kern="1200" dirty="0" err="1">
                <a:solidFill>
                  <a:srgbClr val="5A5959"/>
                </a:solidFill>
                <a:effectLst/>
                <a:latin typeface="Arial Narrow" panose="020B0606020202030204" pitchFamily="34" charset="0"/>
                <a:ea typeface="ＭＳ Ｐゴシック" panose="020B0600070205080204" pitchFamily="34" charset="-128"/>
              </a:rPr>
              <a:t>voisin</a:t>
            </a:r>
            <a:endParaRPr lang="en-US" sz="1800" b="0" i="0" u="none" strike="noStrike" dirty="0">
              <a:effectLst/>
              <a:latin typeface="Arial" panose="020B0604020202020204" pitchFamily="34" charset="0"/>
            </a:endParaRPr>
          </a:p>
          <a:p>
            <a:pPr marL="0" algn="ctr" rtl="0" eaLnBrk="1" fontAlgn="b" latinLnBrk="0" hangingPunct="1">
              <a:spcBef>
                <a:spcPts val="0"/>
              </a:spcBef>
              <a:spcAft>
                <a:spcPts val="0"/>
              </a:spcAft>
            </a:pPr>
            <a:r>
              <a:rPr lang="en-US" sz="1200" b="1" i="0" u="none" strike="noStrike" kern="1200" dirty="0" err="1">
                <a:solidFill>
                  <a:srgbClr val="5A5959"/>
                </a:solidFill>
                <a:effectLst/>
                <a:latin typeface="Arial Narrow" panose="020B0606020202030204" pitchFamily="34" charset="0"/>
                <a:ea typeface="ＭＳ Ｐゴシック" panose="020B0600070205080204" pitchFamily="34" charset="-128"/>
              </a:rPr>
              <a:t>puits</a:t>
            </a:r>
            <a:r>
              <a:rPr lang="en-US" sz="1200" b="1" i="0" u="none" strike="noStrike" kern="1200" dirty="0">
                <a:solidFill>
                  <a:srgbClr val="5A5959"/>
                </a:solidFill>
                <a:effectLst/>
                <a:latin typeface="Arial Narrow" panose="020B0606020202030204" pitchFamily="34" charset="0"/>
                <a:ea typeface="ＭＳ Ｐゴシック" panose="020B0600070205080204" pitchFamily="34" charset="-128"/>
              </a:rPr>
              <a:t> </a:t>
            </a:r>
            <a:r>
              <a:rPr lang="en-US" sz="1200" b="1" i="0" u="none" strike="noStrike" kern="1200" dirty="0" err="1">
                <a:solidFill>
                  <a:srgbClr val="5A5959"/>
                </a:solidFill>
                <a:effectLst/>
                <a:latin typeface="Arial Narrow" panose="020B0606020202030204" pitchFamily="34" charset="0"/>
                <a:ea typeface="ＭＳ Ｐゴシック" panose="020B0600070205080204" pitchFamily="34" charset="-128"/>
              </a:rPr>
              <a:t>pompe</a:t>
            </a:r>
            <a:r>
              <a:rPr lang="en-US" sz="1200" b="1" i="0" u="none" strike="noStrike" kern="1200" dirty="0">
                <a:solidFill>
                  <a:srgbClr val="5A5959"/>
                </a:solidFill>
                <a:effectLst/>
                <a:latin typeface="Arial Narrow" panose="020B0606020202030204" pitchFamily="34" charset="0"/>
                <a:ea typeface="ＭＳ Ｐゴシック" panose="020B0600070205080204" pitchFamily="34" charset="-128"/>
              </a:rPr>
              <a:t> forage</a:t>
            </a:r>
            <a:endParaRPr lang="en-US" sz="1800" b="0" i="0" u="none" strike="noStrike" dirty="0">
              <a:effectLst/>
              <a:latin typeface="Arial" panose="020B0604020202020204" pitchFamily="34" charset="0"/>
            </a:endParaRPr>
          </a:p>
          <a:p>
            <a:pPr marL="0" algn="ctr" rtl="0" eaLnBrk="1" fontAlgn="b" latinLnBrk="0" hangingPunct="1">
              <a:spcBef>
                <a:spcPts val="0"/>
              </a:spcBef>
              <a:spcAft>
                <a:spcPts val="0"/>
              </a:spcAft>
            </a:pPr>
            <a:r>
              <a:rPr lang="en-US" sz="1200" b="1" i="0" u="none" strike="noStrike" kern="1200" dirty="0">
                <a:solidFill>
                  <a:srgbClr val="5A5959"/>
                </a:solidFill>
                <a:effectLst/>
                <a:latin typeface="Arial Narrow" panose="020B0606020202030204" pitchFamily="34" charset="0"/>
                <a:ea typeface="ＭＳ Ｐゴシック" panose="020B0600070205080204" pitchFamily="34" charset="-128"/>
              </a:rPr>
              <a:t>eau sachet</a:t>
            </a:r>
            <a:endParaRPr lang="en-US" sz="1800" b="0" i="0" u="none" strike="noStrike" dirty="0">
              <a:effectLst/>
              <a:latin typeface="Arial" panose="020B0604020202020204" pitchFamily="34" charset="0"/>
            </a:endParaRPr>
          </a:p>
          <a:p>
            <a:pPr marL="0" algn="ctr" rtl="0" eaLnBrk="1" fontAlgn="b" latinLnBrk="0" hangingPunct="1">
              <a:spcBef>
                <a:spcPts val="0"/>
              </a:spcBef>
              <a:spcAft>
                <a:spcPts val="0"/>
              </a:spcAft>
            </a:pPr>
            <a:r>
              <a:rPr lang="fr-FR" baseline="0" dirty="0"/>
              <a:t> Sources non améliorées </a:t>
            </a:r>
          </a:p>
          <a:p>
            <a:pPr marL="0" algn="ctr" rtl="0" eaLnBrk="1" fontAlgn="b" latinLnBrk="0" hangingPunct="1">
              <a:spcBef>
                <a:spcPts val="0"/>
              </a:spcBef>
              <a:spcAft>
                <a:spcPts val="0"/>
              </a:spcAft>
            </a:pPr>
            <a:r>
              <a:rPr lang="en-US" sz="1200" b="1" i="0" u="none" strike="noStrike" kern="1200" dirty="0" err="1">
                <a:solidFill>
                  <a:srgbClr val="5A5959"/>
                </a:solidFill>
                <a:effectLst/>
                <a:latin typeface="Arial Narrow" panose="020B0606020202030204" pitchFamily="34" charset="0"/>
                <a:ea typeface="ＭＳ Ｐゴシック" panose="020B0600070205080204" pitchFamily="34" charset="-128"/>
              </a:rPr>
              <a:t>puits</a:t>
            </a:r>
            <a:r>
              <a:rPr lang="en-US" sz="1200" b="1" i="0" u="none" strike="noStrike" kern="1200" dirty="0">
                <a:solidFill>
                  <a:srgbClr val="5A5959"/>
                </a:solidFill>
                <a:effectLst/>
                <a:latin typeface="Arial Narrow" panose="020B0606020202030204" pitchFamily="34" charset="0"/>
                <a:ea typeface="ＭＳ Ｐゴシック" panose="020B0600070205080204" pitchFamily="34" charset="-128"/>
              </a:rPr>
              <a:t> non </a:t>
            </a:r>
            <a:r>
              <a:rPr lang="en-US" sz="1200" b="1" i="0" u="none" strike="noStrike" kern="1200" dirty="0" err="1">
                <a:solidFill>
                  <a:srgbClr val="5A5959"/>
                </a:solidFill>
                <a:effectLst/>
                <a:latin typeface="Arial Narrow" panose="020B0606020202030204" pitchFamily="34" charset="0"/>
                <a:ea typeface="ＭＳ Ｐゴシック" panose="020B0600070205080204" pitchFamily="34" charset="-128"/>
              </a:rPr>
              <a:t>aménagé</a:t>
            </a:r>
            <a:endParaRPr lang="en-US" sz="1800" b="0" i="0" u="none" strike="noStrike" dirty="0">
              <a:effectLst/>
              <a:latin typeface="Arial" panose="020B0604020202020204" pitchFamily="34" charset="0"/>
            </a:endParaRPr>
          </a:p>
          <a:p>
            <a:pPr marL="0" algn="ctr" rtl="0" eaLnBrk="1" fontAlgn="b" latinLnBrk="0" hangingPunct="1">
              <a:spcBef>
                <a:spcPts val="0"/>
              </a:spcBef>
              <a:spcAft>
                <a:spcPts val="0"/>
              </a:spcAft>
            </a:pPr>
            <a:r>
              <a:rPr lang="en-US" sz="1200" b="1" i="0" u="none" strike="noStrike" kern="1200" dirty="0">
                <a:solidFill>
                  <a:srgbClr val="5A5959"/>
                </a:solidFill>
                <a:effectLst/>
                <a:latin typeface="Arial Narrow" panose="020B0606020202030204" pitchFamily="34" charset="0"/>
                <a:ea typeface="ＭＳ Ｐゴシック" panose="020B0600070205080204" pitchFamily="34" charset="-128"/>
              </a:rPr>
              <a:t>source non </a:t>
            </a:r>
            <a:r>
              <a:rPr lang="en-US" sz="1200" b="1" i="0" u="none" strike="noStrike" kern="1200" dirty="0" err="1">
                <a:solidFill>
                  <a:srgbClr val="5A5959"/>
                </a:solidFill>
                <a:effectLst/>
                <a:latin typeface="Arial Narrow" panose="020B0606020202030204" pitchFamily="34" charset="0"/>
                <a:ea typeface="ＭＳ Ｐゴシック" panose="020B0600070205080204" pitchFamily="34" charset="-128"/>
              </a:rPr>
              <a:t>aménagée</a:t>
            </a:r>
            <a:endParaRPr lang="en-US" sz="1800" b="0" i="0" u="none" strike="noStrike" dirty="0">
              <a:effectLst/>
              <a:latin typeface="Arial" panose="020B0604020202020204" pitchFamily="34" charset="0"/>
            </a:endParaRPr>
          </a:p>
          <a:p>
            <a:endParaRPr lang="fr-FR" baseline="0" dirty="0"/>
          </a:p>
          <a:p>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41</a:t>
            </a:fld>
            <a:endParaRPr lang="fr-FR"/>
          </a:p>
        </p:txBody>
      </p:sp>
    </p:spTree>
    <p:extLst>
      <p:ext uri="{BB962C8B-B14F-4D97-AF65-F5344CB8AC3E}">
        <p14:creationId xmlns:p14="http://schemas.microsoft.com/office/powerpoint/2010/main" val="348013856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Pour</a:t>
            </a:r>
            <a:r>
              <a:rPr lang="fr-FR" baseline="0" dirty="0" smtClean="0"/>
              <a:t> cette questions l</a:t>
            </a:r>
            <a:r>
              <a:rPr lang="fr-FR" dirty="0" smtClean="0"/>
              <a:t>es IC devaient</a:t>
            </a:r>
            <a:r>
              <a:rPr lang="fr-FR" baseline="0" dirty="0" smtClean="0"/>
              <a:t> préciser les 3 types d’eau potable les plus communes dans leur AS. Par soucis de concision pour cette présentation, seul le type principal (et non la seconde et la troisième) est présentée. </a:t>
            </a:r>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42</a:t>
            </a:fld>
            <a:endParaRPr lang="fr-FR"/>
          </a:p>
        </p:txBody>
      </p:sp>
    </p:spTree>
    <p:extLst>
      <p:ext uri="{BB962C8B-B14F-4D97-AF65-F5344CB8AC3E}">
        <p14:creationId xmlns:p14="http://schemas.microsoft.com/office/powerpoint/2010/main" val="26379501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Pas de consensus :</a:t>
            </a:r>
            <a:r>
              <a:rPr lang="en-US" sz="1200" b="0" i="0" u="none" strike="noStrike" kern="1200" baseline="0" dirty="0">
                <a:solidFill>
                  <a:schemeClr val="tx1"/>
                </a:solidFill>
                <a:effectLst/>
                <a:latin typeface="+mn-lt"/>
                <a:ea typeface="+mn-ea"/>
                <a:cs typeface="+mn-cs"/>
              </a:rPr>
              <a:t> </a:t>
            </a:r>
            <a:r>
              <a:rPr lang="en-US" sz="1200" b="0" i="0" u="none" strike="noStrike" kern="1200" dirty="0" err="1">
                <a:solidFill>
                  <a:schemeClr val="tx1"/>
                </a:solidFill>
                <a:effectLst/>
                <a:latin typeface="+mn-lt"/>
                <a:ea typeface="+mn-ea"/>
                <a:cs typeface="+mn-cs"/>
              </a:rPr>
              <a:t>Kabambare</a:t>
            </a:r>
            <a:r>
              <a:rPr lang="en-US" dirty="0"/>
              <a:t> </a:t>
            </a:r>
            <a:r>
              <a:rPr lang="en-US" sz="1200" b="0" i="0" u="none" strike="noStrike" kern="1200" dirty="0" err="1">
                <a:solidFill>
                  <a:schemeClr val="tx1"/>
                </a:solidFill>
                <a:effectLst/>
                <a:latin typeface="+mn-lt"/>
                <a:ea typeface="+mn-ea"/>
                <a:cs typeface="+mn-cs"/>
              </a:rPr>
              <a:t>Saramabila</a:t>
            </a:r>
            <a:r>
              <a:rPr lang="en-US" dirty="0"/>
              <a:t> </a:t>
            </a:r>
            <a:r>
              <a:rPr lang="en-US" sz="1200" b="0" i="0" u="none" strike="noStrike" kern="1200" dirty="0" err="1">
                <a:solidFill>
                  <a:schemeClr val="tx1"/>
                </a:solidFill>
                <a:effectLst/>
                <a:latin typeface="+mn-lt"/>
                <a:ea typeface="+mn-ea"/>
                <a:cs typeface="+mn-cs"/>
              </a:rPr>
              <a:t>Fizi</a:t>
            </a:r>
            <a:r>
              <a:rPr lang="en-US" dirty="0"/>
              <a:t> </a:t>
            </a:r>
            <a:r>
              <a:rPr lang="en-US" sz="1200" b="0" i="0" u="none" strike="noStrike" kern="1200" dirty="0" err="1">
                <a:solidFill>
                  <a:schemeClr val="tx1"/>
                </a:solidFill>
                <a:effectLst/>
                <a:latin typeface="+mn-lt"/>
                <a:ea typeface="+mn-ea"/>
                <a:cs typeface="+mn-cs"/>
              </a:rPr>
              <a:t>Nundu</a:t>
            </a:r>
            <a:r>
              <a:rPr lang="en-US" dirty="0"/>
              <a:t> </a:t>
            </a:r>
            <a:r>
              <a:rPr lang="en-US" sz="1200" b="0" i="0" u="none" strike="noStrike" kern="1200" dirty="0" err="1">
                <a:solidFill>
                  <a:schemeClr val="tx1"/>
                </a:solidFill>
                <a:effectLst/>
                <a:latin typeface="+mn-lt"/>
                <a:ea typeface="+mn-ea"/>
                <a:cs typeface="+mn-cs"/>
              </a:rPr>
              <a:t>Shabunda</a:t>
            </a:r>
            <a:r>
              <a:rPr lang="en-US" dirty="0"/>
              <a:t> (</a:t>
            </a:r>
            <a:r>
              <a:rPr lang="en-US" dirty="0" err="1"/>
              <a:t>respectivement</a:t>
            </a:r>
            <a:r>
              <a:rPr lang="en-US" baseline="0" dirty="0"/>
              <a:t> </a:t>
            </a:r>
            <a:r>
              <a:rPr lang="en-US" sz="1200" b="0" i="0" u="none" strike="noStrike" kern="1200" dirty="0">
                <a:solidFill>
                  <a:schemeClr val="tx1"/>
                </a:solidFill>
                <a:effectLst/>
                <a:latin typeface="+mn-lt"/>
                <a:ea typeface="+mn-ea"/>
                <a:cs typeface="+mn-cs"/>
              </a:rPr>
              <a:t>8%</a:t>
            </a:r>
            <a:r>
              <a:rPr lang="en-US" dirty="0"/>
              <a:t> </a:t>
            </a:r>
            <a:r>
              <a:rPr lang="en-US" sz="1200" b="0" i="0" u="none" strike="noStrike" kern="1200" dirty="0">
                <a:solidFill>
                  <a:schemeClr val="tx1"/>
                </a:solidFill>
                <a:effectLst/>
                <a:latin typeface="+mn-lt"/>
                <a:ea typeface="+mn-ea"/>
                <a:cs typeface="+mn-cs"/>
              </a:rPr>
              <a:t>20%</a:t>
            </a:r>
            <a:r>
              <a:rPr lang="en-US" dirty="0"/>
              <a:t> </a:t>
            </a:r>
            <a:r>
              <a:rPr lang="en-US" sz="1200" b="0" i="0" u="none" strike="noStrike" kern="1200" dirty="0">
                <a:solidFill>
                  <a:schemeClr val="tx1"/>
                </a:solidFill>
                <a:effectLst/>
                <a:latin typeface="+mn-lt"/>
                <a:ea typeface="+mn-ea"/>
                <a:cs typeface="+mn-cs"/>
              </a:rPr>
              <a:t>5%</a:t>
            </a:r>
            <a:r>
              <a:rPr lang="en-US" dirty="0"/>
              <a:t> </a:t>
            </a:r>
            <a:r>
              <a:rPr lang="en-US" sz="1200" b="0" i="0" u="none" strike="noStrike" kern="1200" dirty="0">
                <a:solidFill>
                  <a:schemeClr val="tx1"/>
                </a:solidFill>
                <a:effectLst/>
                <a:latin typeface="+mn-lt"/>
                <a:ea typeface="+mn-ea"/>
                <a:cs typeface="+mn-cs"/>
              </a:rPr>
              <a:t>12%</a:t>
            </a:r>
            <a:r>
              <a:rPr lang="en-US" dirty="0"/>
              <a:t> </a:t>
            </a:r>
            <a:r>
              <a:rPr lang="en-US" sz="1200" b="0" i="0" u="none" strike="noStrike" kern="1200" dirty="0">
                <a:solidFill>
                  <a:schemeClr val="tx1"/>
                </a:solidFill>
                <a:effectLst/>
                <a:latin typeface="+mn-lt"/>
                <a:ea typeface="+mn-ea"/>
                <a:cs typeface="+mn-cs"/>
              </a:rPr>
              <a:t>8% des AS)</a:t>
            </a:r>
          </a:p>
          <a:p>
            <a:r>
              <a:rPr lang="en-US" sz="1200" b="0" i="0" u="none" strike="noStrike" kern="1200" dirty="0">
                <a:solidFill>
                  <a:schemeClr val="tx1"/>
                </a:solidFill>
                <a:effectLst/>
                <a:latin typeface="+mn-lt"/>
                <a:ea typeface="+mn-ea"/>
                <a:cs typeface="+mn-cs"/>
              </a:rPr>
              <a:t>Les IC </a:t>
            </a:r>
            <a:r>
              <a:rPr lang="en-US" sz="1200" b="0" i="0" u="none" strike="noStrike" kern="1200" dirty="0" err="1">
                <a:solidFill>
                  <a:schemeClr val="tx1"/>
                </a:solidFill>
                <a:effectLst/>
                <a:latin typeface="+mn-lt"/>
                <a:ea typeface="+mn-ea"/>
                <a:cs typeface="+mn-cs"/>
              </a:rPr>
              <a:t>ont</a:t>
            </a:r>
            <a:r>
              <a:rPr lang="en-US" sz="1200" b="0" i="0" u="none" strike="noStrike" kern="1200" dirty="0">
                <a:solidFill>
                  <a:schemeClr val="tx1"/>
                </a:solidFill>
                <a:effectLst/>
                <a:latin typeface="+mn-lt"/>
                <a:ea typeface="+mn-ea"/>
                <a:cs typeface="+mn-cs"/>
              </a:rPr>
              <a:t> </a:t>
            </a:r>
            <a:r>
              <a:rPr lang="en-US" sz="1200" b="0" i="0" u="none" strike="noStrike" kern="1200" dirty="0" err="1">
                <a:solidFill>
                  <a:schemeClr val="tx1"/>
                </a:solidFill>
                <a:effectLst/>
                <a:latin typeface="+mn-lt"/>
                <a:ea typeface="+mn-ea"/>
                <a:cs typeface="+mn-cs"/>
              </a:rPr>
              <a:t>identifiés</a:t>
            </a:r>
            <a:r>
              <a:rPr lang="en-US" sz="1200" b="0" i="0" u="none" strike="noStrike" kern="1200" dirty="0">
                <a:solidFill>
                  <a:schemeClr val="tx1"/>
                </a:solidFill>
                <a:effectLst/>
                <a:latin typeface="+mn-lt"/>
                <a:ea typeface="+mn-ea"/>
                <a:cs typeface="+mn-cs"/>
              </a:rPr>
              <a:t> les </a:t>
            </a:r>
            <a:r>
              <a:rPr lang="en-US" sz="1200" b="0" i="0" u="none" strike="noStrike" kern="1200" dirty="0" err="1">
                <a:solidFill>
                  <a:schemeClr val="tx1"/>
                </a:solidFill>
                <a:effectLst/>
                <a:latin typeface="+mn-lt"/>
                <a:ea typeface="+mn-ea"/>
                <a:cs typeface="+mn-cs"/>
              </a:rPr>
              <a:t>problèmes</a:t>
            </a:r>
            <a:r>
              <a:rPr lang="en-US" sz="1200" b="0" i="0" u="none" strike="noStrike" kern="1200" baseline="0" dirty="0">
                <a:solidFill>
                  <a:schemeClr val="tx1"/>
                </a:solidFill>
                <a:effectLst/>
                <a:latin typeface="+mn-lt"/>
                <a:ea typeface="+mn-ea"/>
                <a:cs typeface="+mn-cs"/>
              </a:rPr>
              <a:t> </a:t>
            </a:r>
            <a:r>
              <a:rPr lang="en-US" sz="1200" b="0" i="0" u="none" strike="noStrike" kern="1200" baseline="0" dirty="0" err="1">
                <a:solidFill>
                  <a:schemeClr val="tx1"/>
                </a:solidFill>
                <a:effectLst/>
                <a:latin typeface="+mn-lt"/>
                <a:ea typeface="+mn-ea"/>
                <a:cs typeface="+mn-cs"/>
              </a:rPr>
              <a:t>principaux</a:t>
            </a:r>
            <a:r>
              <a:rPr lang="en-US" sz="1200" b="0" i="0" u="none" strike="noStrike" kern="1200" baseline="0" dirty="0">
                <a:solidFill>
                  <a:schemeClr val="tx1"/>
                </a:solidFill>
                <a:effectLst/>
                <a:latin typeface="+mn-lt"/>
                <a:ea typeface="+mn-ea"/>
                <a:cs typeface="+mn-cs"/>
              </a:rPr>
              <a:t> </a:t>
            </a:r>
            <a:r>
              <a:rPr lang="en-US" sz="1200" b="0" i="0" u="none" strike="noStrike" kern="1200" baseline="0" dirty="0" err="1">
                <a:solidFill>
                  <a:schemeClr val="tx1"/>
                </a:solidFill>
                <a:effectLst/>
                <a:latin typeface="+mn-lt"/>
                <a:ea typeface="+mn-ea"/>
                <a:cs typeface="+mn-cs"/>
              </a:rPr>
              <a:t>entravant</a:t>
            </a:r>
            <a:r>
              <a:rPr lang="en-US" sz="1200" b="0" i="0" u="none" strike="noStrike" kern="1200" baseline="0" dirty="0">
                <a:solidFill>
                  <a:schemeClr val="tx1"/>
                </a:solidFill>
                <a:effectLst/>
                <a:latin typeface="+mn-lt"/>
                <a:ea typeface="+mn-ea"/>
                <a:cs typeface="+mn-cs"/>
              </a:rPr>
              <a:t> </a:t>
            </a:r>
            <a:r>
              <a:rPr lang="en-US" sz="1200" b="0" i="0" u="none" strike="noStrike" kern="1200" baseline="0" dirty="0" err="1">
                <a:solidFill>
                  <a:schemeClr val="tx1"/>
                </a:solidFill>
                <a:effectLst/>
                <a:latin typeface="+mn-lt"/>
                <a:ea typeface="+mn-ea"/>
                <a:cs typeface="+mn-cs"/>
              </a:rPr>
              <a:t>l’accès</a:t>
            </a:r>
            <a:r>
              <a:rPr lang="en-US" sz="1200" b="0" i="0" u="none" strike="noStrike" kern="1200" baseline="0" dirty="0">
                <a:solidFill>
                  <a:schemeClr val="tx1"/>
                </a:solidFill>
                <a:effectLst/>
                <a:latin typeface="+mn-lt"/>
                <a:ea typeface="+mn-ea"/>
                <a:cs typeface="+mn-cs"/>
              </a:rPr>
              <a:t> à </a:t>
            </a:r>
            <a:r>
              <a:rPr lang="en-US" sz="1200" b="0" i="0" u="none" strike="noStrike" kern="1200" baseline="0" dirty="0" err="1">
                <a:solidFill>
                  <a:schemeClr val="tx1"/>
                </a:solidFill>
                <a:effectLst/>
                <a:latin typeface="+mn-lt"/>
                <a:ea typeface="+mn-ea"/>
                <a:cs typeface="+mn-cs"/>
              </a:rPr>
              <a:t>l’eau</a:t>
            </a:r>
            <a:r>
              <a:rPr lang="en-US" sz="1200" b="0" i="0" u="none" strike="noStrike" kern="1200" baseline="0" dirty="0">
                <a:solidFill>
                  <a:schemeClr val="tx1"/>
                </a:solidFill>
                <a:effectLst/>
                <a:latin typeface="+mn-lt"/>
                <a:ea typeface="+mn-ea"/>
                <a:cs typeface="+mn-cs"/>
              </a:rPr>
              <a:t> : 1) </a:t>
            </a:r>
            <a:r>
              <a:rPr lang="en-US" sz="1200" b="0" i="0" u="none" strike="noStrike" kern="1200" baseline="0" dirty="0" err="1">
                <a:solidFill>
                  <a:schemeClr val="tx1"/>
                </a:solidFill>
                <a:effectLst/>
                <a:latin typeface="+mn-lt"/>
                <a:ea typeface="+mn-ea"/>
                <a:cs typeface="+mn-cs"/>
              </a:rPr>
              <a:t>Nombre</a:t>
            </a:r>
            <a:r>
              <a:rPr lang="en-US" sz="1200" b="0" i="0" u="none" strike="noStrike" kern="1200" baseline="0" dirty="0">
                <a:solidFill>
                  <a:schemeClr val="tx1"/>
                </a:solidFill>
                <a:effectLst/>
                <a:latin typeface="+mn-lt"/>
                <a:ea typeface="+mn-ea"/>
                <a:cs typeface="+mn-cs"/>
              </a:rPr>
              <a:t> de points </a:t>
            </a:r>
            <a:r>
              <a:rPr lang="en-US" sz="1200" b="0" i="0" u="none" strike="noStrike" kern="1200" baseline="0" dirty="0" err="1">
                <a:solidFill>
                  <a:schemeClr val="tx1"/>
                </a:solidFill>
                <a:effectLst/>
                <a:latin typeface="+mn-lt"/>
                <a:ea typeface="+mn-ea"/>
                <a:cs typeface="+mn-cs"/>
              </a:rPr>
              <a:t>d’eau</a:t>
            </a:r>
            <a:r>
              <a:rPr lang="en-US" sz="1200" b="0" i="0" u="none" strike="noStrike" kern="1200" baseline="0" dirty="0">
                <a:solidFill>
                  <a:schemeClr val="tx1"/>
                </a:solidFill>
                <a:effectLst/>
                <a:latin typeface="+mn-lt"/>
                <a:ea typeface="+mn-ea"/>
                <a:cs typeface="+mn-cs"/>
              </a:rPr>
              <a:t> </a:t>
            </a:r>
            <a:r>
              <a:rPr lang="en-US" sz="1200" b="0" i="0" u="none" strike="noStrike" kern="1200" baseline="0" dirty="0" err="1">
                <a:solidFill>
                  <a:schemeClr val="tx1"/>
                </a:solidFill>
                <a:effectLst/>
                <a:latin typeface="+mn-lt"/>
                <a:ea typeface="+mn-ea"/>
                <a:cs typeface="+mn-cs"/>
              </a:rPr>
              <a:t>insuffisant</a:t>
            </a:r>
            <a:r>
              <a:rPr lang="en-US" sz="1200" b="0" i="0" u="none" strike="noStrike" kern="1200" baseline="0" dirty="0">
                <a:solidFill>
                  <a:schemeClr val="tx1"/>
                </a:solidFill>
                <a:effectLst/>
                <a:latin typeface="+mn-lt"/>
                <a:ea typeface="+mn-ea"/>
                <a:cs typeface="+mn-cs"/>
              </a:rPr>
              <a:t> , 2) </a:t>
            </a:r>
            <a:r>
              <a:rPr lang="en-US" sz="1200" b="0" i="0" u="none" strike="noStrike" kern="1200" baseline="0" dirty="0" err="1">
                <a:solidFill>
                  <a:schemeClr val="tx1"/>
                </a:solidFill>
                <a:effectLst/>
                <a:latin typeface="+mn-lt"/>
                <a:ea typeface="+mn-ea"/>
                <a:cs typeface="+mn-cs"/>
              </a:rPr>
              <a:t>mauvaise</a:t>
            </a:r>
            <a:r>
              <a:rPr lang="en-US" sz="1200" b="0" i="0" u="none" strike="noStrike" kern="1200" baseline="0" dirty="0">
                <a:solidFill>
                  <a:schemeClr val="tx1"/>
                </a:solidFill>
                <a:effectLst/>
                <a:latin typeface="+mn-lt"/>
                <a:ea typeface="+mn-ea"/>
                <a:cs typeface="+mn-cs"/>
              </a:rPr>
              <a:t> </a:t>
            </a:r>
            <a:r>
              <a:rPr lang="en-US" sz="1200" b="0" i="0" u="none" strike="noStrike" kern="1200" baseline="0" dirty="0" err="1">
                <a:solidFill>
                  <a:schemeClr val="tx1"/>
                </a:solidFill>
                <a:effectLst/>
                <a:latin typeface="+mn-lt"/>
                <a:ea typeface="+mn-ea"/>
                <a:cs typeface="+mn-cs"/>
              </a:rPr>
              <a:t>qualité</a:t>
            </a:r>
            <a:r>
              <a:rPr lang="en-US" sz="1200" b="0" i="0" u="none" strike="noStrike" kern="1200" baseline="0" dirty="0">
                <a:solidFill>
                  <a:schemeClr val="tx1"/>
                </a:solidFill>
                <a:effectLst/>
                <a:latin typeface="+mn-lt"/>
                <a:ea typeface="+mn-ea"/>
                <a:cs typeface="+mn-cs"/>
              </a:rPr>
              <a:t> de </a:t>
            </a:r>
            <a:r>
              <a:rPr lang="en-US" sz="1200" b="0" i="0" u="none" strike="noStrike" kern="1200" baseline="0" dirty="0" err="1">
                <a:solidFill>
                  <a:schemeClr val="tx1"/>
                </a:solidFill>
                <a:effectLst/>
                <a:latin typeface="+mn-lt"/>
                <a:ea typeface="+mn-ea"/>
                <a:cs typeface="+mn-cs"/>
              </a:rPr>
              <a:t>l’eau</a:t>
            </a:r>
            <a:r>
              <a:rPr lang="en-US" sz="1200" b="0" i="0" u="none" strike="noStrike" kern="1200" baseline="0" dirty="0">
                <a:solidFill>
                  <a:schemeClr val="tx1"/>
                </a:solidFill>
                <a:effectLst/>
                <a:latin typeface="+mn-lt"/>
                <a:ea typeface="+mn-ea"/>
                <a:cs typeface="+mn-cs"/>
              </a:rPr>
              <a:t> , 3) Distance trop longue pour la </a:t>
            </a:r>
            <a:r>
              <a:rPr lang="en-US" sz="1200" b="0" i="0" u="none" strike="noStrike" kern="1200" baseline="0" dirty="0" err="1">
                <a:solidFill>
                  <a:schemeClr val="tx1"/>
                </a:solidFill>
                <a:effectLst/>
                <a:latin typeface="+mn-lt"/>
                <a:ea typeface="+mn-ea"/>
                <a:cs typeface="+mn-cs"/>
              </a:rPr>
              <a:t>collecte</a:t>
            </a:r>
            <a:r>
              <a:rPr lang="en-US" sz="1200" b="0" i="0" u="none" strike="noStrike" kern="1200" baseline="0" dirty="0">
                <a:solidFill>
                  <a:schemeClr val="tx1"/>
                </a:solidFill>
                <a:effectLst/>
                <a:latin typeface="+mn-lt"/>
                <a:ea typeface="+mn-ea"/>
                <a:cs typeface="+mn-cs"/>
              </a:rPr>
              <a:t> de </a:t>
            </a:r>
            <a:r>
              <a:rPr lang="en-US" sz="1200" b="0" i="0" u="none" strike="noStrike" kern="1200" baseline="0" dirty="0" err="1">
                <a:solidFill>
                  <a:schemeClr val="tx1"/>
                </a:solidFill>
                <a:effectLst/>
                <a:latin typeface="+mn-lt"/>
                <a:ea typeface="+mn-ea"/>
                <a:cs typeface="+mn-cs"/>
              </a:rPr>
              <a:t>l’eau</a:t>
            </a:r>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43</a:t>
            </a:fld>
            <a:endParaRPr lang="fr-FR"/>
          </a:p>
        </p:txBody>
      </p:sp>
    </p:spTree>
    <p:extLst>
      <p:ext uri="{BB962C8B-B14F-4D97-AF65-F5344CB8AC3E}">
        <p14:creationId xmlns:p14="http://schemas.microsoft.com/office/powerpoint/2010/main" val="256576105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Pour</a:t>
            </a:r>
            <a:r>
              <a:rPr lang="fr-FR" baseline="0" dirty="0"/>
              <a:t> cette question, les IC avaient un choix de réponse mais selon la méthodologie de triangulation, on a appliqué la règle suivante : accepter toutes les options sélectionnées par les IC surtout dans le cas ou leur réponse divergeait. </a:t>
            </a:r>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44</a:t>
            </a:fld>
            <a:endParaRPr lang="fr-FR"/>
          </a:p>
        </p:txBody>
      </p:sp>
    </p:spTree>
    <p:extLst>
      <p:ext uri="{BB962C8B-B14F-4D97-AF65-F5344CB8AC3E}">
        <p14:creationId xmlns:p14="http://schemas.microsoft.com/office/powerpoint/2010/main" val="204367801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H" dirty="0"/>
              <a:t>Pas de consensus </a:t>
            </a:r>
            <a:r>
              <a:rPr lang="fr-CH" dirty="0" smtClean="0"/>
              <a:t>:</a:t>
            </a:r>
            <a:r>
              <a:rPr lang="fr-CH" baseline="0" dirty="0" smtClean="0"/>
              <a:t> </a:t>
            </a:r>
            <a:r>
              <a:rPr lang="fr-CH" baseline="0" dirty="0" err="1"/>
              <a:t>Saramabila</a:t>
            </a:r>
            <a:r>
              <a:rPr lang="fr-CH" baseline="0" dirty="0"/>
              <a:t> (</a:t>
            </a:r>
            <a:r>
              <a:rPr lang="en-US" sz="1200" b="0" i="0" u="none" strike="noStrike" kern="1200" dirty="0">
                <a:solidFill>
                  <a:schemeClr val="tx1"/>
                </a:solidFill>
                <a:effectLst/>
                <a:latin typeface="+mn-lt"/>
                <a:ea typeface="+mn-ea"/>
                <a:cs typeface="+mn-cs"/>
              </a:rPr>
              <a:t>11% des AS) </a:t>
            </a:r>
            <a:r>
              <a:rPr lang="en-US" sz="1200" b="0" i="0" u="none" strike="noStrike" kern="1200" dirty="0" err="1">
                <a:solidFill>
                  <a:schemeClr val="tx1"/>
                </a:solidFill>
                <a:effectLst/>
                <a:latin typeface="+mn-lt"/>
                <a:ea typeface="+mn-ea"/>
                <a:cs typeface="+mn-cs"/>
              </a:rPr>
              <a:t>Fizi</a:t>
            </a:r>
            <a:r>
              <a:rPr lang="en-US" dirty="0"/>
              <a:t> (</a:t>
            </a:r>
            <a:r>
              <a:rPr lang="en-US" sz="1200" b="0" i="0" u="none" strike="noStrike" kern="1200" dirty="0">
                <a:solidFill>
                  <a:schemeClr val="tx1"/>
                </a:solidFill>
                <a:effectLst/>
                <a:latin typeface="+mn-lt"/>
                <a:ea typeface="+mn-ea"/>
                <a:cs typeface="+mn-cs"/>
              </a:rPr>
              <a:t>5</a:t>
            </a:r>
            <a:r>
              <a:rPr lang="en-US" sz="1200" b="0" i="0" u="none" strike="noStrike" kern="1200" dirty="0" smtClean="0">
                <a:solidFill>
                  <a:schemeClr val="tx1"/>
                </a:solidFill>
                <a:effectLst/>
                <a:latin typeface="+mn-lt"/>
                <a:ea typeface="+mn-ea"/>
                <a:cs typeface="+mn-cs"/>
              </a:rPr>
              <a:t>% des AS) </a:t>
            </a:r>
            <a:r>
              <a:rPr lang="en-US" sz="1200" b="0" i="0" u="none" strike="noStrike" kern="1200" dirty="0" err="1">
                <a:solidFill>
                  <a:schemeClr val="tx1"/>
                </a:solidFill>
                <a:effectLst/>
                <a:latin typeface="+mn-lt"/>
                <a:ea typeface="+mn-ea"/>
                <a:cs typeface="+mn-cs"/>
              </a:rPr>
              <a:t>Shabunda</a:t>
            </a:r>
            <a:r>
              <a:rPr lang="en-US" dirty="0"/>
              <a:t> (</a:t>
            </a:r>
            <a:r>
              <a:rPr lang="en-US" sz="1200" b="0" i="0" u="none" strike="noStrike" kern="1200" dirty="0">
                <a:solidFill>
                  <a:schemeClr val="tx1"/>
                </a:solidFill>
                <a:effectLst/>
                <a:latin typeface="+mn-lt"/>
                <a:ea typeface="+mn-ea"/>
                <a:cs typeface="+mn-cs"/>
              </a:rPr>
              <a:t>5</a:t>
            </a:r>
            <a:r>
              <a:rPr lang="en-US" sz="1200" b="0" i="0" u="none" strike="noStrike" kern="1200" dirty="0" smtClean="0">
                <a:solidFill>
                  <a:schemeClr val="tx1"/>
                </a:solidFill>
                <a:effectLst/>
                <a:latin typeface="+mn-lt"/>
                <a:ea typeface="+mn-ea"/>
                <a:cs typeface="+mn-cs"/>
              </a:rPr>
              <a:t>% des AS) </a:t>
            </a:r>
            <a:r>
              <a:rPr lang="en-US" sz="1200" b="0" i="0" u="none" strike="noStrike" kern="1200" dirty="0">
                <a:solidFill>
                  <a:schemeClr val="tx1"/>
                </a:solidFill>
                <a:effectLst/>
                <a:latin typeface="+mn-lt"/>
                <a:ea typeface="+mn-ea"/>
                <a:cs typeface="+mn-cs"/>
              </a:rPr>
              <a:t>Uvira</a:t>
            </a:r>
            <a:r>
              <a:rPr lang="en-US" dirty="0"/>
              <a:t> (</a:t>
            </a:r>
            <a:r>
              <a:rPr lang="en-US" sz="1200" b="0" i="0" u="none" strike="noStrike" kern="1200" dirty="0">
                <a:solidFill>
                  <a:schemeClr val="tx1"/>
                </a:solidFill>
                <a:effectLst/>
                <a:latin typeface="+mn-lt"/>
                <a:ea typeface="+mn-ea"/>
                <a:cs typeface="+mn-cs"/>
              </a:rPr>
              <a:t>10</a:t>
            </a:r>
            <a:r>
              <a:rPr lang="en-US" sz="1200" b="0" i="0" u="none" strike="noStrike" kern="1200" dirty="0" smtClean="0">
                <a:solidFill>
                  <a:schemeClr val="tx1"/>
                </a:solidFill>
                <a:effectLst/>
                <a:latin typeface="+mn-lt"/>
                <a:ea typeface="+mn-ea"/>
                <a:cs typeface="+mn-cs"/>
              </a:rPr>
              <a:t>% des AS)</a:t>
            </a:r>
            <a:r>
              <a:rPr lang="en-US" dirty="0" smtClean="0"/>
              <a:t> </a:t>
            </a:r>
            <a:endParaRPr lang="en-US" dirty="0"/>
          </a:p>
          <a:p>
            <a:r>
              <a:rPr lang="en-US" sz="1200" b="0" i="0" u="none" strike="noStrike" kern="1200" dirty="0">
                <a:solidFill>
                  <a:schemeClr val="tx1"/>
                </a:solidFill>
                <a:effectLst/>
                <a:latin typeface="+mn-lt"/>
                <a:ea typeface="+mn-ea"/>
                <a:cs typeface="+mn-cs"/>
              </a:rPr>
              <a:t>Les</a:t>
            </a:r>
            <a:r>
              <a:rPr lang="en-US" sz="1200" b="0" i="0" u="none" strike="noStrike" kern="1200" baseline="0" dirty="0">
                <a:solidFill>
                  <a:schemeClr val="tx1"/>
                </a:solidFill>
                <a:effectLst/>
                <a:latin typeface="+mn-lt"/>
                <a:ea typeface="+mn-ea"/>
                <a:cs typeface="+mn-cs"/>
              </a:rPr>
              <a:t> IC </a:t>
            </a:r>
            <a:r>
              <a:rPr lang="en-US" sz="1200" b="0" i="0" u="none" strike="noStrike" kern="1200" baseline="0" dirty="0" err="1">
                <a:solidFill>
                  <a:schemeClr val="tx1"/>
                </a:solidFill>
                <a:effectLst/>
                <a:latin typeface="+mn-lt"/>
                <a:ea typeface="+mn-ea"/>
                <a:cs typeface="+mn-cs"/>
              </a:rPr>
              <a:t>ont</a:t>
            </a:r>
            <a:r>
              <a:rPr lang="en-US" sz="1200" b="0" i="0" u="none" strike="noStrike" kern="1200" baseline="0" dirty="0">
                <a:solidFill>
                  <a:schemeClr val="tx1"/>
                </a:solidFill>
                <a:effectLst/>
                <a:latin typeface="+mn-lt"/>
                <a:ea typeface="+mn-ea"/>
                <a:cs typeface="+mn-cs"/>
              </a:rPr>
              <a:t> </a:t>
            </a:r>
            <a:r>
              <a:rPr lang="en-US" sz="1200" b="0" i="0" u="none" strike="noStrike" kern="1200" baseline="0" dirty="0" err="1">
                <a:solidFill>
                  <a:schemeClr val="tx1"/>
                </a:solidFill>
                <a:effectLst/>
                <a:latin typeface="+mn-lt"/>
                <a:ea typeface="+mn-ea"/>
                <a:cs typeface="+mn-cs"/>
              </a:rPr>
              <a:t>declarés</a:t>
            </a:r>
            <a:r>
              <a:rPr lang="en-US" sz="1200" b="0" i="0" u="none" strike="noStrike" kern="1200" baseline="0" dirty="0">
                <a:solidFill>
                  <a:schemeClr val="tx1"/>
                </a:solidFill>
                <a:effectLst/>
                <a:latin typeface="+mn-lt"/>
                <a:ea typeface="+mn-ea"/>
                <a:cs typeface="+mn-cs"/>
              </a:rPr>
              <a:t> </a:t>
            </a:r>
            <a:r>
              <a:rPr lang="en-US" sz="1200" b="0" i="0" u="none" strike="noStrike" kern="1200" baseline="0" dirty="0" err="1">
                <a:solidFill>
                  <a:schemeClr val="tx1"/>
                </a:solidFill>
                <a:effectLst/>
                <a:latin typeface="+mn-lt"/>
                <a:ea typeface="+mn-ea"/>
                <a:cs typeface="+mn-cs"/>
              </a:rPr>
              <a:t>dans</a:t>
            </a:r>
            <a:r>
              <a:rPr lang="en-US" sz="1200" b="0" i="0" u="none" strike="noStrike" kern="1200" baseline="0" dirty="0">
                <a:solidFill>
                  <a:schemeClr val="tx1"/>
                </a:solidFill>
                <a:effectLst/>
                <a:latin typeface="+mn-lt"/>
                <a:ea typeface="+mn-ea"/>
                <a:cs typeface="+mn-cs"/>
              </a:rPr>
              <a:t> les 8 ZS, </a:t>
            </a:r>
            <a:r>
              <a:rPr lang="en-US" sz="1200" b="0" i="0" u="none" strike="noStrike" kern="1200" baseline="0" dirty="0" err="1">
                <a:solidFill>
                  <a:schemeClr val="tx1"/>
                </a:solidFill>
                <a:effectLst/>
                <a:latin typeface="+mn-lt"/>
                <a:ea typeface="+mn-ea"/>
                <a:cs typeface="+mn-cs"/>
              </a:rPr>
              <a:t>qu’une</a:t>
            </a:r>
            <a:r>
              <a:rPr lang="en-US" sz="1200" b="0" i="0" u="none" strike="noStrike" kern="1200" baseline="0" dirty="0">
                <a:solidFill>
                  <a:schemeClr val="tx1"/>
                </a:solidFill>
                <a:effectLst/>
                <a:latin typeface="+mn-lt"/>
                <a:ea typeface="+mn-ea"/>
                <a:cs typeface="+mn-cs"/>
              </a:rPr>
              <a:t> </a:t>
            </a:r>
            <a:r>
              <a:rPr lang="en-US" sz="1200" b="0" i="0" u="none" strike="noStrike" kern="1200" baseline="0" dirty="0" err="1">
                <a:solidFill>
                  <a:schemeClr val="tx1"/>
                </a:solidFill>
                <a:effectLst/>
                <a:latin typeface="+mn-lt"/>
                <a:ea typeface="+mn-ea"/>
                <a:cs typeface="+mn-cs"/>
              </a:rPr>
              <a:t>minorité</a:t>
            </a:r>
            <a:r>
              <a:rPr lang="en-US" sz="1200" b="0" i="0" u="none" strike="noStrike" kern="1200" baseline="0" dirty="0">
                <a:solidFill>
                  <a:schemeClr val="tx1"/>
                </a:solidFill>
                <a:effectLst/>
                <a:latin typeface="+mn-lt"/>
                <a:ea typeface="+mn-ea"/>
                <a:cs typeface="+mn-cs"/>
              </a:rPr>
              <a:t> </a:t>
            </a:r>
            <a:r>
              <a:rPr lang="en-US" sz="1200" b="0" i="0" u="none" strike="noStrike" kern="1200" baseline="0" dirty="0" err="1">
                <a:solidFill>
                  <a:schemeClr val="tx1"/>
                </a:solidFill>
                <a:effectLst/>
                <a:latin typeface="+mn-lt"/>
                <a:ea typeface="+mn-ea"/>
                <a:cs typeface="+mn-cs"/>
              </a:rPr>
              <a:t>voir</a:t>
            </a:r>
            <a:r>
              <a:rPr lang="en-US" sz="1200" b="0" i="0" u="none" strike="noStrike" kern="1200" baseline="0" dirty="0">
                <a:solidFill>
                  <a:schemeClr val="tx1"/>
                </a:solidFill>
                <a:effectLst/>
                <a:latin typeface="+mn-lt"/>
                <a:ea typeface="+mn-ea"/>
                <a:cs typeface="+mn-cs"/>
              </a:rPr>
              <a:t> </a:t>
            </a:r>
            <a:r>
              <a:rPr lang="en-US" sz="1200" b="0" i="0" u="none" strike="noStrike" kern="1200" baseline="0" dirty="0" err="1">
                <a:solidFill>
                  <a:schemeClr val="tx1"/>
                </a:solidFill>
                <a:effectLst/>
                <a:latin typeface="+mn-lt"/>
                <a:ea typeface="+mn-ea"/>
                <a:cs typeface="+mn-cs"/>
              </a:rPr>
              <a:t>personne</a:t>
            </a:r>
            <a:r>
              <a:rPr lang="en-US" sz="1200" b="0" i="0" u="none" strike="noStrike" kern="1200" baseline="0" dirty="0">
                <a:solidFill>
                  <a:schemeClr val="tx1"/>
                </a:solidFill>
                <a:effectLst/>
                <a:latin typeface="+mn-lt"/>
                <a:ea typeface="+mn-ea"/>
                <a:cs typeface="+mn-cs"/>
              </a:rPr>
              <a:t> </a:t>
            </a:r>
            <a:r>
              <a:rPr lang="en-US" sz="1200" b="0" i="0" u="none" strike="noStrike" kern="1200" baseline="0" dirty="0" err="1">
                <a:solidFill>
                  <a:schemeClr val="tx1"/>
                </a:solidFill>
                <a:effectLst/>
                <a:latin typeface="+mn-lt"/>
                <a:ea typeface="+mn-ea"/>
                <a:cs typeface="+mn-cs"/>
              </a:rPr>
              <a:t>n’a</a:t>
            </a:r>
            <a:r>
              <a:rPr lang="en-US" sz="1200" b="0" i="0" u="none" strike="noStrike" kern="1200" baseline="0" dirty="0">
                <a:solidFill>
                  <a:schemeClr val="tx1"/>
                </a:solidFill>
                <a:effectLst/>
                <a:latin typeface="+mn-lt"/>
                <a:ea typeface="+mn-ea"/>
                <a:cs typeface="+mn-cs"/>
              </a:rPr>
              <a:t> </a:t>
            </a:r>
            <a:r>
              <a:rPr lang="en-US" sz="1200" b="0" i="0" u="none" strike="noStrike" kern="1200" baseline="0" dirty="0" err="1">
                <a:solidFill>
                  <a:schemeClr val="tx1"/>
                </a:solidFill>
                <a:effectLst/>
                <a:latin typeface="+mn-lt"/>
                <a:ea typeface="+mn-ea"/>
                <a:cs typeface="+mn-cs"/>
              </a:rPr>
              <a:t>accès</a:t>
            </a:r>
            <a:r>
              <a:rPr lang="en-US" sz="1200" b="0" i="0" u="none" strike="noStrike" kern="1200" baseline="0" dirty="0">
                <a:solidFill>
                  <a:schemeClr val="tx1"/>
                </a:solidFill>
                <a:effectLst/>
                <a:latin typeface="+mn-lt"/>
                <a:ea typeface="+mn-ea"/>
                <a:cs typeface="+mn-cs"/>
              </a:rPr>
              <a:t> à des latrines </a:t>
            </a:r>
            <a:r>
              <a:rPr lang="en-US" sz="1200" b="0" i="0" u="none" strike="noStrike" kern="1200" baseline="0" dirty="0" err="1">
                <a:solidFill>
                  <a:schemeClr val="tx1"/>
                </a:solidFill>
                <a:effectLst/>
                <a:latin typeface="+mn-lt"/>
                <a:ea typeface="+mn-ea"/>
                <a:cs typeface="+mn-cs"/>
              </a:rPr>
              <a:t>familiales</a:t>
            </a:r>
            <a:r>
              <a:rPr lang="en-US" sz="1200" b="0" i="0" u="none" strike="noStrike" kern="1200" baseline="0" dirty="0">
                <a:solidFill>
                  <a:schemeClr val="tx1"/>
                </a:solidFill>
                <a:effectLst/>
                <a:latin typeface="+mn-lt"/>
                <a:ea typeface="+mn-ea"/>
                <a:cs typeface="+mn-cs"/>
              </a:rPr>
              <a:t>. </a:t>
            </a:r>
            <a:endParaRPr lang="en-US" sz="1200" b="0" i="0" u="none" strike="noStrike" kern="1200" baseline="0" dirty="0" smtClean="0">
              <a:solidFill>
                <a:schemeClr val="tx1"/>
              </a:solidFill>
              <a:effectLst/>
              <a:latin typeface="+mn-lt"/>
              <a:ea typeface="+mn-ea"/>
              <a:cs typeface="+mn-cs"/>
            </a:endParaRPr>
          </a:p>
          <a:p>
            <a:r>
              <a:rPr lang="en-US" sz="1200" b="0" i="0" u="none" strike="noStrike" kern="1200" baseline="0" dirty="0" err="1" smtClean="0">
                <a:solidFill>
                  <a:schemeClr val="tx1"/>
                </a:solidFill>
                <a:effectLst/>
                <a:latin typeface="+mn-lt"/>
                <a:ea typeface="+mn-ea"/>
                <a:cs typeface="+mn-cs"/>
              </a:rPr>
              <a:t>Ces</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données</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peuvent</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etre</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interprétées</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selon</a:t>
            </a:r>
            <a:r>
              <a:rPr lang="en-US" sz="1200" b="0" i="0" u="none" strike="noStrike" kern="1200" baseline="0" dirty="0" smtClean="0">
                <a:solidFill>
                  <a:schemeClr val="tx1"/>
                </a:solidFill>
                <a:effectLst/>
                <a:latin typeface="+mn-lt"/>
                <a:ea typeface="+mn-ea"/>
                <a:cs typeface="+mn-cs"/>
              </a:rPr>
              <a:t> les explications </a:t>
            </a:r>
            <a:r>
              <a:rPr lang="en-US" sz="1200" b="0" i="0" u="none" strike="noStrike" kern="1200" baseline="0" dirty="0" err="1" smtClean="0">
                <a:solidFill>
                  <a:schemeClr val="tx1"/>
                </a:solidFill>
                <a:effectLst/>
                <a:latin typeface="+mn-lt"/>
                <a:ea typeface="+mn-ea"/>
                <a:cs typeface="+mn-cs"/>
              </a:rPr>
              <a:t>suivantes</a:t>
            </a:r>
            <a:r>
              <a:rPr lang="en-US" sz="1200" b="0" i="0" u="none" strike="noStrike" kern="1200" baseline="0" dirty="0" smtClean="0">
                <a:solidFill>
                  <a:schemeClr val="tx1"/>
                </a:solidFill>
                <a:effectLst/>
                <a:latin typeface="+mn-lt"/>
                <a:ea typeface="+mn-ea"/>
                <a:cs typeface="+mn-cs"/>
              </a:rPr>
              <a:t> : </a:t>
            </a:r>
          </a:p>
          <a:p>
            <a:pPr marL="171450" indent="-171450">
              <a:buFontTx/>
              <a:buChar char="-"/>
            </a:pPr>
            <a:r>
              <a:rPr lang="en-US" sz="1200" b="0" i="0" u="none" strike="noStrike" kern="1200" baseline="0" dirty="0" smtClean="0">
                <a:solidFill>
                  <a:schemeClr val="tx1"/>
                </a:solidFill>
                <a:effectLst/>
                <a:latin typeface="+mn-lt"/>
                <a:ea typeface="+mn-ea"/>
                <a:cs typeface="+mn-cs"/>
              </a:rPr>
              <a:t>Il </a:t>
            </a:r>
            <a:r>
              <a:rPr lang="en-US" sz="1200" b="0" i="0" u="none" strike="noStrike" kern="1200" baseline="0" dirty="0" err="1" smtClean="0">
                <a:solidFill>
                  <a:schemeClr val="tx1"/>
                </a:solidFill>
                <a:effectLst/>
                <a:latin typeface="+mn-lt"/>
                <a:ea typeface="+mn-ea"/>
                <a:cs typeface="+mn-cs"/>
              </a:rPr>
              <a:t>existe</a:t>
            </a:r>
            <a:r>
              <a:rPr lang="en-US" sz="1200" b="0" i="0" u="none" strike="noStrike" kern="1200" baseline="0" dirty="0" smtClean="0">
                <a:solidFill>
                  <a:schemeClr val="tx1"/>
                </a:solidFill>
                <a:effectLst/>
                <a:latin typeface="+mn-lt"/>
                <a:ea typeface="+mn-ea"/>
                <a:cs typeface="+mn-cs"/>
              </a:rPr>
              <a:t> des latrines </a:t>
            </a:r>
            <a:r>
              <a:rPr lang="en-US" sz="1200" b="0" i="0" u="none" strike="noStrike" kern="1200" baseline="0" dirty="0" err="1" smtClean="0">
                <a:solidFill>
                  <a:schemeClr val="tx1"/>
                </a:solidFill>
                <a:effectLst/>
                <a:latin typeface="+mn-lt"/>
                <a:ea typeface="+mn-ea"/>
                <a:cs typeface="+mn-cs"/>
              </a:rPr>
              <a:t>mais</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celles</a:t>
            </a:r>
            <a:r>
              <a:rPr lang="en-US" sz="1200" b="0" i="0" u="none" strike="noStrike" kern="1200" baseline="0" dirty="0" smtClean="0">
                <a:solidFill>
                  <a:schemeClr val="tx1"/>
                </a:solidFill>
                <a:effectLst/>
                <a:latin typeface="+mn-lt"/>
                <a:ea typeface="+mn-ea"/>
                <a:cs typeface="+mn-cs"/>
              </a:rPr>
              <a:t>-ci </a:t>
            </a:r>
            <a:r>
              <a:rPr lang="en-US" sz="1200" b="0" i="0" u="none" strike="noStrike" kern="1200" baseline="0" dirty="0" err="1" smtClean="0">
                <a:solidFill>
                  <a:schemeClr val="tx1"/>
                </a:solidFill>
                <a:effectLst/>
                <a:latin typeface="+mn-lt"/>
                <a:ea typeface="+mn-ea"/>
                <a:cs typeface="+mn-cs"/>
              </a:rPr>
              <a:t>sont</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communautaires</a:t>
            </a:r>
            <a:r>
              <a:rPr lang="en-US" sz="1200" b="0" i="0" u="none" strike="noStrike" kern="1200" baseline="0" dirty="0" smtClean="0">
                <a:solidFill>
                  <a:schemeClr val="tx1"/>
                </a:solidFill>
                <a:effectLst/>
                <a:latin typeface="+mn-lt"/>
                <a:ea typeface="+mn-ea"/>
                <a:cs typeface="+mn-cs"/>
              </a:rPr>
              <a:t> et non </a:t>
            </a:r>
            <a:r>
              <a:rPr lang="en-US" sz="1200" b="0" i="0" u="none" strike="noStrike" kern="1200" baseline="0" dirty="0" err="1" smtClean="0">
                <a:solidFill>
                  <a:schemeClr val="tx1"/>
                </a:solidFill>
                <a:effectLst/>
                <a:latin typeface="+mn-lt"/>
                <a:ea typeface="+mn-ea"/>
                <a:cs typeface="+mn-cs"/>
              </a:rPr>
              <a:t>familiales</a:t>
            </a:r>
            <a:endParaRPr lang="en-US" sz="1200" b="0" i="0" u="none" strike="noStrike" kern="1200" baseline="0" dirty="0" smtClean="0">
              <a:solidFill>
                <a:schemeClr val="tx1"/>
              </a:solidFill>
              <a:effectLst/>
              <a:latin typeface="+mn-lt"/>
              <a:ea typeface="+mn-ea"/>
              <a:cs typeface="+mn-cs"/>
            </a:endParaRPr>
          </a:p>
          <a:p>
            <a:pPr marL="171450" indent="-171450">
              <a:buFontTx/>
              <a:buChar char="-"/>
            </a:pPr>
            <a:r>
              <a:rPr lang="en-US" sz="1200" b="0" i="0" u="none" strike="noStrike" kern="1200" baseline="0" dirty="0" err="1" smtClean="0">
                <a:solidFill>
                  <a:schemeClr val="tx1"/>
                </a:solidFill>
                <a:effectLst/>
                <a:latin typeface="+mn-lt"/>
                <a:ea typeface="+mn-ea"/>
                <a:cs typeface="+mn-cs"/>
              </a:rPr>
              <a:t>Impossibilité</a:t>
            </a:r>
            <a:r>
              <a:rPr lang="en-US" sz="1200" b="0" i="0" u="none" strike="noStrike" kern="1200" baseline="0" dirty="0" smtClean="0">
                <a:solidFill>
                  <a:schemeClr val="tx1"/>
                </a:solidFill>
                <a:effectLst/>
                <a:latin typeface="+mn-lt"/>
                <a:ea typeface="+mn-ea"/>
                <a:cs typeface="+mn-cs"/>
              </a:rPr>
              <a:t> de </a:t>
            </a:r>
            <a:r>
              <a:rPr lang="en-US" sz="1200" b="0" i="0" u="none" strike="noStrike" kern="1200" baseline="0" dirty="0" err="1" smtClean="0">
                <a:solidFill>
                  <a:schemeClr val="tx1"/>
                </a:solidFill>
                <a:effectLst/>
                <a:latin typeface="+mn-lt"/>
                <a:ea typeface="+mn-ea"/>
                <a:cs typeface="+mn-cs"/>
              </a:rPr>
              <a:t>construire</a:t>
            </a:r>
            <a:r>
              <a:rPr lang="en-US" sz="1200" b="0" i="0" u="none" strike="noStrike" kern="1200" baseline="0" dirty="0" smtClean="0">
                <a:solidFill>
                  <a:schemeClr val="tx1"/>
                </a:solidFill>
                <a:effectLst/>
                <a:latin typeface="+mn-lt"/>
                <a:ea typeface="+mn-ea"/>
                <a:cs typeface="+mn-cs"/>
              </a:rPr>
              <a:t> des latrines </a:t>
            </a:r>
            <a:r>
              <a:rPr lang="en-US" sz="1200" b="0" i="0" u="none" strike="noStrike" kern="1200" baseline="0" dirty="0" err="1" smtClean="0">
                <a:solidFill>
                  <a:schemeClr val="tx1"/>
                </a:solidFill>
                <a:effectLst/>
                <a:latin typeface="+mn-lt"/>
                <a:ea typeface="+mn-ea"/>
                <a:cs typeface="+mn-cs"/>
              </a:rPr>
              <a:t>familiales</a:t>
            </a:r>
            <a:r>
              <a:rPr lang="en-US" sz="1200" b="0" i="0" u="none" strike="noStrike" kern="1200" baseline="0" dirty="0" smtClean="0">
                <a:solidFill>
                  <a:schemeClr val="tx1"/>
                </a:solidFill>
                <a:effectLst/>
                <a:latin typeface="+mn-lt"/>
                <a:ea typeface="+mn-ea"/>
                <a:cs typeface="+mn-cs"/>
              </a:rPr>
              <a:t> car les ménages </a:t>
            </a:r>
            <a:r>
              <a:rPr lang="en-US" sz="1200" b="0" i="0" u="none" strike="noStrike" kern="1200" baseline="0" dirty="0" err="1" smtClean="0">
                <a:solidFill>
                  <a:schemeClr val="tx1"/>
                </a:solidFill>
                <a:effectLst/>
                <a:latin typeface="+mn-lt"/>
                <a:ea typeface="+mn-ea"/>
                <a:cs typeface="+mn-cs"/>
              </a:rPr>
              <a:t>n’ont</a:t>
            </a:r>
            <a:r>
              <a:rPr lang="en-US" sz="1200" b="0" i="0" u="none" strike="noStrike" kern="1200" baseline="0" dirty="0" smtClean="0">
                <a:solidFill>
                  <a:schemeClr val="tx1"/>
                </a:solidFill>
                <a:effectLst/>
                <a:latin typeface="+mn-lt"/>
                <a:ea typeface="+mn-ea"/>
                <a:cs typeface="+mn-cs"/>
              </a:rPr>
              <a:t> pas les </a:t>
            </a:r>
            <a:r>
              <a:rPr lang="en-US" sz="1200" b="0" i="0" u="none" strike="noStrike" kern="1200" baseline="0" dirty="0" err="1" smtClean="0">
                <a:solidFill>
                  <a:schemeClr val="tx1"/>
                </a:solidFill>
                <a:effectLst/>
                <a:latin typeface="+mn-lt"/>
                <a:ea typeface="+mn-ea"/>
                <a:cs typeface="+mn-cs"/>
              </a:rPr>
              <a:t>moyens</a:t>
            </a:r>
            <a:r>
              <a:rPr lang="en-US" sz="1200" b="0" i="0" u="none" strike="noStrike" kern="1200" baseline="0" dirty="0" smtClean="0">
                <a:solidFill>
                  <a:schemeClr val="tx1"/>
                </a:solidFill>
                <a:effectLst/>
                <a:latin typeface="+mn-lt"/>
                <a:ea typeface="+mn-ea"/>
                <a:cs typeface="+mn-cs"/>
              </a:rPr>
              <a:t> financiers, ne </a:t>
            </a:r>
            <a:r>
              <a:rPr lang="en-US" sz="1200" b="0" i="0" u="none" strike="noStrike" kern="1200" baseline="0" dirty="0" err="1" smtClean="0">
                <a:solidFill>
                  <a:schemeClr val="tx1"/>
                </a:solidFill>
                <a:effectLst/>
                <a:latin typeface="+mn-lt"/>
                <a:ea typeface="+mn-ea"/>
                <a:cs typeface="+mn-cs"/>
              </a:rPr>
              <a:t>sont</a:t>
            </a:r>
            <a:r>
              <a:rPr lang="en-US" sz="1200" b="0" i="0" u="none" strike="noStrike" kern="1200" baseline="0" dirty="0" smtClean="0">
                <a:solidFill>
                  <a:schemeClr val="tx1"/>
                </a:solidFill>
                <a:effectLst/>
                <a:latin typeface="+mn-lt"/>
                <a:ea typeface="+mn-ea"/>
                <a:cs typeface="+mn-cs"/>
              </a:rPr>
              <a:t> pas </a:t>
            </a:r>
            <a:r>
              <a:rPr lang="en-US" sz="1200" b="0" i="0" u="none" strike="noStrike" kern="1200" baseline="0" dirty="0" err="1" smtClean="0">
                <a:solidFill>
                  <a:schemeClr val="tx1"/>
                </a:solidFill>
                <a:effectLst/>
                <a:latin typeface="+mn-lt"/>
                <a:ea typeface="+mn-ea"/>
                <a:cs typeface="+mn-cs"/>
              </a:rPr>
              <a:t>sensibilisés</a:t>
            </a:r>
            <a:r>
              <a:rPr lang="en-US" sz="1200" b="0" i="0" u="none" strike="noStrike" kern="1200" baseline="0" dirty="0" smtClean="0">
                <a:solidFill>
                  <a:schemeClr val="tx1"/>
                </a:solidFill>
                <a:effectLst/>
                <a:latin typeface="+mn-lt"/>
                <a:ea typeface="+mn-ea"/>
                <a:cs typeface="+mn-cs"/>
              </a:rPr>
              <a:t> à </a:t>
            </a:r>
            <a:r>
              <a:rPr lang="en-US" sz="1200" b="0" i="0" u="none" strike="noStrike" kern="1200" baseline="0" dirty="0" err="1" smtClean="0">
                <a:solidFill>
                  <a:schemeClr val="tx1"/>
                </a:solidFill>
                <a:effectLst/>
                <a:latin typeface="+mn-lt"/>
                <a:ea typeface="+mn-ea"/>
                <a:cs typeface="+mn-cs"/>
              </a:rPr>
              <a:t>l’usage</a:t>
            </a:r>
            <a:r>
              <a:rPr lang="en-US" sz="1200" b="0" i="0" u="none" strike="noStrike" kern="1200" baseline="0" dirty="0" smtClean="0">
                <a:solidFill>
                  <a:schemeClr val="tx1"/>
                </a:solidFill>
                <a:effectLst/>
                <a:latin typeface="+mn-lt"/>
                <a:ea typeface="+mn-ea"/>
                <a:cs typeface="+mn-cs"/>
              </a:rPr>
              <a:t> de latrines </a:t>
            </a:r>
            <a:r>
              <a:rPr lang="en-US" sz="1200" b="0" i="0" u="none" strike="noStrike" kern="1200" baseline="0" dirty="0" err="1" smtClean="0">
                <a:solidFill>
                  <a:schemeClr val="tx1"/>
                </a:solidFill>
                <a:effectLst/>
                <a:latin typeface="+mn-lt"/>
                <a:ea typeface="+mn-ea"/>
                <a:cs typeface="+mn-cs"/>
              </a:rPr>
              <a:t>familiales</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n’ont</a:t>
            </a:r>
            <a:r>
              <a:rPr lang="en-US" sz="1200" b="0" i="0" u="none" strike="noStrike" kern="1200" baseline="0" dirty="0" smtClean="0">
                <a:solidFill>
                  <a:schemeClr val="tx1"/>
                </a:solidFill>
                <a:effectLst/>
                <a:latin typeface="+mn-lt"/>
                <a:ea typeface="+mn-ea"/>
                <a:cs typeface="+mn-cs"/>
              </a:rPr>
              <a:t> pas la permission de </a:t>
            </a:r>
            <a:r>
              <a:rPr lang="en-US" sz="1200" b="0" i="0" u="none" strike="noStrike" kern="1200" baseline="0" dirty="0" err="1" smtClean="0">
                <a:solidFill>
                  <a:schemeClr val="tx1"/>
                </a:solidFill>
                <a:effectLst/>
                <a:latin typeface="+mn-lt"/>
                <a:ea typeface="+mn-ea"/>
                <a:cs typeface="+mn-cs"/>
              </a:rPr>
              <a:t>construire</a:t>
            </a:r>
            <a:r>
              <a:rPr lang="en-US" sz="1200" b="0" i="0" u="none" strike="noStrike" kern="1200" baseline="0" dirty="0" smtClean="0">
                <a:solidFill>
                  <a:schemeClr val="tx1"/>
                </a:solidFill>
                <a:effectLst/>
                <a:latin typeface="+mn-lt"/>
                <a:ea typeface="+mn-ea"/>
                <a:cs typeface="+mn-cs"/>
              </a:rPr>
              <a:t> de latrines sur le terrain </a:t>
            </a:r>
            <a:r>
              <a:rPr lang="en-US" sz="1200" b="0" i="0" u="none" strike="noStrike" kern="1200" baseline="0" dirty="0" err="1" smtClean="0">
                <a:solidFill>
                  <a:schemeClr val="tx1"/>
                </a:solidFill>
                <a:effectLst/>
                <a:latin typeface="+mn-lt"/>
                <a:ea typeface="+mn-ea"/>
                <a:cs typeface="+mn-cs"/>
              </a:rPr>
              <a:t>qu’ils</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occupent</a:t>
            </a:r>
            <a:r>
              <a:rPr lang="en-US" sz="1200" b="0" i="0" u="none" strike="noStrike" kern="1200" baseline="0" dirty="0" smtClean="0">
                <a:solidFill>
                  <a:schemeClr val="tx1"/>
                </a:solidFill>
                <a:effectLst/>
                <a:latin typeface="+mn-lt"/>
                <a:ea typeface="+mn-ea"/>
                <a:cs typeface="+mn-cs"/>
              </a:rPr>
              <a:t>, la </a:t>
            </a:r>
            <a:r>
              <a:rPr lang="en-US" sz="1200" b="0" i="0" u="none" strike="noStrike" kern="1200" baseline="0" dirty="0" err="1" smtClean="0">
                <a:solidFill>
                  <a:schemeClr val="tx1"/>
                </a:solidFill>
                <a:effectLst/>
                <a:latin typeface="+mn-lt"/>
                <a:ea typeface="+mn-ea"/>
                <a:cs typeface="+mn-cs"/>
              </a:rPr>
              <a:t>typologie</a:t>
            </a:r>
            <a:r>
              <a:rPr lang="en-US" sz="1200" b="0" i="0" u="none" strike="noStrike" kern="1200" baseline="0" dirty="0" smtClean="0">
                <a:solidFill>
                  <a:schemeClr val="tx1"/>
                </a:solidFill>
                <a:effectLst/>
                <a:latin typeface="+mn-lt"/>
                <a:ea typeface="+mn-ea"/>
                <a:cs typeface="+mn-cs"/>
              </a:rPr>
              <a:t> du sol ne </a:t>
            </a:r>
            <a:r>
              <a:rPr lang="en-US" sz="1200" b="0" i="0" u="none" strike="noStrike" kern="1200" baseline="0" dirty="0" err="1" smtClean="0">
                <a:solidFill>
                  <a:schemeClr val="tx1"/>
                </a:solidFill>
                <a:effectLst/>
                <a:latin typeface="+mn-lt"/>
                <a:ea typeface="+mn-ea"/>
                <a:cs typeface="+mn-cs"/>
              </a:rPr>
              <a:t>permet</a:t>
            </a:r>
            <a:r>
              <a:rPr lang="en-US" sz="1200" b="0" i="0" u="none" strike="noStrike" kern="1200" baseline="0" dirty="0" smtClean="0">
                <a:solidFill>
                  <a:schemeClr val="tx1"/>
                </a:solidFill>
                <a:effectLst/>
                <a:latin typeface="+mn-lt"/>
                <a:ea typeface="+mn-ea"/>
                <a:cs typeface="+mn-cs"/>
              </a:rPr>
              <a:t> pas de </a:t>
            </a:r>
            <a:r>
              <a:rPr lang="en-US" sz="1200" b="0" i="0" u="none" strike="noStrike" kern="1200" baseline="0" dirty="0" err="1" smtClean="0">
                <a:solidFill>
                  <a:schemeClr val="tx1"/>
                </a:solidFill>
                <a:effectLst/>
                <a:latin typeface="+mn-lt"/>
                <a:ea typeface="+mn-ea"/>
                <a:cs typeface="+mn-cs"/>
              </a:rPr>
              <a:t>facilement</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construire</a:t>
            </a:r>
            <a:r>
              <a:rPr lang="en-US" sz="1200" b="0" i="0" u="none" strike="noStrike" kern="1200" baseline="0" dirty="0" smtClean="0">
                <a:solidFill>
                  <a:schemeClr val="tx1"/>
                </a:solidFill>
                <a:effectLst/>
                <a:latin typeface="+mn-lt"/>
                <a:ea typeface="+mn-ea"/>
                <a:cs typeface="+mn-cs"/>
              </a:rPr>
              <a:t> des latrines.</a:t>
            </a:r>
          </a:p>
          <a:p>
            <a:pPr marL="171450" indent="-171450">
              <a:buFontTx/>
              <a:buChar char="-"/>
            </a:pPr>
            <a:endParaRPr lang="en-US" sz="1200" b="0" i="0" u="none" strike="noStrike" kern="1200" baseline="0" dirty="0" smtClean="0">
              <a:solidFill>
                <a:schemeClr val="tx1"/>
              </a:solidFill>
              <a:effectLst/>
              <a:latin typeface="+mn-lt"/>
              <a:ea typeface="+mn-ea"/>
              <a:cs typeface="+mn-cs"/>
            </a:endParaRPr>
          </a:p>
          <a:p>
            <a:pPr marL="0" indent="0">
              <a:buFontTx/>
              <a:buNone/>
            </a:pPr>
            <a:r>
              <a:rPr lang="en-US" sz="1200" b="0" i="0" u="none" strike="noStrike" kern="1200" baseline="0" dirty="0" smtClean="0">
                <a:solidFill>
                  <a:schemeClr val="tx1"/>
                </a:solidFill>
                <a:effectLst/>
                <a:latin typeface="+mn-lt"/>
                <a:ea typeface="+mn-ea"/>
                <a:cs typeface="+mn-cs"/>
              </a:rPr>
              <a:t>NOTE pour interpreter les </a:t>
            </a:r>
            <a:r>
              <a:rPr lang="en-US" sz="1200" b="0" i="0" u="none" strike="noStrike" kern="1200" baseline="0" dirty="0" err="1" smtClean="0">
                <a:solidFill>
                  <a:schemeClr val="tx1"/>
                </a:solidFill>
                <a:effectLst/>
                <a:latin typeface="+mn-lt"/>
                <a:ea typeface="+mn-ea"/>
                <a:cs typeface="+mn-cs"/>
              </a:rPr>
              <a:t>résultats</a:t>
            </a:r>
            <a:r>
              <a:rPr lang="en-US" sz="1200" b="0" i="0" u="none" strike="noStrike" kern="1200" baseline="0" dirty="0" smtClean="0">
                <a:solidFill>
                  <a:schemeClr val="tx1"/>
                </a:solidFill>
                <a:effectLst/>
                <a:latin typeface="+mn-lt"/>
                <a:ea typeface="+mn-ea"/>
                <a:cs typeface="+mn-cs"/>
              </a:rPr>
              <a:t> : </a:t>
            </a:r>
          </a:p>
          <a:p>
            <a:pPr marL="0" indent="0">
              <a:buFontTx/>
              <a:buNone/>
            </a:pPr>
            <a:r>
              <a:rPr lang="en-US" sz="1200" b="1" i="0" u="none" strike="noStrike" kern="1200" baseline="0" dirty="0" smtClean="0">
                <a:solidFill>
                  <a:schemeClr val="tx1"/>
                </a:solidFill>
                <a:effectLst/>
                <a:latin typeface="+mn-lt"/>
                <a:ea typeface="+mn-ea"/>
                <a:cs typeface="+mn-cs"/>
              </a:rPr>
              <a:t>Tout le monde </a:t>
            </a:r>
            <a:r>
              <a:rPr lang="en-US" sz="1200" b="0" i="0" u="none" strike="noStrike" kern="1200" baseline="0" dirty="0" smtClean="0">
                <a:solidFill>
                  <a:schemeClr val="tx1"/>
                </a:solidFill>
                <a:effectLst/>
                <a:latin typeface="+mn-lt"/>
                <a:ea typeface="+mn-ea"/>
                <a:cs typeface="+mn-cs"/>
              </a:rPr>
              <a:t>se </a:t>
            </a:r>
            <a:r>
              <a:rPr lang="en-US" sz="1200" b="0" i="0" u="none" strike="noStrike" kern="1200" baseline="0" dirty="0" err="1" smtClean="0">
                <a:solidFill>
                  <a:schemeClr val="tx1"/>
                </a:solidFill>
                <a:effectLst/>
                <a:latin typeface="+mn-lt"/>
                <a:ea typeface="+mn-ea"/>
                <a:cs typeface="+mn-cs"/>
              </a:rPr>
              <a:t>comprend</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comme</a:t>
            </a:r>
            <a:r>
              <a:rPr lang="en-US" sz="1200" b="0" i="0" u="none" strike="noStrike" kern="1200" baseline="0" dirty="0" smtClean="0">
                <a:solidFill>
                  <a:schemeClr val="tx1"/>
                </a:solidFill>
                <a:effectLst/>
                <a:latin typeface="+mn-lt"/>
                <a:ea typeface="+mn-ea"/>
                <a:cs typeface="+mn-cs"/>
              </a:rPr>
              <a:t> 100% de la population vivant </a:t>
            </a:r>
            <a:r>
              <a:rPr lang="en-US" sz="1200" b="0" i="0" u="none" strike="noStrike" kern="1200" baseline="0" dirty="0" err="1" smtClean="0">
                <a:solidFill>
                  <a:schemeClr val="tx1"/>
                </a:solidFill>
                <a:effectLst/>
                <a:latin typeface="+mn-lt"/>
                <a:ea typeface="+mn-ea"/>
                <a:cs typeface="+mn-cs"/>
              </a:rPr>
              <a:t>dans</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l’AS</a:t>
            </a:r>
            <a:r>
              <a:rPr lang="en-US" sz="1200" b="0" i="0" u="none" strike="noStrike" kern="1200" baseline="0" dirty="0" smtClean="0">
                <a:solidFill>
                  <a:schemeClr val="tx1"/>
                </a:solidFill>
                <a:effectLst/>
                <a:latin typeface="+mn-lt"/>
                <a:ea typeface="+mn-ea"/>
                <a:cs typeface="+mn-cs"/>
              </a:rPr>
              <a:t> a </a:t>
            </a:r>
            <a:r>
              <a:rPr lang="en-US" sz="1200" b="0" i="0" u="none" strike="noStrike" kern="1200" baseline="0" dirty="0" err="1" smtClean="0">
                <a:solidFill>
                  <a:schemeClr val="tx1"/>
                </a:solidFill>
                <a:effectLst/>
                <a:latin typeface="+mn-lt"/>
                <a:ea typeface="+mn-ea"/>
                <a:cs typeface="+mn-cs"/>
              </a:rPr>
              <a:t>accès</a:t>
            </a:r>
            <a:r>
              <a:rPr lang="en-US" sz="1200" b="0" i="0" u="none" strike="noStrike" kern="1200" baseline="0" dirty="0" smtClean="0">
                <a:solidFill>
                  <a:schemeClr val="tx1"/>
                </a:solidFill>
                <a:effectLst/>
                <a:latin typeface="+mn-lt"/>
                <a:ea typeface="+mn-ea"/>
                <a:cs typeface="+mn-cs"/>
              </a:rPr>
              <a:t> aux latrines</a:t>
            </a:r>
          </a:p>
          <a:p>
            <a:pPr marL="0" indent="0">
              <a:buFontTx/>
              <a:buNone/>
            </a:pPr>
            <a:r>
              <a:rPr lang="en-US" sz="1200" b="1" i="0" u="none" strike="noStrike" kern="1200" baseline="0" dirty="0" smtClean="0">
                <a:solidFill>
                  <a:schemeClr val="tx1"/>
                </a:solidFill>
                <a:effectLst/>
                <a:latin typeface="+mn-lt"/>
                <a:ea typeface="+mn-ea"/>
                <a:cs typeface="+mn-cs"/>
              </a:rPr>
              <a:t>La </a:t>
            </a:r>
            <a:r>
              <a:rPr lang="en-US" sz="1200" b="1" i="0" u="none" strike="noStrike" kern="1200" baseline="0" dirty="0" err="1" smtClean="0">
                <a:solidFill>
                  <a:schemeClr val="tx1"/>
                </a:solidFill>
                <a:effectLst/>
                <a:latin typeface="+mn-lt"/>
                <a:ea typeface="+mn-ea"/>
                <a:cs typeface="+mn-cs"/>
              </a:rPr>
              <a:t>majorité</a:t>
            </a:r>
            <a:r>
              <a:rPr lang="en-US" sz="1200" b="1" i="0" u="none" strike="noStrike" kern="1200" baseline="0" dirty="0" smtClean="0">
                <a:solidFill>
                  <a:schemeClr val="tx1"/>
                </a:solidFill>
                <a:effectLst/>
                <a:latin typeface="+mn-lt"/>
                <a:ea typeface="+mn-ea"/>
                <a:cs typeface="+mn-cs"/>
              </a:rPr>
              <a:t> </a:t>
            </a:r>
            <a:r>
              <a:rPr lang="en-US" sz="1200" b="0" i="0" u="none" strike="noStrike" kern="1200" baseline="0" dirty="0" smtClean="0">
                <a:solidFill>
                  <a:schemeClr val="tx1"/>
                </a:solidFill>
                <a:effectLst/>
                <a:latin typeface="+mn-lt"/>
                <a:ea typeface="+mn-ea"/>
                <a:cs typeface="+mn-cs"/>
              </a:rPr>
              <a:t>se </a:t>
            </a:r>
            <a:r>
              <a:rPr lang="en-US" sz="1200" b="0" i="0" u="none" strike="noStrike" kern="1200" baseline="0" dirty="0" err="1" smtClean="0">
                <a:solidFill>
                  <a:schemeClr val="tx1"/>
                </a:solidFill>
                <a:effectLst/>
                <a:latin typeface="+mn-lt"/>
                <a:ea typeface="+mn-ea"/>
                <a:cs typeface="+mn-cs"/>
              </a:rPr>
              <a:t>comprend</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comme</a:t>
            </a:r>
            <a:r>
              <a:rPr lang="en-US" sz="1200" b="0" i="0" u="none" strike="noStrike" kern="1200" baseline="0" dirty="0" smtClean="0">
                <a:solidFill>
                  <a:schemeClr val="tx1"/>
                </a:solidFill>
                <a:effectLst/>
                <a:latin typeface="+mn-lt"/>
                <a:ea typeface="+mn-ea"/>
                <a:cs typeface="+mn-cs"/>
              </a:rPr>
              <a:t> plus de 50% de la population vivant </a:t>
            </a:r>
            <a:r>
              <a:rPr lang="en-US" sz="1200" b="0" i="0" u="none" strike="noStrike" kern="1200" baseline="0" dirty="0" err="1" smtClean="0">
                <a:solidFill>
                  <a:schemeClr val="tx1"/>
                </a:solidFill>
                <a:effectLst/>
                <a:latin typeface="+mn-lt"/>
                <a:ea typeface="+mn-ea"/>
                <a:cs typeface="+mn-cs"/>
              </a:rPr>
              <a:t>dans</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l’AS</a:t>
            </a:r>
            <a:r>
              <a:rPr lang="en-US" sz="1200" b="0" i="0" u="none" strike="noStrike" kern="1200" baseline="0" dirty="0" smtClean="0">
                <a:solidFill>
                  <a:schemeClr val="tx1"/>
                </a:solidFill>
                <a:effectLst/>
                <a:latin typeface="+mn-lt"/>
                <a:ea typeface="+mn-ea"/>
                <a:cs typeface="+mn-cs"/>
              </a:rPr>
              <a:t> a </a:t>
            </a:r>
            <a:r>
              <a:rPr lang="en-US" sz="1200" b="0" i="0" u="none" strike="noStrike" kern="1200" baseline="0" dirty="0" err="1" smtClean="0">
                <a:solidFill>
                  <a:schemeClr val="tx1"/>
                </a:solidFill>
                <a:effectLst/>
                <a:latin typeface="+mn-lt"/>
                <a:ea typeface="+mn-ea"/>
                <a:cs typeface="+mn-cs"/>
              </a:rPr>
              <a:t>accès</a:t>
            </a:r>
            <a:r>
              <a:rPr lang="en-US" sz="1200" b="0" i="0" u="none" strike="noStrike" kern="1200" baseline="0" dirty="0" smtClean="0">
                <a:solidFill>
                  <a:schemeClr val="tx1"/>
                </a:solidFill>
                <a:effectLst/>
                <a:latin typeface="+mn-lt"/>
                <a:ea typeface="+mn-ea"/>
                <a:cs typeface="+mn-cs"/>
              </a:rPr>
              <a:t> aux latrines</a:t>
            </a:r>
          </a:p>
          <a:p>
            <a:pPr marL="0" indent="0">
              <a:buFontTx/>
              <a:buNone/>
            </a:pPr>
            <a:r>
              <a:rPr lang="en-US" sz="1200" b="1" i="0" u="none" strike="noStrike" kern="1200" baseline="0" dirty="0" smtClean="0">
                <a:solidFill>
                  <a:schemeClr val="tx1"/>
                </a:solidFill>
                <a:effectLst/>
                <a:latin typeface="+mn-lt"/>
                <a:ea typeface="+mn-ea"/>
                <a:cs typeface="+mn-cs"/>
              </a:rPr>
              <a:t>La </a:t>
            </a:r>
            <a:r>
              <a:rPr lang="en-US" sz="1200" b="1" i="0" u="none" strike="noStrike" kern="1200" baseline="0" dirty="0" err="1" smtClean="0">
                <a:solidFill>
                  <a:schemeClr val="tx1"/>
                </a:solidFill>
                <a:effectLst/>
                <a:latin typeface="+mn-lt"/>
                <a:ea typeface="+mn-ea"/>
                <a:cs typeface="+mn-cs"/>
              </a:rPr>
              <a:t>moitié</a:t>
            </a:r>
            <a:r>
              <a:rPr lang="en-US" sz="1200" b="1" i="0" u="none" strike="noStrike" kern="1200" baseline="0" dirty="0" smtClean="0">
                <a:solidFill>
                  <a:schemeClr val="tx1"/>
                </a:solidFill>
                <a:effectLst/>
                <a:latin typeface="+mn-lt"/>
                <a:ea typeface="+mn-ea"/>
                <a:cs typeface="+mn-cs"/>
              </a:rPr>
              <a:t> </a:t>
            </a:r>
            <a:r>
              <a:rPr lang="en-US" sz="1200" b="0" i="0" u="none" strike="noStrike" kern="1200" baseline="0" dirty="0" smtClean="0">
                <a:solidFill>
                  <a:schemeClr val="tx1"/>
                </a:solidFill>
                <a:effectLst/>
                <a:latin typeface="+mn-lt"/>
                <a:ea typeface="+mn-ea"/>
                <a:cs typeface="+mn-cs"/>
              </a:rPr>
              <a:t>se </a:t>
            </a:r>
            <a:r>
              <a:rPr lang="en-US" sz="1200" b="0" i="0" u="none" strike="noStrike" kern="1200" baseline="0" dirty="0" err="1" smtClean="0">
                <a:solidFill>
                  <a:schemeClr val="tx1"/>
                </a:solidFill>
                <a:effectLst/>
                <a:latin typeface="+mn-lt"/>
                <a:ea typeface="+mn-ea"/>
                <a:cs typeface="+mn-cs"/>
              </a:rPr>
              <a:t>comprend</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comme</a:t>
            </a:r>
            <a:r>
              <a:rPr lang="en-US" sz="1200" b="0" i="0" u="none" strike="noStrike" kern="1200" baseline="0" dirty="0" smtClean="0">
                <a:solidFill>
                  <a:schemeClr val="tx1"/>
                </a:solidFill>
                <a:effectLst/>
                <a:latin typeface="+mn-lt"/>
                <a:ea typeface="+mn-ea"/>
                <a:cs typeface="+mn-cs"/>
              </a:rPr>
              <a:t> 50% de la population vivant </a:t>
            </a:r>
            <a:r>
              <a:rPr lang="en-US" sz="1200" b="0" i="0" u="none" strike="noStrike" kern="1200" baseline="0" dirty="0" err="1" smtClean="0">
                <a:solidFill>
                  <a:schemeClr val="tx1"/>
                </a:solidFill>
                <a:effectLst/>
                <a:latin typeface="+mn-lt"/>
                <a:ea typeface="+mn-ea"/>
                <a:cs typeface="+mn-cs"/>
              </a:rPr>
              <a:t>dans</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l’AS</a:t>
            </a:r>
            <a:r>
              <a:rPr lang="en-US" sz="1200" b="0" i="0" u="none" strike="noStrike" kern="1200" baseline="0" dirty="0" smtClean="0">
                <a:solidFill>
                  <a:schemeClr val="tx1"/>
                </a:solidFill>
                <a:effectLst/>
                <a:latin typeface="+mn-lt"/>
                <a:ea typeface="+mn-ea"/>
                <a:cs typeface="+mn-cs"/>
              </a:rPr>
              <a:t> a </a:t>
            </a:r>
            <a:r>
              <a:rPr lang="en-US" sz="1200" b="0" i="0" u="none" strike="noStrike" kern="1200" baseline="0" dirty="0" err="1" smtClean="0">
                <a:solidFill>
                  <a:schemeClr val="tx1"/>
                </a:solidFill>
                <a:effectLst/>
                <a:latin typeface="+mn-lt"/>
                <a:ea typeface="+mn-ea"/>
                <a:cs typeface="+mn-cs"/>
              </a:rPr>
              <a:t>accès</a:t>
            </a:r>
            <a:r>
              <a:rPr lang="en-US" sz="1200" b="0" i="0" u="none" strike="noStrike" kern="1200" baseline="0" dirty="0" smtClean="0">
                <a:solidFill>
                  <a:schemeClr val="tx1"/>
                </a:solidFill>
                <a:effectLst/>
                <a:latin typeface="+mn-lt"/>
                <a:ea typeface="+mn-ea"/>
                <a:cs typeface="+mn-cs"/>
              </a:rPr>
              <a:t> aux latrines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baseline="0" dirty="0" smtClean="0">
                <a:solidFill>
                  <a:schemeClr val="tx1"/>
                </a:solidFill>
                <a:effectLst/>
                <a:latin typeface="+mn-lt"/>
                <a:ea typeface="+mn-ea"/>
                <a:cs typeface="+mn-cs"/>
              </a:rPr>
              <a:t>La </a:t>
            </a:r>
            <a:r>
              <a:rPr lang="en-US" sz="1200" b="1" i="0" u="none" strike="noStrike" kern="1200" baseline="0" dirty="0" err="1" smtClean="0">
                <a:solidFill>
                  <a:schemeClr val="tx1"/>
                </a:solidFill>
                <a:effectLst/>
                <a:latin typeface="+mn-lt"/>
                <a:ea typeface="+mn-ea"/>
                <a:cs typeface="+mn-cs"/>
              </a:rPr>
              <a:t>minorité</a:t>
            </a:r>
            <a:r>
              <a:rPr lang="en-US" sz="1200" b="1" i="0" u="none" strike="noStrike" kern="1200" baseline="0" dirty="0" smtClean="0">
                <a:solidFill>
                  <a:schemeClr val="tx1"/>
                </a:solidFill>
                <a:effectLst/>
                <a:latin typeface="+mn-lt"/>
                <a:ea typeface="+mn-ea"/>
                <a:cs typeface="+mn-cs"/>
              </a:rPr>
              <a:t> </a:t>
            </a:r>
            <a:r>
              <a:rPr lang="en-US" sz="1200" b="0" i="0" u="none" strike="noStrike" kern="1200" baseline="0" dirty="0" smtClean="0">
                <a:solidFill>
                  <a:schemeClr val="tx1"/>
                </a:solidFill>
                <a:effectLst/>
                <a:latin typeface="+mn-lt"/>
                <a:ea typeface="+mn-ea"/>
                <a:cs typeface="+mn-cs"/>
              </a:rPr>
              <a:t>se </a:t>
            </a:r>
            <a:r>
              <a:rPr lang="en-US" sz="1200" b="0" i="0" u="none" strike="noStrike" kern="1200" baseline="0" dirty="0" err="1" smtClean="0">
                <a:solidFill>
                  <a:schemeClr val="tx1"/>
                </a:solidFill>
                <a:effectLst/>
                <a:latin typeface="+mn-lt"/>
                <a:ea typeface="+mn-ea"/>
                <a:cs typeface="+mn-cs"/>
              </a:rPr>
              <a:t>comprend</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comme</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moins</a:t>
            </a:r>
            <a:r>
              <a:rPr lang="en-US" sz="1200" b="0" i="0" u="none" strike="noStrike" kern="1200" baseline="0" dirty="0" smtClean="0">
                <a:solidFill>
                  <a:schemeClr val="tx1"/>
                </a:solidFill>
                <a:effectLst/>
                <a:latin typeface="+mn-lt"/>
                <a:ea typeface="+mn-ea"/>
                <a:cs typeface="+mn-cs"/>
              </a:rPr>
              <a:t> de 50% de la population vivant </a:t>
            </a:r>
            <a:r>
              <a:rPr lang="en-US" sz="1200" b="0" i="0" u="none" strike="noStrike" kern="1200" baseline="0" dirty="0" err="1" smtClean="0">
                <a:solidFill>
                  <a:schemeClr val="tx1"/>
                </a:solidFill>
                <a:effectLst/>
                <a:latin typeface="+mn-lt"/>
                <a:ea typeface="+mn-ea"/>
                <a:cs typeface="+mn-cs"/>
              </a:rPr>
              <a:t>dans</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l’AS</a:t>
            </a:r>
            <a:r>
              <a:rPr lang="en-US" sz="1200" b="0" i="0" u="none" strike="noStrike" kern="1200" baseline="0" dirty="0" smtClean="0">
                <a:solidFill>
                  <a:schemeClr val="tx1"/>
                </a:solidFill>
                <a:effectLst/>
                <a:latin typeface="+mn-lt"/>
                <a:ea typeface="+mn-ea"/>
                <a:cs typeface="+mn-cs"/>
              </a:rPr>
              <a:t> a </a:t>
            </a:r>
            <a:r>
              <a:rPr lang="en-US" sz="1200" b="0" i="0" u="none" strike="noStrike" kern="1200" baseline="0" dirty="0" err="1" smtClean="0">
                <a:solidFill>
                  <a:schemeClr val="tx1"/>
                </a:solidFill>
                <a:effectLst/>
                <a:latin typeface="+mn-lt"/>
                <a:ea typeface="+mn-ea"/>
                <a:cs typeface="+mn-cs"/>
              </a:rPr>
              <a:t>accès</a:t>
            </a:r>
            <a:r>
              <a:rPr lang="en-US" sz="1200" b="0" i="0" u="none" strike="noStrike" kern="1200" baseline="0" dirty="0" smtClean="0">
                <a:solidFill>
                  <a:schemeClr val="tx1"/>
                </a:solidFill>
                <a:effectLst/>
                <a:latin typeface="+mn-lt"/>
                <a:ea typeface="+mn-ea"/>
                <a:cs typeface="+mn-cs"/>
              </a:rPr>
              <a:t> aux latrines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baseline="0" dirty="0" err="1" smtClean="0">
                <a:solidFill>
                  <a:schemeClr val="tx1"/>
                </a:solidFill>
                <a:effectLst/>
                <a:latin typeface="+mn-lt"/>
                <a:ea typeface="+mn-ea"/>
                <a:cs typeface="+mn-cs"/>
              </a:rPr>
              <a:t>Personne</a:t>
            </a:r>
            <a:r>
              <a:rPr lang="en-US" sz="1200" b="0" i="0" u="none" strike="noStrike" kern="1200" baseline="0" dirty="0" smtClean="0">
                <a:solidFill>
                  <a:schemeClr val="tx1"/>
                </a:solidFill>
                <a:effectLst/>
                <a:latin typeface="+mn-lt"/>
                <a:ea typeface="+mn-ea"/>
                <a:cs typeface="+mn-cs"/>
              </a:rPr>
              <a:t> se </a:t>
            </a:r>
            <a:r>
              <a:rPr lang="en-US" sz="1200" b="0" i="0" u="none" strike="noStrike" kern="1200" baseline="0" dirty="0" err="1" smtClean="0">
                <a:solidFill>
                  <a:schemeClr val="tx1"/>
                </a:solidFill>
                <a:effectLst/>
                <a:latin typeface="+mn-lt"/>
                <a:ea typeface="+mn-ea"/>
                <a:cs typeface="+mn-cs"/>
              </a:rPr>
              <a:t>comprend</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comme</a:t>
            </a:r>
            <a:r>
              <a:rPr lang="en-US" sz="1200" b="0" i="0" u="none" strike="noStrike" kern="1200" baseline="0" dirty="0" smtClean="0">
                <a:solidFill>
                  <a:schemeClr val="tx1"/>
                </a:solidFill>
                <a:effectLst/>
                <a:latin typeface="+mn-lt"/>
                <a:ea typeface="+mn-ea"/>
                <a:cs typeface="+mn-cs"/>
              </a:rPr>
              <a:t> 0% de la population vivant </a:t>
            </a:r>
            <a:r>
              <a:rPr lang="en-US" sz="1200" b="0" i="0" u="none" strike="noStrike" kern="1200" baseline="0" dirty="0" err="1" smtClean="0">
                <a:solidFill>
                  <a:schemeClr val="tx1"/>
                </a:solidFill>
                <a:effectLst/>
                <a:latin typeface="+mn-lt"/>
                <a:ea typeface="+mn-ea"/>
                <a:cs typeface="+mn-cs"/>
              </a:rPr>
              <a:t>dans</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l’AS</a:t>
            </a:r>
            <a:r>
              <a:rPr lang="en-US" sz="1200" b="0" i="0" u="none" strike="noStrike" kern="1200" baseline="0" dirty="0" smtClean="0">
                <a:solidFill>
                  <a:schemeClr val="tx1"/>
                </a:solidFill>
                <a:effectLst/>
                <a:latin typeface="+mn-lt"/>
                <a:ea typeface="+mn-ea"/>
                <a:cs typeface="+mn-cs"/>
              </a:rPr>
              <a:t> a </a:t>
            </a:r>
            <a:r>
              <a:rPr lang="en-US" sz="1200" b="0" i="0" u="none" strike="noStrike" kern="1200" baseline="0" dirty="0" err="1" smtClean="0">
                <a:solidFill>
                  <a:schemeClr val="tx1"/>
                </a:solidFill>
                <a:effectLst/>
                <a:latin typeface="+mn-lt"/>
                <a:ea typeface="+mn-ea"/>
                <a:cs typeface="+mn-cs"/>
              </a:rPr>
              <a:t>accès</a:t>
            </a:r>
            <a:r>
              <a:rPr lang="en-US" sz="1200" b="0" i="0" u="none" strike="noStrike" kern="1200" baseline="0" dirty="0" smtClean="0">
                <a:solidFill>
                  <a:schemeClr val="tx1"/>
                </a:solidFill>
                <a:effectLst/>
                <a:latin typeface="+mn-lt"/>
                <a:ea typeface="+mn-ea"/>
                <a:cs typeface="+mn-cs"/>
              </a:rPr>
              <a:t> aux latrines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sng" strike="noStrike" kern="1200" baseline="0" dirty="0" smtClean="0">
                <a:solidFill>
                  <a:schemeClr val="tx1"/>
                </a:solidFill>
                <a:effectLst/>
                <a:latin typeface="+mn-lt"/>
                <a:ea typeface="+mn-ea"/>
                <a:cs typeface="+mn-cs"/>
              </a:rPr>
              <a:t>Pour </a:t>
            </a:r>
            <a:r>
              <a:rPr lang="en-US" sz="1200" b="0" i="0" u="sng" strike="noStrike" kern="1200" baseline="0" dirty="0" err="1" smtClean="0">
                <a:solidFill>
                  <a:schemeClr val="tx1"/>
                </a:solidFill>
                <a:effectLst/>
                <a:latin typeface="+mn-lt"/>
                <a:ea typeface="+mn-ea"/>
                <a:cs typeface="+mn-cs"/>
              </a:rPr>
              <a:t>interpéter</a:t>
            </a:r>
            <a:r>
              <a:rPr lang="en-US" sz="1200" b="0" i="0" u="sng" strike="noStrike" kern="1200" baseline="0" dirty="0" smtClean="0">
                <a:solidFill>
                  <a:schemeClr val="tx1"/>
                </a:solidFill>
                <a:effectLst/>
                <a:latin typeface="+mn-lt"/>
                <a:ea typeface="+mn-ea"/>
                <a:cs typeface="+mn-cs"/>
              </a:rPr>
              <a:t> les </a:t>
            </a:r>
            <a:r>
              <a:rPr lang="en-US" sz="1200" b="0" i="0" u="sng" strike="noStrike" kern="1200" baseline="0" dirty="0" err="1" smtClean="0">
                <a:solidFill>
                  <a:schemeClr val="tx1"/>
                </a:solidFill>
                <a:effectLst/>
                <a:latin typeface="+mn-lt"/>
                <a:ea typeface="+mn-ea"/>
                <a:cs typeface="+mn-cs"/>
              </a:rPr>
              <a:t>résultats</a:t>
            </a:r>
            <a:r>
              <a:rPr lang="en-US" sz="1200" b="0" i="0" u="sng" strike="noStrike" kern="1200" baseline="0" dirty="0" smtClean="0">
                <a:solidFill>
                  <a:schemeClr val="tx1"/>
                </a:solidFill>
                <a:effectLst/>
                <a:latin typeface="+mn-lt"/>
                <a:ea typeface="+mn-ea"/>
                <a:cs typeface="+mn-cs"/>
              </a:rPr>
              <a:t> du tableau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effectLst/>
                <a:latin typeface="+mn-lt"/>
                <a:ea typeface="+mn-ea"/>
                <a:cs typeface="+mn-cs"/>
              </a:rPr>
              <a:t>La </a:t>
            </a:r>
            <a:r>
              <a:rPr lang="en-US" sz="1200" b="0" i="0" u="none" strike="noStrike" kern="1200" baseline="0" dirty="0" err="1" smtClean="0">
                <a:solidFill>
                  <a:schemeClr val="tx1"/>
                </a:solidFill>
                <a:effectLst/>
                <a:latin typeface="+mn-lt"/>
                <a:ea typeface="+mn-ea"/>
                <a:cs typeface="+mn-cs"/>
              </a:rPr>
              <a:t>colonne</a:t>
            </a:r>
            <a:r>
              <a:rPr lang="en-US" sz="1200" b="0" i="0" u="none" strike="noStrike" kern="1200" baseline="0" dirty="0" smtClean="0">
                <a:solidFill>
                  <a:schemeClr val="tx1"/>
                </a:solidFill>
                <a:effectLst/>
                <a:latin typeface="+mn-lt"/>
                <a:ea typeface="+mn-ea"/>
                <a:cs typeface="+mn-cs"/>
              </a:rPr>
              <a:t> “tout le monde a </a:t>
            </a:r>
            <a:r>
              <a:rPr lang="en-US" sz="1200" b="0" i="0" u="none" strike="noStrike" kern="1200" baseline="0" dirty="0" err="1" smtClean="0">
                <a:solidFill>
                  <a:schemeClr val="tx1"/>
                </a:solidFill>
                <a:effectLst/>
                <a:latin typeface="+mn-lt"/>
                <a:ea typeface="+mn-ea"/>
                <a:cs typeface="+mn-cs"/>
              </a:rPr>
              <a:t>accès</a:t>
            </a:r>
            <a:r>
              <a:rPr lang="en-US" sz="1200" b="0" i="0" u="none" strike="noStrike" kern="1200" baseline="0" dirty="0" smtClean="0">
                <a:solidFill>
                  <a:schemeClr val="tx1"/>
                </a:solidFill>
                <a:effectLst/>
                <a:latin typeface="+mn-lt"/>
                <a:ea typeface="+mn-ea"/>
                <a:cs typeface="+mn-cs"/>
              </a:rPr>
              <a:t> aux latrines </a:t>
            </a:r>
            <a:r>
              <a:rPr lang="en-US" sz="1200" b="0" i="0" u="none" strike="noStrike" kern="1200" baseline="0" dirty="0" err="1" smtClean="0">
                <a:solidFill>
                  <a:schemeClr val="tx1"/>
                </a:solidFill>
                <a:effectLst/>
                <a:latin typeface="+mn-lt"/>
                <a:ea typeface="+mn-ea"/>
                <a:cs typeface="+mn-cs"/>
              </a:rPr>
              <a:t>familiales</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indique</a:t>
            </a:r>
            <a:r>
              <a:rPr lang="en-US" sz="1200" b="0" i="0" u="none" strike="noStrike" kern="1200" baseline="0" dirty="0" smtClean="0">
                <a:solidFill>
                  <a:schemeClr val="tx1"/>
                </a:solidFill>
                <a:effectLst/>
                <a:latin typeface="+mn-lt"/>
                <a:ea typeface="+mn-ea"/>
                <a:cs typeface="+mn-cs"/>
              </a:rPr>
              <a:t> que </a:t>
            </a:r>
            <a:r>
              <a:rPr lang="en-US" sz="1200" b="0" i="0" u="none" strike="noStrike" kern="1200" baseline="0" dirty="0" err="1" smtClean="0">
                <a:solidFill>
                  <a:schemeClr val="tx1"/>
                </a:solidFill>
                <a:effectLst/>
                <a:latin typeface="+mn-lt"/>
                <a:ea typeface="+mn-ea"/>
                <a:cs typeface="+mn-cs"/>
              </a:rPr>
              <a:t>dans</a:t>
            </a:r>
            <a:r>
              <a:rPr lang="en-US" sz="1200" b="0" i="0" u="none" strike="noStrike" kern="1200" baseline="0" dirty="0" smtClean="0">
                <a:solidFill>
                  <a:schemeClr val="tx1"/>
                </a:solidFill>
                <a:effectLst/>
                <a:latin typeface="+mn-lt"/>
                <a:ea typeface="+mn-ea"/>
                <a:cs typeface="+mn-cs"/>
              </a:rPr>
              <a:t> 0% des AS de </a:t>
            </a:r>
            <a:r>
              <a:rPr lang="en-US" sz="1200" b="0" i="0" u="none" strike="noStrike" kern="1200" baseline="0" dirty="0" err="1" smtClean="0">
                <a:solidFill>
                  <a:schemeClr val="tx1"/>
                </a:solidFill>
                <a:effectLst/>
                <a:latin typeface="+mn-lt"/>
                <a:ea typeface="+mn-ea"/>
                <a:cs typeface="+mn-cs"/>
              </a:rPr>
              <a:t>toutes</a:t>
            </a:r>
            <a:r>
              <a:rPr lang="en-US" sz="1200" b="0" i="0" u="none" strike="noStrike" kern="1200" baseline="0" dirty="0" smtClean="0">
                <a:solidFill>
                  <a:schemeClr val="tx1"/>
                </a:solidFill>
                <a:effectLst/>
                <a:latin typeface="+mn-lt"/>
                <a:ea typeface="+mn-ea"/>
                <a:cs typeface="+mn-cs"/>
              </a:rPr>
              <a:t> les ZS, la </a:t>
            </a:r>
            <a:r>
              <a:rPr lang="en-US" sz="1200" b="0" i="0" u="none" strike="noStrike" kern="1200" baseline="0" dirty="0" err="1" smtClean="0">
                <a:solidFill>
                  <a:schemeClr val="tx1"/>
                </a:solidFill>
                <a:effectLst/>
                <a:latin typeface="+mn-lt"/>
                <a:ea typeface="+mn-ea"/>
                <a:cs typeface="+mn-cs"/>
              </a:rPr>
              <a:t>totalité</a:t>
            </a:r>
            <a:r>
              <a:rPr lang="en-US" sz="1200" b="0" i="0" u="none" strike="noStrike" kern="1200" baseline="0" dirty="0" smtClean="0">
                <a:solidFill>
                  <a:schemeClr val="tx1"/>
                </a:solidFill>
                <a:effectLst/>
                <a:latin typeface="+mn-lt"/>
                <a:ea typeface="+mn-ea"/>
                <a:cs typeface="+mn-cs"/>
              </a:rPr>
              <a:t> de la population </a:t>
            </a:r>
            <a:r>
              <a:rPr lang="en-US" sz="1200" b="0" i="0" u="none" strike="noStrike" kern="1200" baseline="0" dirty="0" err="1" smtClean="0">
                <a:solidFill>
                  <a:schemeClr val="tx1"/>
                </a:solidFill>
                <a:effectLst/>
                <a:latin typeface="+mn-lt"/>
                <a:ea typeface="+mn-ea"/>
                <a:cs typeface="+mn-cs"/>
              </a:rPr>
              <a:t>n’a</a:t>
            </a:r>
            <a:r>
              <a:rPr lang="en-US" sz="1200" b="0" i="0" u="none" strike="noStrike" kern="1200" baseline="0" dirty="0" smtClean="0">
                <a:solidFill>
                  <a:schemeClr val="tx1"/>
                </a:solidFill>
                <a:effectLst/>
                <a:latin typeface="+mn-lt"/>
                <a:ea typeface="+mn-ea"/>
                <a:cs typeface="+mn-cs"/>
              </a:rPr>
              <a:t> pas </a:t>
            </a:r>
            <a:r>
              <a:rPr lang="en-US" sz="1200" b="0" i="0" u="none" strike="noStrike" kern="1200" baseline="0" dirty="0" err="1" smtClean="0">
                <a:solidFill>
                  <a:schemeClr val="tx1"/>
                </a:solidFill>
                <a:effectLst/>
                <a:latin typeface="+mn-lt"/>
                <a:ea typeface="+mn-ea"/>
                <a:cs typeface="+mn-cs"/>
              </a:rPr>
              <a:t>accès</a:t>
            </a:r>
            <a:r>
              <a:rPr lang="en-US" sz="1200" b="0" i="0" u="none" strike="noStrike" kern="1200" baseline="0" dirty="0" smtClean="0">
                <a:solidFill>
                  <a:schemeClr val="tx1"/>
                </a:solidFill>
                <a:effectLst/>
                <a:latin typeface="+mn-lt"/>
                <a:ea typeface="+mn-ea"/>
                <a:cs typeface="+mn-cs"/>
              </a:rPr>
              <a:t> aux latrines. </a:t>
            </a:r>
            <a:r>
              <a:rPr lang="en-US" sz="1200" b="0" i="0" u="none" strike="noStrike" kern="1200" baseline="0" dirty="0" err="1" smtClean="0">
                <a:solidFill>
                  <a:schemeClr val="tx1"/>
                </a:solidFill>
                <a:effectLst/>
                <a:latin typeface="+mn-lt"/>
                <a:ea typeface="+mn-ea"/>
                <a:cs typeface="+mn-cs"/>
              </a:rPr>
              <a:t>Cela</a:t>
            </a:r>
            <a:r>
              <a:rPr lang="en-US" sz="1200" b="0" i="0" u="none" strike="noStrike" kern="1200" baseline="0" dirty="0" smtClean="0">
                <a:solidFill>
                  <a:schemeClr val="tx1"/>
                </a:solidFill>
                <a:effectLst/>
                <a:latin typeface="+mn-lt"/>
                <a:ea typeface="+mn-ea"/>
                <a:cs typeface="+mn-cs"/>
              </a:rPr>
              <a:t> ne </a:t>
            </a:r>
            <a:r>
              <a:rPr lang="en-US" sz="1200" b="0" i="0" u="none" strike="noStrike" kern="1200" baseline="0" dirty="0" err="1" smtClean="0">
                <a:solidFill>
                  <a:schemeClr val="tx1"/>
                </a:solidFill>
                <a:effectLst/>
                <a:latin typeface="+mn-lt"/>
                <a:ea typeface="+mn-ea"/>
                <a:cs typeface="+mn-cs"/>
              </a:rPr>
              <a:t>signifie</a:t>
            </a:r>
            <a:r>
              <a:rPr lang="en-US" sz="1200" b="0" i="0" u="none" strike="noStrike" kern="1200" baseline="0" dirty="0" smtClean="0">
                <a:solidFill>
                  <a:schemeClr val="tx1"/>
                </a:solidFill>
                <a:effectLst/>
                <a:latin typeface="+mn-lt"/>
                <a:ea typeface="+mn-ea"/>
                <a:cs typeface="+mn-cs"/>
              </a:rPr>
              <a:t> pas que </a:t>
            </a:r>
            <a:r>
              <a:rPr lang="en-US" sz="1200" b="0" i="0" u="none" strike="noStrike" kern="1200" baseline="0" dirty="0" err="1" smtClean="0">
                <a:solidFill>
                  <a:schemeClr val="tx1"/>
                </a:solidFill>
                <a:effectLst/>
                <a:latin typeface="+mn-lt"/>
                <a:ea typeface="+mn-ea"/>
                <a:cs typeface="+mn-cs"/>
              </a:rPr>
              <a:t>personne</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n’a</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accès</a:t>
            </a:r>
            <a:r>
              <a:rPr lang="en-US" sz="1200" b="0" i="0" u="none" strike="noStrike" kern="1200" baseline="0" dirty="0" smtClean="0">
                <a:solidFill>
                  <a:schemeClr val="tx1"/>
                </a:solidFill>
                <a:effectLst/>
                <a:latin typeface="+mn-lt"/>
                <a:ea typeface="+mn-ea"/>
                <a:cs typeface="+mn-cs"/>
              </a:rPr>
              <a:t> aux latrines </a:t>
            </a:r>
            <a:r>
              <a:rPr lang="en-US" sz="1200" b="0" i="0" u="none" strike="noStrike" kern="1200" baseline="0" dirty="0" err="1" smtClean="0">
                <a:solidFill>
                  <a:schemeClr val="tx1"/>
                </a:solidFill>
                <a:effectLst/>
                <a:latin typeface="+mn-lt"/>
                <a:ea typeface="+mn-ea"/>
                <a:cs typeface="+mn-cs"/>
              </a:rPr>
              <a:t>familiales</a:t>
            </a:r>
            <a:r>
              <a:rPr lang="en-US" sz="1200" b="0" i="0" u="none" strike="noStrike" kern="1200" baseline="0" dirty="0" smtClean="0">
                <a:solidFill>
                  <a:schemeClr val="tx1"/>
                </a:solidFill>
                <a:effectLst/>
                <a:latin typeface="+mn-lt"/>
                <a:ea typeface="+mn-ea"/>
                <a:cs typeface="+mn-cs"/>
              </a:rPr>
              <a:t> et que tout le monde </a:t>
            </a:r>
            <a:r>
              <a:rPr lang="en-US" sz="1200" b="0" i="0" u="none" strike="noStrike" kern="1200" baseline="0" dirty="0" err="1" smtClean="0">
                <a:solidFill>
                  <a:schemeClr val="tx1"/>
                </a:solidFill>
                <a:effectLst/>
                <a:latin typeface="+mn-lt"/>
                <a:ea typeface="+mn-ea"/>
                <a:cs typeface="+mn-cs"/>
              </a:rPr>
              <a:t>pratique</a:t>
            </a:r>
            <a:r>
              <a:rPr lang="en-US" sz="1200" b="0" i="0" u="none" strike="noStrike" kern="1200" baseline="0" dirty="0" smtClean="0">
                <a:solidFill>
                  <a:schemeClr val="tx1"/>
                </a:solidFill>
                <a:effectLst/>
                <a:latin typeface="+mn-lt"/>
                <a:ea typeface="+mn-ea"/>
                <a:cs typeface="+mn-cs"/>
              </a:rPr>
              <a:t> la defecation à </a:t>
            </a:r>
            <a:r>
              <a:rPr lang="en-US" sz="1200" b="0" i="0" u="none" strike="noStrike" kern="1200" baseline="0" dirty="0" err="1" smtClean="0">
                <a:solidFill>
                  <a:schemeClr val="tx1"/>
                </a:solidFill>
                <a:effectLst/>
                <a:latin typeface="+mn-lt"/>
                <a:ea typeface="+mn-ea"/>
                <a:cs typeface="+mn-cs"/>
              </a:rPr>
              <a:t>l’air</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libre</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Cela</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signifie</a:t>
            </a:r>
            <a:r>
              <a:rPr lang="en-US" sz="1200" b="0" i="0" u="none" strike="noStrike" kern="1200" baseline="0" dirty="0" smtClean="0">
                <a:solidFill>
                  <a:schemeClr val="tx1"/>
                </a:solidFill>
                <a:effectLst/>
                <a:latin typeface="+mn-lt"/>
                <a:ea typeface="+mn-ea"/>
                <a:cs typeface="+mn-cs"/>
              </a:rPr>
              <a:t> que </a:t>
            </a:r>
            <a:r>
              <a:rPr lang="en-US" sz="1200" b="0" i="0" u="none" strike="noStrike" kern="1200" baseline="0" dirty="0" err="1" smtClean="0">
                <a:solidFill>
                  <a:schemeClr val="tx1"/>
                </a:solidFill>
                <a:effectLst/>
                <a:latin typeface="+mn-lt"/>
                <a:ea typeface="+mn-ea"/>
                <a:cs typeface="+mn-cs"/>
              </a:rPr>
              <a:t>l’accès</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systématiques</a:t>
            </a:r>
            <a:r>
              <a:rPr lang="en-US" sz="1200" b="0" i="0" u="none" strike="noStrike" kern="1200" baseline="0" dirty="0" smtClean="0">
                <a:solidFill>
                  <a:schemeClr val="tx1"/>
                </a:solidFill>
                <a:effectLst/>
                <a:latin typeface="+mn-lt"/>
                <a:ea typeface="+mn-ea"/>
                <a:cs typeface="+mn-cs"/>
              </a:rPr>
              <a:t> à des latrines </a:t>
            </a:r>
            <a:r>
              <a:rPr lang="en-US" sz="1200" b="0" i="0" u="none" strike="noStrike" kern="1200" baseline="0" dirty="0" err="1" smtClean="0">
                <a:solidFill>
                  <a:schemeClr val="tx1"/>
                </a:solidFill>
                <a:effectLst/>
                <a:latin typeface="+mn-lt"/>
                <a:ea typeface="+mn-ea"/>
                <a:cs typeface="+mn-cs"/>
              </a:rPr>
              <a:t>familiales</a:t>
            </a:r>
            <a:r>
              <a:rPr lang="en-US" sz="1200" b="0" i="0" u="none" strike="noStrike" kern="1200" baseline="0" dirty="0" smtClean="0">
                <a:solidFill>
                  <a:schemeClr val="tx1"/>
                </a:solidFill>
                <a:effectLst/>
                <a:latin typeface="+mn-lt"/>
                <a:ea typeface="+mn-ea"/>
                <a:cs typeface="+mn-cs"/>
              </a:rPr>
              <a:t> (pour </a:t>
            </a:r>
            <a:r>
              <a:rPr lang="en-US" sz="1200" b="0" i="0" u="none" strike="noStrike" kern="1200" baseline="0" dirty="0" err="1" smtClean="0">
                <a:solidFill>
                  <a:schemeClr val="tx1"/>
                </a:solidFill>
                <a:effectLst/>
                <a:latin typeface="+mn-lt"/>
                <a:ea typeface="+mn-ea"/>
                <a:cs typeface="+mn-cs"/>
              </a:rPr>
              <a:t>tous</a:t>
            </a:r>
            <a:r>
              <a:rPr lang="en-US" sz="1200" b="0" i="0" u="none" strike="noStrike" kern="1200" baseline="0" dirty="0" smtClean="0">
                <a:solidFill>
                  <a:schemeClr val="tx1"/>
                </a:solidFill>
                <a:effectLst/>
                <a:latin typeface="+mn-lt"/>
                <a:ea typeface="+mn-ea"/>
                <a:cs typeface="+mn-cs"/>
              </a:rPr>
              <a:t> les ménages de </a:t>
            </a:r>
            <a:r>
              <a:rPr lang="en-US" sz="1200" b="0" i="0" u="none" strike="noStrike" kern="1200" baseline="0" dirty="0" err="1" smtClean="0">
                <a:solidFill>
                  <a:schemeClr val="tx1"/>
                </a:solidFill>
                <a:effectLst/>
                <a:latin typeface="+mn-lt"/>
                <a:ea typeface="+mn-ea"/>
                <a:cs typeface="+mn-cs"/>
              </a:rPr>
              <a:t>toutes</a:t>
            </a:r>
            <a:r>
              <a:rPr lang="en-US" sz="1200" b="0" i="0" u="none" strike="noStrike" kern="1200" baseline="0" dirty="0" smtClean="0">
                <a:solidFill>
                  <a:schemeClr val="tx1"/>
                </a:solidFill>
                <a:effectLst/>
                <a:latin typeface="+mn-lt"/>
                <a:ea typeface="+mn-ea"/>
                <a:cs typeface="+mn-cs"/>
              </a:rPr>
              <a:t> populations </a:t>
            </a:r>
            <a:r>
              <a:rPr lang="en-US" sz="1200" b="0" i="0" u="none" strike="noStrike" kern="1200" baseline="0" dirty="0" err="1" smtClean="0">
                <a:solidFill>
                  <a:schemeClr val="tx1"/>
                </a:solidFill>
                <a:effectLst/>
                <a:latin typeface="+mn-lt"/>
                <a:ea typeface="+mn-ea"/>
                <a:cs typeface="+mn-cs"/>
              </a:rPr>
              <a:t>confondues</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n’existe</a:t>
            </a:r>
            <a:r>
              <a:rPr lang="en-US" sz="1200" b="0" i="0" u="none" strike="noStrike" kern="1200" baseline="0" dirty="0" smtClean="0">
                <a:solidFill>
                  <a:schemeClr val="tx1"/>
                </a:solidFill>
                <a:effectLst/>
                <a:latin typeface="+mn-lt"/>
                <a:ea typeface="+mn-ea"/>
                <a:cs typeface="+mn-cs"/>
              </a:rPr>
              <a:t> pas. </a:t>
            </a:r>
            <a:r>
              <a:rPr lang="en-US" sz="1200" b="0" i="0" u="none" strike="noStrike" kern="1200" baseline="0" dirty="0" err="1" smtClean="0">
                <a:solidFill>
                  <a:schemeClr val="tx1"/>
                </a:solidFill>
                <a:effectLst/>
                <a:latin typeface="+mn-lt"/>
                <a:ea typeface="+mn-ea"/>
                <a:cs typeface="+mn-cs"/>
              </a:rPr>
              <a:t>Ceci</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est</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confirmé</a:t>
            </a:r>
            <a:r>
              <a:rPr lang="en-US" sz="1200" b="0" i="0" u="none" strike="noStrike" kern="1200" baseline="0" dirty="0" smtClean="0">
                <a:solidFill>
                  <a:schemeClr val="tx1"/>
                </a:solidFill>
                <a:effectLst/>
                <a:latin typeface="+mn-lt"/>
                <a:ea typeface="+mn-ea"/>
                <a:cs typeface="+mn-cs"/>
              </a:rPr>
              <a:t> par les </a:t>
            </a:r>
            <a:r>
              <a:rPr lang="en-US" sz="1200" b="0" i="0" u="none" strike="noStrike" kern="1200" baseline="0" dirty="0" err="1" smtClean="0">
                <a:solidFill>
                  <a:schemeClr val="tx1"/>
                </a:solidFill>
                <a:effectLst/>
                <a:latin typeface="+mn-lt"/>
                <a:ea typeface="+mn-ea"/>
                <a:cs typeface="+mn-cs"/>
              </a:rPr>
              <a:t>autres</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colonnes</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notamment</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celles</a:t>
            </a:r>
            <a:r>
              <a:rPr lang="en-US" sz="1200" b="0" i="0" u="none" strike="noStrike" kern="1200" baseline="0" dirty="0" smtClean="0">
                <a:solidFill>
                  <a:schemeClr val="tx1"/>
                </a:solidFill>
                <a:effectLst/>
                <a:latin typeface="+mn-lt"/>
                <a:ea typeface="+mn-ea"/>
                <a:cs typeface="+mn-cs"/>
              </a:rPr>
              <a:t> sur “</a:t>
            </a:r>
            <a:r>
              <a:rPr lang="en-US" sz="1200" b="0" i="0" u="none" strike="noStrike" kern="1200" baseline="0" dirty="0" err="1" smtClean="0">
                <a:solidFill>
                  <a:schemeClr val="tx1"/>
                </a:solidFill>
                <a:effectLst/>
                <a:latin typeface="+mn-lt"/>
                <a:ea typeface="+mn-ea"/>
                <a:cs typeface="+mn-cs"/>
              </a:rPr>
              <a:t>une</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minorité</a:t>
            </a:r>
            <a:r>
              <a:rPr lang="en-US" sz="1200" b="0" i="0" u="none" strike="noStrike" kern="1200" baseline="0" dirty="0" smtClean="0">
                <a:solidFill>
                  <a:schemeClr val="tx1"/>
                </a:solidFill>
                <a:effectLst/>
                <a:latin typeface="+mn-lt"/>
                <a:ea typeface="+mn-ea"/>
                <a:cs typeface="+mn-cs"/>
              </a:rPr>
              <a:t> de la population” et “</a:t>
            </a:r>
            <a:r>
              <a:rPr lang="en-US" sz="1200" b="0" i="0" u="none" strike="noStrike" kern="1200" baseline="0" dirty="0" err="1" smtClean="0">
                <a:solidFill>
                  <a:schemeClr val="tx1"/>
                </a:solidFill>
                <a:effectLst/>
                <a:latin typeface="+mn-lt"/>
                <a:ea typeface="+mn-ea"/>
                <a:cs typeface="+mn-cs"/>
              </a:rPr>
              <a:t>personne</a:t>
            </a:r>
            <a:r>
              <a:rPr lang="en-US" sz="1200" b="0" i="0" u="none" strike="noStrike" kern="1200" baseline="0" dirty="0" smtClean="0">
                <a:solidFill>
                  <a:schemeClr val="tx1"/>
                </a:solidFill>
                <a:effectLst/>
                <a:latin typeface="+mn-lt"/>
                <a:ea typeface="+mn-ea"/>
                <a:cs typeface="+mn-cs"/>
              </a:rPr>
              <a:t> de la population” a </a:t>
            </a:r>
            <a:r>
              <a:rPr lang="en-US" sz="1200" b="0" i="0" u="none" strike="noStrike" kern="1200" baseline="0" dirty="0" err="1" smtClean="0">
                <a:solidFill>
                  <a:schemeClr val="tx1"/>
                </a:solidFill>
                <a:effectLst/>
                <a:latin typeface="+mn-lt"/>
                <a:ea typeface="+mn-ea"/>
                <a:cs typeface="+mn-cs"/>
              </a:rPr>
              <a:t>accès</a:t>
            </a:r>
            <a:r>
              <a:rPr lang="en-US" sz="1200" b="0" i="0" u="none" strike="noStrike" kern="1200" baseline="0" dirty="0" smtClean="0">
                <a:solidFill>
                  <a:schemeClr val="tx1"/>
                </a:solidFill>
                <a:effectLst/>
                <a:latin typeface="+mn-lt"/>
                <a:ea typeface="+mn-ea"/>
                <a:cs typeface="+mn-cs"/>
              </a:rPr>
              <a:t> aux latrines </a:t>
            </a:r>
            <a:r>
              <a:rPr lang="en-US" sz="1200" b="0" i="0" u="none" strike="noStrike" kern="1200" baseline="0" dirty="0" err="1" smtClean="0">
                <a:solidFill>
                  <a:schemeClr val="tx1"/>
                </a:solidFill>
                <a:effectLst/>
                <a:latin typeface="+mn-lt"/>
                <a:ea typeface="+mn-ea"/>
                <a:cs typeface="+mn-cs"/>
              </a:rPr>
              <a:t>familiales</a:t>
            </a:r>
            <a:r>
              <a:rPr lang="en-US" sz="1200" b="0" i="0" u="none" strike="noStrike" kern="1200" baseline="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err="1" smtClean="0">
                <a:solidFill>
                  <a:schemeClr val="tx1"/>
                </a:solidFill>
                <a:effectLst/>
                <a:latin typeface="+mn-lt"/>
                <a:ea typeface="+mn-ea"/>
                <a:cs typeface="+mn-cs"/>
              </a:rPr>
              <a:t>Autrement</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dit</a:t>
            </a:r>
            <a:r>
              <a:rPr lang="en-US" sz="1200" b="0" i="0" u="none" strike="noStrike" kern="1200" baseline="0" dirty="0" smtClean="0">
                <a:solidFill>
                  <a:schemeClr val="tx1"/>
                </a:solidFill>
                <a:effectLst/>
                <a:latin typeface="+mn-lt"/>
                <a:ea typeface="+mn-ea"/>
                <a:cs typeface="+mn-cs"/>
              </a:rPr>
              <a:t>, pour la Zone de santé de </a:t>
            </a:r>
            <a:r>
              <a:rPr lang="en-US" sz="1200" b="0" i="0" u="none" strike="noStrike" kern="1200" baseline="0" dirty="0" err="1" smtClean="0">
                <a:solidFill>
                  <a:schemeClr val="tx1"/>
                </a:solidFill>
                <a:effectLst/>
                <a:latin typeface="+mn-lt"/>
                <a:ea typeface="+mn-ea"/>
                <a:cs typeface="+mn-cs"/>
              </a:rPr>
              <a:t>Kabambare</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dans</a:t>
            </a:r>
            <a:r>
              <a:rPr lang="en-US" sz="1200" b="0" i="0" u="none" strike="noStrike" kern="1200" baseline="0" dirty="0" smtClean="0">
                <a:solidFill>
                  <a:schemeClr val="tx1"/>
                </a:solidFill>
                <a:effectLst/>
                <a:latin typeface="+mn-lt"/>
                <a:ea typeface="+mn-ea"/>
                <a:cs typeface="+mn-cs"/>
              </a:rPr>
              <a:t> 69% des AS, les IC </a:t>
            </a:r>
            <a:r>
              <a:rPr lang="en-US" sz="1200" b="0" i="0" u="none" strike="noStrike" kern="1200" baseline="0" dirty="0" err="1" smtClean="0">
                <a:solidFill>
                  <a:schemeClr val="tx1"/>
                </a:solidFill>
                <a:effectLst/>
                <a:latin typeface="+mn-lt"/>
                <a:ea typeface="+mn-ea"/>
                <a:cs typeface="+mn-cs"/>
              </a:rPr>
              <a:t>ont</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indiqué</a:t>
            </a:r>
            <a:r>
              <a:rPr lang="en-US" sz="1200" b="0" i="0" u="none" strike="noStrike" kern="1200" baseline="0" dirty="0" smtClean="0">
                <a:solidFill>
                  <a:schemeClr val="tx1"/>
                </a:solidFill>
                <a:effectLst/>
                <a:latin typeface="+mn-lt"/>
                <a:ea typeface="+mn-ea"/>
                <a:cs typeface="+mn-cs"/>
              </a:rPr>
              <a:t> que </a:t>
            </a:r>
            <a:r>
              <a:rPr lang="en-US" sz="1200" b="0" i="0" u="none" strike="noStrike" kern="1200" baseline="0" dirty="0" err="1" smtClean="0">
                <a:solidFill>
                  <a:schemeClr val="tx1"/>
                </a:solidFill>
                <a:effectLst/>
                <a:latin typeface="+mn-lt"/>
                <a:ea typeface="+mn-ea"/>
                <a:cs typeface="+mn-cs"/>
              </a:rPr>
              <a:t>moins</a:t>
            </a:r>
            <a:r>
              <a:rPr lang="en-US" sz="1200" b="0" i="0" u="none" strike="noStrike" kern="1200" baseline="0" dirty="0" smtClean="0">
                <a:solidFill>
                  <a:schemeClr val="tx1"/>
                </a:solidFill>
                <a:effectLst/>
                <a:latin typeface="+mn-lt"/>
                <a:ea typeface="+mn-ea"/>
                <a:cs typeface="+mn-cs"/>
              </a:rPr>
              <a:t> de 50% de la population </a:t>
            </a:r>
            <a:r>
              <a:rPr lang="en-US" sz="1200" b="0" i="0" u="none" strike="noStrike" kern="1200" baseline="0" dirty="0" err="1" smtClean="0">
                <a:solidFill>
                  <a:schemeClr val="tx1"/>
                </a:solidFill>
                <a:effectLst/>
                <a:latin typeface="+mn-lt"/>
                <a:ea typeface="+mn-ea"/>
                <a:cs typeface="+mn-cs"/>
              </a:rPr>
              <a:t>ont</a:t>
            </a:r>
            <a:r>
              <a:rPr lang="en-US" sz="1200" b="0" i="0" u="none" strike="noStrike" kern="1200" baseline="0" dirty="0" smtClean="0">
                <a:solidFill>
                  <a:schemeClr val="tx1"/>
                </a:solidFill>
                <a:effectLst/>
                <a:latin typeface="+mn-lt"/>
                <a:ea typeface="+mn-ea"/>
                <a:cs typeface="+mn-cs"/>
              </a:rPr>
              <a:t> </a:t>
            </a:r>
            <a:r>
              <a:rPr lang="en-US" sz="1200" b="0" i="0" u="none" strike="noStrike" kern="1200" baseline="0" dirty="0" err="1" smtClean="0">
                <a:solidFill>
                  <a:schemeClr val="tx1"/>
                </a:solidFill>
                <a:effectLst/>
                <a:latin typeface="+mn-lt"/>
                <a:ea typeface="+mn-ea"/>
                <a:cs typeface="+mn-cs"/>
              </a:rPr>
              <a:t>accès</a:t>
            </a:r>
            <a:r>
              <a:rPr lang="en-US" sz="1200" b="0" i="0" u="none" strike="noStrike" kern="1200" baseline="0" dirty="0" smtClean="0">
                <a:solidFill>
                  <a:schemeClr val="tx1"/>
                </a:solidFill>
                <a:effectLst/>
                <a:latin typeface="+mn-lt"/>
                <a:ea typeface="+mn-ea"/>
                <a:cs typeface="+mn-cs"/>
              </a:rPr>
              <a:t> à </a:t>
            </a:r>
            <a:r>
              <a:rPr lang="en-US" sz="1200" b="0" i="0" u="none" strike="noStrike" kern="1200" baseline="0" dirty="0" err="1" smtClean="0">
                <a:solidFill>
                  <a:schemeClr val="tx1"/>
                </a:solidFill>
                <a:effectLst/>
                <a:latin typeface="+mn-lt"/>
                <a:ea typeface="+mn-ea"/>
                <a:cs typeface="+mn-cs"/>
              </a:rPr>
              <a:t>une</a:t>
            </a:r>
            <a:r>
              <a:rPr lang="en-US" sz="1200" b="0" i="0" u="none" strike="noStrike" kern="1200" baseline="0" dirty="0" smtClean="0">
                <a:solidFill>
                  <a:schemeClr val="tx1"/>
                </a:solidFill>
                <a:effectLst/>
                <a:latin typeface="+mn-lt"/>
                <a:ea typeface="+mn-ea"/>
                <a:cs typeface="+mn-cs"/>
              </a:rPr>
              <a:t> latrine </a:t>
            </a:r>
            <a:r>
              <a:rPr lang="en-US" sz="1200" b="0" i="0" u="none" strike="noStrike" kern="1200" baseline="0" dirty="0" err="1" smtClean="0">
                <a:solidFill>
                  <a:schemeClr val="tx1"/>
                </a:solidFill>
                <a:effectLst/>
                <a:latin typeface="+mn-lt"/>
                <a:ea typeface="+mn-ea"/>
                <a:cs typeface="+mn-cs"/>
              </a:rPr>
              <a:t>familiale</a:t>
            </a:r>
            <a:r>
              <a:rPr lang="en-US" sz="1200" b="0" i="0" u="none" strike="noStrike" kern="1200" baseline="0" dirty="0" smtClean="0">
                <a:solidFill>
                  <a:schemeClr val="tx1"/>
                </a:solidFill>
                <a:effectLst/>
                <a:latin typeface="+mn-lt"/>
                <a:ea typeface="+mn-ea"/>
                <a:cs typeface="+mn-cs"/>
              </a:rPr>
              <a:t> pour </a:t>
            </a:r>
            <a:r>
              <a:rPr lang="en-US" sz="1200" b="0" i="0" u="none" strike="noStrike" kern="1200" baseline="0" dirty="0" err="1" smtClean="0">
                <a:solidFill>
                  <a:schemeClr val="tx1"/>
                </a:solidFill>
                <a:effectLst/>
                <a:latin typeface="+mn-lt"/>
                <a:ea typeface="+mn-ea"/>
                <a:cs typeface="+mn-cs"/>
              </a:rPr>
              <a:t>leur</a:t>
            </a:r>
            <a:r>
              <a:rPr lang="en-US" sz="1200" b="0" i="0" u="none" strike="noStrike" kern="1200" baseline="0" dirty="0" smtClean="0">
                <a:solidFill>
                  <a:schemeClr val="tx1"/>
                </a:solidFill>
                <a:effectLst/>
                <a:latin typeface="+mn-lt"/>
                <a:ea typeface="+mn-ea"/>
                <a:cs typeface="+mn-cs"/>
              </a:rPr>
              <a:t> ménage. </a:t>
            </a:r>
            <a:r>
              <a:rPr lang="en-US" sz="1200" b="0" i="0" u="none" strike="noStrike" kern="1200" baseline="0" dirty="0" err="1" smtClean="0">
                <a:solidFill>
                  <a:schemeClr val="tx1"/>
                </a:solidFill>
                <a:effectLst/>
                <a:latin typeface="+mn-lt"/>
                <a:ea typeface="+mn-ea"/>
                <a:cs typeface="+mn-cs"/>
              </a:rPr>
              <a:t>Dans</a:t>
            </a:r>
            <a:r>
              <a:rPr lang="en-US" sz="1200" b="0" i="0" u="none" strike="noStrike" kern="1200" baseline="0" dirty="0" smtClean="0">
                <a:solidFill>
                  <a:schemeClr val="tx1"/>
                </a:solidFill>
                <a:effectLst/>
                <a:latin typeface="+mn-lt"/>
                <a:ea typeface="+mn-ea"/>
                <a:cs typeface="+mn-cs"/>
              </a:rPr>
              <a:t> 15% des AS de </a:t>
            </a:r>
            <a:r>
              <a:rPr lang="en-US" sz="1200" b="0" i="0" u="none" strike="noStrike" kern="1200" baseline="0" dirty="0" err="1" smtClean="0">
                <a:solidFill>
                  <a:schemeClr val="tx1"/>
                </a:solidFill>
                <a:effectLst/>
                <a:latin typeface="+mn-lt"/>
                <a:ea typeface="+mn-ea"/>
                <a:cs typeface="+mn-cs"/>
              </a:rPr>
              <a:t>Kabambare</a:t>
            </a:r>
            <a:r>
              <a:rPr lang="en-US" sz="1200" b="0" i="0" u="none" strike="noStrike" kern="1200" baseline="0" dirty="0" smtClean="0">
                <a:solidFill>
                  <a:schemeClr val="tx1"/>
                </a:solidFill>
                <a:effectLst/>
                <a:latin typeface="+mn-lt"/>
                <a:ea typeface="+mn-ea"/>
                <a:cs typeface="+mn-cs"/>
              </a:rPr>
              <a:t>, les populations </a:t>
            </a:r>
            <a:r>
              <a:rPr lang="en-US" sz="1200" b="0" i="0" u="none" strike="noStrike" kern="1200" baseline="0" dirty="0" err="1" smtClean="0">
                <a:solidFill>
                  <a:schemeClr val="tx1"/>
                </a:solidFill>
                <a:effectLst/>
                <a:latin typeface="+mn-lt"/>
                <a:ea typeface="+mn-ea"/>
                <a:cs typeface="+mn-cs"/>
              </a:rPr>
              <a:t>n’ont</a:t>
            </a:r>
            <a:r>
              <a:rPr lang="en-US" sz="1200" b="0" i="0" u="none" strike="noStrike" kern="1200" baseline="0" dirty="0" smtClean="0">
                <a:solidFill>
                  <a:schemeClr val="tx1"/>
                </a:solidFill>
                <a:effectLst/>
                <a:latin typeface="+mn-lt"/>
                <a:ea typeface="+mn-ea"/>
                <a:cs typeface="+mn-cs"/>
              </a:rPr>
              <a:t> pas du tout </a:t>
            </a:r>
            <a:r>
              <a:rPr lang="en-US" sz="1200" b="0" i="0" u="none" strike="noStrike" kern="1200" baseline="0" dirty="0" err="1" smtClean="0">
                <a:solidFill>
                  <a:schemeClr val="tx1"/>
                </a:solidFill>
                <a:effectLst/>
                <a:latin typeface="+mn-lt"/>
                <a:ea typeface="+mn-ea"/>
                <a:cs typeface="+mn-cs"/>
              </a:rPr>
              <a:t>accès</a:t>
            </a:r>
            <a:r>
              <a:rPr lang="en-US" sz="1200" b="0" i="0" u="none" strike="noStrike" kern="1200" baseline="0" dirty="0" smtClean="0">
                <a:solidFill>
                  <a:schemeClr val="tx1"/>
                </a:solidFill>
                <a:effectLst/>
                <a:latin typeface="+mn-lt"/>
                <a:ea typeface="+mn-ea"/>
                <a:cs typeface="+mn-cs"/>
              </a:rPr>
              <a:t> à des latrines </a:t>
            </a:r>
            <a:r>
              <a:rPr lang="en-US" sz="1200" b="0" i="0" u="none" strike="noStrike" kern="1200" baseline="0" dirty="0" err="1" smtClean="0">
                <a:solidFill>
                  <a:schemeClr val="tx1"/>
                </a:solidFill>
                <a:effectLst/>
                <a:latin typeface="+mn-lt"/>
                <a:ea typeface="+mn-ea"/>
                <a:cs typeface="+mn-cs"/>
              </a:rPr>
              <a:t>familiales</a:t>
            </a:r>
            <a:r>
              <a:rPr lang="en-US" sz="1200" b="0" i="0" u="none" strike="noStrike" kern="1200" baseline="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0" u="sng" strike="noStrike" kern="1200" baseline="0" dirty="0" err="1" smtClean="0">
                <a:solidFill>
                  <a:schemeClr val="tx1"/>
                </a:solidFill>
                <a:effectLst/>
                <a:latin typeface="+mn-lt"/>
                <a:ea typeface="+mn-ea"/>
                <a:cs typeface="+mn-cs"/>
              </a:rPr>
              <a:t>Ces</a:t>
            </a:r>
            <a:r>
              <a:rPr lang="en-US" sz="1200" b="1" i="0" u="sng" strike="noStrike" kern="1200" baseline="0" dirty="0" smtClean="0">
                <a:solidFill>
                  <a:schemeClr val="tx1"/>
                </a:solidFill>
                <a:effectLst/>
                <a:latin typeface="+mn-lt"/>
                <a:ea typeface="+mn-ea"/>
                <a:cs typeface="+mn-cs"/>
              </a:rPr>
              <a:t> </a:t>
            </a:r>
            <a:r>
              <a:rPr lang="en-US" sz="1200" b="1" i="0" u="sng" strike="noStrike" kern="1200" baseline="0" dirty="0" err="1" smtClean="0">
                <a:solidFill>
                  <a:schemeClr val="tx1"/>
                </a:solidFill>
                <a:effectLst/>
                <a:latin typeface="+mn-lt"/>
                <a:ea typeface="+mn-ea"/>
                <a:cs typeface="+mn-cs"/>
              </a:rPr>
              <a:t>résultats</a:t>
            </a:r>
            <a:r>
              <a:rPr lang="en-US" sz="1200" b="1" i="0" u="sng" strike="noStrike" kern="1200" baseline="0" dirty="0" smtClean="0">
                <a:solidFill>
                  <a:schemeClr val="tx1"/>
                </a:solidFill>
                <a:effectLst/>
                <a:latin typeface="+mn-lt"/>
                <a:ea typeface="+mn-ea"/>
                <a:cs typeface="+mn-cs"/>
              </a:rPr>
              <a:t> </a:t>
            </a:r>
            <a:r>
              <a:rPr lang="en-US" sz="1200" b="1" i="0" u="sng" strike="noStrike" kern="1200" baseline="0" dirty="0" err="1" smtClean="0">
                <a:solidFill>
                  <a:schemeClr val="tx1"/>
                </a:solidFill>
                <a:effectLst/>
                <a:latin typeface="+mn-lt"/>
                <a:ea typeface="+mn-ea"/>
                <a:cs typeface="+mn-cs"/>
              </a:rPr>
              <a:t>sont</a:t>
            </a:r>
            <a:r>
              <a:rPr lang="en-US" sz="1200" b="1" i="0" u="sng" strike="noStrike" kern="1200" baseline="0" dirty="0" smtClean="0">
                <a:solidFill>
                  <a:schemeClr val="tx1"/>
                </a:solidFill>
                <a:effectLst/>
                <a:latin typeface="+mn-lt"/>
                <a:ea typeface="+mn-ea"/>
                <a:cs typeface="+mn-cs"/>
              </a:rPr>
              <a:t> des estimations </a:t>
            </a:r>
            <a:r>
              <a:rPr lang="en-US" sz="1200" b="1" i="0" u="sng" strike="noStrike" kern="1200" baseline="0" dirty="0" err="1" smtClean="0">
                <a:solidFill>
                  <a:schemeClr val="tx1"/>
                </a:solidFill>
                <a:effectLst/>
                <a:latin typeface="+mn-lt"/>
                <a:ea typeface="+mn-ea"/>
                <a:cs typeface="+mn-cs"/>
              </a:rPr>
              <a:t>basées</a:t>
            </a:r>
            <a:r>
              <a:rPr lang="en-US" sz="1200" b="1" i="0" u="sng" strike="noStrike" kern="1200" baseline="0" dirty="0" smtClean="0">
                <a:solidFill>
                  <a:schemeClr val="tx1"/>
                </a:solidFill>
                <a:effectLst/>
                <a:latin typeface="+mn-lt"/>
                <a:ea typeface="+mn-ea"/>
                <a:cs typeface="+mn-cs"/>
              </a:rPr>
              <a:t> sur des </a:t>
            </a:r>
            <a:r>
              <a:rPr lang="en-US" sz="1200" b="1" i="0" u="sng" strike="noStrike" kern="1200" baseline="0" dirty="0" err="1" smtClean="0">
                <a:solidFill>
                  <a:schemeClr val="tx1"/>
                </a:solidFill>
                <a:effectLst/>
                <a:latin typeface="+mn-lt"/>
                <a:ea typeface="+mn-ea"/>
                <a:cs typeface="+mn-cs"/>
              </a:rPr>
              <a:t>l’opinion</a:t>
            </a:r>
            <a:r>
              <a:rPr lang="en-US" sz="1200" b="1" i="0" u="sng" strike="noStrike" kern="1200" baseline="0" dirty="0" smtClean="0">
                <a:solidFill>
                  <a:schemeClr val="tx1"/>
                </a:solidFill>
                <a:effectLst/>
                <a:latin typeface="+mn-lt"/>
                <a:ea typeface="+mn-ea"/>
                <a:cs typeface="+mn-cs"/>
              </a:rPr>
              <a:t> </a:t>
            </a:r>
            <a:r>
              <a:rPr lang="en-US" sz="1200" b="1" i="0" u="sng" strike="noStrike" kern="1200" baseline="0" dirty="0" err="1" smtClean="0">
                <a:solidFill>
                  <a:schemeClr val="tx1"/>
                </a:solidFill>
                <a:effectLst/>
                <a:latin typeface="+mn-lt"/>
                <a:ea typeface="+mn-ea"/>
                <a:cs typeface="+mn-cs"/>
              </a:rPr>
              <a:t>d’Informateurs</a:t>
            </a:r>
            <a:r>
              <a:rPr lang="en-US" sz="1200" b="1" i="0" u="sng" strike="noStrike" kern="1200" baseline="0" dirty="0" smtClean="0">
                <a:solidFill>
                  <a:schemeClr val="tx1"/>
                </a:solidFill>
                <a:effectLst/>
                <a:latin typeface="+mn-lt"/>
                <a:ea typeface="+mn-ea"/>
                <a:cs typeface="+mn-cs"/>
              </a:rPr>
              <a:t> </a:t>
            </a:r>
            <a:r>
              <a:rPr lang="en-US" sz="1200" b="1" i="0" u="sng" strike="noStrike" kern="1200" baseline="0" dirty="0" err="1" smtClean="0">
                <a:solidFill>
                  <a:schemeClr val="tx1"/>
                </a:solidFill>
                <a:effectLst/>
                <a:latin typeface="+mn-lt"/>
                <a:ea typeface="+mn-ea"/>
                <a:cs typeface="+mn-cs"/>
              </a:rPr>
              <a:t>clés</a:t>
            </a:r>
            <a:r>
              <a:rPr lang="en-US" sz="1200" b="1" i="0" u="sng" strike="noStrike" kern="1200" baseline="0" dirty="0" smtClean="0">
                <a:solidFill>
                  <a:schemeClr val="tx1"/>
                </a:solidFill>
                <a:effectLst/>
                <a:latin typeface="+mn-lt"/>
                <a:ea typeface="+mn-ea"/>
                <a:cs typeface="+mn-cs"/>
              </a:rPr>
              <a:t>. De plus, </a:t>
            </a:r>
            <a:r>
              <a:rPr lang="en-US" sz="1200" b="1" i="0" u="sng" strike="noStrike" kern="1200" baseline="0" dirty="0" err="1" smtClean="0">
                <a:solidFill>
                  <a:schemeClr val="tx1"/>
                </a:solidFill>
                <a:effectLst/>
                <a:latin typeface="+mn-lt"/>
                <a:ea typeface="+mn-ea"/>
                <a:cs typeface="+mn-cs"/>
              </a:rPr>
              <a:t>il</a:t>
            </a:r>
            <a:r>
              <a:rPr lang="en-US" sz="1200" b="1" i="0" u="sng" strike="noStrike" kern="1200" baseline="0" dirty="0" smtClean="0">
                <a:solidFill>
                  <a:schemeClr val="tx1"/>
                </a:solidFill>
                <a:effectLst/>
                <a:latin typeface="+mn-lt"/>
                <a:ea typeface="+mn-ea"/>
                <a:cs typeface="+mn-cs"/>
              </a:rPr>
              <a:t> </a:t>
            </a:r>
            <a:r>
              <a:rPr lang="en-US" sz="1200" b="1" i="0" u="sng" strike="noStrike" kern="1200" baseline="0" dirty="0" err="1" smtClean="0">
                <a:solidFill>
                  <a:schemeClr val="tx1"/>
                </a:solidFill>
                <a:effectLst/>
                <a:latin typeface="+mn-lt"/>
                <a:ea typeface="+mn-ea"/>
                <a:cs typeface="+mn-cs"/>
              </a:rPr>
              <a:t>s’agit</a:t>
            </a:r>
            <a:r>
              <a:rPr lang="en-US" sz="1200" b="1" i="0" u="sng" strike="noStrike" kern="1200" baseline="0" dirty="0" smtClean="0">
                <a:solidFill>
                  <a:schemeClr val="tx1"/>
                </a:solidFill>
                <a:effectLst/>
                <a:latin typeface="+mn-lt"/>
                <a:ea typeface="+mn-ea"/>
                <a:cs typeface="+mn-cs"/>
              </a:rPr>
              <a:t> </a:t>
            </a:r>
            <a:r>
              <a:rPr lang="en-US" sz="1200" b="1" i="0" u="sng" strike="noStrike" kern="1200" baseline="0" dirty="0" err="1" smtClean="0">
                <a:solidFill>
                  <a:schemeClr val="tx1"/>
                </a:solidFill>
                <a:effectLst/>
                <a:latin typeface="+mn-lt"/>
                <a:ea typeface="+mn-ea"/>
                <a:cs typeface="+mn-cs"/>
              </a:rPr>
              <a:t>ici</a:t>
            </a:r>
            <a:r>
              <a:rPr lang="en-US" sz="1200" b="1" i="0" u="sng" strike="noStrike" kern="1200" baseline="0" dirty="0" smtClean="0">
                <a:solidFill>
                  <a:schemeClr val="tx1"/>
                </a:solidFill>
                <a:effectLst/>
                <a:latin typeface="+mn-lt"/>
                <a:ea typeface="+mn-ea"/>
                <a:cs typeface="+mn-cs"/>
              </a:rPr>
              <a:t> de latrines </a:t>
            </a:r>
            <a:r>
              <a:rPr lang="en-US" sz="1200" b="1" i="0" u="sng" strike="noStrike" kern="1200" baseline="0" dirty="0" err="1" smtClean="0">
                <a:solidFill>
                  <a:schemeClr val="tx1"/>
                </a:solidFill>
                <a:effectLst/>
                <a:latin typeface="+mn-lt"/>
                <a:ea typeface="+mn-ea"/>
                <a:cs typeface="+mn-cs"/>
              </a:rPr>
              <a:t>familiales</a:t>
            </a:r>
            <a:r>
              <a:rPr lang="en-US" sz="1200" b="1" i="0" u="sng" strike="noStrike" kern="1200" baseline="0" dirty="0" smtClean="0">
                <a:solidFill>
                  <a:schemeClr val="tx1"/>
                </a:solidFill>
                <a:effectLst/>
                <a:latin typeface="+mn-lt"/>
                <a:ea typeface="+mn-ea"/>
                <a:cs typeface="+mn-cs"/>
              </a:rPr>
              <a:t> – </a:t>
            </a:r>
            <a:r>
              <a:rPr lang="en-US" sz="1200" b="1" i="0" u="sng" strike="noStrike" kern="1200" baseline="0" dirty="0" err="1" smtClean="0">
                <a:solidFill>
                  <a:schemeClr val="tx1"/>
                </a:solidFill>
                <a:effectLst/>
                <a:latin typeface="+mn-lt"/>
                <a:ea typeface="+mn-ea"/>
                <a:cs typeface="+mn-cs"/>
              </a:rPr>
              <a:t>cela</a:t>
            </a:r>
            <a:r>
              <a:rPr lang="en-US" sz="1200" b="1" i="0" u="sng" strike="noStrike" kern="1200" baseline="0" dirty="0" smtClean="0">
                <a:solidFill>
                  <a:schemeClr val="tx1"/>
                </a:solidFill>
                <a:effectLst/>
                <a:latin typeface="+mn-lt"/>
                <a:ea typeface="+mn-ea"/>
                <a:cs typeface="+mn-cs"/>
              </a:rPr>
              <a:t> ne </a:t>
            </a:r>
            <a:r>
              <a:rPr lang="en-US" sz="1200" b="1" i="0" u="sng" strike="noStrike" kern="1200" baseline="0" dirty="0" err="1" smtClean="0">
                <a:solidFill>
                  <a:schemeClr val="tx1"/>
                </a:solidFill>
                <a:effectLst/>
                <a:latin typeface="+mn-lt"/>
                <a:ea typeface="+mn-ea"/>
                <a:cs typeface="+mn-cs"/>
              </a:rPr>
              <a:t>prend</a:t>
            </a:r>
            <a:r>
              <a:rPr lang="en-US" sz="1200" b="1" i="0" u="sng" strike="noStrike" kern="1200" baseline="0" dirty="0" smtClean="0">
                <a:solidFill>
                  <a:schemeClr val="tx1"/>
                </a:solidFill>
                <a:effectLst/>
                <a:latin typeface="+mn-lt"/>
                <a:ea typeface="+mn-ea"/>
                <a:cs typeface="+mn-cs"/>
              </a:rPr>
              <a:t> pas </a:t>
            </a:r>
            <a:r>
              <a:rPr lang="en-US" sz="1200" b="1" i="0" u="sng" strike="noStrike" kern="1200" baseline="0" dirty="0" err="1" smtClean="0">
                <a:solidFill>
                  <a:schemeClr val="tx1"/>
                </a:solidFill>
                <a:effectLst/>
                <a:latin typeface="+mn-lt"/>
                <a:ea typeface="+mn-ea"/>
                <a:cs typeface="+mn-cs"/>
              </a:rPr>
              <a:t>en</a:t>
            </a:r>
            <a:r>
              <a:rPr lang="en-US" sz="1200" b="1" i="0" u="sng" strike="noStrike" kern="1200" baseline="0" dirty="0" smtClean="0">
                <a:solidFill>
                  <a:schemeClr val="tx1"/>
                </a:solidFill>
                <a:effectLst/>
                <a:latin typeface="+mn-lt"/>
                <a:ea typeface="+mn-ea"/>
                <a:cs typeface="+mn-cs"/>
              </a:rPr>
              <a:t> </a:t>
            </a:r>
            <a:r>
              <a:rPr lang="en-US" sz="1200" b="1" i="0" u="sng" strike="noStrike" kern="1200" baseline="0" dirty="0" err="1" smtClean="0">
                <a:solidFill>
                  <a:schemeClr val="tx1"/>
                </a:solidFill>
                <a:effectLst/>
                <a:latin typeface="+mn-lt"/>
                <a:ea typeface="+mn-ea"/>
                <a:cs typeface="+mn-cs"/>
              </a:rPr>
              <a:t>compte</a:t>
            </a:r>
            <a:r>
              <a:rPr lang="en-US" sz="1200" b="1" i="0" u="sng" strike="noStrike" kern="1200" baseline="0" dirty="0" smtClean="0">
                <a:solidFill>
                  <a:schemeClr val="tx1"/>
                </a:solidFill>
                <a:effectLst/>
                <a:latin typeface="+mn-lt"/>
                <a:ea typeface="+mn-ea"/>
                <a:cs typeface="+mn-cs"/>
              </a:rPr>
              <a:t> la </a:t>
            </a:r>
            <a:r>
              <a:rPr lang="en-US" sz="1200" b="1" i="0" u="sng" strike="noStrike" kern="1200" baseline="0" dirty="0" err="1" smtClean="0">
                <a:solidFill>
                  <a:schemeClr val="tx1"/>
                </a:solidFill>
                <a:effectLst/>
                <a:latin typeface="+mn-lt"/>
                <a:ea typeface="+mn-ea"/>
                <a:cs typeface="+mn-cs"/>
              </a:rPr>
              <a:t>possibilité</a:t>
            </a:r>
            <a:r>
              <a:rPr lang="en-US" sz="1200" b="1" i="0" u="sng" strike="noStrike" kern="1200" baseline="0" dirty="0" smtClean="0">
                <a:solidFill>
                  <a:schemeClr val="tx1"/>
                </a:solidFill>
                <a:effectLst/>
                <a:latin typeface="+mn-lt"/>
                <a:ea typeface="+mn-ea"/>
                <a:cs typeface="+mn-cs"/>
              </a:rPr>
              <a:t> </a:t>
            </a:r>
            <a:r>
              <a:rPr lang="en-US" sz="1200" b="1" i="0" u="sng" strike="noStrike" kern="1200" baseline="0" dirty="0" err="1" smtClean="0">
                <a:solidFill>
                  <a:schemeClr val="tx1"/>
                </a:solidFill>
                <a:effectLst/>
                <a:latin typeface="+mn-lt"/>
                <a:ea typeface="+mn-ea"/>
                <a:cs typeface="+mn-cs"/>
              </a:rPr>
              <a:t>d’autres</a:t>
            </a:r>
            <a:r>
              <a:rPr lang="en-US" sz="1200" b="1" i="0" u="sng" strike="noStrike" kern="1200" baseline="0" dirty="0" smtClean="0">
                <a:solidFill>
                  <a:schemeClr val="tx1"/>
                </a:solidFill>
                <a:effectLst/>
                <a:latin typeface="+mn-lt"/>
                <a:ea typeface="+mn-ea"/>
                <a:cs typeface="+mn-cs"/>
              </a:rPr>
              <a:t> types de latrines </a:t>
            </a:r>
            <a:r>
              <a:rPr lang="en-US" sz="1200" b="1" i="0" u="sng" strike="noStrike" kern="1200" baseline="0" dirty="0" err="1" smtClean="0">
                <a:solidFill>
                  <a:schemeClr val="tx1"/>
                </a:solidFill>
                <a:effectLst/>
                <a:latin typeface="+mn-lt"/>
                <a:ea typeface="+mn-ea"/>
                <a:cs typeface="+mn-cs"/>
              </a:rPr>
              <a:t>peut</a:t>
            </a:r>
            <a:r>
              <a:rPr lang="en-US" sz="1200" b="1" i="0" u="sng" strike="noStrike" kern="1200" baseline="0" dirty="0" smtClean="0">
                <a:solidFill>
                  <a:schemeClr val="tx1"/>
                </a:solidFill>
                <a:effectLst/>
                <a:latin typeface="+mn-lt"/>
                <a:ea typeface="+mn-ea"/>
                <a:cs typeface="+mn-cs"/>
              </a:rPr>
              <a:t> </a:t>
            </a:r>
            <a:r>
              <a:rPr lang="en-US" sz="1200" b="1" i="0" u="sng" strike="noStrike" kern="1200" baseline="0" dirty="0" err="1" smtClean="0">
                <a:solidFill>
                  <a:schemeClr val="tx1"/>
                </a:solidFill>
                <a:effectLst/>
                <a:latin typeface="+mn-lt"/>
                <a:ea typeface="+mn-ea"/>
                <a:cs typeface="+mn-cs"/>
              </a:rPr>
              <a:t>etre</a:t>
            </a:r>
            <a:r>
              <a:rPr lang="en-US" sz="1200" b="1" i="0" u="sng" strike="noStrike" kern="1200" baseline="0" dirty="0" smtClean="0">
                <a:solidFill>
                  <a:schemeClr val="tx1"/>
                </a:solidFill>
                <a:effectLst/>
                <a:latin typeface="+mn-lt"/>
                <a:ea typeface="+mn-ea"/>
                <a:cs typeface="+mn-cs"/>
              </a:rPr>
              <a:t> </a:t>
            </a:r>
            <a:r>
              <a:rPr lang="en-US" sz="1200" b="1" i="0" u="sng" strike="noStrike" kern="1200" baseline="0" dirty="0" err="1" smtClean="0">
                <a:solidFill>
                  <a:schemeClr val="tx1"/>
                </a:solidFill>
                <a:effectLst/>
                <a:latin typeface="+mn-lt"/>
                <a:ea typeface="+mn-ea"/>
                <a:cs typeface="+mn-cs"/>
              </a:rPr>
              <a:t>existantes</a:t>
            </a:r>
            <a:r>
              <a:rPr lang="en-US" sz="1200" b="1" i="0" u="sng" strike="noStrike" kern="1200" baseline="0" dirty="0" smtClean="0">
                <a:solidFill>
                  <a:schemeClr val="tx1"/>
                </a:solidFill>
                <a:effectLst/>
                <a:latin typeface="+mn-lt"/>
                <a:ea typeface="+mn-ea"/>
                <a:cs typeface="+mn-cs"/>
              </a:rPr>
              <a:t> </a:t>
            </a:r>
            <a:r>
              <a:rPr lang="en-US" sz="1200" b="1" i="0" u="sng" strike="noStrike" kern="1200" baseline="0" dirty="0" err="1" smtClean="0">
                <a:solidFill>
                  <a:schemeClr val="tx1"/>
                </a:solidFill>
                <a:effectLst/>
                <a:latin typeface="+mn-lt"/>
                <a:ea typeface="+mn-ea"/>
                <a:cs typeface="+mn-cs"/>
              </a:rPr>
              <a:t>dans</a:t>
            </a:r>
            <a:r>
              <a:rPr lang="en-US" sz="1200" b="1" i="0" u="sng" strike="noStrike" kern="1200" baseline="0" dirty="0" smtClean="0">
                <a:solidFill>
                  <a:schemeClr val="tx1"/>
                </a:solidFill>
                <a:effectLst/>
                <a:latin typeface="+mn-lt"/>
                <a:ea typeface="+mn-ea"/>
                <a:cs typeface="+mn-cs"/>
              </a:rPr>
              <a:t> les AS.</a:t>
            </a:r>
          </a:p>
          <a:p>
            <a:pPr marL="0" indent="0">
              <a:buFontTx/>
              <a:buNone/>
            </a:pPr>
            <a:endParaRPr lang="en-US" sz="1200" b="0" i="0" u="none" strike="noStrike" kern="1200" baseline="0" dirty="0" smtClean="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45</a:t>
            </a:fld>
            <a:endParaRPr lang="fr-FR"/>
          </a:p>
        </p:txBody>
      </p:sp>
    </p:spTree>
    <p:extLst>
      <p:ext uri="{BB962C8B-B14F-4D97-AF65-F5344CB8AC3E}">
        <p14:creationId xmlns:p14="http://schemas.microsoft.com/office/powerpoint/2010/main" val="2852048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Pas de consensus : </a:t>
            </a:r>
            <a:r>
              <a:rPr lang="en-US" sz="1200" b="0" i="0" u="none" strike="noStrike" kern="1200" dirty="0" err="1">
                <a:solidFill>
                  <a:schemeClr val="tx1"/>
                </a:solidFill>
                <a:effectLst/>
                <a:latin typeface="+mn-lt"/>
                <a:ea typeface="+mn-ea"/>
                <a:cs typeface="+mn-cs"/>
              </a:rPr>
              <a:t>Kabambare</a:t>
            </a:r>
            <a:r>
              <a:rPr lang="en-US" dirty="0"/>
              <a:t> </a:t>
            </a:r>
            <a:r>
              <a:rPr lang="en-US" sz="1200" b="0" i="0" u="none" strike="noStrike" kern="1200" dirty="0" err="1">
                <a:solidFill>
                  <a:schemeClr val="tx1"/>
                </a:solidFill>
                <a:effectLst/>
                <a:latin typeface="+mn-lt"/>
                <a:ea typeface="+mn-ea"/>
                <a:cs typeface="+mn-cs"/>
              </a:rPr>
              <a:t>Saramabila</a:t>
            </a:r>
            <a:r>
              <a:rPr lang="en-US" dirty="0"/>
              <a:t> </a:t>
            </a:r>
            <a:r>
              <a:rPr lang="en-US" sz="1200" b="0" i="0" u="none" strike="noStrike" kern="1200" dirty="0" err="1">
                <a:solidFill>
                  <a:schemeClr val="tx1"/>
                </a:solidFill>
                <a:effectLst/>
                <a:latin typeface="+mn-lt"/>
                <a:ea typeface="+mn-ea"/>
                <a:cs typeface="+mn-cs"/>
              </a:rPr>
              <a:t>Fizi</a:t>
            </a:r>
            <a:r>
              <a:rPr lang="en-US" dirty="0"/>
              <a:t> </a:t>
            </a:r>
            <a:r>
              <a:rPr lang="en-US" sz="1200" b="0" i="0" u="none" strike="noStrike" kern="1200" dirty="0" err="1">
                <a:solidFill>
                  <a:schemeClr val="tx1"/>
                </a:solidFill>
                <a:effectLst/>
                <a:latin typeface="+mn-lt"/>
                <a:ea typeface="+mn-ea"/>
                <a:cs typeface="+mn-cs"/>
              </a:rPr>
              <a:t>Kalehe</a:t>
            </a:r>
            <a:r>
              <a:rPr lang="en-US" dirty="0"/>
              <a:t> </a:t>
            </a:r>
            <a:r>
              <a:rPr lang="en-US" sz="1200" b="0" i="0" u="none" strike="noStrike" kern="1200" dirty="0" err="1">
                <a:solidFill>
                  <a:schemeClr val="tx1"/>
                </a:solidFill>
                <a:effectLst/>
                <a:latin typeface="+mn-lt"/>
                <a:ea typeface="+mn-ea"/>
                <a:cs typeface="+mn-cs"/>
              </a:rPr>
              <a:t>Kimbi</a:t>
            </a:r>
            <a:r>
              <a:rPr lang="en-US" sz="1200" b="0" i="0" u="none" strike="noStrike" kern="1200" dirty="0">
                <a:solidFill>
                  <a:schemeClr val="tx1"/>
                </a:solidFill>
                <a:effectLst/>
                <a:latin typeface="+mn-lt"/>
                <a:ea typeface="+mn-ea"/>
                <a:cs typeface="+mn-cs"/>
              </a:rPr>
              <a:t> </a:t>
            </a:r>
            <a:r>
              <a:rPr lang="en-US" sz="1200" b="0" i="0" u="none" strike="noStrike" kern="1200" dirty="0" err="1">
                <a:solidFill>
                  <a:schemeClr val="tx1"/>
                </a:solidFill>
                <a:effectLst/>
                <a:latin typeface="+mn-lt"/>
                <a:ea typeface="+mn-ea"/>
                <a:cs typeface="+mn-cs"/>
              </a:rPr>
              <a:t>Lulenge</a:t>
            </a:r>
            <a:r>
              <a:rPr lang="en-US" dirty="0"/>
              <a:t> </a:t>
            </a:r>
            <a:r>
              <a:rPr lang="en-US" sz="1200" b="0" i="0" u="none" strike="noStrike" kern="1200" dirty="0" err="1">
                <a:solidFill>
                  <a:schemeClr val="tx1"/>
                </a:solidFill>
                <a:effectLst/>
                <a:latin typeface="+mn-lt"/>
                <a:ea typeface="+mn-ea"/>
                <a:cs typeface="+mn-cs"/>
              </a:rPr>
              <a:t>Nundu</a:t>
            </a:r>
            <a:r>
              <a:rPr lang="en-US" dirty="0"/>
              <a:t> </a:t>
            </a:r>
            <a:r>
              <a:rPr lang="en-US" sz="1200" b="0" i="0" u="none" strike="noStrike" kern="1200" dirty="0" err="1">
                <a:solidFill>
                  <a:schemeClr val="tx1"/>
                </a:solidFill>
                <a:effectLst/>
                <a:latin typeface="+mn-lt"/>
                <a:ea typeface="+mn-ea"/>
                <a:cs typeface="+mn-cs"/>
              </a:rPr>
              <a:t>Shabunda</a:t>
            </a:r>
            <a:r>
              <a:rPr lang="en-US" dirty="0"/>
              <a:t> </a:t>
            </a:r>
            <a:r>
              <a:rPr lang="en-US" sz="1200" b="0" i="0" u="none" strike="noStrike" kern="1200" dirty="0" err="1">
                <a:solidFill>
                  <a:schemeClr val="tx1"/>
                </a:solidFill>
                <a:effectLst/>
                <a:latin typeface="+mn-lt"/>
                <a:ea typeface="+mn-ea"/>
                <a:cs typeface="+mn-cs"/>
              </a:rPr>
              <a:t>Uvira</a:t>
            </a:r>
            <a:r>
              <a:rPr lang="en-US" dirty="0"/>
              <a:t> (</a:t>
            </a:r>
            <a:r>
              <a:rPr lang="en-US" dirty="0" err="1"/>
              <a:t>respectivement</a:t>
            </a:r>
            <a:r>
              <a:rPr lang="en-US" dirty="0"/>
              <a:t> </a:t>
            </a:r>
            <a:r>
              <a:rPr lang="en-US" sz="1200" b="0" i="0" u="none" strike="noStrike" kern="1200" dirty="0">
                <a:solidFill>
                  <a:schemeClr val="tx1"/>
                </a:solidFill>
                <a:effectLst/>
                <a:latin typeface="+mn-lt"/>
                <a:ea typeface="+mn-ea"/>
                <a:cs typeface="+mn-cs"/>
              </a:rPr>
              <a:t>15%</a:t>
            </a:r>
            <a:r>
              <a:rPr lang="en-US" dirty="0"/>
              <a:t> </a:t>
            </a:r>
            <a:r>
              <a:rPr lang="en-US" sz="1200" b="0" i="0" u="none" strike="noStrike" kern="1200" dirty="0">
                <a:solidFill>
                  <a:schemeClr val="tx1"/>
                </a:solidFill>
                <a:effectLst/>
                <a:latin typeface="+mn-lt"/>
                <a:ea typeface="+mn-ea"/>
                <a:cs typeface="+mn-cs"/>
              </a:rPr>
              <a:t>67%</a:t>
            </a:r>
            <a:r>
              <a:rPr lang="en-US" dirty="0"/>
              <a:t> </a:t>
            </a:r>
            <a:r>
              <a:rPr lang="en-US" sz="1200" b="0" i="0" u="none" strike="noStrike" kern="1200" dirty="0">
                <a:solidFill>
                  <a:schemeClr val="tx1"/>
                </a:solidFill>
                <a:effectLst/>
                <a:latin typeface="+mn-lt"/>
                <a:ea typeface="+mn-ea"/>
                <a:cs typeface="+mn-cs"/>
              </a:rPr>
              <a:t>11%</a:t>
            </a:r>
            <a:r>
              <a:rPr lang="en-US" dirty="0"/>
              <a:t> </a:t>
            </a:r>
            <a:r>
              <a:rPr lang="en-US" sz="1200" b="0" i="0" u="none" strike="noStrike" kern="1200" dirty="0">
                <a:solidFill>
                  <a:schemeClr val="tx1"/>
                </a:solidFill>
                <a:effectLst/>
                <a:latin typeface="+mn-lt"/>
                <a:ea typeface="+mn-ea"/>
                <a:cs typeface="+mn-cs"/>
              </a:rPr>
              <a:t>17%</a:t>
            </a:r>
            <a:r>
              <a:rPr lang="en-US" dirty="0"/>
              <a:t> </a:t>
            </a:r>
            <a:r>
              <a:rPr lang="en-US" sz="1200" b="0" i="0" u="none" strike="noStrike" kern="1200" dirty="0">
                <a:solidFill>
                  <a:schemeClr val="tx1"/>
                </a:solidFill>
                <a:effectLst/>
                <a:latin typeface="+mn-lt"/>
                <a:ea typeface="+mn-ea"/>
                <a:cs typeface="+mn-cs"/>
              </a:rPr>
              <a:t>5%</a:t>
            </a:r>
            <a:r>
              <a:rPr lang="en-US" dirty="0"/>
              <a:t> </a:t>
            </a:r>
            <a:r>
              <a:rPr lang="en-US" sz="1200" b="0" i="0" u="none" strike="noStrike" kern="1200" dirty="0">
                <a:solidFill>
                  <a:schemeClr val="tx1"/>
                </a:solidFill>
                <a:effectLst/>
                <a:latin typeface="+mn-lt"/>
                <a:ea typeface="+mn-ea"/>
                <a:cs typeface="+mn-cs"/>
              </a:rPr>
              <a:t>25%</a:t>
            </a:r>
            <a:r>
              <a:rPr lang="en-US" dirty="0"/>
              <a:t> </a:t>
            </a:r>
            <a:r>
              <a:rPr lang="en-US" sz="1200" b="0" i="0" u="none" strike="noStrike" kern="1200" dirty="0">
                <a:solidFill>
                  <a:schemeClr val="tx1"/>
                </a:solidFill>
                <a:effectLst/>
                <a:latin typeface="+mn-lt"/>
                <a:ea typeface="+mn-ea"/>
                <a:cs typeface="+mn-cs"/>
              </a:rPr>
              <a:t>25%</a:t>
            </a:r>
            <a:r>
              <a:rPr lang="en-US" dirty="0"/>
              <a:t> </a:t>
            </a:r>
            <a:r>
              <a:rPr lang="en-US" sz="1200" b="0" i="0" u="none" strike="noStrike" kern="1200" dirty="0">
                <a:solidFill>
                  <a:schemeClr val="tx1"/>
                </a:solidFill>
                <a:effectLst/>
                <a:latin typeface="+mn-lt"/>
                <a:ea typeface="+mn-ea"/>
                <a:cs typeface="+mn-cs"/>
              </a:rPr>
              <a:t>25%)</a:t>
            </a:r>
          </a:p>
          <a:p>
            <a:r>
              <a:rPr lang="en-US" sz="1200" b="0" i="0" u="none" strike="noStrike" kern="1200" dirty="0" err="1">
                <a:solidFill>
                  <a:schemeClr val="tx1"/>
                </a:solidFill>
                <a:effectLst/>
                <a:latin typeface="+mn-lt"/>
                <a:ea typeface="+mn-ea"/>
                <a:cs typeface="+mn-cs"/>
              </a:rPr>
              <a:t>Principales</a:t>
            </a:r>
            <a:r>
              <a:rPr lang="en-US" sz="1200" b="0" i="0" u="none" strike="noStrike" kern="1200" dirty="0">
                <a:solidFill>
                  <a:schemeClr val="tx1"/>
                </a:solidFill>
                <a:effectLst/>
                <a:latin typeface="+mn-lt"/>
                <a:ea typeface="+mn-ea"/>
                <a:cs typeface="+mn-cs"/>
              </a:rPr>
              <a:t> </a:t>
            </a:r>
            <a:r>
              <a:rPr lang="en-US" sz="1200" b="0" i="0" u="none" strike="noStrike" kern="1200" dirty="0" err="1">
                <a:solidFill>
                  <a:schemeClr val="tx1"/>
                </a:solidFill>
                <a:effectLst/>
                <a:latin typeface="+mn-lt"/>
                <a:ea typeface="+mn-ea"/>
                <a:cs typeface="+mn-cs"/>
              </a:rPr>
              <a:t>entraves</a:t>
            </a:r>
            <a:r>
              <a:rPr lang="en-US" sz="1200" b="0" i="0" u="none" strike="noStrike" kern="1200" dirty="0">
                <a:solidFill>
                  <a:schemeClr val="tx1"/>
                </a:solidFill>
                <a:effectLst/>
                <a:latin typeface="+mn-lt"/>
                <a:ea typeface="+mn-ea"/>
                <a:cs typeface="+mn-cs"/>
              </a:rPr>
              <a:t> à </a:t>
            </a:r>
            <a:r>
              <a:rPr lang="en-US" sz="1200" b="0" i="0" u="none" strike="noStrike" kern="1200" dirty="0" err="1">
                <a:solidFill>
                  <a:schemeClr val="tx1"/>
                </a:solidFill>
                <a:effectLst/>
                <a:latin typeface="+mn-lt"/>
                <a:ea typeface="+mn-ea"/>
                <a:cs typeface="+mn-cs"/>
              </a:rPr>
              <a:t>l’accès</a:t>
            </a:r>
            <a:r>
              <a:rPr lang="en-US" sz="1200" b="0" i="0" u="none" strike="noStrike" kern="1200" dirty="0">
                <a:solidFill>
                  <a:schemeClr val="tx1"/>
                </a:solidFill>
                <a:effectLst/>
                <a:latin typeface="+mn-lt"/>
                <a:ea typeface="+mn-ea"/>
                <a:cs typeface="+mn-cs"/>
              </a:rPr>
              <a:t> aux latrines à travers les ZS </a:t>
            </a:r>
            <a:r>
              <a:rPr lang="en-US" sz="1200" b="0" i="0" u="none" strike="noStrike" kern="1200" dirty="0" err="1">
                <a:solidFill>
                  <a:schemeClr val="tx1"/>
                </a:solidFill>
                <a:effectLst/>
                <a:latin typeface="+mn-lt"/>
                <a:ea typeface="+mn-ea"/>
                <a:cs typeface="+mn-cs"/>
              </a:rPr>
              <a:t>selon</a:t>
            </a:r>
            <a:r>
              <a:rPr lang="en-US" sz="1200" b="0" i="0" u="none" strike="noStrike" kern="1200" dirty="0">
                <a:solidFill>
                  <a:schemeClr val="tx1"/>
                </a:solidFill>
                <a:effectLst/>
                <a:latin typeface="+mn-lt"/>
                <a:ea typeface="+mn-ea"/>
                <a:cs typeface="+mn-cs"/>
              </a:rPr>
              <a:t> les IC :</a:t>
            </a:r>
            <a:r>
              <a:rPr lang="en-US" sz="1200" b="0" i="0" u="none" strike="noStrike" kern="1200" baseline="0" dirty="0">
                <a:solidFill>
                  <a:schemeClr val="tx1"/>
                </a:solidFill>
                <a:effectLst/>
                <a:latin typeface="+mn-lt"/>
                <a:ea typeface="+mn-ea"/>
                <a:cs typeface="+mn-cs"/>
              </a:rPr>
              <a:t> 1) Trop de monde </a:t>
            </a:r>
            <a:r>
              <a:rPr lang="en-US" sz="1200" b="0" i="0" u="none" strike="noStrike" kern="1200" baseline="0" dirty="0" err="1">
                <a:solidFill>
                  <a:schemeClr val="tx1"/>
                </a:solidFill>
                <a:effectLst/>
                <a:latin typeface="+mn-lt"/>
                <a:ea typeface="+mn-ea"/>
                <a:cs typeface="+mn-cs"/>
              </a:rPr>
              <a:t>utilisent</a:t>
            </a:r>
            <a:r>
              <a:rPr lang="en-US" sz="1200" b="0" i="0" u="none" strike="noStrike" kern="1200" baseline="0" dirty="0">
                <a:solidFill>
                  <a:schemeClr val="tx1"/>
                </a:solidFill>
                <a:effectLst/>
                <a:latin typeface="+mn-lt"/>
                <a:ea typeface="+mn-ea"/>
                <a:cs typeface="+mn-cs"/>
              </a:rPr>
              <a:t> les latrines, 2) Les latrines ne </a:t>
            </a:r>
            <a:r>
              <a:rPr lang="en-US" sz="1200" b="0" i="0" u="none" strike="noStrike" kern="1200" baseline="0" dirty="0" err="1">
                <a:solidFill>
                  <a:schemeClr val="tx1"/>
                </a:solidFill>
                <a:effectLst/>
                <a:latin typeface="+mn-lt"/>
                <a:ea typeface="+mn-ea"/>
                <a:cs typeface="+mn-cs"/>
              </a:rPr>
              <a:t>sont</a:t>
            </a:r>
            <a:r>
              <a:rPr lang="en-US" sz="1200" b="0" i="0" u="none" strike="noStrike" kern="1200" baseline="0" dirty="0">
                <a:solidFill>
                  <a:schemeClr val="tx1"/>
                </a:solidFill>
                <a:effectLst/>
                <a:latin typeface="+mn-lt"/>
                <a:ea typeface="+mn-ea"/>
                <a:cs typeface="+mn-cs"/>
              </a:rPr>
              <a:t> pas </a:t>
            </a:r>
            <a:r>
              <a:rPr lang="en-US" sz="1200" b="0" i="0" u="none" strike="noStrike" kern="1200" baseline="0" dirty="0" err="1">
                <a:solidFill>
                  <a:schemeClr val="tx1"/>
                </a:solidFill>
                <a:effectLst/>
                <a:latin typeface="+mn-lt"/>
                <a:ea typeface="+mn-ea"/>
                <a:cs typeface="+mn-cs"/>
              </a:rPr>
              <a:t>propres</a:t>
            </a:r>
            <a:r>
              <a:rPr lang="en-US" sz="1200" b="0" i="0" u="none" strike="noStrike" kern="1200" baseline="0" dirty="0">
                <a:solidFill>
                  <a:schemeClr val="tx1"/>
                </a:solidFill>
                <a:effectLst/>
                <a:latin typeface="+mn-lt"/>
                <a:ea typeface="+mn-ea"/>
                <a:cs typeface="+mn-cs"/>
              </a:rPr>
              <a:t> , 3) </a:t>
            </a:r>
            <a:r>
              <a:rPr lang="en-US" sz="1200" b="0" i="0" u="none" strike="noStrike" kern="1200" baseline="0" dirty="0" err="1">
                <a:solidFill>
                  <a:schemeClr val="tx1"/>
                </a:solidFill>
                <a:effectLst/>
                <a:latin typeface="+mn-lt"/>
                <a:ea typeface="+mn-ea"/>
                <a:cs typeface="+mn-cs"/>
              </a:rPr>
              <a:t>il</a:t>
            </a:r>
            <a:r>
              <a:rPr lang="en-US" sz="1200" b="0" i="0" u="none" strike="noStrike" kern="1200" baseline="0" dirty="0">
                <a:solidFill>
                  <a:schemeClr val="tx1"/>
                </a:solidFill>
                <a:effectLst/>
                <a:latin typeface="+mn-lt"/>
                <a:ea typeface="+mn-ea"/>
                <a:cs typeface="+mn-cs"/>
              </a:rPr>
              <a:t> n’ y a pas de latrines</a:t>
            </a:r>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46</a:t>
            </a:fld>
            <a:endParaRPr lang="fr-FR"/>
          </a:p>
        </p:txBody>
      </p:sp>
    </p:spTree>
    <p:extLst>
      <p:ext uri="{BB962C8B-B14F-4D97-AF65-F5344CB8AC3E}">
        <p14:creationId xmlns:p14="http://schemas.microsoft.com/office/powerpoint/2010/main" val="2066882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8</a:t>
            </a:fld>
            <a:endParaRPr lang="fr-FR"/>
          </a:p>
        </p:txBody>
      </p:sp>
    </p:spTree>
    <p:extLst>
      <p:ext uri="{BB962C8B-B14F-4D97-AF65-F5344CB8AC3E}">
        <p14:creationId xmlns:p14="http://schemas.microsoft.com/office/powerpoint/2010/main" val="276153481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Accès</a:t>
            </a:r>
            <a:r>
              <a:rPr lang="fr-FR" baseline="0" dirty="0"/>
              <a:t> au savon : pas de consensus à </a:t>
            </a:r>
            <a:r>
              <a:rPr lang="fr-FR" baseline="0" dirty="0" err="1"/>
              <a:t>Saramabila</a:t>
            </a:r>
            <a:r>
              <a:rPr lang="fr-FR" baseline="0" dirty="0"/>
              <a:t> (22% des AS), </a:t>
            </a:r>
            <a:r>
              <a:rPr lang="fr-FR" baseline="0" dirty="0" err="1"/>
              <a:t>Fizi</a:t>
            </a:r>
            <a:r>
              <a:rPr lang="fr-FR" baseline="0" dirty="0"/>
              <a:t> (5</a:t>
            </a:r>
            <a:r>
              <a:rPr lang="fr-FR" baseline="0" dirty="0" smtClean="0"/>
              <a:t>% des AS) </a:t>
            </a:r>
            <a:r>
              <a:rPr lang="fr-FR" baseline="0" dirty="0"/>
              <a:t>et </a:t>
            </a:r>
            <a:r>
              <a:rPr lang="fr-FR" baseline="0" dirty="0" err="1"/>
              <a:t>Shabunda</a:t>
            </a:r>
            <a:r>
              <a:rPr lang="fr-FR" baseline="0" dirty="0"/>
              <a:t> (5</a:t>
            </a:r>
            <a:r>
              <a:rPr lang="fr-FR" baseline="0" dirty="0" smtClean="0"/>
              <a:t>% des AS)</a:t>
            </a:r>
            <a:endParaRPr lang="fr-FR" baseline="0" dirty="0"/>
          </a:p>
          <a:p>
            <a:r>
              <a:rPr lang="fr-FR" baseline="0" dirty="0"/>
              <a:t>Selon les IC, dans les 8 ZS, la moitié ou la minorité des personnes a accès au savon.</a:t>
            </a:r>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47</a:t>
            </a:fld>
            <a:endParaRPr lang="fr-FR"/>
          </a:p>
        </p:txBody>
      </p:sp>
    </p:spTree>
    <p:extLst>
      <p:ext uri="{BB962C8B-B14F-4D97-AF65-F5344CB8AC3E}">
        <p14:creationId xmlns:p14="http://schemas.microsoft.com/office/powerpoint/2010/main" val="264011615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Pas de consensus</a:t>
            </a:r>
            <a:r>
              <a:rPr lang="fr-FR" baseline="0" dirty="0"/>
              <a:t> sur l’entrave principale à l’accès au savon : </a:t>
            </a:r>
            <a:r>
              <a:rPr lang="fr-FR" baseline="0" dirty="0" err="1"/>
              <a:t>Saramabila</a:t>
            </a:r>
            <a:r>
              <a:rPr lang="fr-FR" baseline="0" dirty="0"/>
              <a:t> (33%) et </a:t>
            </a:r>
            <a:r>
              <a:rPr lang="fr-FR" baseline="0" dirty="0" err="1"/>
              <a:t>Shabunda</a:t>
            </a:r>
            <a:r>
              <a:rPr lang="fr-FR" baseline="0" dirty="0"/>
              <a:t> (11%)</a:t>
            </a:r>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48</a:t>
            </a:fld>
            <a:endParaRPr lang="fr-FR"/>
          </a:p>
        </p:txBody>
      </p:sp>
    </p:spTree>
    <p:extLst>
      <p:ext uri="{BB962C8B-B14F-4D97-AF65-F5344CB8AC3E}">
        <p14:creationId xmlns:p14="http://schemas.microsoft.com/office/powerpoint/2010/main" val="82925355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a:t>A travers</a:t>
            </a:r>
            <a:r>
              <a:rPr lang="fr-FR" b="1" baseline="0" dirty="0"/>
              <a:t> les 8 ZS, presqu’aucune école n’a accès à un point d’eau aménagé et une minorité d’écoles a accès à des latrines adéquates (écoles fonctionnelles ou non).</a:t>
            </a:r>
            <a:endParaRPr lang="fr-FR" b="1"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49</a:t>
            </a:fld>
            <a:endParaRPr lang="fr-FR"/>
          </a:p>
        </p:txBody>
      </p:sp>
    </p:spTree>
    <p:extLst>
      <p:ext uri="{BB962C8B-B14F-4D97-AF65-F5344CB8AC3E}">
        <p14:creationId xmlns:p14="http://schemas.microsoft.com/office/powerpoint/2010/main" val="12741582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Dans l’ensemble des ZS, 39</a:t>
            </a:r>
            <a:r>
              <a:rPr lang="fr-FR" baseline="0" dirty="0"/>
              <a:t>% des villages en moyenne ont accès à un marché fonctionnel</a:t>
            </a:r>
            <a:r>
              <a:rPr lang="fr-FR" baseline="0" dirty="0" smtClean="0"/>
              <a:t>.</a:t>
            </a:r>
          </a:p>
          <a:p>
            <a:r>
              <a:rPr lang="fr-FR" b="1" baseline="0" dirty="0" smtClean="0"/>
              <a:t>Ici, il a été suggéré par les participants au CRIO de reconsidérer les standards d’accessibilité (indicateurs accès marché ou structures de santé). Dans le contexte de ces Zones au Sud Kivu, 2h de marche Aller Retour semble très faible si on considère qu’en moyenne, les populations peuvent faire jusqu’à 5h de marche A/R pour accéder aux marchés ou structures de santé. </a:t>
            </a:r>
            <a:endParaRPr lang="fr-FR" b="1"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51</a:t>
            </a:fld>
            <a:endParaRPr lang="fr-FR"/>
          </a:p>
        </p:txBody>
      </p:sp>
    </p:spTree>
    <p:extLst>
      <p:ext uri="{BB962C8B-B14F-4D97-AF65-F5344CB8AC3E}">
        <p14:creationId xmlns:p14="http://schemas.microsoft.com/office/powerpoint/2010/main" val="320719322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Principales barrières</a:t>
            </a:r>
            <a:r>
              <a:rPr lang="fr-FR" baseline="0" dirty="0"/>
              <a:t> à l’accès au marché pour les populations, toutes ZS confondues : 1) manque de transport, 2) insécurité des routes, 3) pas de marché fonctionnel accessible</a:t>
            </a:r>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52</a:t>
            </a:fld>
            <a:endParaRPr lang="fr-FR"/>
          </a:p>
        </p:txBody>
      </p:sp>
    </p:spTree>
    <p:extLst>
      <p:ext uri="{BB962C8B-B14F-4D97-AF65-F5344CB8AC3E}">
        <p14:creationId xmlns:p14="http://schemas.microsoft.com/office/powerpoint/2010/main" val="71173678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Pour</a:t>
            </a:r>
            <a:r>
              <a:rPr lang="fr-FR" baseline="0" dirty="0"/>
              <a:t> cette question, les IC avaient la possibilité de choisir plusieurs réponses. Lors de la triangulation des données, il a été décider d’appliquer le principe d’accepter tous les choix de réponses sélectionnés. </a:t>
            </a:r>
            <a:endParaRPr lang="fr-FR" baseline="0" dirty="0" smtClean="0"/>
          </a:p>
          <a:p>
            <a:r>
              <a:rPr lang="fr-FR" baseline="0" dirty="0" smtClean="0"/>
              <a:t>Cas de </a:t>
            </a:r>
            <a:r>
              <a:rPr lang="fr-FR" baseline="0" dirty="0" err="1" smtClean="0"/>
              <a:t>Saramabila</a:t>
            </a:r>
            <a:r>
              <a:rPr lang="fr-FR" baseline="0" dirty="0" smtClean="0"/>
              <a:t> : selon les </a:t>
            </a:r>
            <a:r>
              <a:rPr lang="fr-FR" baseline="0" dirty="0" err="1" smtClean="0"/>
              <a:t>enqueteurs</a:t>
            </a:r>
            <a:r>
              <a:rPr lang="fr-FR" baseline="0" dirty="0" smtClean="0"/>
              <a:t> de Caritas </a:t>
            </a:r>
            <a:r>
              <a:rPr lang="fr-FR" baseline="0" dirty="0" err="1" smtClean="0"/>
              <a:t>Kasongo</a:t>
            </a:r>
            <a:r>
              <a:rPr lang="fr-FR" baseline="0" dirty="0" smtClean="0"/>
              <a:t>, cette ZS bénéficie d’une fréquence élevée de transports de biens et matériaux en provenance des ZS limitrophes du Sud Kivu qui assurent donc l’alimentation des marchés et expliquent la proportion </a:t>
            </a:r>
            <a:r>
              <a:rPr lang="fr-FR" baseline="0" dirty="0" err="1" smtClean="0"/>
              <a:t>elevée</a:t>
            </a:r>
            <a:r>
              <a:rPr lang="fr-FR" baseline="0" dirty="0" smtClean="0"/>
              <a:t> d’AS dans lesquelles ont peut trouver la </a:t>
            </a:r>
            <a:r>
              <a:rPr lang="fr-FR" baseline="0" dirty="0" err="1" smtClean="0"/>
              <a:t>pluparts</a:t>
            </a:r>
            <a:r>
              <a:rPr lang="fr-FR" baseline="0" dirty="0" smtClean="0"/>
              <a:t> des BNA EHA et matériaux de construction.</a:t>
            </a:r>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53</a:t>
            </a:fld>
            <a:endParaRPr lang="fr-FR"/>
          </a:p>
        </p:txBody>
      </p:sp>
    </p:spTree>
    <p:extLst>
      <p:ext uri="{BB962C8B-B14F-4D97-AF65-F5344CB8AC3E}">
        <p14:creationId xmlns:p14="http://schemas.microsoft.com/office/powerpoint/2010/main" val="391671844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Pour</a:t>
            </a:r>
            <a:r>
              <a:rPr lang="fr-FR" baseline="0" dirty="0"/>
              <a:t> cette question, les IC avaient la possibilité de réponse à choix multiples. Lors de la triangulation des données, il a été décider d’appliquer le principe d’accepter tous les choix de réponses sélectionnés. </a:t>
            </a:r>
            <a:endParaRPr lang="fr-FR" dirty="0"/>
          </a:p>
          <a:p>
            <a:r>
              <a:rPr lang="fr-FR" dirty="0" err="1"/>
              <a:t>Uvira</a:t>
            </a:r>
            <a:r>
              <a:rPr lang="fr-FR" dirty="0"/>
              <a:t> et </a:t>
            </a:r>
            <a:r>
              <a:rPr lang="fr-FR" dirty="0" err="1"/>
              <a:t>Saramabila</a:t>
            </a:r>
            <a:r>
              <a:rPr lang="fr-FR" dirty="0"/>
              <a:t> sont les ZS avec</a:t>
            </a:r>
            <a:r>
              <a:rPr lang="fr-FR" baseline="0" dirty="0"/>
              <a:t> le meilleur accès aux matériaux de construction et de BNA EHA, suivis de </a:t>
            </a:r>
            <a:r>
              <a:rPr lang="fr-FR" baseline="0" dirty="0" err="1"/>
              <a:t>Fizi</a:t>
            </a:r>
            <a:r>
              <a:rPr lang="fr-FR" baseline="0" dirty="0"/>
              <a:t> et </a:t>
            </a:r>
            <a:r>
              <a:rPr lang="fr-FR" baseline="0" dirty="0" err="1"/>
              <a:t>Nundu</a:t>
            </a:r>
            <a:r>
              <a:rPr lang="fr-FR" baseline="0" dirty="0"/>
              <a:t>.</a:t>
            </a:r>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54</a:t>
            </a:fld>
            <a:endParaRPr lang="fr-FR"/>
          </a:p>
        </p:txBody>
      </p:sp>
    </p:spTree>
    <p:extLst>
      <p:ext uri="{BB962C8B-B14F-4D97-AF65-F5344CB8AC3E}">
        <p14:creationId xmlns:p14="http://schemas.microsoft.com/office/powerpoint/2010/main" val="188732175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Dans</a:t>
            </a:r>
            <a:r>
              <a:rPr lang="fr-FR" baseline="0" dirty="0"/>
              <a:t> l’ensemble des 8 ZS, 65% des villages en moyenne ont accès au réseau de téléphonie mobile.</a:t>
            </a:r>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55</a:t>
            </a:fld>
            <a:endParaRPr lang="fr-FR"/>
          </a:p>
        </p:txBody>
      </p:sp>
    </p:spTree>
    <p:extLst>
      <p:ext uri="{BB962C8B-B14F-4D97-AF65-F5344CB8AC3E}">
        <p14:creationId xmlns:p14="http://schemas.microsoft.com/office/powerpoint/2010/main" val="89202881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Principal</a:t>
            </a:r>
            <a:r>
              <a:rPr lang="fr-FR" baseline="0" dirty="0"/>
              <a:t> moyen pour envoyer et de recevoir de l’argent pour les populations dans l’ensemble des ZS selon les IC : 1) transfert de téléphonie mobile, 2) aucun, 3) agence de </a:t>
            </a:r>
            <a:r>
              <a:rPr lang="fr-FR" baseline="0" dirty="0" err="1"/>
              <a:t>micro-finance</a:t>
            </a:r>
            <a:r>
              <a:rPr lang="fr-FR" baseline="0" dirty="0"/>
              <a:t>, 4) commerçant.</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a:t>Pour</a:t>
            </a:r>
            <a:r>
              <a:rPr lang="fr-FR" baseline="0" dirty="0"/>
              <a:t> cette question, les IC avaient la possibilité de réponse à choix multiples. Lors de la triangulation des données, il a été décider d’appliquer le principe d’accepter tous les choix de réponses sélectionnés. </a:t>
            </a:r>
            <a:endParaRPr lang="fr-FR"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Interprétation du fort pourcentage d’AS à </a:t>
            </a:r>
            <a:r>
              <a:rPr lang="fr-FR" baseline="0" dirty="0" err="1" smtClean="0"/>
              <a:t>Saramabila</a:t>
            </a:r>
            <a:r>
              <a:rPr lang="fr-FR" baseline="0" dirty="0" smtClean="0"/>
              <a:t> dans lesquelles les populations ont recours au transfert de téléphonie mobile (94%) alors que sur la diapo précédente il est indiqué que seulement 42% des villages de </a:t>
            </a:r>
            <a:r>
              <a:rPr lang="fr-FR" baseline="0" dirty="0" err="1" smtClean="0"/>
              <a:t>Saramabila</a:t>
            </a:r>
            <a:r>
              <a:rPr lang="fr-FR" baseline="0" dirty="0" smtClean="0"/>
              <a:t> ont accès au réseau mobile. La population pratique le transfert de téléphonie mobile car à part pour cette option et pour les agences de microfinance c'est le seul moyen disponible pour transférer et recevoir de l'argent - malgré le manque de réseau. </a:t>
            </a:r>
            <a:endParaRPr lang="fr-FR" dirty="0"/>
          </a:p>
          <a:p>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56</a:t>
            </a:fld>
            <a:endParaRPr lang="fr-FR"/>
          </a:p>
        </p:txBody>
      </p:sp>
    </p:spTree>
    <p:extLst>
      <p:ext uri="{BB962C8B-B14F-4D97-AF65-F5344CB8AC3E}">
        <p14:creationId xmlns:p14="http://schemas.microsoft.com/office/powerpoint/2010/main" val="135393933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H" dirty="0"/>
              <a:t>Dans</a:t>
            </a:r>
            <a:r>
              <a:rPr lang="fr-CH" baseline="0" dirty="0"/>
              <a:t> les 8 ZS, 58% en moyenne des villages ont accès à une structure de santé fonctionnelle et accessible. </a:t>
            </a:r>
          </a:p>
          <a:p>
            <a:r>
              <a:rPr lang="fr-CH" baseline="0" dirty="0"/>
              <a:t>6 des 8 ZS ont rapporté des cas de choléra (90 à </a:t>
            </a:r>
            <a:r>
              <a:rPr lang="fr-CH" baseline="0" dirty="0" err="1"/>
              <a:t>Fizi</a:t>
            </a:r>
            <a:r>
              <a:rPr lang="fr-CH" baseline="0" dirty="0" smtClean="0"/>
              <a:t>) – </a:t>
            </a:r>
            <a:r>
              <a:rPr lang="fr-CH" b="1" baseline="0" dirty="0" smtClean="0"/>
              <a:t>Les données indiquées par les IC ont été croisées avec les données EPI des deux dernières semaines du mois de mai et des deux premières semaines de juin par ZS. Cas de choléra confirmés à </a:t>
            </a:r>
            <a:r>
              <a:rPr lang="fr-CH" b="1" baseline="0" dirty="0" err="1" smtClean="0"/>
              <a:t>Fizi</a:t>
            </a:r>
            <a:r>
              <a:rPr lang="fr-CH" b="1" baseline="0" dirty="0" smtClean="0"/>
              <a:t> (75), KL (2), </a:t>
            </a:r>
            <a:r>
              <a:rPr lang="fr-CH" b="1" baseline="0" dirty="0" err="1" smtClean="0"/>
              <a:t>Nundu</a:t>
            </a:r>
            <a:r>
              <a:rPr lang="fr-CH" b="1" baseline="0" dirty="0" smtClean="0"/>
              <a:t> (7), Uvira (20)</a:t>
            </a:r>
            <a:endParaRPr lang="fr-CH" b="1" baseline="0" dirty="0"/>
          </a:p>
          <a:p>
            <a:r>
              <a:rPr lang="fr-CH" baseline="0" dirty="0"/>
              <a:t>Dans toutes les ZS, des cas de diarrhée, MAS et VBG ont été rapportés.</a:t>
            </a:r>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58</a:t>
            </a:fld>
            <a:endParaRPr lang="fr-FR"/>
          </a:p>
        </p:txBody>
      </p:sp>
    </p:spTree>
    <p:extLst>
      <p:ext uri="{BB962C8B-B14F-4D97-AF65-F5344CB8AC3E}">
        <p14:creationId xmlns:p14="http://schemas.microsoft.com/office/powerpoint/2010/main" val="1766506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9</a:t>
            </a:fld>
            <a:endParaRPr lang="fr-FR"/>
          </a:p>
        </p:txBody>
      </p:sp>
    </p:spTree>
    <p:extLst>
      <p:ext uri="{BB962C8B-B14F-4D97-AF65-F5344CB8AC3E}">
        <p14:creationId xmlns:p14="http://schemas.microsoft.com/office/powerpoint/2010/main" val="380826213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59</a:t>
            </a:fld>
            <a:endParaRPr lang="fr-FR"/>
          </a:p>
        </p:txBody>
      </p:sp>
    </p:spTree>
    <p:extLst>
      <p:ext uri="{BB962C8B-B14F-4D97-AF65-F5344CB8AC3E}">
        <p14:creationId xmlns:p14="http://schemas.microsoft.com/office/powerpoint/2010/main" val="69278227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60</a:t>
            </a:fld>
            <a:endParaRPr lang="fr-FR"/>
          </a:p>
        </p:txBody>
      </p:sp>
    </p:spTree>
    <p:extLst>
      <p:ext uri="{BB962C8B-B14F-4D97-AF65-F5344CB8AC3E}">
        <p14:creationId xmlns:p14="http://schemas.microsoft.com/office/powerpoint/2010/main" val="331143647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61</a:t>
            </a:fld>
            <a:endParaRPr lang="fr-FR"/>
          </a:p>
        </p:txBody>
      </p:sp>
    </p:spTree>
    <p:extLst>
      <p:ext uri="{BB962C8B-B14F-4D97-AF65-F5344CB8AC3E}">
        <p14:creationId xmlns:p14="http://schemas.microsoft.com/office/powerpoint/2010/main" val="104309949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62</a:t>
            </a:fld>
            <a:endParaRPr lang="fr-FR"/>
          </a:p>
        </p:txBody>
      </p:sp>
    </p:spTree>
    <p:extLst>
      <p:ext uri="{BB962C8B-B14F-4D97-AF65-F5344CB8AC3E}">
        <p14:creationId xmlns:p14="http://schemas.microsoft.com/office/powerpoint/2010/main" val="343795357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63</a:t>
            </a:fld>
            <a:endParaRPr lang="fr-FR"/>
          </a:p>
        </p:txBody>
      </p:sp>
    </p:spTree>
    <p:extLst>
      <p:ext uri="{BB962C8B-B14F-4D97-AF65-F5344CB8AC3E}">
        <p14:creationId xmlns:p14="http://schemas.microsoft.com/office/powerpoint/2010/main" val="2633296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Zone de santé	# AS couvertes# AS total	% couverture</a:t>
            </a:r>
          </a:p>
          <a:p>
            <a:r>
              <a:rPr lang="fr-FR" dirty="0" err="1"/>
              <a:t>kabambare</a:t>
            </a:r>
            <a:r>
              <a:rPr lang="fr-FR" dirty="0"/>
              <a:t>	13	            13	100%</a:t>
            </a:r>
          </a:p>
          <a:p>
            <a:r>
              <a:rPr lang="fr-FR" dirty="0" err="1"/>
              <a:t>saramabila</a:t>
            </a:r>
            <a:r>
              <a:rPr lang="fr-FR" dirty="0"/>
              <a:t>	18	            18	100%</a:t>
            </a:r>
          </a:p>
          <a:p>
            <a:r>
              <a:rPr lang="fr-FR" dirty="0" err="1"/>
              <a:t>fizi</a:t>
            </a:r>
            <a:r>
              <a:rPr lang="fr-FR" dirty="0"/>
              <a:t>	20	            30	67%</a:t>
            </a:r>
          </a:p>
          <a:p>
            <a:r>
              <a:rPr lang="fr-FR" dirty="0" err="1"/>
              <a:t>kalehe</a:t>
            </a:r>
            <a:r>
              <a:rPr lang="fr-FR" dirty="0"/>
              <a:t>	12	            12	100%</a:t>
            </a:r>
          </a:p>
          <a:p>
            <a:r>
              <a:rPr lang="fr-FR" dirty="0" err="1"/>
              <a:t>kimbi_lulenge</a:t>
            </a:r>
            <a:r>
              <a:rPr lang="fr-FR" dirty="0"/>
              <a:t>	21	            24	88%</a:t>
            </a:r>
          </a:p>
          <a:p>
            <a:r>
              <a:rPr lang="fr-FR" dirty="0" err="1"/>
              <a:t>nundu</a:t>
            </a:r>
            <a:r>
              <a:rPr lang="fr-FR" dirty="0"/>
              <a:t>	18	            21	86%</a:t>
            </a:r>
          </a:p>
          <a:p>
            <a:r>
              <a:rPr lang="fr-FR" dirty="0" err="1"/>
              <a:t>shabunda</a:t>
            </a:r>
            <a:r>
              <a:rPr lang="fr-FR" dirty="0"/>
              <a:t>	20	            20	100%</a:t>
            </a:r>
          </a:p>
          <a:p>
            <a:r>
              <a:rPr lang="fr-FR" dirty="0" err="1"/>
              <a:t>uvira</a:t>
            </a:r>
            <a:r>
              <a:rPr lang="fr-FR" dirty="0"/>
              <a:t>	20	            21	95%</a:t>
            </a:r>
          </a:p>
          <a:p>
            <a:r>
              <a:rPr lang="fr-FR" dirty="0"/>
              <a:t>Total général	142	          159	89%</a:t>
            </a:r>
          </a:p>
          <a:p>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10</a:t>
            </a:fld>
            <a:endParaRPr lang="fr-FR"/>
          </a:p>
        </p:txBody>
      </p:sp>
    </p:spTree>
    <p:extLst>
      <p:ext uri="{BB962C8B-B14F-4D97-AF65-F5344CB8AC3E}">
        <p14:creationId xmlns:p14="http://schemas.microsoft.com/office/powerpoint/2010/main" val="1818564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11</a:t>
            </a:fld>
            <a:endParaRPr lang="fr-FR"/>
          </a:p>
        </p:txBody>
      </p:sp>
    </p:spTree>
    <p:extLst>
      <p:ext uri="{BB962C8B-B14F-4D97-AF65-F5344CB8AC3E}">
        <p14:creationId xmlns:p14="http://schemas.microsoft.com/office/powerpoint/2010/main" val="1445581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latin typeface="Arial Narrow" panose="020B0606020202030204" pitchFamily="34" charset="0"/>
              </a:rPr>
              <a:t>Explication pour comment lire les résultats</a:t>
            </a:r>
            <a:r>
              <a:rPr lang="fr-FR" baseline="0" dirty="0">
                <a:latin typeface="Arial Narrow" panose="020B0606020202030204" pitchFamily="34" charset="0"/>
              </a:rPr>
              <a:t> au travers de la présentation. Pour chaque graphique ou tableau présentant des résultats en nombre ou pourcentage, il s’agira du </a:t>
            </a:r>
            <a:r>
              <a:rPr lang="fr-FR" baseline="0" dirty="0" smtClean="0">
                <a:latin typeface="Arial Narrow" panose="020B0606020202030204" pitchFamily="34" charset="0"/>
              </a:rPr>
              <a:t>nombre </a:t>
            </a:r>
            <a:r>
              <a:rPr lang="fr-FR" baseline="0" dirty="0">
                <a:latin typeface="Arial Narrow" panose="020B0606020202030204" pitchFamily="34" charset="0"/>
              </a:rPr>
              <a:t>ou </a:t>
            </a:r>
            <a:r>
              <a:rPr lang="fr-FR" baseline="0" dirty="0" smtClean="0">
                <a:latin typeface="Arial Narrow" panose="020B0606020202030204" pitchFamily="34" charset="0"/>
              </a:rPr>
              <a:t>de la proportion d’AS ou </a:t>
            </a:r>
            <a:r>
              <a:rPr lang="fr-FR" baseline="0" dirty="0">
                <a:latin typeface="Arial Narrow" panose="020B0606020202030204" pitchFamily="34" charset="0"/>
              </a:rPr>
              <a:t>villages (sera précisé dans le titre) par ZS</a:t>
            </a:r>
            <a:r>
              <a:rPr lang="fr-FR" dirty="0">
                <a:latin typeface="Arial Narrow" panose="020B0606020202030204" pitchFamily="34" charset="0"/>
              </a:rPr>
              <a:t> → dans la Zone de Santé X, nous avons 50% AS qui ont n’ont pas accès à des marchés ou bien il y</a:t>
            </a:r>
            <a:r>
              <a:rPr lang="fr-FR" baseline="0" dirty="0">
                <a:latin typeface="Arial Narrow" panose="020B0606020202030204" pitchFamily="34" charset="0"/>
              </a:rPr>
              <a:t> </a:t>
            </a:r>
            <a:r>
              <a:rPr lang="fr-FR" dirty="0">
                <a:latin typeface="Arial Narrow" panose="020B0606020202030204" pitchFamily="34" charset="0"/>
              </a:rPr>
              <a:t>a 63%</a:t>
            </a:r>
            <a:r>
              <a:rPr lang="fr-FR" baseline="0" dirty="0">
                <a:latin typeface="Arial Narrow" panose="020B0606020202030204" pitchFamily="34" charset="0"/>
              </a:rPr>
              <a:t> de villages avec des retournés dans la ZS ou bien il y a 20 structures de santé fonctionnelles dans la ZS</a:t>
            </a:r>
            <a:r>
              <a:rPr lang="fr-FR" baseline="0" dirty="0" smtClean="0">
                <a:latin typeface="Arial Narrow" panose="020B060602020203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baseline="0" dirty="0" smtClean="0">
              <a:latin typeface="Arial Narrow" panose="020B0606020202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baseline="0" dirty="0" smtClean="0">
                <a:latin typeface="Arial Narrow" panose="020B0606020202030204" pitchFamily="34" charset="0"/>
              </a:rPr>
              <a:t>Au vu de la méthodologie utilisée, les résultats ne peuvent pas représenter un pourcentage de ménages ou un nombre d’individus. Tous les résultats sont indicatifs et se comprennent en aires géographiques (Aires de santé, Villages, Zones de santé). </a:t>
            </a:r>
            <a:r>
              <a:rPr lang="fr-FR" dirty="0" smtClean="0">
                <a:latin typeface="Arial Narrow" panose="020B0606020202030204" pitchFamily="34" charset="0"/>
              </a:rPr>
              <a:t>Ainsi,</a:t>
            </a:r>
            <a:r>
              <a:rPr lang="fr-FR" baseline="0" dirty="0" smtClean="0">
                <a:latin typeface="Arial Narrow" panose="020B0606020202030204" pitchFamily="34" charset="0"/>
              </a:rPr>
              <a:t> pour les acteurs humanitaires, l’analyse peut être utile si on priorise les besoins par Aire de santé. L’évaluation ayant eu lieu dans des Zones de santé de priorité 1, les résultats par indicateur peuvent donner un aperçu des besoins des populations dans l’ensemble d’une Aire de Santé mais ne sont pas extrapolables.</a:t>
            </a:r>
            <a:endParaRPr lang="fr-CH" baseline="0"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12</a:t>
            </a:fld>
            <a:endParaRPr lang="fr-FR"/>
          </a:p>
        </p:txBody>
      </p:sp>
    </p:spTree>
    <p:extLst>
      <p:ext uri="{BB962C8B-B14F-4D97-AF65-F5344CB8AC3E}">
        <p14:creationId xmlns:p14="http://schemas.microsoft.com/office/powerpoint/2010/main" val="3323761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H" baseline="0" dirty="0" smtClean="0"/>
              <a:t>NOTE : Dans certains tableaux/graphiques ou un total de 100% ne sera pas atteint, prière de se référer aux notes de bas de page. Dans celles-ci seront communiquées les proportions d’AS dans une Zone de santé ou il était impossible de départager les IC sur certains indicateurs (3 opinions divergentes – pas de consensus).</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CH" baseline="0" dirty="0"/>
          </a:p>
        </p:txBody>
      </p:sp>
      <p:sp>
        <p:nvSpPr>
          <p:cNvPr id="4" name="Espace réservé du numéro de diapositive 3"/>
          <p:cNvSpPr>
            <a:spLocks noGrp="1"/>
          </p:cNvSpPr>
          <p:nvPr>
            <p:ph type="sldNum" sz="quarter" idx="10"/>
          </p:nvPr>
        </p:nvSpPr>
        <p:spPr/>
        <p:txBody>
          <a:bodyPr/>
          <a:lstStyle/>
          <a:p>
            <a:fld id="{6727FC7D-0EA1-4DA1-8DA4-667535956176}" type="slidenum">
              <a:rPr lang="fr-FR" smtClean="0"/>
              <a:t>13</a:t>
            </a:fld>
            <a:endParaRPr lang="fr-FR"/>
          </a:p>
        </p:txBody>
      </p:sp>
    </p:spTree>
    <p:extLst>
      <p:ext uri="{BB962C8B-B14F-4D97-AF65-F5344CB8AC3E}">
        <p14:creationId xmlns:p14="http://schemas.microsoft.com/office/powerpoint/2010/main" val="6257271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4" name="Group 13"/>
          <p:cNvGrpSpPr/>
          <p:nvPr userDrawn="1"/>
        </p:nvGrpSpPr>
        <p:grpSpPr>
          <a:xfrm>
            <a:off x="-1" y="6247805"/>
            <a:ext cx="9144001" cy="610195"/>
            <a:chOff x="-1" y="6247805"/>
            <a:chExt cx="9144001" cy="610195"/>
          </a:xfrm>
        </p:grpSpPr>
        <p:sp>
          <p:nvSpPr>
            <p:cNvPr id="9" name="Rectangle 8"/>
            <p:cNvSpPr/>
            <p:nvPr userDrawn="1"/>
          </p:nvSpPr>
          <p:spPr>
            <a:xfrm>
              <a:off x="-1" y="6330186"/>
              <a:ext cx="9144001" cy="527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1" name="Picture 9" descr="REACH-PowerpointTitl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1880" y="6364560"/>
              <a:ext cx="3237775" cy="465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userDrawn="1"/>
          </p:nvSpPr>
          <p:spPr>
            <a:xfrm>
              <a:off x="1" y="6247805"/>
              <a:ext cx="9143999" cy="961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15" name="Rectangle 14"/>
          <p:cNvSpPr/>
          <p:nvPr userDrawn="1"/>
        </p:nvSpPr>
        <p:spPr>
          <a:xfrm>
            <a:off x="-1" y="0"/>
            <a:ext cx="9144001" cy="62478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ctrTitle" hasCustomPrompt="1"/>
          </p:nvPr>
        </p:nvSpPr>
        <p:spPr>
          <a:xfrm>
            <a:off x="233757" y="379824"/>
            <a:ext cx="5012011" cy="658330"/>
          </a:xfrm>
        </p:spPr>
        <p:txBody>
          <a:bodyPr anchor="b">
            <a:normAutofit/>
          </a:bodyPr>
          <a:lstStyle>
            <a:lvl1pPr algn="l">
              <a:defRPr sz="4000" b="1" baseline="0">
                <a:ln>
                  <a:noFill/>
                </a:ln>
                <a:solidFill>
                  <a:schemeClr val="tx1"/>
                </a:solidFill>
                <a:effectLst/>
                <a:latin typeface="Arial Narrow" panose="020B0606020202030204" pitchFamily="34" charset="0"/>
              </a:defRPr>
            </a:lvl1pPr>
          </a:lstStyle>
          <a:p>
            <a:r>
              <a:rPr lang="en-US" dirty="0"/>
              <a:t>Presentation title here</a:t>
            </a:r>
          </a:p>
        </p:txBody>
      </p:sp>
      <p:sp>
        <p:nvSpPr>
          <p:cNvPr id="3" name="Subtitle 2"/>
          <p:cNvSpPr>
            <a:spLocks noGrp="1"/>
          </p:cNvSpPr>
          <p:nvPr>
            <p:ph type="subTitle" idx="1" hasCustomPrompt="1"/>
          </p:nvPr>
        </p:nvSpPr>
        <p:spPr>
          <a:xfrm>
            <a:off x="233757" y="1120535"/>
            <a:ext cx="5012011" cy="426821"/>
          </a:xfrm>
        </p:spPr>
        <p:txBody>
          <a:bodyPr/>
          <a:lstStyle>
            <a:lvl1pPr marL="0" indent="0" algn="l">
              <a:buNone/>
              <a:defRPr sz="2400" b="1">
                <a:ln>
                  <a:noFill/>
                </a:ln>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Location, date</a:t>
            </a:r>
          </a:p>
        </p:txBody>
      </p:sp>
    </p:spTree>
    <p:extLst>
      <p:ext uri="{BB962C8B-B14F-4D97-AF65-F5344CB8AC3E}">
        <p14:creationId xmlns:p14="http://schemas.microsoft.com/office/powerpoint/2010/main" val="2436225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10762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48781"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33756"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09690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1" name="Group 10"/>
          <p:cNvGrpSpPr/>
          <p:nvPr userDrawn="1"/>
        </p:nvGrpSpPr>
        <p:grpSpPr>
          <a:xfrm>
            <a:off x="8554685" y="0"/>
            <a:ext cx="589315" cy="6858003"/>
            <a:chOff x="8554685" y="0"/>
            <a:chExt cx="589315" cy="6858003"/>
          </a:xfrm>
        </p:grpSpPr>
        <p:sp>
          <p:nvSpPr>
            <p:cNvPr id="12" name="Rectangle 2"/>
            <p:cNvSpPr>
              <a:spLocks noChangeArrowheads="1"/>
            </p:cNvSpPr>
            <p:nvPr userDrawn="1"/>
          </p:nvSpPr>
          <p:spPr bwMode="auto">
            <a:xfrm rot="5400000">
              <a:off x="5453743" y="3167746"/>
              <a:ext cx="6858000" cy="522514"/>
            </a:xfrm>
            <a:prstGeom prst="rect">
              <a:avLst/>
            </a:prstGeom>
            <a:solidFill>
              <a:srgbClr val="5A5A5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defRPr/>
              </a:pPr>
              <a:endParaRPr lang="en-US" altLang="en-US" sz="2400" dirty="0">
                <a:latin typeface="Trade Gothic LT Std" panose="00000500000000000000" pitchFamily="50" charset="0"/>
              </a:endParaRPr>
            </a:p>
          </p:txBody>
        </p:sp>
        <p:pic>
          <p:nvPicPr>
            <p:cNvPr id="13" name="Picture 12" descr="REACH-PowerpointTitle"/>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16200000">
              <a:off x="7588225" y="5238751"/>
              <a:ext cx="2592387"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3"/>
            <p:cNvSpPr/>
            <p:nvPr userDrawn="1"/>
          </p:nvSpPr>
          <p:spPr>
            <a:xfrm rot="5400000">
              <a:off x="5167248" y="3387437"/>
              <a:ext cx="6858002" cy="831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n>
                  <a:noFill/>
                </a:ln>
              </a:endParaRPr>
            </a:p>
          </p:txBody>
        </p:sp>
      </p:grpSp>
    </p:spTree>
    <p:extLst>
      <p:ext uri="{BB962C8B-B14F-4D97-AF65-F5344CB8AC3E}">
        <p14:creationId xmlns:p14="http://schemas.microsoft.com/office/powerpoint/2010/main" val="481449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3756" y="1709739"/>
            <a:ext cx="7905572" cy="1707229"/>
          </a:xfrm>
        </p:spPr>
        <p:txBody>
          <a:bodyPr anchor="b"/>
          <a:lstStyle>
            <a:lvl1pPr>
              <a:defRPr sz="4400" b="1"/>
            </a:lvl1pPr>
          </a:lstStyle>
          <a:p>
            <a:r>
              <a:rPr lang="en-US"/>
              <a:t>Click to edit Master title style</a:t>
            </a:r>
            <a:endParaRPr lang="en-US" dirty="0"/>
          </a:p>
        </p:txBody>
      </p:sp>
      <p:sp>
        <p:nvSpPr>
          <p:cNvPr id="3" name="Text Placeholder 2"/>
          <p:cNvSpPr>
            <a:spLocks noGrp="1"/>
          </p:cNvSpPr>
          <p:nvPr>
            <p:ph type="body" idx="1"/>
          </p:nvPr>
        </p:nvSpPr>
        <p:spPr>
          <a:xfrm>
            <a:off x="233756" y="3544436"/>
            <a:ext cx="7905572"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679245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endParaRPr lang="en-US" dirty="0"/>
          </a:p>
        </p:txBody>
      </p:sp>
      <p:sp>
        <p:nvSpPr>
          <p:cNvPr id="3" name="Content Placeholder 2"/>
          <p:cNvSpPr>
            <a:spLocks noGrp="1"/>
          </p:cNvSpPr>
          <p:nvPr>
            <p:ph sz="half" idx="1"/>
          </p:nvPr>
        </p:nvSpPr>
        <p:spPr>
          <a:xfrm>
            <a:off x="233756"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19647"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05833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Detailed/zoomed map">
    <p:spTree>
      <p:nvGrpSpPr>
        <p:cNvPr id="1" name=""/>
        <p:cNvGrpSpPr/>
        <p:nvPr/>
      </p:nvGrpSpPr>
      <p:grpSpPr>
        <a:xfrm>
          <a:off x="0" y="0"/>
          <a:ext cx="0" cy="0"/>
          <a:chOff x="0" y="0"/>
          <a:chExt cx="0" cy="0"/>
        </a:xfrm>
      </p:grpSpPr>
      <p:sp>
        <p:nvSpPr>
          <p:cNvPr id="8" name="Rectangle 7"/>
          <p:cNvSpPr/>
          <p:nvPr userDrawn="1"/>
        </p:nvSpPr>
        <p:spPr>
          <a:xfrm>
            <a:off x="-2" y="0"/>
            <a:ext cx="8548009"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hasCustomPrompt="1"/>
          </p:nvPr>
        </p:nvSpPr>
        <p:spPr>
          <a:xfrm>
            <a:off x="233756" y="365126"/>
            <a:ext cx="7947718" cy="2735584"/>
          </a:xfrm>
        </p:spPr>
        <p:txBody>
          <a:bodyPr>
            <a:noAutofit/>
          </a:bodyPr>
          <a:lstStyle>
            <a:lvl1pPr>
              <a:defRPr sz="2800" b="1" baseline="0">
                <a:solidFill>
                  <a:schemeClr val="bg1"/>
                </a:solidFill>
              </a:defRPr>
            </a:lvl1pPr>
          </a:lstStyle>
          <a:p>
            <a:r>
              <a:rPr lang="en-US" dirty="0"/>
              <a:t>Use this slide for a detailed map.</a:t>
            </a:r>
            <a:br>
              <a:rPr lang="en-US" dirty="0"/>
            </a:br>
            <a:r>
              <a:rPr lang="en-US" dirty="0"/>
              <a:t/>
            </a:r>
            <a:br>
              <a:rPr lang="en-US" dirty="0"/>
            </a:br>
            <a:r>
              <a:rPr lang="en-US" dirty="0"/>
              <a:t>Crop the map to show only the area of interest, using the REACH sidebar. </a:t>
            </a:r>
            <a:br>
              <a:rPr lang="en-US" dirty="0"/>
            </a:br>
            <a:r>
              <a:rPr lang="en-US" dirty="0"/>
              <a:t>While no title is needed, leave an explanation in the comments section if the slideshow will be shared afterwards.</a:t>
            </a:r>
          </a:p>
        </p:txBody>
      </p:sp>
    </p:spTree>
    <p:extLst>
      <p:ext uri="{BB962C8B-B14F-4D97-AF65-F5344CB8AC3E}">
        <p14:creationId xmlns:p14="http://schemas.microsoft.com/office/powerpoint/2010/main" val="1255194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Whole map">
    <p:spTree>
      <p:nvGrpSpPr>
        <p:cNvPr id="1" name=""/>
        <p:cNvGrpSpPr/>
        <p:nvPr/>
      </p:nvGrpSpPr>
      <p:grpSpPr>
        <a:xfrm>
          <a:off x="0" y="0"/>
          <a:ext cx="0" cy="0"/>
          <a:chOff x="0" y="0"/>
          <a:chExt cx="0" cy="0"/>
        </a:xfrm>
      </p:grpSpPr>
      <p:sp>
        <p:nvSpPr>
          <p:cNvPr id="8" name="Rectangle 7"/>
          <p:cNvSpPr/>
          <p:nvPr userDrawn="1"/>
        </p:nvSpPr>
        <p:spPr>
          <a:xfrm>
            <a:off x="0" y="0"/>
            <a:ext cx="9144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hasCustomPrompt="1"/>
          </p:nvPr>
        </p:nvSpPr>
        <p:spPr>
          <a:xfrm>
            <a:off x="233756" y="365126"/>
            <a:ext cx="7947718" cy="2735584"/>
          </a:xfrm>
        </p:spPr>
        <p:txBody>
          <a:bodyPr>
            <a:noAutofit/>
          </a:bodyPr>
          <a:lstStyle>
            <a:lvl1pPr>
              <a:defRPr sz="2800" b="1" baseline="0">
                <a:solidFill>
                  <a:schemeClr val="bg1"/>
                </a:solidFill>
              </a:defRPr>
            </a:lvl1pPr>
          </a:lstStyle>
          <a:p>
            <a:r>
              <a:rPr lang="en-US" dirty="0"/>
              <a:t>Use this slide for a whole map.</a:t>
            </a:r>
            <a:br>
              <a:rPr lang="en-US" dirty="0"/>
            </a:br>
            <a:r>
              <a:rPr lang="en-US" dirty="0"/>
              <a:t/>
            </a:r>
            <a:br>
              <a:rPr lang="en-US" dirty="0"/>
            </a:br>
            <a:r>
              <a:rPr lang="en-US" dirty="0"/>
              <a:t>Expand the map to fill the page proportionally as much as possible. Centre the map on the page and leave black space at edges as required. </a:t>
            </a:r>
          </a:p>
        </p:txBody>
      </p:sp>
    </p:spTree>
    <p:extLst>
      <p:ext uri="{BB962C8B-B14F-4D97-AF65-F5344CB8AC3E}">
        <p14:creationId xmlns:p14="http://schemas.microsoft.com/office/powerpoint/2010/main" val="2755059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4416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756" y="457200"/>
            <a:ext cx="3345263" cy="1600200"/>
          </a:xfrm>
        </p:spPr>
        <p:txBody>
          <a:bodyPr anchor="b"/>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3726353" y="987426"/>
            <a:ext cx="445512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33756" y="2057400"/>
            <a:ext cx="334526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698408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756" y="457200"/>
            <a:ext cx="2949178" cy="1600200"/>
          </a:xfrm>
        </p:spPr>
        <p:txBody>
          <a:bodyPr anchor="b"/>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3552324"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3756"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025264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3756" y="365127"/>
            <a:ext cx="7947718" cy="67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33756" y="1253331"/>
            <a:ext cx="7947718" cy="507184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6" name="Group 15"/>
          <p:cNvGrpSpPr/>
          <p:nvPr userDrawn="1"/>
        </p:nvGrpSpPr>
        <p:grpSpPr>
          <a:xfrm>
            <a:off x="8554685" y="0"/>
            <a:ext cx="589315" cy="6858003"/>
            <a:chOff x="8554685" y="0"/>
            <a:chExt cx="589315" cy="6858003"/>
          </a:xfrm>
        </p:grpSpPr>
        <p:sp>
          <p:nvSpPr>
            <p:cNvPr id="17" name="Rectangle 2"/>
            <p:cNvSpPr>
              <a:spLocks noChangeArrowheads="1"/>
            </p:cNvSpPr>
            <p:nvPr userDrawn="1"/>
          </p:nvSpPr>
          <p:spPr bwMode="auto">
            <a:xfrm rot="5400000">
              <a:off x="5453743" y="3167746"/>
              <a:ext cx="6858000" cy="522514"/>
            </a:xfrm>
            <a:prstGeom prst="rect">
              <a:avLst/>
            </a:prstGeom>
            <a:solidFill>
              <a:srgbClr val="5A5A5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defRPr/>
              </a:pPr>
              <a:endParaRPr lang="en-US" altLang="en-US" sz="2400" dirty="0">
                <a:latin typeface="Trade Gothic LT Std" panose="00000500000000000000" pitchFamily="50" charset="0"/>
              </a:endParaRPr>
            </a:p>
          </p:txBody>
        </p:sp>
        <p:pic>
          <p:nvPicPr>
            <p:cNvPr id="18" name="Picture 17" descr="REACH-PowerpointTitle"/>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rot="16200000">
              <a:off x="7588225" y="5238751"/>
              <a:ext cx="2592387"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ectangle 18"/>
            <p:cNvSpPr/>
            <p:nvPr userDrawn="1"/>
          </p:nvSpPr>
          <p:spPr>
            <a:xfrm rot="5400000">
              <a:off x="5167248" y="3387437"/>
              <a:ext cx="6858002" cy="831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n>
                  <a:noFill/>
                </a:ln>
              </a:endParaRPr>
            </a:p>
          </p:txBody>
        </p:sp>
      </p:grpSp>
    </p:spTree>
    <p:extLst>
      <p:ext uri="{BB962C8B-B14F-4D97-AF65-F5344CB8AC3E}">
        <p14:creationId xmlns:p14="http://schemas.microsoft.com/office/powerpoint/2010/main" val="2979163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6" r:id="rId5"/>
    <p:sldLayoutId id="2147483672"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chart" Target="../charts/char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chart" Target="../charts/char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chart" Target="../charts/chart3.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chart" Target="../charts/chart4.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chart" Target="../charts/chart5.xml"/></Relationships>
</file>

<file path=ppt/slides/_rels/slide2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chart" Target="../charts/chart7.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 Id="rId9"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chart" Target="../charts/chart9.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chart" Target="../charts/chart10.xml"/><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3.png"/></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mailto:acome@unicef.org" TargetMode="External"/><Relationship Id="rId2" Type="http://schemas.openxmlformats.org/officeDocument/2006/relationships/hyperlink" Target="mailto:alice.pineau@reach-initiativ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
          <p:cNvSpPr>
            <a:spLocks noChangeArrowheads="1"/>
          </p:cNvSpPr>
          <p:nvPr/>
        </p:nvSpPr>
        <p:spPr bwMode="auto">
          <a:xfrm>
            <a:off x="0" y="0"/>
            <a:ext cx="9144000" cy="6215974"/>
          </a:xfrm>
          <a:prstGeom prst="rect">
            <a:avLst/>
          </a:prstGeom>
          <a:solidFill>
            <a:schemeClr val="bg1"/>
          </a:solidFill>
          <a:ln>
            <a:noFill/>
          </a:ln>
          <a:extLst/>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lvl="0">
              <a:lnSpc>
                <a:spcPct val="90000"/>
              </a:lnSpc>
              <a:spcBef>
                <a:spcPts val="1000"/>
              </a:spcBef>
              <a:buNone/>
            </a:pPr>
            <a:endParaRPr lang="en-GB" sz="2400" b="1" dirty="0">
              <a:solidFill>
                <a:srgbClr val="5A5959"/>
              </a:solidFill>
              <a:latin typeface="Arial Narrow"/>
              <a:ea typeface="ＭＳ Ｐゴシック"/>
            </a:endParaRPr>
          </a:p>
        </p:txBody>
      </p:sp>
      <p:sp>
        <p:nvSpPr>
          <p:cNvPr id="4102" name="Rectangle 11"/>
          <p:cNvSpPr>
            <a:spLocks noGrp="1" noChangeArrowheads="1"/>
          </p:cNvSpPr>
          <p:nvPr>
            <p:ph type="ctrTitle"/>
          </p:nvPr>
        </p:nvSpPr>
        <p:spPr>
          <a:xfrm>
            <a:off x="1589087" y="3107987"/>
            <a:ext cx="5875337" cy="1216025"/>
          </a:xfrm>
          <a:solidFill>
            <a:schemeClr val="bg1"/>
          </a:solidFill>
        </p:spPr>
        <p:txBody>
          <a:bodyPr>
            <a:noAutofit/>
          </a:bodyPr>
          <a:lstStyle/>
          <a:p>
            <a:pPr lvl="0" algn="ctr">
              <a:spcBef>
                <a:spcPts val="1000"/>
              </a:spcBef>
            </a:pPr>
            <a:r>
              <a:rPr lang="fr-FR" sz="3600" noProof="0" dirty="0">
                <a:solidFill>
                  <a:srgbClr val="5A5959"/>
                </a:solidFill>
              </a:rPr>
              <a:t>Evaluation conjointe Abris/EHA</a:t>
            </a:r>
            <a:br>
              <a:rPr lang="fr-FR" sz="3600" noProof="0" dirty="0">
                <a:solidFill>
                  <a:srgbClr val="5A5959"/>
                </a:solidFill>
              </a:rPr>
            </a:br>
            <a:r>
              <a:rPr lang="fr-FR" sz="3600" noProof="0" dirty="0">
                <a:solidFill>
                  <a:srgbClr val="5A5959"/>
                </a:solidFill>
              </a:rPr>
              <a:t>Sud Kivu et Maniema – </a:t>
            </a:r>
            <a:br>
              <a:rPr lang="fr-FR" sz="3600" noProof="0" dirty="0">
                <a:solidFill>
                  <a:srgbClr val="5A5959"/>
                </a:solidFill>
              </a:rPr>
            </a:br>
            <a:r>
              <a:rPr lang="fr-FR" sz="3600" noProof="0" dirty="0">
                <a:solidFill>
                  <a:srgbClr val="5A5959"/>
                </a:solidFill>
              </a:rPr>
              <a:t>Session d’analyse conjointe des résultats préliminaires</a:t>
            </a:r>
            <a:br>
              <a:rPr lang="fr-FR" sz="3600" noProof="0" dirty="0">
                <a:solidFill>
                  <a:srgbClr val="5A5959"/>
                </a:solidFill>
              </a:rPr>
            </a:br>
            <a:r>
              <a:rPr lang="fr-FR" sz="3600" noProof="0" dirty="0">
                <a:solidFill>
                  <a:srgbClr val="5A5959"/>
                </a:solidFill>
              </a:rPr>
              <a:t/>
            </a:r>
            <a:br>
              <a:rPr lang="fr-FR" sz="3600" noProof="0" dirty="0">
                <a:solidFill>
                  <a:srgbClr val="5A5959"/>
                </a:solidFill>
              </a:rPr>
            </a:br>
            <a:r>
              <a:rPr lang="fr-FR" sz="2400" noProof="0" dirty="0">
                <a:solidFill>
                  <a:srgbClr val="5A5959"/>
                </a:solidFill>
                <a:latin typeface="Arial Narrow"/>
                <a:cs typeface="+mn-cs"/>
              </a:rPr>
              <a:t>Bukavu, juillet 2018</a:t>
            </a:r>
            <a:br>
              <a:rPr lang="fr-FR" sz="2400" noProof="0" dirty="0">
                <a:solidFill>
                  <a:srgbClr val="5A5959"/>
                </a:solidFill>
                <a:latin typeface="Arial Narrow"/>
                <a:cs typeface="+mn-cs"/>
              </a:rPr>
            </a:br>
            <a:endParaRPr lang="fr-FR" altLang="en-US" sz="3600" cap="small" noProof="0" dirty="0">
              <a:solidFill>
                <a:schemeClr val="bg2">
                  <a:lumMod val="50000"/>
                </a:schemeClr>
              </a:solidFill>
            </a:endParaRPr>
          </a:p>
        </p:txBody>
      </p:sp>
      <p:sp>
        <p:nvSpPr>
          <p:cNvPr id="6" name="Rectangle 5"/>
          <p:cNvSpPr/>
          <p:nvPr/>
        </p:nvSpPr>
        <p:spPr>
          <a:xfrm>
            <a:off x="1510981" y="4327641"/>
            <a:ext cx="5875337" cy="15875"/>
          </a:xfrm>
          <a:prstGeom prst="rect">
            <a:avLst/>
          </a:prstGeom>
          <a:solidFill>
            <a:schemeClr val="tx2">
              <a:lumMod val="50000"/>
              <a:lumOff val="50000"/>
            </a:schemeClr>
          </a:solidFill>
          <a:ln>
            <a:solidFill>
              <a:schemeClr val="tx2">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fr-CH"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7137" y="6397879"/>
            <a:ext cx="2364673" cy="415416"/>
          </a:xfrm>
          <a:prstGeom prst="rect">
            <a:avLst/>
          </a:prstGeom>
        </p:spPr>
      </p:pic>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8422" y="6356149"/>
            <a:ext cx="1260453" cy="457146"/>
          </a:xfrm>
          <a:prstGeom prst="rect">
            <a:avLst/>
          </a:prstGeom>
        </p:spPr>
      </p:pic>
    </p:spTree>
    <p:extLst>
      <p:ext uri="{BB962C8B-B14F-4D97-AF65-F5344CB8AC3E}">
        <p14:creationId xmlns:p14="http://schemas.microsoft.com/office/powerpoint/2010/main" val="1468399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sp>
        <p:nvSpPr>
          <p:cNvPr id="9" name="Titre 1"/>
          <p:cNvSpPr>
            <a:spLocks noGrp="1"/>
          </p:cNvSpPr>
          <p:nvPr>
            <p:ph type="title"/>
          </p:nvPr>
        </p:nvSpPr>
        <p:spPr>
          <a:xfrm>
            <a:off x="234650" y="174170"/>
            <a:ext cx="7947718" cy="673028"/>
          </a:xfrm>
        </p:spPr>
        <p:txBody>
          <a:bodyPr>
            <a:noAutofit/>
          </a:bodyPr>
          <a:lstStyle/>
          <a:p>
            <a:r>
              <a:rPr lang="fr-FR" sz="3600" b="0" noProof="0" dirty="0"/>
              <a:t>Carte des Aires et Zones de santé couvertes</a:t>
            </a:r>
          </a:p>
        </p:txBody>
      </p:sp>
      <p:pic>
        <p:nvPicPr>
          <p:cNvPr id="7" name="Content Placeholder 6"/>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944535" y="758974"/>
            <a:ext cx="4637240" cy="6099026"/>
          </a:xfr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2373799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755" y="365127"/>
            <a:ext cx="8258491" cy="673028"/>
          </a:xfrm>
        </p:spPr>
        <p:txBody>
          <a:bodyPr>
            <a:noAutofit/>
          </a:bodyPr>
          <a:lstStyle/>
          <a:p>
            <a:r>
              <a:rPr lang="fr-FR" sz="3600" b="0" dirty="0"/>
              <a:t>Partenaires participants</a:t>
            </a:r>
            <a:endParaRPr lang="fr-FR" sz="3600" b="0" noProof="0"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graphicFrame>
        <p:nvGraphicFramePr>
          <p:cNvPr id="6" name="Content Placeholder 5"/>
          <p:cNvGraphicFramePr>
            <a:graphicFrameLocks noGrp="1"/>
          </p:cNvGraphicFramePr>
          <p:nvPr>
            <p:ph idx="1"/>
            <p:extLst>
              <p:ext uri="{D42A27DB-BD31-4B8C-83A1-F6EECF244321}">
                <p14:modId xmlns:p14="http://schemas.microsoft.com/office/powerpoint/2010/main" val="1655060081"/>
              </p:ext>
            </p:extLst>
          </p:nvPr>
        </p:nvGraphicFramePr>
        <p:xfrm>
          <a:off x="317672" y="3913131"/>
          <a:ext cx="8128600" cy="1478280"/>
        </p:xfrm>
        <a:graphic>
          <a:graphicData uri="http://schemas.openxmlformats.org/drawingml/2006/table">
            <a:tbl>
              <a:tblPr>
                <a:tableStyleId>{5C22544A-7EE6-4342-B048-85BDC9FD1C3A}</a:tableStyleId>
              </a:tblPr>
              <a:tblGrid>
                <a:gridCol w="1233097">
                  <a:extLst>
                    <a:ext uri="{9D8B030D-6E8A-4147-A177-3AD203B41FA5}">
                      <a16:colId xmlns:a16="http://schemas.microsoft.com/office/drawing/2014/main" val="3310168363"/>
                    </a:ext>
                  </a:extLst>
                </a:gridCol>
                <a:gridCol w="1009650">
                  <a:extLst>
                    <a:ext uri="{9D8B030D-6E8A-4147-A177-3AD203B41FA5}">
                      <a16:colId xmlns:a16="http://schemas.microsoft.com/office/drawing/2014/main" val="876688156"/>
                    </a:ext>
                  </a:extLst>
                </a:gridCol>
                <a:gridCol w="1034322">
                  <a:extLst>
                    <a:ext uri="{9D8B030D-6E8A-4147-A177-3AD203B41FA5}">
                      <a16:colId xmlns:a16="http://schemas.microsoft.com/office/drawing/2014/main" val="624856846"/>
                    </a:ext>
                  </a:extLst>
                </a:gridCol>
                <a:gridCol w="1041400">
                  <a:extLst>
                    <a:ext uri="{9D8B030D-6E8A-4147-A177-3AD203B41FA5}">
                      <a16:colId xmlns:a16="http://schemas.microsoft.com/office/drawing/2014/main" val="2007001804"/>
                    </a:ext>
                  </a:extLst>
                </a:gridCol>
                <a:gridCol w="1308100">
                  <a:extLst>
                    <a:ext uri="{9D8B030D-6E8A-4147-A177-3AD203B41FA5}">
                      <a16:colId xmlns:a16="http://schemas.microsoft.com/office/drawing/2014/main" val="4061022582"/>
                    </a:ext>
                  </a:extLst>
                </a:gridCol>
                <a:gridCol w="1041400">
                  <a:extLst>
                    <a:ext uri="{9D8B030D-6E8A-4147-A177-3AD203B41FA5}">
                      <a16:colId xmlns:a16="http://schemas.microsoft.com/office/drawing/2014/main" val="810003482"/>
                    </a:ext>
                  </a:extLst>
                </a:gridCol>
                <a:gridCol w="850900">
                  <a:extLst>
                    <a:ext uri="{9D8B030D-6E8A-4147-A177-3AD203B41FA5}">
                      <a16:colId xmlns:a16="http://schemas.microsoft.com/office/drawing/2014/main" val="3979719440"/>
                    </a:ext>
                  </a:extLst>
                </a:gridCol>
                <a:gridCol w="609731">
                  <a:extLst>
                    <a:ext uri="{9D8B030D-6E8A-4147-A177-3AD203B41FA5}">
                      <a16:colId xmlns:a16="http://schemas.microsoft.com/office/drawing/2014/main" val="1500485029"/>
                    </a:ext>
                  </a:extLst>
                </a:gridCol>
              </a:tblGrid>
              <a:tr h="734891">
                <a:tc>
                  <a:txBody>
                    <a:bodyPr/>
                    <a:lstStyle/>
                    <a:p>
                      <a:pPr algn="l" fontAlgn="b"/>
                      <a:r>
                        <a:rPr lang="en-US" sz="2400" b="1" i="0" u="none" strike="noStrike" dirty="0">
                          <a:solidFill>
                            <a:schemeClr val="bg1"/>
                          </a:solidFill>
                          <a:effectLst/>
                          <a:latin typeface="+mn-lt"/>
                        </a:rPr>
                        <a:t>Christ.</a:t>
                      </a:r>
                      <a:r>
                        <a:rPr lang="en-US" sz="2400" b="1" i="0" u="none" strike="noStrike" baseline="0" dirty="0">
                          <a:solidFill>
                            <a:schemeClr val="bg1"/>
                          </a:solidFill>
                          <a:effectLst/>
                          <a:latin typeface="+mn-lt"/>
                        </a:rPr>
                        <a:t> Aid</a:t>
                      </a:r>
                      <a:endParaRPr lang="en-US" sz="2400" b="1" i="0" u="none" strike="noStrike" dirty="0">
                        <a:solidFill>
                          <a:schemeClr val="bg1"/>
                        </a:solidFill>
                        <a:effectLst/>
                        <a:latin typeface="+mn-lt"/>
                      </a:endParaRPr>
                    </a:p>
                  </a:txBody>
                  <a:tcPr marL="7620" marR="7620" marT="7620" marB="0" anchor="b">
                    <a:solidFill>
                      <a:schemeClr val="tx1">
                        <a:lumMod val="75000"/>
                        <a:lumOff val="25000"/>
                      </a:schemeClr>
                    </a:solidFill>
                  </a:tcPr>
                </a:tc>
                <a:tc>
                  <a:txBody>
                    <a:bodyPr/>
                    <a:lstStyle/>
                    <a:p>
                      <a:pPr algn="l" fontAlgn="b"/>
                      <a:r>
                        <a:rPr lang="en-US" sz="2400" b="1" u="none" strike="noStrike" dirty="0">
                          <a:solidFill>
                            <a:schemeClr val="bg1"/>
                          </a:solidFill>
                          <a:effectLst/>
                          <a:latin typeface="+mn-lt"/>
                        </a:rPr>
                        <a:t>ACTED </a:t>
                      </a:r>
                    </a:p>
                    <a:p>
                      <a:pPr algn="l" fontAlgn="b"/>
                      <a:endParaRPr lang="en-US" sz="2400" b="1" i="0" u="none" strike="noStrike" dirty="0">
                        <a:solidFill>
                          <a:schemeClr val="bg1"/>
                        </a:solidFill>
                        <a:effectLst/>
                        <a:latin typeface="+mn-lt"/>
                      </a:endParaRPr>
                    </a:p>
                  </a:txBody>
                  <a:tcPr marL="7620" marR="7620" marT="7620" marB="0" anchor="b">
                    <a:solidFill>
                      <a:schemeClr val="tx1">
                        <a:lumMod val="75000"/>
                        <a:lumOff val="25000"/>
                      </a:schemeClr>
                    </a:solidFill>
                  </a:tcPr>
                </a:tc>
                <a:tc>
                  <a:txBody>
                    <a:bodyPr/>
                    <a:lstStyle/>
                    <a:p>
                      <a:pPr algn="l" fontAlgn="b"/>
                      <a:r>
                        <a:rPr lang="en-US" sz="2400" b="1" i="0" u="none" strike="noStrike" dirty="0" err="1">
                          <a:solidFill>
                            <a:schemeClr val="bg1"/>
                          </a:solidFill>
                          <a:effectLst/>
                          <a:latin typeface="+mn-lt"/>
                        </a:rPr>
                        <a:t>CaritAS</a:t>
                      </a:r>
                      <a:r>
                        <a:rPr lang="en-US" sz="2400" b="1" i="0" u="none" strike="noStrike" dirty="0">
                          <a:solidFill>
                            <a:schemeClr val="bg1"/>
                          </a:solidFill>
                          <a:effectLst/>
                          <a:latin typeface="+mn-lt"/>
                        </a:rPr>
                        <a:t> BK</a:t>
                      </a:r>
                    </a:p>
                  </a:txBody>
                  <a:tcPr marL="7620" marR="7620" marT="7620" marB="0" anchor="b">
                    <a:solidFill>
                      <a:schemeClr val="tx1">
                        <a:lumMod val="75000"/>
                        <a:lumOff val="25000"/>
                      </a:schemeClr>
                    </a:solidFill>
                  </a:tcPr>
                </a:tc>
                <a:tc>
                  <a:txBody>
                    <a:bodyPr/>
                    <a:lstStyle/>
                    <a:p>
                      <a:pPr algn="l" fontAlgn="b"/>
                      <a:r>
                        <a:rPr lang="en-US" sz="2400" b="1" i="0" u="none" strike="noStrike" dirty="0" err="1">
                          <a:solidFill>
                            <a:schemeClr val="bg1"/>
                          </a:solidFill>
                          <a:effectLst/>
                          <a:latin typeface="+mn-lt"/>
                        </a:rPr>
                        <a:t>CaritAS</a:t>
                      </a:r>
                      <a:r>
                        <a:rPr lang="en-US" sz="2400" b="1" i="0" u="none" strike="noStrike" baseline="0" dirty="0">
                          <a:solidFill>
                            <a:schemeClr val="bg1"/>
                          </a:solidFill>
                          <a:effectLst/>
                          <a:latin typeface="+mn-lt"/>
                        </a:rPr>
                        <a:t> </a:t>
                      </a:r>
                      <a:r>
                        <a:rPr lang="en-US" sz="2400" b="1" i="0" u="none" strike="noStrike" baseline="0" dirty="0" err="1">
                          <a:solidFill>
                            <a:schemeClr val="bg1"/>
                          </a:solidFill>
                          <a:effectLst/>
                          <a:latin typeface="+mn-lt"/>
                        </a:rPr>
                        <a:t>Uvira</a:t>
                      </a:r>
                      <a:endParaRPr lang="en-US" sz="2400" b="1" i="0" u="none" strike="noStrike" dirty="0">
                        <a:solidFill>
                          <a:schemeClr val="bg1"/>
                        </a:solidFill>
                        <a:effectLst/>
                        <a:latin typeface="+mn-lt"/>
                      </a:endParaRPr>
                    </a:p>
                  </a:txBody>
                  <a:tcPr marL="7620" marR="7620" marT="7620" marB="0" anchor="b">
                    <a:solidFill>
                      <a:schemeClr val="tx1">
                        <a:lumMod val="75000"/>
                        <a:lumOff val="25000"/>
                      </a:schemeClr>
                    </a:solidFill>
                  </a:tcPr>
                </a:tc>
                <a:tc>
                  <a:txBody>
                    <a:bodyPr/>
                    <a:lstStyle/>
                    <a:p>
                      <a:pPr algn="l" fontAlgn="b"/>
                      <a:r>
                        <a:rPr lang="en-US" sz="2400" b="1" i="0" u="none" strike="noStrike" dirty="0" err="1">
                          <a:solidFill>
                            <a:schemeClr val="bg1"/>
                          </a:solidFill>
                          <a:effectLst/>
                          <a:latin typeface="+mn-lt"/>
                        </a:rPr>
                        <a:t>CaritAS</a:t>
                      </a:r>
                      <a:r>
                        <a:rPr lang="en-US" sz="2400" b="1" i="0" u="none" strike="noStrike" dirty="0">
                          <a:solidFill>
                            <a:schemeClr val="bg1"/>
                          </a:solidFill>
                          <a:effectLst/>
                          <a:latin typeface="+mn-lt"/>
                        </a:rPr>
                        <a:t> </a:t>
                      </a:r>
                      <a:r>
                        <a:rPr lang="en-US" sz="2400" b="1" i="0" u="none" strike="noStrike" dirty="0" err="1">
                          <a:solidFill>
                            <a:schemeClr val="bg1"/>
                          </a:solidFill>
                          <a:effectLst/>
                          <a:latin typeface="+mn-lt"/>
                        </a:rPr>
                        <a:t>KASongo</a:t>
                      </a:r>
                      <a:endParaRPr lang="en-US" sz="2400" b="1" i="0" u="none" strike="noStrike" dirty="0">
                        <a:solidFill>
                          <a:schemeClr val="bg1"/>
                        </a:solidFill>
                        <a:effectLst/>
                        <a:latin typeface="+mn-lt"/>
                      </a:endParaRPr>
                    </a:p>
                  </a:txBody>
                  <a:tcPr marL="7620" marR="7620" marT="7620" marB="0" anchor="b">
                    <a:solidFill>
                      <a:schemeClr val="tx1">
                        <a:lumMod val="75000"/>
                        <a:lumOff val="25000"/>
                      </a:schemeClr>
                    </a:solidFill>
                  </a:tcPr>
                </a:tc>
                <a:tc>
                  <a:txBody>
                    <a:bodyPr/>
                    <a:lstStyle/>
                    <a:p>
                      <a:pPr algn="l" fontAlgn="b"/>
                      <a:r>
                        <a:rPr lang="en-US" sz="2400" b="1" i="0" u="none" strike="noStrike" dirty="0">
                          <a:solidFill>
                            <a:schemeClr val="bg1"/>
                          </a:solidFill>
                          <a:effectLst/>
                          <a:latin typeface="+mn-lt"/>
                        </a:rPr>
                        <a:t>AVUDS</a:t>
                      </a:r>
                    </a:p>
                    <a:p>
                      <a:pPr algn="l" fontAlgn="b"/>
                      <a:endParaRPr lang="en-US" sz="2400" b="1" i="0" u="none" strike="noStrike" dirty="0">
                        <a:solidFill>
                          <a:schemeClr val="bg1"/>
                        </a:solidFill>
                        <a:effectLst/>
                        <a:latin typeface="+mn-lt"/>
                      </a:endParaRPr>
                    </a:p>
                  </a:txBody>
                  <a:tcPr marL="7620" marR="7620" marT="7620" marB="0" anchor="b">
                    <a:solidFill>
                      <a:schemeClr val="tx1">
                        <a:lumMod val="75000"/>
                        <a:lumOff val="25000"/>
                      </a:schemeClr>
                    </a:solidFill>
                  </a:tcPr>
                </a:tc>
                <a:tc>
                  <a:txBody>
                    <a:bodyPr/>
                    <a:lstStyle/>
                    <a:p>
                      <a:pPr algn="l" fontAlgn="b"/>
                      <a:r>
                        <a:rPr lang="en-US" sz="2400" b="1" i="0" u="none" strike="noStrike" dirty="0">
                          <a:solidFill>
                            <a:schemeClr val="bg1"/>
                          </a:solidFill>
                          <a:effectLst/>
                          <a:latin typeface="+mn-lt"/>
                        </a:rPr>
                        <a:t>ADRA</a:t>
                      </a:r>
                    </a:p>
                    <a:p>
                      <a:pPr algn="l" fontAlgn="b"/>
                      <a:endParaRPr lang="en-US" sz="2400" b="1" i="0" u="none" strike="noStrike" dirty="0">
                        <a:solidFill>
                          <a:schemeClr val="bg1"/>
                        </a:solidFill>
                        <a:effectLst/>
                        <a:latin typeface="+mn-lt"/>
                      </a:endParaRPr>
                    </a:p>
                  </a:txBody>
                  <a:tcPr marL="7620" marR="7620" marT="7620" marB="0" anchor="b">
                    <a:solidFill>
                      <a:schemeClr val="tx1">
                        <a:lumMod val="75000"/>
                        <a:lumOff val="25000"/>
                      </a:schemeClr>
                    </a:solidFill>
                  </a:tcPr>
                </a:tc>
                <a:tc>
                  <a:txBody>
                    <a:bodyPr/>
                    <a:lstStyle/>
                    <a:p>
                      <a:pPr algn="l" fontAlgn="b"/>
                      <a:r>
                        <a:rPr lang="en-US" sz="2400" b="1" i="0" u="none" strike="noStrike" dirty="0">
                          <a:solidFill>
                            <a:schemeClr val="bg1"/>
                          </a:solidFill>
                          <a:effectLst/>
                          <a:latin typeface="+mn-lt"/>
                        </a:rPr>
                        <a:t>NCA</a:t>
                      </a:r>
                    </a:p>
                    <a:p>
                      <a:pPr algn="l" fontAlgn="b"/>
                      <a:endParaRPr lang="en-US" sz="2400" b="1" i="0" u="none" strike="noStrike" dirty="0">
                        <a:solidFill>
                          <a:schemeClr val="bg1"/>
                        </a:solidFill>
                        <a:effectLst/>
                        <a:latin typeface="+mn-lt"/>
                      </a:endParaRPr>
                    </a:p>
                  </a:txBody>
                  <a:tcPr marL="7620" marR="7620" marT="7620" marB="0" anchor="b">
                    <a:solidFill>
                      <a:schemeClr val="tx1">
                        <a:lumMod val="75000"/>
                        <a:lumOff val="25000"/>
                      </a:schemeClr>
                    </a:solidFill>
                  </a:tcPr>
                </a:tc>
                <a:extLst>
                  <a:ext uri="{0D108BD9-81ED-4DB2-BD59-A6C34878D82A}">
                    <a16:rowId xmlns:a16="http://schemas.microsoft.com/office/drawing/2014/main" val="4252602613"/>
                  </a:ext>
                </a:extLst>
              </a:tr>
              <a:tr h="475630">
                <a:tc>
                  <a:txBody>
                    <a:bodyPr/>
                    <a:lstStyle/>
                    <a:p>
                      <a:pPr algn="r" fontAlgn="b"/>
                      <a:r>
                        <a:rPr lang="en-US" sz="2400" u="none" strike="noStrike" dirty="0">
                          <a:effectLst/>
                          <a:latin typeface="+mn-lt"/>
                        </a:rPr>
                        <a:t>21 </a:t>
                      </a:r>
                      <a:r>
                        <a:rPr lang="en-US" sz="2400" u="none" strike="noStrike" dirty="0" err="1">
                          <a:effectLst/>
                          <a:latin typeface="+mn-lt"/>
                        </a:rPr>
                        <a:t>Shabunda</a:t>
                      </a:r>
                      <a:endParaRPr lang="en-US" sz="2400" b="0" i="0" u="none" strike="noStrike" dirty="0">
                        <a:solidFill>
                          <a:srgbClr val="000000"/>
                        </a:solidFill>
                        <a:effectLst/>
                        <a:latin typeface="+mn-lt"/>
                      </a:endParaRPr>
                    </a:p>
                  </a:txBody>
                  <a:tcPr marL="7620" marR="7620" marT="7620" marB="0" anchor="b">
                    <a:solidFill>
                      <a:schemeClr val="bg1">
                        <a:lumMod val="85000"/>
                      </a:schemeClr>
                    </a:solidFill>
                  </a:tcPr>
                </a:tc>
                <a:tc>
                  <a:txBody>
                    <a:bodyPr/>
                    <a:lstStyle/>
                    <a:p>
                      <a:pPr algn="r" fontAlgn="b"/>
                      <a:r>
                        <a:rPr lang="en-US" sz="2400" u="none" strike="noStrike" dirty="0">
                          <a:effectLst/>
                          <a:latin typeface="+mn-lt"/>
                        </a:rPr>
                        <a:t>21 </a:t>
                      </a:r>
                      <a:r>
                        <a:rPr lang="en-US" sz="2400" u="none" strike="noStrike" dirty="0" err="1">
                          <a:effectLst/>
                          <a:latin typeface="+mn-lt"/>
                        </a:rPr>
                        <a:t>Uvira</a:t>
                      </a:r>
                      <a:endParaRPr lang="en-US" sz="2400" b="0" i="0" u="none" strike="noStrike" dirty="0">
                        <a:solidFill>
                          <a:srgbClr val="000000"/>
                        </a:solidFill>
                        <a:effectLst/>
                        <a:latin typeface="+mn-lt"/>
                      </a:endParaRPr>
                    </a:p>
                  </a:txBody>
                  <a:tcPr marL="7620" marR="7620" marT="7620" marB="0" anchor="b">
                    <a:solidFill>
                      <a:schemeClr val="bg1">
                        <a:lumMod val="85000"/>
                      </a:schemeClr>
                    </a:solidFill>
                  </a:tcPr>
                </a:tc>
                <a:tc>
                  <a:txBody>
                    <a:bodyPr/>
                    <a:lstStyle/>
                    <a:p>
                      <a:pPr algn="r" fontAlgn="b"/>
                      <a:r>
                        <a:rPr lang="en-US" sz="2400" u="none" strike="noStrike" dirty="0">
                          <a:effectLst/>
                          <a:latin typeface="+mn-lt"/>
                        </a:rPr>
                        <a:t>12 </a:t>
                      </a:r>
                      <a:r>
                        <a:rPr lang="en-US" sz="2400" u="none" strike="noStrike" dirty="0" err="1">
                          <a:effectLst/>
                          <a:latin typeface="+mn-lt"/>
                        </a:rPr>
                        <a:t>Kalehe</a:t>
                      </a:r>
                      <a:endParaRPr lang="en-US" sz="2400" b="0" i="0" u="none" strike="noStrike" dirty="0">
                        <a:solidFill>
                          <a:srgbClr val="000000"/>
                        </a:solidFill>
                        <a:effectLst/>
                        <a:latin typeface="+mn-lt"/>
                      </a:endParaRPr>
                    </a:p>
                  </a:txBody>
                  <a:tcPr marL="7620" marR="7620" marT="7620" marB="0" anchor="b">
                    <a:solidFill>
                      <a:schemeClr val="bg1">
                        <a:lumMod val="85000"/>
                      </a:schemeClr>
                    </a:solidFill>
                  </a:tcPr>
                </a:tc>
                <a:tc>
                  <a:txBody>
                    <a:bodyPr/>
                    <a:lstStyle/>
                    <a:p>
                      <a:pPr algn="r" fontAlgn="b"/>
                      <a:r>
                        <a:rPr lang="en-US" sz="2400" b="0" i="0" u="none" strike="noStrike" dirty="0">
                          <a:solidFill>
                            <a:schemeClr val="dk1"/>
                          </a:solidFill>
                          <a:effectLst/>
                          <a:latin typeface="+mn-lt"/>
                        </a:rPr>
                        <a:t>20</a:t>
                      </a:r>
                      <a:r>
                        <a:rPr lang="en-US" sz="2400" b="0" i="0" u="none" strike="noStrike" baseline="0" dirty="0">
                          <a:solidFill>
                            <a:schemeClr val="dk1"/>
                          </a:solidFill>
                          <a:effectLst/>
                          <a:latin typeface="+mn-lt"/>
                        </a:rPr>
                        <a:t> </a:t>
                      </a:r>
                      <a:r>
                        <a:rPr lang="en-US" sz="2400" b="0" i="0" u="none" strike="noStrike" baseline="0" dirty="0" err="1">
                          <a:solidFill>
                            <a:schemeClr val="dk1"/>
                          </a:solidFill>
                          <a:effectLst/>
                          <a:latin typeface="+mn-lt"/>
                        </a:rPr>
                        <a:t>Nundu</a:t>
                      </a:r>
                      <a:endParaRPr lang="en-US" sz="2400" b="0" i="0" u="none" strike="noStrike" dirty="0">
                        <a:solidFill>
                          <a:srgbClr val="000000"/>
                        </a:solidFill>
                        <a:effectLst/>
                        <a:latin typeface="+mn-lt"/>
                      </a:endParaRPr>
                    </a:p>
                  </a:txBody>
                  <a:tcPr marL="7620" marR="7620" marT="7620" marB="0" anchor="b">
                    <a:solidFill>
                      <a:schemeClr val="bg1">
                        <a:lumMod val="85000"/>
                      </a:schemeClr>
                    </a:solidFill>
                  </a:tcPr>
                </a:tc>
                <a:tc>
                  <a:txBody>
                    <a:bodyPr/>
                    <a:lstStyle/>
                    <a:p>
                      <a:pPr algn="r" fontAlgn="b"/>
                      <a:r>
                        <a:rPr lang="en-US" sz="2400" u="none" strike="noStrike" dirty="0">
                          <a:effectLst/>
                          <a:latin typeface="+mn-lt"/>
                        </a:rPr>
                        <a:t>18</a:t>
                      </a:r>
                      <a:r>
                        <a:rPr lang="en-US" sz="2400" u="none" strike="noStrike" baseline="0" dirty="0">
                          <a:effectLst/>
                          <a:latin typeface="+mn-lt"/>
                        </a:rPr>
                        <a:t> </a:t>
                      </a:r>
                      <a:r>
                        <a:rPr lang="en-US" sz="2400" u="none" strike="noStrike" baseline="0" dirty="0" err="1">
                          <a:effectLst/>
                          <a:latin typeface="+mn-lt"/>
                        </a:rPr>
                        <a:t>Sarama</a:t>
                      </a:r>
                      <a:r>
                        <a:rPr lang="en-US" sz="2400" u="none" strike="noStrike" baseline="0" dirty="0">
                          <a:effectLst/>
                          <a:latin typeface="+mn-lt"/>
                        </a:rPr>
                        <a:t>.</a:t>
                      </a:r>
                      <a:endParaRPr lang="en-US" sz="2400" b="0" i="0" u="none" strike="noStrike" dirty="0">
                        <a:solidFill>
                          <a:srgbClr val="000000"/>
                        </a:solidFill>
                        <a:effectLst/>
                        <a:latin typeface="+mn-lt"/>
                      </a:endParaRPr>
                    </a:p>
                  </a:txBody>
                  <a:tcPr marL="7620" marR="7620" marT="7620" marB="0" anchor="b">
                    <a:solidFill>
                      <a:schemeClr val="bg1">
                        <a:lumMod val="85000"/>
                      </a:schemeClr>
                    </a:solidFill>
                  </a:tcPr>
                </a:tc>
                <a:tc>
                  <a:txBody>
                    <a:bodyPr/>
                    <a:lstStyle/>
                    <a:p>
                      <a:pPr algn="r" fontAlgn="b"/>
                      <a:r>
                        <a:rPr lang="en-US" sz="2400" b="0" i="0" u="none" strike="noStrike" dirty="0">
                          <a:solidFill>
                            <a:schemeClr val="dk1"/>
                          </a:solidFill>
                          <a:effectLst/>
                          <a:latin typeface="+mn-lt"/>
                        </a:rPr>
                        <a:t>24</a:t>
                      </a:r>
                      <a:r>
                        <a:rPr lang="en-US" sz="2400" b="0" i="0" u="none" strike="noStrike" baseline="0" dirty="0">
                          <a:solidFill>
                            <a:schemeClr val="dk1"/>
                          </a:solidFill>
                          <a:effectLst/>
                          <a:latin typeface="+mn-lt"/>
                        </a:rPr>
                        <a:t> K. </a:t>
                      </a:r>
                      <a:r>
                        <a:rPr lang="en-US" sz="2400" b="0" i="0" u="none" strike="noStrike" baseline="0" dirty="0" err="1">
                          <a:solidFill>
                            <a:schemeClr val="dk1"/>
                          </a:solidFill>
                          <a:effectLst/>
                          <a:latin typeface="+mn-lt"/>
                        </a:rPr>
                        <a:t>Lulenge</a:t>
                      </a:r>
                      <a:endParaRPr lang="en-US" sz="2400" b="0" i="0" u="none" strike="noStrike" dirty="0">
                        <a:solidFill>
                          <a:srgbClr val="000000"/>
                        </a:solidFill>
                        <a:effectLst/>
                        <a:latin typeface="+mn-lt"/>
                      </a:endParaRPr>
                    </a:p>
                  </a:txBody>
                  <a:tcPr marL="7620" marR="7620" marT="7620" marB="0" anchor="b">
                    <a:solidFill>
                      <a:schemeClr val="bg1">
                        <a:lumMod val="85000"/>
                      </a:schemeClr>
                    </a:solidFill>
                  </a:tcPr>
                </a:tc>
                <a:tc>
                  <a:txBody>
                    <a:bodyPr/>
                    <a:lstStyle/>
                    <a:p>
                      <a:pPr algn="r" fontAlgn="b"/>
                      <a:r>
                        <a:rPr lang="en-US" sz="2400" u="none" strike="noStrike" dirty="0">
                          <a:effectLst/>
                          <a:latin typeface="+mn-lt"/>
                        </a:rPr>
                        <a:t>13 </a:t>
                      </a:r>
                      <a:r>
                        <a:rPr lang="en-US" sz="2400" u="none" strike="noStrike" dirty="0" err="1">
                          <a:effectLst/>
                          <a:latin typeface="+mn-lt"/>
                        </a:rPr>
                        <a:t>Kaba</a:t>
                      </a:r>
                      <a:r>
                        <a:rPr lang="en-US" sz="2400" u="none" strike="noStrike" dirty="0">
                          <a:effectLst/>
                          <a:latin typeface="+mn-lt"/>
                        </a:rPr>
                        <a:t>.</a:t>
                      </a:r>
                      <a:endParaRPr lang="en-US" sz="2400" b="0" i="0" u="none" strike="noStrike" dirty="0">
                        <a:solidFill>
                          <a:srgbClr val="000000"/>
                        </a:solidFill>
                        <a:effectLst/>
                        <a:latin typeface="+mn-lt"/>
                      </a:endParaRPr>
                    </a:p>
                  </a:txBody>
                  <a:tcPr marL="7620" marR="7620" marT="7620" marB="0" anchor="b">
                    <a:solidFill>
                      <a:schemeClr val="bg1">
                        <a:lumMod val="85000"/>
                      </a:schemeClr>
                    </a:solidFill>
                  </a:tcPr>
                </a:tc>
                <a:tc>
                  <a:txBody>
                    <a:bodyPr/>
                    <a:lstStyle/>
                    <a:p>
                      <a:pPr algn="r" fontAlgn="b"/>
                      <a:r>
                        <a:rPr lang="en-US" sz="2400" b="0" i="0" u="none" strike="noStrike" dirty="0">
                          <a:solidFill>
                            <a:srgbClr val="000000"/>
                          </a:solidFill>
                          <a:effectLst/>
                          <a:latin typeface="+mn-lt"/>
                        </a:rPr>
                        <a:t>30 </a:t>
                      </a:r>
                      <a:r>
                        <a:rPr lang="en-US" sz="2400" b="0" i="0" u="none" strike="noStrike" dirty="0" err="1">
                          <a:solidFill>
                            <a:srgbClr val="000000"/>
                          </a:solidFill>
                          <a:effectLst/>
                          <a:latin typeface="+mn-lt"/>
                        </a:rPr>
                        <a:t>Fizi</a:t>
                      </a:r>
                      <a:endParaRPr lang="en-US" sz="2400" b="0" i="0" u="none" strike="noStrike" dirty="0">
                        <a:solidFill>
                          <a:srgbClr val="000000"/>
                        </a:solidFill>
                        <a:effectLst/>
                        <a:latin typeface="+mn-lt"/>
                      </a:endParaRPr>
                    </a:p>
                  </a:txBody>
                  <a:tcPr marL="7620" marR="7620" marT="7620" marB="0" anchor="b">
                    <a:solidFill>
                      <a:schemeClr val="bg1">
                        <a:lumMod val="85000"/>
                      </a:schemeClr>
                    </a:solidFill>
                  </a:tcPr>
                </a:tc>
                <a:extLst>
                  <a:ext uri="{0D108BD9-81ED-4DB2-BD59-A6C34878D82A}">
                    <a16:rowId xmlns:a16="http://schemas.microsoft.com/office/drawing/2014/main" val="2071231367"/>
                  </a:ext>
                </a:extLst>
              </a:tr>
            </a:tbl>
          </a:graphicData>
        </a:graphic>
      </p:graphicFrame>
      <p:sp>
        <p:nvSpPr>
          <p:cNvPr id="8" name="Rectangle 7"/>
          <p:cNvSpPr/>
          <p:nvPr/>
        </p:nvSpPr>
        <p:spPr>
          <a:xfrm>
            <a:off x="366579" y="1171841"/>
            <a:ext cx="7995775" cy="1200329"/>
          </a:xfrm>
          <a:prstGeom prst="rect">
            <a:avLst/>
          </a:prstGeom>
        </p:spPr>
        <p:txBody>
          <a:bodyPr wrap="square">
            <a:spAutoFit/>
          </a:bodyPr>
          <a:lstStyle/>
          <a:p>
            <a:pPr marL="342900" indent="-342900">
              <a:buFont typeface="Arial" panose="020B0604020202020204" pitchFamily="34" charset="0"/>
              <a:buChar char="•"/>
            </a:pPr>
            <a:r>
              <a:rPr lang="fr-FR" sz="2400" dirty="0"/>
              <a:t>8 partenaires dont 3 en EHA et 5 en Abri</a:t>
            </a:r>
          </a:p>
          <a:p>
            <a:pPr marL="342900" indent="-342900">
              <a:buFont typeface="Arial" panose="020B0604020202020204" pitchFamily="34" charset="0"/>
              <a:buChar char="•"/>
            </a:pPr>
            <a:r>
              <a:rPr lang="fr-FR" sz="2400" dirty="0"/>
              <a:t>5 Organisations Non-Gouvernementales (ONG) locales 3 ONG internationales </a:t>
            </a:r>
          </a:p>
        </p:txBody>
      </p:sp>
      <p:sp>
        <p:nvSpPr>
          <p:cNvPr id="9" name="Rectangle 8"/>
          <p:cNvSpPr/>
          <p:nvPr/>
        </p:nvSpPr>
        <p:spPr>
          <a:xfrm>
            <a:off x="366579" y="2308011"/>
            <a:ext cx="7995775" cy="461665"/>
          </a:xfrm>
          <a:prstGeom prst="rect">
            <a:avLst/>
          </a:prstGeom>
        </p:spPr>
        <p:txBody>
          <a:bodyPr wrap="square">
            <a:spAutoFit/>
          </a:bodyPr>
          <a:lstStyle/>
          <a:p>
            <a:pPr marL="342900" indent="-342900">
              <a:buFont typeface="Arial" panose="020B0604020202020204" pitchFamily="34" charset="0"/>
              <a:buChar char="•"/>
            </a:pPr>
            <a:r>
              <a:rPr lang="fr-FR" sz="2400" dirty="0"/>
              <a:t>1 partenaire en charge de la collecte des données dans chaque ZS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
        <p:nvSpPr>
          <p:cNvPr id="3" name="TextBox 2"/>
          <p:cNvSpPr txBox="1"/>
          <p:nvPr/>
        </p:nvSpPr>
        <p:spPr>
          <a:xfrm>
            <a:off x="233753" y="3159023"/>
            <a:ext cx="7995775" cy="462773"/>
          </a:xfrm>
          <a:prstGeom prst="rect">
            <a:avLst/>
          </a:prstGeom>
          <a:noFill/>
        </p:spPr>
        <p:txBody>
          <a:bodyPr wrap="square" rtlCol="0">
            <a:spAutoFit/>
          </a:bodyPr>
          <a:lstStyle/>
          <a:p>
            <a:r>
              <a:rPr lang="fr-FR" sz="2400" dirty="0"/>
              <a:t>Répartition des partenaires par ZS ciblée : </a:t>
            </a:r>
          </a:p>
        </p:txBody>
      </p:sp>
    </p:spTree>
    <p:extLst>
      <p:ext uri="{BB962C8B-B14F-4D97-AF65-F5344CB8AC3E}">
        <p14:creationId xmlns:p14="http://schemas.microsoft.com/office/powerpoint/2010/main" val="2626294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4650" y="174170"/>
            <a:ext cx="7947718" cy="673028"/>
          </a:xfrm>
        </p:spPr>
        <p:txBody>
          <a:bodyPr>
            <a:noAutofit/>
          </a:bodyPr>
          <a:lstStyle/>
          <a:p>
            <a:r>
              <a:rPr lang="fr-FR" sz="3600" b="0" noProof="0" dirty="0"/>
              <a:t>Méthodologie</a:t>
            </a:r>
          </a:p>
        </p:txBody>
      </p:sp>
      <p:graphicFrame>
        <p:nvGraphicFramePr>
          <p:cNvPr id="9" name="Espace réservé du contenu 8"/>
          <p:cNvGraphicFramePr>
            <a:graphicFrameLocks noGrp="1"/>
          </p:cNvGraphicFramePr>
          <p:nvPr>
            <p:ph idx="1"/>
            <p:extLst>
              <p:ext uri="{D42A27DB-BD31-4B8C-83A1-F6EECF244321}">
                <p14:modId xmlns:p14="http://schemas.microsoft.com/office/powerpoint/2010/main" val="3257434300"/>
              </p:ext>
            </p:extLst>
          </p:nvPr>
        </p:nvGraphicFramePr>
        <p:xfrm>
          <a:off x="85725" y="847199"/>
          <a:ext cx="8372475" cy="6058943"/>
        </p:xfrm>
        <a:graphic>
          <a:graphicData uri="http://schemas.openxmlformats.org/drawingml/2006/table">
            <a:tbl>
              <a:tblPr firstRow="1" bandRow="1">
                <a:tableStyleId>{D27102A9-8310-4765-A935-A1911B00CA55}</a:tableStyleId>
              </a:tblPr>
              <a:tblGrid>
                <a:gridCol w="264596">
                  <a:extLst>
                    <a:ext uri="{9D8B030D-6E8A-4147-A177-3AD203B41FA5}">
                      <a16:colId xmlns:a16="http://schemas.microsoft.com/office/drawing/2014/main" val="20000"/>
                    </a:ext>
                  </a:extLst>
                </a:gridCol>
                <a:gridCol w="8107879">
                  <a:extLst>
                    <a:ext uri="{9D8B030D-6E8A-4147-A177-3AD203B41FA5}">
                      <a16:colId xmlns:a16="http://schemas.microsoft.com/office/drawing/2014/main" val="20001"/>
                    </a:ext>
                  </a:extLst>
                </a:gridCol>
              </a:tblGrid>
              <a:tr h="3594218">
                <a:tc rowSpan="2">
                  <a:txBody>
                    <a:bodyPr/>
                    <a:lstStyle/>
                    <a:p>
                      <a:pPr algn="ctr"/>
                      <a:endParaRPr lang="fr-CH" dirty="0"/>
                    </a:p>
                    <a:p>
                      <a:pPr algn="ctr"/>
                      <a:endParaRPr lang="fr-CH" dirty="0"/>
                    </a:p>
                    <a:p>
                      <a:pPr algn="ctr"/>
                      <a:endParaRPr lang="fr-CH" dirty="0"/>
                    </a:p>
                    <a:p>
                      <a:pPr algn="ctr"/>
                      <a:endParaRPr lang="fr-CH" dirty="0"/>
                    </a:p>
                    <a:p>
                      <a:pPr algn="ctr"/>
                      <a:endParaRPr lang="fr-CH" dirty="0"/>
                    </a:p>
                    <a:p>
                      <a:pPr algn="ctr"/>
                      <a:endParaRPr lang="fr-CH" dirty="0"/>
                    </a:p>
                    <a:p>
                      <a:pPr algn="ctr"/>
                      <a:endParaRPr lang="fr-CH" dirty="0"/>
                    </a:p>
                    <a:p>
                      <a:pPr algn="ctr"/>
                      <a:endParaRPr lang="fr-CH" dirty="0"/>
                    </a:p>
                    <a:p>
                      <a:pPr algn="ctr"/>
                      <a:endParaRPr lang="fr-CH" dirty="0"/>
                    </a:p>
                    <a:p>
                      <a:pPr algn="ctr"/>
                      <a:endParaRPr lang="fr-CH" dirty="0"/>
                    </a:p>
                    <a:p>
                      <a:pPr algn="ctr"/>
                      <a:endParaRPr lang="fr-CH" dirty="0"/>
                    </a:p>
                    <a:p>
                      <a:pPr algn="ctr"/>
                      <a:endParaRPr lang="fr-CH" dirty="0"/>
                    </a:p>
                    <a:p>
                      <a:pPr algn="ctr"/>
                      <a:endParaRPr lang="fr-CH" dirty="0"/>
                    </a:p>
                    <a:p>
                      <a:pPr algn="ctr"/>
                      <a:endParaRPr lang="fr-CH" dirty="0"/>
                    </a:p>
                  </a:txBody>
                  <a:tcPr>
                    <a:lnR w="12700" cap="flat" cmpd="sng" algn="ctr">
                      <a:solidFill>
                        <a:schemeClr val="bg1"/>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tcPr>
                </a:tc>
                <a:tc>
                  <a:txBody>
                    <a:bodyPr/>
                    <a:lstStyle/>
                    <a:p>
                      <a:endParaRPr lang="fr-CH" sz="2400" dirty="0">
                        <a:latin typeface="+mn-lt"/>
                      </a:endParaRPr>
                    </a:p>
                    <a:p>
                      <a:r>
                        <a:rPr lang="fr-CH" sz="2400" b="1" u="sng" dirty="0">
                          <a:latin typeface="+mn-lt"/>
                        </a:rPr>
                        <a:t>4 informateurs</a:t>
                      </a:r>
                      <a:r>
                        <a:rPr lang="fr-CH" sz="2400" b="1" u="sng" baseline="0" dirty="0">
                          <a:latin typeface="+mn-lt"/>
                        </a:rPr>
                        <a:t> clés (IC) par AS</a:t>
                      </a:r>
                      <a:r>
                        <a:rPr lang="fr-FR" sz="2400" b="1" u="sng" baseline="0" dirty="0">
                          <a:latin typeface="+mn-lt"/>
                        </a:rPr>
                        <a:t> : </a:t>
                      </a:r>
                    </a:p>
                    <a:p>
                      <a:pPr marL="342900" indent="-342900">
                        <a:buFont typeface="Arial" panose="020B0604020202020204" pitchFamily="34" charset="0"/>
                        <a:buChar char="•"/>
                      </a:pPr>
                      <a:r>
                        <a:rPr lang="fr-FR" sz="2400" b="0" baseline="0" dirty="0">
                          <a:latin typeface="+mn-lt"/>
                        </a:rPr>
                        <a:t>3 IC ayant des connaissances générales sur les conditions de vie des populations vivant dans </a:t>
                      </a:r>
                      <a:r>
                        <a:rPr lang="fr-FR" sz="2400" b="0" baseline="0" dirty="0" smtClean="0">
                          <a:latin typeface="+mn-lt"/>
                        </a:rPr>
                        <a:t>l’AS (chefs religieux, traditionnels, superviseur pompe à eau, enseignant, cultivateur). Un </a:t>
                      </a:r>
                      <a:r>
                        <a:rPr lang="fr-FR" sz="2400" b="0" baseline="0" dirty="0">
                          <a:latin typeface="+mn-lt"/>
                        </a:rPr>
                        <a:t>IC ayant des connaissances spécifiques liées à la santé et les problèmes de santé rencontrés dans </a:t>
                      </a:r>
                      <a:r>
                        <a:rPr lang="fr-FR" sz="2400" b="0" baseline="0" dirty="0" smtClean="0">
                          <a:latin typeface="+mn-lt"/>
                        </a:rPr>
                        <a:t>l’AS (agent de soin, Infirmier)</a:t>
                      </a:r>
                    </a:p>
                    <a:p>
                      <a:pPr marL="342900" indent="-342900">
                        <a:buFont typeface="Arial" panose="020B0604020202020204" pitchFamily="34" charset="0"/>
                        <a:buChar char="•"/>
                      </a:pPr>
                      <a:r>
                        <a:rPr lang="fr-FR" sz="2400" b="0" baseline="0" dirty="0" smtClean="0">
                          <a:latin typeface="+mn-lt"/>
                        </a:rPr>
                        <a:t>Choix des IC : établissement d’une liste générale avec contact des IC par les partenaires en charge de leur ZS.</a:t>
                      </a:r>
                      <a:endParaRPr lang="fr-FR" sz="2400" b="0" baseline="0" dirty="0">
                        <a:latin typeface="+mn-lt"/>
                      </a:endParaRPr>
                    </a:p>
                    <a:p>
                      <a:endParaRPr lang="fr-CH" sz="1700" baseline="0" dirty="0">
                        <a:latin typeface="+mn-lt"/>
                      </a:endParaRPr>
                    </a:p>
                  </a:txBody>
                  <a:tcPr anchor="ctr">
                    <a:lnL w="12700" cap="flat" cmpd="sng" algn="ctr">
                      <a:solidFill>
                        <a:schemeClr val="bg1"/>
                      </a:solidFill>
                      <a:prstDash val="solid"/>
                      <a:round/>
                      <a:headEnd type="none" w="med" len="med"/>
                      <a:tailEnd type="none" w="med" len="med"/>
                    </a:lnL>
                    <a:lnT w="38100" cap="flat" cmpd="sng" algn="ctr">
                      <a:solidFill>
                        <a:schemeClr val="accent1"/>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10000"/>
                  </a:ext>
                </a:extLst>
              </a:tr>
              <a:tr h="2416583">
                <a:tc vMerge="1">
                  <a:txBody>
                    <a:bodyPr/>
                    <a:lstStyle/>
                    <a:p>
                      <a:endParaRPr lang="fr-F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2400" b="0" u="sng" baseline="0" dirty="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2400" b="1" u="sng" baseline="0" dirty="0">
                          <a:latin typeface="+mn-lt"/>
                        </a:rPr>
                        <a:t>2 types de questionnaires </a:t>
                      </a:r>
                      <a:r>
                        <a:rPr lang="fr-FR" sz="2400" b="1" baseline="0" dirty="0">
                          <a:latin typeface="+mn-lt"/>
                        </a:rPr>
                        <a:t>: </a:t>
                      </a:r>
                    </a:p>
                    <a:p>
                      <a:pPr marL="342900" marR="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2400" b="0" baseline="0" dirty="0">
                          <a:latin typeface="+mn-lt"/>
                        </a:rPr>
                        <a:t>Un questionnaire Santé comportant des questions spécifiques liées à l'infrastructure de santé et les problèmes de santé dans l’AS. </a:t>
                      </a:r>
                    </a:p>
                    <a:p>
                      <a:pPr marL="342900" marR="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2400" b="0" baseline="0" dirty="0">
                          <a:latin typeface="+mn-lt"/>
                        </a:rPr>
                        <a:t>Un questionnaire Général comportant des questions plus orientées vers les besoins </a:t>
                      </a:r>
                      <a:r>
                        <a:rPr lang="en-US" sz="2400" b="0" baseline="0" dirty="0">
                          <a:latin typeface="+mn-lt"/>
                        </a:rPr>
                        <a:t>et les </a:t>
                      </a:r>
                      <a:r>
                        <a:rPr lang="en-US" sz="2400" b="0" baseline="0" dirty="0" err="1">
                          <a:latin typeface="+mn-lt"/>
                        </a:rPr>
                        <a:t>vulnérabilités</a:t>
                      </a:r>
                      <a:r>
                        <a:rPr lang="en-US" sz="2400" b="0" baseline="0" dirty="0">
                          <a:latin typeface="+mn-lt"/>
                        </a:rPr>
                        <a:t> des populations.</a:t>
                      </a:r>
                      <a:endParaRPr lang="fr-CH" sz="2400" baseline="0" dirty="0">
                        <a:latin typeface="+mn-lt"/>
                      </a:endParaRPr>
                    </a:p>
                  </a:txBody>
                  <a:tcPr>
                    <a:lnL w="12700" cap="flat" cmpd="sng" algn="ctr">
                      <a:solidFill>
                        <a:schemeClr val="bg1"/>
                      </a:solidFill>
                      <a:prstDash val="solid"/>
                      <a:round/>
                      <a:headEnd type="none" w="med" len="med"/>
                      <a:tailEnd type="none" w="med" len="med"/>
                    </a:lnL>
                    <a:lnT w="12700" cap="flat" cmpd="sng" algn="ctr">
                      <a:solidFill>
                        <a:schemeClr val="accent1">
                          <a:lumMod val="60000"/>
                          <a:lumOff val="40000"/>
                        </a:schemeClr>
                      </a:solidFill>
                      <a:prstDash val="solid"/>
                      <a:round/>
                      <a:headEnd type="none" w="med" len="med"/>
                      <a:tailEnd type="none" w="med" len="med"/>
                    </a:lnT>
                    <a:lnB w="381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3873546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4650" y="174170"/>
            <a:ext cx="7947718" cy="673028"/>
          </a:xfrm>
        </p:spPr>
        <p:txBody>
          <a:bodyPr>
            <a:noAutofit/>
          </a:bodyPr>
          <a:lstStyle/>
          <a:p>
            <a:r>
              <a:rPr lang="fr-FR" sz="3600" b="0" noProof="0" dirty="0"/>
              <a:t>Méthodologie</a:t>
            </a:r>
          </a:p>
        </p:txBody>
      </p:sp>
      <p:graphicFrame>
        <p:nvGraphicFramePr>
          <p:cNvPr id="9" name="Espace réservé du contenu 8"/>
          <p:cNvGraphicFramePr>
            <a:graphicFrameLocks noGrp="1"/>
          </p:cNvGraphicFramePr>
          <p:nvPr>
            <p:ph idx="1"/>
            <p:extLst>
              <p:ext uri="{D42A27DB-BD31-4B8C-83A1-F6EECF244321}">
                <p14:modId xmlns:p14="http://schemas.microsoft.com/office/powerpoint/2010/main" val="799840633"/>
              </p:ext>
            </p:extLst>
          </p:nvPr>
        </p:nvGraphicFramePr>
        <p:xfrm>
          <a:off x="234650" y="847198"/>
          <a:ext cx="8223550" cy="6080760"/>
        </p:xfrm>
        <a:graphic>
          <a:graphicData uri="http://schemas.openxmlformats.org/drawingml/2006/table">
            <a:tbl>
              <a:tblPr firstRow="1" bandRow="1">
                <a:tableStyleId>{D27102A9-8310-4765-A935-A1911B00CA55}</a:tableStyleId>
              </a:tblPr>
              <a:tblGrid>
                <a:gridCol w="278674">
                  <a:extLst>
                    <a:ext uri="{9D8B030D-6E8A-4147-A177-3AD203B41FA5}">
                      <a16:colId xmlns:a16="http://schemas.microsoft.com/office/drawing/2014/main" val="20000"/>
                    </a:ext>
                  </a:extLst>
                </a:gridCol>
                <a:gridCol w="7944876">
                  <a:extLst>
                    <a:ext uri="{9D8B030D-6E8A-4147-A177-3AD203B41FA5}">
                      <a16:colId xmlns:a16="http://schemas.microsoft.com/office/drawing/2014/main" val="20001"/>
                    </a:ext>
                  </a:extLst>
                </a:gridCol>
              </a:tblGrid>
              <a:tr h="2732366">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CH" b="1"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fr-CH" b="1"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fr-CH" b="1" dirty="0"/>
                    </a:p>
                    <a:p>
                      <a:pPr algn="ctr"/>
                      <a:endParaRPr lang="fr-FR" dirty="0"/>
                    </a:p>
                  </a:txBody>
                  <a:tcPr>
                    <a:lnR w="12700" cap="flat" cmpd="sng" algn="ctr">
                      <a:solidFill>
                        <a:schemeClr val="bg1"/>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CH" sz="1700" baseline="0" dirty="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fr-CH" sz="2400" b="1" u="sng" baseline="0" dirty="0">
                          <a:latin typeface="+mn-lt"/>
                        </a:rPr>
                        <a:t>Unité de mesure :</a:t>
                      </a:r>
                    </a:p>
                    <a:p>
                      <a:pPr marL="342900" marR="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2400" b="0" dirty="0">
                          <a:latin typeface="+mn-lt"/>
                        </a:rPr>
                        <a:t>Les données sont collectées au niveau des AS</a:t>
                      </a:r>
                      <a:r>
                        <a:rPr lang="fr-CH" sz="2400" b="0" baseline="0" dirty="0">
                          <a:latin typeface="+mn-lt"/>
                        </a:rPr>
                        <a:t> au sein du </a:t>
                      </a:r>
                      <a:r>
                        <a:rPr lang="fr-CH" sz="2400" b="0" dirty="0">
                          <a:latin typeface="+mn-lt"/>
                        </a:rPr>
                        <a:t>village hébergeant le poste/centre de santé</a:t>
                      </a:r>
                      <a:r>
                        <a:rPr lang="fr-CH" sz="2400" b="0" dirty="0" smtClean="0">
                          <a:latin typeface="+mn-lt"/>
                        </a:rPr>
                        <a:t>.</a:t>
                      </a:r>
                      <a:endParaRPr lang="fr-CH" sz="2400" b="0" dirty="0">
                        <a:latin typeface="+mn-lt"/>
                      </a:endParaRPr>
                    </a:p>
                    <a:p>
                      <a:r>
                        <a:rPr lang="fr-CH" sz="2400" b="1" u="sng" dirty="0">
                          <a:latin typeface="+mn-lt"/>
                        </a:rPr>
                        <a:t>Unité d’analyse : </a:t>
                      </a:r>
                    </a:p>
                    <a:p>
                      <a:pPr marL="342900" indent="-342900">
                        <a:buFont typeface="Arial" panose="020B0604020202020204" pitchFamily="34" charset="0"/>
                        <a:buChar char="•"/>
                      </a:pPr>
                      <a:r>
                        <a:rPr lang="fr-CH" sz="2400" b="0" dirty="0">
                          <a:latin typeface="+mn-lt"/>
                        </a:rPr>
                        <a:t>L’analyse</a:t>
                      </a:r>
                      <a:r>
                        <a:rPr lang="fr-CH" sz="2400" b="0" baseline="0" dirty="0">
                          <a:latin typeface="+mn-lt"/>
                        </a:rPr>
                        <a:t> des indicateurs </a:t>
                      </a:r>
                      <a:r>
                        <a:rPr lang="fr-CH" sz="2400" b="0" kern="1200" baseline="0" dirty="0">
                          <a:solidFill>
                            <a:schemeClr val="dk1"/>
                          </a:solidFill>
                          <a:effectLst/>
                          <a:latin typeface="+mn-lt"/>
                          <a:ea typeface="+mn-ea"/>
                          <a:cs typeface="+mn-cs"/>
                        </a:rPr>
                        <a:t>et </a:t>
                      </a:r>
                      <a:r>
                        <a:rPr lang="fr-CH" sz="2400" b="0" kern="1200" dirty="0">
                          <a:solidFill>
                            <a:schemeClr val="dk1"/>
                          </a:solidFill>
                          <a:effectLst/>
                          <a:latin typeface="+mn-lt"/>
                          <a:ea typeface="+mn-ea"/>
                          <a:cs typeface="+mn-cs"/>
                        </a:rPr>
                        <a:t>données primaires se fera après</a:t>
                      </a:r>
                      <a:r>
                        <a:rPr lang="fr-CH" sz="2400" b="0" kern="1200" baseline="0" dirty="0">
                          <a:solidFill>
                            <a:schemeClr val="dk1"/>
                          </a:solidFill>
                          <a:effectLst/>
                          <a:latin typeface="+mn-lt"/>
                          <a:ea typeface="+mn-ea"/>
                          <a:cs typeface="+mn-cs"/>
                        </a:rPr>
                        <a:t> </a:t>
                      </a:r>
                      <a:r>
                        <a:rPr lang="fr-CH" sz="2400" b="0" kern="1200" dirty="0">
                          <a:solidFill>
                            <a:schemeClr val="dk1"/>
                          </a:solidFill>
                          <a:effectLst/>
                          <a:latin typeface="+mn-lt"/>
                          <a:ea typeface="+mn-ea"/>
                          <a:cs typeface="+mn-cs"/>
                        </a:rPr>
                        <a:t>agrégation au niveau de la ZS et de la province.</a:t>
                      </a:r>
                    </a:p>
                    <a:p>
                      <a:endParaRPr lang="fr-BE" sz="1700" noProof="0" dirty="0">
                        <a:solidFill>
                          <a:schemeClr val="tx1"/>
                        </a:solidFill>
                        <a:latin typeface="+mn-lt"/>
                      </a:endParaRPr>
                    </a:p>
                  </a:txBody>
                  <a:tcPr>
                    <a:lnL w="12700" cap="flat" cmpd="sng" algn="ctr">
                      <a:solidFill>
                        <a:schemeClr val="bg1"/>
                      </a:solidFill>
                      <a:prstDash val="solid"/>
                      <a:round/>
                      <a:headEnd type="none" w="med" len="med"/>
                      <a:tailEnd type="none" w="med" len="med"/>
                    </a:lnL>
                    <a:lnT w="381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0002"/>
                  </a:ext>
                </a:extLst>
              </a:tr>
              <a:tr h="3192711">
                <a:tc vMerge="1">
                  <a:txBody>
                    <a:bodyPr/>
                    <a:lstStyle/>
                    <a:p>
                      <a:pPr algn="ctr"/>
                      <a:endParaRPr lang="fr-FR" dirty="0"/>
                    </a:p>
                  </a:txBody>
                  <a:tcPr anchor="ctr">
                    <a:lnR w="12700" cap="flat" cmpd="sng" algn="ctr">
                      <a:solidFill>
                        <a:schemeClr val="accent1">
                          <a:lumMod val="60000"/>
                          <a:lumOff val="4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indent="0" algn="just">
                        <a:lnSpc>
                          <a:spcPct val="100000"/>
                        </a:lnSpc>
                        <a:buNone/>
                      </a:pPr>
                      <a:endParaRPr lang="fr-CH" sz="1700" u="sng" dirty="0">
                        <a:latin typeface="+mn-lt"/>
                      </a:endParaRPr>
                    </a:p>
                    <a:p>
                      <a:pPr marL="0" indent="0" algn="just">
                        <a:lnSpc>
                          <a:spcPct val="100000"/>
                        </a:lnSpc>
                        <a:buNone/>
                      </a:pPr>
                      <a:r>
                        <a:rPr lang="fr-CH" sz="2400" b="1" u="sng" dirty="0">
                          <a:latin typeface="+mn-lt"/>
                        </a:rPr>
                        <a:t>Triangulation</a:t>
                      </a:r>
                      <a:r>
                        <a:rPr lang="fr-CH" sz="2400" b="1" baseline="0" dirty="0">
                          <a:latin typeface="+mn-lt"/>
                        </a:rPr>
                        <a:t>: </a:t>
                      </a:r>
                    </a:p>
                    <a:p>
                      <a:pPr marL="342900" indent="-342900" algn="just">
                        <a:lnSpc>
                          <a:spcPct val="100000"/>
                        </a:lnSpc>
                        <a:buFont typeface="Arial" panose="020B0604020202020204" pitchFamily="34" charset="0"/>
                        <a:buChar char="•"/>
                      </a:pPr>
                      <a:r>
                        <a:rPr lang="fr-FR" sz="2400" baseline="0" dirty="0">
                          <a:latin typeface="+mn-lt"/>
                        </a:rPr>
                        <a:t>Les données récoltées avec le questionnaire Général seront triangulées entre les trois IC</a:t>
                      </a:r>
                      <a:r>
                        <a:rPr lang="fr-FR" sz="2400" baseline="0" dirty="0" smtClean="0">
                          <a:latin typeface="+mn-lt"/>
                        </a:rPr>
                        <a:t>. Méthode : choix de la réponse la plus commune, si pas de consensus application d’une pondération en fonction du rôle de l’IC/indicateur, si pas possible « pas de consensus ».</a:t>
                      </a:r>
                      <a:endParaRPr lang="fr-FR" sz="2400" baseline="0" dirty="0">
                        <a:latin typeface="+mn-lt"/>
                      </a:endParaRPr>
                    </a:p>
                    <a:p>
                      <a:pPr marL="0" indent="0" algn="just">
                        <a:lnSpc>
                          <a:spcPct val="100000"/>
                        </a:lnSpc>
                        <a:buNone/>
                      </a:pPr>
                      <a:r>
                        <a:rPr lang="fr-CH" sz="2400" b="1" u="sng" dirty="0">
                          <a:latin typeface="+mn-lt"/>
                        </a:rPr>
                        <a:t>NB: résultats </a:t>
                      </a:r>
                      <a:r>
                        <a:rPr lang="fr-CH" sz="2400" b="1" u="sng" dirty="0">
                          <a:solidFill>
                            <a:schemeClr val="tx1"/>
                          </a:solidFill>
                          <a:latin typeface="+mn-lt"/>
                          <a:sym typeface="Wingdings" panose="05000000000000000000" pitchFamily="2" charset="2"/>
                        </a:rPr>
                        <a:t>indicatifs au niveau de</a:t>
                      </a:r>
                      <a:r>
                        <a:rPr lang="fr-CH" sz="2400" b="1" u="sng" baseline="0" dirty="0">
                          <a:solidFill>
                            <a:schemeClr val="tx1"/>
                          </a:solidFill>
                          <a:latin typeface="+mn-lt"/>
                          <a:sym typeface="Wingdings" panose="05000000000000000000" pitchFamily="2" charset="2"/>
                        </a:rPr>
                        <a:t>s Zones de santé car reposent sur des réponses fournies par des IC !</a:t>
                      </a:r>
                      <a:endParaRPr lang="fr-CH" sz="2400" b="1" dirty="0">
                        <a:solidFill>
                          <a:schemeClr val="tx1"/>
                        </a:solidFill>
                        <a:latin typeface="+mn-lt"/>
                      </a:endParaRPr>
                    </a:p>
                  </a:txBody>
                  <a:tcPr>
                    <a:lnL w="12700" cap="flat" cmpd="sng" algn="ctr">
                      <a:solidFill>
                        <a:schemeClr val="bg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790003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2398755720"/>
              </p:ext>
            </p:extLst>
          </p:nvPr>
        </p:nvGraphicFramePr>
        <p:xfrm>
          <a:off x="452599" y="1206230"/>
          <a:ext cx="7948612" cy="55755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itre 1"/>
          <p:cNvSpPr>
            <a:spLocks noGrp="1"/>
          </p:cNvSpPr>
          <p:nvPr>
            <p:ph type="title"/>
          </p:nvPr>
        </p:nvSpPr>
        <p:spPr>
          <a:xfrm>
            <a:off x="233756" y="365127"/>
            <a:ext cx="7947718" cy="673028"/>
          </a:xfrm>
        </p:spPr>
        <p:txBody>
          <a:bodyPr>
            <a:noAutofit/>
          </a:bodyPr>
          <a:lstStyle/>
          <a:p>
            <a:r>
              <a:rPr lang="fr-FR" sz="4000" b="0" noProof="0" dirty="0"/>
              <a:t>Calendrier</a:t>
            </a:r>
          </a:p>
        </p:txBody>
      </p:sp>
      <p:pic>
        <p:nvPicPr>
          <p:cNvPr id="6" name="Picture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pic>
        <p:nvPicPr>
          <p:cNvPr id="7" name="Picture 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3310309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
          <p:cNvSpPr>
            <a:spLocks noChangeArrowheads="1"/>
          </p:cNvSpPr>
          <p:nvPr/>
        </p:nvSpPr>
        <p:spPr bwMode="auto">
          <a:xfrm>
            <a:off x="0" y="0"/>
            <a:ext cx="9144000" cy="6188075"/>
          </a:xfrm>
          <a:prstGeom prst="rect">
            <a:avLst/>
          </a:prstGeom>
          <a:noFill/>
          <a:ln>
            <a:noFill/>
          </a:ln>
          <a:extLst/>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defRPr/>
            </a:pPr>
            <a:endParaRPr lang="fr-CH" altLang="en-US" sz="2400" dirty="0"/>
          </a:p>
        </p:txBody>
      </p:sp>
      <p:sp>
        <p:nvSpPr>
          <p:cNvPr id="4102" name="Rectangle 11"/>
          <p:cNvSpPr>
            <a:spLocks noGrp="1" noChangeArrowheads="1"/>
          </p:cNvSpPr>
          <p:nvPr>
            <p:ph type="ctrTitle"/>
          </p:nvPr>
        </p:nvSpPr>
        <p:spPr>
          <a:xfrm>
            <a:off x="714375" y="2052638"/>
            <a:ext cx="7962899" cy="1216025"/>
          </a:xfrm>
        </p:spPr>
        <p:txBody>
          <a:bodyPr>
            <a:noAutofit/>
          </a:bodyPr>
          <a:lstStyle/>
          <a:p>
            <a:pPr algn="ctr" eaLnBrk="1" hangingPunct="1">
              <a:lnSpc>
                <a:spcPct val="80000"/>
              </a:lnSpc>
              <a:defRPr/>
            </a:pPr>
            <a:r>
              <a:rPr lang="fr-FR" altLang="en-US" cap="small" noProof="0" dirty="0">
                <a:solidFill>
                  <a:schemeClr val="bg2">
                    <a:lumMod val="50000"/>
                  </a:schemeClr>
                </a:solidFill>
              </a:rPr>
              <a:t>3. RESULTATS CLES</a:t>
            </a:r>
          </a:p>
        </p:txBody>
      </p:sp>
      <p:sp>
        <p:nvSpPr>
          <p:cNvPr id="6" name="Rectangle 5"/>
          <p:cNvSpPr/>
          <p:nvPr/>
        </p:nvSpPr>
        <p:spPr>
          <a:xfrm>
            <a:off x="1589088" y="3514725"/>
            <a:ext cx="5875337" cy="15875"/>
          </a:xfrm>
          <a:prstGeom prst="rect">
            <a:avLst/>
          </a:prstGeom>
          <a:solidFill>
            <a:schemeClr val="tx2">
              <a:lumMod val="50000"/>
              <a:lumOff val="50000"/>
            </a:schemeClr>
          </a:solidFill>
          <a:ln>
            <a:solidFill>
              <a:schemeClr val="tx2">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fr-CH"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7137" y="6397879"/>
            <a:ext cx="2364673" cy="415416"/>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96529" y="6377014"/>
            <a:ext cx="1260453" cy="457146"/>
          </a:xfrm>
          <a:prstGeom prst="rect">
            <a:avLst/>
          </a:prstGeom>
        </p:spPr>
      </p:pic>
    </p:spTree>
    <p:extLst>
      <p:ext uri="{BB962C8B-B14F-4D97-AF65-F5344CB8AC3E}">
        <p14:creationId xmlns:p14="http://schemas.microsoft.com/office/powerpoint/2010/main" val="923225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
          <p:cNvSpPr>
            <a:spLocks noChangeArrowheads="1"/>
          </p:cNvSpPr>
          <p:nvPr/>
        </p:nvSpPr>
        <p:spPr bwMode="auto">
          <a:xfrm>
            <a:off x="0" y="0"/>
            <a:ext cx="9144000" cy="6188075"/>
          </a:xfrm>
          <a:prstGeom prst="rect">
            <a:avLst/>
          </a:prstGeom>
          <a:noFill/>
          <a:ln>
            <a:noFill/>
          </a:ln>
          <a:extLst/>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defRPr/>
            </a:pPr>
            <a:endParaRPr lang="fr-CH" altLang="en-US" sz="2400" dirty="0"/>
          </a:p>
        </p:txBody>
      </p:sp>
      <p:sp>
        <p:nvSpPr>
          <p:cNvPr id="4102" name="Rectangle 11"/>
          <p:cNvSpPr>
            <a:spLocks noGrp="1" noChangeArrowheads="1"/>
          </p:cNvSpPr>
          <p:nvPr>
            <p:ph type="ctrTitle"/>
          </p:nvPr>
        </p:nvSpPr>
        <p:spPr>
          <a:xfrm>
            <a:off x="714375" y="2052638"/>
            <a:ext cx="7962899" cy="1216025"/>
          </a:xfrm>
        </p:spPr>
        <p:txBody>
          <a:bodyPr>
            <a:noAutofit/>
          </a:bodyPr>
          <a:lstStyle/>
          <a:p>
            <a:pPr algn="ctr">
              <a:lnSpc>
                <a:spcPct val="80000"/>
              </a:lnSpc>
              <a:defRPr/>
            </a:pPr>
            <a:r>
              <a:rPr lang="fr-FR" altLang="en-US" cap="small" noProof="0" dirty="0">
                <a:solidFill>
                  <a:schemeClr val="bg2">
                    <a:lumMod val="50000"/>
                  </a:schemeClr>
                </a:solidFill>
              </a:rPr>
              <a:t>3. 1. Mouvements de population</a:t>
            </a:r>
          </a:p>
        </p:txBody>
      </p:sp>
      <p:sp>
        <p:nvSpPr>
          <p:cNvPr id="6" name="Rectangle 5"/>
          <p:cNvSpPr/>
          <p:nvPr/>
        </p:nvSpPr>
        <p:spPr>
          <a:xfrm>
            <a:off x="1589088" y="3514725"/>
            <a:ext cx="5875337" cy="15875"/>
          </a:xfrm>
          <a:prstGeom prst="rect">
            <a:avLst/>
          </a:prstGeom>
          <a:solidFill>
            <a:schemeClr val="tx2">
              <a:lumMod val="50000"/>
              <a:lumOff val="50000"/>
            </a:schemeClr>
          </a:solidFill>
          <a:ln>
            <a:solidFill>
              <a:schemeClr val="tx2">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fr-CH"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7137" y="6397879"/>
            <a:ext cx="2364673" cy="415416"/>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8422" y="6356149"/>
            <a:ext cx="1260453" cy="457146"/>
          </a:xfrm>
          <a:prstGeom prst="rect">
            <a:avLst/>
          </a:prstGeom>
        </p:spPr>
      </p:pic>
    </p:spTree>
    <p:extLst>
      <p:ext uri="{BB962C8B-B14F-4D97-AF65-F5344CB8AC3E}">
        <p14:creationId xmlns:p14="http://schemas.microsoft.com/office/powerpoint/2010/main" val="2482670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756" y="365126"/>
            <a:ext cx="7947718" cy="675733"/>
          </a:xfrm>
        </p:spPr>
        <p:txBody>
          <a:bodyPr>
            <a:normAutofit/>
          </a:bodyPr>
          <a:lstStyle/>
          <a:p>
            <a:r>
              <a:rPr lang="fr-FR" sz="3600" b="0" noProof="0" dirty="0"/>
              <a:t>Données démographiques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8564136"/>
              </p:ext>
            </p:extLst>
          </p:nvPr>
        </p:nvGraphicFramePr>
        <p:xfrm>
          <a:off x="340772" y="2117958"/>
          <a:ext cx="7840702" cy="4255006"/>
        </p:xfrm>
        <a:graphic>
          <a:graphicData uri="http://schemas.openxmlformats.org/drawingml/2006/table">
            <a:tbl>
              <a:tblPr firstRow="1" bandRow="1">
                <a:tableStyleId>{5C22544A-7EE6-4342-B048-85BDC9FD1C3A}</a:tableStyleId>
              </a:tblPr>
              <a:tblGrid>
                <a:gridCol w="3009583">
                  <a:extLst>
                    <a:ext uri="{9D8B030D-6E8A-4147-A177-3AD203B41FA5}">
                      <a16:colId xmlns:a16="http://schemas.microsoft.com/office/drawing/2014/main" val="1039723033"/>
                    </a:ext>
                  </a:extLst>
                </a:gridCol>
                <a:gridCol w="2530586">
                  <a:extLst>
                    <a:ext uri="{9D8B030D-6E8A-4147-A177-3AD203B41FA5}">
                      <a16:colId xmlns:a16="http://schemas.microsoft.com/office/drawing/2014/main" val="3984500619"/>
                    </a:ext>
                  </a:extLst>
                </a:gridCol>
                <a:gridCol w="2300533">
                  <a:extLst>
                    <a:ext uri="{9D8B030D-6E8A-4147-A177-3AD203B41FA5}">
                      <a16:colId xmlns:a16="http://schemas.microsoft.com/office/drawing/2014/main" val="3685342166"/>
                    </a:ext>
                  </a:extLst>
                </a:gridCol>
              </a:tblGrid>
              <a:tr h="390018">
                <a:tc>
                  <a:txBody>
                    <a:bodyPr/>
                    <a:lstStyle/>
                    <a:p>
                      <a:r>
                        <a:rPr lang="en-US" sz="2400" dirty="0">
                          <a:latin typeface="+mn-lt"/>
                        </a:rPr>
                        <a:t>Zone</a:t>
                      </a:r>
                      <a:r>
                        <a:rPr lang="en-US" sz="2400" baseline="0" dirty="0">
                          <a:latin typeface="+mn-lt"/>
                        </a:rPr>
                        <a:t> de santé</a:t>
                      </a:r>
                      <a:endParaRPr lang="en-US" sz="2400" dirty="0">
                        <a:latin typeface="+mn-lt"/>
                      </a:endParaRPr>
                    </a:p>
                  </a:txBody>
                  <a:tcPr/>
                </a:tc>
                <a:tc>
                  <a:txBody>
                    <a:bodyPr/>
                    <a:lstStyle/>
                    <a:p>
                      <a:r>
                        <a:rPr lang="en-US" sz="2400" dirty="0">
                          <a:latin typeface="+mn-lt"/>
                        </a:rPr>
                        <a:t># villages par ZS</a:t>
                      </a:r>
                    </a:p>
                  </a:txBody>
                  <a:tcPr/>
                </a:tc>
                <a:tc>
                  <a:txBody>
                    <a:bodyPr/>
                    <a:lstStyle/>
                    <a:p>
                      <a:pPr algn="ctr" fontAlgn="b"/>
                      <a:r>
                        <a:rPr lang="en-US" sz="2400" b="1" i="0" u="none" strike="noStrike" dirty="0">
                          <a:solidFill>
                            <a:schemeClr val="bg1"/>
                          </a:solidFill>
                          <a:effectLst/>
                          <a:latin typeface="+mn-lt"/>
                        </a:rPr>
                        <a:t># AS </a:t>
                      </a:r>
                      <a:r>
                        <a:rPr lang="en-US" sz="2400" b="1" i="0" u="none" strike="noStrike" dirty="0" err="1">
                          <a:solidFill>
                            <a:schemeClr val="bg1"/>
                          </a:solidFill>
                          <a:effectLst/>
                          <a:latin typeface="+mn-lt"/>
                        </a:rPr>
                        <a:t>couvertes</a:t>
                      </a:r>
                      <a:r>
                        <a:rPr lang="en-US" sz="2400" b="1" i="0" u="none" strike="noStrike" dirty="0">
                          <a:solidFill>
                            <a:schemeClr val="bg1"/>
                          </a:solidFill>
                          <a:effectLst/>
                          <a:latin typeface="+mn-lt"/>
                        </a:rPr>
                        <a:t> par ZS</a:t>
                      </a:r>
                    </a:p>
                  </a:txBody>
                  <a:tcPr marL="7620" marR="7620" marT="7620" marB="0" anchor="ctr"/>
                </a:tc>
                <a:extLst>
                  <a:ext uri="{0D108BD9-81ED-4DB2-BD59-A6C34878D82A}">
                    <a16:rowId xmlns:a16="http://schemas.microsoft.com/office/drawing/2014/main" val="3439804926"/>
                  </a:ext>
                </a:extLst>
              </a:tr>
              <a:tr h="390018">
                <a:tc>
                  <a:txBody>
                    <a:bodyPr/>
                    <a:lstStyle/>
                    <a:p>
                      <a:pPr algn="l" fontAlgn="b"/>
                      <a:r>
                        <a:rPr lang="en-US" sz="2400" b="1" i="0" u="none" strike="noStrike" dirty="0" err="1">
                          <a:solidFill>
                            <a:srgbClr val="5A5959"/>
                          </a:solidFill>
                          <a:effectLst/>
                          <a:latin typeface="+mn-lt"/>
                        </a:rPr>
                        <a:t>Kabambare</a:t>
                      </a:r>
                      <a:endParaRPr lang="en-US" sz="2400" b="1" i="0" u="none" strike="noStrike" dirty="0">
                        <a:solidFill>
                          <a:srgbClr val="5A5959"/>
                        </a:solidFill>
                        <a:effectLst/>
                        <a:latin typeface="+mn-lt"/>
                      </a:endParaRPr>
                    </a:p>
                  </a:txBody>
                  <a:tcPr marR="7620" marT="7620" marB="0" anchor="b"/>
                </a:tc>
                <a:tc>
                  <a:txBody>
                    <a:bodyPr/>
                    <a:lstStyle/>
                    <a:p>
                      <a:pPr algn="ctr" fontAlgn="b"/>
                      <a:r>
                        <a:rPr lang="en-US" sz="2400" b="1" i="0" u="none" strike="noStrike" dirty="0">
                          <a:solidFill>
                            <a:srgbClr val="5A5959"/>
                          </a:solidFill>
                          <a:effectLst/>
                          <a:latin typeface="+mn-lt"/>
                        </a:rPr>
                        <a:t>254</a:t>
                      </a:r>
                    </a:p>
                  </a:txBody>
                  <a:tcPr marL="7620" marR="7620" marT="7620" marB="0" anchor="b"/>
                </a:tc>
                <a:tc>
                  <a:txBody>
                    <a:bodyPr/>
                    <a:lstStyle/>
                    <a:p>
                      <a:pPr algn="ctr" fontAlgn="b"/>
                      <a:r>
                        <a:rPr lang="en-US" sz="2400" b="1" i="0" u="none" strike="noStrike">
                          <a:solidFill>
                            <a:srgbClr val="5A5959"/>
                          </a:solidFill>
                          <a:effectLst/>
                          <a:latin typeface="+mn-lt"/>
                        </a:rPr>
                        <a:t>13</a:t>
                      </a:r>
                    </a:p>
                  </a:txBody>
                  <a:tcPr marL="7620" marR="7620" marT="7620" marB="0" anchor="b"/>
                </a:tc>
                <a:extLst>
                  <a:ext uri="{0D108BD9-81ED-4DB2-BD59-A6C34878D82A}">
                    <a16:rowId xmlns:a16="http://schemas.microsoft.com/office/drawing/2014/main" val="373098806"/>
                  </a:ext>
                </a:extLst>
              </a:tr>
              <a:tr h="371810">
                <a:tc>
                  <a:txBody>
                    <a:bodyPr/>
                    <a:lstStyle/>
                    <a:p>
                      <a:pPr algn="l" fontAlgn="b"/>
                      <a:r>
                        <a:rPr lang="en-US" sz="2400" b="1" i="0" u="none" strike="noStrike" dirty="0" err="1">
                          <a:solidFill>
                            <a:srgbClr val="5A5959"/>
                          </a:solidFill>
                          <a:effectLst/>
                          <a:latin typeface="+mn-lt"/>
                        </a:rPr>
                        <a:t>Saramabila</a:t>
                      </a:r>
                      <a:endParaRPr lang="en-US" sz="2400" b="1" i="0" u="none" strike="noStrike" dirty="0">
                        <a:solidFill>
                          <a:srgbClr val="5A5959"/>
                        </a:solidFill>
                        <a:effectLst/>
                        <a:latin typeface="+mn-lt"/>
                      </a:endParaRPr>
                    </a:p>
                  </a:txBody>
                  <a:tcPr marR="7620" marT="7620" marB="0" anchor="b"/>
                </a:tc>
                <a:tc>
                  <a:txBody>
                    <a:bodyPr/>
                    <a:lstStyle/>
                    <a:p>
                      <a:pPr algn="ctr" fontAlgn="b"/>
                      <a:r>
                        <a:rPr lang="en-US" sz="2400" b="1" i="0" u="none" strike="noStrike" dirty="0">
                          <a:solidFill>
                            <a:srgbClr val="5A5959"/>
                          </a:solidFill>
                          <a:effectLst/>
                          <a:latin typeface="+mn-lt"/>
                        </a:rPr>
                        <a:t>166</a:t>
                      </a:r>
                    </a:p>
                  </a:txBody>
                  <a:tcPr marL="7620" marR="7620" marT="7620" marB="0" anchor="b"/>
                </a:tc>
                <a:tc>
                  <a:txBody>
                    <a:bodyPr/>
                    <a:lstStyle/>
                    <a:p>
                      <a:pPr algn="ctr" fontAlgn="b"/>
                      <a:r>
                        <a:rPr lang="en-US" sz="2400" b="1" i="0" u="none" strike="noStrike">
                          <a:solidFill>
                            <a:srgbClr val="5A5959"/>
                          </a:solidFill>
                          <a:effectLst/>
                          <a:latin typeface="+mn-lt"/>
                        </a:rPr>
                        <a:t>18</a:t>
                      </a:r>
                    </a:p>
                  </a:txBody>
                  <a:tcPr marL="7620" marR="7620" marT="7620" marB="0" anchor="b"/>
                </a:tc>
                <a:extLst>
                  <a:ext uri="{0D108BD9-81ED-4DB2-BD59-A6C34878D82A}">
                    <a16:rowId xmlns:a16="http://schemas.microsoft.com/office/drawing/2014/main" val="2110345153"/>
                  </a:ext>
                </a:extLst>
              </a:tr>
              <a:tr h="390018">
                <a:tc>
                  <a:txBody>
                    <a:bodyPr/>
                    <a:lstStyle/>
                    <a:p>
                      <a:pPr algn="l" fontAlgn="b"/>
                      <a:r>
                        <a:rPr lang="en-US" sz="2400" b="1" i="0" u="none" strike="noStrike" dirty="0" err="1">
                          <a:solidFill>
                            <a:srgbClr val="5A5959"/>
                          </a:solidFill>
                          <a:effectLst/>
                          <a:latin typeface="+mn-lt"/>
                        </a:rPr>
                        <a:t>Fizi</a:t>
                      </a:r>
                      <a:endParaRPr lang="en-US" sz="2400" b="1" i="0" u="none" strike="noStrike" dirty="0">
                        <a:solidFill>
                          <a:srgbClr val="5A5959"/>
                        </a:solidFill>
                        <a:effectLst/>
                        <a:latin typeface="+mn-lt"/>
                      </a:endParaRPr>
                    </a:p>
                  </a:txBody>
                  <a:tcPr marR="7620" marT="7620" marB="0" anchor="b"/>
                </a:tc>
                <a:tc>
                  <a:txBody>
                    <a:bodyPr/>
                    <a:lstStyle/>
                    <a:p>
                      <a:pPr algn="ctr" fontAlgn="b"/>
                      <a:r>
                        <a:rPr lang="en-US" sz="2400" b="1" i="0" u="none" strike="noStrike" dirty="0">
                          <a:solidFill>
                            <a:srgbClr val="5A5959"/>
                          </a:solidFill>
                          <a:effectLst/>
                          <a:latin typeface="+mn-lt"/>
                        </a:rPr>
                        <a:t>237</a:t>
                      </a:r>
                    </a:p>
                  </a:txBody>
                  <a:tcPr marL="7620" marR="7620" marT="7620" marB="0" anchor="b"/>
                </a:tc>
                <a:tc>
                  <a:txBody>
                    <a:bodyPr/>
                    <a:lstStyle/>
                    <a:p>
                      <a:pPr algn="ctr" fontAlgn="b"/>
                      <a:r>
                        <a:rPr lang="en-US" sz="2400" b="1" i="0" u="none" strike="noStrike" dirty="0">
                          <a:solidFill>
                            <a:srgbClr val="5A5959"/>
                          </a:solidFill>
                          <a:effectLst/>
                          <a:latin typeface="+mn-lt"/>
                        </a:rPr>
                        <a:t>20</a:t>
                      </a:r>
                    </a:p>
                  </a:txBody>
                  <a:tcPr marL="7620" marR="7620" marT="7620" marB="0" anchor="b"/>
                </a:tc>
                <a:extLst>
                  <a:ext uri="{0D108BD9-81ED-4DB2-BD59-A6C34878D82A}">
                    <a16:rowId xmlns:a16="http://schemas.microsoft.com/office/drawing/2014/main" val="826401919"/>
                  </a:ext>
                </a:extLst>
              </a:tr>
              <a:tr h="390018">
                <a:tc>
                  <a:txBody>
                    <a:bodyPr/>
                    <a:lstStyle/>
                    <a:p>
                      <a:pPr algn="l" fontAlgn="b"/>
                      <a:r>
                        <a:rPr lang="en-US" sz="2400" b="1" i="0" u="none" strike="noStrike" dirty="0" err="1">
                          <a:solidFill>
                            <a:srgbClr val="5A5959"/>
                          </a:solidFill>
                          <a:effectLst/>
                          <a:latin typeface="+mn-lt"/>
                        </a:rPr>
                        <a:t>Kalehe</a:t>
                      </a:r>
                      <a:endParaRPr lang="en-US" sz="2400" b="1" i="0" u="none" strike="noStrike" dirty="0">
                        <a:solidFill>
                          <a:srgbClr val="5A5959"/>
                        </a:solidFill>
                        <a:effectLst/>
                        <a:latin typeface="+mn-lt"/>
                      </a:endParaRPr>
                    </a:p>
                  </a:txBody>
                  <a:tcPr marR="7620" marT="7620" marB="0" anchor="b"/>
                </a:tc>
                <a:tc>
                  <a:txBody>
                    <a:bodyPr/>
                    <a:lstStyle/>
                    <a:p>
                      <a:pPr algn="ctr" fontAlgn="b"/>
                      <a:r>
                        <a:rPr lang="en-US" sz="2400" b="1" i="0" u="none" strike="noStrike" dirty="0">
                          <a:solidFill>
                            <a:srgbClr val="5A5959"/>
                          </a:solidFill>
                          <a:effectLst/>
                          <a:latin typeface="+mn-lt"/>
                        </a:rPr>
                        <a:t>92</a:t>
                      </a:r>
                    </a:p>
                  </a:txBody>
                  <a:tcPr marL="7620" marR="7620" marT="7620" marB="0" anchor="b"/>
                </a:tc>
                <a:tc>
                  <a:txBody>
                    <a:bodyPr/>
                    <a:lstStyle/>
                    <a:p>
                      <a:pPr algn="ctr" fontAlgn="b"/>
                      <a:r>
                        <a:rPr lang="en-US" sz="2400" b="1" i="0" u="none" strike="noStrike">
                          <a:solidFill>
                            <a:srgbClr val="5A5959"/>
                          </a:solidFill>
                          <a:effectLst/>
                          <a:latin typeface="+mn-lt"/>
                        </a:rPr>
                        <a:t>12</a:t>
                      </a:r>
                    </a:p>
                  </a:txBody>
                  <a:tcPr marL="7620" marR="7620" marT="7620" marB="0" anchor="b"/>
                </a:tc>
                <a:extLst>
                  <a:ext uri="{0D108BD9-81ED-4DB2-BD59-A6C34878D82A}">
                    <a16:rowId xmlns:a16="http://schemas.microsoft.com/office/drawing/2014/main" val="3962576560"/>
                  </a:ext>
                </a:extLst>
              </a:tr>
              <a:tr h="390018">
                <a:tc>
                  <a:txBody>
                    <a:bodyPr/>
                    <a:lstStyle/>
                    <a:p>
                      <a:pPr algn="l" fontAlgn="b"/>
                      <a:r>
                        <a:rPr lang="en-US" sz="2400" b="1" i="0" u="none" strike="noStrike" dirty="0" err="1">
                          <a:solidFill>
                            <a:srgbClr val="5A5959"/>
                          </a:solidFill>
                          <a:effectLst/>
                          <a:latin typeface="+mn-lt"/>
                        </a:rPr>
                        <a:t>Kimbi</a:t>
                      </a:r>
                      <a:r>
                        <a:rPr lang="en-US" sz="2400" b="1" i="0" u="none" strike="noStrike" baseline="0" dirty="0">
                          <a:solidFill>
                            <a:srgbClr val="5A5959"/>
                          </a:solidFill>
                          <a:effectLst/>
                          <a:latin typeface="+mn-lt"/>
                        </a:rPr>
                        <a:t> </a:t>
                      </a:r>
                      <a:r>
                        <a:rPr lang="en-US" sz="2400" b="1" i="0" u="none" strike="noStrike" baseline="0" dirty="0" err="1">
                          <a:solidFill>
                            <a:srgbClr val="5A5959"/>
                          </a:solidFill>
                          <a:effectLst/>
                          <a:latin typeface="+mn-lt"/>
                        </a:rPr>
                        <a:t>L</a:t>
                      </a:r>
                      <a:r>
                        <a:rPr lang="en-US" sz="2400" b="1" i="0" u="none" strike="noStrike" dirty="0" err="1">
                          <a:solidFill>
                            <a:srgbClr val="5A5959"/>
                          </a:solidFill>
                          <a:effectLst/>
                          <a:latin typeface="+mn-lt"/>
                        </a:rPr>
                        <a:t>ulenge</a:t>
                      </a:r>
                      <a:endParaRPr lang="en-US" sz="2400" b="1" i="0" u="none" strike="noStrike" dirty="0">
                        <a:solidFill>
                          <a:srgbClr val="5A5959"/>
                        </a:solidFill>
                        <a:effectLst/>
                        <a:latin typeface="+mn-lt"/>
                      </a:endParaRPr>
                    </a:p>
                  </a:txBody>
                  <a:tcPr marR="7620" marT="7620" marB="0" anchor="b"/>
                </a:tc>
                <a:tc>
                  <a:txBody>
                    <a:bodyPr/>
                    <a:lstStyle/>
                    <a:p>
                      <a:pPr algn="ctr" fontAlgn="b"/>
                      <a:r>
                        <a:rPr lang="en-US" sz="2400" b="1" i="0" u="none" strike="noStrike" dirty="0">
                          <a:solidFill>
                            <a:srgbClr val="5A5959"/>
                          </a:solidFill>
                          <a:effectLst/>
                          <a:latin typeface="+mn-lt"/>
                        </a:rPr>
                        <a:t>180</a:t>
                      </a:r>
                    </a:p>
                  </a:txBody>
                  <a:tcPr marL="7620" marR="7620" marT="7620" marB="0" anchor="b"/>
                </a:tc>
                <a:tc>
                  <a:txBody>
                    <a:bodyPr/>
                    <a:lstStyle/>
                    <a:p>
                      <a:pPr algn="ctr" fontAlgn="b"/>
                      <a:r>
                        <a:rPr lang="en-US" sz="2400" b="1" i="0" u="none" strike="noStrike" dirty="0">
                          <a:solidFill>
                            <a:srgbClr val="5A5959"/>
                          </a:solidFill>
                          <a:effectLst/>
                          <a:latin typeface="+mn-lt"/>
                        </a:rPr>
                        <a:t>21</a:t>
                      </a:r>
                    </a:p>
                  </a:txBody>
                  <a:tcPr marL="7620" marR="7620" marT="7620" marB="0" anchor="b"/>
                </a:tc>
                <a:extLst>
                  <a:ext uri="{0D108BD9-81ED-4DB2-BD59-A6C34878D82A}">
                    <a16:rowId xmlns:a16="http://schemas.microsoft.com/office/drawing/2014/main" val="2106767520"/>
                  </a:ext>
                </a:extLst>
              </a:tr>
              <a:tr h="390018">
                <a:tc>
                  <a:txBody>
                    <a:bodyPr/>
                    <a:lstStyle/>
                    <a:p>
                      <a:pPr algn="l" fontAlgn="b"/>
                      <a:r>
                        <a:rPr lang="en-US" sz="2400" b="1" i="0" u="none" strike="noStrike" dirty="0" err="1">
                          <a:solidFill>
                            <a:srgbClr val="5A5959"/>
                          </a:solidFill>
                          <a:effectLst/>
                          <a:latin typeface="+mn-lt"/>
                        </a:rPr>
                        <a:t>Nundu</a:t>
                      </a:r>
                      <a:endParaRPr lang="en-US" sz="2400" b="1" i="0" u="none" strike="noStrike" dirty="0">
                        <a:solidFill>
                          <a:srgbClr val="5A5959"/>
                        </a:solidFill>
                        <a:effectLst/>
                        <a:latin typeface="+mn-lt"/>
                      </a:endParaRPr>
                    </a:p>
                  </a:txBody>
                  <a:tcPr marR="7620" marT="7620" marB="0" anchor="b"/>
                </a:tc>
                <a:tc>
                  <a:txBody>
                    <a:bodyPr/>
                    <a:lstStyle/>
                    <a:p>
                      <a:pPr algn="ctr" fontAlgn="b"/>
                      <a:r>
                        <a:rPr lang="en-US" sz="2400" b="1" i="0" u="none" strike="noStrike">
                          <a:solidFill>
                            <a:srgbClr val="5A5959"/>
                          </a:solidFill>
                          <a:effectLst/>
                          <a:latin typeface="+mn-lt"/>
                        </a:rPr>
                        <a:t>145</a:t>
                      </a:r>
                    </a:p>
                  </a:txBody>
                  <a:tcPr marL="7620" marR="7620" marT="7620" marB="0" anchor="b"/>
                </a:tc>
                <a:tc>
                  <a:txBody>
                    <a:bodyPr/>
                    <a:lstStyle/>
                    <a:p>
                      <a:pPr algn="ctr" fontAlgn="b"/>
                      <a:r>
                        <a:rPr lang="en-US" sz="2400" b="1" i="0" u="none" strike="noStrike">
                          <a:solidFill>
                            <a:srgbClr val="5A5959"/>
                          </a:solidFill>
                          <a:effectLst/>
                          <a:latin typeface="+mn-lt"/>
                        </a:rPr>
                        <a:t>18</a:t>
                      </a:r>
                    </a:p>
                  </a:txBody>
                  <a:tcPr marL="7620" marR="7620" marT="7620" marB="0" anchor="b"/>
                </a:tc>
                <a:extLst>
                  <a:ext uri="{0D108BD9-81ED-4DB2-BD59-A6C34878D82A}">
                    <a16:rowId xmlns:a16="http://schemas.microsoft.com/office/drawing/2014/main" val="3938171868"/>
                  </a:ext>
                </a:extLst>
              </a:tr>
              <a:tr h="390018">
                <a:tc>
                  <a:txBody>
                    <a:bodyPr/>
                    <a:lstStyle/>
                    <a:p>
                      <a:pPr algn="l" fontAlgn="b"/>
                      <a:r>
                        <a:rPr lang="en-US" sz="2400" b="1" i="0" u="none" strike="noStrike" dirty="0" err="1">
                          <a:solidFill>
                            <a:srgbClr val="5A5959"/>
                          </a:solidFill>
                          <a:effectLst/>
                          <a:latin typeface="+mn-lt"/>
                        </a:rPr>
                        <a:t>Shabunda</a:t>
                      </a:r>
                      <a:endParaRPr lang="en-US" sz="2400" b="1" i="0" u="none" strike="noStrike" dirty="0">
                        <a:solidFill>
                          <a:srgbClr val="5A5959"/>
                        </a:solidFill>
                        <a:effectLst/>
                        <a:latin typeface="+mn-lt"/>
                      </a:endParaRPr>
                    </a:p>
                  </a:txBody>
                  <a:tcPr marR="7620" marT="7620" marB="0" anchor="b"/>
                </a:tc>
                <a:tc>
                  <a:txBody>
                    <a:bodyPr/>
                    <a:lstStyle/>
                    <a:p>
                      <a:pPr algn="ctr" fontAlgn="b"/>
                      <a:r>
                        <a:rPr lang="en-US" sz="2400" b="1" i="0" u="none" strike="noStrike" dirty="0">
                          <a:solidFill>
                            <a:srgbClr val="5A5959"/>
                          </a:solidFill>
                          <a:effectLst/>
                          <a:latin typeface="+mn-lt"/>
                        </a:rPr>
                        <a:t>307</a:t>
                      </a:r>
                    </a:p>
                  </a:txBody>
                  <a:tcPr marL="7620" marR="7620" marT="7620" marB="0" anchor="b"/>
                </a:tc>
                <a:tc>
                  <a:txBody>
                    <a:bodyPr/>
                    <a:lstStyle/>
                    <a:p>
                      <a:pPr algn="ctr" fontAlgn="b"/>
                      <a:r>
                        <a:rPr lang="en-US" sz="2400" b="1" i="0" u="none" strike="noStrike">
                          <a:solidFill>
                            <a:srgbClr val="5A5959"/>
                          </a:solidFill>
                          <a:effectLst/>
                          <a:latin typeface="+mn-lt"/>
                        </a:rPr>
                        <a:t>20</a:t>
                      </a:r>
                    </a:p>
                  </a:txBody>
                  <a:tcPr marL="7620" marR="7620" marT="7620" marB="0" anchor="b"/>
                </a:tc>
                <a:extLst>
                  <a:ext uri="{0D108BD9-81ED-4DB2-BD59-A6C34878D82A}">
                    <a16:rowId xmlns:a16="http://schemas.microsoft.com/office/drawing/2014/main" val="3624880264"/>
                  </a:ext>
                </a:extLst>
              </a:tr>
              <a:tr h="390018">
                <a:tc>
                  <a:txBody>
                    <a:bodyPr/>
                    <a:lstStyle/>
                    <a:p>
                      <a:pPr algn="l" fontAlgn="b"/>
                      <a:r>
                        <a:rPr lang="en-US" sz="2400" b="1" i="0" u="none" strike="noStrike" dirty="0" err="1">
                          <a:solidFill>
                            <a:srgbClr val="5A5959"/>
                          </a:solidFill>
                          <a:effectLst/>
                          <a:latin typeface="+mn-lt"/>
                        </a:rPr>
                        <a:t>Uvira</a:t>
                      </a:r>
                      <a:endParaRPr lang="en-US" sz="2400" b="1" i="0" u="none" strike="noStrike" dirty="0">
                        <a:solidFill>
                          <a:srgbClr val="5A5959"/>
                        </a:solidFill>
                        <a:effectLst/>
                        <a:latin typeface="+mn-lt"/>
                      </a:endParaRPr>
                    </a:p>
                  </a:txBody>
                  <a:tcPr marR="7620" marT="7620" marB="0" anchor="b"/>
                </a:tc>
                <a:tc>
                  <a:txBody>
                    <a:bodyPr/>
                    <a:lstStyle/>
                    <a:p>
                      <a:pPr algn="ctr" fontAlgn="b"/>
                      <a:r>
                        <a:rPr lang="en-US" sz="2400" b="1" i="0" u="none" strike="noStrike" dirty="0">
                          <a:solidFill>
                            <a:srgbClr val="5A5959"/>
                          </a:solidFill>
                          <a:effectLst/>
                          <a:latin typeface="+mn-lt"/>
                        </a:rPr>
                        <a:t>309</a:t>
                      </a:r>
                    </a:p>
                  </a:txBody>
                  <a:tcPr marL="7620" marR="7620" marT="7620" marB="0" anchor="b"/>
                </a:tc>
                <a:tc>
                  <a:txBody>
                    <a:bodyPr/>
                    <a:lstStyle/>
                    <a:p>
                      <a:pPr algn="ctr" fontAlgn="b"/>
                      <a:r>
                        <a:rPr lang="en-US" sz="2400" b="1" i="0" u="none" strike="noStrike">
                          <a:solidFill>
                            <a:srgbClr val="5A5959"/>
                          </a:solidFill>
                          <a:effectLst/>
                          <a:latin typeface="+mn-lt"/>
                        </a:rPr>
                        <a:t>20</a:t>
                      </a:r>
                    </a:p>
                  </a:txBody>
                  <a:tcPr marL="7620" marR="7620" marT="7620" marB="0" anchor="b"/>
                </a:tc>
                <a:extLst>
                  <a:ext uri="{0D108BD9-81ED-4DB2-BD59-A6C34878D82A}">
                    <a16:rowId xmlns:a16="http://schemas.microsoft.com/office/drawing/2014/main" val="707211636"/>
                  </a:ext>
                </a:extLst>
              </a:tr>
              <a:tr h="412360">
                <a:tc>
                  <a:txBody>
                    <a:bodyPr/>
                    <a:lstStyle/>
                    <a:p>
                      <a:pPr algn="l" fontAlgn="b"/>
                      <a:r>
                        <a:rPr lang="en-US" sz="2400" b="1" i="0" u="none" strike="noStrike" dirty="0">
                          <a:solidFill>
                            <a:schemeClr val="bg1"/>
                          </a:solidFill>
                          <a:effectLst/>
                          <a:latin typeface="+mn-lt"/>
                        </a:rPr>
                        <a:t>Total</a:t>
                      </a:r>
                    </a:p>
                  </a:txBody>
                  <a:tcPr marR="7620" marT="7620" marB="0" anchor="b">
                    <a:solidFill>
                      <a:schemeClr val="accent1"/>
                    </a:solidFill>
                  </a:tcPr>
                </a:tc>
                <a:tc>
                  <a:txBody>
                    <a:bodyPr/>
                    <a:lstStyle/>
                    <a:p>
                      <a:pPr algn="ctr" fontAlgn="b"/>
                      <a:r>
                        <a:rPr lang="en-US" sz="2400" b="1" i="0" u="none" strike="noStrike" dirty="0">
                          <a:solidFill>
                            <a:schemeClr val="bg1"/>
                          </a:solidFill>
                          <a:effectLst/>
                          <a:latin typeface="+mn-lt"/>
                        </a:rPr>
                        <a:t>1 690</a:t>
                      </a:r>
                    </a:p>
                  </a:txBody>
                  <a:tcPr marL="7620" marR="7620" marT="7620" marB="0" anchor="b">
                    <a:solidFill>
                      <a:schemeClr val="accent1"/>
                    </a:solidFill>
                  </a:tcPr>
                </a:tc>
                <a:tc>
                  <a:txBody>
                    <a:bodyPr/>
                    <a:lstStyle/>
                    <a:p>
                      <a:pPr algn="ctr" fontAlgn="b"/>
                      <a:r>
                        <a:rPr lang="en-US" sz="2400" b="1" i="0" u="none" strike="noStrike" dirty="0">
                          <a:solidFill>
                            <a:schemeClr val="bg1"/>
                          </a:solidFill>
                          <a:effectLst/>
                          <a:latin typeface="+mn-lt"/>
                        </a:rPr>
                        <a:t>142</a:t>
                      </a:r>
                    </a:p>
                  </a:txBody>
                  <a:tcPr marL="7620" marR="7620" marT="7620" marB="0" anchor="b">
                    <a:solidFill>
                      <a:schemeClr val="accent1"/>
                    </a:solidFill>
                  </a:tcPr>
                </a:tc>
                <a:extLst>
                  <a:ext uri="{0D108BD9-81ED-4DB2-BD59-A6C34878D82A}">
                    <a16:rowId xmlns:a16="http://schemas.microsoft.com/office/drawing/2014/main" val="620543083"/>
                  </a:ext>
                </a:extLst>
              </a:tr>
            </a:tbl>
          </a:graphicData>
        </a:graphic>
      </p:graphicFrame>
      <p:sp>
        <p:nvSpPr>
          <p:cNvPr id="6" name="Rectangle 5"/>
          <p:cNvSpPr/>
          <p:nvPr/>
        </p:nvSpPr>
        <p:spPr>
          <a:xfrm>
            <a:off x="340772" y="1163910"/>
            <a:ext cx="8185682" cy="461665"/>
          </a:xfrm>
          <a:prstGeom prst="rect">
            <a:avLst/>
          </a:prstGeom>
        </p:spPr>
        <p:txBody>
          <a:bodyPr wrap="square">
            <a:spAutoFit/>
          </a:bodyPr>
          <a:lstStyle/>
          <a:p>
            <a:r>
              <a:rPr lang="fr-FR" sz="2400" b="1" dirty="0"/>
              <a:t>Nombre total de villages par ZS et nombre </a:t>
            </a:r>
            <a:r>
              <a:rPr lang="fr-FR" sz="2400" b="1" dirty="0" smtClean="0"/>
              <a:t>d’AS couvertes par ZS </a:t>
            </a:r>
            <a:r>
              <a:rPr lang="fr-FR" sz="2400" dirty="0"/>
              <a:t>:</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476624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756" y="174170"/>
            <a:ext cx="7947718" cy="673028"/>
          </a:xfrm>
        </p:spPr>
        <p:txBody>
          <a:bodyPr>
            <a:normAutofit/>
          </a:bodyPr>
          <a:lstStyle/>
          <a:p>
            <a:r>
              <a:rPr lang="fr-FR" sz="3600" b="0" noProof="0" dirty="0"/>
              <a:t>Présence de groupes de population</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graphicFrame>
        <p:nvGraphicFramePr>
          <p:cNvPr id="8" name="Chart 7"/>
          <p:cNvGraphicFramePr>
            <a:graphicFrameLocks/>
          </p:cNvGraphicFramePr>
          <p:nvPr>
            <p:extLst>
              <p:ext uri="{D42A27DB-BD31-4B8C-83A1-F6EECF244321}">
                <p14:modId xmlns:p14="http://schemas.microsoft.com/office/powerpoint/2010/main" val="1165124524"/>
              </p:ext>
            </p:extLst>
          </p:nvPr>
        </p:nvGraphicFramePr>
        <p:xfrm>
          <a:off x="233756" y="1038155"/>
          <a:ext cx="8231818" cy="5319251"/>
        </p:xfrm>
        <a:graphic>
          <a:graphicData uri="http://schemas.openxmlformats.org/drawingml/2006/chart">
            <c:chart xmlns:c="http://schemas.openxmlformats.org/drawingml/2006/chart" xmlns:r="http://schemas.openxmlformats.org/officeDocument/2006/relationships" r:id="rId4"/>
          </a:graphicData>
        </a:graphic>
      </p:graphicFrame>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2113606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3509" y="174170"/>
            <a:ext cx="7947718" cy="673028"/>
          </a:xfrm>
        </p:spPr>
        <p:txBody>
          <a:bodyPr>
            <a:normAutofit/>
          </a:bodyPr>
          <a:lstStyle/>
          <a:p>
            <a:r>
              <a:rPr lang="fr-FR" sz="3600" b="0" noProof="0" dirty="0"/>
              <a:t>Présence de groupes de population</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3376630386"/>
              </p:ext>
            </p:extLst>
          </p:nvPr>
        </p:nvGraphicFramePr>
        <p:xfrm>
          <a:off x="470251" y="1682784"/>
          <a:ext cx="3717809" cy="3658107"/>
        </p:xfrm>
        <a:graphic>
          <a:graphicData uri="http://schemas.openxmlformats.org/drawingml/2006/table">
            <a:tbl>
              <a:tblPr lastRow="1">
                <a:tableStyleId>{5C22544A-7EE6-4342-B048-85BDC9FD1C3A}</a:tableStyleId>
              </a:tblPr>
              <a:tblGrid>
                <a:gridCol w="1981201">
                  <a:extLst>
                    <a:ext uri="{9D8B030D-6E8A-4147-A177-3AD203B41FA5}">
                      <a16:colId xmlns:a16="http://schemas.microsoft.com/office/drawing/2014/main" val="3746163905"/>
                    </a:ext>
                  </a:extLst>
                </a:gridCol>
                <a:gridCol w="1736608">
                  <a:extLst>
                    <a:ext uri="{9D8B030D-6E8A-4147-A177-3AD203B41FA5}">
                      <a16:colId xmlns:a16="http://schemas.microsoft.com/office/drawing/2014/main" val="3682261344"/>
                    </a:ext>
                  </a:extLst>
                </a:gridCol>
              </a:tblGrid>
              <a:tr h="400219">
                <a:tc>
                  <a:txBody>
                    <a:bodyPr/>
                    <a:lstStyle/>
                    <a:p>
                      <a:pPr algn="ctr" fontAlgn="b"/>
                      <a:r>
                        <a:rPr lang="en-US" sz="2400" b="1" u="none" strike="noStrike" dirty="0" err="1">
                          <a:solidFill>
                            <a:srgbClr val="5A5959"/>
                          </a:solidFill>
                          <a:effectLst/>
                        </a:rPr>
                        <a:t>Kabambare</a:t>
                      </a:r>
                      <a:endParaRPr lang="en-US" sz="2400" b="1" i="0" u="none" strike="noStrike" dirty="0">
                        <a:solidFill>
                          <a:srgbClr val="5A5959"/>
                        </a:solidFill>
                        <a:effectLst/>
                        <a:latin typeface="Arial Narrow" panose="020B0606020202030204" pitchFamily="34" charset="0"/>
                      </a:endParaRPr>
                    </a:p>
                  </a:txBody>
                  <a:tcPr marL="7620" marR="7620" marT="7620" marB="0" anchor="b"/>
                </a:tc>
                <a:tc>
                  <a:txBody>
                    <a:bodyPr/>
                    <a:lstStyle/>
                    <a:p>
                      <a:pPr algn="ctr" fontAlgn="b"/>
                      <a:r>
                        <a:rPr lang="en-US" sz="2400" b="1" u="none" strike="noStrike" dirty="0">
                          <a:solidFill>
                            <a:srgbClr val="5A5959"/>
                          </a:solidFill>
                          <a:effectLst/>
                        </a:rPr>
                        <a:t>85%</a:t>
                      </a:r>
                      <a:endParaRPr lang="en-US" sz="2400" b="1" i="0" u="none" strike="noStrike" dirty="0">
                        <a:solidFill>
                          <a:srgbClr val="5A5959"/>
                        </a:solidFill>
                        <a:effectLst/>
                        <a:latin typeface="Arial Narrow" panose="020B0606020202030204" pitchFamily="34" charset="0"/>
                      </a:endParaRPr>
                    </a:p>
                  </a:txBody>
                  <a:tcPr marL="7620" marR="7620" marT="7620" marB="0" anchor="b"/>
                </a:tc>
                <a:extLst>
                  <a:ext uri="{0D108BD9-81ED-4DB2-BD59-A6C34878D82A}">
                    <a16:rowId xmlns:a16="http://schemas.microsoft.com/office/drawing/2014/main" val="857792699"/>
                  </a:ext>
                </a:extLst>
              </a:tr>
              <a:tr h="407236">
                <a:tc>
                  <a:txBody>
                    <a:bodyPr/>
                    <a:lstStyle/>
                    <a:p>
                      <a:pPr algn="ctr" fontAlgn="b"/>
                      <a:r>
                        <a:rPr lang="en-US" sz="2400" b="1" u="none" strike="noStrike" dirty="0" err="1">
                          <a:solidFill>
                            <a:srgbClr val="5A5959"/>
                          </a:solidFill>
                          <a:effectLst/>
                        </a:rPr>
                        <a:t>Saramabila</a:t>
                      </a:r>
                      <a:endParaRPr lang="en-US" sz="2400" b="1" i="0" u="none" strike="noStrike" dirty="0">
                        <a:solidFill>
                          <a:srgbClr val="5A5959"/>
                        </a:solidFill>
                        <a:effectLst/>
                        <a:latin typeface="Arial Narrow" panose="020B0606020202030204" pitchFamily="34" charset="0"/>
                      </a:endParaRPr>
                    </a:p>
                  </a:txBody>
                  <a:tcPr marL="7620" marR="7620" marT="7620" marB="0" anchor="b"/>
                </a:tc>
                <a:tc>
                  <a:txBody>
                    <a:bodyPr/>
                    <a:lstStyle/>
                    <a:p>
                      <a:pPr algn="ctr" fontAlgn="b"/>
                      <a:r>
                        <a:rPr lang="en-US" sz="2400" b="1" u="none" strike="noStrike" dirty="0">
                          <a:solidFill>
                            <a:srgbClr val="5A5959"/>
                          </a:solidFill>
                          <a:effectLst/>
                        </a:rPr>
                        <a:t>94%</a:t>
                      </a:r>
                      <a:endParaRPr lang="en-US" sz="2400" b="1" i="0" u="none" strike="noStrike" dirty="0">
                        <a:solidFill>
                          <a:srgbClr val="5A5959"/>
                        </a:solidFill>
                        <a:effectLst/>
                        <a:latin typeface="Arial Narrow" panose="020B0606020202030204" pitchFamily="34" charset="0"/>
                      </a:endParaRPr>
                    </a:p>
                  </a:txBody>
                  <a:tcPr marL="7620" marR="7620" marT="7620" marB="0" anchor="b"/>
                </a:tc>
                <a:extLst>
                  <a:ext uri="{0D108BD9-81ED-4DB2-BD59-A6C34878D82A}">
                    <a16:rowId xmlns:a16="http://schemas.microsoft.com/office/drawing/2014/main" val="1670965144"/>
                  </a:ext>
                </a:extLst>
              </a:tr>
              <a:tr h="407236">
                <a:tc>
                  <a:txBody>
                    <a:bodyPr/>
                    <a:lstStyle/>
                    <a:p>
                      <a:pPr algn="ctr" fontAlgn="b"/>
                      <a:r>
                        <a:rPr lang="en-US" sz="2400" b="1" u="none" strike="noStrike" dirty="0" err="1">
                          <a:solidFill>
                            <a:srgbClr val="5A5959"/>
                          </a:solidFill>
                          <a:effectLst/>
                        </a:rPr>
                        <a:t>Fizi</a:t>
                      </a:r>
                      <a:endParaRPr lang="en-US" sz="2400" b="1" i="0" u="none" strike="noStrike" dirty="0">
                        <a:solidFill>
                          <a:srgbClr val="5A5959"/>
                        </a:solidFill>
                        <a:effectLst/>
                        <a:latin typeface="Arial Narrow" panose="020B0606020202030204" pitchFamily="34" charset="0"/>
                      </a:endParaRPr>
                    </a:p>
                  </a:txBody>
                  <a:tcPr marL="7620" marR="7620" marT="7620" marB="0" anchor="b"/>
                </a:tc>
                <a:tc>
                  <a:txBody>
                    <a:bodyPr/>
                    <a:lstStyle/>
                    <a:p>
                      <a:pPr algn="ctr" fontAlgn="b"/>
                      <a:r>
                        <a:rPr lang="en-US" sz="2400" b="1" u="none" strike="noStrike" dirty="0">
                          <a:solidFill>
                            <a:srgbClr val="5A5959"/>
                          </a:solidFill>
                          <a:effectLst/>
                        </a:rPr>
                        <a:t>85%</a:t>
                      </a:r>
                      <a:endParaRPr lang="en-US" sz="2400" b="1" i="0" u="none" strike="noStrike" dirty="0">
                        <a:solidFill>
                          <a:srgbClr val="5A5959"/>
                        </a:solidFill>
                        <a:effectLst/>
                        <a:latin typeface="Arial Narrow" panose="020B0606020202030204" pitchFamily="34" charset="0"/>
                      </a:endParaRPr>
                    </a:p>
                  </a:txBody>
                  <a:tcPr marL="7620" marR="7620" marT="7620" marB="0" anchor="b"/>
                </a:tc>
                <a:extLst>
                  <a:ext uri="{0D108BD9-81ED-4DB2-BD59-A6C34878D82A}">
                    <a16:rowId xmlns:a16="http://schemas.microsoft.com/office/drawing/2014/main" val="2960877911"/>
                  </a:ext>
                </a:extLst>
              </a:tr>
              <a:tr h="407236">
                <a:tc>
                  <a:txBody>
                    <a:bodyPr/>
                    <a:lstStyle/>
                    <a:p>
                      <a:pPr algn="ctr" fontAlgn="b"/>
                      <a:r>
                        <a:rPr lang="en-US" sz="2400" b="1" u="none" strike="noStrike">
                          <a:solidFill>
                            <a:srgbClr val="5A5959"/>
                          </a:solidFill>
                          <a:effectLst/>
                        </a:rPr>
                        <a:t>Kalehe</a:t>
                      </a:r>
                      <a:endParaRPr lang="en-US" sz="2400" b="1" i="0" u="none" strike="noStrike">
                        <a:solidFill>
                          <a:srgbClr val="5A5959"/>
                        </a:solidFill>
                        <a:effectLst/>
                        <a:latin typeface="Arial Narrow" panose="020B0606020202030204" pitchFamily="34" charset="0"/>
                      </a:endParaRPr>
                    </a:p>
                  </a:txBody>
                  <a:tcPr marL="7620" marR="7620" marT="7620" marB="0" anchor="b"/>
                </a:tc>
                <a:tc>
                  <a:txBody>
                    <a:bodyPr/>
                    <a:lstStyle/>
                    <a:p>
                      <a:pPr algn="ctr" fontAlgn="b"/>
                      <a:r>
                        <a:rPr lang="en-US" sz="2400" b="1" u="none" strike="noStrike" dirty="0">
                          <a:solidFill>
                            <a:srgbClr val="5A5959"/>
                          </a:solidFill>
                          <a:effectLst/>
                        </a:rPr>
                        <a:t>75%</a:t>
                      </a:r>
                      <a:endParaRPr lang="en-US" sz="2400" b="1" i="0" u="none" strike="noStrike" dirty="0">
                        <a:solidFill>
                          <a:srgbClr val="5A5959"/>
                        </a:solidFill>
                        <a:effectLst/>
                        <a:latin typeface="Arial Narrow" panose="020B0606020202030204" pitchFamily="34" charset="0"/>
                      </a:endParaRPr>
                    </a:p>
                  </a:txBody>
                  <a:tcPr marL="7620" marR="7620" marT="7620" marB="0" anchor="b"/>
                </a:tc>
                <a:extLst>
                  <a:ext uri="{0D108BD9-81ED-4DB2-BD59-A6C34878D82A}">
                    <a16:rowId xmlns:a16="http://schemas.microsoft.com/office/drawing/2014/main" val="3446809028"/>
                  </a:ext>
                </a:extLst>
              </a:tr>
              <a:tr h="407236">
                <a:tc>
                  <a:txBody>
                    <a:bodyPr/>
                    <a:lstStyle/>
                    <a:p>
                      <a:pPr algn="ctr" fontAlgn="b"/>
                      <a:r>
                        <a:rPr lang="en-US" sz="2400" b="1" u="none" strike="noStrike">
                          <a:solidFill>
                            <a:srgbClr val="5A5959"/>
                          </a:solidFill>
                          <a:effectLst/>
                        </a:rPr>
                        <a:t>Kimbi Lulenge</a:t>
                      </a:r>
                      <a:endParaRPr lang="en-US" sz="2400" b="1" i="0" u="none" strike="noStrike">
                        <a:solidFill>
                          <a:srgbClr val="5A5959"/>
                        </a:solidFill>
                        <a:effectLst/>
                        <a:latin typeface="Arial Narrow" panose="020B0606020202030204" pitchFamily="34" charset="0"/>
                      </a:endParaRPr>
                    </a:p>
                  </a:txBody>
                  <a:tcPr marL="7620" marR="7620" marT="7620" marB="0" anchor="b"/>
                </a:tc>
                <a:tc>
                  <a:txBody>
                    <a:bodyPr/>
                    <a:lstStyle/>
                    <a:p>
                      <a:pPr algn="ctr" fontAlgn="b"/>
                      <a:r>
                        <a:rPr lang="en-US" sz="2400" b="1" u="none" strike="noStrike" dirty="0">
                          <a:solidFill>
                            <a:srgbClr val="5A5959"/>
                          </a:solidFill>
                          <a:effectLst/>
                        </a:rPr>
                        <a:t>100%</a:t>
                      </a:r>
                      <a:endParaRPr lang="en-US" sz="2400" b="1" i="0" u="none" strike="noStrike" dirty="0">
                        <a:solidFill>
                          <a:srgbClr val="5A5959"/>
                        </a:solidFill>
                        <a:effectLst/>
                        <a:latin typeface="Arial Narrow" panose="020B0606020202030204" pitchFamily="34" charset="0"/>
                      </a:endParaRPr>
                    </a:p>
                  </a:txBody>
                  <a:tcPr marL="7620" marR="7620" marT="7620" marB="0" anchor="b"/>
                </a:tc>
                <a:extLst>
                  <a:ext uri="{0D108BD9-81ED-4DB2-BD59-A6C34878D82A}">
                    <a16:rowId xmlns:a16="http://schemas.microsoft.com/office/drawing/2014/main" val="2148573998"/>
                  </a:ext>
                </a:extLst>
              </a:tr>
              <a:tr h="407236">
                <a:tc>
                  <a:txBody>
                    <a:bodyPr/>
                    <a:lstStyle/>
                    <a:p>
                      <a:pPr algn="ctr" fontAlgn="b"/>
                      <a:r>
                        <a:rPr lang="en-US" sz="2400" b="1" u="none" strike="noStrike">
                          <a:solidFill>
                            <a:srgbClr val="5A5959"/>
                          </a:solidFill>
                          <a:effectLst/>
                        </a:rPr>
                        <a:t>Nundu</a:t>
                      </a:r>
                      <a:endParaRPr lang="en-US" sz="2400" b="1" i="0" u="none" strike="noStrike">
                        <a:solidFill>
                          <a:srgbClr val="5A5959"/>
                        </a:solidFill>
                        <a:effectLst/>
                        <a:latin typeface="Arial Narrow" panose="020B0606020202030204" pitchFamily="34" charset="0"/>
                      </a:endParaRPr>
                    </a:p>
                  </a:txBody>
                  <a:tcPr marL="7620" marR="7620" marT="7620" marB="0" anchor="b"/>
                </a:tc>
                <a:tc>
                  <a:txBody>
                    <a:bodyPr/>
                    <a:lstStyle/>
                    <a:p>
                      <a:pPr algn="ctr" fontAlgn="b"/>
                      <a:r>
                        <a:rPr lang="en-US" sz="2400" b="1" u="none" strike="noStrike" dirty="0">
                          <a:solidFill>
                            <a:srgbClr val="5A5959"/>
                          </a:solidFill>
                          <a:effectLst/>
                        </a:rPr>
                        <a:t>100%</a:t>
                      </a:r>
                      <a:endParaRPr lang="en-US" sz="2400" b="1" i="0" u="none" strike="noStrike" dirty="0">
                        <a:solidFill>
                          <a:srgbClr val="5A5959"/>
                        </a:solidFill>
                        <a:effectLst/>
                        <a:latin typeface="Arial Narrow" panose="020B0606020202030204" pitchFamily="34" charset="0"/>
                      </a:endParaRPr>
                    </a:p>
                  </a:txBody>
                  <a:tcPr marL="7620" marR="7620" marT="7620" marB="0" anchor="b"/>
                </a:tc>
                <a:extLst>
                  <a:ext uri="{0D108BD9-81ED-4DB2-BD59-A6C34878D82A}">
                    <a16:rowId xmlns:a16="http://schemas.microsoft.com/office/drawing/2014/main" val="3069144875"/>
                  </a:ext>
                </a:extLst>
              </a:tr>
              <a:tr h="407236">
                <a:tc>
                  <a:txBody>
                    <a:bodyPr/>
                    <a:lstStyle/>
                    <a:p>
                      <a:pPr algn="ctr" fontAlgn="b"/>
                      <a:r>
                        <a:rPr lang="en-US" sz="2400" b="1" u="none" strike="noStrike">
                          <a:solidFill>
                            <a:srgbClr val="5A5959"/>
                          </a:solidFill>
                          <a:effectLst/>
                        </a:rPr>
                        <a:t>Shabunda</a:t>
                      </a:r>
                      <a:endParaRPr lang="en-US" sz="2400" b="1" i="0" u="none" strike="noStrike">
                        <a:solidFill>
                          <a:srgbClr val="5A5959"/>
                        </a:solidFill>
                        <a:effectLst/>
                        <a:latin typeface="Arial Narrow" panose="020B0606020202030204" pitchFamily="34" charset="0"/>
                      </a:endParaRPr>
                    </a:p>
                  </a:txBody>
                  <a:tcPr marL="7620" marR="7620" marT="7620" marB="0" anchor="b"/>
                </a:tc>
                <a:tc>
                  <a:txBody>
                    <a:bodyPr/>
                    <a:lstStyle/>
                    <a:p>
                      <a:pPr algn="ctr" fontAlgn="b"/>
                      <a:r>
                        <a:rPr lang="en-US" sz="2400" b="1" u="none" strike="noStrike" dirty="0">
                          <a:solidFill>
                            <a:srgbClr val="5A5959"/>
                          </a:solidFill>
                          <a:effectLst/>
                        </a:rPr>
                        <a:t>45%</a:t>
                      </a:r>
                      <a:endParaRPr lang="en-US" sz="2400" b="1" i="0" u="none" strike="noStrike" dirty="0">
                        <a:solidFill>
                          <a:srgbClr val="5A5959"/>
                        </a:solidFill>
                        <a:effectLst/>
                        <a:latin typeface="Arial Narrow" panose="020B0606020202030204" pitchFamily="34" charset="0"/>
                      </a:endParaRPr>
                    </a:p>
                  </a:txBody>
                  <a:tcPr marL="7620" marR="7620" marT="7620" marB="0" anchor="b"/>
                </a:tc>
                <a:extLst>
                  <a:ext uri="{0D108BD9-81ED-4DB2-BD59-A6C34878D82A}">
                    <a16:rowId xmlns:a16="http://schemas.microsoft.com/office/drawing/2014/main" val="4216535112"/>
                  </a:ext>
                </a:extLst>
              </a:tr>
              <a:tr h="407236">
                <a:tc>
                  <a:txBody>
                    <a:bodyPr/>
                    <a:lstStyle/>
                    <a:p>
                      <a:pPr algn="ctr" fontAlgn="b"/>
                      <a:r>
                        <a:rPr lang="en-US" sz="2400" b="1" u="none" strike="noStrike" dirty="0" err="1">
                          <a:solidFill>
                            <a:srgbClr val="5A5959"/>
                          </a:solidFill>
                          <a:effectLst/>
                        </a:rPr>
                        <a:t>Uvira</a:t>
                      </a:r>
                      <a:endParaRPr lang="en-US" sz="2400" b="1" i="0" u="none" strike="noStrike" dirty="0">
                        <a:solidFill>
                          <a:srgbClr val="5A5959"/>
                        </a:solidFill>
                        <a:effectLst/>
                        <a:latin typeface="Arial Narrow" panose="020B0606020202030204" pitchFamily="34" charset="0"/>
                      </a:endParaRPr>
                    </a:p>
                  </a:txBody>
                  <a:tcPr marL="7620" marR="7620" marT="7620" marB="0" anchor="b"/>
                </a:tc>
                <a:tc>
                  <a:txBody>
                    <a:bodyPr/>
                    <a:lstStyle/>
                    <a:p>
                      <a:pPr algn="ctr" fontAlgn="b"/>
                      <a:r>
                        <a:rPr lang="en-US" sz="2400" b="1" u="none" strike="noStrike" dirty="0">
                          <a:solidFill>
                            <a:srgbClr val="5A5959"/>
                          </a:solidFill>
                          <a:effectLst/>
                        </a:rPr>
                        <a:t>90%</a:t>
                      </a:r>
                      <a:endParaRPr lang="en-US" sz="2400" b="1" i="0" u="none" strike="noStrike" dirty="0">
                        <a:solidFill>
                          <a:srgbClr val="5A5959"/>
                        </a:solidFill>
                        <a:effectLst/>
                        <a:latin typeface="Arial Narrow" panose="020B0606020202030204" pitchFamily="34" charset="0"/>
                      </a:endParaRPr>
                    </a:p>
                  </a:txBody>
                  <a:tcPr marL="7620" marR="7620" marT="7620" marB="0" anchor="b"/>
                </a:tc>
                <a:extLst>
                  <a:ext uri="{0D108BD9-81ED-4DB2-BD59-A6C34878D82A}">
                    <a16:rowId xmlns:a16="http://schemas.microsoft.com/office/drawing/2014/main" val="2523977453"/>
                  </a:ext>
                </a:extLst>
              </a:tr>
              <a:tr h="407236">
                <a:tc>
                  <a:txBody>
                    <a:bodyPr/>
                    <a:lstStyle/>
                    <a:p>
                      <a:pPr algn="ctr" fontAlgn="b"/>
                      <a:r>
                        <a:rPr lang="en-US" sz="2400" b="1" i="0" u="none" strike="noStrike" dirty="0">
                          <a:solidFill>
                            <a:schemeClr val="bg1"/>
                          </a:solidFill>
                          <a:effectLst/>
                          <a:latin typeface="Arial Narrow" panose="020B0606020202030204" pitchFamily="34" charset="0"/>
                        </a:rPr>
                        <a:t>Total</a:t>
                      </a:r>
                    </a:p>
                  </a:txBody>
                  <a:tcPr marL="7620" marR="7620" marT="7620" marB="0" anchor="b"/>
                </a:tc>
                <a:tc>
                  <a:txBody>
                    <a:bodyPr/>
                    <a:lstStyle/>
                    <a:p>
                      <a:pPr algn="ctr" fontAlgn="b"/>
                      <a:r>
                        <a:rPr lang="en-US" sz="2400" b="1" i="0" u="none" strike="noStrike" dirty="0">
                          <a:solidFill>
                            <a:schemeClr val="bg1"/>
                          </a:solidFill>
                          <a:effectLst/>
                          <a:latin typeface="Arial Narrow" panose="020B0606020202030204" pitchFamily="34" charset="0"/>
                        </a:rPr>
                        <a:t>84%</a:t>
                      </a:r>
                    </a:p>
                  </a:txBody>
                  <a:tcPr marL="7620" marR="7620" marT="7620" marB="0" anchor="b"/>
                </a:tc>
                <a:extLst>
                  <a:ext uri="{0D108BD9-81ED-4DB2-BD59-A6C34878D82A}">
                    <a16:rowId xmlns:a16="http://schemas.microsoft.com/office/drawing/2014/main" val="1507973099"/>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688125418"/>
              </p:ext>
            </p:extLst>
          </p:nvPr>
        </p:nvGraphicFramePr>
        <p:xfrm>
          <a:off x="4621161" y="1682784"/>
          <a:ext cx="3560313" cy="3665133"/>
        </p:xfrm>
        <a:graphic>
          <a:graphicData uri="http://schemas.openxmlformats.org/drawingml/2006/table">
            <a:tbl>
              <a:tblPr lastRow="1">
                <a:tableStyleId>{5C22544A-7EE6-4342-B048-85BDC9FD1C3A}</a:tableStyleId>
              </a:tblPr>
              <a:tblGrid>
                <a:gridCol w="1897271">
                  <a:extLst>
                    <a:ext uri="{9D8B030D-6E8A-4147-A177-3AD203B41FA5}">
                      <a16:colId xmlns:a16="http://schemas.microsoft.com/office/drawing/2014/main" val="205105885"/>
                    </a:ext>
                  </a:extLst>
                </a:gridCol>
                <a:gridCol w="1663042">
                  <a:extLst>
                    <a:ext uri="{9D8B030D-6E8A-4147-A177-3AD203B41FA5}">
                      <a16:colId xmlns:a16="http://schemas.microsoft.com/office/drawing/2014/main" val="4078381245"/>
                    </a:ext>
                  </a:extLst>
                </a:gridCol>
              </a:tblGrid>
              <a:tr h="407237">
                <a:tc>
                  <a:txBody>
                    <a:bodyPr/>
                    <a:lstStyle/>
                    <a:p>
                      <a:pPr algn="ctr" fontAlgn="b"/>
                      <a:r>
                        <a:rPr lang="en-US" sz="2400" b="1" u="none" strike="noStrike" dirty="0" err="1">
                          <a:solidFill>
                            <a:srgbClr val="5A5959"/>
                          </a:solidFill>
                          <a:effectLst/>
                        </a:rPr>
                        <a:t>Kabambare</a:t>
                      </a:r>
                      <a:endParaRPr lang="en-US" sz="2400" b="1" i="0" u="none" strike="noStrike" dirty="0">
                        <a:solidFill>
                          <a:srgbClr val="5A5959"/>
                        </a:solidFill>
                        <a:effectLst/>
                        <a:latin typeface="Arial Narrow" panose="020B0606020202030204" pitchFamily="34" charset="0"/>
                      </a:endParaRPr>
                    </a:p>
                  </a:txBody>
                  <a:tcPr marL="7620" marR="7620" marT="7620" marB="0" anchor="b"/>
                </a:tc>
                <a:tc>
                  <a:txBody>
                    <a:bodyPr/>
                    <a:lstStyle/>
                    <a:p>
                      <a:pPr algn="ctr" fontAlgn="b"/>
                      <a:r>
                        <a:rPr lang="en-US" sz="2400" b="1" u="none" strike="noStrike">
                          <a:solidFill>
                            <a:srgbClr val="5A5959"/>
                          </a:solidFill>
                          <a:effectLst/>
                        </a:rPr>
                        <a:t>77%</a:t>
                      </a:r>
                      <a:endParaRPr lang="en-US" sz="2400" b="1" i="0" u="none" strike="noStrike">
                        <a:solidFill>
                          <a:srgbClr val="5A5959"/>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278025746"/>
                  </a:ext>
                </a:extLst>
              </a:tr>
              <a:tr h="407237">
                <a:tc>
                  <a:txBody>
                    <a:bodyPr/>
                    <a:lstStyle/>
                    <a:p>
                      <a:pPr algn="ctr" fontAlgn="b"/>
                      <a:r>
                        <a:rPr lang="en-US" sz="2400" b="1" u="none" strike="noStrike" dirty="0" err="1">
                          <a:solidFill>
                            <a:srgbClr val="5A5959"/>
                          </a:solidFill>
                          <a:effectLst/>
                        </a:rPr>
                        <a:t>Saramabila</a:t>
                      </a:r>
                      <a:endParaRPr lang="en-US" sz="2400" b="1" i="0" u="none" strike="noStrike" dirty="0">
                        <a:solidFill>
                          <a:srgbClr val="5A5959"/>
                        </a:solidFill>
                        <a:effectLst/>
                        <a:latin typeface="Arial Narrow" panose="020B0606020202030204" pitchFamily="34" charset="0"/>
                      </a:endParaRPr>
                    </a:p>
                  </a:txBody>
                  <a:tcPr marL="7620" marR="7620" marT="7620" marB="0" anchor="b"/>
                </a:tc>
                <a:tc>
                  <a:txBody>
                    <a:bodyPr/>
                    <a:lstStyle/>
                    <a:p>
                      <a:pPr algn="ctr" fontAlgn="b"/>
                      <a:r>
                        <a:rPr lang="en-US" sz="2400" b="1" u="none" strike="noStrike">
                          <a:solidFill>
                            <a:srgbClr val="5A5959"/>
                          </a:solidFill>
                          <a:effectLst/>
                        </a:rPr>
                        <a:t>94%</a:t>
                      </a:r>
                      <a:endParaRPr lang="en-US" sz="2400" b="1" i="0" u="none" strike="noStrike">
                        <a:solidFill>
                          <a:srgbClr val="5A5959"/>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593425999"/>
                  </a:ext>
                </a:extLst>
              </a:tr>
              <a:tr h="407237">
                <a:tc>
                  <a:txBody>
                    <a:bodyPr/>
                    <a:lstStyle/>
                    <a:p>
                      <a:pPr algn="ctr" fontAlgn="b"/>
                      <a:r>
                        <a:rPr lang="en-US" sz="2400" b="1" u="none" strike="noStrike" dirty="0" err="1">
                          <a:solidFill>
                            <a:srgbClr val="5A5959"/>
                          </a:solidFill>
                          <a:effectLst/>
                        </a:rPr>
                        <a:t>Fizi</a:t>
                      </a:r>
                      <a:endParaRPr lang="en-US" sz="2400" b="1" i="0" u="none" strike="noStrike" dirty="0">
                        <a:solidFill>
                          <a:srgbClr val="5A5959"/>
                        </a:solidFill>
                        <a:effectLst/>
                        <a:latin typeface="Arial Narrow" panose="020B0606020202030204" pitchFamily="34" charset="0"/>
                      </a:endParaRPr>
                    </a:p>
                  </a:txBody>
                  <a:tcPr marL="7620" marR="7620" marT="7620" marB="0" anchor="b"/>
                </a:tc>
                <a:tc>
                  <a:txBody>
                    <a:bodyPr/>
                    <a:lstStyle/>
                    <a:p>
                      <a:pPr algn="ctr" fontAlgn="b"/>
                      <a:r>
                        <a:rPr lang="en-US" sz="2400" b="1" u="none" strike="noStrike">
                          <a:solidFill>
                            <a:srgbClr val="5A5959"/>
                          </a:solidFill>
                          <a:effectLst/>
                        </a:rPr>
                        <a:t>100%</a:t>
                      </a:r>
                      <a:endParaRPr lang="en-US" sz="2400" b="1" i="0" u="none" strike="noStrike">
                        <a:solidFill>
                          <a:srgbClr val="5A5959"/>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609693367"/>
                  </a:ext>
                </a:extLst>
              </a:tr>
              <a:tr h="407237">
                <a:tc>
                  <a:txBody>
                    <a:bodyPr/>
                    <a:lstStyle/>
                    <a:p>
                      <a:pPr algn="ctr" fontAlgn="b"/>
                      <a:r>
                        <a:rPr lang="en-US" sz="2400" b="1" u="none" strike="noStrike" dirty="0" err="1">
                          <a:solidFill>
                            <a:srgbClr val="5A5959"/>
                          </a:solidFill>
                          <a:effectLst/>
                        </a:rPr>
                        <a:t>Kalehe</a:t>
                      </a:r>
                      <a:endParaRPr lang="en-US" sz="2400" b="1" i="0" u="none" strike="noStrike" dirty="0">
                        <a:solidFill>
                          <a:srgbClr val="5A5959"/>
                        </a:solidFill>
                        <a:effectLst/>
                        <a:latin typeface="Arial Narrow" panose="020B0606020202030204" pitchFamily="34" charset="0"/>
                      </a:endParaRPr>
                    </a:p>
                  </a:txBody>
                  <a:tcPr marL="7620" marR="7620" marT="7620" marB="0" anchor="b"/>
                </a:tc>
                <a:tc>
                  <a:txBody>
                    <a:bodyPr/>
                    <a:lstStyle/>
                    <a:p>
                      <a:pPr algn="ctr" fontAlgn="b"/>
                      <a:r>
                        <a:rPr lang="en-US" sz="2400" b="1" u="none" strike="noStrike" dirty="0">
                          <a:solidFill>
                            <a:srgbClr val="5A5959"/>
                          </a:solidFill>
                          <a:effectLst/>
                        </a:rPr>
                        <a:t>42%</a:t>
                      </a:r>
                      <a:endParaRPr lang="en-US" sz="2400" b="1" i="0" u="none" strike="noStrike" dirty="0">
                        <a:solidFill>
                          <a:srgbClr val="5A5959"/>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828196933"/>
                  </a:ext>
                </a:extLst>
              </a:tr>
              <a:tr h="407237">
                <a:tc>
                  <a:txBody>
                    <a:bodyPr/>
                    <a:lstStyle/>
                    <a:p>
                      <a:pPr algn="ctr" fontAlgn="b"/>
                      <a:r>
                        <a:rPr lang="en-US" sz="2400" b="1" u="none" strike="noStrike" dirty="0" err="1">
                          <a:solidFill>
                            <a:srgbClr val="5A5959"/>
                          </a:solidFill>
                          <a:effectLst/>
                        </a:rPr>
                        <a:t>Kimbi</a:t>
                      </a:r>
                      <a:r>
                        <a:rPr lang="en-US" sz="2400" b="1" u="none" strike="noStrike" dirty="0">
                          <a:solidFill>
                            <a:srgbClr val="5A5959"/>
                          </a:solidFill>
                          <a:effectLst/>
                        </a:rPr>
                        <a:t> </a:t>
                      </a:r>
                      <a:r>
                        <a:rPr lang="en-US" sz="2400" b="1" u="none" strike="noStrike" dirty="0" err="1">
                          <a:solidFill>
                            <a:srgbClr val="5A5959"/>
                          </a:solidFill>
                          <a:effectLst/>
                        </a:rPr>
                        <a:t>Lulenge</a:t>
                      </a:r>
                      <a:endParaRPr lang="en-US" sz="2400" b="1" i="0" u="none" strike="noStrike" dirty="0">
                        <a:solidFill>
                          <a:srgbClr val="5A5959"/>
                        </a:solidFill>
                        <a:effectLst/>
                        <a:latin typeface="Arial Narrow" panose="020B0606020202030204" pitchFamily="34" charset="0"/>
                      </a:endParaRPr>
                    </a:p>
                  </a:txBody>
                  <a:tcPr marL="7620" marR="7620" marT="7620" marB="0" anchor="b"/>
                </a:tc>
                <a:tc>
                  <a:txBody>
                    <a:bodyPr/>
                    <a:lstStyle/>
                    <a:p>
                      <a:pPr algn="ctr" fontAlgn="b"/>
                      <a:r>
                        <a:rPr lang="en-US" sz="2400" b="1" u="none" strike="noStrike" dirty="0">
                          <a:solidFill>
                            <a:srgbClr val="5A5959"/>
                          </a:solidFill>
                          <a:effectLst/>
                        </a:rPr>
                        <a:t>100%</a:t>
                      </a:r>
                      <a:endParaRPr lang="en-US" sz="2400" b="1" i="0" u="none" strike="noStrike" dirty="0">
                        <a:solidFill>
                          <a:srgbClr val="5A5959"/>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854807688"/>
                  </a:ext>
                </a:extLst>
              </a:tr>
              <a:tr h="407237">
                <a:tc>
                  <a:txBody>
                    <a:bodyPr/>
                    <a:lstStyle/>
                    <a:p>
                      <a:pPr algn="ctr" fontAlgn="b"/>
                      <a:r>
                        <a:rPr lang="en-US" sz="2400" b="1" u="none" strike="noStrike" dirty="0" err="1">
                          <a:solidFill>
                            <a:srgbClr val="5A5959"/>
                          </a:solidFill>
                          <a:effectLst/>
                        </a:rPr>
                        <a:t>Nundu</a:t>
                      </a:r>
                      <a:endParaRPr lang="en-US" sz="2400" b="1" i="0" u="none" strike="noStrike" dirty="0">
                        <a:solidFill>
                          <a:srgbClr val="5A5959"/>
                        </a:solidFill>
                        <a:effectLst/>
                        <a:latin typeface="Arial Narrow" panose="020B0606020202030204" pitchFamily="34" charset="0"/>
                      </a:endParaRPr>
                    </a:p>
                  </a:txBody>
                  <a:tcPr marL="7620" marR="7620" marT="7620" marB="0" anchor="b"/>
                </a:tc>
                <a:tc>
                  <a:txBody>
                    <a:bodyPr/>
                    <a:lstStyle/>
                    <a:p>
                      <a:pPr algn="ctr" fontAlgn="b"/>
                      <a:r>
                        <a:rPr lang="en-US" sz="2400" b="1" u="none" strike="noStrike" dirty="0">
                          <a:solidFill>
                            <a:srgbClr val="5A5959"/>
                          </a:solidFill>
                          <a:effectLst/>
                        </a:rPr>
                        <a:t>83%</a:t>
                      </a:r>
                      <a:endParaRPr lang="en-US" sz="2400" b="1" i="0" u="none" strike="noStrike" dirty="0">
                        <a:solidFill>
                          <a:srgbClr val="5A5959"/>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716262548"/>
                  </a:ext>
                </a:extLst>
              </a:tr>
              <a:tr h="407237">
                <a:tc>
                  <a:txBody>
                    <a:bodyPr/>
                    <a:lstStyle/>
                    <a:p>
                      <a:pPr algn="ctr" fontAlgn="b"/>
                      <a:r>
                        <a:rPr lang="en-US" sz="2400" b="1" u="none" strike="noStrike" dirty="0" err="1">
                          <a:solidFill>
                            <a:srgbClr val="5A5959"/>
                          </a:solidFill>
                          <a:effectLst/>
                        </a:rPr>
                        <a:t>Shabunda</a:t>
                      </a:r>
                      <a:endParaRPr lang="en-US" sz="2400" b="1" i="0" u="none" strike="noStrike" dirty="0">
                        <a:solidFill>
                          <a:srgbClr val="5A5959"/>
                        </a:solidFill>
                        <a:effectLst/>
                        <a:latin typeface="Arial Narrow" panose="020B0606020202030204" pitchFamily="34" charset="0"/>
                      </a:endParaRPr>
                    </a:p>
                  </a:txBody>
                  <a:tcPr marL="7620" marR="7620" marT="7620" marB="0" anchor="b"/>
                </a:tc>
                <a:tc>
                  <a:txBody>
                    <a:bodyPr/>
                    <a:lstStyle/>
                    <a:p>
                      <a:pPr algn="ctr" fontAlgn="b"/>
                      <a:r>
                        <a:rPr lang="en-US" sz="2400" b="1" u="none" strike="noStrike" dirty="0">
                          <a:solidFill>
                            <a:srgbClr val="5A5959"/>
                          </a:solidFill>
                          <a:effectLst/>
                        </a:rPr>
                        <a:t>60%</a:t>
                      </a:r>
                      <a:endParaRPr lang="en-US" sz="2400" b="1" i="0" u="none" strike="noStrike" dirty="0">
                        <a:solidFill>
                          <a:srgbClr val="5A5959"/>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282956304"/>
                  </a:ext>
                </a:extLst>
              </a:tr>
              <a:tr h="407237">
                <a:tc>
                  <a:txBody>
                    <a:bodyPr/>
                    <a:lstStyle/>
                    <a:p>
                      <a:pPr algn="ctr" fontAlgn="b"/>
                      <a:r>
                        <a:rPr lang="en-US" sz="2400" b="1" u="none" strike="noStrike" dirty="0" err="1">
                          <a:solidFill>
                            <a:srgbClr val="5A5959"/>
                          </a:solidFill>
                          <a:effectLst/>
                        </a:rPr>
                        <a:t>Uvira</a:t>
                      </a:r>
                      <a:endParaRPr lang="en-US" sz="2400" b="1" i="0" u="none" strike="noStrike" dirty="0">
                        <a:solidFill>
                          <a:srgbClr val="5A5959"/>
                        </a:solidFill>
                        <a:effectLst/>
                        <a:latin typeface="Arial Narrow" panose="020B0606020202030204" pitchFamily="34" charset="0"/>
                      </a:endParaRPr>
                    </a:p>
                  </a:txBody>
                  <a:tcPr marL="7620" marR="7620" marT="7620" marB="0" anchor="b"/>
                </a:tc>
                <a:tc>
                  <a:txBody>
                    <a:bodyPr/>
                    <a:lstStyle/>
                    <a:p>
                      <a:pPr algn="ctr" fontAlgn="b"/>
                      <a:r>
                        <a:rPr lang="en-US" sz="2400" b="1" u="none" strike="noStrike" dirty="0">
                          <a:solidFill>
                            <a:srgbClr val="5A5959"/>
                          </a:solidFill>
                          <a:effectLst/>
                        </a:rPr>
                        <a:t>30%</a:t>
                      </a:r>
                      <a:endParaRPr lang="en-US" sz="2400" b="1" i="0" u="none" strike="noStrike" dirty="0">
                        <a:solidFill>
                          <a:srgbClr val="5A5959"/>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838384180"/>
                  </a:ext>
                </a:extLst>
              </a:tr>
              <a:tr h="407237">
                <a:tc>
                  <a:txBody>
                    <a:bodyPr/>
                    <a:lstStyle/>
                    <a:p>
                      <a:pPr algn="ctr" fontAlgn="b"/>
                      <a:r>
                        <a:rPr lang="en-US" sz="2400" b="1" i="0" u="none" strike="noStrike" dirty="0">
                          <a:solidFill>
                            <a:schemeClr val="bg1"/>
                          </a:solidFill>
                          <a:effectLst/>
                          <a:latin typeface="Arial Narrow" panose="020B0606020202030204" pitchFamily="34" charset="0"/>
                        </a:rPr>
                        <a:t>Total</a:t>
                      </a:r>
                    </a:p>
                  </a:txBody>
                  <a:tcPr marL="7620" marR="7620" marT="7620" marB="0" anchor="b"/>
                </a:tc>
                <a:tc>
                  <a:txBody>
                    <a:bodyPr/>
                    <a:lstStyle/>
                    <a:p>
                      <a:pPr algn="ctr" fontAlgn="b"/>
                      <a:r>
                        <a:rPr lang="en-US" sz="2400" b="1" i="0" u="none" strike="noStrike" dirty="0">
                          <a:solidFill>
                            <a:schemeClr val="bg1"/>
                          </a:solidFill>
                          <a:effectLst/>
                          <a:latin typeface="+mn-lt"/>
                        </a:rPr>
                        <a:t>73%</a:t>
                      </a:r>
                    </a:p>
                  </a:txBody>
                  <a:tcPr marL="7620" marR="7620" marT="7620" marB="0" anchor="b"/>
                </a:tc>
                <a:extLst>
                  <a:ext uri="{0D108BD9-81ED-4DB2-BD59-A6C34878D82A}">
                    <a16:rowId xmlns:a16="http://schemas.microsoft.com/office/drawing/2014/main" val="2325306945"/>
                  </a:ext>
                </a:extLst>
              </a:tr>
            </a:tbl>
          </a:graphicData>
        </a:graphic>
      </p:graphicFrame>
      <p:sp>
        <p:nvSpPr>
          <p:cNvPr id="5" name="TextBox 4"/>
          <p:cNvSpPr txBox="1"/>
          <p:nvPr/>
        </p:nvSpPr>
        <p:spPr>
          <a:xfrm>
            <a:off x="331638" y="851787"/>
            <a:ext cx="3856422" cy="830997"/>
          </a:xfrm>
          <a:prstGeom prst="rect">
            <a:avLst/>
          </a:prstGeom>
          <a:noFill/>
        </p:spPr>
        <p:txBody>
          <a:bodyPr wrap="square" rtlCol="0">
            <a:spAutoFit/>
          </a:bodyPr>
          <a:lstStyle/>
          <a:p>
            <a:r>
              <a:rPr lang="fr-FR" sz="2400" b="1" dirty="0">
                <a:solidFill>
                  <a:srgbClr val="5A5959"/>
                </a:solidFill>
              </a:rPr>
              <a:t>% d’AS estimé avec présence de déplacés, par ZS: </a:t>
            </a:r>
          </a:p>
        </p:txBody>
      </p:sp>
      <p:sp>
        <p:nvSpPr>
          <p:cNvPr id="10" name="TextBox 9"/>
          <p:cNvSpPr txBox="1"/>
          <p:nvPr/>
        </p:nvSpPr>
        <p:spPr>
          <a:xfrm>
            <a:off x="4621161" y="851787"/>
            <a:ext cx="3795251" cy="830997"/>
          </a:xfrm>
          <a:prstGeom prst="rect">
            <a:avLst/>
          </a:prstGeom>
          <a:noFill/>
        </p:spPr>
        <p:txBody>
          <a:bodyPr wrap="square" rtlCol="0">
            <a:spAutoFit/>
          </a:bodyPr>
          <a:lstStyle/>
          <a:p>
            <a:r>
              <a:rPr lang="fr-FR" sz="2400" b="1" dirty="0">
                <a:solidFill>
                  <a:srgbClr val="5A5959"/>
                </a:solidFill>
              </a:rPr>
              <a:t>% d’AS estimé avec présence de retournés, par ZS : </a:t>
            </a:r>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
        <p:nvSpPr>
          <p:cNvPr id="6" name="TextBox 5"/>
          <p:cNvSpPr txBox="1"/>
          <p:nvPr/>
        </p:nvSpPr>
        <p:spPr>
          <a:xfrm>
            <a:off x="331638" y="5510168"/>
            <a:ext cx="8084774" cy="1323439"/>
          </a:xfrm>
          <a:prstGeom prst="rect">
            <a:avLst/>
          </a:prstGeom>
          <a:noFill/>
        </p:spPr>
        <p:txBody>
          <a:bodyPr wrap="square" rtlCol="0">
            <a:spAutoFit/>
          </a:bodyPr>
          <a:lstStyle/>
          <a:p>
            <a:r>
              <a:rPr lang="fr-FR" sz="2000" dirty="0"/>
              <a:t>Au cours du reste de la présentation, il faut prendre en compte que les résultats ayant trait aux ménages déplacés et/ou retournés ne concernent que les AS où la présence de ménages déplacés et/ou retournés a été rapportée (respectivement dans 84% et 73% des AS couvertes par l’évaluation).</a:t>
            </a:r>
          </a:p>
        </p:txBody>
      </p:sp>
    </p:spTree>
    <p:extLst>
      <p:ext uri="{BB962C8B-B14F-4D97-AF65-F5344CB8AC3E}">
        <p14:creationId xmlns:p14="http://schemas.microsoft.com/office/powerpoint/2010/main" val="3974612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0" noProof="0" dirty="0"/>
              <a:t>Plan de la présentation</a:t>
            </a:r>
          </a:p>
        </p:txBody>
      </p:sp>
      <p:sp>
        <p:nvSpPr>
          <p:cNvPr id="3" name="Espace réservé du contenu 2"/>
          <p:cNvSpPr>
            <a:spLocks noGrp="1"/>
          </p:cNvSpPr>
          <p:nvPr>
            <p:ph idx="1"/>
          </p:nvPr>
        </p:nvSpPr>
        <p:spPr/>
        <p:txBody>
          <a:bodyPr>
            <a:normAutofit fontScale="70000" lnSpcReduction="20000"/>
          </a:bodyPr>
          <a:lstStyle/>
          <a:p>
            <a:pPr marL="0" indent="0">
              <a:lnSpc>
                <a:spcPct val="120000"/>
              </a:lnSpc>
              <a:buNone/>
            </a:pPr>
            <a:r>
              <a:rPr lang="fr-FR" sz="3800" noProof="0" dirty="0"/>
              <a:t>I. 	Introduction</a:t>
            </a:r>
          </a:p>
          <a:p>
            <a:pPr marL="857250" indent="-857250">
              <a:lnSpc>
                <a:spcPct val="120000"/>
              </a:lnSpc>
              <a:buAutoNum type="romanUcPeriod" startAt="2"/>
            </a:pPr>
            <a:r>
              <a:rPr lang="fr-FR" sz="3800" noProof="0" dirty="0"/>
              <a:t> Méthodologie </a:t>
            </a:r>
          </a:p>
          <a:p>
            <a:pPr marL="857250" indent="-857250">
              <a:lnSpc>
                <a:spcPct val="120000"/>
              </a:lnSpc>
              <a:buAutoNum type="romanUcPeriod" startAt="2"/>
            </a:pPr>
            <a:r>
              <a:rPr lang="fr-FR" sz="3800" noProof="0" dirty="0"/>
              <a:t> Résultats clés et questions</a:t>
            </a:r>
          </a:p>
          <a:p>
            <a:pPr marL="1257300" lvl="2" indent="-342900">
              <a:lnSpc>
                <a:spcPct val="120000"/>
              </a:lnSpc>
              <a:buFont typeface="+mj-lt"/>
              <a:buAutoNum type="arabicPeriod"/>
            </a:pPr>
            <a:r>
              <a:rPr lang="fr-FR" sz="3200" noProof="0" dirty="0"/>
              <a:t>Mouvements de population</a:t>
            </a:r>
          </a:p>
          <a:p>
            <a:pPr marL="1257300" lvl="2" indent="-342900">
              <a:lnSpc>
                <a:spcPct val="120000"/>
              </a:lnSpc>
              <a:buFont typeface="+mj-lt"/>
              <a:buAutoNum type="arabicPeriod"/>
            </a:pPr>
            <a:r>
              <a:rPr lang="fr-FR" sz="3200" noProof="0" dirty="0"/>
              <a:t>Abris</a:t>
            </a:r>
          </a:p>
          <a:p>
            <a:pPr marL="1257300" lvl="2" indent="-342900">
              <a:lnSpc>
                <a:spcPct val="120000"/>
              </a:lnSpc>
              <a:buFont typeface="+mj-lt"/>
              <a:buAutoNum type="arabicPeriod"/>
            </a:pPr>
            <a:r>
              <a:rPr lang="fr-FR" sz="3200" noProof="0" dirty="0"/>
              <a:t>EHA</a:t>
            </a:r>
          </a:p>
          <a:p>
            <a:pPr marL="1257300" lvl="2" indent="-342900">
              <a:lnSpc>
                <a:spcPct val="120000"/>
              </a:lnSpc>
              <a:buFont typeface="+mj-lt"/>
              <a:buAutoNum type="arabicPeriod"/>
            </a:pPr>
            <a:r>
              <a:rPr lang="fr-FR" sz="3200" noProof="0" dirty="0"/>
              <a:t>Accès aux marchés</a:t>
            </a:r>
          </a:p>
          <a:p>
            <a:pPr marL="1257300" lvl="2" indent="-342900">
              <a:lnSpc>
                <a:spcPct val="120000"/>
              </a:lnSpc>
              <a:buFont typeface="+mj-lt"/>
              <a:buAutoNum type="arabicPeriod"/>
            </a:pPr>
            <a:r>
              <a:rPr lang="fr-FR" sz="3200" noProof="0" dirty="0"/>
              <a:t>Santé</a:t>
            </a:r>
          </a:p>
          <a:p>
            <a:pPr marL="0" indent="0">
              <a:lnSpc>
                <a:spcPct val="120000"/>
              </a:lnSpc>
              <a:buNone/>
            </a:pPr>
            <a:r>
              <a:rPr lang="fr-FR" sz="3800" noProof="0" dirty="0"/>
              <a:t>IV. 	Conclusion et discussion</a:t>
            </a:r>
          </a:p>
          <a:p>
            <a:pPr marL="1257300" lvl="2" indent="-342900">
              <a:lnSpc>
                <a:spcPct val="120000"/>
              </a:lnSpc>
              <a:buFont typeface="+mj-lt"/>
              <a:buAutoNum type="arabicPeriod"/>
            </a:pPr>
            <a:r>
              <a:rPr lang="fr-FR" sz="3200" noProof="0" dirty="0"/>
              <a:t>Leçons apprises</a:t>
            </a:r>
          </a:p>
          <a:p>
            <a:pPr marL="1257300" lvl="2" indent="-342900">
              <a:lnSpc>
                <a:spcPct val="120000"/>
              </a:lnSpc>
              <a:buFont typeface="+mj-lt"/>
              <a:buAutoNum type="arabicPeriod"/>
            </a:pPr>
            <a:r>
              <a:rPr lang="fr-FR" sz="3200" noProof="0" dirty="0"/>
              <a:t>Prochaines étapes (publications)</a:t>
            </a:r>
          </a:p>
          <a:p>
            <a:pPr marL="1257300" lvl="2" indent="-342900">
              <a:lnSpc>
                <a:spcPct val="120000"/>
              </a:lnSpc>
              <a:buFont typeface="+mj-lt"/>
              <a:buAutoNum type="arabicPeriod"/>
            </a:pPr>
            <a:endParaRPr lang="fr-FR" sz="3200" noProof="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31544049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b="0" noProof="0" dirty="0"/>
              <a:t>Dynamiques de déplacement</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graphicFrame>
        <p:nvGraphicFramePr>
          <p:cNvPr id="8" name="Chart 7"/>
          <p:cNvGraphicFramePr>
            <a:graphicFrameLocks/>
          </p:cNvGraphicFramePr>
          <p:nvPr>
            <p:extLst>
              <p:ext uri="{D42A27DB-BD31-4B8C-83A1-F6EECF244321}">
                <p14:modId xmlns:p14="http://schemas.microsoft.com/office/powerpoint/2010/main" val="2268361839"/>
              </p:ext>
            </p:extLst>
          </p:nvPr>
        </p:nvGraphicFramePr>
        <p:xfrm>
          <a:off x="467265" y="1038155"/>
          <a:ext cx="7628738" cy="5613015"/>
        </p:xfrm>
        <a:graphic>
          <a:graphicData uri="http://schemas.openxmlformats.org/drawingml/2006/chart">
            <c:chart xmlns:c="http://schemas.openxmlformats.org/drawingml/2006/chart" xmlns:r="http://schemas.openxmlformats.org/officeDocument/2006/relationships" r:id="rId4"/>
          </a:graphicData>
        </a:graphic>
      </p:graphicFrame>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34366523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b="0" noProof="0" dirty="0"/>
              <a:t>Dynamiques de </a:t>
            </a:r>
            <a:r>
              <a:rPr lang="fr-FR" sz="3600" b="0" dirty="0"/>
              <a:t>retour</a:t>
            </a:r>
            <a:endParaRPr lang="fr-FR" sz="3600" b="0" noProof="0"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graphicFrame>
        <p:nvGraphicFramePr>
          <p:cNvPr id="6" name="Chart 5"/>
          <p:cNvGraphicFramePr>
            <a:graphicFrameLocks/>
          </p:cNvGraphicFramePr>
          <p:nvPr>
            <p:extLst>
              <p:ext uri="{D42A27DB-BD31-4B8C-83A1-F6EECF244321}">
                <p14:modId xmlns:p14="http://schemas.microsoft.com/office/powerpoint/2010/main" val="3065149383"/>
              </p:ext>
            </p:extLst>
          </p:nvPr>
        </p:nvGraphicFramePr>
        <p:xfrm>
          <a:off x="233756" y="1297857"/>
          <a:ext cx="7947718" cy="5483943"/>
        </p:xfrm>
        <a:graphic>
          <a:graphicData uri="http://schemas.openxmlformats.org/drawingml/2006/chart">
            <c:chart xmlns:c="http://schemas.openxmlformats.org/drawingml/2006/chart" xmlns:r="http://schemas.openxmlformats.org/officeDocument/2006/relationships" r:id="rId4"/>
          </a:graphicData>
        </a:graphic>
      </p:graphicFrame>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21384101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graphicFrame>
        <p:nvGraphicFramePr>
          <p:cNvPr id="11" name="Chart 10"/>
          <p:cNvGraphicFramePr>
            <a:graphicFrameLocks/>
          </p:cNvGraphicFramePr>
          <p:nvPr>
            <p:extLst>
              <p:ext uri="{D42A27DB-BD31-4B8C-83A1-F6EECF244321}">
                <p14:modId xmlns:p14="http://schemas.microsoft.com/office/powerpoint/2010/main" val="3780363361"/>
              </p:ext>
            </p:extLst>
          </p:nvPr>
        </p:nvGraphicFramePr>
        <p:xfrm>
          <a:off x="277807" y="847198"/>
          <a:ext cx="8154870" cy="5812019"/>
        </p:xfrm>
        <a:graphic>
          <a:graphicData uri="http://schemas.openxmlformats.org/drawingml/2006/chart">
            <c:chart xmlns:c="http://schemas.openxmlformats.org/drawingml/2006/chart" xmlns:r="http://schemas.openxmlformats.org/officeDocument/2006/relationships" r:id="rId4"/>
          </a:graphicData>
        </a:graphic>
      </p:graphicFrame>
      <p:sp>
        <p:nvSpPr>
          <p:cNvPr id="6" name="Titre 1"/>
          <p:cNvSpPr>
            <a:spLocks noGrp="1"/>
          </p:cNvSpPr>
          <p:nvPr>
            <p:ph type="title"/>
          </p:nvPr>
        </p:nvSpPr>
        <p:spPr>
          <a:xfrm>
            <a:off x="233756" y="174170"/>
            <a:ext cx="7947718" cy="673028"/>
          </a:xfrm>
        </p:spPr>
        <p:txBody>
          <a:bodyPr>
            <a:noAutofit/>
          </a:bodyPr>
          <a:lstStyle/>
          <a:p>
            <a:r>
              <a:rPr lang="fr-FR" sz="3600" b="0" noProof="0" dirty="0"/>
              <a:t>Dynamiques de </a:t>
            </a:r>
            <a:r>
              <a:rPr lang="fr-FR" sz="3600" b="0" noProof="0" dirty="0" smtClean="0"/>
              <a:t>déplacement</a:t>
            </a:r>
            <a:endParaRPr lang="fr-FR" sz="3600" b="0" noProof="0" dirty="0"/>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15206773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graphicFrame>
        <p:nvGraphicFramePr>
          <p:cNvPr id="8" name="Chart 7"/>
          <p:cNvGraphicFramePr>
            <a:graphicFrameLocks/>
          </p:cNvGraphicFramePr>
          <p:nvPr>
            <p:extLst>
              <p:ext uri="{D42A27DB-BD31-4B8C-83A1-F6EECF244321}">
                <p14:modId xmlns:p14="http://schemas.microsoft.com/office/powerpoint/2010/main" val="1185919173"/>
              </p:ext>
            </p:extLst>
          </p:nvPr>
        </p:nvGraphicFramePr>
        <p:xfrm>
          <a:off x="107972" y="944217"/>
          <a:ext cx="8324706" cy="5675244"/>
        </p:xfrm>
        <a:graphic>
          <a:graphicData uri="http://schemas.openxmlformats.org/drawingml/2006/chart">
            <c:chart xmlns:c="http://schemas.openxmlformats.org/drawingml/2006/chart" xmlns:r="http://schemas.openxmlformats.org/officeDocument/2006/relationships" r:id="rId4"/>
          </a:graphicData>
        </a:graphic>
      </p:graphicFrame>
      <p:sp>
        <p:nvSpPr>
          <p:cNvPr id="6" name="Titre 1"/>
          <p:cNvSpPr>
            <a:spLocks noGrp="1"/>
          </p:cNvSpPr>
          <p:nvPr>
            <p:ph type="title"/>
          </p:nvPr>
        </p:nvSpPr>
        <p:spPr>
          <a:xfrm>
            <a:off x="296466" y="174170"/>
            <a:ext cx="7947718" cy="673028"/>
          </a:xfrm>
        </p:spPr>
        <p:txBody>
          <a:bodyPr>
            <a:noAutofit/>
          </a:bodyPr>
          <a:lstStyle/>
          <a:p>
            <a:r>
              <a:rPr lang="fr-FR" sz="3600" b="0" noProof="0" dirty="0"/>
              <a:t>Dynamiques de </a:t>
            </a:r>
            <a:r>
              <a:rPr lang="fr-FR" sz="3600" b="0" dirty="0"/>
              <a:t>retour</a:t>
            </a:r>
            <a:endParaRPr lang="fr-FR" sz="3600" b="0" noProof="0" dirty="0"/>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27061160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233756" y="264301"/>
            <a:ext cx="7947718" cy="673028"/>
          </a:xfrm>
        </p:spPr>
        <p:txBody>
          <a:bodyPr>
            <a:noAutofit/>
          </a:bodyPr>
          <a:lstStyle/>
          <a:p>
            <a:r>
              <a:rPr lang="fr-FR" sz="3300" b="0" noProof="0" dirty="0"/>
              <a:t>Dynamiques de déplacement </a:t>
            </a:r>
            <a:r>
              <a:rPr lang="fr-FR" sz="3300" b="0" noProof="0" dirty="0" smtClean="0"/>
              <a:t>- PDI</a:t>
            </a:r>
            <a:endParaRPr lang="fr-FR" sz="3300" b="0" noProof="0" dirty="0"/>
          </a:p>
        </p:txBody>
      </p:sp>
      <p:graphicFrame>
        <p:nvGraphicFramePr>
          <p:cNvPr id="11" name="Graphique 10"/>
          <p:cNvGraphicFramePr/>
          <p:nvPr>
            <p:extLst>
              <p:ext uri="{D42A27DB-BD31-4B8C-83A1-F6EECF244321}">
                <p14:modId xmlns:p14="http://schemas.microsoft.com/office/powerpoint/2010/main" val="4203405251"/>
              </p:ext>
            </p:extLst>
          </p:nvPr>
        </p:nvGraphicFramePr>
        <p:xfrm>
          <a:off x="233756" y="5051361"/>
          <a:ext cx="7854902" cy="2823726"/>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11"/>
          <p:cNvSpPr/>
          <p:nvPr/>
        </p:nvSpPr>
        <p:spPr>
          <a:xfrm>
            <a:off x="233756" y="1485627"/>
            <a:ext cx="7947718" cy="307777"/>
          </a:xfrm>
          <a:prstGeom prst="rect">
            <a:avLst/>
          </a:prstGeom>
        </p:spPr>
        <p:txBody>
          <a:bodyPr wrap="square">
            <a:spAutoFit/>
          </a:bodyPr>
          <a:lstStyle/>
          <a:p>
            <a:pPr algn="just">
              <a:spcAft>
                <a:spcPts val="0"/>
              </a:spcAft>
            </a:pPr>
            <a:endParaRPr lang="fr-FR" sz="1400" dirty="0">
              <a:effectLst/>
              <a:latin typeface="Arial Narrow" panose="020B0606020202030204" pitchFamily="34" charset="0"/>
              <a:ea typeface="Calibri" panose="020F0502020204030204" pitchFamily="34" charset="0"/>
              <a:cs typeface="Times New Roman" panose="02020603050405020304" pitchFamily="18" charset="0"/>
            </a:endParaRPr>
          </a:p>
        </p:txBody>
      </p:sp>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7709252" y="1016814"/>
            <a:ext cx="2364673" cy="415416"/>
          </a:xfrm>
          <a:prstGeom prst="rect">
            <a:avLst/>
          </a:prstGeom>
        </p:spPr>
      </p:pic>
      <p:graphicFrame>
        <p:nvGraphicFramePr>
          <p:cNvPr id="16" name="Chart 15"/>
          <p:cNvGraphicFramePr>
            <a:graphicFrameLocks/>
          </p:cNvGraphicFramePr>
          <p:nvPr>
            <p:extLst>
              <p:ext uri="{D42A27DB-BD31-4B8C-83A1-F6EECF244321}">
                <p14:modId xmlns:p14="http://schemas.microsoft.com/office/powerpoint/2010/main" val="2604111877"/>
              </p:ext>
            </p:extLst>
          </p:nvPr>
        </p:nvGraphicFramePr>
        <p:xfrm>
          <a:off x="233756" y="854765"/>
          <a:ext cx="8198921" cy="5872606"/>
        </p:xfrm>
        <a:graphic>
          <a:graphicData uri="http://schemas.openxmlformats.org/drawingml/2006/chart">
            <c:chart xmlns:c="http://schemas.openxmlformats.org/drawingml/2006/chart" xmlns:r="http://schemas.openxmlformats.org/officeDocument/2006/relationships" r:id="rId5"/>
          </a:graphicData>
        </a:graphic>
      </p:graphicFrame>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34880348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233756" y="264301"/>
            <a:ext cx="7947718" cy="673028"/>
          </a:xfrm>
        </p:spPr>
        <p:txBody>
          <a:bodyPr>
            <a:noAutofit/>
          </a:bodyPr>
          <a:lstStyle/>
          <a:p>
            <a:r>
              <a:rPr lang="fr-FR" sz="3300" b="0" noProof="0" dirty="0"/>
              <a:t>Dynamiques de déplacement </a:t>
            </a:r>
            <a:r>
              <a:rPr lang="fr-FR" sz="3300" b="0" noProof="0" dirty="0" smtClean="0"/>
              <a:t>- PDI</a:t>
            </a:r>
            <a:endParaRPr lang="fr-FR" sz="3300" b="0" noProof="0" dirty="0"/>
          </a:p>
        </p:txBody>
      </p:sp>
      <p:sp>
        <p:nvSpPr>
          <p:cNvPr id="12" name="Rectangle 11"/>
          <p:cNvSpPr/>
          <p:nvPr/>
        </p:nvSpPr>
        <p:spPr>
          <a:xfrm>
            <a:off x="338622" y="1159997"/>
            <a:ext cx="5571691" cy="295177"/>
          </a:xfrm>
          <a:prstGeom prst="rect">
            <a:avLst/>
          </a:prstGeom>
        </p:spPr>
        <p:txBody>
          <a:bodyPr wrap="square">
            <a:spAutoFit/>
          </a:bodyPr>
          <a:lstStyle/>
          <a:p>
            <a:pPr algn="just">
              <a:spcAft>
                <a:spcPts val="0"/>
              </a:spcAft>
            </a:pPr>
            <a:endParaRPr lang="fr-FR" sz="1400" dirty="0">
              <a:effectLst/>
              <a:latin typeface="Arial Narrow" panose="020B0606020202030204" pitchFamily="34" charset="0"/>
              <a:ea typeface="Calibri" panose="020F0502020204030204" pitchFamily="34" charset="0"/>
              <a:cs typeface="Times New Roman" panose="02020603050405020304" pitchFamily="18" charset="0"/>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016814"/>
            <a:ext cx="2364673" cy="415416"/>
          </a:xfrm>
          <a:prstGeom prst="rect">
            <a:avLst/>
          </a:prstGeom>
        </p:spPr>
      </p:pic>
      <p:sp>
        <p:nvSpPr>
          <p:cNvPr id="4" name="TextBox 3"/>
          <p:cNvSpPr txBox="1"/>
          <p:nvPr/>
        </p:nvSpPr>
        <p:spPr>
          <a:xfrm>
            <a:off x="338622" y="1092338"/>
            <a:ext cx="7842852" cy="830997"/>
          </a:xfrm>
          <a:prstGeom prst="rect">
            <a:avLst/>
          </a:prstGeom>
          <a:noFill/>
        </p:spPr>
        <p:txBody>
          <a:bodyPr wrap="square" rtlCol="0">
            <a:spAutoFit/>
          </a:bodyPr>
          <a:lstStyle/>
          <a:p>
            <a:r>
              <a:rPr lang="fr-FR" sz="2400" b="1" dirty="0">
                <a:solidFill>
                  <a:srgbClr val="5A5959"/>
                </a:solidFill>
              </a:rPr>
              <a:t>Raisons principales pour ces déplacements secondaires pour la majorité des ménages déplacés plusieurs fois :</a:t>
            </a:r>
          </a:p>
        </p:txBody>
      </p:sp>
      <p:graphicFrame>
        <p:nvGraphicFramePr>
          <p:cNvPr id="6" name="Diagram 5"/>
          <p:cNvGraphicFramePr/>
          <p:nvPr>
            <p:extLst>
              <p:ext uri="{D42A27DB-BD31-4B8C-83A1-F6EECF244321}">
                <p14:modId xmlns:p14="http://schemas.microsoft.com/office/powerpoint/2010/main" val="440348110"/>
              </p:ext>
            </p:extLst>
          </p:nvPr>
        </p:nvGraphicFramePr>
        <p:xfrm>
          <a:off x="1131508" y="2260867"/>
          <a:ext cx="6314320" cy="419591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8" name="Picture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4570466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233756" y="264301"/>
            <a:ext cx="7947718" cy="673028"/>
          </a:xfrm>
        </p:spPr>
        <p:txBody>
          <a:bodyPr>
            <a:noAutofit/>
          </a:bodyPr>
          <a:lstStyle/>
          <a:p>
            <a:r>
              <a:rPr lang="fr-FR" sz="3300" b="0" noProof="0" dirty="0"/>
              <a:t>Dynamiques de déplacement </a:t>
            </a:r>
            <a:r>
              <a:rPr lang="fr-FR" sz="3300" b="0" noProof="0" dirty="0" smtClean="0"/>
              <a:t>- PDI</a:t>
            </a:r>
            <a:endParaRPr lang="fr-FR" sz="3300" b="0" noProof="0" dirty="0"/>
          </a:p>
        </p:txBody>
      </p:sp>
      <p:sp>
        <p:nvSpPr>
          <p:cNvPr id="12" name="Rectangle 11"/>
          <p:cNvSpPr/>
          <p:nvPr/>
        </p:nvSpPr>
        <p:spPr>
          <a:xfrm>
            <a:off x="233756" y="1485627"/>
            <a:ext cx="7947718" cy="307777"/>
          </a:xfrm>
          <a:prstGeom prst="rect">
            <a:avLst/>
          </a:prstGeom>
        </p:spPr>
        <p:txBody>
          <a:bodyPr wrap="square">
            <a:spAutoFit/>
          </a:bodyPr>
          <a:lstStyle/>
          <a:p>
            <a:pPr algn="just">
              <a:spcAft>
                <a:spcPts val="0"/>
              </a:spcAft>
            </a:pPr>
            <a:endParaRPr lang="fr-FR" sz="1400" dirty="0">
              <a:effectLst/>
              <a:latin typeface="Arial Narrow" panose="020B0606020202030204" pitchFamily="34" charset="0"/>
              <a:ea typeface="Calibri" panose="020F0502020204030204" pitchFamily="34" charset="0"/>
              <a:cs typeface="Times New Roman" panose="02020603050405020304" pitchFamily="18" charset="0"/>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016814"/>
            <a:ext cx="2364673" cy="415416"/>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graphicFrame>
        <p:nvGraphicFramePr>
          <p:cNvPr id="13" name="Chart 12"/>
          <p:cNvGraphicFramePr>
            <a:graphicFrameLocks/>
          </p:cNvGraphicFramePr>
          <p:nvPr>
            <p:extLst>
              <p:ext uri="{D42A27DB-BD31-4B8C-83A1-F6EECF244321}">
                <p14:modId xmlns:p14="http://schemas.microsoft.com/office/powerpoint/2010/main" val="1119499605"/>
              </p:ext>
            </p:extLst>
          </p:nvPr>
        </p:nvGraphicFramePr>
        <p:xfrm>
          <a:off x="233756" y="937329"/>
          <a:ext cx="7947718" cy="560634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8706168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p:txBody>
          <a:bodyPr>
            <a:noAutofit/>
          </a:bodyPr>
          <a:lstStyle/>
          <a:p>
            <a:r>
              <a:rPr lang="fr-FR" sz="3300" b="0" noProof="0" dirty="0"/>
              <a:t>Dynamiques de déplacement </a:t>
            </a:r>
            <a:r>
              <a:rPr lang="fr-FR" sz="3300" b="0" noProof="0" dirty="0" smtClean="0"/>
              <a:t>- Retournés</a:t>
            </a:r>
            <a:endParaRPr lang="fr-FR" sz="3300" b="0" noProof="0"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graphicFrame>
        <p:nvGraphicFramePr>
          <p:cNvPr id="12" name="Chart 11"/>
          <p:cNvGraphicFramePr>
            <a:graphicFrameLocks/>
          </p:cNvGraphicFramePr>
          <p:nvPr>
            <p:extLst>
              <p:ext uri="{D42A27DB-BD31-4B8C-83A1-F6EECF244321}">
                <p14:modId xmlns:p14="http://schemas.microsoft.com/office/powerpoint/2010/main" val="1900892414"/>
              </p:ext>
            </p:extLst>
          </p:nvPr>
        </p:nvGraphicFramePr>
        <p:xfrm>
          <a:off x="233756" y="1038155"/>
          <a:ext cx="7947718" cy="567697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4393994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
          <p:cNvSpPr>
            <a:spLocks noChangeArrowheads="1"/>
          </p:cNvSpPr>
          <p:nvPr/>
        </p:nvSpPr>
        <p:spPr bwMode="auto">
          <a:xfrm>
            <a:off x="0" y="0"/>
            <a:ext cx="9144000" cy="6188075"/>
          </a:xfrm>
          <a:prstGeom prst="rect">
            <a:avLst/>
          </a:prstGeom>
          <a:noFill/>
          <a:ln>
            <a:noFill/>
          </a:ln>
          <a:extLst/>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defRPr/>
            </a:pPr>
            <a:endParaRPr lang="fr-CH" altLang="en-US" sz="2400" dirty="0"/>
          </a:p>
        </p:txBody>
      </p:sp>
      <p:sp>
        <p:nvSpPr>
          <p:cNvPr id="4102" name="Rectangle 11"/>
          <p:cNvSpPr>
            <a:spLocks noGrp="1" noChangeArrowheads="1"/>
          </p:cNvSpPr>
          <p:nvPr>
            <p:ph type="ctrTitle"/>
          </p:nvPr>
        </p:nvSpPr>
        <p:spPr>
          <a:xfrm>
            <a:off x="714375" y="2052638"/>
            <a:ext cx="7962899" cy="1216025"/>
          </a:xfrm>
        </p:spPr>
        <p:txBody>
          <a:bodyPr>
            <a:noAutofit/>
          </a:bodyPr>
          <a:lstStyle/>
          <a:p>
            <a:pPr algn="ctr">
              <a:lnSpc>
                <a:spcPct val="80000"/>
              </a:lnSpc>
              <a:defRPr/>
            </a:pPr>
            <a:r>
              <a:rPr lang="fr-FR" altLang="en-US" cap="small" noProof="0" dirty="0">
                <a:solidFill>
                  <a:schemeClr val="bg2">
                    <a:lumMod val="50000"/>
                  </a:schemeClr>
                </a:solidFill>
              </a:rPr>
              <a:t>3. 2. Abris</a:t>
            </a:r>
          </a:p>
        </p:txBody>
      </p:sp>
      <p:sp>
        <p:nvSpPr>
          <p:cNvPr id="6" name="Rectangle 5"/>
          <p:cNvSpPr/>
          <p:nvPr/>
        </p:nvSpPr>
        <p:spPr>
          <a:xfrm>
            <a:off x="1589088" y="3514725"/>
            <a:ext cx="5875337" cy="15875"/>
          </a:xfrm>
          <a:prstGeom prst="rect">
            <a:avLst/>
          </a:prstGeom>
          <a:solidFill>
            <a:schemeClr val="tx2">
              <a:lumMod val="50000"/>
              <a:lumOff val="50000"/>
            </a:schemeClr>
          </a:solidFill>
          <a:ln>
            <a:solidFill>
              <a:schemeClr val="tx2">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fr-CH"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7137" y="6397879"/>
            <a:ext cx="2364673" cy="415416"/>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8422" y="6356149"/>
            <a:ext cx="1260453" cy="457146"/>
          </a:xfrm>
          <a:prstGeom prst="rect">
            <a:avLst/>
          </a:prstGeom>
        </p:spPr>
      </p:pic>
    </p:spTree>
    <p:extLst>
      <p:ext uri="{BB962C8B-B14F-4D97-AF65-F5344CB8AC3E}">
        <p14:creationId xmlns:p14="http://schemas.microsoft.com/office/powerpoint/2010/main" val="12000654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756" y="365127"/>
            <a:ext cx="8277946" cy="673028"/>
          </a:xfrm>
        </p:spPr>
        <p:txBody>
          <a:bodyPr>
            <a:noAutofit/>
          </a:bodyPr>
          <a:lstStyle/>
          <a:p>
            <a:r>
              <a:rPr lang="fr-FR" sz="3600" b="0" dirty="0"/>
              <a:t>Estimation du n</a:t>
            </a:r>
            <a:r>
              <a:rPr lang="fr-FR" sz="3600" b="0" noProof="0" dirty="0"/>
              <a:t>ombre d’abris endommagés et détruits, selon les IC</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graphicFrame>
        <p:nvGraphicFramePr>
          <p:cNvPr id="9" name="Content Placeholder 8"/>
          <p:cNvGraphicFramePr>
            <a:graphicFrameLocks noGrp="1"/>
          </p:cNvGraphicFramePr>
          <p:nvPr>
            <p:ph idx="1"/>
            <p:extLst>
              <p:ext uri="{D42A27DB-BD31-4B8C-83A1-F6EECF244321}">
                <p14:modId xmlns:p14="http://schemas.microsoft.com/office/powerpoint/2010/main" val="1270183947"/>
              </p:ext>
            </p:extLst>
          </p:nvPr>
        </p:nvGraphicFramePr>
        <p:xfrm>
          <a:off x="233757" y="1381537"/>
          <a:ext cx="8110143" cy="5029200"/>
        </p:xfrm>
        <a:graphic>
          <a:graphicData uri="http://schemas.openxmlformats.org/drawingml/2006/table">
            <a:tbl>
              <a:tblPr/>
              <a:tblGrid>
                <a:gridCol w="2618551">
                  <a:extLst>
                    <a:ext uri="{9D8B030D-6E8A-4147-A177-3AD203B41FA5}">
                      <a16:colId xmlns:a16="http://schemas.microsoft.com/office/drawing/2014/main" val="100801716"/>
                    </a:ext>
                  </a:extLst>
                </a:gridCol>
                <a:gridCol w="3409258">
                  <a:extLst>
                    <a:ext uri="{9D8B030D-6E8A-4147-A177-3AD203B41FA5}">
                      <a16:colId xmlns:a16="http://schemas.microsoft.com/office/drawing/2014/main" val="3564528280"/>
                    </a:ext>
                  </a:extLst>
                </a:gridCol>
                <a:gridCol w="2082334">
                  <a:extLst>
                    <a:ext uri="{9D8B030D-6E8A-4147-A177-3AD203B41FA5}">
                      <a16:colId xmlns:a16="http://schemas.microsoft.com/office/drawing/2014/main" val="932255920"/>
                    </a:ext>
                  </a:extLst>
                </a:gridCol>
              </a:tblGrid>
              <a:tr h="558800">
                <a:tc>
                  <a:txBody>
                    <a:bodyPr/>
                    <a:lstStyle/>
                    <a:p>
                      <a:pPr algn="l" fontAlgn="b"/>
                      <a:endParaRPr lang="en-US" sz="2000" b="1" i="0" u="none" strike="noStrike" dirty="0">
                        <a:solidFill>
                          <a:srgbClr val="000000"/>
                        </a:solidFill>
                        <a:effectLst/>
                        <a:latin typeface="+mn-lt"/>
                      </a:endParaRPr>
                    </a:p>
                  </a:txBody>
                  <a:tcPr marL="7620" marR="7620" marT="7620" marB="0" anchor="b">
                    <a:lnL>
                      <a:noFill/>
                    </a:lnL>
                    <a:lnR>
                      <a:noFill/>
                    </a:lnR>
                    <a:lnT>
                      <a:noFill/>
                    </a:lnT>
                    <a:lnB>
                      <a:noFill/>
                    </a:lnB>
                  </a:tcPr>
                </a:tc>
                <a:tc>
                  <a:txBody>
                    <a:bodyPr/>
                    <a:lstStyle/>
                    <a:p>
                      <a:pPr algn="ctr" fontAlgn="b"/>
                      <a:r>
                        <a:rPr lang="en-US" sz="2000" b="1" i="0" u="none" strike="noStrike" dirty="0">
                          <a:solidFill>
                            <a:srgbClr val="5A5959"/>
                          </a:solidFill>
                          <a:effectLst/>
                          <a:latin typeface="+mn-lt"/>
                        </a:rPr>
                        <a:t># </a:t>
                      </a:r>
                      <a:r>
                        <a:rPr lang="en-US" sz="2000" b="1" i="0" u="none" strike="noStrike" dirty="0" err="1">
                          <a:solidFill>
                            <a:srgbClr val="5A5959"/>
                          </a:solidFill>
                          <a:effectLst/>
                          <a:latin typeface="+mn-lt"/>
                        </a:rPr>
                        <a:t>abris</a:t>
                      </a:r>
                      <a:r>
                        <a:rPr lang="en-US" sz="2000" b="1" i="0" u="none" strike="noStrike" dirty="0">
                          <a:solidFill>
                            <a:srgbClr val="5A5959"/>
                          </a:solidFill>
                          <a:effectLst/>
                          <a:latin typeface="+mn-lt"/>
                        </a:rPr>
                        <a:t> </a:t>
                      </a:r>
                      <a:r>
                        <a:rPr lang="en-US" sz="2000" b="1" i="0" u="none" strike="noStrike" dirty="0" err="1">
                          <a:solidFill>
                            <a:srgbClr val="5A5959"/>
                          </a:solidFill>
                          <a:effectLst/>
                          <a:latin typeface="+mn-lt"/>
                        </a:rPr>
                        <a:t>endommagés</a:t>
                      </a:r>
                      <a:endParaRPr lang="en-US" sz="20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ctr" fontAlgn="b"/>
                      <a:r>
                        <a:rPr lang="en-US" sz="2000" b="1" i="0" u="none" strike="noStrike" dirty="0">
                          <a:solidFill>
                            <a:srgbClr val="5A5959"/>
                          </a:solidFill>
                          <a:effectLst/>
                          <a:latin typeface="+mn-lt"/>
                        </a:rPr>
                        <a:t># </a:t>
                      </a:r>
                      <a:r>
                        <a:rPr lang="en-US" sz="2000" b="1" i="0" u="none" strike="noStrike" dirty="0" err="1">
                          <a:solidFill>
                            <a:srgbClr val="5A5959"/>
                          </a:solidFill>
                          <a:effectLst/>
                          <a:latin typeface="+mn-lt"/>
                        </a:rPr>
                        <a:t>abris</a:t>
                      </a:r>
                      <a:r>
                        <a:rPr lang="en-US" sz="2000" b="1" i="0" u="none" strike="noStrike" dirty="0">
                          <a:solidFill>
                            <a:srgbClr val="5A5959"/>
                          </a:solidFill>
                          <a:effectLst/>
                          <a:latin typeface="+mn-lt"/>
                        </a:rPr>
                        <a:t> </a:t>
                      </a:r>
                      <a:r>
                        <a:rPr lang="en-US" sz="2000" b="1" i="0" u="none" strike="noStrike" dirty="0" err="1">
                          <a:solidFill>
                            <a:srgbClr val="5A5959"/>
                          </a:solidFill>
                          <a:effectLst/>
                          <a:latin typeface="+mn-lt"/>
                        </a:rPr>
                        <a:t>détruits</a:t>
                      </a:r>
                      <a:endParaRPr lang="en-US" sz="2000" b="1" i="0" u="none" strike="noStrike" dirty="0">
                        <a:solidFill>
                          <a:srgbClr val="5A5959"/>
                        </a:solidFill>
                        <a:effectLst/>
                        <a:latin typeface="+mn-lt"/>
                      </a:endParaRPr>
                    </a:p>
                  </a:txBody>
                  <a:tcPr marL="7620" marR="7620" marT="7620" marB="0" anchor="ctr">
                    <a:lnL>
                      <a:noFill/>
                    </a:lnL>
                    <a:lnR>
                      <a:noFill/>
                    </a:lnR>
                    <a:lnT>
                      <a:noFill/>
                    </a:lnT>
                    <a:lnB>
                      <a:noFill/>
                    </a:lnB>
                  </a:tcPr>
                </a:tc>
                <a:extLst>
                  <a:ext uri="{0D108BD9-81ED-4DB2-BD59-A6C34878D82A}">
                    <a16:rowId xmlns:a16="http://schemas.microsoft.com/office/drawing/2014/main" val="1488068070"/>
                  </a:ext>
                </a:extLst>
              </a:tr>
              <a:tr h="558800">
                <a:tc>
                  <a:txBody>
                    <a:bodyPr/>
                    <a:lstStyle/>
                    <a:p>
                      <a:pPr algn="ctr" fontAlgn="b"/>
                      <a:r>
                        <a:rPr lang="en-US" sz="2000" b="1" i="0" u="none" strike="noStrike" dirty="0" err="1">
                          <a:solidFill>
                            <a:srgbClr val="5A5959"/>
                          </a:solidFill>
                          <a:effectLst/>
                          <a:latin typeface="+mn-lt"/>
                        </a:rPr>
                        <a:t>Kabambare</a:t>
                      </a:r>
                      <a:endParaRPr lang="en-US" sz="2000" b="1" i="0" u="none" strike="noStrike" dirty="0">
                        <a:solidFill>
                          <a:srgbClr val="5A5959"/>
                        </a:solidFill>
                        <a:effectLst/>
                        <a:latin typeface="+mn-lt"/>
                      </a:endParaRPr>
                    </a:p>
                  </a:txBody>
                  <a:tcPr marR="7620" marT="7620" marB="0" anchor="ctr">
                    <a:lnL>
                      <a:noFill/>
                    </a:lnL>
                    <a:lnR>
                      <a:noFill/>
                    </a:lnR>
                    <a:lnT>
                      <a:noFill/>
                    </a:lnT>
                    <a:lnB>
                      <a:noFill/>
                    </a:lnB>
                  </a:tcPr>
                </a:tc>
                <a:tc>
                  <a:txBody>
                    <a:bodyPr/>
                    <a:lstStyle/>
                    <a:p>
                      <a:pPr algn="ctr" fontAlgn="b"/>
                      <a:r>
                        <a:rPr lang="en-US" sz="2400" b="1" i="0" u="none" strike="noStrike" dirty="0">
                          <a:solidFill>
                            <a:srgbClr val="5A5959"/>
                          </a:solidFill>
                          <a:effectLst/>
                          <a:latin typeface="+mn-lt"/>
                        </a:rPr>
                        <a:t>2 297</a:t>
                      </a:r>
                    </a:p>
                  </a:txBody>
                  <a:tcPr marL="7620" marR="7620" marT="7620" marB="0" anchor="b">
                    <a:lnL>
                      <a:noFill/>
                    </a:lnL>
                    <a:lnR>
                      <a:noFill/>
                    </a:lnR>
                    <a:lnT>
                      <a:noFill/>
                    </a:lnT>
                    <a:lnB>
                      <a:noFill/>
                    </a:lnB>
                    <a:solidFill>
                      <a:srgbClr val="F9C4C5"/>
                    </a:solidFill>
                  </a:tcPr>
                </a:tc>
                <a:tc>
                  <a:txBody>
                    <a:bodyPr/>
                    <a:lstStyle/>
                    <a:p>
                      <a:pPr algn="ctr" fontAlgn="b"/>
                      <a:r>
                        <a:rPr lang="en-US" sz="2400" b="1" i="0" u="none" strike="noStrike" dirty="0">
                          <a:solidFill>
                            <a:srgbClr val="5A5959"/>
                          </a:solidFill>
                          <a:effectLst/>
                          <a:latin typeface="+mn-lt"/>
                        </a:rPr>
                        <a:t>3 211</a:t>
                      </a:r>
                    </a:p>
                  </a:txBody>
                  <a:tcPr marL="7620" marR="7620" marT="7620" marB="0" anchor="b">
                    <a:lnL>
                      <a:noFill/>
                    </a:lnL>
                    <a:lnR>
                      <a:noFill/>
                    </a:lnR>
                    <a:lnT>
                      <a:noFill/>
                    </a:lnT>
                    <a:lnB>
                      <a:noFill/>
                    </a:lnB>
                    <a:solidFill>
                      <a:srgbClr val="F8B8B8"/>
                    </a:solidFill>
                  </a:tcPr>
                </a:tc>
                <a:extLst>
                  <a:ext uri="{0D108BD9-81ED-4DB2-BD59-A6C34878D82A}">
                    <a16:rowId xmlns:a16="http://schemas.microsoft.com/office/drawing/2014/main" val="3796692801"/>
                  </a:ext>
                </a:extLst>
              </a:tr>
              <a:tr h="558800">
                <a:tc>
                  <a:txBody>
                    <a:bodyPr/>
                    <a:lstStyle/>
                    <a:p>
                      <a:pPr algn="ctr" fontAlgn="b"/>
                      <a:r>
                        <a:rPr lang="en-US" sz="2000" b="1" i="0" u="none" strike="noStrike" dirty="0" err="1">
                          <a:solidFill>
                            <a:srgbClr val="5A5959"/>
                          </a:solidFill>
                          <a:effectLst/>
                          <a:latin typeface="+mn-lt"/>
                        </a:rPr>
                        <a:t>Saramabila</a:t>
                      </a:r>
                      <a:endParaRPr lang="en-US" sz="2000" b="1" i="0" u="none" strike="noStrike" dirty="0">
                        <a:solidFill>
                          <a:srgbClr val="5A5959"/>
                        </a:solidFill>
                        <a:effectLst/>
                        <a:latin typeface="+mn-lt"/>
                      </a:endParaRPr>
                    </a:p>
                  </a:txBody>
                  <a:tcPr marR="7620" marT="7620" marB="0" anchor="ctr">
                    <a:lnL>
                      <a:noFill/>
                    </a:lnL>
                    <a:lnR>
                      <a:noFill/>
                    </a:lnR>
                    <a:lnT>
                      <a:noFill/>
                    </a:lnT>
                    <a:lnB>
                      <a:noFill/>
                    </a:lnB>
                  </a:tcPr>
                </a:tc>
                <a:tc>
                  <a:txBody>
                    <a:bodyPr/>
                    <a:lstStyle/>
                    <a:p>
                      <a:pPr algn="ctr" fontAlgn="b"/>
                      <a:r>
                        <a:rPr lang="en-US" sz="2400" b="1" i="0" u="none" strike="noStrike" dirty="0">
                          <a:solidFill>
                            <a:srgbClr val="5A5959"/>
                          </a:solidFill>
                          <a:effectLst/>
                          <a:latin typeface="+mn-lt"/>
                        </a:rPr>
                        <a:t>1 308</a:t>
                      </a:r>
                    </a:p>
                  </a:txBody>
                  <a:tcPr marL="7620" marR="7620" marT="7620" marB="0" anchor="b">
                    <a:lnL>
                      <a:noFill/>
                    </a:lnL>
                    <a:lnR>
                      <a:noFill/>
                    </a:lnR>
                    <a:lnT>
                      <a:noFill/>
                    </a:lnT>
                    <a:lnB>
                      <a:noFill/>
                    </a:lnB>
                    <a:solidFill>
                      <a:srgbClr val="FBD2D2"/>
                    </a:solidFill>
                  </a:tcPr>
                </a:tc>
                <a:tc>
                  <a:txBody>
                    <a:bodyPr/>
                    <a:lstStyle/>
                    <a:p>
                      <a:pPr algn="ctr" fontAlgn="b"/>
                      <a:r>
                        <a:rPr lang="en-US" sz="2400" b="1" i="0" u="none" strike="noStrike" dirty="0">
                          <a:solidFill>
                            <a:srgbClr val="5A5959"/>
                          </a:solidFill>
                          <a:effectLst/>
                          <a:latin typeface="+mn-lt"/>
                        </a:rPr>
                        <a:t>1 601</a:t>
                      </a:r>
                    </a:p>
                  </a:txBody>
                  <a:tcPr marL="7620" marR="7620" marT="7620" marB="0" anchor="b">
                    <a:lnL>
                      <a:noFill/>
                    </a:lnL>
                    <a:lnR>
                      <a:noFill/>
                    </a:lnR>
                    <a:lnT>
                      <a:noFill/>
                    </a:lnT>
                    <a:lnB>
                      <a:noFill/>
                    </a:lnB>
                    <a:solidFill>
                      <a:srgbClr val="FACECE"/>
                    </a:solidFill>
                  </a:tcPr>
                </a:tc>
                <a:extLst>
                  <a:ext uri="{0D108BD9-81ED-4DB2-BD59-A6C34878D82A}">
                    <a16:rowId xmlns:a16="http://schemas.microsoft.com/office/drawing/2014/main" val="3797474783"/>
                  </a:ext>
                </a:extLst>
              </a:tr>
              <a:tr h="558800">
                <a:tc>
                  <a:txBody>
                    <a:bodyPr/>
                    <a:lstStyle/>
                    <a:p>
                      <a:pPr algn="ctr" fontAlgn="b"/>
                      <a:r>
                        <a:rPr lang="en-US" sz="2000" b="1" i="0" u="none" strike="noStrike" dirty="0" err="1">
                          <a:solidFill>
                            <a:srgbClr val="5A5959"/>
                          </a:solidFill>
                          <a:effectLst/>
                          <a:latin typeface="+mn-lt"/>
                        </a:rPr>
                        <a:t>Fizi</a:t>
                      </a:r>
                      <a:endParaRPr lang="en-US" sz="2000" b="1" i="0" u="none" strike="noStrike" dirty="0">
                        <a:solidFill>
                          <a:srgbClr val="5A5959"/>
                        </a:solidFill>
                        <a:effectLst/>
                        <a:latin typeface="+mn-lt"/>
                      </a:endParaRPr>
                    </a:p>
                  </a:txBody>
                  <a:tcPr marR="7620" marT="7620" marB="0" anchor="ctr">
                    <a:lnL>
                      <a:noFill/>
                    </a:lnL>
                    <a:lnR>
                      <a:noFill/>
                    </a:lnR>
                    <a:lnT>
                      <a:noFill/>
                    </a:lnT>
                    <a:lnB>
                      <a:noFill/>
                    </a:lnB>
                  </a:tcPr>
                </a:tc>
                <a:tc>
                  <a:txBody>
                    <a:bodyPr/>
                    <a:lstStyle/>
                    <a:p>
                      <a:pPr algn="ctr" fontAlgn="b"/>
                      <a:r>
                        <a:rPr lang="en-US" sz="2400" b="1" i="0" u="none" strike="noStrike" dirty="0">
                          <a:solidFill>
                            <a:srgbClr val="5A5959"/>
                          </a:solidFill>
                          <a:effectLst/>
                          <a:latin typeface="+mn-lt"/>
                        </a:rPr>
                        <a:t>10 303</a:t>
                      </a:r>
                    </a:p>
                  </a:txBody>
                  <a:tcPr marL="7620" marR="7620" marT="7620" marB="0" anchor="b">
                    <a:lnL>
                      <a:noFill/>
                    </a:lnL>
                    <a:lnR>
                      <a:noFill/>
                    </a:lnR>
                    <a:lnT>
                      <a:noFill/>
                    </a:lnT>
                    <a:lnB>
                      <a:noFill/>
                    </a:lnB>
                    <a:solidFill>
                      <a:srgbClr val="EE5859"/>
                    </a:solidFill>
                  </a:tcPr>
                </a:tc>
                <a:tc>
                  <a:txBody>
                    <a:bodyPr/>
                    <a:lstStyle/>
                    <a:p>
                      <a:pPr algn="ctr" fontAlgn="b"/>
                      <a:r>
                        <a:rPr lang="en-US" sz="2400" b="1" i="0" u="none" strike="noStrike" dirty="0">
                          <a:solidFill>
                            <a:srgbClr val="5A5959"/>
                          </a:solidFill>
                          <a:effectLst/>
                          <a:latin typeface="+mn-lt"/>
                        </a:rPr>
                        <a:t>3 034</a:t>
                      </a:r>
                    </a:p>
                  </a:txBody>
                  <a:tcPr marL="7620" marR="7620" marT="7620" marB="0" anchor="b">
                    <a:lnL>
                      <a:noFill/>
                    </a:lnL>
                    <a:lnR>
                      <a:noFill/>
                    </a:lnR>
                    <a:lnT>
                      <a:noFill/>
                    </a:lnT>
                    <a:lnB>
                      <a:noFill/>
                    </a:lnB>
                    <a:solidFill>
                      <a:srgbClr val="F8BABB"/>
                    </a:solidFill>
                  </a:tcPr>
                </a:tc>
                <a:extLst>
                  <a:ext uri="{0D108BD9-81ED-4DB2-BD59-A6C34878D82A}">
                    <a16:rowId xmlns:a16="http://schemas.microsoft.com/office/drawing/2014/main" val="4250242471"/>
                  </a:ext>
                </a:extLst>
              </a:tr>
              <a:tr h="558800">
                <a:tc>
                  <a:txBody>
                    <a:bodyPr/>
                    <a:lstStyle/>
                    <a:p>
                      <a:pPr algn="ctr" fontAlgn="b"/>
                      <a:r>
                        <a:rPr lang="en-US" sz="2000" b="1" i="0" u="none" strike="noStrike" dirty="0" err="1">
                          <a:solidFill>
                            <a:srgbClr val="5A5959"/>
                          </a:solidFill>
                          <a:effectLst/>
                          <a:latin typeface="+mn-lt"/>
                        </a:rPr>
                        <a:t>Kalehe</a:t>
                      </a:r>
                      <a:endParaRPr lang="en-US" sz="2000" b="1" i="0" u="none" strike="noStrike" dirty="0">
                        <a:solidFill>
                          <a:srgbClr val="5A5959"/>
                        </a:solidFill>
                        <a:effectLst/>
                        <a:latin typeface="+mn-lt"/>
                      </a:endParaRPr>
                    </a:p>
                  </a:txBody>
                  <a:tcPr marR="7620" marT="7620" marB="0" anchor="ctr">
                    <a:lnL>
                      <a:noFill/>
                    </a:lnL>
                    <a:lnR>
                      <a:noFill/>
                    </a:lnR>
                    <a:lnT>
                      <a:noFill/>
                    </a:lnT>
                    <a:lnB>
                      <a:noFill/>
                    </a:lnB>
                  </a:tcPr>
                </a:tc>
                <a:tc>
                  <a:txBody>
                    <a:bodyPr/>
                    <a:lstStyle/>
                    <a:p>
                      <a:pPr algn="ctr" fontAlgn="b"/>
                      <a:r>
                        <a:rPr lang="en-US" sz="2400" b="1" i="0" u="none" strike="noStrike" dirty="0">
                          <a:solidFill>
                            <a:srgbClr val="5A5959"/>
                          </a:solidFill>
                          <a:effectLst/>
                          <a:latin typeface="+mn-lt"/>
                        </a:rPr>
                        <a:t>2 090</a:t>
                      </a:r>
                    </a:p>
                  </a:txBody>
                  <a:tcPr marL="7620" marR="7620" marT="7620" marB="0" anchor="b">
                    <a:lnL>
                      <a:noFill/>
                    </a:lnL>
                    <a:lnR>
                      <a:noFill/>
                    </a:lnR>
                    <a:lnT>
                      <a:noFill/>
                    </a:lnT>
                    <a:lnB>
                      <a:noFill/>
                    </a:lnB>
                    <a:solidFill>
                      <a:srgbClr val="FAC7C7"/>
                    </a:solidFill>
                  </a:tcPr>
                </a:tc>
                <a:tc>
                  <a:txBody>
                    <a:bodyPr/>
                    <a:lstStyle/>
                    <a:p>
                      <a:pPr algn="ctr" fontAlgn="b"/>
                      <a:r>
                        <a:rPr lang="en-US" sz="2400" b="1" i="0" u="none" strike="noStrike" dirty="0">
                          <a:solidFill>
                            <a:srgbClr val="5A5959"/>
                          </a:solidFill>
                          <a:effectLst/>
                          <a:latin typeface="+mn-lt"/>
                        </a:rPr>
                        <a:t>829</a:t>
                      </a:r>
                    </a:p>
                  </a:txBody>
                  <a:tcPr marL="7620" marR="7620" marT="7620" marB="0" anchor="b">
                    <a:lnL>
                      <a:noFill/>
                    </a:lnL>
                    <a:lnR>
                      <a:noFill/>
                    </a:lnR>
                    <a:lnT>
                      <a:noFill/>
                    </a:lnT>
                    <a:lnB>
                      <a:noFill/>
                    </a:lnB>
                    <a:solidFill>
                      <a:srgbClr val="FBD8D8"/>
                    </a:solidFill>
                  </a:tcPr>
                </a:tc>
                <a:extLst>
                  <a:ext uri="{0D108BD9-81ED-4DB2-BD59-A6C34878D82A}">
                    <a16:rowId xmlns:a16="http://schemas.microsoft.com/office/drawing/2014/main" val="4220796530"/>
                  </a:ext>
                </a:extLst>
              </a:tr>
              <a:tr h="558800">
                <a:tc>
                  <a:txBody>
                    <a:bodyPr/>
                    <a:lstStyle/>
                    <a:p>
                      <a:pPr algn="ctr" fontAlgn="b"/>
                      <a:r>
                        <a:rPr lang="en-US" sz="2000" b="1" i="0" u="none" strike="noStrike" dirty="0" err="1">
                          <a:solidFill>
                            <a:srgbClr val="5A5959"/>
                          </a:solidFill>
                          <a:effectLst/>
                          <a:latin typeface="+mn-lt"/>
                        </a:rPr>
                        <a:t>Kimbi</a:t>
                      </a:r>
                      <a:r>
                        <a:rPr lang="en-US" sz="2000" b="1" i="0" u="none" strike="noStrike" baseline="0" dirty="0">
                          <a:solidFill>
                            <a:srgbClr val="5A5959"/>
                          </a:solidFill>
                          <a:effectLst/>
                          <a:latin typeface="+mn-lt"/>
                        </a:rPr>
                        <a:t> </a:t>
                      </a:r>
                      <a:r>
                        <a:rPr lang="en-US" sz="2000" b="1" i="0" u="none" strike="noStrike" baseline="0" dirty="0" err="1">
                          <a:solidFill>
                            <a:srgbClr val="5A5959"/>
                          </a:solidFill>
                          <a:effectLst/>
                          <a:latin typeface="+mn-lt"/>
                        </a:rPr>
                        <a:t>L</a:t>
                      </a:r>
                      <a:r>
                        <a:rPr lang="en-US" sz="2000" b="1" i="0" u="none" strike="noStrike" dirty="0" err="1">
                          <a:solidFill>
                            <a:srgbClr val="5A5959"/>
                          </a:solidFill>
                          <a:effectLst/>
                          <a:latin typeface="+mn-lt"/>
                        </a:rPr>
                        <a:t>ulenge</a:t>
                      </a:r>
                      <a:endParaRPr lang="en-US" sz="2000" b="1" i="0" u="none" strike="noStrike" dirty="0">
                        <a:solidFill>
                          <a:srgbClr val="5A5959"/>
                        </a:solidFill>
                        <a:effectLst/>
                        <a:latin typeface="+mn-lt"/>
                      </a:endParaRPr>
                    </a:p>
                  </a:txBody>
                  <a:tcPr marR="7620" marT="7620" marB="0" anchor="ctr">
                    <a:lnL>
                      <a:noFill/>
                    </a:lnL>
                    <a:lnR>
                      <a:noFill/>
                    </a:lnR>
                    <a:lnT>
                      <a:noFill/>
                    </a:lnT>
                    <a:lnB>
                      <a:noFill/>
                    </a:lnB>
                  </a:tcPr>
                </a:tc>
                <a:tc>
                  <a:txBody>
                    <a:bodyPr/>
                    <a:lstStyle/>
                    <a:p>
                      <a:pPr algn="ctr" fontAlgn="b"/>
                      <a:r>
                        <a:rPr lang="en-US" sz="2400" b="1" i="0" u="none" strike="noStrike" dirty="0">
                          <a:solidFill>
                            <a:srgbClr val="5A5959"/>
                          </a:solidFill>
                          <a:effectLst/>
                          <a:latin typeface="+mn-lt"/>
                        </a:rPr>
                        <a:t>7 530</a:t>
                      </a:r>
                    </a:p>
                  </a:txBody>
                  <a:tcPr marL="7620" marR="7620" marT="7620" marB="0" anchor="b">
                    <a:lnL>
                      <a:noFill/>
                    </a:lnL>
                    <a:lnR>
                      <a:noFill/>
                    </a:lnR>
                    <a:lnT>
                      <a:noFill/>
                    </a:lnT>
                    <a:lnB>
                      <a:noFill/>
                    </a:lnB>
                    <a:solidFill>
                      <a:srgbClr val="F27E7F"/>
                    </a:solidFill>
                  </a:tcPr>
                </a:tc>
                <a:tc>
                  <a:txBody>
                    <a:bodyPr/>
                    <a:lstStyle/>
                    <a:p>
                      <a:pPr algn="ctr" fontAlgn="b"/>
                      <a:r>
                        <a:rPr lang="en-US" sz="2400" b="1" i="0" u="none" strike="noStrike" dirty="0">
                          <a:solidFill>
                            <a:srgbClr val="5A5959"/>
                          </a:solidFill>
                          <a:effectLst/>
                          <a:latin typeface="+mn-lt"/>
                        </a:rPr>
                        <a:t>2 515</a:t>
                      </a:r>
                    </a:p>
                  </a:txBody>
                  <a:tcPr marL="7620" marR="7620" marT="7620" marB="0" anchor="b">
                    <a:lnL>
                      <a:noFill/>
                    </a:lnL>
                    <a:lnR>
                      <a:noFill/>
                    </a:lnR>
                    <a:lnT>
                      <a:noFill/>
                    </a:lnT>
                    <a:lnB>
                      <a:noFill/>
                    </a:lnB>
                    <a:solidFill>
                      <a:srgbClr val="F9C1C2"/>
                    </a:solidFill>
                  </a:tcPr>
                </a:tc>
                <a:extLst>
                  <a:ext uri="{0D108BD9-81ED-4DB2-BD59-A6C34878D82A}">
                    <a16:rowId xmlns:a16="http://schemas.microsoft.com/office/drawing/2014/main" val="3049088281"/>
                  </a:ext>
                </a:extLst>
              </a:tr>
              <a:tr h="558800">
                <a:tc>
                  <a:txBody>
                    <a:bodyPr/>
                    <a:lstStyle/>
                    <a:p>
                      <a:pPr algn="ctr" fontAlgn="b"/>
                      <a:r>
                        <a:rPr lang="en-US" sz="2000" b="1" i="0" u="none" strike="noStrike" dirty="0" err="1">
                          <a:solidFill>
                            <a:srgbClr val="5A5959"/>
                          </a:solidFill>
                          <a:effectLst/>
                          <a:latin typeface="+mn-lt"/>
                        </a:rPr>
                        <a:t>Nundu</a:t>
                      </a:r>
                      <a:endParaRPr lang="en-US" sz="2000" b="1" i="0" u="none" strike="noStrike" dirty="0">
                        <a:solidFill>
                          <a:srgbClr val="5A5959"/>
                        </a:solidFill>
                        <a:effectLst/>
                        <a:latin typeface="+mn-lt"/>
                      </a:endParaRPr>
                    </a:p>
                  </a:txBody>
                  <a:tcPr marR="7620" marT="7620" marB="0" anchor="ctr">
                    <a:lnL>
                      <a:noFill/>
                    </a:lnL>
                    <a:lnR>
                      <a:noFill/>
                    </a:lnR>
                    <a:lnT>
                      <a:noFill/>
                    </a:lnT>
                    <a:lnB>
                      <a:noFill/>
                    </a:lnB>
                  </a:tcPr>
                </a:tc>
                <a:tc>
                  <a:txBody>
                    <a:bodyPr/>
                    <a:lstStyle/>
                    <a:p>
                      <a:pPr algn="ctr" fontAlgn="b"/>
                      <a:r>
                        <a:rPr lang="en-US" sz="2400" b="1" i="0" u="none" strike="noStrike" dirty="0">
                          <a:solidFill>
                            <a:srgbClr val="5A5959"/>
                          </a:solidFill>
                          <a:effectLst/>
                          <a:latin typeface="+mn-lt"/>
                        </a:rPr>
                        <a:t>3 576</a:t>
                      </a:r>
                    </a:p>
                  </a:txBody>
                  <a:tcPr marL="7620" marR="7620" marT="7620" marB="0" anchor="b">
                    <a:lnL>
                      <a:noFill/>
                    </a:lnL>
                    <a:lnR>
                      <a:noFill/>
                    </a:lnR>
                    <a:lnT>
                      <a:noFill/>
                    </a:lnT>
                    <a:lnB>
                      <a:noFill/>
                    </a:lnB>
                    <a:solidFill>
                      <a:srgbClr val="F8B3B3"/>
                    </a:solidFill>
                  </a:tcPr>
                </a:tc>
                <a:tc>
                  <a:txBody>
                    <a:bodyPr/>
                    <a:lstStyle/>
                    <a:p>
                      <a:pPr algn="ctr" fontAlgn="b"/>
                      <a:r>
                        <a:rPr lang="en-US" sz="2400" b="1" i="0" u="none" strike="noStrike" dirty="0">
                          <a:solidFill>
                            <a:srgbClr val="5A5959"/>
                          </a:solidFill>
                          <a:effectLst/>
                          <a:latin typeface="+mn-lt"/>
                        </a:rPr>
                        <a:t>2 580</a:t>
                      </a:r>
                    </a:p>
                  </a:txBody>
                  <a:tcPr marL="7620" marR="7620" marT="7620" marB="0" anchor="b">
                    <a:lnL>
                      <a:noFill/>
                    </a:lnL>
                    <a:lnR>
                      <a:noFill/>
                    </a:lnR>
                    <a:lnT>
                      <a:noFill/>
                    </a:lnT>
                    <a:lnB>
                      <a:noFill/>
                    </a:lnB>
                    <a:solidFill>
                      <a:srgbClr val="F9C1C1"/>
                    </a:solidFill>
                  </a:tcPr>
                </a:tc>
                <a:extLst>
                  <a:ext uri="{0D108BD9-81ED-4DB2-BD59-A6C34878D82A}">
                    <a16:rowId xmlns:a16="http://schemas.microsoft.com/office/drawing/2014/main" val="1120498551"/>
                  </a:ext>
                </a:extLst>
              </a:tr>
              <a:tr h="558800">
                <a:tc>
                  <a:txBody>
                    <a:bodyPr/>
                    <a:lstStyle/>
                    <a:p>
                      <a:pPr algn="ctr" fontAlgn="b"/>
                      <a:r>
                        <a:rPr lang="en-US" sz="2000" b="1" i="0" u="none" strike="noStrike" dirty="0" err="1">
                          <a:solidFill>
                            <a:srgbClr val="5A5959"/>
                          </a:solidFill>
                          <a:effectLst/>
                          <a:latin typeface="+mn-lt"/>
                        </a:rPr>
                        <a:t>Shabunda</a:t>
                      </a:r>
                      <a:endParaRPr lang="en-US" sz="2000" b="1" i="0" u="none" strike="noStrike" dirty="0">
                        <a:solidFill>
                          <a:srgbClr val="5A5959"/>
                        </a:solidFill>
                        <a:effectLst/>
                        <a:latin typeface="+mn-lt"/>
                      </a:endParaRPr>
                    </a:p>
                  </a:txBody>
                  <a:tcPr marR="7620" marT="7620" marB="0" anchor="ctr">
                    <a:lnL>
                      <a:noFill/>
                    </a:lnL>
                    <a:lnR>
                      <a:noFill/>
                    </a:lnR>
                    <a:lnT>
                      <a:noFill/>
                    </a:lnT>
                    <a:lnB>
                      <a:noFill/>
                    </a:lnB>
                  </a:tcPr>
                </a:tc>
                <a:tc>
                  <a:txBody>
                    <a:bodyPr/>
                    <a:lstStyle/>
                    <a:p>
                      <a:pPr algn="ctr" fontAlgn="b"/>
                      <a:r>
                        <a:rPr lang="en-US" sz="2400" b="1" i="0" u="none" strike="noStrike" dirty="0">
                          <a:solidFill>
                            <a:srgbClr val="5A5959"/>
                          </a:solidFill>
                          <a:effectLst/>
                          <a:latin typeface="+mn-lt"/>
                        </a:rPr>
                        <a:t>759</a:t>
                      </a:r>
                    </a:p>
                  </a:txBody>
                  <a:tcPr marL="7620" marR="7620" marT="7620" marB="0" anchor="b">
                    <a:lnL>
                      <a:noFill/>
                    </a:lnL>
                    <a:lnR>
                      <a:noFill/>
                    </a:lnR>
                    <a:lnT>
                      <a:noFill/>
                    </a:lnT>
                    <a:lnB>
                      <a:noFill/>
                    </a:lnB>
                    <a:solidFill>
                      <a:srgbClr val="FBD9D9"/>
                    </a:solidFill>
                  </a:tcPr>
                </a:tc>
                <a:tc>
                  <a:txBody>
                    <a:bodyPr/>
                    <a:lstStyle/>
                    <a:p>
                      <a:pPr algn="ctr" fontAlgn="b"/>
                      <a:r>
                        <a:rPr lang="en-US" sz="2400" b="1" i="0" u="none" strike="noStrike" dirty="0">
                          <a:solidFill>
                            <a:srgbClr val="5A5959"/>
                          </a:solidFill>
                          <a:effectLst/>
                          <a:latin typeface="+mn-lt"/>
                        </a:rPr>
                        <a:t>658</a:t>
                      </a:r>
                    </a:p>
                  </a:txBody>
                  <a:tcPr marL="7620" marR="7620" marT="7620" marB="0" anchor="b">
                    <a:lnL>
                      <a:noFill/>
                    </a:lnL>
                    <a:lnR>
                      <a:noFill/>
                    </a:lnR>
                    <a:lnT>
                      <a:noFill/>
                    </a:lnT>
                    <a:lnB>
                      <a:noFill/>
                    </a:lnB>
                    <a:solidFill>
                      <a:srgbClr val="FBDADA"/>
                    </a:solidFill>
                  </a:tcPr>
                </a:tc>
                <a:extLst>
                  <a:ext uri="{0D108BD9-81ED-4DB2-BD59-A6C34878D82A}">
                    <a16:rowId xmlns:a16="http://schemas.microsoft.com/office/drawing/2014/main" val="2269611728"/>
                  </a:ext>
                </a:extLst>
              </a:tr>
              <a:tr h="558800">
                <a:tc>
                  <a:txBody>
                    <a:bodyPr/>
                    <a:lstStyle/>
                    <a:p>
                      <a:pPr algn="ctr" fontAlgn="b"/>
                      <a:r>
                        <a:rPr lang="en-US" sz="2000" b="1" i="0" u="none" strike="noStrike" dirty="0" err="1">
                          <a:solidFill>
                            <a:srgbClr val="5A5959"/>
                          </a:solidFill>
                          <a:effectLst/>
                          <a:latin typeface="+mn-lt"/>
                        </a:rPr>
                        <a:t>Uvira</a:t>
                      </a:r>
                      <a:endParaRPr lang="en-US" sz="2000" b="1" i="0" u="none" strike="noStrike" dirty="0">
                        <a:solidFill>
                          <a:srgbClr val="5A5959"/>
                        </a:solidFill>
                        <a:effectLst/>
                        <a:latin typeface="+mn-lt"/>
                      </a:endParaRPr>
                    </a:p>
                  </a:txBody>
                  <a:tcPr marR="7620" marT="7620" marB="0" anchor="ctr">
                    <a:lnL>
                      <a:noFill/>
                    </a:lnL>
                    <a:lnR>
                      <a:noFill/>
                    </a:lnR>
                    <a:lnT>
                      <a:noFill/>
                    </a:lnT>
                    <a:lnB>
                      <a:noFill/>
                    </a:lnB>
                  </a:tcPr>
                </a:tc>
                <a:tc>
                  <a:txBody>
                    <a:bodyPr/>
                    <a:lstStyle/>
                    <a:p>
                      <a:pPr algn="ctr" fontAlgn="b"/>
                      <a:r>
                        <a:rPr lang="en-US" sz="2400" b="1" i="0" u="none" strike="noStrike" dirty="0">
                          <a:solidFill>
                            <a:srgbClr val="5A5959"/>
                          </a:solidFill>
                          <a:effectLst/>
                          <a:latin typeface="+mn-lt"/>
                        </a:rPr>
                        <a:t>4 886</a:t>
                      </a:r>
                    </a:p>
                  </a:txBody>
                  <a:tcPr marL="7620" marR="7620" marT="7620" marB="0" anchor="b">
                    <a:lnL>
                      <a:noFill/>
                    </a:lnL>
                    <a:lnR>
                      <a:noFill/>
                    </a:lnR>
                    <a:lnT>
                      <a:noFill/>
                    </a:lnT>
                    <a:lnB>
                      <a:noFill/>
                    </a:lnB>
                    <a:solidFill>
                      <a:srgbClr val="F6A2A2"/>
                    </a:solidFill>
                  </a:tcPr>
                </a:tc>
                <a:tc>
                  <a:txBody>
                    <a:bodyPr/>
                    <a:lstStyle/>
                    <a:p>
                      <a:pPr algn="ctr" fontAlgn="b"/>
                      <a:r>
                        <a:rPr lang="en-US" sz="2400" b="1" i="0" u="none" strike="noStrike" dirty="0">
                          <a:solidFill>
                            <a:srgbClr val="5A5959"/>
                          </a:solidFill>
                          <a:effectLst/>
                          <a:latin typeface="+mn-lt"/>
                        </a:rPr>
                        <a:t>2 900</a:t>
                      </a:r>
                    </a:p>
                  </a:txBody>
                  <a:tcPr marL="7620" marR="7620" marT="7620" marB="0" anchor="b">
                    <a:lnL>
                      <a:noFill/>
                    </a:lnL>
                    <a:lnR>
                      <a:noFill/>
                    </a:lnR>
                    <a:lnT>
                      <a:noFill/>
                    </a:lnT>
                    <a:lnB>
                      <a:noFill/>
                    </a:lnB>
                    <a:solidFill>
                      <a:srgbClr val="F8BCBD"/>
                    </a:solidFill>
                  </a:tcPr>
                </a:tc>
                <a:extLst>
                  <a:ext uri="{0D108BD9-81ED-4DB2-BD59-A6C34878D82A}">
                    <a16:rowId xmlns:a16="http://schemas.microsoft.com/office/drawing/2014/main" val="714757353"/>
                  </a:ext>
                </a:extLst>
              </a:tr>
            </a:tbl>
          </a:graphicData>
        </a:graphic>
      </p:graphicFrame>
    </p:spTree>
    <p:extLst>
      <p:ext uri="{BB962C8B-B14F-4D97-AF65-F5344CB8AC3E}">
        <p14:creationId xmlns:p14="http://schemas.microsoft.com/office/powerpoint/2010/main" val="1769210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
          <p:cNvSpPr>
            <a:spLocks noChangeArrowheads="1"/>
          </p:cNvSpPr>
          <p:nvPr/>
        </p:nvSpPr>
        <p:spPr bwMode="auto">
          <a:xfrm>
            <a:off x="0" y="0"/>
            <a:ext cx="9144000" cy="6188075"/>
          </a:xfrm>
          <a:prstGeom prst="rect">
            <a:avLst/>
          </a:prstGeom>
          <a:solidFill>
            <a:schemeClr val="bg1"/>
          </a:solidFill>
          <a:ln>
            <a:noFill/>
          </a:ln>
          <a:extLst/>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defRPr/>
            </a:pPr>
            <a:endParaRPr lang="fr-CH" altLang="en-US" sz="2400" dirty="0"/>
          </a:p>
        </p:txBody>
      </p:sp>
      <p:sp>
        <p:nvSpPr>
          <p:cNvPr id="4102" name="Rectangle 11"/>
          <p:cNvSpPr>
            <a:spLocks noGrp="1" noChangeArrowheads="1"/>
          </p:cNvSpPr>
          <p:nvPr>
            <p:ph type="ctrTitle"/>
          </p:nvPr>
        </p:nvSpPr>
        <p:spPr>
          <a:xfrm>
            <a:off x="1589088" y="2052638"/>
            <a:ext cx="5875337" cy="1216025"/>
          </a:xfrm>
        </p:spPr>
        <p:txBody>
          <a:bodyPr>
            <a:noAutofit/>
          </a:bodyPr>
          <a:lstStyle/>
          <a:p>
            <a:pPr algn="ctr" eaLnBrk="1" hangingPunct="1">
              <a:lnSpc>
                <a:spcPct val="80000"/>
              </a:lnSpc>
              <a:defRPr/>
            </a:pPr>
            <a:r>
              <a:rPr lang="fr-FR" altLang="en-US" sz="4800" cap="small" noProof="0" dirty="0">
                <a:solidFill>
                  <a:schemeClr val="bg2">
                    <a:lumMod val="50000"/>
                  </a:schemeClr>
                </a:solidFill>
              </a:rPr>
              <a:t>1. Introduction </a:t>
            </a:r>
            <a:endParaRPr lang="fr-FR" altLang="en-US" sz="3600" cap="small" noProof="0" dirty="0">
              <a:solidFill>
                <a:schemeClr val="bg2">
                  <a:lumMod val="50000"/>
                </a:schemeClr>
              </a:solidFill>
            </a:endParaRPr>
          </a:p>
        </p:txBody>
      </p:sp>
      <p:sp>
        <p:nvSpPr>
          <p:cNvPr id="6" name="Rectangle 5"/>
          <p:cNvSpPr/>
          <p:nvPr/>
        </p:nvSpPr>
        <p:spPr>
          <a:xfrm>
            <a:off x="1589088" y="3514725"/>
            <a:ext cx="5875337" cy="15875"/>
          </a:xfrm>
          <a:prstGeom prst="rect">
            <a:avLst/>
          </a:prstGeom>
          <a:solidFill>
            <a:schemeClr val="tx2">
              <a:lumMod val="50000"/>
              <a:lumOff val="50000"/>
            </a:schemeClr>
          </a:solidFill>
          <a:ln>
            <a:solidFill>
              <a:schemeClr val="tx2">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fr-CH"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7137" y="6397879"/>
            <a:ext cx="2364673" cy="415416"/>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8422" y="6356149"/>
            <a:ext cx="1260453" cy="457146"/>
          </a:xfrm>
          <a:prstGeom prst="rect">
            <a:avLst/>
          </a:prstGeom>
        </p:spPr>
      </p:pic>
    </p:spTree>
    <p:extLst>
      <p:ext uri="{BB962C8B-B14F-4D97-AF65-F5344CB8AC3E}">
        <p14:creationId xmlns:p14="http://schemas.microsoft.com/office/powerpoint/2010/main" val="6691091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2411" y="201469"/>
            <a:ext cx="7947718" cy="510362"/>
          </a:xfrm>
        </p:spPr>
        <p:txBody>
          <a:bodyPr>
            <a:noAutofit/>
          </a:bodyPr>
          <a:lstStyle/>
          <a:p>
            <a:r>
              <a:rPr lang="fr-FR" sz="3600" b="0" noProof="0" dirty="0"/>
              <a:t>Typologies des habitations de PDI</a:t>
            </a:r>
          </a:p>
        </p:txBody>
      </p:sp>
      <p:sp>
        <p:nvSpPr>
          <p:cNvPr id="5" name="TextBox 4"/>
          <p:cNvSpPr txBox="1"/>
          <p:nvPr/>
        </p:nvSpPr>
        <p:spPr>
          <a:xfrm>
            <a:off x="232410" y="792115"/>
            <a:ext cx="8245672" cy="830997"/>
          </a:xfrm>
          <a:prstGeom prst="rect">
            <a:avLst/>
          </a:prstGeom>
          <a:noFill/>
        </p:spPr>
        <p:txBody>
          <a:bodyPr wrap="square" rtlCol="0">
            <a:spAutoFit/>
          </a:bodyPr>
          <a:lstStyle/>
          <a:p>
            <a:r>
              <a:rPr lang="fr-FR" sz="2400" b="1" dirty="0">
                <a:solidFill>
                  <a:srgbClr val="5A5959"/>
                </a:solidFill>
              </a:rPr>
              <a:t>% d’AS par principal type d’abris des déplacés indiqué par les IC, par ZS :</a:t>
            </a:r>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094259199"/>
              </p:ext>
            </p:extLst>
          </p:nvPr>
        </p:nvGraphicFramePr>
        <p:xfrm>
          <a:off x="233362" y="1623114"/>
          <a:ext cx="8244720" cy="5016223"/>
        </p:xfrm>
        <a:graphic>
          <a:graphicData uri="http://schemas.openxmlformats.org/drawingml/2006/table">
            <a:tbl>
              <a:tblPr/>
              <a:tblGrid>
                <a:gridCol w="1227690">
                  <a:extLst>
                    <a:ext uri="{9D8B030D-6E8A-4147-A177-3AD203B41FA5}">
                      <a16:colId xmlns:a16="http://schemas.microsoft.com/office/drawing/2014/main" val="2071198547"/>
                    </a:ext>
                  </a:extLst>
                </a:gridCol>
                <a:gridCol w="815009">
                  <a:extLst>
                    <a:ext uri="{9D8B030D-6E8A-4147-A177-3AD203B41FA5}">
                      <a16:colId xmlns:a16="http://schemas.microsoft.com/office/drawing/2014/main" val="2092199397"/>
                    </a:ext>
                  </a:extLst>
                </a:gridCol>
                <a:gridCol w="914400">
                  <a:extLst>
                    <a:ext uri="{9D8B030D-6E8A-4147-A177-3AD203B41FA5}">
                      <a16:colId xmlns:a16="http://schemas.microsoft.com/office/drawing/2014/main" val="3226481791"/>
                    </a:ext>
                  </a:extLst>
                </a:gridCol>
                <a:gridCol w="707221">
                  <a:extLst>
                    <a:ext uri="{9D8B030D-6E8A-4147-A177-3AD203B41FA5}">
                      <a16:colId xmlns:a16="http://schemas.microsoft.com/office/drawing/2014/main" val="2022240641"/>
                    </a:ext>
                  </a:extLst>
                </a:gridCol>
                <a:gridCol w="916080">
                  <a:extLst>
                    <a:ext uri="{9D8B030D-6E8A-4147-A177-3AD203B41FA5}">
                      <a16:colId xmlns:a16="http://schemas.microsoft.com/office/drawing/2014/main" val="865068919"/>
                    </a:ext>
                  </a:extLst>
                </a:gridCol>
                <a:gridCol w="916080">
                  <a:extLst>
                    <a:ext uri="{9D8B030D-6E8A-4147-A177-3AD203B41FA5}">
                      <a16:colId xmlns:a16="http://schemas.microsoft.com/office/drawing/2014/main" val="1917772724"/>
                    </a:ext>
                  </a:extLst>
                </a:gridCol>
                <a:gridCol w="916080">
                  <a:extLst>
                    <a:ext uri="{9D8B030D-6E8A-4147-A177-3AD203B41FA5}">
                      <a16:colId xmlns:a16="http://schemas.microsoft.com/office/drawing/2014/main" val="4099119633"/>
                    </a:ext>
                  </a:extLst>
                </a:gridCol>
                <a:gridCol w="1046965">
                  <a:extLst>
                    <a:ext uri="{9D8B030D-6E8A-4147-A177-3AD203B41FA5}">
                      <a16:colId xmlns:a16="http://schemas.microsoft.com/office/drawing/2014/main" val="2665114584"/>
                    </a:ext>
                  </a:extLst>
                </a:gridCol>
                <a:gridCol w="785195">
                  <a:extLst>
                    <a:ext uri="{9D8B030D-6E8A-4147-A177-3AD203B41FA5}">
                      <a16:colId xmlns:a16="http://schemas.microsoft.com/office/drawing/2014/main" val="2870071634"/>
                    </a:ext>
                  </a:extLst>
                </a:gridCol>
              </a:tblGrid>
              <a:tr h="559532">
                <a:tc>
                  <a:txBody>
                    <a:bodyPr/>
                    <a:lstStyle/>
                    <a:p>
                      <a:pPr algn="l" fontAlgn="b"/>
                      <a:endParaRPr lang="en-US" sz="900" b="0" i="0" u="none" strike="noStrike" dirty="0">
                        <a:solidFill>
                          <a:srgbClr val="000000"/>
                        </a:solidFill>
                        <a:effectLst/>
                        <a:latin typeface="Calibri" panose="020F0502020204030204" pitchFamily="34" charset="0"/>
                      </a:endParaRPr>
                    </a:p>
                  </a:txBody>
                  <a:tcPr marL="6471" marR="6471" marT="6471" marB="0" anchor="b">
                    <a:lnL>
                      <a:noFill/>
                    </a:lnL>
                    <a:lnR>
                      <a:noFill/>
                    </a:lnR>
                    <a:lnT>
                      <a:noFill/>
                    </a:lnT>
                    <a:lnB>
                      <a:noFill/>
                    </a:lnB>
                  </a:tcPr>
                </a:tc>
                <a:tc>
                  <a:txBody>
                    <a:bodyPr/>
                    <a:lstStyle/>
                    <a:p>
                      <a:pPr algn="ctr" fontAlgn="b"/>
                      <a:r>
                        <a:rPr lang="en-US" sz="1800" b="1" i="0" u="none" strike="noStrike" dirty="0" err="1">
                          <a:solidFill>
                            <a:srgbClr val="5A5959"/>
                          </a:solidFill>
                          <a:effectLst/>
                          <a:latin typeface="Arial Narrow" panose="020B0606020202030204" pitchFamily="34" charset="0"/>
                        </a:rPr>
                        <a:t>Kabamb</a:t>
                      </a:r>
                      <a:r>
                        <a:rPr lang="en-US" sz="1800" b="1" i="0" u="none" strike="noStrike" dirty="0">
                          <a:solidFill>
                            <a:srgbClr val="5A5959"/>
                          </a:solidFill>
                          <a:effectLst/>
                          <a:latin typeface="Arial Narrow" panose="020B0606020202030204" pitchFamily="34" charset="0"/>
                        </a:rPr>
                        <a:t>.</a:t>
                      </a:r>
                    </a:p>
                  </a:txBody>
                  <a:tcPr marL="6471" marR="6471" marT="6471"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Arial Narrow" panose="020B0606020202030204" pitchFamily="34" charset="0"/>
                        </a:rPr>
                        <a:t>Sarama</a:t>
                      </a:r>
                      <a:r>
                        <a:rPr lang="en-US" sz="1800" b="1" i="0" u="none" strike="noStrike" dirty="0">
                          <a:solidFill>
                            <a:srgbClr val="5A5959"/>
                          </a:solidFill>
                          <a:effectLst/>
                          <a:latin typeface="Arial Narrow" panose="020B0606020202030204" pitchFamily="34" charset="0"/>
                        </a:rPr>
                        <a:t>.</a:t>
                      </a:r>
                    </a:p>
                  </a:txBody>
                  <a:tcPr marL="6471" marR="6471" marT="6471"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Arial Narrow" panose="020B0606020202030204" pitchFamily="34" charset="0"/>
                        </a:rPr>
                        <a:t>Fizi</a:t>
                      </a:r>
                      <a:endParaRPr lang="en-US" sz="1800" b="1" i="0" u="none" strike="noStrike" dirty="0">
                        <a:solidFill>
                          <a:srgbClr val="5A5959"/>
                        </a:solidFill>
                        <a:effectLst/>
                        <a:latin typeface="Arial Narrow" panose="020B0606020202030204" pitchFamily="34" charset="0"/>
                      </a:endParaRPr>
                    </a:p>
                  </a:txBody>
                  <a:tcPr marL="6471" marR="6471" marT="6471"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Arial Narrow" panose="020B0606020202030204" pitchFamily="34" charset="0"/>
                        </a:rPr>
                        <a:t>Kalehe</a:t>
                      </a:r>
                      <a:endParaRPr lang="en-US" sz="1800" b="1" i="0" u="none" strike="noStrike" dirty="0">
                        <a:solidFill>
                          <a:srgbClr val="5A5959"/>
                        </a:solidFill>
                        <a:effectLst/>
                        <a:latin typeface="Arial Narrow" panose="020B0606020202030204" pitchFamily="34" charset="0"/>
                      </a:endParaRPr>
                    </a:p>
                  </a:txBody>
                  <a:tcPr marL="6471" marR="6471" marT="6471"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Arial Narrow" panose="020B0606020202030204" pitchFamily="34" charset="0"/>
                        </a:rPr>
                        <a:t>Kimbi</a:t>
                      </a:r>
                      <a:r>
                        <a:rPr lang="en-US" sz="1800" b="1" i="0" u="none" strike="noStrike" dirty="0">
                          <a:solidFill>
                            <a:srgbClr val="5A5959"/>
                          </a:solidFill>
                          <a:effectLst/>
                          <a:latin typeface="Arial Narrow" panose="020B0606020202030204" pitchFamily="34" charset="0"/>
                        </a:rPr>
                        <a:t> </a:t>
                      </a:r>
                      <a:r>
                        <a:rPr lang="en-US" sz="1800" b="1" i="0" u="none" strike="noStrike" dirty="0" err="1">
                          <a:solidFill>
                            <a:srgbClr val="5A5959"/>
                          </a:solidFill>
                          <a:effectLst/>
                          <a:latin typeface="Arial Narrow" panose="020B0606020202030204" pitchFamily="34" charset="0"/>
                        </a:rPr>
                        <a:t>Lulenge</a:t>
                      </a:r>
                      <a:endParaRPr lang="en-US" sz="1800" b="1" i="0" u="none" strike="noStrike" dirty="0">
                        <a:solidFill>
                          <a:srgbClr val="5A5959"/>
                        </a:solidFill>
                        <a:effectLst/>
                        <a:latin typeface="Arial Narrow" panose="020B0606020202030204" pitchFamily="34" charset="0"/>
                      </a:endParaRPr>
                    </a:p>
                  </a:txBody>
                  <a:tcPr marL="6471" marR="6471" marT="6471"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Arial Narrow" panose="020B0606020202030204" pitchFamily="34" charset="0"/>
                        </a:rPr>
                        <a:t>Nundu</a:t>
                      </a:r>
                      <a:endParaRPr lang="en-US" sz="1800" b="1" i="0" u="none" strike="noStrike" dirty="0">
                        <a:solidFill>
                          <a:srgbClr val="5A5959"/>
                        </a:solidFill>
                        <a:effectLst/>
                        <a:latin typeface="Arial Narrow" panose="020B0606020202030204" pitchFamily="34" charset="0"/>
                      </a:endParaRPr>
                    </a:p>
                  </a:txBody>
                  <a:tcPr marL="6471" marR="6471" marT="6471"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Arial Narrow" panose="020B0606020202030204" pitchFamily="34" charset="0"/>
                        </a:rPr>
                        <a:t>Shabunda</a:t>
                      </a:r>
                      <a:endParaRPr lang="en-US" sz="1800" b="1" i="0" u="none" strike="noStrike" dirty="0">
                        <a:solidFill>
                          <a:srgbClr val="5A5959"/>
                        </a:solidFill>
                        <a:effectLst/>
                        <a:latin typeface="Arial Narrow" panose="020B0606020202030204" pitchFamily="34" charset="0"/>
                      </a:endParaRPr>
                    </a:p>
                  </a:txBody>
                  <a:tcPr marL="6471" marR="6471" marT="6471"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Arial Narrow" panose="020B0606020202030204" pitchFamily="34" charset="0"/>
                        </a:rPr>
                        <a:t>Uvira</a:t>
                      </a:r>
                      <a:endParaRPr lang="en-US" sz="1800" b="1" i="0" u="none" strike="noStrike" dirty="0">
                        <a:solidFill>
                          <a:srgbClr val="5A5959"/>
                        </a:solidFill>
                        <a:effectLst/>
                        <a:latin typeface="Arial Narrow" panose="020B0606020202030204" pitchFamily="34" charset="0"/>
                      </a:endParaRPr>
                    </a:p>
                  </a:txBody>
                  <a:tcPr marL="6471" marR="6471" marT="6471" marB="0" anchor="ctr">
                    <a:lnL>
                      <a:noFill/>
                    </a:lnL>
                    <a:lnR>
                      <a:noFill/>
                    </a:lnR>
                    <a:lnT>
                      <a:noFill/>
                    </a:lnT>
                    <a:lnB>
                      <a:noFill/>
                    </a:lnB>
                  </a:tcPr>
                </a:tc>
                <a:extLst>
                  <a:ext uri="{0D108BD9-81ED-4DB2-BD59-A6C34878D82A}">
                    <a16:rowId xmlns:a16="http://schemas.microsoft.com/office/drawing/2014/main" val="1239400717"/>
                  </a:ext>
                </a:extLst>
              </a:tr>
              <a:tr h="559532">
                <a:tc>
                  <a:txBody>
                    <a:bodyPr/>
                    <a:lstStyle/>
                    <a:p>
                      <a:pPr algn="ctr" fontAlgn="b"/>
                      <a:r>
                        <a:rPr lang="en-US" sz="1800" b="1" i="0" u="none" strike="noStrike" dirty="0" err="1">
                          <a:solidFill>
                            <a:srgbClr val="5A5959"/>
                          </a:solidFill>
                          <a:effectLst/>
                          <a:latin typeface="Arial Narrow" panose="020B0606020202030204" pitchFamily="34" charset="0"/>
                        </a:rPr>
                        <a:t>Abris</a:t>
                      </a:r>
                      <a:r>
                        <a:rPr lang="en-US" sz="1800" b="1" i="0" u="none" strike="noStrike" dirty="0">
                          <a:solidFill>
                            <a:srgbClr val="5A5959"/>
                          </a:solidFill>
                          <a:effectLst/>
                          <a:latin typeface="Arial Narrow" panose="020B0606020202030204" pitchFamily="34" charset="0"/>
                        </a:rPr>
                        <a:t> </a:t>
                      </a:r>
                      <a:r>
                        <a:rPr lang="en-US" sz="1800" b="1" i="0" u="none" strike="noStrike" dirty="0" err="1">
                          <a:solidFill>
                            <a:srgbClr val="5A5959"/>
                          </a:solidFill>
                          <a:effectLst/>
                          <a:latin typeface="Arial Narrow" panose="020B0606020202030204" pitchFamily="34" charset="0"/>
                        </a:rPr>
                        <a:t>collectifs</a:t>
                      </a:r>
                      <a:endParaRPr lang="en-US" sz="1800" b="1" i="0" u="none" strike="noStrike" dirty="0">
                        <a:solidFill>
                          <a:srgbClr val="5A5959"/>
                        </a:solidFill>
                        <a:effectLst/>
                        <a:latin typeface="Arial Narrow" panose="020B0606020202030204" pitchFamily="34" charset="0"/>
                      </a:endParaRPr>
                    </a:p>
                  </a:txBody>
                  <a:tcPr marL="6471" marR="6471" marT="6471" marB="0" anchor="ctr">
                    <a:lnL>
                      <a:noFill/>
                    </a:lnL>
                    <a:lnR>
                      <a:noFill/>
                    </a:lnR>
                    <a:lnT>
                      <a:noFill/>
                    </a:lnT>
                    <a:lnB>
                      <a:noFill/>
                    </a:lnB>
                  </a:tcPr>
                </a:tc>
                <a:tc>
                  <a:txBody>
                    <a:bodyPr/>
                    <a:lstStyle/>
                    <a:p>
                      <a:pPr algn="r" fontAlgn="b"/>
                      <a:r>
                        <a:rPr lang="en-US" sz="2000" b="0" i="0" u="none" strike="noStrike" dirty="0">
                          <a:solidFill>
                            <a:srgbClr val="595959"/>
                          </a:solidFill>
                          <a:effectLst/>
                          <a:latin typeface="Arial Narrow" panose="020B0606020202030204" pitchFamily="34" charset="0"/>
                        </a:rPr>
                        <a:t>8%</a:t>
                      </a:r>
                    </a:p>
                  </a:txBody>
                  <a:tcPr marL="6471" marR="6471" marT="6471" marB="0" anchor="b">
                    <a:lnL>
                      <a:noFill/>
                    </a:lnL>
                    <a:lnR>
                      <a:noFill/>
                    </a:lnR>
                    <a:lnT>
                      <a:noFill/>
                    </a:lnT>
                    <a:lnB>
                      <a:noFill/>
                    </a:lnB>
                    <a:solidFill>
                      <a:srgbClr val="FAD0D1"/>
                    </a:solidFill>
                  </a:tcPr>
                </a:tc>
                <a:tc>
                  <a:txBody>
                    <a:bodyPr/>
                    <a:lstStyle/>
                    <a:p>
                      <a:pPr algn="r" fontAlgn="b"/>
                      <a:r>
                        <a:rPr lang="en-US" sz="2000" b="0" i="0" u="none" strike="noStrike" dirty="0">
                          <a:solidFill>
                            <a:srgbClr val="595959"/>
                          </a:solidFill>
                          <a:effectLst/>
                          <a:latin typeface="Arial Narrow" panose="020B0606020202030204" pitchFamily="34" charset="0"/>
                        </a:rPr>
                        <a:t>17%</a:t>
                      </a:r>
                    </a:p>
                  </a:txBody>
                  <a:tcPr marL="6471" marR="6471" marT="6471" marB="0" anchor="b">
                    <a:lnL>
                      <a:noFill/>
                    </a:lnL>
                    <a:lnR>
                      <a:noFill/>
                    </a:lnR>
                    <a:lnT>
                      <a:noFill/>
                    </a:lnT>
                    <a:lnB>
                      <a:noFill/>
                    </a:lnB>
                    <a:solidFill>
                      <a:srgbClr val="F9C5C5"/>
                    </a:solidFill>
                  </a:tcPr>
                </a:tc>
                <a:tc>
                  <a:txBody>
                    <a:bodyPr/>
                    <a:lstStyle/>
                    <a:p>
                      <a:pPr algn="r" fontAlgn="b"/>
                      <a:r>
                        <a:rPr lang="en-US" sz="2000" b="0" i="0" u="none" strike="noStrike" dirty="0">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a:solidFill>
                            <a:srgbClr val="595959"/>
                          </a:solidFill>
                          <a:effectLst/>
                          <a:latin typeface="Arial Narrow" panose="020B0606020202030204" pitchFamily="34" charset="0"/>
                        </a:rPr>
                        <a:t>6%</a:t>
                      </a:r>
                    </a:p>
                  </a:txBody>
                  <a:tcPr marL="6471" marR="6471" marT="6471" marB="0" anchor="b">
                    <a:lnL>
                      <a:noFill/>
                    </a:lnL>
                    <a:lnR>
                      <a:noFill/>
                    </a:lnR>
                    <a:lnT>
                      <a:noFill/>
                    </a:lnT>
                    <a:lnB>
                      <a:noFill/>
                    </a:lnB>
                    <a:solidFill>
                      <a:srgbClr val="FBD3D3"/>
                    </a:solidFill>
                  </a:tcPr>
                </a:tc>
                <a:tc>
                  <a:txBody>
                    <a:bodyPr/>
                    <a:lstStyle/>
                    <a:p>
                      <a:pPr algn="r" fontAlgn="b"/>
                      <a:r>
                        <a:rPr lang="en-US" sz="2000" b="0" i="0" u="none" strike="noStrike">
                          <a:solidFill>
                            <a:srgbClr val="595959"/>
                          </a:solidFill>
                          <a:effectLst/>
                          <a:latin typeface="Arial Narrow" panose="020B0606020202030204" pitchFamily="34" charset="0"/>
                        </a:rPr>
                        <a:t>5%</a:t>
                      </a:r>
                    </a:p>
                  </a:txBody>
                  <a:tcPr marL="6471" marR="6471" marT="6471" marB="0" anchor="b">
                    <a:lnL>
                      <a:noFill/>
                    </a:lnL>
                    <a:lnR>
                      <a:noFill/>
                    </a:lnR>
                    <a:lnT>
                      <a:noFill/>
                    </a:lnT>
                    <a:lnB>
                      <a:noFill/>
                    </a:lnB>
                    <a:solidFill>
                      <a:srgbClr val="FBD4D4"/>
                    </a:solidFill>
                  </a:tcPr>
                </a:tc>
                <a:tc>
                  <a:txBody>
                    <a:bodyPr/>
                    <a:lstStyle/>
                    <a:p>
                      <a:pPr algn="r" fontAlgn="b"/>
                      <a:r>
                        <a:rPr lang="en-US" sz="2000" b="0" i="0" u="none" strike="noStrike">
                          <a:solidFill>
                            <a:srgbClr val="595959"/>
                          </a:solidFill>
                          <a:effectLst/>
                          <a:latin typeface="Arial Narrow" panose="020B0606020202030204" pitchFamily="34" charset="0"/>
                        </a:rPr>
                        <a:t>20%</a:t>
                      </a:r>
                    </a:p>
                  </a:txBody>
                  <a:tcPr marL="6471" marR="6471" marT="6471" marB="0" anchor="b">
                    <a:lnL>
                      <a:noFill/>
                    </a:lnL>
                    <a:lnR>
                      <a:noFill/>
                    </a:lnR>
                    <a:lnT>
                      <a:noFill/>
                    </a:lnT>
                    <a:lnB>
                      <a:noFill/>
                    </a:lnB>
                    <a:solidFill>
                      <a:srgbClr val="F9C0C1"/>
                    </a:solidFill>
                  </a:tcPr>
                </a:tc>
                <a:extLst>
                  <a:ext uri="{0D108BD9-81ED-4DB2-BD59-A6C34878D82A}">
                    <a16:rowId xmlns:a16="http://schemas.microsoft.com/office/drawing/2014/main" val="4058965911"/>
                  </a:ext>
                </a:extLst>
              </a:tr>
              <a:tr h="559532">
                <a:tc>
                  <a:txBody>
                    <a:bodyPr/>
                    <a:lstStyle/>
                    <a:p>
                      <a:pPr algn="ctr" fontAlgn="b"/>
                      <a:r>
                        <a:rPr lang="en-US" sz="1800" b="1" i="0" u="none" strike="noStrike" dirty="0" err="1">
                          <a:solidFill>
                            <a:srgbClr val="5A5959"/>
                          </a:solidFill>
                          <a:effectLst/>
                          <a:latin typeface="Arial Narrow" panose="020B0606020202030204" pitchFamily="34" charset="0"/>
                        </a:rPr>
                        <a:t>Hébergé</a:t>
                      </a:r>
                      <a:r>
                        <a:rPr lang="en-US" sz="1800" b="1" i="0" u="none" strike="noStrike" dirty="0">
                          <a:solidFill>
                            <a:srgbClr val="5A5959"/>
                          </a:solidFill>
                          <a:effectLst/>
                          <a:latin typeface="Arial Narrow" panose="020B0606020202030204" pitchFamily="34" charset="0"/>
                        </a:rPr>
                        <a:t> </a:t>
                      </a:r>
                      <a:r>
                        <a:rPr lang="en-US" sz="1800" b="1" i="0" u="none" strike="noStrike" dirty="0" err="1">
                          <a:solidFill>
                            <a:srgbClr val="5A5959"/>
                          </a:solidFill>
                          <a:effectLst/>
                          <a:latin typeface="Arial Narrow" panose="020B0606020202030204" pitchFamily="34" charset="0"/>
                        </a:rPr>
                        <a:t>gratuitement</a:t>
                      </a:r>
                      <a:endParaRPr lang="en-US" sz="1800" b="1" i="0" u="none" strike="noStrike" dirty="0">
                        <a:solidFill>
                          <a:srgbClr val="5A5959"/>
                        </a:solidFill>
                        <a:effectLst/>
                        <a:latin typeface="Arial Narrow" panose="020B0606020202030204" pitchFamily="34" charset="0"/>
                      </a:endParaRPr>
                    </a:p>
                  </a:txBody>
                  <a:tcPr marL="6471" marR="6471" marT="6471" marB="0" anchor="ctr">
                    <a:lnL>
                      <a:noFill/>
                    </a:lnL>
                    <a:lnR>
                      <a:noFill/>
                    </a:lnR>
                    <a:lnT>
                      <a:noFill/>
                    </a:lnT>
                    <a:lnB>
                      <a:noFill/>
                    </a:lnB>
                  </a:tcPr>
                </a:tc>
                <a:tc>
                  <a:txBody>
                    <a:bodyPr/>
                    <a:lstStyle/>
                    <a:p>
                      <a:pPr algn="r" fontAlgn="b"/>
                      <a:r>
                        <a:rPr lang="en-US" sz="2000" b="0" i="0" u="none" strike="noStrike" dirty="0">
                          <a:solidFill>
                            <a:srgbClr val="595959"/>
                          </a:solidFill>
                          <a:effectLst/>
                          <a:latin typeface="Arial Narrow" panose="020B0606020202030204" pitchFamily="34" charset="0"/>
                        </a:rPr>
                        <a:t>77%</a:t>
                      </a:r>
                    </a:p>
                  </a:txBody>
                  <a:tcPr marL="6471" marR="6471" marT="6471" marB="0" anchor="b">
                    <a:lnL>
                      <a:noFill/>
                    </a:lnL>
                    <a:lnR>
                      <a:noFill/>
                    </a:lnR>
                    <a:lnT>
                      <a:noFill/>
                    </a:lnT>
                    <a:lnB>
                      <a:noFill/>
                    </a:lnB>
                    <a:solidFill>
                      <a:srgbClr val="F17677"/>
                    </a:solidFill>
                  </a:tcPr>
                </a:tc>
                <a:tc>
                  <a:txBody>
                    <a:bodyPr/>
                    <a:lstStyle/>
                    <a:p>
                      <a:pPr algn="r" fontAlgn="b"/>
                      <a:r>
                        <a:rPr lang="en-US" sz="2000" b="0" i="0" u="none" strike="noStrike" dirty="0">
                          <a:solidFill>
                            <a:srgbClr val="595959"/>
                          </a:solidFill>
                          <a:effectLst/>
                          <a:latin typeface="Arial Narrow" panose="020B0606020202030204" pitchFamily="34" charset="0"/>
                        </a:rPr>
                        <a:t>100%</a:t>
                      </a:r>
                    </a:p>
                  </a:txBody>
                  <a:tcPr marL="6471" marR="6471" marT="6471" marB="0" anchor="b">
                    <a:lnL>
                      <a:noFill/>
                    </a:lnL>
                    <a:lnR>
                      <a:noFill/>
                    </a:lnR>
                    <a:lnT>
                      <a:noFill/>
                    </a:lnT>
                    <a:lnB>
                      <a:noFill/>
                    </a:lnB>
                    <a:solidFill>
                      <a:srgbClr val="EE5859"/>
                    </a:solidFill>
                  </a:tcPr>
                </a:tc>
                <a:tc>
                  <a:txBody>
                    <a:bodyPr/>
                    <a:lstStyle/>
                    <a:p>
                      <a:pPr algn="r" fontAlgn="b"/>
                      <a:r>
                        <a:rPr lang="en-US" sz="2000" b="0" i="0" u="none" strike="noStrike" dirty="0">
                          <a:solidFill>
                            <a:srgbClr val="595959"/>
                          </a:solidFill>
                          <a:effectLst/>
                          <a:latin typeface="Arial Narrow" panose="020B0606020202030204" pitchFamily="34" charset="0"/>
                        </a:rPr>
                        <a:t>70%</a:t>
                      </a:r>
                    </a:p>
                  </a:txBody>
                  <a:tcPr marL="6471" marR="6471" marT="6471" marB="0" anchor="b">
                    <a:lnL>
                      <a:noFill/>
                    </a:lnL>
                    <a:lnR>
                      <a:noFill/>
                    </a:lnR>
                    <a:lnT>
                      <a:noFill/>
                    </a:lnT>
                    <a:lnB>
                      <a:noFill/>
                    </a:lnB>
                    <a:solidFill>
                      <a:srgbClr val="F27F80"/>
                    </a:solidFill>
                  </a:tcPr>
                </a:tc>
                <a:tc>
                  <a:txBody>
                    <a:bodyPr/>
                    <a:lstStyle/>
                    <a:p>
                      <a:pPr algn="r" fontAlgn="b"/>
                      <a:r>
                        <a:rPr lang="en-US" sz="2000" b="0" i="0" u="none" strike="noStrike" dirty="0">
                          <a:solidFill>
                            <a:srgbClr val="595959"/>
                          </a:solidFill>
                          <a:effectLst/>
                          <a:latin typeface="Arial Narrow" panose="020B0606020202030204" pitchFamily="34" charset="0"/>
                        </a:rPr>
                        <a:t>50%</a:t>
                      </a:r>
                    </a:p>
                  </a:txBody>
                  <a:tcPr marL="6471" marR="6471" marT="6471" marB="0" anchor="b">
                    <a:lnL>
                      <a:noFill/>
                    </a:lnL>
                    <a:lnR>
                      <a:noFill/>
                    </a:lnR>
                    <a:lnT>
                      <a:noFill/>
                    </a:lnT>
                    <a:lnB>
                      <a:noFill/>
                    </a:lnB>
                    <a:solidFill>
                      <a:srgbClr val="F5999A"/>
                    </a:solidFill>
                  </a:tcPr>
                </a:tc>
                <a:tc>
                  <a:txBody>
                    <a:bodyPr/>
                    <a:lstStyle/>
                    <a:p>
                      <a:pPr algn="r" fontAlgn="b"/>
                      <a:r>
                        <a:rPr lang="en-US" sz="2000" b="0" i="0" u="none" strike="noStrike" dirty="0">
                          <a:solidFill>
                            <a:srgbClr val="595959"/>
                          </a:solidFill>
                          <a:effectLst/>
                          <a:latin typeface="Arial Narrow" panose="020B0606020202030204" pitchFamily="34" charset="0"/>
                        </a:rPr>
                        <a:t>67%</a:t>
                      </a:r>
                    </a:p>
                  </a:txBody>
                  <a:tcPr marL="6471" marR="6471" marT="6471" marB="0" anchor="b">
                    <a:lnL>
                      <a:noFill/>
                    </a:lnL>
                    <a:lnR>
                      <a:noFill/>
                    </a:lnR>
                    <a:lnT>
                      <a:noFill/>
                    </a:lnT>
                    <a:lnB>
                      <a:noFill/>
                    </a:lnB>
                    <a:solidFill>
                      <a:srgbClr val="F38484"/>
                    </a:solidFill>
                  </a:tcPr>
                </a:tc>
                <a:tc>
                  <a:txBody>
                    <a:bodyPr/>
                    <a:lstStyle/>
                    <a:p>
                      <a:pPr algn="r" fontAlgn="b"/>
                      <a:r>
                        <a:rPr lang="en-US" sz="2000" b="0" i="0" u="none" strike="noStrike" dirty="0">
                          <a:solidFill>
                            <a:srgbClr val="595959"/>
                          </a:solidFill>
                          <a:effectLst/>
                          <a:latin typeface="Arial Narrow" panose="020B0606020202030204" pitchFamily="34" charset="0"/>
                        </a:rPr>
                        <a:t>94%</a:t>
                      </a:r>
                    </a:p>
                  </a:txBody>
                  <a:tcPr marL="6471" marR="6471" marT="6471" marB="0" anchor="b">
                    <a:lnL>
                      <a:noFill/>
                    </a:lnL>
                    <a:lnR>
                      <a:noFill/>
                    </a:lnR>
                    <a:lnT>
                      <a:noFill/>
                    </a:lnT>
                    <a:lnB>
                      <a:noFill/>
                    </a:lnB>
                    <a:solidFill>
                      <a:srgbClr val="EF6061"/>
                    </a:solidFill>
                  </a:tcPr>
                </a:tc>
                <a:tc>
                  <a:txBody>
                    <a:bodyPr/>
                    <a:lstStyle/>
                    <a:p>
                      <a:pPr algn="r" fontAlgn="b"/>
                      <a:r>
                        <a:rPr lang="en-US" sz="2000" b="0" i="0" u="none" strike="noStrike" dirty="0">
                          <a:solidFill>
                            <a:srgbClr val="595959"/>
                          </a:solidFill>
                          <a:effectLst/>
                          <a:latin typeface="Arial Narrow" panose="020B0606020202030204" pitchFamily="34" charset="0"/>
                        </a:rPr>
                        <a:t>20%</a:t>
                      </a:r>
                    </a:p>
                  </a:txBody>
                  <a:tcPr marL="6471" marR="6471" marT="6471" marB="0" anchor="b">
                    <a:lnL>
                      <a:noFill/>
                    </a:lnL>
                    <a:lnR>
                      <a:noFill/>
                    </a:lnR>
                    <a:lnT>
                      <a:noFill/>
                    </a:lnT>
                    <a:lnB>
                      <a:noFill/>
                    </a:lnB>
                    <a:solidFill>
                      <a:srgbClr val="F9C0C1"/>
                    </a:solidFill>
                  </a:tcPr>
                </a:tc>
                <a:tc>
                  <a:txBody>
                    <a:bodyPr/>
                    <a:lstStyle/>
                    <a:p>
                      <a:pPr algn="r" fontAlgn="b"/>
                      <a:r>
                        <a:rPr lang="en-US" sz="2000" b="0" i="0" u="none" strike="noStrike">
                          <a:solidFill>
                            <a:srgbClr val="595959"/>
                          </a:solidFill>
                          <a:effectLst/>
                          <a:latin typeface="Arial Narrow" panose="020B0606020202030204" pitchFamily="34" charset="0"/>
                        </a:rPr>
                        <a:t>45%</a:t>
                      </a:r>
                    </a:p>
                  </a:txBody>
                  <a:tcPr marL="6471" marR="6471" marT="6471" marB="0" anchor="b">
                    <a:lnL>
                      <a:noFill/>
                    </a:lnL>
                    <a:lnR>
                      <a:noFill/>
                    </a:lnR>
                    <a:lnT>
                      <a:noFill/>
                    </a:lnT>
                    <a:lnB>
                      <a:noFill/>
                    </a:lnB>
                    <a:solidFill>
                      <a:srgbClr val="F6A0A0"/>
                    </a:solidFill>
                  </a:tcPr>
                </a:tc>
                <a:extLst>
                  <a:ext uri="{0D108BD9-81ED-4DB2-BD59-A6C34878D82A}">
                    <a16:rowId xmlns:a16="http://schemas.microsoft.com/office/drawing/2014/main" val="1208594649"/>
                  </a:ext>
                </a:extLst>
              </a:tr>
              <a:tr h="559532">
                <a:tc>
                  <a:txBody>
                    <a:bodyPr/>
                    <a:lstStyle/>
                    <a:p>
                      <a:pPr algn="ctr" fontAlgn="b"/>
                      <a:r>
                        <a:rPr lang="en-US" sz="1800" b="1" i="0" u="none" strike="noStrike" dirty="0" err="1">
                          <a:solidFill>
                            <a:srgbClr val="5A5959"/>
                          </a:solidFill>
                          <a:effectLst/>
                          <a:latin typeface="Arial Narrow" panose="020B0606020202030204" pitchFamily="34" charset="0"/>
                        </a:rPr>
                        <a:t>Hébergé</a:t>
                      </a:r>
                      <a:r>
                        <a:rPr lang="en-US" sz="1800" b="1" i="0" u="none" strike="noStrike" dirty="0">
                          <a:solidFill>
                            <a:srgbClr val="5A5959"/>
                          </a:solidFill>
                          <a:effectLst/>
                          <a:latin typeface="Arial Narrow" panose="020B0606020202030204" pitchFamily="34" charset="0"/>
                        </a:rPr>
                        <a:t> </a:t>
                      </a:r>
                      <a:r>
                        <a:rPr lang="en-US" sz="1800" b="1" i="0" u="none" strike="noStrike" dirty="0" err="1">
                          <a:solidFill>
                            <a:srgbClr val="5A5959"/>
                          </a:solidFill>
                          <a:effectLst/>
                          <a:latin typeface="Arial Narrow" panose="020B0606020202030204" pitchFamily="34" charset="0"/>
                        </a:rPr>
                        <a:t>en</a:t>
                      </a:r>
                      <a:r>
                        <a:rPr lang="en-US" sz="1800" b="1" i="0" u="none" strike="noStrike" dirty="0">
                          <a:solidFill>
                            <a:srgbClr val="5A5959"/>
                          </a:solidFill>
                          <a:effectLst/>
                          <a:latin typeface="Arial Narrow" panose="020B0606020202030204" pitchFamily="34" charset="0"/>
                        </a:rPr>
                        <a:t> location</a:t>
                      </a:r>
                    </a:p>
                  </a:txBody>
                  <a:tcPr marL="6471" marR="6471" marT="6471" marB="0" anchor="ctr">
                    <a:lnL>
                      <a:noFill/>
                    </a:lnL>
                    <a:lnR>
                      <a:noFill/>
                    </a:lnR>
                    <a:lnT>
                      <a:noFill/>
                    </a:lnT>
                    <a:lnB>
                      <a:noFill/>
                    </a:lnB>
                  </a:tcPr>
                </a:tc>
                <a:tc>
                  <a:txBody>
                    <a:bodyPr/>
                    <a:lstStyle/>
                    <a:p>
                      <a:pPr algn="r" fontAlgn="b"/>
                      <a:r>
                        <a:rPr lang="en-US" sz="2000" b="0" i="0" u="none" strike="noStrike">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dirty="0">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a:solidFill>
                            <a:srgbClr val="595959"/>
                          </a:solidFill>
                          <a:effectLst/>
                          <a:latin typeface="Arial Narrow" panose="020B0606020202030204" pitchFamily="34" charset="0"/>
                        </a:rPr>
                        <a:t>8%</a:t>
                      </a:r>
                    </a:p>
                  </a:txBody>
                  <a:tcPr marL="6471" marR="6471" marT="6471" marB="0" anchor="b">
                    <a:lnL>
                      <a:noFill/>
                    </a:lnL>
                    <a:lnR>
                      <a:noFill/>
                    </a:lnR>
                    <a:lnT>
                      <a:noFill/>
                    </a:lnT>
                    <a:lnB>
                      <a:noFill/>
                    </a:lnB>
                    <a:solidFill>
                      <a:srgbClr val="FAD0D0"/>
                    </a:solidFill>
                  </a:tcPr>
                </a:tc>
                <a:tc>
                  <a:txBody>
                    <a:bodyPr/>
                    <a:lstStyle/>
                    <a:p>
                      <a:pPr algn="r" fontAlgn="b"/>
                      <a:r>
                        <a:rPr lang="en-US" sz="2000" b="0" i="0" u="none" strike="noStrike" dirty="0">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dirty="0">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dirty="0">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dirty="0">
                          <a:solidFill>
                            <a:srgbClr val="595959"/>
                          </a:solidFill>
                          <a:effectLst/>
                          <a:latin typeface="Arial Narrow" panose="020B0606020202030204" pitchFamily="34" charset="0"/>
                        </a:rPr>
                        <a:t>20%</a:t>
                      </a:r>
                    </a:p>
                  </a:txBody>
                  <a:tcPr marL="6471" marR="6471" marT="6471" marB="0" anchor="b">
                    <a:lnL>
                      <a:noFill/>
                    </a:lnL>
                    <a:lnR>
                      <a:noFill/>
                    </a:lnR>
                    <a:lnT>
                      <a:noFill/>
                    </a:lnT>
                    <a:lnB>
                      <a:noFill/>
                    </a:lnB>
                    <a:solidFill>
                      <a:srgbClr val="F9C0C1"/>
                    </a:solidFill>
                  </a:tcPr>
                </a:tc>
                <a:extLst>
                  <a:ext uri="{0D108BD9-81ED-4DB2-BD59-A6C34878D82A}">
                    <a16:rowId xmlns:a16="http://schemas.microsoft.com/office/drawing/2014/main" val="3915108692"/>
                  </a:ext>
                </a:extLst>
              </a:tr>
              <a:tr h="368673">
                <a:tc>
                  <a:txBody>
                    <a:bodyPr/>
                    <a:lstStyle/>
                    <a:p>
                      <a:pPr algn="ctr" fontAlgn="b"/>
                      <a:r>
                        <a:rPr lang="en-US" sz="1800" b="1" i="0" u="none" strike="noStrike" dirty="0">
                          <a:solidFill>
                            <a:srgbClr val="5A5959"/>
                          </a:solidFill>
                          <a:effectLst/>
                          <a:latin typeface="Arial Narrow" panose="020B0606020202030204" pitchFamily="34" charset="0"/>
                        </a:rPr>
                        <a:t>Location</a:t>
                      </a:r>
                    </a:p>
                  </a:txBody>
                  <a:tcPr marL="6471" marR="6471" marT="6471" marB="0" anchor="ctr">
                    <a:lnL>
                      <a:noFill/>
                    </a:lnL>
                    <a:lnR>
                      <a:noFill/>
                    </a:lnR>
                    <a:lnT>
                      <a:noFill/>
                    </a:lnT>
                    <a:lnB>
                      <a:noFill/>
                    </a:lnB>
                  </a:tcPr>
                </a:tc>
                <a:tc>
                  <a:txBody>
                    <a:bodyPr/>
                    <a:lstStyle/>
                    <a:p>
                      <a:pPr algn="r" fontAlgn="b"/>
                      <a:r>
                        <a:rPr lang="en-US" sz="2000" b="0" i="0" u="none" strike="noStrike">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dirty="0">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dirty="0">
                          <a:solidFill>
                            <a:srgbClr val="595959"/>
                          </a:solidFill>
                          <a:effectLst/>
                          <a:latin typeface="Arial Narrow" panose="020B0606020202030204" pitchFamily="34" charset="0"/>
                        </a:rPr>
                        <a:t>10%</a:t>
                      </a:r>
                    </a:p>
                  </a:txBody>
                  <a:tcPr marL="6471" marR="6471" marT="6471" marB="0" anchor="b">
                    <a:lnL>
                      <a:noFill/>
                    </a:lnL>
                    <a:lnR>
                      <a:noFill/>
                    </a:lnR>
                    <a:lnT>
                      <a:noFill/>
                    </a:lnT>
                    <a:lnB>
                      <a:noFill/>
                    </a:lnB>
                    <a:solidFill>
                      <a:srgbClr val="FACDCE"/>
                    </a:solidFill>
                  </a:tcPr>
                </a:tc>
                <a:tc>
                  <a:txBody>
                    <a:bodyPr/>
                    <a:lstStyle/>
                    <a:p>
                      <a:pPr algn="r" fontAlgn="b"/>
                      <a:r>
                        <a:rPr lang="en-US" sz="2000" b="0" i="0" u="none" strike="noStrike" dirty="0">
                          <a:solidFill>
                            <a:srgbClr val="595959"/>
                          </a:solidFill>
                          <a:effectLst/>
                          <a:latin typeface="Arial Narrow" panose="020B0606020202030204" pitchFamily="34" charset="0"/>
                        </a:rPr>
                        <a:t>8%</a:t>
                      </a:r>
                    </a:p>
                  </a:txBody>
                  <a:tcPr marL="6471" marR="6471" marT="6471" marB="0" anchor="b">
                    <a:lnL>
                      <a:noFill/>
                    </a:lnL>
                    <a:lnR>
                      <a:noFill/>
                    </a:lnR>
                    <a:lnT>
                      <a:noFill/>
                    </a:lnT>
                    <a:lnB>
                      <a:noFill/>
                    </a:lnB>
                    <a:solidFill>
                      <a:srgbClr val="FAD0D0"/>
                    </a:solidFill>
                  </a:tcPr>
                </a:tc>
                <a:tc>
                  <a:txBody>
                    <a:bodyPr/>
                    <a:lstStyle/>
                    <a:p>
                      <a:pPr algn="r" fontAlgn="b"/>
                      <a:r>
                        <a:rPr lang="en-US" sz="2000" b="0" i="0" u="none" strike="noStrike">
                          <a:solidFill>
                            <a:srgbClr val="595959"/>
                          </a:solidFill>
                          <a:effectLst/>
                          <a:latin typeface="Arial Narrow" panose="020B0606020202030204" pitchFamily="34" charset="0"/>
                        </a:rPr>
                        <a:t>33%</a:t>
                      </a:r>
                    </a:p>
                  </a:txBody>
                  <a:tcPr marL="6471" marR="6471" marT="6471" marB="0" anchor="b">
                    <a:lnL>
                      <a:noFill/>
                    </a:lnL>
                    <a:lnR>
                      <a:noFill/>
                    </a:lnR>
                    <a:lnT>
                      <a:noFill/>
                    </a:lnT>
                    <a:lnB>
                      <a:noFill/>
                    </a:lnB>
                    <a:solidFill>
                      <a:srgbClr val="F7AFAF"/>
                    </a:solidFill>
                  </a:tcPr>
                </a:tc>
                <a:tc>
                  <a:txBody>
                    <a:bodyPr/>
                    <a:lstStyle/>
                    <a:p>
                      <a:pPr algn="r" fontAlgn="b"/>
                      <a:r>
                        <a:rPr lang="en-US" sz="2000" b="0" i="0" u="none" strike="noStrike" dirty="0">
                          <a:solidFill>
                            <a:srgbClr val="595959"/>
                          </a:solidFill>
                          <a:effectLst/>
                          <a:latin typeface="Arial Narrow" panose="020B0606020202030204" pitchFamily="34" charset="0"/>
                        </a:rPr>
                        <a:t>6%</a:t>
                      </a:r>
                    </a:p>
                  </a:txBody>
                  <a:tcPr marL="6471" marR="6471" marT="6471" marB="0" anchor="b">
                    <a:lnL>
                      <a:noFill/>
                    </a:lnL>
                    <a:lnR>
                      <a:noFill/>
                    </a:lnR>
                    <a:lnT>
                      <a:noFill/>
                    </a:lnT>
                    <a:lnB>
                      <a:noFill/>
                    </a:lnB>
                    <a:solidFill>
                      <a:srgbClr val="FBD3D3"/>
                    </a:solidFill>
                  </a:tcPr>
                </a:tc>
                <a:tc>
                  <a:txBody>
                    <a:bodyPr/>
                    <a:lstStyle/>
                    <a:p>
                      <a:pPr algn="r" fontAlgn="b"/>
                      <a:r>
                        <a:rPr lang="en-US" sz="2000" b="0" i="0" u="none" strike="noStrike">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dirty="0">
                          <a:solidFill>
                            <a:srgbClr val="595959"/>
                          </a:solidFill>
                          <a:effectLst/>
                          <a:latin typeface="Arial Narrow" panose="020B0606020202030204" pitchFamily="34" charset="0"/>
                        </a:rPr>
                        <a:t>15%</a:t>
                      </a:r>
                    </a:p>
                  </a:txBody>
                  <a:tcPr marL="6471" marR="6471" marT="6471" marB="0" anchor="b">
                    <a:lnL>
                      <a:noFill/>
                    </a:lnL>
                    <a:lnR>
                      <a:noFill/>
                    </a:lnR>
                    <a:lnT>
                      <a:noFill/>
                    </a:lnT>
                    <a:lnB>
                      <a:noFill/>
                    </a:lnB>
                    <a:solidFill>
                      <a:srgbClr val="FAC7C7"/>
                    </a:solidFill>
                  </a:tcPr>
                </a:tc>
                <a:extLst>
                  <a:ext uri="{0D108BD9-81ED-4DB2-BD59-A6C34878D82A}">
                    <a16:rowId xmlns:a16="http://schemas.microsoft.com/office/drawing/2014/main" val="4177860828"/>
                  </a:ext>
                </a:extLst>
              </a:tr>
              <a:tr h="368673">
                <a:tc>
                  <a:txBody>
                    <a:bodyPr/>
                    <a:lstStyle/>
                    <a:p>
                      <a:pPr algn="ctr" fontAlgn="b"/>
                      <a:r>
                        <a:rPr lang="en-US" sz="1800" b="1" i="0" u="none" strike="noStrike" dirty="0" err="1">
                          <a:solidFill>
                            <a:srgbClr val="5A5959"/>
                          </a:solidFill>
                          <a:effectLst/>
                          <a:latin typeface="Arial Narrow" panose="020B0606020202030204" pitchFamily="34" charset="0"/>
                        </a:rPr>
                        <a:t>Plein</a:t>
                      </a:r>
                      <a:r>
                        <a:rPr lang="en-US" sz="1800" b="1" i="0" u="none" strike="noStrike" dirty="0">
                          <a:solidFill>
                            <a:srgbClr val="5A5959"/>
                          </a:solidFill>
                          <a:effectLst/>
                          <a:latin typeface="Arial Narrow" panose="020B0606020202030204" pitchFamily="34" charset="0"/>
                        </a:rPr>
                        <a:t> air</a:t>
                      </a:r>
                    </a:p>
                  </a:txBody>
                  <a:tcPr marL="6471" marR="6471" marT="6471" marB="0" anchor="ctr">
                    <a:lnL>
                      <a:noFill/>
                    </a:lnL>
                    <a:lnR>
                      <a:noFill/>
                    </a:lnR>
                    <a:lnT>
                      <a:noFill/>
                    </a:lnT>
                    <a:lnB>
                      <a:noFill/>
                    </a:lnB>
                  </a:tcPr>
                </a:tc>
                <a:tc>
                  <a:txBody>
                    <a:bodyPr/>
                    <a:lstStyle/>
                    <a:p>
                      <a:pPr algn="r" fontAlgn="b"/>
                      <a:r>
                        <a:rPr lang="en-US" sz="2000" b="0" i="0" u="none" strike="noStrike">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a:solidFill>
                            <a:srgbClr val="595959"/>
                          </a:solidFill>
                          <a:effectLst/>
                          <a:latin typeface="Arial Narrow" panose="020B0606020202030204" pitchFamily="34" charset="0"/>
                        </a:rPr>
                        <a:t>11%</a:t>
                      </a:r>
                    </a:p>
                  </a:txBody>
                  <a:tcPr marL="6471" marR="6471" marT="6471" marB="0" anchor="b">
                    <a:lnL>
                      <a:noFill/>
                    </a:lnL>
                    <a:lnR>
                      <a:noFill/>
                    </a:lnR>
                    <a:lnT>
                      <a:noFill/>
                    </a:lnT>
                    <a:lnB>
                      <a:noFill/>
                    </a:lnB>
                    <a:solidFill>
                      <a:srgbClr val="FACCCC"/>
                    </a:solidFill>
                  </a:tcPr>
                </a:tc>
                <a:tc>
                  <a:txBody>
                    <a:bodyPr/>
                    <a:lstStyle/>
                    <a:p>
                      <a:pPr algn="r" fontAlgn="b"/>
                      <a:r>
                        <a:rPr lang="en-US" sz="2000" b="0" i="0" u="none" strike="noStrike" dirty="0">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dirty="0">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dirty="0">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dirty="0">
                          <a:solidFill>
                            <a:srgbClr val="595959"/>
                          </a:solidFill>
                          <a:effectLst/>
                          <a:latin typeface="Arial Narrow" panose="020B0606020202030204" pitchFamily="34" charset="0"/>
                        </a:rPr>
                        <a:t>5%</a:t>
                      </a:r>
                    </a:p>
                  </a:txBody>
                  <a:tcPr marL="6471" marR="6471" marT="6471" marB="0" anchor="b">
                    <a:lnL>
                      <a:noFill/>
                    </a:lnL>
                    <a:lnR>
                      <a:noFill/>
                    </a:lnR>
                    <a:lnT>
                      <a:noFill/>
                    </a:lnT>
                    <a:lnB>
                      <a:noFill/>
                    </a:lnB>
                    <a:solidFill>
                      <a:srgbClr val="FBD4D4"/>
                    </a:solidFill>
                  </a:tcPr>
                </a:tc>
                <a:tc>
                  <a:txBody>
                    <a:bodyPr/>
                    <a:lstStyle/>
                    <a:p>
                      <a:pPr algn="r" fontAlgn="b"/>
                      <a:r>
                        <a:rPr lang="en-US" sz="2000" b="0" i="0" u="none" strike="noStrike" dirty="0">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extLst>
                  <a:ext uri="{0D108BD9-81ED-4DB2-BD59-A6C34878D82A}">
                    <a16:rowId xmlns:a16="http://schemas.microsoft.com/office/drawing/2014/main" val="3766794924"/>
                  </a:ext>
                </a:extLst>
              </a:tr>
              <a:tr h="368673">
                <a:tc>
                  <a:txBody>
                    <a:bodyPr/>
                    <a:lstStyle/>
                    <a:p>
                      <a:pPr algn="ctr" fontAlgn="b"/>
                      <a:r>
                        <a:rPr lang="en-US" sz="1800" b="1" i="0" u="none" strike="noStrike" dirty="0" err="1">
                          <a:solidFill>
                            <a:srgbClr val="5A5959"/>
                          </a:solidFill>
                          <a:effectLst/>
                          <a:latin typeface="Arial Narrow" panose="020B0606020202030204" pitchFamily="34" charset="0"/>
                        </a:rPr>
                        <a:t>Propriétaire</a:t>
                      </a:r>
                      <a:endParaRPr lang="en-US" sz="1800" b="1" i="0" u="none" strike="noStrike" dirty="0">
                        <a:solidFill>
                          <a:srgbClr val="5A5959"/>
                        </a:solidFill>
                        <a:effectLst/>
                        <a:latin typeface="Arial Narrow" panose="020B0606020202030204" pitchFamily="34" charset="0"/>
                      </a:endParaRPr>
                    </a:p>
                  </a:txBody>
                  <a:tcPr marL="6471" marR="6471" marT="6471" marB="0" anchor="ctr">
                    <a:lnL>
                      <a:noFill/>
                    </a:lnL>
                    <a:lnR>
                      <a:noFill/>
                    </a:lnR>
                    <a:lnT>
                      <a:noFill/>
                    </a:lnT>
                    <a:lnB>
                      <a:noFill/>
                    </a:lnB>
                  </a:tcPr>
                </a:tc>
                <a:tc>
                  <a:txBody>
                    <a:bodyPr/>
                    <a:lstStyle/>
                    <a:p>
                      <a:pPr algn="r" fontAlgn="b"/>
                      <a:r>
                        <a:rPr lang="en-US" sz="2000" b="0" i="0" u="none" strike="noStrike">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a:solidFill>
                            <a:srgbClr val="595959"/>
                          </a:solidFill>
                          <a:effectLst/>
                          <a:latin typeface="Arial Narrow" panose="020B0606020202030204" pitchFamily="34" charset="0"/>
                        </a:rPr>
                        <a:t>6%</a:t>
                      </a:r>
                    </a:p>
                  </a:txBody>
                  <a:tcPr marL="6471" marR="6471" marT="6471" marB="0" anchor="b">
                    <a:lnL>
                      <a:noFill/>
                    </a:lnL>
                    <a:lnR>
                      <a:noFill/>
                    </a:lnR>
                    <a:lnT>
                      <a:noFill/>
                    </a:lnT>
                    <a:lnB>
                      <a:noFill/>
                    </a:lnB>
                    <a:solidFill>
                      <a:srgbClr val="FBD3D3"/>
                    </a:solidFill>
                  </a:tcPr>
                </a:tc>
                <a:tc>
                  <a:txBody>
                    <a:bodyPr/>
                    <a:lstStyle/>
                    <a:p>
                      <a:pPr algn="r" fontAlgn="b"/>
                      <a:r>
                        <a:rPr lang="en-US" sz="2000" b="0" i="0" u="none" strike="noStrike" dirty="0">
                          <a:solidFill>
                            <a:srgbClr val="595959"/>
                          </a:solidFill>
                          <a:effectLst/>
                          <a:latin typeface="Arial Narrow" panose="020B0606020202030204" pitchFamily="34" charset="0"/>
                        </a:rPr>
                        <a:t>15%</a:t>
                      </a:r>
                    </a:p>
                  </a:txBody>
                  <a:tcPr marL="6471" marR="6471" marT="6471" marB="0" anchor="b">
                    <a:lnL>
                      <a:noFill/>
                    </a:lnL>
                    <a:lnR>
                      <a:noFill/>
                    </a:lnR>
                    <a:lnT>
                      <a:noFill/>
                    </a:lnT>
                    <a:lnB>
                      <a:noFill/>
                    </a:lnB>
                    <a:solidFill>
                      <a:srgbClr val="FAC7C7"/>
                    </a:solidFill>
                  </a:tcPr>
                </a:tc>
                <a:tc>
                  <a:txBody>
                    <a:bodyPr/>
                    <a:lstStyle/>
                    <a:p>
                      <a:pPr algn="r" fontAlgn="b"/>
                      <a:r>
                        <a:rPr lang="en-US" sz="2000" b="0" i="0" u="none" strike="noStrike" dirty="0">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dirty="0">
                          <a:solidFill>
                            <a:srgbClr val="595959"/>
                          </a:solidFill>
                          <a:effectLst/>
                          <a:latin typeface="Arial Narrow" panose="020B0606020202030204" pitchFamily="34" charset="0"/>
                        </a:rPr>
                        <a:t>5%</a:t>
                      </a:r>
                    </a:p>
                  </a:txBody>
                  <a:tcPr marL="6471" marR="6471" marT="6471" marB="0" anchor="b">
                    <a:lnL>
                      <a:noFill/>
                    </a:lnL>
                    <a:lnR>
                      <a:noFill/>
                    </a:lnR>
                    <a:lnT>
                      <a:noFill/>
                    </a:lnT>
                    <a:lnB>
                      <a:noFill/>
                    </a:lnB>
                    <a:solidFill>
                      <a:srgbClr val="FBD4D4"/>
                    </a:solidFill>
                  </a:tcPr>
                </a:tc>
                <a:tc>
                  <a:txBody>
                    <a:bodyPr/>
                    <a:lstStyle/>
                    <a:p>
                      <a:pPr algn="r" fontAlgn="b"/>
                      <a:r>
                        <a:rPr lang="en-US" sz="2000" b="0" i="0" u="none" strike="noStrike">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dirty="0">
                          <a:solidFill>
                            <a:srgbClr val="595959"/>
                          </a:solidFill>
                          <a:effectLst/>
                          <a:latin typeface="Arial Narrow" panose="020B0606020202030204" pitchFamily="34" charset="0"/>
                        </a:rPr>
                        <a:t>10%</a:t>
                      </a:r>
                    </a:p>
                  </a:txBody>
                  <a:tcPr marL="6471" marR="6471" marT="6471" marB="0" anchor="b">
                    <a:lnL>
                      <a:noFill/>
                    </a:lnL>
                    <a:lnR>
                      <a:noFill/>
                    </a:lnR>
                    <a:lnT>
                      <a:noFill/>
                    </a:lnT>
                    <a:lnB>
                      <a:noFill/>
                    </a:lnB>
                    <a:solidFill>
                      <a:srgbClr val="FACDCE"/>
                    </a:solidFill>
                  </a:tcPr>
                </a:tc>
                <a:tc>
                  <a:txBody>
                    <a:bodyPr/>
                    <a:lstStyle/>
                    <a:p>
                      <a:pPr algn="r" fontAlgn="b"/>
                      <a:r>
                        <a:rPr lang="en-US" sz="2000" b="0" i="0" u="none" strike="noStrike" dirty="0">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extLst>
                  <a:ext uri="{0D108BD9-81ED-4DB2-BD59-A6C34878D82A}">
                    <a16:rowId xmlns:a16="http://schemas.microsoft.com/office/drawing/2014/main" val="4081588457"/>
                  </a:ext>
                </a:extLst>
              </a:tr>
              <a:tr h="836038">
                <a:tc>
                  <a:txBody>
                    <a:bodyPr/>
                    <a:lstStyle/>
                    <a:p>
                      <a:pPr algn="ctr" fontAlgn="b"/>
                      <a:r>
                        <a:rPr lang="en-US" sz="1800" b="1" i="0" u="none" strike="noStrike" dirty="0">
                          <a:solidFill>
                            <a:srgbClr val="5A5959"/>
                          </a:solidFill>
                          <a:effectLst/>
                          <a:latin typeface="Arial Narrow" panose="020B0606020202030204" pitchFamily="34" charset="0"/>
                        </a:rPr>
                        <a:t>Site </a:t>
                      </a:r>
                      <a:r>
                        <a:rPr lang="en-US" sz="1800" b="1" i="0" u="none" strike="noStrike" dirty="0" err="1">
                          <a:solidFill>
                            <a:srgbClr val="5A5959"/>
                          </a:solidFill>
                          <a:effectLst/>
                          <a:latin typeface="Arial Narrow" panose="020B0606020202030204" pitchFamily="34" charset="0"/>
                        </a:rPr>
                        <a:t>spontanés</a:t>
                      </a:r>
                      <a:r>
                        <a:rPr lang="en-US" sz="1800" b="1" i="0" u="none" strike="noStrike" dirty="0">
                          <a:solidFill>
                            <a:srgbClr val="5A5959"/>
                          </a:solidFill>
                          <a:effectLst/>
                          <a:latin typeface="Arial Narrow" panose="020B0606020202030204" pitchFamily="34" charset="0"/>
                        </a:rPr>
                        <a:t> </a:t>
                      </a:r>
                      <a:r>
                        <a:rPr lang="en-US" sz="1800" b="1" i="0" u="none" strike="noStrike" dirty="0" err="1">
                          <a:solidFill>
                            <a:srgbClr val="5A5959"/>
                          </a:solidFill>
                          <a:effectLst/>
                          <a:latin typeface="Arial Narrow" panose="020B0606020202030204" pitchFamily="34" charset="0"/>
                        </a:rPr>
                        <a:t>gratuit</a:t>
                      </a:r>
                      <a:endParaRPr lang="en-US" sz="1800" b="1" i="0" u="none" strike="noStrike" dirty="0">
                        <a:solidFill>
                          <a:srgbClr val="5A5959"/>
                        </a:solidFill>
                        <a:effectLst/>
                        <a:latin typeface="Arial Narrow" panose="020B0606020202030204" pitchFamily="34" charset="0"/>
                      </a:endParaRPr>
                    </a:p>
                  </a:txBody>
                  <a:tcPr marL="6471" marR="6471" marT="6471" marB="0" anchor="ctr">
                    <a:lnL>
                      <a:noFill/>
                    </a:lnL>
                    <a:lnR>
                      <a:noFill/>
                    </a:lnR>
                    <a:lnT>
                      <a:noFill/>
                    </a:lnT>
                    <a:lnB>
                      <a:noFill/>
                    </a:lnB>
                  </a:tcPr>
                </a:tc>
                <a:tc>
                  <a:txBody>
                    <a:bodyPr/>
                    <a:lstStyle/>
                    <a:p>
                      <a:pPr algn="r" fontAlgn="b"/>
                      <a:r>
                        <a:rPr lang="en-US" sz="2000" b="0" i="0" u="none" strike="noStrike">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a:solidFill>
                            <a:srgbClr val="595959"/>
                          </a:solidFill>
                          <a:effectLst/>
                          <a:latin typeface="Arial Narrow" panose="020B0606020202030204" pitchFamily="34" charset="0"/>
                        </a:rPr>
                        <a:t>10%</a:t>
                      </a:r>
                    </a:p>
                  </a:txBody>
                  <a:tcPr marL="6471" marR="6471" marT="6471" marB="0" anchor="b">
                    <a:lnL>
                      <a:noFill/>
                    </a:lnL>
                    <a:lnR>
                      <a:noFill/>
                    </a:lnR>
                    <a:lnT>
                      <a:noFill/>
                    </a:lnT>
                    <a:lnB>
                      <a:noFill/>
                    </a:lnB>
                    <a:solidFill>
                      <a:srgbClr val="FACDCE"/>
                    </a:solidFill>
                  </a:tcPr>
                </a:tc>
                <a:tc>
                  <a:txBody>
                    <a:bodyPr/>
                    <a:lstStyle/>
                    <a:p>
                      <a:pPr algn="r" fontAlgn="b"/>
                      <a:r>
                        <a:rPr lang="en-US" sz="2000" b="0" i="0" u="none" strike="noStrike">
                          <a:solidFill>
                            <a:srgbClr val="595959"/>
                          </a:solidFill>
                          <a:effectLst/>
                          <a:latin typeface="Arial Narrow" panose="020B0606020202030204" pitchFamily="34" charset="0"/>
                        </a:rPr>
                        <a:t>8%</a:t>
                      </a:r>
                    </a:p>
                  </a:txBody>
                  <a:tcPr marL="6471" marR="6471" marT="6471" marB="0" anchor="b">
                    <a:lnL>
                      <a:noFill/>
                    </a:lnL>
                    <a:lnR>
                      <a:noFill/>
                    </a:lnR>
                    <a:lnT>
                      <a:noFill/>
                    </a:lnT>
                    <a:lnB>
                      <a:noFill/>
                    </a:lnB>
                    <a:solidFill>
                      <a:srgbClr val="FAD0D0"/>
                    </a:solidFill>
                  </a:tcPr>
                </a:tc>
                <a:tc>
                  <a:txBody>
                    <a:bodyPr/>
                    <a:lstStyle/>
                    <a:p>
                      <a:pPr algn="r" fontAlgn="b"/>
                      <a:r>
                        <a:rPr lang="en-US" sz="2000" b="0" i="0" u="none" strike="noStrike" dirty="0">
                          <a:solidFill>
                            <a:srgbClr val="595959"/>
                          </a:solidFill>
                          <a:effectLst/>
                          <a:latin typeface="Arial Narrow" panose="020B0606020202030204" pitchFamily="34" charset="0"/>
                        </a:rPr>
                        <a:t>5%</a:t>
                      </a:r>
                    </a:p>
                  </a:txBody>
                  <a:tcPr marL="6471" marR="6471" marT="6471" marB="0" anchor="b">
                    <a:lnL>
                      <a:noFill/>
                    </a:lnL>
                    <a:lnR>
                      <a:noFill/>
                    </a:lnR>
                    <a:lnT>
                      <a:noFill/>
                    </a:lnT>
                    <a:lnB>
                      <a:noFill/>
                    </a:lnB>
                    <a:solidFill>
                      <a:srgbClr val="FBD4D4"/>
                    </a:solidFill>
                  </a:tcPr>
                </a:tc>
                <a:tc>
                  <a:txBody>
                    <a:bodyPr/>
                    <a:lstStyle/>
                    <a:p>
                      <a:pPr algn="r" fontAlgn="b"/>
                      <a:r>
                        <a:rPr lang="en-US" sz="2000" b="0" i="0" u="none" strike="noStrike" dirty="0">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dirty="0">
                          <a:solidFill>
                            <a:srgbClr val="595959"/>
                          </a:solidFill>
                          <a:effectLst/>
                          <a:latin typeface="Arial Narrow" panose="020B0606020202030204" pitchFamily="34" charset="0"/>
                        </a:rPr>
                        <a:t>15%</a:t>
                      </a:r>
                    </a:p>
                  </a:txBody>
                  <a:tcPr marL="6471" marR="6471" marT="6471" marB="0" anchor="b">
                    <a:lnL>
                      <a:noFill/>
                    </a:lnL>
                    <a:lnR>
                      <a:noFill/>
                    </a:lnR>
                    <a:lnT>
                      <a:noFill/>
                    </a:lnT>
                    <a:lnB>
                      <a:noFill/>
                    </a:lnB>
                    <a:solidFill>
                      <a:srgbClr val="FAC7C7"/>
                    </a:solidFill>
                  </a:tcPr>
                </a:tc>
                <a:tc>
                  <a:txBody>
                    <a:bodyPr/>
                    <a:lstStyle/>
                    <a:p>
                      <a:pPr algn="r" fontAlgn="b"/>
                      <a:r>
                        <a:rPr lang="en-US" sz="2000" b="0" i="0" u="none" strike="noStrike" dirty="0">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extLst>
                  <a:ext uri="{0D108BD9-81ED-4DB2-BD59-A6C34878D82A}">
                    <a16:rowId xmlns:a16="http://schemas.microsoft.com/office/drawing/2014/main" val="1432454790"/>
                  </a:ext>
                </a:extLst>
              </a:tr>
              <a:tr h="836038">
                <a:tc>
                  <a:txBody>
                    <a:bodyPr/>
                    <a:lstStyle/>
                    <a:p>
                      <a:pPr algn="ctr" fontAlgn="b"/>
                      <a:r>
                        <a:rPr lang="en-US" sz="1800" b="1" i="0" u="none" strike="noStrike" dirty="0">
                          <a:solidFill>
                            <a:srgbClr val="5A5959"/>
                          </a:solidFill>
                          <a:effectLst/>
                          <a:latin typeface="Arial Narrow" panose="020B0606020202030204" pitchFamily="34" charset="0"/>
                        </a:rPr>
                        <a:t>Site </a:t>
                      </a:r>
                      <a:r>
                        <a:rPr lang="en-US" sz="1800" b="1" i="0" u="none" strike="noStrike" dirty="0" err="1">
                          <a:solidFill>
                            <a:srgbClr val="5A5959"/>
                          </a:solidFill>
                          <a:effectLst/>
                          <a:latin typeface="Arial Narrow" panose="020B0606020202030204" pitchFamily="34" charset="0"/>
                        </a:rPr>
                        <a:t>spontanés</a:t>
                      </a:r>
                      <a:r>
                        <a:rPr lang="en-US" sz="1800" b="1" i="0" u="none" strike="noStrike" dirty="0">
                          <a:solidFill>
                            <a:srgbClr val="5A5959"/>
                          </a:solidFill>
                          <a:effectLst/>
                          <a:latin typeface="Arial Narrow" panose="020B0606020202030204" pitchFamily="34" charset="0"/>
                        </a:rPr>
                        <a:t> location</a:t>
                      </a:r>
                    </a:p>
                  </a:txBody>
                  <a:tcPr marL="6471" marR="6471" marT="6471" marB="0" anchor="ctr">
                    <a:lnL>
                      <a:noFill/>
                    </a:lnL>
                    <a:lnR>
                      <a:noFill/>
                    </a:lnR>
                    <a:lnT>
                      <a:noFill/>
                    </a:lnT>
                    <a:lnB>
                      <a:noFill/>
                    </a:lnB>
                  </a:tcPr>
                </a:tc>
                <a:tc>
                  <a:txBody>
                    <a:bodyPr/>
                    <a:lstStyle/>
                    <a:p>
                      <a:pPr algn="r" fontAlgn="b"/>
                      <a:r>
                        <a:rPr lang="en-US" sz="2000" b="0" i="0" u="none" strike="noStrike" dirty="0">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tc>
                  <a:txBody>
                    <a:bodyPr/>
                    <a:lstStyle/>
                    <a:p>
                      <a:pPr algn="r" fontAlgn="b"/>
                      <a:r>
                        <a:rPr lang="en-US" sz="2000" b="0" i="0" u="none" strike="noStrike" dirty="0">
                          <a:solidFill>
                            <a:srgbClr val="595959"/>
                          </a:solidFill>
                          <a:effectLst/>
                          <a:latin typeface="Arial Narrow" panose="020B0606020202030204" pitchFamily="34" charset="0"/>
                        </a:rPr>
                        <a:t>0%</a:t>
                      </a:r>
                    </a:p>
                  </a:txBody>
                  <a:tcPr marL="6471" marR="6471" marT="6471" marB="0" anchor="b">
                    <a:lnL>
                      <a:noFill/>
                    </a:lnL>
                    <a:lnR>
                      <a:noFill/>
                    </a:lnR>
                    <a:lnT>
                      <a:noFill/>
                    </a:lnT>
                    <a:lnB>
                      <a:noFill/>
                    </a:lnB>
                    <a:solidFill>
                      <a:srgbClr val="FBDADA"/>
                    </a:solidFill>
                  </a:tcPr>
                </a:tc>
                <a:extLst>
                  <a:ext uri="{0D108BD9-81ED-4DB2-BD59-A6C34878D82A}">
                    <a16:rowId xmlns:a16="http://schemas.microsoft.com/office/drawing/2014/main" val="558548016"/>
                  </a:ext>
                </a:extLst>
              </a:tr>
            </a:tbl>
          </a:graphicData>
        </a:graphic>
      </p:graphicFrame>
    </p:spTree>
    <p:extLst>
      <p:ext uri="{BB962C8B-B14F-4D97-AF65-F5344CB8AC3E}">
        <p14:creationId xmlns:p14="http://schemas.microsoft.com/office/powerpoint/2010/main" val="12082502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308" y="220717"/>
            <a:ext cx="7947718" cy="489402"/>
          </a:xfrm>
        </p:spPr>
        <p:txBody>
          <a:bodyPr>
            <a:noAutofit/>
          </a:bodyPr>
          <a:lstStyle/>
          <a:p>
            <a:r>
              <a:rPr lang="fr-FR" sz="3600" b="0" dirty="0"/>
              <a:t>Typologie des habitations de retournés</a:t>
            </a: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936245285"/>
              </p:ext>
            </p:extLst>
          </p:nvPr>
        </p:nvGraphicFramePr>
        <p:xfrm>
          <a:off x="188071" y="1623112"/>
          <a:ext cx="8244382" cy="4987030"/>
        </p:xfrm>
        <a:graphic>
          <a:graphicData uri="http://schemas.openxmlformats.org/drawingml/2006/table">
            <a:tbl>
              <a:tblPr/>
              <a:tblGrid>
                <a:gridCol w="1595782">
                  <a:extLst>
                    <a:ext uri="{9D8B030D-6E8A-4147-A177-3AD203B41FA5}">
                      <a16:colId xmlns:a16="http://schemas.microsoft.com/office/drawing/2014/main" val="4288148148"/>
                    </a:ext>
                  </a:extLst>
                </a:gridCol>
                <a:gridCol w="831075">
                  <a:extLst>
                    <a:ext uri="{9D8B030D-6E8A-4147-A177-3AD203B41FA5}">
                      <a16:colId xmlns:a16="http://schemas.microsoft.com/office/drawing/2014/main" val="2137281783"/>
                    </a:ext>
                  </a:extLst>
                </a:gridCol>
                <a:gridCol w="831075">
                  <a:extLst>
                    <a:ext uri="{9D8B030D-6E8A-4147-A177-3AD203B41FA5}">
                      <a16:colId xmlns:a16="http://schemas.microsoft.com/office/drawing/2014/main" val="1985864186"/>
                    </a:ext>
                  </a:extLst>
                </a:gridCol>
                <a:gridCol w="831075">
                  <a:extLst>
                    <a:ext uri="{9D8B030D-6E8A-4147-A177-3AD203B41FA5}">
                      <a16:colId xmlns:a16="http://schemas.microsoft.com/office/drawing/2014/main" val="1687858835"/>
                    </a:ext>
                  </a:extLst>
                </a:gridCol>
                <a:gridCol w="831075">
                  <a:extLst>
                    <a:ext uri="{9D8B030D-6E8A-4147-A177-3AD203B41FA5}">
                      <a16:colId xmlns:a16="http://schemas.microsoft.com/office/drawing/2014/main" val="1891164156"/>
                    </a:ext>
                  </a:extLst>
                </a:gridCol>
                <a:gridCol w="831075">
                  <a:extLst>
                    <a:ext uri="{9D8B030D-6E8A-4147-A177-3AD203B41FA5}">
                      <a16:colId xmlns:a16="http://schemas.microsoft.com/office/drawing/2014/main" val="4191889850"/>
                    </a:ext>
                  </a:extLst>
                </a:gridCol>
                <a:gridCol w="831075">
                  <a:extLst>
                    <a:ext uri="{9D8B030D-6E8A-4147-A177-3AD203B41FA5}">
                      <a16:colId xmlns:a16="http://schemas.microsoft.com/office/drawing/2014/main" val="684593769"/>
                    </a:ext>
                  </a:extLst>
                </a:gridCol>
                <a:gridCol w="831075">
                  <a:extLst>
                    <a:ext uri="{9D8B030D-6E8A-4147-A177-3AD203B41FA5}">
                      <a16:colId xmlns:a16="http://schemas.microsoft.com/office/drawing/2014/main" val="1819761875"/>
                    </a:ext>
                  </a:extLst>
                </a:gridCol>
                <a:gridCol w="831075">
                  <a:extLst>
                    <a:ext uri="{9D8B030D-6E8A-4147-A177-3AD203B41FA5}">
                      <a16:colId xmlns:a16="http://schemas.microsoft.com/office/drawing/2014/main" val="2282399851"/>
                    </a:ext>
                  </a:extLst>
                </a:gridCol>
              </a:tblGrid>
              <a:tr h="558378">
                <a:tc>
                  <a:txBody>
                    <a:bodyPr/>
                    <a:lstStyle/>
                    <a:p>
                      <a:pPr algn="l" fontAlgn="b"/>
                      <a:endParaRPr lang="en-US" sz="1200" b="0" i="0" u="none" strike="noStrike" dirty="0">
                        <a:solidFill>
                          <a:srgbClr val="5A5959"/>
                        </a:solidFill>
                        <a:effectLst/>
                        <a:latin typeface="+mn-lt"/>
                      </a:endParaRPr>
                    </a:p>
                  </a:txBody>
                  <a:tcPr marL="6462" marR="6462" marT="6462" marB="0" anchor="b">
                    <a:lnL>
                      <a:noFill/>
                    </a:lnL>
                    <a:lnR>
                      <a:noFill/>
                    </a:lnR>
                    <a:lnT>
                      <a:noFill/>
                    </a:lnT>
                    <a:lnB>
                      <a:noFill/>
                    </a:lnB>
                  </a:tcPr>
                </a:tc>
                <a:tc>
                  <a:txBody>
                    <a:bodyPr/>
                    <a:lstStyle/>
                    <a:p>
                      <a:pPr algn="ctr" fontAlgn="b"/>
                      <a:r>
                        <a:rPr lang="en-US" sz="1800" b="1" i="0" u="none" strike="noStrike" dirty="0" err="1">
                          <a:solidFill>
                            <a:srgbClr val="5A5959"/>
                          </a:solidFill>
                          <a:effectLst/>
                          <a:latin typeface="+mn-lt"/>
                        </a:rPr>
                        <a:t>Kabamb</a:t>
                      </a:r>
                      <a:r>
                        <a:rPr lang="en-US" sz="1800" b="1" i="0" u="none" strike="noStrike" dirty="0">
                          <a:solidFill>
                            <a:srgbClr val="5A5959"/>
                          </a:solidFill>
                          <a:effectLst/>
                          <a:latin typeface="+mn-lt"/>
                        </a:rPr>
                        <a:t>.</a:t>
                      </a:r>
                    </a:p>
                  </a:txBody>
                  <a:tcPr marL="6462" marR="6462" marT="6462"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mn-lt"/>
                        </a:rPr>
                        <a:t>Sarama</a:t>
                      </a:r>
                      <a:r>
                        <a:rPr lang="en-US" sz="1800" b="1" i="0" u="none" strike="noStrike" dirty="0">
                          <a:solidFill>
                            <a:srgbClr val="5A5959"/>
                          </a:solidFill>
                          <a:effectLst/>
                          <a:latin typeface="+mn-lt"/>
                        </a:rPr>
                        <a:t>.</a:t>
                      </a:r>
                    </a:p>
                  </a:txBody>
                  <a:tcPr marL="6462" marR="6462" marT="6462"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mn-lt"/>
                        </a:rPr>
                        <a:t>Fizi</a:t>
                      </a:r>
                      <a:endParaRPr lang="en-US" sz="1800" b="1" i="0" u="none" strike="noStrike" dirty="0">
                        <a:solidFill>
                          <a:srgbClr val="5A5959"/>
                        </a:solidFill>
                        <a:effectLst/>
                        <a:latin typeface="+mn-lt"/>
                      </a:endParaRPr>
                    </a:p>
                  </a:txBody>
                  <a:tcPr marL="6462" marR="6462" marT="6462"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mn-lt"/>
                        </a:rPr>
                        <a:t>Kalehe</a:t>
                      </a:r>
                      <a:endParaRPr lang="en-US" sz="1800" b="1" i="0" u="none" strike="noStrike" dirty="0">
                        <a:solidFill>
                          <a:srgbClr val="5A5959"/>
                        </a:solidFill>
                        <a:effectLst/>
                        <a:latin typeface="+mn-lt"/>
                      </a:endParaRPr>
                    </a:p>
                  </a:txBody>
                  <a:tcPr marL="6462" marR="6462" marT="6462"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mn-lt"/>
                        </a:rPr>
                        <a:t>Kimbi</a:t>
                      </a:r>
                      <a:r>
                        <a:rPr lang="en-US" sz="1800" b="1" i="0" u="none" strike="noStrike" dirty="0">
                          <a:solidFill>
                            <a:srgbClr val="5A5959"/>
                          </a:solidFill>
                          <a:effectLst/>
                          <a:latin typeface="+mn-lt"/>
                        </a:rPr>
                        <a:t> </a:t>
                      </a:r>
                      <a:r>
                        <a:rPr lang="en-US" sz="1800" b="1" i="0" u="none" strike="noStrike" dirty="0" err="1">
                          <a:solidFill>
                            <a:srgbClr val="5A5959"/>
                          </a:solidFill>
                          <a:effectLst/>
                          <a:latin typeface="+mn-lt"/>
                        </a:rPr>
                        <a:t>Lulenge</a:t>
                      </a:r>
                      <a:endParaRPr lang="en-US" sz="1800" b="1" i="0" u="none" strike="noStrike" dirty="0">
                        <a:solidFill>
                          <a:srgbClr val="5A5959"/>
                        </a:solidFill>
                        <a:effectLst/>
                        <a:latin typeface="+mn-lt"/>
                      </a:endParaRPr>
                    </a:p>
                  </a:txBody>
                  <a:tcPr marL="6462" marR="6462" marT="6462"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mn-lt"/>
                        </a:rPr>
                        <a:t>Nundu</a:t>
                      </a:r>
                      <a:endParaRPr lang="en-US" sz="1800" b="1" i="0" u="none" strike="noStrike" dirty="0">
                        <a:solidFill>
                          <a:srgbClr val="5A5959"/>
                        </a:solidFill>
                        <a:effectLst/>
                        <a:latin typeface="+mn-lt"/>
                      </a:endParaRPr>
                    </a:p>
                  </a:txBody>
                  <a:tcPr marL="6462" marR="6462" marT="6462"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mn-lt"/>
                        </a:rPr>
                        <a:t>Shabunda</a:t>
                      </a:r>
                      <a:endParaRPr lang="en-US" sz="1800" b="1" i="0" u="none" strike="noStrike" dirty="0">
                        <a:solidFill>
                          <a:srgbClr val="5A5959"/>
                        </a:solidFill>
                        <a:effectLst/>
                        <a:latin typeface="+mn-lt"/>
                      </a:endParaRPr>
                    </a:p>
                  </a:txBody>
                  <a:tcPr marL="6462" marR="6462" marT="6462"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mn-lt"/>
                        </a:rPr>
                        <a:t>Uvira</a:t>
                      </a:r>
                      <a:endParaRPr lang="en-US" sz="1800" b="1" i="0" u="none" strike="noStrike" dirty="0">
                        <a:solidFill>
                          <a:srgbClr val="5A5959"/>
                        </a:solidFill>
                        <a:effectLst/>
                        <a:latin typeface="+mn-lt"/>
                      </a:endParaRPr>
                    </a:p>
                  </a:txBody>
                  <a:tcPr marL="6462" marR="6462" marT="6462" marB="0" anchor="ctr">
                    <a:lnL>
                      <a:noFill/>
                    </a:lnL>
                    <a:lnR>
                      <a:noFill/>
                    </a:lnR>
                    <a:lnT>
                      <a:noFill/>
                    </a:lnT>
                    <a:lnB>
                      <a:noFill/>
                    </a:lnB>
                  </a:tcPr>
                </a:tc>
                <a:extLst>
                  <a:ext uri="{0D108BD9-81ED-4DB2-BD59-A6C34878D82A}">
                    <a16:rowId xmlns:a16="http://schemas.microsoft.com/office/drawing/2014/main" val="1647052475"/>
                  </a:ext>
                </a:extLst>
              </a:tr>
              <a:tr h="552061">
                <a:tc>
                  <a:txBody>
                    <a:bodyPr/>
                    <a:lstStyle/>
                    <a:p>
                      <a:pPr algn="ctr" fontAlgn="b"/>
                      <a:r>
                        <a:rPr lang="en-US" sz="1800" b="1" i="0" u="none" strike="noStrike" dirty="0" err="1">
                          <a:solidFill>
                            <a:srgbClr val="5A5959"/>
                          </a:solidFill>
                          <a:effectLst/>
                          <a:latin typeface="+mn-lt"/>
                        </a:rPr>
                        <a:t>Abris</a:t>
                      </a:r>
                      <a:r>
                        <a:rPr lang="en-US" sz="1800" b="1" i="0" u="none" strike="noStrike" dirty="0">
                          <a:solidFill>
                            <a:srgbClr val="5A5959"/>
                          </a:solidFill>
                          <a:effectLst/>
                          <a:latin typeface="+mn-lt"/>
                        </a:rPr>
                        <a:t> </a:t>
                      </a:r>
                      <a:r>
                        <a:rPr lang="en-US" sz="1800" b="1" i="0" u="none" strike="noStrike" dirty="0" err="1">
                          <a:solidFill>
                            <a:srgbClr val="5A5959"/>
                          </a:solidFill>
                          <a:effectLst/>
                          <a:latin typeface="+mn-lt"/>
                        </a:rPr>
                        <a:t>collectifs</a:t>
                      </a:r>
                      <a:endParaRPr lang="en-US" sz="1800" b="1" i="0" u="none" strike="noStrike" dirty="0">
                        <a:solidFill>
                          <a:srgbClr val="5A5959"/>
                        </a:solidFill>
                        <a:effectLst/>
                        <a:latin typeface="+mn-lt"/>
                      </a:endParaRPr>
                    </a:p>
                  </a:txBody>
                  <a:tcPr marL="6462" marR="6462" marT="6462" marB="0" anchor="ctr">
                    <a:lnL>
                      <a:noFill/>
                    </a:lnL>
                    <a:lnR>
                      <a:noFill/>
                    </a:lnR>
                    <a:lnT>
                      <a:noFill/>
                    </a:lnT>
                    <a:lnB>
                      <a:noFill/>
                    </a:lnB>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dirty="0">
                          <a:solidFill>
                            <a:srgbClr val="5A5959"/>
                          </a:solidFill>
                          <a:effectLst/>
                          <a:latin typeface="+mn-lt"/>
                        </a:rPr>
                        <a:t>22%</a:t>
                      </a:r>
                    </a:p>
                  </a:txBody>
                  <a:tcPr marL="6462" marR="6462" marT="6462" marB="0" anchor="b">
                    <a:lnL>
                      <a:noFill/>
                    </a:lnL>
                    <a:lnR>
                      <a:noFill/>
                    </a:lnR>
                    <a:lnT>
                      <a:noFill/>
                    </a:lnT>
                    <a:lnB>
                      <a:noFill/>
                    </a:lnB>
                    <a:solidFill>
                      <a:srgbClr val="F8BCBC"/>
                    </a:solidFill>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a:solidFill>
                            <a:srgbClr val="5A5959"/>
                          </a:solidFill>
                          <a:effectLst/>
                          <a:latin typeface="+mn-lt"/>
                        </a:rPr>
                        <a:t>15%</a:t>
                      </a:r>
                    </a:p>
                  </a:txBody>
                  <a:tcPr marL="6462" marR="6462" marT="6462" marB="0" anchor="b">
                    <a:lnL>
                      <a:noFill/>
                    </a:lnL>
                    <a:lnR>
                      <a:noFill/>
                    </a:lnR>
                    <a:lnT>
                      <a:noFill/>
                    </a:lnT>
                    <a:lnB>
                      <a:noFill/>
                    </a:lnB>
                    <a:solidFill>
                      <a:srgbClr val="F9C6C6"/>
                    </a:solidFill>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extLst>
                  <a:ext uri="{0D108BD9-81ED-4DB2-BD59-A6C34878D82A}">
                    <a16:rowId xmlns:a16="http://schemas.microsoft.com/office/drawing/2014/main" val="2202249800"/>
                  </a:ext>
                </a:extLst>
              </a:tr>
              <a:tr h="552061">
                <a:tc>
                  <a:txBody>
                    <a:bodyPr/>
                    <a:lstStyle/>
                    <a:p>
                      <a:pPr algn="ctr" fontAlgn="b"/>
                      <a:r>
                        <a:rPr lang="en-US" sz="1800" b="1" i="0" u="none" strike="noStrike" dirty="0" err="1">
                          <a:solidFill>
                            <a:srgbClr val="5A5959"/>
                          </a:solidFill>
                          <a:effectLst/>
                          <a:latin typeface="+mn-lt"/>
                        </a:rPr>
                        <a:t>Hébergé</a:t>
                      </a:r>
                      <a:r>
                        <a:rPr lang="en-US" sz="1800" b="1" i="0" u="none" strike="noStrike" dirty="0">
                          <a:solidFill>
                            <a:srgbClr val="5A5959"/>
                          </a:solidFill>
                          <a:effectLst/>
                          <a:latin typeface="+mn-lt"/>
                        </a:rPr>
                        <a:t> </a:t>
                      </a:r>
                      <a:r>
                        <a:rPr lang="en-US" sz="1800" b="1" i="0" u="none" strike="noStrike" dirty="0" err="1">
                          <a:solidFill>
                            <a:srgbClr val="5A5959"/>
                          </a:solidFill>
                          <a:effectLst/>
                          <a:latin typeface="+mn-lt"/>
                        </a:rPr>
                        <a:t>gratuitement</a:t>
                      </a:r>
                      <a:endParaRPr lang="en-US" sz="1800" b="1" i="0" u="none" strike="noStrike" dirty="0">
                        <a:solidFill>
                          <a:srgbClr val="5A5959"/>
                        </a:solidFill>
                        <a:effectLst/>
                        <a:latin typeface="+mn-lt"/>
                      </a:endParaRPr>
                    </a:p>
                  </a:txBody>
                  <a:tcPr marL="6462" marR="6462" marT="6462" marB="0" anchor="ctr">
                    <a:lnL>
                      <a:noFill/>
                    </a:lnL>
                    <a:lnR>
                      <a:noFill/>
                    </a:lnR>
                    <a:lnT>
                      <a:noFill/>
                    </a:lnT>
                    <a:lnB>
                      <a:noFill/>
                    </a:lnB>
                  </a:tcPr>
                </a:tc>
                <a:tc>
                  <a:txBody>
                    <a:bodyPr/>
                    <a:lstStyle/>
                    <a:p>
                      <a:pPr algn="r" fontAlgn="b"/>
                      <a:r>
                        <a:rPr lang="en-US" sz="2000" b="0" i="0" u="none" strike="noStrike" dirty="0">
                          <a:solidFill>
                            <a:srgbClr val="5A5959"/>
                          </a:solidFill>
                          <a:effectLst/>
                          <a:latin typeface="+mn-lt"/>
                        </a:rPr>
                        <a:t>15%</a:t>
                      </a:r>
                    </a:p>
                  </a:txBody>
                  <a:tcPr marL="6462" marR="6462" marT="6462" marB="0" anchor="b">
                    <a:lnL>
                      <a:noFill/>
                    </a:lnL>
                    <a:lnR>
                      <a:noFill/>
                    </a:lnR>
                    <a:lnT>
                      <a:noFill/>
                    </a:lnT>
                    <a:lnB>
                      <a:noFill/>
                    </a:lnB>
                    <a:solidFill>
                      <a:srgbClr val="F9C5C6"/>
                    </a:solidFill>
                  </a:tcPr>
                </a:tc>
                <a:tc>
                  <a:txBody>
                    <a:bodyPr/>
                    <a:lstStyle/>
                    <a:p>
                      <a:pPr algn="r" fontAlgn="b"/>
                      <a:r>
                        <a:rPr lang="en-US" sz="2000" b="0" i="0" u="none" strike="noStrike" dirty="0">
                          <a:solidFill>
                            <a:srgbClr val="5A5959"/>
                          </a:solidFill>
                          <a:effectLst/>
                          <a:latin typeface="+mn-lt"/>
                        </a:rPr>
                        <a:t>67%</a:t>
                      </a:r>
                    </a:p>
                  </a:txBody>
                  <a:tcPr marL="6462" marR="6462" marT="6462" marB="0" anchor="b">
                    <a:lnL>
                      <a:noFill/>
                    </a:lnL>
                    <a:lnR>
                      <a:noFill/>
                    </a:lnR>
                    <a:lnT>
                      <a:noFill/>
                    </a:lnT>
                    <a:lnB>
                      <a:noFill/>
                    </a:lnB>
                    <a:solidFill>
                      <a:srgbClr val="F27F80"/>
                    </a:solidFill>
                  </a:tcPr>
                </a:tc>
                <a:tc>
                  <a:txBody>
                    <a:bodyPr/>
                    <a:lstStyle/>
                    <a:p>
                      <a:pPr algn="r" fontAlgn="b"/>
                      <a:r>
                        <a:rPr lang="en-US" sz="2000" b="0" i="0" u="none" strike="noStrike" dirty="0">
                          <a:solidFill>
                            <a:srgbClr val="5A5959"/>
                          </a:solidFill>
                          <a:effectLst/>
                          <a:latin typeface="+mn-lt"/>
                        </a:rPr>
                        <a:t>35%</a:t>
                      </a:r>
                    </a:p>
                  </a:txBody>
                  <a:tcPr marL="6462" marR="6462" marT="6462" marB="0" anchor="b">
                    <a:lnL>
                      <a:noFill/>
                    </a:lnL>
                    <a:lnR>
                      <a:noFill/>
                    </a:lnR>
                    <a:lnT>
                      <a:noFill/>
                    </a:lnT>
                    <a:lnB>
                      <a:noFill/>
                    </a:lnB>
                    <a:solidFill>
                      <a:srgbClr val="F7ABAB"/>
                    </a:solidFill>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a:solidFill>
                            <a:srgbClr val="5A5959"/>
                          </a:solidFill>
                          <a:effectLst/>
                          <a:latin typeface="+mn-lt"/>
                        </a:rPr>
                        <a:t>5%</a:t>
                      </a:r>
                    </a:p>
                  </a:txBody>
                  <a:tcPr marL="6462" marR="6462" marT="6462" marB="0" anchor="b">
                    <a:lnL>
                      <a:noFill/>
                    </a:lnL>
                    <a:lnR>
                      <a:noFill/>
                    </a:lnR>
                    <a:lnT>
                      <a:noFill/>
                    </a:lnT>
                    <a:lnB>
                      <a:noFill/>
                    </a:lnB>
                    <a:solidFill>
                      <a:srgbClr val="FBD4D4"/>
                    </a:solidFill>
                  </a:tcPr>
                </a:tc>
                <a:tc>
                  <a:txBody>
                    <a:bodyPr/>
                    <a:lstStyle/>
                    <a:p>
                      <a:pPr algn="r" fontAlgn="b"/>
                      <a:r>
                        <a:rPr lang="en-US" sz="2000" b="0" i="0" u="none" strike="noStrike">
                          <a:solidFill>
                            <a:srgbClr val="5A5959"/>
                          </a:solidFill>
                          <a:effectLst/>
                          <a:latin typeface="+mn-lt"/>
                        </a:rPr>
                        <a:t>22%</a:t>
                      </a:r>
                    </a:p>
                  </a:txBody>
                  <a:tcPr marL="6462" marR="6462" marT="6462" marB="0" anchor="b">
                    <a:lnL>
                      <a:noFill/>
                    </a:lnL>
                    <a:lnR>
                      <a:noFill/>
                    </a:lnR>
                    <a:lnT>
                      <a:noFill/>
                    </a:lnT>
                    <a:lnB>
                      <a:noFill/>
                    </a:lnB>
                    <a:solidFill>
                      <a:srgbClr val="F8BCBC"/>
                    </a:solidFill>
                  </a:tcPr>
                </a:tc>
                <a:tc>
                  <a:txBody>
                    <a:bodyPr/>
                    <a:lstStyle/>
                    <a:p>
                      <a:pPr algn="r" fontAlgn="b"/>
                      <a:r>
                        <a:rPr lang="en-US" sz="2000" b="0" i="0" u="none" strike="noStrike" dirty="0">
                          <a:solidFill>
                            <a:srgbClr val="5A5959"/>
                          </a:solidFill>
                          <a:effectLst/>
                          <a:latin typeface="+mn-lt"/>
                        </a:rPr>
                        <a:t>10%</a:t>
                      </a:r>
                    </a:p>
                  </a:txBody>
                  <a:tcPr marL="6462" marR="6462" marT="6462" marB="0" anchor="b">
                    <a:lnL>
                      <a:noFill/>
                    </a:lnL>
                    <a:lnR>
                      <a:noFill/>
                    </a:lnR>
                    <a:lnT>
                      <a:noFill/>
                    </a:lnT>
                    <a:lnB>
                      <a:noFill/>
                    </a:lnB>
                    <a:solidFill>
                      <a:srgbClr val="FACDCD"/>
                    </a:solidFill>
                  </a:tcPr>
                </a:tc>
                <a:tc>
                  <a:txBody>
                    <a:bodyPr/>
                    <a:lstStyle/>
                    <a:p>
                      <a:pPr algn="r" fontAlgn="b"/>
                      <a:r>
                        <a:rPr lang="en-US" sz="2000" b="0" i="0" u="none" strike="noStrike" dirty="0">
                          <a:solidFill>
                            <a:srgbClr val="5A5959"/>
                          </a:solidFill>
                          <a:effectLst/>
                          <a:latin typeface="+mn-lt"/>
                        </a:rPr>
                        <a:t>20%</a:t>
                      </a:r>
                    </a:p>
                  </a:txBody>
                  <a:tcPr marL="6462" marR="6462" marT="6462" marB="0" anchor="b">
                    <a:lnL>
                      <a:noFill/>
                    </a:lnL>
                    <a:lnR>
                      <a:noFill/>
                    </a:lnR>
                    <a:lnT>
                      <a:noFill/>
                    </a:lnT>
                    <a:lnB>
                      <a:noFill/>
                    </a:lnB>
                    <a:solidFill>
                      <a:srgbClr val="F9BFBF"/>
                    </a:solidFill>
                  </a:tcPr>
                </a:tc>
                <a:extLst>
                  <a:ext uri="{0D108BD9-81ED-4DB2-BD59-A6C34878D82A}">
                    <a16:rowId xmlns:a16="http://schemas.microsoft.com/office/drawing/2014/main" val="666405709"/>
                  </a:ext>
                </a:extLst>
              </a:tr>
              <a:tr h="552061">
                <a:tc>
                  <a:txBody>
                    <a:bodyPr/>
                    <a:lstStyle/>
                    <a:p>
                      <a:pPr algn="ctr" fontAlgn="b"/>
                      <a:r>
                        <a:rPr lang="en-US" sz="1800" b="1" i="0" u="none" strike="noStrike" dirty="0" err="1">
                          <a:solidFill>
                            <a:srgbClr val="5A5959"/>
                          </a:solidFill>
                          <a:effectLst/>
                          <a:latin typeface="+mn-lt"/>
                        </a:rPr>
                        <a:t>Hébergé</a:t>
                      </a:r>
                      <a:r>
                        <a:rPr lang="en-US" sz="1800" b="1" i="0" u="none" strike="noStrike" dirty="0">
                          <a:solidFill>
                            <a:srgbClr val="5A5959"/>
                          </a:solidFill>
                          <a:effectLst/>
                          <a:latin typeface="+mn-lt"/>
                        </a:rPr>
                        <a:t> </a:t>
                      </a:r>
                      <a:r>
                        <a:rPr lang="en-US" sz="1800" b="1" i="0" u="none" strike="noStrike" dirty="0" err="1">
                          <a:solidFill>
                            <a:srgbClr val="5A5959"/>
                          </a:solidFill>
                          <a:effectLst/>
                          <a:latin typeface="+mn-lt"/>
                        </a:rPr>
                        <a:t>en</a:t>
                      </a:r>
                      <a:r>
                        <a:rPr lang="en-US" sz="1800" b="1" i="0" u="none" strike="noStrike" dirty="0">
                          <a:solidFill>
                            <a:srgbClr val="5A5959"/>
                          </a:solidFill>
                          <a:effectLst/>
                          <a:latin typeface="+mn-lt"/>
                        </a:rPr>
                        <a:t> location</a:t>
                      </a:r>
                    </a:p>
                  </a:txBody>
                  <a:tcPr marL="6462" marR="6462" marT="6462" marB="0" anchor="ctr">
                    <a:lnL>
                      <a:noFill/>
                    </a:lnL>
                    <a:lnR>
                      <a:noFill/>
                    </a:lnR>
                    <a:lnT>
                      <a:noFill/>
                    </a:lnT>
                    <a:lnB>
                      <a:noFill/>
                    </a:lnB>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dirty="0">
                          <a:solidFill>
                            <a:srgbClr val="5A5959"/>
                          </a:solidFill>
                          <a:effectLst/>
                          <a:latin typeface="+mn-lt"/>
                        </a:rPr>
                        <a:t>5%</a:t>
                      </a:r>
                    </a:p>
                  </a:txBody>
                  <a:tcPr marL="6462" marR="6462" marT="6462" marB="0" anchor="b">
                    <a:lnL>
                      <a:noFill/>
                    </a:lnL>
                    <a:lnR>
                      <a:noFill/>
                    </a:lnR>
                    <a:lnT>
                      <a:noFill/>
                    </a:lnT>
                    <a:lnB>
                      <a:noFill/>
                    </a:lnB>
                    <a:solidFill>
                      <a:srgbClr val="FBD4D4"/>
                    </a:solidFill>
                  </a:tcPr>
                </a:tc>
                <a:tc>
                  <a:txBody>
                    <a:bodyPr/>
                    <a:lstStyle/>
                    <a:p>
                      <a:pPr algn="r" fontAlgn="b"/>
                      <a:r>
                        <a:rPr lang="en-US" sz="2000" b="0" i="0" u="none" strike="noStrike" dirty="0">
                          <a:solidFill>
                            <a:srgbClr val="5A5959"/>
                          </a:solidFill>
                          <a:effectLst/>
                          <a:latin typeface="+mn-lt"/>
                        </a:rPr>
                        <a:t>17%</a:t>
                      </a:r>
                    </a:p>
                  </a:txBody>
                  <a:tcPr marL="6462" marR="6462" marT="6462" marB="0" anchor="b">
                    <a:lnL>
                      <a:noFill/>
                    </a:lnL>
                    <a:lnR>
                      <a:noFill/>
                    </a:lnR>
                    <a:lnT>
                      <a:noFill/>
                    </a:lnT>
                    <a:lnB>
                      <a:noFill/>
                    </a:lnB>
                    <a:solidFill>
                      <a:srgbClr val="F9C4C4"/>
                    </a:solidFill>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dirty="0">
                          <a:solidFill>
                            <a:srgbClr val="5A5959"/>
                          </a:solidFill>
                          <a:effectLst/>
                          <a:latin typeface="+mn-lt"/>
                        </a:rPr>
                        <a:t>5%</a:t>
                      </a:r>
                    </a:p>
                  </a:txBody>
                  <a:tcPr marL="6462" marR="6462" marT="6462" marB="0" anchor="b">
                    <a:lnL>
                      <a:noFill/>
                    </a:lnL>
                    <a:lnR>
                      <a:noFill/>
                    </a:lnR>
                    <a:lnT>
                      <a:noFill/>
                    </a:lnT>
                    <a:lnB>
                      <a:noFill/>
                    </a:lnB>
                    <a:solidFill>
                      <a:srgbClr val="FBD4D4"/>
                    </a:solidFill>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extLst>
                  <a:ext uri="{0D108BD9-81ED-4DB2-BD59-A6C34878D82A}">
                    <a16:rowId xmlns:a16="http://schemas.microsoft.com/office/drawing/2014/main" val="120024871"/>
                  </a:ext>
                </a:extLst>
              </a:tr>
              <a:tr h="552061">
                <a:tc>
                  <a:txBody>
                    <a:bodyPr/>
                    <a:lstStyle/>
                    <a:p>
                      <a:pPr algn="ctr" fontAlgn="b"/>
                      <a:r>
                        <a:rPr lang="en-US" sz="1800" b="1" i="0" u="none" strike="noStrike" dirty="0">
                          <a:solidFill>
                            <a:srgbClr val="5A5959"/>
                          </a:solidFill>
                          <a:effectLst/>
                          <a:latin typeface="+mn-lt"/>
                        </a:rPr>
                        <a:t>Location</a:t>
                      </a:r>
                    </a:p>
                  </a:txBody>
                  <a:tcPr marL="6462" marR="6462" marT="6462" marB="0" anchor="ctr">
                    <a:lnL>
                      <a:noFill/>
                    </a:lnL>
                    <a:lnR>
                      <a:noFill/>
                    </a:lnR>
                    <a:lnT>
                      <a:noFill/>
                    </a:lnT>
                    <a:lnB>
                      <a:noFill/>
                    </a:lnB>
                  </a:tcPr>
                </a:tc>
                <a:tc>
                  <a:txBody>
                    <a:bodyPr/>
                    <a:lstStyle/>
                    <a:p>
                      <a:pPr algn="r" fontAlgn="b"/>
                      <a:r>
                        <a:rPr lang="en-US" sz="2000" b="0" i="0" u="none" strike="noStrike" dirty="0">
                          <a:solidFill>
                            <a:srgbClr val="5A5959"/>
                          </a:solidFill>
                          <a:effectLst/>
                          <a:latin typeface="+mn-lt"/>
                        </a:rPr>
                        <a:t>8%</a:t>
                      </a:r>
                    </a:p>
                  </a:txBody>
                  <a:tcPr marL="6462" marR="6462" marT="6462" marB="0" anchor="b">
                    <a:lnL>
                      <a:noFill/>
                    </a:lnL>
                    <a:lnR>
                      <a:noFill/>
                    </a:lnR>
                    <a:lnT>
                      <a:noFill/>
                    </a:lnT>
                    <a:lnB>
                      <a:noFill/>
                    </a:lnB>
                    <a:solidFill>
                      <a:srgbClr val="FAD0D0"/>
                    </a:solidFill>
                  </a:tcPr>
                </a:tc>
                <a:tc>
                  <a:txBody>
                    <a:bodyPr/>
                    <a:lstStyle/>
                    <a:p>
                      <a:pPr algn="r" fontAlgn="b"/>
                      <a:r>
                        <a:rPr lang="en-US" sz="2000" b="0" i="0" u="none" strike="noStrike" dirty="0">
                          <a:solidFill>
                            <a:srgbClr val="5A5959"/>
                          </a:solidFill>
                          <a:effectLst/>
                          <a:latin typeface="+mn-lt"/>
                        </a:rPr>
                        <a:t>11%</a:t>
                      </a:r>
                    </a:p>
                  </a:txBody>
                  <a:tcPr marL="6462" marR="6462" marT="6462" marB="0" anchor="b">
                    <a:lnL>
                      <a:noFill/>
                    </a:lnL>
                    <a:lnR>
                      <a:noFill/>
                    </a:lnR>
                    <a:lnT>
                      <a:noFill/>
                    </a:lnT>
                    <a:lnB>
                      <a:noFill/>
                    </a:lnB>
                    <a:solidFill>
                      <a:srgbClr val="FACBCB"/>
                    </a:solidFill>
                  </a:tcPr>
                </a:tc>
                <a:tc>
                  <a:txBody>
                    <a:bodyPr/>
                    <a:lstStyle/>
                    <a:p>
                      <a:pPr algn="r" fontAlgn="b"/>
                      <a:r>
                        <a:rPr lang="en-US" sz="2000" b="0" i="0" u="none" strike="noStrike">
                          <a:solidFill>
                            <a:srgbClr val="5A5959"/>
                          </a:solidFill>
                          <a:effectLst/>
                          <a:latin typeface="+mn-lt"/>
                        </a:rPr>
                        <a:t>10%</a:t>
                      </a:r>
                    </a:p>
                  </a:txBody>
                  <a:tcPr marL="6462" marR="6462" marT="6462" marB="0" anchor="b">
                    <a:lnL>
                      <a:noFill/>
                    </a:lnL>
                    <a:lnR>
                      <a:noFill/>
                    </a:lnR>
                    <a:lnT>
                      <a:noFill/>
                    </a:lnT>
                    <a:lnB>
                      <a:noFill/>
                    </a:lnB>
                    <a:solidFill>
                      <a:srgbClr val="FACDCD"/>
                    </a:solidFill>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dirty="0">
                          <a:solidFill>
                            <a:srgbClr val="5A5959"/>
                          </a:solidFill>
                          <a:effectLst/>
                          <a:latin typeface="+mn-lt"/>
                        </a:rPr>
                        <a:t>10%</a:t>
                      </a:r>
                    </a:p>
                  </a:txBody>
                  <a:tcPr marL="6462" marR="6462" marT="6462" marB="0" anchor="b">
                    <a:lnL>
                      <a:noFill/>
                    </a:lnL>
                    <a:lnR>
                      <a:noFill/>
                    </a:lnR>
                    <a:lnT>
                      <a:noFill/>
                    </a:lnT>
                    <a:lnB>
                      <a:noFill/>
                    </a:lnB>
                    <a:solidFill>
                      <a:srgbClr val="FACDCE"/>
                    </a:solidFill>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dirty="0">
                          <a:solidFill>
                            <a:srgbClr val="5A5959"/>
                          </a:solidFill>
                          <a:effectLst/>
                          <a:latin typeface="+mn-lt"/>
                        </a:rPr>
                        <a:t>10%</a:t>
                      </a:r>
                    </a:p>
                  </a:txBody>
                  <a:tcPr marL="6462" marR="6462" marT="6462" marB="0" anchor="b">
                    <a:lnL>
                      <a:noFill/>
                    </a:lnL>
                    <a:lnR>
                      <a:noFill/>
                    </a:lnR>
                    <a:lnT>
                      <a:noFill/>
                    </a:lnT>
                    <a:lnB>
                      <a:noFill/>
                    </a:lnB>
                    <a:solidFill>
                      <a:srgbClr val="FACDCD"/>
                    </a:solidFill>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extLst>
                  <a:ext uri="{0D108BD9-81ED-4DB2-BD59-A6C34878D82A}">
                    <a16:rowId xmlns:a16="http://schemas.microsoft.com/office/drawing/2014/main" val="151056047"/>
                  </a:ext>
                </a:extLst>
              </a:tr>
              <a:tr h="552061">
                <a:tc>
                  <a:txBody>
                    <a:bodyPr/>
                    <a:lstStyle/>
                    <a:p>
                      <a:pPr algn="ctr" fontAlgn="b"/>
                      <a:r>
                        <a:rPr lang="en-US" sz="1800" b="1" i="0" u="none" strike="noStrike" dirty="0" err="1">
                          <a:solidFill>
                            <a:srgbClr val="5A5959"/>
                          </a:solidFill>
                          <a:effectLst/>
                          <a:latin typeface="+mn-lt"/>
                        </a:rPr>
                        <a:t>Plein</a:t>
                      </a:r>
                      <a:r>
                        <a:rPr lang="en-US" sz="1800" b="1" i="0" u="none" strike="noStrike" dirty="0">
                          <a:solidFill>
                            <a:srgbClr val="5A5959"/>
                          </a:solidFill>
                          <a:effectLst/>
                          <a:latin typeface="+mn-lt"/>
                        </a:rPr>
                        <a:t> air</a:t>
                      </a:r>
                    </a:p>
                  </a:txBody>
                  <a:tcPr marL="6462" marR="6462" marT="6462" marB="0" anchor="ctr">
                    <a:lnL>
                      <a:noFill/>
                    </a:lnL>
                    <a:lnR>
                      <a:noFill/>
                    </a:lnR>
                    <a:lnT>
                      <a:noFill/>
                    </a:lnT>
                    <a:lnB>
                      <a:noFill/>
                    </a:lnB>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a:solidFill>
                            <a:srgbClr val="5A5959"/>
                          </a:solidFill>
                          <a:effectLst/>
                          <a:latin typeface="+mn-lt"/>
                        </a:rPr>
                        <a:t>5%</a:t>
                      </a:r>
                    </a:p>
                  </a:txBody>
                  <a:tcPr marL="6462" marR="6462" marT="6462" marB="0" anchor="b">
                    <a:lnL>
                      <a:noFill/>
                    </a:lnL>
                    <a:lnR>
                      <a:noFill/>
                    </a:lnR>
                    <a:lnT>
                      <a:noFill/>
                    </a:lnT>
                    <a:lnB>
                      <a:noFill/>
                    </a:lnB>
                    <a:solidFill>
                      <a:srgbClr val="FBD4D4"/>
                    </a:solidFill>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dirty="0">
                          <a:solidFill>
                            <a:srgbClr val="5A5959"/>
                          </a:solidFill>
                          <a:effectLst/>
                          <a:latin typeface="+mn-lt"/>
                        </a:rPr>
                        <a:t>5%</a:t>
                      </a:r>
                    </a:p>
                  </a:txBody>
                  <a:tcPr marL="6462" marR="6462" marT="6462" marB="0" anchor="b">
                    <a:lnL>
                      <a:noFill/>
                    </a:lnL>
                    <a:lnR>
                      <a:noFill/>
                    </a:lnR>
                    <a:lnT>
                      <a:noFill/>
                    </a:lnT>
                    <a:lnB>
                      <a:noFill/>
                    </a:lnB>
                    <a:solidFill>
                      <a:srgbClr val="FBD4D4"/>
                    </a:solidFill>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extLst>
                  <a:ext uri="{0D108BD9-81ED-4DB2-BD59-A6C34878D82A}">
                    <a16:rowId xmlns:a16="http://schemas.microsoft.com/office/drawing/2014/main" val="550888264"/>
                  </a:ext>
                </a:extLst>
              </a:tr>
              <a:tr h="552061">
                <a:tc>
                  <a:txBody>
                    <a:bodyPr/>
                    <a:lstStyle/>
                    <a:p>
                      <a:pPr algn="ctr" fontAlgn="b"/>
                      <a:r>
                        <a:rPr lang="en-US" sz="1800" b="1" i="0" u="none" strike="noStrike" dirty="0" err="1">
                          <a:solidFill>
                            <a:srgbClr val="5A5959"/>
                          </a:solidFill>
                          <a:effectLst/>
                          <a:latin typeface="+mn-lt"/>
                        </a:rPr>
                        <a:t>Propriétaire</a:t>
                      </a:r>
                      <a:endParaRPr lang="en-US" sz="1800" b="1" i="0" u="none" strike="noStrike" dirty="0">
                        <a:solidFill>
                          <a:srgbClr val="5A5959"/>
                        </a:solidFill>
                        <a:effectLst/>
                        <a:latin typeface="+mn-lt"/>
                      </a:endParaRPr>
                    </a:p>
                  </a:txBody>
                  <a:tcPr marL="6462" marR="6462" marT="6462" marB="0" anchor="ctr">
                    <a:lnL>
                      <a:noFill/>
                    </a:lnL>
                    <a:lnR>
                      <a:noFill/>
                    </a:lnR>
                    <a:lnT>
                      <a:noFill/>
                    </a:lnT>
                    <a:lnB>
                      <a:noFill/>
                    </a:lnB>
                  </a:tcPr>
                </a:tc>
                <a:tc>
                  <a:txBody>
                    <a:bodyPr/>
                    <a:lstStyle/>
                    <a:p>
                      <a:pPr algn="r" fontAlgn="b"/>
                      <a:r>
                        <a:rPr lang="en-US" sz="2000" b="0" i="0" u="none" strike="noStrike" dirty="0">
                          <a:solidFill>
                            <a:srgbClr val="5A5959"/>
                          </a:solidFill>
                          <a:effectLst/>
                          <a:latin typeface="+mn-lt"/>
                        </a:rPr>
                        <a:t>62%</a:t>
                      </a:r>
                    </a:p>
                  </a:txBody>
                  <a:tcPr marL="6462" marR="6462" marT="6462" marB="0" anchor="b">
                    <a:lnL>
                      <a:noFill/>
                    </a:lnL>
                    <a:lnR>
                      <a:noFill/>
                    </a:lnR>
                    <a:lnT>
                      <a:noFill/>
                    </a:lnT>
                    <a:lnB>
                      <a:noFill/>
                    </a:lnB>
                    <a:solidFill>
                      <a:srgbClr val="F38687"/>
                    </a:solidFill>
                  </a:tcPr>
                </a:tc>
                <a:tc>
                  <a:txBody>
                    <a:bodyPr/>
                    <a:lstStyle/>
                    <a:p>
                      <a:pPr algn="r" fontAlgn="b"/>
                      <a:r>
                        <a:rPr lang="en-US" sz="2000" b="0" i="0" u="none" strike="noStrike" dirty="0">
                          <a:solidFill>
                            <a:srgbClr val="5A5959"/>
                          </a:solidFill>
                          <a:effectLst/>
                          <a:latin typeface="+mn-lt"/>
                        </a:rPr>
                        <a:t>83%</a:t>
                      </a:r>
                    </a:p>
                  </a:txBody>
                  <a:tcPr marL="6462" marR="6462" marT="6462" marB="0" anchor="b">
                    <a:lnL>
                      <a:noFill/>
                    </a:lnL>
                    <a:lnR>
                      <a:noFill/>
                    </a:lnR>
                    <a:lnT>
                      <a:noFill/>
                    </a:lnT>
                    <a:lnB>
                      <a:noFill/>
                    </a:lnB>
                    <a:solidFill>
                      <a:srgbClr val="F0696A"/>
                    </a:solidFill>
                  </a:tcPr>
                </a:tc>
                <a:tc>
                  <a:txBody>
                    <a:bodyPr/>
                    <a:lstStyle/>
                    <a:p>
                      <a:pPr algn="r" fontAlgn="b"/>
                      <a:r>
                        <a:rPr lang="en-US" sz="2000" b="0" i="0" u="none" strike="noStrike" dirty="0">
                          <a:solidFill>
                            <a:srgbClr val="5A5959"/>
                          </a:solidFill>
                          <a:effectLst/>
                          <a:latin typeface="+mn-lt"/>
                        </a:rPr>
                        <a:t>50%</a:t>
                      </a:r>
                    </a:p>
                  </a:txBody>
                  <a:tcPr marL="6462" marR="6462" marT="6462" marB="0" anchor="b">
                    <a:lnL>
                      <a:noFill/>
                    </a:lnL>
                    <a:lnR>
                      <a:noFill/>
                    </a:lnR>
                    <a:lnT>
                      <a:noFill/>
                    </a:lnT>
                    <a:lnB>
                      <a:noFill/>
                    </a:lnB>
                    <a:solidFill>
                      <a:srgbClr val="F59697"/>
                    </a:solidFill>
                  </a:tcPr>
                </a:tc>
                <a:tc>
                  <a:txBody>
                    <a:bodyPr/>
                    <a:lstStyle/>
                    <a:p>
                      <a:pPr algn="r" fontAlgn="b"/>
                      <a:r>
                        <a:rPr lang="en-US" sz="2000" b="0" i="0" u="none" strike="noStrike">
                          <a:solidFill>
                            <a:srgbClr val="5A5959"/>
                          </a:solidFill>
                          <a:effectLst/>
                          <a:latin typeface="+mn-lt"/>
                        </a:rPr>
                        <a:t>17%</a:t>
                      </a:r>
                    </a:p>
                  </a:txBody>
                  <a:tcPr marL="6462" marR="6462" marT="6462" marB="0" anchor="b">
                    <a:lnL>
                      <a:noFill/>
                    </a:lnL>
                    <a:lnR>
                      <a:noFill/>
                    </a:lnR>
                    <a:lnT>
                      <a:noFill/>
                    </a:lnT>
                    <a:lnB>
                      <a:noFill/>
                    </a:lnB>
                    <a:solidFill>
                      <a:srgbClr val="F9C4C4"/>
                    </a:solidFill>
                  </a:tcPr>
                </a:tc>
                <a:tc>
                  <a:txBody>
                    <a:bodyPr/>
                    <a:lstStyle/>
                    <a:p>
                      <a:pPr algn="r" fontAlgn="b"/>
                      <a:r>
                        <a:rPr lang="en-US" sz="2000" b="0" i="0" u="none" strike="noStrike" dirty="0">
                          <a:solidFill>
                            <a:srgbClr val="5A5959"/>
                          </a:solidFill>
                          <a:effectLst/>
                          <a:latin typeface="+mn-lt"/>
                        </a:rPr>
                        <a:t>95%</a:t>
                      </a:r>
                    </a:p>
                  </a:txBody>
                  <a:tcPr marL="6462" marR="6462" marT="6462" marB="0" anchor="b">
                    <a:lnL>
                      <a:noFill/>
                    </a:lnL>
                    <a:lnR>
                      <a:noFill/>
                    </a:lnR>
                    <a:lnT>
                      <a:noFill/>
                    </a:lnT>
                    <a:lnB>
                      <a:noFill/>
                    </a:lnB>
                    <a:solidFill>
                      <a:srgbClr val="EE5859"/>
                    </a:solidFill>
                  </a:tcPr>
                </a:tc>
                <a:tc>
                  <a:txBody>
                    <a:bodyPr/>
                    <a:lstStyle/>
                    <a:p>
                      <a:pPr algn="r" fontAlgn="b"/>
                      <a:r>
                        <a:rPr lang="en-US" sz="2000" b="0" i="0" u="none" strike="noStrike" dirty="0">
                          <a:solidFill>
                            <a:srgbClr val="5A5959"/>
                          </a:solidFill>
                          <a:effectLst/>
                          <a:latin typeface="+mn-lt"/>
                        </a:rPr>
                        <a:t>61%</a:t>
                      </a:r>
                    </a:p>
                  </a:txBody>
                  <a:tcPr marL="6462" marR="6462" marT="6462" marB="0" anchor="b">
                    <a:lnL>
                      <a:noFill/>
                    </a:lnL>
                    <a:lnR>
                      <a:noFill/>
                    </a:lnR>
                    <a:lnT>
                      <a:noFill/>
                    </a:lnT>
                    <a:lnB>
                      <a:noFill/>
                    </a:lnB>
                    <a:solidFill>
                      <a:srgbClr val="F38788"/>
                    </a:solidFill>
                  </a:tcPr>
                </a:tc>
                <a:tc>
                  <a:txBody>
                    <a:bodyPr/>
                    <a:lstStyle/>
                    <a:p>
                      <a:pPr algn="r" fontAlgn="b"/>
                      <a:r>
                        <a:rPr lang="en-US" sz="2000" b="0" i="0" u="none" strike="noStrike" dirty="0">
                          <a:solidFill>
                            <a:srgbClr val="5A5959"/>
                          </a:solidFill>
                          <a:effectLst/>
                          <a:latin typeface="+mn-lt"/>
                        </a:rPr>
                        <a:t>30%</a:t>
                      </a:r>
                    </a:p>
                  </a:txBody>
                  <a:tcPr marL="6462" marR="6462" marT="6462" marB="0" anchor="b">
                    <a:lnL>
                      <a:noFill/>
                    </a:lnL>
                    <a:lnR>
                      <a:noFill/>
                    </a:lnR>
                    <a:lnT>
                      <a:noFill/>
                    </a:lnT>
                    <a:lnB>
                      <a:noFill/>
                    </a:lnB>
                    <a:solidFill>
                      <a:srgbClr val="F7B2B2"/>
                    </a:solidFill>
                  </a:tcPr>
                </a:tc>
                <a:tc>
                  <a:txBody>
                    <a:bodyPr/>
                    <a:lstStyle/>
                    <a:p>
                      <a:pPr algn="r" fontAlgn="b"/>
                      <a:r>
                        <a:rPr lang="en-US" sz="2000" b="0" i="0" u="none" strike="noStrike" dirty="0">
                          <a:solidFill>
                            <a:srgbClr val="5A5959"/>
                          </a:solidFill>
                          <a:effectLst/>
                          <a:latin typeface="+mn-lt"/>
                        </a:rPr>
                        <a:t>10%</a:t>
                      </a:r>
                    </a:p>
                  </a:txBody>
                  <a:tcPr marL="6462" marR="6462" marT="6462" marB="0" anchor="b">
                    <a:lnL>
                      <a:noFill/>
                    </a:lnL>
                    <a:lnR>
                      <a:noFill/>
                    </a:lnR>
                    <a:lnT>
                      <a:noFill/>
                    </a:lnT>
                    <a:lnB>
                      <a:noFill/>
                    </a:lnB>
                    <a:solidFill>
                      <a:srgbClr val="FACDCD"/>
                    </a:solidFill>
                  </a:tcPr>
                </a:tc>
                <a:extLst>
                  <a:ext uri="{0D108BD9-81ED-4DB2-BD59-A6C34878D82A}">
                    <a16:rowId xmlns:a16="http://schemas.microsoft.com/office/drawing/2014/main" val="2805359520"/>
                  </a:ext>
                </a:extLst>
              </a:tr>
              <a:tr h="552061">
                <a:tc>
                  <a:txBody>
                    <a:bodyPr/>
                    <a:lstStyle/>
                    <a:p>
                      <a:pPr algn="ctr" fontAlgn="b"/>
                      <a:r>
                        <a:rPr lang="en-US" sz="1800" b="1" i="0" u="none" strike="noStrike" dirty="0">
                          <a:solidFill>
                            <a:srgbClr val="5A5959"/>
                          </a:solidFill>
                          <a:effectLst/>
                          <a:latin typeface="+mn-lt"/>
                        </a:rPr>
                        <a:t>Site </a:t>
                      </a:r>
                      <a:r>
                        <a:rPr lang="en-US" sz="1800" b="1" i="0" u="none" strike="noStrike" dirty="0" err="1">
                          <a:solidFill>
                            <a:srgbClr val="5A5959"/>
                          </a:solidFill>
                          <a:effectLst/>
                          <a:latin typeface="+mn-lt"/>
                        </a:rPr>
                        <a:t>spontanés</a:t>
                      </a:r>
                      <a:r>
                        <a:rPr lang="en-US" sz="1800" b="1" i="0" u="none" strike="noStrike" dirty="0">
                          <a:solidFill>
                            <a:srgbClr val="5A5959"/>
                          </a:solidFill>
                          <a:effectLst/>
                          <a:latin typeface="+mn-lt"/>
                        </a:rPr>
                        <a:t> </a:t>
                      </a:r>
                      <a:r>
                        <a:rPr lang="en-US" sz="1800" b="1" i="0" u="none" strike="noStrike" dirty="0" err="1">
                          <a:solidFill>
                            <a:srgbClr val="5A5959"/>
                          </a:solidFill>
                          <a:effectLst/>
                          <a:latin typeface="+mn-lt"/>
                        </a:rPr>
                        <a:t>gratuit</a:t>
                      </a:r>
                      <a:endParaRPr lang="en-US" sz="1800" b="1" i="0" u="none" strike="noStrike" dirty="0">
                        <a:solidFill>
                          <a:srgbClr val="5A5959"/>
                        </a:solidFill>
                        <a:effectLst/>
                        <a:latin typeface="+mn-lt"/>
                      </a:endParaRPr>
                    </a:p>
                  </a:txBody>
                  <a:tcPr marL="6462" marR="6462" marT="6462" marB="0" anchor="ctr">
                    <a:lnL>
                      <a:noFill/>
                    </a:lnL>
                    <a:lnR>
                      <a:noFill/>
                    </a:lnR>
                    <a:lnT>
                      <a:noFill/>
                    </a:lnT>
                    <a:lnB>
                      <a:noFill/>
                    </a:lnB>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dirty="0">
                          <a:solidFill>
                            <a:srgbClr val="5A5959"/>
                          </a:solidFill>
                          <a:effectLst/>
                          <a:latin typeface="+mn-lt"/>
                        </a:rPr>
                        <a:t>6%</a:t>
                      </a:r>
                    </a:p>
                  </a:txBody>
                  <a:tcPr marL="6462" marR="6462" marT="6462" marB="0" anchor="b">
                    <a:lnL>
                      <a:noFill/>
                    </a:lnL>
                    <a:lnR>
                      <a:noFill/>
                    </a:lnR>
                    <a:lnT>
                      <a:noFill/>
                    </a:lnT>
                    <a:lnB>
                      <a:noFill/>
                    </a:lnB>
                    <a:solidFill>
                      <a:srgbClr val="FBD3D3"/>
                    </a:solidFill>
                  </a:tcPr>
                </a:tc>
                <a:tc>
                  <a:txBody>
                    <a:bodyPr/>
                    <a:lstStyle/>
                    <a:p>
                      <a:pPr algn="r" fontAlgn="b"/>
                      <a:r>
                        <a:rPr lang="en-US" sz="2000" b="0" i="0" u="none" strike="noStrike" dirty="0">
                          <a:solidFill>
                            <a:srgbClr val="5A5959"/>
                          </a:solidFill>
                          <a:effectLst/>
                          <a:latin typeface="+mn-lt"/>
                        </a:rPr>
                        <a:t>10%</a:t>
                      </a:r>
                    </a:p>
                  </a:txBody>
                  <a:tcPr marL="6462" marR="6462" marT="6462" marB="0" anchor="b">
                    <a:lnL>
                      <a:noFill/>
                    </a:lnL>
                    <a:lnR>
                      <a:noFill/>
                    </a:lnR>
                    <a:lnT>
                      <a:noFill/>
                    </a:lnT>
                    <a:lnB>
                      <a:noFill/>
                    </a:lnB>
                    <a:solidFill>
                      <a:srgbClr val="FACDCD"/>
                    </a:solidFill>
                  </a:tcPr>
                </a:tc>
                <a:tc>
                  <a:txBody>
                    <a:bodyPr/>
                    <a:lstStyle/>
                    <a:p>
                      <a:pPr algn="r" fontAlgn="b"/>
                      <a:r>
                        <a:rPr lang="en-US" sz="2000" b="0" i="0" u="none" strike="noStrike" dirty="0">
                          <a:solidFill>
                            <a:srgbClr val="5A5959"/>
                          </a:solidFill>
                          <a:effectLst/>
                          <a:latin typeface="+mn-lt"/>
                        </a:rPr>
                        <a:t>8%</a:t>
                      </a:r>
                    </a:p>
                  </a:txBody>
                  <a:tcPr marL="6462" marR="6462" marT="6462" marB="0" anchor="b">
                    <a:lnL>
                      <a:noFill/>
                    </a:lnL>
                    <a:lnR>
                      <a:noFill/>
                    </a:lnR>
                    <a:lnT>
                      <a:noFill/>
                    </a:lnT>
                    <a:lnB>
                      <a:noFill/>
                    </a:lnB>
                    <a:solidFill>
                      <a:srgbClr val="FACFCF"/>
                    </a:solidFill>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dirty="0">
                          <a:solidFill>
                            <a:srgbClr val="5A5959"/>
                          </a:solidFill>
                          <a:effectLst/>
                          <a:latin typeface="+mn-lt"/>
                        </a:rPr>
                        <a:t>10%</a:t>
                      </a:r>
                    </a:p>
                  </a:txBody>
                  <a:tcPr marL="6462" marR="6462" marT="6462" marB="0" anchor="b">
                    <a:lnL>
                      <a:noFill/>
                    </a:lnL>
                    <a:lnR>
                      <a:noFill/>
                    </a:lnR>
                    <a:lnT>
                      <a:noFill/>
                    </a:lnT>
                    <a:lnB>
                      <a:noFill/>
                    </a:lnB>
                    <a:solidFill>
                      <a:srgbClr val="FACDCD"/>
                    </a:solidFill>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extLst>
                  <a:ext uri="{0D108BD9-81ED-4DB2-BD59-A6C34878D82A}">
                    <a16:rowId xmlns:a16="http://schemas.microsoft.com/office/drawing/2014/main" val="3160301128"/>
                  </a:ext>
                </a:extLst>
              </a:tr>
              <a:tr h="552061">
                <a:tc>
                  <a:txBody>
                    <a:bodyPr/>
                    <a:lstStyle/>
                    <a:p>
                      <a:pPr algn="ctr" fontAlgn="b"/>
                      <a:r>
                        <a:rPr lang="en-US" sz="1800" b="1" i="0" u="none" strike="noStrike" dirty="0">
                          <a:solidFill>
                            <a:srgbClr val="5A5959"/>
                          </a:solidFill>
                          <a:effectLst/>
                          <a:latin typeface="+mn-lt"/>
                        </a:rPr>
                        <a:t>Site </a:t>
                      </a:r>
                      <a:r>
                        <a:rPr lang="en-US" sz="1800" b="1" i="0" u="none" strike="noStrike" dirty="0" err="1">
                          <a:solidFill>
                            <a:srgbClr val="5A5959"/>
                          </a:solidFill>
                          <a:effectLst/>
                          <a:latin typeface="+mn-lt"/>
                        </a:rPr>
                        <a:t>spontanés</a:t>
                      </a:r>
                      <a:r>
                        <a:rPr lang="en-US" sz="1800" b="1" i="0" u="none" strike="noStrike" dirty="0">
                          <a:solidFill>
                            <a:srgbClr val="5A5959"/>
                          </a:solidFill>
                          <a:effectLst/>
                          <a:latin typeface="+mn-lt"/>
                        </a:rPr>
                        <a:t> location</a:t>
                      </a:r>
                    </a:p>
                  </a:txBody>
                  <a:tcPr marL="6462" marR="6462" marT="6462" marB="0" anchor="ctr">
                    <a:lnL>
                      <a:noFill/>
                    </a:lnL>
                    <a:lnR>
                      <a:noFill/>
                    </a:lnR>
                    <a:lnT>
                      <a:noFill/>
                    </a:lnT>
                    <a:lnB>
                      <a:noFill/>
                    </a:lnB>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dirty="0">
                          <a:solidFill>
                            <a:srgbClr val="5A5959"/>
                          </a:solidFill>
                          <a:effectLst/>
                          <a:latin typeface="+mn-lt"/>
                        </a:rPr>
                        <a:t>6%</a:t>
                      </a:r>
                    </a:p>
                  </a:txBody>
                  <a:tcPr marL="6462" marR="6462" marT="6462" marB="0" anchor="b">
                    <a:lnL>
                      <a:noFill/>
                    </a:lnL>
                    <a:lnR>
                      <a:noFill/>
                    </a:lnR>
                    <a:lnT>
                      <a:noFill/>
                    </a:lnT>
                    <a:lnB>
                      <a:noFill/>
                    </a:lnB>
                    <a:solidFill>
                      <a:srgbClr val="FBD3D3"/>
                    </a:solidFill>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tc>
                  <a:txBody>
                    <a:bodyPr/>
                    <a:lstStyle/>
                    <a:p>
                      <a:pPr algn="r" fontAlgn="b"/>
                      <a:r>
                        <a:rPr lang="en-US" sz="2000" b="0" i="0" u="none" strike="noStrike" dirty="0">
                          <a:solidFill>
                            <a:srgbClr val="5A5959"/>
                          </a:solidFill>
                          <a:effectLst/>
                          <a:latin typeface="+mn-lt"/>
                        </a:rPr>
                        <a:t>0%</a:t>
                      </a:r>
                    </a:p>
                  </a:txBody>
                  <a:tcPr marL="6462" marR="6462" marT="6462" marB="0" anchor="b">
                    <a:lnL>
                      <a:noFill/>
                    </a:lnL>
                    <a:lnR>
                      <a:noFill/>
                    </a:lnR>
                    <a:lnT>
                      <a:noFill/>
                    </a:lnT>
                    <a:lnB>
                      <a:noFill/>
                    </a:lnB>
                    <a:solidFill>
                      <a:srgbClr val="FBDADA"/>
                    </a:solidFill>
                  </a:tcPr>
                </a:tc>
                <a:extLst>
                  <a:ext uri="{0D108BD9-81ED-4DB2-BD59-A6C34878D82A}">
                    <a16:rowId xmlns:a16="http://schemas.microsoft.com/office/drawing/2014/main" val="1615937475"/>
                  </a:ext>
                </a:extLst>
              </a:tr>
            </a:tbl>
          </a:graphicData>
        </a:graphic>
      </p:graphicFrame>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
        <p:nvSpPr>
          <p:cNvPr id="10" name="TextBox 9"/>
          <p:cNvSpPr txBox="1"/>
          <p:nvPr/>
        </p:nvSpPr>
        <p:spPr>
          <a:xfrm>
            <a:off x="232410" y="792115"/>
            <a:ext cx="8245672" cy="830997"/>
          </a:xfrm>
          <a:prstGeom prst="rect">
            <a:avLst/>
          </a:prstGeom>
          <a:noFill/>
        </p:spPr>
        <p:txBody>
          <a:bodyPr wrap="square" rtlCol="0">
            <a:spAutoFit/>
          </a:bodyPr>
          <a:lstStyle/>
          <a:p>
            <a:r>
              <a:rPr lang="fr-FR" sz="2400" b="1" dirty="0">
                <a:solidFill>
                  <a:srgbClr val="5A5959"/>
                </a:solidFill>
              </a:rPr>
              <a:t>% d’AS par principaux types d’abris des retournés indiqués par les IC, par ZS :</a:t>
            </a:r>
          </a:p>
        </p:txBody>
      </p:sp>
    </p:spTree>
    <p:extLst>
      <p:ext uri="{BB962C8B-B14F-4D97-AF65-F5344CB8AC3E}">
        <p14:creationId xmlns:p14="http://schemas.microsoft.com/office/powerpoint/2010/main" val="29488354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0020" y="141889"/>
            <a:ext cx="8182658" cy="673028"/>
          </a:xfrm>
        </p:spPr>
        <p:txBody>
          <a:bodyPr>
            <a:noAutofit/>
          </a:bodyPr>
          <a:lstStyle/>
          <a:p>
            <a:r>
              <a:rPr lang="fr-FR" sz="3600" b="0" noProof="0" dirty="0"/>
              <a:t>Matériaux utilisés pour la construction des abris</a:t>
            </a:r>
          </a:p>
        </p:txBody>
      </p:sp>
      <p:sp>
        <p:nvSpPr>
          <p:cNvPr id="5" name="TextBox 4"/>
          <p:cNvSpPr txBox="1"/>
          <p:nvPr/>
        </p:nvSpPr>
        <p:spPr>
          <a:xfrm>
            <a:off x="250020" y="796090"/>
            <a:ext cx="8043568" cy="1015663"/>
          </a:xfrm>
          <a:prstGeom prst="rect">
            <a:avLst/>
          </a:prstGeom>
          <a:noFill/>
        </p:spPr>
        <p:txBody>
          <a:bodyPr wrap="square" rtlCol="0">
            <a:spAutoFit/>
          </a:bodyPr>
          <a:lstStyle/>
          <a:p>
            <a:r>
              <a:rPr lang="fr-FR" sz="2000" b="1" dirty="0">
                <a:solidFill>
                  <a:srgbClr val="5A5959"/>
                </a:solidFill>
              </a:rPr>
              <a:t>% d’AS dans lesquelles les IC estiment que les matériaux suivants sont fréquemment utilisés pour la construction des toits, par groupe de population et ZS :</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graphicFrame>
        <p:nvGraphicFramePr>
          <p:cNvPr id="14" name="Content Placeholder 13"/>
          <p:cNvGraphicFramePr>
            <a:graphicFrameLocks noGrp="1"/>
          </p:cNvGraphicFramePr>
          <p:nvPr>
            <p:ph idx="1"/>
            <p:extLst>
              <p:ext uri="{D42A27DB-BD31-4B8C-83A1-F6EECF244321}">
                <p14:modId xmlns:p14="http://schemas.microsoft.com/office/powerpoint/2010/main" val="2260918928"/>
              </p:ext>
            </p:extLst>
          </p:nvPr>
        </p:nvGraphicFramePr>
        <p:xfrm>
          <a:off x="250021" y="1469118"/>
          <a:ext cx="8043567" cy="5090707"/>
        </p:xfrm>
        <a:graphic>
          <a:graphicData uri="http://schemas.openxmlformats.org/drawingml/2006/table">
            <a:tbl>
              <a:tblPr/>
              <a:tblGrid>
                <a:gridCol w="1284171">
                  <a:extLst>
                    <a:ext uri="{9D8B030D-6E8A-4147-A177-3AD203B41FA5}">
                      <a16:colId xmlns:a16="http://schemas.microsoft.com/office/drawing/2014/main" val="269541685"/>
                    </a:ext>
                  </a:extLst>
                </a:gridCol>
                <a:gridCol w="751044">
                  <a:extLst>
                    <a:ext uri="{9D8B030D-6E8A-4147-A177-3AD203B41FA5}">
                      <a16:colId xmlns:a16="http://schemas.microsoft.com/office/drawing/2014/main" val="208319658"/>
                    </a:ext>
                  </a:extLst>
                </a:gridCol>
                <a:gridCol w="751044">
                  <a:extLst>
                    <a:ext uri="{9D8B030D-6E8A-4147-A177-3AD203B41FA5}">
                      <a16:colId xmlns:a16="http://schemas.microsoft.com/office/drawing/2014/main" val="669418971"/>
                    </a:ext>
                  </a:extLst>
                </a:gridCol>
                <a:gridCol w="751044">
                  <a:extLst>
                    <a:ext uri="{9D8B030D-6E8A-4147-A177-3AD203B41FA5}">
                      <a16:colId xmlns:a16="http://schemas.microsoft.com/office/drawing/2014/main" val="1573486248"/>
                    </a:ext>
                  </a:extLst>
                </a:gridCol>
                <a:gridCol w="751044">
                  <a:extLst>
                    <a:ext uri="{9D8B030D-6E8A-4147-A177-3AD203B41FA5}">
                      <a16:colId xmlns:a16="http://schemas.microsoft.com/office/drawing/2014/main" val="2392341968"/>
                    </a:ext>
                  </a:extLst>
                </a:gridCol>
                <a:gridCol w="751044">
                  <a:extLst>
                    <a:ext uri="{9D8B030D-6E8A-4147-A177-3AD203B41FA5}">
                      <a16:colId xmlns:a16="http://schemas.microsoft.com/office/drawing/2014/main" val="2138598533"/>
                    </a:ext>
                  </a:extLst>
                </a:gridCol>
                <a:gridCol w="751044">
                  <a:extLst>
                    <a:ext uri="{9D8B030D-6E8A-4147-A177-3AD203B41FA5}">
                      <a16:colId xmlns:a16="http://schemas.microsoft.com/office/drawing/2014/main" val="3122012217"/>
                    </a:ext>
                  </a:extLst>
                </a:gridCol>
                <a:gridCol w="751044">
                  <a:extLst>
                    <a:ext uri="{9D8B030D-6E8A-4147-A177-3AD203B41FA5}">
                      <a16:colId xmlns:a16="http://schemas.microsoft.com/office/drawing/2014/main" val="4205371466"/>
                    </a:ext>
                  </a:extLst>
                </a:gridCol>
                <a:gridCol w="751044">
                  <a:extLst>
                    <a:ext uri="{9D8B030D-6E8A-4147-A177-3AD203B41FA5}">
                      <a16:colId xmlns:a16="http://schemas.microsoft.com/office/drawing/2014/main" val="3261345326"/>
                    </a:ext>
                  </a:extLst>
                </a:gridCol>
                <a:gridCol w="751044">
                  <a:extLst>
                    <a:ext uri="{9D8B030D-6E8A-4147-A177-3AD203B41FA5}">
                      <a16:colId xmlns:a16="http://schemas.microsoft.com/office/drawing/2014/main" val="682336388"/>
                    </a:ext>
                  </a:extLst>
                </a:gridCol>
              </a:tblGrid>
              <a:tr h="541157">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gridSpan="3">
                  <a:txBody>
                    <a:bodyPr/>
                    <a:lstStyle/>
                    <a:p>
                      <a:pPr algn="ctr" fontAlgn="b"/>
                      <a:r>
                        <a:rPr lang="en-US" sz="2000" b="1" i="0" u="none" strike="noStrike" dirty="0">
                          <a:solidFill>
                            <a:srgbClr val="5A5959"/>
                          </a:solidFill>
                          <a:effectLst/>
                          <a:latin typeface="+mn-lt"/>
                        </a:rPr>
                        <a:t>PDI</a:t>
                      </a:r>
                    </a:p>
                  </a:txBody>
                  <a:tcPr marL="7620" marR="7620" marT="7620" marB="0" anchor="ctr">
                    <a:lnL>
                      <a:noFill/>
                    </a:lnL>
                    <a:lnR w="1905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gridSpan="3">
                  <a:txBody>
                    <a:bodyPr/>
                    <a:lstStyle/>
                    <a:p>
                      <a:pPr algn="ctr" fontAlgn="b"/>
                      <a:r>
                        <a:rPr lang="en-US" sz="2000" b="1" i="0" u="none" strike="noStrike" dirty="0" err="1">
                          <a:solidFill>
                            <a:srgbClr val="5A5959"/>
                          </a:solidFill>
                          <a:effectLst/>
                          <a:latin typeface="+mn-lt"/>
                        </a:rPr>
                        <a:t>Retournés</a:t>
                      </a:r>
                      <a:endParaRPr lang="en-US" sz="2000" b="1" i="0" u="none" strike="noStrike" dirty="0">
                        <a:solidFill>
                          <a:srgbClr val="5A5959"/>
                        </a:solidFill>
                        <a:effectLst/>
                        <a:latin typeface="+mn-lt"/>
                      </a:endParaRP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gridSpan="3">
                  <a:txBody>
                    <a:bodyPr/>
                    <a:lstStyle/>
                    <a:p>
                      <a:pPr algn="ctr" fontAlgn="b"/>
                      <a:r>
                        <a:rPr lang="en-US" sz="2000" b="1" i="0" u="none" strike="noStrike" dirty="0">
                          <a:solidFill>
                            <a:srgbClr val="5A5959"/>
                          </a:solidFill>
                          <a:effectLst/>
                          <a:latin typeface="+mn-lt"/>
                        </a:rPr>
                        <a:t>Non-</a:t>
                      </a:r>
                      <a:r>
                        <a:rPr lang="en-US" sz="2000" b="1" i="0" u="none" strike="noStrike" dirty="0" err="1">
                          <a:solidFill>
                            <a:srgbClr val="5A5959"/>
                          </a:solidFill>
                          <a:effectLst/>
                          <a:latin typeface="+mn-lt"/>
                        </a:rPr>
                        <a:t>déplacés</a:t>
                      </a:r>
                      <a:endParaRPr lang="en-US" sz="2000" b="1" i="0" u="none" strike="noStrike" dirty="0">
                        <a:solidFill>
                          <a:srgbClr val="5A5959"/>
                        </a:solidFill>
                        <a:effectLst/>
                        <a:latin typeface="+mn-lt"/>
                      </a:endParaRPr>
                    </a:p>
                  </a:txBody>
                  <a:tcPr marL="7620" marR="7620" marT="7620" marB="0" anchor="ctr">
                    <a:lnL w="190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774777771"/>
                  </a:ext>
                </a:extLst>
              </a:tr>
              <a:tr h="541157">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r>
                        <a:rPr lang="en-US" sz="2000" b="1" i="0" u="none" strike="noStrike" dirty="0" err="1" smtClean="0">
                          <a:solidFill>
                            <a:srgbClr val="5A5959"/>
                          </a:solidFill>
                          <a:effectLst/>
                          <a:latin typeface="+mn-lt"/>
                        </a:rPr>
                        <a:t>tôle</a:t>
                      </a:r>
                      <a:endParaRPr lang="en-US" sz="20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ctr" fontAlgn="b"/>
                      <a:r>
                        <a:rPr lang="en-US" sz="2000" b="1" i="0" u="none" strike="noStrike" dirty="0" err="1">
                          <a:solidFill>
                            <a:srgbClr val="5A5959"/>
                          </a:solidFill>
                          <a:effectLst/>
                          <a:latin typeface="+mn-lt"/>
                        </a:rPr>
                        <a:t>paille</a:t>
                      </a:r>
                      <a:endParaRPr lang="en-US" sz="20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ctr" fontAlgn="b"/>
                      <a:r>
                        <a:rPr lang="en-US" sz="2000" b="1" i="0" u="none" strike="noStrike" dirty="0" err="1">
                          <a:solidFill>
                            <a:srgbClr val="5A5959"/>
                          </a:solidFill>
                          <a:effectLst/>
                          <a:latin typeface="+mn-lt"/>
                        </a:rPr>
                        <a:t>bache</a:t>
                      </a:r>
                      <a:endParaRPr lang="en-US" sz="2000" b="1" i="0" u="none" strike="noStrike" dirty="0">
                        <a:solidFill>
                          <a:srgbClr val="5A5959"/>
                        </a:solidFill>
                        <a:effectLst/>
                        <a:latin typeface="+mn-lt"/>
                      </a:endParaRPr>
                    </a:p>
                  </a:txBody>
                  <a:tcPr marL="7620" marR="7620" marT="7620" marB="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2000" b="1" i="0" u="none" strike="noStrike" dirty="0" err="1" smtClean="0">
                          <a:solidFill>
                            <a:srgbClr val="5A5959"/>
                          </a:solidFill>
                          <a:effectLst/>
                          <a:latin typeface="+mn-lt"/>
                        </a:rPr>
                        <a:t>tôle</a:t>
                      </a:r>
                      <a:endParaRPr lang="en-US" sz="2000" b="1" i="0" u="none" strike="noStrike" dirty="0">
                        <a:solidFill>
                          <a:srgbClr val="5A5959"/>
                        </a:solidFill>
                        <a:effectLst/>
                        <a:latin typeface="+mn-lt"/>
                      </a:endParaRPr>
                    </a:p>
                  </a:txBody>
                  <a:tcPr marL="7620" marR="7620" marT="762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2000" b="1" i="0" u="none" strike="noStrike" dirty="0" err="1">
                          <a:solidFill>
                            <a:srgbClr val="5A5959"/>
                          </a:solidFill>
                          <a:effectLst/>
                          <a:latin typeface="+mn-lt"/>
                        </a:rPr>
                        <a:t>paille</a:t>
                      </a:r>
                      <a:endParaRPr lang="en-US" sz="20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ctr" fontAlgn="b"/>
                      <a:r>
                        <a:rPr lang="en-US" sz="2000" b="1" i="0" u="none" strike="noStrike" dirty="0" err="1">
                          <a:solidFill>
                            <a:srgbClr val="5A5959"/>
                          </a:solidFill>
                          <a:effectLst/>
                          <a:latin typeface="+mn-lt"/>
                        </a:rPr>
                        <a:t>bache</a:t>
                      </a:r>
                      <a:endParaRPr lang="en-US" sz="2000" b="1" i="0" u="none" strike="noStrike" dirty="0">
                        <a:solidFill>
                          <a:srgbClr val="5A5959"/>
                        </a:solidFill>
                        <a:effectLst/>
                        <a:latin typeface="+mn-lt"/>
                      </a:endParaRPr>
                    </a:p>
                  </a:txBody>
                  <a:tcPr marL="7620" marR="7620" marT="7620" marB="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2000" b="1" i="0" u="none" strike="noStrike" dirty="0" err="1" smtClean="0">
                          <a:solidFill>
                            <a:srgbClr val="5A5959"/>
                          </a:solidFill>
                          <a:effectLst/>
                          <a:latin typeface="+mn-lt"/>
                        </a:rPr>
                        <a:t>tôle</a:t>
                      </a:r>
                      <a:endParaRPr lang="en-US" sz="2000" b="1" i="0" u="none" strike="noStrike" dirty="0">
                        <a:solidFill>
                          <a:srgbClr val="5A5959"/>
                        </a:solidFill>
                        <a:effectLst/>
                        <a:latin typeface="+mn-lt"/>
                      </a:endParaRPr>
                    </a:p>
                  </a:txBody>
                  <a:tcPr marL="7620" marR="7620" marT="7620"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2000" b="1" i="0" u="none" strike="noStrike" dirty="0" err="1">
                          <a:solidFill>
                            <a:srgbClr val="5A5959"/>
                          </a:solidFill>
                          <a:effectLst/>
                          <a:latin typeface="+mn-lt"/>
                        </a:rPr>
                        <a:t>paille</a:t>
                      </a:r>
                      <a:endParaRPr lang="en-US" sz="20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ctr" fontAlgn="b"/>
                      <a:r>
                        <a:rPr lang="en-US" sz="2000" b="1" i="0" u="none" strike="noStrike" dirty="0" err="1">
                          <a:solidFill>
                            <a:srgbClr val="5A5959"/>
                          </a:solidFill>
                          <a:effectLst/>
                          <a:latin typeface="+mn-lt"/>
                        </a:rPr>
                        <a:t>bache</a:t>
                      </a:r>
                      <a:endParaRPr lang="en-US" sz="2000" b="1" i="0" u="none" strike="noStrike" dirty="0">
                        <a:solidFill>
                          <a:srgbClr val="5A5959"/>
                        </a:solidFill>
                        <a:effectLst/>
                        <a:latin typeface="+mn-lt"/>
                      </a:endParaRPr>
                    </a:p>
                  </a:txBody>
                  <a:tcPr marL="7620" marR="7620" marT="7620" marB="0" anchor="ctr">
                    <a:lnL>
                      <a:noFill/>
                    </a:lnL>
                    <a:lnR>
                      <a:noFill/>
                    </a:lnR>
                    <a:lnT>
                      <a:noFill/>
                    </a:lnT>
                    <a:lnB>
                      <a:noFill/>
                    </a:lnB>
                  </a:tcPr>
                </a:tc>
                <a:extLst>
                  <a:ext uri="{0D108BD9-81ED-4DB2-BD59-A6C34878D82A}">
                    <a16:rowId xmlns:a16="http://schemas.microsoft.com/office/drawing/2014/main" val="523519095"/>
                  </a:ext>
                </a:extLst>
              </a:tr>
              <a:tr h="480047">
                <a:tc>
                  <a:txBody>
                    <a:bodyPr/>
                    <a:lstStyle/>
                    <a:p>
                      <a:pPr algn="ctr" fontAlgn="b"/>
                      <a:r>
                        <a:rPr lang="en-US" sz="2000" b="1" i="0" u="none" strike="noStrike" dirty="0" err="1">
                          <a:solidFill>
                            <a:srgbClr val="5A5959"/>
                          </a:solidFill>
                          <a:effectLst/>
                          <a:latin typeface="+mj-lt"/>
                        </a:rPr>
                        <a:t>Kabambare</a:t>
                      </a:r>
                      <a:endParaRPr lang="en-US" sz="2000" b="1" i="0" u="none" strike="noStrike" dirty="0">
                        <a:solidFill>
                          <a:srgbClr val="5A5959"/>
                        </a:solidFill>
                        <a:effectLst/>
                        <a:latin typeface="+mj-lt"/>
                      </a:endParaRPr>
                    </a:p>
                  </a:txBody>
                  <a:tcPr marL="7620" marR="7620" marT="7620" marB="0" anchor="ctr">
                    <a:lnL>
                      <a:noFill/>
                    </a:lnL>
                    <a:lnR>
                      <a:noFill/>
                    </a:lnR>
                    <a:lnT>
                      <a:noFill/>
                    </a:lnT>
                    <a:lnB>
                      <a:noFill/>
                    </a:lnB>
                  </a:tcPr>
                </a:tc>
                <a:tc>
                  <a:txBody>
                    <a:bodyPr/>
                    <a:lstStyle/>
                    <a:p>
                      <a:pPr algn="r" fontAlgn="b"/>
                      <a:r>
                        <a:rPr lang="en-US" sz="2000" b="0" i="0" u="none" strike="noStrike" dirty="0">
                          <a:solidFill>
                            <a:srgbClr val="5A5959"/>
                          </a:solidFill>
                          <a:effectLst/>
                          <a:latin typeface="+mj-lt"/>
                        </a:rPr>
                        <a:t>0%</a:t>
                      </a:r>
                    </a:p>
                  </a:txBody>
                  <a:tcPr marL="7620" marR="7620" marT="7620" marB="0" anchor="ctr">
                    <a:lnL>
                      <a:noFill/>
                    </a:lnL>
                    <a:lnR>
                      <a:noFill/>
                    </a:lnR>
                    <a:lnT>
                      <a:noFill/>
                    </a:lnT>
                    <a:lnB>
                      <a:noFill/>
                    </a:lnB>
                    <a:solidFill>
                      <a:srgbClr val="FBDADA"/>
                    </a:solidFill>
                  </a:tcPr>
                </a:tc>
                <a:tc>
                  <a:txBody>
                    <a:bodyPr/>
                    <a:lstStyle/>
                    <a:p>
                      <a:pPr algn="r" fontAlgn="b"/>
                      <a:r>
                        <a:rPr lang="en-US" sz="2000" b="0" i="0" u="none" strike="noStrike" dirty="0">
                          <a:solidFill>
                            <a:srgbClr val="5A5959"/>
                          </a:solidFill>
                          <a:effectLst/>
                          <a:latin typeface="+mj-lt"/>
                        </a:rPr>
                        <a:t>77%</a:t>
                      </a:r>
                    </a:p>
                  </a:txBody>
                  <a:tcPr marL="7620" marR="7620" marT="7620" marB="0" anchor="ctr">
                    <a:lnL>
                      <a:noFill/>
                    </a:lnL>
                    <a:lnR>
                      <a:noFill/>
                    </a:lnR>
                    <a:lnT>
                      <a:noFill/>
                    </a:lnT>
                    <a:lnB>
                      <a:noFill/>
                    </a:lnB>
                    <a:solidFill>
                      <a:srgbClr val="F17677"/>
                    </a:solidFill>
                  </a:tcPr>
                </a:tc>
                <a:tc>
                  <a:txBody>
                    <a:bodyPr/>
                    <a:lstStyle/>
                    <a:p>
                      <a:pPr algn="r" fontAlgn="b"/>
                      <a:r>
                        <a:rPr lang="en-US" sz="2000" b="0" i="0" u="none" strike="noStrike">
                          <a:solidFill>
                            <a:srgbClr val="5A5959"/>
                          </a:solidFill>
                          <a:effectLst/>
                          <a:latin typeface="+mj-lt"/>
                        </a:rPr>
                        <a:t>0%</a:t>
                      </a:r>
                    </a:p>
                  </a:txBody>
                  <a:tcPr marL="7620" marR="7620" marT="7620" marB="0" anchor="ctr">
                    <a:lnL>
                      <a:noFill/>
                    </a:lnL>
                    <a:lnR w="19050" cap="flat" cmpd="sng" algn="ctr">
                      <a:solidFill>
                        <a:srgbClr val="000000"/>
                      </a:solidFill>
                      <a:prstDash val="solid"/>
                      <a:round/>
                      <a:headEnd type="none" w="med" len="med"/>
                      <a:tailEnd type="none" w="med" len="med"/>
                    </a:lnR>
                    <a:lnT>
                      <a:noFill/>
                    </a:lnT>
                    <a:lnB>
                      <a:noFill/>
                    </a:lnB>
                    <a:solidFill>
                      <a:srgbClr val="FBDADA"/>
                    </a:solidFill>
                  </a:tcPr>
                </a:tc>
                <a:tc>
                  <a:txBody>
                    <a:bodyPr/>
                    <a:lstStyle/>
                    <a:p>
                      <a:pPr algn="r" fontAlgn="b"/>
                      <a:r>
                        <a:rPr lang="en-US" sz="2000" b="0" i="0" u="none" strike="noStrike" dirty="0">
                          <a:solidFill>
                            <a:srgbClr val="5A5959"/>
                          </a:solidFill>
                          <a:effectLst/>
                          <a:latin typeface="+mj-lt"/>
                        </a:rPr>
                        <a:t>0%</a:t>
                      </a:r>
                    </a:p>
                  </a:txBody>
                  <a:tcPr marL="7620" marR="7620" marT="7620" marB="0" anchor="ctr">
                    <a:lnL w="19050" cap="flat" cmpd="sng" algn="ctr">
                      <a:solidFill>
                        <a:srgbClr val="000000"/>
                      </a:solidFill>
                      <a:prstDash val="solid"/>
                      <a:round/>
                      <a:headEnd type="none" w="med" len="med"/>
                      <a:tailEnd type="none" w="med" len="med"/>
                    </a:lnL>
                    <a:lnR>
                      <a:noFill/>
                    </a:lnR>
                    <a:lnT>
                      <a:noFill/>
                    </a:lnT>
                    <a:lnB>
                      <a:noFill/>
                    </a:lnB>
                    <a:solidFill>
                      <a:srgbClr val="FBDADA"/>
                    </a:solidFill>
                  </a:tcPr>
                </a:tc>
                <a:tc>
                  <a:txBody>
                    <a:bodyPr/>
                    <a:lstStyle/>
                    <a:p>
                      <a:pPr algn="r" fontAlgn="b"/>
                      <a:r>
                        <a:rPr lang="en-US" sz="2000" b="0" i="0" u="none" strike="noStrike" dirty="0">
                          <a:solidFill>
                            <a:srgbClr val="5A5959"/>
                          </a:solidFill>
                          <a:effectLst/>
                          <a:latin typeface="+mj-lt"/>
                        </a:rPr>
                        <a:t>62%</a:t>
                      </a:r>
                    </a:p>
                  </a:txBody>
                  <a:tcPr marL="7620" marR="7620" marT="7620" marB="0" anchor="ctr">
                    <a:lnL>
                      <a:noFill/>
                    </a:lnL>
                    <a:lnR>
                      <a:noFill/>
                    </a:lnR>
                    <a:lnT>
                      <a:noFill/>
                    </a:lnT>
                    <a:lnB>
                      <a:noFill/>
                    </a:lnB>
                    <a:solidFill>
                      <a:srgbClr val="F38A8B"/>
                    </a:solidFill>
                  </a:tcPr>
                </a:tc>
                <a:tc>
                  <a:txBody>
                    <a:bodyPr/>
                    <a:lstStyle/>
                    <a:p>
                      <a:pPr algn="r" fontAlgn="b"/>
                      <a:r>
                        <a:rPr lang="en-US" sz="2000" b="0" i="0" u="none" strike="noStrike">
                          <a:solidFill>
                            <a:srgbClr val="5A5959"/>
                          </a:solidFill>
                          <a:effectLst/>
                          <a:latin typeface="+mj-lt"/>
                        </a:rPr>
                        <a:t>8%</a:t>
                      </a:r>
                    </a:p>
                  </a:txBody>
                  <a:tcPr marL="7620" marR="7620" marT="7620" marB="0" anchor="ctr">
                    <a:lnL>
                      <a:noFill/>
                    </a:lnL>
                    <a:lnR w="19050" cap="flat" cmpd="sng" algn="ctr">
                      <a:solidFill>
                        <a:srgbClr val="000000"/>
                      </a:solidFill>
                      <a:prstDash val="solid"/>
                      <a:round/>
                      <a:headEnd type="none" w="med" len="med"/>
                      <a:tailEnd type="none" w="med" len="med"/>
                    </a:lnR>
                    <a:lnT>
                      <a:noFill/>
                    </a:lnT>
                    <a:lnB>
                      <a:noFill/>
                    </a:lnB>
                    <a:solidFill>
                      <a:srgbClr val="FAD0D1"/>
                    </a:solidFill>
                  </a:tcPr>
                </a:tc>
                <a:tc>
                  <a:txBody>
                    <a:bodyPr/>
                    <a:lstStyle/>
                    <a:p>
                      <a:pPr algn="r" fontAlgn="b"/>
                      <a:r>
                        <a:rPr lang="en-US" sz="2000" b="0" i="0" u="none" strike="noStrike">
                          <a:solidFill>
                            <a:srgbClr val="5A5959"/>
                          </a:solidFill>
                          <a:effectLst/>
                          <a:latin typeface="+mj-lt"/>
                        </a:rPr>
                        <a:t>0%</a:t>
                      </a:r>
                    </a:p>
                  </a:txBody>
                  <a:tcPr marL="7620" marR="7620" marT="7620" marB="0" anchor="ctr">
                    <a:lnL w="19050" cap="flat" cmpd="sng" algn="ctr">
                      <a:solidFill>
                        <a:srgbClr val="000000"/>
                      </a:solidFill>
                      <a:prstDash val="solid"/>
                      <a:round/>
                      <a:headEnd type="none" w="med" len="med"/>
                      <a:tailEnd type="none" w="med" len="med"/>
                    </a:lnL>
                    <a:lnR>
                      <a:noFill/>
                    </a:lnR>
                    <a:lnT>
                      <a:noFill/>
                    </a:lnT>
                    <a:lnB>
                      <a:noFill/>
                    </a:lnB>
                    <a:solidFill>
                      <a:srgbClr val="FBDADA"/>
                    </a:solidFill>
                  </a:tcPr>
                </a:tc>
                <a:tc>
                  <a:txBody>
                    <a:bodyPr/>
                    <a:lstStyle/>
                    <a:p>
                      <a:pPr algn="r" fontAlgn="b"/>
                      <a:r>
                        <a:rPr lang="en-US" sz="2000" b="0" i="0" u="none" strike="noStrike">
                          <a:solidFill>
                            <a:srgbClr val="5A5959"/>
                          </a:solidFill>
                          <a:effectLst/>
                          <a:latin typeface="+mj-lt"/>
                        </a:rPr>
                        <a:t>46%</a:t>
                      </a:r>
                    </a:p>
                  </a:txBody>
                  <a:tcPr marL="7620" marR="7620" marT="7620" marB="0" anchor="ctr">
                    <a:lnL>
                      <a:noFill/>
                    </a:lnL>
                    <a:lnR>
                      <a:noFill/>
                    </a:lnR>
                    <a:lnT>
                      <a:noFill/>
                    </a:lnT>
                    <a:lnB>
                      <a:noFill/>
                    </a:lnB>
                    <a:solidFill>
                      <a:srgbClr val="F59E9F"/>
                    </a:solidFill>
                  </a:tcPr>
                </a:tc>
                <a:tc>
                  <a:txBody>
                    <a:bodyPr/>
                    <a:lstStyle/>
                    <a:p>
                      <a:pPr algn="r" fontAlgn="b"/>
                      <a:r>
                        <a:rPr lang="en-US" sz="2000" b="0" i="0" u="none" strike="noStrike" dirty="0">
                          <a:solidFill>
                            <a:srgbClr val="5A5959"/>
                          </a:solidFill>
                          <a:effectLst/>
                          <a:latin typeface="+mj-lt"/>
                        </a:rPr>
                        <a:t>0%</a:t>
                      </a:r>
                    </a:p>
                  </a:txBody>
                  <a:tcPr marL="7620" marR="7620" marT="7620" marB="0" anchor="ctr">
                    <a:lnL>
                      <a:noFill/>
                    </a:lnL>
                    <a:lnR>
                      <a:noFill/>
                    </a:lnR>
                    <a:lnT>
                      <a:noFill/>
                    </a:lnT>
                    <a:lnB>
                      <a:noFill/>
                    </a:lnB>
                    <a:solidFill>
                      <a:srgbClr val="FBDADA"/>
                    </a:solidFill>
                  </a:tcPr>
                </a:tc>
                <a:extLst>
                  <a:ext uri="{0D108BD9-81ED-4DB2-BD59-A6C34878D82A}">
                    <a16:rowId xmlns:a16="http://schemas.microsoft.com/office/drawing/2014/main" val="3197690038"/>
                  </a:ext>
                </a:extLst>
              </a:tr>
              <a:tr h="480047">
                <a:tc>
                  <a:txBody>
                    <a:bodyPr/>
                    <a:lstStyle/>
                    <a:p>
                      <a:pPr algn="ctr" fontAlgn="b"/>
                      <a:r>
                        <a:rPr lang="en-US" sz="2000" b="1" i="0" u="none" strike="noStrike" dirty="0" err="1">
                          <a:solidFill>
                            <a:srgbClr val="5A5959"/>
                          </a:solidFill>
                          <a:effectLst/>
                          <a:latin typeface="+mj-lt"/>
                        </a:rPr>
                        <a:t>Saramabila</a:t>
                      </a:r>
                      <a:endParaRPr lang="en-US" sz="2000" b="1" i="0" u="none" strike="noStrike" dirty="0">
                        <a:solidFill>
                          <a:srgbClr val="5A5959"/>
                        </a:solidFill>
                        <a:effectLst/>
                        <a:latin typeface="+mj-lt"/>
                      </a:endParaRPr>
                    </a:p>
                  </a:txBody>
                  <a:tcPr marL="7620" marR="7620" marT="7620" marB="0" anchor="ctr">
                    <a:lnL>
                      <a:noFill/>
                    </a:lnL>
                    <a:lnR>
                      <a:noFill/>
                    </a:lnR>
                    <a:lnT>
                      <a:noFill/>
                    </a:lnT>
                    <a:lnB>
                      <a:noFill/>
                    </a:lnB>
                  </a:tcPr>
                </a:tc>
                <a:tc>
                  <a:txBody>
                    <a:bodyPr/>
                    <a:lstStyle/>
                    <a:p>
                      <a:pPr algn="r" fontAlgn="b"/>
                      <a:r>
                        <a:rPr lang="en-US" sz="2000" b="0" i="0" u="none" strike="noStrike" dirty="0">
                          <a:solidFill>
                            <a:srgbClr val="5A5959"/>
                          </a:solidFill>
                          <a:effectLst/>
                          <a:latin typeface="+mj-lt"/>
                        </a:rPr>
                        <a:t>83%</a:t>
                      </a:r>
                    </a:p>
                  </a:txBody>
                  <a:tcPr marL="7620" marR="7620" marT="7620" marB="0" anchor="ctr">
                    <a:lnL>
                      <a:noFill/>
                    </a:lnL>
                    <a:lnR>
                      <a:noFill/>
                    </a:lnR>
                    <a:lnT>
                      <a:noFill/>
                    </a:lnT>
                    <a:lnB>
                      <a:noFill/>
                    </a:lnB>
                    <a:solidFill>
                      <a:srgbClr val="F16E6F"/>
                    </a:solidFill>
                  </a:tcPr>
                </a:tc>
                <a:tc>
                  <a:txBody>
                    <a:bodyPr/>
                    <a:lstStyle/>
                    <a:p>
                      <a:pPr algn="r" fontAlgn="b"/>
                      <a:r>
                        <a:rPr lang="en-US" sz="2000" b="0" i="0" u="none" strike="noStrike" dirty="0">
                          <a:solidFill>
                            <a:srgbClr val="5A5959"/>
                          </a:solidFill>
                          <a:effectLst/>
                          <a:latin typeface="+mj-lt"/>
                        </a:rPr>
                        <a:t>100%</a:t>
                      </a:r>
                    </a:p>
                  </a:txBody>
                  <a:tcPr marL="7620" marR="7620" marT="7620" marB="0" anchor="ctr">
                    <a:lnL>
                      <a:noFill/>
                    </a:lnL>
                    <a:lnR>
                      <a:noFill/>
                    </a:lnR>
                    <a:lnT>
                      <a:noFill/>
                    </a:lnT>
                    <a:lnB>
                      <a:noFill/>
                    </a:lnB>
                    <a:solidFill>
                      <a:srgbClr val="EE5859"/>
                    </a:solidFill>
                  </a:tcPr>
                </a:tc>
                <a:tc>
                  <a:txBody>
                    <a:bodyPr/>
                    <a:lstStyle/>
                    <a:p>
                      <a:pPr algn="r" fontAlgn="b"/>
                      <a:r>
                        <a:rPr lang="en-US" sz="2000" b="0" i="0" u="none" strike="noStrike" dirty="0">
                          <a:solidFill>
                            <a:srgbClr val="5A5959"/>
                          </a:solidFill>
                          <a:effectLst/>
                          <a:latin typeface="+mj-lt"/>
                        </a:rPr>
                        <a:t>72%</a:t>
                      </a:r>
                    </a:p>
                  </a:txBody>
                  <a:tcPr marL="7620" marR="7620" marT="7620" marB="0" anchor="ctr">
                    <a:lnL>
                      <a:noFill/>
                    </a:lnL>
                    <a:lnR w="19050" cap="flat" cmpd="sng" algn="ctr">
                      <a:solidFill>
                        <a:srgbClr val="000000"/>
                      </a:solidFill>
                      <a:prstDash val="solid"/>
                      <a:round/>
                      <a:headEnd type="none" w="med" len="med"/>
                      <a:tailEnd type="none" w="med" len="med"/>
                    </a:lnR>
                    <a:lnT>
                      <a:noFill/>
                    </a:lnT>
                    <a:lnB>
                      <a:noFill/>
                    </a:lnB>
                    <a:solidFill>
                      <a:srgbClr val="F27D7D"/>
                    </a:solidFill>
                  </a:tcPr>
                </a:tc>
                <a:tc>
                  <a:txBody>
                    <a:bodyPr/>
                    <a:lstStyle/>
                    <a:p>
                      <a:pPr algn="r" fontAlgn="b"/>
                      <a:r>
                        <a:rPr lang="en-US" sz="2000" b="0" i="0" u="none" strike="noStrike">
                          <a:solidFill>
                            <a:srgbClr val="5A5959"/>
                          </a:solidFill>
                          <a:effectLst/>
                          <a:latin typeface="+mj-lt"/>
                        </a:rPr>
                        <a:t>94%</a:t>
                      </a:r>
                    </a:p>
                  </a:txBody>
                  <a:tcPr marL="7620" marR="7620" marT="7620" marB="0" anchor="ctr">
                    <a:lnL w="19050" cap="flat" cmpd="sng" algn="ctr">
                      <a:solidFill>
                        <a:srgbClr val="000000"/>
                      </a:solidFill>
                      <a:prstDash val="solid"/>
                      <a:round/>
                      <a:headEnd type="none" w="med" len="med"/>
                      <a:tailEnd type="none" w="med" len="med"/>
                    </a:lnL>
                    <a:lnR>
                      <a:noFill/>
                    </a:lnR>
                    <a:lnT>
                      <a:noFill/>
                    </a:lnT>
                    <a:lnB>
                      <a:noFill/>
                    </a:lnB>
                    <a:solidFill>
                      <a:srgbClr val="EF6061"/>
                    </a:solidFill>
                  </a:tcPr>
                </a:tc>
                <a:tc>
                  <a:txBody>
                    <a:bodyPr/>
                    <a:lstStyle/>
                    <a:p>
                      <a:pPr algn="r" fontAlgn="b"/>
                      <a:r>
                        <a:rPr lang="en-US" sz="2000" b="0" i="0" u="none" strike="noStrike" dirty="0">
                          <a:solidFill>
                            <a:srgbClr val="5A5959"/>
                          </a:solidFill>
                          <a:effectLst/>
                          <a:latin typeface="+mj-lt"/>
                        </a:rPr>
                        <a:t>100%</a:t>
                      </a:r>
                    </a:p>
                  </a:txBody>
                  <a:tcPr marL="7620" marR="7620" marT="7620" marB="0" anchor="ctr">
                    <a:lnL>
                      <a:noFill/>
                    </a:lnL>
                    <a:lnR>
                      <a:noFill/>
                    </a:lnR>
                    <a:lnT>
                      <a:noFill/>
                    </a:lnT>
                    <a:lnB>
                      <a:noFill/>
                    </a:lnB>
                    <a:solidFill>
                      <a:srgbClr val="EE5859"/>
                    </a:solidFill>
                  </a:tcPr>
                </a:tc>
                <a:tc>
                  <a:txBody>
                    <a:bodyPr/>
                    <a:lstStyle/>
                    <a:p>
                      <a:pPr algn="r" fontAlgn="b"/>
                      <a:r>
                        <a:rPr lang="en-US" sz="2000" b="0" i="0" u="none" strike="noStrike">
                          <a:solidFill>
                            <a:srgbClr val="5A5959"/>
                          </a:solidFill>
                          <a:effectLst/>
                          <a:latin typeface="+mj-lt"/>
                        </a:rPr>
                        <a:t>72%</a:t>
                      </a:r>
                    </a:p>
                  </a:txBody>
                  <a:tcPr marL="7620" marR="7620" marT="7620" marB="0" anchor="ctr">
                    <a:lnL>
                      <a:noFill/>
                    </a:lnL>
                    <a:lnR w="19050" cap="flat" cmpd="sng" algn="ctr">
                      <a:solidFill>
                        <a:srgbClr val="000000"/>
                      </a:solidFill>
                      <a:prstDash val="solid"/>
                      <a:round/>
                      <a:headEnd type="none" w="med" len="med"/>
                      <a:tailEnd type="none" w="med" len="med"/>
                    </a:lnR>
                    <a:lnT>
                      <a:noFill/>
                    </a:lnT>
                    <a:lnB>
                      <a:noFill/>
                    </a:lnB>
                    <a:solidFill>
                      <a:srgbClr val="F27D7D"/>
                    </a:solidFill>
                  </a:tcPr>
                </a:tc>
                <a:tc>
                  <a:txBody>
                    <a:bodyPr/>
                    <a:lstStyle/>
                    <a:p>
                      <a:pPr algn="r" fontAlgn="b"/>
                      <a:r>
                        <a:rPr lang="en-US" sz="2000" b="0" i="0" u="none" strike="noStrike">
                          <a:solidFill>
                            <a:srgbClr val="5A5959"/>
                          </a:solidFill>
                          <a:effectLst/>
                          <a:latin typeface="+mj-lt"/>
                        </a:rPr>
                        <a:t>100%</a:t>
                      </a:r>
                    </a:p>
                  </a:txBody>
                  <a:tcPr marL="7620" marR="7620" marT="7620" marB="0" anchor="ctr">
                    <a:lnL w="19050" cap="flat" cmpd="sng" algn="ctr">
                      <a:solidFill>
                        <a:srgbClr val="000000"/>
                      </a:solidFill>
                      <a:prstDash val="solid"/>
                      <a:round/>
                      <a:headEnd type="none" w="med" len="med"/>
                      <a:tailEnd type="none" w="med" len="med"/>
                    </a:lnL>
                    <a:lnR>
                      <a:noFill/>
                    </a:lnR>
                    <a:lnT>
                      <a:noFill/>
                    </a:lnT>
                    <a:lnB>
                      <a:noFill/>
                    </a:lnB>
                    <a:solidFill>
                      <a:srgbClr val="EE5859"/>
                    </a:solidFill>
                  </a:tcPr>
                </a:tc>
                <a:tc>
                  <a:txBody>
                    <a:bodyPr/>
                    <a:lstStyle/>
                    <a:p>
                      <a:pPr algn="r" fontAlgn="b"/>
                      <a:r>
                        <a:rPr lang="en-US" sz="2000" b="0" i="0" u="none" strike="noStrike">
                          <a:solidFill>
                            <a:srgbClr val="5A5959"/>
                          </a:solidFill>
                          <a:effectLst/>
                          <a:latin typeface="+mj-lt"/>
                        </a:rPr>
                        <a:t>94%</a:t>
                      </a:r>
                    </a:p>
                  </a:txBody>
                  <a:tcPr marL="7620" marR="7620" marT="7620" marB="0" anchor="ctr">
                    <a:lnL>
                      <a:noFill/>
                    </a:lnL>
                    <a:lnR>
                      <a:noFill/>
                    </a:lnR>
                    <a:lnT>
                      <a:noFill/>
                    </a:lnT>
                    <a:lnB>
                      <a:noFill/>
                    </a:lnB>
                    <a:solidFill>
                      <a:srgbClr val="EF6061"/>
                    </a:solidFill>
                  </a:tcPr>
                </a:tc>
                <a:tc>
                  <a:txBody>
                    <a:bodyPr/>
                    <a:lstStyle/>
                    <a:p>
                      <a:pPr algn="r" fontAlgn="b"/>
                      <a:r>
                        <a:rPr lang="en-US" sz="2000" b="0" i="0" u="none" strike="noStrike" dirty="0">
                          <a:solidFill>
                            <a:srgbClr val="5A5959"/>
                          </a:solidFill>
                          <a:effectLst/>
                          <a:latin typeface="+mj-lt"/>
                        </a:rPr>
                        <a:t>17%</a:t>
                      </a:r>
                    </a:p>
                  </a:txBody>
                  <a:tcPr marL="7620" marR="7620" marT="7620" marB="0" anchor="ctr">
                    <a:lnL>
                      <a:noFill/>
                    </a:lnL>
                    <a:lnR>
                      <a:noFill/>
                    </a:lnR>
                    <a:lnT>
                      <a:noFill/>
                    </a:lnT>
                    <a:lnB>
                      <a:noFill/>
                    </a:lnB>
                    <a:solidFill>
                      <a:srgbClr val="F9C5C5"/>
                    </a:solidFill>
                  </a:tcPr>
                </a:tc>
                <a:extLst>
                  <a:ext uri="{0D108BD9-81ED-4DB2-BD59-A6C34878D82A}">
                    <a16:rowId xmlns:a16="http://schemas.microsoft.com/office/drawing/2014/main" val="890653440"/>
                  </a:ext>
                </a:extLst>
              </a:tr>
              <a:tr h="480047">
                <a:tc>
                  <a:txBody>
                    <a:bodyPr/>
                    <a:lstStyle/>
                    <a:p>
                      <a:pPr algn="ctr" fontAlgn="b"/>
                      <a:r>
                        <a:rPr lang="en-US" sz="2000" b="1" i="0" u="none" strike="noStrike" dirty="0" err="1">
                          <a:solidFill>
                            <a:srgbClr val="5A5959"/>
                          </a:solidFill>
                          <a:effectLst/>
                          <a:latin typeface="+mj-lt"/>
                        </a:rPr>
                        <a:t>Fizi</a:t>
                      </a:r>
                      <a:endParaRPr lang="en-US" sz="2000" b="1" i="0" u="none" strike="noStrike" dirty="0">
                        <a:solidFill>
                          <a:srgbClr val="5A5959"/>
                        </a:solidFill>
                        <a:effectLst/>
                        <a:latin typeface="+mj-lt"/>
                      </a:endParaRPr>
                    </a:p>
                  </a:txBody>
                  <a:tcPr marL="7620" marR="7620" marT="7620" marB="0" anchor="ctr">
                    <a:lnL>
                      <a:noFill/>
                    </a:lnL>
                    <a:lnR>
                      <a:noFill/>
                    </a:lnR>
                    <a:lnT>
                      <a:noFill/>
                    </a:lnT>
                    <a:lnB>
                      <a:noFill/>
                    </a:lnB>
                  </a:tcPr>
                </a:tc>
                <a:tc>
                  <a:txBody>
                    <a:bodyPr/>
                    <a:lstStyle/>
                    <a:p>
                      <a:pPr algn="r" fontAlgn="b"/>
                      <a:r>
                        <a:rPr lang="en-US" sz="2000" b="0" i="0" u="none" strike="noStrike">
                          <a:solidFill>
                            <a:srgbClr val="5A5959"/>
                          </a:solidFill>
                          <a:effectLst/>
                          <a:latin typeface="+mj-lt"/>
                        </a:rPr>
                        <a:t>10%</a:t>
                      </a:r>
                    </a:p>
                  </a:txBody>
                  <a:tcPr marL="7620" marR="7620" marT="7620" marB="0" anchor="ctr">
                    <a:lnL>
                      <a:noFill/>
                    </a:lnL>
                    <a:lnR>
                      <a:noFill/>
                    </a:lnR>
                    <a:lnT>
                      <a:noFill/>
                    </a:lnT>
                    <a:lnB>
                      <a:noFill/>
                    </a:lnB>
                    <a:solidFill>
                      <a:srgbClr val="FACDCE"/>
                    </a:solidFill>
                  </a:tcPr>
                </a:tc>
                <a:tc>
                  <a:txBody>
                    <a:bodyPr/>
                    <a:lstStyle/>
                    <a:p>
                      <a:pPr algn="r" fontAlgn="b"/>
                      <a:r>
                        <a:rPr lang="en-US" sz="2000" b="0" i="0" u="none" strike="noStrike" dirty="0">
                          <a:solidFill>
                            <a:srgbClr val="5A5959"/>
                          </a:solidFill>
                          <a:effectLst/>
                          <a:latin typeface="+mj-lt"/>
                        </a:rPr>
                        <a:t>80%</a:t>
                      </a:r>
                    </a:p>
                  </a:txBody>
                  <a:tcPr marL="7620" marR="7620" marT="7620" marB="0" anchor="ctr">
                    <a:lnL>
                      <a:noFill/>
                    </a:lnL>
                    <a:lnR>
                      <a:noFill/>
                    </a:lnR>
                    <a:lnT>
                      <a:noFill/>
                    </a:lnT>
                    <a:lnB>
                      <a:noFill/>
                    </a:lnB>
                    <a:solidFill>
                      <a:srgbClr val="F17273"/>
                    </a:solidFill>
                  </a:tcPr>
                </a:tc>
                <a:tc>
                  <a:txBody>
                    <a:bodyPr/>
                    <a:lstStyle/>
                    <a:p>
                      <a:pPr algn="r" fontAlgn="b"/>
                      <a:r>
                        <a:rPr lang="en-US" sz="2000" b="0" i="0" u="none" strike="noStrike" dirty="0">
                          <a:solidFill>
                            <a:srgbClr val="5A5959"/>
                          </a:solidFill>
                          <a:effectLst/>
                          <a:latin typeface="+mj-lt"/>
                        </a:rPr>
                        <a:t>30%</a:t>
                      </a:r>
                    </a:p>
                  </a:txBody>
                  <a:tcPr marL="7620" marR="7620" marT="7620" marB="0" anchor="ctr">
                    <a:lnL>
                      <a:noFill/>
                    </a:lnL>
                    <a:lnR w="19050" cap="flat" cmpd="sng" algn="ctr">
                      <a:solidFill>
                        <a:srgbClr val="000000"/>
                      </a:solidFill>
                      <a:prstDash val="solid"/>
                      <a:round/>
                      <a:headEnd type="none" w="med" len="med"/>
                      <a:tailEnd type="none" w="med" len="med"/>
                    </a:lnR>
                    <a:lnT>
                      <a:noFill/>
                    </a:lnT>
                    <a:lnB>
                      <a:noFill/>
                    </a:lnB>
                    <a:solidFill>
                      <a:srgbClr val="F8B3B4"/>
                    </a:solidFill>
                  </a:tcPr>
                </a:tc>
                <a:tc>
                  <a:txBody>
                    <a:bodyPr/>
                    <a:lstStyle/>
                    <a:p>
                      <a:pPr algn="r" fontAlgn="b"/>
                      <a:r>
                        <a:rPr lang="en-US" sz="2000" b="0" i="0" u="none" strike="noStrike" dirty="0">
                          <a:solidFill>
                            <a:srgbClr val="5A5959"/>
                          </a:solidFill>
                          <a:effectLst/>
                          <a:latin typeface="+mj-lt"/>
                        </a:rPr>
                        <a:t>40%</a:t>
                      </a:r>
                    </a:p>
                  </a:txBody>
                  <a:tcPr marL="7620" marR="7620" marT="7620" marB="0" anchor="ctr">
                    <a:lnL w="19050" cap="flat" cmpd="sng" algn="ctr">
                      <a:solidFill>
                        <a:srgbClr val="000000"/>
                      </a:solidFill>
                      <a:prstDash val="solid"/>
                      <a:round/>
                      <a:headEnd type="none" w="med" len="med"/>
                      <a:tailEnd type="none" w="med" len="med"/>
                    </a:lnL>
                    <a:lnR>
                      <a:noFill/>
                    </a:lnR>
                    <a:lnT>
                      <a:noFill/>
                    </a:lnT>
                    <a:lnB>
                      <a:noFill/>
                    </a:lnB>
                    <a:solidFill>
                      <a:srgbClr val="F6A6A7"/>
                    </a:solidFill>
                  </a:tcPr>
                </a:tc>
                <a:tc>
                  <a:txBody>
                    <a:bodyPr/>
                    <a:lstStyle/>
                    <a:p>
                      <a:pPr algn="r" fontAlgn="b"/>
                      <a:r>
                        <a:rPr lang="en-US" sz="2000" b="0" i="0" u="none" strike="noStrike">
                          <a:solidFill>
                            <a:srgbClr val="5A5959"/>
                          </a:solidFill>
                          <a:effectLst/>
                          <a:latin typeface="+mj-lt"/>
                        </a:rPr>
                        <a:t>95%</a:t>
                      </a:r>
                    </a:p>
                  </a:txBody>
                  <a:tcPr marL="7620" marR="7620" marT="7620" marB="0" anchor="ctr">
                    <a:lnL>
                      <a:noFill/>
                    </a:lnL>
                    <a:lnR>
                      <a:noFill/>
                    </a:lnR>
                    <a:lnT>
                      <a:noFill/>
                    </a:lnT>
                    <a:lnB>
                      <a:noFill/>
                    </a:lnB>
                    <a:solidFill>
                      <a:srgbClr val="EF5F60"/>
                    </a:solidFill>
                  </a:tcPr>
                </a:tc>
                <a:tc>
                  <a:txBody>
                    <a:bodyPr/>
                    <a:lstStyle/>
                    <a:p>
                      <a:pPr algn="r" fontAlgn="b"/>
                      <a:r>
                        <a:rPr lang="en-US" sz="2000" b="0" i="0" u="none" strike="noStrike">
                          <a:solidFill>
                            <a:srgbClr val="5A5959"/>
                          </a:solidFill>
                          <a:effectLst/>
                          <a:latin typeface="+mj-lt"/>
                        </a:rPr>
                        <a:t>30%</a:t>
                      </a:r>
                    </a:p>
                  </a:txBody>
                  <a:tcPr marL="7620" marR="7620" marT="7620" marB="0" anchor="ctr">
                    <a:lnL>
                      <a:noFill/>
                    </a:lnL>
                    <a:lnR w="19050" cap="flat" cmpd="sng" algn="ctr">
                      <a:solidFill>
                        <a:srgbClr val="000000"/>
                      </a:solidFill>
                      <a:prstDash val="solid"/>
                      <a:round/>
                      <a:headEnd type="none" w="med" len="med"/>
                      <a:tailEnd type="none" w="med" len="med"/>
                    </a:lnR>
                    <a:lnT>
                      <a:noFill/>
                    </a:lnT>
                    <a:lnB>
                      <a:noFill/>
                    </a:lnB>
                    <a:solidFill>
                      <a:srgbClr val="F8B3B4"/>
                    </a:solidFill>
                  </a:tcPr>
                </a:tc>
                <a:tc>
                  <a:txBody>
                    <a:bodyPr/>
                    <a:lstStyle/>
                    <a:p>
                      <a:pPr algn="r" fontAlgn="b"/>
                      <a:r>
                        <a:rPr lang="en-US" sz="2000" b="0" i="0" u="none" strike="noStrike" dirty="0">
                          <a:solidFill>
                            <a:srgbClr val="5A5959"/>
                          </a:solidFill>
                          <a:effectLst/>
                          <a:latin typeface="+mj-lt"/>
                        </a:rPr>
                        <a:t>50%</a:t>
                      </a:r>
                    </a:p>
                  </a:txBody>
                  <a:tcPr marL="7620" marR="7620" marT="7620" marB="0" anchor="ctr">
                    <a:lnL w="19050" cap="flat" cmpd="sng" algn="ctr">
                      <a:solidFill>
                        <a:srgbClr val="000000"/>
                      </a:solidFill>
                      <a:prstDash val="solid"/>
                      <a:round/>
                      <a:headEnd type="none" w="med" len="med"/>
                      <a:tailEnd type="none" w="med" len="med"/>
                    </a:lnL>
                    <a:lnR>
                      <a:noFill/>
                    </a:lnR>
                    <a:lnT>
                      <a:noFill/>
                    </a:lnT>
                    <a:lnB>
                      <a:noFill/>
                    </a:lnB>
                    <a:solidFill>
                      <a:srgbClr val="F5999A"/>
                    </a:solidFill>
                  </a:tcPr>
                </a:tc>
                <a:tc>
                  <a:txBody>
                    <a:bodyPr/>
                    <a:lstStyle/>
                    <a:p>
                      <a:pPr algn="r" fontAlgn="b"/>
                      <a:r>
                        <a:rPr lang="en-US" sz="2000" b="0" i="0" u="none" strike="noStrike">
                          <a:solidFill>
                            <a:srgbClr val="5A5959"/>
                          </a:solidFill>
                          <a:effectLst/>
                          <a:latin typeface="+mj-lt"/>
                        </a:rPr>
                        <a:t>70%</a:t>
                      </a:r>
                    </a:p>
                  </a:txBody>
                  <a:tcPr marL="7620" marR="7620" marT="7620" marB="0" anchor="ctr">
                    <a:lnL>
                      <a:noFill/>
                    </a:lnL>
                    <a:lnR>
                      <a:noFill/>
                    </a:lnR>
                    <a:lnT>
                      <a:noFill/>
                    </a:lnT>
                    <a:lnB>
                      <a:noFill/>
                    </a:lnB>
                    <a:solidFill>
                      <a:srgbClr val="F27F80"/>
                    </a:solidFill>
                  </a:tcPr>
                </a:tc>
                <a:tc>
                  <a:txBody>
                    <a:bodyPr/>
                    <a:lstStyle/>
                    <a:p>
                      <a:pPr algn="r" fontAlgn="b"/>
                      <a:r>
                        <a:rPr lang="en-US" sz="2000" b="0" i="0" u="none" strike="noStrike" dirty="0">
                          <a:solidFill>
                            <a:srgbClr val="5A5959"/>
                          </a:solidFill>
                          <a:effectLst/>
                          <a:latin typeface="+mj-lt"/>
                        </a:rPr>
                        <a:t>15%</a:t>
                      </a:r>
                    </a:p>
                  </a:txBody>
                  <a:tcPr marL="7620" marR="7620" marT="7620" marB="0" anchor="ctr">
                    <a:lnL>
                      <a:noFill/>
                    </a:lnL>
                    <a:lnR>
                      <a:noFill/>
                    </a:lnR>
                    <a:lnT>
                      <a:noFill/>
                    </a:lnT>
                    <a:lnB>
                      <a:noFill/>
                    </a:lnB>
                    <a:solidFill>
                      <a:srgbClr val="FAC7C7"/>
                    </a:solidFill>
                  </a:tcPr>
                </a:tc>
                <a:extLst>
                  <a:ext uri="{0D108BD9-81ED-4DB2-BD59-A6C34878D82A}">
                    <a16:rowId xmlns:a16="http://schemas.microsoft.com/office/drawing/2014/main" val="1914945389"/>
                  </a:ext>
                </a:extLst>
              </a:tr>
              <a:tr h="480047">
                <a:tc>
                  <a:txBody>
                    <a:bodyPr/>
                    <a:lstStyle/>
                    <a:p>
                      <a:pPr algn="ctr" fontAlgn="b"/>
                      <a:r>
                        <a:rPr lang="en-US" sz="2000" b="1" i="0" u="none" strike="noStrike" dirty="0" err="1">
                          <a:solidFill>
                            <a:srgbClr val="5A5959"/>
                          </a:solidFill>
                          <a:effectLst/>
                          <a:latin typeface="+mj-lt"/>
                        </a:rPr>
                        <a:t>Kalehe</a:t>
                      </a:r>
                      <a:endParaRPr lang="en-US" sz="2000" b="1" i="0" u="none" strike="noStrike" dirty="0">
                        <a:solidFill>
                          <a:srgbClr val="5A5959"/>
                        </a:solidFill>
                        <a:effectLst/>
                        <a:latin typeface="+mj-lt"/>
                      </a:endParaRPr>
                    </a:p>
                  </a:txBody>
                  <a:tcPr marL="7620" marR="7620" marT="7620" marB="0" anchor="ctr">
                    <a:lnL>
                      <a:noFill/>
                    </a:lnL>
                    <a:lnR>
                      <a:noFill/>
                    </a:lnR>
                    <a:lnT>
                      <a:noFill/>
                    </a:lnT>
                    <a:lnB>
                      <a:noFill/>
                    </a:lnB>
                  </a:tcPr>
                </a:tc>
                <a:tc>
                  <a:txBody>
                    <a:bodyPr/>
                    <a:lstStyle/>
                    <a:p>
                      <a:pPr algn="r" fontAlgn="b"/>
                      <a:r>
                        <a:rPr lang="en-US" sz="2000" b="0" i="0" u="none" strike="noStrike">
                          <a:solidFill>
                            <a:srgbClr val="5A5959"/>
                          </a:solidFill>
                          <a:effectLst/>
                          <a:latin typeface="+mj-lt"/>
                        </a:rPr>
                        <a:t>33%</a:t>
                      </a:r>
                    </a:p>
                  </a:txBody>
                  <a:tcPr marL="7620" marR="7620" marT="7620" marB="0" anchor="ctr">
                    <a:lnL>
                      <a:noFill/>
                    </a:lnL>
                    <a:lnR>
                      <a:noFill/>
                    </a:lnR>
                    <a:lnT>
                      <a:noFill/>
                    </a:lnT>
                    <a:lnB>
                      <a:noFill/>
                    </a:lnB>
                    <a:solidFill>
                      <a:srgbClr val="F7AFAF"/>
                    </a:solidFill>
                  </a:tcPr>
                </a:tc>
                <a:tc>
                  <a:txBody>
                    <a:bodyPr/>
                    <a:lstStyle/>
                    <a:p>
                      <a:pPr algn="r" fontAlgn="b"/>
                      <a:r>
                        <a:rPr lang="en-US" sz="2000" b="0" i="0" u="none" strike="noStrike" dirty="0">
                          <a:solidFill>
                            <a:srgbClr val="5A5959"/>
                          </a:solidFill>
                          <a:effectLst/>
                          <a:latin typeface="+mj-lt"/>
                        </a:rPr>
                        <a:t>58%</a:t>
                      </a:r>
                    </a:p>
                  </a:txBody>
                  <a:tcPr marL="7620" marR="7620" marT="7620" marB="0" anchor="ctr">
                    <a:lnL>
                      <a:noFill/>
                    </a:lnL>
                    <a:lnR>
                      <a:noFill/>
                    </a:lnR>
                    <a:lnT>
                      <a:noFill/>
                    </a:lnT>
                    <a:lnB>
                      <a:noFill/>
                    </a:lnB>
                    <a:solidFill>
                      <a:srgbClr val="F48F8F"/>
                    </a:solidFill>
                  </a:tcPr>
                </a:tc>
                <a:tc>
                  <a:txBody>
                    <a:bodyPr/>
                    <a:lstStyle/>
                    <a:p>
                      <a:pPr algn="r" fontAlgn="b"/>
                      <a:r>
                        <a:rPr lang="en-US" sz="2000" b="0" i="0" u="none" strike="noStrike" dirty="0">
                          <a:solidFill>
                            <a:srgbClr val="5A5959"/>
                          </a:solidFill>
                          <a:effectLst/>
                          <a:latin typeface="+mj-lt"/>
                        </a:rPr>
                        <a:t>58%</a:t>
                      </a:r>
                    </a:p>
                  </a:txBody>
                  <a:tcPr marL="7620" marR="7620" marT="7620" marB="0" anchor="ctr">
                    <a:lnL>
                      <a:noFill/>
                    </a:lnL>
                    <a:lnR w="19050" cap="flat" cmpd="sng" algn="ctr">
                      <a:solidFill>
                        <a:srgbClr val="000000"/>
                      </a:solidFill>
                      <a:prstDash val="solid"/>
                      <a:round/>
                      <a:headEnd type="none" w="med" len="med"/>
                      <a:tailEnd type="none" w="med" len="med"/>
                    </a:lnR>
                    <a:lnT>
                      <a:noFill/>
                    </a:lnT>
                    <a:lnB>
                      <a:noFill/>
                    </a:lnB>
                    <a:solidFill>
                      <a:srgbClr val="F48F8F"/>
                    </a:solidFill>
                  </a:tcPr>
                </a:tc>
                <a:tc>
                  <a:txBody>
                    <a:bodyPr/>
                    <a:lstStyle/>
                    <a:p>
                      <a:pPr algn="r" fontAlgn="b"/>
                      <a:r>
                        <a:rPr lang="en-US" sz="2000" b="0" i="0" u="none" strike="noStrike" dirty="0">
                          <a:solidFill>
                            <a:srgbClr val="5A5959"/>
                          </a:solidFill>
                          <a:effectLst/>
                          <a:latin typeface="+mj-lt"/>
                        </a:rPr>
                        <a:t>33%</a:t>
                      </a:r>
                    </a:p>
                  </a:txBody>
                  <a:tcPr marL="7620" marR="7620" marT="7620" marB="0" anchor="ctr">
                    <a:lnL w="19050" cap="flat" cmpd="sng" algn="ctr">
                      <a:solidFill>
                        <a:srgbClr val="000000"/>
                      </a:solidFill>
                      <a:prstDash val="solid"/>
                      <a:round/>
                      <a:headEnd type="none" w="med" len="med"/>
                      <a:tailEnd type="none" w="med" len="med"/>
                    </a:lnL>
                    <a:lnR>
                      <a:noFill/>
                    </a:lnR>
                    <a:lnT>
                      <a:noFill/>
                    </a:lnT>
                    <a:lnB>
                      <a:noFill/>
                    </a:lnB>
                    <a:solidFill>
                      <a:srgbClr val="F7AFAF"/>
                    </a:solidFill>
                  </a:tcPr>
                </a:tc>
                <a:tc>
                  <a:txBody>
                    <a:bodyPr/>
                    <a:lstStyle/>
                    <a:p>
                      <a:pPr algn="r" fontAlgn="b"/>
                      <a:r>
                        <a:rPr lang="en-US" sz="2000" b="0" i="0" u="none" strike="noStrike" dirty="0">
                          <a:solidFill>
                            <a:srgbClr val="5A5959"/>
                          </a:solidFill>
                          <a:effectLst/>
                          <a:latin typeface="+mj-lt"/>
                        </a:rPr>
                        <a:t>25%</a:t>
                      </a:r>
                    </a:p>
                  </a:txBody>
                  <a:tcPr marL="7620" marR="7620" marT="7620" marB="0" anchor="ctr">
                    <a:lnL>
                      <a:noFill/>
                    </a:lnL>
                    <a:lnR>
                      <a:noFill/>
                    </a:lnR>
                    <a:lnT>
                      <a:noFill/>
                    </a:lnT>
                    <a:lnB>
                      <a:noFill/>
                    </a:lnB>
                    <a:solidFill>
                      <a:srgbClr val="F8BABA"/>
                    </a:solidFill>
                  </a:tcPr>
                </a:tc>
                <a:tc>
                  <a:txBody>
                    <a:bodyPr/>
                    <a:lstStyle/>
                    <a:p>
                      <a:pPr algn="r" fontAlgn="b"/>
                      <a:r>
                        <a:rPr lang="en-US" sz="2000" b="0" i="0" u="none" strike="noStrike">
                          <a:solidFill>
                            <a:srgbClr val="5A5959"/>
                          </a:solidFill>
                          <a:effectLst/>
                          <a:latin typeface="+mj-lt"/>
                        </a:rPr>
                        <a:t>33%</a:t>
                      </a:r>
                    </a:p>
                  </a:txBody>
                  <a:tcPr marL="7620" marR="7620" marT="7620" marB="0" anchor="ctr">
                    <a:lnL>
                      <a:noFill/>
                    </a:lnL>
                    <a:lnR w="19050" cap="flat" cmpd="sng" algn="ctr">
                      <a:solidFill>
                        <a:srgbClr val="000000"/>
                      </a:solidFill>
                      <a:prstDash val="solid"/>
                      <a:round/>
                      <a:headEnd type="none" w="med" len="med"/>
                      <a:tailEnd type="none" w="med" len="med"/>
                    </a:lnR>
                    <a:lnT>
                      <a:noFill/>
                    </a:lnT>
                    <a:lnB>
                      <a:noFill/>
                    </a:lnB>
                    <a:solidFill>
                      <a:srgbClr val="F7AFAF"/>
                    </a:solidFill>
                  </a:tcPr>
                </a:tc>
                <a:tc>
                  <a:txBody>
                    <a:bodyPr/>
                    <a:lstStyle/>
                    <a:p>
                      <a:pPr algn="r" fontAlgn="b"/>
                      <a:r>
                        <a:rPr lang="en-US" sz="2000" b="0" i="0" u="none" strike="noStrike" dirty="0">
                          <a:solidFill>
                            <a:srgbClr val="5A5959"/>
                          </a:solidFill>
                          <a:effectLst/>
                          <a:latin typeface="+mj-lt"/>
                        </a:rPr>
                        <a:t>83%</a:t>
                      </a:r>
                    </a:p>
                  </a:txBody>
                  <a:tcPr marL="7620" marR="7620" marT="7620" marB="0" anchor="ctr">
                    <a:lnL w="19050" cap="flat" cmpd="sng" algn="ctr">
                      <a:solidFill>
                        <a:srgbClr val="000000"/>
                      </a:solidFill>
                      <a:prstDash val="solid"/>
                      <a:round/>
                      <a:headEnd type="none" w="med" len="med"/>
                      <a:tailEnd type="none" w="med" len="med"/>
                    </a:lnL>
                    <a:lnR>
                      <a:noFill/>
                    </a:lnR>
                    <a:lnT>
                      <a:noFill/>
                    </a:lnT>
                    <a:lnB>
                      <a:noFill/>
                    </a:lnB>
                    <a:solidFill>
                      <a:srgbClr val="F16E6F"/>
                    </a:solidFill>
                  </a:tcPr>
                </a:tc>
                <a:tc>
                  <a:txBody>
                    <a:bodyPr/>
                    <a:lstStyle/>
                    <a:p>
                      <a:pPr algn="r" fontAlgn="b"/>
                      <a:r>
                        <a:rPr lang="en-US" sz="2000" b="0" i="0" u="none" strike="noStrike" dirty="0">
                          <a:solidFill>
                            <a:srgbClr val="5A5959"/>
                          </a:solidFill>
                          <a:effectLst/>
                          <a:latin typeface="+mj-lt"/>
                        </a:rPr>
                        <a:t>92%</a:t>
                      </a:r>
                    </a:p>
                  </a:txBody>
                  <a:tcPr marL="7620" marR="7620" marT="7620" marB="0" anchor="ctr">
                    <a:lnL>
                      <a:noFill/>
                    </a:lnL>
                    <a:lnR>
                      <a:noFill/>
                    </a:lnR>
                    <a:lnT>
                      <a:noFill/>
                    </a:lnT>
                    <a:lnB>
                      <a:noFill/>
                    </a:lnB>
                    <a:solidFill>
                      <a:srgbClr val="F06364"/>
                    </a:solidFill>
                  </a:tcPr>
                </a:tc>
                <a:tc>
                  <a:txBody>
                    <a:bodyPr/>
                    <a:lstStyle/>
                    <a:p>
                      <a:pPr algn="r" fontAlgn="b"/>
                      <a:r>
                        <a:rPr lang="en-US" sz="2000" b="0" i="0" u="none" strike="noStrike" dirty="0">
                          <a:solidFill>
                            <a:srgbClr val="5A5959"/>
                          </a:solidFill>
                          <a:effectLst/>
                          <a:latin typeface="+mj-lt"/>
                        </a:rPr>
                        <a:t>67%</a:t>
                      </a:r>
                    </a:p>
                  </a:txBody>
                  <a:tcPr marL="7620" marR="7620" marT="7620" marB="0" anchor="ctr">
                    <a:lnL>
                      <a:noFill/>
                    </a:lnL>
                    <a:lnR>
                      <a:noFill/>
                    </a:lnR>
                    <a:lnT>
                      <a:noFill/>
                    </a:lnT>
                    <a:lnB>
                      <a:noFill/>
                    </a:lnB>
                    <a:solidFill>
                      <a:srgbClr val="F38484"/>
                    </a:solidFill>
                  </a:tcPr>
                </a:tc>
                <a:extLst>
                  <a:ext uri="{0D108BD9-81ED-4DB2-BD59-A6C34878D82A}">
                    <a16:rowId xmlns:a16="http://schemas.microsoft.com/office/drawing/2014/main" val="3257004441"/>
                  </a:ext>
                </a:extLst>
              </a:tr>
              <a:tr h="648064">
                <a:tc>
                  <a:txBody>
                    <a:bodyPr/>
                    <a:lstStyle/>
                    <a:p>
                      <a:pPr algn="ctr" fontAlgn="b"/>
                      <a:r>
                        <a:rPr lang="en-US" sz="2000" b="1" i="0" u="none" strike="noStrike" dirty="0" err="1">
                          <a:solidFill>
                            <a:srgbClr val="5A5959"/>
                          </a:solidFill>
                          <a:effectLst/>
                          <a:latin typeface="+mj-lt"/>
                        </a:rPr>
                        <a:t>Kimbi</a:t>
                      </a:r>
                      <a:r>
                        <a:rPr lang="en-US" sz="2000" b="1" i="0" u="none" strike="noStrike" dirty="0">
                          <a:solidFill>
                            <a:srgbClr val="5A5959"/>
                          </a:solidFill>
                          <a:effectLst/>
                          <a:latin typeface="+mj-lt"/>
                        </a:rPr>
                        <a:t> </a:t>
                      </a:r>
                      <a:r>
                        <a:rPr lang="en-US" sz="2000" b="1" i="0" u="none" strike="noStrike" dirty="0" err="1">
                          <a:solidFill>
                            <a:srgbClr val="5A5959"/>
                          </a:solidFill>
                          <a:effectLst/>
                          <a:latin typeface="+mj-lt"/>
                        </a:rPr>
                        <a:t>Lulenge</a:t>
                      </a:r>
                      <a:endParaRPr lang="en-US" sz="2000" b="1" i="0" u="none" strike="noStrike" dirty="0">
                        <a:solidFill>
                          <a:srgbClr val="5A5959"/>
                        </a:solidFill>
                        <a:effectLst/>
                        <a:latin typeface="+mj-lt"/>
                      </a:endParaRPr>
                    </a:p>
                  </a:txBody>
                  <a:tcPr marL="7620" marR="7620" marT="7620" marB="0" anchor="ctr">
                    <a:lnL>
                      <a:noFill/>
                    </a:lnL>
                    <a:lnR>
                      <a:noFill/>
                    </a:lnR>
                    <a:lnT>
                      <a:noFill/>
                    </a:lnT>
                    <a:lnB>
                      <a:noFill/>
                    </a:lnB>
                  </a:tcPr>
                </a:tc>
                <a:tc>
                  <a:txBody>
                    <a:bodyPr/>
                    <a:lstStyle/>
                    <a:p>
                      <a:pPr algn="r" fontAlgn="b"/>
                      <a:r>
                        <a:rPr lang="en-US" sz="2000" b="0" i="0" u="none" strike="noStrike">
                          <a:solidFill>
                            <a:srgbClr val="5A5959"/>
                          </a:solidFill>
                          <a:effectLst/>
                          <a:latin typeface="+mj-lt"/>
                        </a:rPr>
                        <a:t>24%</a:t>
                      </a:r>
                    </a:p>
                  </a:txBody>
                  <a:tcPr marL="7620" marR="7620" marT="7620" marB="0" anchor="ctr">
                    <a:lnL>
                      <a:noFill/>
                    </a:lnL>
                    <a:lnR>
                      <a:noFill/>
                    </a:lnR>
                    <a:lnT>
                      <a:noFill/>
                    </a:lnT>
                    <a:lnB>
                      <a:noFill/>
                    </a:lnB>
                    <a:solidFill>
                      <a:srgbClr val="F8BCBC"/>
                    </a:solidFill>
                  </a:tcPr>
                </a:tc>
                <a:tc>
                  <a:txBody>
                    <a:bodyPr/>
                    <a:lstStyle/>
                    <a:p>
                      <a:pPr algn="r" fontAlgn="b"/>
                      <a:r>
                        <a:rPr lang="en-US" sz="2000" b="0" i="0" u="none" strike="noStrike">
                          <a:solidFill>
                            <a:srgbClr val="5A5959"/>
                          </a:solidFill>
                          <a:effectLst/>
                          <a:latin typeface="+mj-lt"/>
                        </a:rPr>
                        <a:t>95%</a:t>
                      </a:r>
                    </a:p>
                  </a:txBody>
                  <a:tcPr marL="7620" marR="7620" marT="7620" marB="0" anchor="ctr">
                    <a:lnL>
                      <a:noFill/>
                    </a:lnL>
                    <a:lnR>
                      <a:noFill/>
                    </a:lnR>
                    <a:lnT>
                      <a:noFill/>
                    </a:lnT>
                    <a:lnB>
                      <a:noFill/>
                    </a:lnB>
                    <a:solidFill>
                      <a:srgbClr val="EF5F60"/>
                    </a:solidFill>
                  </a:tcPr>
                </a:tc>
                <a:tc>
                  <a:txBody>
                    <a:bodyPr/>
                    <a:lstStyle/>
                    <a:p>
                      <a:pPr algn="r" fontAlgn="b"/>
                      <a:r>
                        <a:rPr lang="en-US" sz="2000" b="0" i="0" u="none" strike="noStrike">
                          <a:solidFill>
                            <a:srgbClr val="5A5959"/>
                          </a:solidFill>
                          <a:effectLst/>
                          <a:latin typeface="+mj-lt"/>
                        </a:rPr>
                        <a:t>38%</a:t>
                      </a:r>
                    </a:p>
                  </a:txBody>
                  <a:tcPr marL="7620" marR="7620" marT="7620" marB="0" anchor="ctr">
                    <a:lnL>
                      <a:noFill/>
                    </a:lnL>
                    <a:lnR w="19050" cap="flat" cmpd="sng" algn="ctr">
                      <a:solidFill>
                        <a:srgbClr val="000000"/>
                      </a:solidFill>
                      <a:prstDash val="solid"/>
                      <a:round/>
                      <a:headEnd type="none" w="med" len="med"/>
                      <a:tailEnd type="none" w="med" len="med"/>
                    </a:lnR>
                    <a:lnT>
                      <a:noFill/>
                    </a:lnT>
                    <a:lnB>
                      <a:noFill/>
                    </a:lnB>
                    <a:solidFill>
                      <a:srgbClr val="F7A9A9"/>
                    </a:solidFill>
                  </a:tcPr>
                </a:tc>
                <a:tc>
                  <a:txBody>
                    <a:bodyPr/>
                    <a:lstStyle/>
                    <a:p>
                      <a:pPr algn="r" fontAlgn="b"/>
                      <a:r>
                        <a:rPr lang="en-US" sz="2000" b="0" i="0" u="none" strike="noStrike">
                          <a:solidFill>
                            <a:srgbClr val="5A5959"/>
                          </a:solidFill>
                          <a:effectLst/>
                          <a:latin typeface="+mj-lt"/>
                        </a:rPr>
                        <a:t>71%</a:t>
                      </a:r>
                    </a:p>
                  </a:txBody>
                  <a:tcPr marL="7620" marR="7620" marT="7620" marB="0" anchor="ctr">
                    <a:lnL w="19050" cap="flat" cmpd="sng" algn="ctr">
                      <a:solidFill>
                        <a:srgbClr val="000000"/>
                      </a:solidFill>
                      <a:prstDash val="solid"/>
                      <a:round/>
                      <a:headEnd type="none" w="med" len="med"/>
                      <a:tailEnd type="none" w="med" len="med"/>
                    </a:lnL>
                    <a:lnR>
                      <a:noFill/>
                    </a:lnR>
                    <a:lnT>
                      <a:noFill/>
                    </a:lnT>
                    <a:lnB>
                      <a:noFill/>
                    </a:lnB>
                    <a:solidFill>
                      <a:srgbClr val="F27E7E"/>
                    </a:solidFill>
                  </a:tcPr>
                </a:tc>
                <a:tc>
                  <a:txBody>
                    <a:bodyPr/>
                    <a:lstStyle/>
                    <a:p>
                      <a:pPr algn="r" fontAlgn="b"/>
                      <a:r>
                        <a:rPr lang="en-US" sz="2000" b="0" i="0" u="none" strike="noStrike">
                          <a:solidFill>
                            <a:srgbClr val="5A5959"/>
                          </a:solidFill>
                          <a:effectLst/>
                          <a:latin typeface="+mj-lt"/>
                        </a:rPr>
                        <a:t>90%</a:t>
                      </a:r>
                    </a:p>
                  </a:txBody>
                  <a:tcPr marL="7620" marR="7620" marT="7620" marB="0" anchor="ctr">
                    <a:lnL>
                      <a:noFill/>
                    </a:lnL>
                    <a:lnR>
                      <a:noFill/>
                    </a:lnR>
                    <a:lnT>
                      <a:noFill/>
                    </a:lnT>
                    <a:lnB>
                      <a:noFill/>
                    </a:lnB>
                    <a:solidFill>
                      <a:srgbClr val="F06566"/>
                    </a:solidFill>
                  </a:tcPr>
                </a:tc>
                <a:tc>
                  <a:txBody>
                    <a:bodyPr/>
                    <a:lstStyle/>
                    <a:p>
                      <a:pPr algn="r" fontAlgn="b"/>
                      <a:r>
                        <a:rPr lang="en-US" sz="2000" b="0" i="0" u="none" strike="noStrike" dirty="0">
                          <a:solidFill>
                            <a:srgbClr val="5A5959"/>
                          </a:solidFill>
                          <a:effectLst/>
                          <a:latin typeface="+mj-lt"/>
                        </a:rPr>
                        <a:t>33%</a:t>
                      </a:r>
                    </a:p>
                  </a:txBody>
                  <a:tcPr marL="7620" marR="7620" marT="7620" marB="0" anchor="ctr">
                    <a:lnL>
                      <a:noFill/>
                    </a:lnL>
                    <a:lnR w="19050" cap="flat" cmpd="sng" algn="ctr">
                      <a:solidFill>
                        <a:srgbClr val="000000"/>
                      </a:solidFill>
                      <a:prstDash val="solid"/>
                      <a:round/>
                      <a:headEnd type="none" w="med" len="med"/>
                      <a:tailEnd type="none" w="med" len="med"/>
                    </a:lnR>
                    <a:lnT>
                      <a:noFill/>
                    </a:lnT>
                    <a:lnB>
                      <a:noFill/>
                    </a:lnB>
                    <a:solidFill>
                      <a:srgbClr val="F7AFAF"/>
                    </a:solidFill>
                  </a:tcPr>
                </a:tc>
                <a:tc>
                  <a:txBody>
                    <a:bodyPr/>
                    <a:lstStyle/>
                    <a:p>
                      <a:pPr algn="r" fontAlgn="b"/>
                      <a:r>
                        <a:rPr lang="en-US" sz="2000" b="0" i="0" u="none" strike="noStrike" dirty="0">
                          <a:solidFill>
                            <a:srgbClr val="5A5959"/>
                          </a:solidFill>
                          <a:effectLst/>
                          <a:latin typeface="+mj-lt"/>
                        </a:rPr>
                        <a:t>57%</a:t>
                      </a:r>
                    </a:p>
                  </a:txBody>
                  <a:tcPr marL="7620" marR="7620" marT="7620" marB="0" anchor="ctr">
                    <a:lnL w="19050" cap="flat" cmpd="sng" algn="ctr">
                      <a:solidFill>
                        <a:srgbClr val="000000"/>
                      </a:solidFill>
                      <a:prstDash val="solid"/>
                      <a:round/>
                      <a:headEnd type="none" w="med" len="med"/>
                      <a:tailEnd type="none" w="med" len="med"/>
                    </a:lnL>
                    <a:lnR>
                      <a:noFill/>
                    </a:lnR>
                    <a:lnT>
                      <a:noFill/>
                    </a:lnT>
                    <a:lnB>
                      <a:noFill/>
                    </a:lnB>
                    <a:solidFill>
                      <a:srgbClr val="F49091"/>
                    </a:solidFill>
                  </a:tcPr>
                </a:tc>
                <a:tc>
                  <a:txBody>
                    <a:bodyPr/>
                    <a:lstStyle/>
                    <a:p>
                      <a:pPr algn="r" fontAlgn="b"/>
                      <a:r>
                        <a:rPr lang="en-US" sz="2000" b="0" i="0" u="none" strike="noStrike" dirty="0">
                          <a:solidFill>
                            <a:srgbClr val="5A5959"/>
                          </a:solidFill>
                          <a:effectLst/>
                          <a:latin typeface="+mj-lt"/>
                        </a:rPr>
                        <a:t>57%</a:t>
                      </a:r>
                    </a:p>
                  </a:txBody>
                  <a:tcPr marL="7620" marR="7620" marT="7620" marB="0" anchor="ctr">
                    <a:lnL>
                      <a:noFill/>
                    </a:lnL>
                    <a:lnR>
                      <a:noFill/>
                    </a:lnR>
                    <a:lnT>
                      <a:noFill/>
                    </a:lnT>
                    <a:lnB>
                      <a:noFill/>
                    </a:lnB>
                    <a:solidFill>
                      <a:srgbClr val="F49091"/>
                    </a:solidFill>
                  </a:tcPr>
                </a:tc>
                <a:tc>
                  <a:txBody>
                    <a:bodyPr/>
                    <a:lstStyle/>
                    <a:p>
                      <a:pPr algn="r" fontAlgn="b"/>
                      <a:r>
                        <a:rPr lang="en-US" sz="2000" b="0" i="0" u="none" strike="noStrike" dirty="0">
                          <a:solidFill>
                            <a:srgbClr val="5A5959"/>
                          </a:solidFill>
                          <a:effectLst/>
                          <a:latin typeface="+mj-lt"/>
                        </a:rPr>
                        <a:t>19%</a:t>
                      </a:r>
                    </a:p>
                  </a:txBody>
                  <a:tcPr marL="7620" marR="7620" marT="7620" marB="0" anchor="ctr">
                    <a:lnL>
                      <a:noFill/>
                    </a:lnL>
                    <a:lnR>
                      <a:noFill/>
                    </a:lnR>
                    <a:lnT>
                      <a:noFill/>
                    </a:lnT>
                    <a:lnB>
                      <a:noFill/>
                    </a:lnB>
                    <a:solidFill>
                      <a:srgbClr val="F9C2C2"/>
                    </a:solidFill>
                  </a:tcPr>
                </a:tc>
                <a:extLst>
                  <a:ext uri="{0D108BD9-81ED-4DB2-BD59-A6C34878D82A}">
                    <a16:rowId xmlns:a16="http://schemas.microsoft.com/office/drawing/2014/main" val="1868424536"/>
                  </a:ext>
                </a:extLst>
              </a:tr>
              <a:tr h="480047">
                <a:tc>
                  <a:txBody>
                    <a:bodyPr/>
                    <a:lstStyle/>
                    <a:p>
                      <a:pPr algn="ctr" fontAlgn="b"/>
                      <a:r>
                        <a:rPr lang="en-US" sz="2000" b="1" i="0" u="none" strike="noStrike" dirty="0" err="1">
                          <a:solidFill>
                            <a:srgbClr val="5A5959"/>
                          </a:solidFill>
                          <a:effectLst/>
                          <a:latin typeface="+mj-lt"/>
                        </a:rPr>
                        <a:t>Nundu</a:t>
                      </a:r>
                      <a:endParaRPr lang="en-US" sz="2000" b="1" i="0" u="none" strike="noStrike" dirty="0">
                        <a:solidFill>
                          <a:srgbClr val="5A5959"/>
                        </a:solidFill>
                        <a:effectLst/>
                        <a:latin typeface="+mj-lt"/>
                      </a:endParaRPr>
                    </a:p>
                  </a:txBody>
                  <a:tcPr marL="7620" marR="7620" marT="7620" marB="0" anchor="ctr">
                    <a:lnL>
                      <a:noFill/>
                    </a:lnL>
                    <a:lnR>
                      <a:noFill/>
                    </a:lnR>
                    <a:lnT>
                      <a:noFill/>
                    </a:lnT>
                    <a:lnB>
                      <a:noFill/>
                    </a:lnB>
                  </a:tcPr>
                </a:tc>
                <a:tc>
                  <a:txBody>
                    <a:bodyPr/>
                    <a:lstStyle/>
                    <a:p>
                      <a:pPr algn="r" fontAlgn="b"/>
                      <a:r>
                        <a:rPr lang="en-US" sz="2000" b="0" i="0" u="none" strike="noStrike">
                          <a:solidFill>
                            <a:srgbClr val="5A5959"/>
                          </a:solidFill>
                          <a:effectLst/>
                          <a:latin typeface="+mj-lt"/>
                        </a:rPr>
                        <a:t>11%</a:t>
                      </a:r>
                    </a:p>
                  </a:txBody>
                  <a:tcPr marL="7620" marR="7620" marT="7620" marB="0" anchor="ctr">
                    <a:lnL>
                      <a:noFill/>
                    </a:lnL>
                    <a:lnR>
                      <a:noFill/>
                    </a:lnR>
                    <a:lnT>
                      <a:noFill/>
                    </a:lnT>
                    <a:lnB>
                      <a:noFill/>
                    </a:lnB>
                    <a:solidFill>
                      <a:srgbClr val="FACCCC"/>
                    </a:solidFill>
                  </a:tcPr>
                </a:tc>
                <a:tc>
                  <a:txBody>
                    <a:bodyPr/>
                    <a:lstStyle/>
                    <a:p>
                      <a:pPr algn="r" fontAlgn="b"/>
                      <a:r>
                        <a:rPr lang="en-US" sz="2000" b="0" i="0" u="none" strike="noStrike">
                          <a:solidFill>
                            <a:srgbClr val="5A5959"/>
                          </a:solidFill>
                          <a:effectLst/>
                          <a:latin typeface="+mj-lt"/>
                        </a:rPr>
                        <a:t>100%</a:t>
                      </a:r>
                    </a:p>
                  </a:txBody>
                  <a:tcPr marL="7620" marR="7620" marT="7620" marB="0" anchor="ctr">
                    <a:lnL>
                      <a:noFill/>
                    </a:lnL>
                    <a:lnR>
                      <a:noFill/>
                    </a:lnR>
                    <a:lnT>
                      <a:noFill/>
                    </a:lnT>
                    <a:lnB>
                      <a:noFill/>
                    </a:lnB>
                    <a:solidFill>
                      <a:srgbClr val="EE5859"/>
                    </a:solidFill>
                  </a:tcPr>
                </a:tc>
                <a:tc>
                  <a:txBody>
                    <a:bodyPr/>
                    <a:lstStyle/>
                    <a:p>
                      <a:pPr algn="r" fontAlgn="b"/>
                      <a:r>
                        <a:rPr lang="en-US" sz="2000" b="0" i="0" u="none" strike="noStrike">
                          <a:solidFill>
                            <a:srgbClr val="5A5959"/>
                          </a:solidFill>
                          <a:effectLst/>
                          <a:latin typeface="+mj-lt"/>
                        </a:rPr>
                        <a:t>56%</a:t>
                      </a:r>
                    </a:p>
                  </a:txBody>
                  <a:tcPr marL="7620" marR="7620" marT="7620" marB="0" anchor="ctr">
                    <a:lnL>
                      <a:noFill/>
                    </a:lnL>
                    <a:lnR w="19050" cap="flat" cmpd="sng" algn="ctr">
                      <a:solidFill>
                        <a:srgbClr val="000000"/>
                      </a:solidFill>
                      <a:prstDash val="solid"/>
                      <a:round/>
                      <a:headEnd type="none" w="med" len="med"/>
                      <a:tailEnd type="none" w="med" len="med"/>
                    </a:lnR>
                    <a:lnT>
                      <a:noFill/>
                    </a:lnT>
                    <a:lnB>
                      <a:noFill/>
                    </a:lnB>
                    <a:solidFill>
                      <a:srgbClr val="F49293"/>
                    </a:solidFill>
                  </a:tcPr>
                </a:tc>
                <a:tc>
                  <a:txBody>
                    <a:bodyPr/>
                    <a:lstStyle/>
                    <a:p>
                      <a:pPr algn="r" fontAlgn="b"/>
                      <a:r>
                        <a:rPr lang="en-US" sz="2000" b="0" i="0" u="none" strike="noStrike">
                          <a:solidFill>
                            <a:srgbClr val="5A5959"/>
                          </a:solidFill>
                          <a:effectLst/>
                          <a:latin typeface="+mj-lt"/>
                        </a:rPr>
                        <a:t>56%</a:t>
                      </a:r>
                    </a:p>
                  </a:txBody>
                  <a:tcPr marL="7620" marR="7620" marT="7620" marB="0" anchor="ctr">
                    <a:lnL w="19050" cap="flat" cmpd="sng" algn="ctr">
                      <a:solidFill>
                        <a:srgbClr val="000000"/>
                      </a:solidFill>
                      <a:prstDash val="solid"/>
                      <a:round/>
                      <a:headEnd type="none" w="med" len="med"/>
                      <a:tailEnd type="none" w="med" len="med"/>
                    </a:lnL>
                    <a:lnR>
                      <a:noFill/>
                    </a:lnR>
                    <a:lnT>
                      <a:noFill/>
                    </a:lnT>
                    <a:lnB>
                      <a:noFill/>
                    </a:lnB>
                    <a:solidFill>
                      <a:srgbClr val="F49293"/>
                    </a:solidFill>
                  </a:tcPr>
                </a:tc>
                <a:tc>
                  <a:txBody>
                    <a:bodyPr/>
                    <a:lstStyle/>
                    <a:p>
                      <a:pPr algn="r" fontAlgn="b"/>
                      <a:r>
                        <a:rPr lang="en-US" sz="2000" b="0" i="0" u="none" strike="noStrike">
                          <a:solidFill>
                            <a:srgbClr val="5A5959"/>
                          </a:solidFill>
                          <a:effectLst/>
                          <a:latin typeface="+mj-lt"/>
                        </a:rPr>
                        <a:t>83%</a:t>
                      </a:r>
                    </a:p>
                  </a:txBody>
                  <a:tcPr marL="7620" marR="7620" marT="7620" marB="0" anchor="ctr">
                    <a:lnL>
                      <a:noFill/>
                    </a:lnL>
                    <a:lnR>
                      <a:noFill/>
                    </a:lnR>
                    <a:lnT>
                      <a:noFill/>
                    </a:lnT>
                    <a:lnB>
                      <a:noFill/>
                    </a:lnB>
                    <a:solidFill>
                      <a:srgbClr val="F16E6F"/>
                    </a:solidFill>
                  </a:tcPr>
                </a:tc>
                <a:tc>
                  <a:txBody>
                    <a:bodyPr/>
                    <a:lstStyle/>
                    <a:p>
                      <a:pPr algn="r" fontAlgn="b"/>
                      <a:r>
                        <a:rPr lang="en-US" sz="2000" b="0" i="0" u="none" strike="noStrike">
                          <a:solidFill>
                            <a:srgbClr val="5A5959"/>
                          </a:solidFill>
                          <a:effectLst/>
                          <a:latin typeface="+mj-lt"/>
                        </a:rPr>
                        <a:t>17%</a:t>
                      </a:r>
                    </a:p>
                  </a:txBody>
                  <a:tcPr marL="7620" marR="7620" marT="7620" marB="0" anchor="ctr">
                    <a:lnL>
                      <a:noFill/>
                    </a:lnL>
                    <a:lnR w="19050" cap="flat" cmpd="sng" algn="ctr">
                      <a:solidFill>
                        <a:srgbClr val="000000"/>
                      </a:solidFill>
                      <a:prstDash val="solid"/>
                      <a:round/>
                      <a:headEnd type="none" w="med" len="med"/>
                      <a:tailEnd type="none" w="med" len="med"/>
                    </a:lnR>
                    <a:lnT>
                      <a:noFill/>
                    </a:lnT>
                    <a:lnB>
                      <a:noFill/>
                    </a:lnB>
                    <a:solidFill>
                      <a:srgbClr val="F9C5C5"/>
                    </a:solidFill>
                  </a:tcPr>
                </a:tc>
                <a:tc>
                  <a:txBody>
                    <a:bodyPr/>
                    <a:lstStyle/>
                    <a:p>
                      <a:pPr algn="r" fontAlgn="b"/>
                      <a:r>
                        <a:rPr lang="en-US" sz="2000" b="0" i="0" u="none" strike="noStrike" dirty="0">
                          <a:solidFill>
                            <a:srgbClr val="5A5959"/>
                          </a:solidFill>
                          <a:effectLst/>
                          <a:latin typeface="+mj-lt"/>
                        </a:rPr>
                        <a:t>89%</a:t>
                      </a:r>
                    </a:p>
                  </a:txBody>
                  <a:tcPr marL="7620" marR="7620" marT="7620" marB="0" anchor="ctr">
                    <a:lnL w="19050" cap="flat" cmpd="sng" algn="ctr">
                      <a:solidFill>
                        <a:srgbClr val="000000"/>
                      </a:solidFill>
                      <a:prstDash val="solid"/>
                      <a:round/>
                      <a:headEnd type="none" w="med" len="med"/>
                      <a:tailEnd type="none" w="med" len="med"/>
                    </a:lnL>
                    <a:lnR>
                      <a:noFill/>
                    </a:lnR>
                    <a:lnT>
                      <a:noFill/>
                    </a:lnT>
                    <a:lnB>
                      <a:noFill/>
                    </a:lnB>
                    <a:solidFill>
                      <a:srgbClr val="F06768"/>
                    </a:solidFill>
                  </a:tcPr>
                </a:tc>
                <a:tc>
                  <a:txBody>
                    <a:bodyPr/>
                    <a:lstStyle/>
                    <a:p>
                      <a:pPr algn="r" fontAlgn="b"/>
                      <a:r>
                        <a:rPr lang="en-US" sz="2000" b="0" i="0" u="none" strike="noStrike" dirty="0">
                          <a:solidFill>
                            <a:srgbClr val="5A5959"/>
                          </a:solidFill>
                          <a:effectLst/>
                          <a:latin typeface="+mj-lt"/>
                        </a:rPr>
                        <a:t>100%</a:t>
                      </a:r>
                    </a:p>
                  </a:txBody>
                  <a:tcPr marL="7620" marR="7620" marT="7620" marB="0" anchor="ctr">
                    <a:lnL>
                      <a:noFill/>
                    </a:lnL>
                    <a:lnR>
                      <a:noFill/>
                    </a:lnR>
                    <a:lnT>
                      <a:noFill/>
                    </a:lnT>
                    <a:lnB>
                      <a:noFill/>
                    </a:lnB>
                    <a:solidFill>
                      <a:srgbClr val="EE5859"/>
                    </a:solidFill>
                  </a:tcPr>
                </a:tc>
                <a:tc>
                  <a:txBody>
                    <a:bodyPr/>
                    <a:lstStyle/>
                    <a:p>
                      <a:pPr algn="r" fontAlgn="b"/>
                      <a:r>
                        <a:rPr lang="en-US" sz="2000" b="0" i="0" u="none" strike="noStrike" dirty="0" smtClean="0">
                          <a:solidFill>
                            <a:srgbClr val="5A5959"/>
                          </a:solidFill>
                          <a:effectLst/>
                          <a:latin typeface="+mj-lt"/>
                        </a:rPr>
                        <a:t>28%</a:t>
                      </a:r>
                      <a:endParaRPr lang="en-US" sz="2000" b="0" i="0" u="none" strike="noStrike" dirty="0">
                        <a:solidFill>
                          <a:srgbClr val="5A5959"/>
                        </a:solidFill>
                        <a:effectLst/>
                        <a:latin typeface="+mj-lt"/>
                      </a:endParaRPr>
                    </a:p>
                  </a:txBody>
                  <a:tcPr marL="7620" marR="7620" marT="7620" marB="0" anchor="ctr">
                    <a:lnL>
                      <a:noFill/>
                    </a:lnL>
                    <a:lnR>
                      <a:noFill/>
                    </a:lnR>
                    <a:lnT>
                      <a:noFill/>
                    </a:lnT>
                    <a:lnB>
                      <a:noFill/>
                    </a:lnB>
                    <a:solidFill>
                      <a:srgbClr val="F9C5C5"/>
                    </a:solidFill>
                  </a:tcPr>
                </a:tc>
                <a:extLst>
                  <a:ext uri="{0D108BD9-81ED-4DB2-BD59-A6C34878D82A}">
                    <a16:rowId xmlns:a16="http://schemas.microsoft.com/office/drawing/2014/main" val="909353710"/>
                  </a:ext>
                </a:extLst>
              </a:tr>
              <a:tr h="480047">
                <a:tc>
                  <a:txBody>
                    <a:bodyPr/>
                    <a:lstStyle/>
                    <a:p>
                      <a:pPr algn="ctr" fontAlgn="b"/>
                      <a:r>
                        <a:rPr lang="en-US" sz="2000" b="1" i="0" u="none" strike="noStrike" dirty="0" err="1">
                          <a:solidFill>
                            <a:srgbClr val="5A5959"/>
                          </a:solidFill>
                          <a:effectLst/>
                          <a:latin typeface="+mj-lt"/>
                        </a:rPr>
                        <a:t>Shabunda</a:t>
                      </a:r>
                      <a:endParaRPr lang="en-US" sz="2000" b="1" i="0" u="none" strike="noStrike" dirty="0">
                        <a:solidFill>
                          <a:srgbClr val="5A5959"/>
                        </a:solidFill>
                        <a:effectLst/>
                        <a:latin typeface="+mj-lt"/>
                      </a:endParaRPr>
                    </a:p>
                  </a:txBody>
                  <a:tcPr marL="7620" marR="7620" marT="7620" marB="0" anchor="ctr">
                    <a:lnL>
                      <a:noFill/>
                    </a:lnL>
                    <a:lnR>
                      <a:noFill/>
                    </a:lnR>
                    <a:lnT>
                      <a:noFill/>
                    </a:lnT>
                    <a:lnB>
                      <a:noFill/>
                    </a:lnB>
                  </a:tcPr>
                </a:tc>
                <a:tc>
                  <a:txBody>
                    <a:bodyPr/>
                    <a:lstStyle/>
                    <a:p>
                      <a:pPr algn="r" fontAlgn="b"/>
                      <a:r>
                        <a:rPr lang="en-US" sz="2000" b="0" i="0" u="none" strike="noStrike">
                          <a:solidFill>
                            <a:srgbClr val="5A5959"/>
                          </a:solidFill>
                          <a:effectLst/>
                          <a:latin typeface="+mj-lt"/>
                        </a:rPr>
                        <a:t>10%</a:t>
                      </a:r>
                    </a:p>
                  </a:txBody>
                  <a:tcPr marL="7620" marR="7620" marT="7620" marB="0" anchor="ctr">
                    <a:lnL>
                      <a:noFill/>
                    </a:lnL>
                    <a:lnR>
                      <a:noFill/>
                    </a:lnR>
                    <a:lnT>
                      <a:noFill/>
                    </a:lnT>
                    <a:lnB>
                      <a:noFill/>
                    </a:lnB>
                    <a:solidFill>
                      <a:srgbClr val="FACDCE"/>
                    </a:solidFill>
                  </a:tcPr>
                </a:tc>
                <a:tc>
                  <a:txBody>
                    <a:bodyPr/>
                    <a:lstStyle/>
                    <a:p>
                      <a:pPr algn="r" fontAlgn="b"/>
                      <a:r>
                        <a:rPr lang="en-US" sz="2000" b="0" i="0" u="none" strike="noStrike">
                          <a:solidFill>
                            <a:srgbClr val="5A5959"/>
                          </a:solidFill>
                          <a:effectLst/>
                          <a:latin typeface="+mj-lt"/>
                        </a:rPr>
                        <a:t>45%</a:t>
                      </a:r>
                    </a:p>
                  </a:txBody>
                  <a:tcPr marL="7620" marR="7620" marT="7620" marB="0" anchor="ctr">
                    <a:lnL>
                      <a:noFill/>
                    </a:lnL>
                    <a:lnR>
                      <a:noFill/>
                    </a:lnR>
                    <a:lnT>
                      <a:noFill/>
                    </a:lnT>
                    <a:lnB>
                      <a:noFill/>
                    </a:lnB>
                    <a:solidFill>
                      <a:srgbClr val="F6A0A0"/>
                    </a:solidFill>
                  </a:tcPr>
                </a:tc>
                <a:tc>
                  <a:txBody>
                    <a:bodyPr/>
                    <a:lstStyle/>
                    <a:p>
                      <a:pPr algn="r" fontAlgn="b"/>
                      <a:r>
                        <a:rPr lang="en-US" sz="2000" b="0" i="0" u="none" strike="noStrike">
                          <a:solidFill>
                            <a:srgbClr val="5A5959"/>
                          </a:solidFill>
                          <a:effectLst/>
                          <a:latin typeface="+mj-lt"/>
                        </a:rPr>
                        <a:t>0%</a:t>
                      </a:r>
                    </a:p>
                  </a:txBody>
                  <a:tcPr marL="7620" marR="7620" marT="7620" marB="0" anchor="ctr">
                    <a:lnL>
                      <a:noFill/>
                    </a:lnL>
                    <a:lnR w="19050" cap="flat" cmpd="sng" algn="ctr">
                      <a:solidFill>
                        <a:srgbClr val="000000"/>
                      </a:solidFill>
                      <a:prstDash val="solid"/>
                      <a:round/>
                      <a:headEnd type="none" w="med" len="med"/>
                      <a:tailEnd type="none" w="med" len="med"/>
                    </a:lnR>
                    <a:lnT>
                      <a:noFill/>
                    </a:lnT>
                    <a:lnB>
                      <a:noFill/>
                    </a:lnB>
                    <a:solidFill>
                      <a:srgbClr val="FBDADA"/>
                    </a:solidFill>
                  </a:tcPr>
                </a:tc>
                <a:tc>
                  <a:txBody>
                    <a:bodyPr/>
                    <a:lstStyle/>
                    <a:p>
                      <a:pPr algn="r" fontAlgn="b"/>
                      <a:r>
                        <a:rPr lang="en-US" sz="2000" b="0" i="0" u="none" strike="noStrike">
                          <a:solidFill>
                            <a:srgbClr val="5A5959"/>
                          </a:solidFill>
                          <a:effectLst/>
                          <a:latin typeface="+mj-lt"/>
                        </a:rPr>
                        <a:t>15%</a:t>
                      </a:r>
                    </a:p>
                  </a:txBody>
                  <a:tcPr marL="7620" marR="7620" marT="7620" marB="0" anchor="ctr">
                    <a:lnL w="19050" cap="flat" cmpd="sng" algn="ctr">
                      <a:solidFill>
                        <a:srgbClr val="000000"/>
                      </a:solidFill>
                      <a:prstDash val="solid"/>
                      <a:round/>
                      <a:headEnd type="none" w="med" len="med"/>
                      <a:tailEnd type="none" w="med" len="med"/>
                    </a:lnL>
                    <a:lnR>
                      <a:noFill/>
                    </a:lnR>
                    <a:lnT>
                      <a:noFill/>
                    </a:lnT>
                    <a:lnB>
                      <a:noFill/>
                    </a:lnB>
                    <a:solidFill>
                      <a:srgbClr val="FAC7C7"/>
                    </a:solidFill>
                  </a:tcPr>
                </a:tc>
                <a:tc>
                  <a:txBody>
                    <a:bodyPr/>
                    <a:lstStyle/>
                    <a:p>
                      <a:pPr algn="r" fontAlgn="b"/>
                      <a:r>
                        <a:rPr lang="en-US" sz="2000" b="0" i="0" u="none" strike="noStrike">
                          <a:solidFill>
                            <a:srgbClr val="5A5959"/>
                          </a:solidFill>
                          <a:effectLst/>
                          <a:latin typeface="+mj-lt"/>
                        </a:rPr>
                        <a:t>60%</a:t>
                      </a:r>
                    </a:p>
                  </a:txBody>
                  <a:tcPr marL="7620" marR="7620" marT="7620" marB="0" anchor="ctr">
                    <a:lnL>
                      <a:noFill/>
                    </a:lnL>
                    <a:lnR>
                      <a:noFill/>
                    </a:lnR>
                    <a:lnT>
                      <a:noFill/>
                    </a:lnT>
                    <a:lnB>
                      <a:noFill/>
                    </a:lnB>
                    <a:solidFill>
                      <a:srgbClr val="F48C8D"/>
                    </a:solidFill>
                  </a:tcPr>
                </a:tc>
                <a:tc>
                  <a:txBody>
                    <a:bodyPr/>
                    <a:lstStyle/>
                    <a:p>
                      <a:pPr algn="r" fontAlgn="b"/>
                      <a:r>
                        <a:rPr lang="en-US" sz="2000" b="0" i="0" u="none" strike="noStrike">
                          <a:solidFill>
                            <a:srgbClr val="5A5959"/>
                          </a:solidFill>
                          <a:effectLst/>
                          <a:latin typeface="+mj-lt"/>
                        </a:rPr>
                        <a:t>0%</a:t>
                      </a:r>
                    </a:p>
                  </a:txBody>
                  <a:tcPr marL="7620" marR="7620" marT="7620" marB="0" anchor="ctr">
                    <a:lnL>
                      <a:noFill/>
                    </a:lnL>
                    <a:lnR w="19050" cap="flat" cmpd="sng" algn="ctr">
                      <a:solidFill>
                        <a:srgbClr val="000000"/>
                      </a:solidFill>
                      <a:prstDash val="solid"/>
                      <a:round/>
                      <a:headEnd type="none" w="med" len="med"/>
                      <a:tailEnd type="none" w="med" len="med"/>
                    </a:lnR>
                    <a:lnT>
                      <a:noFill/>
                    </a:lnT>
                    <a:lnB>
                      <a:noFill/>
                    </a:lnB>
                    <a:solidFill>
                      <a:srgbClr val="FBDADA"/>
                    </a:solidFill>
                  </a:tcPr>
                </a:tc>
                <a:tc>
                  <a:txBody>
                    <a:bodyPr/>
                    <a:lstStyle/>
                    <a:p>
                      <a:pPr algn="r" fontAlgn="b"/>
                      <a:r>
                        <a:rPr lang="en-US" sz="2000" b="0" i="0" u="none" strike="noStrike">
                          <a:solidFill>
                            <a:srgbClr val="5A5959"/>
                          </a:solidFill>
                          <a:effectLst/>
                          <a:latin typeface="+mj-lt"/>
                        </a:rPr>
                        <a:t>45%</a:t>
                      </a:r>
                    </a:p>
                  </a:txBody>
                  <a:tcPr marL="7620" marR="7620" marT="7620" marB="0" anchor="ctr">
                    <a:lnL w="19050" cap="flat" cmpd="sng" algn="ctr">
                      <a:solidFill>
                        <a:srgbClr val="000000"/>
                      </a:solidFill>
                      <a:prstDash val="solid"/>
                      <a:round/>
                      <a:headEnd type="none" w="med" len="med"/>
                      <a:tailEnd type="none" w="med" len="med"/>
                    </a:lnL>
                    <a:lnR>
                      <a:noFill/>
                    </a:lnR>
                    <a:lnT>
                      <a:noFill/>
                    </a:lnT>
                    <a:lnB>
                      <a:noFill/>
                    </a:lnB>
                    <a:solidFill>
                      <a:srgbClr val="F6A0A0"/>
                    </a:solidFill>
                  </a:tcPr>
                </a:tc>
                <a:tc>
                  <a:txBody>
                    <a:bodyPr/>
                    <a:lstStyle/>
                    <a:p>
                      <a:pPr algn="r" fontAlgn="b"/>
                      <a:r>
                        <a:rPr lang="en-US" sz="2000" b="0" i="0" u="none" strike="noStrike" dirty="0">
                          <a:solidFill>
                            <a:srgbClr val="5A5959"/>
                          </a:solidFill>
                          <a:effectLst/>
                          <a:latin typeface="+mj-lt"/>
                        </a:rPr>
                        <a:t>100%</a:t>
                      </a:r>
                    </a:p>
                  </a:txBody>
                  <a:tcPr marL="7620" marR="7620" marT="7620" marB="0" anchor="ctr">
                    <a:lnL>
                      <a:noFill/>
                    </a:lnL>
                    <a:lnR>
                      <a:noFill/>
                    </a:lnR>
                    <a:lnT>
                      <a:noFill/>
                    </a:lnT>
                    <a:lnB>
                      <a:noFill/>
                    </a:lnB>
                    <a:solidFill>
                      <a:srgbClr val="EE5859"/>
                    </a:solidFill>
                  </a:tcPr>
                </a:tc>
                <a:tc>
                  <a:txBody>
                    <a:bodyPr/>
                    <a:lstStyle/>
                    <a:p>
                      <a:pPr algn="r" fontAlgn="b"/>
                      <a:r>
                        <a:rPr lang="en-US" sz="2000" b="0" i="0" u="none" strike="noStrike" dirty="0">
                          <a:solidFill>
                            <a:srgbClr val="5A5959"/>
                          </a:solidFill>
                          <a:effectLst/>
                          <a:latin typeface="+mj-lt"/>
                        </a:rPr>
                        <a:t>0%</a:t>
                      </a:r>
                    </a:p>
                  </a:txBody>
                  <a:tcPr marL="7620" marR="7620" marT="7620" marB="0" anchor="ctr">
                    <a:lnL>
                      <a:noFill/>
                    </a:lnL>
                    <a:lnR>
                      <a:noFill/>
                    </a:lnR>
                    <a:lnT>
                      <a:noFill/>
                    </a:lnT>
                    <a:lnB>
                      <a:noFill/>
                    </a:lnB>
                    <a:solidFill>
                      <a:srgbClr val="FBDADA"/>
                    </a:solidFill>
                  </a:tcPr>
                </a:tc>
                <a:extLst>
                  <a:ext uri="{0D108BD9-81ED-4DB2-BD59-A6C34878D82A}">
                    <a16:rowId xmlns:a16="http://schemas.microsoft.com/office/drawing/2014/main" val="646517308"/>
                  </a:ext>
                </a:extLst>
              </a:tr>
              <a:tr h="480047">
                <a:tc>
                  <a:txBody>
                    <a:bodyPr/>
                    <a:lstStyle/>
                    <a:p>
                      <a:pPr algn="ctr" fontAlgn="b"/>
                      <a:r>
                        <a:rPr lang="en-US" sz="2000" b="1" i="0" u="none" strike="noStrike" dirty="0" err="1">
                          <a:solidFill>
                            <a:srgbClr val="5A5959"/>
                          </a:solidFill>
                          <a:effectLst/>
                          <a:latin typeface="+mj-lt"/>
                        </a:rPr>
                        <a:t>Uvira</a:t>
                      </a:r>
                      <a:endParaRPr lang="en-US" sz="2000" b="1" i="0" u="none" strike="noStrike" dirty="0">
                        <a:solidFill>
                          <a:srgbClr val="5A5959"/>
                        </a:solidFill>
                        <a:effectLst/>
                        <a:latin typeface="+mj-lt"/>
                      </a:endParaRPr>
                    </a:p>
                  </a:txBody>
                  <a:tcPr marL="7620" marR="7620" marT="7620" marB="0" anchor="ctr">
                    <a:lnL>
                      <a:noFill/>
                    </a:lnL>
                    <a:lnR>
                      <a:noFill/>
                    </a:lnR>
                    <a:lnT>
                      <a:noFill/>
                    </a:lnT>
                    <a:lnB>
                      <a:noFill/>
                    </a:lnB>
                  </a:tcPr>
                </a:tc>
                <a:tc>
                  <a:txBody>
                    <a:bodyPr/>
                    <a:lstStyle/>
                    <a:p>
                      <a:pPr algn="r" fontAlgn="b"/>
                      <a:r>
                        <a:rPr lang="en-US" sz="2000" b="0" i="0" u="none" strike="noStrike" dirty="0">
                          <a:solidFill>
                            <a:srgbClr val="5A5959"/>
                          </a:solidFill>
                          <a:effectLst/>
                          <a:latin typeface="+mj-lt"/>
                        </a:rPr>
                        <a:t>65%</a:t>
                      </a:r>
                    </a:p>
                  </a:txBody>
                  <a:tcPr marL="7620" marR="7620" marT="7620" marB="0" anchor="ctr">
                    <a:lnL>
                      <a:noFill/>
                    </a:lnL>
                    <a:lnR>
                      <a:noFill/>
                    </a:lnR>
                    <a:lnT>
                      <a:noFill/>
                    </a:lnT>
                    <a:lnB>
                      <a:noFill/>
                    </a:lnB>
                    <a:solidFill>
                      <a:srgbClr val="F38687"/>
                    </a:solidFill>
                  </a:tcPr>
                </a:tc>
                <a:tc>
                  <a:txBody>
                    <a:bodyPr/>
                    <a:lstStyle/>
                    <a:p>
                      <a:pPr algn="r" fontAlgn="b"/>
                      <a:r>
                        <a:rPr lang="en-US" sz="2000" b="0" i="0" u="none" strike="noStrike">
                          <a:solidFill>
                            <a:srgbClr val="5A5959"/>
                          </a:solidFill>
                          <a:effectLst/>
                          <a:latin typeface="+mj-lt"/>
                        </a:rPr>
                        <a:t>65%</a:t>
                      </a:r>
                    </a:p>
                  </a:txBody>
                  <a:tcPr marL="7620" marR="7620" marT="7620" marB="0" anchor="ctr">
                    <a:lnL>
                      <a:noFill/>
                    </a:lnL>
                    <a:lnR>
                      <a:noFill/>
                    </a:lnR>
                    <a:lnT>
                      <a:noFill/>
                    </a:lnT>
                    <a:lnB>
                      <a:noFill/>
                    </a:lnB>
                    <a:solidFill>
                      <a:srgbClr val="F38687"/>
                    </a:solidFill>
                  </a:tcPr>
                </a:tc>
                <a:tc>
                  <a:txBody>
                    <a:bodyPr/>
                    <a:lstStyle/>
                    <a:p>
                      <a:pPr algn="r" fontAlgn="b"/>
                      <a:r>
                        <a:rPr lang="en-US" sz="2000" b="0" i="0" u="none" strike="noStrike">
                          <a:solidFill>
                            <a:srgbClr val="5A5959"/>
                          </a:solidFill>
                          <a:effectLst/>
                          <a:latin typeface="+mj-lt"/>
                        </a:rPr>
                        <a:t>55%</a:t>
                      </a:r>
                    </a:p>
                  </a:txBody>
                  <a:tcPr marL="7620" marR="7620" marT="7620" marB="0" anchor="ctr">
                    <a:lnL>
                      <a:noFill/>
                    </a:lnL>
                    <a:lnR w="19050" cap="flat" cmpd="sng" algn="ctr">
                      <a:solidFill>
                        <a:srgbClr val="000000"/>
                      </a:solidFill>
                      <a:prstDash val="solid"/>
                      <a:round/>
                      <a:headEnd type="none" w="med" len="med"/>
                      <a:tailEnd type="none" w="med" len="med"/>
                    </a:lnR>
                    <a:lnT>
                      <a:noFill/>
                    </a:lnT>
                    <a:lnB>
                      <a:noFill/>
                    </a:lnB>
                    <a:solidFill>
                      <a:srgbClr val="F49394"/>
                    </a:solidFill>
                  </a:tcPr>
                </a:tc>
                <a:tc>
                  <a:txBody>
                    <a:bodyPr/>
                    <a:lstStyle/>
                    <a:p>
                      <a:pPr algn="r" fontAlgn="b"/>
                      <a:r>
                        <a:rPr lang="en-US" sz="2000" b="0" i="0" u="none" strike="noStrike" dirty="0">
                          <a:solidFill>
                            <a:srgbClr val="5A5959"/>
                          </a:solidFill>
                          <a:effectLst/>
                          <a:latin typeface="+mj-lt"/>
                        </a:rPr>
                        <a:t>15%</a:t>
                      </a:r>
                    </a:p>
                  </a:txBody>
                  <a:tcPr marL="7620" marR="7620" marT="7620" marB="0" anchor="ctr">
                    <a:lnL w="19050" cap="flat" cmpd="sng" algn="ctr">
                      <a:solidFill>
                        <a:srgbClr val="000000"/>
                      </a:solidFill>
                      <a:prstDash val="solid"/>
                      <a:round/>
                      <a:headEnd type="none" w="med" len="med"/>
                      <a:tailEnd type="none" w="med" len="med"/>
                    </a:lnL>
                    <a:lnR>
                      <a:noFill/>
                    </a:lnR>
                    <a:lnT>
                      <a:noFill/>
                    </a:lnT>
                    <a:lnB>
                      <a:noFill/>
                    </a:lnB>
                    <a:solidFill>
                      <a:srgbClr val="FAC7C7"/>
                    </a:solidFill>
                  </a:tcPr>
                </a:tc>
                <a:tc>
                  <a:txBody>
                    <a:bodyPr/>
                    <a:lstStyle/>
                    <a:p>
                      <a:pPr algn="r" fontAlgn="b"/>
                      <a:r>
                        <a:rPr lang="en-US" sz="2000" b="0" i="0" u="none" strike="noStrike">
                          <a:solidFill>
                            <a:srgbClr val="5A5959"/>
                          </a:solidFill>
                          <a:effectLst/>
                          <a:latin typeface="+mj-lt"/>
                        </a:rPr>
                        <a:t>25%</a:t>
                      </a:r>
                    </a:p>
                  </a:txBody>
                  <a:tcPr marL="7620" marR="7620" marT="7620" marB="0" anchor="ctr">
                    <a:lnL>
                      <a:noFill/>
                    </a:lnL>
                    <a:lnR>
                      <a:noFill/>
                    </a:lnR>
                    <a:lnT>
                      <a:noFill/>
                    </a:lnT>
                    <a:lnB>
                      <a:noFill/>
                    </a:lnB>
                    <a:solidFill>
                      <a:srgbClr val="F8BABA"/>
                    </a:solidFill>
                  </a:tcPr>
                </a:tc>
                <a:tc>
                  <a:txBody>
                    <a:bodyPr/>
                    <a:lstStyle/>
                    <a:p>
                      <a:pPr algn="r" fontAlgn="b"/>
                      <a:r>
                        <a:rPr lang="en-US" sz="2000" b="0" i="0" u="none" strike="noStrike">
                          <a:solidFill>
                            <a:srgbClr val="5A5959"/>
                          </a:solidFill>
                          <a:effectLst/>
                          <a:latin typeface="+mj-lt"/>
                        </a:rPr>
                        <a:t>20%</a:t>
                      </a:r>
                    </a:p>
                  </a:txBody>
                  <a:tcPr marL="7620" marR="7620" marT="7620" marB="0" anchor="ctr">
                    <a:lnL>
                      <a:noFill/>
                    </a:lnL>
                    <a:lnR w="19050" cap="flat" cmpd="sng" algn="ctr">
                      <a:solidFill>
                        <a:srgbClr val="000000"/>
                      </a:solidFill>
                      <a:prstDash val="solid"/>
                      <a:round/>
                      <a:headEnd type="none" w="med" len="med"/>
                      <a:tailEnd type="none" w="med" len="med"/>
                    </a:lnR>
                    <a:lnT>
                      <a:noFill/>
                    </a:lnT>
                    <a:lnB>
                      <a:noFill/>
                    </a:lnB>
                    <a:solidFill>
                      <a:srgbClr val="F9C0C1"/>
                    </a:solidFill>
                  </a:tcPr>
                </a:tc>
                <a:tc>
                  <a:txBody>
                    <a:bodyPr/>
                    <a:lstStyle/>
                    <a:p>
                      <a:pPr algn="r" fontAlgn="b"/>
                      <a:r>
                        <a:rPr lang="en-US" sz="2000" b="0" i="0" u="none" strike="noStrike">
                          <a:solidFill>
                            <a:srgbClr val="5A5959"/>
                          </a:solidFill>
                          <a:effectLst/>
                          <a:latin typeface="+mj-lt"/>
                        </a:rPr>
                        <a:t>95%</a:t>
                      </a:r>
                    </a:p>
                  </a:txBody>
                  <a:tcPr marL="7620" marR="7620" marT="7620" marB="0" anchor="ctr">
                    <a:lnL w="19050" cap="flat" cmpd="sng" algn="ctr">
                      <a:solidFill>
                        <a:srgbClr val="000000"/>
                      </a:solidFill>
                      <a:prstDash val="solid"/>
                      <a:round/>
                      <a:headEnd type="none" w="med" len="med"/>
                      <a:tailEnd type="none" w="med" len="med"/>
                    </a:lnL>
                    <a:lnR>
                      <a:noFill/>
                    </a:lnR>
                    <a:lnT>
                      <a:noFill/>
                    </a:lnT>
                    <a:lnB>
                      <a:noFill/>
                    </a:lnB>
                    <a:solidFill>
                      <a:srgbClr val="EF5F60"/>
                    </a:solidFill>
                  </a:tcPr>
                </a:tc>
                <a:tc>
                  <a:txBody>
                    <a:bodyPr/>
                    <a:lstStyle/>
                    <a:p>
                      <a:pPr algn="r" fontAlgn="b"/>
                      <a:r>
                        <a:rPr lang="en-US" sz="2000" b="0" i="0" u="none" strike="noStrike">
                          <a:solidFill>
                            <a:srgbClr val="5A5959"/>
                          </a:solidFill>
                          <a:effectLst/>
                          <a:latin typeface="+mj-lt"/>
                        </a:rPr>
                        <a:t>65%</a:t>
                      </a:r>
                    </a:p>
                  </a:txBody>
                  <a:tcPr marL="7620" marR="7620" marT="7620" marB="0" anchor="ctr">
                    <a:lnL>
                      <a:noFill/>
                    </a:lnL>
                    <a:lnR>
                      <a:noFill/>
                    </a:lnR>
                    <a:lnT>
                      <a:noFill/>
                    </a:lnT>
                    <a:lnB>
                      <a:noFill/>
                    </a:lnB>
                    <a:solidFill>
                      <a:srgbClr val="F38687"/>
                    </a:solidFill>
                  </a:tcPr>
                </a:tc>
                <a:tc>
                  <a:txBody>
                    <a:bodyPr/>
                    <a:lstStyle/>
                    <a:p>
                      <a:pPr algn="r" fontAlgn="b"/>
                      <a:r>
                        <a:rPr lang="en-US" sz="2000" b="0" i="0" u="none" strike="noStrike" dirty="0">
                          <a:solidFill>
                            <a:srgbClr val="5A5959"/>
                          </a:solidFill>
                          <a:effectLst/>
                          <a:latin typeface="+mj-lt"/>
                        </a:rPr>
                        <a:t>25%</a:t>
                      </a:r>
                    </a:p>
                  </a:txBody>
                  <a:tcPr marL="7620" marR="7620" marT="7620" marB="0" anchor="ctr">
                    <a:lnL>
                      <a:noFill/>
                    </a:lnL>
                    <a:lnR>
                      <a:noFill/>
                    </a:lnR>
                    <a:lnT>
                      <a:noFill/>
                    </a:lnT>
                    <a:lnB>
                      <a:noFill/>
                    </a:lnB>
                    <a:solidFill>
                      <a:srgbClr val="F8BABA"/>
                    </a:solidFill>
                  </a:tcPr>
                </a:tc>
                <a:extLst>
                  <a:ext uri="{0D108BD9-81ED-4DB2-BD59-A6C34878D82A}">
                    <a16:rowId xmlns:a16="http://schemas.microsoft.com/office/drawing/2014/main" val="1362784956"/>
                  </a:ext>
                </a:extLst>
              </a:tr>
            </a:tbl>
          </a:graphicData>
        </a:graphic>
      </p:graphicFrame>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39072277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365" y="129679"/>
            <a:ext cx="8104000" cy="673028"/>
          </a:xfrm>
        </p:spPr>
        <p:txBody>
          <a:bodyPr>
            <a:noAutofit/>
          </a:bodyPr>
          <a:lstStyle/>
          <a:p>
            <a:r>
              <a:rPr lang="fr-FR" sz="3600" b="0" noProof="0" dirty="0"/>
              <a:t>Matériaux utilisés pour la construction des abris</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
        <p:nvSpPr>
          <p:cNvPr id="10" name="TextBox 9"/>
          <p:cNvSpPr txBox="1"/>
          <p:nvPr/>
        </p:nvSpPr>
        <p:spPr>
          <a:xfrm>
            <a:off x="250020" y="796090"/>
            <a:ext cx="8043568" cy="1015663"/>
          </a:xfrm>
          <a:prstGeom prst="rect">
            <a:avLst/>
          </a:prstGeom>
          <a:noFill/>
        </p:spPr>
        <p:txBody>
          <a:bodyPr wrap="square" rtlCol="0">
            <a:spAutoFit/>
          </a:bodyPr>
          <a:lstStyle/>
          <a:p>
            <a:r>
              <a:rPr lang="fr-FR" sz="2000" b="1" dirty="0">
                <a:solidFill>
                  <a:srgbClr val="5A5959"/>
                </a:solidFill>
              </a:rPr>
              <a:t>% d’AS dans lesquelles les IC estiment que les matériaux suivants sont fréquemment utilisés pour la structure des abris, par groupe de population et ZS :</a:t>
            </a:r>
          </a:p>
        </p:txBody>
      </p:sp>
      <p:graphicFrame>
        <p:nvGraphicFramePr>
          <p:cNvPr id="8" name="Table 7"/>
          <p:cNvGraphicFramePr>
            <a:graphicFrameLocks noGrp="1"/>
          </p:cNvGraphicFramePr>
          <p:nvPr>
            <p:extLst>
              <p:ext uri="{D42A27DB-BD31-4B8C-83A1-F6EECF244321}">
                <p14:modId xmlns:p14="http://schemas.microsoft.com/office/powerpoint/2010/main" val="3813840477"/>
              </p:ext>
            </p:extLst>
          </p:nvPr>
        </p:nvGraphicFramePr>
        <p:xfrm>
          <a:off x="133350" y="1638072"/>
          <a:ext cx="8334375" cy="5058000"/>
        </p:xfrm>
        <a:graphic>
          <a:graphicData uri="http://schemas.openxmlformats.org/drawingml/2006/table">
            <a:tbl>
              <a:tblPr/>
              <a:tblGrid>
                <a:gridCol w="981075">
                  <a:extLst>
                    <a:ext uri="{9D8B030D-6E8A-4147-A177-3AD203B41FA5}">
                      <a16:colId xmlns:a16="http://schemas.microsoft.com/office/drawing/2014/main" val="3964038343"/>
                    </a:ext>
                  </a:extLst>
                </a:gridCol>
                <a:gridCol w="581025">
                  <a:extLst>
                    <a:ext uri="{9D8B030D-6E8A-4147-A177-3AD203B41FA5}">
                      <a16:colId xmlns:a16="http://schemas.microsoft.com/office/drawing/2014/main" val="700840931"/>
                    </a:ext>
                  </a:extLst>
                </a:gridCol>
                <a:gridCol w="723900">
                  <a:extLst>
                    <a:ext uri="{9D8B030D-6E8A-4147-A177-3AD203B41FA5}">
                      <a16:colId xmlns:a16="http://schemas.microsoft.com/office/drawing/2014/main" val="2126010016"/>
                    </a:ext>
                  </a:extLst>
                </a:gridCol>
                <a:gridCol w="409575">
                  <a:extLst>
                    <a:ext uri="{9D8B030D-6E8A-4147-A177-3AD203B41FA5}">
                      <a16:colId xmlns:a16="http://schemas.microsoft.com/office/drawing/2014/main" val="1726222482"/>
                    </a:ext>
                  </a:extLst>
                </a:gridCol>
                <a:gridCol w="676275">
                  <a:extLst>
                    <a:ext uri="{9D8B030D-6E8A-4147-A177-3AD203B41FA5}">
                      <a16:colId xmlns:a16="http://schemas.microsoft.com/office/drawing/2014/main" val="3054364437"/>
                    </a:ext>
                  </a:extLst>
                </a:gridCol>
                <a:gridCol w="593775">
                  <a:extLst>
                    <a:ext uri="{9D8B030D-6E8A-4147-A177-3AD203B41FA5}">
                      <a16:colId xmlns:a16="http://schemas.microsoft.com/office/drawing/2014/main" val="2041102079"/>
                    </a:ext>
                  </a:extLst>
                </a:gridCol>
                <a:gridCol w="637500">
                  <a:extLst>
                    <a:ext uri="{9D8B030D-6E8A-4147-A177-3AD203B41FA5}">
                      <a16:colId xmlns:a16="http://schemas.microsoft.com/office/drawing/2014/main" val="1346583465"/>
                    </a:ext>
                  </a:extLst>
                </a:gridCol>
                <a:gridCol w="525723">
                  <a:extLst>
                    <a:ext uri="{9D8B030D-6E8A-4147-A177-3AD203B41FA5}">
                      <a16:colId xmlns:a16="http://schemas.microsoft.com/office/drawing/2014/main" val="2239065239"/>
                    </a:ext>
                  </a:extLst>
                </a:gridCol>
                <a:gridCol w="641105">
                  <a:extLst>
                    <a:ext uri="{9D8B030D-6E8A-4147-A177-3AD203B41FA5}">
                      <a16:colId xmlns:a16="http://schemas.microsoft.com/office/drawing/2014/main" val="2639893179"/>
                    </a:ext>
                  </a:extLst>
                </a:gridCol>
                <a:gridCol w="641105">
                  <a:extLst>
                    <a:ext uri="{9D8B030D-6E8A-4147-A177-3AD203B41FA5}">
                      <a16:colId xmlns:a16="http://schemas.microsoft.com/office/drawing/2014/main" val="907181392"/>
                    </a:ext>
                  </a:extLst>
                </a:gridCol>
                <a:gridCol w="773751">
                  <a:extLst>
                    <a:ext uri="{9D8B030D-6E8A-4147-A177-3AD203B41FA5}">
                      <a16:colId xmlns:a16="http://schemas.microsoft.com/office/drawing/2014/main" val="80092305"/>
                    </a:ext>
                  </a:extLst>
                </a:gridCol>
                <a:gridCol w="508461">
                  <a:extLst>
                    <a:ext uri="{9D8B030D-6E8A-4147-A177-3AD203B41FA5}">
                      <a16:colId xmlns:a16="http://schemas.microsoft.com/office/drawing/2014/main" val="581430907"/>
                    </a:ext>
                  </a:extLst>
                </a:gridCol>
                <a:gridCol w="641105">
                  <a:extLst>
                    <a:ext uri="{9D8B030D-6E8A-4147-A177-3AD203B41FA5}">
                      <a16:colId xmlns:a16="http://schemas.microsoft.com/office/drawing/2014/main" val="876642544"/>
                    </a:ext>
                  </a:extLst>
                </a:gridCol>
              </a:tblGrid>
              <a:tr h="351345">
                <a:tc>
                  <a:txBody>
                    <a:bodyPr/>
                    <a:lstStyle/>
                    <a:p>
                      <a:pPr algn="l" fontAlgn="b"/>
                      <a:endParaRPr lang="en-US" sz="1800" b="0" i="0" u="none" strike="noStrike" dirty="0">
                        <a:solidFill>
                          <a:srgbClr val="5A5959"/>
                        </a:solidFill>
                        <a:effectLst/>
                        <a:latin typeface="Arial Narrow" panose="020B0606020202030204" pitchFamily="34" charset="0"/>
                      </a:endParaRPr>
                    </a:p>
                  </a:txBody>
                  <a:tcPr marL="5329" marR="5329" marT="5329" marB="0" anchor="b">
                    <a:lnL>
                      <a:noFill/>
                    </a:lnL>
                    <a:lnR>
                      <a:noFill/>
                    </a:lnR>
                    <a:lnT>
                      <a:noFill/>
                    </a:lnT>
                    <a:lnB>
                      <a:noFill/>
                    </a:lnB>
                  </a:tcPr>
                </a:tc>
                <a:tc gridSpan="4">
                  <a:txBody>
                    <a:bodyPr/>
                    <a:lstStyle/>
                    <a:p>
                      <a:pPr algn="ctr" fontAlgn="b"/>
                      <a:r>
                        <a:rPr lang="en-US" sz="1800" b="1" i="0" u="none" strike="noStrike" dirty="0">
                          <a:solidFill>
                            <a:srgbClr val="5A5959"/>
                          </a:solidFill>
                          <a:effectLst/>
                          <a:latin typeface="Arial Narrow" panose="020B0606020202030204" pitchFamily="34" charset="0"/>
                        </a:rPr>
                        <a:t>PDI</a:t>
                      </a:r>
                    </a:p>
                  </a:txBody>
                  <a:tcPr marL="5329" marR="5329" marT="5329" marB="0" anchor="b">
                    <a:lnL>
                      <a:noFill/>
                    </a:lnL>
                    <a:lnR w="1905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gridSpan="4">
                  <a:txBody>
                    <a:bodyPr/>
                    <a:lstStyle/>
                    <a:p>
                      <a:pPr algn="ctr" fontAlgn="b"/>
                      <a:r>
                        <a:rPr lang="en-US" sz="1800" b="1" i="0" u="none" strike="noStrike" dirty="0" err="1">
                          <a:solidFill>
                            <a:srgbClr val="5A5959"/>
                          </a:solidFill>
                          <a:effectLst/>
                          <a:latin typeface="Arial Narrow" panose="020B0606020202030204" pitchFamily="34" charset="0"/>
                        </a:rPr>
                        <a:t>Retournés</a:t>
                      </a:r>
                      <a:endParaRPr lang="en-US" sz="1800" b="1" i="0" u="none" strike="noStrike" dirty="0">
                        <a:solidFill>
                          <a:srgbClr val="5A5959"/>
                        </a:solidFill>
                        <a:effectLst/>
                        <a:latin typeface="Arial Narrow" panose="020B0606020202030204" pitchFamily="34" charset="0"/>
                      </a:endParaRPr>
                    </a:p>
                  </a:txBody>
                  <a:tcPr marL="5329" marR="5329" marT="532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gridSpan="4">
                  <a:txBody>
                    <a:bodyPr/>
                    <a:lstStyle/>
                    <a:p>
                      <a:pPr algn="ctr" fontAlgn="b"/>
                      <a:r>
                        <a:rPr lang="en-US" sz="1800" b="1" i="0" u="none" strike="noStrike" dirty="0">
                          <a:solidFill>
                            <a:srgbClr val="5A5959"/>
                          </a:solidFill>
                          <a:effectLst/>
                          <a:latin typeface="Arial Narrow" panose="020B0606020202030204" pitchFamily="34" charset="0"/>
                        </a:rPr>
                        <a:t>Non-PDI</a:t>
                      </a:r>
                    </a:p>
                  </a:txBody>
                  <a:tcPr marL="5329" marR="5329" marT="5329" marB="0" anchor="b">
                    <a:lnL w="190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020666865"/>
                  </a:ext>
                </a:extLst>
              </a:tr>
              <a:tr h="866665">
                <a:tc>
                  <a:txBody>
                    <a:bodyPr/>
                    <a:lstStyle/>
                    <a:p>
                      <a:pPr algn="l" fontAlgn="b"/>
                      <a:endParaRPr lang="en-US" sz="1800" b="0" i="0" u="none" strike="noStrike" dirty="0">
                        <a:solidFill>
                          <a:srgbClr val="5A5959"/>
                        </a:solidFill>
                        <a:effectLst/>
                        <a:latin typeface="Arial Narrow" panose="020B0606020202030204" pitchFamily="34" charset="0"/>
                      </a:endParaRPr>
                    </a:p>
                  </a:txBody>
                  <a:tcPr marL="5329" marR="5329" marT="5329" marB="0" anchor="b">
                    <a:lnL>
                      <a:noFill/>
                    </a:lnL>
                    <a:lnR>
                      <a:noFill/>
                    </a:lnR>
                    <a:lnT>
                      <a:noFill/>
                    </a:lnT>
                    <a:lnB>
                      <a:noFill/>
                    </a:lnB>
                  </a:tcPr>
                </a:tc>
                <a:tc>
                  <a:txBody>
                    <a:bodyPr/>
                    <a:lstStyle/>
                    <a:p>
                      <a:pPr algn="ctr" fontAlgn="b"/>
                      <a:r>
                        <a:rPr lang="en-US" sz="1600" b="1" i="0" u="none" strike="noStrike" dirty="0" err="1">
                          <a:solidFill>
                            <a:srgbClr val="5A5959"/>
                          </a:solidFill>
                          <a:effectLst/>
                          <a:latin typeface="Arial Narrow" panose="020B0606020202030204" pitchFamily="34" charset="0"/>
                        </a:rPr>
                        <a:t>Argile</a:t>
                      </a:r>
                      <a:r>
                        <a:rPr lang="en-US" sz="1600" b="1" i="0" u="none" strike="noStrike" dirty="0">
                          <a:solidFill>
                            <a:srgbClr val="5A5959"/>
                          </a:solidFill>
                          <a:effectLst/>
                          <a:latin typeface="Arial Narrow" panose="020B0606020202030204" pitchFamily="34" charset="0"/>
                        </a:rPr>
                        <a:t> Nature</a:t>
                      </a:r>
                    </a:p>
                  </a:txBody>
                  <a:tcPr marL="5329" marR="5329" marT="5329" marB="0" anchor="ctr">
                    <a:lnL>
                      <a:noFill/>
                    </a:lnL>
                    <a:lnR>
                      <a:noFill/>
                    </a:lnR>
                    <a:lnT>
                      <a:noFill/>
                    </a:lnT>
                    <a:lnB>
                      <a:noFill/>
                    </a:lnB>
                  </a:tcPr>
                </a:tc>
                <a:tc>
                  <a:txBody>
                    <a:bodyPr/>
                    <a:lstStyle/>
                    <a:p>
                      <a:pPr algn="ctr" fontAlgn="b"/>
                      <a:r>
                        <a:rPr lang="en-US" sz="1600" b="1" i="0" u="none" strike="noStrike" dirty="0" err="1" smtClean="0">
                          <a:solidFill>
                            <a:srgbClr val="5A5959"/>
                          </a:solidFill>
                          <a:effectLst/>
                          <a:latin typeface="Arial Narrow" panose="020B0606020202030204" pitchFamily="34" charset="0"/>
                        </a:rPr>
                        <a:t>Bambou</a:t>
                      </a:r>
                      <a:r>
                        <a:rPr lang="en-US" sz="1600" b="1" i="0" u="none" strike="noStrike" dirty="0" smtClean="0">
                          <a:solidFill>
                            <a:srgbClr val="5A5959"/>
                          </a:solidFill>
                          <a:effectLst/>
                          <a:latin typeface="Arial Narrow" panose="020B0606020202030204" pitchFamily="34" charset="0"/>
                        </a:rPr>
                        <a:t> </a:t>
                      </a:r>
                      <a:r>
                        <a:rPr lang="en-US" sz="1600" b="1" i="0" u="none" strike="noStrike" dirty="0" err="1">
                          <a:solidFill>
                            <a:srgbClr val="5A5959"/>
                          </a:solidFill>
                          <a:effectLst/>
                          <a:latin typeface="Arial Narrow" panose="020B0606020202030204" pitchFamily="34" charset="0"/>
                        </a:rPr>
                        <a:t>boue</a:t>
                      </a:r>
                      <a:endParaRPr lang="en-US" sz="1600" b="1" i="0" u="none" strike="noStrike" dirty="0">
                        <a:solidFill>
                          <a:srgbClr val="5A5959"/>
                        </a:solidFill>
                        <a:effectLst/>
                        <a:latin typeface="Arial Narrow" panose="020B0606020202030204" pitchFamily="34" charset="0"/>
                      </a:endParaRPr>
                    </a:p>
                  </a:txBody>
                  <a:tcPr marL="5329" marR="5329" marT="5329" marB="0" anchor="ctr">
                    <a:lnL>
                      <a:noFill/>
                    </a:lnL>
                    <a:lnR>
                      <a:noFill/>
                    </a:lnR>
                    <a:lnT>
                      <a:noFill/>
                    </a:lnT>
                    <a:lnB>
                      <a:noFill/>
                    </a:lnB>
                  </a:tcPr>
                </a:tc>
                <a:tc>
                  <a:txBody>
                    <a:bodyPr/>
                    <a:lstStyle/>
                    <a:p>
                      <a:pPr algn="ctr" fontAlgn="b"/>
                      <a:r>
                        <a:rPr lang="en-US" sz="1600" b="1" i="0" u="none" strike="noStrike" dirty="0">
                          <a:solidFill>
                            <a:srgbClr val="5A5959"/>
                          </a:solidFill>
                          <a:effectLst/>
                          <a:latin typeface="Arial Narrow" panose="020B0606020202030204" pitchFamily="34" charset="0"/>
                        </a:rPr>
                        <a:t>Bois</a:t>
                      </a:r>
                    </a:p>
                  </a:txBody>
                  <a:tcPr marL="5329" marR="5329" marT="5329" marB="0" anchor="ctr">
                    <a:lnL>
                      <a:noFill/>
                    </a:lnL>
                    <a:lnR>
                      <a:noFill/>
                    </a:lnR>
                    <a:lnT>
                      <a:noFill/>
                    </a:lnT>
                    <a:lnB>
                      <a:noFill/>
                    </a:lnB>
                  </a:tcPr>
                </a:tc>
                <a:tc>
                  <a:txBody>
                    <a:bodyPr/>
                    <a:lstStyle/>
                    <a:p>
                      <a:pPr algn="ctr" fontAlgn="b"/>
                      <a:r>
                        <a:rPr lang="en-US" sz="1600" b="1" i="0" u="none" strike="noStrike" dirty="0" err="1" smtClean="0">
                          <a:solidFill>
                            <a:srgbClr val="5A5959"/>
                          </a:solidFill>
                          <a:effectLst/>
                          <a:latin typeface="Arial Narrow" panose="020B0606020202030204" pitchFamily="34" charset="0"/>
                        </a:rPr>
                        <a:t>Brique</a:t>
                      </a:r>
                      <a:r>
                        <a:rPr lang="en-US" sz="1600" b="1" i="0" u="none" strike="noStrike" dirty="0" smtClean="0">
                          <a:solidFill>
                            <a:srgbClr val="5A5959"/>
                          </a:solidFill>
                          <a:effectLst/>
                          <a:latin typeface="Arial Narrow" panose="020B0606020202030204" pitchFamily="34" charset="0"/>
                        </a:rPr>
                        <a:t> </a:t>
                      </a:r>
                      <a:r>
                        <a:rPr lang="en-US" sz="1600" b="1" i="0" u="none" strike="noStrike" dirty="0">
                          <a:solidFill>
                            <a:srgbClr val="5A5959"/>
                          </a:solidFill>
                          <a:effectLst/>
                          <a:latin typeface="Arial Narrow" panose="020B0606020202030204" pitchFamily="34" charset="0"/>
                        </a:rPr>
                        <a:t>Adobe</a:t>
                      </a:r>
                    </a:p>
                  </a:txBody>
                  <a:tcPr marL="5329" marR="5329" marT="5329" marB="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600" b="1" i="0" u="none" strike="noStrike" dirty="0" err="1">
                          <a:solidFill>
                            <a:srgbClr val="5A5959"/>
                          </a:solidFill>
                          <a:effectLst/>
                          <a:latin typeface="Arial Narrow" panose="020B0606020202030204" pitchFamily="34" charset="0"/>
                        </a:rPr>
                        <a:t>Argile</a:t>
                      </a:r>
                      <a:r>
                        <a:rPr lang="en-US" sz="1600" b="1" i="0" u="none" strike="noStrike" dirty="0">
                          <a:solidFill>
                            <a:srgbClr val="5A5959"/>
                          </a:solidFill>
                          <a:effectLst/>
                          <a:latin typeface="Arial Narrow" panose="020B0606020202030204" pitchFamily="34" charset="0"/>
                        </a:rPr>
                        <a:t> Nature</a:t>
                      </a:r>
                    </a:p>
                  </a:txBody>
                  <a:tcPr marL="5329" marR="5329" marT="5329"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600" b="1" i="0" u="none" strike="noStrike" dirty="0" err="1" smtClean="0">
                          <a:solidFill>
                            <a:srgbClr val="5A5959"/>
                          </a:solidFill>
                          <a:effectLst/>
                          <a:latin typeface="Arial Narrow" panose="020B0606020202030204" pitchFamily="34" charset="0"/>
                        </a:rPr>
                        <a:t>Bambou</a:t>
                      </a:r>
                      <a:r>
                        <a:rPr lang="en-US" sz="1600" b="1" i="0" u="none" strike="noStrike" dirty="0" smtClean="0">
                          <a:solidFill>
                            <a:srgbClr val="5A5959"/>
                          </a:solidFill>
                          <a:effectLst/>
                          <a:latin typeface="Arial Narrow" panose="020B0606020202030204" pitchFamily="34" charset="0"/>
                        </a:rPr>
                        <a:t> </a:t>
                      </a:r>
                      <a:r>
                        <a:rPr lang="en-US" sz="1600" b="1" i="0" u="none" strike="noStrike" dirty="0" err="1">
                          <a:solidFill>
                            <a:srgbClr val="5A5959"/>
                          </a:solidFill>
                          <a:effectLst/>
                          <a:latin typeface="Arial Narrow" panose="020B0606020202030204" pitchFamily="34" charset="0"/>
                        </a:rPr>
                        <a:t>boue</a:t>
                      </a:r>
                      <a:endParaRPr lang="en-US" sz="1600" b="1" i="0" u="none" strike="noStrike" dirty="0">
                        <a:solidFill>
                          <a:srgbClr val="5A5959"/>
                        </a:solidFill>
                        <a:effectLst/>
                        <a:latin typeface="Arial Narrow" panose="020B0606020202030204" pitchFamily="34" charset="0"/>
                      </a:endParaRPr>
                    </a:p>
                  </a:txBody>
                  <a:tcPr marL="5329" marR="5329" marT="5329" marB="0" anchor="ctr">
                    <a:lnL>
                      <a:noFill/>
                    </a:lnL>
                    <a:lnR>
                      <a:noFill/>
                    </a:lnR>
                    <a:lnT>
                      <a:noFill/>
                    </a:lnT>
                    <a:lnB>
                      <a:noFill/>
                    </a:lnB>
                  </a:tcPr>
                </a:tc>
                <a:tc>
                  <a:txBody>
                    <a:bodyPr/>
                    <a:lstStyle/>
                    <a:p>
                      <a:pPr algn="ctr" fontAlgn="b"/>
                      <a:r>
                        <a:rPr lang="en-US" sz="1600" b="1" i="0" u="none" strike="noStrike" dirty="0">
                          <a:solidFill>
                            <a:srgbClr val="5A5959"/>
                          </a:solidFill>
                          <a:effectLst/>
                          <a:latin typeface="Arial Narrow" panose="020B0606020202030204" pitchFamily="34" charset="0"/>
                        </a:rPr>
                        <a:t>Bois</a:t>
                      </a:r>
                    </a:p>
                  </a:txBody>
                  <a:tcPr marL="5329" marR="5329" marT="5329" marB="0" anchor="ctr">
                    <a:lnL>
                      <a:noFill/>
                    </a:lnL>
                    <a:lnR>
                      <a:noFill/>
                    </a:lnR>
                    <a:lnT>
                      <a:noFill/>
                    </a:lnT>
                    <a:lnB>
                      <a:noFill/>
                    </a:lnB>
                  </a:tcPr>
                </a:tc>
                <a:tc>
                  <a:txBody>
                    <a:bodyPr/>
                    <a:lstStyle/>
                    <a:p>
                      <a:pPr algn="ctr" fontAlgn="b"/>
                      <a:r>
                        <a:rPr lang="en-US" sz="1600" b="1" i="0" u="none" strike="noStrike" dirty="0" err="1" smtClean="0">
                          <a:solidFill>
                            <a:srgbClr val="5A5959"/>
                          </a:solidFill>
                          <a:effectLst/>
                          <a:latin typeface="Arial Narrow" panose="020B0606020202030204" pitchFamily="34" charset="0"/>
                        </a:rPr>
                        <a:t>BriqueAdobe</a:t>
                      </a:r>
                      <a:endParaRPr lang="en-US" sz="1600" b="1" i="0" u="none" strike="noStrike" dirty="0">
                        <a:solidFill>
                          <a:srgbClr val="5A5959"/>
                        </a:solidFill>
                        <a:effectLst/>
                        <a:latin typeface="Arial Narrow" panose="020B0606020202030204" pitchFamily="34" charset="0"/>
                      </a:endParaRPr>
                    </a:p>
                  </a:txBody>
                  <a:tcPr marL="5329" marR="5329" marT="5329" marB="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600" b="1" i="0" u="none" strike="noStrike" dirty="0" err="1">
                          <a:solidFill>
                            <a:srgbClr val="5A5959"/>
                          </a:solidFill>
                          <a:effectLst/>
                          <a:latin typeface="Arial Narrow" panose="020B0606020202030204" pitchFamily="34" charset="0"/>
                        </a:rPr>
                        <a:t>Argile</a:t>
                      </a:r>
                      <a:r>
                        <a:rPr lang="en-US" sz="1600" b="1" i="0" u="none" strike="noStrike" dirty="0">
                          <a:solidFill>
                            <a:srgbClr val="5A5959"/>
                          </a:solidFill>
                          <a:effectLst/>
                          <a:latin typeface="Arial Narrow" panose="020B0606020202030204" pitchFamily="34" charset="0"/>
                        </a:rPr>
                        <a:t> Nature</a:t>
                      </a:r>
                    </a:p>
                  </a:txBody>
                  <a:tcPr marL="5329" marR="5329" marT="5329" marB="0" anchor="ctr">
                    <a:lnL w="190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600" b="1" i="0" u="none" strike="noStrike" dirty="0" err="1">
                          <a:solidFill>
                            <a:srgbClr val="5A5959"/>
                          </a:solidFill>
                          <a:effectLst/>
                          <a:latin typeface="Arial Narrow" panose="020B0606020202030204" pitchFamily="34" charset="0"/>
                        </a:rPr>
                        <a:t>Bambou</a:t>
                      </a:r>
                      <a:r>
                        <a:rPr lang="en-US" sz="1600" b="1" i="0" u="none" strike="noStrike" dirty="0">
                          <a:solidFill>
                            <a:srgbClr val="5A5959"/>
                          </a:solidFill>
                          <a:effectLst/>
                          <a:latin typeface="Arial Narrow" panose="020B0606020202030204" pitchFamily="34" charset="0"/>
                        </a:rPr>
                        <a:t> </a:t>
                      </a:r>
                      <a:r>
                        <a:rPr lang="en-US" sz="1600" b="1" i="0" u="none" strike="noStrike" dirty="0" err="1" smtClean="0">
                          <a:solidFill>
                            <a:srgbClr val="5A5959"/>
                          </a:solidFill>
                          <a:effectLst/>
                          <a:latin typeface="Arial Narrow" panose="020B0606020202030204" pitchFamily="34" charset="0"/>
                        </a:rPr>
                        <a:t>boue</a:t>
                      </a:r>
                      <a:endParaRPr lang="en-US" sz="1600" b="1" i="0" u="none" strike="noStrike" dirty="0">
                        <a:solidFill>
                          <a:srgbClr val="5A5959"/>
                        </a:solidFill>
                        <a:effectLst/>
                        <a:latin typeface="Arial Narrow" panose="020B0606020202030204" pitchFamily="34" charset="0"/>
                      </a:endParaRPr>
                    </a:p>
                  </a:txBody>
                  <a:tcPr marL="5329" marR="5329" marT="5329" marB="0" anchor="ctr">
                    <a:lnL>
                      <a:noFill/>
                    </a:lnL>
                    <a:lnR>
                      <a:noFill/>
                    </a:lnR>
                    <a:lnT>
                      <a:noFill/>
                    </a:lnT>
                    <a:lnB>
                      <a:noFill/>
                    </a:lnB>
                  </a:tcPr>
                </a:tc>
                <a:tc>
                  <a:txBody>
                    <a:bodyPr/>
                    <a:lstStyle/>
                    <a:p>
                      <a:pPr algn="ctr" fontAlgn="b"/>
                      <a:r>
                        <a:rPr lang="en-US" sz="1600" b="1" i="0" u="none" strike="noStrike" dirty="0">
                          <a:solidFill>
                            <a:srgbClr val="5A5959"/>
                          </a:solidFill>
                          <a:effectLst/>
                          <a:latin typeface="Arial Narrow" panose="020B0606020202030204" pitchFamily="34" charset="0"/>
                        </a:rPr>
                        <a:t>Bois</a:t>
                      </a:r>
                    </a:p>
                  </a:txBody>
                  <a:tcPr marL="5329" marR="5329" marT="5329" marB="0" anchor="ctr">
                    <a:lnL>
                      <a:noFill/>
                    </a:lnL>
                    <a:lnR>
                      <a:noFill/>
                    </a:lnR>
                    <a:lnT>
                      <a:noFill/>
                    </a:lnT>
                    <a:lnB>
                      <a:noFill/>
                    </a:lnB>
                  </a:tcPr>
                </a:tc>
                <a:tc>
                  <a:txBody>
                    <a:bodyPr/>
                    <a:lstStyle/>
                    <a:p>
                      <a:pPr algn="ctr" fontAlgn="b"/>
                      <a:r>
                        <a:rPr lang="en-US" sz="1600" b="1" i="0" u="none" strike="noStrike" dirty="0" err="1" smtClean="0">
                          <a:solidFill>
                            <a:srgbClr val="5A5959"/>
                          </a:solidFill>
                          <a:effectLst/>
                          <a:latin typeface="Arial Narrow" panose="020B0606020202030204" pitchFamily="34" charset="0"/>
                        </a:rPr>
                        <a:t>BriqueAdobe</a:t>
                      </a:r>
                      <a:endParaRPr lang="en-US" sz="1600" b="1" i="0" u="none" strike="noStrike" dirty="0">
                        <a:solidFill>
                          <a:srgbClr val="5A5959"/>
                        </a:solidFill>
                        <a:effectLst/>
                        <a:latin typeface="Arial Narrow" panose="020B0606020202030204" pitchFamily="34" charset="0"/>
                      </a:endParaRPr>
                    </a:p>
                  </a:txBody>
                  <a:tcPr marL="5329" marR="5329" marT="5329" marB="0" anchor="ctr">
                    <a:lnL>
                      <a:noFill/>
                    </a:lnL>
                    <a:lnR>
                      <a:noFill/>
                    </a:lnR>
                    <a:lnT>
                      <a:noFill/>
                    </a:lnT>
                    <a:lnB>
                      <a:noFill/>
                    </a:lnB>
                  </a:tcPr>
                </a:tc>
                <a:extLst>
                  <a:ext uri="{0D108BD9-81ED-4DB2-BD59-A6C34878D82A}">
                    <a16:rowId xmlns:a16="http://schemas.microsoft.com/office/drawing/2014/main" val="2091720606"/>
                  </a:ext>
                </a:extLst>
              </a:tr>
              <a:tr h="451131">
                <a:tc>
                  <a:txBody>
                    <a:bodyPr/>
                    <a:lstStyle/>
                    <a:p>
                      <a:pPr algn="ctr" fontAlgn="b"/>
                      <a:r>
                        <a:rPr lang="en-US" sz="1800" b="1" i="0" u="none" strike="noStrike" dirty="0" err="1" smtClean="0">
                          <a:solidFill>
                            <a:srgbClr val="5A5959"/>
                          </a:solidFill>
                          <a:effectLst/>
                          <a:latin typeface="Arial Narrow" panose="020B0606020202030204" pitchFamily="34" charset="0"/>
                        </a:rPr>
                        <a:t>Kabamb</a:t>
                      </a:r>
                      <a:r>
                        <a:rPr lang="en-US" sz="1800" b="1" i="0" u="none" strike="noStrike" dirty="0" smtClean="0">
                          <a:solidFill>
                            <a:srgbClr val="5A5959"/>
                          </a:solidFill>
                          <a:effectLst/>
                          <a:latin typeface="Arial Narrow" panose="020B0606020202030204" pitchFamily="34" charset="0"/>
                        </a:rPr>
                        <a:t>.</a:t>
                      </a:r>
                      <a:endParaRPr lang="en-US" sz="1800" b="1" i="0" u="none" strike="noStrike" dirty="0">
                        <a:solidFill>
                          <a:srgbClr val="5A5959"/>
                        </a:solidFill>
                        <a:effectLst/>
                        <a:latin typeface="Arial Narrow" panose="020B0606020202030204" pitchFamily="34" charset="0"/>
                      </a:endParaRPr>
                    </a:p>
                  </a:txBody>
                  <a:tcPr marL="5329" marR="5329" marT="5329" marB="0" anchor="ctr">
                    <a:lnL>
                      <a:noFill/>
                    </a:lnL>
                    <a:lnR>
                      <a:noFill/>
                    </a:lnR>
                    <a:lnT>
                      <a:noFill/>
                    </a:lnT>
                    <a:lnB>
                      <a:noFill/>
                    </a:lnB>
                  </a:tcPr>
                </a:tc>
                <a:tc>
                  <a:txBody>
                    <a:bodyPr/>
                    <a:lstStyle/>
                    <a:p>
                      <a:pPr algn="r" fontAlgn="b"/>
                      <a:r>
                        <a:rPr lang="en-US" sz="1800" b="0" i="0" u="none" strike="noStrike">
                          <a:solidFill>
                            <a:srgbClr val="5A5959"/>
                          </a:solidFill>
                          <a:effectLst/>
                          <a:latin typeface="Arial Narrow" panose="020B0606020202030204" pitchFamily="34" charset="0"/>
                        </a:rPr>
                        <a:t>77%</a:t>
                      </a:r>
                    </a:p>
                  </a:txBody>
                  <a:tcPr marL="5329" marR="5329" marT="5329" marB="0" anchor="b">
                    <a:lnL>
                      <a:noFill/>
                    </a:lnL>
                    <a:lnR>
                      <a:noFill/>
                    </a:lnR>
                    <a:lnT>
                      <a:noFill/>
                    </a:lnT>
                    <a:lnB>
                      <a:noFill/>
                    </a:lnB>
                    <a:solidFill>
                      <a:srgbClr val="F17677"/>
                    </a:solidFill>
                  </a:tcPr>
                </a:tc>
                <a:tc>
                  <a:txBody>
                    <a:bodyPr/>
                    <a:lstStyle/>
                    <a:p>
                      <a:pPr algn="r" fontAlgn="b"/>
                      <a:r>
                        <a:rPr lang="en-US" sz="1800" b="0" i="0" u="none" strike="noStrike">
                          <a:solidFill>
                            <a:srgbClr val="5A5959"/>
                          </a:solidFill>
                          <a:effectLst/>
                          <a:latin typeface="Arial Narrow" panose="020B0606020202030204" pitchFamily="34" charset="0"/>
                        </a:rPr>
                        <a:t>31%</a:t>
                      </a:r>
                    </a:p>
                  </a:txBody>
                  <a:tcPr marL="5329" marR="5329" marT="5329" marB="0" anchor="b">
                    <a:lnL>
                      <a:noFill/>
                    </a:lnL>
                    <a:lnR>
                      <a:noFill/>
                    </a:lnR>
                    <a:lnT>
                      <a:noFill/>
                    </a:lnT>
                    <a:lnB>
                      <a:noFill/>
                    </a:lnB>
                    <a:solidFill>
                      <a:srgbClr val="F7B2B3"/>
                    </a:solidFill>
                  </a:tcPr>
                </a:tc>
                <a:tc>
                  <a:txBody>
                    <a:bodyPr/>
                    <a:lstStyle/>
                    <a:p>
                      <a:pPr algn="r" fontAlgn="b"/>
                      <a:r>
                        <a:rPr lang="en-US" sz="1800" b="0" i="0" u="none" strike="noStrike" dirty="0">
                          <a:solidFill>
                            <a:srgbClr val="5A5959"/>
                          </a:solidFill>
                          <a:effectLst/>
                          <a:latin typeface="Arial Narrow" panose="020B0606020202030204" pitchFamily="34" charset="0"/>
                        </a:rPr>
                        <a:t>0%</a:t>
                      </a:r>
                    </a:p>
                  </a:txBody>
                  <a:tcPr marL="5329" marR="5329" marT="5329" marB="0" anchor="b">
                    <a:lnL>
                      <a:noFill/>
                    </a:lnL>
                    <a:lnR>
                      <a:noFill/>
                    </a:lnR>
                    <a:lnT>
                      <a:noFill/>
                    </a:lnT>
                    <a:lnB>
                      <a:noFill/>
                    </a:lnB>
                    <a:solidFill>
                      <a:srgbClr val="FBDADA"/>
                    </a:solidFill>
                  </a:tcPr>
                </a:tc>
                <a:tc>
                  <a:txBody>
                    <a:bodyPr/>
                    <a:lstStyle/>
                    <a:p>
                      <a:pPr algn="r" fontAlgn="b"/>
                      <a:r>
                        <a:rPr lang="en-US" sz="1800" b="0" i="0" u="none" strike="noStrike" dirty="0">
                          <a:solidFill>
                            <a:srgbClr val="5A5959"/>
                          </a:solidFill>
                          <a:effectLst/>
                          <a:latin typeface="Arial Narrow" panose="020B0606020202030204" pitchFamily="34" charset="0"/>
                        </a:rPr>
                        <a:t>54%</a:t>
                      </a:r>
                    </a:p>
                  </a:txBody>
                  <a:tcPr marL="5329" marR="5329" marT="5329" marB="0" anchor="b">
                    <a:lnL>
                      <a:noFill/>
                    </a:lnL>
                    <a:lnR w="19050" cap="flat" cmpd="sng" algn="ctr">
                      <a:solidFill>
                        <a:srgbClr val="000000"/>
                      </a:solidFill>
                      <a:prstDash val="solid"/>
                      <a:round/>
                      <a:headEnd type="none" w="med" len="med"/>
                      <a:tailEnd type="none" w="med" len="med"/>
                    </a:lnR>
                    <a:lnT>
                      <a:noFill/>
                    </a:lnT>
                    <a:lnB>
                      <a:noFill/>
                    </a:lnB>
                    <a:solidFill>
                      <a:srgbClr val="F49495"/>
                    </a:solidFill>
                  </a:tcPr>
                </a:tc>
                <a:tc>
                  <a:txBody>
                    <a:bodyPr/>
                    <a:lstStyle/>
                    <a:p>
                      <a:pPr algn="r" fontAlgn="b"/>
                      <a:r>
                        <a:rPr lang="en-US" sz="1800" b="0" i="0" u="none" strike="noStrike" dirty="0">
                          <a:solidFill>
                            <a:srgbClr val="5A5959"/>
                          </a:solidFill>
                          <a:effectLst/>
                          <a:latin typeface="Arial Narrow" panose="020B0606020202030204" pitchFamily="34" charset="0"/>
                        </a:rPr>
                        <a:t>77%</a:t>
                      </a:r>
                    </a:p>
                  </a:txBody>
                  <a:tcPr marL="5329" marR="5329" marT="5329" marB="0" anchor="b">
                    <a:lnL w="19050" cap="flat" cmpd="sng" algn="ctr">
                      <a:solidFill>
                        <a:srgbClr val="000000"/>
                      </a:solidFill>
                      <a:prstDash val="solid"/>
                      <a:round/>
                      <a:headEnd type="none" w="med" len="med"/>
                      <a:tailEnd type="none" w="med" len="med"/>
                    </a:lnL>
                    <a:lnR>
                      <a:noFill/>
                    </a:lnR>
                    <a:lnT>
                      <a:noFill/>
                    </a:lnT>
                    <a:lnB>
                      <a:noFill/>
                    </a:lnB>
                    <a:solidFill>
                      <a:srgbClr val="F17677"/>
                    </a:solidFill>
                  </a:tcPr>
                </a:tc>
                <a:tc>
                  <a:txBody>
                    <a:bodyPr/>
                    <a:lstStyle/>
                    <a:p>
                      <a:pPr algn="r" fontAlgn="b"/>
                      <a:r>
                        <a:rPr lang="en-US" sz="1800" b="0" i="0" u="none" strike="noStrike" dirty="0">
                          <a:solidFill>
                            <a:srgbClr val="5A5959"/>
                          </a:solidFill>
                          <a:effectLst/>
                          <a:latin typeface="Arial Narrow" panose="020B0606020202030204" pitchFamily="34" charset="0"/>
                        </a:rPr>
                        <a:t>31%</a:t>
                      </a:r>
                    </a:p>
                  </a:txBody>
                  <a:tcPr marL="5329" marR="5329" marT="5329" marB="0" anchor="b">
                    <a:lnL>
                      <a:noFill/>
                    </a:lnL>
                    <a:lnR>
                      <a:noFill/>
                    </a:lnR>
                    <a:lnT>
                      <a:noFill/>
                    </a:lnT>
                    <a:lnB>
                      <a:noFill/>
                    </a:lnB>
                    <a:solidFill>
                      <a:srgbClr val="F7B2B3"/>
                    </a:solidFill>
                  </a:tcPr>
                </a:tc>
                <a:tc>
                  <a:txBody>
                    <a:bodyPr/>
                    <a:lstStyle/>
                    <a:p>
                      <a:pPr algn="r" fontAlgn="b"/>
                      <a:r>
                        <a:rPr lang="en-US" sz="1800" b="0" i="0" u="none" strike="noStrike">
                          <a:solidFill>
                            <a:srgbClr val="5A5959"/>
                          </a:solidFill>
                          <a:effectLst/>
                          <a:latin typeface="Arial Narrow" panose="020B0606020202030204" pitchFamily="34" charset="0"/>
                        </a:rPr>
                        <a:t>46%</a:t>
                      </a:r>
                    </a:p>
                  </a:txBody>
                  <a:tcPr marL="5329" marR="5329" marT="5329" marB="0" anchor="b">
                    <a:lnL>
                      <a:noFill/>
                    </a:lnL>
                    <a:lnR>
                      <a:noFill/>
                    </a:lnR>
                    <a:lnT>
                      <a:noFill/>
                    </a:lnT>
                    <a:lnB>
                      <a:noFill/>
                    </a:lnB>
                    <a:solidFill>
                      <a:srgbClr val="F59E9F"/>
                    </a:solidFill>
                  </a:tcPr>
                </a:tc>
                <a:tc>
                  <a:txBody>
                    <a:bodyPr/>
                    <a:lstStyle/>
                    <a:p>
                      <a:pPr algn="r" fontAlgn="b"/>
                      <a:r>
                        <a:rPr lang="en-US" sz="1800" b="0" i="0" u="none" strike="noStrike">
                          <a:solidFill>
                            <a:srgbClr val="5A5959"/>
                          </a:solidFill>
                          <a:effectLst/>
                          <a:latin typeface="Arial Narrow" panose="020B0606020202030204" pitchFamily="34" charset="0"/>
                        </a:rPr>
                        <a:t>69%</a:t>
                      </a:r>
                    </a:p>
                  </a:txBody>
                  <a:tcPr marL="5329" marR="5329" marT="5329" marB="0" anchor="b">
                    <a:lnL>
                      <a:noFill/>
                    </a:lnL>
                    <a:lnR w="19050" cap="flat" cmpd="sng" algn="ctr">
                      <a:solidFill>
                        <a:srgbClr val="000000"/>
                      </a:solidFill>
                      <a:prstDash val="solid"/>
                      <a:round/>
                      <a:headEnd type="none" w="med" len="med"/>
                      <a:tailEnd type="none" w="med" len="med"/>
                    </a:lnR>
                    <a:lnT>
                      <a:noFill/>
                    </a:lnT>
                    <a:lnB>
                      <a:noFill/>
                    </a:lnB>
                    <a:solidFill>
                      <a:srgbClr val="F28081"/>
                    </a:solidFill>
                  </a:tcPr>
                </a:tc>
                <a:tc>
                  <a:txBody>
                    <a:bodyPr/>
                    <a:lstStyle/>
                    <a:p>
                      <a:pPr algn="r" fontAlgn="b"/>
                      <a:r>
                        <a:rPr lang="en-US" sz="1800" b="0" i="0" u="none" strike="noStrike" dirty="0">
                          <a:solidFill>
                            <a:srgbClr val="5A5959"/>
                          </a:solidFill>
                          <a:effectLst/>
                          <a:latin typeface="Arial Narrow" panose="020B0606020202030204" pitchFamily="34" charset="0"/>
                        </a:rPr>
                        <a:t>31%</a:t>
                      </a:r>
                    </a:p>
                  </a:txBody>
                  <a:tcPr marL="5329" marR="5329" marT="5329" marB="0" anchor="b">
                    <a:lnL w="19050" cap="flat" cmpd="sng" algn="ctr">
                      <a:solidFill>
                        <a:srgbClr val="000000"/>
                      </a:solidFill>
                      <a:prstDash val="solid"/>
                      <a:round/>
                      <a:headEnd type="none" w="med" len="med"/>
                      <a:tailEnd type="none" w="med" len="med"/>
                    </a:lnL>
                    <a:lnR>
                      <a:noFill/>
                    </a:lnR>
                    <a:lnT>
                      <a:noFill/>
                    </a:lnT>
                    <a:lnB>
                      <a:noFill/>
                    </a:lnB>
                    <a:solidFill>
                      <a:srgbClr val="F7B2B3"/>
                    </a:solidFill>
                  </a:tcPr>
                </a:tc>
                <a:tc>
                  <a:txBody>
                    <a:bodyPr/>
                    <a:lstStyle/>
                    <a:p>
                      <a:pPr algn="r" fontAlgn="b"/>
                      <a:r>
                        <a:rPr lang="en-US" sz="1800" b="0" i="0" u="none" strike="noStrike" dirty="0">
                          <a:solidFill>
                            <a:srgbClr val="5A5959"/>
                          </a:solidFill>
                          <a:effectLst/>
                          <a:latin typeface="Arial Narrow" panose="020B0606020202030204" pitchFamily="34" charset="0"/>
                        </a:rPr>
                        <a:t>8%</a:t>
                      </a:r>
                    </a:p>
                  </a:txBody>
                  <a:tcPr marL="5329" marR="5329" marT="5329" marB="0" anchor="b">
                    <a:lnL>
                      <a:noFill/>
                    </a:lnL>
                    <a:lnR>
                      <a:noFill/>
                    </a:lnR>
                    <a:lnT>
                      <a:noFill/>
                    </a:lnT>
                    <a:lnB>
                      <a:noFill/>
                    </a:lnB>
                    <a:solidFill>
                      <a:srgbClr val="FAD0D1"/>
                    </a:solidFill>
                  </a:tcPr>
                </a:tc>
                <a:tc>
                  <a:txBody>
                    <a:bodyPr/>
                    <a:lstStyle/>
                    <a:p>
                      <a:pPr algn="r" fontAlgn="b"/>
                      <a:r>
                        <a:rPr lang="en-US" sz="1800" b="0" i="0" u="none" strike="noStrike" dirty="0">
                          <a:solidFill>
                            <a:srgbClr val="5A5959"/>
                          </a:solidFill>
                          <a:effectLst/>
                          <a:latin typeface="Arial Narrow" panose="020B0606020202030204" pitchFamily="34" charset="0"/>
                        </a:rPr>
                        <a:t>8%</a:t>
                      </a:r>
                    </a:p>
                  </a:txBody>
                  <a:tcPr marL="5329" marR="5329" marT="5329" marB="0" anchor="b">
                    <a:lnL>
                      <a:noFill/>
                    </a:lnL>
                    <a:lnR>
                      <a:noFill/>
                    </a:lnR>
                    <a:lnT>
                      <a:noFill/>
                    </a:lnT>
                    <a:lnB>
                      <a:noFill/>
                    </a:lnB>
                    <a:solidFill>
                      <a:srgbClr val="FAD0D1"/>
                    </a:solidFill>
                  </a:tcPr>
                </a:tc>
                <a:tc>
                  <a:txBody>
                    <a:bodyPr/>
                    <a:lstStyle/>
                    <a:p>
                      <a:pPr algn="r" fontAlgn="b"/>
                      <a:r>
                        <a:rPr lang="en-US" sz="1800" b="0" i="0" u="none" strike="noStrike" dirty="0">
                          <a:solidFill>
                            <a:srgbClr val="5A5959"/>
                          </a:solidFill>
                          <a:effectLst/>
                          <a:latin typeface="Arial Narrow" panose="020B0606020202030204" pitchFamily="34" charset="0"/>
                        </a:rPr>
                        <a:t>38%</a:t>
                      </a:r>
                    </a:p>
                  </a:txBody>
                  <a:tcPr marL="5329" marR="5329" marT="5329" marB="0" anchor="b">
                    <a:lnL>
                      <a:noFill/>
                    </a:lnL>
                    <a:lnR>
                      <a:noFill/>
                    </a:lnR>
                    <a:lnT>
                      <a:noFill/>
                    </a:lnT>
                    <a:lnB>
                      <a:noFill/>
                    </a:lnB>
                    <a:solidFill>
                      <a:srgbClr val="F6A8A9"/>
                    </a:solidFill>
                  </a:tcPr>
                </a:tc>
                <a:extLst>
                  <a:ext uri="{0D108BD9-81ED-4DB2-BD59-A6C34878D82A}">
                    <a16:rowId xmlns:a16="http://schemas.microsoft.com/office/drawing/2014/main" val="1982053087"/>
                  </a:ext>
                </a:extLst>
              </a:tr>
              <a:tr h="451131">
                <a:tc>
                  <a:txBody>
                    <a:bodyPr/>
                    <a:lstStyle/>
                    <a:p>
                      <a:pPr algn="ctr" fontAlgn="b"/>
                      <a:r>
                        <a:rPr lang="en-US" sz="1800" b="1" i="0" u="none" strike="noStrike" dirty="0" err="1" smtClean="0">
                          <a:solidFill>
                            <a:srgbClr val="5A5959"/>
                          </a:solidFill>
                          <a:effectLst/>
                          <a:latin typeface="Arial Narrow" panose="020B0606020202030204" pitchFamily="34" charset="0"/>
                        </a:rPr>
                        <a:t>Sarama</a:t>
                      </a:r>
                      <a:r>
                        <a:rPr lang="en-US" sz="1800" b="1" i="0" u="none" strike="noStrike" dirty="0" smtClean="0">
                          <a:solidFill>
                            <a:srgbClr val="5A5959"/>
                          </a:solidFill>
                          <a:effectLst/>
                          <a:latin typeface="Arial Narrow" panose="020B0606020202030204" pitchFamily="34" charset="0"/>
                        </a:rPr>
                        <a:t>.</a:t>
                      </a:r>
                      <a:endParaRPr lang="en-US" sz="1800" b="1" i="0" u="none" strike="noStrike" dirty="0">
                        <a:solidFill>
                          <a:srgbClr val="5A5959"/>
                        </a:solidFill>
                        <a:effectLst/>
                        <a:latin typeface="Arial Narrow" panose="020B0606020202030204" pitchFamily="34" charset="0"/>
                      </a:endParaRPr>
                    </a:p>
                  </a:txBody>
                  <a:tcPr marL="5329" marR="5329" marT="5329" marB="0" anchor="ctr">
                    <a:lnL>
                      <a:noFill/>
                    </a:lnL>
                    <a:lnR>
                      <a:noFill/>
                    </a:lnR>
                    <a:lnT>
                      <a:noFill/>
                    </a:lnT>
                    <a:lnB>
                      <a:noFill/>
                    </a:lnB>
                  </a:tcPr>
                </a:tc>
                <a:tc>
                  <a:txBody>
                    <a:bodyPr/>
                    <a:lstStyle/>
                    <a:p>
                      <a:pPr algn="r" fontAlgn="b"/>
                      <a:r>
                        <a:rPr lang="en-US" sz="1800" b="0" i="0" u="none" strike="noStrike">
                          <a:solidFill>
                            <a:srgbClr val="5A5959"/>
                          </a:solidFill>
                          <a:effectLst/>
                          <a:latin typeface="Arial Narrow" panose="020B0606020202030204" pitchFamily="34" charset="0"/>
                        </a:rPr>
                        <a:t>72%</a:t>
                      </a:r>
                    </a:p>
                  </a:txBody>
                  <a:tcPr marL="5329" marR="5329" marT="5329" marB="0" anchor="b">
                    <a:lnL>
                      <a:noFill/>
                    </a:lnL>
                    <a:lnR>
                      <a:noFill/>
                    </a:lnR>
                    <a:lnT>
                      <a:noFill/>
                    </a:lnT>
                    <a:lnB>
                      <a:noFill/>
                    </a:lnB>
                    <a:solidFill>
                      <a:srgbClr val="F27D7D"/>
                    </a:solidFill>
                  </a:tcPr>
                </a:tc>
                <a:tc>
                  <a:txBody>
                    <a:bodyPr/>
                    <a:lstStyle/>
                    <a:p>
                      <a:pPr algn="r" fontAlgn="b"/>
                      <a:r>
                        <a:rPr lang="en-US" sz="1800" b="0" i="0" u="none" strike="noStrike">
                          <a:solidFill>
                            <a:srgbClr val="5A5959"/>
                          </a:solidFill>
                          <a:effectLst/>
                          <a:latin typeface="Arial Narrow" panose="020B0606020202030204" pitchFamily="34" charset="0"/>
                        </a:rPr>
                        <a:t>67%</a:t>
                      </a:r>
                    </a:p>
                  </a:txBody>
                  <a:tcPr marL="5329" marR="5329" marT="5329" marB="0" anchor="b">
                    <a:lnL>
                      <a:noFill/>
                    </a:lnL>
                    <a:lnR>
                      <a:noFill/>
                    </a:lnR>
                    <a:lnT>
                      <a:noFill/>
                    </a:lnT>
                    <a:lnB>
                      <a:noFill/>
                    </a:lnB>
                    <a:solidFill>
                      <a:srgbClr val="F38484"/>
                    </a:solidFill>
                  </a:tcPr>
                </a:tc>
                <a:tc>
                  <a:txBody>
                    <a:bodyPr/>
                    <a:lstStyle/>
                    <a:p>
                      <a:pPr algn="r" fontAlgn="b"/>
                      <a:r>
                        <a:rPr lang="en-US" sz="1800" b="0" i="0" u="none" strike="noStrike">
                          <a:solidFill>
                            <a:srgbClr val="5A5959"/>
                          </a:solidFill>
                          <a:effectLst/>
                          <a:latin typeface="Arial Narrow" panose="020B0606020202030204" pitchFamily="34" charset="0"/>
                        </a:rPr>
                        <a:t>0%</a:t>
                      </a:r>
                    </a:p>
                  </a:txBody>
                  <a:tcPr marL="5329" marR="5329" marT="5329" marB="0" anchor="b">
                    <a:lnL>
                      <a:noFill/>
                    </a:lnL>
                    <a:lnR>
                      <a:noFill/>
                    </a:lnR>
                    <a:lnT>
                      <a:noFill/>
                    </a:lnT>
                    <a:lnB>
                      <a:noFill/>
                    </a:lnB>
                    <a:solidFill>
                      <a:srgbClr val="FBDADA"/>
                    </a:solidFill>
                  </a:tcPr>
                </a:tc>
                <a:tc>
                  <a:txBody>
                    <a:bodyPr/>
                    <a:lstStyle/>
                    <a:p>
                      <a:pPr algn="r" fontAlgn="b"/>
                      <a:r>
                        <a:rPr lang="en-US" sz="1800" b="0" i="0" u="none" strike="noStrike" dirty="0">
                          <a:solidFill>
                            <a:srgbClr val="5A5959"/>
                          </a:solidFill>
                          <a:effectLst/>
                          <a:latin typeface="Arial Narrow" panose="020B0606020202030204" pitchFamily="34" charset="0"/>
                        </a:rPr>
                        <a:t>100%</a:t>
                      </a:r>
                    </a:p>
                  </a:txBody>
                  <a:tcPr marL="5329" marR="5329" marT="5329" marB="0" anchor="b">
                    <a:lnL>
                      <a:noFill/>
                    </a:lnL>
                    <a:lnR w="19050" cap="flat" cmpd="sng" algn="ctr">
                      <a:solidFill>
                        <a:srgbClr val="000000"/>
                      </a:solidFill>
                      <a:prstDash val="solid"/>
                      <a:round/>
                      <a:headEnd type="none" w="med" len="med"/>
                      <a:tailEnd type="none" w="med" len="med"/>
                    </a:lnR>
                    <a:lnT>
                      <a:noFill/>
                    </a:lnT>
                    <a:lnB>
                      <a:noFill/>
                    </a:lnB>
                    <a:solidFill>
                      <a:srgbClr val="EE5859"/>
                    </a:solidFill>
                  </a:tcPr>
                </a:tc>
                <a:tc>
                  <a:txBody>
                    <a:bodyPr/>
                    <a:lstStyle/>
                    <a:p>
                      <a:pPr algn="r" fontAlgn="b"/>
                      <a:r>
                        <a:rPr lang="en-US" sz="1800" b="0" i="0" u="none" strike="noStrike" dirty="0">
                          <a:solidFill>
                            <a:srgbClr val="5A5959"/>
                          </a:solidFill>
                          <a:effectLst/>
                          <a:latin typeface="Arial Narrow" panose="020B0606020202030204" pitchFamily="34" charset="0"/>
                        </a:rPr>
                        <a:t>78%</a:t>
                      </a:r>
                    </a:p>
                  </a:txBody>
                  <a:tcPr marL="5329" marR="5329" marT="5329" marB="0" anchor="b">
                    <a:lnL w="19050" cap="flat" cmpd="sng" algn="ctr">
                      <a:solidFill>
                        <a:srgbClr val="000000"/>
                      </a:solidFill>
                      <a:prstDash val="solid"/>
                      <a:round/>
                      <a:headEnd type="none" w="med" len="med"/>
                      <a:tailEnd type="none" w="med" len="med"/>
                    </a:lnL>
                    <a:lnR>
                      <a:noFill/>
                    </a:lnR>
                    <a:lnT>
                      <a:noFill/>
                    </a:lnT>
                    <a:lnB>
                      <a:noFill/>
                    </a:lnB>
                    <a:solidFill>
                      <a:srgbClr val="F17576"/>
                    </a:solidFill>
                  </a:tcPr>
                </a:tc>
                <a:tc>
                  <a:txBody>
                    <a:bodyPr/>
                    <a:lstStyle/>
                    <a:p>
                      <a:pPr algn="r" fontAlgn="b"/>
                      <a:r>
                        <a:rPr lang="en-US" sz="1800" b="0" i="0" u="none" strike="noStrike" dirty="0">
                          <a:solidFill>
                            <a:srgbClr val="5A5959"/>
                          </a:solidFill>
                          <a:effectLst/>
                          <a:latin typeface="Arial Narrow" panose="020B0606020202030204" pitchFamily="34" charset="0"/>
                        </a:rPr>
                        <a:t>56%</a:t>
                      </a:r>
                    </a:p>
                  </a:txBody>
                  <a:tcPr marL="5329" marR="5329" marT="5329" marB="0" anchor="b">
                    <a:lnL>
                      <a:noFill/>
                    </a:lnL>
                    <a:lnR>
                      <a:noFill/>
                    </a:lnR>
                    <a:lnT>
                      <a:noFill/>
                    </a:lnT>
                    <a:lnB>
                      <a:noFill/>
                    </a:lnB>
                    <a:solidFill>
                      <a:srgbClr val="F49293"/>
                    </a:solidFill>
                  </a:tcPr>
                </a:tc>
                <a:tc>
                  <a:txBody>
                    <a:bodyPr/>
                    <a:lstStyle/>
                    <a:p>
                      <a:pPr algn="r" fontAlgn="b"/>
                      <a:r>
                        <a:rPr lang="en-US" sz="1800" b="0" i="0" u="none" strike="noStrike" dirty="0">
                          <a:solidFill>
                            <a:srgbClr val="5A5959"/>
                          </a:solidFill>
                          <a:effectLst/>
                          <a:latin typeface="Arial Narrow" panose="020B0606020202030204" pitchFamily="34" charset="0"/>
                        </a:rPr>
                        <a:t>78%</a:t>
                      </a:r>
                    </a:p>
                  </a:txBody>
                  <a:tcPr marL="5329" marR="5329" marT="5329" marB="0" anchor="b">
                    <a:lnL>
                      <a:noFill/>
                    </a:lnL>
                    <a:lnR>
                      <a:noFill/>
                    </a:lnR>
                    <a:lnT>
                      <a:noFill/>
                    </a:lnT>
                    <a:lnB>
                      <a:noFill/>
                    </a:lnB>
                    <a:solidFill>
                      <a:srgbClr val="F17576"/>
                    </a:solidFill>
                  </a:tcPr>
                </a:tc>
                <a:tc>
                  <a:txBody>
                    <a:bodyPr/>
                    <a:lstStyle/>
                    <a:p>
                      <a:pPr algn="r" fontAlgn="b"/>
                      <a:r>
                        <a:rPr lang="en-US" sz="1800" b="0" i="0" u="none" strike="noStrike" dirty="0">
                          <a:solidFill>
                            <a:srgbClr val="5A5959"/>
                          </a:solidFill>
                          <a:effectLst/>
                          <a:latin typeface="Arial Narrow" panose="020B0606020202030204" pitchFamily="34" charset="0"/>
                        </a:rPr>
                        <a:t>100%</a:t>
                      </a:r>
                    </a:p>
                  </a:txBody>
                  <a:tcPr marL="5329" marR="5329" marT="5329" marB="0" anchor="b">
                    <a:lnL>
                      <a:noFill/>
                    </a:lnL>
                    <a:lnR w="19050" cap="flat" cmpd="sng" algn="ctr">
                      <a:solidFill>
                        <a:srgbClr val="000000"/>
                      </a:solidFill>
                      <a:prstDash val="solid"/>
                      <a:round/>
                      <a:headEnd type="none" w="med" len="med"/>
                      <a:tailEnd type="none" w="med" len="med"/>
                    </a:lnR>
                    <a:lnT>
                      <a:noFill/>
                    </a:lnT>
                    <a:lnB>
                      <a:noFill/>
                    </a:lnB>
                    <a:solidFill>
                      <a:srgbClr val="EE5859"/>
                    </a:solidFill>
                  </a:tcPr>
                </a:tc>
                <a:tc>
                  <a:txBody>
                    <a:bodyPr/>
                    <a:lstStyle/>
                    <a:p>
                      <a:pPr algn="r" fontAlgn="b"/>
                      <a:r>
                        <a:rPr lang="en-US" sz="1800" b="0" i="0" u="none" strike="noStrike" dirty="0">
                          <a:solidFill>
                            <a:srgbClr val="5A5959"/>
                          </a:solidFill>
                          <a:effectLst/>
                          <a:latin typeface="Arial Narrow" panose="020B0606020202030204" pitchFamily="34" charset="0"/>
                        </a:rPr>
                        <a:t>72%</a:t>
                      </a:r>
                    </a:p>
                  </a:txBody>
                  <a:tcPr marL="5329" marR="5329" marT="5329" marB="0" anchor="b">
                    <a:lnL w="19050" cap="flat" cmpd="sng" algn="ctr">
                      <a:solidFill>
                        <a:srgbClr val="000000"/>
                      </a:solidFill>
                      <a:prstDash val="solid"/>
                      <a:round/>
                      <a:headEnd type="none" w="med" len="med"/>
                      <a:tailEnd type="none" w="med" len="med"/>
                    </a:lnL>
                    <a:lnR>
                      <a:noFill/>
                    </a:lnR>
                    <a:lnT>
                      <a:noFill/>
                    </a:lnT>
                    <a:lnB>
                      <a:noFill/>
                    </a:lnB>
                    <a:solidFill>
                      <a:srgbClr val="F27D7D"/>
                    </a:solidFill>
                  </a:tcPr>
                </a:tc>
                <a:tc>
                  <a:txBody>
                    <a:bodyPr/>
                    <a:lstStyle/>
                    <a:p>
                      <a:pPr algn="r" fontAlgn="b"/>
                      <a:r>
                        <a:rPr lang="en-US" sz="1800" b="0" i="0" u="none" strike="noStrike" dirty="0">
                          <a:solidFill>
                            <a:srgbClr val="5A5959"/>
                          </a:solidFill>
                          <a:effectLst/>
                          <a:latin typeface="Arial Narrow" panose="020B0606020202030204" pitchFamily="34" charset="0"/>
                        </a:rPr>
                        <a:t>0%</a:t>
                      </a:r>
                    </a:p>
                  </a:txBody>
                  <a:tcPr marL="5329" marR="5329" marT="5329" marB="0" anchor="b">
                    <a:lnL>
                      <a:noFill/>
                    </a:lnL>
                    <a:lnR>
                      <a:noFill/>
                    </a:lnR>
                    <a:lnT>
                      <a:noFill/>
                    </a:lnT>
                    <a:lnB>
                      <a:noFill/>
                    </a:lnB>
                    <a:solidFill>
                      <a:srgbClr val="FBDADA"/>
                    </a:solidFill>
                  </a:tcPr>
                </a:tc>
                <a:tc>
                  <a:txBody>
                    <a:bodyPr/>
                    <a:lstStyle/>
                    <a:p>
                      <a:pPr algn="r" fontAlgn="b"/>
                      <a:r>
                        <a:rPr lang="en-US" sz="1800" b="0" i="0" u="none" strike="noStrike" dirty="0">
                          <a:solidFill>
                            <a:srgbClr val="5A5959"/>
                          </a:solidFill>
                          <a:effectLst/>
                          <a:latin typeface="Arial Narrow" panose="020B0606020202030204" pitchFamily="34" charset="0"/>
                        </a:rPr>
                        <a:t>72%</a:t>
                      </a:r>
                    </a:p>
                  </a:txBody>
                  <a:tcPr marL="5329" marR="5329" marT="5329" marB="0" anchor="b">
                    <a:lnL>
                      <a:noFill/>
                    </a:lnL>
                    <a:lnR>
                      <a:noFill/>
                    </a:lnR>
                    <a:lnT>
                      <a:noFill/>
                    </a:lnT>
                    <a:lnB>
                      <a:noFill/>
                    </a:lnB>
                    <a:solidFill>
                      <a:srgbClr val="F27D7D"/>
                    </a:solidFill>
                  </a:tcPr>
                </a:tc>
                <a:tc>
                  <a:txBody>
                    <a:bodyPr/>
                    <a:lstStyle/>
                    <a:p>
                      <a:pPr algn="r" fontAlgn="b"/>
                      <a:r>
                        <a:rPr lang="en-US" sz="1800" b="0" i="0" u="none" strike="noStrike" dirty="0">
                          <a:solidFill>
                            <a:srgbClr val="5A5959"/>
                          </a:solidFill>
                          <a:effectLst/>
                          <a:latin typeface="Arial Narrow" panose="020B0606020202030204" pitchFamily="34" charset="0"/>
                        </a:rPr>
                        <a:t>100%</a:t>
                      </a:r>
                    </a:p>
                  </a:txBody>
                  <a:tcPr marL="5329" marR="5329" marT="5329" marB="0" anchor="b">
                    <a:lnL>
                      <a:noFill/>
                    </a:lnL>
                    <a:lnR>
                      <a:noFill/>
                    </a:lnR>
                    <a:lnT>
                      <a:noFill/>
                    </a:lnT>
                    <a:lnB>
                      <a:noFill/>
                    </a:lnB>
                    <a:solidFill>
                      <a:srgbClr val="EE5859"/>
                    </a:solidFill>
                  </a:tcPr>
                </a:tc>
                <a:extLst>
                  <a:ext uri="{0D108BD9-81ED-4DB2-BD59-A6C34878D82A}">
                    <a16:rowId xmlns:a16="http://schemas.microsoft.com/office/drawing/2014/main" val="176055709"/>
                  </a:ext>
                </a:extLst>
              </a:tr>
              <a:tr h="451131">
                <a:tc>
                  <a:txBody>
                    <a:bodyPr/>
                    <a:lstStyle/>
                    <a:p>
                      <a:pPr algn="ctr" fontAlgn="b"/>
                      <a:r>
                        <a:rPr lang="en-US" sz="1800" b="1" i="0" u="none" strike="noStrike" dirty="0" err="1">
                          <a:solidFill>
                            <a:srgbClr val="5A5959"/>
                          </a:solidFill>
                          <a:effectLst/>
                          <a:latin typeface="Arial Narrow" panose="020B0606020202030204" pitchFamily="34" charset="0"/>
                        </a:rPr>
                        <a:t>Fizi</a:t>
                      </a:r>
                      <a:endParaRPr lang="en-US" sz="1800" b="1" i="0" u="none" strike="noStrike" dirty="0">
                        <a:solidFill>
                          <a:srgbClr val="5A5959"/>
                        </a:solidFill>
                        <a:effectLst/>
                        <a:latin typeface="Arial Narrow" panose="020B0606020202030204" pitchFamily="34" charset="0"/>
                      </a:endParaRPr>
                    </a:p>
                  </a:txBody>
                  <a:tcPr marL="5329" marR="5329" marT="5329" marB="0" anchor="ctr">
                    <a:lnL>
                      <a:noFill/>
                    </a:lnL>
                    <a:lnR>
                      <a:noFill/>
                    </a:lnR>
                    <a:lnT>
                      <a:noFill/>
                    </a:lnT>
                    <a:lnB>
                      <a:noFill/>
                    </a:lnB>
                  </a:tcPr>
                </a:tc>
                <a:tc>
                  <a:txBody>
                    <a:bodyPr/>
                    <a:lstStyle/>
                    <a:p>
                      <a:pPr algn="r" fontAlgn="b"/>
                      <a:r>
                        <a:rPr lang="en-US" sz="1800" b="0" i="0" u="none" strike="noStrike">
                          <a:solidFill>
                            <a:srgbClr val="5A5959"/>
                          </a:solidFill>
                          <a:effectLst/>
                          <a:latin typeface="Arial Narrow" panose="020B0606020202030204" pitchFamily="34" charset="0"/>
                        </a:rPr>
                        <a:t>50%</a:t>
                      </a:r>
                    </a:p>
                  </a:txBody>
                  <a:tcPr marL="5329" marR="5329" marT="5329" marB="0" anchor="b">
                    <a:lnL>
                      <a:noFill/>
                    </a:lnL>
                    <a:lnR>
                      <a:noFill/>
                    </a:lnR>
                    <a:lnT>
                      <a:noFill/>
                    </a:lnT>
                    <a:lnB>
                      <a:noFill/>
                    </a:lnB>
                    <a:solidFill>
                      <a:srgbClr val="F5999A"/>
                    </a:solidFill>
                  </a:tcPr>
                </a:tc>
                <a:tc>
                  <a:txBody>
                    <a:bodyPr/>
                    <a:lstStyle/>
                    <a:p>
                      <a:pPr algn="r" fontAlgn="b"/>
                      <a:r>
                        <a:rPr lang="en-US" sz="1800" b="0" i="0" u="none" strike="noStrike">
                          <a:solidFill>
                            <a:srgbClr val="5A5959"/>
                          </a:solidFill>
                          <a:effectLst/>
                          <a:latin typeface="Arial Narrow" panose="020B0606020202030204" pitchFamily="34" charset="0"/>
                        </a:rPr>
                        <a:t>10%</a:t>
                      </a:r>
                    </a:p>
                  </a:txBody>
                  <a:tcPr marL="5329" marR="5329" marT="5329" marB="0" anchor="b">
                    <a:lnL>
                      <a:noFill/>
                    </a:lnL>
                    <a:lnR>
                      <a:noFill/>
                    </a:lnR>
                    <a:lnT>
                      <a:noFill/>
                    </a:lnT>
                    <a:lnB>
                      <a:noFill/>
                    </a:lnB>
                    <a:solidFill>
                      <a:srgbClr val="FACDCE"/>
                    </a:solidFill>
                  </a:tcPr>
                </a:tc>
                <a:tc>
                  <a:txBody>
                    <a:bodyPr/>
                    <a:lstStyle/>
                    <a:p>
                      <a:pPr algn="r" fontAlgn="b"/>
                      <a:r>
                        <a:rPr lang="en-US" sz="1800" b="0" i="0" u="none" strike="noStrike">
                          <a:solidFill>
                            <a:srgbClr val="5A5959"/>
                          </a:solidFill>
                          <a:effectLst/>
                          <a:latin typeface="Arial Narrow" panose="020B0606020202030204" pitchFamily="34" charset="0"/>
                        </a:rPr>
                        <a:t>0%</a:t>
                      </a:r>
                    </a:p>
                  </a:txBody>
                  <a:tcPr marL="5329" marR="5329" marT="5329" marB="0" anchor="b">
                    <a:lnL>
                      <a:noFill/>
                    </a:lnL>
                    <a:lnR>
                      <a:noFill/>
                    </a:lnR>
                    <a:lnT>
                      <a:noFill/>
                    </a:lnT>
                    <a:lnB>
                      <a:noFill/>
                    </a:lnB>
                    <a:solidFill>
                      <a:srgbClr val="FBDADA"/>
                    </a:solidFill>
                  </a:tcPr>
                </a:tc>
                <a:tc>
                  <a:txBody>
                    <a:bodyPr/>
                    <a:lstStyle/>
                    <a:p>
                      <a:pPr algn="r" fontAlgn="b"/>
                      <a:r>
                        <a:rPr lang="en-US" sz="1800" b="0" i="0" u="none" strike="noStrike" dirty="0">
                          <a:solidFill>
                            <a:srgbClr val="5A5959"/>
                          </a:solidFill>
                          <a:effectLst/>
                          <a:latin typeface="Arial Narrow" panose="020B0606020202030204" pitchFamily="34" charset="0"/>
                        </a:rPr>
                        <a:t>65%</a:t>
                      </a:r>
                    </a:p>
                  </a:txBody>
                  <a:tcPr marL="5329" marR="5329" marT="5329" marB="0" anchor="b">
                    <a:lnL>
                      <a:noFill/>
                    </a:lnL>
                    <a:lnR w="19050" cap="flat" cmpd="sng" algn="ctr">
                      <a:solidFill>
                        <a:srgbClr val="000000"/>
                      </a:solidFill>
                      <a:prstDash val="solid"/>
                      <a:round/>
                      <a:headEnd type="none" w="med" len="med"/>
                      <a:tailEnd type="none" w="med" len="med"/>
                    </a:lnR>
                    <a:lnT>
                      <a:noFill/>
                    </a:lnT>
                    <a:lnB>
                      <a:noFill/>
                    </a:lnB>
                    <a:solidFill>
                      <a:srgbClr val="F38687"/>
                    </a:solidFill>
                  </a:tcPr>
                </a:tc>
                <a:tc>
                  <a:txBody>
                    <a:bodyPr/>
                    <a:lstStyle/>
                    <a:p>
                      <a:pPr algn="r" fontAlgn="b"/>
                      <a:r>
                        <a:rPr lang="en-US" sz="1800" b="0" i="0" u="none" strike="noStrike" dirty="0">
                          <a:solidFill>
                            <a:srgbClr val="5A5959"/>
                          </a:solidFill>
                          <a:effectLst/>
                          <a:latin typeface="Arial Narrow" panose="020B0606020202030204" pitchFamily="34" charset="0"/>
                        </a:rPr>
                        <a:t>40%</a:t>
                      </a:r>
                    </a:p>
                  </a:txBody>
                  <a:tcPr marL="5329" marR="5329" marT="5329" marB="0" anchor="b">
                    <a:lnL w="19050" cap="flat" cmpd="sng" algn="ctr">
                      <a:solidFill>
                        <a:srgbClr val="000000"/>
                      </a:solidFill>
                      <a:prstDash val="solid"/>
                      <a:round/>
                      <a:headEnd type="none" w="med" len="med"/>
                      <a:tailEnd type="none" w="med" len="med"/>
                    </a:lnL>
                    <a:lnR>
                      <a:noFill/>
                    </a:lnR>
                    <a:lnT>
                      <a:noFill/>
                    </a:lnT>
                    <a:lnB>
                      <a:noFill/>
                    </a:lnB>
                    <a:solidFill>
                      <a:srgbClr val="F6A6A7"/>
                    </a:solidFill>
                  </a:tcPr>
                </a:tc>
                <a:tc>
                  <a:txBody>
                    <a:bodyPr/>
                    <a:lstStyle/>
                    <a:p>
                      <a:pPr algn="r" fontAlgn="b"/>
                      <a:r>
                        <a:rPr lang="en-US" sz="1800" b="0" i="0" u="none" strike="noStrike" dirty="0">
                          <a:solidFill>
                            <a:srgbClr val="5A5959"/>
                          </a:solidFill>
                          <a:effectLst/>
                          <a:latin typeface="Arial Narrow" panose="020B0606020202030204" pitchFamily="34" charset="0"/>
                        </a:rPr>
                        <a:t>0%</a:t>
                      </a:r>
                    </a:p>
                  </a:txBody>
                  <a:tcPr marL="5329" marR="5329" marT="5329" marB="0" anchor="b">
                    <a:lnL>
                      <a:noFill/>
                    </a:lnL>
                    <a:lnR>
                      <a:noFill/>
                    </a:lnR>
                    <a:lnT>
                      <a:noFill/>
                    </a:lnT>
                    <a:lnB>
                      <a:noFill/>
                    </a:lnB>
                    <a:solidFill>
                      <a:srgbClr val="FBDADA"/>
                    </a:solidFill>
                  </a:tcPr>
                </a:tc>
                <a:tc>
                  <a:txBody>
                    <a:bodyPr/>
                    <a:lstStyle/>
                    <a:p>
                      <a:pPr algn="r" fontAlgn="b"/>
                      <a:r>
                        <a:rPr lang="en-US" sz="1800" b="0" i="0" u="none" strike="noStrike" dirty="0">
                          <a:solidFill>
                            <a:srgbClr val="5A5959"/>
                          </a:solidFill>
                          <a:effectLst/>
                          <a:latin typeface="Arial Narrow" panose="020B0606020202030204" pitchFamily="34" charset="0"/>
                        </a:rPr>
                        <a:t>60%</a:t>
                      </a:r>
                    </a:p>
                  </a:txBody>
                  <a:tcPr marL="5329" marR="5329" marT="5329" marB="0" anchor="b">
                    <a:lnL>
                      <a:noFill/>
                    </a:lnL>
                    <a:lnR>
                      <a:noFill/>
                    </a:lnR>
                    <a:lnT>
                      <a:noFill/>
                    </a:lnT>
                    <a:lnB>
                      <a:noFill/>
                    </a:lnB>
                    <a:solidFill>
                      <a:srgbClr val="F48C8D"/>
                    </a:solidFill>
                  </a:tcPr>
                </a:tc>
                <a:tc>
                  <a:txBody>
                    <a:bodyPr/>
                    <a:lstStyle/>
                    <a:p>
                      <a:pPr algn="r" fontAlgn="b"/>
                      <a:r>
                        <a:rPr lang="en-US" sz="1800" b="0" i="0" u="none" strike="noStrike" dirty="0">
                          <a:solidFill>
                            <a:srgbClr val="5A5959"/>
                          </a:solidFill>
                          <a:effectLst/>
                          <a:latin typeface="Arial Narrow" panose="020B0606020202030204" pitchFamily="34" charset="0"/>
                        </a:rPr>
                        <a:t>95%</a:t>
                      </a:r>
                    </a:p>
                  </a:txBody>
                  <a:tcPr marL="5329" marR="5329" marT="5329" marB="0" anchor="b">
                    <a:lnL>
                      <a:noFill/>
                    </a:lnL>
                    <a:lnR w="19050" cap="flat" cmpd="sng" algn="ctr">
                      <a:solidFill>
                        <a:srgbClr val="000000"/>
                      </a:solidFill>
                      <a:prstDash val="solid"/>
                      <a:round/>
                      <a:headEnd type="none" w="med" len="med"/>
                      <a:tailEnd type="none" w="med" len="med"/>
                    </a:lnR>
                    <a:lnT>
                      <a:noFill/>
                    </a:lnT>
                    <a:lnB>
                      <a:noFill/>
                    </a:lnB>
                    <a:solidFill>
                      <a:srgbClr val="EF5F60"/>
                    </a:solidFill>
                  </a:tcPr>
                </a:tc>
                <a:tc>
                  <a:txBody>
                    <a:bodyPr/>
                    <a:lstStyle/>
                    <a:p>
                      <a:pPr algn="r" fontAlgn="b"/>
                      <a:r>
                        <a:rPr lang="en-US" sz="1800" b="0" i="0" u="none" strike="noStrike" dirty="0">
                          <a:solidFill>
                            <a:srgbClr val="5A5959"/>
                          </a:solidFill>
                          <a:effectLst/>
                          <a:latin typeface="Arial Narrow" panose="020B0606020202030204" pitchFamily="34" charset="0"/>
                        </a:rPr>
                        <a:t>45%</a:t>
                      </a:r>
                    </a:p>
                  </a:txBody>
                  <a:tcPr marL="5329" marR="5329" marT="5329" marB="0" anchor="b">
                    <a:lnL w="19050" cap="flat" cmpd="sng" algn="ctr">
                      <a:solidFill>
                        <a:srgbClr val="000000"/>
                      </a:solidFill>
                      <a:prstDash val="solid"/>
                      <a:round/>
                      <a:headEnd type="none" w="med" len="med"/>
                      <a:tailEnd type="none" w="med" len="med"/>
                    </a:lnL>
                    <a:lnR>
                      <a:noFill/>
                    </a:lnR>
                    <a:lnT>
                      <a:noFill/>
                    </a:lnT>
                    <a:lnB>
                      <a:noFill/>
                    </a:lnB>
                    <a:solidFill>
                      <a:srgbClr val="F6A0A0"/>
                    </a:solidFill>
                  </a:tcPr>
                </a:tc>
                <a:tc>
                  <a:txBody>
                    <a:bodyPr/>
                    <a:lstStyle/>
                    <a:p>
                      <a:pPr algn="r" fontAlgn="b"/>
                      <a:r>
                        <a:rPr lang="en-US" sz="1800" b="0" i="0" u="none" strike="noStrike">
                          <a:solidFill>
                            <a:srgbClr val="5A5959"/>
                          </a:solidFill>
                          <a:effectLst/>
                          <a:latin typeface="Arial Narrow" panose="020B0606020202030204" pitchFamily="34" charset="0"/>
                        </a:rPr>
                        <a:t>5%</a:t>
                      </a:r>
                    </a:p>
                  </a:txBody>
                  <a:tcPr marL="5329" marR="5329" marT="5329" marB="0" anchor="b">
                    <a:lnL>
                      <a:noFill/>
                    </a:lnL>
                    <a:lnR>
                      <a:noFill/>
                    </a:lnR>
                    <a:lnT>
                      <a:noFill/>
                    </a:lnT>
                    <a:lnB>
                      <a:noFill/>
                    </a:lnB>
                    <a:solidFill>
                      <a:srgbClr val="FBD4D4"/>
                    </a:solidFill>
                  </a:tcPr>
                </a:tc>
                <a:tc>
                  <a:txBody>
                    <a:bodyPr/>
                    <a:lstStyle/>
                    <a:p>
                      <a:pPr algn="r" fontAlgn="b"/>
                      <a:r>
                        <a:rPr lang="en-US" sz="1800" b="0" i="0" u="none" strike="noStrike">
                          <a:solidFill>
                            <a:srgbClr val="5A5959"/>
                          </a:solidFill>
                          <a:effectLst/>
                          <a:latin typeface="Arial Narrow" panose="020B0606020202030204" pitchFamily="34" charset="0"/>
                        </a:rPr>
                        <a:t>45%</a:t>
                      </a:r>
                    </a:p>
                  </a:txBody>
                  <a:tcPr marL="5329" marR="5329" marT="5329" marB="0" anchor="b">
                    <a:lnL>
                      <a:noFill/>
                    </a:lnL>
                    <a:lnR>
                      <a:noFill/>
                    </a:lnR>
                    <a:lnT>
                      <a:noFill/>
                    </a:lnT>
                    <a:lnB>
                      <a:noFill/>
                    </a:lnB>
                    <a:solidFill>
                      <a:srgbClr val="F6A0A0"/>
                    </a:solidFill>
                  </a:tcPr>
                </a:tc>
                <a:tc>
                  <a:txBody>
                    <a:bodyPr/>
                    <a:lstStyle/>
                    <a:p>
                      <a:pPr algn="r" fontAlgn="b"/>
                      <a:r>
                        <a:rPr lang="en-US" sz="1800" b="0" i="0" u="none" strike="noStrike">
                          <a:solidFill>
                            <a:srgbClr val="5A5959"/>
                          </a:solidFill>
                          <a:effectLst/>
                          <a:latin typeface="Arial Narrow" panose="020B0606020202030204" pitchFamily="34" charset="0"/>
                        </a:rPr>
                        <a:t>75%</a:t>
                      </a:r>
                    </a:p>
                  </a:txBody>
                  <a:tcPr marL="5329" marR="5329" marT="5329" marB="0" anchor="b">
                    <a:lnL>
                      <a:noFill/>
                    </a:lnL>
                    <a:lnR>
                      <a:noFill/>
                    </a:lnR>
                    <a:lnT>
                      <a:noFill/>
                    </a:lnT>
                    <a:lnB>
                      <a:noFill/>
                    </a:lnB>
                    <a:solidFill>
                      <a:srgbClr val="F2797A"/>
                    </a:solidFill>
                  </a:tcPr>
                </a:tc>
                <a:extLst>
                  <a:ext uri="{0D108BD9-81ED-4DB2-BD59-A6C34878D82A}">
                    <a16:rowId xmlns:a16="http://schemas.microsoft.com/office/drawing/2014/main" val="1610753338"/>
                  </a:ext>
                </a:extLst>
              </a:tr>
              <a:tr h="451131">
                <a:tc>
                  <a:txBody>
                    <a:bodyPr/>
                    <a:lstStyle/>
                    <a:p>
                      <a:pPr algn="ctr" fontAlgn="b"/>
                      <a:r>
                        <a:rPr lang="en-US" sz="1800" b="1" i="0" u="none" strike="noStrike" dirty="0" err="1">
                          <a:solidFill>
                            <a:srgbClr val="5A5959"/>
                          </a:solidFill>
                          <a:effectLst/>
                          <a:latin typeface="Arial Narrow" panose="020B0606020202030204" pitchFamily="34" charset="0"/>
                        </a:rPr>
                        <a:t>Kalehe</a:t>
                      </a:r>
                      <a:endParaRPr lang="en-US" sz="1800" b="1" i="0" u="none" strike="noStrike" dirty="0">
                        <a:solidFill>
                          <a:srgbClr val="5A5959"/>
                        </a:solidFill>
                        <a:effectLst/>
                        <a:latin typeface="Arial Narrow" panose="020B0606020202030204" pitchFamily="34" charset="0"/>
                      </a:endParaRPr>
                    </a:p>
                  </a:txBody>
                  <a:tcPr marL="5329" marR="5329" marT="5329" marB="0" anchor="ctr">
                    <a:lnL>
                      <a:noFill/>
                    </a:lnL>
                    <a:lnR>
                      <a:noFill/>
                    </a:lnR>
                    <a:lnT>
                      <a:noFill/>
                    </a:lnT>
                    <a:lnB>
                      <a:noFill/>
                    </a:lnB>
                  </a:tcPr>
                </a:tc>
                <a:tc>
                  <a:txBody>
                    <a:bodyPr/>
                    <a:lstStyle/>
                    <a:p>
                      <a:pPr algn="r" fontAlgn="b"/>
                      <a:r>
                        <a:rPr lang="en-US" sz="1800" b="0" i="0" u="none" strike="noStrike">
                          <a:solidFill>
                            <a:srgbClr val="5A5959"/>
                          </a:solidFill>
                          <a:effectLst/>
                          <a:latin typeface="Arial Narrow" panose="020B0606020202030204" pitchFamily="34" charset="0"/>
                        </a:rPr>
                        <a:t>50%</a:t>
                      </a:r>
                    </a:p>
                  </a:txBody>
                  <a:tcPr marL="5329" marR="5329" marT="5329" marB="0" anchor="b">
                    <a:lnL>
                      <a:noFill/>
                    </a:lnL>
                    <a:lnR>
                      <a:noFill/>
                    </a:lnR>
                    <a:lnT>
                      <a:noFill/>
                    </a:lnT>
                    <a:lnB>
                      <a:noFill/>
                    </a:lnB>
                    <a:solidFill>
                      <a:srgbClr val="F5999A"/>
                    </a:solidFill>
                  </a:tcPr>
                </a:tc>
                <a:tc>
                  <a:txBody>
                    <a:bodyPr/>
                    <a:lstStyle/>
                    <a:p>
                      <a:pPr algn="r" fontAlgn="b"/>
                      <a:r>
                        <a:rPr lang="en-US" sz="1800" b="0" i="0" u="none" strike="noStrike">
                          <a:solidFill>
                            <a:srgbClr val="5A5959"/>
                          </a:solidFill>
                          <a:effectLst/>
                          <a:latin typeface="Arial Narrow" panose="020B0606020202030204" pitchFamily="34" charset="0"/>
                        </a:rPr>
                        <a:t>67%</a:t>
                      </a:r>
                    </a:p>
                  </a:txBody>
                  <a:tcPr marL="5329" marR="5329" marT="5329" marB="0" anchor="b">
                    <a:lnL>
                      <a:noFill/>
                    </a:lnL>
                    <a:lnR>
                      <a:noFill/>
                    </a:lnR>
                    <a:lnT>
                      <a:noFill/>
                    </a:lnT>
                    <a:lnB>
                      <a:noFill/>
                    </a:lnB>
                    <a:solidFill>
                      <a:srgbClr val="F38484"/>
                    </a:solidFill>
                  </a:tcPr>
                </a:tc>
                <a:tc>
                  <a:txBody>
                    <a:bodyPr/>
                    <a:lstStyle/>
                    <a:p>
                      <a:pPr algn="r" fontAlgn="b"/>
                      <a:r>
                        <a:rPr lang="en-US" sz="1800" b="0" i="0" u="none" strike="noStrike">
                          <a:solidFill>
                            <a:srgbClr val="5A5959"/>
                          </a:solidFill>
                          <a:effectLst/>
                          <a:latin typeface="Arial Narrow" panose="020B0606020202030204" pitchFamily="34" charset="0"/>
                        </a:rPr>
                        <a:t>0%</a:t>
                      </a:r>
                    </a:p>
                  </a:txBody>
                  <a:tcPr marL="5329" marR="5329" marT="5329" marB="0" anchor="b">
                    <a:lnL>
                      <a:noFill/>
                    </a:lnL>
                    <a:lnR>
                      <a:noFill/>
                    </a:lnR>
                    <a:lnT>
                      <a:noFill/>
                    </a:lnT>
                    <a:lnB>
                      <a:noFill/>
                    </a:lnB>
                    <a:solidFill>
                      <a:srgbClr val="FBDADA"/>
                    </a:solidFill>
                  </a:tcPr>
                </a:tc>
                <a:tc>
                  <a:txBody>
                    <a:bodyPr/>
                    <a:lstStyle/>
                    <a:p>
                      <a:pPr algn="r" fontAlgn="b"/>
                      <a:r>
                        <a:rPr lang="en-US" sz="1800" b="0" i="0" u="none" strike="noStrike">
                          <a:solidFill>
                            <a:srgbClr val="5A5959"/>
                          </a:solidFill>
                          <a:effectLst/>
                          <a:latin typeface="Arial Narrow" panose="020B0606020202030204" pitchFamily="34" charset="0"/>
                        </a:rPr>
                        <a:t>17%</a:t>
                      </a:r>
                    </a:p>
                  </a:txBody>
                  <a:tcPr marL="5329" marR="5329" marT="5329" marB="0" anchor="b">
                    <a:lnL>
                      <a:noFill/>
                    </a:lnL>
                    <a:lnR w="19050" cap="flat" cmpd="sng" algn="ctr">
                      <a:solidFill>
                        <a:srgbClr val="000000"/>
                      </a:solidFill>
                      <a:prstDash val="solid"/>
                      <a:round/>
                      <a:headEnd type="none" w="med" len="med"/>
                      <a:tailEnd type="none" w="med" len="med"/>
                    </a:lnR>
                    <a:lnT>
                      <a:noFill/>
                    </a:lnT>
                    <a:lnB>
                      <a:noFill/>
                    </a:lnB>
                    <a:solidFill>
                      <a:srgbClr val="F9C5C5"/>
                    </a:solidFill>
                  </a:tcPr>
                </a:tc>
                <a:tc>
                  <a:txBody>
                    <a:bodyPr/>
                    <a:lstStyle/>
                    <a:p>
                      <a:pPr algn="r" fontAlgn="b"/>
                      <a:r>
                        <a:rPr lang="en-US" sz="1800" b="0" i="0" u="none" strike="noStrike" dirty="0">
                          <a:solidFill>
                            <a:srgbClr val="5A5959"/>
                          </a:solidFill>
                          <a:effectLst/>
                          <a:latin typeface="Arial Narrow" panose="020B0606020202030204" pitchFamily="34" charset="0"/>
                        </a:rPr>
                        <a:t>42%</a:t>
                      </a:r>
                    </a:p>
                  </a:txBody>
                  <a:tcPr marL="5329" marR="5329" marT="5329" marB="0" anchor="b">
                    <a:lnL w="19050" cap="flat" cmpd="sng" algn="ctr">
                      <a:solidFill>
                        <a:srgbClr val="000000"/>
                      </a:solidFill>
                      <a:prstDash val="solid"/>
                      <a:round/>
                      <a:headEnd type="none" w="med" len="med"/>
                      <a:tailEnd type="none" w="med" len="med"/>
                    </a:lnL>
                    <a:lnR>
                      <a:noFill/>
                    </a:lnR>
                    <a:lnT>
                      <a:noFill/>
                    </a:lnT>
                    <a:lnB>
                      <a:noFill/>
                    </a:lnB>
                    <a:solidFill>
                      <a:srgbClr val="F6A4A5"/>
                    </a:solidFill>
                  </a:tcPr>
                </a:tc>
                <a:tc>
                  <a:txBody>
                    <a:bodyPr/>
                    <a:lstStyle/>
                    <a:p>
                      <a:pPr algn="r" fontAlgn="b"/>
                      <a:r>
                        <a:rPr lang="en-US" sz="1800" b="0" i="0" u="none" strike="noStrike" dirty="0">
                          <a:solidFill>
                            <a:srgbClr val="5A5959"/>
                          </a:solidFill>
                          <a:effectLst/>
                          <a:latin typeface="Arial Narrow" panose="020B0606020202030204" pitchFamily="34" charset="0"/>
                        </a:rPr>
                        <a:t>42%</a:t>
                      </a:r>
                    </a:p>
                  </a:txBody>
                  <a:tcPr marL="5329" marR="5329" marT="5329" marB="0" anchor="b">
                    <a:lnL>
                      <a:noFill/>
                    </a:lnL>
                    <a:lnR>
                      <a:noFill/>
                    </a:lnR>
                    <a:lnT>
                      <a:noFill/>
                    </a:lnT>
                    <a:lnB>
                      <a:noFill/>
                    </a:lnB>
                    <a:solidFill>
                      <a:srgbClr val="F6A4A5"/>
                    </a:solidFill>
                  </a:tcPr>
                </a:tc>
                <a:tc>
                  <a:txBody>
                    <a:bodyPr/>
                    <a:lstStyle/>
                    <a:p>
                      <a:pPr algn="r" fontAlgn="b"/>
                      <a:r>
                        <a:rPr lang="en-US" sz="1800" b="0" i="0" u="none" strike="noStrike" dirty="0">
                          <a:solidFill>
                            <a:srgbClr val="5A5959"/>
                          </a:solidFill>
                          <a:effectLst/>
                          <a:latin typeface="Arial Narrow" panose="020B0606020202030204" pitchFamily="34" charset="0"/>
                        </a:rPr>
                        <a:t>42%</a:t>
                      </a:r>
                    </a:p>
                  </a:txBody>
                  <a:tcPr marL="5329" marR="5329" marT="5329" marB="0" anchor="b">
                    <a:lnL>
                      <a:noFill/>
                    </a:lnL>
                    <a:lnR>
                      <a:noFill/>
                    </a:lnR>
                    <a:lnT>
                      <a:noFill/>
                    </a:lnT>
                    <a:lnB>
                      <a:noFill/>
                    </a:lnB>
                    <a:solidFill>
                      <a:srgbClr val="F6A4A5"/>
                    </a:solidFill>
                  </a:tcPr>
                </a:tc>
                <a:tc>
                  <a:txBody>
                    <a:bodyPr/>
                    <a:lstStyle/>
                    <a:p>
                      <a:pPr algn="r" fontAlgn="b"/>
                      <a:r>
                        <a:rPr lang="en-US" sz="1800" b="0" i="0" u="none" strike="noStrike" dirty="0">
                          <a:solidFill>
                            <a:srgbClr val="5A5959"/>
                          </a:solidFill>
                          <a:effectLst/>
                          <a:latin typeface="Arial Narrow" panose="020B0606020202030204" pitchFamily="34" charset="0"/>
                        </a:rPr>
                        <a:t>17%</a:t>
                      </a:r>
                    </a:p>
                  </a:txBody>
                  <a:tcPr marL="5329" marR="5329" marT="5329" marB="0" anchor="b">
                    <a:lnL>
                      <a:noFill/>
                    </a:lnL>
                    <a:lnR w="19050" cap="flat" cmpd="sng" algn="ctr">
                      <a:solidFill>
                        <a:srgbClr val="000000"/>
                      </a:solidFill>
                      <a:prstDash val="solid"/>
                      <a:round/>
                      <a:headEnd type="none" w="med" len="med"/>
                      <a:tailEnd type="none" w="med" len="med"/>
                    </a:lnR>
                    <a:lnT>
                      <a:noFill/>
                    </a:lnT>
                    <a:lnB>
                      <a:noFill/>
                    </a:lnB>
                    <a:solidFill>
                      <a:srgbClr val="F9C5C5"/>
                    </a:solidFill>
                  </a:tcPr>
                </a:tc>
                <a:tc>
                  <a:txBody>
                    <a:bodyPr/>
                    <a:lstStyle/>
                    <a:p>
                      <a:pPr algn="r" fontAlgn="b"/>
                      <a:r>
                        <a:rPr lang="en-US" sz="1800" b="0" i="0" u="none" strike="noStrike" dirty="0">
                          <a:solidFill>
                            <a:srgbClr val="5A5959"/>
                          </a:solidFill>
                          <a:effectLst/>
                          <a:latin typeface="Arial Narrow" panose="020B0606020202030204" pitchFamily="34" charset="0"/>
                        </a:rPr>
                        <a:t>92%</a:t>
                      </a:r>
                    </a:p>
                  </a:txBody>
                  <a:tcPr marL="5329" marR="5329" marT="5329" marB="0" anchor="b">
                    <a:lnL w="19050" cap="flat" cmpd="sng" algn="ctr">
                      <a:solidFill>
                        <a:srgbClr val="000000"/>
                      </a:solidFill>
                      <a:prstDash val="solid"/>
                      <a:round/>
                      <a:headEnd type="none" w="med" len="med"/>
                      <a:tailEnd type="none" w="med" len="med"/>
                    </a:lnL>
                    <a:lnR>
                      <a:noFill/>
                    </a:lnR>
                    <a:lnT>
                      <a:noFill/>
                    </a:lnT>
                    <a:lnB>
                      <a:noFill/>
                    </a:lnB>
                    <a:solidFill>
                      <a:srgbClr val="F06364"/>
                    </a:solidFill>
                  </a:tcPr>
                </a:tc>
                <a:tc>
                  <a:txBody>
                    <a:bodyPr/>
                    <a:lstStyle/>
                    <a:p>
                      <a:pPr algn="r" fontAlgn="b"/>
                      <a:r>
                        <a:rPr lang="en-US" sz="1800" b="0" i="0" u="none" strike="noStrike">
                          <a:solidFill>
                            <a:srgbClr val="5A5959"/>
                          </a:solidFill>
                          <a:effectLst/>
                          <a:latin typeface="Arial Narrow" panose="020B0606020202030204" pitchFamily="34" charset="0"/>
                        </a:rPr>
                        <a:t>75%</a:t>
                      </a:r>
                    </a:p>
                  </a:txBody>
                  <a:tcPr marL="5329" marR="5329" marT="5329" marB="0" anchor="b">
                    <a:lnL>
                      <a:noFill/>
                    </a:lnL>
                    <a:lnR>
                      <a:noFill/>
                    </a:lnR>
                    <a:lnT>
                      <a:noFill/>
                    </a:lnT>
                    <a:lnB>
                      <a:noFill/>
                    </a:lnB>
                    <a:solidFill>
                      <a:srgbClr val="F2797A"/>
                    </a:solidFill>
                  </a:tcPr>
                </a:tc>
                <a:tc>
                  <a:txBody>
                    <a:bodyPr/>
                    <a:lstStyle/>
                    <a:p>
                      <a:pPr algn="r" fontAlgn="b"/>
                      <a:r>
                        <a:rPr lang="en-US" sz="1800" b="0" i="0" u="none" strike="noStrike">
                          <a:solidFill>
                            <a:srgbClr val="5A5959"/>
                          </a:solidFill>
                          <a:effectLst/>
                          <a:latin typeface="Arial Narrow" panose="020B0606020202030204" pitchFamily="34" charset="0"/>
                        </a:rPr>
                        <a:t>75%</a:t>
                      </a:r>
                    </a:p>
                  </a:txBody>
                  <a:tcPr marL="5329" marR="5329" marT="5329" marB="0" anchor="b">
                    <a:lnL>
                      <a:noFill/>
                    </a:lnL>
                    <a:lnR>
                      <a:noFill/>
                    </a:lnR>
                    <a:lnT>
                      <a:noFill/>
                    </a:lnT>
                    <a:lnB>
                      <a:noFill/>
                    </a:lnB>
                    <a:solidFill>
                      <a:srgbClr val="F2797A"/>
                    </a:solidFill>
                  </a:tcPr>
                </a:tc>
                <a:tc>
                  <a:txBody>
                    <a:bodyPr/>
                    <a:lstStyle/>
                    <a:p>
                      <a:pPr algn="r" fontAlgn="b"/>
                      <a:r>
                        <a:rPr lang="en-US" sz="1800" b="0" i="0" u="none" strike="noStrike">
                          <a:solidFill>
                            <a:srgbClr val="5A5959"/>
                          </a:solidFill>
                          <a:effectLst/>
                          <a:latin typeface="Arial Narrow" panose="020B0606020202030204" pitchFamily="34" charset="0"/>
                        </a:rPr>
                        <a:t>75%</a:t>
                      </a:r>
                    </a:p>
                  </a:txBody>
                  <a:tcPr marL="5329" marR="5329" marT="5329" marB="0" anchor="b">
                    <a:lnL>
                      <a:noFill/>
                    </a:lnL>
                    <a:lnR>
                      <a:noFill/>
                    </a:lnR>
                    <a:lnT>
                      <a:noFill/>
                    </a:lnT>
                    <a:lnB>
                      <a:noFill/>
                    </a:lnB>
                    <a:solidFill>
                      <a:srgbClr val="F2797A"/>
                    </a:solidFill>
                  </a:tcPr>
                </a:tc>
                <a:extLst>
                  <a:ext uri="{0D108BD9-81ED-4DB2-BD59-A6C34878D82A}">
                    <a16:rowId xmlns:a16="http://schemas.microsoft.com/office/drawing/2014/main" val="4287267565"/>
                  </a:ext>
                </a:extLst>
              </a:tr>
              <a:tr h="566602">
                <a:tc>
                  <a:txBody>
                    <a:bodyPr/>
                    <a:lstStyle/>
                    <a:p>
                      <a:pPr algn="ctr" fontAlgn="b"/>
                      <a:r>
                        <a:rPr lang="en-US" sz="1800" b="1" i="0" u="none" strike="noStrike" dirty="0" err="1">
                          <a:solidFill>
                            <a:srgbClr val="5A5959"/>
                          </a:solidFill>
                          <a:effectLst/>
                          <a:latin typeface="Arial Narrow" panose="020B0606020202030204" pitchFamily="34" charset="0"/>
                        </a:rPr>
                        <a:t>Kimbi</a:t>
                      </a:r>
                      <a:r>
                        <a:rPr lang="en-US" sz="1800" b="1" i="0" u="none" strike="noStrike" dirty="0">
                          <a:solidFill>
                            <a:srgbClr val="5A5959"/>
                          </a:solidFill>
                          <a:effectLst/>
                          <a:latin typeface="Arial Narrow" panose="020B0606020202030204" pitchFamily="34" charset="0"/>
                        </a:rPr>
                        <a:t> </a:t>
                      </a:r>
                      <a:r>
                        <a:rPr lang="en-US" sz="1800" b="1" i="0" u="none" strike="noStrike" dirty="0" err="1">
                          <a:solidFill>
                            <a:srgbClr val="5A5959"/>
                          </a:solidFill>
                          <a:effectLst/>
                          <a:latin typeface="Arial Narrow" panose="020B0606020202030204" pitchFamily="34" charset="0"/>
                        </a:rPr>
                        <a:t>Lulenge</a:t>
                      </a:r>
                      <a:endParaRPr lang="en-US" sz="1800" b="1" i="0" u="none" strike="noStrike" dirty="0">
                        <a:solidFill>
                          <a:srgbClr val="5A5959"/>
                        </a:solidFill>
                        <a:effectLst/>
                        <a:latin typeface="Arial Narrow" panose="020B0606020202030204" pitchFamily="34" charset="0"/>
                      </a:endParaRPr>
                    </a:p>
                  </a:txBody>
                  <a:tcPr marL="5329" marR="5329" marT="5329" marB="0" anchor="ctr">
                    <a:lnL>
                      <a:noFill/>
                    </a:lnL>
                    <a:lnR>
                      <a:noFill/>
                    </a:lnR>
                    <a:lnT>
                      <a:noFill/>
                    </a:lnT>
                    <a:lnB>
                      <a:noFill/>
                    </a:lnB>
                  </a:tcPr>
                </a:tc>
                <a:tc>
                  <a:txBody>
                    <a:bodyPr/>
                    <a:lstStyle/>
                    <a:p>
                      <a:pPr algn="r" fontAlgn="b"/>
                      <a:r>
                        <a:rPr lang="en-US" sz="1800" b="0" i="0" u="none" strike="noStrike">
                          <a:solidFill>
                            <a:srgbClr val="5A5959"/>
                          </a:solidFill>
                          <a:effectLst/>
                          <a:latin typeface="Arial Narrow" panose="020B0606020202030204" pitchFamily="34" charset="0"/>
                        </a:rPr>
                        <a:t>81%</a:t>
                      </a:r>
                    </a:p>
                  </a:txBody>
                  <a:tcPr marL="5329" marR="5329" marT="5329" marB="0" anchor="b">
                    <a:lnL>
                      <a:noFill/>
                    </a:lnL>
                    <a:lnR>
                      <a:noFill/>
                    </a:lnR>
                    <a:lnT>
                      <a:noFill/>
                    </a:lnT>
                    <a:lnB>
                      <a:noFill/>
                    </a:lnB>
                    <a:solidFill>
                      <a:srgbClr val="F17172"/>
                    </a:solidFill>
                  </a:tcPr>
                </a:tc>
                <a:tc>
                  <a:txBody>
                    <a:bodyPr/>
                    <a:lstStyle/>
                    <a:p>
                      <a:pPr algn="r" fontAlgn="b"/>
                      <a:r>
                        <a:rPr lang="en-US" sz="1800" b="0" i="0" u="none" strike="noStrike">
                          <a:solidFill>
                            <a:srgbClr val="5A5959"/>
                          </a:solidFill>
                          <a:effectLst/>
                          <a:latin typeface="Arial Narrow" panose="020B0606020202030204" pitchFamily="34" charset="0"/>
                        </a:rPr>
                        <a:t>29%</a:t>
                      </a:r>
                    </a:p>
                  </a:txBody>
                  <a:tcPr marL="5329" marR="5329" marT="5329" marB="0" anchor="b">
                    <a:lnL>
                      <a:noFill/>
                    </a:lnL>
                    <a:lnR>
                      <a:noFill/>
                    </a:lnR>
                    <a:lnT>
                      <a:noFill/>
                    </a:lnT>
                    <a:lnB>
                      <a:noFill/>
                    </a:lnB>
                    <a:solidFill>
                      <a:srgbClr val="F8B5B6"/>
                    </a:solidFill>
                  </a:tcPr>
                </a:tc>
                <a:tc>
                  <a:txBody>
                    <a:bodyPr/>
                    <a:lstStyle/>
                    <a:p>
                      <a:pPr algn="r" fontAlgn="b"/>
                      <a:r>
                        <a:rPr lang="en-US" sz="1800" b="0" i="0" u="none" strike="noStrike">
                          <a:solidFill>
                            <a:srgbClr val="5A5959"/>
                          </a:solidFill>
                          <a:effectLst/>
                          <a:latin typeface="Arial Narrow" panose="020B0606020202030204" pitchFamily="34" charset="0"/>
                        </a:rPr>
                        <a:t>0%</a:t>
                      </a:r>
                    </a:p>
                  </a:txBody>
                  <a:tcPr marL="5329" marR="5329" marT="5329" marB="0" anchor="b">
                    <a:lnL>
                      <a:noFill/>
                    </a:lnL>
                    <a:lnR>
                      <a:noFill/>
                    </a:lnR>
                    <a:lnT>
                      <a:noFill/>
                    </a:lnT>
                    <a:lnB>
                      <a:noFill/>
                    </a:lnB>
                    <a:solidFill>
                      <a:srgbClr val="FBDADA"/>
                    </a:solidFill>
                  </a:tcPr>
                </a:tc>
                <a:tc>
                  <a:txBody>
                    <a:bodyPr/>
                    <a:lstStyle/>
                    <a:p>
                      <a:pPr algn="r" fontAlgn="b"/>
                      <a:r>
                        <a:rPr lang="en-US" sz="1800" b="0" i="0" u="none" strike="noStrike">
                          <a:solidFill>
                            <a:srgbClr val="5A5959"/>
                          </a:solidFill>
                          <a:effectLst/>
                          <a:latin typeface="Arial Narrow" panose="020B0606020202030204" pitchFamily="34" charset="0"/>
                        </a:rPr>
                        <a:t>67%</a:t>
                      </a:r>
                    </a:p>
                  </a:txBody>
                  <a:tcPr marL="5329" marR="5329" marT="5329" marB="0" anchor="b">
                    <a:lnL>
                      <a:noFill/>
                    </a:lnL>
                    <a:lnR w="19050" cap="flat" cmpd="sng" algn="ctr">
                      <a:solidFill>
                        <a:srgbClr val="000000"/>
                      </a:solidFill>
                      <a:prstDash val="solid"/>
                      <a:round/>
                      <a:headEnd type="none" w="med" len="med"/>
                      <a:tailEnd type="none" w="med" len="med"/>
                    </a:lnR>
                    <a:lnT>
                      <a:noFill/>
                    </a:lnT>
                    <a:lnB>
                      <a:noFill/>
                    </a:lnB>
                    <a:solidFill>
                      <a:srgbClr val="F38484"/>
                    </a:solidFill>
                  </a:tcPr>
                </a:tc>
                <a:tc>
                  <a:txBody>
                    <a:bodyPr/>
                    <a:lstStyle/>
                    <a:p>
                      <a:pPr algn="r" fontAlgn="b"/>
                      <a:r>
                        <a:rPr lang="en-US" sz="1800" b="0" i="0" u="none" strike="noStrike">
                          <a:solidFill>
                            <a:srgbClr val="5A5959"/>
                          </a:solidFill>
                          <a:effectLst/>
                          <a:latin typeface="Arial Narrow" panose="020B0606020202030204" pitchFamily="34" charset="0"/>
                        </a:rPr>
                        <a:t>71%</a:t>
                      </a:r>
                    </a:p>
                  </a:txBody>
                  <a:tcPr marL="5329" marR="5329" marT="5329" marB="0" anchor="b">
                    <a:lnL w="19050" cap="flat" cmpd="sng" algn="ctr">
                      <a:solidFill>
                        <a:srgbClr val="000000"/>
                      </a:solidFill>
                      <a:prstDash val="solid"/>
                      <a:round/>
                      <a:headEnd type="none" w="med" len="med"/>
                      <a:tailEnd type="none" w="med" len="med"/>
                    </a:lnL>
                    <a:lnR>
                      <a:noFill/>
                    </a:lnR>
                    <a:lnT>
                      <a:noFill/>
                    </a:lnT>
                    <a:lnB>
                      <a:noFill/>
                    </a:lnB>
                    <a:solidFill>
                      <a:srgbClr val="F27E7E"/>
                    </a:solidFill>
                  </a:tcPr>
                </a:tc>
                <a:tc>
                  <a:txBody>
                    <a:bodyPr/>
                    <a:lstStyle/>
                    <a:p>
                      <a:pPr algn="r" fontAlgn="b"/>
                      <a:r>
                        <a:rPr lang="en-US" sz="1800" b="0" i="0" u="none" strike="noStrike" dirty="0">
                          <a:solidFill>
                            <a:srgbClr val="5A5959"/>
                          </a:solidFill>
                          <a:effectLst/>
                          <a:latin typeface="Arial Narrow" panose="020B0606020202030204" pitchFamily="34" charset="0"/>
                        </a:rPr>
                        <a:t>33%</a:t>
                      </a:r>
                    </a:p>
                  </a:txBody>
                  <a:tcPr marL="5329" marR="5329" marT="5329" marB="0" anchor="b">
                    <a:lnL>
                      <a:noFill/>
                    </a:lnL>
                    <a:lnR>
                      <a:noFill/>
                    </a:lnR>
                    <a:lnT>
                      <a:noFill/>
                    </a:lnT>
                    <a:lnB>
                      <a:noFill/>
                    </a:lnB>
                    <a:solidFill>
                      <a:srgbClr val="F7AFAF"/>
                    </a:solidFill>
                  </a:tcPr>
                </a:tc>
                <a:tc>
                  <a:txBody>
                    <a:bodyPr/>
                    <a:lstStyle/>
                    <a:p>
                      <a:pPr algn="r" fontAlgn="b"/>
                      <a:r>
                        <a:rPr lang="en-US" sz="1800" b="0" i="0" u="none" strike="noStrike" dirty="0">
                          <a:solidFill>
                            <a:srgbClr val="5A5959"/>
                          </a:solidFill>
                          <a:effectLst/>
                          <a:latin typeface="Arial Narrow" panose="020B0606020202030204" pitchFamily="34" charset="0"/>
                        </a:rPr>
                        <a:t>86%</a:t>
                      </a:r>
                    </a:p>
                  </a:txBody>
                  <a:tcPr marL="5329" marR="5329" marT="5329" marB="0" anchor="b">
                    <a:lnL>
                      <a:noFill/>
                    </a:lnL>
                    <a:lnR>
                      <a:noFill/>
                    </a:lnR>
                    <a:lnT>
                      <a:noFill/>
                    </a:lnT>
                    <a:lnB>
                      <a:noFill/>
                    </a:lnB>
                    <a:solidFill>
                      <a:srgbClr val="F06B6C"/>
                    </a:solidFill>
                  </a:tcPr>
                </a:tc>
                <a:tc>
                  <a:txBody>
                    <a:bodyPr/>
                    <a:lstStyle/>
                    <a:p>
                      <a:pPr algn="r" fontAlgn="b"/>
                      <a:r>
                        <a:rPr lang="en-US" sz="1800" b="0" i="0" u="none" strike="noStrike" dirty="0">
                          <a:solidFill>
                            <a:srgbClr val="5A5959"/>
                          </a:solidFill>
                          <a:effectLst/>
                          <a:latin typeface="Arial Narrow" panose="020B0606020202030204" pitchFamily="34" charset="0"/>
                        </a:rPr>
                        <a:t>100%</a:t>
                      </a:r>
                    </a:p>
                  </a:txBody>
                  <a:tcPr marL="5329" marR="5329" marT="5329" marB="0" anchor="b">
                    <a:lnL>
                      <a:noFill/>
                    </a:lnL>
                    <a:lnR w="19050" cap="flat" cmpd="sng" algn="ctr">
                      <a:solidFill>
                        <a:srgbClr val="000000"/>
                      </a:solidFill>
                      <a:prstDash val="solid"/>
                      <a:round/>
                      <a:headEnd type="none" w="med" len="med"/>
                      <a:tailEnd type="none" w="med" len="med"/>
                    </a:lnR>
                    <a:lnT>
                      <a:noFill/>
                    </a:lnT>
                    <a:lnB>
                      <a:noFill/>
                    </a:lnB>
                    <a:solidFill>
                      <a:srgbClr val="EE5859"/>
                    </a:solidFill>
                  </a:tcPr>
                </a:tc>
                <a:tc>
                  <a:txBody>
                    <a:bodyPr/>
                    <a:lstStyle/>
                    <a:p>
                      <a:pPr algn="r" fontAlgn="b"/>
                      <a:r>
                        <a:rPr lang="en-US" sz="1800" b="0" i="0" u="none" strike="noStrike" dirty="0">
                          <a:solidFill>
                            <a:srgbClr val="5A5959"/>
                          </a:solidFill>
                          <a:effectLst/>
                          <a:latin typeface="Arial Narrow" panose="020B0606020202030204" pitchFamily="34" charset="0"/>
                        </a:rPr>
                        <a:t>48%</a:t>
                      </a:r>
                    </a:p>
                  </a:txBody>
                  <a:tcPr marL="5329" marR="5329" marT="5329" marB="0" anchor="b">
                    <a:lnL w="19050" cap="flat" cmpd="sng" algn="ctr">
                      <a:solidFill>
                        <a:srgbClr val="000000"/>
                      </a:solidFill>
                      <a:prstDash val="solid"/>
                      <a:round/>
                      <a:headEnd type="none" w="med" len="med"/>
                      <a:tailEnd type="none" w="med" len="med"/>
                    </a:lnL>
                    <a:lnR>
                      <a:noFill/>
                    </a:lnR>
                    <a:lnT>
                      <a:noFill/>
                    </a:lnT>
                    <a:lnB>
                      <a:noFill/>
                    </a:lnB>
                    <a:solidFill>
                      <a:srgbClr val="F59D9D"/>
                    </a:solidFill>
                  </a:tcPr>
                </a:tc>
                <a:tc>
                  <a:txBody>
                    <a:bodyPr/>
                    <a:lstStyle/>
                    <a:p>
                      <a:pPr algn="r" fontAlgn="b"/>
                      <a:r>
                        <a:rPr lang="en-US" sz="1800" b="0" i="0" u="none" strike="noStrike" dirty="0">
                          <a:solidFill>
                            <a:srgbClr val="5A5959"/>
                          </a:solidFill>
                          <a:effectLst/>
                          <a:latin typeface="Arial Narrow" panose="020B0606020202030204" pitchFamily="34" charset="0"/>
                        </a:rPr>
                        <a:t>19%</a:t>
                      </a:r>
                    </a:p>
                  </a:txBody>
                  <a:tcPr marL="5329" marR="5329" marT="5329" marB="0" anchor="b">
                    <a:lnL>
                      <a:noFill/>
                    </a:lnL>
                    <a:lnR>
                      <a:noFill/>
                    </a:lnR>
                    <a:lnT>
                      <a:noFill/>
                    </a:lnT>
                    <a:lnB>
                      <a:noFill/>
                    </a:lnB>
                    <a:solidFill>
                      <a:srgbClr val="F9C2C2"/>
                    </a:solidFill>
                  </a:tcPr>
                </a:tc>
                <a:tc>
                  <a:txBody>
                    <a:bodyPr/>
                    <a:lstStyle/>
                    <a:p>
                      <a:pPr algn="r" fontAlgn="b"/>
                      <a:r>
                        <a:rPr lang="en-US" sz="1800" b="0" i="0" u="none" strike="noStrike">
                          <a:solidFill>
                            <a:srgbClr val="5A5959"/>
                          </a:solidFill>
                          <a:effectLst/>
                          <a:latin typeface="Arial Narrow" panose="020B0606020202030204" pitchFamily="34" charset="0"/>
                        </a:rPr>
                        <a:t>52%</a:t>
                      </a:r>
                    </a:p>
                  </a:txBody>
                  <a:tcPr marL="5329" marR="5329" marT="5329" marB="0" anchor="b">
                    <a:lnL>
                      <a:noFill/>
                    </a:lnL>
                    <a:lnR>
                      <a:noFill/>
                    </a:lnR>
                    <a:lnT>
                      <a:noFill/>
                    </a:lnT>
                    <a:lnB>
                      <a:noFill/>
                    </a:lnB>
                    <a:solidFill>
                      <a:srgbClr val="F59697"/>
                    </a:solidFill>
                  </a:tcPr>
                </a:tc>
                <a:tc>
                  <a:txBody>
                    <a:bodyPr/>
                    <a:lstStyle/>
                    <a:p>
                      <a:pPr algn="r" fontAlgn="b"/>
                      <a:r>
                        <a:rPr lang="en-US" sz="1800" b="0" i="0" u="none" strike="noStrike">
                          <a:solidFill>
                            <a:srgbClr val="5A5959"/>
                          </a:solidFill>
                          <a:effectLst/>
                          <a:latin typeface="Arial Narrow" panose="020B0606020202030204" pitchFamily="34" charset="0"/>
                        </a:rPr>
                        <a:t>57%</a:t>
                      </a:r>
                    </a:p>
                  </a:txBody>
                  <a:tcPr marL="5329" marR="5329" marT="5329" marB="0" anchor="b">
                    <a:lnL>
                      <a:noFill/>
                    </a:lnL>
                    <a:lnR>
                      <a:noFill/>
                    </a:lnR>
                    <a:lnT>
                      <a:noFill/>
                    </a:lnT>
                    <a:lnB>
                      <a:noFill/>
                    </a:lnB>
                    <a:solidFill>
                      <a:srgbClr val="F49091"/>
                    </a:solidFill>
                  </a:tcPr>
                </a:tc>
                <a:extLst>
                  <a:ext uri="{0D108BD9-81ED-4DB2-BD59-A6C34878D82A}">
                    <a16:rowId xmlns:a16="http://schemas.microsoft.com/office/drawing/2014/main" val="3763063728"/>
                  </a:ext>
                </a:extLst>
              </a:tr>
              <a:tr h="451131">
                <a:tc>
                  <a:txBody>
                    <a:bodyPr/>
                    <a:lstStyle/>
                    <a:p>
                      <a:pPr algn="ctr" fontAlgn="b"/>
                      <a:r>
                        <a:rPr lang="en-US" sz="1800" b="1" i="0" u="none" strike="noStrike" dirty="0" err="1">
                          <a:solidFill>
                            <a:srgbClr val="5A5959"/>
                          </a:solidFill>
                          <a:effectLst/>
                          <a:latin typeface="Arial Narrow" panose="020B0606020202030204" pitchFamily="34" charset="0"/>
                        </a:rPr>
                        <a:t>Nundu</a:t>
                      </a:r>
                      <a:endParaRPr lang="en-US" sz="1800" b="1" i="0" u="none" strike="noStrike" dirty="0">
                        <a:solidFill>
                          <a:srgbClr val="5A5959"/>
                        </a:solidFill>
                        <a:effectLst/>
                        <a:latin typeface="Arial Narrow" panose="020B0606020202030204" pitchFamily="34" charset="0"/>
                      </a:endParaRPr>
                    </a:p>
                  </a:txBody>
                  <a:tcPr marL="5329" marR="5329" marT="5329" marB="0" anchor="ctr">
                    <a:lnL>
                      <a:noFill/>
                    </a:lnL>
                    <a:lnR>
                      <a:noFill/>
                    </a:lnR>
                    <a:lnT>
                      <a:noFill/>
                    </a:lnT>
                    <a:lnB>
                      <a:noFill/>
                    </a:lnB>
                  </a:tcPr>
                </a:tc>
                <a:tc>
                  <a:txBody>
                    <a:bodyPr/>
                    <a:lstStyle/>
                    <a:p>
                      <a:pPr algn="r" fontAlgn="b"/>
                      <a:r>
                        <a:rPr lang="en-US" sz="1800" b="0" i="0" u="none" strike="noStrike">
                          <a:solidFill>
                            <a:srgbClr val="5A5959"/>
                          </a:solidFill>
                          <a:effectLst/>
                          <a:latin typeface="Arial Narrow" panose="020B0606020202030204" pitchFamily="34" charset="0"/>
                        </a:rPr>
                        <a:t>56%</a:t>
                      </a:r>
                    </a:p>
                  </a:txBody>
                  <a:tcPr marL="5329" marR="5329" marT="5329" marB="0" anchor="b">
                    <a:lnL>
                      <a:noFill/>
                    </a:lnL>
                    <a:lnR>
                      <a:noFill/>
                    </a:lnR>
                    <a:lnT>
                      <a:noFill/>
                    </a:lnT>
                    <a:lnB>
                      <a:noFill/>
                    </a:lnB>
                    <a:solidFill>
                      <a:srgbClr val="F49293"/>
                    </a:solidFill>
                  </a:tcPr>
                </a:tc>
                <a:tc>
                  <a:txBody>
                    <a:bodyPr/>
                    <a:lstStyle/>
                    <a:p>
                      <a:pPr algn="r" fontAlgn="b"/>
                      <a:r>
                        <a:rPr lang="en-US" sz="1800" b="0" i="0" u="none" strike="noStrike">
                          <a:solidFill>
                            <a:srgbClr val="5A5959"/>
                          </a:solidFill>
                          <a:effectLst/>
                          <a:latin typeface="Arial Narrow" panose="020B0606020202030204" pitchFamily="34" charset="0"/>
                        </a:rPr>
                        <a:t>39%</a:t>
                      </a:r>
                    </a:p>
                  </a:txBody>
                  <a:tcPr marL="5329" marR="5329" marT="5329" marB="0" anchor="b">
                    <a:lnL>
                      <a:noFill/>
                    </a:lnL>
                    <a:lnR>
                      <a:noFill/>
                    </a:lnR>
                    <a:lnT>
                      <a:noFill/>
                    </a:lnT>
                    <a:lnB>
                      <a:noFill/>
                    </a:lnB>
                    <a:solidFill>
                      <a:srgbClr val="F6A8A8"/>
                    </a:solidFill>
                  </a:tcPr>
                </a:tc>
                <a:tc>
                  <a:txBody>
                    <a:bodyPr/>
                    <a:lstStyle/>
                    <a:p>
                      <a:pPr algn="r" fontAlgn="b"/>
                      <a:r>
                        <a:rPr lang="en-US" sz="1800" b="0" i="0" u="none" strike="noStrike">
                          <a:solidFill>
                            <a:srgbClr val="5A5959"/>
                          </a:solidFill>
                          <a:effectLst/>
                          <a:latin typeface="Arial Narrow" panose="020B0606020202030204" pitchFamily="34" charset="0"/>
                        </a:rPr>
                        <a:t>0%</a:t>
                      </a:r>
                    </a:p>
                  </a:txBody>
                  <a:tcPr marL="5329" marR="5329" marT="5329" marB="0" anchor="b">
                    <a:lnL>
                      <a:noFill/>
                    </a:lnL>
                    <a:lnR>
                      <a:noFill/>
                    </a:lnR>
                    <a:lnT>
                      <a:noFill/>
                    </a:lnT>
                    <a:lnB>
                      <a:noFill/>
                    </a:lnB>
                    <a:solidFill>
                      <a:srgbClr val="FBDADA"/>
                    </a:solidFill>
                  </a:tcPr>
                </a:tc>
                <a:tc>
                  <a:txBody>
                    <a:bodyPr/>
                    <a:lstStyle/>
                    <a:p>
                      <a:pPr algn="r" fontAlgn="b"/>
                      <a:r>
                        <a:rPr lang="en-US" sz="1800" b="0" i="0" u="none" strike="noStrike">
                          <a:solidFill>
                            <a:srgbClr val="5A5959"/>
                          </a:solidFill>
                          <a:effectLst/>
                          <a:latin typeface="Arial Narrow" panose="020B0606020202030204" pitchFamily="34" charset="0"/>
                        </a:rPr>
                        <a:t>44%</a:t>
                      </a:r>
                    </a:p>
                  </a:txBody>
                  <a:tcPr marL="5329" marR="5329" marT="5329" marB="0" anchor="b">
                    <a:lnL>
                      <a:noFill/>
                    </a:lnL>
                    <a:lnR w="19050" cap="flat" cmpd="sng" algn="ctr">
                      <a:solidFill>
                        <a:srgbClr val="000000"/>
                      </a:solidFill>
                      <a:prstDash val="solid"/>
                      <a:round/>
                      <a:headEnd type="none" w="med" len="med"/>
                      <a:tailEnd type="none" w="med" len="med"/>
                    </a:lnR>
                    <a:lnT>
                      <a:noFill/>
                    </a:lnT>
                    <a:lnB>
                      <a:noFill/>
                    </a:lnB>
                    <a:solidFill>
                      <a:srgbClr val="F6A1A1"/>
                    </a:solidFill>
                  </a:tcPr>
                </a:tc>
                <a:tc>
                  <a:txBody>
                    <a:bodyPr/>
                    <a:lstStyle/>
                    <a:p>
                      <a:pPr algn="r" fontAlgn="b"/>
                      <a:r>
                        <a:rPr lang="en-US" sz="1800" b="0" i="0" u="none" strike="noStrike">
                          <a:solidFill>
                            <a:srgbClr val="5A5959"/>
                          </a:solidFill>
                          <a:effectLst/>
                          <a:latin typeface="Arial Narrow" panose="020B0606020202030204" pitchFamily="34" charset="0"/>
                        </a:rPr>
                        <a:t>28%</a:t>
                      </a:r>
                    </a:p>
                  </a:txBody>
                  <a:tcPr marL="5329" marR="5329" marT="5329" marB="0" anchor="b">
                    <a:lnL w="19050" cap="flat" cmpd="sng" algn="ctr">
                      <a:solidFill>
                        <a:srgbClr val="000000"/>
                      </a:solidFill>
                      <a:prstDash val="solid"/>
                      <a:round/>
                      <a:headEnd type="none" w="med" len="med"/>
                      <a:tailEnd type="none" w="med" len="med"/>
                    </a:lnL>
                    <a:lnR>
                      <a:noFill/>
                    </a:lnR>
                    <a:lnT>
                      <a:noFill/>
                    </a:lnT>
                    <a:lnB>
                      <a:noFill/>
                    </a:lnB>
                    <a:solidFill>
                      <a:srgbClr val="F8B6B7"/>
                    </a:solidFill>
                  </a:tcPr>
                </a:tc>
                <a:tc>
                  <a:txBody>
                    <a:bodyPr/>
                    <a:lstStyle/>
                    <a:p>
                      <a:pPr algn="r" fontAlgn="b"/>
                      <a:r>
                        <a:rPr lang="en-US" sz="1800" b="0" i="0" u="none" strike="noStrike">
                          <a:solidFill>
                            <a:srgbClr val="5A5959"/>
                          </a:solidFill>
                          <a:effectLst/>
                          <a:latin typeface="Arial Narrow" panose="020B0606020202030204" pitchFamily="34" charset="0"/>
                        </a:rPr>
                        <a:t>17%</a:t>
                      </a:r>
                    </a:p>
                  </a:txBody>
                  <a:tcPr marL="5329" marR="5329" marT="5329" marB="0" anchor="b">
                    <a:lnL>
                      <a:noFill/>
                    </a:lnL>
                    <a:lnR>
                      <a:noFill/>
                    </a:lnR>
                    <a:lnT>
                      <a:noFill/>
                    </a:lnT>
                    <a:lnB>
                      <a:noFill/>
                    </a:lnB>
                    <a:solidFill>
                      <a:srgbClr val="F9C5C5"/>
                    </a:solidFill>
                  </a:tcPr>
                </a:tc>
                <a:tc>
                  <a:txBody>
                    <a:bodyPr/>
                    <a:lstStyle/>
                    <a:p>
                      <a:pPr algn="r" fontAlgn="b"/>
                      <a:r>
                        <a:rPr lang="en-US" sz="1800" b="0" i="0" u="none" strike="noStrike" dirty="0">
                          <a:solidFill>
                            <a:srgbClr val="5A5959"/>
                          </a:solidFill>
                          <a:effectLst/>
                          <a:latin typeface="Arial Narrow" panose="020B0606020202030204" pitchFamily="34" charset="0"/>
                        </a:rPr>
                        <a:t>56%</a:t>
                      </a:r>
                    </a:p>
                  </a:txBody>
                  <a:tcPr marL="5329" marR="5329" marT="5329" marB="0" anchor="b">
                    <a:lnL>
                      <a:noFill/>
                    </a:lnL>
                    <a:lnR>
                      <a:noFill/>
                    </a:lnR>
                    <a:lnT>
                      <a:noFill/>
                    </a:lnT>
                    <a:lnB>
                      <a:noFill/>
                    </a:lnB>
                    <a:solidFill>
                      <a:srgbClr val="F49293"/>
                    </a:solidFill>
                  </a:tcPr>
                </a:tc>
                <a:tc>
                  <a:txBody>
                    <a:bodyPr/>
                    <a:lstStyle/>
                    <a:p>
                      <a:pPr algn="r" fontAlgn="b"/>
                      <a:r>
                        <a:rPr lang="en-US" sz="1800" b="0" i="0" u="none" strike="noStrike" dirty="0">
                          <a:solidFill>
                            <a:srgbClr val="5A5959"/>
                          </a:solidFill>
                          <a:effectLst/>
                          <a:latin typeface="Arial Narrow" panose="020B0606020202030204" pitchFamily="34" charset="0"/>
                        </a:rPr>
                        <a:t>78%</a:t>
                      </a:r>
                    </a:p>
                  </a:txBody>
                  <a:tcPr marL="5329" marR="5329" marT="5329" marB="0" anchor="b">
                    <a:lnL>
                      <a:noFill/>
                    </a:lnL>
                    <a:lnR w="19050" cap="flat" cmpd="sng" algn="ctr">
                      <a:solidFill>
                        <a:srgbClr val="000000"/>
                      </a:solidFill>
                      <a:prstDash val="solid"/>
                      <a:round/>
                      <a:headEnd type="none" w="med" len="med"/>
                      <a:tailEnd type="none" w="med" len="med"/>
                    </a:lnR>
                    <a:lnT>
                      <a:noFill/>
                    </a:lnT>
                    <a:lnB>
                      <a:noFill/>
                    </a:lnB>
                    <a:solidFill>
                      <a:srgbClr val="F17576"/>
                    </a:solidFill>
                  </a:tcPr>
                </a:tc>
                <a:tc>
                  <a:txBody>
                    <a:bodyPr/>
                    <a:lstStyle/>
                    <a:p>
                      <a:pPr algn="r" fontAlgn="b"/>
                      <a:r>
                        <a:rPr lang="en-US" sz="1800" b="0" i="0" u="none" strike="noStrike" dirty="0">
                          <a:solidFill>
                            <a:srgbClr val="5A5959"/>
                          </a:solidFill>
                          <a:effectLst/>
                          <a:latin typeface="Arial Narrow" panose="020B0606020202030204" pitchFamily="34" charset="0"/>
                        </a:rPr>
                        <a:t>33%</a:t>
                      </a:r>
                    </a:p>
                  </a:txBody>
                  <a:tcPr marL="5329" marR="5329" marT="5329" marB="0" anchor="b">
                    <a:lnL w="19050" cap="flat" cmpd="sng" algn="ctr">
                      <a:solidFill>
                        <a:srgbClr val="000000"/>
                      </a:solidFill>
                      <a:prstDash val="solid"/>
                      <a:round/>
                      <a:headEnd type="none" w="med" len="med"/>
                      <a:tailEnd type="none" w="med" len="med"/>
                    </a:lnL>
                    <a:lnR>
                      <a:noFill/>
                    </a:lnR>
                    <a:lnT>
                      <a:noFill/>
                    </a:lnT>
                    <a:lnB>
                      <a:noFill/>
                    </a:lnB>
                    <a:solidFill>
                      <a:srgbClr val="F7AFAF"/>
                    </a:solidFill>
                  </a:tcPr>
                </a:tc>
                <a:tc>
                  <a:txBody>
                    <a:bodyPr/>
                    <a:lstStyle/>
                    <a:p>
                      <a:pPr algn="r" fontAlgn="b"/>
                      <a:r>
                        <a:rPr lang="en-US" sz="1800" b="0" i="0" u="none" strike="noStrike" dirty="0">
                          <a:solidFill>
                            <a:srgbClr val="5A5959"/>
                          </a:solidFill>
                          <a:effectLst/>
                          <a:latin typeface="Arial Narrow" panose="020B0606020202030204" pitchFamily="34" charset="0"/>
                        </a:rPr>
                        <a:t>22%</a:t>
                      </a:r>
                    </a:p>
                  </a:txBody>
                  <a:tcPr marL="5329" marR="5329" marT="5329" marB="0" anchor="b">
                    <a:lnL>
                      <a:noFill/>
                    </a:lnL>
                    <a:lnR>
                      <a:noFill/>
                    </a:lnR>
                    <a:lnT>
                      <a:noFill/>
                    </a:lnT>
                    <a:lnB>
                      <a:noFill/>
                    </a:lnB>
                    <a:solidFill>
                      <a:srgbClr val="F9BEBE"/>
                    </a:solidFill>
                  </a:tcPr>
                </a:tc>
                <a:tc>
                  <a:txBody>
                    <a:bodyPr/>
                    <a:lstStyle/>
                    <a:p>
                      <a:pPr algn="r" fontAlgn="b"/>
                      <a:r>
                        <a:rPr lang="en-US" sz="1800" b="0" i="0" u="none" strike="noStrike">
                          <a:solidFill>
                            <a:srgbClr val="5A5959"/>
                          </a:solidFill>
                          <a:effectLst/>
                          <a:latin typeface="Arial Narrow" panose="020B0606020202030204" pitchFamily="34" charset="0"/>
                        </a:rPr>
                        <a:t>56%</a:t>
                      </a:r>
                    </a:p>
                  </a:txBody>
                  <a:tcPr marL="5329" marR="5329" marT="5329" marB="0" anchor="b">
                    <a:lnL>
                      <a:noFill/>
                    </a:lnL>
                    <a:lnR>
                      <a:noFill/>
                    </a:lnR>
                    <a:lnT>
                      <a:noFill/>
                    </a:lnT>
                    <a:lnB>
                      <a:noFill/>
                    </a:lnB>
                    <a:solidFill>
                      <a:srgbClr val="F49293"/>
                    </a:solidFill>
                  </a:tcPr>
                </a:tc>
                <a:tc>
                  <a:txBody>
                    <a:bodyPr/>
                    <a:lstStyle/>
                    <a:p>
                      <a:pPr algn="r" fontAlgn="b"/>
                      <a:r>
                        <a:rPr lang="en-US" sz="1800" b="0" i="0" u="none" strike="noStrike">
                          <a:solidFill>
                            <a:srgbClr val="5A5959"/>
                          </a:solidFill>
                          <a:effectLst/>
                          <a:latin typeface="Arial Narrow" panose="020B0606020202030204" pitchFamily="34" charset="0"/>
                        </a:rPr>
                        <a:t>100%</a:t>
                      </a:r>
                    </a:p>
                  </a:txBody>
                  <a:tcPr marL="5329" marR="5329" marT="5329" marB="0" anchor="b">
                    <a:lnL>
                      <a:noFill/>
                    </a:lnL>
                    <a:lnR>
                      <a:noFill/>
                    </a:lnR>
                    <a:lnT>
                      <a:noFill/>
                    </a:lnT>
                    <a:lnB>
                      <a:noFill/>
                    </a:lnB>
                    <a:solidFill>
                      <a:srgbClr val="EE5859"/>
                    </a:solidFill>
                  </a:tcPr>
                </a:tc>
                <a:extLst>
                  <a:ext uri="{0D108BD9-81ED-4DB2-BD59-A6C34878D82A}">
                    <a16:rowId xmlns:a16="http://schemas.microsoft.com/office/drawing/2014/main" val="241882751"/>
                  </a:ext>
                </a:extLst>
              </a:tr>
              <a:tr h="566602">
                <a:tc>
                  <a:txBody>
                    <a:bodyPr/>
                    <a:lstStyle/>
                    <a:p>
                      <a:pPr algn="ctr" fontAlgn="b"/>
                      <a:r>
                        <a:rPr lang="en-US" sz="1800" b="1" i="0" u="none" strike="noStrike" dirty="0" err="1">
                          <a:solidFill>
                            <a:srgbClr val="5A5959"/>
                          </a:solidFill>
                          <a:effectLst/>
                          <a:latin typeface="Arial Narrow" panose="020B0606020202030204" pitchFamily="34" charset="0"/>
                        </a:rPr>
                        <a:t>Shabunda</a:t>
                      </a:r>
                      <a:endParaRPr lang="en-US" sz="1800" b="1" i="0" u="none" strike="noStrike" dirty="0">
                        <a:solidFill>
                          <a:srgbClr val="5A5959"/>
                        </a:solidFill>
                        <a:effectLst/>
                        <a:latin typeface="Arial Narrow" panose="020B0606020202030204" pitchFamily="34" charset="0"/>
                      </a:endParaRPr>
                    </a:p>
                  </a:txBody>
                  <a:tcPr marL="5329" marR="5329" marT="5329" marB="0" anchor="ctr">
                    <a:lnL>
                      <a:noFill/>
                    </a:lnL>
                    <a:lnR>
                      <a:noFill/>
                    </a:lnR>
                    <a:lnT>
                      <a:noFill/>
                    </a:lnT>
                    <a:lnB>
                      <a:noFill/>
                    </a:lnB>
                  </a:tcPr>
                </a:tc>
                <a:tc>
                  <a:txBody>
                    <a:bodyPr/>
                    <a:lstStyle/>
                    <a:p>
                      <a:pPr algn="r" fontAlgn="b"/>
                      <a:r>
                        <a:rPr lang="en-US" sz="1800" b="0" i="0" u="none" strike="noStrike">
                          <a:solidFill>
                            <a:srgbClr val="5A5959"/>
                          </a:solidFill>
                          <a:effectLst/>
                          <a:latin typeface="Arial Narrow" panose="020B0606020202030204" pitchFamily="34" charset="0"/>
                        </a:rPr>
                        <a:t>45%</a:t>
                      </a:r>
                    </a:p>
                  </a:txBody>
                  <a:tcPr marL="5329" marR="5329" marT="5329" marB="0" anchor="b">
                    <a:lnL>
                      <a:noFill/>
                    </a:lnL>
                    <a:lnR>
                      <a:noFill/>
                    </a:lnR>
                    <a:lnT>
                      <a:noFill/>
                    </a:lnT>
                    <a:lnB>
                      <a:noFill/>
                    </a:lnB>
                    <a:solidFill>
                      <a:srgbClr val="F6A0A0"/>
                    </a:solidFill>
                  </a:tcPr>
                </a:tc>
                <a:tc>
                  <a:txBody>
                    <a:bodyPr/>
                    <a:lstStyle/>
                    <a:p>
                      <a:pPr algn="r" fontAlgn="b"/>
                      <a:r>
                        <a:rPr lang="en-US" sz="1800" b="0" i="0" u="none" strike="noStrike">
                          <a:solidFill>
                            <a:srgbClr val="5A5959"/>
                          </a:solidFill>
                          <a:effectLst/>
                          <a:latin typeface="Arial Narrow" panose="020B0606020202030204" pitchFamily="34" charset="0"/>
                        </a:rPr>
                        <a:t>45%</a:t>
                      </a:r>
                    </a:p>
                  </a:txBody>
                  <a:tcPr marL="5329" marR="5329" marT="5329" marB="0" anchor="b">
                    <a:lnL>
                      <a:noFill/>
                    </a:lnL>
                    <a:lnR>
                      <a:noFill/>
                    </a:lnR>
                    <a:lnT>
                      <a:noFill/>
                    </a:lnT>
                    <a:lnB>
                      <a:noFill/>
                    </a:lnB>
                    <a:solidFill>
                      <a:srgbClr val="F6A0A0"/>
                    </a:solidFill>
                  </a:tcPr>
                </a:tc>
                <a:tc>
                  <a:txBody>
                    <a:bodyPr/>
                    <a:lstStyle/>
                    <a:p>
                      <a:pPr algn="r" fontAlgn="b"/>
                      <a:r>
                        <a:rPr lang="en-US" sz="1800" b="0" i="0" u="none" strike="noStrike">
                          <a:solidFill>
                            <a:srgbClr val="5A5959"/>
                          </a:solidFill>
                          <a:effectLst/>
                          <a:latin typeface="Arial Narrow" panose="020B0606020202030204" pitchFamily="34" charset="0"/>
                        </a:rPr>
                        <a:t>0%</a:t>
                      </a:r>
                    </a:p>
                  </a:txBody>
                  <a:tcPr marL="5329" marR="5329" marT="5329" marB="0" anchor="b">
                    <a:lnL>
                      <a:noFill/>
                    </a:lnL>
                    <a:lnR>
                      <a:noFill/>
                    </a:lnR>
                    <a:lnT>
                      <a:noFill/>
                    </a:lnT>
                    <a:lnB>
                      <a:noFill/>
                    </a:lnB>
                    <a:solidFill>
                      <a:srgbClr val="FBDADA"/>
                    </a:solidFill>
                  </a:tcPr>
                </a:tc>
                <a:tc>
                  <a:txBody>
                    <a:bodyPr/>
                    <a:lstStyle/>
                    <a:p>
                      <a:pPr algn="r" fontAlgn="b"/>
                      <a:r>
                        <a:rPr lang="en-US" sz="1800" b="0" i="0" u="none" strike="noStrike">
                          <a:solidFill>
                            <a:srgbClr val="5A5959"/>
                          </a:solidFill>
                          <a:effectLst/>
                          <a:latin typeface="Arial Narrow" panose="020B0606020202030204" pitchFamily="34" charset="0"/>
                        </a:rPr>
                        <a:t>15%</a:t>
                      </a:r>
                    </a:p>
                  </a:txBody>
                  <a:tcPr marL="5329" marR="5329" marT="5329" marB="0" anchor="b">
                    <a:lnL>
                      <a:noFill/>
                    </a:lnL>
                    <a:lnR w="19050" cap="flat" cmpd="sng" algn="ctr">
                      <a:solidFill>
                        <a:srgbClr val="000000"/>
                      </a:solidFill>
                      <a:prstDash val="solid"/>
                      <a:round/>
                      <a:headEnd type="none" w="med" len="med"/>
                      <a:tailEnd type="none" w="med" len="med"/>
                    </a:lnR>
                    <a:lnT>
                      <a:noFill/>
                    </a:lnT>
                    <a:lnB>
                      <a:noFill/>
                    </a:lnB>
                    <a:solidFill>
                      <a:srgbClr val="FAC7C7"/>
                    </a:solidFill>
                  </a:tcPr>
                </a:tc>
                <a:tc>
                  <a:txBody>
                    <a:bodyPr/>
                    <a:lstStyle/>
                    <a:p>
                      <a:pPr algn="r" fontAlgn="b"/>
                      <a:r>
                        <a:rPr lang="en-US" sz="1800" b="0" i="0" u="none" strike="noStrike">
                          <a:solidFill>
                            <a:srgbClr val="5A5959"/>
                          </a:solidFill>
                          <a:effectLst/>
                          <a:latin typeface="Arial Narrow" panose="020B0606020202030204" pitchFamily="34" charset="0"/>
                        </a:rPr>
                        <a:t>50%</a:t>
                      </a:r>
                    </a:p>
                  </a:txBody>
                  <a:tcPr marL="5329" marR="5329" marT="5329" marB="0" anchor="b">
                    <a:lnL w="19050" cap="flat" cmpd="sng" algn="ctr">
                      <a:solidFill>
                        <a:srgbClr val="000000"/>
                      </a:solidFill>
                      <a:prstDash val="solid"/>
                      <a:round/>
                      <a:headEnd type="none" w="med" len="med"/>
                      <a:tailEnd type="none" w="med" len="med"/>
                    </a:lnL>
                    <a:lnR>
                      <a:noFill/>
                    </a:lnR>
                    <a:lnT>
                      <a:noFill/>
                    </a:lnT>
                    <a:lnB>
                      <a:noFill/>
                    </a:lnB>
                    <a:solidFill>
                      <a:srgbClr val="F5999A"/>
                    </a:solidFill>
                  </a:tcPr>
                </a:tc>
                <a:tc>
                  <a:txBody>
                    <a:bodyPr/>
                    <a:lstStyle/>
                    <a:p>
                      <a:pPr algn="r" fontAlgn="b"/>
                      <a:r>
                        <a:rPr lang="en-US" sz="1800" b="0" i="0" u="none" strike="noStrike" dirty="0">
                          <a:solidFill>
                            <a:srgbClr val="5A5959"/>
                          </a:solidFill>
                          <a:effectLst/>
                          <a:latin typeface="Arial Narrow" panose="020B0606020202030204" pitchFamily="34" charset="0"/>
                        </a:rPr>
                        <a:t>60%</a:t>
                      </a:r>
                    </a:p>
                  </a:txBody>
                  <a:tcPr marL="5329" marR="5329" marT="5329" marB="0" anchor="b">
                    <a:lnL>
                      <a:noFill/>
                    </a:lnL>
                    <a:lnR>
                      <a:noFill/>
                    </a:lnR>
                    <a:lnT>
                      <a:noFill/>
                    </a:lnT>
                    <a:lnB>
                      <a:noFill/>
                    </a:lnB>
                    <a:solidFill>
                      <a:srgbClr val="F48C8D"/>
                    </a:solidFill>
                  </a:tcPr>
                </a:tc>
                <a:tc>
                  <a:txBody>
                    <a:bodyPr/>
                    <a:lstStyle/>
                    <a:p>
                      <a:pPr algn="r" fontAlgn="b"/>
                      <a:r>
                        <a:rPr lang="en-US" sz="1800" b="0" i="0" u="none" strike="noStrike">
                          <a:solidFill>
                            <a:srgbClr val="5A5959"/>
                          </a:solidFill>
                          <a:effectLst/>
                          <a:latin typeface="Arial Narrow" panose="020B0606020202030204" pitchFamily="34" charset="0"/>
                        </a:rPr>
                        <a:t>40%</a:t>
                      </a:r>
                    </a:p>
                  </a:txBody>
                  <a:tcPr marL="5329" marR="5329" marT="5329" marB="0" anchor="b">
                    <a:lnL>
                      <a:noFill/>
                    </a:lnL>
                    <a:lnR>
                      <a:noFill/>
                    </a:lnR>
                    <a:lnT>
                      <a:noFill/>
                    </a:lnT>
                    <a:lnB>
                      <a:noFill/>
                    </a:lnB>
                    <a:solidFill>
                      <a:srgbClr val="F6A6A7"/>
                    </a:solidFill>
                  </a:tcPr>
                </a:tc>
                <a:tc>
                  <a:txBody>
                    <a:bodyPr/>
                    <a:lstStyle/>
                    <a:p>
                      <a:pPr algn="r" fontAlgn="b"/>
                      <a:r>
                        <a:rPr lang="en-US" sz="1800" b="0" i="0" u="none" strike="noStrike">
                          <a:solidFill>
                            <a:srgbClr val="5A5959"/>
                          </a:solidFill>
                          <a:effectLst/>
                          <a:latin typeface="Arial Narrow" panose="020B0606020202030204" pitchFamily="34" charset="0"/>
                        </a:rPr>
                        <a:t>15%</a:t>
                      </a:r>
                    </a:p>
                  </a:txBody>
                  <a:tcPr marL="5329" marR="5329" marT="5329" marB="0" anchor="b">
                    <a:lnL>
                      <a:noFill/>
                    </a:lnL>
                    <a:lnR w="19050" cap="flat" cmpd="sng" algn="ctr">
                      <a:solidFill>
                        <a:srgbClr val="000000"/>
                      </a:solidFill>
                      <a:prstDash val="solid"/>
                      <a:round/>
                      <a:headEnd type="none" w="med" len="med"/>
                      <a:tailEnd type="none" w="med" len="med"/>
                    </a:lnR>
                    <a:lnT>
                      <a:noFill/>
                    </a:lnT>
                    <a:lnB>
                      <a:noFill/>
                    </a:lnB>
                    <a:solidFill>
                      <a:srgbClr val="FAC7C7"/>
                    </a:solidFill>
                  </a:tcPr>
                </a:tc>
                <a:tc>
                  <a:txBody>
                    <a:bodyPr/>
                    <a:lstStyle/>
                    <a:p>
                      <a:pPr algn="r" fontAlgn="b"/>
                      <a:r>
                        <a:rPr lang="en-US" sz="1800" b="0" i="0" u="none" strike="noStrike">
                          <a:solidFill>
                            <a:srgbClr val="5A5959"/>
                          </a:solidFill>
                          <a:effectLst/>
                          <a:latin typeface="Arial Narrow" panose="020B0606020202030204" pitchFamily="34" charset="0"/>
                        </a:rPr>
                        <a:t>80%</a:t>
                      </a:r>
                    </a:p>
                  </a:txBody>
                  <a:tcPr marL="5329" marR="5329" marT="5329" marB="0" anchor="b">
                    <a:lnL w="19050" cap="flat" cmpd="sng" algn="ctr">
                      <a:solidFill>
                        <a:srgbClr val="000000"/>
                      </a:solidFill>
                      <a:prstDash val="solid"/>
                      <a:round/>
                      <a:headEnd type="none" w="med" len="med"/>
                      <a:tailEnd type="none" w="med" len="med"/>
                    </a:lnL>
                    <a:lnR>
                      <a:noFill/>
                    </a:lnR>
                    <a:lnT>
                      <a:noFill/>
                    </a:lnT>
                    <a:lnB>
                      <a:noFill/>
                    </a:lnB>
                    <a:solidFill>
                      <a:srgbClr val="F17273"/>
                    </a:solidFill>
                  </a:tcPr>
                </a:tc>
                <a:tc>
                  <a:txBody>
                    <a:bodyPr/>
                    <a:lstStyle/>
                    <a:p>
                      <a:pPr algn="r" fontAlgn="b"/>
                      <a:r>
                        <a:rPr lang="en-US" sz="1800" b="0" i="0" u="none" strike="noStrike" dirty="0">
                          <a:solidFill>
                            <a:srgbClr val="5A5959"/>
                          </a:solidFill>
                          <a:effectLst/>
                          <a:latin typeface="Arial Narrow" panose="020B0606020202030204" pitchFamily="34" charset="0"/>
                        </a:rPr>
                        <a:t>85%</a:t>
                      </a:r>
                    </a:p>
                  </a:txBody>
                  <a:tcPr marL="5329" marR="5329" marT="5329" marB="0" anchor="b">
                    <a:lnL>
                      <a:noFill/>
                    </a:lnL>
                    <a:lnR>
                      <a:noFill/>
                    </a:lnR>
                    <a:lnT>
                      <a:noFill/>
                    </a:lnT>
                    <a:lnB>
                      <a:noFill/>
                    </a:lnB>
                    <a:solidFill>
                      <a:srgbClr val="F06C6D"/>
                    </a:solidFill>
                  </a:tcPr>
                </a:tc>
                <a:tc>
                  <a:txBody>
                    <a:bodyPr/>
                    <a:lstStyle/>
                    <a:p>
                      <a:pPr algn="r" fontAlgn="b"/>
                      <a:r>
                        <a:rPr lang="en-US" sz="1800" b="0" i="0" u="none" strike="noStrike" dirty="0">
                          <a:solidFill>
                            <a:srgbClr val="5A5959"/>
                          </a:solidFill>
                          <a:effectLst/>
                          <a:latin typeface="Arial Narrow" panose="020B0606020202030204" pitchFamily="34" charset="0"/>
                        </a:rPr>
                        <a:t>70%</a:t>
                      </a:r>
                    </a:p>
                  </a:txBody>
                  <a:tcPr marL="5329" marR="5329" marT="5329" marB="0" anchor="b">
                    <a:lnL>
                      <a:noFill/>
                    </a:lnL>
                    <a:lnR>
                      <a:noFill/>
                    </a:lnR>
                    <a:lnT>
                      <a:noFill/>
                    </a:lnT>
                    <a:lnB>
                      <a:noFill/>
                    </a:lnB>
                    <a:solidFill>
                      <a:srgbClr val="F27F80"/>
                    </a:solidFill>
                  </a:tcPr>
                </a:tc>
                <a:tc>
                  <a:txBody>
                    <a:bodyPr/>
                    <a:lstStyle/>
                    <a:p>
                      <a:pPr algn="r" fontAlgn="b"/>
                      <a:r>
                        <a:rPr lang="en-US" sz="1800" b="0" i="0" u="none" strike="noStrike">
                          <a:solidFill>
                            <a:srgbClr val="5A5959"/>
                          </a:solidFill>
                          <a:effectLst/>
                          <a:latin typeface="Arial Narrow" panose="020B0606020202030204" pitchFamily="34" charset="0"/>
                        </a:rPr>
                        <a:t>50%</a:t>
                      </a:r>
                    </a:p>
                  </a:txBody>
                  <a:tcPr marL="5329" marR="5329" marT="5329" marB="0" anchor="b">
                    <a:lnL>
                      <a:noFill/>
                    </a:lnL>
                    <a:lnR>
                      <a:noFill/>
                    </a:lnR>
                    <a:lnT>
                      <a:noFill/>
                    </a:lnT>
                    <a:lnB>
                      <a:noFill/>
                    </a:lnB>
                    <a:solidFill>
                      <a:srgbClr val="F5999A"/>
                    </a:solidFill>
                  </a:tcPr>
                </a:tc>
                <a:extLst>
                  <a:ext uri="{0D108BD9-81ED-4DB2-BD59-A6C34878D82A}">
                    <a16:rowId xmlns:a16="http://schemas.microsoft.com/office/drawing/2014/main" val="1759009767"/>
                  </a:ext>
                </a:extLst>
              </a:tr>
              <a:tr h="451131">
                <a:tc>
                  <a:txBody>
                    <a:bodyPr/>
                    <a:lstStyle/>
                    <a:p>
                      <a:pPr algn="ctr" fontAlgn="b"/>
                      <a:r>
                        <a:rPr lang="en-US" sz="1800" b="1" i="0" u="none" strike="noStrike" dirty="0">
                          <a:solidFill>
                            <a:srgbClr val="5A5959"/>
                          </a:solidFill>
                          <a:effectLst/>
                          <a:latin typeface="Arial Narrow" panose="020B0606020202030204" pitchFamily="34" charset="0"/>
                        </a:rPr>
                        <a:t>Uvira</a:t>
                      </a:r>
                    </a:p>
                  </a:txBody>
                  <a:tcPr marL="5329" marR="5329" marT="5329" marB="0" anchor="ctr">
                    <a:lnL>
                      <a:noFill/>
                    </a:lnL>
                    <a:lnR>
                      <a:noFill/>
                    </a:lnR>
                    <a:lnT>
                      <a:noFill/>
                    </a:lnT>
                    <a:lnB>
                      <a:noFill/>
                    </a:lnB>
                  </a:tcPr>
                </a:tc>
                <a:tc>
                  <a:txBody>
                    <a:bodyPr/>
                    <a:lstStyle/>
                    <a:p>
                      <a:pPr algn="r" fontAlgn="b"/>
                      <a:r>
                        <a:rPr lang="en-US" sz="1800" b="0" i="0" u="none" strike="noStrike">
                          <a:solidFill>
                            <a:srgbClr val="5A5959"/>
                          </a:solidFill>
                          <a:effectLst/>
                          <a:latin typeface="Arial Narrow" panose="020B0606020202030204" pitchFamily="34" charset="0"/>
                        </a:rPr>
                        <a:t>35%</a:t>
                      </a:r>
                    </a:p>
                  </a:txBody>
                  <a:tcPr marL="5329" marR="5329" marT="5329" marB="0" anchor="b">
                    <a:lnL>
                      <a:noFill/>
                    </a:lnL>
                    <a:lnR>
                      <a:noFill/>
                    </a:lnR>
                    <a:lnT>
                      <a:noFill/>
                    </a:lnT>
                    <a:lnB>
                      <a:noFill/>
                    </a:lnB>
                    <a:solidFill>
                      <a:srgbClr val="F7ADAD"/>
                    </a:solidFill>
                  </a:tcPr>
                </a:tc>
                <a:tc>
                  <a:txBody>
                    <a:bodyPr/>
                    <a:lstStyle/>
                    <a:p>
                      <a:pPr algn="r" fontAlgn="b"/>
                      <a:r>
                        <a:rPr lang="en-US" sz="1800" b="0" i="0" u="none" strike="noStrike">
                          <a:solidFill>
                            <a:srgbClr val="5A5959"/>
                          </a:solidFill>
                          <a:effectLst/>
                          <a:latin typeface="Arial Narrow" panose="020B0606020202030204" pitchFamily="34" charset="0"/>
                        </a:rPr>
                        <a:t>20%</a:t>
                      </a:r>
                    </a:p>
                  </a:txBody>
                  <a:tcPr marL="5329" marR="5329" marT="5329" marB="0" anchor="b">
                    <a:lnL>
                      <a:noFill/>
                    </a:lnL>
                    <a:lnR>
                      <a:noFill/>
                    </a:lnR>
                    <a:lnT>
                      <a:noFill/>
                    </a:lnT>
                    <a:lnB>
                      <a:noFill/>
                    </a:lnB>
                    <a:solidFill>
                      <a:srgbClr val="F9C0C1"/>
                    </a:solidFill>
                  </a:tcPr>
                </a:tc>
                <a:tc>
                  <a:txBody>
                    <a:bodyPr/>
                    <a:lstStyle/>
                    <a:p>
                      <a:pPr algn="r" fontAlgn="b"/>
                      <a:r>
                        <a:rPr lang="en-US" sz="1800" b="0" i="0" u="none" strike="noStrike">
                          <a:solidFill>
                            <a:srgbClr val="5A5959"/>
                          </a:solidFill>
                          <a:effectLst/>
                          <a:latin typeface="Arial Narrow" panose="020B0606020202030204" pitchFamily="34" charset="0"/>
                        </a:rPr>
                        <a:t>0%</a:t>
                      </a:r>
                    </a:p>
                  </a:txBody>
                  <a:tcPr marL="5329" marR="5329" marT="5329" marB="0" anchor="b">
                    <a:lnL>
                      <a:noFill/>
                    </a:lnL>
                    <a:lnR>
                      <a:noFill/>
                    </a:lnR>
                    <a:lnT>
                      <a:noFill/>
                    </a:lnT>
                    <a:lnB>
                      <a:noFill/>
                    </a:lnB>
                    <a:solidFill>
                      <a:srgbClr val="FBDADA"/>
                    </a:solidFill>
                  </a:tcPr>
                </a:tc>
                <a:tc>
                  <a:txBody>
                    <a:bodyPr/>
                    <a:lstStyle/>
                    <a:p>
                      <a:pPr algn="r" fontAlgn="b"/>
                      <a:r>
                        <a:rPr lang="en-US" sz="1800" b="0" i="0" u="none" strike="noStrike">
                          <a:solidFill>
                            <a:srgbClr val="5A5959"/>
                          </a:solidFill>
                          <a:effectLst/>
                          <a:latin typeface="Arial Narrow" panose="020B0606020202030204" pitchFamily="34" charset="0"/>
                        </a:rPr>
                        <a:t>90%</a:t>
                      </a:r>
                    </a:p>
                  </a:txBody>
                  <a:tcPr marL="5329" marR="5329" marT="5329" marB="0" anchor="b">
                    <a:lnL>
                      <a:noFill/>
                    </a:lnL>
                    <a:lnR>
                      <a:noFill/>
                    </a:lnR>
                    <a:lnT>
                      <a:noFill/>
                    </a:lnT>
                    <a:lnB>
                      <a:noFill/>
                    </a:lnB>
                    <a:solidFill>
                      <a:srgbClr val="F06566"/>
                    </a:solidFill>
                  </a:tcPr>
                </a:tc>
                <a:tc>
                  <a:txBody>
                    <a:bodyPr/>
                    <a:lstStyle/>
                    <a:p>
                      <a:pPr algn="r" fontAlgn="b"/>
                      <a:r>
                        <a:rPr lang="en-US" sz="1800" b="0" i="0" u="none" strike="noStrike">
                          <a:solidFill>
                            <a:srgbClr val="5A5959"/>
                          </a:solidFill>
                          <a:effectLst/>
                          <a:latin typeface="Arial Narrow" panose="020B0606020202030204" pitchFamily="34" charset="0"/>
                        </a:rPr>
                        <a:t>0%</a:t>
                      </a:r>
                    </a:p>
                  </a:txBody>
                  <a:tcPr marL="5329" marR="5329" marT="5329" marB="0" anchor="b">
                    <a:lnL>
                      <a:noFill/>
                    </a:lnL>
                    <a:lnR>
                      <a:noFill/>
                    </a:lnR>
                    <a:lnT>
                      <a:noFill/>
                    </a:lnT>
                    <a:lnB>
                      <a:noFill/>
                    </a:lnB>
                    <a:solidFill>
                      <a:srgbClr val="FBDADA"/>
                    </a:solidFill>
                  </a:tcPr>
                </a:tc>
                <a:tc>
                  <a:txBody>
                    <a:bodyPr/>
                    <a:lstStyle/>
                    <a:p>
                      <a:pPr algn="r" fontAlgn="b"/>
                      <a:r>
                        <a:rPr lang="en-US" sz="1800" b="0" i="0" u="none" strike="noStrike">
                          <a:solidFill>
                            <a:srgbClr val="5A5959"/>
                          </a:solidFill>
                          <a:effectLst/>
                          <a:latin typeface="Arial Narrow" panose="020B0606020202030204" pitchFamily="34" charset="0"/>
                        </a:rPr>
                        <a:t>0%</a:t>
                      </a:r>
                    </a:p>
                  </a:txBody>
                  <a:tcPr marL="5329" marR="5329" marT="5329" marB="0" anchor="b">
                    <a:lnL>
                      <a:noFill/>
                    </a:lnL>
                    <a:lnR>
                      <a:noFill/>
                    </a:lnR>
                    <a:lnT>
                      <a:noFill/>
                    </a:lnT>
                    <a:lnB>
                      <a:noFill/>
                    </a:lnB>
                    <a:solidFill>
                      <a:srgbClr val="FBDADA"/>
                    </a:solidFill>
                  </a:tcPr>
                </a:tc>
                <a:tc>
                  <a:txBody>
                    <a:bodyPr/>
                    <a:lstStyle/>
                    <a:p>
                      <a:pPr algn="r" fontAlgn="b"/>
                      <a:r>
                        <a:rPr lang="en-US" sz="1800" b="0" i="0" u="none" strike="noStrike">
                          <a:solidFill>
                            <a:srgbClr val="5A5959"/>
                          </a:solidFill>
                          <a:effectLst/>
                          <a:latin typeface="Arial Narrow" panose="020B0606020202030204" pitchFamily="34" charset="0"/>
                        </a:rPr>
                        <a:t>0%</a:t>
                      </a:r>
                    </a:p>
                  </a:txBody>
                  <a:tcPr marL="5329" marR="5329" marT="5329" marB="0" anchor="b">
                    <a:lnL>
                      <a:noFill/>
                    </a:lnL>
                    <a:lnR>
                      <a:noFill/>
                    </a:lnR>
                    <a:lnT>
                      <a:noFill/>
                    </a:lnT>
                    <a:lnB>
                      <a:noFill/>
                    </a:lnB>
                    <a:solidFill>
                      <a:srgbClr val="FBDADA"/>
                    </a:solidFill>
                  </a:tcPr>
                </a:tc>
                <a:tc>
                  <a:txBody>
                    <a:bodyPr/>
                    <a:lstStyle/>
                    <a:p>
                      <a:pPr algn="r" fontAlgn="b"/>
                      <a:r>
                        <a:rPr lang="en-US" sz="1800" b="0" i="0" u="none" strike="noStrike">
                          <a:solidFill>
                            <a:srgbClr val="5A5959"/>
                          </a:solidFill>
                          <a:effectLst/>
                          <a:latin typeface="Arial Narrow" panose="020B0606020202030204" pitchFamily="34" charset="0"/>
                        </a:rPr>
                        <a:t>30%</a:t>
                      </a:r>
                    </a:p>
                  </a:txBody>
                  <a:tcPr marL="5329" marR="5329" marT="5329" marB="0" anchor="b">
                    <a:lnL>
                      <a:noFill/>
                    </a:lnL>
                    <a:lnR w="19050" cap="flat" cmpd="sng" algn="ctr">
                      <a:solidFill>
                        <a:srgbClr val="000000"/>
                      </a:solidFill>
                      <a:prstDash val="solid"/>
                      <a:round/>
                      <a:headEnd type="none" w="med" len="med"/>
                      <a:tailEnd type="none" w="med" len="med"/>
                    </a:lnR>
                    <a:lnT>
                      <a:noFill/>
                    </a:lnT>
                    <a:lnB>
                      <a:noFill/>
                    </a:lnB>
                    <a:solidFill>
                      <a:srgbClr val="F8B3B4"/>
                    </a:solidFill>
                  </a:tcPr>
                </a:tc>
                <a:tc>
                  <a:txBody>
                    <a:bodyPr/>
                    <a:lstStyle/>
                    <a:p>
                      <a:pPr algn="r" fontAlgn="b"/>
                      <a:r>
                        <a:rPr lang="en-US" sz="1800" b="0" i="0" u="none" strike="noStrike">
                          <a:solidFill>
                            <a:srgbClr val="5A5959"/>
                          </a:solidFill>
                          <a:effectLst/>
                          <a:latin typeface="Arial Narrow" panose="020B0606020202030204" pitchFamily="34" charset="0"/>
                        </a:rPr>
                        <a:t>30%</a:t>
                      </a:r>
                    </a:p>
                  </a:txBody>
                  <a:tcPr marL="5329" marR="5329" marT="5329" marB="0" anchor="b">
                    <a:lnL w="19050" cap="flat" cmpd="sng" algn="ctr">
                      <a:solidFill>
                        <a:srgbClr val="000000"/>
                      </a:solidFill>
                      <a:prstDash val="solid"/>
                      <a:round/>
                      <a:headEnd type="none" w="med" len="med"/>
                      <a:tailEnd type="none" w="med" len="med"/>
                    </a:lnL>
                    <a:lnR>
                      <a:noFill/>
                    </a:lnR>
                    <a:lnT>
                      <a:noFill/>
                    </a:lnT>
                    <a:lnB>
                      <a:noFill/>
                    </a:lnB>
                    <a:solidFill>
                      <a:srgbClr val="F8B3B4"/>
                    </a:solidFill>
                  </a:tcPr>
                </a:tc>
                <a:tc>
                  <a:txBody>
                    <a:bodyPr/>
                    <a:lstStyle/>
                    <a:p>
                      <a:pPr algn="r" fontAlgn="b"/>
                      <a:r>
                        <a:rPr lang="en-US" sz="1800" b="0" i="0" u="none" strike="noStrike">
                          <a:solidFill>
                            <a:srgbClr val="5A5959"/>
                          </a:solidFill>
                          <a:effectLst/>
                          <a:latin typeface="Arial Narrow" panose="020B0606020202030204" pitchFamily="34" charset="0"/>
                        </a:rPr>
                        <a:t>10%</a:t>
                      </a:r>
                    </a:p>
                  </a:txBody>
                  <a:tcPr marL="5329" marR="5329" marT="5329" marB="0" anchor="b">
                    <a:lnL>
                      <a:noFill/>
                    </a:lnL>
                    <a:lnR>
                      <a:noFill/>
                    </a:lnR>
                    <a:lnT>
                      <a:noFill/>
                    </a:lnT>
                    <a:lnB>
                      <a:noFill/>
                    </a:lnB>
                    <a:solidFill>
                      <a:srgbClr val="FACDCE"/>
                    </a:solidFill>
                  </a:tcPr>
                </a:tc>
                <a:tc>
                  <a:txBody>
                    <a:bodyPr/>
                    <a:lstStyle/>
                    <a:p>
                      <a:pPr algn="r" fontAlgn="b"/>
                      <a:r>
                        <a:rPr lang="en-US" sz="1800" b="0" i="0" u="none" strike="noStrike" dirty="0">
                          <a:solidFill>
                            <a:srgbClr val="5A5959"/>
                          </a:solidFill>
                          <a:effectLst/>
                          <a:latin typeface="Arial Narrow" panose="020B0606020202030204" pitchFamily="34" charset="0"/>
                        </a:rPr>
                        <a:t>55%</a:t>
                      </a:r>
                    </a:p>
                  </a:txBody>
                  <a:tcPr marL="5329" marR="5329" marT="5329" marB="0" anchor="b">
                    <a:lnL>
                      <a:noFill/>
                    </a:lnL>
                    <a:lnR>
                      <a:noFill/>
                    </a:lnR>
                    <a:lnT>
                      <a:noFill/>
                    </a:lnT>
                    <a:lnB>
                      <a:noFill/>
                    </a:lnB>
                    <a:solidFill>
                      <a:srgbClr val="F49394"/>
                    </a:solidFill>
                  </a:tcPr>
                </a:tc>
                <a:tc>
                  <a:txBody>
                    <a:bodyPr/>
                    <a:lstStyle/>
                    <a:p>
                      <a:pPr algn="r" fontAlgn="b"/>
                      <a:r>
                        <a:rPr lang="en-US" sz="1800" b="0" i="0" u="none" strike="noStrike" dirty="0">
                          <a:solidFill>
                            <a:srgbClr val="5A5959"/>
                          </a:solidFill>
                          <a:effectLst/>
                          <a:latin typeface="Arial Narrow" panose="020B0606020202030204" pitchFamily="34" charset="0"/>
                        </a:rPr>
                        <a:t>100%</a:t>
                      </a:r>
                    </a:p>
                  </a:txBody>
                  <a:tcPr marL="5329" marR="5329" marT="5329" marB="0" anchor="b">
                    <a:lnL>
                      <a:noFill/>
                    </a:lnL>
                    <a:lnR>
                      <a:noFill/>
                    </a:lnR>
                    <a:lnT>
                      <a:noFill/>
                    </a:lnT>
                    <a:lnB>
                      <a:noFill/>
                    </a:lnB>
                    <a:solidFill>
                      <a:srgbClr val="EE5859"/>
                    </a:solidFill>
                  </a:tcPr>
                </a:tc>
                <a:extLst>
                  <a:ext uri="{0D108BD9-81ED-4DB2-BD59-A6C34878D82A}">
                    <a16:rowId xmlns:a16="http://schemas.microsoft.com/office/drawing/2014/main" val="267793896"/>
                  </a:ext>
                </a:extLst>
              </a:tr>
            </a:tbl>
          </a:graphicData>
        </a:graphic>
      </p:graphicFrame>
    </p:spTree>
    <p:extLst>
      <p:ext uri="{BB962C8B-B14F-4D97-AF65-F5344CB8AC3E}">
        <p14:creationId xmlns:p14="http://schemas.microsoft.com/office/powerpoint/2010/main" val="16211910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756" y="139618"/>
            <a:ext cx="7947718" cy="673028"/>
          </a:xfrm>
        </p:spPr>
        <p:txBody>
          <a:bodyPr>
            <a:normAutofit/>
          </a:bodyPr>
          <a:lstStyle/>
          <a:p>
            <a:r>
              <a:rPr lang="fr-FR" sz="3600" b="0" noProof="0" dirty="0"/>
              <a:t>Obstacles à la reconstruction </a:t>
            </a:r>
          </a:p>
        </p:txBody>
      </p:sp>
      <p:sp>
        <p:nvSpPr>
          <p:cNvPr id="6" name="TextBox 5"/>
          <p:cNvSpPr txBox="1"/>
          <p:nvPr/>
        </p:nvSpPr>
        <p:spPr>
          <a:xfrm>
            <a:off x="321011" y="812646"/>
            <a:ext cx="8046241" cy="830997"/>
          </a:xfrm>
          <a:prstGeom prst="rect">
            <a:avLst/>
          </a:prstGeom>
          <a:noFill/>
        </p:spPr>
        <p:txBody>
          <a:bodyPr wrap="square" rtlCol="0">
            <a:spAutoFit/>
          </a:bodyPr>
          <a:lstStyle/>
          <a:p>
            <a:r>
              <a:rPr lang="fr-FR" sz="2400" b="1" dirty="0">
                <a:solidFill>
                  <a:srgbClr val="5A5959"/>
                </a:solidFill>
              </a:rPr>
              <a:t>Raisons pour lesquelles les ménages déplacés ne parviennent pas à reconstruire leurs abris, par ZS : </a:t>
            </a: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2069924743"/>
              </p:ext>
            </p:extLst>
          </p:nvPr>
        </p:nvGraphicFramePr>
        <p:xfrm>
          <a:off x="233757" y="1643641"/>
          <a:ext cx="8133496" cy="5135880"/>
        </p:xfrm>
        <a:graphic>
          <a:graphicData uri="http://schemas.openxmlformats.org/drawingml/2006/table">
            <a:tbl>
              <a:tblPr/>
              <a:tblGrid>
                <a:gridCol w="1161928">
                  <a:extLst>
                    <a:ext uri="{9D8B030D-6E8A-4147-A177-3AD203B41FA5}">
                      <a16:colId xmlns:a16="http://schemas.microsoft.com/office/drawing/2014/main" val="3620625803"/>
                    </a:ext>
                  </a:extLst>
                </a:gridCol>
                <a:gridCol w="1161928">
                  <a:extLst>
                    <a:ext uri="{9D8B030D-6E8A-4147-A177-3AD203B41FA5}">
                      <a16:colId xmlns:a16="http://schemas.microsoft.com/office/drawing/2014/main" val="2527039889"/>
                    </a:ext>
                  </a:extLst>
                </a:gridCol>
                <a:gridCol w="1161928">
                  <a:extLst>
                    <a:ext uri="{9D8B030D-6E8A-4147-A177-3AD203B41FA5}">
                      <a16:colId xmlns:a16="http://schemas.microsoft.com/office/drawing/2014/main" val="2011318834"/>
                    </a:ext>
                  </a:extLst>
                </a:gridCol>
                <a:gridCol w="1161928">
                  <a:extLst>
                    <a:ext uri="{9D8B030D-6E8A-4147-A177-3AD203B41FA5}">
                      <a16:colId xmlns:a16="http://schemas.microsoft.com/office/drawing/2014/main" val="2808425837"/>
                    </a:ext>
                  </a:extLst>
                </a:gridCol>
                <a:gridCol w="1157192">
                  <a:extLst>
                    <a:ext uri="{9D8B030D-6E8A-4147-A177-3AD203B41FA5}">
                      <a16:colId xmlns:a16="http://schemas.microsoft.com/office/drawing/2014/main" val="1906382859"/>
                    </a:ext>
                  </a:extLst>
                </a:gridCol>
                <a:gridCol w="1166664">
                  <a:extLst>
                    <a:ext uri="{9D8B030D-6E8A-4147-A177-3AD203B41FA5}">
                      <a16:colId xmlns:a16="http://schemas.microsoft.com/office/drawing/2014/main" val="248670310"/>
                    </a:ext>
                  </a:extLst>
                </a:gridCol>
                <a:gridCol w="1161928">
                  <a:extLst>
                    <a:ext uri="{9D8B030D-6E8A-4147-A177-3AD203B41FA5}">
                      <a16:colId xmlns:a16="http://schemas.microsoft.com/office/drawing/2014/main" val="1128014945"/>
                    </a:ext>
                  </a:extLst>
                </a:gridCol>
              </a:tblGrid>
              <a:tr h="792957">
                <a:tc>
                  <a:txBody>
                    <a:bodyPr/>
                    <a:lstStyle/>
                    <a:p>
                      <a:pPr algn="l" fontAlgn="b"/>
                      <a:endParaRPr lang="en-US" sz="1100" b="1"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r>
                        <a:rPr lang="fr-FR" sz="1800" b="1" i="0" u="none" strike="noStrike" dirty="0">
                          <a:solidFill>
                            <a:srgbClr val="5A5959"/>
                          </a:solidFill>
                          <a:effectLst/>
                          <a:latin typeface="Arial Narrow" panose="020B0606020202030204" pitchFamily="34" charset="0"/>
                        </a:rPr>
                        <a:t>Les ménages PDI ont d'autres priorités</a:t>
                      </a:r>
                    </a:p>
                  </a:txBody>
                  <a:tcPr marL="7620" marR="7620" marT="7620" marB="0" anchor="ctr">
                    <a:lnL>
                      <a:noFill/>
                    </a:lnL>
                    <a:lnR>
                      <a:noFill/>
                    </a:lnR>
                    <a:lnT>
                      <a:noFill/>
                    </a:lnT>
                    <a:lnB>
                      <a:noFill/>
                    </a:lnB>
                  </a:tcPr>
                </a:tc>
                <a:tc>
                  <a:txBody>
                    <a:bodyPr/>
                    <a:lstStyle/>
                    <a:p>
                      <a:pPr algn="ctr" fontAlgn="b"/>
                      <a:r>
                        <a:rPr lang="en-US" sz="1800" b="1" i="0" u="none" strike="noStrike" dirty="0">
                          <a:solidFill>
                            <a:srgbClr val="5A5959"/>
                          </a:solidFill>
                          <a:effectLst/>
                          <a:latin typeface="Arial Narrow" panose="020B0606020202030204" pitchFamily="34" charset="0"/>
                        </a:rPr>
                        <a:t>Incertitude face à </a:t>
                      </a:r>
                      <a:r>
                        <a:rPr lang="en-US" sz="1800" b="1" i="0" u="none" strike="noStrike" dirty="0" err="1">
                          <a:solidFill>
                            <a:srgbClr val="5A5959"/>
                          </a:solidFill>
                          <a:effectLst/>
                          <a:latin typeface="Arial Narrow" panose="020B0606020202030204" pitchFamily="34" charset="0"/>
                        </a:rPr>
                        <a:t>l'insécurité</a:t>
                      </a:r>
                      <a:endParaRPr lang="en-US" sz="1800" b="1" i="0" u="none" strike="noStrike" dirty="0">
                        <a:solidFill>
                          <a:srgbClr val="5A5959"/>
                        </a:solidFill>
                        <a:effectLst/>
                        <a:latin typeface="Arial Narrow" panose="020B0606020202030204" pitchFamily="34" charset="0"/>
                      </a:endParaRPr>
                    </a:p>
                  </a:txBody>
                  <a:tcPr marL="7620" marR="7620" marT="7620" marB="0" anchor="ctr">
                    <a:lnL>
                      <a:noFill/>
                    </a:lnL>
                    <a:lnR>
                      <a:noFill/>
                    </a:lnR>
                    <a:lnT>
                      <a:noFill/>
                    </a:lnT>
                    <a:lnB>
                      <a:noFill/>
                    </a:lnB>
                  </a:tcPr>
                </a:tc>
                <a:tc>
                  <a:txBody>
                    <a:bodyPr/>
                    <a:lstStyle/>
                    <a:p>
                      <a:pPr algn="ctr" fontAlgn="b"/>
                      <a:r>
                        <a:rPr lang="fr-FR" sz="1800" b="1" i="0" u="none" strike="noStrike" dirty="0">
                          <a:solidFill>
                            <a:srgbClr val="5A5959"/>
                          </a:solidFill>
                          <a:effectLst/>
                          <a:latin typeface="Arial Narrow" panose="020B0606020202030204" pitchFamily="34" charset="0"/>
                        </a:rPr>
                        <a:t>Incertitude face à l'accès aux services</a:t>
                      </a:r>
                    </a:p>
                  </a:txBody>
                  <a:tcPr marL="7620" marR="7620" marT="7620"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Arial Narrow" panose="020B0606020202030204" pitchFamily="34" charset="0"/>
                        </a:rPr>
                        <a:t>Manque</a:t>
                      </a:r>
                      <a:r>
                        <a:rPr lang="en-US" sz="1800" b="1" i="0" u="none" strike="noStrike" dirty="0">
                          <a:solidFill>
                            <a:srgbClr val="5A5959"/>
                          </a:solidFill>
                          <a:effectLst/>
                          <a:latin typeface="Arial Narrow" panose="020B0606020202030204" pitchFamily="34" charset="0"/>
                        </a:rPr>
                        <a:t> de main d'oeuvre</a:t>
                      </a:r>
                    </a:p>
                  </a:txBody>
                  <a:tcPr marL="7620" marR="7620" marT="7620"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Arial Narrow" panose="020B0606020202030204" pitchFamily="34" charset="0"/>
                        </a:rPr>
                        <a:t>Manque</a:t>
                      </a:r>
                      <a:r>
                        <a:rPr lang="en-US" sz="1800" b="1" i="0" u="none" strike="noStrike" dirty="0">
                          <a:solidFill>
                            <a:srgbClr val="5A5959"/>
                          </a:solidFill>
                          <a:effectLst/>
                          <a:latin typeface="Arial Narrow" panose="020B0606020202030204" pitchFamily="34" charset="0"/>
                        </a:rPr>
                        <a:t> </a:t>
                      </a:r>
                      <a:r>
                        <a:rPr lang="en-US" sz="1800" b="1" i="0" u="none" strike="noStrike" dirty="0" err="1">
                          <a:solidFill>
                            <a:srgbClr val="5A5959"/>
                          </a:solidFill>
                          <a:effectLst/>
                          <a:latin typeface="Arial Narrow" panose="020B0606020202030204" pitchFamily="34" charset="0"/>
                        </a:rPr>
                        <a:t>d'accès</a:t>
                      </a:r>
                      <a:r>
                        <a:rPr lang="en-US" sz="1800" b="1" i="0" u="none" strike="noStrike" dirty="0">
                          <a:solidFill>
                            <a:srgbClr val="5A5959"/>
                          </a:solidFill>
                          <a:effectLst/>
                          <a:latin typeface="Arial Narrow" panose="020B0606020202030204" pitchFamily="34" charset="0"/>
                        </a:rPr>
                        <a:t> aux </a:t>
                      </a:r>
                      <a:r>
                        <a:rPr lang="en-US" sz="1800" b="1" i="0" u="none" strike="noStrike" dirty="0" err="1">
                          <a:solidFill>
                            <a:srgbClr val="5A5959"/>
                          </a:solidFill>
                          <a:effectLst/>
                          <a:latin typeface="Arial Narrow" panose="020B0606020202030204" pitchFamily="34" charset="0"/>
                        </a:rPr>
                        <a:t>matériaux</a:t>
                      </a:r>
                      <a:endParaRPr lang="en-US" sz="1800" b="1" i="0" u="none" strike="noStrike" dirty="0">
                        <a:solidFill>
                          <a:srgbClr val="5A5959"/>
                        </a:solidFill>
                        <a:effectLst/>
                        <a:latin typeface="Arial Narrow" panose="020B0606020202030204" pitchFamily="34" charset="0"/>
                      </a:endParaRPr>
                    </a:p>
                  </a:txBody>
                  <a:tcPr marL="7620" marR="7620" marT="7620" marB="0" anchor="ctr">
                    <a:lnL>
                      <a:noFill/>
                    </a:lnL>
                    <a:lnR>
                      <a:noFill/>
                    </a:lnR>
                    <a:lnT>
                      <a:noFill/>
                    </a:lnT>
                    <a:lnB>
                      <a:noFill/>
                    </a:lnB>
                  </a:tcPr>
                </a:tc>
                <a:tc>
                  <a:txBody>
                    <a:bodyPr/>
                    <a:lstStyle/>
                    <a:p>
                      <a:pPr algn="ctr" fontAlgn="b"/>
                      <a:r>
                        <a:rPr lang="fr-FR" sz="1800" b="1" i="0" u="none" strike="noStrike" dirty="0">
                          <a:solidFill>
                            <a:srgbClr val="5A5959"/>
                          </a:solidFill>
                          <a:effectLst/>
                          <a:latin typeface="Arial Narrow" panose="020B0606020202030204" pitchFamily="34" charset="0"/>
                        </a:rPr>
                        <a:t>Manque de moyen pour reconstruire</a:t>
                      </a:r>
                    </a:p>
                  </a:txBody>
                  <a:tcPr marL="7620" marR="7620" marT="7620" marB="0" anchor="ctr">
                    <a:lnL>
                      <a:noFill/>
                    </a:lnL>
                    <a:lnR>
                      <a:noFill/>
                    </a:lnR>
                    <a:lnT>
                      <a:noFill/>
                    </a:lnT>
                    <a:lnB>
                      <a:noFill/>
                    </a:lnB>
                  </a:tcPr>
                </a:tc>
                <a:extLst>
                  <a:ext uri="{0D108BD9-81ED-4DB2-BD59-A6C34878D82A}">
                    <a16:rowId xmlns:a16="http://schemas.microsoft.com/office/drawing/2014/main" val="212066273"/>
                  </a:ext>
                </a:extLst>
              </a:tr>
              <a:tr h="457200">
                <a:tc>
                  <a:txBody>
                    <a:bodyPr/>
                    <a:lstStyle/>
                    <a:p>
                      <a:pPr algn="ctr" fontAlgn="b"/>
                      <a:r>
                        <a:rPr lang="en-US" sz="1800" b="1" i="0" u="none" strike="noStrike" dirty="0" err="1">
                          <a:solidFill>
                            <a:srgbClr val="58585A"/>
                          </a:solidFill>
                          <a:effectLst/>
                          <a:latin typeface="Arial Narrow" panose="020B0606020202030204" pitchFamily="34" charset="0"/>
                        </a:rPr>
                        <a:t>Kabambare</a:t>
                      </a:r>
                      <a:endParaRPr lang="en-US" sz="1800" b="1" i="0" u="none" strike="noStrike" dirty="0">
                        <a:solidFill>
                          <a:srgbClr val="58585A"/>
                        </a:solidFill>
                        <a:effectLst/>
                        <a:latin typeface="Arial Narrow" panose="020B0606020202030204" pitchFamily="34" charset="0"/>
                      </a:endParaRPr>
                    </a:p>
                  </a:txBody>
                  <a:tcPr marL="7620" marR="7620" marT="7620" marB="0" anchor="ctr">
                    <a:lnL>
                      <a:noFill/>
                    </a:lnL>
                    <a:lnR>
                      <a:noFill/>
                    </a:lnR>
                    <a:lnT>
                      <a:noFill/>
                    </a:lnT>
                    <a:lnB>
                      <a:noFill/>
                    </a:lnB>
                  </a:tcPr>
                </a:tc>
                <a:tc>
                  <a:txBody>
                    <a:bodyPr/>
                    <a:lstStyle/>
                    <a:p>
                      <a:pPr algn="r" fontAlgn="b"/>
                      <a:r>
                        <a:rPr lang="en-US" sz="1800" b="0" i="0" u="none" strike="noStrike" dirty="0">
                          <a:solidFill>
                            <a:srgbClr val="5A5959"/>
                          </a:solidFill>
                          <a:effectLst/>
                          <a:latin typeface="Arial Narrow" panose="020B0606020202030204" pitchFamily="34" charset="0"/>
                        </a:rPr>
                        <a:t>8%</a:t>
                      </a:r>
                    </a:p>
                  </a:txBody>
                  <a:tcPr marL="7620" marR="7620" marT="7620" marB="0" anchor="b">
                    <a:lnL>
                      <a:noFill/>
                    </a:lnL>
                    <a:lnR>
                      <a:noFill/>
                    </a:lnR>
                    <a:lnT>
                      <a:noFill/>
                    </a:lnT>
                    <a:lnB>
                      <a:noFill/>
                    </a:lnB>
                    <a:solidFill>
                      <a:srgbClr val="FAD0D1"/>
                    </a:solidFill>
                  </a:tcPr>
                </a:tc>
                <a:tc>
                  <a:txBody>
                    <a:bodyPr/>
                    <a:lstStyle/>
                    <a:p>
                      <a:pPr algn="r" fontAlgn="b"/>
                      <a:r>
                        <a:rPr lang="en-US" sz="1800" b="0" i="0" u="none" strike="noStrike" dirty="0">
                          <a:solidFill>
                            <a:srgbClr val="5A5959"/>
                          </a:solidFill>
                          <a:effectLst/>
                          <a:latin typeface="Arial Narrow" panose="020B0606020202030204" pitchFamily="34" charset="0"/>
                        </a:rPr>
                        <a:t>15%</a:t>
                      </a:r>
                    </a:p>
                  </a:txBody>
                  <a:tcPr marL="7620" marR="7620" marT="7620" marB="0" anchor="b">
                    <a:lnL>
                      <a:noFill/>
                    </a:lnL>
                    <a:lnR>
                      <a:noFill/>
                    </a:lnR>
                    <a:lnT>
                      <a:noFill/>
                    </a:lnT>
                    <a:lnB>
                      <a:noFill/>
                    </a:lnB>
                    <a:solidFill>
                      <a:srgbClr val="F9C6C7"/>
                    </a:solidFill>
                  </a:tcPr>
                </a:tc>
                <a:tc>
                  <a:txBody>
                    <a:bodyPr/>
                    <a:lstStyle/>
                    <a:p>
                      <a:pPr algn="r" fontAlgn="b"/>
                      <a:r>
                        <a:rPr lang="en-US" sz="1800" b="0" i="0" u="none" strike="noStrike" dirty="0">
                          <a:solidFill>
                            <a:srgbClr val="5A5959"/>
                          </a:solidFill>
                          <a:effectLst/>
                          <a:latin typeface="Arial Narrow" panose="020B0606020202030204" pitchFamily="34" charset="0"/>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dirty="0">
                          <a:solidFill>
                            <a:srgbClr val="5A5959"/>
                          </a:solidFill>
                          <a:effectLst/>
                          <a:latin typeface="Arial Narrow" panose="020B0606020202030204" pitchFamily="34" charset="0"/>
                        </a:rPr>
                        <a:t>8%</a:t>
                      </a:r>
                    </a:p>
                  </a:txBody>
                  <a:tcPr marL="7620" marR="7620" marT="7620" marB="0" anchor="b">
                    <a:lnL>
                      <a:noFill/>
                    </a:lnL>
                    <a:lnR>
                      <a:noFill/>
                    </a:lnR>
                    <a:lnT>
                      <a:noFill/>
                    </a:lnT>
                    <a:lnB>
                      <a:noFill/>
                    </a:lnB>
                    <a:solidFill>
                      <a:srgbClr val="FAD0D1"/>
                    </a:solidFill>
                  </a:tcPr>
                </a:tc>
                <a:tc>
                  <a:txBody>
                    <a:bodyPr/>
                    <a:lstStyle/>
                    <a:p>
                      <a:pPr algn="r" fontAlgn="b"/>
                      <a:r>
                        <a:rPr lang="en-US" sz="1800" b="0" i="0" u="none" strike="noStrike">
                          <a:solidFill>
                            <a:srgbClr val="5A5959"/>
                          </a:solidFill>
                          <a:effectLst/>
                          <a:latin typeface="Arial Narrow" panose="020B0606020202030204" pitchFamily="34" charset="0"/>
                        </a:rPr>
                        <a:t>23%</a:t>
                      </a:r>
                    </a:p>
                  </a:txBody>
                  <a:tcPr marL="7620" marR="7620" marT="7620" marB="0" anchor="b">
                    <a:lnL>
                      <a:noFill/>
                    </a:lnL>
                    <a:lnR>
                      <a:noFill/>
                    </a:lnR>
                    <a:lnT>
                      <a:noFill/>
                    </a:lnT>
                    <a:lnB>
                      <a:noFill/>
                    </a:lnB>
                    <a:solidFill>
                      <a:srgbClr val="F8BCBD"/>
                    </a:solidFill>
                  </a:tcPr>
                </a:tc>
                <a:tc>
                  <a:txBody>
                    <a:bodyPr/>
                    <a:lstStyle/>
                    <a:p>
                      <a:pPr algn="r" fontAlgn="b"/>
                      <a:r>
                        <a:rPr lang="en-US" sz="1800" b="0" i="0" u="none" strike="noStrike">
                          <a:solidFill>
                            <a:srgbClr val="5A5959"/>
                          </a:solidFill>
                          <a:effectLst/>
                          <a:latin typeface="Arial Narrow" panose="020B0606020202030204" pitchFamily="34" charset="0"/>
                        </a:rPr>
                        <a:t>85%</a:t>
                      </a:r>
                    </a:p>
                  </a:txBody>
                  <a:tcPr marL="7620" marR="7620" marT="7620" marB="0" anchor="b">
                    <a:lnL>
                      <a:noFill/>
                    </a:lnL>
                    <a:lnR>
                      <a:noFill/>
                    </a:lnR>
                    <a:lnT>
                      <a:noFill/>
                    </a:lnT>
                    <a:lnB>
                      <a:noFill/>
                    </a:lnB>
                    <a:solidFill>
                      <a:srgbClr val="F06C6D"/>
                    </a:solidFill>
                  </a:tcPr>
                </a:tc>
                <a:extLst>
                  <a:ext uri="{0D108BD9-81ED-4DB2-BD59-A6C34878D82A}">
                    <a16:rowId xmlns:a16="http://schemas.microsoft.com/office/drawing/2014/main" val="3697332814"/>
                  </a:ext>
                </a:extLst>
              </a:tr>
              <a:tr h="457200">
                <a:tc>
                  <a:txBody>
                    <a:bodyPr/>
                    <a:lstStyle/>
                    <a:p>
                      <a:pPr algn="ctr" fontAlgn="b"/>
                      <a:r>
                        <a:rPr lang="en-US" sz="1800" b="1" i="0" u="none" strike="noStrike" dirty="0" err="1">
                          <a:solidFill>
                            <a:srgbClr val="58585A"/>
                          </a:solidFill>
                          <a:effectLst/>
                          <a:latin typeface="Arial Narrow" panose="020B0606020202030204" pitchFamily="34" charset="0"/>
                        </a:rPr>
                        <a:t>Saramabila</a:t>
                      </a:r>
                      <a:endParaRPr lang="en-US" sz="1800" b="1" i="0" u="none" strike="noStrike" dirty="0">
                        <a:solidFill>
                          <a:srgbClr val="58585A"/>
                        </a:solidFill>
                        <a:effectLst/>
                        <a:latin typeface="Arial Narrow" panose="020B0606020202030204" pitchFamily="34" charset="0"/>
                      </a:endParaRPr>
                    </a:p>
                  </a:txBody>
                  <a:tcPr marL="7620" marR="7620" marT="7620" marB="0" anchor="ctr">
                    <a:lnL>
                      <a:noFill/>
                    </a:lnL>
                    <a:lnR>
                      <a:noFill/>
                    </a:lnR>
                    <a:lnT>
                      <a:noFill/>
                    </a:lnT>
                    <a:lnB>
                      <a:noFill/>
                    </a:lnB>
                  </a:tcPr>
                </a:tc>
                <a:tc>
                  <a:txBody>
                    <a:bodyPr/>
                    <a:lstStyle/>
                    <a:p>
                      <a:pPr algn="r" fontAlgn="b"/>
                      <a:r>
                        <a:rPr lang="en-US" sz="1800" b="0" i="0" u="none" strike="noStrike" dirty="0">
                          <a:solidFill>
                            <a:srgbClr val="5A5959"/>
                          </a:solidFill>
                          <a:effectLst/>
                          <a:latin typeface="Arial Narrow" panose="020B0606020202030204" pitchFamily="34" charset="0"/>
                        </a:rPr>
                        <a:t>50%</a:t>
                      </a:r>
                    </a:p>
                  </a:txBody>
                  <a:tcPr marL="7620" marR="7620" marT="7620" marB="0" anchor="b">
                    <a:lnL>
                      <a:noFill/>
                    </a:lnL>
                    <a:lnR>
                      <a:noFill/>
                    </a:lnR>
                    <a:lnT>
                      <a:noFill/>
                    </a:lnT>
                    <a:lnB>
                      <a:noFill/>
                    </a:lnB>
                    <a:solidFill>
                      <a:srgbClr val="F5999A"/>
                    </a:solidFill>
                  </a:tcPr>
                </a:tc>
                <a:tc>
                  <a:txBody>
                    <a:bodyPr/>
                    <a:lstStyle/>
                    <a:p>
                      <a:pPr algn="r" fontAlgn="b"/>
                      <a:r>
                        <a:rPr lang="en-US" sz="1800" b="0" i="0" u="none" strike="noStrike" dirty="0">
                          <a:solidFill>
                            <a:srgbClr val="5A5959"/>
                          </a:solidFill>
                          <a:effectLst/>
                          <a:latin typeface="Arial Narrow" panose="020B0606020202030204" pitchFamily="34" charset="0"/>
                        </a:rPr>
                        <a:t>100%</a:t>
                      </a:r>
                    </a:p>
                  </a:txBody>
                  <a:tcPr marL="7620" marR="7620" marT="7620" marB="0" anchor="b">
                    <a:lnL>
                      <a:noFill/>
                    </a:lnL>
                    <a:lnR>
                      <a:noFill/>
                    </a:lnR>
                    <a:lnT>
                      <a:noFill/>
                    </a:lnT>
                    <a:lnB>
                      <a:noFill/>
                    </a:lnB>
                    <a:solidFill>
                      <a:srgbClr val="EE5859"/>
                    </a:solidFill>
                  </a:tcPr>
                </a:tc>
                <a:tc>
                  <a:txBody>
                    <a:bodyPr/>
                    <a:lstStyle/>
                    <a:p>
                      <a:pPr algn="r" fontAlgn="b"/>
                      <a:r>
                        <a:rPr lang="en-US" sz="1800" b="0" i="0" u="none" strike="noStrike" dirty="0">
                          <a:solidFill>
                            <a:srgbClr val="5A5959"/>
                          </a:solidFill>
                          <a:effectLst/>
                          <a:latin typeface="Arial Narrow" panose="020B0606020202030204" pitchFamily="34" charset="0"/>
                        </a:rPr>
                        <a:t>78%</a:t>
                      </a:r>
                    </a:p>
                  </a:txBody>
                  <a:tcPr marL="7620" marR="7620" marT="7620" marB="0" anchor="b">
                    <a:lnL>
                      <a:noFill/>
                    </a:lnL>
                    <a:lnR>
                      <a:noFill/>
                    </a:lnR>
                    <a:lnT>
                      <a:noFill/>
                    </a:lnT>
                    <a:lnB>
                      <a:noFill/>
                    </a:lnB>
                    <a:solidFill>
                      <a:srgbClr val="F17576"/>
                    </a:solidFill>
                  </a:tcPr>
                </a:tc>
                <a:tc>
                  <a:txBody>
                    <a:bodyPr/>
                    <a:lstStyle/>
                    <a:p>
                      <a:pPr algn="r" fontAlgn="b"/>
                      <a:r>
                        <a:rPr lang="en-US" sz="1800" b="0" i="0" u="none" strike="noStrike" dirty="0">
                          <a:solidFill>
                            <a:srgbClr val="5A5959"/>
                          </a:solidFill>
                          <a:effectLst/>
                          <a:latin typeface="Arial Narrow" panose="020B0606020202030204" pitchFamily="34" charset="0"/>
                        </a:rPr>
                        <a:t>17%</a:t>
                      </a:r>
                    </a:p>
                  </a:txBody>
                  <a:tcPr marL="7620" marR="7620" marT="7620" marB="0" anchor="b">
                    <a:lnL>
                      <a:noFill/>
                    </a:lnL>
                    <a:lnR>
                      <a:noFill/>
                    </a:lnR>
                    <a:lnT>
                      <a:noFill/>
                    </a:lnT>
                    <a:lnB>
                      <a:noFill/>
                    </a:lnB>
                    <a:solidFill>
                      <a:srgbClr val="F9C5C5"/>
                    </a:solidFill>
                  </a:tcPr>
                </a:tc>
                <a:tc>
                  <a:txBody>
                    <a:bodyPr/>
                    <a:lstStyle/>
                    <a:p>
                      <a:pPr algn="r" fontAlgn="b"/>
                      <a:r>
                        <a:rPr lang="en-US" sz="1800" b="0" i="0" u="none" strike="noStrike" dirty="0">
                          <a:solidFill>
                            <a:srgbClr val="5A5959"/>
                          </a:solidFill>
                          <a:effectLst/>
                          <a:latin typeface="Arial Narrow" panose="020B0606020202030204" pitchFamily="34" charset="0"/>
                        </a:rPr>
                        <a:t>56%</a:t>
                      </a:r>
                    </a:p>
                  </a:txBody>
                  <a:tcPr marL="7620" marR="7620" marT="7620" marB="0" anchor="b">
                    <a:lnL>
                      <a:noFill/>
                    </a:lnL>
                    <a:lnR>
                      <a:noFill/>
                    </a:lnR>
                    <a:lnT>
                      <a:noFill/>
                    </a:lnT>
                    <a:lnB>
                      <a:noFill/>
                    </a:lnB>
                    <a:solidFill>
                      <a:srgbClr val="F49293"/>
                    </a:solidFill>
                  </a:tcPr>
                </a:tc>
                <a:tc>
                  <a:txBody>
                    <a:bodyPr/>
                    <a:lstStyle/>
                    <a:p>
                      <a:pPr algn="r" fontAlgn="b"/>
                      <a:r>
                        <a:rPr lang="en-US" sz="1800" b="0" i="0" u="none" strike="noStrike" dirty="0">
                          <a:solidFill>
                            <a:srgbClr val="5A5959"/>
                          </a:solidFill>
                          <a:effectLst/>
                          <a:latin typeface="Arial Narrow" panose="020B0606020202030204" pitchFamily="34" charset="0"/>
                        </a:rPr>
                        <a:t>100%</a:t>
                      </a:r>
                    </a:p>
                  </a:txBody>
                  <a:tcPr marL="7620" marR="7620" marT="7620" marB="0" anchor="b">
                    <a:lnL>
                      <a:noFill/>
                    </a:lnL>
                    <a:lnR>
                      <a:noFill/>
                    </a:lnR>
                    <a:lnT>
                      <a:noFill/>
                    </a:lnT>
                    <a:lnB>
                      <a:noFill/>
                    </a:lnB>
                    <a:solidFill>
                      <a:srgbClr val="EE5859"/>
                    </a:solidFill>
                  </a:tcPr>
                </a:tc>
                <a:extLst>
                  <a:ext uri="{0D108BD9-81ED-4DB2-BD59-A6C34878D82A}">
                    <a16:rowId xmlns:a16="http://schemas.microsoft.com/office/drawing/2014/main" val="3927601732"/>
                  </a:ext>
                </a:extLst>
              </a:tr>
              <a:tr h="457200">
                <a:tc>
                  <a:txBody>
                    <a:bodyPr/>
                    <a:lstStyle/>
                    <a:p>
                      <a:pPr algn="ctr" fontAlgn="b"/>
                      <a:r>
                        <a:rPr lang="en-US" sz="1800" b="1" i="0" u="none" strike="noStrike" dirty="0" err="1">
                          <a:solidFill>
                            <a:srgbClr val="58585A"/>
                          </a:solidFill>
                          <a:effectLst/>
                          <a:latin typeface="Arial Narrow" panose="020B0606020202030204" pitchFamily="34" charset="0"/>
                        </a:rPr>
                        <a:t>Fizi</a:t>
                      </a:r>
                      <a:endParaRPr lang="en-US" sz="1800" b="1" i="0" u="none" strike="noStrike" dirty="0">
                        <a:solidFill>
                          <a:srgbClr val="58585A"/>
                        </a:solidFill>
                        <a:effectLst/>
                        <a:latin typeface="Arial Narrow" panose="020B0606020202030204" pitchFamily="34" charset="0"/>
                      </a:endParaRPr>
                    </a:p>
                  </a:txBody>
                  <a:tcPr marL="7620" marR="7620" marT="7620" marB="0" anchor="ctr">
                    <a:lnL>
                      <a:noFill/>
                    </a:lnL>
                    <a:lnR>
                      <a:noFill/>
                    </a:lnR>
                    <a:lnT>
                      <a:noFill/>
                    </a:lnT>
                    <a:lnB>
                      <a:noFill/>
                    </a:lnB>
                  </a:tcPr>
                </a:tc>
                <a:tc>
                  <a:txBody>
                    <a:bodyPr/>
                    <a:lstStyle/>
                    <a:p>
                      <a:pPr algn="r" fontAlgn="b"/>
                      <a:r>
                        <a:rPr lang="en-US" sz="1800" b="0" i="0" u="none" strike="noStrike">
                          <a:solidFill>
                            <a:srgbClr val="5A5959"/>
                          </a:solidFill>
                          <a:effectLst/>
                          <a:latin typeface="Arial Narrow" panose="020B0606020202030204" pitchFamily="34" charset="0"/>
                        </a:rPr>
                        <a:t>15%</a:t>
                      </a:r>
                    </a:p>
                  </a:txBody>
                  <a:tcPr marL="7620" marR="7620" marT="7620" marB="0" anchor="b">
                    <a:lnL>
                      <a:noFill/>
                    </a:lnL>
                    <a:lnR>
                      <a:noFill/>
                    </a:lnR>
                    <a:lnT>
                      <a:noFill/>
                    </a:lnT>
                    <a:lnB>
                      <a:noFill/>
                    </a:lnB>
                    <a:solidFill>
                      <a:srgbClr val="FAC7C7"/>
                    </a:solidFill>
                  </a:tcPr>
                </a:tc>
                <a:tc>
                  <a:txBody>
                    <a:bodyPr/>
                    <a:lstStyle/>
                    <a:p>
                      <a:pPr algn="r" fontAlgn="b"/>
                      <a:r>
                        <a:rPr lang="en-US" sz="1800" b="0" i="0" u="none" strike="noStrike">
                          <a:solidFill>
                            <a:srgbClr val="5A5959"/>
                          </a:solidFill>
                          <a:effectLst/>
                          <a:latin typeface="Arial Narrow" panose="020B0606020202030204" pitchFamily="34" charset="0"/>
                        </a:rPr>
                        <a:t>45%</a:t>
                      </a:r>
                    </a:p>
                  </a:txBody>
                  <a:tcPr marL="7620" marR="7620" marT="7620" marB="0" anchor="b">
                    <a:lnL>
                      <a:noFill/>
                    </a:lnL>
                    <a:lnR>
                      <a:noFill/>
                    </a:lnR>
                    <a:lnT>
                      <a:noFill/>
                    </a:lnT>
                    <a:lnB>
                      <a:noFill/>
                    </a:lnB>
                    <a:solidFill>
                      <a:srgbClr val="F6A0A0"/>
                    </a:solidFill>
                  </a:tcPr>
                </a:tc>
                <a:tc>
                  <a:txBody>
                    <a:bodyPr/>
                    <a:lstStyle/>
                    <a:p>
                      <a:pPr algn="r" fontAlgn="b"/>
                      <a:r>
                        <a:rPr lang="en-US" sz="1800" b="0" i="0" u="none" strike="noStrike" dirty="0">
                          <a:solidFill>
                            <a:srgbClr val="5A5959"/>
                          </a:solidFill>
                          <a:effectLst/>
                          <a:latin typeface="Arial Narrow" panose="020B0606020202030204" pitchFamily="34" charset="0"/>
                        </a:rPr>
                        <a:t>35%</a:t>
                      </a:r>
                    </a:p>
                  </a:txBody>
                  <a:tcPr marL="7620" marR="7620" marT="7620" marB="0" anchor="b">
                    <a:lnL>
                      <a:noFill/>
                    </a:lnL>
                    <a:lnR>
                      <a:noFill/>
                    </a:lnR>
                    <a:lnT>
                      <a:noFill/>
                    </a:lnT>
                    <a:lnB>
                      <a:noFill/>
                    </a:lnB>
                    <a:solidFill>
                      <a:srgbClr val="F7ADAD"/>
                    </a:solidFill>
                  </a:tcPr>
                </a:tc>
                <a:tc>
                  <a:txBody>
                    <a:bodyPr/>
                    <a:lstStyle/>
                    <a:p>
                      <a:pPr algn="r" fontAlgn="b"/>
                      <a:r>
                        <a:rPr lang="en-US" sz="1800" b="0" i="0" u="none" strike="noStrike" dirty="0">
                          <a:solidFill>
                            <a:srgbClr val="5A5959"/>
                          </a:solidFill>
                          <a:effectLst/>
                          <a:latin typeface="Arial Narrow" panose="020B0606020202030204" pitchFamily="34" charset="0"/>
                        </a:rPr>
                        <a:t>5%</a:t>
                      </a:r>
                    </a:p>
                  </a:txBody>
                  <a:tcPr marL="7620" marR="7620" marT="7620" marB="0" anchor="b">
                    <a:lnL>
                      <a:noFill/>
                    </a:lnL>
                    <a:lnR>
                      <a:noFill/>
                    </a:lnR>
                    <a:lnT>
                      <a:noFill/>
                    </a:lnT>
                    <a:lnB>
                      <a:noFill/>
                    </a:lnB>
                    <a:solidFill>
                      <a:srgbClr val="FBD4D4"/>
                    </a:solidFill>
                  </a:tcPr>
                </a:tc>
                <a:tc>
                  <a:txBody>
                    <a:bodyPr/>
                    <a:lstStyle/>
                    <a:p>
                      <a:pPr algn="r" fontAlgn="b"/>
                      <a:r>
                        <a:rPr lang="en-US" sz="1800" b="0" i="0" u="none" strike="noStrike" dirty="0">
                          <a:solidFill>
                            <a:srgbClr val="5A5959"/>
                          </a:solidFill>
                          <a:effectLst/>
                          <a:latin typeface="Arial Narrow" panose="020B0606020202030204" pitchFamily="34" charset="0"/>
                        </a:rPr>
                        <a:t>15%</a:t>
                      </a:r>
                    </a:p>
                  </a:txBody>
                  <a:tcPr marL="7620" marR="7620" marT="7620" marB="0" anchor="b">
                    <a:lnL>
                      <a:noFill/>
                    </a:lnL>
                    <a:lnR>
                      <a:noFill/>
                    </a:lnR>
                    <a:lnT>
                      <a:noFill/>
                    </a:lnT>
                    <a:lnB>
                      <a:noFill/>
                    </a:lnB>
                    <a:solidFill>
                      <a:srgbClr val="FAC7C7"/>
                    </a:solidFill>
                  </a:tcPr>
                </a:tc>
                <a:tc>
                  <a:txBody>
                    <a:bodyPr/>
                    <a:lstStyle/>
                    <a:p>
                      <a:pPr algn="r" fontAlgn="b"/>
                      <a:r>
                        <a:rPr lang="en-US" sz="1800" b="0" i="0" u="none" strike="noStrike" dirty="0">
                          <a:solidFill>
                            <a:srgbClr val="5A5959"/>
                          </a:solidFill>
                          <a:effectLst/>
                          <a:latin typeface="Arial Narrow" panose="020B0606020202030204" pitchFamily="34" charset="0"/>
                        </a:rPr>
                        <a:t>85%</a:t>
                      </a:r>
                    </a:p>
                  </a:txBody>
                  <a:tcPr marL="7620" marR="7620" marT="7620" marB="0" anchor="b">
                    <a:lnL>
                      <a:noFill/>
                    </a:lnL>
                    <a:lnR>
                      <a:noFill/>
                    </a:lnR>
                    <a:lnT>
                      <a:noFill/>
                    </a:lnT>
                    <a:lnB>
                      <a:noFill/>
                    </a:lnB>
                    <a:solidFill>
                      <a:srgbClr val="F06C6D"/>
                    </a:solidFill>
                  </a:tcPr>
                </a:tc>
                <a:extLst>
                  <a:ext uri="{0D108BD9-81ED-4DB2-BD59-A6C34878D82A}">
                    <a16:rowId xmlns:a16="http://schemas.microsoft.com/office/drawing/2014/main" val="229640686"/>
                  </a:ext>
                </a:extLst>
              </a:tr>
              <a:tr h="457200">
                <a:tc>
                  <a:txBody>
                    <a:bodyPr/>
                    <a:lstStyle/>
                    <a:p>
                      <a:pPr algn="ctr" fontAlgn="b"/>
                      <a:r>
                        <a:rPr lang="en-US" sz="1800" b="1" i="0" u="none" strike="noStrike" dirty="0" err="1">
                          <a:solidFill>
                            <a:srgbClr val="58585A"/>
                          </a:solidFill>
                          <a:effectLst/>
                          <a:latin typeface="Arial Narrow" panose="020B0606020202030204" pitchFamily="34" charset="0"/>
                        </a:rPr>
                        <a:t>Kalehe</a:t>
                      </a:r>
                      <a:endParaRPr lang="en-US" sz="1800" b="1" i="0" u="none" strike="noStrike" dirty="0">
                        <a:solidFill>
                          <a:srgbClr val="58585A"/>
                        </a:solidFill>
                        <a:effectLst/>
                        <a:latin typeface="Arial Narrow" panose="020B0606020202030204" pitchFamily="34" charset="0"/>
                      </a:endParaRPr>
                    </a:p>
                  </a:txBody>
                  <a:tcPr marL="7620" marR="7620" marT="7620" marB="0" anchor="ctr">
                    <a:lnL>
                      <a:noFill/>
                    </a:lnL>
                    <a:lnR>
                      <a:noFill/>
                    </a:lnR>
                    <a:lnT>
                      <a:noFill/>
                    </a:lnT>
                    <a:lnB>
                      <a:noFill/>
                    </a:lnB>
                  </a:tcPr>
                </a:tc>
                <a:tc>
                  <a:txBody>
                    <a:bodyPr/>
                    <a:lstStyle/>
                    <a:p>
                      <a:pPr algn="r" fontAlgn="b"/>
                      <a:r>
                        <a:rPr lang="en-US" sz="1800" b="0" i="0" u="none" strike="noStrike" dirty="0">
                          <a:solidFill>
                            <a:srgbClr val="5A5959"/>
                          </a:solidFill>
                          <a:effectLst/>
                          <a:latin typeface="Arial Narrow" panose="020B0606020202030204" pitchFamily="34" charset="0"/>
                        </a:rPr>
                        <a:t>17%</a:t>
                      </a:r>
                    </a:p>
                  </a:txBody>
                  <a:tcPr marL="7620" marR="7620" marT="7620" marB="0" anchor="b">
                    <a:lnL>
                      <a:noFill/>
                    </a:lnL>
                    <a:lnR>
                      <a:noFill/>
                    </a:lnR>
                    <a:lnT>
                      <a:noFill/>
                    </a:lnT>
                    <a:lnB>
                      <a:noFill/>
                    </a:lnB>
                    <a:solidFill>
                      <a:srgbClr val="F9C5C5"/>
                    </a:solidFill>
                  </a:tcPr>
                </a:tc>
                <a:tc>
                  <a:txBody>
                    <a:bodyPr/>
                    <a:lstStyle/>
                    <a:p>
                      <a:pPr algn="r" fontAlgn="b"/>
                      <a:r>
                        <a:rPr lang="en-US" sz="1800" b="0" i="0" u="none" strike="noStrike">
                          <a:solidFill>
                            <a:srgbClr val="5A5959"/>
                          </a:solidFill>
                          <a:effectLst/>
                          <a:latin typeface="Arial Narrow" panose="020B0606020202030204" pitchFamily="34" charset="0"/>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a:solidFill>
                            <a:srgbClr val="5A5959"/>
                          </a:solidFill>
                          <a:effectLst/>
                          <a:latin typeface="Arial Narrow" panose="020B0606020202030204" pitchFamily="34" charset="0"/>
                        </a:rPr>
                        <a:t>17%</a:t>
                      </a:r>
                    </a:p>
                  </a:txBody>
                  <a:tcPr marL="7620" marR="7620" marT="7620" marB="0" anchor="b">
                    <a:lnL>
                      <a:noFill/>
                    </a:lnL>
                    <a:lnR>
                      <a:noFill/>
                    </a:lnR>
                    <a:lnT>
                      <a:noFill/>
                    </a:lnT>
                    <a:lnB>
                      <a:noFill/>
                    </a:lnB>
                    <a:solidFill>
                      <a:srgbClr val="F9C5C5"/>
                    </a:solidFill>
                  </a:tcPr>
                </a:tc>
                <a:tc>
                  <a:txBody>
                    <a:bodyPr/>
                    <a:lstStyle/>
                    <a:p>
                      <a:pPr algn="r" fontAlgn="b"/>
                      <a:r>
                        <a:rPr lang="en-US" sz="1800" b="0" i="0" u="none" strike="noStrike" dirty="0">
                          <a:solidFill>
                            <a:srgbClr val="5A5959"/>
                          </a:solidFill>
                          <a:effectLst/>
                          <a:latin typeface="Arial Narrow" panose="020B0606020202030204" pitchFamily="34" charset="0"/>
                        </a:rPr>
                        <a:t>8%</a:t>
                      </a:r>
                    </a:p>
                  </a:txBody>
                  <a:tcPr marL="7620" marR="7620" marT="7620" marB="0" anchor="b">
                    <a:lnL>
                      <a:noFill/>
                    </a:lnL>
                    <a:lnR>
                      <a:noFill/>
                    </a:lnR>
                    <a:lnT>
                      <a:noFill/>
                    </a:lnT>
                    <a:lnB>
                      <a:noFill/>
                    </a:lnB>
                    <a:solidFill>
                      <a:srgbClr val="FAD0D0"/>
                    </a:solidFill>
                  </a:tcPr>
                </a:tc>
                <a:tc>
                  <a:txBody>
                    <a:bodyPr/>
                    <a:lstStyle/>
                    <a:p>
                      <a:pPr algn="r" fontAlgn="b"/>
                      <a:r>
                        <a:rPr lang="en-US" sz="1800" b="0" i="0" u="none" strike="noStrike" dirty="0">
                          <a:solidFill>
                            <a:srgbClr val="5A5959"/>
                          </a:solidFill>
                          <a:effectLst/>
                          <a:latin typeface="Arial Narrow" panose="020B0606020202030204" pitchFamily="34" charset="0"/>
                        </a:rPr>
                        <a:t>25%</a:t>
                      </a:r>
                    </a:p>
                  </a:txBody>
                  <a:tcPr marL="7620" marR="7620" marT="7620" marB="0" anchor="b">
                    <a:lnL>
                      <a:noFill/>
                    </a:lnL>
                    <a:lnR>
                      <a:noFill/>
                    </a:lnR>
                    <a:lnT>
                      <a:noFill/>
                    </a:lnT>
                    <a:lnB>
                      <a:noFill/>
                    </a:lnB>
                    <a:solidFill>
                      <a:srgbClr val="F8BABA"/>
                    </a:solidFill>
                  </a:tcPr>
                </a:tc>
                <a:tc>
                  <a:txBody>
                    <a:bodyPr/>
                    <a:lstStyle/>
                    <a:p>
                      <a:pPr algn="r" fontAlgn="b"/>
                      <a:r>
                        <a:rPr lang="en-US" sz="1800" b="0" i="0" u="none" strike="noStrike" dirty="0">
                          <a:solidFill>
                            <a:srgbClr val="5A5959"/>
                          </a:solidFill>
                          <a:effectLst/>
                          <a:latin typeface="Arial Narrow" panose="020B0606020202030204" pitchFamily="34" charset="0"/>
                        </a:rPr>
                        <a:t>75%</a:t>
                      </a:r>
                    </a:p>
                  </a:txBody>
                  <a:tcPr marL="7620" marR="7620" marT="7620" marB="0" anchor="b">
                    <a:lnL>
                      <a:noFill/>
                    </a:lnL>
                    <a:lnR>
                      <a:noFill/>
                    </a:lnR>
                    <a:lnT>
                      <a:noFill/>
                    </a:lnT>
                    <a:lnB>
                      <a:noFill/>
                    </a:lnB>
                    <a:solidFill>
                      <a:srgbClr val="F2797A"/>
                    </a:solidFill>
                  </a:tcPr>
                </a:tc>
                <a:extLst>
                  <a:ext uri="{0D108BD9-81ED-4DB2-BD59-A6C34878D82A}">
                    <a16:rowId xmlns:a16="http://schemas.microsoft.com/office/drawing/2014/main" val="3092299247"/>
                  </a:ext>
                </a:extLst>
              </a:tr>
              <a:tr h="457200">
                <a:tc>
                  <a:txBody>
                    <a:bodyPr/>
                    <a:lstStyle/>
                    <a:p>
                      <a:pPr algn="ctr" fontAlgn="b"/>
                      <a:r>
                        <a:rPr lang="en-US" sz="1800" b="1" i="0" u="none" strike="noStrike" dirty="0" err="1">
                          <a:solidFill>
                            <a:srgbClr val="58585A"/>
                          </a:solidFill>
                          <a:effectLst/>
                          <a:latin typeface="Arial Narrow" panose="020B0606020202030204" pitchFamily="34" charset="0"/>
                        </a:rPr>
                        <a:t>Kimbi</a:t>
                      </a:r>
                      <a:r>
                        <a:rPr lang="en-US" sz="1800" b="1" i="0" u="none" strike="noStrike" dirty="0">
                          <a:solidFill>
                            <a:srgbClr val="58585A"/>
                          </a:solidFill>
                          <a:effectLst/>
                          <a:latin typeface="Arial Narrow" panose="020B0606020202030204" pitchFamily="34" charset="0"/>
                        </a:rPr>
                        <a:t> </a:t>
                      </a:r>
                      <a:r>
                        <a:rPr lang="en-US" sz="1800" b="1" i="0" u="none" strike="noStrike" dirty="0" err="1">
                          <a:solidFill>
                            <a:srgbClr val="58585A"/>
                          </a:solidFill>
                          <a:effectLst/>
                          <a:latin typeface="Arial Narrow" panose="020B0606020202030204" pitchFamily="34" charset="0"/>
                        </a:rPr>
                        <a:t>Lulenge</a:t>
                      </a:r>
                      <a:endParaRPr lang="en-US" sz="1800" b="1" i="0" u="none" strike="noStrike" dirty="0">
                        <a:solidFill>
                          <a:srgbClr val="58585A"/>
                        </a:solidFill>
                        <a:effectLst/>
                        <a:latin typeface="Arial Narrow" panose="020B0606020202030204" pitchFamily="34" charset="0"/>
                      </a:endParaRPr>
                    </a:p>
                  </a:txBody>
                  <a:tcPr marL="7620" marR="7620" marT="7620" marB="0" anchor="ctr">
                    <a:lnL>
                      <a:noFill/>
                    </a:lnL>
                    <a:lnR>
                      <a:noFill/>
                    </a:lnR>
                    <a:lnT>
                      <a:noFill/>
                    </a:lnT>
                    <a:lnB>
                      <a:noFill/>
                    </a:lnB>
                  </a:tcPr>
                </a:tc>
                <a:tc>
                  <a:txBody>
                    <a:bodyPr/>
                    <a:lstStyle/>
                    <a:p>
                      <a:pPr algn="r" fontAlgn="b"/>
                      <a:r>
                        <a:rPr lang="en-US" sz="1800" b="0" i="0" u="none" strike="noStrike">
                          <a:solidFill>
                            <a:srgbClr val="5A5959"/>
                          </a:solidFill>
                          <a:effectLst/>
                          <a:latin typeface="Arial Narrow" panose="020B0606020202030204" pitchFamily="34" charset="0"/>
                        </a:rPr>
                        <a:t>5%</a:t>
                      </a:r>
                    </a:p>
                  </a:txBody>
                  <a:tcPr marL="7620" marR="7620" marT="7620" marB="0" anchor="b">
                    <a:lnL>
                      <a:noFill/>
                    </a:lnL>
                    <a:lnR>
                      <a:noFill/>
                    </a:lnR>
                    <a:lnT>
                      <a:noFill/>
                    </a:lnT>
                    <a:lnB>
                      <a:noFill/>
                    </a:lnB>
                    <a:solidFill>
                      <a:srgbClr val="FBD4D4"/>
                    </a:solidFill>
                  </a:tcPr>
                </a:tc>
                <a:tc>
                  <a:txBody>
                    <a:bodyPr/>
                    <a:lstStyle/>
                    <a:p>
                      <a:pPr algn="r" fontAlgn="b"/>
                      <a:r>
                        <a:rPr lang="en-US" sz="1800" b="0" i="0" u="none" strike="noStrike">
                          <a:solidFill>
                            <a:srgbClr val="5A5959"/>
                          </a:solidFill>
                          <a:effectLst/>
                          <a:latin typeface="Arial Narrow" panose="020B0606020202030204" pitchFamily="34" charset="0"/>
                        </a:rPr>
                        <a:t>19%</a:t>
                      </a:r>
                    </a:p>
                  </a:txBody>
                  <a:tcPr marL="7620" marR="7620" marT="7620" marB="0" anchor="b">
                    <a:lnL>
                      <a:noFill/>
                    </a:lnL>
                    <a:lnR>
                      <a:noFill/>
                    </a:lnR>
                    <a:lnT>
                      <a:noFill/>
                    </a:lnT>
                    <a:lnB>
                      <a:noFill/>
                    </a:lnB>
                    <a:solidFill>
                      <a:srgbClr val="F9C2C2"/>
                    </a:solidFill>
                  </a:tcPr>
                </a:tc>
                <a:tc>
                  <a:txBody>
                    <a:bodyPr/>
                    <a:lstStyle/>
                    <a:p>
                      <a:pPr algn="r" fontAlgn="b"/>
                      <a:r>
                        <a:rPr lang="en-US" sz="1800" b="0" i="0" u="none" strike="noStrike">
                          <a:solidFill>
                            <a:srgbClr val="5A5959"/>
                          </a:solidFill>
                          <a:effectLst/>
                          <a:latin typeface="Arial Narrow" panose="020B0606020202030204" pitchFamily="34" charset="0"/>
                        </a:rPr>
                        <a:t>29%</a:t>
                      </a:r>
                    </a:p>
                  </a:txBody>
                  <a:tcPr marL="7620" marR="7620" marT="7620" marB="0" anchor="b">
                    <a:lnL>
                      <a:noFill/>
                    </a:lnL>
                    <a:lnR>
                      <a:noFill/>
                    </a:lnR>
                    <a:lnT>
                      <a:noFill/>
                    </a:lnT>
                    <a:lnB>
                      <a:noFill/>
                    </a:lnB>
                    <a:solidFill>
                      <a:srgbClr val="F8B5B6"/>
                    </a:solidFill>
                  </a:tcPr>
                </a:tc>
                <a:tc>
                  <a:txBody>
                    <a:bodyPr/>
                    <a:lstStyle/>
                    <a:p>
                      <a:pPr algn="r" fontAlgn="b"/>
                      <a:r>
                        <a:rPr lang="en-US" sz="1800" b="0" i="0" u="none" strike="noStrike" dirty="0">
                          <a:solidFill>
                            <a:srgbClr val="5A5959"/>
                          </a:solidFill>
                          <a:effectLst/>
                          <a:latin typeface="Arial Narrow" panose="020B0606020202030204" pitchFamily="34" charset="0"/>
                        </a:rPr>
                        <a:t>67%</a:t>
                      </a:r>
                    </a:p>
                  </a:txBody>
                  <a:tcPr marL="7620" marR="7620" marT="7620" marB="0" anchor="b">
                    <a:lnL>
                      <a:noFill/>
                    </a:lnL>
                    <a:lnR>
                      <a:noFill/>
                    </a:lnR>
                    <a:lnT>
                      <a:noFill/>
                    </a:lnT>
                    <a:lnB>
                      <a:noFill/>
                    </a:lnB>
                    <a:solidFill>
                      <a:srgbClr val="F38484"/>
                    </a:solidFill>
                  </a:tcPr>
                </a:tc>
                <a:tc>
                  <a:txBody>
                    <a:bodyPr/>
                    <a:lstStyle/>
                    <a:p>
                      <a:pPr algn="r" fontAlgn="b"/>
                      <a:r>
                        <a:rPr lang="en-US" sz="1800" b="0" i="0" u="none" strike="noStrike" dirty="0">
                          <a:solidFill>
                            <a:srgbClr val="5A5959"/>
                          </a:solidFill>
                          <a:effectLst/>
                          <a:latin typeface="Arial Narrow" panose="020B0606020202030204" pitchFamily="34" charset="0"/>
                        </a:rPr>
                        <a:t>38%</a:t>
                      </a:r>
                    </a:p>
                  </a:txBody>
                  <a:tcPr marL="7620" marR="7620" marT="7620" marB="0" anchor="b">
                    <a:lnL>
                      <a:noFill/>
                    </a:lnL>
                    <a:lnR>
                      <a:noFill/>
                    </a:lnR>
                    <a:lnT>
                      <a:noFill/>
                    </a:lnT>
                    <a:lnB>
                      <a:noFill/>
                    </a:lnB>
                    <a:solidFill>
                      <a:srgbClr val="F7A9A9"/>
                    </a:solidFill>
                  </a:tcPr>
                </a:tc>
                <a:tc>
                  <a:txBody>
                    <a:bodyPr/>
                    <a:lstStyle/>
                    <a:p>
                      <a:pPr algn="r" fontAlgn="b"/>
                      <a:r>
                        <a:rPr lang="en-US" sz="1800" b="0" i="0" u="none" strike="noStrike" dirty="0">
                          <a:solidFill>
                            <a:srgbClr val="5A5959"/>
                          </a:solidFill>
                          <a:effectLst/>
                          <a:latin typeface="Arial Narrow" panose="020B0606020202030204" pitchFamily="34" charset="0"/>
                        </a:rPr>
                        <a:t>100%</a:t>
                      </a:r>
                    </a:p>
                  </a:txBody>
                  <a:tcPr marL="7620" marR="7620" marT="7620" marB="0" anchor="b">
                    <a:lnL>
                      <a:noFill/>
                    </a:lnL>
                    <a:lnR>
                      <a:noFill/>
                    </a:lnR>
                    <a:lnT>
                      <a:noFill/>
                    </a:lnT>
                    <a:lnB>
                      <a:noFill/>
                    </a:lnB>
                    <a:solidFill>
                      <a:srgbClr val="EE5859"/>
                    </a:solidFill>
                  </a:tcPr>
                </a:tc>
                <a:extLst>
                  <a:ext uri="{0D108BD9-81ED-4DB2-BD59-A6C34878D82A}">
                    <a16:rowId xmlns:a16="http://schemas.microsoft.com/office/drawing/2014/main" val="673983118"/>
                  </a:ext>
                </a:extLst>
              </a:tr>
              <a:tr h="457200">
                <a:tc>
                  <a:txBody>
                    <a:bodyPr/>
                    <a:lstStyle/>
                    <a:p>
                      <a:pPr algn="ctr" fontAlgn="b"/>
                      <a:r>
                        <a:rPr lang="en-US" sz="1800" b="1" i="0" u="none" strike="noStrike" dirty="0" err="1">
                          <a:solidFill>
                            <a:srgbClr val="58585A"/>
                          </a:solidFill>
                          <a:effectLst/>
                          <a:latin typeface="Arial Narrow" panose="020B0606020202030204" pitchFamily="34" charset="0"/>
                        </a:rPr>
                        <a:t>Nundu</a:t>
                      </a:r>
                      <a:endParaRPr lang="en-US" sz="1800" b="1" i="0" u="none" strike="noStrike" dirty="0">
                        <a:solidFill>
                          <a:srgbClr val="58585A"/>
                        </a:solidFill>
                        <a:effectLst/>
                        <a:latin typeface="Arial Narrow" panose="020B0606020202030204" pitchFamily="34" charset="0"/>
                      </a:endParaRPr>
                    </a:p>
                  </a:txBody>
                  <a:tcPr marL="7620" marR="7620" marT="7620" marB="0" anchor="ctr">
                    <a:lnL>
                      <a:noFill/>
                    </a:lnL>
                    <a:lnR>
                      <a:noFill/>
                    </a:lnR>
                    <a:lnT>
                      <a:noFill/>
                    </a:lnT>
                    <a:lnB>
                      <a:noFill/>
                    </a:lnB>
                  </a:tcPr>
                </a:tc>
                <a:tc>
                  <a:txBody>
                    <a:bodyPr/>
                    <a:lstStyle/>
                    <a:p>
                      <a:pPr algn="r" fontAlgn="b"/>
                      <a:r>
                        <a:rPr lang="en-US" sz="1800" b="0" i="0" u="none" strike="noStrike">
                          <a:solidFill>
                            <a:srgbClr val="5A5959"/>
                          </a:solidFill>
                          <a:effectLst/>
                          <a:latin typeface="Arial Narrow" panose="020B0606020202030204" pitchFamily="34" charset="0"/>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a:solidFill>
                            <a:srgbClr val="5A5959"/>
                          </a:solidFill>
                          <a:effectLst/>
                          <a:latin typeface="Arial Narrow" panose="020B0606020202030204" pitchFamily="34" charset="0"/>
                        </a:rPr>
                        <a:t>17%</a:t>
                      </a:r>
                    </a:p>
                  </a:txBody>
                  <a:tcPr marL="7620" marR="7620" marT="7620" marB="0" anchor="b">
                    <a:lnL>
                      <a:noFill/>
                    </a:lnL>
                    <a:lnR>
                      <a:noFill/>
                    </a:lnR>
                    <a:lnT>
                      <a:noFill/>
                    </a:lnT>
                    <a:lnB>
                      <a:noFill/>
                    </a:lnB>
                    <a:solidFill>
                      <a:srgbClr val="F9C5C5"/>
                    </a:solidFill>
                  </a:tcPr>
                </a:tc>
                <a:tc>
                  <a:txBody>
                    <a:bodyPr/>
                    <a:lstStyle/>
                    <a:p>
                      <a:pPr algn="r" fontAlgn="b"/>
                      <a:r>
                        <a:rPr lang="en-US" sz="1800" b="0" i="0" u="none" strike="noStrike">
                          <a:solidFill>
                            <a:srgbClr val="5A5959"/>
                          </a:solidFill>
                          <a:effectLst/>
                          <a:latin typeface="Arial Narrow" panose="020B0606020202030204" pitchFamily="34" charset="0"/>
                        </a:rPr>
                        <a:t>17%</a:t>
                      </a:r>
                    </a:p>
                  </a:txBody>
                  <a:tcPr marL="7620" marR="7620" marT="7620" marB="0" anchor="b">
                    <a:lnL>
                      <a:noFill/>
                    </a:lnL>
                    <a:lnR>
                      <a:noFill/>
                    </a:lnR>
                    <a:lnT>
                      <a:noFill/>
                    </a:lnT>
                    <a:lnB>
                      <a:noFill/>
                    </a:lnB>
                    <a:solidFill>
                      <a:srgbClr val="F9C5C5"/>
                    </a:solidFill>
                  </a:tcPr>
                </a:tc>
                <a:tc>
                  <a:txBody>
                    <a:bodyPr/>
                    <a:lstStyle/>
                    <a:p>
                      <a:pPr algn="r" fontAlgn="b"/>
                      <a:r>
                        <a:rPr lang="en-US" sz="1800" b="0" i="0" u="none" strike="noStrike" dirty="0">
                          <a:solidFill>
                            <a:srgbClr val="5A5959"/>
                          </a:solidFill>
                          <a:effectLst/>
                          <a:latin typeface="Arial Narrow" panose="020B0606020202030204" pitchFamily="34" charset="0"/>
                        </a:rPr>
                        <a:t>17%</a:t>
                      </a:r>
                    </a:p>
                  </a:txBody>
                  <a:tcPr marL="7620" marR="7620" marT="7620" marB="0" anchor="b">
                    <a:lnL>
                      <a:noFill/>
                    </a:lnL>
                    <a:lnR>
                      <a:noFill/>
                    </a:lnR>
                    <a:lnT>
                      <a:noFill/>
                    </a:lnT>
                    <a:lnB>
                      <a:noFill/>
                    </a:lnB>
                    <a:solidFill>
                      <a:srgbClr val="F9C5C5"/>
                    </a:solidFill>
                  </a:tcPr>
                </a:tc>
                <a:tc>
                  <a:txBody>
                    <a:bodyPr/>
                    <a:lstStyle/>
                    <a:p>
                      <a:pPr algn="r" fontAlgn="b"/>
                      <a:r>
                        <a:rPr lang="en-US" sz="1800" b="0" i="0" u="none" strike="noStrike" dirty="0">
                          <a:solidFill>
                            <a:srgbClr val="5A5959"/>
                          </a:solidFill>
                          <a:effectLst/>
                          <a:latin typeface="Arial Narrow" panose="020B0606020202030204" pitchFamily="34" charset="0"/>
                        </a:rPr>
                        <a:t>11%</a:t>
                      </a:r>
                    </a:p>
                  </a:txBody>
                  <a:tcPr marL="7620" marR="7620" marT="7620" marB="0" anchor="b">
                    <a:lnL>
                      <a:noFill/>
                    </a:lnL>
                    <a:lnR>
                      <a:noFill/>
                    </a:lnR>
                    <a:lnT>
                      <a:noFill/>
                    </a:lnT>
                    <a:lnB>
                      <a:noFill/>
                    </a:lnB>
                    <a:solidFill>
                      <a:srgbClr val="FACCCC"/>
                    </a:solidFill>
                  </a:tcPr>
                </a:tc>
                <a:tc>
                  <a:txBody>
                    <a:bodyPr/>
                    <a:lstStyle/>
                    <a:p>
                      <a:pPr algn="r" fontAlgn="b"/>
                      <a:r>
                        <a:rPr lang="en-US" sz="1800" b="0" i="0" u="none" strike="noStrike" dirty="0">
                          <a:solidFill>
                            <a:srgbClr val="5A5959"/>
                          </a:solidFill>
                          <a:effectLst/>
                          <a:latin typeface="Arial Narrow" panose="020B0606020202030204" pitchFamily="34" charset="0"/>
                        </a:rPr>
                        <a:t>94%</a:t>
                      </a:r>
                    </a:p>
                  </a:txBody>
                  <a:tcPr marL="7620" marR="7620" marT="7620" marB="0" anchor="b">
                    <a:lnL>
                      <a:noFill/>
                    </a:lnL>
                    <a:lnR>
                      <a:noFill/>
                    </a:lnR>
                    <a:lnT>
                      <a:noFill/>
                    </a:lnT>
                    <a:lnB>
                      <a:noFill/>
                    </a:lnB>
                    <a:solidFill>
                      <a:srgbClr val="EF6061"/>
                    </a:solidFill>
                  </a:tcPr>
                </a:tc>
                <a:extLst>
                  <a:ext uri="{0D108BD9-81ED-4DB2-BD59-A6C34878D82A}">
                    <a16:rowId xmlns:a16="http://schemas.microsoft.com/office/drawing/2014/main" val="3823964860"/>
                  </a:ext>
                </a:extLst>
              </a:tr>
              <a:tr h="457200">
                <a:tc>
                  <a:txBody>
                    <a:bodyPr/>
                    <a:lstStyle/>
                    <a:p>
                      <a:pPr algn="ctr" fontAlgn="b"/>
                      <a:r>
                        <a:rPr lang="en-US" sz="1800" b="1" i="0" u="none" strike="noStrike" dirty="0" err="1">
                          <a:solidFill>
                            <a:srgbClr val="58585A"/>
                          </a:solidFill>
                          <a:effectLst/>
                          <a:latin typeface="Arial Narrow" panose="020B0606020202030204" pitchFamily="34" charset="0"/>
                        </a:rPr>
                        <a:t>Shabunda</a:t>
                      </a:r>
                      <a:endParaRPr lang="en-US" sz="1800" b="1" i="0" u="none" strike="noStrike" dirty="0">
                        <a:solidFill>
                          <a:srgbClr val="58585A"/>
                        </a:solidFill>
                        <a:effectLst/>
                        <a:latin typeface="Arial Narrow" panose="020B0606020202030204" pitchFamily="34" charset="0"/>
                      </a:endParaRPr>
                    </a:p>
                  </a:txBody>
                  <a:tcPr marL="7620" marR="7620" marT="7620" marB="0" anchor="ctr">
                    <a:lnL>
                      <a:noFill/>
                    </a:lnL>
                    <a:lnR>
                      <a:noFill/>
                    </a:lnR>
                    <a:lnT>
                      <a:noFill/>
                    </a:lnT>
                    <a:lnB>
                      <a:noFill/>
                    </a:lnB>
                  </a:tcPr>
                </a:tc>
                <a:tc>
                  <a:txBody>
                    <a:bodyPr/>
                    <a:lstStyle/>
                    <a:p>
                      <a:pPr algn="r" fontAlgn="b"/>
                      <a:r>
                        <a:rPr lang="en-US" sz="1800" b="0" i="0" u="none" strike="noStrike" dirty="0">
                          <a:solidFill>
                            <a:srgbClr val="5A5959"/>
                          </a:solidFill>
                          <a:effectLst/>
                          <a:latin typeface="Arial Narrow" panose="020B0606020202030204" pitchFamily="34" charset="0"/>
                        </a:rPr>
                        <a:t>5%</a:t>
                      </a:r>
                    </a:p>
                  </a:txBody>
                  <a:tcPr marL="7620" marR="7620" marT="7620" marB="0" anchor="b">
                    <a:lnL>
                      <a:noFill/>
                    </a:lnL>
                    <a:lnR>
                      <a:noFill/>
                    </a:lnR>
                    <a:lnT>
                      <a:noFill/>
                    </a:lnT>
                    <a:lnB>
                      <a:noFill/>
                    </a:lnB>
                    <a:solidFill>
                      <a:srgbClr val="FBD4D4"/>
                    </a:solidFill>
                  </a:tcPr>
                </a:tc>
                <a:tc>
                  <a:txBody>
                    <a:bodyPr/>
                    <a:lstStyle/>
                    <a:p>
                      <a:pPr algn="r" fontAlgn="b"/>
                      <a:r>
                        <a:rPr lang="en-US" sz="1800" b="0" i="0" u="none" strike="noStrike">
                          <a:solidFill>
                            <a:srgbClr val="5A5959"/>
                          </a:solidFill>
                          <a:effectLst/>
                          <a:latin typeface="Arial Narrow" panose="020B0606020202030204" pitchFamily="34" charset="0"/>
                        </a:rPr>
                        <a:t>45%</a:t>
                      </a:r>
                    </a:p>
                  </a:txBody>
                  <a:tcPr marL="7620" marR="7620" marT="7620" marB="0" anchor="b">
                    <a:lnL>
                      <a:noFill/>
                    </a:lnL>
                    <a:lnR>
                      <a:noFill/>
                    </a:lnR>
                    <a:lnT>
                      <a:noFill/>
                    </a:lnT>
                    <a:lnB>
                      <a:noFill/>
                    </a:lnB>
                    <a:solidFill>
                      <a:srgbClr val="F6A0A0"/>
                    </a:solidFill>
                  </a:tcPr>
                </a:tc>
                <a:tc>
                  <a:txBody>
                    <a:bodyPr/>
                    <a:lstStyle/>
                    <a:p>
                      <a:pPr algn="r" fontAlgn="b"/>
                      <a:r>
                        <a:rPr lang="en-US" sz="1800" b="0" i="0" u="none" strike="noStrike">
                          <a:solidFill>
                            <a:srgbClr val="5A5959"/>
                          </a:solidFill>
                          <a:effectLst/>
                          <a:latin typeface="Arial Narrow" panose="020B0606020202030204" pitchFamily="34" charset="0"/>
                        </a:rPr>
                        <a:t>5%</a:t>
                      </a:r>
                    </a:p>
                  </a:txBody>
                  <a:tcPr marL="7620" marR="7620" marT="7620" marB="0" anchor="b">
                    <a:lnL>
                      <a:noFill/>
                    </a:lnL>
                    <a:lnR>
                      <a:noFill/>
                    </a:lnR>
                    <a:lnT>
                      <a:noFill/>
                    </a:lnT>
                    <a:lnB>
                      <a:noFill/>
                    </a:lnB>
                    <a:solidFill>
                      <a:srgbClr val="FBD4D4"/>
                    </a:solidFill>
                  </a:tcPr>
                </a:tc>
                <a:tc>
                  <a:txBody>
                    <a:bodyPr/>
                    <a:lstStyle/>
                    <a:p>
                      <a:pPr algn="r" fontAlgn="b"/>
                      <a:r>
                        <a:rPr lang="en-US" sz="1800" b="0" i="0" u="none" strike="noStrike" dirty="0">
                          <a:solidFill>
                            <a:srgbClr val="5A5959"/>
                          </a:solidFill>
                          <a:effectLst/>
                          <a:latin typeface="Arial Narrow" panose="020B0606020202030204" pitchFamily="34" charset="0"/>
                        </a:rPr>
                        <a:t>5%</a:t>
                      </a:r>
                    </a:p>
                  </a:txBody>
                  <a:tcPr marL="7620" marR="7620" marT="7620" marB="0" anchor="b">
                    <a:lnL>
                      <a:noFill/>
                    </a:lnL>
                    <a:lnR>
                      <a:noFill/>
                    </a:lnR>
                    <a:lnT>
                      <a:noFill/>
                    </a:lnT>
                    <a:lnB>
                      <a:noFill/>
                    </a:lnB>
                    <a:solidFill>
                      <a:srgbClr val="FBD4D4"/>
                    </a:solidFill>
                  </a:tcPr>
                </a:tc>
                <a:tc>
                  <a:txBody>
                    <a:bodyPr/>
                    <a:lstStyle/>
                    <a:p>
                      <a:pPr algn="r" fontAlgn="b"/>
                      <a:r>
                        <a:rPr lang="en-US" sz="1800" b="0" i="0" u="none" strike="noStrike">
                          <a:solidFill>
                            <a:srgbClr val="5A5959"/>
                          </a:solidFill>
                          <a:effectLst/>
                          <a:latin typeface="Arial Narrow" panose="020B0606020202030204" pitchFamily="34" charset="0"/>
                        </a:rPr>
                        <a:t>15%</a:t>
                      </a:r>
                    </a:p>
                  </a:txBody>
                  <a:tcPr marL="7620" marR="7620" marT="7620" marB="0" anchor="b">
                    <a:lnL>
                      <a:noFill/>
                    </a:lnL>
                    <a:lnR>
                      <a:noFill/>
                    </a:lnR>
                    <a:lnT>
                      <a:noFill/>
                    </a:lnT>
                    <a:lnB>
                      <a:noFill/>
                    </a:lnB>
                    <a:solidFill>
                      <a:srgbClr val="FAC7C7"/>
                    </a:solidFill>
                  </a:tcPr>
                </a:tc>
                <a:tc>
                  <a:txBody>
                    <a:bodyPr/>
                    <a:lstStyle/>
                    <a:p>
                      <a:pPr algn="r" fontAlgn="b"/>
                      <a:r>
                        <a:rPr lang="en-US" sz="1800" b="0" i="0" u="none" strike="noStrike" dirty="0">
                          <a:solidFill>
                            <a:srgbClr val="5A5959"/>
                          </a:solidFill>
                          <a:effectLst/>
                          <a:latin typeface="Arial Narrow" panose="020B0606020202030204" pitchFamily="34" charset="0"/>
                        </a:rPr>
                        <a:t>45%</a:t>
                      </a:r>
                    </a:p>
                  </a:txBody>
                  <a:tcPr marL="7620" marR="7620" marT="7620" marB="0" anchor="b">
                    <a:lnL>
                      <a:noFill/>
                    </a:lnL>
                    <a:lnR>
                      <a:noFill/>
                    </a:lnR>
                    <a:lnT>
                      <a:noFill/>
                    </a:lnT>
                    <a:lnB>
                      <a:noFill/>
                    </a:lnB>
                    <a:solidFill>
                      <a:srgbClr val="F6A0A0"/>
                    </a:solidFill>
                  </a:tcPr>
                </a:tc>
                <a:extLst>
                  <a:ext uri="{0D108BD9-81ED-4DB2-BD59-A6C34878D82A}">
                    <a16:rowId xmlns:a16="http://schemas.microsoft.com/office/drawing/2014/main" val="2623737782"/>
                  </a:ext>
                </a:extLst>
              </a:tr>
              <a:tr h="457200">
                <a:tc>
                  <a:txBody>
                    <a:bodyPr/>
                    <a:lstStyle/>
                    <a:p>
                      <a:pPr algn="ctr" fontAlgn="b"/>
                      <a:r>
                        <a:rPr lang="en-US" sz="1800" b="1" i="0" u="none" strike="noStrike" dirty="0" err="1">
                          <a:solidFill>
                            <a:srgbClr val="58585A"/>
                          </a:solidFill>
                          <a:effectLst/>
                          <a:latin typeface="Arial Narrow" panose="020B0606020202030204" pitchFamily="34" charset="0"/>
                        </a:rPr>
                        <a:t>Uvira</a:t>
                      </a:r>
                      <a:endParaRPr lang="en-US" sz="1800" b="1" i="0" u="none" strike="noStrike" dirty="0">
                        <a:solidFill>
                          <a:srgbClr val="58585A"/>
                        </a:solidFill>
                        <a:effectLst/>
                        <a:latin typeface="Arial Narrow" panose="020B0606020202030204" pitchFamily="34" charset="0"/>
                      </a:endParaRPr>
                    </a:p>
                  </a:txBody>
                  <a:tcPr marL="7620" marR="7620" marT="7620" marB="0" anchor="ctr">
                    <a:lnL>
                      <a:noFill/>
                    </a:lnL>
                    <a:lnR>
                      <a:noFill/>
                    </a:lnR>
                    <a:lnT>
                      <a:noFill/>
                    </a:lnT>
                    <a:lnB>
                      <a:noFill/>
                    </a:lnB>
                  </a:tcPr>
                </a:tc>
                <a:tc>
                  <a:txBody>
                    <a:bodyPr/>
                    <a:lstStyle/>
                    <a:p>
                      <a:pPr algn="r" fontAlgn="b"/>
                      <a:r>
                        <a:rPr lang="en-US" sz="1800" b="0" i="0" u="none" strike="noStrike">
                          <a:solidFill>
                            <a:srgbClr val="5A5959"/>
                          </a:solidFill>
                          <a:effectLst/>
                          <a:latin typeface="Arial Narrow" panose="020B0606020202030204" pitchFamily="34" charset="0"/>
                        </a:rPr>
                        <a:t>15%</a:t>
                      </a:r>
                    </a:p>
                  </a:txBody>
                  <a:tcPr marL="7620" marR="7620" marT="7620" marB="0" anchor="b">
                    <a:lnL>
                      <a:noFill/>
                    </a:lnL>
                    <a:lnR>
                      <a:noFill/>
                    </a:lnR>
                    <a:lnT>
                      <a:noFill/>
                    </a:lnT>
                    <a:lnB>
                      <a:noFill/>
                    </a:lnB>
                    <a:solidFill>
                      <a:srgbClr val="FAC7C7"/>
                    </a:solidFill>
                  </a:tcPr>
                </a:tc>
                <a:tc>
                  <a:txBody>
                    <a:bodyPr/>
                    <a:lstStyle/>
                    <a:p>
                      <a:pPr algn="r" fontAlgn="b"/>
                      <a:r>
                        <a:rPr lang="en-US" sz="1800" b="0" i="0" u="none" strike="noStrike">
                          <a:solidFill>
                            <a:srgbClr val="5A5959"/>
                          </a:solidFill>
                          <a:effectLst/>
                          <a:latin typeface="Arial Narrow" panose="020B0606020202030204" pitchFamily="34" charset="0"/>
                        </a:rPr>
                        <a:t>10%</a:t>
                      </a:r>
                    </a:p>
                  </a:txBody>
                  <a:tcPr marL="7620" marR="7620" marT="7620" marB="0" anchor="b">
                    <a:lnL>
                      <a:noFill/>
                    </a:lnL>
                    <a:lnR>
                      <a:noFill/>
                    </a:lnR>
                    <a:lnT>
                      <a:noFill/>
                    </a:lnT>
                    <a:lnB>
                      <a:noFill/>
                    </a:lnB>
                    <a:solidFill>
                      <a:srgbClr val="FACDCE"/>
                    </a:solidFill>
                  </a:tcPr>
                </a:tc>
                <a:tc>
                  <a:txBody>
                    <a:bodyPr/>
                    <a:lstStyle/>
                    <a:p>
                      <a:pPr algn="r" fontAlgn="b"/>
                      <a:r>
                        <a:rPr lang="en-US" sz="1800" b="0" i="0" u="none" strike="noStrike">
                          <a:solidFill>
                            <a:srgbClr val="5A5959"/>
                          </a:solidFill>
                          <a:effectLst/>
                          <a:latin typeface="Arial Narrow" panose="020B0606020202030204" pitchFamily="34" charset="0"/>
                        </a:rPr>
                        <a:t>35%</a:t>
                      </a:r>
                    </a:p>
                  </a:txBody>
                  <a:tcPr marL="7620" marR="7620" marT="7620" marB="0" anchor="b">
                    <a:lnL>
                      <a:noFill/>
                    </a:lnL>
                    <a:lnR>
                      <a:noFill/>
                    </a:lnR>
                    <a:lnT>
                      <a:noFill/>
                    </a:lnT>
                    <a:lnB>
                      <a:noFill/>
                    </a:lnB>
                    <a:solidFill>
                      <a:srgbClr val="F7ADAD"/>
                    </a:solidFill>
                  </a:tcPr>
                </a:tc>
                <a:tc>
                  <a:txBody>
                    <a:bodyPr/>
                    <a:lstStyle/>
                    <a:p>
                      <a:pPr algn="r" fontAlgn="b"/>
                      <a:r>
                        <a:rPr lang="en-US" sz="1800" b="0" i="0" u="none" strike="noStrike" dirty="0">
                          <a:solidFill>
                            <a:srgbClr val="5A5959"/>
                          </a:solidFill>
                          <a:effectLst/>
                          <a:latin typeface="Arial Narrow" panose="020B0606020202030204" pitchFamily="34" charset="0"/>
                        </a:rPr>
                        <a:t>30%</a:t>
                      </a:r>
                    </a:p>
                  </a:txBody>
                  <a:tcPr marL="7620" marR="7620" marT="7620" marB="0" anchor="b">
                    <a:lnL>
                      <a:noFill/>
                    </a:lnL>
                    <a:lnR>
                      <a:noFill/>
                    </a:lnR>
                    <a:lnT>
                      <a:noFill/>
                    </a:lnT>
                    <a:lnB>
                      <a:noFill/>
                    </a:lnB>
                    <a:solidFill>
                      <a:srgbClr val="F8B3B4"/>
                    </a:solidFill>
                  </a:tcPr>
                </a:tc>
                <a:tc>
                  <a:txBody>
                    <a:bodyPr/>
                    <a:lstStyle/>
                    <a:p>
                      <a:pPr algn="r" fontAlgn="b"/>
                      <a:r>
                        <a:rPr lang="en-US" sz="1800" b="0" i="0" u="none" strike="noStrike">
                          <a:solidFill>
                            <a:srgbClr val="5A5959"/>
                          </a:solidFill>
                          <a:effectLst/>
                          <a:latin typeface="Arial Narrow" panose="020B0606020202030204" pitchFamily="34" charset="0"/>
                        </a:rPr>
                        <a:t>15%</a:t>
                      </a:r>
                    </a:p>
                  </a:txBody>
                  <a:tcPr marL="7620" marR="7620" marT="7620" marB="0" anchor="b">
                    <a:lnL>
                      <a:noFill/>
                    </a:lnL>
                    <a:lnR>
                      <a:noFill/>
                    </a:lnR>
                    <a:lnT>
                      <a:noFill/>
                    </a:lnT>
                    <a:lnB>
                      <a:noFill/>
                    </a:lnB>
                    <a:solidFill>
                      <a:srgbClr val="FAC7C7"/>
                    </a:solidFill>
                  </a:tcPr>
                </a:tc>
                <a:tc>
                  <a:txBody>
                    <a:bodyPr/>
                    <a:lstStyle/>
                    <a:p>
                      <a:pPr algn="r" fontAlgn="b"/>
                      <a:r>
                        <a:rPr lang="en-US" sz="1800" b="0" i="0" u="none" strike="noStrike" dirty="0">
                          <a:solidFill>
                            <a:srgbClr val="5A5959"/>
                          </a:solidFill>
                          <a:effectLst/>
                          <a:latin typeface="Arial Narrow" panose="020B0606020202030204" pitchFamily="34" charset="0"/>
                        </a:rPr>
                        <a:t>90%</a:t>
                      </a:r>
                    </a:p>
                  </a:txBody>
                  <a:tcPr marL="7620" marR="7620" marT="7620" marB="0" anchor="b">
                    <a:lnL>
                      <a:noFill/>
                    </a:lnL>
                    <a:lnR>
                      <a:noFill/>
                    </a:lnR>
                    <a:lnT>
                      <a:noFill/>
                    </a:lnT>
                    <a:lnB>
                      <a:noFill/>
                    </a:lnB>
                    <a:solidFill>
                      <a:srgbClr val="F06566"/>
                    </a:solidFill>
                  </a:tcPr>
                </a:tc>
                <a:extLst>
                  <a:ext uri="{0D108BD9-81ED-4DB2-BD59-A6C34878D82A}">
                    <a16:rowId xmlns:a16="http://schemas.microsoft.com/office/drawing/2014/main" val="387779932"/>
                  </a:ext>
                </a:extLst>
              </a:tr>
            </a:tbl>
          </a:graphicData>
        </a:graphic>
      </p:graphicFrame>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11253755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755" y="118876"/>
            <a:ext cx="7947718" cy="673028"/>
          </a:xfrm>
        </p:spPr>
        <p:txBody>
          <a:bodyPr>
            <a:normAutofit/>
          </a:bodyPr>
          <a:lstStyle/>
          <a:p>
            <a:r>
              <a:rPr lang="fr-FR" sz="3600" b="0" noProof="0" dirty="0"/>
              <a:t>Obstacles à la reconstruction </a:t>
            </a: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sp>
        <p:nvSpPr>
          <p:cNvPr id="12" name="TextBox 11"/>
          <p:cNvSpPr txBox="1"/>
          <p:nvPr/>
        </p:nvSpPr>
        <p:spPr>
          <a:xfrm>
            <a:off x="321010" y="771732"/>
            <a:ext cx="8107371" cy="830997"/>
          </a:xfrm>
          <a:prstGeom prst="rect">
            <a:avLst/>
          </a:prstGeom>
          <a:noFill/>
        </p:spPr>
        <p:txBody>
          <a:bodyPr wrap="square" rtlCol="0">
            <a:spAutoFit/>
          </a:bodyPr>
          <a:lstStyle/>
          <a:p>
            <a:r>
              <a:rPr lang="fr-FR" sz="2400" b="1" dirty="0">
                <a:solidFill>
                  <a:srgbClr val="5A5959"/>
                </a:solidFill>
              </a:rPr>
              <a:t>Raisons pour lesquelles les ménages retournés ne parviennent pas à reconstruire leurs abris, par zone de santé : </a:t>
            </a:r>
          </a:p>
        </p:txBody>
      </p:sp>
      <p:graphicFrame>
        <p:nvGraphicFramePr>
          <p:cNvPr id="8" name="Table 7"/>
          <p:cNvGraphicFramePr>
            <a:graphicFrameLocks noGrp="1"/>
          </p:cNvGraphicFramePr>
          <p:nvPr>
            <p:extLst>
              <p:ext uri="{D42A27DB-BD31-4B8C-83A1-F6EECF244321}">
                <p14:modId xmlns:p14="http://schemas.microsoft.com/office/powerpoint/2010/main" val="4236492108"/>
              </p:ext>
            </p:extLst>
          </p:nvPr>
        </p:nvGraphicFramePr>
        <p:xfrm>
          <a:off x="302418" y="1602731"/>
          <a:ext cx="8125964" cy="5135880"/>
        </p:xfrm>
        <a:graphic>
          <a:graphicData uri="http://schemas.openxmlformats.org/drawingml/2006/table">
            <a:tbl>
              <a:tblPr/>
              <a:tblGrid>
                <a:gridCol w="1160852">
                  <a:extLst>
                    <a:ext uri="{9D8B030D-6E8A-4147-A177-3AD203B41FA5}">
                      <a16:colId xmlns:a16="http://schemas.microsoft.com/office/drawing/2014/main" val="1360446847"/>
                    </a:ext>
                  </a:extLst>
                </a:gridCol>
                <a:gridCol w="1160852">
                  <a:extLst>
                    <a:ext uri="{9D8B030D-6E8A-4147-A177-3AD203B41FA5}">
                      <a16:colId xmlns:a16="http://schemas.microsoft.com/office/drawing/2014/main" val="4019904512"/>
                    </a:ext>
                  </a:extLst>
                </a:gridCol>
                <a:gridCol w="1160852">
                  <a:extLst>
                    <a:ext uri="{9D8B030D-6E8A-4147-A177-3AD203B41FA5}">
                      <a16:colId xmlns:a16="http://schemas.microsoft.com/office/drawing/2014/main" val="2747642557"/>
                    </a:ext>
                  </a:extLst>
                </a:gridCol>
                <a:gridCol w="1160852">
                  <a:extLst>
                    <a:ext uri="{9D8B030D-6E8A-4147-A177-3AD203B41FA5}">
                      <a16:colId xmlns:a16="http://schemas.microsoft.com/office/drawing/2014/main" val="2062094994"/>
                    </a:ext>
                  </a:extLst>
                </a:gridCol>
                <a:gridCol w="1160852">
                  <a:extLst>
                    <a:ext uri="{9D8B030D-6E8A-4147-A177-3AD203B41FA5}">
                      <a16:colId xmlns:a16="http://schemas.microsoft.com/office/drawing/2014/main" val="2698467479"/>
                    </a:ext>
                  </a:extLst>
                </a:gridCol>
                <a:gridCol w="1160852">
                  <a:extLst>
                    <a:ext uri="{9D8B030D-6E8A-4147-A177-3AD203B41FA5}">
                      <a16:colId xmlns:a16="http://schemas.microsoft.com/office/drawing/2014/main" val="1464179471"/>
                    </a:ext>
                  </a:extLst>
                </a:gridCol>
                <a:gridCol w="1160852">
                  <a:extLst>
                    <a:ext uri="{9D8B030D-6E8A-4147-A177-3AD203B41FA5}">
                      <a16:colId xmlns:a16="http://schemas.microsoft.com/office/drawing/2014/main" val="2603567328"/>
                    </a:ext>
                  </a:extLst>
                </a:gridCol>
              </a:tblGrid>
              <a:tr h="457200">
                <a:tc>
                  <a:txBody>
                    <a:bodyPr/>
                    <a:lstStyle/>
                    <a:p>
                      <a:pPr algn="l" fontAlgn="b"/>
                      <a:endParaRPr lang="en-US" sz="1100" b="1" i="0" u="none" strike="noStrike" dirty="0">
                        <a:solidFill>
                          <a:srgbClr val="5A5959"/>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r>
                        <a:rPr lang="fr-FR" sz="1800" b="1" i="0" u="none" strike="noStrike" dirty="0">
                          <a:solidFill>
                            <a:srgbClr val="5A5959"/>
                          </a:solidFill>
                          <a:effectLst/>
                          <a:latin typeface="Arial Narrow" panose="020B0606020202030204" pitchFamily="34" charset="0"/>
                        </a:rPr>
                        <a:t>Les ménages retournés ont d'autres priorités</a:t>
                      </a:r>
                    </a:p>
                  </a:txBody>
                  <a:tcPr marL="7620" marR="7620" marT="7620" marB="0" anchor="ctr">
                    <a:lnL>
                      <a:noFill/>
                    </a:lnL>
                    <a:lnR>
                      <a:noFill/>
                    </a:lnR>
                    <a:lnT>
                      <a:noFill/>
                    </a:lnT>
                    <a:lnB>
                      <a:noFill/>
                    </a:lnB>
                  </a:tcPr>
                </a:tc>
                <a:tc>
                  <a:txBody>
                    <a:bodyPr/>
                    <a:lstStyle/>
                    <a:p>
                      <a:pPr algn="ctr" fontAlgn="b"/>
                      <a:r>
                        <a:rPr lang="en-US" sz="1800" b="1" i="0" u="none" strike="noStrike" dirty="0">
                          <a:solidFill>
                            <a:srgbClr val="5A5959"/>
                          </a:solidFill>
                          <a:effectLst/>
                          <a:latin typeface="Arial Narrow" panose="020B0606020202030204" pitchFamily="34" charset="0"/>
                        </a:rPr>
                        <a:t>Incertitude face à </a:t>
                      </a:r>
                      <a:r>
                        <a:rPr lang="en-US" sz="1800" b="1" i="0" u="none" strike="noStrike" dirty="0" err="1">
                          <a:solidFill>
                            <a:srgbClr val="5A5959"/>
                          </a:solidFill>
                          <a:effectLst/>
                          <a:latin typeface="Arial Narrow" panose="020B0606020202030204" pitchFamily="34" charset="0"/>
                        </a:rPr>
                        <a:t>l'insécurité</a:t>
                      </a:r>
                      <a:endParaRPr lang="en-US" sz="1800" b="1" i="0" u="none" strike="noStrike" dirty="0">
                        <a:solidFill>
                          <a:srgbClr val="5A5959"/>
                        </a:solidFill>
                        <a:effectLst/>
                        <a:latin typeface="Arial Narrow" panose="020B0606020202030204" pitchFamily="34" charset="0"/>
                      </a:endParaRPr>
                    </a:p>
                  </a:txBody>
                  <a:tcPr marL="7620" marR="7620" marT="7620" marB="0" anchor="ctr">
                    <a:lnL>
                      <a:noFill/>
                    </a:lnL>
                    <a:lnR>
                      <a:noFill/>
                    </a:lnR>
                    <a:lnT>
                      <a:noFill/>
                    </a:lnT>
                    <a:lnB>
                      <a:noFill/>
                    </a:lnB>
                  </a:tcPr>
                </a:tc>
                <a:tc>
                  <a:txBody>
                    <a:bodyPr/>
                    <a:lstStyle/>
                    <a:p>
                      <a:pPr algn="ctr" fontAlgn="b"/>
                      <a:r>
                        <a:rPr lang="fr-FR" sz="1800" b="1" i="0" u="none" strike="noStrike" dirty="0">
                          <a:solidFill>
                            <a:srgbClr val="5A5959"/>
                          </a:solidFill>
                          <a:effectLst/>
                          <a:latin typeface="Arial Narrow" panose="020B0606020202030204" pitchFamily="34" charset="0"/>
                        </a:rPr>
                        <a:t>Incertitude face à l'accès aux services</a:t>
                      </a:r>
                    </a:p>
                  </a:txBody>
                  <a:tcPr marL="7620" marR="7620" marT="7620"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Arial Narrow" panose="020B0606020202030204" pitchFamily="34" charset="0"/>
                        </a:rPr>
                        <a:t>Manque</a:t>
                      </a:r>
                      <a:r>
                        <a:rPr lang="en-US" sz="1800" b="1" i="0" u="none" strike="noStrike" dirty="0">
                          <a:solidFill>
                            <a:srgbClr val="5A5959"/>
                          </a:solidFill>
                          <a:effectLst/>
                          <a:latin typeface="Arial Narrow" panose="020B0606020202030204" pitchFamily="34" charset="0"/>
                        </a:rPr>
                        <a:t> de main d'oeuvre</a:t>
                      </a:r>
                    </a:p>
                  </a:txBody>
                  <a:tcPr marL="7620" marR="7620" marT="7620"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Arial Narrow" panose="020B0606020202030204" pitchFamily="34" charset="0"/>
                        </a:rPr>
                        <a:t>Manque</a:t>
                      </a:r>
                      <a:r>
                        <a:rPr lang="en-US" sz="1800" b="1" i="0" u="none" strike="noStrike" dirty="0">
                          <a:solidFill>
                            <a:srgbClr val="5A5959"/>
                          </a:solidFill>
                          <a:effectLst/>
                          <a:latin typeface="Arial Narrow" panose="020B0606020202030204" pitchFamily="34" charset="0"/>
                        </a:rPr>
                        <a:t> </a:t>
                      </a:r>
                      <a:r>
                        <a:rPr lang="en-US" sz="1800" b="1" i="0" u="none" strike="noStrike" dirty="0" err="1">
                          <a:solidFill>
                            <a:srgbClr val="5A5959"/>
                          </a:solidFill>
                          <a:effectLst/>
                          <a:latin typeface="Arial Narrow" panose="020B0606020202030204" pitchFamily="34" charset="0"/>
                        </a:rPr>
                        <a:t>d'accès</a:t>
                      </a:r>
                      <a:r>
                        <a:rPr lang="en-US" sz="1800" b="1" i="0" u="none" strike="noStrike" dirty="0">
                          <a:solidFill>
                            <a:srgbClr val="5A5959"/>
                          </a:solidFill>
                          <a:effectLst/>
                          <a:latin typeface="Arial Narrow" panose="020B0606020202030204" pitchFamily="34" charset="0"/>
                        </a:rPr>
                        <a:t> aux </a:t>
                      </a:r>
                      <a:r>
                        <a:rPr lang="en-US" sz="1800" b="1" i="0" u="none" strike="noStrike" dirty="0" err="1">
                          <a:solidFill>
                            <a:srgbClr val="5A5959"/>
                          </a:solidFill>
                          <a:effectLst/>
                          <a:latin typeface="Arial Narrow" panose="020B0606020202030204" pitchFamily="34" charset="0"/>
                        </a:rPr>
                        <a:t>matériaux</a:t>
                      </a:r>
                      <a:endParaRPr lang="en-US" sz="1800" b="1" i="0" u="none" strike="noStrike" dirty="0">
                        <a:solidFill>
                          <a:srgbClr val="5A5959"/>
                        </a:solidFill>
                        <a:effectLst/>
                        <a:latin typeface="Arial Narrow" panose="020B0606020202030204" pitchFamily="34" charset="0"/>
                      </a:endParaRPr>
                    </a:p>
                  </a:txBody>
                  <a:tcPr marL="7620" marR="7620" marT="7620" marB="0" anchor="ctr">
                    <a:lnL>
                      <a:noFill/>
                    </a:lnL>
                    <a:lnR>
                      <a:noFill/>
                    </a:lnR>
                    <a:lnT>
                      <a:noFill/>
                    </a:lnT>
                    <a:lnB>
                      <a:noFill/>
                    </a:lnB>
                  </a:tcPr>
                </a:tc>
                <a:tc>
                  <a:txBody>
                    <a:bodyPr/>
                    <a:lstStyle/>
                    <a:p>
                      <a:pPr algn="ctr" fontAlgn="b"/>
                      <a:r>
                        <a:rPr lang="fr-FR" sz="1800" b="1" i="0" u="none" strike="noStrike" dirty="0">
                          <a:solidFill>
                            <a:srgbClr val="5A5959"/>
                          </a:solidFill>
                          <a:effectLst/>
                          <a:latin typeface="Arial Narrow" panose="020B0606020202030204" pitchFamily="34" charset="0"/>
                        </a:rPr>
                        <a:t>Manque de moyen pour reconstruire</a:t>
                      </a:r>
                    </a:p>
                  </a:txBody>
                  <a:tcPr marL="7620" marR="7620" marT="7620" marB="0" anchor="ctr">
                    <a:lnL>
                      <a:noFill/>
                    </a:lnL>
                    <a:lnR>
                      <a:noFill/>
                    </a:lnR>
                    <a:lnT>
                      <a:noFill/>
                    </a:lnT>
                    <a:lnB>
                      <a:noFill/>
                    </a:lnB>
                  </a:tcPr>
                </a:tc>
                <a:extLst>
                  <a:ext uri="{0D108BD9-81ED-4DB2-BD59-A6C34878D82A}">
                    <a16:rowId xmlns:a16="http://schemas.microsoft.com/office/drawing/2014/main" val="301477295"/>
                  </a:ext>
                </a:extLst>
              </a:tr>
              <a:tr h="457200">
                <a:tc>
                  <a:txBody>
                    <a:bodyPr/>
                    <a:lstStyle/>
                    <a:p>
                      <a:pPr algn="ctr" fontAlgn="b"/>
                      <a:r>
                        <a:rPr lang="en-US" sz="1800" b="1" i="0" u="none" strike="noStrike" dirty="0" err="1">
                          <a:solidFill>
                            <a:srgbClr val="5A5959"/>
                          </a:solidFill>
                          <a:effectLst/>
                          <a:latin typeface="Arial Narrow" panose="020B0606020202030204" pitchFamily="34" charset="0"/>
                        </a:rPr>
                        <a:t>Kabambare</a:t>
                      </a:r>
                      <a:endParaRPr lang="en-US" sz="1800" b="1" i="0" u="none" strike="noStrike" dirty="0">
                        <a:solidFill>
                          <a:srgbClr val="5A5959"/>
                        </a:solidFill>
                        <a:effectLst/>
                        <a:latin typeface="Arial Narrow" panose="020B0606020202030204" pitchFamily="34" charset="0"/>
                      </a:endParaRPr>
                    </a:p>
                  </a:txBody>
                  <a:tcPr marL="7620" marR="7620" marT="7620" marB="0" anchor="ctr">
                    <a:lnL>
                      <a:noFill/>
                    </a:lnL>
                    <a:lnR>
                      <a:noFill/>
                    </a:lnR>
                    <a:lnT>
                      <a:noFill/>
                    </a:lnT>
                    <a:lnB>
                      <a:noFill/>
                    </a:lnB>
                  </a:tcPr>
                </a:tc>
                <a:tc>
                  <a:txBody>
                    <a:bodyPr/>
                    <a:lstStyle/>
                    <a:p>
                      <a:pPr algn="r" fontAlgn="b"/>
                      <a:r>
                        <a:rPr lang="en-US" sz="1800" b="0" i="0" u="none" strike="noStrike" dirty="0">
                          <a:solidFill>
                            <a:srgbClr val="5A5959"/>
                          </a:solidFill>
                          <a:effectLst/>
                          <a:latin typeface="Arial Narrow" panose="020B0606020202030204" pitchFamily="34" charset="0"/>
                        </a:rPr>
                        <a:t>8%</a:t>
                      </a:r>
                    </a:p>
                  </a:txBody>
                  <a:tcPr marL="7620" marR="7620" marT="7620" marB="0" anchor="b">
                    <a:lnL>
                      <a:noFill/>
                    </a:lnL>
                    <a:lnR>
                      <a:noFill/>
                    </a:lnR>
                    <a:lnT>
                      <a:noFill/>
                    </a:lnT>
                    <a:lnB>
                      <a:noFill/>
                    </a:lnB>
                    <a:solidFill>
                      <a:srgbClr val="FAD0D1"/>
                    </a:solidFill>
                  </a:tcPr>
                </a:tc>
                <a:tc>
                  <a:txBody>
                    <a:bodyPr/>
                    <a:lstStyle/>
                    <a:p>
                      <a:pPr algn="r" fontAlgn="b"/>
                      <a:r>
                        <a:rPr lang="en-US" sz="1800" b="0" i="0" u="none" strike="noStrike" dirty="0">
                          <a:solidFill>
                            <a:srgbClr val="5A5959"/>
                          </a:solidFill>
                          <a:effectLst/>
                          <a:latin typeface="Arial Narrow" panose="020B0606020202030204" pitchFamily="34" charset="0"/>
                        </a:rPr>
                        <a:t>15%</a:t>
                      </a:r>
                    </a:p>
                  </a:txBody>
                  <a:tcPr marL="7620" marR="7620" marT="7620" marB="0" anchor="b">
                    <a:lnL>
                      <a:noFill/>
                    </a:lnL>
                    <a:lnR>
                      <a:noFill/>
                    </a:lnR>
                    <a:lnT>
                      <a:noFill/>
                    </a:lnT>
                    <a:lnB>
                      <a:noFill/>
                    </a:lnB>
                    <a:solidFill>
                      <a:srgbClr val="F9C6C7"/>
                    </a:solidFill>
                  </a:tcPr>
                </a:tc>
                <a:tc>
                  <a:txBody>
                    <a:bodyPr/>
                    <a:lstStyle/>
                    <a:p>
                      <a:pPr algn="r" fontAlgn="b"/>
                      <a:r>
                        <a:rPr lang="en-US" sz="1800" b="0" i="0" u="none" strike="noStrike" dirty="0">
                          <a:solidFill>
                            <a:srgbClr val="5A5959"/>
                          </a:solidFill>
                          <a:effectLst/>
                          <a:latin typeface="Arial Narrow" panose="020B0606020202030204" pitchFamily="34" charset="0"/>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dirty="0">
                          <a:solidFill>
                            <a:srgbClr val="5A5959"/>
                          </a:solidFill>
                          <a:effectLst/>
                          <a:latin typeface="Arial Narrow" panose="020B0606020202030204" pitchFamily="34" charset="0"/>
                        </a:rPr>
                        <a:t>15%</a:t>
                      </a:r>
                    </a:p>
                  </a:txBody>
                  <a:tcPr marL="7620" marR="7620" marT="7620" marB="0" anchor="b">
                    <a:lnL>
                      <a:noFill/>
                    </a:lnL>
                    <a:lnR>
                      <a:noFill/>
                    </a:lnR>
                    <a:lnT>
                      <a:noFill/>
                    </a:lnT>
                    <a:lnB>
                      <a:noFill/>
                    </a:lnB>
                    <a:solidFill>
                      <a:srgbClr val="F9C6C7"/>
                    </a:solidFill>
                  </a:tcPr>
                </a:tc>
                <a:tc>
                  <a:txBody>
                    <a:bodyPr/>
                    <a:lstStyle/>
                    <a:p>
                      <a:pPr algn="r" fontAlgn="b"/>
                      <a:r>
                        <a:rPr lang="en-US" sz="1800" b="0" i="0" u="none" strike="noStrike">
                          <a:solidFill>
                            <a:srgbClr val="5A5959"/>
                          </a:solidFill>
                          <a:effectLst/>
                          <a:latin typeface="Arial Narrow" panose="020B0606020202030204" pitchFamily="34" charset="0"/>
                        </a:rPr>
                        <a:t>23%</a:t>
                      </a:r>
                    </a:p>
                  </a:txBody>
                  <a:tcPr marL="7620" marR="7620" marT="7620" marB="0" anchor="b">
                    <a:lnL>
                      <a:noFill/>
                    </a:lnL>
                    <a:lnR>
                      <a:noFill/>
                    </a:lnR>
                    <a:lnT>
                      <a:noFill/>
                    </a:lnT>
                    <a:lnB>
                      <a:noFill/>
                    </a:lnB>
                    <a:solidFill>
                      <a:srgbClr val="F8BCBD"/>
                    </a:solidFill>
                  </a:tcPr>
                </a:tc>
                <a:tc>
                  <a:txBody>
                    <a:bodyPr/>
                    <a:lstStyle/>
                    <a:p>
                      <a:pPr algn="r" fontAlgn="b"/>
                      <a:r>
                        <a:rPr lang="en-US" sz="1800" b="0" i="0" u="none" strike="noStrike">
                          <a:solidFill>
                            <a:srgbClr val="5A5959"/>
                          </a:solidFill>
                          <a:effectLst/>
                          <a:latin typeface="Arial Narrow" panose="020B0606020202030204" pitchFamily="34" charset="0"/>
                        </a:rPr>
                        <a:t>77%</a:t>
                      </a:r>
                    </a:p>
                  </a:txBody>
                  <a:tcPr marL="7620" marR="7620" marT="7620" marB="0" anchor="b">
                    <a:lnL>
                      <a:noFill/>
                    </a:lnL>
                    <a:lnR>
                      <a:noFill/>
                    </a:lnR>
                    <a:lnT>
                      <a:noFill/>
                    </a:lnT>
                    <a:lnB>
                      <a:noFill/>
                    </a:lnB>
                    <a:solidFill>
                      <a:srgbClr val="F17677"/>
                    </a:solidFill>
                  </a:tcPr>
                </a:tc>
                <a:extLst>
                  <a:ext uri="{0D108BD9-81ED-4DB2-BD59-A6C34878D82A}">
                    <a16:rowId xmlns:a16="http://schemas.microsoft.com/office/drawing/2014/main" val="271145501"/>
                  </a:ext>
                </a:extLst>
              </a:tr>
              <a:tr h="457200">
                <a:tc>
                  <a:txBody>
                    <a:bodyPr/>
                    <a:lstStyle/>
                    <a:p>
                      <a:pPr algn="ctr" fontAlgn="b"/>
                      <a:r>
                        <a:rPr lang="en-US" sz="1800" b="1" i="0" u="none" strike="noStrike" dirty="0" err="1">
                          <a:solidFill>
                            <a:srgbClr val="5A5959"/>
                          </a:solidFill>
                          <a:effectLst/>
                          <a:latin typeface="Arial Narrow" panose="020B0606020202030204" pitchFamily="34" charset="0"/>
                        </a:rPr>
                        <a:t>Saramabila</a:t>
                      </a:r>
                      <a:endParaRPr lang="en-US" sz="1800" b="1" i="0" u="none" strike="noStrike" dirty="0">
                        <a:solidFill>
                          <a:srgbClr val="5A5959"/>
                        </a:solidFill>
                        <a:effectLst/>
                        <a:latin typeface="Arial Narrow" panose="020B0606020202030204" pitchFamily="34" charset="0"/>
                      </a:endParaRPr>
                    </a:p>
                  </a:txBody>
                  <a:tcPr marL="7620" marR="7620" marT="7620" marB="0" anchor="ctr">
                    <a:lnL>
                      <a:noFill/>
                    </a:lnL>
                    <a:lnR>
                      <a:noFill/>
                    </a:lnR>
                    <a:lnT>
                      <a:noFill/>
                    </a:lnT>
                    <a:lnB>
                      <a:noFill/>
                    </a:lnB>
                  </a:tcPr>
                </a:tc>
                <a:tc>
                  <a:txBody>
                    <a:bodyPr/>
                    <a:lstStyle/>
                    <a:p>
                      <a:pPr algn="r" fontAlgn="b"/>
                      <a:r>
                        <a:rPr lang="en-US" sz="1800" b="0" i="0" u="none" strike="noStrike">
                          <a:solidFill>
                            <a:srgbClr val="5A5959"/>
                          </a:solidFill>
                          <a:effectLst/>
                          <a:latin typeface="Arial Narrow" panose="020B0606020202030204" pitchFamily="34" charset="0"/>
                        </a:rPr>
                        <a:t>44%</a:t>
                      </a:r>
                    </a:p>
                  </a:txBody>
                  <a:tcPr marL="7620" marR="7620" marT="7620" marB="0" anchor="b">
                    <a:lnL>
                      <a:noFill/>
                    </a:lnL>
                    <a:lnR>
                      <a:noFill/>
                    </a:lnR>
                    <a:lnT>
                      <a:noFill/>
                    </a:lnT>
                    <a:lnB>
                      <a:noFill/>
                    </a:lnB>
                    <a:solidFill>
                      <a:srgbClr val="F6A1A1"/>
                    </a:solidFill>
                  </a:tcPr>
                </a:tc>
                <a:tc>
                  <a:txBody>
                    <a:bodyPr/>
                    <a:lstStyle/>
                    <a:p>
                      <a:pPr algn="r" fontAlgn="b"/>
                      <a:r>
                        <a:rPr lang="en-US" sz="1800" b="0" i="0" u="none" strike="noStrike" dirty="0">
                          <a:solidFill>
                            <a:srgbClr val="5A5959"/>
                          </a:solidFill>
                          <a:effectLst/>
                          <a:latin typeface="Arial Narrow" panose="020B0606020202030204" pitchFamily="34" charset="0"/>
                        </a:rPr>
                        <a:t>83%</a:t>
                      </a:r>
                    </a:p>
                  </a:txBody>
                  <a:tcPr marL="7620" marR="7620" marT="7620" marB="0" anchor="b">
                    <a:lnL>
                      <a:noFill/>
                    </a:lnL>
                    <a:lnR>
                      <a:noFill/>
                    </a:lnR>
                    <a:lnT>
                      <a:noFill/>
                    </a:lnT>
                    <a:lnB>
                      <a:noFill/>
                    </a:lnB>
                    <a:solidFill>
                      <a:srgbClr val="F16E6F"/>
                    </a:solidFill>
                  </a:tcPr>
                </a:tc>
                <a:tc>
                  <a:txBody>
                    <a:bodyPr/>
                    <a:lstStyle/>
                    <a:p>
                      <a:pPr algn="r" fontAlgn="b"/>
                      <a:r>
                        <a:rPr lang="en-US" sz="1800" b="0" i="0" u="none" strike="noStrike" dirty="0">
                          <a:solidFill>
                            <a:srgbClr val="5A5959"/>
                          </a:solidFill>
                          <a:effectLst/>
                          <a:latin typeface="Arial Narrow" panose="020B0606020202030204" pitchFamily="34" charset="0"/>
                        </a:rPr>
                        <a:t>56%</a:t>
                      </a:r>
                    </a:p>
                  </a:txBody>
                  <a:tcPr marL="7620" marR="7620" marT="7620" marB="0" anchor="b">
                    <a:lnL>
                      <a:noFill/>
                    </a:lnL>
                    <a:lnR>
                      <a:noFill/>
                    </a:lnR>
                    <a:lnT>
                      <a:noFill/>
                    </a:lnT>
                    <a:lnB>
                      <a:noFill/>
                    </a:lnB>
                    <a:solidFill>
                      <a:srgbClr val="F49293"/>
                    </a:solidFill>
                  </a:tcPr>
                </a:tc>
                <a:tc>
                  <a:txBody>
                    <a:bodyPr/>
                    <a:lstStyle/>
                    <a:p>
                      <a:pPr algn="r" fontAlgn="b"/>
                      <a:r>
                        <a:rPr lang="en-US" sz="1800" b="0" i="0" u="none" strike="noStrike" dirty="0">
                          <a:solidFill>
                            <a:srgbClr val="5A5959"/>
                          </a:solidFill>
                          <a:effectLst/>
                          <a:latin typeface="Arial Narrow" panose="020B0606020202030204" pitchFamily="34" charset="0"/>
                        </a:rPr>
                        <a:t>17%</a:t>
                      </a:r>
                    </a:p>
                  </a:txBody>
                  <a:tcPr marL="7620" marR="7620" marT="7620" marB="0" anchor="b">
                    <a:lnL>
                      <a:noFill/>
                    </a:lnL>
                    <a:lnR>
                      <a:noFill/>
                    </a:lnR>
                    <a:lnT>
                      <a:noFill/>
                    </a:lnT>
                    <a:lnB>
                      <a:noFill/>
                    </a:lnB>
                    <a:solidFill>
                      <a:srgbClr val="F9C5C5"/>
                    </a:solidFill>
                  </a:tcPr>
                </a:tc>
                <a:tc>
                  <a:txBody>
                    <a:bodyPr/>
                    <a:lstStyle/>
                    <a:p>
                      <a:pPr algn="r" fontAlgn="b"/>
                      <a:r>
                        <a:rPr lang="en-US" sz="1800" b="0" i="0" u="none" strike="noStrike">
                          <a:solidFill>
                            <a:srgbClr val="5A5959"/>
                          </a:solidFill>
                          <a:effectLst/>
                          <a:latin typeface="Arial Narrow" panose="020B0606020202030204" pitchFamily="34" charset="0"/>
                        </a:rPr>
                        <a:t>33%</a:t>
                      </a:r>
                    </a:p>
                  </a:txBody>
                  <a:tcPr marL="7620" marR="7620" marT="7620" marB="0" anchor="b">
                    <a:lnL>
                      <a:noFill/>
                    </a:lnL>
                    <a:lnR>
                      <a:noFill/>
                    </a:lnR>
                    <a:lnT>
                      <a:noFill/>
                    </a:lnT>
                    <a:lnB>
                      <a:noFill/>
                    </a:lnB>
                    <a:solidFill>
                      <a:srgbClr val="F7AFAF"/>
                    </a:solidFill>
                  </a:tcPr>
                </a:tc>
                <a:tc>
                  <a:txBody>
                    <a:bodyPr/>
                    <a:lstStyle/>
                    <a:p>
                      <a:pPr algn="r" fontAlgn="b"/>
                      <a:r>
                        <a:rPr lang="en-US" sz="1800" b="0" i="0" u="none" strike="noStrike">
                          <a:solidFill>
                            <a:srgbClr val="5A5959"/>
                          </a:solidFill>
                          <a:effectLst/>
                          <a:latin typeface="Arial Narrow" panose="020B0606020202030204" pitchFamily="34" charset="0"/>
                        </a:rPr>
                        <a:t>94%</a:t>
                      </a:r>
                    </a:p>
                  </a:txBody>
                  <a:tcPr marL="7620" marR="7620" marT="7620" marB="0" anchor="b">
                    <a:lnL>
                      <a:noFill/>
                    </a:lnL>
                    <a:lnR>
                      <a:noFill/>
                    </a:lnR>
                    <a:lnT>
                      <a:noFill/>
                    </a:lnT>
                    <a:lnB>
                      <a:noFill/>
                    </a:lnB>
                    <a:solidFill>
                      <a:srgbClr val="EF6061"/>
                    </a:solidFill>
                  </a:tcPr>
                </a:tc>
                <a:extLst>
                  <a:ext uri="{0D108BD9-81ED-4DB2-BD59-A6C34878D82A}">
                    <a16:rowId xmlns:a16="http://schemas.microsoft.com/office/drawing/2014/main" val="20960680"/>
                  </a:ext>
                </a:extLst>
              </a:tr>
              <a:tr h="457200">
                <a:tc>
                  <a:txBody>
                    <a:bodyPr/>
                    <a:lstStyle/>
                    <a:p>
                      <a:pPr algn="ctr" fontAlgn="b"/>
                      <a:r>
                        <a:rPr lang="en-US" sz="1800" b="1" i="0" u="none" strike="noStrike" dirty="0" err="1">
                          <a:solidFill>
                            <a:srgbClr val="5A5959"/>
                          </a:solidFill>
                          <a:effectLst/>
                          <a:latin typeface="Arial Narrow" panose="020B0606020202030204" pitchFamily="34" charset="0"/>
                        </a:rPr>
                        <a:t>Fizi</a:t>
                      </a:r>
                      <a:endParaRPr lang="en-US" sz="1800" b="1" i="0" u="none" strike="noStrike" dirty="0">
                        <a:solidFill>
                          <a:srgbClr val="5A5959"/>
                        </a:solidFill>
                        <a:effectLst/>
                        <a:latin typeface="Arial Narrow" panose="020B0606020202030204" pitchFamily="34" charset="0"/>
                      </a:endParaRPr>
                    </a:p>
                  </a:txBody>
                  <a:tcPr marL="7620" marR="7620" marT="7620" marB="0" anchor="ctr">
                    <a:lnL>
                      <a:noFill/>
                    </a:lnL>
                    <a:lnR>
                      <a:noFill/>
                    </a:lnR>
                    <a:lnT>
                      <a:noFill/>
                    </a:lnT>
                    <a:lnB>
                      <a:noFill/>
                    </a:lnB>
                  </a:tcPr>
                </a:tc>
                <a:tc>
                  <a:txBody>
                    <a:bodyPr/>
                    <a:lstStyle/>
                    <a:p>
                      <a:pPr algn="r" fontAlgn="b"/>
                      <a:r>
                        <a:rPr lang="en-US" sz="1800" b="0" i="0" u="none" strike="noStrike" dirty="0">
                          <a:solidFill>
                            <a:srgbClr val="5A5959"/>
                          </a:solidFill>
                          <a:effectLst/>
                          <a:latin typeface="Arial Narrow" panose="020B0606020202030204" pitchFamily="34" charset="0"/>
                        </a:rPr>
                        <a:t>5%</a:t>
                      </a:r>
                    </a:p>
                  </a:txBody>
                  <a:tcPr marL="7620" marR="7620" marT="7620" marB="0" anchor="b">
                    <a:lnL>
                      <a:noFill/>
                    </a:lnL>
                    <a:lnR>
                      <a:noFill/>
                    </a:lnR>
                    <a:lnT>
                      <a:noFill/>
                    </a:lnT>
                    <a:lnB>
                      <a:noFill/>
                    </a:lnB>
                    <a:solidFill>
                      <a:srgbClr val="FBD4D4"/>
                    </a:solidFill>
                  </a:tcPr>
                </a:tc>
                <a:tc>
                  <a:txBody>
                    <a:bodyPr/>
                    <a:lstStyle/>
                    <a:p>
                      <a:pPr algn="r" fontAlgn="b"/>
                      <a:r>
                        <a:rPr lang="en-US" sz="1800" b="0" i="0" u="none" strike="noStrike">
                          <a:solidFill>
                            <a:srgbClr val="5A5959"/>
                          </a:solidFill>
                          <a:effectLst/>
                          <a:latin typeface="Arial Narrow" panose="020B0606020202030204" pitchFamily="34" charset="0"/>
                        </a:rPr>
                        <a:t>40%</a:t>
                      </a:r>
                    </a:p>
                  </a:txBody>
                  <a:tcPr marL="7620" marR="7620" marT="7620" marB="0" anchor="b">
                    <a:lnL>
                      <a:noFill/>
                    </a:lnL>
                    <a:lnR>
                      <a:noFill/>
                    </a:lnR>
                    <a:lnT>
                      <a:noFill/>
                    </a:lnT>
                    <a:lnB>
                      <a:noFill/>
                    </a:lnB>
                    <a:solidFill>
                      <a:srgbClr val="F6A6A7"/>
                    </a:solidFill>
                  </a:tcPr>
                </a:tc>
                <a:tc>
                  <a:txBody>
                    <a:bodyPr/>
                    <a:lstStyle/>
                    <a:p>
                      <a:pPr algn="r" fontAlgn="b"/>
                      <a:r>
                        <a:rPr lang="en-US" sz="1800" b="0" i="0" u="none" strike="noStrike" dirty="0">
                          <a:solidFill>
                            <a:srgbClr val="5A5959"/>
                          </a:solidFill>
                          <a:effectLst/>
                          <a:latin typeface="Arial Narrow" panose="020B0606020202030204" pitchFamily="34" charset="0"/>
                        </a:rPr>
                        <a:t>15%</a:t>
                      </a:r>
                    </a:p>
                  </a:txBody>
                  <a:tcPr marL="7620" marR="7620" marT="7620" marB="0" anchor="b">
                    <a:lnL>
                      <a:noFill/>
                    </a:lnL>
                    <a:lnR>
                      <a:noFill/>
                    </a:lnR>
                    <a:lnT>
                      <a:noFill/>
                    </a:lnT>
                    <a:lnB>
                      <a:noFill/>
                    </a:lnB>
                    <a:solidFill>
                      <a:srgbClr val="FAC7C7"/>
                    </a:solidFill>
                  </a:tcPr>
                </a:tc>
                <a:tc>
                  <a:txBody>
                    <a:bodyPr/>
                    <a:lstStyle/>
                    <a:p>
                      <a:pPr algn="r" fontAlgn="b"/>
                      <a:r>
                        <a:rPr lang="en-US" sz="1800" b="0" i="0" u="none" strike="noStrike" dirty="0">
                          <a:solidFill>
                            <a:srgbClr val="5A5959"/>
                          </a:solidFill>
                          <a:effectLst/>
                          <a:latin typeface="Arial Narrow" panose="020B0606020202030204" pitchFamily="34" charset="0"/>
                        </a:rPr>
                        <a:t>5%</a:t>
                      </a:r>
                    </a:p>
                  </a:txBody>
                  <a:tcPr marL="7620" marR="7620" marT="7620" marB="0" anchor="b">
                    <a:lnL>
                      <a:noFill/>
                    </a:lnL>
                    <a:lnR>
                      <a:noFill/>
                    </a:lnR>
                    <a:lnT>
                      <a:noFill/>
                    </a:lnT>
                    <a:lnB>
                      <a:noFill/>
                    </a:lnB>
                    <a:solidFill>
                      <a:srgbClr val="FBD4D4"/>
                    </a:solidFill>
                  </a:tcPr>
                </a:tc>
                <a:tc>
                  <a:txBody>
                    <a:bodyPr/>
                    <a:lstStyle/>
                    <a:p>
                      <a:pPr algn="r" fontAlgn="b"/>
                      <a:r>
                        <a:rPr lang="en-US" sz="1800" b="0" i="0" u="none" strike="noStrike" dirty="0">
                          <a:solidFill>
                            <a:srgbClr val="5A5959"/>
                          </a:solidFill>
                          <a:effectLst/>
                          <a:latin typeface="Arial Narrow" panose="020B0606020202030204" pitchFamily="34" charset="0"/>
                        </a:rPr>
                        <a:t>15%</a:t>
                      </a:r>
                    </a:p>
                  </a:txBody>
                  <a:tcPr marL="7620" marR="7620" marT="7620" marB="0" anchor="b">
                    <a:lnL>
                      <a:noFill/>
                    </a:lnL>
                    <a:lnR>
                      <a:noFill/>
                    </a:lnR>
                    <a:lnT>
                      <a:noFill/>
                    </a:lnT>
                    <a:lnB>
                      <a:noFill/>
                    </a:lnB>
                    <a:solidFill>
                      <a:srgbClr val="FAC7C7"/>
                    </a:solidFill>
                  </a:tcPr>
                </a:tc>
                <a:tc>
                  <a:txBody>
                    <a:bodyPr/>
                    <a:lstStyle/>
                    <a:p>
                      <a:pPr algn="r" fontAlgn="b"/>
                      <a:r>
                        <a:rPr lang="en-US" sz="1800" b="0" i="0" u="none" strike="noStrike">
                          <a:solidFill>
                            <a:srgbClr val="5A5959"/>
                          </a:solidFill>
                          <a:effectLst/>
                          <a:latin typeface="Arial Narrow" panose="020B0606020202030204" pitchFamily="34" charset="0"/>
                        </a:rPr>
                        <a:t>100%</a:t>
                      </a:r>
                    </a:p>
                  </a:txBody>
                  <a:tcPr marL="7620" marR="7620" marT="7620" marB="0" anchor="b">
                    <a:lnL>
                      <a:noFill/>
                    </a:lnL>
                    <a:lnR>
                      <a:noFill/>
                    </a:lnR>
                    <a:lnT>
                      <a:noFill/>
                    </a:lnT>
                    <a:lnB>
                      <a:noFill/>
                    </a:lnB>
                    <a:solidFill>
                      <a:srgbClr val="EE5859"/>
                    </a:solidFill>
                  </a:tcPr>
                </a:tc>
                <a:extLst>
                  <a:ext uri="{0D108BD9-81ED-4DB2-BD59-A6C34878D82A}">
                    <a16:rowId xmlns:a16="http://schemas.microsoft.com/office/drawing/2014/main" val="3031287541"/>
                  </a:ext>
                </a:extLst>
              </a:tr>
              <a:tr h="457200">
                <a:tc>
                  <a:txBody>
                    <a:bodyPr/>
                    <a:lstStyle/>
                    <a:p>
                      <a:pPr algn="ctr" fontAlgn="b"/>
                      <a:r>
                        <a:rPr lang="en-US" sz="1800" b="1" i="0" u="none" strike="noStrike" dirty="0" err="1">
                          <a:solidFill>
                            <a:srgbClr val="5A5959"/>
                          </a:solidFill>
                          <a:effectLst/>
                          <a:latin typeface="Arial Narrow" panose="020B0606020202030204" pitchFamily="34" charset="0"/>
                        </a:rPr>
                        <a:t>Kalehe</a:t>
                      </a:r>
                      <a:endParaRPr lang="en-US" sz="1800" b="1" i="0" u="none" strike="noStrike" dirty="0">
                        <a:solidFill>
                          <a:srgbClr val="5A5959"/>
                        </a:solidFill>
                        <a:effectLst/>
                        <a:latin typeface="Arial Narrow" panose="020B0606020202030204" pitchFamily="34" charset="0"/>
                      </a:endParaRPr>
                    </a:p>
                  </a:txBody>
                  <a:tcPr marL="7620" marR="7620" marT="7620" marB="0" anchor="ctr">
                    <a:lnL>
                      <a:noFill/>
                    </a:lnL>
                    <a:lnR>
                      <a:noFill/>
                    </a:lnR>
                    <a:lnT>
                      <a:noFill/>
                    </a:lnT>
                    <a:lnB>
                      <a:noFill/>
                    </a:lnB>
                  </a:tcPr>
                </a:tc>
                <a:tc>
                  <a:txBody>
                    <a:bodyPr/>
                    <a:lstStyle/>
                    <a:p>
                      <a:pPr algn="r" fontAlgn="b"/>
                      <a:r>
                        <a:rPr lang="en-US" sz="1800" b="0" i="0" u="none" strike="noStrike">
                          <a:solidFill>
                            <a:srgbClr val="5A5959"/>
                          </a:solidFill>
                          <a:effectLst/>
                          <a:latin typeface="Arial Narrow" panose="020B0606020202030204" pitchFamily="34" charset="0"/>
                        </a:rPr>
                        <a:t>17%</a:t>
                      </a:r>
                    </a:p>
                  </a:txBody>
                  <a:tcPr marL="7620" marR="7620" marT="7620" marB="0" anchor="b">
                    <a:lnL>
                      <a:noFill/>
                    </a:lnL>
                    <a:lnR>
                      <a:noFill/>
                    </a:lnR>
                    <a:lnT>
                      <a:noFill/>
                    </a:lnT>
                    <a:lnB>
                      <a:noFill/>
                    </a:lnB>
                    <a:solidFill>
                      <a:srgbClr val="F9C5C5"/>
                    </a:solidFill>
                  </a:tcPr>
                </a:tc>
                <a:tc>
                  <a:txBody>
                    <a:bodyPr/>
                    <a:lstStyle/>
                    <a:p>
                      <a:pPr algn="r" fontAlgn="b"/>
                      <a:r>
                        <a:rPr lang="en-US" sz="1800" b="0" i="0" u="none" strike="noStrike">
                          <a:solidFill>
                            <a:srgbClr val="5A5959"/>
                          </a:solidFill>
                          <a:effectLst/>
                          <a:latin typeface="Arial Narrow" panose="020B0606020202030204" pitchFamily="34" charset="0"/>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a:solidFill>
                            <a:srgbClr val="5A5959"/>
                          </a:solidFill>
                          <a:effectLst/>
                          <a:latin typeface="Arial Narrow" panose="020B0606020202030204" pitchFamily="34" charset="0"/>
                        </a:rPr>
                        <a:t>17%</a:t>
                      </a:r>
                    </a:p>
                  </a:txBody>
                  <a:tcPr marL="7620" marR="7620" marT="7620" marB="0" anchor="b">
                    <a:lnL>
                      <a:noFill/>
                    </a:lnL>
                    <a:lnR>
                      <a:noFill/>
                    </a:lnR>
                    <a:lnT>
                      <a:noFill/>
                    </a:lnT>
                    <a:lnB>
                      <a:noFill/>
                    </a:lnB>
                    <a:solidFill>
                      <a:srgbClr val="F9C5C5"/>
                    </a:solidFill>
                  </a:tcPr>
                </a:tc>
                <a:tc>
                  <a:txBody>
                    <a:bodyPr/>
                    <a:lstStyle/>
                    <a:p>
                      <a:pPr algn="r" fontAlgn="b"/>
                      <a:r>
                        <a:rPr lang="en-US" sz="1800" b="0" i="0" u="none" strike="noStrike" dirty="0">
                          <a:solidFill>
                            <a:srgbClr val="5A5959"/>
                          </a:solidFill>
                          <a:effectLst/>
                          <a:latin typeface="Arial Narrow" panose="020B0606020202030204" pitchFamily="34" charset="0"/>
                        </a:rPr>
                        <a:t>8%</a:t>
                      </a:r>
                    </a:p>
                  </a:txBody>
                  <a:tcPr marL="7620" marR="7620" marT="7620" marB="0" anchor="b">
                    <a:lnL>
                      <a:noFill/>
                    </a:lnL>
                    <a:lnR>
                      <a:noFill/>
                    </a:lnR>
                    <a:lnT>
                      <a:noFill/>
                    </a:lnT>
                    <a:lnB>
                      <a:noFill/>
                    </a:lnB>
                    <a:solidFill>
                      <a:srgbClr val="FAD0D0"/>
                    </a:solidFill>
                  </a:tcPr>
                </a:tc>
                <a:tc>
                  <a:txBody>
                    <a:bodyPr/>
                    <a:lstStyle/>
                    <a:p>
                      <a:pPr algn="r" fontAlgn="b"/>
                      <a:r>
                        <a:rPr lang="en-US" sz="1800" b="0" i="0" u="none" strike="noStrike" dirty="0">
                          <a:solidFill>
                            <a:srgbClr val="5A5959"/>
                          </a:solidFill>
                          <a:effectLst/>
                          <a:latin typeface="Arial Narrow" panose="020B0606020202030204" pitchFamily="34" charset="0"/>
                        </a:rPr>
                        <a:t>17%</a:t>
                      </a:r>
                    </a:p>
                  </a:txBody>
                  <a:tcPr marL="7620" marR="7620" marT="7620" marB="0" anchor="b">
                    <a:lnL>
                      <a:noFill/>
                    </a:lnL>
                    <a:lnR>
                      <a:noFill/>
                    </a:lnR>
                    <a:lnT>
                      <a:noFill/>
                    </a:lnT>
                    <a:lnB>
                      <a:noFill/>
                    </a:lnB>
                    <a:solidFill>
                      <a:srgbClr val="F9C5C5"/>
                    </a:solidFill>
                  </a:tcPr>
                </a:tc>
                <a:tc>
                  <a:txBody>
                    <a:bodyPr/>
                    <a:lstStyle/>
                    <a:p>
                      <a:pPr algn="r" fontAlgn="b"/>
                      <a:r>
                        <a:rPr lang="en-US" sz="1800" b="0" i="0" u="none" strike="noStrike">
                          <a:solidFill>
                            <a:srgbClr val="5A5959"/>
                          </a:solidFill>
                          <a:effectLst/>
                          <a:latin typeface="Arial Narrow" panose="020B0606020202030204" pitchFamily="34" charset="0"/>
                        </a:rPr>
                        <a:t>42%</a:t>
                      </a:r>
                    </a:p>
                  </a:txBody>
                  <a:tcPr marL="7620" marR="7620" marT="7620" marB="0" anchor="b">
                    <a:lnL>
                      <a:noFill/>
                    </a:lnL>
                    <a:lnR>
                      <a:noFill/>
                    </a:lnR>
                    <a:lnT>
                      <a:noFill/>
                    </a:lnT>
                    <a:lnB>
                      <a:noFill/>
                    </a:lnB>
                    <a:solidFill>
                      <a:srgbClr val="F6A4A5"/>
                    </a:solidFill>
                  </a:tcPr>
                </a:tc>
                <a:extLst>
                  <a:ext uri="{0D108BD9-81ED-4DB2-BD59-A6C34878D82A}">
                    <a16:rowId xmlns:a16="http://schemas.microsoft.com/office/drawing/2014/main" val="1791695422"/>
                  </a:ext>
                </a:extLst>
              </a:tr>
              <a:tr h="457200">
                <a:tc>
                  <a:txBody>
                    <a:bodyPr/>
                    <a:lstStyle/>
                    <a:p>
                      <a:pPr algn="ctr" fontAlgn="b"/>
                      <a:r>
                        <a:rPr lang="en-US" sz="1800" b="1" i="0" u="none" strike="noStrike" dirty="0" err="1">
                          <a:solidFill>
                            <a:srgbClr val="5A5959"/>
                          </a:solidFill>
                          <a:effectLst/>
                          <a:latin typeface="Arial Narrow" panose="020B0606020202030204" pitchFamily="34" charset="0"/>
                        </a:rPr>
                        <a:t>Kimbi</a:t>
                      </a:r>
                      <a:r>
                        <a:rPr lang="en-US" sz="1800" b="1" i="0" u="none" strike="noStrike" dirty="0">
                          <a:solidFill>
                            <a:srgbClr val="5A5959"/>
                          </a:solidFill>
                          <a:effectLst/>
                          <a:latin typeface="Arial Narrow" panose="020B0606020202030204" pitchFamily="34" charset="0"/>
                        </a:rPr>
                        <a:t> </a:t>
                      </a:r>
                      <a:r>
                        <a:rPr lang="en-US" sz="1800" b="1" i="0" u="none" strike="noStrike" dirty="0" err="1">
                          <a:solidFill>
                            <a:srgbClr val="5A5959"/>
                          </a:solidFill>
                          <a:effectLst/>
                          <a:latin typeface="Arial Narrow" panose="020B0606020202030204" pitchFamily="34" charset="0"/>
                        </a:rPr>
                        <a:t>Lulenge</a:t>
                      </a:r>
                      <a:endParaRPr lang="en-US" sz="1800" b="1" i="0" u="none" strike="noStrike" dirty="0">
                        <a:solidFill>
                          <a:srgbClr val="5A5959"/>
                        </a:solidFill>
                        <a:effectLst/>
                        <a:latin typeface="Arial Narrow" panose="020B0606020202030204" pitchFamily="34" charset="0"/>
                      </a:endParaRPr>
                    </a:p>
                  </a:txBody>
                  <a:tcPr marL="7620" marR="7620" marT="7620" marB="0" anchor="ctr">
                    <a:lnL>
                      <a:noFill/>
                    </a:lnL>
                    <a:lnR>
                      <a:noFill/>
                    </a:lnR>
                    <a:lnT>
                      <a:noFill/>
                    </a:lnT>
                    <a:lnB>
                      <a:noFill/>
                    </a:lnB>
                  </a:tcPr>
                </a:tc>
                <a:tc>
                  <a:txBody>
                    <a:bodyPr/>
                    <a:lstStyle/>
                    <a:p>
                      <a:pPr algn="r" fontAlgn="b"/>
                      <a:r>
                        <a:rPr lang="en-US" sz="1800" b="0" i="0" u="none" strike="noStrike">
                          <a:solidFill>
                            <a:srgbClr val="5A5959"/>
                          </a:solidFill>
                          <a:effectLst/>
                          <a:latin typeface="Arial Narrow" panose="020B0606020202030204" pitchFamily="34" charset="0"/>
                        </a:rPr>
                        <a:t>10%</a:t>
                      </a:r>
                    </a:p>
                  </a:txBody>
                  <a:tcPr marL="7620" marR="7620" marT="7620" marB="0" anchor="b">
                    <a:lnL>
                      <a:noFill/>
                    </a:lnL>
                    <a:lnR>
                      <a:noFill/>
                    </a:lnR>
                    <a:lnT>
                      <a:noFill/>
                    </a:lnT>
                    <a:lnB>
                      <a:noFill/>
                    </a:lnB>
                    <a:solidFill>
                      <a:srgbClr val="FACECE"/>
                    </a:solidFill>
                  </a:tcPr>
                </a:tc>
                <a:tc>
                  <a:txBody>
                    <a:bodyPr/>
                    <a:lstStyle/>
                    <a:p>
                      <a:pPr algn="r" fontAlgn="b"/>
                      <a:r>
                        <a:rPr lang="en-US" sz="1800" b="0" i="0" u="none" strike="noStrike">
                          <a:solidFill>
                            <a:srgbClr val="5A5959"/>
                          </a:solidFill>
                          <a:effectLst/>
                          <a:latin typeface="Arial Narrow" panose="020B0606020202030204" pitchFamily="34" charset="0"/>
                        </a:rPr>
                        <a:t>5%</a:t>
                      </a:r>
                    </a:p>
                  </a:txBody>
                  <a:tcPr marL="7620" marR="7620" marT="7620" marB="0" anchor="b">
                    <a:lnL>
                      <a:noFill/>
                    </a:lnL>
                    <a:lnR>
                      <a:noFill/>
                    </a:lnR>
                    <a:lnT>
                      <a:noFill/>
                    </a:lnT>
                    <a:lnB>
                      <a:noFill/>
                    </a:lnB>
                    <a:solidFill>
                      <a:srgbClr val="FBD4D4"/>
                    </a:solidFill>
                  </a:tcPr>
                </a:tc>
                <a:tc>
                  <a:txBody>
                    <a:bodyPr/>
                    <a:lstStyle/>
                    <a:p>
                      <a:pPr algn="r" fontAlgn="b"/>
                      <a:r>
                        <a:rPr lang="en-US" sz="1800" b="0" i="0" u="none" strike="noStrike" dirty="0">
                          <a:solidFill>
                            <a:srgbClr val="5A5959"/>
                          </a:solidFill>
                          <a:effectLst/>
                          <a:latin typeface="Arial Narrow" panose="020B0606020202030204" pitchFamily="34" charset="0"/>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dirty="0">
                          <a:solidFill>
                            <a:srgbClr val="5A5959"/>
                          </a:solidFill>
                          <a:effectLst/>
                          <a:latin typeface="Arial Narrow" panose="020B0606020202030204" pitchFamily="34" charset="0"/>
                        </a:rPr>
                        <a:t>67%</a:t>
                      </a:r>
                    </a:p>
                  </a:txBody>
                  <a:tcPr marL="7620" marR="7620" marT="7620" marB="0" anchor="b">
                    <a:lnL>
                      <a:noFill/>
                    </a:lnL>
                    <a:lnR>
                      <a:noFill/>
                    </a:lnR>
                    <a:lnT>
                      <a:noFill/>
                    </a:lnT>
                    <a:lnB>
                      <a:noFill/>
                    </a:lnB>
                    <a:solidFill>
                      <a:srgbClr val="F38484"/>
                    </a:solidFill>
                  </a:tcPr>
                </a:tc>
                <a:tc>
                  <a:txBody>
                    <a:bodyPr/>
                    <a:lstStyle/>
                    <a:p>
                      <a:pPr algn="r" fontAlgn="b"/>
                      <a:r>
                        <a:rPr lang="en-US" sz="1800" b="0" i="0" u="none" strike="noStrike" dirty="0">
                          <a:solidFill>
                            <a:srgbClr val="5A5959"/>
                          </a:solidFill>
                          <a:effectLst/>
                          <a:latin typeface="Arial Narrow" panose="020B0606020202030204" pitchFamily="34" charset="0"/>
                        </a:rPr>
                        <a:t>43%</a:t>
                      </a:r>
                    </a:p>
                  </a:txBody>
                  <a:tcPr marL="7620" marR="7620" marT="7620" marB="0" anchor="b">
                    <a:lnL>
                      <a:noFill/>
                    </a:lnL>
                    <a:lnR>
                      <a:noFill/>
                    </a:lnR>
                    <a:lnT>
                      <a:noFill/>
                    </a:lnT>
                    <a:lnB>
                      <a:noFill/>
                    </a:lnB>
                    <a:solidFill>
                      <a:srgbClr val="F6A3A3"/>
                    </a:solidFill>
                  </a:tcPr>
                </a:tc>
                <a:tc>
                  <a:txBody>
                    <a:bodyPr/>
                    <a:lstStyle/>
                    <a:p>
                      <a:pPr algn="r" fontAlgn="b"/>
                      <a:r>
                        <a:rPr lang="en-US" sz="1800" b="0" i="0" u="none" strike="noStrike" dirty="0">
                          <a:solidFill>
                            <a:srgbClr val="5A5959"/>
                          </a:solidFill>
                          <a:effectLst/>
                          <a:latin typeface="Arial Narrow" panose="020B0606020202030204" pitchFamily="34" charset="0"/>
                        </a:rPr>
                        <a:t>100%</a:t>
                      </a:r>
                    </a:p>
                  </a:txBody>
                  <a:tcPr marL="7620" marR="7620" marT="7620" marB="0" anchor="b">
                    <a:lnL>
                      <a:noFill/>
                    </a:lnL>
                    <a:lnR>
                      <a:noFill/>
                    </a:lnR>
                    <a:lnT>
                      <a:noFill/>
                    </a:lnT>
                    <a:lnB>
                      <a:noFill/>
                    </a:lnB>
                    <a:solidFill>
                      <a:srgbClr val="EE5859"/>
                    </a:solidFill>
                  </a:tcPr>
                </a:tc>
                <a:extLst>
                  <a:ext uri="{0D108BD9-81ED-4DB2-BD59-A6C34878D82A}">
                    <a16:rowId xmlns:a16="http://schemas.microsoft.com/office/drawing/2014/main" val="2280260573"/>
                  </a:ext>
                </a:extLst>
              </a:tr>
              <a:tr h="457200">
                <a:tc>
                  <a:txBody>
                    <a:bodyPr/>
                    <a:lstStyle/>
                    <a:p>
                      <a:pPr algn="ctr" fontAlgn="b"/>
                      <a:r>
                        <a:rPr lang="en-US" sz="1800" b="1" i="0" u="none" strike="noStrike" dirty="0" err="1">
                          <a:solidFill>
                            <a:srgbClr val="5A5959"/>
                          </a:solidFill>
                          <a:effectLst/>
                          <a:latin typeface="Arial Narrow" panose="020B0606020202030204" pitchFamily="34" charset="0"/>
                        </a:rPr>
                        <a:t>Nundu</a:t>
                      </a:r>
                      <a:endParaRPr lang="en-US" sz="1800" b="1" i="0" u="none" strike="noStrike" dirty="0">
                        <a:solidFill>
                          <a:srgbClr val="5A5959"/>
                        </a:solidFill>
                        <a:effectLst/>
                        <a:latin typeface="Arial Narrow" panose="020B0606020202030204" pitchFamily="34" charset="0"/>
                      </a:endParaRPr>
                    </a:p>
                  </a:txBody>
                  <a:tcPr marL="7620" marR="7620" marT="7620" marB="0" anchor="ctr">
                    <a:lnL>
                      <a:noFill/>
                    </a:lnL>
                    <a:lnR>
                      <a:noFill/>
                    </a:lnR>
                    <a:lnT>
                      <a:noFill/>
                    </a:lnT>
                    <a:lnB>
                      <a:noFill/>
                    </a:lnB>
                  </a:tcPr>
                </a:tc>
                <a:tc>
                  <a:txBody>
                    <a:bodyPr/>
                    <a:lstStyle/>
                    <a:p>
                      <a:pPr algn="r" fontAlgn="b"/>
                      <a:r>
                        <a:rPr lang="en-US" sz="1800" b="0" i="0" u="none" strike="noStrike">
                          <a:solidFill>
                            <a:srgbClr val="5A5959"/>
                          </a:solidFill>
                          <a:effectLst/>
                          <a:latin typeface="Arial Narrow" panose="020B0606020202030204" pitchFamily="34" charset="0"/>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a:solidFill>
                            <a:srgbClr val="5A5959"/>
                          </a:solidFill>
                          <a:effectLst/>
                          <a:latin typeface="Arial Narrow" panose="020B0606020202030204" pitchFamily="34" charset="0"/>
                        </a:rPr>
                        <a:t>6%</a:t>
                      </a:r>
                    </a:p>
                  </a:txBody>
                  <a:tcPr marL="7620" marR="7620" marT="7620" marB="0" anchor="b">
                    <a:lnL>
                      <a:noFill/>
                    </a:lnL>
                    <a:lnR>
                      <a:noFill/>
                    </a:lnR>
                    <a:lnT>
                      <a:noFill/>
                    </a:lnT>
                    <a:lnB>
                      <a:noFill/>
                    </a:lnB>
                    <a:solidFill>
                      <a:srgbClr val="FBD3D3"/>
                    </a:solidFill>
                  </a:tcPr>
                </a:tc>
                <a:tc>
                  <a:txBody>
                    <a:bodyPr/>
                    <a:lstStyle/>
                    <a:p>
                      <a:pPr algn="r" fontAlgn="b"/>
                      <a:r>
                        <a:rPr lang="en-US" sz="1800" b="0" i="0" u="none" strike="noStrike">
                          <a:solidFill>
                            <a:srgbClr val="5A5959"/>
                          </a:solidFill>
                          <a:effectLst/>
                          <a:latin typeface="Arial Narrow" panose="020B0606020202030204" pitchFamily="34" charset="0"/>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dirty="0">
                          <a:solidFill>
                            <a:srgbClr val="5A5959"/>
                          </a:solidFill>
                          <a:effectLst/>
                          <a:latin typeface="Arial Narrow" panose="020B0606020202030204" pitchFamily="34" charset="0"/>
                        </a:rPr>
                        <a:t>6%</a:t>
                      </a:r>
                    </a:p>
                  </a:txBody>
                  <a:tcPr marL="7620" marR="7620" marT="7620" marB="0" anchor="b">
                    <a:lnL>
                      <a:noFill/>
                    </a:lnL>
                    <a:lnR>
                      <a:noFill/>
                    </a:lnR>
                    <a:lnT>
                      <a:noFill/>
                    </a:lnT>
                    <a:lnB>
                      <a:noFill/>
                    </a:lnB>
                    <a:solidFill>
                      <a:srgbClr val="FBD3D3"/>
                    </a:solidFill>
                  </a:tcPr>
                </a:tc>
                <a:tc>
                  <a:txBody>
                    <a:bodyPr/>
                    <a:lstStyle/>
                    <a:p>
                      <a:pPr algn="r" fontAlgn="b"/>
                      <a:r>
                        <a:rPr lang="en-US" sz="1800" b="0" i="0" u="none" strike="noStrike" dirty="0">
                          <a:solidFill>
                            <a:srgbClr val="5A5959"/>
                          </a:solidFill>
                          <a:effectLst/>
                          <a:latin typeface="Arial Narrow" panose="020B0606020202030204" pitchFamily="34" charset="0"/>
                        </a:rPr>
                        <a:t>33%</a:t>
                      </a:r>
                    </a:p>
                  </a:txBody>
                  <a:tcPr marL="7620" marR="7620" marT="7620" marB="0" anchor="b">
                    <a:lnL>
                      <a:noFill/>
                    </a:lnL>
                    <a:lnR>
                      <a:noFill/>
                    </a:lnR>
                    <a:lnT>
                      <a:noFill/>
                    </a:lnT>
                    <a:lnB>
                      <a:noFill/>
                    </a:lnB>
                    <a:solidFill>
                      <a:srgbClr val="F7AFAF"/>
                    </a:solidFill>
                  </a:tcPr>
                </a:tc>
                <a:tc>
                  <a:txBody>
                    <a:bodyPr/>
                    <a:lstStyle/>
                    <a:p>
                      <a:pPr algn="r" fontAlgn="b"/>
                      <a:r>
                        <a:rPr lang="en-US" sz="1800" b="0" i="0" u="none" strike="noStrike" dirty="0">
                          <a:solidFill>
                            <a:srgbClr val="5A5959"/>
                          </a:solidFill>
                          <a:effectLst/>
                          <a:latin typeface="Arial Narrow" panose="020B0606020202030204" pitchFamily="34" charset="0"/>
                        </a:rPr>
                        <a:t>83%</a:t>
                      </a:r>
                    </a:p>
                  </a:txBody>
                  <a:tcPr marL="7620" marR="7620" marT="7620" marB="0" anchor="b">
                    <a:lnL>
                      <a:noFill/>
                    </a:lnL>
                    <a:lnR>
                      <a:noFill/>
                    </a:lnR>
                    <a:lnT>
                      <a:noFill/>
                    </a:lnT>
                    <a:lnB>
                      <a:noFill/>
                    </a:lnB>
                    <a:solidFill>
                      <a:srgbClr val="F16E6F"/>
                    </a:solidFill>
                  </a:tcPr>
                </a:tc>
                <a:extLst>
                  <a:ext uri="{0D108BD9-81ED-4DB2-BD59-A6C34878D82A}">
                    <a16:rowId xmlns:a16="http://schemas.microsoft.com/office/drawing/2014/main" val="2442984463"/>
                  </a:ext>
                </a:extLst>
              </a:tr>
              <a:tr h="457200">
                <a:tc>
                  <a:txBody>
                    <a:bodyPr/>
                    <a:lstStyle/>
                    <a:p>
                      <a:pPr algn="ctr" fontAlgn="b"/>
                      <a:r>
                        <a:rPr lang="en-US" sz="1800" b="1" i="0" u="none" strike="noStrike" dirty="0" err="1">
                          <a:solidFill>
                            <a:srgbClr val="5A5959"/>
                          </a:solidFill>
                          <a:effectLst/>
                          <a:latin typeface="Arial Narrow" panose="020B0606020202030204" pitchFamily="34" charset="0"/>
                        </a:rPr>
                        <a:t>Shabunda</a:t>
                      </a:r>
                      <a:endParaRPr lang="en-US" sz="1800" b="1" i="0" u="none" strike="noStrike" dirty="0">
                        <a:solidFill>
                          <a:srgbClr val="5A5959"/>
                        </a:solidFill>
                        <a:effectLst/>
                        <a:latin typeface="Arial Narrow" panose="020B0606020202030204" pitchFamily="34" charset="0"/>
                      </a:endParaRPr>
                    </a:p>
                  </a:txBody>
                  <a:tcPr marL="7620" marR="7620" marT="7620" marB="0" anchor="ctr">
                    <a:lnL>
                      <a:noFill/>
                    </a:lnL>
                    <a:lnR>
                      <a:noFill/>
                    </a:lnR>
                    <a:lnT>
                      <a:noFill/>
                    </a:lnT>
                    <a:lnB>
                      <a:noFill/>
                    </a:lnB>
                  </a:tcPr>
                </a:tc>
                <a:tc>
                  <a:txBody>
                    <a:bodyPr/>
                    <a:lstStyle/>
                    <a:p>
                      <a:pPr algn="r" fontAlgn="b"/>
                      <a:r>
                        <a:rPr lang="en-US" sz="1800" b="0" i="0" u="none" strike="noStrike">
                          <a:solidFill>
                            <a:srgbClr val="5A5959"/>
                          </a:solidFill>
                          <a:effectLst/>
                          <a:latin typeface="Arial Narrow" panose="020B0606020202030204" pitchFamily="34" charset="0"/>
                        </a:rPr>
                        <a:t>5%</a:t>
                      </a:r>
                    </a:p>
                  </a:txBody>
                  <a:tcPr marL="7620" marR="7620" marT="7620" marB="0" anchor="b">
                    <a:lnL>
                      <a:noFill/>
                    </a:lnL>
                    <a:lnR>
                      <a:noFill/>
                    </a:lnR>
                    <a:lnT>
                      <a:noFill/>
                    </a:lnT>
                    <a:lnB>
                      <a:noFill/>
                    </a:lnB>
                    <a:solidFill>
                      <a:srgbClr val="FBD4D4"/>
                    </a:solidFill>
                  </a:tcPr>
                </a:tc>
                <a:tc>
                  <a:txBody>
                    <a:bodyPr/>
                    <a:lstStyle/>
                    <a:p>
                      <a:pPr algn="r" fontAlgn="b"/>
                      <a:r>
                        <a:rPr lang="en-US" sz="1800" b="0" i="0" u="none" strike="noStrike">
                          <a:solidFill>
                            <a:srgbClr val="5A5959"/>
                          </a:solidFill>
                          <a:effectLst/>
                          <a:latin typeface="Arial Narrow" panose="020B0606020202030204" pitchFamily="34" charset="0"/>
                        </a:rPr>
                        <a:t>55%</a:t>
                      </a:r>
                    </a:p>
                  </a:txBody>
                  <a:tcPr marL="7620" marR="7620" marT="7620" marB="0" anchor="b">
                    <a:lnL>
                      <a:noFill/>
                    </a:lnL>
                    <a:lnR>
                      <a:noFill/>
                    </a:lnR>
                    <a:lnT>
                      <a:noFill/>
                    </a:lnT>
                    <a:lnB>
                      <a:noFill/>
                    </a:lnB>
                    <a:solidFill>
                      <a:srgbClr val="F49394"/>
                    </a:solidFill>
                  </a:tcPr>
                </a:tc>
                <a:tc>
                  <a:txBody>
                    <a:bodyPr/>
                    <a:lstStyle/>
                    <a:p>
                      <a:pPr algn="r" fontAlgn="b"/>
                      <a:r>
                        <a:rPr lang="en-US" sz="1800" b="0" i="0" u="none" strike="noStrike">
                          <a:solidFill>
                            <a:srgbClr val="5A5959"/>
                          </a:solidFill>
                          <a:effectLst/>
                          <a:latin typeface="Arial Narrow" panose="020B0606020202030204" pitchFamily="34" charset="0"/>
                        </a:rPr>
                        <a:t>5%</a:t>
                      </a:r>
                    </a:p>
                  </a:txBody>
                  <a:tcPr marL="7620" marR="7620" marT="7620" marB="0" anchor="b">
                    <a:lnL>
                      <a:noFill/>
                    </a:lnL>
                    <a:lnR>
                      <a:noFill/>
                    </a:lnR>
                    <a:lnT>
                      <a:noFill/>
                    </a:lnT>
                    <a:lnB>
                      <a:noFill/>
                    </a:lnB>
                    <a:solidFill>
                      <a:srgbClr val="FBD4D4"/>
                    </a:solidFill>
                  </a:tcPr>
                </a:tc>
                <a:tc>
                  <a:txBody>
                    <a:bodyPr/>
                    <a:lstStyle/>
                    <a:p>
                      <a:pPr algn="r" fontAlgn="b"/>
                      <a:r>
                        <a:rPr lang="en-US" sz="1800" b="0" i="0" u="none" strike="noStrike">
                          <a:solidFill>
                            <a:srgbClr val="5A5959"/>
                          </a:solidFill>
                          <a:effectLst/>
                          <a:latin typeface="Arial Narrow" panose="020B0606020202030204" pitchFamily="34" charset="0"/>
                        </a:rPr>
                        <a:t>15%</a:t>
                      </a:r>
                    </a:p>
                  </a:txBody>
                  <a:tcPr marL="7620" marR="7620" marT="7620" marB="0" anchor="b">
                    <a:lnL>
                      <a:noFill/>
                    </a:lnL>
                    <a:lnR>
                      <a:noFill/>
                    </a:lnR>
                    <a:lnT>
                      <a:noFill/>
                    </a:lnT>
                    <a:lnB>
                      <a:noFill/>
                    </a:lnB>
                    <a:solidFill>
                      <a:srgbClr val="FAC7C7"/>
                    </a:solidFill>
                  </a:tcPr>
                </a:tc>
                <a:tc>
                  <a:txBody>
                    <a:bodyPr/>
                    <a:lstStyle/>
                    <a:p>
                      <a:pPr algn="r" fontAlgn="b"/>
                      <a:r>
                        <a:rPr lang="en-US" sz="1800" b="0" i="0" u="none" strike="noStrike" dirty="0">
                          <a:solidFill>
                            <a:srgbClr val="5A5959"/>
                          </a:solidFill>
                          <a:effectLst/>
                          <a:latin typeface="Arial Narrow" panose="020B0606020202030204" pitchFamily="34" charset="0"/>
                        </a:rPr>
                        <a:t>15%</a:t>
                      </a:r>
                    </a:p>
                  </a:txBody>
                  <a:tcPr marL="7620" marR="7620" marT="7620" marB="0" anchor="b">
                    <a:lnL>
                      <a:noFill/>
                    </a:lnL>
                    <a:lnR>
                      <a:noFill/>
                    </a:lnR>
                    <a:lnT>
                      <a:noFill/>
                    </a:lnT>
                    <a:lnB>
                      <a:noFill/>
                    </a:lnB>
                    <a:solidFill>
                      <a:srgbClr val="FAC7C7"/>
                    </a:solidFill>
                  </a:tcPr>
                </a:tc>
                <a:tc>
                  <a:txBody>
                    <a:bodyPr/>
                    <a:lstStyle/>
                    <a:p>
                      <a:pPr algn="r" fontAlgn="b"/>
                      <a:r>
                        <a:rPr lang="en-US" sz="1800" b="0" i="0" u="none" strike="noStrike" dirty="0">
                          <a:solidFill>
                            <a:srgbClr val="5A5959"/>
                          </a:solidFill>
                          <a:effectLst/>
                          <a:latin typeface="Arial Narrow" panose="020B0606020202030204" pitchFamily="34" charset="0"/>
                        </a:rPr>
                        <a:t>60%</a:t>
                      </a:r>
                    </a:p>
                  </a:txBody>
                  <a:tcPr marL="7620" marR="7620" marT="7620" marB="0" anchor="b">
                    <a:lnL>
                      <a:noFill/>
                    </a:lnL>
                    <a:lnR>
                      <a:noFill/>
                    </a:lnR>
                    <a:lnT>
                      <a:noFill/>
                    </a:lnT>
                    <a:lnB>
                      <a:noFill/>
                    </a:lnB>
                    <a:solidFill>
                      <a:srgbClr val="F48C8D"/>
                    </a:solidFill>
                  </a:tcPr>
                </a:tc>
                <a:extLst>
                  <a:ext uri="{0D108BD9-81ED-4DB2-BD59-A6C34878D82A}">
                    <a16:rowId xmlns:a16="http://schemas.microsoft.com/office/drawing/2014/main" val="3567009386"/>
                  </a:ext>
                </a:extLst>
              </a:tr>
              <a:tr h="457200">
                <a:tc>
                  <a:txBody>
                    <a:bodyPr/>
                    <a:lstStyle/>
                    <a:p>
                      <a:pPr algn="ctr" fontAlgn="b"/>
                      <a:r>
                        <a:rPr lang="en-US" sz="1800" b="1" i="0" u="none" strike="noStrike" dirty="0" err="1">
                          <a:solidFill>
                            <a:srgbClr val="5A5959"/>
                          </a:solidFill>
                          <a:effectLst/>
                          <a:latin typeface="Arial Narrow" panose="020B0606020202030204" pitchFamily="34" charset="0"/>
                        </a:rPr>
                        <a:t>Uvira</a:t>
                      </a:r>
                      <a:endParaRPr lang="en-US" sz="1800" b="1" i="0" u="none" strike="noStrike" dirty="0">
                        <a:solidFill>
                          <a:srgbClr val="5A5959"/>
                        </a:solidFill>
                        <a:effectLst/>
                        <a:latin typeface="Arial Narrow" panose="020B0606020202030204" pitchFamily="34" charset="0"/>
                      </a:endParaRPr>
                    </a:p>
                  </a:txBody>
                  <a:tcPr marL="7620" marR="7620" marT="7620" marB="0" anchor="ctr">
                    <a:lnL>
                      <a:noFill/>
                    </a:lnL>
                    <a:lnR>
                      <a:noFill/>
                    </a:lnR>
                    <a:lnT>
                      <a:noFill/>
                    </a:lnT>
                    <a:lnB>
                      <a:noFill/>
                    </a:lnB>
                  </a:tcPr>
                </a:tc>
                <a:tc>
                  <a:txBody>
                    <a:bodyPr/>
                    <a:lstStyle/>
                    <a:p>
                      <a:pPr algn="r" fontAlgn="b"/>
                      <a:r>
                        <a:rPr lang="en-US" sz="1800" b="0" i="0" u="none" strike="noStrike">
                          <a:solidFill>
                            <a:srgbClr val="5A5959"/>
                          </a:solidFill>
                          <a:effectLst/>
                          <a:latin typeface="Arial Narrow" panose="020B0606020202030204" pitchFamily="34" charset="0"/>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a:solidFill>
                            <a:srgbClr val="5A5959"/>
                          </a:solidFill>
                          <a:effectLst/>
                          <a:latin typeface="Arial Narrow" panose="020B0606020202030204" pitchFamily="34" charset="0"/>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a:solidFill>
                            <a:srgbClr val="5A5959"/>
                          </a:solidFill>
                          <a:effectLst/>
                          <a:latin typeface="Arial Narrow" panose="020B0606020202030204" pitchFamily="34" charset="0"/>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dirty="0">
                          <a:solidFill>
                            <a:srgbClr val="5A5959"/>
                          </a:solidFill>
                          <a:effectLst/>
                          <a:latin typeface="Arial Narrow" panose="020B0606020202030204" pitchFamily="34" charset="0"/>
                        </a:rPr>
                        <a:t>5%</a:t>
                      </a:r>
                    </a:p>
                  </a:txBody>
                  <a:tcPr marL="7620" marR="7620" marT="7620" marB="0" anchor="b">
                    <a:lnL>
                      <a:noFill/>
                    </a:lnL>
                    <a:lnR>
                      <a:noFill/>
                    </a:lnR>
                    <a:lnT>
                      <a:noFill/>
                    </a:lnT>
                    <a:lnB>
                      <a:noFill/>
                    </a:lnB>
                    <a:solidFill>
                      <a:srgbClr val="FBD4D4"/>
                    </a:solidFill>
                  </a:tcPr>
                </a:tc>
                <a:tc>
                  <a:txBody>
                    <a:bodyPr/>
                    <a:lstStyle/>
                    <a:p>
                      <a:pPr algn="r" fontAlgn="b"/>
                      <a:r>
                        <a:rPr lang="en-US" sz="1800" b="0" i="0" u="none" strike="noStrike" dirty="0">
                          <a:solidFill>
                            <a:srgbClr val="5A5959"/>
                          </a:solidFill>
                          <a:effectLst/>
                          <a:latin typeface="Arial Narrow" panose="020B0606020202030204" pitchFamily="34" charset="0"/>
                        </a:rPr>
                        <a:t>5%</a:t>
                      </a:r>
                    </a:p>
                  </a:txBody>
                  <a:tcPr marL="7620" marR="7620" marT="7620" marB="0" anchor="b">
                    <a:lnL>
                      <a:noFill/>
                    </a:lnL>
                    <a:lnR>
                      <a:noFill/>
                    </a:lnR>
                    <a:lnT>
                      <a:noFill/>
                    </a:lnT>
                    <a:lnB>
                      <a:noFill/>
                    </a:lnB>
                    <a:solidFill>
                      <a:srgbClr val="FBD4D4"/>
                    </a:solidFill>
                  </a:tcPr>
                </a:tc>
                <a:tc>
                  <a:txBody>
                    <a:bodyPr/>
                    <a:lstStyle/>
                    <a:p>
                      <a:pPr algn="r" fontAlgn="b"/>
                      <a:r>
                        <a:rPr lang="en-US" sz="1800" b="0" i="0" u="none" strike="noStrike" dirty="0">
                          <a:solidFill>
                            <a:srgbClr val="5A5959"/>
                          </a:solidFill>
                          <a:effectLst/>
                          <a:latin typeface="Arial Narrow" panose="020B0606020202030204" pitchFamily="34" charset="0"/>
                        </a:rPr>
                        <a:t>30%</a:t>
                      </a:r>
                    </a:p>
                  </a:txBody>
                  <a:tcPr marL="7620" marR="7620" marT="7620" marB="0" anchor="b">
                    <a:lnL>
                      <a:noFill/>
                    </a:lnL>
                    <a:lnR>
                      <a:noFill/>
                    </a:lnR>
                    <a:lnT>
                      <a:noFill/>
                    </a:lnT>
                    <a:lnB>
                      <a:noFill/>
                    </a:lnB>
                    <a:solidFill>
                      <a:srgbClr val="F8B3B4"/>
                    </a:solidFill>
                  </a:tcPr>
                </a:tc>
                <a:extLst>
                  <a:ext uri="{0D108BD9-81ED-4DB2-BD59-A6C34878D82A}">
                    <a16:rowId xmlns:a16="http://schemas.microsoft.com/office/drawing/2014/main" val="980535288"/>
                  </a:ext>
                </a:extLst>
              </a:tr>
            </a:tbl>
          </a:graphicData>
        </a:graphic>
      </p:graphicFrame>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5617005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363" y="153858"/>
            <a:ext cx="7947718" cy="673028"/>
          </a:xfrm>
        </p:spPr>
        <p:txBody>
          <a:bodyPr>
            <a:normAutofit/>
          </a:bodyPr>
          <a:lstStyle/>
          <a:p>
            <a:r>
              <a:rPr lang="fr-FR" sz="3600" b="0" noProof="0" dirty="0"/>
              <a:t>Montant loyer mensuel</a:t>
            </a:r>
          </a:p>
        </p:txBody>
      </p:sp>
      <p:sp>
        <p:nvSpPr>
          <p:cNvPr id="6" name="TextBox 5"/>
          <p:cNvSpPr txBox="1"/>
          <p:nvPr/>
        </p:nvSpPr>
        <p:spPr>
          <a:xfrm>
            <a:off x="228564" y="826886"/>
            <a:ext cx="8183050" cy="830997"/>
          </a:xfrm>
          <a:prstGeom prst="rect">
            <a:avLst/>
          </a:prstGeom>
          <a:noFill/>
        </p:spPr>
        <p:txBody>
          <a:bodyPr wrap="square" rtlCol="0">
            <a:spAutoFit/>
          </a:bodyPr>
          <a:lstStyle/>
          <a:p>
            <a:r>
              <a:rPr lang="fr-FR" sz="2400" b="1" dirty="0">
                <a:solidFill>
                  <a:srgbClr val="5A5959"/>
                </a:solidFill>
              </a:rPr>
              <a:t>% d’AS par fourchette estimée du montant mensuel moyen du loyer en Francs Congolais, par ZS : </a:t>
            </a:r>
            <a:endParaRPr lang="fr-FR" sz="1600" b="1" dirty="0">
              <a:solidFill>
                <a:srgbClr val="5A5959"/>
              </a:solidFill>
            </a:endParaRPr>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2161534091"/>
              </p:ext>
            </p:extLst>
          </p:nvPr>
        </p:nvGraphicFramePr>
        <p:xfrm>
          <a:off x="228564" y="1604157"/>
          <a:ext cx="8183052" cy="4896033"/>
        </p:xfrm>
        <a:graphic>
          <a:graphicData uri="http://schemas.openxmlformats.org/drawingml/2006/table">
            <a:tbl>
              <a:tblPr/>
              <a:tblGrid>
                <a:gridCol w="1138237">
                  <a:extLst>
                    <a:ext uri="{9D8B030D-6E8A-4147-A177-3AD203B41FA5}">
                      <a16:colId xmlns:a16="http://schemas.microsoft.com/office/drawing/2014/main" val="3422047318"/>
                    </a:ext>
                  </a:extLst>
                </a:gridCol>
                <a:gridCol w="805070">
                  <a:extLst>
                    <a:ext uri="{9D8B030D-6E8A-4147-A177-3AD203B41FA5}">
                      <a16:colId xmlns:a16="http://schemas.microsoft.com/office/drawing/2014/main" val="112772631"/>
                    </a:ext>
                  </a:extLst>
                </a:gridCol>
                <a:gridCol w="934278">
                  <a:extLst>
                    <a:ext uri="{9D8B030D-6E8A-4147-A177-3AD203B41FA5}">
                      <a16:colId xmlns:a16="http://schemas.microsoft.com/office/drawing/2014/main" val="178323447"/>
                    </a:ext>
                  </a:extLst>
                </a:gridCol>
                <a:gridCol w="894522">
                  <a:extLst>
                    <a:ext uri="{9D8B030D-6E8A-4147-A177-3AD203B41FA5}">
                      <a16:colId xmlns:a16="http://schemas.microsoft.com/office/drawing/2014/main" val="1434151312"/>
                    </a:ext>
                  </a:extLst>
                </a:gridCol>
                <a:gridCol w="944217">
                  <a:extLst>
                    <a:ext uri="{9D8B030D-6E8A-4147-A177-3AD203B41FA5}">
                      <a16:colId xmlns:a16="http://schemas.microsoft.com/office/drawing/2014/main" val="3271351660"/>
                    </a:ext>
                  </a:extLst>
                </a:gridCol>
                <a:gridCol w="904461">
                  <a:extLst>
                    <a:ext uri="{9D8B030D-6E8A-4147-A177-3AD203B41FA5}">
                      <a16:colId xmlns:a16="http://schemas.microsoft.com/office/drawing/2014/main" val="3316989296"/>
                    </a:ext>
                  </a:extLst>
                </a:gridCol>
                <a:gridCol w="743811">
                  <a:extLst>
                    <a:ext uri="{9D8B030D-6E8A-4147-A177-3AD203B41FA5}">
                      <a16:colId xmlns:a16="http://schemas.microsoft.com/office/drawing/2014/main" val="2272834505"/>
                    </a:ext>
                  </a:extLst>
                </a:gridCol>
                <a:gridCol w="1025354">
                  <a:extLst>
                    <a:ext uri="{9D8B030D-6E8A-4147-A177-3AD203B41FA5}">
                      <a16:colId xmlns:a16="http://schemas.microsoft.com/office/drawing/2014/main" val="2741417182"/>
                    </a:ext>
                  </a:extLst>
                </a:gridCol>
                <a:gridCol w="793102">
                  <a:extLst>
                    <a:ext uri="{9D8B030D-6E8A-4147-A177-3AD203B41FA5}">
                      <a16:colId xmlns:a16="http://schemas.microsoft.com/office/drawing/2014/main" val="427135938"/>
                    </a:ext>
                  </a:extLst>
                </a:gridCol>
              </a:tblGrid>
              <a:tr h="885751">
                <a:tc>
                  <a:txBody>
                    <a:bodyPr/>
                    <a:lstStyle/>
                    <a:p>
                      <a:pPr algn="l" fontAlgn="b"/>
                      <a:r>
                        <a:rPr lang="en-US" sz="900" b="1" i="0" u="none" strike="noStrike" dirty="0">
                          <a:solidFill>
                            <a:srgbClr val="000000"/>
                          </a:solidFill>
                          <a:effectLst/>
                          <a:latin typeface="Calibri" panose="020F0502020204030204" pitchFamily="34" charset="0"/>
                        </a:rPr>
                        <a:t> </a:t>
                      </a:r>
                    </a:p>
                  </a:txBody>
                  <a:tcPr marL="6533" marR="6533" marT="6533" marB="0" anchor="b">
                    <a:lnL>
                      <a:noFill/>
                    </a:lnL>
                    <a:lnR>
                      <a:noFill/>
                    </a:lnR>
                    <a:lnT>
                      <a:noFill/>
                    </a:lnT>
                    <a:lnB w="6350" cap="flat" cmpd="sng" algn="ctr">
                      <a:solidFill>
                        <a:srgbClr val="C4D79B"/>
                      </a:solidFill>
                      <a:prstDash val="solid"/>
                      <a:round/>
                      <a:headEnd type="none" w="med" len="med"/>
                      <a:tailEnd type="none" w="med" len="med"/>
                    </a:lnB>
                  </a:tcPr>
                </a:tc>
                <a:tc>
                  <a:txBody>
                    <a:bodyPr/>
                    <a:lstStyle/>
                    <a:p>
                      <a:pPr algn="ctr" fontAlgn="b"/>
                      <a:r>
                        <a:rPr lang="en-US" sz="1800" b="1" i="0" u="none" strike="noStrike" dirty="0" err="1">
                          <a:solidFill>
                            <a:srgbClr val="5A5959"/>
                          </a:solidFill>
                          <a:effectLst/>
                          <a:latin typeface="Arial Narrow" panose="020B0606020202030204" pitchFamily="34" charset="0"/>
                        </a:rPr>
                        <a:t>Moins</a:t>
                      </a:r>
                      <a:r>
                        <a:rPr lang="en-US" sz="1800" b="1" i="0" u="none" strike="noStrike" dirty="0">
                          <a:solidFill>
                            <a:srgbClr val="5A5959"/>
                          </a:solidFill>
                          <a:effectLst/>
                          <a:latin typeface="Arial Narrow" panose="020B0606020202030204" pitchFamily="34" charset="0"/>
                        </a:rPr>
                        <a:t> de 5 000 FC</a:t>
                      </a:r>
                    </a:p>
                  </a:txBody>
                  <a:tcPr marL="6533" marR="6533" marT="6533" marB="0" anchor="ctr">
                    <a:lnL>
                      <a:noFill/>
                    </a:lnL>
                    <a:lnR>
                      <a:noFill/>
                    </a:lnR>
                    <a:lnT>
                      <a:noFill/>
                    </a:lnT>
                    <a:lnB>
                      <a:noFill/>
                    </a:lnB>
                  </a:tcPr>
                </a:tc>
                <a:tc>
                  <a:txBody>
                    <a:bodyPr/>
                    <a:lstStyle/>
                    <a:p>
                      <a:pPr algn="ctr" fontAlgn="b"/>
                      <a:r>
                        <a:rPr lang="fr-FR" sz="1800" b="1" i="0" u="none" strike="noStrike" dirty="0">
                          <a:solidFill>
                            <a:srgbClr val="5A5959"/>
                          </a:solidFill>
                          <a:effectLst/>
                          <a:latin typeface="Arial Narrow" panose="020B0606020202030204" pitchFamily="34" charset="0"/>
                        </a:rPr>
                        <a:t>Entre 5000 et 15000 FC</a:t>
                      </a:r>
                    </a:p>
                  </a:txBody>
                  <a:tcPr marL="6533" marR="6533" marT="6533" marB="0" anchor="ctr">
                    <a:lnL>
                      <a:noFill/>
                    </a:lnL>
                    <a:lnR>
                      <a:noFill/>
                    </a:lnR>
                    <a:lnT>
                      <a:noFill/>
                    </a:lnT>
                    <a:lnB>
                      <a:noFill/>
                    </a:lnB>
                  </a:tcPr>
                </a:tc>
                <a:tc>
                  <a:txBody>
                    <a:bodyPr/>
                    <a:lstStyle/>
                    <a:p>
                      <a:pPr algn="ctr" fontAlgn="b"/>
                      <a:r>
                        <a:rPr lang="fr-FR" sz="1800" b="1" i="0" u="none" strike="noStrike" dirty="0">
                          <a:solidFill>
                            <a:srgbClr val="5A5959"/>
                          </a:solidFill>
                          <a:effectLst/>
                          <a:latin typeface="Arial Narrow" panose="020B0606020202030204" pitchFamily="34" charset="0"/>
                        </a:rPr>
                        <a:t>Entre 15000 et 25000 FC</a:t>
                      </a:r>
                    </a:p>
                  </a:txBody>
                  <a:tcPr marL="6533" marR="6533" marT="6533" marB="0" anchor="ctr">
                    <a:lnL>
                      <a:noFill/>
                    </a:lnL>
                    <a:lnR>
                      <a:noFill/>
                    </a:lnR>
                    <a:lnT>
                      <a:noFill/>
                    </a:lnT>
                    <a:lnB>
                      <a:noFill/>
                    </a:lnB>
                  </a:tcPr>
                </a:tc>
                <a:tc>
                  <a:txBody>
                    <a:bodyPr/>
                    <a:lstStyle/>
                    <a:p>
                      <a:pPr algn="ctr" fontAlgn="b"/>
                      <a:r>
                        <a:rPr lang="en-US" sz="1800" b="1" i="0" u="none" strike="noStrike" dirty="0">
                          <a:solidFill>
                            <a:srgbClr val="5A5959"/>
                          </a:solidFill>
                          <a:effectLst/>
                          <a:latin typeface="Arial Narrow" panose="020B0606020202030204" pitchFamily="34" charset="0"/>
                        </a:rPr>
                        <a:t>Plus de 25000 FC</a:t>
                      </a:r>
                    </a:p>
                  </a:txBody>
                  <a:tcPr marL="6533" marR="6533" marT="6533" marB="0" anchor="ctr">
                    <a:lnL>
                      <a:noFill/>
                    </a:lnL>
                    <a:lnR>
                      <a:noFill/>
                    </a:lnR>
                    <a:lnT>
                      <a:noFill/>
                    </a:lnT>
                    <a:lnB>
                      <a:noFill/>
                    </a:lnB>
                  </a:tcPr>
                </a:tc>
                <a:tc>
                  <a:txBody>
                    <a:bodyPr/>
                    <a:lstStyle/>
                    <a:p>
                      <a:pPr algn="ctr" fontAlgn="b"/>
                      <a:r>
                        <a:rPr lang="en-US" sz="1800" b="1" i="0" u="none" strike="noStrike" dirty="0">
                          <a:solidFill>
                            <a:srgbClr val="5A5959"/>
                          </a:solidFill>
                          <a:effectLst/>
                          <a:latin typeface="Arial Narrow" panose="020B0606020202030204" pitchFamily="34" charset="0"/>
                        </a:rPr>
                        <a:t>Ne </a:t>
                      </a:r>
                      <a:r>
                        <a:rPr lang="en-US" sz="1800" b="1" i="0" u="none" strike="noStrike" dirty="0" err="1">
                          <a:solidFill>
                            <a:srgbClr val="5A5959"/>
                          </a:solidFill>
                          <a:effectLst/>
                          <a:latin typeface="Arial Narrow" panose="020B0606020202030204" pitchFamily="34" charset="0"/>
                        </a:rPr>
                        <a:t>sait</a:t>
                      </a:r>
                      <a:r>
                        <a:rPr lang="en-US" sz="1800" b="1" i="0" u="none" strike="noStrike" dirty="0">
                          <a:solidFill>
                            <a:srgbClr val="5A5959"/>
                          </a:solidFill>
                          <a:effectLst/>
                          <a:latin typeface="Arial Narrow" panose="020B0606020202030204" pitchFamily="34" charset="0"/>
                        </a:rPr>
                        <a:t> pas</a:t>
                      </a:r>
                    </a:p>
                  </a:txBody>
                  <a:tcPr marL="6533" marR="6533" marT="6533" marB="0" anchor="ctr">
                    <a:lnL>
                      <a:noFill/>
                    </a:lnL>
                    <a:lnR>
                      <a:noFill/>
                    </a:lnR>
                    <a:lnT>
                      <a:noFill/>
                    </a:lnT>
                    <a:lnB>
                      <a:noFill/>
                    </a:lnB>
                  </a:tcPr>
                </a:tc>
                <a:tc>
                  <a:txBody>
                    <a:bodyPr/>
                    <a:lstStyle/>
                    <a:p>
                      <a:pPr algn="ctr" fontAlgn="b"/>
                      <a:r>
                        <a:rPr lang="en-US" sz="1800" b="1" i="0" u="none" strike="noStrike" dirty="0">
                          <a:solidFill>
                            <a:srgbClr val="5A5959"/>
                          </a:solidFill>
                          <a:effectLst/>
                          <a:latin typeface="Arial Narrow" panose="020B0606020202030204" pitchFamily="34" charset="0"/>
                        </a:rPr>
                        <a:t>Travail</a:t>
                      </a:r>
                    </a:p>
                  </a:txBody>
                  <a:tcPr marL="6533" marR="6533" marT="6533" marB="0" anchor="ctr">
                    <a:lnL>
                      <a:noFill/>
                    </a:lnL>
                    <a:lnR>
                      <a:noFill/>
                    </a:lnR>
                    <a:lnT>
                      <a:noFill/>
                    </a:lnT>
                    <a:lnB>
                      <a:noFill/>
                    </a:lnB>
                  </a:tcPr>
                </a:tc>
                <a:tc>
                  <a:txBody>
                    <a:bodyPr/>
                    <a:lstStyle/>
                    <a:p>
                      <a:pPr algn="ctr" fontAlgn="b"/>
                      <a:r>
                        <a:rPr lang="fr-FR" sz="1800" b="1" i="0" u="none" strike="noStrike" dirty="0">
                          <a:solidFill>
                            <a:srgbClr val="5A5959"/>
                          </a:solidFill>
                          <a:effectLst/>
                          <a:latin typeface="Arial Narrow" panose="020B0606020202030204" pitchFamily="34" charset="0"/>
                        </a:rPr>
                        <a:t>Pas de possibilité de location</a:t>
                      </a:r>
                    </a:p>
                  </a:txBody>
                  <a:tcPr marL="6533" marR="6533" marT="6533"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Arial Narrow" panose="020B0606020202030204" pitchFamily="34" charset="0"/>
                        </a:rPr>
                        <a:t>Autre</a:t>
                      </a:r>
                      <a:endParaRPr lang="en-US" sz="1800" b="1" i="0" u="none" strike="noStrike" dirty="0">
                        <a:solidFill>
                          <a:srgbClr val="5A5959"/>
                        </a:solidFill>
                        <a:effectLst/>
                        <a:latin typeface="Arial Narrow" panose="020B0606020202030204" pitchFamily="34" charset="0"/>
                      </a:endParaRPr>
                    </a:p>
                  </a:txBody>
                  <a:tcPr marL="6533" marR="6533" marT="6533" marB="0" anchor="ctr">
                    <a:lnL>
                      <a:noFill/>
                    </a:lnL>
                    <a:lnR>
                      <a:noFill/>
                    </a:lnR>
                    <a:lnT>
                      <a:noFill/>
                    </a:lnT>
                    <a:lnB>
                      <a:noFill/>
                    </a:lnB>
                  </a:tcPr>
                </a:tc>
                <a:extLst>
                  <a:ext uri="{0D108BD9-81ED-4DB2-BD59-A6C34878D82A}">
                    <a16:rowId xmlns:a16="http://schemas.microsoft.com/office/drawing/2014/main" val="1967771951"/>
                  </a:ext>
                </a:extLst>
              </a:tr>
              <a:tr h="488208">
                <a:tc>
                  <a:txBody>
                    <a:bodyPr/>
                    <a:lstStyle/>
                    <a:p>
                      <a:pPr algn="ctr" fontAlgn="b"/>
                      <a:r>
                        <a:rPr lang="en-US" sz="1800" b="1" i="0" u="none" strike="noStrike" dirty="0" err="1">
                          <a:solidFill>
                            <a:srgbClr val="5A5959"/>
                          </a:solidFill>
                          <a:effectLst/>
                          <a:latin typeface="Arial Narrow" panose="020B0606020202030204" pitchFamily="34" charset="0"/>
                        </a:rPr>
                        <a:t>Kabambare</a:t>
                      </a:r>
                      <a:endParaRPr lang="en-US" sz="1800" b="1" i="0" u="none" strike="noStrike" dirty="0">
                        <a:solidFill>
                          <a:srgbClr val="5A5959"/>
                        </a:solidFill>
                        <a:effectLst/>
                        <a:latin typeface="Arial Narrow" panose="020B0606020202030204" pitchFamily="34" charset="0"/>
                      </a:endParaRPr>
                    </a:p>
                  </a:txBody>
                  <a:tcPr marL="78397" marR="6533" marT="6533" marB="0" anchor="ctr">
                    <a:lnL>
                      <a:noFill/>
                    </a:lnL>
                    <a:lnR>
                      <a:noFill/>
                    </a:lnR>
                    <a:lnT w="6350" cap="flat" cmpd="sng" algn="ctr">
                      <a:solidFill>
                        <a:srgbClr val="C4D79B"/>
                      </a:solidFill>
                      <a:prstDash val="solid"/>
                      <a:round/>
                      <a:headEnd type="none" w="med" len="med"/>
                      <a:tailEnd type="none" w="med" len="med"/>
                    </a:lnT>
                    <a:lnB>
                      <a:noFill/>
                    </a:lnB>
                  </a:tcPr>
                </a:tc>
                <a:tc>
                  <a:txBody>
                    <a:bodyPr/>
                    <a:lstStyle/>
                    <a:p>
                      <a:pPr algn="r" fontAlgn="b"/>
                      <a:r>
                        <a:rPr lang="en-US" sz="1800" b="0" i="0" u="none" strike="noStrike" dirty="0">
                          <a:solidFill>
                            <a:srgbClr val="595959"/>
                          </a:solidFill>
                          <a:effectLst/>
                          <a:latin typeface="Arial Narrow" panose="020B0606020202030204" pitchFamily="34" charset="0"/>
                        </a:rPr>
                        <a:t>33%</a:t>
                      </a:r>
                    </a:p>
                  </a:txBody>
                  <a:tcPr marL="6533" marR="6533" marT="6533" marB="0" anchor="b">
                    <a:lnL>
                      <a:noFill/>
                    </a:lnL>
                    <a:lnR>
                      <a:noFill/>
                    </a:lnR>
                    <a:lnT>
                      <a:noFill/>
                    </a:lnT>
                    <a:lnB>
                      <a:noFill/>
                    </a:lnB>
                    <a:solidFill>
                      <a:srgbClr val="F6A0A0"/>
                    </a:solidFill>
                  </a:tcPr>
                </a:tc>
                <a:tc>
                  <a:txBody>
                    <a:bodyPr/>
                    <a:lstStyle/>
                    <a:p>
                      <a:pPr algn="r" fontAlgn="b"/>
                      <a:r>
                        <a:rPr lang="en-US" sz="1800" b="0" i="0" u="none" strike="noStrike" dirty="0">
                          <a:solidFill>
                            <a:srgbClr val="595959"/>
                          </a:solidFill>
                          <a:effectLst/>
                          <a:latin typeface="Arial Narrow" panose="020B0606020202030204" pitchFamily="34" charset="0"/>
                        </a:rPr>
                        <a:t>33%</a:t>
                      </a:r>
                    </a:p>
                  </a:txBody>
                  <a:tcPr marL="6533" marR="6533" marT="6533" marB="0" anchor="b">
                    <a:lnL>
                      <a:noFill/>
                    </a:lnL>
                    <a:lnR>
                      <a:noFill/>
                    </a:lnR>
                    <a:lnT>
                      <a:noFill/>
                    </a:lnT>
                    <a:lnB>
                      <a:noFill/>
                    </a:lnB>
                    <a:solidFill>
                      <a:srgbClr val="F6A0A0"/>
                    </a:solidFill>
                  </a:tcPr>
                </a:tc>
                <a:tc>
                  <a:txBody>
                    <a:bodyPr/>
                    <a:lstStyle/>
                    <a:p>
                      <a:pPr algn="r" fontAlgn="b"/>
                      <a:r>
                        <a:rPr lang="en-US" sz="1800" b="0" i="0" u="none" strike="noStrike" dirty="0">
                          <a:solidFill>
                            <a:srgbClr val="595959"/>
                          </a:solidFill>
                          <a:effectLst/>
                          <a:latin typeface="Arial Narrow" panose="020B0606020202030204" pitchFamily="34" charset="0"/>
                        </a:rPr>
                        <a:t>17%</a:t>
                      </a:r>
                    </a:p>
                  </a:txBody>
                  <a:tcPr marL="6533" marR="6533" marT="6533" marB="0" anchor="b">
                    <a:lnL>
                      <a:noFill/>
                    </a:lnL>
                    <a:lnR>
                      <a:noFill/>
                    </a:lnR>
                    <a:lnT>
                      <a:noFill/>
                    </a:lnT>
                    <a:lnB>
                      <a:noFill/>
                    </a:lnB>
                    <a:solidFill>
                      <a:srgbClr val="F9BDBD"/>
                    </a:solidFill>
                  </a:tcPr>
                </a:tc>
                <a:tc>
                  <a:txBody>
                    <a:bodyPr/>
                    <a:lstStyle/>
                    <a:p>
                      <a:pPr algn="r" fontAlgn="b"/>
                      <a:r>
                        <a:rPr lang="en-US" sz="1800" b="0" i="0" u="none" strike="noStrike" dirty="0">
                          <a:solidFill>
                            <a:srgbClr val="595959"/>
                          </a:solidFill>
                          <a:effectLst/>
                          <a:latin typeface="Arial Narrow" panose="020B0606020202030204" pitchFamily="34" charset="0"/>
                        </a:rPr>
                        <a:t>8%</a:t>
                      </a:r>
                    </a:p>
                  </a:txBody>
                  <a:tcPr marL="6533" marR="6533" marT="6533" marB="0" anchor="b">
                    <a:lnL>
                      <a:noFill/>
                    </a:lnL>
                    <a:lnR>
                      <a:noFill/>
                    </a:lnR>
                    <a:lnT>
                      <a:noFill/>
                    </a:lnT>
                    <a:lnB>
                      <a:noFill/>
                    </a:lnB>
                    <a:solidFill>
                      <a:srgbClr val="FACCCC"/>
                    </a:solidFill>
                  </a:tcPr>
                </a:tc>
                <a:tc>
                  <a:txBody>
                    <a:bodyPr/>
                    <a:lstStyle/>
                    <a:p>
                      <a:pPr algn="r" fontAlgn="b"/>
                      <a:r>
                        <a:rPr lang="en-US" sz="1800" b="0" i="0" u="none" strike="noStrike" dirty="0">
                          <a:solidFill>
                            <a:srgbClr val="595959"/>
                          </a:solidFill>
                          <a:effectLst/>
                          <a:latin typeface="Arial Narrow" panose="020B0606020202030204" pitchFamily="34" charset="0"/>
                        </a:rPr>
                        <a:t>8%</a:t>
                      </a:r>
                    </a:p>
                  </a:txBody>
                  <a:tcPr marL="6533" marR="6533" marT="6533" marB="0" anchor="b">
                    <a:lnL>
                      <a:noFill/>
                    </a:lnL>
                    <a:lnR>
                      <a:noFill/>
                    </a:lnR>
                    <a:lnT>
                      <a:noFill/>
                    </a:lnT>
                    <a:lnB>
                      <a:noFill/>
                    </a:lnB>
                    <a:solidFill>
                      <a:srgbClr val="FACCCC"/>
                    </a:solidFill>
                  </a:tcPr>
                </a:tc>
                <a:tc>
                  <a:txBody>
                    <a:bodyPr/>
                    <a:lstStyle/>
                    <a:p>
                      <a:pPr algn="r" fontAlgn="b"/>
                      <a:r>
                        <a:rPr lang="en-US" sz="1800" b="0" i="0" u="none" strike="noStrike" dirty="0">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extLst>
                  <a:ext uri="{0D108BD9-81ED-4DB2-BD59-A6C34878D82A}">
                    <a16:rowId xmlns:a16="http://schemas.microsoft.com/office/drawing/2014/main" val="2194046066"/>
                  </a:ext>
                </a:extLst>
              </a:tr>
              <a:tr h="488208">
                <a:tc>
                  <a:txBody>
                    <a:bodyPr/>
                    <a:lstStyle/>
                    <a:p>
                      <a:pPr algn="ctr" fontAlgn="b"/>
                      <a:r>
                        <a:rPr lang="en-US" sz="1800" b="1" i="0" u="none" strike="noStrike" dirty="0" err="1">
                          <a:solidFill>
                            <a:srgbClr val="5A5959"/>
                          </a:solidFill>
                          <a:effectLst/>
                          <a:latin typeface="Arial Narrow" panose="020B0606020202030204" pitchFamily="34" charset="0"/>
                        </a:rPr>
                        <a:t>Saramabila</a:t>
                      </a:r>
                      <a:endParaRPr lang="en-US" sz="1800" b="1" i="0" u="none" strike="noStrike" dirty="0">
                        <a:solidFill>
                          <a:srgbClr val="5A5959"/>
                        </a:solidFill>
                        <a:effectLst/>
                        <a:latin typeface="Arial Narrow" panose="020B0606020202030204" pitchFamily="34" charset="0"/>
                      </a:endParaRPr>
                    </a:p>
                  </a:txBody>
                  <a:tcPr marL="78397" marR="6533" marT="6533" marB="0" anchor="ctr">
                    <a:lnL>
                      <a:noFill/>
                    </a:lnL>
                    <a:lnR>
                      <a:noFill/>
                    </a:lnR>
                    <a:lnT>
                      <a:noFill/>
                    </a:lnT>
                    <a:lnB>
                      <a:noFill/>
                    </a:lnB>
                  </a:tcPr>
                </a:tc>
                <a:tc>
                  <a:txBody>
                    <a:bodyPr/>
                    <a:lstStyle/>
                    <a:p>
                      <a:pPr algn="r" fontAlgn="b"/>
                      <a:r>
                        <a:rPr lang="en-US" sz="1800" b="0" i="0" u="none" strike="noStrike" dirty="0">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dirty="0">
                          <a:solidFill>
                            <a:srgbClr val="595959"/>
                          </a:solidFill>
                          <a:effectLst/>
                          <a:latin typeface="Arial Narrow" panose="020B0606020202030204" pitchFamily="34" charset="0"/>
                        </a:rPr>
                        <a:t>17%</a:t>
                      </a:r>
                    </a:p>
                  </a:txBody>
                  <a:tcPr marL="6533" marR="6533" marT="6533" marB="0" anchor="b">
                    <a:lnL>
                      <a:noFill/>
                    </a:lnL>
                    <a:lnR>
                      <a:noFill/>
                    </a:lnR>
                    <a:lnT>
                      <a:noFill/>
                    </a:lnT>
                    <a:lnB>
                      <a:noFill/>
                    </a:lnB>
                    <a:solidFill>
                      <a:srgbClr val="F9BDBD"/>
                    </a:solidFill>
                  </a:tcPr>
                </a:tc>
                <a:tc>
                  <a:txBody>
                    <a:bodyPr/>
                    <a:lstStyle/>
                    <a:p>
                      <a:pPr algn="r" fontAlgn="b"/>
                      <a:r>
                        <a:rPr lang="en-US" sz="1800" b="0" i="0" u="none" strike="noStrike" dirty="0">
                          <a:solidFill>
                            <a:srgbClr val="595959"/>
                          </a:solidFill>
                          <a:effectLst/>
                          <a:latin typeface="Arial Narrow" panose="020B0606020202030204" pitchFamily="34" charset="0"/>
                        </a:rPr>
                        <a:t>44%</a:t>
                      </a:r>
                    </a:p>
                  </a:txBody>
                  <a:tcPr marL="6533" marR="6533" marT="6533" marB="0" anchor="b">
                    <a:lnL>
                      <a:noFill/>
                    </a:lnL>
                    <a:lnR>
                      <a:noFill/>
                    </a:lnR>
                    <a:lnT>
                      <a:noFill/>
                    </a:lnT>
                    <a:lnB>
                      <a:noFill/>
                    </a:lnB>
                    <a:solidFill>
                      <a:srgbClr val="F48C8D"/>
                    </a:solidFill>
                  </a:tcPr>
                </a:tc>
                <a:tc>
                  <a:txBody>
                    <a:bodyPr/>
                    <a:lstStyle/>
                    <a:p>
                      <a:pPr algn="r" fontAlgn="b"/>
                      <a:r>
                        <a:rPr lang="en-US" sz="1800" b="0" i="0" u="none" strike="noStrike" dirty="0">
                          <a:solidFill>
                            <a:srgbClr val="595959"/>
                          </a:solidFill>
                          <a:effectLst/>
                          <a:latin typeface="Arial Narrow" panose="020B0606020202030204" pitchFamily="34" charset="0"/>
                        </a:rPr>
                        <a:t>17%</a:t>
                      </a:r>
                    </a:p>
                  </a:txBody>
                  <a:tcPr marL="6533" marR="6533" marT="6533" marB="0" anchor="b">
                    <a:lnL>
                      <a:noFill/>
                    </a:lnL>
                    <a:lnR>
                      <a:noFill/>
                    </a:lnR>
                    <a:lnT>
                      <a:noFill/>
                    </a:lnT>
                    <a:lnB>
                      <a:noFill/>
                    </a:lnB>
                    <a:solidFill>
                      <a:srgbClr val="F9BDBD"/>
                    </a:solidFill>
                  </a:tcPr>
                </a:tc>
                <a:tc>
                  <a:txBody>
                    <a:bodyPr/>
                    <a:lstStyle/>
                    <a:p>
                      <a:pPr algn="r" fontAlgn="b"/>
                      <a:r>
                        <a:rPr lang="en-US" sz="1800" b="0" i="0" u="none" strike="noStrike">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extLst>
                  <a:ext uri="{0D108BD9-81ED-4DB2-BD59-A6C34878D82A}">
                    <a16:rowId xmlns:a16="http://schemas.microsoft.com/office/drawing/2014/main" val="2699813652"/>
                  </a:ext>
                </a:extLst>
              </a:tr>
              <a:tr h="488208">
                <a:tc>
                  <a:txBody>
                    <a:bodyPr/>
                    <a:lstStyle/>
                    <a:p>
                      <a:pPr algn="ctr" fontAlgn="b"/>
                      <a:r>
                        <a:rPr lang="en-US" sz="1800" b="1" i="0" u="none" strike="noStrike" dirty="0" err="1">
                          <a:solidFill>
                            <a:srgbClr val="5A5959"/>
                          </a:solidFill>
                          <a:effectLst/>
                          <a:latin typeface="Arial Narrow" panose="020B0606020202030204" pitchFamily="34" charset="0"/>
                        </a:rPr>
                        <a:t>Fizi</a:t>
                      </a:r>
                      <a:endParaRPr lang="en-US" sz="1800" b="1" i="0" u="none" strike="noStrike" dirty="0">
                        <a:solidFill>
                          <a:srgbClr val="5A5959"/>
                        </a:solidFill>
                        <a:effectLst/>
                        <a:latin typeface="Arial Narrow" panose="020B0606020202030204" pitchFamily="34" charset="0"/>
                      </a:endParaRPr>
                    </a:p>
                  </a:txBody>
                  <a:tcPr marL="78397" marR="6533" marT="6533" marB="0" anchor="ctr">
                    <a:lnL>
                      <a:noFill/>
                    </a:lnL>
                    <a:lnR>
                      <a:noFill/>
                    </a:lnR>
                    <a:lnT>
                      <a:noFill/>
                    </a:lnT>
                    <a:lnB>
                      <a:noFill/>
                    </a:lnB>
                  </a:tcPr>
                </a:tc>
                <a:tc>
                  <a:txBody>
                    <a:bodyPr/>
                    <a:lstStyle/>
                    <a:p>
                      <a:pPr algn="r" fontAlgn="b"/>
                      <a:r>
                        <a:rPr lang="en-US" sz="1800" b="0" i="0" u="none" strike="noStrike" dirty="0">
                          <a:solidFill>
                            <a:srgbClr val="595959"/>
                          </a:solidFill>
                          <a:effectLst/>
                          <a:latin typeface="Arial Narrow" panose="020B0606020202030204" pitchFamily="34" charset="0"/>
                        </a:rPr>
                        <a:t>16%</a:t>
                      </a:r>
                    </a:p>
                  </a:txBody>
                  <a:tcPr marL="6533" marR="6533" marT="6533" marB="0" anchor="b">
                    <a:lnL>
                      <a:noFill/>
                    </a:lnL>
                    <a:lnR>
                      <a:noFill/>
                    </a:lnR>
                    <a:lnT>
                      <a:noFill/>
                    </a:lnT>
                    <a:lnB>
                      <a:noFill/>
                    </a:lnB>
                    <a:solidFill>
                      <a:srgbClr val="F9BFBF"/>
                    </a:solidFill>
                  </a:tcPr>
                </a:tc>
                <a:tc>
                  <a:txBody>
                    <a:bodyPr/>
                    <a:lstStyle/>
                    <a:p>
                      <a:pPr algn="r" fontAlgn="b"/>
                      <a:r>
                        <a:rPr lang="en-US" sz="1800" b="0" i="0" u="none" strike="noStrike">
                          <a:solidFill>
                            <a:srgbClr val="595959"/>
                          </a:solidFill>
                          <a:effectLst/>
                          <a:latin typeface="Arial Narrow" panose="020B0606020202030204" pitchFamily="34" charset="0"/>
                        </a:rPr>
                        <a:t>74%</a:t>
                      </a:r>
                    </a:p>
                  </a:txBody>
                  <a:tcPr marL="6533" marR="6533" marT="6533" marB="0" anchor="b">
                    <a:lnL>
                      <a:noFill/>
                    </a:lnL>
                    <a:lnR>
                      <a:noFill/>
                    </a:lnR>
                    <a:lnT>
                      <a:noFill/>
                    </a:lnT>
                    <a:lnB>
                      <a:noFill/>
                    </a:lnB>
                    <a:solidFill>
                      <a:srgbClr val="EE5859"/>
                    </a:solidFill>
                  </a:tcPr>
                </a:tc>
                <a:tc>
                  <a:txBody>
                    <a:bodyPr/>
                    <a:lstStyle/>
                    <a:p>
                      <a:pPr algn="r" fontAlgn="b"/>
                      <a:r>
                        <a:rPr lang="en-US" sz="1800" b="0" i="0" u="none" strike="noStrike" dirty="0">
                          <a:solidFill>
                            <a:srgbClr val="595959"/>
                          </a:solidFill>
                          <a:effectLst/>
                          <a:latin typeface="Arial Narrow" panose="020B0606020202030204" pitchFamily="34" charset="0"/>
                        </a:rPr>
                        <a:t>5%</a:t>
                      </a:r>
                    </a:p>
                  </a:txBody>
                  <a:tcPr marL="6533" marR="6533" marT="6533" marB="0" anchor="b">
                    <a:lnL>
                      <a:noFill/>
                    </a:lnL>
                    <a:lnR>
                      <a:noFill/>
                    </a:lnR>
                    <a:lnT>
                      <a:noFill/>
                    </a:lnT>
                    <a:lnB>
                      <a:noFill/>
                    </a:lnB>
                    <a:solidFill>
                      <a:srgbClr val="FBD1D1"/>
                    </a:solidFill>
                  </a:tcPr>
                </a:tc>
                <a:tc>
                  <a:txBody>
                    <a:bodyPr/>
                    <a:lstStyle/>
                    <a:p>
                      <a:pPr algn="r" fontAlgn="b"/>
                      <a:r>
                        <a:rPr lang="en-US" sz="1800" b="0" i="0" u="none" strike="noStrike" dirty="0">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dirty="0">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dirty="0">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dirty="0">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extLst>
                  <a:ext uri="{0D108BD9-81ED-4DB2-BD59-A6C34878D82A}">
                    <a16:rowId xmlns:a16="http://schemas.microsoft.com/office/drawing/2014/main" val="3335761876"/>
                  </a:ext>
                </a:extLst>
              </a:tr>
              <a:tr h="488208">
                <a:tc>
                  <a:txBody>
                    <a:bodyPr/>
                    <a:lstStyle/>
                    <a:p>
                      <a:pPr algn="ctr" fontAlgn="b"/>
                      <a:r>
                        <a:rPr lang="en-US" sz="1800" b="1" i="0" u="none" strike="noStrike" dirty="0" err="1">
                          <a:solidFill>
                            <a:srgbClr val="5A5959"/>
                          </a:solidFill>
                          <a:effectLst/>
                          <a:latin typeface="Arial Narrow" panose="020B0606020202030204" pitchFamily="34" charset="0"/>
                        </a:rPr>
                        <a:t>Kalehe</a:t>
                      </a:r>
                      <a:endParaRPr lang="en-US" sz="1800" b="1" i="0" u="none" strike="noStrike" dirty="0">
                        <a:solidFill>
                          <a:srgbClr val="5A5959"/>
                        </a:solidFill>
                        <a:effectLst/>
                        <a:latin typeface="Arial Narrow" panose="020B0606020202030204" pitchFamily="34" charset="0"/>
                      </a:endParaRPr>
                    </a:p>
                  </a:txBody>
                  <a:tcPr marL="78397" marR="6533" marT="6533" marB="0" anchor="ctr">
                    <a:lnL>
                      <a:noFill/>
                    </a:lnL>
                    <a:lnR>
                      <a:noFill/>
                    </a:lnR>
                    <a:lnT>
                      <a:noFill/>
                    </a:lnT>
                    <a:lnB>
                      <a:noFill/>
                    </a:lnB>
                  </a:tcPr>
                </a:tc>
                <a:tc>
                  <a:txBody>
                    <a:bodyPr/>
                    <a:lstStyle/>
                    <a:p>
                      <a:pPr algn="r" fontAlgn="b"/>
                      <a:r>
                        <a:rPr lang="en-US" sz="1800" b="0" i="0" u="none" strike="noStrike" dirty="0">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a:solidFill>
                            <a:srgbClr val="595959"/>
                          </a:solidFill>
                          <a:effectLst/>
                          <a:latin typeface="Arial Narrow" panose="020B0606020202030204" pitchFamily="34" charset="0"/>
                        </a:rPr>
                        <a:t>33%</a:t>
                      </a:r>
                    </a:p>
                  </a:txBody>
                  <a:tcPr marL="6533" marR="6533" marT="6533" marB="0" anchor="b">
                    <a:lnL>
                      <a:noFill/>
                    </a:lnL>
                    <a:lnR>
                      <a:noFill/>
                    </a:lnR>
                    <a:lnT>
                      <a:noFill/>
                    </a:lnT>
                    <a:lnB>
                      <a:noFill/>
                    </a:lnB>
                    <a:solidFill>
                      <a:srgbClr val="F6A0A0"/>
                    </a:solidFill>
                  </a:tcPr>
                </a:tc>
                <a:tc>
                  <a:txBody>
                    <a:bodyPr/>
                    <a:lstStyle/>
                    <a:p>
                      <a:pPr algn="r" fontAlgn="b"/>
                      <a:r>
                        <a:rPr lang="en-US" sz="1800" b="0" i="0" u="none" strike="noStrike" dirty="0">
                          <a:solidFill>
                            <a:srgbClr val="595959"/>
                          </a:solidFill>
                          <a:effectLst/>
                          <a:latin typeface="Arial Narrow" panose="020B0606020202030204" pitchFamily="34" charset="0"/>
                        </a:rPr>
                        <a:t>56%</a:t>
                      </a:r>
                    </a:p>
                  </a:txBody>
                  <a:tcPr marL="6533" marR="6533" marT="6533" marB="0" anchor="b">
                    <a:lnL>
                      <a:noFill/>
                    </a:lnL>
                    <a:lnR>
                      <a:noFill/>
                    </a:lnR>
                    <a:lnT>
                      <a:noFill/>
                    </a:lnT>
                    <a:lnB>
                      <a:noFill/>
                    </a:lnB>
                    <a:solidFill>
                      <a:srgbClr val="F27879"/>
                    </a:solidFill>
                  </a:tcPr>
                </a:tc>
                <a:tc>
                  <a:txBody>
                    <a:bodyPr/>
                    <a:lstStyle/>
                    <a:p>
                      <a:pPr algn="r" fontAlgn="b"/>
                      <a:r>
                        <a:rPr lang="en-US" sz="1800" b="0" i="0" u="none" strike="noStrike" dirty="0">
                          <a:solidFill>
                            <a:srgbClr val="595959"/>
                          </a:solidFill>
                          <a:effectLst/>
                          <a:latin typeface="Arial Narrow" panose="020B0606020202030204" pitchFamily="34" charset="0"/>
                        </a:rPr>
                        <a:t>11%</a:t>
                      </a:r>
                    </a:p>
                  </a:txBody>
                  <a:tcPr marL="6533" marR="6533" marT="6533" marB="0" anchor="b">
                    <a:lnL>
                      <a:noFill/>
                    </a:lnL>
                    <a:lnR>
                      <a:noFill/>
                    </a:lnR>
                    <a:lnT>
                      <a:noFill/>
                    </a:lnT>
                    <a:lnB>
                      <a:noFill/>
                    </a:lnB>
                    <a:solidFill>
                      <a:srgbClr val="FAC7C7"/>
                    </a:solidFill>
                  </a:tcPr>
                </a:tc>
                <a:tc>
                  <a:txBody>
                    <a:bodyPr/>
                    <a:lstStyle/>
                    <a:p>
                      <a:pPr algn="r" fontAlgn="b"/>
                      <a:r>
                        <a:rPr lang="en-US" sz="1800" b="0" i="0" u="none" strike="noStrike" dirty="0">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dirty="0">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dirty="0">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extLst>
                  <a:ext uri="{0D108BD9-81ED-4DB2-BD59-A6C34878D82A}">
                    <a16:rowId xmlns:a16="http://schemas.microsoft.com/office/drawing/2014/main" val="2458885652"/>
                  </a:ext>
                </a:extLst>
              </a:tr>
              <a:tr h="592826">
                <a:tc>
                  <a:txBody>
                    <a:bodyPr/>
                    <a:lstStyle/>
                    <a:p>
                      <a:pPr algn="ctr" fontAlgn="b"/>
                      <a:r>
                        <a:rPr lang="en-US" sz="1800" b="1" i="0" u="none" strike="noStrike" dirty="0" err="1">
                          <a:solidFill>
                            <a:srgbClr val="5A5959"/>
                          </a:solidFill>
                          <a:effectLst/>
                          <a:latin typeface="Arial Narrow" panose="020B0606020202030204" pitchFamily="34" charset="0"/>
                        </a:rPr>
                        <a:t>Kimbi</a:t>
                      </a:r>
                      <a:r>
                        <a:rPr lang="en-US" sz="1800" b="1" i="0" u="none" strike="noStrike" dirty="0">
                          <a:solidFill>
                            <a:srgbClr val="5A5959"/>
                          </a:solidFill>
                          <a:effectLst/>
                          <a:latin typeface="Arial Narrow" panose="020B0606020202030204" pitchFamily="34" charset="0"/>
                        </a:rPr>
                        <a:t> </a:t>
                      </a:r>
                      <a:r>
                        <a:rPr lang="en-US" sz="1800" b="1" i="0" u="none" strike="noStrike" dirty="0" err="1">
                          <a:solidFill>
                            <a:srgbClr val="5A5959"/>
                          </a:solidFill>
                          <a:effectLst/>
                          <a:latin typeface="Arial Narrow" panose="020B0606020202030204" pitchFamily="34" charset="0"/>
                        </a:rPr>
                        <a:t>Lulenge</a:t>
                      </a:r>
                      <a:endParaRPr lang="en-US" sz="1800" b="1" i="0" u="none" strike="noStrike" dirty="0">
                        <a:solidFill>
                          <a:srgbClr val="5A5959"/>
                        </a:solidFill>
                        <a:effectLst/>
                        <a:latin typeface="Arial Narrow" panose="020B0606020202030204" pitchFamily="34" charset="0"/>
                      </a:endParaRPr>
                    </a:p>
                  </a:txBody>
                  <a:tcPr marL="78397" marR="6533" marT="6533" marB="0" anchor="ctr">
                    <a:lnL>
                      <a:noFill/>
                    </a:lnL>
                    <a:lnR>
                      <a:noFill/>
                    </a:lnR>
                    <a:lnT>
                      <a:noFill/>
                    </a:lnT>
                    <a:lnB>
                      <a:noFill/>
                    </a:lnB>
                  </a:tcPr>
                </a:tc>
                <a:tc>
                  <a:txBody>
                    <a:bodyPr/>
                    <a:lstStyle/>
                    <a:p>
                      <a:pPr algn="r" fontAlgn="b"/>
                      <a:r>
                        <a:rPr lang="en-US" sz="1800" b="0" i="0" u="none" strike="noStrike" dirty="0">
                          <a:solidFill>
                            <a:srgbClr val="595959"/>
                          </a:solidFill>
                          <a:effectLst/>
                          <a:latin typeface="Arial Narrow" panose="020B0606020202030204" pitchFamily="34" charset="0"/>
                        </a:rPr>
                        <a:t>5%</a:t>
                      </a:r>
                    </a:p>
                  </a:txBody>
                  <a:tcPr marL="6533" marR="6533" marT="6533" marB="0" anchor="b">
                    <a:lnL>
                      <a:noFill/>
                    </a:lnL>
                    <a:lnR>
                      <a:noFill/>
                    </a:lnR>
                    <a:lnT>
                      <a:noFill/>
                    </a:lnT>
                    <a:lnB>
                      <a:noFill/>
                    </a:lnB>
                    <a:solidFill>
                      <a:srgbClr val="FBD2D2"/>
                    </a:solidFill>
                  </a:tcPr>
                </a:tc>
                <a:tc>
                  <a:txBody>
                    <a:bodyPr/>
                    <a:lstStyle/>
                    <a:p>
                      <a:pPr algn="r" fontAlgn="b"/>
                      <a:r>
                        <a:rPr lang="en-US" sz="1800" b="0" i="0" u="none" strike="noStrike">
                          <a:solidFill>
                            <a:srgbClr val="595959"/>
                          </a:solidFill>
                          <a:effectLst/>
                          <a:latin typeface="Arial Narrow" panose="020B0606020202030204" pitchFamily="34" charset="0"/>
                        </a:rPr>
                        <a:t>38%</a:t>
                      </a:r>
                    </a:p>
                  </a:txBody>
                  <a:tcPr marL="6533" marR="6533" marT="6533" marB="0" anchor="b">
                    <a:lnL>
                      <a:noFill/>
                    </a:lnL>
                    <a:lnR>
                      <a:noFill/>
                    </a:lnR>
                    <a:lnT>
                      <a:noFill/>
                    </a:lnT>
                    <a:lnB>
                      <a:noFill/>
                    </a:lnB>
                    <a:solidFill>
                      <a:srgbClr val="F59798"/>
                    </a:solidFill>
                  </a:tcPr>
                </a:tc>
                <a:tc>
                  <a:txBody>
                    <a:bodyPr/>
                    <a:lstStyle/>
                    <a:p>
                      <a:pPr algn="r" fontAlgn="b"/>
                      <a:r>
                        <a:rPr lang="en-US" sz="1800" b="0" i="0" u="none" strike="noStrike">
                          <a:solidFill>
                            <a:srgbClr val="595959"/>
                          </a:solidFill>
                          <a:effectLst/>
                          <a:latin typeface="Arial Narrow" panose="020B0606020202030204" pitchFamily="34" charset="0"/>
                        </a:rPr>
                        <a:t>38%</a:t>
                      </a:r>
                    </a:p>
                  </a:txBody>
                  <a:tcPr marL="6533" marR="6533" marT="6533" marB="0" anchor="b">
                    <a:lnL>
                      <a:noFill/>
                    </a:lnL>
                    <a:lnR>
                      <a:noFill/>
                    </a:lnR>
                    <a:lnT>
                      <a:noFill/>
                    </a:lnT>
                    <a:lnB>
                      <a:noFill/>
                    </a:lnB>
                    <a:solidFill>
                      <a:srgbClr val="F59798"/>
                    </a:solidFill>
                  </a:tcPr>
                </a:tc>
                <a:tc>
                  <a:txBody>
                    <a:bodyPr/>
                    <a:lstStyle/>
                    <a:p>
                      <a:pPr algn="r" fontAlgn="b"/>
                      <a:r>
                        <a:rPr lang="en-US" sz="1800" b="0" i="0" u="none" strike="noStrike" dirty="0">
                          <a:solidFill>
                            <a:srgbClr val="595959"/>
                          </a:solidFill>
                          <a:effectLst/>
                          <a:latin typeface="Arial Narrow" panose="020B0606020202030204" pitchFamily="34" charset="0"/>
                        </a:rPr>
                        <a:t>5%</a:t>
                      </a:r>
                    </a:p>
                  </a:txBody>
                  <a:tcPr marL="6533" marR="6533" marT="6533" marB="0" anchor="b">
                    <a:lnL>
                      <a:noFill/>
                    </a:lnL>
                    <a:lnR>
                      <a:noFill/>
                    </a:lnR>
                    <a:lnT>
                      <a:noFill/>
                    </a:lnT>
                    <a:lnB>
                      <a:noFill/>
                    </a:lnB>
                    <a:solidFill>
                      <a:srgbClr val="FBD2D2"/>
                    </a:solidFill>
                  </a:tcPr>
                </a:tc>
                <a:tc>
                  <a:txBody>
                    <a:bodyPr/>
                    <a:lstStyle/>
                    <a:p>
                      <a:pPr algn="r" fontAlgn="b"/>
                      <a:r>
                        <a:rPr lang="en-US" sz="1800" b="0" i="0" u="none" strike="noStrike">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dirty="0">
                          <a:solidFill>
                            <a:srgbClr val="595959"/>
                          </a:solidFill>
                          <a:effectLst/>
                          <a:latin typeface="Arial Narrow" panose="020B0606020202030204" pitchFamily="34" charset="0"/>
                        </a:rPr>
                        <a:t>5%</a:t>
                      </a:r>
                    </a:p>
                  </a:txBody>
                  <a:tcPr marL="6533" marR="6533" marT="6533" marB="0" anchor="b">
                    <a:lnL>
                      <a:noFill/>
                    </a:lnL>
                    <a:lnR>
                      <a:noFill/>
                    </a:lnR>
                    <a:lnT>
                      <a:noFill/>
                    </a:lnT>
                    <a:lnB>
                      <a:noFill/>
                    </a:lnB>
                    <a:solidFill>
                      <a:srgbClr val="FBD2D2"/>
                    </a:solidFill>
                  </a:tcPr>
                </a:tc>
                <a:tc>
                  <a:txBody>
                    <a:bodyPr/>
                    <a:lstStyle/>
                    <a:p>
                      <a:pPr algn="r" fontAlgn="b"/>
                      <a:r>
                        <a:rPr lang="en-US" sz="1800" b="0" i="0" u="none" strike="noStrike" dirty="0">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a:solidFill>
                            <a:srgbClr val="595959"/>
                          </a:solidFill>
                          <a:effectLst/>
                          <a:latin typeface="Arial Narrow" panose="020B0606020202030204" pitchFamily="34" charset="0"/>
                        </a:rPr>
                        <a:t>10%</a:t>
                      </a:r>
                    </a:p>
                  </a:txBody>
                  <a:tcPr marL="6533" marR="6533" marT="6533" marB="0" anchor="b">
                    <a:lnL>
                      <a:noFill/>
                    </a:lnL>
                    <a:lnR>
                      <a:noFill/>
                    </a:lnR>
                    <a:lnT>
                      <a:noFill/>
                    </a:lnT>
                    <a:lnB>
                      <a:noFill/>
                    </a:lnB>
                    <a:solidFill>
                      <a:srgbClr val="FACACA"/>
                    </a:solidFill>
                  </a:tcPr>
                </a:tc>
                <a:extLst>
                  <a:ext uri="{0D108BD9-81ED-4DB2-BD59-A6C34878D82A}">
                    <a16:rowId xmlns:a16="http://schemas.microsoft.com/office/drawing/2014/main" val="1517055573"/>
                  </a:ext>
                </a:extLst>
              </a:tr>
              <a:tr h="488208">
                <a:tc>
                  <a:txBody>
                    <a:bodyPr/>
                    <a:lstStyle/>
                    <a:p>
                      <a:pPr algn="ctr" fontAlgn="b"/>
                      <a:r>
                        <a:rPr lang="en-US" sz="1800" b="1" i="0" u="none" strike="noStrike" dirty="0" err="1">
                          <a:solidFill>
                            <a:srgbClr val="5A5959"/>
                          </a:solidFill>
                          <a:effectLst/>
                          <a:latin typeface="Arial Narrow" panose="020B0606020202030204" pitchFamily="34" charset="0"/>
                        </a:rPr>
                        <a:t>Nundu</a:t>
                      </a:r>
                      <a:endParaRPr lang="en-US" sz="1800" b="1" i="0" u="none" strike="noStrike" dirty="0">
                        <a:solidFill>
                          <a:srgbClr val="5A5959"/>
                        </a:solidFill>
                        <a:effectLst/>
                        <a:latin typeface="Arial Narrow" panose="020B0606020202030204" pitchFamily="34" charset="0"/>
                      </a:endParaRPr>
                    </a:p>
                  </a:txBody>
                  <a:tcPr marL="78397" marR="6533" marT="6533" marB="0" anchor="ctr">
                    <a:lnL>
                      <a:noFill/>
                    </a:lnL>
                    <a:lnR>
                      <a:noFill/>
                    </a:lnR>
                    <a:lnT>
                      <a:noFill/>
                    </a:lnT>
                    <a:lnB>
                      <a:noFill/>
                    </a:lnB>
                  </a:tcPr>
                </a:tc>
                <a:tc>
                  <a:txBody>
                    <a:bodyPr/>
                    <a:lstStyle/>
                    <a:p>
                      <a:pPr algn="r" fontAlgn="b"/>
                      <a:r>
                        <a:rPr lang="en-US" sz="1800" b="0" i="0" u="none" strike="noStrike" dirty="0">
                          <a:solidFill>
                            <a:srgbClr val="595959"/>
                          </a:solidFill>
                          <a:effectLst/>
                          <a:latin typeface="Arial Narrow" panose="020B0606020202030204" pitchFamily="34" charset="0"/>
                        </a:rPr>
                        <a:t>11%</a:t>
                      </a:r>
                    </a:p>
                  </a:txBody>
                  <a:tcPr marL="6533" marR="6533" marT="6533" marB="0" anchor="b">
                    <a:lnL>
                      <a:noFill/>
                    </a:lnL>
                    <a:lnR>
                      <a:noFill/>
                    </a:lnR>
                    <a:lnT>
                      <a:noFill/>
                    </a:lnT>
                    <a:lnB>
                      <a:noFill/>
                    </a:lnB>
                    <a:solidFill>
                      <a:srgbClr val="FAC7C7"/>
                    </a:solidFill>
                  </a:tcPr>
                </a:tc>
                <a:tc>
                  <a:txBody>
                    <a:bodyPr/>
                    <a:lstStyle/>
                    <a:p>
                      <a:pPr algn="r" fontAlgn="b"/>
                      <a:r>
                        <a:rPr lang="en-US" sz="1800" b="0" i="0" u="none" strike="noStrike">
                          <a:solidFill>
                            <a:srgbClr val="595959"/>
                          </a:solidFill>
                          <a:effectLst/>
                          <a:latin typeface="Arial Narrow" panose="020B0606020202030204" pitchFamily="34" charset="0"/>
                        </a:rPr>
                        <a:t>61%</a:t>
                      </a:r>
                    </a:p>
                  </a:txBody>
                  <a:tcPr marL="6533" marR="6533" marT="6533" marB="0" anchor="b">
                    <a:lnL>
                      <a:noFill/>
                    </a:lnL>
                    <a:lnR>
                      <a:noFill/>
                    </a:lnR>
                    <a:lnT>
                      <a:noFill/>
                    </a:lnT>
                    <a:lnB>
                      <a:noFill/>
                    </a:lnB>
                    <a:solidFill>
                      <a:srgbClr val="F16F70"/>
                    </a:solidFill>
                  </a:tcPr>
                </a:tc>
                <a:tc>
                  <a:txBody>
                    <a:bodyPr/>
                    <a:lstStyle/>
                    <a:p>
                      <a:pPr algn="r" fontAlgn="b"/>
                      <a:r>
                        <a:rPr lang="en-US" sz="1800" b="0" i="0" u="none" strike="noStrike" dirty="0">
                          <a:solidFill>
                            <a:srgbClr val="595959"/>
                          </a:solidFill>
                          <a:effectLst/>
                          <a:latin typeface="Arial Narrow" panose="020B0606020202030204" pitchFamily="34" charset="0"/>
                        </a:rPr>
                        <a:t>28%</a:t>
                      </a:r>
                    </a:p>
                  </a:txBody>
                  <a:tcPr marL="6533" marR="6533" marT="6533" marB="0" anchor="b">
                    <a:lnL>
                      <a:noFill/>
                    </a:lnL>
                    <a:lnR>
                      <a:noFill/>
                    </a:lnR>
                    <a:lnT>
                      <a:noFill/>
                    </a:lnT>
                    <a:lnB>
                      <a:noFill/>
                    </a:lnB>
                    <a:solidFill>
                      <a:srgbClr val="F7A9AA"/>
                    </a:solidFill>
                  </a:tcPr>
                </a:tc>
                <a:tc>
                  <a:txBody>
                    <a:bodyPr/>
                    <a:lstStyle/>
                    <a:p>
                      <a:pPr algn="r" fontAlgn="b"/>
                      <a:r>
                        <a:rPr lang="en-US" sz="1800" b="0" i="0" u="none" strike="noStrike" dirty="0">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dirty="0">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dirty="0">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dirty="0">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extLst>
                  <a:ext uri="{0D108BD9-81ED-4DB2-BD59-A6C34878D82A}">
                    <a16:rowId xmlns:a16="http://schemas.microsoft.com/office/drawing/2014/main" val="2515841275"/>
                  </a:ext>
                </a:extLst>
              </a:tr>
              <a:tr h="488208">
                <a:tc>
                  <a:txBody>
                    <a:bodyPr/>
                    <a:lstStyle/>
                    <a:p>
                      <a:pPr algn="ctr" fontAlgn="b"/>
                      <a:r>
                        <a:rPr lang="en-US" sz="1800" b="1" i="0" u="none" strike="noStrike" dirty="0" err="1">
                          <a:solidFill>
                            <a:srgbClr val="5A5959"/>
                          </a:solidFill>
                          <a:effectLst/>
                          <a:latin typeface="Arial Narrow" panose="020B0606020202030204" pitchFamily="34" charset="0"/>
                        </a:rPr>
                        <a:t>Shabunda</a:t>
                      </a:r>
                      <a:endParaRPr lang="en-US" sz="1800" b="1" i="0" u="none" strike="noStrike" dirty="0">
                        <a:solidFill>
                          <a:srgbClr val="5A5959"/>
                        </a:solidFill>
                        <a:effectLst/>
                        <a:latin typeface="Arial Narrow" panose="020B0606020202030204" pitchFamily="34" charset="0"/>
                      </a:endParaRPr>
                    </a:p>
                  </a:txBody>
                  <a:tcPr marL="78397" marR="6533" marT="6533" marB="0" anchor="ctr">
                    <a:lnL>
                      <a:noFill/>
                    </a:lnL>
                    <a:lnR>
                      <a:noFill/>
                    </a:lnR>
                    <a:lnT>
                      <a:noFill/>
                    </a:lnT>
                    <a:lnB>
                      <a:noFill/>
                    </a:lnB>
                  </a:tcPr>
                </a:tc>
                <a:tc>
                  <a:txBody>
                    <a:bodyPr/>
                    <a:lstStyle/>
                    <a:p>
                      <a:pPr algn="r" fontAlgn="b"/>
                      <a:r>
                        <a:rPr lang="en-US" sz="1800" b="0" i="0" u="none" strike="noStrike" dirty="0">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dirty="0">
                          <a:solidFill>
                            <a:srgbClr val="595959"/>
                          </a:solidFill>
                          <a:effectLst/>
                          <a:latin typeface="Arial Narrow" panose="020B0606020202030204" pitchFamily="34" charset="0"/>
                        </a:rPr>
                        <a:t>17%</a:t>
                      </a:r>
                    </a:p>
                  </a:txBody>
                  <a:tcPr marL="6533" marR="6533" marT="6533" marB="0" anchor="b">
                    <a:lnL>
                      <a:noFill/>
                    </a:lnL>
                    <a:lnR>
                      <a:noFill/>
                    </a:lnR>
                    <a:lnT>
                      <a:noFill/>
                    </a:lnT>
                    <a:lnB>
                      <a:noFill/>
                    </a:lnB>
                    <a:solidFill>
                      <a:srgbClr val="F9BDBD"/>
                    </a:solidFill>
                  </a:tcPr>
                </a:tc>
                <a:tc>
                  <a:txBody>
                    <a:bodyPr/>
                    <a:lstStyle/>
                    <a:p>
                      <a:pPr algn="r" fontAlgn="b"/>
                      <a:r>
                        <a:rPr lang="en-US" sz="1800" b="0" i="0" u="none" strike="noStrike" dirty="0">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dirty="0">
                          <a:solidFill>
                            <a:srgbClr val="595959"/>
                          </a:solidFill>
                          <a:effectLst/>
                          <a:latin typeface="Arial Narrow" panose="020B0606020202030204" pitchFamily="34" charset="0"/>
                        </a:rPr>
                        <a:t>67%</a:t>
                      </a:r>
                    </a:p>
                  </a:txBody>
                  <a:tcPr marL="6533" marR="6533" marT="6533" marB="0" anchor="b">
                    <a:lnL>
                      <a:noFill/>
                    </a:lnL>
                    <a:lnR>
                      <a:noFill/>
                    </a:lnR>
                    <a:lnT>
                      <a:noFill/>
                    </a:lnT>
                    <a:lnB>
                      <a:noFill/>
                    </a:lnB>
                    <a:solidFill>
                      <a:srgbClr val="F06566"/>
                    </a:solidFill>
                  </a:tcPr>
                </a:tc>
                <a:tc>
                  <a:txBody>
                    <a:bodyPr/>
                    <a:lstStyle/>
                    <a:p>
                      <a:pPr algn="r" fontAlgn="b"/>
                      <a:r>
                        <a:rPr lang="en-US" sz="1800" b="0" i="0" u="none" strike="noStrike" dirty="0">
                          <a:solidFill>
                            <a:srgbClr val="595959"/>
                          </a:solidFill>
                          <a:effectLst/>
                          <a:latin typeface="Arial Narrow" panose="020B0606020202030204" pitchFamily="34" charset="0"/>
                        </a:rPr>
                        <a:t>8%</a:t>
                      </a:r>
                    </a:p>
                  </a:txBody>
                  <a:tcPr marL="6533" marR="6533" marT="6533" marB="0" anchor="b">
                    <a:lnL>
                      <a:noFill/>
                    </a:lnL>
                    <a:lnR>
                      <a:noFill/>
                    </a:lnR>
                    <a:lnT>
                      <a:noFill/>
                    </a:lnT>
                    <a:lnB>
                      <a:noFill/>
                    </a:lnB>
                    <a:solidFill>
                      <a:srgbClr val="FACCCC"/>
                    </a:solidFill>
                  </a:tcPr>
                </a:tc>
                <a:extLst>
                  <a:ext uri="{0D108BD9-81ED-4DB2-BD59-A6C34878D82A}">
                    <a16:rowId xmlns:a16="http://schemas.microsoft.com/office/drawing/2014/main" val="1600833258"/>
                  </a:ext>
                </a:extLst>
              </a:tr>
              <a:tr h="488208">
                <a:tc>
                  <a:txBody>
                    <a:bodyPr/>
                    <a:lstStyle/>
                    <a:p>
                      <a:pPr algn="ctr" fontAlgn="b"/>
                      <a:r>
                        <a:rPr lang="en-US" sz="1800" b="1" i="0" u="none" strike="noStrike" dirty="0" err="1">
                          <a:solidFill>
                            <a:srgbClr val="5A5959"/>
                          </a:solidFill>
                          <a:effectLst/>
                          <a:latin typeface="Arial Narrow" panose="020B0606020202030204" pitchFamily="34" charset="0"/>
                        </a:rPr>
                        <a:t>Uvira</a:t>
                      </a:r>
                      <a:endParaRPr lang="en-US" sz="1800" b="1" i="0" u="none" strike="noStrike" dirty="0">
                        <a:solidFill>
                          <a:srgbClr val="5A5959"/>
                        </a:solidFill>
                        <a:effectLst/>
                        <a:latin typeface="Arial Narrow" panose="020B0606020202030204" pitchFamily="34" charset="0"/>
                      </a:endParaRPr>
                    </a:p>
                  </a:txBody>
                  <a:tcPr marL="78397" marR="6533" marT="6533" marB="0" anchor="ctr">
                    <a:lnL>
                      <a:noFill/>
                    </a:lnL>
                    <a:lnR>
                      <a:noFill/>
                    </a:lnR>
                    <a:lnT>
                      <a:noFill/>
                    </a:lnT>
                    <a:lnB>
                      <a:noFill/>
                    </a:lnB>
                  </a:tcPr>
                </a:tc>
                <a:tc>
                  <a:txBody>
                    <a:bodyPr/>
                    <a:lstStyle/>
                    <a:p>
                      <a:pPr algn="r" fontAlgn="b"/>
                      <a:r>
                        <a:rPr lang="en-US" sz="1800" b="0" i="0" u="none" strike="noStrike" dirty="0">
                          <a:solidFill>
                            <a:srgbClr val="595959"/>
                          </a:solidFill>
                          <a:effectLst/>
                          <a:latin typeface="Arial Narrow" panose="020B0606020202030204" pitchFamily="34" charset="0"/>
                        </a:rPr>
                        <a:t>6%</a:t>
                      </a:r>
                    </a:p>
                  </a:txBody>
                  <a:tcPr marL="6533" marR="6533" marT="6533" marB="0" anchor="b">
                    <a:lnL>
                      <a:noFill/>
                    </a:lnL>
                    <a:lnR>
                      <a:noFill/>
                    </a:lnR>
                    <a:lnT>
                      <a:noFill/>
                    </a:lnT>
                    <a:lnB>
                      <a:noFill/>
                    </a:lnB>
                    <a:solidFill>
                      <a:srgbClr val="FBD1D1"/>
                    </a:solidFill>
                  </a:tcPr>
                </a:tc>
                <a:tc>
                  <a:txBody>
                    <a:bodyPr/>
                    <a:lstStyle/>
                    <a:p>
                      <a:pPr algn="r" fontAlgn="b"/>
                      <a:r>
                        <a:rPr lang="en-US" sz="1800" b="0" i="0" u="none" strike="noStrike">
                          <a:solidFill>
                            <a:srgbClr val="595959"/>
                          </a:solidFill>
                          <a:effectLst/>
                          <a:latin typeface="Arial Narrow" panose="020B0606020202030204" pitchFamily="34" charset="0"/>
                        </a:rPr>
                        <a:t>22%</a:t>
                      </a:r>
                    </a:p>
                  </a:txBody>
                  <a:tcPr marL="6533" marR="6533" marT="6533" marB="0" anchor="b">
                    <a:lnL>
                      <a:noFill/>
                    </a:lnL>
                    <a:lnR>
                      <a:noFill/>
                    </a:lnR>
                    <a:lnT>
                      <a:noFill/>
                    </a:lnT>
                    <a:lnB>
                      <a:noFill/>
                    </a:lnB>
                    <a:solidFill>
                      <a:srgbClr val="F8B3B4"/>
                    </a:solidFill>
                  </a:tcPr>
                </a:tc>
                <a:tc>
                  <a:txBody>
                    <a:bodyPr/>
                    <a:lstStyle/>
                    <a:p>
                      <a:pPr algn="r" fontAlgn="b"/>
                      <a:r>
                        <a:rPr lang="en-US" sz="1800" b="0" i="0" u="none" strike="noStrike" dirty="0">
                          <a:solidFill>
                            <a:srgbClr val="595959"/>
                          </a:solidFill>
                          <a:effectLst/>
                          <a:latin typeface="Arial Narrow" panose="020B0606020202030204" pitchFamily="34" charset="0"/>
                        </a:rPr>
                        <a:t>44%</a:t>
                      </a:r>
                    </a:p>
                  </a:txBody>
                  <a:tcPr marL="6533" marR="6533" marT="6533" marB="0" anchor="b">
                    <a:lnL>
                      <a:noFill/>
                    </a:lnL>
                    <a:lnR>
                      <a:noFill/>
                    </a:lnR>
                    <a:lnT>
                      <a:noFill/>
                    </a:lnT>
                    <a:lnB>
                      <a:noFill/>
                    </a:lnB>
                    <a:solidFill>
                      <a:srgbClr val="F48C8D"/>
                    </a:solidFill>
                  </a:tcPr>
                </a:tc>
                <a:tc>
                  <a:txBody>
                    <a:bodyPr/>
                    <a:lstStyle/>
                    <a:p>
                      <a:pPr algn="r" fontAlgn="b"/>
                      <a:r>
                        <a:rPr lang="en-US" sz="1800" b="0" i="0" u="none" strike="noStrike">
                          <a:solidFill>
                            <a:srgbClr val="595959"/>
                          </a:solidFill>
                          <a:effectLst/>
                          <a:latin typeface="Arial Narrow" panose="020B0606020202030204" pitchFamily="34" charset="0"/>
                        </a:rPr>
                        <a:t>28%</a:t>
                      </a:r>
                    </a:p>
                  </a:txBody>
                  <a:tcPr marL="6533" marR="6533" marT="6533" marB="0" anchor="b">
                    <a:lnL>
                      <a:noFill/>
                    </a:lnL>
                    <a:lnR>
                      <a:noFill/>
                    </a:lnR>
                    <a:lnT>
                      <a:noFill/>
                    </a:lnT>
                    <a:lnB>
                      <a:noFill/>
                    </a:lnB>
                    <a:solidFill>
                      <a:srgbClr val="F7A9AA"/>
                    </a:solidFill>
                  </a:tcPr>
                </a:tc>
                <a:tc>
                  <a:txBody>
                    <a:bodyPr/>
                    <a:lstStyle/>
                    <a:p>
                      <a:pPr algn="r" fontAlgn="b"/>
                      <a:r>
                        <a:rPr lang="en-US" sz="1800" b="0" i="0" u="none" strike="noStrike">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dirty="0">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dirty="0">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tc>
                  <a:txBody>
                    <a:bodyPr/>
                    <a:lstStyle/>
                    <a:p>
                      <a:pPr algn="r" fontAlgn="b"/>
                      <a:r>
                        <a:rPr lang="en-US" sz="1800" b="0" i="0" u="none" strike="noStrike" dirty="0">
                          <a:solidFill>
                            <a:srgbClr val="595959"/>
                          </a:solidFill>
                          <a:effectLst/>
                          <a:latin typeface="Arial Narrow" panose="020B0606020202030204" pitchFamily="34" charset="0"/>
                        </a:rPr>
                        <a:t>0%</a:t>
                      </a:r>
                    </a:p>
                  </a:txBody>
                  <a:tcPr marL="6533" marR="6533" marT="6533" marB="0" anchor="b">
                    <a:lnL>
                      <a:noFill/>
                    </a:lnL>
                    <a:lnR>
                      <a:noFill/>
                    </a:lnR>
                    <a:lnT>
                      <a:noFill/>
                    </a:lnT>
                    <a:lnB>
                      <a:noFill/>
                    </a:lnB>
                    <a:solidFill>
                      <a:srgbClr val="FBDADA"/>
                    </a:solidFill>
                  </a:tcPr>
                </a:tc>
                <a:extLst>
                  <a:ext uri="{0D108BD9-81ED-4DB2-BD59-A6C34878D82A}">
                    <a16:rowId xmlns:a16="http://schemas.microsoft.com/office/drawing/2014/main" val="4177376663"/>
                  </a:ext>
                </a:extLst>
              </a:tr>
            </a:tbl>
          </a:graphicData>
        </a:graphic>
      </p:graphicFrame>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22752918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756" y="219212"/>
            <a:ext cx="7947718" cy="673028"/>
          </a:xfrm>
        </p:spPr>
        <p:txBody>
          <a:bodyPr>
            <a:normAutofit/>
          </a:bodyPr>
          <a:lstStyle/>
          <a:p>
            <a:r>
              <a:rPr lang="fr-FR" sz="3600" b="0" noProof="0" dirty="0"/>
              <a:t>Cas d’éviction et raisons principales</a:t>
            </a:r>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graphicFrame>
        <p:nvGraphicFramePr>
          <p:cNvPr id="13" name="Chart 12"/>
          <p:cNvGraphicFramePr>
            <a:graphicFrameLocks/>
          </p:cNvGraphicFramePr>
          <p:nvPr>
            <p:extLst>
              <p:ext uri="{D42A27DB-BD31-4B8C-83A1-F6EECF244321}">
                <p14:modId xmlns:p14="http://schemas.microsoft.com/office/powerpoint/2010/main" val="1469901001"/>
              </p:ext>
            </p:extLst>
          </p:nvPr>
        </p:nvGraphicFramePr>
        <p:xfrm>
          <a:off x="409575" y="1076325"/>
          <a:ext cx="7771899" cy="53721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6354544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
          <p:cNvSpPr>
            <a:spLocks noChangeArrowheads="1"/>
          </p:cNvSpPr>
          <p:nvPr/>
        </p:nvSpPr>
        <p:spPr bwMode="auto">
          <a:xfrm>
            <a:off x="0" y="0"/>
            <a:ext cx="9144000" cy="6188075"/>
          </a:xfrm>
          <a:prstGeom prst="rect">
            <a:avLst/>
          </a:prstGeom>
          <a:noFill/>
          <a:ln>
            <a:noFill/>
          </a:ln>
          <a:extLst/>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defRPr/>
            </a:pPr>
            <a:endParaRPr lang="fr-CH" altLang="en-US" sz="2400" dirty="0"/>
          </a:p>
        </p:txBody>
      </p:sp>
      <p:sp>
        <p:nvSpPr>
          <p:cNvPr id="4102" name="Rectangle 11"/>
          <p:cNvSpPr>
            <a:spLocks noGrp="1" noChangeArrowheads="1"/>
          </p:cNvSpPr>
          <p:nvPr>
            <p:ph type="ctrTitle"/>
          </p:nvPr>
        </p:nvSpPr>
        <p:spPr>
          <a:xfrm>
            <a:off x="714375" y="2052638"/>
            <a:ext cx="7962899" cy="1216025"/>
          </a:xfrm>
        </p:spPr>
        <p:txBody>
          <a:bodyPr>
            <a:noAutofit/>
          </a:bodyPr>
          <a:lstStyle/>
          <a:p>
            <a:pPr algn="ctr">
              <a:lnSpc>
                <a:spcPct val="80000"/>
              </a:lnSpc>
              <a:defRPr/>
            </a:pPr>
            <a:r>
              <a:rPr lang="fr-FR" altLang="en-US" cap="small" noProof="0" dirty="0">
                <a:solidFill>
                  <a:schemeClr val="bg2">
                    <a:lumMod val="50000"/>
                  </a:schemeClr>
                </a:solidFill>
              </a:rPr>
              <a:t>3. 3. EHA</a:t>
            </a:r>
          </a:p>
        </p:txBody>
      </p:sp>
      <p:sp>
        <p:nvSpPr>
          <p:cNvPr id="6" name="Rectangle 5"/>
          <p:cNvSpPr/>
          <p:nvPr/>
        </p:nvSpPr>
        <p:spPr>
          <a:xfrm>
            <a:off x="1589088" y="3514725"/>
            <a:ext cx="5875337" cy="15875"/>
          </a:xfrm>
          <a:prstGeom prst="rect">
            <a:avLst/>
          </a:prstGeom>
          <a:solidFill>
            <a:schemeClr val="tx2">
              <a:lumMod val="50000"/>
              <a:lumOff val="50000"/>
            </a:schemeClr>
          </a:solidFill>
          <a:ln>
            <a:solidFill>
              <a:schemeClr val="tx2">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fr-CH"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7137" y="6397879"/>
            <a:ext cx="2364673" cy="415416"/>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8422" y="6356149"/>
            <a:ext cx="1260453" cy="457146"/>
          </a:xfrm>
          <a:prstGeom prst="rect">
            <a:avLst/>
          </a:prstGeom>
        </p:spPr>
      </p:pic>
    </p:spTree>
    <p:extLst>
      <p:ext uri="{BB962C8B-B14F-4D97-AF65-F5344CB8AC3E}">
        <p14:creationId xmlns:p14="http://schemas.microsoft.com/office/powerpoint/2010/main" val="23858491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363" y="174170"/>
            <a:ext cx="7947718" cy="673028"/>
          </a:xfrm>
        </p:spPr>
        <p:txBody>
          <a:bodyPr>
            <a:normAutofit/>
          </a:bodyPr>
          <a:lstStyle/>
          <a:p>
            <a:r>
              <a:rPr lang="fr-FR" sz="3600" b="0" noProof="0" dirty="0"/>
              <a:t>Accès à </a:t>
            </a:r>
            <a:r>
              <a:rPr lang="fr-FR" sz="3600" b="0" noProof="0" dirty="0" smtClean="0"/>
              <a:t>l’eau potable </a:t>
            </a:r>
            <a:endParaRPr lang="fr-FR" sz="3600" b="0" noProof="0" dirty="0"/>
          </a:p>
        </p:txBody>
      </p:sp>
      <p:sp>
        <p:nvSpPr>
          <p:cNvPr id="8" name="TextBox 7"/>
          <p:cNvSpPr txBox="1"/>
          <p:nvPr/>
        </p:nvSpPr>
        <p:spPr>
          <a:xfrm>
            <a:off x="233363" y="847198"/>
            <a:ext cx="8299173" cy="830997"/>
          </a:xfrm>
          <a:prstGeom prst="rect">
            <a:avLst/>
          </a:prstGeom>
          <a:noFill/>
        </p:spPr>
        <p:txBody>
          <a:bodyPr wrap="square" rtlCol="0">
            <a:spAutoFit/>
          </a:bodyPr>
          <a:lstStyle/>
          <a:p>
            <a:r>
              <a:rPr lang="fr-FR" sz="2400" b="1" dirty="0">
                <a:solidFill>
                  <a:srgbClr val="5A5959"/>
                </a:solidFill>
              </a:rPr>
              <a:t>% d’AS par fourchette estimée de la population ayant accès à l’eau </a:t>
            </a:r>
            <a:r>
              <a:rPr lang="fr-FR" sz="2400" b="1" dirty="0" smtClean="0">
                <a:solidFill>
                  <a:srgbClr val="5A5959"/>
                </a:solidFill>
              </a:rPr>
              <a:t>potable : </a:t>
            </a:r>
            <a:endParaRPr lang="fr-FR" sz="2400" b="1" dirty="0">
              <a:solidFill>
                <a:srgbClr val="5A5959"/>
              </a:solidFill>
            </a:endParaRPr>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3613629583"/>
              </p:ext>
            </p:extLst>
          </p:nvPr>
        </p:nvGraphicFramePr>
        <p:xfrm>
          <a:off x="233363" y="1537761"/>
          <a:ext cx="8115246" cy="5135447"/>
        </p:xfrm>
        <a:graphic>
          <a:graphicData uri="http://schemas.openxmlformats.org/drawingml/2006/table">
            <a:tbl>
              <a:tblPr/>
              <a:tblGrid>
                <a:gridCol w="1352541">
                  <a:extLst>
                    <a:ext uri="{9D8B030D-6E8A-4147-A177-3AD203B41FA5}">
                      <a16:colId xmlns:a16="http://schemas.microsoft.com/office/drawing/2014/main" val="4096020427"/>
                    </a:ext>
                  </a:extLst>
                </a:gridCol>
                <a:gridCol w="1352541">
                  <a:extLst>
                    <a:ext uri="{9D8B030D-6E8A-4147-A177-3AD203B41FA5}">
                      <a16:colId xmlns:a16="http://schemas.microsoft.com/office/drawing/2014/main" val="124437356"/>
                    </a:ext>
                  </a:extLst>
                </a:gridCol>
                <a:gridCol w="1352541">
                  <a:extLst>
                    <a:ext uri="{9D8B030D-6E8A-4147-A177-3AD203B41FA5}">
                      <a16:colId xmlns:a16="http://schemas.microsoft.com/office/drawing/2014/main" val="722186181"/>
                    </a:ext>
                  </a:extLst>
                </a:gridCol>
                <a:gridCol w="1352541">
                  <a:extLst>
                    <a:ext uri="{9D8B030D-6E8A-4147-A177-3AD203B41FA5}">
                      <a16:colId xmlns:a16="http://schemas.microsoft.com/office/drawing/2014/main" val="3389321735"/>
                    </a:ext>
                  </a:extLst>
                </a:gridCol>
                <a:gridCol w="1352541">
                  <a:extLst>
                    <a:ext uri="{9D8B030D-6E8A-4147-A177-3AD203B41FA5}">
                      <a16:colId xmlns:a16="http://schemas.microsoft.com/office/drawing/2014/main" val="2272271988"/>
                    </a:ext>
                  </a:extLst>
                </a:gridCol>
                <a:gridCol w="1352541">
                  <a:extLst>
                    <a:ext uri="{9D8B030D-6E8A-4147-A177-3AD203B41FA5}">
                      <a16:colId xmlns:a16="http://schemas.microsoft.com/office/drawing/2014/main" val="769488728"/>
                    </a:ext>
                  </a:extLst>
                </a:gridCol>
              </a:tblGrid>
              <a:tr h="606725">
                <a:tc>
                  <a:txBody>
                    <a:bodyPr/>
                    <a:lstStyle/>
                    <a:p>
                      <a:pPr algn="l" fontAlgn="b"/>
                      <a:endParaRPr lang="en-US" sz="1100" b="1" i="0" u="none" strike="noStrike" dirty="0">
                        <a:solidFill>
                          <a:srgbClr val="333333"/>
                        </a:solidFill>
                        <a:effectLst/>
                        <a:latin typeface="Arial Narrow" panose="020B0606020202030204" pitchFamily="34" charset="0"/>
                      </a:endParaRPr>
                    </a:p>
                  </a:txBody>
                  <a:tcPr marL="7315" marR="7315" marT="7315" marB="0" anchor="b">
                    <a:lnL>
                      <a:noFill/>
                    </a:lnL>
                    <a:lnR>
                      <a:noFill/>
                    </a:lnR>
                    <a:lnT>
                      <a:noFill/>
                    </a:lnT>
                    <a:lnB>
                      <a:noFill/>
                    </a:lnB>
                  </a:tcPr>
                </a:tc>
                <a:tc>
                  <a:txBody>
                    <a:bodyPr/>
                    <a:lstStyle/>
                    <a:p>
                      <a:pPr algn="ctr" fontAlgn="b"/>
                      <a:r>
                        <a:rPr lang="fr-FR" sz="2000" b="1" i="0" u="none" strike="noStrike" dirty="0">
                          <a:solidFill>
                            <a:srgbClr val="5A5959"/>
                          </a:solidFill>
                          <a:effectLst/>
                          <a:latin typeface="Arial Narrow" panose="020B0606020202030204" pitchFamily="34" charset="0"/>
                        </a:rPr>
                        <a:t>Tout le monde a assez d'eau</a:t>
                      </a:r>
                    </a:p>
                  </a:txBody>
                  <a:tcPr marL="7315" marR="7315" marT="7315" marB="0" anchor="ctr">
                    <a:lnL>
                      <a:noFill/>
                    </a:lnL>
                    <a:lnR>
                      <a:noFill/>
                    </a:lnR>
                    <a:lnT>
                      <a:noFill/>
                    </a:lnT>
                    <a:lnB>
                      <a:noFill/>
                    </a:lnB>
                  </a:tcPr>
                </a:tc>
                <a:tc>
                  <a:txBody>
                    <a:bodyPr/>
                    <a:lstStyle/>
                    <a:p>
                      <a:pPr algn="ctr" fontAlgn="b"/>
                      <a:r>
                        <a:rPr lang="fr-FR" sz="2000" b="1" i="0" u="none" strike="noStrike" dirty="0">
                          <a:solidFill>
                            <a:srgbClr val="5A5959"/>
                          </a:solidFill>
                          <a:effectLst/>
                          <a:latin typeface="Arial Narrow" panose="020B0606020202030204" pitchFamily="34" charset="0"/>
                        </a:rPr>
                        <a:t>La majorité a assez d'eau</a:t>
                      </a:r>
                    </a:p>
                  </a:txBody>
                  <a:tcPr marL="7315" marR="7315" marT="7315" marB="0" anchor="ctr">
                    <a:lnL>
                      <a:noFill/>
                    </a:lnL>
                    <a:lnR>
                      <a:noFill/>
                    </a:lnR>
                    <a:lnT>
                      <a:noFill/>
                    </a:lnT>
                    <a:lnB>
                      <a:noFill/>
                    </a:lnB>
                  </a:tcPr>
                </a:tc>
                <a:tc>
                  <a:txBody>
                    <a:bodyPr/>
                    <a:lstStyle/>
                    <a:p>
                      <a:pPr algn="ctr" fontAlgn="b"/>
                      <a:r>
                        <a:rPr lang="fr-FR" sz="2000" b="1" i="0" u="none" strike="noStrike" dirty="0">
                          <a:solidFill>
                            <a:srgbClr val="5A5959"/>
                          </a:solidFill>
                          <a:effectLst/>
                          <a:latin typeface="Arial Narrow" panose="020B0606020202030204" pitchFamily="34" charset="0"/>
                        </a:rPr>
                        <a:t>La moitié a assez d'eau</a:t>
                      </a:r>
                    </a:p>
                  </a:txBody>
                  <a:tcPr marL="7315" marR="7315" marT="7315" marB="0" anchor="ctr">
                    <a:lnL>
                      <a:noFill/>
                    </a:lnL>
                    <a:lnR>
                      <a:noFill/>
                    </a:lnR>
                    <a:lnT>
                      <a:noFill/>
                    </a:lnT>
                    <a:lnB>
                      <a:noFill/>
                    </a:lnB>
                  </a:tcPr>
                </a:tc>
                <a:tc>
                  <a:txBody>
                    <a:bodyPr/>
                    <a:lstStyle/>
                    <a:p>
                      <a:pPr algn="ctr" fontAlgn="b"/>
                      <a:r>
                        <a:rPr lang="fr-FR" sz="2000" b="1" i="0" u="none" strike="noStrike" dirty="0">
                          <a:solidFill>
                            <a:srgbClr val="5A5959"/>
                          </a:solidFill>
                          <a:effectLst/>
                          <a:latin typeface="Arial Narrow" panose="020B0606020202030204" pitchFamily="34" charset="0"/>
                        </a:rPr>
                        <a:t>La minorité a assez d'eau</a:t>
                      </a:r>
                    </a:p>
                  </a:txBody>
                  <a:tcPr marL="7315" marR="7315" marT="7315" marB="0" anchor="ctr">
                    <a:lnL>
                      <a:noFill/>
                    </a:lnL>
                    <a:lnR>
                      <a:noFill/>
                    </a:lnR>
                    <a:lnT>
                      <a:noFill/>
                    </a:lnT>
                    <a:lnB>
                      <a:noFill/>
                    </a:lnB>
                  </a:tcPr>
                </a:tc>
                <a:tc>
                  <a:txBody>
                    <a:bodyPr/>
                    <a:lstStyle/>
                    <a:p>
                      <a:pPr algn="ctr" fontAlgn="b"/>
                      <a:r>
                        <a:rPr lang="en-US" sz="2000" b="1" i="0" u="none" strike="noStrike" dirty="0" err="1">
                          <a:solidFill>
                            <a:srgbClr val="5A5959"/>
                          </a:solidFill>
                          <a:effectLst/>
                          <a:latin typeface="Arial Narrow" panose="020B0606020202030204" pitchFamily="34" charset="0"/>
                        </a:rPr>
                        <a:t>Personne</a:t>
                      </a:r>
                      <a:r>
                        <a:rPr lang="en-US" sz="2000" b="1" i="0" u="none" strike="noStrike" dirty="0">
                          <a:solidFill>
                            <a:srgbClr val="5A5959"/>
                          </a:solidFill>
                          <a:effectLst/>
                          <a:latin typeface="Arial Narrow" panose="020B0606020202030204" pitchFamily="34" charset="0"/>
                        </a:rPr>
                        <a:t> </a:t>
                      </a:r>
                      <a:r>
                        <a:rPr lang="en-US" sz="2000" b="1" i="0" u="none" strike="noStrike" dirty="0" err="1">
                          <a:solidFill>
                            <a:srgbClr val="5A5959"/>
                          </a:solidFill>
                          <a:effectLst/>
                          <a:latin typeface="Arial Narrow" panose="020B0606020202030204" pitchFamily="34" charset="0"/>
                        </a:rPr>
                        <a:t>n'a</a:t>
                      </a:r>
                      <a:r>
                        <a:rPr lang="en-US" sz="2000" b="1" i="0" u="none" strike="noStrike" dirty="0">
                          <a:solidFill>
                            <a:srgbClr val="5A5959"/>
                          </a:solidFill>
                          <a:effectLst/>
                          <a:latin typeface="Arial Narrow" panose="020B0606020202030204" pitchFamily="34" charset="0"/>
                        </a:rPr>
                        <a:t> </a:t>
                      </a:r>
                      <a:r>
                        <a:rPr lang="fr-FR" sz="2000" b="1" i="0" u="none" strike="noStrike" dirty="0">
                          <a:solidFill>
                            <a:srgbClr val="5A5959"/>
                          </a:solidFill>
                          <a:effectLst/>
                          <a:latin typeface="Arial Narrow" panose="020B0606020202030204" pitchFamily="34" charset="0"/>
                        </a:rPr>
                        <a:t>assez</a:t>
                      </a:r>
                      <a:r>
                        <a:rPr lang="en-US" sz="2000" b="1" i="0" u="none" strike="noStrike" dirty="0">
                          <a:solidFill>
                            <a:srgbClr val="5A5959"/>
                          </a:solidFill>
                          <a:effectLst/>
                          <a:latin typeface="Arial Narrow" panose="020B0606020202030204" pitchFamily="34" charset="0"/>
                        </a:rPr>
                        <a:t> </a:t>
                      </a:r>
                      <a:r>
                        <a:rPr lang="en-US" sz="2000" b="1" i="0" u="none" strike="noStrike" dirty="0" err="1">
                          <a:solidFill>
                            <a:srgbClr val="5A5959"/>
                          </a:solidFill>
                          <a:effectLst/>
                          <a:latin typeface="Arial Narrow" panose="020B0606020202030204" pitchFamily="34" charset="0"/>
                        </a:rPr>
                        <a:t>d'eau</a:t>
                      </a:r>
                      <a:endParaRPr lang="en-US" sz="2000" b="1" i="0" u="none" strike="noStrike" dirty="0">
                        <a:solidFill>
                          <a:srgbClr val="5A5959"/>
                        </a:solidFill>
                        <a:effectLst/>
                        <a:latin typeface="Arial Narrow" panose="020B0606020202030204" pitchFamily="34" charset="0"/>
                      </a:endParaRPr>
                    </a:p>
                  </a:txBody>
                  <a:tcPr marL="7315" marR="7315" marT="7315" marB="0" anchor="ctr">
                    <a:lnL>
                      <a:noFill/>
                    </a:lnL>
                    <a:lnR>
                      <a:noFill/>
                    </a:lnR>
                    <a:lnT>
                      <a:noFill/>
                    </a:lnT>
                    <a:lnB>
                      <a:noFill/>
                    </a:lnB>
                  </a:tcPr>
                </a:tc>
                <a:extLst>
                  <a:ext uri="{0D108BD9-81ED-4DB2-BD59-A6C34878D82A}">
                    <a16:rowId xmlns:a16="http://schemas.microsoft.com/office/drawing/2014/main" val="3463711644"/>
                  </a:ext>
                </a:extLst>
              </a:tr>
              <a:tr h="513831">
                <a:tc>
                  <a:txBody>
                    <a:bodyPr/>
                    <a:lstStyle/>
                    <a:p>
                      <a:pPr algn="l" fontAlgn="b"/>
                      <a:r>
                        <a:rPr lang="en-US" sz="2000" b="1" i="0" u="none" strike="noStrike" dirty="0" err="1">
                          <a:solidFill>
                            <a:srgbClr val="5A5959"/>
                          </a:solidFill>
                          <a:effectLst/>
                          <a:latin typeface="Arial Narrow" panose="020B0606020202030204" pitchFamily="34" charset="0"/>
                        </a:rPr>
                        <a:t>Kabambare</a:t>
                      </a:r>
                      <a:endParaRPr lang="en-US" sz="2000" b="1" i="0" u="none" strike="noStrike" dirty="0">
                        <a:solidFill>
                          <a:srgbClr val="5A5959"/>
                        </a:solidFill>
                        <a:effectLst/>
                        <a:latin typeface="Arial Narrow" panose="020B0606020202030204" pitchFamily="34" charset="0"/>
                      </a:endParaRPr>
                    </a:p>
                  </a:txBody>
                  <a:tcPr marL="87776" marR="7315" marT="7315" marB="0" anchor="b">
                    <a:lnL>
                      <a:noFill/>
                    </a:lnL>
                    <a:lnR>
                      <a:noFill/>
                    </a:lnR>
                    <a:lnT>
                      <a:noFill/>
                    </a:lnT>
                    <a:lnB>
                      <a:noFill/>
                    </a:lnB>
                  </a:tcPr>
                </a:tc>
                <a:tc>
                  <a:txBody>
                    <a:bodyPr/>
                    <a:lstStyle/>
                    <a:p>
                      <a:pPr algn="r" fontAlgn="b"/>
                      <a:r>
                        <a:rPr lang="en-US" sz="2000" b="0" i="0" u="none" strike="noStrike" dirty="0">
                          <a:solidFill>
                            <a:srgbClr val="5A5959"/>
                          </a:solidFill>
                          <a:effectLst/>
                          <a:latin typeface="Arial Narrow" panose="020B0606020202030204" pitchFamily="34" charset="0"/>
                        </a:rPr>
                        <a:t>8%</a:t>
                      </a:r>
                    </a:p>
                  </a:txBody>
                  <a:tcPr marL="7315" marR="7315" marT="7315" marB="0" anchor="b">
                    <a:lnL>
                      <a:noFill/>
                    </a:lnL>
                    <a:lnR>
                      <a:noFill/>
                    </a:lnR>
                    <a:lnT>
                      <a:noFill/>
                    </a:lnT>
                    <a:lnB>
                      <a:noFill/>
                    </a:lnB>
                    <a:solidFill>
                      <a:srgbClr val="FACDCD"/>
                    </a:solidFill>
                  </a:tcPr>
                </a:tc>
                <a:tc>
                  <a:txBody>
                    <a:bodyPr/>
                    <a:lstStyle/>
                    <a:p>
                      <a:pPr algn="r" fontAlgn="b"/>
                      <a:r>
                        <a:rPr lang="en-US" sz="2000" b="0" i="0" u="none" strike="noStrike" dirty="0">
                          <a:solidFill>
                            <a:srgbClr val="5A5959"/>
                          </a:solidFill>
                          <a:effectLst/>
                          <a:latin typeface="Arial Narrow" panose="020B0606020202030204" pitchFamily="34" charset="0"/>
                        </a:rPr>
                        <a:t>31%</a:t>
                      </a:r>
                    </a:p>
                  </a:txBody>
                  <a:tcPr marL="7315" marR="7315" marT="7315" marB="0" anchor="b">
                    <a:lnL>
                      <a:noFill/>
                    </a:lnL>
                    <a:lnR>
                      <a:noFill/>
                    </a:lnR>
                    <a:lnT>
                      <a:noFill/>
                    </a:lnT>
                    <a:lnB>
                      <a:noFill/>
                    </a:lnB>
                    <a:solidFill>
                      <a:srgbClr val="F6A3A4"/>
                    </a:solidFill>
                  </a:tcPr>
                </a:tc>
                <a:tc>
                  <a:txBody>
                    <a:bodyPr/>
                    <a:lstStyle/>
                    <a:p>
                      <a:pPr algn="r" fontAlgn="b"/>
                      <a:r>
                        <a:rPr lang="en-US" sz="2000" b="0" i="0" u="none" strike="noStrike">
                          <a:solidFill>
                            <a:srgbClr val="5A5959"/>
                          </a:solidFill>
                          <a:effectLst/>
                          <a:latin typeface="Arial Narrow" panose="020B0606020202030204" pitchFamily="34" charset="0"/>
                        </a:rPr>
                        <a:t>23%</a:t>
                      </a:r>
                    </a:p>
                  </a:txBody>
                  <a:tcPr marL="7315" marR="7315" marT="7315" marB="0" anchor="b">
                    <a:lnL>
                      <a:noFill/>
                    </a:lnL>
                    <a:lnR>
                      <a:noFill/>
                    </a:lnR>
                    <a:lnT>
                      <a:noFill/>
                    </a:lnT>
                    <a:lnB>
                      <a:noFill/>
                    </a:lnB>
                    <a:solidFill>
                      <a:srgbClr val="F7B1B1"/>
                    </a:solidFill>
                  </a:tcPr>
                </a:tc>
                <a:tc>
                  <a:txBody>
                    <a:bodyPr/>
                    <a:lstStyle/>
                    <a:p>
                      <a:pPr algn="r" fontAlgn="b"/>
                      <a:r>
                        <a:rPr lang="en-US" sz="2000" b="0" i="0" u="none" strike="noStrike">
                          <a:solidFill>
                            <a:srgbClr val="5A5959"/>
                          </a:solidFill>
                          <a:effectLst/>
                          <a:latin typeface="Arial Narrow" panose="020B0606020202030204" pitchFamily="34" charset="0"/>
                        </a:rPr>
                        <a:t>31%</a:t>
                      </a:r>
                    </a:p>
                  </a:txBody>
                  <a:tcPr marL="7315" marR="7315" marT="7315" marB="0" anchor="b">
                    <a:lnL>
                      <a:noFill/>
                    </a:lnL>
                    <a:lnR>
                      <a:noFill/>
                    </a:lnR>
                    <a:lnT>
                      <a:noFill/>
                    </a:lnT>
                    <a:lnB>
                      <a:noFill/>
                    </a:lnB>
                    <a:solidFill>
                      <a:srgbClr val="F6A3A4"/>
                    </a:solidFill>
                  </a:tcPr>
                </a:tc>
                <a:tc>
                  <a:txBody>
                    <a:bodyPr/>
                    <a:lstStyle/>
                    <a:p>
                      <a:pPr algn="r" fontAlgn="b"/>
                      <a:r>
                        <a:rPr lang="en-US" sz="2000" b="0" i="0" u="none" strike="noStrike">
                          <a:solidFill>
                            <a:srgbClr val="5A5959"/>
                          </a:solidFill>
                          <a:effectLst/>
                          <a:latin typeface="Arial Narrow" panose="020B0606020202030204" pitchFamily="34" charset="0"/>
                        </a:rPr>
                        <a:t>0%</a:t>
                      </a:r>
                    </a:p>
                  </a:txBody>
                  <a:tcPr marL="7315" marR="7315" marT="7315" marB="0" anchor="b">
                    <a:lnL>
                      <a:noFill/>
                    </a:lnL>
                    <a:lnR>
                      <a:noFill/>
                    </a:lnR>
                    <a:lnT>
                      <a:noFill/>
                    </a:lnT>
                    <a:lnB>
                      <a:noFill/>
                    </a:lnB>
                    <a:solidFill>
                      <a:srgbClr val="FBDADA"/>
                    </a:solidFill>
                  </a:tcPr>
                </a:tc>
                <a:extLst>
                  <a:ext uri="{0D108BD9-81ED-4DB2-BD59-A6C34878D82A}">
                    <a16:rowId xmlns:a16="http://schemas.microsoft.com/office/drawing/2014/main" val="3982695391"/>
                  </a:ext>
                </a:extLst>
              </a:tr>
              <a:tr h="513831">
                <a:tc>
                  <a:txBody>
                    <a:bodyPr/>
                    <a:lstStyle/>
                    <a:p>
                      <a:pPr algn="l" fontAlgn="b"/>
                      <a:r>
                        <a:rPr lang="en-US" sz="2000" b="1" i="0" u="none" strike="noStrike" dirty="0" err="1">
                          <a:solidFill>
                            <a:srgbClr val="5A5959"/>
                          </a:solidFill>
                          <a:effectLst/>
                          <a:latin typeface="Arial Narrow" panose="020B0606020202030204" pitchFamily="34" charset="0"/>
                        </a:rPr>
                        <a:t>Saramabila</a:t>
                      </a:r>
                      <a:endParaRPr lang="en-US" sz="2000" b="1" i="0" u="none" strike="noStrike" dirty="0">
                        <a:solidFill>
                          <a:srgbClr val="5A5959"/>
                        </a:solidFill>
                        <a:effectLst/>
                        <a:latin typeface="Arial Narrow" panose="020B0606020202030204" pitchFamily="34" charset="0"/>
                      </a:endParaRPr>
                    </a:p>
                  </a:txBody>
                  <a:tcPr marL="87776" marR="7315" marT="7315" marB="0" anchor="b">
                    <a:lnL>
                      <a:noFill/>
                    </a:lnL>
                    <a:lnR>
                      <a:noFill/>
                    </a:lnR>
                    <a:lnT>
                      <a:noFill/>
                    </a:lnT>
                    <a:lnB>
                      <a:noFill/>
                    </a:lnB>
                  </a:tcPr>
                </a:tc>
                <a:tc>
                  <a:txBody>
                    <a:bodyPr/>
                    <a:lstStyle/>
                    <a:p>
                      <a:pPr algn="r" fontAlgn="b"/>
                      <a:r>
                        <a:rPr lang="en-US" sz="2000" b="0" i="0" u="none" strike="noStrike" dirty="0">
                          <a:solidFill>
                            <a:srgbClr val="5A5959"/>
                          </a:solidFill>
                          <a:effectLst/>
                          <a:latin typeface="Arial Narrow" panose="020B0606020202030204" pitchFamily="34" charset="0"/>
                        </a:rPr>
                        <a:t>17%</a:t>
                      </a:r>
                    </a:p>
                  </a:txBody>
                  <a:tcPr marL="7315" marR="7315" marT="7315" marB="0" anchor="b">
                    <a:lnL>
                      <a:noFill/>
                    </a:lnL>
                    <a:lnR>
                      <a:noFill/>
                    </a:lnR>
                    <a:lnT>
                      <a:noFill/>
                    </a:lnT>
                    <a:lnB>
                      <a:noFill/>
                    </a:lnB>
                    <a:solidFill>
                      <a:srgbClr val="F8BDBD"/>
                    </a:solidFill>
                  </a:tcPr>
                </a:tc>
                <a:tc>
                  <a:txBody>
                    <a:bodyPr/>
                    <a:lstStyle/>
                    <a:p>
                      <a:pPr algn="r" fontAlgn="b"/>
                      <a:r>
                        <a:rPr lang="en-US" sz="2000" b="0" i="0" u="none" strike="noStrike" dirty="0">
                          <a:solidFill>
                            <a:srgbClr val="5A5959"/>
                          </a:solidFill>
                          <a:effectLst/>
                          <a:latin typeface="Arial Narrow" panose="020B0606020202030204" pitchFamily="34" charset="0"/>
                        </a:rPr>
                        <a:t>0%</a:t>
                      </a:r>
                    </a:p>
                  </a:txBody>
                  <a:tcPr marL="7315" marR="7315" marT="7315" marB="0" anchor="b">
                    <a:lnL>
                      <a:noFill/>
                    </a:lnL>
                    <a:lnR>
                      <a:noFill/>
                    </a:lnR>
                    <a:lnT>
                      <a:noFill/>
                    </a:lnT>
                    <a:lnB>
                      <a:noFill/>
                    </a:lnB>
                    <a:solidFill>
                      <a:srgbClr val="FBDADA"/>
                    </a:solidFill>
                  </a:tcPr>
                </a:tc>
                <a:tc>
                  <a:txBody>
                    <a:bodyPr/>
                    <a:lstStyle/>
                    <a:p>
                      <a:pPr algn="r" fontAlgn="b"/>
                      <a:r>
                        <a:rPr lang="en-US" sz="2000" b="0" i="0" u="none" strike="noStrike" dirty="0">
                          <a:solidFill>
                            <a:srgbClr val="5A5959"/>
                          </a:solidFill>
                          <a:effectLst/>
                          <a:latin typeface="Arial Narrow" panose="020B0606020202030204" pitchFamily="34" charset="0"/>
                        </a:rPr>
                        <a:t>22%</a:t>
                      </a:r>
                    </a:p>
                  </a:txBody>
                  <a:tcPr marL="7315" marR="7315" marT="7315" marB="0" anchor="b">
                    <a:lnL>
                      <a:noFill/>
                    </a:lnL>
                    <a:lnR>
                      <a:noFill/>
                    </a:lnR>
                    <a:lnT>
                      <a:noFill/>
                    </a:lnT>
                    <a:lnB>
                      <a:noFill/>
                    </a:lnB>
                    <a:solidFill>
                      <a:srgbClr val="F8B3B3"/>
                    </a:solidFill>
                  </a:tcPr>
                </a:tc>
                <a:tc>
                  <a:txBody>
                    <a:bodyPr/>
                    <a:lstStyle/>
                    <a:p>
                      <a:pPr algn="r" fontAlgn="b"/>
                      <a:r>
                        <a:rPr lang="en-US" sz="2000" b="0" i="0" u="none" strike="noStrike" dirty="0">
                          <a:solidFill>
                            <a:srgbClr val="5A5959"/>
                          </a:solidFill>
                          <a:effectLst/>
                          <a:latin typeface="Arial Narrow" panose="020B0606020202030204" pitchFamily="34" charset="0"/>
                        </a:rPr>
                        <a:t>44%</a:t>
                      </a:r>
                    </a:p>
                  </a:txBody>
                  <a:tcPr marL="7315" marR="7315" marT="7315" marB="0" anchor="b">
                    <a:lnL>
                      <a:noFill/>
                    </a:lnL>
                    <a:lnR>
                      <a:noFill/>
                    </a:lnR>
                    <a:lnT>
                      <a:noFill/>
                    </a:lnT>
                    <a:lnB>
                      <a:noFill/>
                    </a:lnB>
                    <a:solidFill>
                      <a:srgbClr val="F48B8B"/>
                    </a:solidFill>
                  </a:tcPr>
                </a:tc>
                <a:tc>
                  <a:txBody>
                    <a:bodyPr/>
                    <a:lstStyle/>
                    <a:p>
                      <a:pPr algn="r" fontAlgn="b"/>
                      <a:r>
                        <a:rPr lang="en-US" sz="2000" b="0" i="0" u="none" strike="noStrike">
                          <a:solidFill>
                            <a:srgbClr val="5A5959"/>
                          </a:solidFill>
                          <a:effectLst/>
                          <a:latin typeface="Arial Narrow" panose="020B0606020202030204" pitchFamily="34" charset="0"/>
                        </a:rPr>
                        <a:t>0%</a:t>
                      </a:r>
                    </a:p>
                  </a:txBody>
                  <a:tcPr marL="7315" marR="7315" marT="7315" marB="0" anchor="b">
                    <a:lnL>
                      <a:noFill/>
                    </a:lnL>
                    <a:lnR>
                      <a:noFill/>
                    </a:lnR>
                    <a:lnT>
                      <a:noFill/>
                    </a:lnT>
                    <a:lnB>
                      <a:noFill/>
                    </a:lnB>
                    <a:solidFill>
                      <a:srgbClr val="FBDADA"/>
                    </a:solidFill>
                  </a:tcPr>
                </a:tc>
                <a:extLst>
                  <a:ext uri="{0D108BD9-81ED-4DB2-BD59-A6C34878D82A}">
                    <a16:rowId xmlns:a16="http://schemas.microsoft.com/office/drawing/2014/main" val="1112975704"/>
                  </a:ext>
                </a:extLst>
              </a:tr>
              <a:tr h="513831">
                <a:tc>
                  <a:txBody>
                    <a:bodyPr/>
                    <a:lstStyle/>
                    <a:p>
                      <a:pPr algn="l" fontAlgn="b"/>
                      <a:r>
                        <a:rPr lang="en-US" sz="2000" b="1" i="0" u="none" strike="noStrike" dirty="0" err="1">
                          <a:solidFill>
                            <a:srgbClr val="5A5959"/>
                          </a:solidFill>
                          <a:effectLst/>
                          <a:latin typeface="Arial Narrow" panose="020B0606020202030204" pitchFamily="34" charset="0"/>
                        </a:rPr>
                        <a:t>Fizi</a:t>
                      </a:r>
                      <a:endParaRPr lang="en-US" sz="2000" b="1" i="0" u="none" strike="noStrike" dirty="0">
                        <a:solidFill>
                          <a:srgbClr val="5A5959"/>
                        </a:solidFill>
                        <a:effectLst/>
                        <a:latin typeface="Arial Narrow" panose="020B0606020202030204" pitchFamily="34" charset="0"/>
                      </a:endParaRPr>
                    </a:p>
                  </a:txBody>
                  <a:tcPr marL="87776" marR="7315" marT="7315" marB="0" anchor="b">
                    <a:lnL>
                      <a:noFill/>
                    </a:lnL>
                    <a:lnR>
                      <a:noFill/>
                    </a:lnR>
                    <a:lnT>
                      <a:noFill/>
                    </a:lnT>
                    <a:lnB>
                      <a:noFill/>
                    </a:lnB>
                  </a:tcPr>
                </a:tc>
                <a:tc>
                  <a:txBody>
                    <a:bodyPr/>
                    <a:lstStyle/>
                    <a:p>
                      <a:pPr algn="r" fontAlgn="b"/>
                      <a:r>
                        <a:rPr lang="en-US" sz="2000" b="0" i="0" u="none" strike="noStrike" dirty="0">
                          <a:solidFill>
                            <a:srgbClr val="5A5959"/>
                          </a:solidFill>
                          <a:effectLst/>
                          <a:latin typeface="Arial Narrow" panose="020B0606020202030204" pitchFamily="34" charset="0"/>
                        </a:rPr>
                        <a:t>0%</a:t>
                      </a:r>
                    </a:p>
                  </a:txBody>
                  <a:tcPr marL="7315" marR="7315" marT="7315" marB="0" anchor="b">
                    <a:lnL>
                      <a:noFill/>
                    </a:lnL>
                    <a:lnR>
                      <a:noFill/>
                    </a:lnR>
                    <a:lnT>
                      <a:noFill/>
                    </a:lnT>
                    <a:lnB>
                      <a:noFill/>
                    </a:lnB>
                    <a:solidFill>
                      <a:srgbClr val="FBDADA"/>
                    </a:solidFill>
                  </a:tcPr>
                </a:tc>
                <a:tc>
                  <a:txBody>
                    <a:bodyPr/>
                    <a:lstStyle/>
                    <a:p>
                      <a:pPr algn="r" fontAlgn="b"/>
                      <a:r>
                        <a:rPr lang="en-US" sz="2000" b="0" i="0" u="none" strike="noStrike" dirty="0">
                          <a:solidFill>
                            <a:srgbClr val="5A5959"/>
                          </a:solidFill>
                          <a:effectLst/>
                          <a:latin typeface="Arial Narrow" panose="020B0606020202030204" pitchFamily="34" charset="0"/>
                        </a:rPr>
                        <a:t>15%</a:t>
                      </a:r>
                    </a:p>
                  </a:txBody>
                  <a:tcPr marL="7315" marR="7315" marT="7315" marB="0" anchor="b">
                    <a:lnL>
                      <a:noFill/>
                    </a:lnL>
                    <a:lnR>
                      <a:noFill/>
                    </a:lnR>
                    <a:lnT>
                      <a:noFill/>
                    </a:lnT>
                    <a:lnB>
                      <a:noFill/>
                    </a:lnB>
                    <a:solidFill>
                      <a:srgbClr val="F9C0C0"/>
                    </a:solidFill>
                  </a:tcPr>
                </a:tc>
                <a:tc>
                  <a:txBody>
                    <a:bodyPr/>
                    <a:lstStyle/>
                    <a:p>
                      <a:pPr algn="r" fontAlgn="b"/>
                      <a:r>
                        <a:rPr lang="en-US" sz="2000" b="0" i="0" u="none" strike="noStrike" dirty="0">
                          <a:solidFill>
                            <a:srgbClr val="5A5959"/>
                          </a:solidFill>
                          <a:effectLst/>
                          <a:latin typeface="Arial Narrow" panose="020B0606020202030204" pitchFamily="34" charset="0"/>
                        </a:rPr>
                        <a:t>15%</a:t>
                      </a:r>
                    </a:p>
                  </a:txBody>
                  <a:tcPr marL="7315" marR="7315" marT="7315" marB="0" anchor="b">
                    <a:lnL>
                      <a:noFill/>
                    </a:lnL>
                    <a:lnR>
                      <a:noFill/>
                    </a:lnR>
                    <a:lnT>
                      <a:noFill/>
                    </a:lnT>
                    <a:lnB>
                      <a:noFill/>
                    </a:lnB>
                    <a:solidFill>
                      <a:srgbClr val="F9C0C0"/>
                    </a:solidFill>
                  </a:tcPr>
                </a:tc>
                <a:tc>
                  <a:txBody>
                    <a:bodyPr/>
                    <a:lstStyle/>
                    <a:p>
                      <a:pPr algn="r" fontAlgn="b"/>
                      <a:r>
                        <a:rPr lang="en-US" sz="2000" b="0" i="0" u="none" strike="noStrike" dirty="0">
                          <a:solidFill>
                            <a:srgbClr val="5A5959"/>
                          </a:solidFill>
                          <a:effectLst/>
                          <a:latin typeface="Arial Narrow" panose="020B0606020202030204" pitchFamily="34" charset="0"/>
                        </a:rPr>
                        <a:t>60%</a:t>
                      </a:r>
                    </a:p>
                  </a:txBody>
                  <a:tcPr marL="7315" marR="7315" marT="7315" marB="0" anchor="b">
                    <a:lnL>
                      <a:noFill/>
                    </a:lnL>
                    <a:lnR>
                      <a:noFill/>
                    </a:lnR>
                    <a:lnT>
                      <a:noFill/>
                    </a:lnT>
                    <a:lnB>
                      <a:noFill/>
                    </a:lnB>
                    <a:solidFill>
                      <a:srgbClr val="F16F6F"/>
                    </a:solidFill>
                  </a:tcPr>
                </a:tc>
                <a:tc>
                  <a:txBody>
                    <a:bodyPr/>
                    <a:lstStyle/>
                    <a:p>
                      <a:pPr algn="r" fontAlgn="b"/>
                      <a:r>
                        <a:rPr lang="en-US" sz="2000" b="0" i="0" u="none" strike="noStrike" dirty="0">
                          <a:solidFill>
                            <a:srgbClr val="5A5959"/>
                          </a:solidFill>
                          <a:effectLst/>
                          <a:latin typeface="Arial Narrow" panose="020B0606020202030204" pitchFamily="34" charset="0"/>
                        </a:rPr>
                        <a:t>10%</a:t>
                      </a:r>
                    </a:p>
                  </a:txBody>
                  <a:tcPr marL="7315" marR="7315" marT="7315" marB="0" anchor="b">
                    <a:lnL>
                      <a:noFill/>
                    </a:lnL>
                    <a:lnR>
                      <a:noFill/>
                    </a:lnR>
                    <a:lnT>
                      <a:noFill/>
                    </a:lnT>
                    <a:lnB>
                      <a:noFill/>
                    </a:lnB>
                    <a:solidFill>
                      <a:srgbClr val="FAC8C9"/>
                    </a:solidFill>
                  </a:tcPr>
                </a:tc>
                <a:extLst>
                  <a:ext uri="{0D108BD9-81ED-4DB2-BD59-A6C34878D82A}">
                    <a16:rowId xmlns:a16="http://schemas.microsoft.com/office/drawing/2014/main" val="2316643839"/>
                  </a:ext>
                </a:extLst>
              </a:tr>
              <a:tr h="513831">
                <a:tc>
                  <a:txBody>
                    <a:bodyPr/>
                    <a:lstStyle/>
                    <a:p>
                      <a:pPr algn="l" fontAlgn="b"/>
                      <a:r>
                        <a:rPr lang="en-US" sz="2000" b="1" i="0" u="none" strike="noStrike" dirty="0" err="1">
                          <a:solidFill>
                            <a:srgbClr val="5A5959"/>
                          </a:solidFill>
                          <a:effectLst/>
                          <a:latin typeface="Arial Narrow" panose="020B0606020202030204" pitchFamily="34" charset="0"/>
                        </a:rPr>
                        <a:t>Kalehe</a:t>
                      </a:r>
                      <a:endParaRPr lang="en-US" sz="2000" b="1" i="0" u="none" strike="noStrike" dirty="0">
                        <a:solidFill>
                          <a:srgbClr val="5A5959"/>
                        </a:solidFill>
                        <a:effectLst/>
                        <a:latin typeface="Arial Narrow" panose="020B0606020202030204" pitchFamily="34" charset="0"/>
                      </a:endParaRPr>
                    </a:p>
                  </a:txBody>
                  <a:tcPr marL="87776" marR="7315" marT="7315" marB="0" anchor="b">
                    <a:lnL>
                      <a:noFill/>
                    </a:lnL>
                    <a:lnR>
                      <a:noFill/>
                    </a:lnR>
                    <a:lnT>
                      <a:noFill/>
                    </a:lnT>
                    <a:lnB>
                      <a:noFill/>
                    </a:lnB>
                  </a:tcPr>
                </a:tc>
                <a:tc>
                  <a:txBody>
                    <a:bodyPr/>
                    <a:lstStyle/>
                    <a:p>
                      <a:pPr algn="r" fontAlgn="b"/>
                      <a:r>
                        <a:rPr lang="en-US" sz="2000" b="0" i="0" u="none" strike="noStrike" dirty="0">
                          <a:solidFill>
                            <a:srgbClr val="5A5959"/>
                          </a:solidFill>
                          <a:effectLst/>
                          <a:latin typeface="Arial Narrow" panose="020B0606020202030204" pitchFamily="34" charset="0"/>
                        </a:rPr>
                        <a:t>0%</a:t>
                      </a:r>
                    </a:p>
                  </a:txBody>
                  <a:tcPr marL="7315" marR="7315" marT="7315" marB="0" anchor="b">
                    <a:lnL>
                      <a:noFill/>
                    </a:lnL>
                    <a:lnR>
                      <a:noFill/>
                    </a:lnR>
                    <a:lnT>
                      <a:noFill/>
                    </a:lnT>
                    <a:lnB>
                      <a:noFill/>
                    </a:lnB>
                    <a:solidFill>
                      <a:srgbClr val="FBDADA"/>
                    </a:solidFill>
                  </a:tcPr>
                </a:tc>
                <a:tc>
                  <a:txBody>
                    <a:bodyPr/>
                    <a:lstStyle/>
                    <a:p>
                      <a:pPr algn="r" fontAlgn="b"/>
                      <a:r>
                        <a:rPr lang="en-US" sz="2000" b="0" i="0" u="none" strike="noStrike">
                          <a:solidFill>
                            <a:srgbClr val="5A5959"/>
                          </a:solidFill>
                          <a:effectLst/>
                          <a:latin typeface="Arial Narrow" panose="020B0606020202030204" pitchFamily="34" charset="0"/>
                        </a:rPr>
                        <a:t>0%</a:t>
                      </a:r>
                    </a:p>
                  </a:txBody>
                  <a:tcPr marL="7315" marR="7315" marT="7315" marB="0" anchor="b">
                    <a:lnL>
                      <a:noFill/>
                    </a:lnL>
                    <a:lnR>
                      <a:noFill/>
                    </a:lnR>
                    <a:lnT>
                      <a:noFill/>
                    </a:lnT>
                    <a:lnB>
                      <a:noFill/>
                    </a:lnB>
                    <a:solidFill>
                      <a:srgbClr val="FBDADA"/>
                    </a:solidFill>
                  </a:tcPr>
                </a:tc>
                <a:tc>
                  <a:txBody>
                    <a:bodyPr/>
                    <a:lstStyle/>
                    <a:p>
                      <a:pPr algn="r" fontAlgn="b"/>
                      <a:r>
                        <a:rPr lang="en-US" sz="2000" b="0" i="0" u="none" strike="noStrike" dirty="0">
                          <a:solidFill>
                            <a:srgbClr val="5A5959"/>
                          </a:solidFill>
                          <a:effectLst/>
                          <a:latin typeface="Arial Narrow" panose="020B0606020202030204" pitchFamily="34" charset="0"/>
                        </a:rPr>
                        <a:t>33%</a:t>
                      </a:r>
                    </a:p>
                  </a:txBody>
                  <a:tcPr marL="7315" marR="7315" marT="7315" marB="0" anchor="b">
                    <a:lnL>
                      <a:noFill/>
                    </a:lnL>
                    <a:lnR>
                      <a:noFill/>
                    </a:lnR>
                    <a:lnT>
                      <a:noFill/>
                    </a:lnT>
                    <a:lnB>
                      <a:noFill/>
                    </a:lnB>
                    <a:solidFill>
                      <a:srgbClr val="F69FA0"/>
                    </a:solidFill>
                  </a:tcPr>
                </a:tc>
                <a:tc>
                  <a:txBody>
                    <a:bodyPr/>
                    <a:lstStyle/>
                    <a:p>
                      <a:pPr algn="r" fontAlgn="b"/>
                      <a:r>
                        <a:rPr lang="en-US" sz="2000" b="0" i="0" u="none" strike="noStrike" dirty="0">
                          <a:solidFill>
                            <a:srgbClr val="5A5959"/>
                          </a:solidFill>
                          <a:effectLst/>
                          <a:latin typeface="Arial Narrow" panose="020B0606020202030204" pitchFamily="34" charset="0"/>
                        </a:rPr>
                        <a:t>67%</a:t>
                      </a:r>
                    </a:p>
                  </a:txBody>
                  <a:tcPr marL="7315" marR="7315" marT="7315" marB="0" anchor="b">
                    <a:lnL>
                      <a:noFill/>
                    </a:lnL>
                    <a:lnR>
                      <a:noFill/>
                    </a:lnR>
                    <a:lnT>
                      <a:noFill/>
                    </a:lnT>
                    <a:lnB>
                      <a:noFill/>
                    </a:lnB>
                    <a:solidFill>
                      <a:srgbClr val="EF6263"/>
                    </a:solidFill>
                  </a:tcPr>
                </a:tc>
                <a:tc>
                  <a:txBody>
                    <a:bodyPr/>
                    <a:lstStyle/>
                    <a:p>
                      <a:pPr algn="r" fontAlgn="b"/>
                      <a:r>
                        <a:rPr lang="en-US" sz="2000" b="0" i="0" u="none" strike="noStrike" dirty="0">
                          <a:solidFill>
                            <a:srgbClr val="5A5959"/>
                          </a:solidFill>
                          <a:effectLst/>
                          <a:latin typeface="Arial Narrow" panose="020B0606020202030204" pitchFamily="34" charset="0"/>
                        </a:rPr>
                        <a:t>0%</a:t>
                      </a:r>
                    </a:p>
                  </a:txBody>
                  <a:tcPr marL="7315" marR="7315" marT="7315" marB="0" anchor="b">
                    <a:lnL>
                      <a:noFill/>
                    </a:lnL>
                    <a:lnR>
                      <a:noFill/>
                    </a:lnR>
                    <a:lnT>
                      <a:noFill/>
                    </a:lnT>
                    <a:lnB>
                      <a:noFill/>
                    </a:lnB>
                    <a:solidFill>
                      <a:srgbClr val="FBDADA"/>
                    </a:solidFill>
                  </a:tcPr>
                </a:tc>
                <a:extLst>
                  <a:ext uri="{0D108BD9-81ED-4DB2-BD59-A6C34878D82A}">
                    <a16:rowId xmlns:a16="http://schemas.microsoft.com/office/drawing/2014/main" val="1937200160"/>
                  </a:ext>
                </a:extLst>
              </a:tr>
              <a:tr h="513831">
                <a:tc>
                  <a:txBody>
                    <a:bodyPr/>
                    <a:lstStyle/>
                    <a:p>
                      <a:pPr algn="l" fontAlgn="b"/>
                      <a:r>
                        <a:rPr lang="en-US" sz="2000" b="1" i="0" u="none" strike="noStrike" dirty="0" err="1">
                          <a:solidFill>
                            <a:srgbClr val="5A5959"/>
                          </a:solidFill>
                          <a:effectLst/>
                          <a:latin typeface="Arial Narrow" panose="020B0606020202030204" pitchFamily="34" charset="0"/>
                        </a:rPr>
                        <a:t>Kimbi</a:t>
                      </a:r>
                      <a:r>
                        <a:rPr lang="en-US" sz="2000" b="1" i="0" u="none" strike="noStrike" dirty="0">
                          <a:solidFill>
                            <a:srgbClr val="5A5959"/>
                          </a:solidFill>
                          <a:effectLst/>
                          <a:latin typeface="Arial Narrow" panose="020B0606020202030204" pitchFamily="34" charset="0"/>
                        </a:rPr>
                        <a:t> </a:t>
                      </a:r>
                      <a:r>
                        <a:rPr lang="en-US" sz="2000" b="1" i="0" u="none" strike="noStrike" dirty="0" err="1">
                          <a:solidFill>
                            <a:srgbClr val="5A5959"/>
                          </a:solidFill>
                          <a:effectLst/>
                          <a:latin typeface="Arial Narrow" panose="020B0606020202030204" pitchFamily="34" charset="0"/>
                        </a:rPr>
                        <a:t>Lulenge</a:t>
                      </a:r>
                      <a:endParaRPr lang="en-US" sz="2000" b="1" i="0" u="none" strike="noStrike" dirty="0">
                        <a:solidFill>
                          <a:srgbClr val="5A5959"/>
                        </a:solidFill>
                        <a:effectLst/>
                        <a:latin typeface="Arial Narrow" panose="020B0606020202030204" pitchFamily="34" charset="0"/>
                      </a:endParaRPr>
                    </a:p>
                  </a:txBody>
                  <a:tcPr marL="87776" marR="7315" marT="7315" marB="0" anchor="b">
                    <a:lnL>
                      <a:noFill/>
                    </a:lnL>
                    <a:lnR>
                      <a:noFill/>
                    </a:lnR>
                    <a:lnT>
                      <a:noFill/>
                    </a:lnT>
                    <a:lnB>
                      <a:noFill/>
                    </a:lnB>
                  </a:tcPr>
                </a:tc>
                <a:tc>
                  <a:txBody>
                    <a:bodyPr/>
                    <a:lstStyle/>
                    <a:p>
                      <a:pPr algn="r" fontAlgn="b"/>
                      <a:r>
                        <a:rPr lang="en-US" sz="2000" b="0" i="0" u="none" strike="noStrike">
                          <a:solidFill>
                            <a:srgbClr val="5A5959"/>
                          </a:solidFill>
                          <a:effectLst/>
                          <a:latin typeface="Arial Narrow" panose="020B0606020202030204" pitchFamily="34" charset="0"/>
                        </a:rPr>
                        <a:t>0%</a:t>
                      </a:r>
                    </a:p>
                  </a:txBody>
                  <a:tcPr marL="7315" marR="7315" marT="7315" marB="0" anchor="b">
                    <a:lnL>
                      <a:noFill/>
                    </a:lnL>
                    <a:lnR>
                      <a:noFill/>
                    </a:lnR>
                    <a:lnT>
                      <a:noFill/>
                    </a:lnT>
                    <a:lnB>
                      <a:noFill/>
                    </a:lnB>
                    <a:solidFill>
                      <a:srgbClr val="FBDADA"/>
                    </a:solidFill>
                  </a:tcPr>
                </a:tc>
                <a:tc>
                  <a:txBody>
                    <a:bodyPr/>
                    <a:lstStyle/>
                    <a:p>
                      <a:pPr algn="r" fontAlgn="b"/>
                      <a:r>
                        <a:rPr lang="en-US" sz="2000" b="0" i="0" u="none" strike="noStrike" dirty="0">
                          <a:solidFill>
                            <a:srgbClr val="5A5959"/>
                          </a:solidFill>
                          <a:effectLst/>
                          <a:latin typeface="Arial Narrow" panose="020B0606020202030204" pitchFamily="34" charset="0"/>
                        </a:rPr>
                        <a:t>5%</a:t>
                      </a:r>
                    </a:p>
                  </a:txBody>
                  <a:tcPr marL="7315" marR="7315" marT="7315" marB="0" anchor="b">
                    <a:lnL>
                      <a:noFill/>
                    </a:lnL>
                    <a:lnR>
                      <a:noFill/>
                    </a:lnR>
                    <a:lnT>
                      <a:noFill/>
                    </a:lnT>
                    <a:lnB>
                      <a:noFill/>
                    </a:lnB>
                    <a:solidFill>
                      <a:srgbClr val="FBD1D2"/>
                    </a:solidFill>
                  </a:tcPr>
                </a:tc>
                <a:tc>
                  <a:txBody>
                    <a:bodyPr/>
                    <a:lstStyle/>
                    <a:p>
                      <a:pPr algn="r" fontAlgn="b"/>
                      <a:r>
                        <a:rPr lang="en-US" sz="2000" b="0" i="0" u="none" strike="noStrike">
                          <a:solidFill>
                            <a:srgbClr val="5A5959"/>
                          </a:solidFill>
                          <a:effectLst/>
                          <a:latin typeface="Arial Narrow" panose="020B0606020202030204" pitchFamily="34" charset="0"/>
                        </a:rPr>
                        <a:t>19%</a:t>
                      </a:r>
                    </a:p>
                  </a:txBody>
                  <a:tcPr marL="7315" marR="7315" marT="7315" marB="0" anchor="b">
                    <a:lnL>
                      <a:noFill/>
                    </a:lnL>
                    <a:lnR>
                      <a:noFill/>
                    </a:lnR>
                    <a:lnT>
                      <a:noFill/>
                    </a:lnT>
                    <a:lnB>
                      <a:noFill/>
                    </a:lnB>
                    <a:solidFill>
                      <a:srgbClr val="F8B8B9"/>
                    </a:solidFill>
                  </a:tcPr>
                </a:tc>
                <a:tc>
                  <a:txBody>
                    <a:bodyPr/>
                    <a:lstStyle/>
                    <a:p>
                      <a:pPr algn="r" fontAlgn="b"/>
                      <a:r>
                        <a:rPr lang="en-US" sz="2000" b="0" i="0" u="none" strike="noStrike" dirty="0">
                          <a:solidFill>
                            <a:srgbClr val="5A5959"/>
                          </a:solidFill>
                          <a:effectLst/>
                          <a:latin typeface="Arial Narrow" panose="020B0606020202030204" pitchFamily="34" charset="0"/>
                        </a:rPr>
                        <a:t>62%</a:t>
                      </a:r>
                    </a:p>
                  </a:txBody>
                  <a:tcPr marL="7315" marR="7315" marT="7315" marB="0" anchor="b">
                    <a:lnL>
                      <a:noFill/>
                    </a:lnL>
                    <a:lnR>
                      <a:noFill/>
                    </a:lnR>
                    <a:lnT>
                      <a:noFill/>
                    </a:lnT>
                    <a:lnB>
                      <a:noFill/>
                    </a:lnB>
                    <a:solidFill>
                      <a:srgbClr val="F06B6C"/>
                    </a:solidFill>
                  </a:tcPr>
                </a:tc>
                <a:tc>
                  <a:txBody>
                    <a:bodyPr/>
                    <a:lstStyle/>
                    <a:p>
                      <a:pPr algn="r" fontAlgn="b"/>
                      <a:r>
                        <a:rPr lang="en-US" sz="2000" b="0" i="0" u="none" strike="noStrike" dirty="0">
                          <a:solidFill>
                            <a:srgbClr val="5A5959"/>
                          </a:solidFill>
                          <a:effectLst/>
                          <a:latin typeface="Arial Narrow" panose="020B0606020202030204" pitchFamily="34" charset="0"/>
                        </a:rPr>
                        <a:t>14%</a:t>
                      </a:r>
                    </a:p>
                  </a:txBody>
                  <a:tcPr marL="7315" marR="7315" marT="7315" marB="0" anchor="b">
                    <a:lnL>
                      <a:noFill/>
                    </a:lnL>
                    <a:lnR>
                      <a:noFill/>
                    </a:lnR>
                    <a:lnT>
                      <a:noFill/>
                    </a:lnT>
                    <a:lnB>
                      <a:noFill/>
                    </a:lnB>
                    <a:solidFill>
                      <a:srgbClr val="F9C1C1"/>
                    </a:solidFill>
                  </a:tcPr>
                </a:tc>
                <a:extLst>
                  <a:ext uri="{0D108BD9-81ED-4DB2-BD59-A6C34878D82A}">
                    <a16:rowId xmlns:a16="http://schemas.microsoft.com/office/drawing/2014/main" val="1910096791"/>
                  </a:ext>
                </a:extLst>
              </a:tr>
              <a:tr h="513831">
                <a:tc>
                  <a:txBody>
                    <a:bodyPr/>
                    <a:lstStyle/>
                    <a:p>
                      <a:pPr algn="l" fontAlgn="b"/>
                      <a:r>
                        <a:rPr lang="en-US" sz="2000" b="1" i="0" u="none" strike="noStrike" dirty="0" err="1">
                          <a:solidFill>
                            <a:srgbClr val="5A5959"/>
                          </a:solidFill>
                          <a:effectLst/>
                          <a:latin typeface="Arial Narrow" panose="020B0606020202030204" pitchFamily="34" charset="0"/>
                        </a:rPr>
                        <a:t>Nundu</a:t>
                      </a:r>
                      <a:endParaRPr lang="en-US" sz="2000" b="1" i="0" u="none" strike="noStrike" dirty="0">
                        <a:solidFill>
                          <a:srgbClr val="5A5959"/>
                        </a:solidFill>
                        <a:effectLst/>
                        <a:latin typeface="Arial Narrow" panose="020B0606020202030204" pitchFamily="34" charset="0"/>
                      </a:endParaRPr>
                    </a:p>
                  </a:txBody>
                  <a:tcPr marL="87776" marR="7315" marT="7315" marB="0" anchor="b">
                    <a:lnL>
                      <a:noFill/>
                    </a:lnL>
                    <a:lnR>
                      <a:noFill/>
                    </a:lnR>
                    <a:lnT>
                      <a:noFill/>
                    </a:lnT>
                    <a:lnB>
                      <a:noFill/>
                    </a:lnB>
                  </a:tcPr>
                </a:tc>
                <a:tc>
                  <a:txBody>
                    <a:bodyPr/>
                    <a:lstStyle/>
                    <a:p>
                      <a:pPr algn="r" fontAlgn="b"/>
                      <a:r>
                        <a:rPr lang="en-US" sz="2000" b="0" i="0" u="none" strike="noStrike">
                          <a:solidFill>
                            <a:srgbClr val="5A5959"/>
                          </a:solidFill>
                          <a:effectLst/>
                          <a:latin typeface="Arial Narrow" panose="020B0606020202030204" pitchFamily="34" charset="0"/>
                        </a:rPr>
                        <a:t>6%</a:t>
                      </a:r>
                    </a:p>
                  </a:txBody>
                  <a:tcPr marL="7315" marR="7315" marT="7315" marB="0" anchor="b">
                    <a:lnL>
                      <a:noFill/>
                    </a:lnL>
                    <a:lnR>
                      <a:noFill/>
                    </a:lnR>
                    <a:lnT>
                      <a:noFill/>
                    </a:lnT>
                    <a:lnB>
                      <a:noFill/>
                    </a:lnB>
                    <a:solidFill>
                      <a:srgbClr val="FBD1D1"/>
                    </a:solidFill>
                  </a:tcPr>
                </a:tc>
                <a:tc>
                  <a:txBody>
                    <a:bodyPr/>
                    <a:lstStyle/>
                    <a:p>
                      <a:pPr algn="r" fontAlgn="b"/>
                      <a:r>
                        <a:rPr lang="en-US" sz="2000" b="0" i="0" u="none" strike="noStrike">
                          <a:solidFill>
                            <a:srgbClr val="5A5959"/>
                          </a:solidFill>
                          <a:effectLst/>
                          <a:latin typeface="Arial Narrow" panose="020B0606020202030204" pitchFamily="34" charset="0"/>
                        </a:rPr>
                        <a:t>11%</a:t>
                      </a:r>
                    </a:p>
                  </a:txBody>
                  <a:tcPr marL="7315" marR="7315" marT="7315" marB="0" anchor="b">
                    <a:lnL>
                      <a:noFill/>
                    </a:lnL>
                    <a:lnR>
                      <a:noFill/>
                    </a:lnR>
                    <a:lnT>
                      <a:noFill/>
                    </a:lnT>
                    <a:lnB>
                      <a:noFill/>
                    </a:lnB>
                    <a:solidFill>
                      <a:srgbClr val="FAC7C7"/>
                    </a:solidFill>
                  </a:tcPr>
                </a:tc>
                <a:tc>
                  <a:txBody>
                    <a:bodyPr/>
                    <a:lstStyle/>
                    <a:p>
                      <a:pPr algn="r" fontAlgn="b"/>
                      <a:r>
                        <a:rPr lang="en-US" sz="2000" b="0" i="0" u="none" strike="noStrike" dirty="0">
                          <a:solidFill>
                            <a:srgbClr val="5A5959"/>
                          </a:solidFill>
                          <a:effectLst/>
                          <a:latin typeface="Arial Narrow" panose="020B0606020202030204" pitchFamily="34" charset="0"/>
                        </a:rPr>
                        <a:t>6%</a:t>
                      </a:r>
                    </a:p>
                  </a:txBody>
                  <a:tcPr marL="7315" marR="7315" marT="7315" marB="0" anchor="b">
                    <a:lnL>
                      <a:noFill/>
                    </a:lnL>
                    <a:lnR>
                      <a:noFill/>
                    </a:lnR>
                    <a:lnT>
                      <a:noFill/>
                    </a:lnT>
                    <a:lnB>
                      <a:noFill/>
                    </a:lnB>
                    <a:solidFill>
                      <a:srgbClr val="FBD1D1"/>
                    </a:solidFill>
                  </a:tcPr>
                </a:tc>
                <a:tc>
                  <a:txBody>
                    <a:bodyPr/>
                    <a:lstStyle/>
                    <a:p>
                      <a:pPr algn="r" fontAlgn="b"/>
                      <a:r>
                        <a:rPr lang="en-US" sz="2000" b="0" i="0" u="none" strike="noStrike" dirty="0">
                          <a:solidFill>
                            <a:srgbClr val="5A5959"/>
                          </a:solidFill>
                          <a:effectLst/>
                          <a:latin typeface="Arial Narrow" panose="020B0606020202030204" pitchFamily="34" charset="0"/>
                        </a:rPr>
                        <a:t>72%</a:t>
                      </a:r>
                    </a:p>
                  </a:txBody>
                  <a:tcPr marL="7315" marR="7315" marT="7315" marB="0" anchor="b">
                    <a:lnL>
                      <a:noFill/>
                    </a:lnL>
                    <a:lnR>
                      <a:noFill/>
                    </a:lnR>
                    <a:lnT>
                      <a:noFill/>
                    </a:lnT>
                    <a:lnB>
                      <a:noFill/>
                    </a:lnB>
                    <a:solidFill>
                      <a:srgbClr val="EE5859"/>
                    </a:solidFill>
                  </a:tcPr>
                </a:tc>
                <a:tc>
                  <a:txBody>
                    <a:bodyPr/>
                    <a:lstStyle/>
                    <a:p>
                      <a:pPr algn="r" fontAlgn="b"/>
                      <a:r>
                        <a:rPr lang="en-US" sz="2000" b="0" i="0" u="none" strike="noStrike" dirty="0">
                          <a:solidFill>
                            <a:srgbClr val="5A5959"/>
                          </a:solidFill>
                          <a:effectLst/>
                          <a:latin typeface="Arial Narrow" panose="020B0606020202030204" pitchFamily="34" charset="0"/>
                        </a:rPr>
                        <a:t>6%</a:t>
                      </a:r>
                    </a:p>
                  </a:txBody>
                  <a:tcPr marL="7315" marR="7315" marT="7315" marB="0" anchor="b">
                    <a:lnL>
                      <a:noFill/>
                    </a:lnL>
                    <a:lnR>
                      <a:noFill/>
                    </a:lnR>
                    <a:lnT>
                      <a:noFill/>
                    </a:lnT>
                    <a:lnB>
                      <a:noFill/>
                    </a:lnB>
                    <a:solidFill>
                      <a:srgbClr val="FBD1D1"/>
                    </a:solidFill>
                  </a:tcPr>
                </a:tc>
                <a:extLst>
                  <a:ext uri="{0D108BD9-81ED-4DB2-BD59-A6C34878D82A}">
                    <a16:rowId xmlns:a16="http://schemas.microsoft.com/office/drawing/2014/main" val="2611689854"/>
                  </a:ext>
                </a:extLst>
              </a:tr>
              <a:tr h="513831">
                <a:tc>
                  <a:txBody>
                    <a:bodyPr/>
                    <a:lstStyle/>
                    <a:p>
                      <a:pPr algn="l" fontAlgn="b"/>
                      <a:r>
                        <a:rPr lang="en-US" sz="2000" b="1" i="0" u="none" strike="noStrike" dirty="0" err="1">
                          <a:solidFill>
                            <a:srgbClr val="5A5959"/>
                          </a:solidFill>
                          <a:effectLst/>
                          <a:latin typeface="Arial Narrow" panose="020B0606020202030204" pitchFamily="34" charset="0"/>
                        </a:rPr>
                        <a:t>Shabunda</a:t>
                      </a:r>
                      <a:endParaRPr lang="en-US" sz="2000" b="1" i="0" u="none" strike="noStrike" dirty="0">
                        <a:solidFill>
                          <a:srgbClr val="5A5959"/>
                        </a:solidFill>
                        <a:effectLst/>
                        <a:latin typeface="Arial Narrow" panose="020B0606020202030204" pitchFamily="34" charset="0"/>
                      </a:endParaRPr>
                    </a:p>
                  </a:txBody>
                  <a:tcPr marL="87776" marR="7315" marT="7315" marB="0" anchor="b">
                    <a:lnL>
                      <a:noFill/>
                    </a:lnL>
                    <a:lnR>
                      <a:noFill/>
                    </a:lnR>
                    <a:lnT>
                      <a:noFill/>
                    </a:lnT>
                    <a:lnB>
                      <a:noFill/>
                    </a:lnB>
                  </a:tcPr>
                </a:tc>
                <a:tc>
                  <a:txBody>
                    <a:bodyPr/>
                    <a:lstStyle/>
                    <a:p>
                      <a:pPr algn="r" fontAlgn="b"/>
                      <a:r>
                        <a:rPr lang="en-US" sz="2000" b="0" i="0" u="none" strike="noStrike">
                          <a:solidFill>
                            <a:srgbClr val="5A5959"/>
                          </a:solidFill>
                          <a:effectLst/>
                          <a:latin typeface="Arial Narrow" panose="020B0606020202030204" pitchFamily="34" charset="0"/>
                        </a:rPr>
                        <a:t>30%</a:t>
                      </a:r>
                    </a:p>
                  </a:txBody>
                  <a:tcPr marL="7315" marR="7315" marT="7315" marB="0" anchor="b">
                    <a:lnL>
                      <a:noFill/>
                    </a:lnL>
                    <a:lnR>
                      <a:noFill/>
                    </a:lnR>
                    <a:lnT>
                      <a:noFill/>
                    </a:lnT>
                    <a:lnB>
                      <a:noFill/>
                    </a:lnB>
                    <a:solidFill>
                      <a:srgbClr val="F6A5A5"/>
                    </a:solidFill>
                  </a:tcPr>
                </a:tc>
                <a:tc>
                  <a:txBody>
                    <a:bodyPr/>
                    <a:lstStyle/>
                    <a:p>
                      <a:pPr algn="r" fontAlgn="b"/>
                      <a:r>
                        <a:rPr lang="en-US" sz="2000" b="0" i="0" u="none" strike="noStrike">
                          <a:solidFill>
                            <a:srgbClr val="5A5959"/>
                          </a:solidFill>
                          <a:effectLst/>
                          <a:latin typeface="Arial Narrow" panose="020B0606020202030204" pitchFamily="34" charset="0"/>
                        </a:rPr>
                        <a:t>15%</a:t>
                      </a:r>
                    </a:p>
                  </a:txBody>
                  <a:tcPr marL="7315" marR="7315" marT="7315" marB="0" anchor="b">
                    <a:lnL>
                      <a:noFill/>
                    </a:lnL>
                    <a:lnR>
                      <a:noFill/>
                    </a:lnR>
                    <a:lnT>
                      <a:noFill/>
                    </a:lnT>
                    <a:lnB>
                      <a:noFill/>
                    </a:lnB>
                    <a:solidFill>
                      <a:srgbClr val="F9C0C0"/>
                    </a:solidFill>
                  </a:tcPr>
                </a:tc>
                <a:tc>
                  <a:txBody>
                    <a:bodyPr/>
                    <a:lstStyle/>
                    <a:p>
                      <a:pPr algn="r" fontAlgn="b"/>
                      <a:r>
                        <a:rPr lang="en-US" sz="2000" b="0" i="0" u="none" strike="noStrike">
                          <a:solidFill>
                            <a:srgbClr val="5A5959"/>
                          </a:solidFill>
                          <a:effectLst/>
                          <a:latin typeface="Arial Narrow" panose="020B0606020202030204" pitchFamily="34" charset="0"/>
                        </a:rPr>
                        <a:t>10%</a:t>
                      </a:r>
                    </a:p>
                  </a:txBody>
                  <a:tcPr marL="7315" marR="7315" marT="7315" marB="0" anchor="b">
                    <a:lnL>
                      <a:noFill/>
                    </a:lnL>
                    <a:lnR>
                      <a:noFill/>
                    </a:lnR>
                    <a:lnT>
                      <a:noFill/>
                    </a:lnT>
                    <a:lnB>
                      <a:noFill/>
                    </a:lnB>
                    <a:solidFill>
                      <a:srgbClr val="FAC8C9"/>
                    </a:solidFill>
                  </a:tcPr>
                </a:tc>
                <a:tc>
                  <a:txBody>
                    <a:bodyPr/>
                    <a:lstStyle/>
                    <a:p>
                      <a:pPr algn="r" fontAlgn="b"/>
                      <a:r>
                        <a:rPr lang="en-US" sz="2000" b="0" i="0" u="none" strike="noStrike" dirty="0">
                          <a:solidFill>
                            <a:srgbClr val="5A5959"/>
                          </a:solidFill>
                          <a:effectLst/>
                          <a:latin typeface="Arial Narrow" panose="020B0606020202030204" pitchFamily="34" charset="0"/>
                        </a:rPr>
                        <a:t>35%</a:t>
                      </a:r>
                    </a:p>
                  </a:txBody>
                  <a:tcPr marL="7315" marR="7315" marT="7315" marB="0" anchor="b">
                    <a:lnL>
                      <a:noFill/>
                    </a:lnL>
                    <a:lnR>
                      <a:noFill/>
                    </a:lnR>
                    <a:lnT>
                      <a:noFill/>
                    </a:lnT>
                    <a:lnB>
                      <a:noFill/>
                    </a:lnB>
                    <a:solidFill>
                      <a:srgbClr val="F59B9C"/>
                    </a:solidFill>
                  </a:tcPr>
                </a:tc>
                <a:tc>
                  <a:txBody>
                    <a:bodyPr/>
                    <a:lstStyle/>
                    <a:p>
                      <a:pPr algn="r" fontAlgn="b"/>
                      <a:r>
                        <a:rPr lang="en-US" sz="2000" b="0" i="0" u="none" strike="noStrike" dirty="0">
                          <a:solidFill>
                            <a:srgbClr val="5A5959"/>
                          </a:solidFill>
                          <a:effectLst/>
                          <a:latin typeface="Arial Narrow" panose="020B0606020202030204" pitchFamily="34" charset="0"/>
                        </a:rPr>
                        <a:t>5%</a:t>
                      </a:r>
                    </a:p>
                  </a:txBody>
                  <a:tcPr marL="7315" marR="7315" marT="7315" marB="0" anchor="b">
                    <a:lnL>
                      <a:noFill/>
                    </a:lnL>
                    <a:lnR>
                      <a:noFill/>
                    </a:lnR>
                    <a:lnT>
                      <a:noFill/>
                    </a:lnT>
                    <a:lnB>
                      <a:noFill/>
                    </a:lnB>
                    <a:solidFill>
                      <a:srgbClr val="FBD1D2"/>
                    </a:solidFill>
                  </a:tcPr>
                </a:tc>
                <a:extLst>
                  <a:ext uri="{0D108BD9-81ED-4DB2-BD59-A6C34878D82A}">
                    <a16:rowId xmlns:a16="http://schemas.microsoft.com/office/drawing/2014/main" val="2378925019"/>
                  </a:ext>
                </a:extLst>
              </a:tr>
              <a:tr h="513831">
                <a:tc>
                  <a:txBody>
                    <a:bodyPr/>
                    <a:lstStyle/>
                    <a:p>
                      <a:pPr algn="l" fontAlgn="b"/>
                      <a:r>
                        <a:rPr lang="en-US" sz="2000" b="1" i="0" u="none" strike="noStrike" dirty="0" err="1">
                          <a:solidFill>
                            <a:srgbClr val="5A5959"/>
                          </a:solidFill>
                          <a:effectLst/>
                          <a:latin typeface="Arial Narrow" panose="020B0606020202030204" pitchFamily="34" charset="0"/>
                        </a:rPr>
                        <a:t>Uvira</a:t>
                      </a:r>
                      <a:endParaRPr lang="en-US" sz="2000" b="1" i="0" u="none" strike="noStrike" dirty="0">
                        <a:solidFill>
                          <a:srgbClr val="5A5959"/>
                        </a:solidFill>
                        <a:effectLst/>
                        <a:latin typeface="Arial Narrow" panose="020B0606020202030204" pitchFamily="34" charset="0"/>
                      </a:endParaRPr>
                    </a:p>
                  </a:txBody>
                  <a:tcPr marL="87776" marR="7315" marT="7315" marB="0" anchor="b">
                    <a:lnL>
                      <a:noFill/>
                    </a:lnL>
                    <a:lnR>
                      <a:noFill/>
                    </a:lnR>
                    <a:lnT>
                      <a:noFill/>
                    </a:lnT>
                    <a:lnB>
                      <a:noFill/>
                    </a:lnB>
                  </a:tcPr>
                </a:tc>
                <a:tc>
                  <a:txBody>
                    <a:bodyPr/>
                    <a:lstStyle/>
                    <a:p>
                      <a:pPr algn="r" fontAlgn="b"/>
                      <a:r>
                        <a:rPr lang="en-US" sz="2000" b="0" i="0" u="none" strike="noStrike">
                          <a:solidFill>
                            <a:srgbClr val="5A5959"/>
                          </a:solidFill>
                          <a:effectLst/>
                          <a:latin typeface="Arial Narrow" panose="020B0606020202030204" pitchFamily="34" charset="0"/>
                        </a:rPr>
                        <a:t>10%</a:t>
                      </a:r>
                    </a:p>
                  </a:txBody>
                  <a:tcPr marL="7315" marR="7315" marT="7315" marB="0" anchor="b">
                    <a:lnL>
                      <a:noFill/>
                    </a:lnL>
                    <a:lnR>
                      <a:noFill/>
                    </a:lnR>
                    <a:lnT>
                      <a:noFill/>
                    </a:lnT>
                    <a:lnB>
                      <a:noFill/>
                    </a:lnB>
                    <a:solidFill>
                      <a:srgbClr val="FAC8C9"/>
                    </a:solidFill>
                  </a:tcPr>
                </a:tc>
                <a:tc>
                  <a:txBody>
                    <a:bodyPr/>
                    <a:lstStyle/>
                    <a:p>
                      <a:pPr algn="r" fontAlgn="b"/>
                      <a:r>
                        <a:rPr lang="en-US" sz="2000" b="0" i="0" u="none" strike="noStrike">
                          <a:solidFill>
                            <a:srgbClr val="5A5959"/>
                          </a:solidFill>
                          <a:effectLst/>
                          <a:latin typeface="Arial Narrow" panose="020B0606020202030204" pitchFamily="34" charset="0"/>
                        </a:rPr>
                        <a:t>10%</a:t>
                      </a:r>
                    </a:p>
                  </a:txBody>
                  <a:tcPr marL="7315" marR="7315" marT="7315" marB="0" anchor="b">
                    <a:lnL>
                      <a:noFill/>
                    </a:lnL>
                    <a:lnR>
                      <a:noFill/>
                    </a:lnR>
                    <a:lnT>
                      <a:noFill/>
                    </a:lnT>
                    <a:lnB>
                      <a:noFill/>
                    </a:lnB>
                    <a:solidFill>
                      <a:srgbClr val="FAC8C9"/>
                    </a:solidFill>
                  </a:tcPr>
                </a:tc>
                <a:tc>
                  <a:txBody>
                    <a:bodyPr/>
                    <a:lstStyle/>
                    <a:p>
                      <a:pPr algn="r" fontAlgn="b"/>
                      <a:r>
                        <a:rPr lang="en-US" sz="2000" b="0" i="0" u="none" strike="noStrike">
                          <a:solidFill>
                            <a:srgbClr val="5A5959"/>
                          </a:solidFill>
                          <a:effectLst/>
                          <a:latin typeface="Arial Narrow" panose="020B0606020202030204" pitchFamily="34" charset="0"/>
                        </a:rPr>
                        <a:t>40%</a:t>
                      </a:r>
                    </a:p>
                  </a:txBody>
                  <a:tcPr marL="7315" marR="7315" marT="7315" marB="0" anchor="b">
                    <a:lnL>
                      <a:noFill/>
                    </a:lnL>
                    <a:lnR>
                      <a:noFill/>
                    </a:lnR>
                    <a:lnT>
                      <a:noFill/>
                    </a:lnT>
                    <a:lnB>
                      <a:noFill/>
                    </a:lnB>
                    <a:solidFill>
                      <a:srgbClr val="F49293"/>
                    </a:solidFill>
                  </a:tcPr>
                </a:tc>
                <a:tc>
                  <a:txBody>
                    <a:bodyPr/>
                    <a:lstStyle/>
                    <a:p>
                      <a:pPr algn="r" fontAlgn="b"/>
                      <a:r>
                        <a:rPr lang="en-US" sz="2000" b="0" i="0" u="none" strike="noStrike">
                          <a:solidFill>
                            <a:srgbClr val="5A5959"/>
                          </a:solidFill>
                          <a:effectLst/>
                          <a:latin typeface="Arial Narrow" panose="020B0606020202030204" pitchFamily="34" charset="0"/>
                        </a:rPr>
                        <a:t>40%</a:t>
                      </a:r>
                    </a:p>
                  </a:txBody>
                  <a:tcPr marL="7315" marR="7315" marT="7315" marB="0" anchor="b">
                    <a:lnL>
                      <a:noFill/>
                    </a:lnL>
                    <a:lnR>
                      <a:noFill/>
                    </a:lnR>
                    <a:lnT>
                      <a:noFill/>
                    </a:lnT>
                    <a:lnB>
                      <a:noFill/>
                    </a:lnB>
                    <a:solidFill>
                      <a:srgbClr val="F49293"/>
                    </a:solidFill>
                  </a:tcPr>
                </a:tc>
                <a:tc>
                  <a:txBody>
                    <a:bodyPr/>
                    <a:lstStyle/>
                    <a:p>
                      <a:pPr algn="r" fontAlgn="b"/>
                      <a:r>
                        <a:rPr lang="en-US" sz="2000" b="0" i="0" u="none" strike="noStrike" dirty="0">
                          <a:solidFill>
                            <a:srgbClr val="5A5959"/>
                          </a:solidFill>
                          <a:effectLst/>
                          <a:latin typeface="Arial Narrow" panose="020B0606020202030204" pitchFamily="34" charset="0"/>
                        </a:rPr>
                        <a:t>0%</a:t>
                      </a:r>
                    </a:p>
                  </a:txBody>
                  <a:tcPr marL="7315" marR="7315" marT="7315" marB="0" anchor="b">
                    <a:lnL>
                      <a:noFill/>
                    </a:lnL>
                    <a:lnR>
                      <a:noFill/>
                    </a:lnR>
                    <a:lnT>
                      <a:noFill/>
                    </a:lnT>
                    <a:lnB>
                      <a:noFill/>
                    </a:lnB>
                    <a:solidFill>
                      <a:srgbClr val="FBDADA"/>
                    </a:solidFill>
                  </a:tcPr>
                </a:tc>
                <a:extLst>
                  <a:ext uri="{0D108BD9-81ED-4DB2-BD59-A6C34878D82A}">
                    <a16:rowId xmlns:a16="http://schemas.microsoft.com/office/drawing/2014/main" val="2002617449"/>
                  </a:ext>
                </a:extLst>
              </a:tr>
            </a:tbl>
          </a:graphicData>
        </a:graphic>
      </p:graphicFrame>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1114878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0" noProof="0" dirty="0"/>
              <a:t>Contexte général</a:t>
            </a:r>
          </a:p>
        </p:txBody>
      </p:sp>
      <p:sp>
        <p:nvSpPr>
          <p:cNvPr id="3" name="Espace réservé du contenu 2"/>
          <p:cNvSpPr>
            <a:spLocks noGrp="1"/>
          </p:cNvSpPr>
          <p:nvPr>
            <p:ph idx="1"/>
          </p:nvPr>
        </p:nvSpPr>
        <p:spPr>
          <a:xfrm>
            <a:off x="233756" y="1309315"/>
            <a:ext cx="7947718" cy="5071841"/>
          </a:xfrm>
        </p:spPr>
        <p:txBody>
          <a:bodyPr>
            <a:normAutofit lnSpcReduction="10000"/>
          </a:bodyPr>
          <a:lstStyle/>
          <a:p>
            <a:pPr algn="just"/>
            <a:r>
              <a:rPr lang="fr-FR" sz="2500" noProof="0" dirty="0"/>
              <a:t>2016-2017 : r</a:t>
            </a:r>
            <a:r>
              <a:rPr lang="fr-FR" sz="2400" noProof="0" dirty="0"/>
              <a:t>ésurgence de violence et déplacements de population dans les provinces du Sud Kivu et du Maniema ont mené à la déclaration d’une urgence humanitaire de niveau 3.</a:t>
            </a:r>
          </a:p>
          <a:p>
            <a:pPr algn="just"/>
            <a:r>
              <a:rPr lang="fr-FR" sz="2400" noProof="0" dirty="0"/>
              <a:t>Une évaluation des besoins en abris et en eau, hygiène, </a:t>
            </a:r>
            <a:r>
              <a:rPr lang="fr-FR" sz="2400" dirty="0"/>
              <a:t>as</a:t>
            </a:r>
            <a:r>
              <a:rPr lang="fr-FR" sz="2400" noProof="0" dirty="0" err="1"/>
              <a:t>sainissement</a:t>
            </a:r>
            <a:r>
              <a:rPr lang="fr-FR" sz="2400" noProof="0" dirty="0"/>
              <a:t> (EHA) était donc nécessaire pour informer la planification de la réponse humanitaire, ciblant à la fois les personnes déplacées internes (PDI) et les retournés.</a:t>
            </a:r>
          </a:p>
          <a:p>
            <a:pPr algn="just"/>
            <a:r>
              <a:rPr lang="fr-FR" sz="2400" noProof="0" dirty="0"/>
              <a:t>Les deux clusters (Abri et </a:t>
            </a:r>
            <a:r>
              <a:rPr lang="fr-FR" sz="2400" dirty="0"/>
              <a:t>EHA) </a:t>
            </a:r>
            <a:r>
              <a:rPr lang="fr-FR" sz="2400" noProof="0" dirty="0"/>
              <a:t>ont également entamé le processus de mise à jour et d’harmonisation des outils d’évaluation suite au pilote mené au Kasaï.</a:t>
            </a:r>
          </a:p>
          <a:p>
            <a:pPr algn="just"/>
            <a:r>
              <a:rPr lang="fr-FR" sz="2400" noProof="0" dirty="0"/>
              <a:t>Prochaines évaluations conjointes sont prévues dans d’autres zones prioritaires (Nord Kivu/Ituri et Tanganyika/Katanga) qui utiliseront les mêmes méthodologie et outils, mis-à-jour sur la base des leçons apprises de cette évaluation.</a:t>
            </a:r>
            <a:endParaRPr lang="fr-FR" sz="2500" noProof="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22996358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2171" y="511067"/>
            <a:ext cx="7947718" cy="673028"/>
          </a:xfrm>
        </p:spPr>
        <p:txBody>
          <a:bodyPr>
            <a:normAutofit/>
          </a:bodyPr>
          <a:lstStyle/>
          <a:p>
            <a:r>
              <a:rPr lang="fr-FR" sz="3600" b="0" noProof="0" dirty="0"/>
              <a:t>Accès à </a:t>
            </a:r>
            <a:r>
              <a:rPr lang="fr-FR" sz="3600" b="0" noProof="0" dirty="0" smtClean="0"/>
              <a:t>l’eau potable </a:t>
            </a:r>
            <a:endParaRPr lang="fr-FR" sz="3600" b="0" noProof="0" dirty="0"/>
          </a:p>
        </p:txBody>
      </p:sp>
      <p:sp>
        <p:nvSpPr>
          <p:cNvPr id="10" name="TextBox 9"/>
          <p:cNvSpPr txBox="1"/>
          <p:nvPr/>
        </p:nvSpPr>
        <p:spPr>
          <a:xfrm>
            <a:off x="452171" y="1356507"/>
            <a:ext cx="7947718" cy="830997"/>
          </a:xfrm>
          <a:prstGeom prst="rect">
            <a:avLst/>
          </a:prstGeom>
          <a:noFill/>
        </p:spPr>
        <p:txBody>
          <a:bodyPr wrap="square" rtlCol="0">
            <a:spAutoFit/>
          </a:bodyPr>
          <a:lstStyle/>
          <a:p>
            <a:r>
              <a:rPr lang="fr-FR" sz="2400" b="1" dirty="0">
                <a:solidFill>
                  <a:srgbClr val="5A5959"/>
                </a:solidFill>
              </a:rPr>
              <a:t>% de villages avec des points d'eau aménagés, par ZS selon les IC : </a:t>
            </a:r>
          </a:p>
        </p:txBody>
      </p:sp>
      <p:graphicFrame>
        <p:nvGraphicFramePr>
          <p:cNvPr id="11" name="Table 10"/>
          <p:cNvGraphicFramePr>
            <a:graphicFrameLocks noGrp="1"/>
          </p:cNvGraphicFramePr>
          <p:nvPr>
            <p:extLst>
              <p:ext uri="{D42A27DB-BD31-4B8C-83A1-F6EECF244321}">
                <p14:modId xmlns:p14="http://schemas.microsoft.com/office/powerpoint/2010/main" val="3514645832"/>
              </p:ext>
            </p:extLst>
          </p:nvPr>
        </p:nvGraphicFramePr>
        <p:xfrm>
          <a:off x="452171" y="2532328"/>
          <a:ext cx="7947718" cy="3331320"/>
        </p:xfrm>
        <a:graphic>
          <a:graphicData uri="http://schemas.openxmlformats.org/drawingml/2006/table">
            <a:tbl>
              <a:tblPr>
                <a:tableStyleId>{93296810-A885-4BE3-A3E7-6D5BEEA58F35}</a:tableStyleId>
              </a:tblPr>
              <a:tblGrid>
                <a:gridCol w="3549982">
                  <a:extLst>
                    <a:ext uri="{9D8B030D-6E8A-4147-A177-3AD203B41FA5}">
                      <a16:colId xmlns:a16="http://schemas.microsoft.com/office/drawing/2014/main" val="4137095918"/>
                    </a:ext>
                  </a:extLst>
                </a:gridCol>
                <a:gridCol w="4397736">
                  <a:extLst>
                    <a:ext uri="{9D8B030D-6E8A-4147-A177-3AD203B41FA5}">
                      <a16:colId xmlns:a16="http://schemas.microsoft.com/office/drawing/2014/main" val="142392540"/>
                    </a:ext>
                  </a:extLst>
                </a:gridCol>
              </a:tblGrid>
              <a:tr h="416415">
                <a:tc>
                  <a:txBody>
                    <a:bodyPr/>
                    <a:lstStyle/>
                    <a:p>
                      <a:pPr algn="ctr" fontAlgn="b"/>
                      <a:r>
                        <a:rPr lang="en-US" sz="2400" b="1" u="none" strike="noStrike" dirty="0" err="1">
                          <a:solidFill>
                            <a:srgbClr val="5A5959"/>
                          </a:solidFill>
                          <a:effectLst/>
                        </a:rPr>
                        <a:t>Kabambare</a:t>
                      </a:r>
                      <a:endParaRPr lang="en-US" sz="2400" b="1" i="0" u="none" strike="noStrike" dirty="0">
                        <a:solidFill>
                          <a:srgbClr val="5A5959"/>
                        </a:solidFill>
                        <a:effectLst/>
                        <a:latin typeface="Arial Narrow" panose="020B0606020202030204" pitchFamily="34" charset="0"/>
                      </a:endParaRPr>
                    </a:p>
                  </a:txBody>
                  <a:tcPr marR="7620" marT="7620" marB="0" anchor="b">
                    <a:solidFill>
                      <a:schemeClr val="accent1">
                        <a:lumMod val="20000"/>
                        <a:lumOff val="80000"/>
                      </a:schemeClr>
                    </a:solidFill>
                  </a:tcPr>
                </a:tc>
                <a:tc>
                  <a:txBody>
                    <a:bodyPr/>
                    <a:lstStyle/>
                    <a:p>
                      <a:pPr algn="ctr" fontAlgn="b"/>
                      <a:r>
                        <a:rPr lang="en-US" sz="2400" b="1" u="none" strike="noStrike">
                          <a:solidFill>
                            <a:srgbClr val="5A5959"/>
                          </a:solidFill>
                          <a:effectLst/>
                        </a:rPr>
                        <a:t>8%</a:t>
                      </a:r>
                      <a:endParaRPr lang="en-US" sz="2400" b="1" i="0" u="none" strike="noStrike">
                        <a:solidFill>
                          <a:srgbClr val="5A5959"/>
                        </a:solidFill>
                        <a:effectLst/>
                        <a:latin typeface="Arial Narrow" panose="020B0606020202030204" pitchFamily="34" charset="0"/>
                      </a:endParaRPr>
                    </a:p>
                  </a:txBody>
                  <a:tcPr marL="7620" marR="7620" marT="7620" marB="0" anchor="b">
                    <a:solidFill>
                      <a:schemeClr val="accent1">
                        <a:lumMod val="20000"/>
                        <a:lumOff val="80000"/>
                      </a:schemeClr>
                    </a:solidFill>
                  </a:tcPr>
                </a:tc>
                <a:extLst>
                  <a:ext uri="{0D108BD9-81ED-4DB2-BD59-A6C34878D82A}">
                    <a16:rowId xmlns:a16="http://schemas.microsoft.com/office/drawing/2014/main" val="2218063273"/>
                  </a:ext>
                </a:extLst>
              </a:tr>
              <a:tr h="416415">
                <a:tc>
                  <a:txBody>
                    <a:bodyPr/>
                    <a:lstStyle/>
                    <a:p>
                      <a:pPr algn="ctr" fontAlgn="b"/>
                      <a:r>
                        <a:rPr lang="en-US" sz="2400" b="1" u="none" strike="noStrike" dirty="0" err="1">
                          <a:solidFill>
                            <a:srgbClr val="5A5959"/>
                          </a:solidFill>
                          <a:effectLst/>
                        </a:rPr>
                        <a:t>Saramabila</a:t>
                      </a:r>
                      <a:endParaRPr lang="en-US" sz="2400" b="1" i="0" u="none" strike="noStrike" dirty="0">
                        <a:solidFill>
                          <a:srgbClr val="5A5959"/>
                        </a:solidFill>
                        <a:effectLst/>
                        <a:latin typeface="Arial Narrow" panose="020B0606020202030204" pitchFamily="34" charset="0"/>
                      </a:endParaRPr>
                    </a:p>
                  </a:txBody>
                  <a:tcPr marR="7620" marT="7620" marB="0" anchor="b">
                    <a:solidFill>
                      <a:schemeClr val="accent1">
                        <a:lumMod val="20000"/>
                        <a:lumOff val="80000"/>
                      </a:schemeClr>
                    </a:solidFill>
                  </a:tcPr>
                </a:tc>
                <a:tc>
                  <a:txBody>
                    <a:bodyPr/>
                    <a:lstStyle/>
                    <a:p>
                      <a:pPr algn="ctr" fontAlgn="b"/>
                      <a:r>
                        <a:rPr lang="en-US" sz="2400" b="1" u="none" strike="noStrike" dirty="0">
                          <a:solidFill>
                            <a:srgbClr val="5A5959"/>
                          </a:solidFill>
                          <a:effectLst/>
                        </a:rPr>
                        <a:t>24%</a:t>
                      </a:r>
                      <a:endParaRPr lang="en-US" sz="2400" b="1" i="0" u="none" strike="noStrike" dirty="0">
                        <a:solidFill>
                          <a:srgbClr val="5A5959"/>
                        </a:solidFill>
                        <a:effectLst/>
                        <a:latin typeface="Arial Narrow" panose="020B0606020202030204" pitchFamily="34" charset="0"/>
                      </a:endParaRPr>
                    </a:p>
                  </a:txBody>
                  <a:tcPr marL="7620" marR="7620" marT="7620" marB="0" anchor="b">
                    <a:solidFill>
                      <a:schemeClr val="accent1">
                        <a:lumMod val="20000"/>
                        <a:lumOff val="80000"/>
                      </a:schemeClr>
                    </a:solidFill>
                  </a:tcPr>
                </a:tc>
                <a:extLst>
                  <a:ext uri="{0D108BD9-81ED-4DB2-BD59-A6C34878D82A}">
                    <a16:rowId xmlns:a16="http://schemas.microsoft.com/office/drawing/2014/main" val="1849008959"/>
                  </a:ext>
                </a:extLst>
              </a:tr>
              <a:tr h="416415">
                <a:tc>
                  <a:txBody>
                    <a:bodyPr/>
                    <a:lstStyle/>
                    <a:p>
                      <a:pPr algn="ctr" fontAlgn="b"/>
                      <a:r>
                        <a:rPr lang="en-US" sz="2400" b="1" u="none" strike="noStrike" dirty="0" err="1">
                          <a:solidFill>
                            <a:srgbClr val="5A5959"/>
                          </a:solidFill>
                          <a:effectLst/>
                        </a:rPr>
                        <a:t>Fizi</a:t>
                      </a:r>
                      <a:endParaRPr lang="en-US" sz="2400" b="1" i="0" u="none" strike="noStrike" dirty="0">
                        <a:solidFill>
                          <a:srgbClr val="5A5959"/>
                        </a:solidFill>
                        <a:effectLst/>
                        <a:latin typeface="Arial Narrow" panose="020B0606020202030204" pitchFamily="34" charset="0"/>
                      </a:endParaRPr>
                    </a:p>
                  </a:txBody>
                  <a:tcPr marR="7620" marT="7620" marB="0" anchor="b">
                    <a:solidFill>
                      <a:schemeClr val="accent1">
                        <a:lumMod val="20000"/>
                        <a:lumOff val="80000"/>
                      </a:schemeClr>
                    </a:solidFill>
                  </a:tcPr>
                </a:tc>
                <a:tc>
                  <a:txBody>
                    <a:bodyPr/>
                    <a:lstStyle/>
                    <a:p>
                      <a:pPr algn="ctr" fontAlgn="b"/>
                      <a:r>
                        <a:rPr lang="en-US" sz="2400" b="1" u="none" strike="noStrike" dirty="0">
                          <a:solidFill>
                            <a:srgbClr val="5A5959"/>
                          </a:solidFill>
                          <a:effectLst/>
                        </a:rPr>
                        <a:t>27%</a:t>
                      </a:r>
                      <a:endParaRPr lang="en-US" sz="2400" b="1" i="0" u="none" strike="noStrike" dirty="0">
                        <a:solidFill>
                          <a:srgbClr val="5A5959"/>
                        </a:solidFill>
                        <a:effectLst/>
                        <a:latin typeface="Arial Narrow" panose="020B0606020202030204" pitchFamily="34" charset="0"/>
                      </a:endParaRPr>
                    </a:p>
                  </a:txBody>
                  <a:tcPr marL="7620" marR="7620" marT="7620" marB="0" anchor="b">
                    <a:solidFill>
                      <a:schemeClr val="accent1">
                        <a:lumMod val="20000"/>
                        <a:lumOff val="80000"/>
                      </a:schemeClr>
                    </a:solidFill>
                  </a:tcPr>
                </a:tc>
                <a:extLst>
                  <a:ext uri="{0D108BD9-81ED-4DB2-BD59-A6C34878D82A}">
                    <a16:rowId xmlns:a16="http://schemas.microsoft.com/office/drawing/2014/main" val="643601396"/>
                  </a:ext>
                </a:extLst>
              </a:tr>
              <a:tr h="416415">
                <a:tc>
                  <a:txBody>
                    <a:bodyPr/>
                    <a:lstStyle/>
                    <a:p>
                      <a:pPr algn="ctr" fontAlgn="b"/>
                      <a:r>
                        <a:rPr lang="en-US" sz="2400" b="1" u="none" strike="noStrike" dirty="0" err="1">
                          <a:solidFill>
                            <a:srgbClr val="5A5959"/>
                          </a:solidFill>
                          <a:effectLst/>
                        </a:rPr>
                        <a:t>Kalehe</a:t>
                      </a:r>
                      <a:endParaRPr lang="en-US" sz="2400" b="1" i="0" u="none" strike="noStrike" dirty="0">
                        <a:solidFill>
                          <a:srgbClr val="5A5959"/>
                        </a:solidFill>
                        <a:effectLst/>
                        <a:latin typeface="Arial Narrow" panose="020B0606020202030204" pitchFamily="34" charset="0"/>
                      </a:endParaRPr>
                    </a:p>
                  </a:txBody>
                  <a:tcPr marR="7620" marT="7620" marB="0" anchor="b">
                    <a:solidFill>
                      <a:schemeClr val="accent1">
                        <a:lumMod val="20000"/>
                        <a:lumOff val="80000"/>
                      </a:schemeClr>
                    </a:solidFill>
                  </a:tcPr>
                </a:tc>
                <a:tc>
                  <a:txBody>
                    <a:bodyPr/>
                    <a:lstStyle/>
                    <a:p>
                      <a:pPr algn="ctr" fontAlgn="b"/>
                      <a:r>
                        <a:rPr lang="en-US" sz="2400" b="1" u="none" strike="noStrike" dirty="0">
                          <a:solidFill>
                            <a:srgbClr val="5A5959"/>
                          </a:solidFill>
                          <a:effectLst/>
                        </a:rPr>
                        <a:t>34%</a:t>
                      </a:r>
                      <a:endParaRPr lang="en-US" sz="2400" b="1" i="0" u="none" strike="noStrike" dirty="0">
                        <a:solidFill>
                          <a:srgbClr val="5A5959"/>
                        </a:solidFill>
                        <a:effectLst/>
                        <a:latin typeface="Arial Narrow" panose="020B0606020202030204" pitchFamily="34" charset="0"/>
                      </a:endParaRPr>
                    </a:p>
                  </a:txBody>
                  <a:tcPr marL="7620" marR="7620" marT="7620" marB="0" anchor="b">
                    <a:solidFill>
                      <a:schemeClr val="accent1">
                        <a:lumMod val="20000"/>
                        <a:lumOff val="80000"/>
                      </a:schemeClr>
                    </a:solidFill>
                  </a:tcPr>
                </a:tc>
                <a:extLst>
                  <a:ext uri="{0D108BD9-81ED-4DB2-BD59-A6C34878D82A}">
                    <a16:rowId xmlns:a16="http://schemas.microsoft.com/office/drawing/2014/main" val="1129170766"/>
                  </a:ext>
                </a:extLst>
              </a:tr>
              <a:tr h="416415">
                <a:tc>
                  <a:txBody>
                    <a:bodyPr/>
                    <a:lstStyle/>
                    <a:p>
                      <a:pPr algn="ctr" fontAlgn="b"/>
                      <a:r>
                        <a:rPr lang="en-US" sz="2400" b="1" u="none" strike="noStrike" dirty="0" err="1">
                          <a:solidFill>
                            <a:srgbClr val="5A5959"/>
                          </a:solidFill>
                          <a:effectLst/>
                        </a:rPr>
                        <a:t>Kimbi</a:t>
                      </a:r>
                      <a:r>
                        <a:rPr lang="en-US" sz="2400" b="1" u="none" strike="noStrike" dirty="0">
                          <a:solidFill>
                            <a:srgbClr val="5A5959"/>
                          </a:solidFill>
                          <a:effectLst/>
                        </a:rPr>
                        <a:t> </a:t>
                      </a:r>
                      <a:r>
                        <a:rPr lang="en-US" sz="2400" b="1" u="none" strike="noStrike" dirty="0" err="1">
                          <a:solidFill>
                            <a:srgbClr val="5A5959"/>
                          </a:solidFill>
                          <a:effectLst/>
                        </a:rPr>
                        <a:t>Lulenge</a:t>
                      </a:r>
                      <a:endParaRPr lang="en-US" sz="2400" b="1" i="0" u="none" strike="noStrike" dirty="0">
                        <a:solidFill>
                          <a:srgbClr val="5A5959"/>
                        </a:solidFill>
                        <a:effectLst/>
                        <a:latin typeface="Arial Narrow" panose="020B0606020202030204" pitchFamily="34" charset="0"/>
                      </a:endParaRPr>
                    </a:p>
                  </a:txBody>
                  <a:tcPr marR="7620" marT="7620" marB="0" anchor="b">
                    <a:solidFill>
                      <a:schemeClr val="accent1">
                        <a:lumMod val="20000"/>
                        <a:lumOff val="80000"/>
                      </a:schemeClr>
                    </a:solidFill>
                  </a:tcPr>
                </a:tc>
                <a:tc>
                  <a:txBody>
                    <a:bodyPr/>
                    <a:lstStyle/>
                    <a:p>
                      <a:pPr algn="ctr" fontAlgn="b"/>
                      <a:r>
                        <a:rPr lang="en-US" sz="2400" b="1" u="none" strike="noStrike" dirty="0">
                          <a:solidFill>
                            <a:srgbClr val="5A5959"/>
                          </a:solidFill>
                          <a:effectLst/>
                        </a:rPr>
                        <a:t>33%</a:t>
                      </a:r>
                      <a:endParaRPr lang="en-US" sz="2400" b="1" i="0" u="none" strike="noStrike" dirty="0">
                        <a:solidFill>
                          <a:srgbClr val="5A5959"/>
                        </a:solidFill>
                        <a:effectLst/>
                        <a:latin typeface="Arial Narrow" panose="020B0606020202030204" pitchFamily="34" charset="0"/>
                      </a:endParaRPr>
                    </a:p>
                  </a:txBody>
                  <a:tcPr marL="7620" marR="7620" marT="7620" marB="0" anchor="b">
                    <a:solidFill>
                      <a:schemeClr val="accent1">
                        <a:lumMod val="20000"/>
                        <a:lumOff val="80000"/>
                      </a:schemeClr>
                    </a:solidFill>
                  </a:tcPr>
                </a:tc>
                <a:extLst>
                  <a:ext uri="{0D108BD9-81ED-4DB2-BD59-A6C34878D82A}">
                    <a16:rowId xmlns:a16="http://schemas.microsoft.com/office/drawing/2014/main" val="1044531897"/>
                  </a:ext>
                </a:extLst>
              </a:tr>
              <a:tr h="416415">
                <a:tc>
                  <a:txBody>
                    <a:bodyPr/>
                    <a:lstStyle/>
                    <a:p>
                      <a:pPr algn="ctr" fontAlgn="b"/>
                      <a:r>
                        <a:rPr lang="en-US" sz="2400" b="1" u="none" strike="noStrike" dirty="0" err="1">
                          <a:solidFill>
                            <a:srgbClr val="5A5959"/>
                          </a:solidFill>
                          <a:effectLst/>
                        </a:rPr>
                        <a:t>Nundu</a:t>
                      </a:r>
                      <a:endParaRPr lang="en-US" sz="2400" b="1" i="0" u="none" strike="noStrike" dirty="0">
                        <a:solidFill>
                          <a:srgbClr val="5A5959"/>
                        </a:solidFill>
                        <a:effectLst/>
                        <a:latin typeface="Arial Narrow" panose="020B0606020202030204" pitchFamily="34" charset="0"/>
                      </a:endParaRPr>
                    </a:p>
                  </a:txBody>
                  <a:tcPr marR="7620" marT="7620" marB="0" anchor="b">
                    <a:solidFill>
                      <a:schemeClr val="accent1">
                        <a:lumMod val="20000"/>
                        <a:lumOff val="80000"/>
                      </a:schemeClr>
                    </a:solidFill>
                  </a:tcPr>
                </a:tc>
                <a:tc>
                  <a:txBody>
                    <a:bodyPr/>
                    <a:lstStyle/>
                    <a:p>
                      <a:pPr algn="ctr" fontAlgn="b"/>
                      <a:r>
                        <a:rPr lang="en-US" sz="2400" b="1" u="none" strike="noStrike" dirty="0">
                          <a:solidFill>
                            <a:srgbClr val="5A5959"/>
                          </a:solidFill>
                          <a:effectLst/>
                        </a:rPr>
                        <a:t>42%</a:t>
                      </a:r>
                      <a:endParaRPr lang="en-US" sz="2400" b="1" i="0" u="none" strike="noStrike" dirty="0">
                        <a:solidFill>
                          <a:srgbClr val="5A5959"/>
                        </a:solidFill>
                        <a:effectLst/>
                        <a:latin typeface="Arial Narrow" panose="020B0606020202030204" pitchFamily="34" charset="0"/>
                      </a:endParaRPr>
                    </a:p>
                  </a:txBody>
                  <a:tcPr marL="7620" marR="7620" marT="7620" marB="0" anchor="b">
                    <a:solidFill>
                      <a:schemeClr val="accent1">
                        <a:lumMod val="20000"/>
                        <a:lumOff val="80000"/>
                      </a:schemeClr>
                    </a:solidFill>
                  </a:tcPr>
                </a:tc>
                <a:extLst>
                  <a:ext uri="{0D108BD9-81ED-4DB2-BD59-A6C34878D82A}">
                    <a16:rowId xmlns:a16="http://schemas.microsoft.com/office/drawing/2014/main" val="1202003526"/>
                  </a:ext>
                </a:extLst>
              </a:tr>
              <a:tr h="416415">
                <a:tc>
                  <a:txBody>
                    <a:bodyPr/>
                    <a:lstStyle/>
                    <a:p>
                      <a:pPr algn="ctr" fontAlgn="b"/>
                      <a:r>
                        <a:rPr lang="en-US" sz="2400" b="1" u="none" strike="noStrike">
                          <a:solidFill>
                            <a:srgbClr val="5A5959"/>
                          </a:solidFill>
                          <a:effectLst/>
                        </a:rPr>
                        <a:t>Shabunda</a:t>
                      </a:r>
                      <a:endParaRPr lang="en-US" sz="2400" b="1" i="0" u="none" strike="noStrike">
                        <a:solidFill>
                          <a:srgbClr val="5A5959"/>
                        </a:solidFill>
                        <a:effectLst/>
                        <a:latin typeface="Arial Narrow" panose="020B0606020202030204" pitchFamily="34" charset="0"/>
                      </a:endParaRPr>
                    </a:p>
                  </a:txBody>
                  <a:tcPr marR="7620" marT="7620" marB="0" anchor="b">
                    <a:solidFill>
                      <a:schemeClr val="accent1">
                        <a:lumMod val="20000"/>
                        <a:lumOff val="80000"/>
                      </a:schemeClr>
                    </a:solidFill>
                  </a:tcPr>
                </a:tc>
                <a:tc>
                  <a:txBody>
                    <a:bodyPr/>
                    <a:lstStyle/>
                    <a:p>
                      <a:pPr algn="ctr" fontAlgn="b"/>
                      <a:r>
                        <a:rPr lang="en-US" sz="2400" b="1" u="none" strike="noStrike" dirty="0">
                          <a:solidFill>
                            <a:srgbClr val="5A5959"/>
                          </a:solidFill>
                          <a:effectLst/>
                        </a:rPr>
                        <a:t>5%</a:t>
                      </a:r>
                      <a:endParaRPr lang="en-US" sz="2400" b="1" i="0" u="none" strike="noStrike" dirty="0">
                        <a:solidFill>
                          <a:srgbClr val="5A5959"/>
                        </a:solidFill>
                        <a:effectLst/>
                        <a:latin typeface="Arial Narrow" panose="020B0606020202030204" pitchFamily="34" charset="0"/>
                      </a:endParaRPr>
                    </a:p>
                  </a:txBody>
                  <a:tcPr marL="7620" marR="7620" marT="7620" marB="0" anchor="b">
                    <a:solidFill>
                      <a:schemeClr val="accent1">
                        <a:lumMod val="20000"/>
                        <a:lumOff val="80000"/>
                      </a:schemeClr>
                    </a:solidFill>
                  </a:tcPr>
                </a:tc>
                <a:extLst>
                  <a:ext uri="{0D108BD9-81ED-4DB2-BD59-A6C34878D82A}">
                    <a16:rowId xmlns:a16="http://schemas.microsoft.com/office/drawing/2014/main" val="2042036596"/>
                  </a:ext>
                </a:extLst>
              </a:tr>
              <a:tr h="416415">
                <a:tc>
                  <a:txBody>
                    <a:bodyPr/>
                    <a:lstStyle/>
                    <a:p>
                      <a:pPr algn="ctr" fontAlgn="b"/>
                      <a:r>
                        <a:rPr lang="en-US" sz="2400" b="1" u="none" strike="noStrike" dirty="0" err="1">
                          <a:solidFill>
                            <a:srgbClr val="5A5959"/>
                          </a:solidFill>
                          <a:effectLst/>
                        </a:rPr>
                        <a:t>Uvira</a:t>
                      </a:r>
                      <a:endParaRPr lang="en-US" sz="2400" b="1" i="0" u="none" strike="noStrike" dirty="0">
                        <a:solidFill>
                          <a:srgbClr val="5A5959"/>
                        </a:solidFill>
                        <a:effectLst/>
                        <a:latin typeface="Arial Narrow" panose="020B0606020202030204" pitchFamily="34" charset="0"/>
                      </a:endParaRPr>
                    </a:p>
                  </a:txBody>
                  <a:tcPr marR="7620" marT="7620" marB="0" anchor="b">
                    <a:solidFill>
                      <a:schemeClr val="accent1">
                        <a:lumMod val="20000"/>
                        <a:lumOff val="80000"/>
                      </a:schemeClr>
                    </a:solidFill>
                  </a:tcPr>
                </a:tc>
                <a:tc>
                  <a:txBody>
                    <a:bodyPr/>
                    <a:lstStyle/>
                    <a:p>
                      <a:pPr algn="ctr" fontAlgn="b"/>
                      <a:r>
                        <a:rPr lang="en-US" sz="2400" b="1" u="none" strike="noStrike" dirty="0">
                          <a:solidFill>
                            <a:srgbClr val="5A5959"/>
                          </a:solidFill>
                          <a:effectLst/>
                        </a:rPr>
                        <a:t>37%</a:t>
                      </a:r>
                      <a:endParaRPr lang="en-US" sz="2400" b="1" i="0" u="none" strike="noStrike" dirty="0">
                        <a:solidFill>
                          <a:srgbClr val="5A5959"/>
                        </a:solidFill>
                        <a:effectLst/>
                        <a:latin typeface="Arial Narrow" panose="020B0606020202030204" pitchFamily="34" charset="0"/>
                      </a:endParaRPr>
                    </a:p>
                  </a:txBody>
                  <a:tcPr marL="7620" marR="7620" marT="7620" marB="0" anchor="b">
                    <a:solidFill>
                      <a:schemeClr val="accent1">
                        <a:lumMod val="20000"/>
                        <a:lumOff val="80000"/>
                      </a:schemeClr>
                    </a:solidFill>
                  </a:tcPr>
                </a:tc>
                <a:extLst>
                  <a:ext uri="{0D108BD9-81ED-4DB2-BD59-A6C34878D82A}">
                    <a16:rowId xmlns:a16="http://schemas.microsoft.com/office/drawing/2014/main" val="2513082655"/>
                  </a:ext>
                </a:extLst>
              </a:tr>
            </a:tbl>
          </a:graphicData>
        </a:graphic>
      </p:graphicFrame>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1944182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756" y="174170"/>
            <a:ext cx="7947718" cy="637763"/>
          </a:xfrm>
        </p:spPr>
        <p:txBody>
          <a:bodyPr>
            <a:noAutofit/>
          </a:bodyPr>
          <a:lstStyle/>
          <a:p>
            <a:r>
              <a:rPr lang="fr-FR" sz="3600" b="0" noProof="0" dirty="0"/>
              <a:t>Sources d’eau </a:t>
            </a:r>
            <a:r>
              <a:rPr lang="fr-FR" sz="3600" b="0" noProof="0" dirty="0" smtClean="0"/>
              <a:t>potable</a:t>
            </a:r>
            <a:endParaRPr lang="fr-FR" sz="3600" b="0" noProof="0" dirty="0"/>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sp>
        <p:nvSpPr>
          <p:cNvPr id="8" name="TextBox 7"/>
          <p:cNvSpPr txBox="1"/>
          <p:nvPr/>
        </p:nvSpPr>
        <p:spPr>
          <a:xfrm>
            <a:off x="233756" y="908265"/>
            <a:ext cx="8173399" cy="461665"/>
          </a:xfrm>
          <a:prstGeom prst="rect">
            <a:avLst/>
          </a:prstGeom>
          <a:noFill/>
        </p:spPr>
        <p:txBody>
          <a:bodyPr wrap="square" rtlCol="0">
            <a:spAutoFit/>
          </a:bodyPr>
          <a:lstStyle/>
          <a:p>
            <a:r>
              <a:rPr lang="fr-FR" sz="2400" b="1" dirty="0">
                <a:solidFill>
                  <a:srgbClr val="5A5959"/>
                </a:solidFill>
              </a:rPr>
              <a:t>Principale source d’eau de boisson, en % d’AS : </a:t>
            </a: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287070535"/>
              </p:ext>
            </p:extLst>
          </p:nvPr>
        </p:nvGraphicFramePr>
        <p:xfrm>
          <a:off x="233756" y="1466258"/>
          <a:ext cx="8173399" cy="5071212"/>
        </p:xfrm>
        <a:graphic>
          <a:graphicData uri="http://schemas.openxmlformats.org/drawingml/2006/table">
            <a:tbl>
              <a:tblPr/>
              <a:tblGrid>
                <a:gridCol w="1756969">
                  <a:extLst>
                    <a:ext uri="{9D8B030D-6E8A-4147-A177-3AD203B41FA5}">
                      <a16:colId xmlns:a16="http://schemas.microsoft.com/office/drawing/2014/main" val="3446416329"/>
                    </a:ext>
                  </a:extLst>
                </a:gridCol>
                <a:gridCol w="1979442">
                  <a:extLst>
                    <a:ext uri="{9D8B030D-6E8A-4147-A177-3AD203B41FA5}">
                      <a16:colId xmlns:a16="http://schemas.microsoft.com/office/drawing/2014/main" val="3670502847"/>
                    </a:ext>
                  </a:extLst>
                </a:gridCol>
                <a:gridCol w="2335257">
                  <a:extLst>
                    <a:ext uri="{9D8B030D-6E8A-4147-A177-3AD203B41FA5}">
                      <a16:colId xmlns:a16="http://schemas.microsoft.com/office/drawing/2014/main" val="1747048417"/>
                    </a:ext>
                  </a:extLst>
                </a:gridCol>
                <a:gridCol w="2101731">
                  <a:extLst>
                    <a:ext uri="{9D8B030D-6E8A-4147-A177-3AD203B41FA5}">
                      <a16:colId xmlns:a16="http://schemas.microsoft.com/office/drawing/2014/main" val="3283515958"/>
                    </a:ext>
                  </a:extLst>
                </a:gridCol>
              </a:tblGrid>
              <a:tr h="556749">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r>
                        <a:rPr lang="en-US" sz="2000" b="1" i="0" u="none" strike="noStrike" dirty="0" smtClean="0">
                          <a:solidFill>
                            <a:srgbClr val="5A5959"/>
                          </a:solidFill>
                          <a:effectLst/>
                          <a:latin typeface="+mn-lt"/>
                        </a:rPr>
                        <a:t>Eau </a:t>
                      </a:r>
                      <a:r>
                        <a:rPr lang="en-US" sz="2000" b="1" i="0" u="none" strike="noStrike" dirty="0">
                          <a:solidFill>
                            <a:srgbClr val="5A5959"/>
                          </a:solidFill>
                          <a:effectLst/>
                          <a:latin typeface="+mn-lt"/>
                        </a:rPr>
                        <a:t>de surface</a:t>
                      </a:r>
                    </a:p>
                  </a:txBody>
                  <a:tcPr marL="7620" marR="7620" marT="7620" marB="0" anchor="ctr">
                    <a:lnL>
                      <a:noFill/>
                    </a:lnL>
                    <a:lnR>
                      <a:noFill/>
                    </a:lnR>
                    <a:lnT>
                      <a:noFill/>
                    </a:lnT>
                    <a:lnB>
                      <a:noFill/>
                    </a:lnB>
                  </a:tcPr>
                </a:tc>
                <a:tc>
                  <a:txBody>
                    <a:bodyPr/>
                    <a:lstStyle/>
                    <a:p>
                      <a:pPr algn="ctr" fontAlgn="b"/>
                      <a:r>
                        <a:rPr lang="en-US" sz="2000" b="1" i="0" u="none" strike="noStrike" dirty="0">
                          <a:solidFill>
                            <a:srgbClr val="5A5959"/>
                          </a:solidFill>
                          <a:effectLst/>
                          <a:latin typeface="+mn-lt"/>
                        </a:rPr>
                        <a:t>Sources non-</a:t>
                      </a:r>
                      <a:r>
                        <a:rPr lang="en-US" sz="2000" b="1" i="0" u="none" strike="noStrike" dirty="0" err="1">
                          <a:solidFill>
                            <a:srgbClr val="5A5959"/>
                          </a:solidFill>
                          <a:effectLst/>
                          <a:latin typeface="+mn-lt"/>
                        </a:rPr>
                        <a:t>améliorées</a:t>
                      </a:r>
                      <a:endParaRPr lang="en-US" sz="20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ctr" fontAlgn="b"/>
                      <a:r>
                        <a:rPr lang="en-US" sz="2000" b="1" i="0" u="none" strike="noStrike" dirty="0">
                          <a:solidFill>
                            <a:srgbClr val="5A5959"/>
                          </a:solidFill>
                          <a:effectLst/>
                          <a:latin typeface="+mn-lt"/>
                        </a:rPr>
                        <a:t>Sources </a:t>
                      </a:r>
                      <a:r>
                        <a:rPr lang="en-US" sz="2000" b="1" i="0" u="none" strike="noStrike" dirty="0" err="1">
                          <a:solidFill>
                            <a:srgbClr val="5A5959"/>
                          </a:solidFill>
                          <a:effectLst/>
                          <a:latin typeface="+mn-lt"/>
                        </a:rPr>
                        <a:t>améliorées</a:t>
                      </a:r>
                      <a:endParaRPr lang="en-US" sz="2000" b="1" i="0" u="none" strike="noStrike" dirty="0">
                        <a:solidFill>
                          <a:srgbClr val="5A5959"/>
                        </a:solidFill>
                        <a:effectLst/>
                        <a:latin typeface="+mn-lt"/>
                      </a:endParaRPr>
                    </a:p>
                  </a:txBody>
                  <a:tcPr marL="7620" marR="7620" marT="7620" marB="0" anchor="ctr">
                    <a:lnL>
                      <a:noFill/>
                    </a:lnL>
                    <a:lnR>
                      <a:noFill/>
                    </a:lnR>
                    <a:lnT>
                      <a:noFill/>
                    </a:lnT>
                    <a:lnB>
                      <a:noFill/>
                    </a:lnB>
                  </a:tcPr>
                </a:tc>
                <a:extLst>
                  <a:ext uri="{0D108BD9-81ED-4DB2-BD59-A6C34878D82A}">
                    <a16:rowId xmlns:a16="http://schemas.microsoft.com/office/drawing/2014/main" val="1792378558"/>
                  </a:ext>
                </a:extLst>
              </a:tr>
              <a:tr h="556749">
                <a:tc>
                  <a:txBody>
                    <a:bodyPr/>
                    <a:lstStyle/>
                    <a:p>
                      <a:pPr algn="ctr" fontAlgn="b"/>
                      <a:r>
                        <a:rPr lang="en-US" sz="2000" b="1" i="0" u="none" strike="noStrike" dirty="0" err="1">
                          <a:solidFill>
                            <a:srgbClr val="5A5959"/>
                          </a:solidFill>
                          <a:effectLst/>
                          <a:latin typeface="+mn-lt"/>
                        </a:rPr>
                        <a:t>Kabambare</a:t>
                      </a:r>
                      <a:endParaRPr lang="en-US" sz="20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r" fontAlgn="b"/>
                      <a:r>
                        <a:rPr lang="en-US" sz="2000" b="0" i="0" u="none" strike="noStrike" dirty="0">
                          <a:solidFill>
                            <a:srgbClr val="5A5959"/>
                          </a:solidFill>
                          <a:effectLst/>
                          <a:latin typeface="+mn-lt"/>
                        </a:rPr>
                        <a:t>31%</a:t>
                      </a:r>
                    </a:p>
                  </a:txBody>
                  <a:tcPr marL="7620" marR="7620" marT="7620" marB="0" anchor="b">
                    <a:lnL>
                      <a:noFill/>
                    </a:lnL>
                    <a:lnR>
                      <a:noFill/>
                    </a:lnR>
                    <a:lnT>
                      <a:noFill/>
                    </a:lnT>
                    <a:lnB>
                      <a:noFill/>
                    </a:lnB>
                    <a:solidFill>
                      <a:srgbClr val="F6A5A6"/>
                    </a:solidFill>
                  </a:tcPr>
                </a:tc>
                <a:tc>
                  <a:txBody>
                    <a:bodyPr/>
                    <a:lstStyle/>
                    <a:p>
                      <a:pPr algn="r" fontAlgn="b"/>
                      <a:r>
                        <a:rPr lang="en-US" sz="2000" b="0" i="0" u="none" strike="noStrike" dirty="0">
                          <a:solidFill>
                            <a:srgbClr val="5A5959"/>
                          </a:solidFill>
                          <a:effectLst/>
                          <a:latin typeface="+mn-lt"/>
                        </a:rPr>
                        <a:t>53%</a:t>
                      </a:r>
                    </a:p>
                  </a:txBody>
                  <a:tcPr marL="7620" marR="7620" marT="7620" marB="0" anchor="b">
                    <a:lnL>
                      <a:noFill/>
                    </a:lnL>
                    <a:lnR>
                      <a:noFill/>
                    </a:lnR>
                    <a:lnT>
                      <a:noFill/>
                    </a:lnT>
                    <a:lnB>
                      <a:noFill/>
                    </a:lnB>
                    <a:solidFill>
                      <a:srgbClr val="F28081"/>
                    </a:solidFill>
                  </a:tcPr>
                </a:tc>
                <a:tc>
                  <a:txBody>
                    <a:bodyPr/>
                    <a:lstStyle/>
                    <a:p>
                      <a:pPr algn="r" fontAlgn="b"/>
                      <a:r>
                        <a:rPr lang="en-US" sz="2000" b="0" i="0" u="none" strike="noStrike">
                          <a:solidFill>
                            <a:srgbClr val="5A5959"/>
                          </a:solidFill>
                          <a:effectLst/>
                          <a:latin typeface="+mn-lt"/>
                        </a:rPr>
                        <a:t>16%</a:t>
                      </a:r>
                    </a:p>
                  </a:txBody>
                  <a:tcPr marL="7620" marR="7620" marT="7620" marB="0" anchor="b">
                    <a:lnL>
                      <a:noFill/>
                    </a:lnL>
                    <a:lnR>
                      <a:noFill/>
                    </a:lnR>
                    <a:lnT>
                      <a:noFill/>
                    </a:lnT>
                    <a:lnB>
                      <a:noFill/>
                    </a:lnB>
                    <a:solidFill>
                      <a:srgbClr val="F9BFBF"/>
                    </a:solidFill>
                  </a:tcPr>
                </a:tc>
                <a:extLst>
                  <a:ext uri="{0D108BD9-81ED-4DB2-BD59-A6C34878D82A}">
                    <a16:rowId xmlns:a16="http://schemas.microsoft.com/office/drawing/2014/main" val="3738375213"/>
                  </a:ext>
                </a:extLst>
              </a:tr>
              <a:tr h="556749">
                <a:tc>
                  <a:txBody>
                    <a:bodyPr/>
                    <a:lstStyle/>
                    <a:p>
                      <a:pPr algn="ctr" fontAlgn="b"/>
                      <a:r>
                        <a:rPr lang="en-US" sz="2000" b="1" i="0" u="none" strike="noStrike" dirty="0" err="1">
                          <a:solidFill>
                            <a:srgbClr val="5A5959"/>
                          </a:solidFill>
                          <a:effectLst/>
                          <a:latin typeface="+mn-lt"/>
                        </a:rPr>
                        <a:t>Saramabila</a:t>
                      </a:r>
                      <a:endParaRPr lang="en-US" sz="20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r" fontAlgn="b"/>
                      <a:r>
                        <a:rPr lang="en-US" sz="2000" b="0" i="0" u="none" strike="noStrike">
                          <a:solidFill>
                            <a:srgbClr val="5A5959"/>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dirty="0">
                          <a:solidFill>
                            <a:srgbClr val="5A5959"/>
                          </a:solidFill>
                          <a:effectLst/>
                          <a:latin typeface="+mn-lt"/>
                        </a:rPr>
                        <a:t>39%</a:t>
                      </a:r>
                    </a:p>
                  </a:txBody>
                  <a:tcPr marL="7620" marR="7620" marT="7620" marB="0" anchor="b">
                    <a:lnL>
                      <a:noFill/>
                    </a:lnL>
                    <a:lnR>
                      <a:noFill/>
                    </a:lnR>
                    <a:lnT>
                      <a:noFill/>
                    </a:lnT>
                    <a:lnB>
                      <a:noFill/>
                    </a:lnB>
                    <a:solidFill>
                      <a:srgbClr val="F59898"/>
                    </a:solidFill>
                  </a:tcPr>
                </a:tc>
                <a:tc>
                  <a:txBody>
                    <a:bodyPr/>
                    <a:lstStyle/>
                    <a:p>
                      <a:pPr algn="r" fontAlgn="b"/>
                      <a:r>
                        <a:rPr lang="en-US" sz="2000" b="0" i="0" u="none" strike="noStrike">
                          <a:solidFill>
                            <a:srgbClr val="5A5959"/>
                          </a:solidFill>
                          <a:effectLst/>
                          <a:latin typeface="+mn-lt"/>
                        </a:rPr>
                        <a:t>61%</a:t>
                      </a:r>
                    </a:p>
                  </a:txBody>
                  <a:tcPr marL="7620" marR="7620" marT="7620" marB="0" anchor="b">
                    <a:lnL>
                      <a:noFill/>
                    </a:lnL>
                    <a:lnR>
                      <a:noFill/>
                    </a:lnR>
                    <a:lnT>
                      <a:noFill/>
                    </a:lnT>
                    <a:lnB>
                      <a:noFill/>
                    </a:lnB>
                    <a:solidFill>
                      <a:srgbClr val="F17273"/>
                    </a:solidFill>
                  </a:tcPr>
                </a:tc>
                <a:extLst>
                  <a:ext uri="{0D108BD9-81ED-4DB2-BD59-A6C34878D82A}">
                    <a16:rowId xmlns:a16="http://schemas.microsoft.com/office/drawing/2014/main" val="1077707423"/>
                  </a:ext>
                </a:extLst>
              </a:tr>
              <a:tr h="556749">
                <a:tc>
                  <a:txBody>
                    <a:bodyPr/>
                    <a:lstStyle/>
                    <a:p>
                      <a:pPr algn="ctr" fontAlgn="b"/>
                      <a:r>
                        <a:rPr lang="en-US" sz="2000" b="1" i="0" u="none" strike="noStrike" dirty="0" err="1">
                          <a:solidFill>
                            <a:srgbClr val="5A5959"/>
                          </a:solidFill>
                          <a:effectLst/>
                          <a:latin typeface="+mn-lt"/>
                        </a:rPr>
                        <a:t>Fizi</a:t>
                      </a:r>
                      <a:endParaRPr lang="en-US" sz="20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r" fontAlgn="b"/>
                      <a:r>
                        <a:rPr lang="en-US" sz="2000" b="0" i="0" u="none" strike="noStrike">
                          <a:solidFill>
                            <a:srgbClr val="5A5959"/>
                          </a:solidFill>
                          <a:effectLst/>
                          <a:latin typeface="+mn-lt"/>
                        </a:rPr>
                        <a:t>40%</a:t>
                      </a:r>
                    </a:p>
                  </a:txBody>
                  <a:tcPr marL="7620" marR="7620" marT="7620" marB="0" anchor="b">
                    <a:lnL>
                      <a:noFill/>
                    </a:lnL>
                    <a:lnR>
                      <a:noFill/>
                    </a:lnR>
                    <a:lnT>
                      <a:noFill/>
                    </a:lnT>
                    <a:lnB>
                      <a:noFill/>
                    </a:lnB>
                    <a:solidFill>
                      <a:srgbClr val="F59697"/>
                    </a:solidFill>
                  </a:tcPr>
                </a:tc>
                <a:tc>
                  <a:txBody>
                    <a:bodyPr/>
                    <a:lstStyle/>
                    <a:p>
                      <a:pPr algn="r" fontAlgn="b"/>
                      <a:r>
                        <a:rPr lang="en-US" sz="2000" b="0" i="0" u="none" strike="noStrike" dirty="0">
                          <a:solidFill>
                            <a:srgbClr val="5A5959"/>
                          </a:solidFill>
                          <a:effectLst/>
                          <a:latin typeface="+mn-lt"/>
                        </a:rPr>
                        <a:t>20%</a:t>
                      </a:r>
                    </a:p>
                  </a:txBody>
                  <a:tcPr marL="7620" marR="7620" marT="7620" marB="0" anchor="b">
                    <a:lnL>
                      <a:noFill/>
                    </a:lnL>
                    <a:lnR>
                      <a:noFill/>
                    </a:lnR>
                    <a:lnT>
                      <a:noFill/>
                    </a:lnT>
                    <a:lnB>
                      <a:noFill/>
                    </a:lnB>
                    <a:solidFill>
                      <a:srgbClr val="F8B8B9"/>
                    </a:solidFill>
                  </a:tcPr>
                </a:tc>
                <a:tc>
                  <a:txBody>
                    <a:bodyPr/>
                    <a:lstStyle/>
                    <a:p>
                      <a:pPr algn="r" fontAlgn="b"/>
                      <a:r>
                        <a:rPr lang="en-US" sz="2000" b="0" i="0" u="none" strike="noStrike" dirty="0">
                          <a:solidFill>
                            <a:srgbClr val="5A5959"/>
                          </a:solidFill>
                          <a:effectLst/>
                          <a:latin typeface="+mn-lt"/>
                        </a:rPr>
                        <a:t>40%</a:t>
                      </a:r>
                    </a:p>
                  </a:txBody>
                  <a:tcPr marL="7620" marR="7620" marT="7620" marB="0" anchor="b">
                    <a:lnL>
                      <a:noFill/>
                    </a:lnL>
                    <a:lnR>
                      <a:noFill/>
                    </a:lnR>
                    <a:lnT>
                      <a:noFill/>
                    </a:lnT>
                    <a:lnB>
                      <a:noFill/>
                    </a:lnB>
                    <a:solidFill>
                      <a:srgbClr val="F59697"/>
                    </a:solidFill>
                  </a:tcPr>
                </a:tc>
                <a:extLst>
                  <a:ext uri="{0D108BD9-81ED-4DB2-BD59-A6C34878D82A}">
                    <a16:rowId xmlns:a16="http://schemas.microsoft.com/office/drawing/2014/main" val="3501697876"/>
                  </a:ext>
                </a:extLst>
              </a:tr>
              <a:tr h="556749">
                <a:tc>
                  <a:txBody>
                    <a:bodyPr/>
                    <a:lstStyle/>
                    <a:p>
                      <a:pPr algn="ctr" fontAlgn="b"/>
                      <a:r>
                        <a:rPr lang="en-US" sz="2000" b="1" i="0" u="none" strike="noStrike" dirty="0" err="1">
                          <a:solidFill>
                            <a:srgbClr val="5A5959"/>
                          </a:solidFill>
                          <a:effectLst/>
                          <a:latin typeface="+mn-lt"/>
                        </a:rPr>
                        <a:t>Kalehe</a:t>
                      </a:r>
                      <a:endParaRPr lang="en-US" sz="20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r" fontAlgn="b"/>
                      <a:r>
                        <a:rPr lang="en-US" sz="2000" b="0" i="0" u="none" strike="noStrike">
                          <a:solidFill>
                            <a:srgbClr val="5A5959"/>
                          </a:solidFill>
                          <a:effectLst/>
                          <a:latin typeface="+mn-lt"/>
                        </a:rPr>
                        <a:t>8%</a:t>
                      </a:r>
                    </a:p>
                  </a:txBody>
                  <a:tcPr marL="7620" marR="7620" marT="7620" marB="0" anchor="b">
                    <a:lnL>
                      <a:noFill/>
                    </a:lnL>
                    <a:lnR>
                      <a:noFill/>
                    </a:lnR>
                    <a:lnT>
                      <a:noFill/>
                    </a:lnT>
                    <a:lnB>
                      <a:noFill/>
                    </a:lnB>
                    <a:solidFill>
                      <a:srgbClr val="FACDCD"/>
                    </a:solidFill>
                  </a:tcPr>
                </a:tc>
                <a:tc>
                  <a:txBody>
                    <a:bodyPr/>
                    <a:lstStyle/>
                    <a:p>
                      <a:pPr algn="r" fontAlgn="b"/>
                      <a:r>
                        <a:rPr lang="en-US" sz="2000" b="0" i="0" u="none" strike="noStrike" dirty="0">
                          <a:solidFill>
                            <a:srgbClr val="5A5959"/>
                          </a:solidFill>
                          <a:effectLst/>
                          <a:latin typeface="+mn-lt"/>
                        </a:rPr>
                        <a:t>25%</a:t>
                      </a:r>
                    </a:p>
                  </a:txBody>
                  <a:tcPr marL="7620" marR="7620" marT="7620" marB="0" anchor="b">
                    <a:lnL>
                      <a:noFill/>
                    </a:lnL>
                    <a:lnR>
                      <a:noFill/>
                    </a:lnR>
                    <a:lnT>
                      <a:noFill/>
                    </a:lnT>
                    <a:lnB>
                      <a:noFill/>
                    </a:lnB>
                    <a:solidFill>
                      <a:srgbClr val="F7B0B0"/>
                    </a:solidFill>
                  </a:tcPr>
                </a:tc>
                <a:tc>
                  <a:txBody>
                    <a:bodyPr/>
                    <a:lstStyle/>
                    <a:p>
                      <a:pPr algn="r" fontAlgn="b"/>
                      <a:r>
                        <a:rPr lang="en-US" sz="2000" b="0" i="0" u="none" strike="noStrike" dirty="0">
                          <a:solidFill>
                            <a:srgbClr val="5A5959"/>
                          </a:solidFill>
                          <a:effectLst/>
                          <a:latin typeface="+mn-lt"/>
                        </a:rPr>
                        <a:t>67%</a:t>
                      </a:r>
                    </a:p>
                  </a:txBody>
                  <a:tcPr marL="7620" marR="7620" marT="7620" marB="0" anchor="b">
                    <a:lnL>
                      <a:noFill/>
                    </a:lnL>
                    <a:lnR>
                      <a:noFill/>
                    </a:lnR>
                    <a:lnT>
                      <a:noFill/>
                    </a:lnT>
                    <a:lnB>
                      <a:noFill/>
                    </a:lnB>
                    <a:solidFill>
                      <a:srgbClr val="F06869"/>
                    </a:solidFill>
                  </a:tcPr>
                </a:tc>
                <a:extLst>
                  <a:ext uri="{0D108BD9-81ED-4DB2-BD59-A6C34878D82A}">
                    <a16:rowId xmlns:a16="http://schemas.microsoft.com/office/drawing/2014/main" val="3262856915"/>
                  </a:ext>
                </a:extLst>
              </a:tr>
              <a:tr h="556749">
                <a:tc>
                  <a:txBody>
                    <a:bodyPr/>
                    <a:lstStyle/>
                    <a:p>
                      <a:pPr algn="ctr" fontAlgn="b"/>
                      <a:r>
                        <a:rPr lang="en-US" sz="2000" b="1" i="0" u="none" strike="noStrike" dirty="0" err="1">
                          <a:solidFill>
                            <a:srgbClr val="5A5959"/>
                          </a:solidFill>
                          <a:effectLst/>
                          <a:latin typeface="+mn-lt"/>
                        </a:rPr>
                        <a:t>Kimbi</a:t>
                      </a:r>
                      <a:r>
                        <a:rPr lang="en-US" sz="2000" b="1" i="0" u="none" strike="noStrike" dirty="0">
                          <a:solidFill>
                            <a:srgbClr val="5A5959"/>
                          </a:solidFill>
                          <a:effectLst/>
                          <a:latin typeface="+mn-lt"/>
                        </a:rPr>
                        <a:t> </a:t>
                      </a:r>
                      <a:r>
                        <a:rPr lang="en-US" sz="2000" b="1" i="0" u="none" strike="noStrike" dirty="0" err="1">
                          <a:solidFill>
                            <a:srgbClr val="5A5959"/>
                          </a:solidFill>
                          <a:effectLst/>
                          <a:latin typeface="+mn-lt"/>
                        </a:rPr>
                        <a:t>Lulenge</a:t>
                      </a:r>
                      <a:endParaRPr lang="en-US" sz="20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r" fontAlgn="b"/>
                      <a:r>
                        <a:rPr lang="en-US" sz="2000" b="0" i="0" u="none" strike="noStrike">
                          <a:solidFill>
                            <a:srgbClr val="5A5959"/>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a:solidFill>
                            <a:srgbClr val="5A5959"/>
                          </a:solidFill>
                          <a:effectLst/>
                          <a:latin typeface="+mn-lt"/>
                        </a:rPr>
                        <a:t>24%</a:t>
                      </a:r>
                    </a:p>
                  </a:txBody>
                  <a:tcPr marL="7620" marR="7620" marT="7620" marB="0" anchor="b">
                    <a:lnL>
                      <a:noFill/>
                    </a:lnL>
                    <a:lnR>
                      <a:noFill/>
                    </a:lnR>
                    <a:lnT>
                      <a:noFill/>
                    </a:lnT>
                    <a:lnB>
                      <a:noFill/>
                    </a:lnB>
                    <a:solidFill>
                      <a:srgbClr val="F7B1B2"/>
                    </a:solidFill>
                  </a:tcPr>
                </a:tc>
                <a:tc>
                  <a:txBody>
                    <a:bodyPr/>
                    <a:lstStyle/>
                    <a:p>
                      <a:pPr algn="r" fontAlgn="b"/>
                      <a:r>
                        <a:rPr lang="en-US" sz="2000" b="0" i="0" u="none" strike="noStrike" dirty="0">
                          <a:solidFill>
                            <a:srgbClr val="5A5959"/>
                          </a:solidFill>
                          <a:effectLst/>
                          <a:latin typeface="+mn-lt"/>
                        </a:rPr>
                        <a:t>76%</a:t>
                      </a:r>
                    </a:p>
                  </a:txBody>
                  <a:tcPr marL="7620" marR="7620" marT="7620" marB="0" anchor="b">
                    <a:lnL>
                      <a:noFill/>
                    </a:lnL>
                    <a:lnR>
                      <a:noFill/>
                    </a:lnR>
                    <a:lnT>
                      <a:noFill/>
                    </a:lnT>
                    <a:lnB>
                      <a:noFill/>
                    </a:lnB>
                    <a:solidFill>
                      <a:srgbClr val="EE5859"/>
                    </a:solidFill>
                  </a:tcPr>
                </a:tc>
                <a:extLst>
                  <a:ext uri="{0D108BD9-81ED-4DB2-BD59-A6C34878D82A}">
                    <a16:rowId xmlns:a16="http://schemas.microsoft.com/office/drawing/2014/main" val="1013548407"/>
                  </a:ext>
                </a:extLst>
              </a:tr>
              <a:tr h="556749">
                <a:tc>
                  <a:txBody>
                    <a:bodyPr/>
                    <a:lstStyle/>
                    <a:p>
                      <a:pPr algn="ctr" fontAlgn="b"/>
                      <a:r>
                        <a:rPr lang="en-US" sz="2000" b="1" i="0" u="none" strike="noStrike" dirty="0" err="1">
                          <a:solidFill>
                            <a:srgbClr val="5A5959"/>
                          </a:solidFill>
                          <a:effectLst/>
                          <a:latin typeface="+mn-lt"/>
                        </a:rPr>
                        <a:t>Nundu</a:t>
                      </a:r>
                      <a:endParaRPr lang="en-US" sz="20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r" fontAlgn="b"/>
                      <a:r>
                        <a:rPr lang="en-US" sz="2000" b="0" i="0" u="none" strike="noStrike">
                          <a:solidFill>
                            <a:srgbClr val="5A5959"/>
                          </a:solidFill>
                          <a:effectLst/>
                          <a:latin typeface="+mn-lt"/>
                        </a:rPr>
                        <a:t>67%</a:t>
                      </a:r>
                    </a:p>
                  </a:txBody>
                  <a:tcPr marL="7620" marR="7620" marT="7620" marB="0" anchor="b">
                    <a:lnL>
                      <a:noFill/>
                    </a:lnL>
                    <a:lnR>
                      <a:noFill/>
                    </a:lnR>
                    <a:lnT>
                      <a:noFill/>
                    </a:lnT>
                    <a:lnB>
                      <a:noFill/>
                    </a:lnB>
                    <a:solidFill>
                      <a:srgbClr val="F06869"/>
                    </a:solidFill>
                  </a:tcPr>
                </a:tc>
                <a:tc>
                  <a:txBody>
                    <a:bodyPr/>
                    <a:lstStyle/>
                    <a:p>
                      <a:pPr algn="r" fontAlgn="b"/>
                      <a:r>
                        <a:rPr lang="en-US" sz="2000" b="0" i="0" u="none" strike="noStrike">
                          <a:solidFill>
                            <a:srgbClr val="5A5959"/>
                          </a:solidFill>
                          <a:effectLst/>
                          <a:latin typeface="+mn-lt"/>
                        </a:rPr>
                        <a:t>6%</a:t>
                      </a:r>
                    </a:p>
                  </a:txBody>
                  <a:tcPr marL="7620" marR="7620" marT="7620" marB="0" anchor="b">
                    <a:lnL>
                      <a:noFill/>
                    </a:lnL>
                    <a:lnR>
                      <a:noFill/>
                    </a:lnR>
                    <a:lnT>
                      <a:noFill/>
                    </a:lnT>
                    <a:lnB>
                      <a:noFill/>
                    </a:lnB>
                    <a:solidFill>
                      <a:srgbClr val="FAD0D0"/>
                    </a:solidFill>
                  </a:tcPr>
                </a:tc>
                <a:tc>
                  <a:txBody>
                    <a:bodyPr/>
                    <a:lstStyle/>
                    <a:p>
                      <a:pPr algn="r" fontAlgn="b"/>
                      <a:r>
                        <a:rPr lang="en-US" sz="2000" b="0" i="0" u="none" strike="noStrike" dirty="0">
                          <a:solidFill>
                            <a:srgbClr val="5A5959"/>
                          </a:solidFill>
                          <a:effectLst/>
                          <a:latin typeface="+mn-lt"/>
                        </a:rPr>
                        <a:t>28%</a:t>
                      </a:r>
                    </a:p>
                  </a:txBody>
                  <a:tcPr marL="7620" marR="7620" marT="7620" marB="0" anchor="b">
                    <a:lnL>
                      <a:noFill/>
                    </a:lnL>
                    <a:lnR>
                      <a:noFill/>
                    </a:lnR>
                    <a:lnT>
                      <a:noFill/>
                    </a:lnT>
                    <a:lnB>
                      <a:noFill/>
                    </a:lnB>
                    <a:solidFill>
                      <a:srgbClr val="F7ABAB"/>
                    </a:solidFill>
                  </a:tcPr>
                </a:tc>
                <a:extLst>
                  <a:ext uri="{0D108BD9-81ED-4DB2-BD59-A6C34878D82A}">
                    <a16:rowId xmlns:a16="http://schemas.microsoft.com/office/drawing/2014/main" val="1049507791"/>
                  </a:ext>
                </a:extLst>
              </a:tr>
              <a:tr h="556749">
                <a:tc>
                  <a:txBody>
                    <a:bodyPr/>
                    <a:lstStyle/>
                    <a:p>
                      <a:pPr algn="ctr" fontAlgn="b"/>
                      <a:r>
                        <a:rPr lang="en-US" sz="2000" b="1" i="0" u="none" strike="noStrike" dirty="0" err="1">
                          <a:solidFill>
                            <a:srgbClr val="5A5959"/>
                          </a:solidFill>
                          <a:effectLst/>
                          <a:latin typeface="+mn-lt"/>
                        </a:rPr>
                        <a:t>Shabunda</a:t>
                      </a:r>
                      <a:endParaRPr lang="en-US" sz="20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r" fontAlgn="b"/>
                      <a:r>
                        <a:rPr lang="en-US" sz="2000" b="0" i="0" u="none" strike="noStrike">
                          <a:solidFill>
                            <a:srgbClr val="5A5959"/>
                          </a:solidFill>
                          <a:effectLst/>
                          <a:latin typeface="+mn-lt"/>
                        </a:rPr>
                        <a:t>40%</a:t>
                      </a:r>
                    </a:p>
                  </a:txBody>
                  <a:tcPr marL="7620" marR="7620" marT="7620" marB="0" anchor="b">
                    <a:lnL>
                      <a:noFill/>
                    </a:lnL>
                    <a:lnR>
                      <a:noFill/>
                    </a:lnR>
                    <a:lnT>
                      <a:noFill/>
                    </a:lnT>
                    <a:lnB>
                      <a:noFill/>
                    </a:lnB>
                    <a:solidFill>
                      <a:srgbClr val="F59697"/>
                    </a:solidFill>
                  </a:tcPr>
                </a:tc>
                <a:tc>
                  <a:txBody>
                    <a:bodyPr/>
                    <a:lstStyle/>
                    <a:p>
                      <a:pPr algn="r" fontAlgn="b"/>
                      <a:r>
                        <a:rPr lang="en-US" sz="2000" b="0" i="0" u="none" strike="noStrike">
                          <a:solidFill>
                            <a:srgbClr val="5A5959"/>
                          </a:solidFill>
                          <a:effectLst/>
                          <a:latin typeface="+mn-lt"/>
                        </a:rPr>
                        <a:t>25%</a:t>
                      </a:r>
                    </a:p>
                  </a:txBody>
                  <a:tcPr marL="7620" marR="7620" marT="7620" marB="0" anchor="b">
                    <a:lnL>
                      <a:noFill/>
                    </a:lnL>
                    <a:lnR>
                      <a:noFill/>
                    </a:lnR>
                    <a:lnT>
                      <a:noFill/>
                    </a:lnT>
                    <a:lnB>
                      <a:noFill/>
                    </a:lnB>
                    <a:solidFill>
                      <a:srgbClr val="F7B0B0"/>
                    </a:solidFill>
                  </a:tcPr>
                </a:tc>
                <a:tc>
                  <a:txBody>
                    <a:bodyPr/>
                    <a:lstStyle/>
                    <a:p>
                      <a:pPr algn="r" fontAlgn="b"/>
                      <a:r>
                        <a:rPr lang="en-US" sz="2000" b="0" i="0" u="none" strike="noStrike" dirty="0">
                          <a:solidFill>
                            <a:srgbClr val="5A5959"/>
                          </a:solidFill>
                          <a:effectLst/>
                          <a:latin typeface="+mn-lt"/>
                        </a:rPr>
                        <a:t>35%</a:t>
                      </a:r>
                    </a:p>
                  </a:txBody>
                  <a:tcPr marL="7620" marR="7620" marT="7620" marB="0" anchor="b">
                    <a:lnL>
                      <a:noFill/>
                    </a:lnL>
                    <a:lnR>
                      <a:noFill/>
                    </a:lnR>
                    <a:lnT>
                      <a:noFill/>
                    </a:lnT>
                    <a:lnB>
                      <a:noFill/>
                    </a:lnB>
                    <a:solidFill>
                      <a:srgbClr val="F69F9F"/>
                    </a:solidFill>
                  </a:tcPr>
                </a:tc>
                <a:extLst>
                  <a:ext uri="{0D108BD9-81ED-4DB2-BD59-A6C34878D82A}">
                    <a16:rowId xmlns:a16="http://schemas.microsoft.com/office/drawing/2014/main" val="1438343836"/>
                  </a:ext>
                </a:extLst>
              </a:tr>
              <a:tr h="556749">
                <a:tc>
                  <a:txBody>
                    <a:bodyPr/>
                    <a:lstStyle/>
                    <a:p>
                      <a:pPr algn="ctr" fontAlgn="b"/>
                      <a:r>
                        <a:rPr lang="en-US" sz="2000" b="1" i="0" u="none" strike="noStrike" dirty="0">
                          <a:solidFill>
                            <a:srgbClr val="5A5959"/>
                          </a:solidFill>
                          <a:effectLst/>
                          <a:latin typeface="+mn-lt"/>
                        </a:rPr>
                        <a:t>Uvira</a:t>
                      </a:r>
                    </a:p>
                  </a:txBody>
                  <a:tcPr marL="7620" marR="7620" marT="7620" marB="0" anchor="ctr">
                    <a:lnL>
                      <a:noFill/>
                    </a:lnL>
                    <a:lnR>
                      <a:noFill/>
                    </a:lnR>
                    <a:lnT>
                      <a:noFill/>
                    </a:lnT>
                    <a:lnB>
                      <a:noFill/>
                    </a:lnB>
                  </a:tcPr>
                </a:tc>
                <a:tc>
                  <a:txBody>
                    <a:bodyPr/>
                    <a:lstStyle/>
                    <a:p>
                      <a:pPr algn="r" fontAlgn="b"/>
                      <a:r>
                        <a:rPr lang="en-US" sz="2000" b="0" i="0" u="none" strike="noStrike">
                          <a:solidFill>
                            <a:srgbClr val="5A5959"/>
                          </a:solidFill>
                          <a:effectLst/>
                          <a:latin typeface="+mn-lt"/>
                        </a:rPr>
                        <a:t>50%</a:t>
                      </a:r>
                    </a:p>
                  </a:txBody>
                  <a:tcPr marL="7620" marR="7620" marT="7620" marB="0" anchor="b">
                    <a:lnL>
                      <a:noFill/>
                    </a:lnL>
                    <a:lnR>
                      <a:noFill/>
                    </a:lnR>
                    <a:lnT>
                      <a:noFill/>
                    </a:lnT>
                    <a:lnB>
                      <a:noFill/>
                    </a:lnB>
                    <a:solidFill>
                      <a:srgbClr val="F38586"/>
                    </a:solidFill>
                  </a:tcPr>
                </a:tc>
                <a:tc>
                  <a:txBody>
                    <a:bodyPr/>
                    <a:lstStyle/>
                    <a:p>
                      <a:pPr algn="r" fontAlgn="b"/>
                      <a:r>
                        <a:rPr lang="en-US" sz="2000" b="0" i="0" u="none" strike="noStrike">
                          <a:solidFill>
                            <a:srgbClr val="5A5959"/>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dirty="0">
                          <a:solidFill>
                            <a:srgbClr val="5A5959"/>
                          </a:solidFill>
                          <a:effectLst/>
                          <a:latin typeface="+mn-lt"/>
                        </a:rPr>
                        <a:t>50%</a:t>
                      </a:r>
                    </a:p>
                  </a:txBody>
                  <a:tcPr marL="7620" marR="7620" marT="7620" marB="0" anchor="b">
                    <a:lnL>
                      <a:noFill/>
                    </a:lnL>
                    <a:lnR>
                      <a:noFill/>
                    </a:lnR>
                    <a:lnT>
                      <a:noFill/>
                    </a:lnT>
                    <a:lnB>
                      <a:noFill/>
                    </a:lnB>
                    <a:solidFill>
                      <a:srgbClr val="F38586"/>
                    </a:solidFill>
                  </a:tcPr>
                </a:tc>
                <a:extLst>
                  <a:ext uri="{0D108BD9-81ED-4DB2-BD59-A6C34878D82A}">
                    <a16:rowId xmlns:a16="http://schemas.microsoft.com/office/drawing/2014/main" val="1204914838"/>
                  </a:ext>
                </a:extLst>
              </a:tr>
            </a:tbl>
          </a:graphicData>
        </a:graphic>
      </p:graphicFrame>
    </p:spTree>
    <p:extLst>
      <p:ext uri="{BB962C8B-B14F-4D97-AF65-F5344CB8AC3E}">
        <p14:creationId xmlns:p14="http://schemas.microsoft.com/office/powerpoint/2010/main" val="35036152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363" y="76892"/>
            <a:ext cx="7947718" cy="569151"/>
          </a:xfrm>
        </p:spPr>
        <p:txBody>
          <a:bodyPr>
            <a:normAutofit fontScale="90000"/>
          </a:bodyPr>
          <a:lstStyle/>
          <a:p>
            <a:r>
              <a:rPr lang="fr-FR" sz="3600" b="0" noProof="0" dirty="0"/>
              <a:t>Sources d’eau </a:t>
            </a:r>
            <a:r>
              <a:rPr lang="fr-FR" sz="3600" b="0" noProof="0" dirty="0" smtClean="0"/>
              <a:t>potable les </a:t>
            </a:r>
            <a:r>
              <a:rPr lang="fr-FR" sz="3600" b="0" noProof="0" dirty="0"/>
              <a:t>plus communes</a:t>
            </a: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sp>
        <p:nvSpPr>
          <p:cNvPr id="7" name="TextBox 6"/>
          <p:cNvSpPr txBox="1"/>
          <p:nvPr/>
        </p:nvSpPr>
        <p:spPr>
          <a:xfrm>
            <a:off x="233363" y="705677"/>
            <a:ext cx="8232212" cy="461665"/>
          </a:xfrm>
          <a:prstGeom prst="rect">
            <a:avLst/>
          </a:prstGeom>
          <a:noFill/>
        </p:spPr>
        <p:txBody>
          <a:bodyPr wrap="square" rtlCol="0">
            <a:spAutoFit/>
          </a:bodyPr>
          <a:lstStyle/>
          <a:p>
            <a:r>
              <a:rPr lang="fr-FR" sz="2400" b="1" dirty="0">
                <a:solidFill>
                  <a:srgbClr val="5A5959"/>
                </a:solidFill>
              </a:rPr>
              <a:t>Principal type d’eau </a:t>
            </a:r>
            <a:r>
              <a:rPr lang="fr-FR" sz="2400" b="1" dirty="0" smtClean="0">
                <a:solidFill>
                  <a:srgbClr val="5A5959"/>
                </a:solidFill>
              </a:rPr>
              <a:t>potable pour </a:t>
            </a:r>
            <a:r>
              <a:rPr lang="fr-FR" sz="2400" b="1" dirty="0">
                <a:solidFill>
                  <a:srgbClr val="5A5959"/>
                </a:solidFill>
              </a:rPr>
              <a:t>les populations, en % d’AS :</a:t>
            </a:r>
          </a:p>
        </p:txBody>
      </p:sp>
      <p:graphicFrame>
        <p:nvGraphicFramePr>
          <p:cNvPr id="13" name="Table 12"/>
          <p:cNvGraphicFramePr>
            <a:graphicFrameLocks noGrp="1"/>
          </p:cNvGraphicFramePr>
          <p:nvPr>
            <p:extLst>
              <p:ext uri="{D42A27DB-BD31-4B8C-83A1-F6EECF244321}">
                <p14:modId xmlns:p14="http://schemas.microsoft.com/office/powerpoint/2010/main" val="3825596776"/>
              </p:ext>
            </p:extLst>
          </p:nvPr>
        </p:nvGraphicFramePr>
        <p:xfrm>
          <a:off x="179404" y="1356507"/>
          <a:ext cx="8286170" cy="5302711"/>
        </p:xfrm>
        <a:graphic>
          <a:graphicData uri="http://schemas.openxmlformats.org/drawingml/2006/table">
            <a:tbl>
              <a:tblPr/>
              <a:tblGrid>
                <a:gridCol w="774753">
                  <a:extLst>
                    <a:ext uri="{9D8B030D-6E8A-4147-A177-3AD203B41FA5}">
                      <a16:colId xmlns:a16="http://schemas.microsoft.com/office/drawing/2014/main" val="488837608"/>
                    </a:ext>
                  </a:extLst>
                </a:gridCol>
                <a:gridCol w="755373">
                  <a:extLst>
                    <a:ext uri="{9D8B030D-6E8A-4147-A177-3AD203B41FA5}">
                      <a16:colId xmlns:a16="http://schemas.microsoft.com/office/drawing/2014/main" val="2838691620"/>
                    </a:ext>
                  </a:extLst>
                </a:gridCol>
                <a:gridCol w="566531">
                  <a:extLst>
                    <a:ext uri="{9D8B030D-6E8A-4147-A177-3AD203B41FA5}">
                      <a16:colId xmlns:a16="http://schemas.microsoft.com/office/drawing/2014/main" val="3117553026"/>
                    </a:ext>
                  </a:extLst>
                </a:gridCol>
                <a:gridCol w="705678">
                  <a:extLst>
                    <a:ext uri="{9D8B030D-6E8A-4147-A177-3AD203B41FA5}">
                      <a16:colId xmlns:a16="http://schemas.microsoft.com/office/drawing/2014/main" val="309888954"/>
                    </a:ext>
                  </a:extLst>
                </a:gridCol>
                <a:gridCol w="705678">
                  <a:extLst>
                    <a:ext uri="{9D8B030D-6E8A-4147-A177-3AD203B41FA5}">
                      <a16:colId xmlns:a16="http://schemas.microsoft.com/office/drawing/2014/main" val="3603378584"/>
                    </a:ext>
                  </a:extLst>
                </a:gridCol>
                <a:gridCol w="775253">
                  <a:extLst>
                    <a:ext uri="{9D8B030D-6E8A-4147-A177-3AD203B41FA5}">
                      <a16:colId xmlns:a16="http://schemas.microsoft.com/office/drawing/2014/main" val="1561233419"/>
                    </a:ext>
                  </a:extLst>
                </a:gridCol>
                <a:gridCol w="745434">
                  <a:extLst>
                    <a:ext uri="{9D8B030D-6E8A-4147-A177-3AD203B41FA5}">
                      <a16:colId xmlns:a16="http://schemas.microsoft.com/office/drawing/2014/main" val="1682803162"/>
                    </a:ext>
                  </a:extLst>
                </a:gridCol>
                <a:gridCol w="665922">
                  <a:extLst>
                    <a:ext uri="{9D8B030D-6E8A-4147-A177-3AD203B41FA5}">
                      <a16:colId xmlns:a16="http://schemas.microsoft.com/office/drawing/2014/main" val="2056495035"/>
                    </a:ext>
                  </a:extLst>
                </a:gridCol>
                <a:gridCol w="646044">
                  <a:extLst>
                    <a:ext uri="{9D8B030D-6E8A-4147-A177-3AD203B41FA5}">
                      <a16:colId xmlns:a16="http://schemas.microsoft.com/office/drawing/2014/main" val="3419529671"/>
                    </a:ext>
                  </a:extLst>
                </a:gridCol>
                <a:gridCol w="655982">
                  <a:extLst>
                    <a:ext uri="{9D8B030D-6E8A-4147-A177-3AD203B41FA5}">
                      <a16:colId xmlns:a16="http://schemas.microsoft.com/office/drawing/2014/main" val="221390014"/>
                    </a:ext>
                  </a:extLst>
                </a:gridCol>
                <a:gridCol w="576470">
                  <a:extLst>
                    <a:ext uri="{9D8B030D-6E8A-4147-A177-3AD203B41FA5}">
                      <a16:colId xmlns:a16="http://schemas.microsoft.com/office/drawing/2014/main" val="181923691"/>
                    </a:ext>
                  </a:extLst>
                </a:gridCol>
                <a:gridCol w="713052">
                  <a:extLst>
                    <a:ext uri="{9D8B030D-6E8A-4147-A177-3AD203B41FA5}">
                      <a16:colId xmlns:a16="http://schemas.microsoft.com/office/drawing/2014/main" val="1901131371"/>
                    </a:ext>
                  </a:extLst>
                </a:gridCol>
              </a:tblGrid>
              <a:tr h="1157520">
                <a:tc>
                  <a:txBody>
                    <a:bodyPr/>
                    <a:lstStyle/>
                    <a:p>
                      <a:pPr algn="l" fontAlgn="b"/>
                      <a:endParaRPr lang="en-US" sz="500" b="1" i="0" u="none" strike="noStrike" dirty="0">
                        <a:solidFill>
                          <a:srgbClr val="333333"/>
                        </a:solidFill>
                        <a:effectLst/>
                        <a:latin typeface="Arial" panose="020B0604020202020204" pitchFamily="34" charset="0"/>
                      </a:endParaRPr>
                    </a:p>
                  </a:txBody>
                  <a:tcPr marL="4228" marR="4228" marT="4228" marB="0" anchor="b">
                    <a:lnL>
                      <a:noFill/>
                    </a:lnL>
                    <a:lnR>
                      <a:noFill/>
                    </a:lnR>
                    <a:lnT>
                      <a:noFill/>
                    </a:lnT>
                    <a:lnB>
                      <a:noFill/>
                    </a:lnB>
                  </a:tcPr>
                </a:tc>
                <a:tc>
                  <a:txBody>
                    <a:bodyPr/>
                    <a:lstStyle/>
                    <a:p>
                      <a:pPr algn="ctr" fontAlgn="b"/>
                      <a:r>
                        <a:rPr lang="en-US" sz="1800" b="1" i="0" u="none" strike="noStrike" dirty="0">
                          <a:solidFill>
                            <a:srgbClr val="5A5959"/>
                          </a:solidFill>
                          <a:effectLst/>
                          <a:latin typeface="+mn-lt"/>
                        </a:rPr>
                        <a:t>eau surface</a:t>
                      </a:r>
                    </a:p>
                  </a:txBody>
                  <a:tcPr marL="4228" marR="4228" marT="4228" marB="0" anchor="ctr">
                    <a:lnL>
                      <a:noFill/>
                    </a:lnL>
                    <a:lnR>
                      <a:noFill/>
                    </a:lnR>
                    <a:lnT>
                      <a:noFill/>
                    </a:lnT>
                    <a:lnB>
                      <a:noFill/>
                    </a:lnB>
                  </a:tcPr>
                </a:tc>
                <a:tc>
                  <a:txBody>
                    <a:bodyPr/>
                    <a:lstStyle/>
                    <a:p>
                      <a:pPr algn="ctr" fontAlgn="b"/>
                      <a:r>
                        <a:rPr lang="en-US" sz="1800" b="1" i="0" u="none" strike="noStrike" dirty="0">
                          <a:solidFill>
                            <a:srgbClr val="5A5959"/>
                          </a:solidFill>
                          <a:effectLst/>
                          <a:latin typeface="+mn-lt"/>
                        </a:rPr>
                        <a:t>eau </a:t>
                      </a:r>
                      <a:r>
                        <a:rPr lang="en-US" sz="1800" b="1" i="0" u="none" strike="noStrike" dirty="0" err="1">
                          <a:solidFill>
                            <a:srgbClr val="5A5959"/>
                          </a:solidFill>
                          <a:effectLst/>
                          <a:latin typeface="+mn-lt"/>
                        </a:rPr>
                        <a:t>pluie</a:t>
                      </a:r>
                      <a:endParaRPr lang="en-US" sz="1800" b="1" i="0" u="none" strike="noStrike" dirty="0">
                        <a:solidFill>
                          <a:srgbClr val="5A5959"/>
                        </a:solidFill>
                        <a:effectLst/>
                        <a:latin typeface="+mn-lt"/>
                      </a:endParaRPr>
                    </a:p>
                  </a:txBody>
                  <a:tcPr marL="4228" marR="4228" marT="4228"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mn-lt"/>
                        </a:rPr>
                        <a:t>puits</a:t>
                      </a:r>
                      <a:r>
                        <a:rPr lang="en-US" sz="1800" b="1" i="0" u="none" strike="noStrike" dirty="0">
                          <a:solidFill>
                            <a:srgbClr val="5A5959"/>
                          </a:solidFill>
                          <a:effectLst/>
                          <a:latin typeface="+mn-lt"/>
                        </a:rPr>
                        <a:t> </a:t>
                      </a:r>
                      <a:r>
                        <a:rPr lang="en-US" sz="1800" b="1" i="0" u="none" strike="noStrike" dirty="0" err="1">
                          <a:solidFill>
                            <a:srgbClr val="5A5959"/>
                          </a:solidFill>
                          <a:effectLst/>
                          <a:latin typeface="+mn-lt"/>
                        </a:rPr>
                        <a:t>creusé</a:t>
                      </a:r>
                      <a:r>
                        <a:rPr lang="en-US" sz="1800" b="1" i="0" u="none" strike="noStrike" dirty="0">
                          <a:solidFill>
                            <a:srgbClr val="5A5959"/>
                          </a:solidFill>
                          <a:effectLst/>
                          <a:latin typeface="+mn-lt"/>
                        </a:rPr>
                        <a:t> </a:t>
                      </a:r>
                      <a:r>
                        <a:rPr lang="en-US" sz="1800" b="1" i="0" u="none" strike="noStrike" dirty="0" err="1">
                          <a:solidFill>
                            <a:srgbClr val="5A5959"/>
                          </a:solidFill>
                          <a:effectLst/>
                          <a:latin typeface="+mn-lt"/>
                        </a:rPr>
                        <a:t>amén</a:t>
                      </a:r>
                      <a:r>
                        <a:rPr lang="en-US" sz="1800" b="1" i="0" u="none" strike="noStrike" dirty="0">
                          <a:solidFill>
                            <a:srgbClr val="5A5959"/>
                          </a:solidFill>
                          <a:effectLst/>
                          <a:latin typeface="+mn-lt"/>
                        </a:rPr>
                        <a:t>.</a:t>
                      </a:r>
                    </a:p>
                  </a:txBody>
                  <a:tcPr marL="4228" marR="4228" marT="4228" marB="0" anchor="ctr">
                    <a:lnL>
                      <a:noFill/>
                    </a:lnL>
                    <a:lnR>
                      <a:noFill/>
                    </a:lnR>
                    <a:lnT>
                      <a:noFill/>
                    </a:lnT>
                    <a:lnB>
                      <a:noFill/>
                    </a:lnB>
                  </a:tcPr>
                </a:tc>
                <a:tc>
                  <a:txBody>
                    <a:bodyPr/>
                    <a:lstStyle/>
                    <a:p>
                      <a:pPr algn="ctr" fontAlgn="b"/>
                      <a:r>
                        <a:rPr lang="en-US" sz="1800" b="1" i="0" u="none" strike="noStrike" dirty="0">
                          <a:solidFill>
                            <a:srgbClr val="5A5959"/>
                          </a:solidFill>
                          <a:effectLst/>
                          <a:latin typeface="+mn-lt"/>
                        </a:rPr>
                        <a:t>source </a:t>
                      </a:r>
                      <a:r>
                        <a:rPr lang="en-US" sz="1800" b="1" i="0" u="none" strike="noStrike" dirty="0" err="1">
                          <a:solidFill>
                            <a:srgbClr val="5A5959"/>
                          </a:solidFill>
                          <a:effectLst/>
                          <a:latin typeface="+mn-lt"/>
                        </a:rPr>
                        <a:t>amén</a:t>
                      </a:r>
                      <a:r>
                        <a:rPr lang="en-US" sz="1800" b="1" i="0" u="none" strike="noStrike" dirty="0">
                          <a:solidFill>
                            <a:srgbClr val="5A5959"/>
                          </a:solidFill>
                          <a:effectLst/>
                          <a:latin typeface="+mn-lt"/>
                        </a:rPr>
                        <a:t>.</a:t>
                      </a:r>
                    </a:p>
                  </a:txBody>
                  <a:tcPr marL="4228" marR="4228" marT="4228"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mn-lt"/>
                        </a:rPr>
                        <a:t>robinet</a:t>
                      </a:r>
                      <a:r>
                        <a:rPr lang="en-US" sz="1800" b="1" i="0" u="none" strike="noStrike" dirty="0">
                          <a:solidFill>
                            <a:srgbClr val="5A5959"/>
                          </a:solidFill>
                          <a:effectLst/>
                          <a:latin typeface="+mn-lt"/>
                        </a:rPr>
                        <a:t> borne </a:t>
                      </a:r>
                      <a:r>
                        <a:rPr lang="en-US" sz="1800" b="1" i="0" u="none" strike="noStrike" dirty="0" err="1">
                          <a:solidFill>
                            <a:srgbClr val="5A5959"/>
                          </a:solidFill>
                          <a:effectLst/>
                          <a:latin typeface="+mn-lt"/>
                        </a:rPr>
                        <a:t>fontaine</a:t>
                      </a:r>
                      <a:endParaRPr lang="en-US" sz="1800" b="1" i="0" u="none" strike="noStrike" dirty="0">
                        <a:solidFill>
                          <a:srgbClr val="5A5959"/>
                        </a:solidFill>
                        <a:effectLst/>
                        <a:latin typeface="+mn-lt"/>
                      </a:endParaRPr>
                    </a:p>
                  </a:txBody>
                  <a:tcPr marL="4228" marR="4228" marT="4228"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mn-lt"/>
                        </a:rPr>
                        <a:t>robinet</a:t>
                      </a:r>
                      <a:r>
                        <a:rPr lang="en-US" sz="1800" b="1" i="0" u="none" strike="noStrike" dirty="0">
                          <a:solidFill>
                            <a:srgbClr val="5A5959"/>
                          </a:solidFill>
                          <a:effectLst/>
                          <a:latin typeface="+mn-lt"/>
                        </a:rPr>
                        <a:t> </a:t>
                      </a:r>
                      <a:r>
                        <a:rPr lang="en-US" sz="1800" b="1" i="0" u="none" strike="noStrike" dirty="0" err="1">
                          <a:solidFill>
                            <a:srgbClr val="5A5959"/>
                          </a:solidFill>
                          <a:effectLst/>
                          <a:latin typeface="+mn-lt"/>
                        </a:rPr>
                        <a:t>parcelle</a:t>
                      </a:r>
                      <a:endParaRPr lang="en-US" sz="1800" b="1" i="0" u="none" strike="noStrike" dirty="0">
                        <a:solidFill>
                          <a:srgbClr val="5A5959"/>
                        </a:solidFill>
                        <a:effectLst/>
                        <a:latin typeface="+mn-lt"/>
                      </a:endParaRPr>
                    </a:p>
                  </a:txBody>
                  <a:tcPr marL="4228" marR="4228" marT="4228"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mn-lt"/>
                        </a:rPr>
                        <a:t>robinet</a:t>
                      </a:r>
                      <a:r>
                        <a:rPr lang="en-US" sz="1800" b="1" i="0" u="none" strike="noStrike" dirty="0">
                          <a:solidFill>
                            <a:srgbClr val="5A5959"/>
                          </a:solidFill>
                          <a:effectLst/>
                          <a:latin typeface="+mn-lt"/>
                        </a:rPr>
                        <a:t> </a:t>
                      </a:r>
                      <a:r>
                        <a:rPr lang="en-US" sz="1800" b="1" i="0" u="none" strike="noStrike" dirty="0" err="1">
                          <a:solidFill>
                            <a:srgbClr val="5A5959"/>
                          </a:solidFill>
                          <a:effectLst/>
                          <a:latin typeface="+mn-lt"/>
                        </a:rPr>
                        <a:t>voisin</a:t>
                      </a:r>
                      <a:endParaRPr lang="en-US" sz="1800" b="1" i="0" u="none" strike="noStrike" dirty="0">
                        <a:solidFill>
                          <a:srgbClr val="5A5959"/>
                        </a:solidFill>
                        <a:effectLst/>
                        <a:latin typeface="+mn-lt"/>
                      </a:endParaRPr>
                    </a:p>
                  </a:txBody>
                  <a:tcPr marL="4228" marR="4228" marT="4228"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mn-lt"/>
                        </a:rPr>
                        <a:t>puits</a:t>
                      </a:r>
                      <a:r>
                        <a:rPr lang="en-US" sz="1800" b="1" i="0" u="none" strike="noStrike" dirty="0">
                          <a:solidFill>
                            <a:srgbClr val="5A5959"/>
                          </a:solidFill>
                          <a:effectLst/>
                          <a:latin typeface="+mn-lt"/>
                        </a:rPr>
                        <a:t> </a:t>
                      </a:r>
                      <a:r>
                        <a:rPr lang="en-US" sz="1800" b="1" i="0" u="none" strike="noStrike" dirty="0" err="1">
                          <a:solidFill>
                            <a:srgbClr val="5A5959"/>
                          </a:solidFill>
                          <a:effectLst/>
                          <a:latin typeface="+mn-lt"/>
                        </a:rPr>
                        <a:t>pompe</a:t>
                      </a:r>
                      <a:r>
                        <a:rPr lang="en-US" sz="1800" b="1" i="0" u="none" strike="noStrike" dirty="0">
                          <a:solidFill>
                            <a:srgbClr val="5A5959"/>
                          </a:solidFill>
                          <a:effectLst/>
                          <a:latin typeface="+mn-lt"/>
                        </a:rPr>
                        <a:t> forage</a:t>
                      </a:r>
                    </a:p>
                  </a:txBody>
                  <a:tcPr marL="4228" marR="4228" marT="4228" marB="0" anchor="ctr">
                    <a:lnL>
                      <a:noFill/>
                    </a:lnL>
                    <a:lnR>
                      <a:noFill/>
                    </a:lnR>
                    <a:lnT>
                      <a:noFill/>
                    </a:lnT>
                    <a:lnB>
                      <a:noFill/>
                    </a:lnB>
                  </a:tcPr>
                </a:tc>
                <a:tc>
                  <a:txBody>
                    <a:bodyPr/>
                    <a:lstStyle/>
                    <a:p>
                      <a:pPr algn="ctr" fontAlgn="b"/>
                      <a:r>
                        <a:rPr lang="en-US" sz="1800" b="1" i="0" u="none" strike="noStrike" dirty="0">
                          <a:solidFill>
                            <a:srgbClr val="5A5959"/>
                          </a:solidFill>
                          <a:effectLst/>
                          <a:latin typeface="+mn-lt"/>
                        </a:rPr>
                        <a:t>eau sachet</a:t>
                      </a:r>
                    </a:p>
                  </a:txBody>
                  <a:tcPr marL="4228" marR="4228" marT="4228"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mn-lt"/>
                        </a:rPr>
                        <a:t>puits</a:t>
                      </a:r>
                      <a:r>
                        <a:rPr lang="en-US" sz="1800" b="1" i="0" u="none" strike="noStrike" dirty="0">
                          <a:solidFill>
                            <a:srgbClr val="5A5959"/>
                          </a:solidFill>
                          <a:effectLst/>
                          <a:latin typeface="+mn-lt"/>
                        </a:rPr>
                        <a:t> non </a:t>
                      </a:r>
                      <a:r>
                        <a:rPr lang="en-US" sz="1800" b="1" i="0" u="none" strike="noStrike" dirty="0" err="1">
                          <a:solidFill>
                            <a:srgbClr val="5A5959"/>
                          </a:solidFill>
                          <a:effectLst/>
                          <a:latin typeface="+mn-lt"/>
                        </a:rPr>
                        <a:t>amén</a:t>
                      </a:r>
                      <a:r>
                        <a:rPr lang="en-US" sz="1800" b="1" i="0" u="none" strike="noStrike" dirty="0">
                          <a:solidFill>
                            <a:srgbClr val="5A5959"/>
                          </a:solidFill>
                          <a:effectLst/>
                          <a:latin typeface="+mn-lt"/>
                        </a:rPr>
                        <a:t>.</a:t>
                      </a:r>
                    </a:p>
                  </a:txBody>
                  <a:tcPr marL="4228" marR="4228" marT="4228" marB="0" anchor="ctr">
                    <a:lnL>
                      <a:noFill/>
                    </a:lnL>
                    <a:lnR>
                      <a:noFill/>
                    </a:lnR>
                    <a:lnT>
                      <a:noFill/>
                    </a:lnT>
                    <a:lnB>
                      <a:noFill/>
                    </a:lnB>
                  </a:tcPr>
                </a:tc>
                <a:tc>
                  <a:txBody>
                    <a:bodyPr/>
                    <a:lstStyle/>
                    <a:p>
                      <a:pPr algn="ctr" fontAlgn="b"/>
                      <a:r>
                        <a:rPr lang="en-US" sz="1800" b="1" i="0" u="none" strike="noStrike" dirty="0">
                          <a:solidFill>
                            <a:srgbClr val="5A5959"/>
                          </a:solidFill>
                          <a:effectLst/>
                          <a:latin typeface="+mn-lt"/>
                        </a:rPr>
                        <a:t>source non </a:t>
                      </a:r>
                      <a:r>
                        <a:rPr lang="en-US" sz="1800" b="1" i="0" u="none" strike="noStrike" dirty="0" err="1">
                          <a:solidFill>
                            <a:srgbClr val="5A5959"/>
                          </a:solidFill>
                          <a:effectLst/>
                          <a:latin typeface="+mn-lt"/>
                        </a:rPr>
                        <a:t>amén</a:t>
                      </a:r>
                      <a:r>
                        <a:rPr lang="en-US" sz="1800" b="1" i="0" u="none" strike="noStrike" dirty="0">
                          <a:solidFill>
                            <a:srgbClr val="5A5959"/>
                          </a:solidFill>
                          <a:effectLst/>
                          <a:latin typeface="+mn-lt"/>
                        </a:rPr>
                        <a:t>.</a:t>
                      </a:r>
                    </a:p>
                  </a:txBody>
                  <a:tcPr marL="4228" marR="4228" marT="4228" marB="0" anchor="ctr">
                    <a:lnL>
                      <a:noFill/>
                    </a:lnL>
                    <a:lnR>
                      <a:noFill/>
                    </a:lnR>
                    <a:lnT>
                      <a:noFill/>
                    </a:lnT>
                    <a:lnB>
                      <a:noFill/>
                    </a:lnB>
                  </a:tcPr>
                </a:tc>
                <a:extLst>
                  <a:ext uri="{0D108BD9-81ED-4DB2-BD59-A6C34878D82A}">
                    <a16:rowId xmlns:a16="http://schemas.microsoft.com/office/drawing/2014/main" val="1188645552"/>
                  </a:ext>
                </a:extLst>
              </a:tr>
              <a:tr h="480449">
                <a:tc>
                  <a:txBody>
                    <a:bodyPr/>
                    <a:lstStyle/>
                    <a:p>
                      <a:pPr algn="ctr" fontAlgn="b"/>
                      <a:r>
                        <a:rPr lang="en-US" sz="1800" b="1" i="0" u="none" strike="noStrike" dirty="0" err="1">
                          <a:solidFill>
                            <a:srgbClr val="5A5959"/>
                          </a:solidFill>
                          <a:effectLst/>
                          <a:latin typeface="+mn-lt"/>
                        </a:rPr>
                        <a:t>Kabam</a:t>
                      </a:r>
                      <a:r>
                        <a:rPr lang="en-US" sz="1800" b="1" i="0" u="none" strike="noStrike" dirty="0">
                          <a:solidFill>
                            <a:srgbClr val="5A5959"/>
                          </a:solidFill>
                          <a:effectLst/>
                          <a:latin typeface="+mn-lt"/>
                        </a:rPr>
                        <a:t>.</a:t>
                      </a:r>
                    </a:p>
                  </a:txBody>
                  <a:tcPr marL="50736" marR="4228" marT="4228" marB="0" anchor="ctr">
                    <a:lnL>
                      <a:noFill/>
                    </a:lnL>
                    <a:lnR>
                      <a:noFill/>
                    </a:lnR>
                    <a:lnT>
                      <a:noFill/>
                    </a:lnT>
                    <a:lnB>
                      <a:noFill/>
                    </a:lnB>
                  </a:tcPr>
                </a:tc>
                <a:tc>
                  <a:txBody>
                    <a:bodyPr/>
                    <a:lstStyle/>
                    <a:p>
                      <a:pPr algn="r" fontAlgn="b"/>
                      <a:r>
                        <a:rPr lang="en-US" sz="2000" b="0" i="0" u="none" strike="noStrike" dirty="0">
                          <a:solidFill>
                            <a:srgbClr val="000000"/>
                          </a:solidFill>
                          <a:effectLst/>
                          <a:latin typeface="+mn-lt"/>
                        </a:rPr>
                        <a:t>31%</a:t>
                      </a:r>
                    </a:p>
                  </a:txBody>
                  <a:tcPr marL="4228" marR="4228" marT="4228" marB="0" anchor="b">
                    <a:lnL>
                      <a:noFill/>
                    </a:lnL>
                    <a:lnR>
                      <a:noFill/>
                    </a:lnR>
                    <a:lnT>
                      <a:noFill/>
                    </a:lnT>
                    <a:lnB>
                      <a:noFill/>
                    </a:lnB>
                    <a:solidFill>
                      <a:srgbClr val="F6A6A6"/>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8%</a:t>
                      </a:r>
                    </a:p>
                  </a:txBody>
                  <a:tcPr marL="4228" marR="4228" marT="4228" marB="0" anchor="b">
                    <a:lnL>
                      <a:noFill/>
                    </a:lnL>
                    <a:lnR>
                      <a:noFill/>
                    </a:lnR>
                    <a:lnT>
                      <a:noFill/>
                    </a:lnT>
                    <a:lnB>
                      <a:noFill/>
                    </a:lnB>
                    <a:solidFill>
                      <a:srgbClr val="FACDCD"/>
                    </a:solidFill>
                  </a:tcPr>
                </a:tc>
                <a:tc>
                  <a:txBody>
                    <a:bodyPr/>
                    <a:lstStyle/>
                    <a:p>
                      <a:pPr algn="r" fontAlgn="b"/>
                      <a:r>
                        <a:rPr lang="en-US" sz="2000" b="0" i="0" u="none" strike="noStrike" dirty="0">
                          <a:solidFill>
                            <a:srgbClr val="000000"/>
                          </a:solidFill>
                          <a:effectLst/>
                          <a:latin typeface="+mn-lt"/>
                        </a:rPr>
                        <a:t>8%</a:t>
                      </a:r>
                    </a:p>
                  </a:txBody>
                  <a:tcPr marL="4228" marR="4228" marT="4228" marB="0" anchor="b">
                    <a:lnL>
                      <a:noFill/>
                    </a:lnL>
                    <a:lnR>
                      <a:noFill/>
                    </a:lnR>
                    <a:lnT>
                      <a:noFill/>
                    </a:lnT>
                    <a:lnB>
                      <a:noFill/>
                    </a:lnB>
                    <a:solidFill>
                      <a:srgbClr val="FACDCD"/>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38%</a:t>
                      </a:r>
                    </a:p>
                  </a:txBody>
                  <a:tcPr marL="4228" marR="4228" marT="4228" marB="0" anchor="b">
                    <a:lnL>
                      <a:noFill/>
                    </a:lnL>
                    <a:lnR>
                      <a:noFill/>
                    </a:lnR>
                    <a:lnT>
                      <a:noFill/>
                    </a:lnT>
                    <a:lnB>
                      <a:noFill/>
                    </a:lnB>
                    <a:solidFill>
                      <a:srgbClr val="F59999"/>
                    </a:solidFill>
                  </a:tcPr>
                </a:tc>
                <a:tc>
                  <a:txBody>
                    <a:bodyPr/>
                    <a:lstStyle/>
                    <a:p>
                      <a:pPr algn="r" fontAlgn="b"/>
                      <a:r>
                        <a:rPr lang="en-US" sz="2000" b="0" i="0" u="none" strike="noStrike">
                          <a:solidFill>
                            <a:srgbClr val="000000"/>
                          </a:solidFill>
                          <a:effectLst/>
                          <a:latin typeface="+mn-lt"/>
                        </a:rPr>
                        <a:t>15%</a:t>
                      </a:r>
                    </a:p>
                  </a:txBody>
                  <a:tcPr marL="4228" marR="4228" marT="4228" marB="0" anchor="b">
                    <a:lnL>
                      <a:noFill/>
                    </a:lnL>
                    <a:lnR>
                      <a:noFill/>
                    </a:lnR>
                    <a:lnT>
                      <a:noFill/>
                    </a:lnT>
                    <a:lnB>
                      <a:noFill/>
                    </a:lnB>
                    <a:solidFill>
                      <a:srgbClr val="F9C0C0"/>
                    </a:solidFill>
                  </a:tcPr>
                </a:tc>
                <a:extLst>
                  <a:ext uri="{0D108BD9-81ED-4DB2-BD59-A6C34878D82A}">
                    <a16:rowId xmlns:a16="http://schemas.microsoft.com/office/drawing/2014/main" val="3589639099"/>
                  </a:ext>
                </a:extLst>
              </a:tr>
              <a:tr h="580982">
                <a:tc>
                  <a:txBody>
                    <a:bodyPr/>
                    <a:lstStyle/>
                    <a:p>
                      <a:pPr algn="ctr" fontAlgn="b"/>
                      <a:r>
                        <a:rPr lang="en-US" sz="1800" b="1" i="0" u="none" strike="noStrike" dirty="0" err="1">
                          <a:solidFill>
                            <a:srgbClr val="5A5959"/>
                          </a:solidFill>
                          <a:effectLst/>
                          <a:latin typeface="+mn-lt"/>
                        </a:rPr>
                        <a:t>Saramabila</a:t>
                      </a:r>
                      <a:endParaRPr lang="en-US" sz="1800" b="1" i="0" u="none" strike="noStrike" dirty="0">
                        <a:solidFill>
                          <a:srgbClr val="5A5959"/>
                        </a:solidFill>
                        <a:effectLst/>
                        <a:latin typeface="+mn-lt"/>
                      </a:endParaRPr>
                    </a:p>
                  </a:txBody>
                  <a:tcPr marL="50736" marR="4228" marT="4228" marB="0" anchor="ctr">
                    <a:lnL>
                      <a:noFill/>
                    </a:lnL>
                    <a:lnR>
                      <a:noFill/>
                    </a:lnR>
                    <a:lnT>
                      <a:noFill/>
                    </a:lnT>
                    <a:lnB>
                      <a:noFill/>
                    </a:lnB>
                  </a:tcPr>
                </a:tc>
                <a:tc>
                  <a:txBody>
                    <a:bodyPr/>
                    <a:lstStyle/>
                    <a:p>
                      <a:pPr algn="r" fontAlgn="b"/>
                      <a:r>
                        <a:rPr lang="en-US" sz="2000" b="0" i="0" u="none" strike="noStrike">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6%</a:t>
                      </a:r>
                    </a:p>
                  </a:txBody>
                  <a:tcPr marL="4228" marR="4228" marT="4228" marB="0" anchor="b">
                    <a:lnL>
                      <a:noFill/>
                    </a:lnL>
                    <a:lnR>
                      <a:noFill/>
                    </a:lnR>
                    <a:lnT>
                      <a:noFill/>
                    </a:lnT>
                    <a:lnB>
                      <a:noFill/>
                    </a:lnB>
                    <a:solidFill>
                      <a:srgbClr val="FBD1D1"/>
                    </a:solidFill>
                  </a:tcPr>
                </a:tc>
                <a:tc>
                  <a:txBody>
                    <a:bodyPr/>
                    <a:lstStyle/>
                    <a:p>
                      <a:pPr algn="r" fontAlgn="b"/>
                      <a:r>
                        <a:rPr lang="en-US" sz="2000" b="0" i="0" u="none" strike="noStrike" dirty="0">
                          <a:solidFill>
                            <a:srgbClr val="000000"/>
                          </a:solidFill>
                          <a:effectLst/>
                          <a:latin typeface="+mn-lt"/>
                        </a:rPr>
                        <a:t>56%</a:t>
                      </a:r>
                    </a:p>
                  </a:txBody>
                  <a:tcPr marL="4228" marR="4228" marT="4228" marB="0" anchor="b">
                    <a:lnL>
                      <a:noFill/>
                    </a:lnL>
                    <a:lnR>
                      <a:noFill/>
                    </a:lnR>
                    <a:lnT>
                      <a:noFill/>
                    </a:lnT>
                    <a:lnB>
                      <a:noFill/>
                    </a:lnB>
                    <a:solidFill>
                      <a:srgbClr val="F27C7C"/>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11%</a:t>
                      </a:r>
                    </a:p>
                  </a:txBody>
                  <a:tcPr marL="4228" marR="4228" marT="4228" marB="0" anchor="b">
                    <a:lnL>
                      <a:noFill/>
                    </a:lnL>
                    <a:lnR>
                      <a:noFill/>
                    </a:lnR>
                    <a:lnT>
                      <a:noFill/>
                    </a:lnT>
                    <a:lnB>
                      <a:noFill/>
                    </a:lnB>
                    <a:solidFill>
                      <a:srgbClr val="FAC8C8"/>
                    </a:solidFill>
                  </a:tcPr>
                </a:tc>
                <a:tc>
                  <a:txBody>
                    <a:bodyPr/>
                    <a:lstStyle/>
                    <a:p>
                      <a:pPr algn="r" fontAlgn="b"/>
                      <a:r>
                        <a:rPr lang="en-US" sz="2000" b="0" i="0" u="none" strike="noStrike">
                          <a:solidFill>
                            <a:srgbClr val="000000"/>
                          </a:solidFill>
                          <a:effectLst/>
                          <a:latin typeface="+mn-lt"/>
                        </a:rPr>
                        <a:t>28%</a:t>
                      </a:r>
                    </a:p>
                  </a:txBody>
                  <a:tcPr marL="4228" marR="4228" marT="4228" marB="0" anchor="b">
                    <a:lnL>
                      <a:noFill/>
                    </a:lnL>
                    <a:lnR>
                      <a:noFill/>
                    </a:lnR>
                    <a:lnT>
                      <a:noFill/>
                    </a:lnT>
                    <a:lnB>
                      <a:noFill/>
                    </a:lnB>
                    <a:solidFill>
                      <a:srgbClr val="F7ABAB"/>
                    </a:solidFill>
                  </a:tcPr>
                </a:tc>
                <a:extLst>
                  <a:ext uri="{0D108BD9-81ED-4DB2-BD59-A6C34878D82A}">
                    <a16:rowId xmlns:a16="http://schemas.microsoft.com/office/drawing/2014/main" val="354105436"/>
                  </a:ext>
                </a:extLst>
              </a:tr>
              <a:tr h="480449">
                <a:tc>
                  <a:txBody>
                    <a:bodyPr/>
                    <a:lstStyle/>
                    <a:p>
                      <a:pPr algn="ctr" fontAlgn="b"/>
                      <a:r>
                        <a:rPr lang="en-US" sz="1800" b="1" i="0" u="none" strike="noStrike" dirty="0" err="1">
                          <a:solidFill>
                            <a:srgbClr val="5A5959"/>
                          </a:solidFill>
                          <a:effectLst/>
                          <a:latin typeface="+mn-lt"/>
                        </a:rPr>
                        <a:t>Fizi</a:t>
                      </a:r>
                      <a:endParaRPr lang="en-US" sz="1800" b="1" i="0" u="none" strike="noStrike" dirty="0">
                        <a:solidFill>
                          <a:srgbClr val="5A5959"/>
                        </a:solidFill>
                        <a:effectLst/>
                        <a:latin typeface="+mn-lt"/>
                      </a:endParaRPr>
                    </a:p>
                  </a:txBody>
                  <a:tcPr marL="50736" marR="4228" marT="4228" marB="0" anchor="ctr">
                    <a:lnL>
                      <a:noFill/>
                    </a:lnL>
                    <a:lnR>
                      <a:noFill/>
                    </a:lnR>
                    <a:lnT>
                      <a:noFill/>
                    </a:lnT>
                    <a:lnB>
                      <a:noFill/>
                    </a:lnB>
                  </a:tcPr>
                </a:tc>
                <a:tc>
                  <a:txBody>
                    <a:bodyPr/>
                    <a:lstStyle/>
                    <a:p>
                      <a:pPr algn="r" fontAlgn="b"/>
                      <a:r>
                        <a:rPr lang="en-US" sz="2000" b="0" i="0" u="none" strike="noStrike">
                          <a:solidFill>
                            <a:srgbClr val="000000"/>
                          </a:solidFill>
                          <a:effectLst/>
                          <a:latin typeface="+mn-lt"/>
                        </a:rPr>
                        <a:t>40%</a:t>
                      </a:r>
                    </a:p>
                  </a:txBody>
                  <a:tcPr marL="4228" marR="4228" marT="4228" marB="0" anchor="b">
                    <a:lnL>
                      <a:noFill/>
                    </a:lnL>
                    <a:lnR>
                      <a:noFill/>
                    </a:lnR>
                    <a:lnT>
                      <a:noFill/>
                    </a:lnT>
                    <a:lnB>
                      <a:noFill/>
                    </a:lnB>
                    <a:solidFill>
                      <a:srgbClr val="F59697"/>
                    </a:solidFill>
                  </a:tcPr>
                </a:tc>
                <a:tc>
                  <a:txBody>
                    <a:bodyPr/>
                    <a:lstStyle/>
                    <a:p>
                      <a:pPr algn="r" fontAlgn="b"/>
                      <a:r>
                        <a:rPr lang="en-US" sz="2000" b="0" i="0" u="none" strike="noStrike">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5%</a:t>
                      </a:r>
                    </a:p>
                  </a:txBody>
                  <a:tcPr marL="4228" marR="4228" marT="4228" marB="0" anchor="b">
                    <a:lnL>
                      <a:noFill/>
                    </a:lnL>
                    <a:lnR>
                      <a:noFill/>
                    </a:lnR>
                    <a:lnT>
                      <a:noFill/>
                    </a:lnT>
                    <a:lnB>
                      <a:noFill/>
                    </a:lnB>
                    <a:solidFill>
                      <a:srgbClr val="FBD2D2"/>
                    </a:solidFill>
                  </a:tcPr>
                </a:tc>
                <a:tc>
                  <a:txBody>
                    <a:bodyPr/>
                    <a:lstStyle/>
                    <a:p>
                      <a:pPr algn="r" fontAlgn="b"/>
                      <a:r>
                        <a:rPr lang="en-US" sz="2000" b="0" i="0" u="none" strike="noStrike" dirty="0">
                          <a:solidFill>
                            <a:srgbClr val="000000"/>
                          </a:solidFill>
                          <a:effectLst/>
                          <a:latin typeface="+mn-lt"/>
                        </a:rPr>
                        <a:t>20%</a:t>
                      </a:r>
                    </a:p>
                  </a:txBody>
                  <a:tcPr marL="4228" marR="4228" marT="4228" marB="0" anchor="b">
                    <a:lnL>
                      <a:noFill/>
                    </a:lnL>
                    <a:lnR>
                      <a:noFill/>
                    </a:lnR>
                    <a:lnT>
                      <a:noFill/>
                    </a:lnT>
                    <a:lnB>
                      <a:noFill/>
                    </a:lnB>
                    <a:solidFill>
                      <a:srgbClr val="F8B8B9"/>
                    </a:solidFill>
                  </a:tcPr>
                </a:tc>
                <a:tc>
                  <a:txBody>
                    <a:bodyPr/>
                    <a:lstStyle/>
                    <a:p>
                      <a:pPr algn="r" fontAlgn="b"/>
                      <a:r>
                        <a:rPr lang="en-US" sz="2000" b="0" i="0" u="none" strike="noStrike" dirty="0">
                          <a:solidFill>
                            <a:srgbClr val="000000"/>
                          </a:solidFill>
                          <a:effectLst/>
                          <a:latin typeface="+mn-lt"/>
                        </a:rPr>
                        <a:t>15%</a:t>
                      </a:r>
                    </a:p>
                  </a:txBody>
                  <a:tcPr marL="4228" marR="4228" marT="4228" marB="0" anchor="b">
                    <a:lnL>
                      <a:noFill/>
                    </a:lnL>
                    <a:lnR>
                      <a:noFill/>
                    </a:lnR>
                    <a:lnT>
                      <a:noFill/>
                    </a:lnT>
                    <a:lnB>
                      <a:noFill/>
                    </a:lnB>
                    <a:solidFill>
                      <a:srgbClr val="F9C1C1"/>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20%</a:t>
                      </a:r>
                    </a:p>
                  </a:txBody>
                  <a:tcPr marL="4228" marR="4228" marT="4228" marB="0" anchor="b">
                    <a:lnL>
                      <a:noFill/>
                    </a:lnL>
                    <a:lnR>
                      <a:noFill/>
                    </a:lnR>
                    <a:lnT>
                      <a:noFill/>
                    </a:lnT>
                    <a:lnB>
                      <a:noFill/>
                    </a:lnB>
                    <a:solidFill>
                      <a:srgbClr val="F8B8B9"/>
                    </a:solidFill>
                  </a:tcPr>
                </a:tc>
                <a:tc>
                  <a:txBody>
                    <a:bodyPr/>
                    <a:lstStyle/>
                    <a:p>
                      <a:pPr algn="r" fontAlgn="b"/>
                      <a:r>
                        <a:rPr lang="en-US" sz="2000" b="0" i="0" u="none" strike="noStrike">
                          <a:solidFill>
                            <a:srgbClr val="000000"/>
                          </a:solidFill>
                          <a:effectLst/>
                          <a:latin typeface="+mn-lt"/>
                        </a:rPr>
                        <a:t>0%</a:t>
                      </a:r>
                    </a:p>
                  </a:txBody>
                  <a:tcPr marL="4228" marR="4228" marT="4228" marB="0" anchor="b">
                    <a:lnL>
                      <a:noFill/>
                    </a:lnL>
                    <a:lnR>
                      <a:noFill/>
                    </a:lnR>
                    <a:lnT>
                      <a:noFill/>
                    </a:lnT>
                    <a:lnB>
                      <a:noFill/>
                    </a:lnB>
                    <a:solidFill>
                      <a:srgbClr val="FBDADA"/>
                    </a:solidFill>
                  </a:tcPr>
                </a:tc>
                <a:extLst>
                  <a:ext uri="{0D108BD9-81ED-4DB2-BD59-A6C34878D82A}">
                    <a16:rowId xmlns:a16="http://schemas.microsoft.com/office/drawing/2014/main" val="2353980872"/>
                  </a:ext>
                </a:extLst>
              </a:tr>
              <a:tr h="480449">
                <a:tc>
                  <a:txBody>
                    <a:bodyPr/>
                    <a:lstStyle/>
                    <a:p>
                      <a:pPr algn="ctr" fontAlgn="b"/>
                      <a:r>
                        <a:rPr lang="en-US" sz="1800" b="1" i="0" u="none" strike="noStrike" dirty="0" err="1">
                          <a:solidFill>
                            <a:srgbClr val="5A5959"/>
                          </a:solidFill>
                          <a:effectLst/>
                          <a:latin typeface="+mn-lt"/>
                        </a:rPr>
                        <a:t>Kalehe</a:t>
                      </a:r>
                      <a:endParaRPr lang="en-US" sz="1800" b="1" i="0" u="none" strike="noStrike" dirty="0">
                        <a:solidFill>
                          <a:srgbClr val="5A5959"/>
                        </a:solidFill>
                        <a:effectLst/>
                        <a:latin typeface="+mn-lt"/>
                      </a:endParaRPr>
                    </a:p>
                  </a:txBody>
                  <a:tcPr marL="50736" marR="4228" marT="4228" marB="0" anchor="ctr">
                    <a:lnL>
                      <a:noFill/>
                    </a:lnL>
                    <a:lnR>
                      <a:noFill/>
                    </a:lnR>
                    <a:lnT>
                      <a:noFill/>
                    </a:lnT>
                    <a:lnB>
                      <a:noFill/>
                    </a:lnB>
                  </a:tcPr>
                </a:tc>
                <a:tc>
                  <a:txBody>
                    <a:bodyPr/>
                    <a:lstStyle/>
                    <a:p>
                      <a:pPr algn="r" fontAlgn="b"/>
                      <a:r>
                        <a:rPr lang="en-US" sz="2000" b="0" i="0" u="none" strike="noStrike">
                          <a:solidFill>
                            <a:srgbClr val="000000"/>
                          </a:solidFill>
                          <a:effectLst/>
                          <a:latin typeface="+mn-lt"/>
                        </a:rPr>
                        <a:t>8%</a:t>
                      </a:r>
                    </a:p>
                  </a:txBody>
                  <a:tcPr marL="4228" marR="4228" marT="4228" marB="0" anchor="b">
                    <a:lnL>
                      <a:noFill/>
                    </a:lnL>
                    <a:lnR>
                      <a:noFill/>
                    </a:lnR>
                    <a:lnT>
                      <a:noFill/>
                    </a:lnT>
                    <a:lnB>
                      <a:noFill/>
                    </a:lnB>
                    <a:solidFill>
                      <a:srgbClr val="FACCCC"/>
                    </a:solidFill>
                  </a:tcPr>
                </a:tc>
                <a:tc>
                  <a:txBody>
                    <a:bodyPr/>
                    <a:lstStyle/>
                    <a:p>
                      <a:pPr algn="r" fontAlgn="b"/>
                      <a:r>
                        <a:rPr lang="en-US" sz="2000" b="0" i="0" u="none" strike="noStrike">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42%</a:t>
                      </a:r>
                    </a:p>
                  </a:txBody>
                  <a:tcPr marL="4228" marR="4228" marT="4228" marB="0" anchor="b">
                    <a:lnL>
                      <a:noFill/>
                    </a:lnL>
                    <a:lnR>
                      <a:noFill/>
                    </a:lnR>
                    <a:lnT>
                      <a:noFill/>
                    </a:lnT>
                    <a:lnB>
                      <a:noFill/>
                    </a:lnB>
                    <a:solidFill>
                      <a:srgbClr val="F49394"/>
                    </a:solidFill>
                  </a:tcPr>
                </a:tc>
                <a:tc>
                  <a:txBody>
                    <a:bodyPr/>
                    <a:lstStyle/>
                    <a:p>
                      <a:pPr algn="r" fontAlgn="b"/>
                      <a:r>
                        <a:rPr lang="en-US" sz="2000" b="0" i="0" u="none" strike="noStrike" dirty="0">
                          <a:solidFill>
                            <a:srgbClr val="000000"/>
                          </a:solidFill>
                          <a:effectLst/>
                          <a:latin typeface="+mn-lt"/>
                        </a:rPr>
                        <a:t>17%</a:t>
                      </a:r>
                    </a:p>
                  </a:txBody>
                  <a:tcPr marL="4228" marR="4228" marT="4228" marB="0" anchor="b">
                    <a:lnL>
                      <a:noFill/>
                    </a:lnL>
                    <a:lnR>
                      <a:noFill/>
                    </a:lnR>
                    <a:lnT>
                      <a:noFill/>
                    </a:lnT>
                    <a:lnB>
                      <a:noFill/>
                    </a:lnB>
                    <a:solidFill>
                      <a:srgbClr val="F9BEBE"/>
                    </a:solidFill>
                  </a:tcPr>
                </a:tc>
                <a:tc>
                  <a:txBody>
                    <a:bodyPr/>
                    <a:lstStyle/>
                    <a:p>
                      <a:pPr algn="r" fontAlgn="b"/>
                      <a:r>
                        <a:rPr lang="en-US" sz="2000" b="0" i="0" u="none" strike="noStrike" dirty="0">
                          <a:solidFill>
                            <a:srgbClr val="000000"/>
                          </a:solidFill>
                          <a:effectLst/>
                          <a:latin typeface="+mn-lt"/>
                        </a:rPr>
                        <a:t>8%</a:t>
                      </a:r>
                    </a:p>
                  </a:txBody>
                  <a:tcPr marL="4228" marR="4228" marT="4228" marB="0" anchor="b">
                    <a:lnL>
                      <a:noFill/>
                    </a:lnL>
                    <a:lnR>
                      <a:noFill/>
                    </a:lnR>
                    <a:lnT>
                      <a:noFill/>
                    </a:lnT>
                    <a:lnB>
                      <a:noFill/>
                    </a:lnB>
                    <a:solidFill>
                      <a:srgbClr val="FACCCC"/>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25%</a:t>
                      </a:r>
                    </a:p>
                  </a:txBody>
                  <a:tcPr marL="4228" marR="4228" marT="4228" marB="0" anchor="b">
                    <a:lnL>
                      <a:noFill/>
                    </a:lnL>
                    <a:lnR>
                      <a:noFill/>
                    </a:lnR>
                    <a:lnT>
                      <a:noFill/>
                    </a:lnT>
                    <a:lnB>
                      <a:noFill/>
                    </a:lnB>
                    <a:solidFill>
                      <a:srgbClr val="F7B0B0"/>
                    </a:solidFill>
                  </a:tcPr>
                </a:tc>
                <a:extLst>
                  <a:ext uri="{0D108BD9-81ED-4DB2-BD59-A6C34878D82A}">
                    <a16:rowId xmlns:a16="http://schemas.microsoft.com/office/drawing/2014/main" val="4160285694"/>
                  </a:ext>
                </a:extLst>
              </a:tr>
              <a:tr h="580982">
                <a:tc>
                  <a:txBody>
                    <a:bodyPr/>
                    <a:lstStyle/>
                    <a:p>
                      <a:pPr algn="ctr" fontAlgn="b"/>
                      <a:r>
                        <a:rPr lang="en-US" sz="1800" b="1" i="0" u="none" strike="noStrike" dirty="0" err="1">
                          <a:solidFill>
                            <a:srgbClr val="5A5959"/>
                          </a:solidFill>
                          <a:effectLst/>
                          <a:latin typeface="+mn-lt"/>
                        </a:rPr>
                        <a:t>Kimbi</a:t>
                      </a:r>
                      <a:r>
                        <a:rPr lang="en-US" sz="1800" b="1" i="0" u="none" strike="noStrike" dirty="0">
                          <a:solidFill>
                            <a:srgbClr val="5A5959"/>
                          </a:solidFill>
                          <a:effectLst/>
                          <a:latin typeface="+mn-lt"/>
                        </a:rPr>
                        <a:t> </a:t>
                      </a:r>
                      <a:r>
                        <a:rPr lang="en-US" sz="1800" b="1" i="0" u="none" strike="noStrike" dirty="0" err="1">
                          <a:solidFill>
                            <a:srgbClr val="5A5959"/>
                          </a:solidFill>
                          <a:effectLst/>
                          <a:latin typeface="+mn-lt"/>
                        </a:rPr>
                        <a:t>Lulenge</a:t>
                      </a:r>
                      <a:endParaRPr lang="en-US" sz="1800" b="1" i="0" u="none" strike="noStrike" dirty="0">
                        <a:solidFill>
                          <a:srgbClr val="5A5959"/>
                        </a:solidFill>
                        <a:effectLst/>
                        <a:latin typeface="+mn-lt"/>
                      </a:endParaRPr>
                    </a:p>
                  </a:txBody>
                  <a:tcPr marL="50736" marR="4228" marT="4228" marB="0" anchor="ctr">
                    <a:lnL>
                      <a:noFill/>
                    </a:lnL>
                    <a:lnR>
                      <a:noFill/>
                    </a:lnR>
                    <a:lnT>
                      <a:noFill/>
                    </a:lnT>
                    <a:lnB>
                      <a:noFill/>
                    </a:lnB>
                  </a:tcPr>
                </a:tc>
                <a:tc>
                  <a:txBody>
                    <a:bodyPr/>
                    <a:lstStyle/>
                    <a:p>
                      <a:pPr algn="r" fontAlgn="b"/>
                      <a:r>
                        <a:rPr lang="en-US" sz="2000" b="0" i="0" u="none" strike="noStrike">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76%</a:t>
                      </a:r>
                    </a:p>
                  </a:txBody>
                  <a:tcPr marL="4228" marR="4228" marT="4228" marB="0" anchor="b">
                    <a:lnL>
                      <a:noFill/>
                    </a:lnL>
                    <a:lnR>
                      <a:noFill/>
                    </a:lnR>
                    <a:lnT>
                      <a:noFill/>
                    </a:lnT>
                    <a:lnB>
                      <a:noFill/>
                    </a:lnB>
                    <a:solidFill>
                      <a:srgbClr val="EE5859"/>
                    </a:solidFill>
                  </a:tcPr>
                </a:tc>
                <a:tc>
                  <a:txBody>
                    <a:bodyPr/>
                    <a:lstStyle/>
                    <a:p>
                      <a:pPr algn="r" fontAlgn="b"/>
                      <a:r>
                        <a:rPr lang="en-US" sz="2000" b="0" i="0" u="none" strike="noStrike">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10%</a:t>
                      </a:r>
                    </a:p>
                  </a:txBody>
                  <a:tcPr marL="4228" marR="4228" marT="4228" marB="0" anchor="b">
                    <a:lnL>
                      <a:noFill/>
                    </a:lnL>
                    <a:lnR>
                      <a:noFill/>
                    </a:lnR>
                    <a:lnT>
                      <a:noFill/>
                    </a:lnT>
                    <a:lnB>
                      <a:noFill/>
                    </a:lnB>
                    <a:solidFill>
                      <a:srgbClr val="FACACA"/>
                    </a:solidFill>
                  </a:tcPr>
                </a:tc>
                <a:tc>
                  <a:txBody>
                    <a:bodyPr/>
                    <a:lstStyle/>
                    <a:p>
                      <a:pPr algn="r" fontAlgn="b"/>
                      <a:r>
                        <a:rPr lang="en-US" sz="2000" b="0" i="0" u="none" strike="noStrike">
                          <a:solidFill>
                            <a:srgbClr val="000000"/>
                          </a:solidFill>
                          <a:effectLst/>
                          <a:latin typeface="+mn-lt"/>
                        </a:rPr>
                        <a:t>14%</a:t>
                      </a:r>
                    </a:p>
                  </a:txBody>
                  <a:tcPr marL="4228" marR="4228" marT="4228" marB="0" anchor="b">
                    <a:lnL>
                      <a:noFill/>
                    </a:lnL>
                    <a:lnR>
                      <a:noFill/>
                    </a:lnR>
                    <a:lnT>
                      <a:noFill/>
                    </a:lnT>
                    <a:lnB>
                      <a:noFill/>
                    </a:lnB>
                    <a:solidFill>
                      <a:srgbClr val="F9C2C2"/>
                    </a:solidFill>
                  </a:tcPr>
                </a:tc>
                <a:extLst>
                  <a:ext uri="{0D108BD9-81ED-4DB2-BD59-A6C34878D82A}">
                    <a16:rowId xmlns:a16="http://schemas.microsoft.com/office/drawing/2014/main" val="3821733540"/>
                  </a:ext>
                </a:extLst>
              </a:tr>
              <a:tr h="480449">
                <a:tc>
                  <a:txBody>
                    <a:bodyPr/>
                    <a:lstStyle/>
                    <a:p>
                      <a:pPr algn="ctr" fontAlgn="b"/>
                      <a:r>
                        <a:rPr lang="en-US" sz="1800" b="1" i="0" u="none" strike="noStrike" dirty="0" err="1">
                          <a:solidFill>
                            <a:srgbClr val="5A5959"/>
                          </a:solidFill>
                          <a:effectLst/>
                          <a:latin typeface="+mn-lt"/>
                        </a:rPr>
                        <a:t>Nundu</a:t>
                      </a:r>
                      <a:endParaRPr lang="en-US" sz="1800" b="1" i="0" u="none" strike="noStrike" dirty="0">
                        <a:solidFill>
                          <a:srgbClr val="5A5959"/>
                        </a:solidFill>
                        <a:effectLst/>
                        <a:latin typeface="+mn-lt"/>
                      </a:endParaRPr>
                    </a:p>
                  </a:txBody>
                  <a:tcPr marL="50736" marR="4228" marT="4228" marB="0" anchor="ctr">
                    <a:lnL>
                      <a:noFill/>
                    </a:lnL>
                    <a:lnR>
                      <a:noFill/>
                    </a:lnR>
                    <a:lnT>
                      <a:noFill/>
                    </a:lnT>
                    <a:lnB>
                      <a:noFill/>
                    </a:lnB>
                  </a:tcPr>
                </a:tc>
                <a:tc>
                  <a:txBody>
                    <a:bodyPr/>
                    <a:lstStyle/>
                    <a:p>
                      <a:pPr algn="r" fontAlgn="b"/>
                      <a:r>
                        <a:rPr lang="en-US" sz="2000" b="0" i="0" u="none" strike="noStrike">
                          <a:solidFill>
                            <a:srgbClr val="000000"/>
                          </a:solidFill>
                          <a:effectLst/>
                          <a:latin typeface="+mn-lt"/>
                        </a:rPr>
                        <a:t>67%</a:t>
                      </a:r>
                    </a:p>
                  </a:txBody>
                  <a:tcPr marL="4228" marR="4228" marT="4228" marB="0" anchor="b">
                    <a:lnL>
                      <a:noFill/>
                    </a:lnL>
                    <a:lnR>
                      <a:noFill/>
                    </a:lnR>
                    <a:lnT>
                      <a:noFill/>
                    </a:lnT>
                    <a:lnB>
                      <a:noFill/>
                    </a:lnB>
                    <a:solidFill>
                      <a:srgbClr val="F0696A"/>
                    </a:solidFill>
                  </a:tcPr>
                </a:tc>
                <a:tc>
                  <a:txBody>
                    <a:bodyPr/>
                    <a:lstStyle/>
                    <a:p>
                      <a:pPr algn="r" fontAlgn="b"/>
                      <a:r>
                        <a:rPr lang="en-US" sz="2000" b="0" i="0" u="none" strike="noStrike">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6%</a:t>
                      </a:r>
                    </a:p>
                  </a:txBody>
                  <a:tcPr marL="4228" marR="4228" marT="4228" marB="0" anchor="b">
                    <a:lnL>
                      <a:noFill/>
                    </a:lnL>
                    <a:lnR>
                      <a:noFill/>
                    </a:lnR>
                    <a:lnT>
                      <a:noFill/>
                    </a:lnT>
                    <a:lnB>
                      <a:noFill/>
                    </a:lnB>
                    <a:solidFill>
                      <a:srgbClr val="FBD1D1"/>
                    </a:solidFill>
                  </a:tcPr>
                </a:tc>
                <a:tc>
                  <a:txBody>
                    <a:bodyPr/>
                    <a:lstStyle/>
                    <a:p>
                      <a:pPr algn="r" fontAlgn="b"/>
                      <a:r>
                        <a:rPr lang="en-US" sz="2000" b="0" i="0" u="none" strike="noStrike">
                          <a:solidFill>
                            <a:srgbClr val="000000"/>
                          </a:solidFill>
                          <a:effectLst/>
                          <a:latin typeface="+mn-lt"/>
                        </a:rPr>
                        <a:t>22%</a:t>
                      </a:r>
                    </a:p>
                  </a:txBody>
                  <a:tcPr marL="4228" marR="4228" marT="4228" marB="0" anchor="b">
                    <a:lnL>
                      <a:noFill/>
                    </a:lnL>
                    <a:lnR>
                      <a:noFill/>
                    </a:lnR>
                    <a:lnT>
                      <a:noFill/>
                    </a:lnT>
                    <a:lnB>
                      <a:noFill/>
                    </a:lnB>
                    <a:solidFill>
                      <a:srgbClr val="F8B5B5"/>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6%</a:t>
                      </a:r>
                    </a:p>
                  </a:txBody>
                  <a:tcPr marL="4228" marR="4228" marT="4228" marB="0" anchor="b">
                    <a:lnL>
                      <a:noFill/>
                    </a:lnL>
                    <a:lnR>
                      <a:noFill/>
                    </a:lnR>
                    <a:lnT>
                      <a:noFill/>
                    </a:lnT>
                    <a:lnB>
                      <a:noFill/>
                    </a:lnB>
                    <a:solidFill>
                      <a:srgbClr val="FBD1D1"/>
                    </a:solidFill>
                  </a:tcPr>
                </a:tc>
                <a:extLst>
                  <a:ext uri="{0D108BD9-81ED-4DB2-BD59-A6C34878D82A}">
                    <a16:rowId xmlns:a16="http://schemas.microsoft.com/office/drawing/2014/main" val="2346323584"/>
                  </a:ext>
                </a:extLst>
              </a:tr>
              <a:tr h="580982">
                <a:tc>
                  <a:txBody>
                    <a:bodyPr/>
                    <a:lstStyle/>
                    <a:p>
                      <a:pPr algn="ctr" fontAlgn="b"/>
                      <a:r>
                        <a:rPr lang="en-US" sz="1800" b="1" i="0" u="none" strike="noStrike" dirty="0" err="1">
                          <a:solidFill>
                            <a:srgbClr val="5A5959"/>
                          </a:solidFill>
                          <a:effectLst/>
                          <a:latin typeface="+mn-lt"/>
                        </a:rPr>
                        <a:t>Shabunda</a:t>
                      </a:r>
                      <a:endParaRPr lang="en-US" sz="1800" b="1" i="0" u="none" strike="noStrike" dirty="0">
                        <a:solidFill>
                          <a:srgbClr val="5A5959"/>
                        </a:solidFill>
                        <a:effectLst/>
                        <a:latin typeface="+mn-lt"/>
                      </a:endParaRPr>
                    </a:p>
                  </a:txBody>
                  <a:tcPr marL="50736" marR="4228" marT="4228" marB="0" anchor="ctr">
                    <a:lnL>
                      <a:noFill/>
                    </a:lnL>
                    <a:lnR>
                      <a:noFill/>
                    </a:lnR>
                    <a:lnT>
                      <a:noFill/>
                    </a:lnT>
                    <a:lnB>
                      <a:noFill/>
                    </a:lnB>
                  </a:tcPr>
                </a:tc>
                <a:tc>
                  <a:txBody>
                    <a:bodyPr/>
                    <a:lstStyle/>
                    <a:p>
                      <a:pPr algn="r" fontAlgn="b"/>
                      <a:r>
                        <a:rPr lang="en-US" sz="2000" b="0" i="0" u="none" strike="noStrike" dirty="0">
                          <a:solidFill>
                            <a:srgbClr val="000000"/>
                          </a:solidFill>
                          <a:effectLst/>
                          <a:latin typeface="+mn-lt"/>
                        </a:rPr>
                        <a:t>40%</a:t>
                      </a:r>
                    </a:p>
                  </a:txBody>
                  <a:tcPr marL="4228" marR="4228" marT="4228" marB="0" anchor="b">
                    <a:lnL>
                      <a:noFill/>
                    </a:lnL>
                    <a:lnR>
                      <a:noFill/>
                    </a:lnR>
                    <a:lnT>
                      <a:noFill/>
                    </a:lnT>
                    <a:lnB>
                      <a:noFill/>
                    </a:lnB>
                    <a:solidFill>
                      <a:srgbClr val="F59697"/>
                    </a:solidFill>
                  </a:tcPr>
                </a:tc>
                <a:tc>
                  <a:txBody>
                    <a:bodyPr/>
                    <a:lstStyle/>
                    <a:p>
                      <a:pPr algn="r" fontAlgn="b"/>
                      <a:r>
                        <a:rPr lang="en-US" sz="2000" b="0" i="0" u="none" strike="noStrike">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10%</a:t>
                      </a:r>
                    </a:p>
                  </a:txBody>
                  <a:tcPr marL="4228" marR="4228" marT="4228" marB="0" anchor="b">
                    <a:lnL>
                      <a:noFill/>
                    </a:lnL>
                    <a:lnR>
                      <a:noFill/>
                    </a:lnR>
                    <a:lnT>
                      <a:noFill/>
                    </a:lnT>
                    <a:lnB>
                      <a:noFill/>
                    </a:lnB>
                    <a:solidFill>
                      <a:srgbClr val="FAC9CA"/>
                    </a:solidFill>
                  </a:tcPr>
                </a:tc>
                <a:tc>
                  <a:txBody>
                    <a:bodyPr/>
                    <a:lstStyle/>
                    <a:p>
                      <a:pPr algn="r" fontAlgn="b"/>
                      <a:r>
                        <a:rPr lang="en-US" sz="2000" b="0" i="0" u="none" strike="noStrike">
                          <a:solidFill>
                            <a:srgbClr val="000000"/>
                          </a:solidFill>
                          <a:effectLst/>
                          <a:latin typeface="+mn-lt"/>
                        </a:rPr>
                        <a:t>10%</a:t>
                      </a:r>
                    </a:p>
                  </a:txBody>
                  <a:tcPr marL="4228" marR="4228" marT="4228" marB="0" anchor="b">
                    <a:lnL>
                      <a:noFill/>
                    </a:lnL>
                    <a:lnR>
                      <a:noFill/>
                    </a:lnR>
                    <a:lnT>
                      <a:noFill/>
                    </a:lnT>
                    <a:lnB>
                      <a:noFill/>
                    </a:lnB>
                    <a:solidFill>
                      <a:srgbClr val="FAC9CA"/>
                    </a:solidFill>
                  </a:tcPr>
                </a:tc>
                <a:tc>
                  <a:txBody>
                    <a:bodyPr/>
                    <a:lstStyle/>
                    <a:p>
                      <a:pPr algn="r" fontAlgn="b"/>
                      <a:r>
                        <a:rPr lang="en-US" sz="2000" b="0" i="0" u="none" strike="noStrike">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15%</a:t>
                      </a:r>
                    </a:p>
                  </a:txBody>
                  <a:tcPr marL="4228" marR="4228" marT="4228" marB="0" anchor="b">
                    <a:lnL>
                      <a:noFill/>
                    </a:lnL>
                    <a:lnR>
                      <a:noFill/>
                    </a:lnR>
                    <a:lnT>
                      <a:noFill/>
                    </a:lnT>
                    <a:lnB>
                      <a:noFill/>
                    </a:lnB>
                    <a:solidFill>
                      <a:srgbClr val="F9C1C1"/>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15%</a:t>
                      </a:r>
                    </a:p>
                  </a:txBody>
                  <a:tcPr marL="4228" marR="4228" marT="4228" marB="0" anchor="b">
                    <a:lnL>
                      <a:noFill/>
                    </a:lnL>
                    <a:lnR>
                      <a:noFill/>
                    </a:lnR>
                    <a:lnT>
                      <a:noFill/>
                    </a:lnT>
                    <a:lnB>
                      <a:noFill/>
                    </a:lnB>
                    <a:solidFill>
                      <a:srgbClr val="F9C1C1"/>
                    </a:solidFill>
                  </a:tcPr>
                </a:tc>
                <a:tc>
                  <a:txBody>
                    <a:bodyPr/>
                    <a:lstStyle/>
                    <a:p>
                      <a:pPr algn="r" fontAlgn="b"/>
                      <a:r>
                        <a:rPr lang="en-US" sz="2000" b="0" i="0" u="none" strike="noStrike" dirty="0">
                          <a:solidFill>
                            <a:srgbClr val="000000"/>
                          </a:solidFill>
                          <a:effectLst/>
                          <a:latin typeface="+mn-lt"/>
                        </a:rPr>
                        <a:t>10%</a:t>
                      </a:r>
                    </a:p>
                  </a:txBody>
                  <a:tcPr marL="4228" marR="4228" marT="4228" marB="0" anchor="b">
                    <a:lnL>
                      <a:noFill/>
                    </a:lnL>
                    <a:lnR>
                      <a:noFill/>
                    </a:lnR>
                    <a:lnT>
                      <a:noFill/>
                    </a:lnT>
                    <a:lnB>
                      <a:noFill/>
                    </a:lnB>
                    <a:solidFill>
                      <a:srgbClr val="FAC9CA"/>
                    </a:solidFill>
                  </a:tcPr>
                </a:tc>
                <a:extLst>
                  <a:ext uri="{0D108BD9-81ED-4DB2-BD59-A6C34878D82A}">
                    <a16:rowId xmlns:a16="http://schemas.microsoft.com/office/drawing/2014/main" val="2406291501"/>
                  </a:ext>
                </a:extLst>
              </a:tr>
              <a:tr h="480449">
                <a:tc>
                  <a:txBody>
                    <a:bodyPr/>
                    <a:lstStyle/>
                    <a:p>
                      <a:pPr algn="ctr" fontAlgn="b"/>
                      <a:r>
                        <a:rPr lang="en-US" sz="1800" b="1" i="0" u="none" strike="noStrike" dirty="0" err="1">
                          <a:solidFill>
                            <a:srgbClr val="5A5959"/>
                          </a:solidFill>
                          <a:effectLst/>
                          <a:latin typeface="+mn-lt"/>
                        </a:rPr>
                        <a:t>Uvira</a:t>
                      </a:r>
                      <a:endParaRPr lang="en-US" sz="1800" b="1" i="0" u="none" strike="noStrike" dirty="0">
                        <a:solidFill>
                          <a:srgbClr val="5A5959"/>
                        </a:solidFill>
                        <a:effectLst/>
                        <a:latin typeface="+mn-lt"/>
                      </a:endParaRPr>
                    </a:p>
                  </a:txBody>
                  <a:tcPr marL="50736" marR="4228" marT="4228" marB="0" anchor="ctr">
                    <a:lnL>
                      <a:noFill/>
                    </a:lnL>
                    <a:lnR>
                      <a:noFill/>
                    </a:lnR>
                    <a:lnT>
                      <a:noFill/>
                    </a:lnT>
                    <a:lnB>
                      <a:noFill/>
                    </a:lnB>
                  </a:tcPr>
                </a:tc>
                <a:tc>
                  <a:txBody>
                    <a:bodyPr/>
                    <a:lstStyle/>
                    <a:p>
                      <a:pPr algn="r" fontAlgn="b"/>
                      <a:r>
                        <a:rPr lang="en-US" sz="2000" b="0" i="0" u="none" strike="noStrike" dirty="0">
                          <a:solidFill>
                            <a:srgbClr val="000000"/>
                          </a:solidFill>
                          <a:effectLst/>
                          <a:latin typeface="+mn-lt"/>
                        </a:rPr>
                        <a:t>50%</a:t>
                      </a:r>
                    </a:p>
                  </a:txBody>
                  <a:tcPr marL="4228" marR="4228" marT="4228" marB="0" anchor="b">
                    <a:lnL>
                      <a:noFill/>
                    </a:lnL>
                    <a:lnR>
                      <a:noFill/>
                    </a:lnR>
                    <a:lnT>
                      <a:noFill/>
                    </a:lnT>
                    <a:lnB>
                      <a:noFill/>
                    </a:lnB>
                    <a:solidFill>
                      <a:srgbClr val="F38586"/>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5%</a:t>
                      </a:r>
                    </a:p>
                  </a:txBody>
                  <a:tcPr marL="4228" marR="4228" marT="4228" marB="0" anchor="b">
                    <a:lnL>
                      <a:noFill/>
                    </a:lnL>
                    <a:lnR>
                      <a:noFill/>
                    </a:lnR>
                    <a:lnT>
                      <a:noFill/>
                    </a:lnT>
                    <a:lnB>
                      <a:noFill/>
                    </a:lnB>
                    <a:solidFill>
                      <a:srgbClr val="FBD2D2"/>
                    </a:solidFill>
                  </a:tcPr>
                </a:tc>
                <a:tc>
                  <a:txBody>
                    <a:bodyPr/>
                    <a:lstStyle/>
                    <a:p>
                      <a:pPr algn="r" fontAlgn="b"/>
                      <a:r>
                        <a:rPr lang="en-US" sz="2000" b="0" i="0" u="none" strike="noStrike" dirty="0">
                          <a:solidFill>
                            <a:srgbClr val="000000"/>
                          </a:solidFill>
                          <a:effectLst/>
                          <a:latin typeface="+mn-lt"/>
                        </a:rPr>
                        <a:t>25%</a:t>
                      </a:r>
                    </a:p>
                  </a:txBody>
                  <a:tcPr marL="4228" marR="4228" marT="4228" marB="0" anchor="b">
                    <a:lnL>
                      <a:noFill/>
                    </a:lnL>
                    <a:lnR>
                      <a:noFill/>
                    </a:lnR>
                    <a:lnT>
                      <a:noFill/>
                    </a:lnT>
                    <a:lnB>
                      <a:noFill/>
                    </a:lnB>
                    <a:solidFill>
                      <a:srgbClr val="F7B0B0"/>
                    </a:solidFill>
                  </a:tcPr>
                </a:tc>
                <a:tc>
                  <a:txBody>
                    <a:bodyPr/>
                    <a:lstStyle/>
                    <a:p>
                      <a:pPr algn="r" fontAlgn="b"/>
                      <a:r>
                        <a:rPr lang="en-US" sz="2000" b="0" i="0" u="none" strike="noStrike" dirty="0">
                          <a:solidFill>
                            <a:srgbClr val="000000"/>
                          </a:solidFill>
                          <a:effectLst/>
                          <a:latin typeface="+mn-lt"/>
                        </a:rPr>
                        <a:t>10%</a:t>
                      </a:r>
                    </a:p>
                  </a:txBody>
                  <a:tcPr marL="4228" marR="4228" marT="4228" marB="0" anchor="b">
                    <a:lnL>
                      <a:noFill/>
                    </a:lnL>
                    <a:lnR>
                      <a:noFill/>
                    </a:lnR>
                    <a:lnT>
                      <a:noFill/>
                    </a:lnT>
                    <a:lnB>
                      <a:noFill/>
                    </a:lnB>
                    <a:solidFill>
                      <a:srgbClr val="FAC9CA"/>
                    </a:solidFill>
                  </a:tcPr>
                </a:tc>
                <a:tc>
                  <a:txBody>
                    <a:bodyPr/>
                    <a:lstStyle/>
                    <a:p>
                      <a:pPr algn="r" fontAlgn="b"/>
                      <a:r>
                        <a:rPr lang="en-US" sz="2000" b="0" i="0" u="none" strike="noStrike" dirty="0">
                          <a:solidFill>
                            <a:srgbClr val="000000"/>
                          </a:solidFill>
                          <a:effectLst/>
                          <a:latin typeface="+mn-lt"/>
                        </a:rPr>
                        <a:t>10%</a:t>
                      </a:r>
                    </a:p>
                  </a:txBody>
                  <a:tcPr marL="4228" marR="4228" marT="4228" marB="0" anchor="b">
                    <a:lnL>
                      <a:noFill/>
                    </a:lnL>
                    <a:lnR>
                      <a:noFill/>
                    </a:lnR>
                    <a:lnT>
                      <a:noFill/>
                    </a:lnT>
                    <a:lnB>
                      <a:noFill/>
                    </a:lnB>
                    <a:solidFill>
                      <a:srgbClr val="FAC9CA"/>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4228" marR="4228" marT="4228" marB="0" anchor="b">
                    <a:lnL>
                      <a:noFill/>
                    </a:lnL>
                    <a:lnR>
                      <a:noFill/>
                    </a:lnR>
                    <a:lnT>
                      <a:noFill/>
                    </a:lnT>
                    <a:lnB>
                      <a:noFill/>
                    </a:lnB>
                    <a:solidFill>
                      <a:srgbClr val="FBDADA"/>
                    </a:solidFill>
                  </a:tcPr>
                </a:tc>
                <a:extLst>
                  <a:ext uri="{0D108BD9-81ED-4DB2-BD59-A6C34878D82A}">
                    <a16:rowId xmlns:a16="http://schemas.microsoft.com/office/drawing/2014/main" val="3244123444"/>
                  </a:ext>
                </a:extLst>
              </a:tr>
            </a:tbl>
          </a:graphicData>
        </a:graphic>
      </p:graphicFrame>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33659949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2862" y="88332"/>
            <a:ext cx="7947718" cy="673028"/>
          </a:xfrm>
        </p:spPr>
        <p:txBody>
          <a:bodyPr>
            <a:normAutofit/>
          </a:bodyPr>
          <a:lstStyle/>
          <a:p>
            <a:r>
              <a:rPr lang="fr-FR" sz="3600" b="0" noProof="0" dirty="0"/>
              <a:t>Entraves à l’accès à </a:t>
            </a:r>
            <a:r>
              <a:rPr lang="fr-FR" sz="3600" b="0" noProof="0" dirty="0" smtClean="0"/>
              <a:t>l’eau potable</a:t>
            </a:r>
            <a:endParaRPr lang="fr-FR" sz="3600" b="0" noProof="0" dirty="0"/>
          </a:p>
        </p:txBody>
      </p:sp>
      <p:sp>
        <p:nvSpPr>
          <p:cNvPr id="7" name="TextBox 6"/>
          <p:cNvSpPr txBox="1"/>
          <p:nvPr/>
        </p:nvSpPr>
        <p:spPr>
          <a:xfrm>
            <a:off x="232862" y="660760"/>
            <a:ext cx="8230513" cy="830997"/>
          </a:xfrm>
          <a:prstGeom prst="rect">
            <a:avLst/>
          </a:prstGeom>
          <a:noFill/>
        </p:spPr>
        <p:txBody>
          <a:bodyPr wrap="square" rtlCol="0">
            <a:spAutoFit/>
          </a:bodyPr>
          <a:lstStyle/>
          <a:p>
            <a:r>
              <a:rPr lang="fr-FR" sz="2400" b="1" dirty="0">
                <a:solidFill>
                  <a:srgbClr val="5A5959"/>
                </a:solidFill>
              </a:rPr>
              <a:t>Problème principal qui entrave l’accès à l’eau </a:t>
            </a:r>
            <a:r>
              <a:rPr lang="fr-FR" sz="2400" b="1" dirty="0" smtClean="0">
                <a:solidFill>
                  <a:srgbClr val="5A5959"/>
                </a:solidFill>
              </a:rPr>
              <a:t>potable des </a:t>
            </a:r>
            <a:r>
              <a:rPr lang="fr-FR" sz="2400" b="1" dirty="0">
                <a:solidFill>
                  <a:srgbClr val="5A5959"/>
                </a:solidFill>
              </a:rPr>
              <a:t>populations, en % d’AS</a:t>
            </a:r>
            <a:r>
              <a:rPr lang="fr-FR" sz="1600" b="1" dirty="0">
                <a:solidFill>
                  <a:srgbClr val="5A5959"/>
                </a:solidFill>
              </a:rPr>
              <a:t>:</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graphicFrame>
        <p:nvGraphicFramePr>
          <p:cNvPr id="12" name="Content Placeholder 11"/>
          <p:cNvGraphicFramePr>
            <a:graphicFrameLocks noGrp="1"/>
          </p:cNvGraphicFramePr>
          <p:nvPr>
            <p:ph idx="1"/>
            <p:extLst>
              <p:ext uri="{D42A27DB-BD31-4B8C-83A1-F6EECF244321}">
                <p14:modId xmlns:p14="http://schemas.microsoft.com/office/powerpoint/2010/main" val="1838545492"/>
              </p:ext>
            </p:extLst>
          </p:nvPr>
        </p:nvGraphicFramePr>
        <p:xfrm>
          <a:off x="176064" y="1611026"/>
          <a:ext cx="8287311" cy="5018373"/>
        </p:xfrm>
        <a:graphic>
          <a:graphicData uri="http://schemas.openxmlformats.org/drawingml/2006/table">
            <a:tbl>
              <a:tblPr/>
              <a:tblGrid>
                <a:gridCol w="1093659">
                  <a:extLst>
                    <a:ext uri="{9D8B030D-6E8A-4147-A177-3AD203B41FA5}">
                      <a16:colId xmlns:a16="http://schemas.microsoft.com/office/drawing/2014/main" val="755307765"/>
                    </a:ext>
                  </a:extLst>
                </a:gridCol>
                <a:gridCol w="836464">
                  <a:extLst>
                    <a:ext uri="{9D8B030D-6E8A-4147-A177-3AD203B41FA5}">
                      <a16:colId xmlns:a16="http://schemas.microsoft.com/office/drawing/2014/main" val="3465507161"/>
                    </a:ext>
                  </a:extLst>
                </a:gridCol>
                <a:gridCol w="1128722">
                  <a:extLst>
                    <a:ext uri="{9D8B030D-6E8A-4147-A177-3AD203B41FA5}">
                      <a16:colId xmlns:a16="http://schemas.microsoft.com/office/drawing/2014/main" val="2352311081"/>
                    </a:ext>
                  </a:extLst>
                </a:gridCol>
                <a:gridCol w="882132">
                  <a:extLst>
                    <a:ext uri="{9D8B030D-6E8A-4147-A177-3AD203B41FA5}">
                      <a16:colId xmlns:a16="http://schemas.microsoft.com/office/drawing/2014/main" val="163469026"/>
                    </a:ext>
                  </a:extLst>
                </a:gridCol>
                <a:gridCol w="754415">
                  <a:extLst>
                    <a:ext uri="{9D8B030D-6E8A-4147-A177-3AD203B41FA5}">
                      <a16:colId xmlns:a16="http://schemas.microsoft.com/office/drawing/2014/main" val="2822078908"/>
                    </a:ext>
                  </a:extLst>
                </a:gridCol>
                <a:gridCol w="913155">
                  <a:extLst>
                    <a:ext uri="{9D8B030D-6E8A-4147-A177-3AD203B41FA5}">
                      <a16:colId xmlns:a16="http://schemas.microsoft.com/office/drawing/2014/main" val="489417654"/>
                    </a:ext>
                  </a:extLst>
                </a:gridCol>
                <a:gridCol w="967475">
                  <a:extLst>
                    <a:ext uri="{9D8B030D-6E8A-4147-A177-3AD203B41FA5}">
                      <a16:colId xmlns:a16="http://schemas.microsoft.com/office/drawing/2014/main" val="2063255836"/>
                    </a:ext>
                  </a:extLst>
                </a:gridCol>
                <a:gridCol w="1118645">
                  <a:extLst>
                    <a:ext uri="{9D8B030D-6E8A-4147-A177-3AD203B41FA5}">
                      <a16:colId xmlns:a16="http://schemas.microsoft.com/office/drawing/2014/main" val="1382791674"/>
                    </a:ext>
                  </a:extLst>
                </a:gridCol>
                <a:gridCol w="592644">
                  <a:extLst>
                    <a:ext uri="{9D8B030D-6E8A-4147-A177-3AD203B41FA5}">
                      <a16:colId xmlns:a16="http://schemas.microsoft.com/office/drawing/2014/main" val="2474908931"/>
                    </a:ext>
                  </a:extLst>
                </a:gridCol>
              </a:tblGrid>
              <a:tr h="888863">
                <a:tc>
                  <a:txBody>
                    <a:bodyPr/>
                    <a:lstStyle/>
                    <a:p>
                      <a:pPr algn="l" fontAlgn="b"/>
                      <a:endParaRPr lang="en-US" sz="900" b="0" i="0" u="none" strike="noStrike" dirty="0">
                        <a:solidFill>
                          <a:srgbClr val="000000"/>
                        </a:solidFill>
                        <a:effectLst/>
                        <a:latin typeface="Calibri" panose="020F0502020204030204" pitchFamily="34" charset="0"/>
                      </a:endParaRPr>
                    </a:p>
                  </a:txBody>
                  <a:tcPr marL="6480" marR="6480" marT="6480" marB="0" anchor="b">
                    <a:lnL>
                      <a:noFill/>
                    </a:lnL>
                    <a:lnR>
                      <a:noFill/>
                    </a:lnR>
                    <a:lnT>
                      <a:noFill/>
                    </a:lnT>
                    <a:lnB>
                      <a:noFill/>
                    </a:lnB>
                  </a:tcPr>
                </a:tc>
                <a:tc>
                  <a:txBody>
                    <a:bodyPr/>
                    <a:lstStyle/>
                    <a:p>
                      <a:pPr algn="ctr" fontAlgn="b"/>
                      <a:r>
                        <a:rPr lang="en-US" sz="1800" b="1" i="0" u="none" strike="noStrike" dirty="0">
                          <a:solidFill>
                            <a:srgbClr val="5A5959"/>
                          </a:solidFill>
                          <a:effectLst/>
                          <a:latin typeface="+mn-lt"/>
                        </a:rPr>
                        <a:t>Distance trop longue</a:t>
                      </a:r>
                    </a:p>
                  </a:txBody>
                  <a:tcPr marL="6480" marR="6480" marT="6480" marB="0" anchor="ctr">
                    <a:lnL>
                      <a:noFill/>
                    </a:lnL>
                    <a:lnR>
                      <a:noFill/>
                    </a:lnR>
                    <a:lnT>
                      <a:noFill/>
                    </a:lnT>
                    <a:lnB>
                      <a:noFill/>
                    </a:lnB>
                  </a:tcPr>
                </a:tc>
                <a:tc>
                  <a:txBody>
                    <a:bodyPr/>
                    <a:lstStyle/>
                    <a:p>
                      <a:pPr algn="ctr" fontAlgn="b"/>
                      <a:r>
                        <a:rPr lang="fr-FR" sz="1800" b="1" i="0" u="none" strike="noStrike" dirty="0">
                          <a:solidFill>
                            <a:srgbClr val="5A5959"/>
                          </a:solidFill>
                          <a:effectLst/>
                          <a:latin typeface="+mn-lt"/>
                        </a:rPr>
                        <a:t>Nombre de point d'eau insuffisant</a:t>
                      </a:r>
                    </a:p>
                  </a:txBody>
                  <a:tcPr marL="6480" marR="6480" marT="6480" marB="0" anchor="ctr">
                    <a:lnL>
                      <a:noFill/>
                    </a:lnL>
                    <a:lnR>
                      <a:noFill/>
                    </a:lnR>
                    <a:lnT>
                      <a:noFill/>
                    </a:lnT>
                    <a:lnB>
                      <a:noFill/>
                    </a:lnB>
                  </a:tcPr>
                </a:tc>
                <a:tc>
                  <a:txBody>
                    <a:bodyPr/>
                    <a:lstStyle/>
                    <a:p>
                      <a:pPr algn="ctr" fontAlgn="b"/>
                      <a:r>
                        <a:rPr lang="en-US" sz="1800" b="1" i="0" u="none" strike="noStrike" dirty="0">
                          <a:solidFill>
                            <a:srgbClr val="5A5959"/>
                          </a:solidFill>
                          <a:effectLst/>
                          <a:latin typeface="+mn-lt"/>
                        </a:rPr>
                        <a:t>Pas de </a:t>
                      </a:r>
                      <a:r>
                        <a:rPr lang="en-US" sz="1800" b="1" i="0" u="none" strike="noStrike" dirty="0" err="1">
                          <a:solidFill>
                            <a:srgbClr val="5A5959"/>
                          </a:solidFill>
                          <a:effectLst/>
                          <a:latin typeface="+mn-lt"/>
                        </a:rPr>
                        <a:t>récipient</a:t>
                      </a:r>
                      <a:endParaRPr lang="en-US" sz="1800" b="1" i="0" u="none" strike="noStrike" dirty="0">
                        <a:solidFill>
                          <a:srgbClr val="5A5959"/>
                        </a:solidFill>
                        <a:effectLst/>
                        <a:latin typeface="+mn-lt"/>
                      </a:endParaRPr>
                    </a:p>
                  </a:txBody>
                  <a:tcPr marL="6480" marR="6480" marT="6480" marB="0" anchor="ctr">
                    <a:lnL>
                      <a:noFill/>
                    </a:lnL>
                    <a:lnR>
                      <a:noFill/>
                    </a:lnR>
                    <a:lnT>
                      <a:noFill/>
                    </a:lnT>
                    <a:lnB>
                      <a:noFill/>
                    </a:lnB>
                  </a:tcPr>
                </a:tc>
                <a:tc>
                  <a:txBody>
                    <a:bodyPr/>
                    <a:lstStyle/>
                    <a:p>
                      <a:pPr algn="ctr" fontAlgn="b"/>
                      <a:r>
                        <a:rPr lang="en-US" sz="1800" b="1" i="0" u="none" strike="noStrike" dirty="0">
                          <a:solidFill>
                            <a:srgbClr val="5A5959"/>
                          </a:solidFill>
                          <a:effectLst/>
                          <a:latin typeface="+mn-lt"/>
                        </a:rPr>
                        <a:t>Points </a:t>
                      </a:r>
                      <a:r>
                        <a:rPr lang="en-US" sz="1800" b="1" i="0" u="none" strike="noStrike" dirty="0" err="1">
                          <a:solidFill>
                            <a:srgbClr val="5A5959"/>
                          </a:solidFill>
                          <a:effectLst/>
                          <a:latin typeface="+mn-lt"/>
                        </a:rPr>
                        <a:t>en</a:t>
                      </a:r>
                      <a:r>
                        <a:rPr lang="en-US" sz="1800" b="1" i="0" u="none" strike="noStrike" dirty="0">
                          <a:solidFill>
                            <a:srgbClr val="5A5959"/>
                          </a:solidFill>
                          <a:effectLst/>
                          <a:latin typeface="+mn-lt"/>
                        </a:rPr>
                        <a:t> </a:t>
                      </a:r>
                      <a:r>
                        <a:rPr lang="en-US" sz="1800" b="1" i="0" u="none" strike="noStrike" dirty="0" err="1">
                          <a:solidFill>
                            <a:srgbClr val="5A5959"/>
                          </a:solidFill>
                          <a:effectLst/>
                          <a:latin typeface="+mn-lt"/>
                        </a:rPr>
                        <a:t>panne</a:t>
                      </a:r>
                      <a:endParaRPr lang="en-US" sz="1800" b="1" i="0" u="none" strike="noStrike" dirty="0">
                        <a:solidFill>
                          <a:srgbClr val="5A5959"/>
                        </a:solidFill>
                        <a:effectLst/>
                        <a:latin typeface="+mn-lt"/>
                      </a:endParaRPr>
                    </a:p>
                  </a:txBody>
                  <a:tcPr marL="6480" marR="6480" marT="6480"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mn-lt"/>
                        </a:rPr>
                        <a:t>Qualité</a:t>
                      </a:r>
                      <a:r>
                        <a:rPr lang="en-US" sz="1800" b="1" i="0" u="none" strike="noStrike" dirty="0">
                          <a:solidFill>
                            <a:srgbClr val="5A5959"/>
                          </a:solidFill>
                          <a:effectLst/>
                          <a:latin typeface="+mn-lt"/>
                        </a:rPr>
                        <a:t> </a:t>
                      </a:r>
                      <a:r>
                        <a:rPr lang="en-US" sz="1800" b="1" i="0" u="none" strike="noStrike" dirty="0" err="1">
                          <a:solidFill>
                            <a:srgbClr val="5A5959"/>
                          </a:solidFill>
                          <a:effectLst/>
                          <a:latin typeface="+mn-lt"/>
                        </a:rPr>
                        <a:t>mauvaise</a:t>
                      </a:r>
                      <a:endParaRPr lang="en-US" sz="1800" b="1" i="0" u="none" strike="noStrike" dirty="0">
                        <a:solidFill>
                          <a:srgbClr val="5A5959"/>
                        </a:solidFill>
                        <a:effectLst/>
                        <a:latin typeface="+mn-lt"/>
                      </a:endParaRPr>
                    </a:p>
                  </a:txBody>
                  <a:tcPr marL="6480" marR="6480" marT="6480" marB="0" anchor="ctr">
                    <a:lnL>
                      <a:noFill/>
                    </a:lnL>
                    <a:lnR>
                      <a:noFill/>
                    </a:lnR>
                    <a:lnT>
                      <a:noFill/>
                    </a:lnT>
                    <a:lnB>
                      <a:noFill/>
                    </a:lnB>
                  </a:tcPr>
                </a:tc>
                <a:tc>
                  <a:txBody>
                    <a:bodyPr/>
                    <a:lstStyle/>
                    <a:p>
                      <a:pPr algn="ctr" fontAlgn="b"/>
                      <a:r>
                        <a:rPr lang="en-US" sz="1800" b="1" i="0" u="none" strike="noStrike" dirty="0">
                          <a:solidFill>
                            <a:srgbClr val="5A5959"/>
                          </a:solidFill>
                          <a:effectLst/>
                          <a:latin typeface="+mn-lt"/>
                        </a:rPr>
                        <a:t>Temps </a:t>
                      </a:r>
                      <a:r>
                        <a:rPr lang="en-US" sz="1800" b="1" i="0" u="none" strike="noStrike" dirty="0" err="1">
                          <a:solidFill>
                            <a:srgbClr val="5A5959"/>
                          </a:solidFill>
                          <a:effectLst/>
                          <a:latin typeface="+mn-lt"/>
                        </a:rPr>
                        <a:t>d'attente</a:t>
                      </a:r>
                      <a:r>
                        <a:rPr lang="en-US" sz="1800" b="1" i="0" u="none" strike="noStrike" dirty="0">
                          <a:solidFill>
                            <a:srgbClr val="5A5959"/>
                          </a:solidFill>
                          <a:effectLst/>
                          <a:latin typeface="+mn-lt"/>
                        </a:rPr>
                        <a:t> trop long</a:t>
                      </a:r>
                    </a:p>
                  </a:txBody>
                  <a:tcPr marL="6480" marR="6480" marT="6480"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mn-lt"/>
                        </a:rPr>
                        <a:t>Collecte</a:t>
                      </a:r>
                      <a:r>
                        <a:rPr lang="en-US" sz="1800" b="1" i="0" u="none" strike="noStrike" dirty="0">
                          <a:solidFill>
                            <a:srgbClr val="5A5959"/>
                          </a:solidFill>
                          <a:effectLst/>
                          <a:latin typeface="+mn-lt"/>
                        </a:rPr>
                        <a:t> </a:t>
                      </a:r>
                      <a:r>
                        <a:rPr lang="en-US" sz="1800" b="1" i="0" u="none" strike="noStrike" dirty="0" err="1">
                          <a:solidFill>
                            <a:srgbClr val="5A5959"/>
                          </a:solidFill>
                          <a:effectLst/>
                          <a:latin typeface="+mn-lt"/>
                        </a:rPr>
                        <a:t>dangereuse</a:t>
                      </a:r>
                      <a:endParaRPr lang="en-US" sz="1800" b="1" i="0" u="none" strike="noStrike" dirty="0">
                        <a:solidFill>
                          <a:srgbClr val="5A5959"/>
                        </a:solidFill>
                        <a:effectLst/>
                        <a:latin typeface="+mn-lt"/>
                      </a:endParaRPr>
                    </a:p>
                  </a:txBody>
                  <a:tcPr marL="6480" marR="6480" marT="6480" marB="0" anchor="ctr">
                    <a:lnL>
                      <a:noFill/>
                    </a:lnL>
                    <a:lnR>
                      <a:noFill/>
                    </a:lnR>
                    <a:lnT>
                      <a:noFill/>
                    </a:lnT>
                    <a:lnB>
                      <a:noFill/>
                    </a:lnB>
                  </a:tcPr>
                </a:tc>
                <a:tc>
                  <a:txBody>
                    <a:bodyPr/>
                    <a:lstStyle/>
                    <a:p>
                      <a:pPr algn="ctr" fontAlgn="b"/>
                      <a:r>
                        <a:rPr lang="en-US" sz="1800" b="1" i="0" u="none" strike="noStrike" dirty="0">
                          <a:solidFill>
                            <a:srgbClr val="5A5959"/>
                          </a:solidFill>
                          <a:effectLst/>
                          <a:latin typeface="+mn-lt"/>
                        </a:rPr>
                        <a:t>Eau trop </a:t>
                      </a:r>
                      <a:r>
                        <a:rPr lang="en-US" sz="1800" b="1" i="0" u="none" strike="noStrike" dirty="0" err="1">
                          <a:solidFill>
                            <a:srgbClr val="5A5959"/>
                          </a:solidFill>
                          <a:effectLst/>
                          <a:latin typeface="+mn-lt"/>
                        </a:rPr>
                        <a:t>chère</a:t>
                      </a:r>
                      <a:endParaRPr lang="en-US" sz="1800" b="1" i="0" u="none" strike="noStrike" dirty="0">
                        <a:solidFill>
                          <a:srgbClr val="5A5959"/>
                        </a:solidFill>
                        <a:effectLst/>
                        <a:latin typeface="+mn-lt"/>
                      </a:endParaRPr>
                    </a:p>
                  </a:txBody>
                  <a:tcPr marL="6480" marR="6480" marT="6480" marB="0" anchor="ctr">
                    <a:lnL>
                      <a:noFill/>
                    </a:lnL>
                    <a:lnR>
                      <a:noFill/>
                    </a:lnR>
                    <a:lnT>
                      <a:noFill/>
                    </a:lnT>
                    <a:lnB>
                      <a:noFill/>
                    </a:lnB>
                  </a:tcPr>
                </a:tc>
                <a:extLst>
                  <a:ext uri="{0D108BD9-81ED-4DB2-BD59-A6C34878D82A}">
                    <a16:rowId xmlns:a16="http://schemas.microsoft.com/office/drawing/2014/main" val="2311404045"/>
                  </a:ext>
                </a:extLst>
              </a:tr>
              <a:tr h="489955">
                <a:tc>
                  <a:txBody>
                    <a:bodyPr/>
                    <a:lstStyle/>
                    <a:p>
                      <a:pPr algn="ctr" fontAlgn="b"/>
                      <a:r>
                        <a:rPr lang="en-US" sz="1800" b="1" i="0" u="none" strike="noStrike" dirty="0" err="1">
                          <a:solidFill>
                            <a:srgbClr val="5A5959"/>
                          </a:solidFill>
                          <a:effectLst/>
                          <a:latin typeface="Arial Narrow" panose="020B0606020202030204" pitchFamily="34" charset="0"/>
                        </a:rPr>
                        <a:t>Kabam</a:t>
                      </a:r>
                      <a:r>
                        <a:rPr lang="en-US" sz="1800" b="1" i="0" u="none" strike="noStrike" dirty="0">
                          <a:solidFill>
                            <a:srgbClr val="5A5959"/>
                          </a:solidFill>
                          <a:effectLst/>
                          <a:latin typeface="Arial Narrow" panose="020B0606020202030204" pitchFamily="34" charset="0"/>
                        </a:rPr>
                        <a:t>.</a:t>
                      </a:r>
                    </a:p>
                  </a:txBody>
                  <a:tcPr marL="77758" marR="6480" marT="6480" marB="0" anchor="ctr">
                    <a:lnL>
                      <a:noFill/>
                    </a:lnL>
                    <a:lnR>
                      <a:noFill/>
                    </a:lnR>
                    <a:lnT>
                      <a:noFill/>
                    </a:lnT>
                    <a:lnB>
                      <a:noFill/>
                    </a:lnB>
                  </a:tcPr>
                </a:tc>
                <a:tc>
                  <a:txBody>
                    <a:bodyPr/>
                    <a:lstStyle/>
                    <a:p>
                      <a:pPr algn="r" fontAlgn="b"/>
                      <a:r>
                        <a:rPr lang="en-US" sz="2000" b="0" i="0" u="none" strike="noStrike" dirty="0">
                          <a:solidFill>
                            <a:srgbClr val="58585A"/>
                          </a:solidFill>
                          <a:effectLst/>
                          <a:latin typeface="Arial Narrow" panose="020B0606020202030204" pitchFamily="34" charset="0"/>
                        </a:rPr>
                        <a:t>17%</a:t>
                      </a:r>
                    </a:p>
                  </a:txBody>
                  <a:tcPr marL="6480" marR="6480" marT="6480" marB="0" anchor="b">
                    <a:lnL>
                      <a:noFill/>
                    </a:lnL>
                    <a:lnR>
                      <a:noFill/>
                    </a:lnR>
                    <a:lnT>
                      <a:noFill/>
                    </a:lnT>
                    <a:lnB>
                      <a:noFill/>
                    </a:lnB>
                    <a:solidFill>
                      <a:srgbClr val="F9C1C1"/>
                    </a:solidFill>
                  </a:tcPr>
                </a:tc>
                <a:tc>
                  <a:txBody>
                    <a:bodyPr/>
                    <a:lstStyle/>
                    <a:p>
                      <a:pPr algn="r" fontAlgn="b"/>
                      <a:r>
                        <a:rPr lang="en-US" sz="2000" b="0" i="0" u="none" strike="noStrike" dirty="0">
                          <a:solidFill>
                            <a:srgbClr val="58585A"/>
                          </a:solidFill>
                          <a:effectLst/>
                          <a:latin typeface="Arial Narrow" panose="020B0606020202030204" pitchFamily="34" charset="0"/>
                        </a:rPr>
                        <a:t>8%</a:t>
                      </a:r>
                    </a:p>
                  </a:txBody>
                  <a:tcPr marL="6480" marR="6480" marT="6480" marB="0" anchor="b">
                    <a:lnL>
                      <a:noFill/>
                    </a:lnL>
                    <a:lnR>
                      <a:noFill/>
                    </a:lnR>
                    <a:lnT>
                      <a:noFill/>
                    </a:lnT>
                    <a:lnB>
                      <a:noFill/>
                    </a:lnB>
                    <a:solidFill>
                      <a:srgbClr val="FACECE"/>
                    </a:solidFill>
                  </a:tcPr>
                </a:tc>
                <a:tc>
                  <a:txBody>
                    <a:bodyPr/>
                    <a:lstStyle/>
                    <a:p>
                      <a:pPr algn="r" fontAlgn="b"/>
                      <a:r>
                        <a:rPr lang="en-US" sz="2000" b="0" i="0" u="none" strike="noStrike">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a:solidFill>
                            <a:srgbClr val="58585A"/>
                          </a:solidFill>
                          <a:effectLst/>
                          <a:latin typeface="Arial Narrow" panose="020B0606020202030204" pitchFamily="34" charset="0"/>
                        </a:rPr>
                        <a:t>58%</a:t>
                      </a:r>
                    </a:p>
                  </a:txBody>
                  <a:tcPr marL="6480" marR="6480" marT="6480" marB="0" anchor="b">
                    <a:lnL>
                      <a:noFill/>
                    </a:lnL>
                    <a:lnR>
                      <a:noFill/>
                    </a:lnR>
                    <a:lnT>
                      <a:noFill/>
                    </a:lnT>
                    <a:lnB>
                      <a:noFill/>
                    </a:lnB>
                    <a:solidFill>
                      <a:srgbClr val="F27F80"/>
                    </a:solidFill>
                  </a:tcPr>
                </a:tc>
                <a:tc>
                  <a:txBody>
                    <a:bodyPr/>
                    <a:lstStyle/>
                    <a:p>
                      <a:pPr algn="r" fontAlgn="b"/>
                      <a:r>
                        <a:rPr lang="en-US" sz="2000" b="0" i="0" u="none" strike="noStrike" dirty="0">
                          <a:solidFill>
                            <a:srgbClr val="58585A"/>
                          </a:solidFill>
                          <a:effectLst/>
                          <a:latin typeface="Arial Narrow" panose="020B0606020202030204" pitchFamily="34" charset="0"/>
                        </a:rPr>
                        <a:t>8%</a:t>
                      </a:r>
                    </a:p>
                  </a:txBody>
                  <a:tcPr marL="6480" marR="6480" marT="6480" marB="0" anchor="b">
                    <a:lnL>
                      <a:noFill/>
                    </a:lnL>
                    <a:lnR>
                      <a:noFill/>
                    </a:lnR>
                    <a:lnT>
                      <a:noFill/>
                    </a:lnT>
                    <a:lnB>
                      <a:noFill/>
                    </a:lnB>
                    <a:solidFill>
                      <a:srgbClr val="FACECE"/>
                    </a:solidFill>
                  </a:tcPr>
                </a:tc>
                <a:tc>
                  <a:txBody>
                    <a:bodyPr/>
                    <a:lstStyle/>
                    <a:p>
                      <a:pPr algn="r" fontAlgn="b"/>
                      <a:r>
                        <a:rPr lang="en-US" sz="2000" b="0" i="0" u="none" strike="noStrike" dirty="0">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dirty="0">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extLst>
                  <a:ext uri="{0D108BD9-81ED-4DB2-BD59-A6C34878D82A}">
                    <a16:rowId xmlns:a16="http://schemas.microsoft.com/office/drawing/2014/main" val="2725536257"/>
                  </a:ext>
                </a:extLst>
              </a:tr>
              <a:tr h="594890">
                <a:tc>
                  <a:txBody>
                    <a:bodyPr/>
                    <a:lstStyle/>
                    <a:p>
                      <a:pPr algn="ctr" fontAlgn="b"/>
                      <a:r>
                        <a:rPr lang="en-US" sz="1800" b="1" i="0" u="none" strike="noStrike" dirty="0" err="1">
                          <a:solidFill>
                            <a:srgbClr val="5A5959"/>
                          </a:solidFill>
                          <a:effectLst/>
                          <a:latin typeface="Arial Narrow" panose="020B0606020202030204" pitchFamily="34" charset="0"/>
                        </a:rPr>
                        <a:t>Saramabila</a:t>
                      </a:r>
                      <a:endParaRPr lang="en-US" sz="1800" b="1" i="0" u="none" strike="noStrike" dirty="0">
                        <a:solidFill>
                          <a:srgbClr val="5A5959"/>
                        </a:solidFill>
                        <a:effectLst/>
                        <a:latin typeface="Arial Narrow" panose="020B0606020202030204" pitchFamily="34" charset="0"/>
                      </a:endParaRPr>
                    </a:p>
                  </a:txBody>
                  <a:tcPr marL="77758" marR="6480" marT="6480" marB="0" anchor="ctr">
                    <a:lnL>
                      <a:noFill/>
                    </a:lnL>
                    <a:lnR>
                      <a:noFill/>
                    </a:lnR>
                    <a:lnT>
                      <a:noFill/>
                    </a:lnT>
                    <a:lnB>
                      <a:noFill/>
                    </a:lnB>
                  </a:tcPr>
                </a:tc>
                <a:tc>
                  <a:txBody>
                    <a:bodyPr/>
                    <a:lstStyle/>
                    <a:p>
                      <a:pPr algn="r" fontAlgn="b"/>
                      <a:r>
                        <a:rPr lang="en-US" sz="2000" b="0" i="0" u="none" strike="noStrike">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dirty="0">
                          <a:solidFill>
                            <a:srgbClr val="58585A"/>
                          </a:solidFill>
                          <a:effectLst/>
                          <a:latin typeface="Arial Narrow" panose="020B0606020202030204" pitchFamily="34" charset="0"/>
                        </a:rPr>
                        <a:t>80%</a:t>
                      </a:r>
                    </a:p>
                  </a:txBody>
                  <a:tcPr marL="6480" marR="6480" marT="6480" marB="0" anchor="b">
                    <a:lnL>
                      <a:noFill/>
                    </a:lnL>
                    <a:lnR>
                      <a:noFill/>
                    </a:lnR>
                    <a:lnT>
                      <a:noFill/>
                    </a:lnT>
                    <a:lnB>
                      <a:noFill/>
                    </a:lnB>
                    <a:solidFill>
                      <a:srgbClr val="EF5E5F"/>
                    </a:solidFill>
                  </a:tcPr>
                </a:tc>
                <a:tc>
                  <a:txBody>
                    <a:bodyPr/>
                    <a:lstStyle/>
                    <a:p>
                      <a:pPr algn="r" fontAlgn="b"/>
                      <a:r>
                        <a:rPr lang="en-US" sz="2000" b="0" i="0" u="none" strike="noStrike" dirty="0">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dirty="0">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dirty="0">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extLst>
                  <a:ext uri="{0D108BD9-81ED-4DB2-BD59-A6C34878D82A}">
                    <a16:rowId xmlns:a16="http://schemas.microsoft.com/office/drawing/2014/main" val="3046045808"/>
                  </a:ext>
                </a:extLst>
              </a:tr>
              <a:tr h="489955">
                <a:tc>
                  <a:txBody>
                    <a:bodyPr/>
                    <a:lstStyle/>
                    <a:p>
                      <a:pPr algn="ctr" fontAlgn="b"/>
                      <a:r>
                        <a:rPr lang="en-US" sz="1800" b="1" i="0" u="none" strike="noStrike" dirty="0" err="1">
                          <a:solidFill>
                            <a:srgbClr val="5A5959"/>
                          </a:solidFill>
                          <a:effectLst/>
                          <a:latin typeface="Arial Narrow" panose="020B0606020202030204" pitchFamily="34" charset="0"/>
                        </a:rPr>
                        <a:t>Fizi</a:t>
                      </a:r>
                      <a:endParaRPr lang="en-US" sz="1800" b="1" i="0" u="none" strike="noStrike" dirty="0">
                        <a:solidFill>
                          <a:srgbClr val="5A5959"/>
                        </a:solidFill>
                        <a:effectLst/>
                        <a:latin typeface="Arial Narrow" panose="020B0606020202030204" pitchFamily="34" charset="0"/>
                      </a:endParaRPr>
                    </a:p>
                  </a:txBody>
                  <a:tcPr marL="77758" marR="6480" marT="6480" marB="0" anchor="ctr">
                    <a:lnL>
                      <a:noFill/>
                    </a:lnL>
                    <a:lnR>
                      <a:noFill/>
                    </a:lnR>
                    <a:lnT>
                      <a:noFill/>
                    </a:lnT>
                    <a:lnB>
                      <a:noFill/>
                    </a:lnB>
                  </a:tcPr>
                </a:tc>
                <a:tc>
                  <a:txBody>
                    <a:bodyPr/>
                    <a:lstStyle/>
                    <a:p>
                      <a:pPr algn="r" fontAlgn="b"/>
                      <a:r>
                        <a:rPr lang="en-US" sz="2000" b="0" i="0" u="none" strike="noStrike">
                          <a:solidFill>
                            <a:srgbClr val="58585A"/>
                          </a:solidFill>
                          <a:effectLst/>
                          <a:latin typeface="Arial Narrow" panose="020B0606020202030204" pitchFamily="34" charset="0"/>
                        </a:rPr>
                        <a:t>5%</a:t>
                      </a:r>
                    </a:p>
                  </a:txBody>
                  <a:tcPr marL="6480" marR="6480" marT="6480" marB="0" anchor="b">
                    <a:lnL>
                      <a:noFill/>
                    </a:lnL>
                    <a:lnR>
                      <a:noFill/>
                    </a:lnR>
                    <a:lnT>
                      <a:noFill/>
                    </a:lnT>
                    <a:lnB>
                      <a:noFill/>
                    </a:lnB>
                    <a:solidFill>
                      <a:srgbClr val="FBD2D2"/>
                    </a:solidFill>
                  </a:tcPr>
                </a:tc>
                <a:tc>
                  <a:txBody>
                    <a:bodyPr/>
                    <a:lstStyle/>
                    <a:p>
                      <a:pPr algn="r" fontAlgn="b"/>
                      <a:r>
                        <a:rPr lang="en-US" sz="2000" b="0" i="0" u="none" strike="noStrike">
                          <a:solidFill>
                            <a:srgbClr val="58585A"/>
                          </a:solidFill>
                          <a:effectLst/>
                          <a:latin typeface="Arial Narrow" panose="020B0606020202030204" pitchFamily="34" charset="0"/>
                        </a:rPr>
                        <a:t>47%</a:t>
                      </a:r>
                    </a:p>
                  </a:txBody>
                  <a:tcPr marL="6480" marR="6480" marT="6480" marB="0" anchor="b">
                    <a:lnL>
                      <a:noFill/>
                    </a:lnL>
                    <a:lnR>
                      <a:noFill/>
                    </a:lnR>
                    <a:lnT>
                      <a:noFill/>
                    </a:lnT>
                    <a:lnB>
                      <a:noFill/>
                    </a:lnB>
                    <a:solidFill>
                      <a:srgbClr val="F49191"/>
                    </a:solidFill>
                  </a:tcPr>
                </a:tc>
                <a:tc>
                  <a:txBody>
                    <a:bodyPr/>
                    <a:lstStyle/>
                    <a:p>
                      <a:pPr algn="r" fontAlgn="b"/>
                      <a:r>
                        <a:rPr lang="en-US" sz="2000" b="0" i="0" u="none" strike="noStrike" dirty="0">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dirty="0">
                          <a:solidFill>
                            <a:srgbClr val="58585A"/>
                          </a:solidFill>
                          <a:effectLst/>
                          <a:latin typeface="Arial Narrow" panose="020B0606020202030204" pitchFamily="34" charset="0"/>
                        </a:rPr>
                        <a:t>5%</a:t>
                      </a:r>
                    </a:p>
                  </a:txBody>
                  <a:tcPr marL="6480" marR="6480" marT="6480" marB="0" anchor="b">
                    <a:lnL>
                      <a:noFill/>
                    </a:lnL>
                    <a:lnR>
                      <a:noFill/>
                    </a:lnR>
                    <a:lnT>
                      <a:noFill/>
                    </a:lnT>
                    <a:lnB>
                      <a:noFill/>
                    </a:lnB>
                    <a:solidFill>
                      <a:srgbClr val="FBD2D2"/>
                    </a:solidFill>
                  </a:tcPr>
                </a:tc>
                <a:tc>
                  <a:txBody>
                    <a:bodyPr/>
                    <a:lstStyle/>
                    <a:p>
                      <a:pPr algn="r" fontAlgn="b"/>
                      <a:r>
                        <a:rPr lang="en-US" sz="2000" b="0" i="0" u="none" strike="noStrike" dirty="0">
                          <a:solidFill>
                            <a:srgbClr val="58585A"/>
                          </a:solidFill>
                          <a:effectLst/>
                          <a:latin typeface="Arial Narrow" panose="020B0606020202030204" pitchFamily="34" charset="0"/>
                        </a:rPr>
                        <a:t>32%</a:t>
                      </a:r>
                    </a:p>
                  </a:txBody>
                  <a:tcPr marL="6480" marR="6480" marT="6480" marB="0" anchor="b">
                    <a:lnL>
                      <a:noFill/>
                    </a:lnL>
                    <a:lnR>
                      <a:noFill/>
                    </a:lnR>
                    <a:lnT>
                      <a:noFill/>
                    </a:lnT>
                    <a:lnB>
                      <a:noFill/>
                    </a:lnB>
                    <a:solidFill>
                      <a:srgbClr val="F7A9AA"/>
                    </a:solidFill>
                  </a:tcPr>
                </a:tc>
                <a:tc>
                  <a:txBody>
                    <a:bodyPr/>
                    <a:lstStyle/>
                    <a:p>
                      <a:pPr algn="r" fontAlgn="b"/>
                      <a:r>
                        <a:rPr lang="en-US" sz="2000" b="0" i="0" u="none" strike="noStrike">
                          <a:solidFill>
                            <a:srgbClr val="58585A"/>
                          </a:solidFill>
                          <a:effectLst/>
                          <a:latin typeface="Arial Narrow" panose="020B0606020202030204" pitchFamily="34" charset="0"/>
                        </a:rPr>
                        <a:t>5%</a:t>
                      </a:r>
                    </a:p>
                  </a:txBody>
                  <a:tcPr marL="6480" marR="6480" marT="6480" marB="0" anchor="b">
                    <a:lnL>
                      <a:noFill/>
                    </a:lnL>
                    <a:lnR>
                      <a:noFill/>
                    </a:lnR>
                    <a:lnT>
                      <a:noFill/>
                    </a:lnT>
                    <a:lnB>
                      <a:noFill/>
                    </a:lnB>
                    <a:solidFill>
                      <a:srgbClr val="FBD2D2"/>
                    </a:solidFill>
                  </a:tcPr>
                </a:tc>
                <a:tc>
                  <a:txBody>
                    <a:bodyPr/>
                    <a:lstStyle/>
                    <a:p>
                      <a:pPr algn="r" fontAlgn="b"/>
                      <a:r>
                        <a:rPr lang="en-US" sz="2000" b="0" i="0" u="none" strike="noStrike" dirty="0">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dirty="0">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extLst>
                  <a:ext uri="{0D108BD9-81ED-4DB2-BD59-A6C34878D82A}">
                    <a16:rowId xmlns:a16="http://schemas.microsoft.com/office/drawing/2014/main" val="3926098095"/>
                  </a:ext>
                </a:extLst>
              </a:tr>
              <a:tr h="489955">
                <a:tc>
                  <a:txBody>
                    <a:bodyPr/>
                    <a:lstStyle/>
                    <a:p>
                      <a:pPr algn="ctr" fontAlgn="b"/>
                      <a:r>
                        <a:rPr lang="en-US" sz="1800" b="1" i="0" u="none" strike="noStrike" dirty="0" err="1">
                          <a:solidFill>
                            <a:srgbClr val="5A5959"/>
                          </a:solidFill>
                          <a:effectLst/>
                          <a:latin typeface="Arial Narrow" panose="020B0606020202030204" pitchFamily="34" charset="0"/>
                        </a:rPr>
                        <a:t>Kalehe</a:t>
                      </a:r>
                      <a:endParaRPr lang="en-US" sz="1800" b="1" i="0" u="none" strike="noStrike" dirty="0">
                        <a:solidFill>
                          <a:srgbClr val="5A5959"/>
                        </a:solidFill>
                        <a:effectLst/>
                        <a:latin typeface="Arial Narrow" panose="020B0606020202030204" pitchFamily="34" charset="0"/>
                      </a:endParaRPr>
                    </a:p>
                  </a:txBody>
                  <a:tcPr marL="77758" marR="6480" marT="6480" marB="0" anchor="ctr">
                    <a:lnL>
                      <a:noFill/>
                    </a:lnL>
                    <a:lnR>
                      <a:noFill/>
                    </a:lnR>
                    <a:lnT>
                      <a:noFill/>
                    </a:lnT>
                    <a:lnB>
                      <a:noFill/>
                    </a:lnB>
                  </a:tcPr>
                </a:tc>
                <a:tc>
                  <a:txBody>
                    <a:bodyPr/>
                    <a:lstStyle/>
                    <a:p>
                      <a:pPr algn="r" fontAlgn="b"/>
                      <a:r>
                        <a:rPr lang="en-US" sz="2000" b="0" i="0" u="none" strike="noStrike">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a:solidFill>
                            <a:srgbClr val="58585A"/>
                          </a:solidFill>
                          <a:effectLst/>
                          <a:latin typeface="Arial Narrow" panose="020B0606020202030204" pitchFamily="34" charset="0"/>
                        </a:rPr>
                        <a:t>75%</a:t>
                      </a:r>
                    </a:p>
                  </a:txBody>
                  <a:tcPr marL="6480" marR="6480" marT="6480" marB="0" anchor="b">
                    <a:lnL>
                      <a:noFill/>
                    </a:lnL>
                    <a:lnR>
                      <a:noFill/>
                    </a:lnR>
                    <a:lnT>
                      <a:noFill/>
                    </a:lnT>
                    <a:lnB>
                      <a:noFill/>
                    </a:lnB>
                    <a:solidFill>
                      <a:srgbClr val="F06666"/>
                    </a:solidFill>
                  </a:tcPr>
                </a:tc>
                <a:tc>
                  <a:txBody>
                    <a:bodyPr/>
                    <a:lstStyle/>
                    <a:p>
                      <a:pPr algn="r" fontAlgn="b"/>
                      <a:r>
                        <a:rPr lang="en-US" sz="2000" b="0" i="0" u="none" strike="noStrike" dirty="0">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dirty="0">
                          <a:solidFill>
                            <a:srgbClr val="58585A"/>
                          </a:solidFill>
                          <a:effectLst/>
                          <a:latin typeface="Arial Narrow" panose="020B0606020202030204" pitchFamily="34" charset="0"/>
                        </a:rPr>
                        <a:t>17%</a:t>
                      </a:r>
                    </a:p>
                  </a:txBody>
                  <a:tcPr marL="6480" marR="6480" marT="6480" marB="0" anchor="b">
                    <a:lnL>
                      <a:noFill/>
                    </a:lnL>
                    <a:lnR>
                      <a:noFill/>
                    </a:lnR>
                    <a:lnT>
                      <a:noFill/>
                    </a:lnT>
                    <a:lnB>
                      <a:noFill/>
                    </a:lnB>
                    <a:solidFill>
                      <a:srgbClr val="F9C1C1"/>
                    </a:solidFill>
                  </a:tcPr>
                </a:tc>
                <a:tc>
                  <a:txBody>
                    <a:bodyPr/>
                    <a:lstStyle/>
                    <a:p>
                      <a:pPr algn="r" fontAlgn="b"/>
                      <a:r>
                        <a:rPr lang="en-US" sz="2000" b="0" i="0" u="none" strike="noStrike" dirty="0">
                          <a:solidFill>
                            <a:srgbClr val="58585A"/>
                          </a:solidFill>
                          <a:effectLst/>
                          <a:latin typeface="Arial Narrow" panose="020B0606020202030204" pitchFamily="34" charset="0"/>
                        </a:rPr>
                        <a:t>8%</a:t>
                      </a:r>
                    </a:p>
                  </a:txBody>
                  <a:tcPr marL="6480" marR="6480" marT="6480" marB="0" anchor="b">
                    <a:lnL>
                      <a:noFill/>
                    </a:lnL>
                    <a:lnR>
                      <a:noFill/>
                    </a:lnR>
                    <a:lnT>
                      <a:noFill/>
                    </a:lnT>
                    <a:lnB>
                      <a:noFill/>
                    </a:lnB>
                    <a:solidFill>
                      <a:srgbClr val="FACECE"/>
                    </a:solidFill>
                  </a:tcPr>
                </a:tc>
                <a:tc>
                  <a:txBody>
                    <a:bodyPr/>
                    <a:lstStyle/>
                    <a:p>
                      <a:pPr algn="r" fontAlgn="b"/>
                      <a:r>
                        <a:rPr lang="en-US" sz="2000" b="0" i="0" u="none" strike="noStrike" dirty="0">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dirty="0">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dirty="0">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extLst>
                  <a:ext uri="{0D108BD9-81ED-4DB2-BD59-A6C34878D82A}">
                    <a16:rowId xmlns:a16="http://schemas.microsoft.com/office/drawing/2014/main" val="1518806285"/>
                  </a:ext>
                </a:extLst>
              </a:tr>
              <a:tr h="594890">
                <a:tc>
                  <a:txBody>
                    <a:bodyPr/>
                    <a:lstStyle/>
                    <a:p>
                      <a:pPr algn="ctr" fontAlgn="b"/>
                      <a:r>
                        <a:rPr lang="en-US" sz="1800" b="1" i="0" u="none" strike="noStrike" dirty="0" err="1">
                          <a:solidFill>
                            <a:srgbClr val="5A5959"/>
                          </a:solidFill>
                          <a:effectLst/>
                          <a:latin typeface="Arial Narrow" panose="020B0606020202030204" pitchFamily="34" charset="0"/>
                        </a:rPr>
                        <a:t>Kimbi</a:t>
                      </a:r>
                      <a:r>
                        <a:rPr lang="en-US" sz="1800" b="1" i="0" u="none" strike="noStrike" dirty="0">
                          <a:solidFill>
                            <a:srgbClr val="5A5959"/>
                          </a:solidFill>
                          <a:effectLst/>
                          <a:latin typeface="Arial Narrow" panose="020B0606020202030204" pitchFamily="34" charset="0"/>
                        </a:rPr>
                        <a:t> </a:t>
                      </a:r>
                      <a:r>
                        <a:rPr lang="en-US" sz="1800" b="1" i="0" u="none" strike="noStrike" dirty="0" err="1">
                          <a:solidFill>
                            <a:srgbClr val="5A5959"/>
                          </a:solidFill>
                          <a:effectLst/>
                          <a:latin typeface="Arial Narrow" panose="020B0606020202030204" pitchFamily="34" charset="0"/>
                        </a:rPr>
                        <a:t>Lulenge</a:t>
                      </a:r>
                      <a:endParaRPr lang="en-US" sz="1800" b="1" i="0" u="none" strike="noStrike" dirty="0">
                        <a:solidFill>
                          <a:srgbClr val="5A5959"/>
                        </a:solidFill>
                        <a:effectLst/>
                        <a:latin typeface="Arial Narrow" panose="020B0606020202030204" pitchFamily="34" charset="0"/>
                      </a:endParaRPr>
                    </a:p>
                  </a:txBody>
                  <a:tcPr marL="77758" marR="6480" marT="6480" marB="0" anchor="ctr">
                    <a:lnL>
                      <a:noFill/>
                    </a:lnL>
                    <a:lnR>
                      <a:noFill/>
                    </a:lnR>
                    <a:lnT>
                      <a:noFill/>
                    </a:lnT>
                    <a:lnB>
                      <a:noFill/>
                    </a:lnB>
                  </a:tcPr>
                </a:tc>
                <a:tc>
                  <a:txBody>
                    <a:bodyPr/>
                    <a:lstStyle/>
                    <a:p>
                      <a:pPr algn="r" fontAlgn="b"/>
                      <a:r>
                        <a:rPr lang="en-US" sz="2000" b="0" i="0" u="none" strike="noStrike">
                          <a:solidFill>
                            <a:srgbClr val="58585A"/>
                          </a:solidFill>
                          <a:effectLst/>
                          <a:latin typeface="Arial Narrow" panose="020B0606020202030204" pitchFamily="34" charset="0"/>
                        </a:rPr>
                        <a:t>24%</a:t>
                      </a:r>
                    </a:p>
                  </a:txBody>
                  <a:tcPr marL="6480" marR="6480" marT="6480" marB="0" anchor="b">
                    <a:lnL>
                      <a:noFill/>
                    </a:lnL>
                    <a:lnR>
                      <a:noFill/>
                    </a:lnR>
                    <a:lnT>
                      <a:noFill/>
                    </a:lnT>
                    <a:lnB>
                      <a:noFill/>
                    </a:lnB>
                    <a:solidFill>
                      <a:srgbClr val="F8B5B6"/>
                    </a:solidFill>
                  </a:tcPr>
                </a:tc>
                <a:tc>
                  <a:txBody>
                    <a:bodyPr/>
                    <a:lstStyle/>
                    <a:p>
                      <a:pPr algn="r" fontAlgn="b"/>
                      <a:r>
                        <a:rPr lang="en-US" sz="2000" b="0" i="0" u="none" strike="noStrike">
                          <a:solidFill>
                            <a:srgbClr val="58585A"/>
                          </a:solidFill>
                          <a:effectLst/>
                          <a:latin typeface="Arial Narrow" panose="020B0606020202030204" pitchFamily="34" charset="0"/>
                        </a:rPr>
                        <a:t>52%</a:t>
                      </a:r>
                    </a:p>
                  </a:txBody>
                  <a:tcPr marL="6480" marR="6480" marT="6480" marB="0" anchor="b">
                    <a:lnL>
                      <a:noFill/>
                    </a:lnL>
                    <a:lnR>
                      <a:noFill/>
                    </a:lnR>
                    <a:lnT>
                      <a:noFill/>
                    </a:lnT>
                    <a:lnB>
                      <a:noFill/>
                    </a:lnB>
                    <a:solidFill>
                      <a:srgbClr val="F38989"/>
                    </a:solidFill>
                  </a:tcPr>
                </a:tc>
                <a:tc>
                  <a:txBody>
                    <a:bodyPr/>
                    <a:lstStyle/>
                    <a:p>
                      <a:pPr algn="r" fontAlgn="b"/>
                      <a:r>
                        <a:rPr lang="en-US" sz="2000" b="0" i="0" u="none" strike="noStrike">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dirty="0">
                          <a:solidFill>
                            <a:srgbClr val="58585A"/>
                          </a:solidFill>
                          <a:effectLst/>
                          <a:latin typeface="Arial Narrow" panose="020B0606020202030204" pitchFamily="34" charset="0"/>
                        </a:rPr>
                        <a:t>10%</a:t>
                      </a:r>
                    </a:p>
                  </a:txBody>
                  <a:tcPr marL="6480" marR="6480" marT="6480" marB="0" anchor="b">
                    <a:lnL>
                      <a:noFill/>
                    </a:lnL>
                    <a:lnR>
                      <a:noFill/>
                    </a:lnR>
                    <a:lnT>
                      <a:noFill/>
                    </a:lnT>
                    <a:lnB>
                      <a:noFill/>
                    </a:lnB>
                    <a:solidFill>
                      <a:srgbClr val="FACCCC"/>
                    </a:solidFill>
                  </a:tcPr>
                </a:tc>
                <a:tc>
                  <a:txBody>
                    <a:bodyPr/>
                    <a:lstStyle/>
                    <a:p>
                      <a:pPr algn="r" fontAlgn="b"/>
                      <a:r>
                        <a:rPr lang="en-US" sz="2000" b="0" i="0" u="none" strike="noStrike" dirty="0">
                          <a:solidFill>
                            <a:srgbClr val="58585A"/>
                          </a:solidFill>
                          <a:effectLst/>
                          <a:latin typeface="Arial Narrow" panose="020B0606020202030204" pitchFamily="34" charset="0"/>
                        </a:rPr>
                        <a:t>5%</a:t>
                      </a:r>
                    </a:p>
                  </a:txBody>
                  <a:tcPr marL="6480" marR="6480" marT="6480" marB="0" anchor="b">
                    <a:lnL>
                      <a:noFill/>
                    </a:lnL>
                    <a:lnR>
                      <a:noFill/>
                    </a:lnR>
                    <a:lnT>
                      <a:noFill/>
                    </a:lnT>
                    <a:lnB>
                      <a:noFill/>
                    </a:lnB>
                    <a:solidFill>
                      <a:srgbClr val="FBD3D3"/>
                    </a:solidFill>
                  </a:tcPr>
                </a:tc>
                <a:tc>
                  <a:txBody>
                    <a:bodyPr/>
                    <a:lstStyle/>
                    <a:p>
                      <a:pPr algn="r" fontAlgn="b"/>
                      <a:r>
                        <a:rPr lang="en-US" sz="2000" b="0" i="0" u="none" strike="noStrike" dirty="0">
                          <a:solidFill>
                            <a:srgbClr val="58585A"/>
                          </a:solidFill>
                          <a:effectLst/>
                          <a:latin typeface="Arial Narrow" panose="020B0606020202030204" pitchFamily="34" charset="0"/>
                        </a:rPr>
                        <a:t>10%</a:t>
                      </a:r>
                    </a:p>
                  </a:txBody>
                  <a:tcPr marL="6480" marR="6480" marT="6480" marB="0" anchor="b">
                    <a:lnL>
                      <a:noFill/>
                    </a:lnL>
                    <a:lnR>
                      <a:noFill/>
                    </a:lnR>
                    <a:lnT>
                      <a:noFill/>
                    </a:lnT>
                    <a:lnB>
                      <a:noFill/>
                    </a:lnB>
                    <a:solidFill>
                      <a:srgbClr val="FACCCC"/>
                    </a:solidFill>
                  </a:tcPr>
                </a:tc>
                <a:tc>
                  <a:txBody>
                    <a:bodyPr/>
                    <a:lstStyle/>
                    <a:p>
                      <a:pPr algn="r" fontAlgn="b"/>
                      <a:r>
                        <a:rPr lang="en-US" sz="2000" b="0" i="0" u="none" strike="noStrike" dirty="0">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dirty="0">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extLst>
                  <a:ext uri="{0D108BD9-81ED-4DB2-BD59-A6C34878D82A}">
                    <a16:rowId xmlns:a16="http://schemas.microsoft.com/office/drawing/2014/main" val="760289351"/>
                  </a:ext>
                </a:extLst>
              </a:tr>
              <a:tr h="489955">
                <a:tc>
                  <a:txBody>
                    <a:bodyPr/>
                    <a:lstStyle/>
                    <a:p>
                      <a:pPr algn="ctr" fontAlgn="b"/>
                      <a:r>
                        <a:rPr lang="en-US" sz="1800" b="1" i="0" u="none" strike="noStrike" dirty="0" err="1">
                          <a:solidFill>
                            <a:srgbClr val="5A5959"/>
                          </a:solidFill>
                          <a:effectLst/>
                          <a:latin typeface="Arial Narrow" panose="020B0606020202030204" pitchFamily="34" charset="0"/>
                        </a:rPr>
                        <a:t>Nundu</a:t>
                      </a:r>
                      <a:endParaRPr lang="en-US" sz="1800" b="1" i="0" u="none" strike="noStrike" dirty="0">
                        <a:solidFill>
                          <a:srgbClr val="5A5959"/>
                        </a:solidFill>
                        <a:effectLst/>
                        <a:latin typeface="Arial Narrow" panose="020B0606020202030204" pitchFamily="34" charset="0"/>
                      </a:endParaRPr>
                    </a:p>
                  </a:txBody>
                  <a:tcPr marL="77758" marR="6480" marT="6480" marB="0" anchor="ctr">
                    <a:lnL>
                      <a:noFill/>
                    </a:lnL>
                    <a:lnR>
                      <a:noFill/>
                    </a:lnR>
                    <a:lnT>
                      <a:noFill/>
                    </a:lnT>
                    <a:lnB>
                      <a:noFill/>
                    </a:lnB>
                  </a:tcPr>
                </a:tc>
                <a:tc>
                  <a:txBody>
                    <a:bodyPr/>
                    <a:lstStyle/>
                    <a:p>
                      <a:pPr algn="r" fontAlgn="b"/>
                      <a:r>
                        <a:rPr lang="en-US" sz="2000" b="0" i="0" u="none" strike="noStrike">
                          <a:solidFill>
                            <a:srgbClr val="58585A"/>
                          </a:solidFill>
                          <a:effectLst/>
                          <a:latin typeface="Arial Narrow" panose="020B0606020202030204" pitchFamily="34" charset="0"/>
                        </a:rPr>
                        <a:t>18%</a:t>
                      </a:r>
                    </a:p>
                  </a:txBody>
                  <a:tcPr marL="6480" marR="6480" marT="6480" marB="0" anchor="b">
                    <a:lnL>
                      <a:noFill/>
                    </a:lnL>
                    <a:lnR>
                      <a:noFill/>
                    </a:lnR>
                    <a:lnT>
                      <a:noFill/>
                    </a:lnT>
                    <a:lnB>
                      <a:noFill/>
                    </a:lnB>
                    <a:solidFill>
                      <a:srgbClr val="F9BFBF"/>
                    </a:solidFill>
                  </a:tcPr>
                </a:tc>
                <a:tc>
                  <a:txBody>
                    <a:bodyPr/>
                    <a:lstStyle/>
                    <a:p>
                      <a:pPr algn="r" fontAlgn="b"/>
                      <a:r>
                        <a:rPr lang="en-US" sz="2000" b="0" i="0" u="none" strike="noStrike">
                          <a:solidFill>
                            <a:srgbClr val="58585A"/>
                          </a:solidFill>
                          <a:effectLst/>
                          <a:latin typeface="Arial Narrow" panose="020B0606020202030204" pitchFamily="34" charset="0"/>
                        </a:rPr>
                        <a:t>41%</a:t>
                      </a:r>
                    </a:p>
                  </a:txBody>
                  <a:tcPr marL="6480" marR="6480" marT="6480" marB="0" anchor="b">
                    <a:lnL>
                      <a:noFill/>
                    </a:lnL>
                    <a:lnR>
                      <a:noFill/>
                    </a:lnR>
                    <a:lnT>
                      <a:noFill/>
                    </a:lnT>
                    <a:lnB>
                      <a:noFill/>
                    </a:lnB>
                    <a:solidFill>
                      <a:srgbClr val="F59A9B"/>
                    </a:solidFill>
                  </a:tcPr>
                </a:tc>
                <a:tc>
                  <a:txBody>
                    <a:bodyPr/>
                    <a:lstStyle/>
                    <a:p>
                      <a:pPr algn="r" fontAlgn="b"/>
                      <a:r>
                        <a:rPr lang="en-US" sz="2000" b="0" i="0" u="none" strike="noStrike">
                          <a:solidFill>
                            <a:srgbClr val="58585A"/>
                          </a:solidFill>
                          <a:effectLst/>
                          <a:latin typeface="Arial Narrow" panose="020B0606020202030204" pitchFamily="34" charset="0"/>
                        </a:rPr>
                        <a:t>12%</a:t>
                      </a:r>
                    </a:p>
                  </a:txBody>
                  <a:tcPr marL="6480" marR="6480" marT="6480" marB="0" anchor="b">
                    <a:lnL>
                      <a:noFill/>
                    </a:lnL>
                    <a:lnR>
                      <a:noFill/>
                    </a:lnR>
                    <a:lnT>
                      <a:noFill/>
                    </a:lnT>
                    <a:lnB>
                      <a:noFill/>
                    </a:lnB>
                    <a:solidFill>
                      <a:srgbClr val="FAC8C8"/>
                    </a:solidFill>
                  </a:tcPr>
                </a:tc>
                <a:tc>
                  <a:txBody>
                    <a:bodyPr/>
                    <a:lstStyle/>
                    <a:p>
                      <a:pPr algn="r" fontAlgn="b"/>
                      <a:r>
                        <a:rPr lang="en-US" sz="2000" b="0" i="0" u="none" strike="noStrike">
                          <a:solidFill>
                            <a:srgbClr val="58585A"/>
                          </a:solidFill>
                          <a:effectLst/>
                          <a:latin typeface="Arial Narrow" panose="020B0606020202030204" pitchFamily="34" charset="0"/>
                        </a:rPr>
                        <a:t>6%</a:t>
                      </a:r>
                    </a:p>
                  </a:txBody>
                  <a:tcPr marL="6480" marR="6480" marT="6480" marB="0" anchor="b">
                    <a:lnL>
                      <a:noFill/>
                    </a:lnL>
                    <a:lnR>
                      <a:noFill/>
                    </a:lnR>
                    <a:lnT>
                      <a:noFill/>
                    </a:lnT>
                    <a:lnB>
                      <a:noFill/>
                    </a:lnB>
                    <a:solidFill>
                      <a:srgbClr val="FBD1D1"/>
                    </a:solidFill>
                  </a:tcPr>
                </a:tc>
                <a:tc>
                  <a:txBody>
                    <a:bodyPr/>
                    <a:lstStyle/>
                    <a:p>
                      <a:pPr algn="r" fontAlgn="b"/>
                      <a:r>
                        <a:rPr lang="en-US" sz="2000" b="0" i="0" u="none" strike="noStrike">
                          <a:solidFill>
                            <a:srgbClr val="58585A"/>
                          </a:solidFill>
                          <a:effectLst/>
                          <a:latin typeface="Arial Narrow" panose="020B0606020202030204" pitchFamily="34" charset="0"/>
                        </a:rPr>
                        <a:t>12%</a:t>
                      </a:r>
                    </a:p>
                  </a:txBody>
                  <a:tcPr marL="6480" marR="6480" marT="6480" marB="0" anchor="b">
                    <a:lnL>
                      <a:noFill/>
                    </a:lnL>
                    <a:lnR>
                      <a:noFill/>
                    </a:lnR>
                    <a:lnT>
                      <a:noFill/>
                    </a:lnT>
                    <a:lnB>
                      <a:noFill/>
                    </a:lnB>
                    <a:solidFill>
                      <a:srgbClr val="FAC8C8"/>
                    </a:solidFill>
                  </a:tcPr>
                </a:tc>
                <a:tc>
                  <a:txBody>
                    <a:bodyPr/>
                    <a:lstStyle/>
                    <a:p>
                      <a:pPr algn="r" fontAlgn="b"/>
                      <a:r>
                        <a:rPr lang="en-US" sz="2000" b="0" i="0" u="none" strike="noStrike" dirty="0">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dirty="0">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dirty="0">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extLst>
                  <a:ext uri="{0D108BD9-81ED-4DB2-BD59-A6C34878D82A}">
                    <a16:rowId xmlns:a16="http://schemas.microsoft.com/office/drawing/2014/main" val="99718271"/>
                  </a:ext>
                </a:extLst>
              </a:tr>
              <a:tr h="489955">
                <a:tc>
                  <a:txBody>
                    <a:bodyPr/>
                    <a:lstStyle/>
                    <a:p>
                      <a:pPr algn="ctr" fontAlgn="b"/>
                      <a:r>
                        <a:rPr lang="en-US" sz="1800" b="1" i="0" u="none" strike="noStrike" dirty="0" err="1">
                          <a:solidFill>
                            <a:srgbClr val="5A5959"/>
                          </a:solidFill>
                          <a:effectLst/>
                          <a:latin typeface="Arial Narrow" panose="020B0606020202030204" pitchFamily="34" charset="0"/>
                        </a:rPr>
                        <a:t>Shabunda</a:t>
                      </a:r>
                      <a:endParaRPr lang="en-US" sz="1800" b="1" i="0" u="none" strike="noStrike" dirty="0">
                        <a:solidFill>
                          <a:srgbClr val="5A5959"/>
                        </a:solidFill>
                        <a:effectLst/>
                        <a:latin typeface="Arial Narrow" panose="020B0606020202030204" pitchFamily="34" charset="0"/>
                      </a:endParaRPr>
                    </a:p>
                  </a:txBody>
                  <a:tcPr marL="77758" marR="6480" marT="6480" marB="0" anchor="ctr">
                    <a:lnL>
                      <a:noFill/>
                    </a:lnL>
                    <a:lnR>
                      <a:noFill/>
                    </a:lnR>
                    <a:lnT>
                      <a:noFill/>
                    </a:lnT>
                    <a:lnB>
                      <a:noFill/>
                    </a:lnB>
                  </a:tcPr>
                </a:tc>
                <a:tc>
                  <a:txBody>
                    <a:bodyPr/>
                    <a:lstStyle/>
                    <a:p>
                      <a:pPr algn="r" fontAlgn="b"/>
                      <a:r>
                        <a:rPr lang="en-US" sz="2000" b="0" i="0" u="none" strike="noStrike">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a:solidFill>
                            <a:srgbClr val="58585A"/>
                          </a:solidFill>
                          <a:effectLst/>
                          <a:latin typeface="Arial Narrow" panose="020B0606020202030204" pitchFamily="34" charset="0"/>
                        </a:rPr>
                        <a:t>23%</a:t>
                      </a:r>
                    </a:p>
                  </a:txBody>
                  <a:tcPr marL="6480" marR="6480" marT="6480" marB="0" anchor="b">
                    <a:lnL>
                      <a:noFill/>
                    </a:lnL>
                    <a:lnR>
                      <a:noFill/>
                    </a:lnR>
                    <a:lnT>
                      <a:noFill/>
                    </a:lnT>
                    <a:lnB>
                      <a:noFill/>
                    </a:lnB>
                    <a:solidFill>
                      <a:srgbClr val="F8B6B7"/>
                    </a:solidFill>
                  </a:tcPr>
                </a:tc>
                <a:tc>
                  <a:txBody>
                    <a:bodyPr/>
                    <a:lstStyle/>
                    <a:p>
                      <a:pPr algn="r" fontAlgn="b"/>
                      <a:r>
                        <a:rPr lang="en-US" sz="2000" b="0" i="0" u="none" strike="noStrike">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a:solidFill>
                            <a:srgbClr val="58585A"/>
                          </a:solidFill>
                          <a:effectLst/>
                          <a:latin typeface="Arial Narrow" panose="020B0606020202030204" pitchFamily="34" charset="0"/>
                        </a:rPr>
                        <a:t>8%</a:t>
                      </a:r>
                    </a:p>
                  </a:txBody>
                  <a:tcPr marL="6480" marR="6480" marT="6480" marB="0" anchor="b">
                    <a:lnL>
                      <a:noFill/>
                    </a:lnL>
                    <a:lnR>
                      <a:noFill/>
                    </a:lnR>
                    <a:lnT>
                      <a:noFill/>
                    </a:lnT>
                    <a:lnB>
                      <a:noFill/>
                    </a:lnB>
                    <a:solidFill>
                      <a:srgbClr val="FACECF"/>
                    </a:solidFill>
                  </a:tcPr>
                </a:tc>
                <a:tc>
                  <a:txBody>
                    <a:bodyPr/>
                    <a:lstStyle/>
                    <a:p>
                      <a:pPr algn="r" fontAlgn="b"/>
                      <a:r>
                        <a:rPr lang="en-US" sz="2000" b="0" i="0" u="none" strike="noStrike">
                          <a:solidFill>
                            <a:srgbClr val="58585A"/>
                          </a:solidFill>
                          <a:effectLst/>
                          <a:latin typeface="Arial Narrow" panose="020B0606020202030204" pitchFamily="34" charset="0"/>
                        </a:rPr>
                        <a:t>62%</a:t>
                      </a:r>
                    </a:p>
                  </a:txBody>
                  <a:tcPr marL="6480" marR="6480" marT="6480" marB="0" anchor="b">
                    <a:lnL>
                      <a:noFill/>
                    </a:lnL>
                    <a:lnR>
                      <a:noFill/>
                    </a:lnR>
                    <a:lnT>
                      <a:noFill/>
                    </a:lnT>
                    <a:lnB>
                      <a:noFill/>
                    </a:lnB>
                    <a:solidFill>
                      <a:srgbClr val="F27A7B"/>
                    </a:solidFill>
                  </a:tcPr>
                </a:tc>
                <a:tc>
                  <a:txBody>
                    <a:bodyPr/>
                    <a:lstStyle/>
                    <a:p>
                      <a:pPr algn="r" fontAlgn="b"/>
                      <a:r>
                        <a:rPr lang="en-US" sz="2000" b="0" i="0" u="none" strike="noStrike">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dirty="0">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dirty="0">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extLst>
                  <a:ext uri="{0D108BD9-81ED-4DB2-BD59-A6C34878D82A}">
                    <a16:rowId xmlns:a16="http://schemas.microsoft.com/office/drawing/2014/main" val="56883493"/>
                  </a:ext>
                </a:extLst>
              </a:tr>
              <a:tr h="489955">
                <a:tc>
                  <a:txBody>
                    <a:bodyPr/>
                    <a:lstStyle/>
                    <a:p>
                      <a:pPr algn="ctr" fontAlgn="b"/>
                      <a:r>
                        <a:rPr lang="en-US" sz="1800" b="1" i="0" u="none" strike="noStrike" dirty="0" err="1">
                          <a:solidFill>
                            <a:srgbClr val="5A5959"/>
                          </a:solidFill>
                          <a:effectLst/>
                          <a:latin typeface="Arial Narrow" panose="020B0606020202030204" pitchFamily="34" charset="0"/>
                        </a:rPr>
                        <a:t>Uvira</a:t>
                      </a:r>
                      <a:endParaRPr lang="en-US" sz="1800" b="1" i="0" u="none" strike="noStrike" dirty="0">
                        <a:solidFill>
                          <a:srgbClr val="5A5959"/>
                        </a:solidFill>
                        <a:effectLst/>
                        <a:latin typeface="Arial Narrow" panose="020B0606020202030204" pitchFamily="34" charset="0"/>
                      </a:endParaRPr>
                    </a:p>
                  </a:txBody>
                  <a:tcPr marL="77758" marR="6480" marT="6480" marB="0" anchor="ctr">
                    <a:lnL>
                      <a:noFill/>
                    </a:lnL>
                    <a:lnR>
                      <a:noFill/>
                    </a:lnR>
                    <a:lnT>
                      <a:noFill/>
                    </a:lnT>
                    <a:lnB>
                      <a:noFill/>
                    </a:lnB>
                  </a:tcPr>
                </a:tc>
                <a:tc>
                  <a:txBody>
                    <a:bodyPr/>
                    <a:lstStyle/>
                    <a:p>
                      <a:pPr algn="r" fontAlgn="b"/>
                      <a:r>
                        <a:rPr lang="en-US" sz="2000" b="0" i="0" u="none" strike="noStrike">
                          <a:solidFill>
                            <a:srgbClr val="58585A"/>
                          </a:solidFill>
                          <a:effectLst/>
                          <a:latin typeface="Arial Narrow" panose="020B0606020202030204" pitchFamily="34" charset="0"/>
                        </a:rPr>
                        <a:t>6%</a:t>
                      </a:r>
                    </a:p>
                  </a:txBody>
                  <a:tcPr marL="6480" marR="6480" marT="6480" marB="0" anchor="b">
                    <a:lnL>
                      <a:noFill/>
                    </a:lnL>
                    <a:lnR>
                      <a:noFill/>
                    </a:lnR>
                    <a:lnT>
                      <a:noFill/>
                    </a:lnT>
                    <a:lnB>
                      <a:noFill/>
                    </a:lnB>
                    <a:solidFill>
                      <a:srgbClr val="FBD2D2"/>
                    </a:solidFill>
                  </a:tcPr>
                </a:tc>
                <a:tc>
                  <a:txBody>
                    <a:bodyPr/>
                    <a:lstStyle/>
                    <a:p>
                      <a:pPr algn="r" fontAlgn="b"/>
                      <a:r>
                        <a:rPr lang="en-US" sz="2000" b="0" i="0" u="none" strike="noStrike">
                          <a:solidFill>
                            <a:srgbClr val="58585A"/>
                          </a:solidFill>
                          <a:effectLst/>
                          <a:latin typeface="Arial Narrow" panose="020B0606020202030204" pitchFamily="34" charset="0"/>
                        </a:rPr>
                        <a:t>83%</a:t>
                      </a:r>
                    </a:p>
                  </a:txBody>
                  <a:tcPr marL="6480" marR="6480" marT="6480" marB="0" anchor="b">
                    <a:lnL>
                      <a:noFill/>
                    </a:lnL>
                    <a:lnR>
                      <a:noFill/>
                    </a:lnR>
                    <a:lnT>
                      <a:noFill/>
                    </a:lnT>
                    <a:lnB>
                      <a:noFill/>
                    </a:lnB>
                    <a:solidFill>
                      <a:srgbClr val="EE5859"/>
                    </a:solidFill>
                  </a:tcPr>
                </a:tc>
                <a:tc>
                  <a:txBody>
                    <a:bodyPr/>
                    <a:lstStyle/>
                    <a:p>
                      <a:pPr algn="r" fontAlgn="b"/>
                      <a:r>
                        <a:rPr lang="en-US" sz="2000" b="0" i="0" u="none" strike="noStrike">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a:solidFill>
                            <a:srgbClr val="58585A"/>
                          </a:solidFill>
                          <a:effectLst/>
                          <a:latin typeface="Arial Narrow" panose="020B0606020202030204" pitchFamily="34" charset="0"/>
                        </a:rPr>
                        <a:t>6%</a:t>
                      </a:r>
                    </a:p>
                  </a:txBody>
                  <a:tcPr marL="6480" marR="6480" marT="6480" marB="0" anchor="b">
                    <a:lnL>
                      <a:noFill/>
                    </a:lnL>
                    <a:lnR>
                      <a:noFill/>
                    </a:lnR>
                    <a:lnT>
                      <a:noFill/>
                    </a:lnT>
                    <a:lnB>
                      <a:noFill/>
                    </a:lnB>
                    <a:solidFill>
                      <a:srgbClr val="FBD2D2"/>
                    </a:solidFill>
                  </a:tcPr>
                </a:tc>
                <a:tc>
                  <a:txBody>
                    <a:bodyPr/>
                    <a:lstStyle/>
                    <a:p>
                      <a:pPr algn="r" fontAlgn="b"/>
                      <a:r>
                        <a:rPr lang="en-US" sz="2000" b="0" i="0" u="none" strike="noStrike">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a:solidFill>
                            <a:srgbClr val="58585A"/>
                          </a:solidFill>
                          <a:effectLst/>
                          <a:latin typeface="Arial Narrow" panose="020B0606020202030204" pitchFamily="34" charset="0"/>
                        </a:rPr>
                        <a:t>6%</a:t>
                      </a:r>
                    </a:p>
                  </a:txBody>
                  <a:tcPr marL="6480" marR="6480" marT="6480" marB="0" anchor="b">
                    <a:lnL>
                      <a:noFill/>
                    </a:lnL>
                    <a:lnR>
                      <a:noFill/>
                    </a:lnR>
                    <a:lnT>
                      <a:noFill/>
                    </a:lnT>
                    <a:lnB>
                      <a:noFill/>
                    </a:lnB>
                    <a:solidFill>
                      <a:srgbClr val="FBD2D2"/>
                    </a:solidFill>
                  </a:tcPr>
                </a:tc>
                <a:tc>
                  <a:txBody>
                    <a:bodyPr/>
                    <a:lstStyle/>
                    <a:p>
                      <a:pPr algn="r" fontAlgn="b"/>
                      <a:r>
                        <a:rPr lang="en-US" sz="2000" b="0" i="0" u="none" strike="noStrike">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tc>
                  <a:txBody>
                    <a:bodyPr/>
                    <a:lstStyle/>
                    <a:p>
                      <a:pPr algn="r" fontAlgn="b"/>
                      <a:r>
                        <a:rPr lang="en-US" sz="2000" b="0" i="0" u="none" strike="noStrike" dirty="0">
                          <a:solidFill>
                            <a:srgbClr val="58585A"/>
                          </a:solidFill>
                          <a:effectLst/>
                          <a:latin typeface="Arial Narrow" panose="020B0606020202030204" pitchFamily="34" charset="0"/>
                        </a:rPr>
                        <a:t>0%</a:t>
                      </a:r>
                    </a:p>
                  </a:txBody>
                  <a:tcPr marL="6480" marR="6480" marT="6480" marB="0" anchor="b">
                    <a:lnL>
                      <a:noFill/>
                    </a:lnL>
                    <a:lnR>
                      <a:noFill/>
                    </a:lnR>
                    <a:lnT>
                      <a:noFill/>
                    </a:lnT>
                    <a:lnB>
                      <a:noFill/>
                    </a:lnB>
                    <a:solidFill>
                      <a:srgbClr val="FBDADA"/>
                    </a:solidFill>
                  </a:tcPr>
                </a:tc>
                <a:extLst>
                  <a:ext uri="{0D108BD9-81ED-4DB2-BD59-A6C34878D82A}">
                    <a16:rowId xmlns:a16="http://schemas.microsoft.com/office/drawing/2014/main" val="1971871292"/>
                  </a:ext>
                </a:extLst>
              </a:tr>
            </a:tbl>
          </a:graphicData>
        </a:graphic>
      </p:graphicFrame>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27350557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755" y="174170"/>
            <a:ext cx="7947718" cy="673028"/>
          </a:xfrm>
        </p:spPr>
        <p:txBody>
          <a:bodyPr>
            <a:normAutofit fontScale="90000"/>
          </a:bodyPr>
          <a:lstStyle/>
          <a:p>
            <a:r>
              <a:rPr lang="fr-FR" sz="4000" b="0" noProof="0" dirty="0"/>
              <a:t>Stratégies d’adaptation face au manque d’eau </a:t>
            </a:r>
          </a:p>
        </p:txBody>
      </p:sp>
      <p:sp>
        <p:nvSpPr>
          <p:cNvPr id="7" name="TextBox 6"/>
          <p:cNvSpPr txBox="1"/>
          <p:nvPr/>
        </p:nvSpPr>
        <p:spPr>
          <a:xfrm>
            <a:off x="233755" y="745171"/>
            <a:ext cx="8184688" cy="830997"/>
          </a:xfrm>
          <a:prstGeom prst="rect">
            <a:avLst/>
          </a:prstGeom>
          <a:noFill/>
        </p:spPr>
        <p:txBody>
          <a:bodyPr wrap="square" rtlCol="0">
            <a:spAutoFit/>
          </a:bodyPr>
          <a:lstStyle/>
          <a:p>
            <a:r>
              <a:rPr lang="fr-FR" sz="2400" b="1" dirty="0">
                <a:solidFill>
                  <a:srgbClr val="5A5959"/>
                </a:solidFill>
              </a:rPr>
              <a:t>Stratégies adoptées par les populations pour faire face au manque </a:t>
            </a:r>
            <a:r>
              <a:rPr lang="fr-FR" sz="2400" b="1" dirty="0" smtClean="0">
                <a:solidFill>
                  <a:srgbClr val="5A5959"/>
                </a:solidFill>
              </a:rPr>
              <a:t>d’eau potable, </a:t>
            </a:r>
            <a:r>
              <a:rPr lang="fr-FR" sz="2400" b="1" dirty="0">
                <a:solidFill>
                  <a:srgbClr val="5A5959"/>
                </a:solidFill>
              </a:rPr>
              <a:t>en % d’AS : </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graphicFrame>
        <p:nvGraphicFramePr>
          <p:cNvPr id="12" name="Content Placeholder 11"/>
          <p:cNvGraphicFramePr>
            <a:graphicFrameLocks noGrp="1"/>
          </p:cNvGraphicFramePr>
          <p:nvPr>
            <p:ph idx="1"/>
            <p:extLst>
              <p:ext uri="{D42A27DB-BD31-4B8C-83A1-F6EECF244321}">
                <p14:modId xmlns:p14="http://schemas.microsoft.com/office/powerpoint/2010/main" val="322529276"/>
              </p:ext>
            </p:extLst>
          </p:nvPr>
        </p:nvGraphicFramePr>
        <p:xfrm>
          <a:off x="0" y="1674858"/>
          <a:ext cx="8418444" cy="4903253"/>
        </p:xfrm>
        <a:graphic>
          <a:graphicData uri="http://schemas.openxmlformats.org/drawingml/2006/table">
            <a:tbl>
              <a:tblPr/>
              <a:tblGrid>
                <a:gridCol w="1314450">
                  <a:extLst>
                    <a:ext uri="{9D8B030D-6E8A-4147-A177-3AD203B41FA5}">
                      <a16:colId xmlns:a16="http://schemas.microsoft.com/office/drawing/2014/main" val="191605718"/>
                    </a:ext>
                  </a:extLst>
                </a:gridCol>
                <a:gridCol w="1924050">
                  <a:extLst>
                    <a:ext uri="{9D8B030D-6E8A-4147-A177-3AD203B41FA5}">
                      <a16:colId xmlns:a16="http://schemas.microsoft.com/office/drawing/2014/main" val="199040883"/>
                    </a:ext>
                  </a:extLst>
                </a:gridCol>
                <a:gridCol w="1776743">
                  <a:extLst>
                    <a:ext uri="{9D8B030D-6E8A-4147-A177-3AD203B41FA5}">
                      <a16:colId xmlns:a16="http://schemas.microsoft.com/office/drawing/2014/main" val="2153167"/>
                    </a:ext>
                  </a:extLst>
                </a:gridCol>
                <a:gridCol w="776168">
                  <a:extLst>
                    <a:ext uri="{9D8B030D-6E8A-4147-A177-3AD203B41FA5}">
                      <a16:colId xmlns:a16="http://schemas.microsoft.com/office/drawing/2014/main" val="755437953"/>
                    </a:ext>
                  </a:extLst>
                </a:gridCol>
                <a:gridCol w="1268737">
                  <a:extLst>
                    <a:ext uri="{9D8B030D-6E8A-4147-A177-3AD203B41FA5}">
                      <a16:colId xmlns:a16="http://schemas.microsoft.com/office/drawing/2014/main" val="1589229408"/>
                    </a:ext>
                  </a:extLst>
                </a:gridCol>
                <a:gridCol w="1358296">
                  <a:extLst>
                    <a:ext uri="{9D8B030D-6E8A-4147-A177-3AD203B41FA5}">
                      <a16:colId xmlns:a16="http://schemas.microsoft.com/office/drawing/2014/main" val="2740578363"/>
                    </a:ext>
                  </a:extLst>
                </a:gridCol>
              </a:tblGrid>
              <a:tr h="673546">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r>
                        <a:rPr lang="fr-FR" sz="2000" b="1" i="0" u="none" strike="noStrike" dirty="0">
                          <a:solidFill>
                            <a:srgbClr val="5A5959"/>
                          </a:solidFill>
                          <a:effectLst/>
                          <a:latin typeface="Arial Narrow" panose="020B0606020202030204" pitchFamily="34" charset="0"/>
                        </a:rPr>
                        <a:t>Collecte eau de moindre qualité</a:t>
                      </a:r>
                    </a:p>
                  </a:txBody>
                  <a:tcPr marL="7620" marR="7620" marT="7620" marB="0" anchor="ctr">
                    <a:lnL>
                      <a:noFill/>
                    </a:lnL>
                    <a:lnR>
                      <a:noFill/>
                    </a:lnR>
                    <a:lnT>
                      <a:noFill/>
                    </a:lnT>
                    <a:lnB>
                      <a:noFill/>
                    </a:lnB>
                  </a:tcPr>
                </a:tc>
                <a:tc>
                  <a:txBody>
                    <a:bodyPr/>
                    <a:lstStyle/>
                    <a:p>
                      <a:pPr algn="ctr" fontAlgn="b"/>
                      <a:r>
                        <a:rPr lang="fr-FR" sz="2000" b="1" i="0" u="none" strike="noStrike" dirty="0">
                          <a:solidFill>
                            <a:srgbClr val="5A5959"/>
                          </a:solidFill>
                          <a:effectLst/>
                          <a:latin typeface="Arial Narrow" panose="020B0606020202030204" pitchFamily="34" charset="0"/>
                        </a:rPr>
                        <a:t>Aller point d'eau moins accessible</a:t>
                      </a:r>
                    </a:p>
                  </a:txBody>
                  <a:tcPr marL="7620" marR="7620" marT="7620" marB="0" anchor="ctr">
                    <a:lnL>
                      <a:noFill/>
                    </a:lnL>
                    <a:lnR>
                      <a:noFill/>
                    </a:lnR>
                    <a:lnT>
                      <a:noFill/>
                    </a:lnT>
                    <a:lnB>
                      <a:noFill/>
                    </a:lnB>
                  </a:tcPr>
                </a:tc>
                <a:tc>
                  <a:txBody>
                    <a:bodyPr/>
                    <a:lstStyle/>
                    <a:p>
                      <a:pPr algn="ctr" fontAlgn="b"/>
                      <a:r>
                        <a:rPr lang="en-US" sz="2000" b="1" i="0" u="none" strike="noStrike" dirty="0">
                          <a:solidFill>
                            <a:srgbClr val="5A5959"/>
                          </a:solidFill>
                          <a:effectLst/>
                          <a:latin typeface="Arial Narrow" panose="020B0606020202030204" pitchFamily="34" charset="0"/>
                        </a:rPr>
                        <a:t>Ne </a:t>
                      </a:r>
                      <a:r>
                        <a:rPr lang="en-US" sz="2000" b="1" i="0" u="none" strike="noStrike" dirty="0" err="1">
                          <a:solidFill>
                            <a:srgbClr val="5A5959"/>
                          </a:solidFill>
                          <a:effectLst/>
                          <a:latin typeface="Arial Narrow" panose="020B0606020202030204" pitchFamily="34" charset="0"/>
                        </a:rPr>
                        <a:t>sait</a:t>
                      </a:r>
                      <a:r>
                        <a:rPr lang="en-US" sz="2000" b="1" i="0" u="none" strike="noStrike" dirty="0">
                          <a:solidFill>
                            <a:srgbClr val="5A5959"/>
                          </a:solidFill>
                          <a:effectLst/>
                          <a:latin typeface="Arial Narrow" panose="020B0606020202030204" pitchFamily="34" charset="0"/>
                        </a:rPr>
                        <a:t> pas</a:t>
                      </a:r>
                    </a:p>
                  </a:txBody>
                  <a:tcPr marL="7620" marR="7620" marT="7620" marB="0" anchor="ctr">
                    <a:lnL>
                      <a:noFill/>
                    </a:lnL>
                    <a:lnR>
                      <a:noFill/>
                    </a:lnR>
                    <a:lnT>
                      <a:noFill/>
                    </a:lnT>
                    <a:lnB>
                      <a:noFill/>
                    </a:lnB>
                  </a:tcPr>
                </a:tc>
                <a:tc>
                  <a:txBody>
                    <a:bodyPr/>
                    <a:lstStyle/>
                    <a:p>
                      <a:pPr algn="ctr" fontAlgn="b"/>
                      <a:r>
                        <a:rPr lang="en-US" sz="2000" b="1" i="0" u="none" strike="noStrike" dirty="0" err="1">
                          <a:solidFill>
                            <a:srgbClr val="5A5959"/>
                          </a:solidFill>
                          <a:effectLst/>
                          <a:latin typeface="Arial Narrow" panose="020B0606020202030204" pitchFamily="34" charset="0"/>
                        </a:rPr>
                        <a:t>Réduction</a:t>
                      </a:r>
                      <a:r>
                        <a:rPr lang="en-US" sz="2000" b="1" i="0" u="none" strike="noStrike" dirty="0">
                          <a:solidFill>
                            <a:srgbClr val="5A5959"/>
                          </a:solidFill>
                          <a:effectLst/>
                          <a:latin typeface="Arial Narrow" panose="020B0606020202030204" pitchFamily="34" charset="0"/>
                        </a:rPr>
                        <a:t> de </a:t>
                      </a:r>
                      <a:r>
                        <a:rPr lang="en-US" sz="2000" b="1" i="0" u="none" strike="noStrike" dirty="0" err="1">
                          <a:solidFill>
                            <a:srgbClr val="5A5959"/>
                          </a:solidFill>
                          <a:effectLst/>
                          <a:latin typeface="Arial Narrow" panose="020B0606020202030204" pitchFamily="34" charset="0"/>
                        </a:rPr>
                        <a:t>boisson</a:t>
                      </a:r>
                      <a:endParaRPr lang="en-US" sz="2000" b="1" i="0" u="none" strike="noStrike" dirty="0">
                        <a:solidFill>
                          <a:srgbClr val="5A5959"/>
                        </a:solidFill>
                        <a:effectLst/>
                        <a:latin typeface="Arial Narrow" panose="020B0606020202030204" pitchFamily="34" charset="0"/>
                      </a:endParaRPr>
                    </a:p>
                  </a:txBody>
                  <a:tcPr marL="7620" marR="7620" marT="7620" marB="0" anchor="ctr">
                    <a:lnL>
                      <a:noFill/>
                    </a:lnL>
                    <a:lnR>
                      <a:noFill/>
                    </a:lnR>
                    <a:lnT>
                      <a:noFill/>
                    </a:lnT>
                    <a:lnB>
                      <a:noFill/>
                    </a:lnB>
                  </a:tcPr>
                </a:tc>
                <a:tc>
                  <a:txBody>
                    <a:bodyPr/>
                    <a:lstStyle/>
                    <a:p>
                      <a:pPr algn="ctr" fontAlgn="b"/>
                      <a:r>
                        <a:rPr lang="en-US" sz="2000" b="1" i="0" u="none" strike="noStrike" dirty="0" err="1">
                          <a:solidFill>
                            <a:srgbClr val="5A5959"/>
                          </a:solidFill>
                          <a:effectLst/>
                          <a:latin typeface="Arial Narrow" panose="020B0606020202030204" pitchFamily="34" charset="0"/>
                        </a:rPr>
                        <a:t>Réduction</a:t>
                      </a:r>
                      <a:r>
                        <a:rPr lang="en-US" sz="2000" b="1" i="0" u="none" strike="noStrike" dirty="0">
                          <a:solidFill>
                            <a:srgbClr val="5A5959"/>
                          </a:solidFill>
                          <a:effectLst/>
                          <a:latin typeface="Arial Narrow" panose="020B0606020202030204" pitchFamily="34" charset="0"/>
                        </a:rPr>
                        <a:t> de </a:t>
                      </a:r>
                      <a:r>
                        <a:rPr lang="en-US" sz="2000" b="1" i="0" u="none" strike="noStrike" dirty="0" err="1">
                          <a:solidFill>
                            <a:srgbClr val="5A5959"/>
                          </a:solidFill>
                          <a:effectLst/>
                          <a:latin typeface="Arial Narrow" panose="020B0606020202030204" pitchFamily="34" charset="0"/>
                        </a:rPr>
                        <a:t>l'hygiène</a:t>
                      </a:r>
                      <a:endParaRPr lang="en-US" sz="2000" b="1" i="0" u="none" strike="noStrike" dirty="0">
                        <a:solidFill>
                          <a:srgbClr val="5A5959"/>
                        </a:solidFill>
                        <a:effectLst/>
                        <a:latin typeface="Arial Narrow" panose="020B0606020202030204" pitchFamily="34" charset="0"/>
                      </a:endParaRPr>
                    </a:p>
                  </a:txBody>
                  <a:tcPr marL="7620" marR="7620" marT="7620" marB="0" anchor="ctr">
                    <a:lnL>
                      <a:noFill/>
                    </a:lnL>
                    <a:lnR>
                      <a:noFill/>
                    </a:lnR>
                    <a:lnT>
                      <a:noFill/>
                    </a:lnT>
                    <a:lnB>
                      <a:noFill/>
                    </a:lnB>
                  </a:tcPr>
                </a:tc>
                <a:extLst>
                  <a:ext uri="{0D108BD9-81ED-4DB2-BD59-A6C34878D82A}">
                    <a16:rowId xmlns:a16="http://schemas.microsoft.com/office/drawing/2014/main" val="1317454781"/>
                  </a:ext>
                </a:extLst>
              </a:tr>
              <a:tr h="498923">
                <a:tc>
                  <a:txBody>
                    <a:bodyPr/>
                    <a:lstStyle/>
                    <a:p>
                      <a:pPr algn="ctr" fontAlgn="b"/>
                      <a:r>
                        <a:rPr lang="en-US" sz="2000" b="1" i="0" u="none" strike="noStrike" dirty="0" err="1">
                          <a:solidFill>
                            <a:srgbClr val="5A5959"/>
                          </a:solidFill>
                          <a:effectLst/>
                          <a:latin typeface="Arial Narrow" panose="020B0606020202030204" pitchFamily="34" charset="0"/>
                        </a:rPr>
                        <a:t>Kabam</a:t>
                      </a:r>
                      <a:r>
                        <a:rPr lang="en-US" sz="2000" b="1" i="0" u="none" strike="noStrike" dirty="0">
                          <a:solidFill>
                            <a:srgbClr val="5A5959"/>
                          </a:solidFill>
                          <a:effectLst/>
                          <a:latin typeface="Arial Narrow" panose="020B0606020202030204" pitchFamily="34" charset="0"/>
                        </a:rPr>
                        <a:t>.</a:t>
                      </a:r>
                    </a:p>
                  </a:txBody>
                  <a:tcPr marR="7620" marT="7620" marB="0" anchor="ctr">
                    <a:lnL>
                      <a:noFill/>
                    </a:lnL>
                    <a:lnR>
                      <a:noFill/>
                    </a:lnR>
                    <a:lnT>
                      <a:noFill/>
                    </a:lnT>
                    <a:lnB>
                      <a:noFill/>
                    </a:lnB>
                  </a:tcPr>
                </a:tc>
                <a:tc>
                  <a:txBody>
                    <a:bodyPr/>
                    <a:lstStyle/>
                    <a:p>
                      <a:pPr algn="r" fontAlgn="b"/>
                      <a:r>
                        <a:rPr lang="en-US" sz="2000" b="0" i="0" u="none" strike="noStrike" dirty="0">
                          <a:solidFill>
                            <a:srgbClr val="58585A"/>
                          </a:solidFill>
                          <a:effectLst/>
                          <a:latin typeface="Arial Narrow" panose="020B0606020202030204" pitchFamily="34" charset="0"/>
                        </a:rPr>
                        <a:t>15%</a:t>
                      </a:r>
                    </a:p>
                  </a:txBody>
                  <a:tcPr marL="7620" marR="7620" marT="7620" marB="0" anchor="b">
                    <a:lnL>
                      <a:noFill/>
                    </a:lnL>
                    <a:lnR>
                      <a:noFill/>
                    </a:lnR>
                    <a:lnT>
                      <a:noFill/>
                    </a:lnT>
                    <a:lnB>
                      <a:noFill/>
                    </a:lnB>
                    <a:solidFill>
                      <a:srgbClr val="F9C3C3"/>
                    </a:solidFill>
                  </a:tcPr>
                </a:tc>
                <a:tc>
                  <a:txBody>
                    <a:bodyPr/>
                    <a:lstStyle/>
                    <a:p>
                      <a:pPr algn="r" fontAlgn="b"/>
                      <a:r>
                        <a:rPr lang="en-US" sz="2000" b="0" i="0" u="none" strike="noStrike">
                          <a:solidFill>
                            <a:srgbClr val="58585A"/>
                          </a:solidFill>
                          <a:effectLst/>
                          <a:latin typeface="Arial Narrow" panose="020B0606020202030204" pitchFamily="34" charset="0"/>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a:solidFill>
                            <a:srgbClr val="58585A"/>
                          </a:solidFill>
                          <a:effectLst/>
                          <a:latin typeface="Arial Narrow" panose="020B0606020202030204" pitchFamily="34" charset="0"/>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a:solidFill>
                            <a:srgbClr val="58585A"/>
                          </a:solidFill>
                          <a:effectLst/>
                          <a:latin typeface="Arial Narrow" panose="020B0606020202030204" pitchFamily="34" charset="0"/>
                        </a:rPr>
                        <a:t>38%</a:t>
                      </a:r>
                    </a:p>
                  </a:txBody>
                  <a:tcPr marL="7620" marR="7620" marT="7620" marB="0" anchor="b">
                    <a:lnL>
                      <a:noFill/>
                    </a:lnL>
                    <a:lnR>
                      <a:noFill/>
                    </a:lnR>
                    <a:lnT>
                      <a:noFill/>
                    </a:lnT>
                    <a:lnB>
                      <a:noFill/>
                    </a:lnB>
                    <a:solidFill>
                      <a:srgbClr val="F69FA0"/>
                    </a:solidFill>
                  </a:tcPr>
                </a:tc>
                <a:tc>
                  <a:txBody>
                    <a:bodyPr/>
                    <a:lstStyle/>
                    <a:p>
                      <a:pPr algn="r" fontAlgn="b"/>
                      <a:r>
                        <a:rPr lang="en-US" sz="2000" b="0" i="0" u="none" strike="noStrike" dirty="0">
                          <a:solidFill>
                            <a:srgbClr val="58585A"/>
                          </a:solidFill>
                          <a:effectLst/>
                          <a:latin typeface="Arial Narrow" panose="020B0606020202030204" pitchFamily="34" charset="0"/>
                        </a:rPr>
                        <a:t>85%</a:t>
                      </a:r>
                    </a:p>
                  </a:txBody>
                  <a:tcPr marL="7620" marR="7620" marT="7620" marB="0" anchor="b">
                    <a:lnL>
                      <a:noFill/>
                    </a:lnL>
                    <a:lnR>
                      <a:noFill/>
                    </a:lnR>
                    <a:lnT>
                      <a:noFill/>
                    </a:lnT>
                    <a:lnB>
                      <a:noFill/>
                    </a:lnB>
                    <a:solidFill>
                      <a:srgbClr val="EE5859"/>
                    </a:solidFill>
                  </a:tcPr>
                </a:tc>
                <a:extLst>
                  <a:ext uri="{0D108BD9-81ED-4DB2-BD59-A6C34878D82A}">
                    <a16:rowId xmlns:a16="http://schemas.microsoft.com/office/drawing/2014/main" val="1885665623"/>
                  </a:ext>
                </a:extLst>
              </a:tr>
              <a:tr h="562623">
                <a:tc>
                  <a:txBody>
                    <a:bodyPr/>
                    <a:lstStyle/>
                    <a:p>
                      <a:pPr algn="ctr" fontAlgn="b"/>
                      <a:r>
                        <a:rPr lang="en-US" sz="2000" b="1" i="0" u="none" strike="noStrike" dirty="0" err="1">
                          <a:solidFill>
                            <a:srgbClr val="5A5959"/>
                          </a:solidFill>
                          <a:effectLst/>
                          <a:latin typeface="Arial Narrow" panose="020B0606020202030204" pitchFamily="34" charset="0"/>
                        </a:rPr>
                        <a:t>Saramabila</a:t>
                      </a:r>
                      <a:endParaRPr lang="en-US" sz="2000" b="1" i="0" u="none" strike="noStrike" dirty="0">
                        <a:solidFill>
                          <a:srgbClr val="5A5959"/>
                        </a:solidFill>
                        <a:effectLst/>
                        <a:latin typeface="Arial Narrow" panose="020B0606020202030204" pitchFamily="34" charset="0"/>
                      </a:endParaRPr>
                    </a:p>
                  </a:txBody>
                  <a:tcPr marR="7620" marT="7620" marB="0" anchor="ctr">
                    <a:lnL>
                      <a:noFill/>
                    </a:lnL>
                    <a:lnR>
                      <a:noFill/>
                    </a:lnR>
                    <a:lnT>
                      <a:noFill/>
                    </a:lnT>
                    <a:lnB>
                      <a:noFill/>
                    </a:lnB>
                  </a:tcPr>
                </a:tc>
                <a:tc>
                  <a:txBody>
                    <a:bodyPr/>
                    <a:lstStyle/>
                    <a:p>
                      <a:pPr algn="r" fontAlgn="b"/>
                      <a:r>
                        <a:rPr lang="en-US" sz="2000" b="0" i="0" u="none" strike="noStrike" dirty="0">
                          <a:solidFill>
                            <a:srgbClr val="58585A"/>
                          </a:solidFill>
                          <a:effectLst/>
                          <a:latin typeface="Arial Narrow" panose="020B0606020202030204" pitchFamily="34" charset="0"/>
                        </a:rPr>
                        <a:t>56%</a:t>
                      </a:r>
                    </a:p>
                  </a:txBody>
                  <a:tcPr marL="7620" marR="7620" marT="7620" marB="0" anchor="b">
                    <a:lnL>
                      <a:noFill/>
                    </a:lnL>
                    <a:lnR>
                      <a:noFill/>
                    </a:lnR>
                    <a:lnT>
                      <a:noFill/>
                    </a:lnT>
                    <a:lnB>
                      <a:noFill/>
                    </a:lnB>
                    <a:solidFill>
                      <a:srgbClr val="F38586"/>
                    </a:solidFill>
                  </a:tcPr>
                </a:tc>
                <a:tc>
                  <a:txBody>
                    <a:bodyPr/>
                    <a:lstStyle/>
                    <a:p>
                      <a:pPr algn="r" fontAlgn="b"/>
                      <a:r>
                        <a:rPr lang="en-US" sz="2000" b="0" i="0" u="none" strike="noStrike" dirty="0">
                          <a:solidFill>
                            <a:srgbClr val="58585A"/>
                          </a:solidFill>
                          <a:effectLst/>
                          <a:latin typeface="Arial Narrow" panose="020B0606020202030204" pitchFamily="34" charset="0"/>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a:solidFill>
                            <a:srgbClr val="58585A"/>
                          </a:solidFill>
                          <a:effectLst/>
                          <a:latin typeface="Arial Narrow" panose="020B0606020202030204" pitchFamily="34" charset="0"/>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dirty="0">
                          <a:solidFill>
                            <a:srgbClr val="58585A"/>
                          </a:solidFill>
                          <a:effectLst/>
                          <a:latin typeface="Arial Narrow" panose="020B0606020202030204" pitchFamily="34" charset="0"/>
                        </a:rPr>
                        <a:t>56%</a:t>
                      </a:r>
                    </a:p>
                  </a:txBody>
                  <a:tcPr marL="7620" marR="7620" marT="7620" marB="0" anchor="b">
                    <a:lnL>
                      <a:noFill/>
                    </a:lnL>
                    <a:lnR>
                      <a:noFill/>
                    </a:lnR>
                    <a:lnT>
                      <a:noFill/>
                    </a:lnT>
                    <a:lnB>
                      <a:noFill/>
                    </a:lnB>
                    <a:solidFill>
                      <a:srgbClr val="F38586"/>
                    </a:solidFill>
                  </a:tcPr>
                </a:tc>
                <a:tc>
                  <a:txBody>
                    <a:bodyPr/>
                    <a:lstStyle/>
                    <a:p>
                      <a:pPr algn="r" fontAlgn="b"/>
                      <a:r>
                        <a:rPr lang="en-US" sz="2000" b="0" i="0" u="none" strike="noStrike" dirty="0">
                          <a:solidFill>
                            <a:srgbClr val="58585A"/>
                          </a:solidFill>
                          <a:effectLst/>
                          <a:latin typeface="Arial Narrow" panose="020B0606020202030204" pitchFamily="34" charset="0"/>
                        </a:rPr>
                        <a:t>39%</a:t>
                      </a:r>
                    </a:p>
                  </a:txBody>
                  <a:tcPr marL="7620" marR="7620" marT="7620" marB="0" anchor="b">
                    <a:lnL>
                      <a:noFill/>
                    </a:lnL>
                    <a:lnR>
                      <a:noFill/>
                    </a:lnR>
                    <a:lnT>
                      <a:noFill/>
                    </a:lnT>
                    <a:lnB>
                      <a:noFill/>
                    </a:lnB>
                    <a:solidFill>
                      <a:srgbClr val="F69F9F"/>
                    </a:solidFill>
                  </a:tcPr>
                </a:tc>
                <a:extLst>
                  <a:ext uri="{0D108BD9-81ED-4DB2-BD59-A6C34878D82A}">
                    <a16:rowId xmlns:a16="http://schemas.microsoft.com/office/drawing/2014/main" val="3585104505"/>
                  </a:ext>
                </a:extLst>
              </a:tr>
              <a:tr h="498923">
                <a:tc>
                  <a:txBody>
                    <a:bodyPr/>
                    <a:lstStyle/>
                    <a:p>
                      <a:pPr algn="ctr" fontAlgn="b"/>
                      <a:r>
                        <a:rPr lang="en-US" sz="2000" b="1" i="0" u="none" strike="noStrike" dirty="0" err="1">
                          <a:solidFill>
                            <a:srgbClr val="5A5959"/>
                          </a:solidFill>
                          <a:effectLst/>
                          <a:latin typeface="Arial Narrow" panose="020B0606020202030204" pitchFamily="34" charset="0"/>
                        </a:rPr>
                        <a:t>Fizi</a:t>
                      </a:r>
                      <a:endParaRPr lang="en-US" sz="2000" b="1" i="0" u="none" strike="noStrike" dirty="0">
                        <a:solidFill>
                          <a:srgbClr val="5A5959"/>
                        </a:solidFill>
                        <a:effectLst/>
                        <a:latin typeface="Arial Narrow" panose="020B0606020202030204" pitchFamily="34" charset="0"/>
                      </a:endParaRPr>
                    </a:p>
                  </a:txBody>
                  <a:tcPr marR="7620" marT="7620" marB="0" anchor="ctr">
                    <a:lnL>
                      <a:noFill/>
                    </a:lnL>
                    <a:lnR>
                      <a:noFill/>
                    </a:lnR>
                    <a:lnT>
                      <a:noFill/>
                    </a:lnT>
                    <a:lnB>
                      <a:noFill/>
                    </a:lnB>
                  </a:tcPr>
                </a:tc>
                <a:tc>
                  <a:txBody>
                    <a:bodyPr/>
                    <a:lstStyle/>
                    <a:p>
                      <a:pPr algn="r" fontAlgn="b"/>
                      <a:r>
                        <a:rPr lang="en-US" sz="2000" b="0" i="0" u="none" strike="noStrike" dirty="0">
                          <a:solidFill>
                            <a:srgbClr val="58585A"/>
                          </a:solidFill>
                          <a:effectLst/>
                          <a:latin typeface="Arial Narrow" panose="020B0606020202030204" pitchFamily="34" charset="0"/>
                        </a:rPr>
                        <a:t>60%</a:t>
                      </a:r>
                    </a:p>
                  </a:txBody>
                  <a:tcPr marL="7620" marR="7620" marT="7620" marB="0" anchor="b">
                    <a:lnL>
                      <a:noFill/>
                    </a:lnL>
                    <a:lnR>
                      <a:noFill/>
                    </a:lnR>
                    <a:lnT>
                      <a:noFill/>
                    </a:lnT>
                    <a:lnB>
                      <a:noFill/>
                    </a:lnB>
                    <a:solidFill>
                      <a:srgbClr val="F27E7F"/>
                    </a:solidFill>
                  </a:tcPr>
                </a:tc>
                <a:tc>
                  <a:txBody>
                    <a:bodyPr/>
                    <a:lstStyle/>
                    <a:p>
                      <a:pPr algn="r" fontAlgn="b"/>
                      <a:r>
                        <a:rPr lang="en-US" sz="2000" b="0" i="0" u="none" strike="noStrike" dirty="0">
                          <a:solidFill>
                            <a:srgbClr val="58585A"/>
                          </a:solidFill>
                          <a:effectLst/>
                          <a:latin typeface="Arial Narrow" panose="020B0606020202030204" pitchFamily="34" charset="0"/>
                        </a:rPr>
                        <a:t>50%</a:t>
                      </a:r>
                    </a:p>
                  </a:txBody>
                  <a:tcPr marL="7620" marR="7620" marT="7620" marB="0" anchor="b">
                    <a:lnL>
                      <a:noFill/>
                    </a:lnL>
                    <a:lnR>
                      <a:noFill/>
                    </a:lnR>
                    <a:lnT>
                      <a:noFill/>
                    </a:lnT>
                    <a:lnB>
                      <a:noFill/>
                    </a:lnB>
                    <a:solidFill>
                      <a:srgbClr val="F48E8E"/>
                    </a:solidFill>
                  </a:tcPr>
                </a:tc>
                <a:tc>
                  <a:txBody>
                    <a:bodyPr/>
                    <a:lstStyle/>
                    <a:p>
                      <a:pPr algn="r" fontAlgn="b"/>
                      <a:r>
                        <a:rPr lang="en-US" sz="2000" b="0" i="0" u="none" strike="noStrike">
                          <a:solidFill>
                            <a:srgbClr val="58585A"/>
                          </a:solidFill>
                          <a:effectLst/>
                          <a:latin typeface="Arial Narrow" panose="020B0606020202030204" pitchFamily="34" charset="0"/>
                        </a:rPr>
                        <a:t>5%</a:t>
                      </a:r>
                    </a:p>
                  </a:txBody>
                  <a:tcPr marL="7620" marR="7620" marT="7620" marB="0" anchor="b">
                    <a:lnL>
                      <a:noFill/>
                    </a:lnL>
                    <a:lnR>
                      <a:noFill/>
                    </a:lnR>
                    <a:lnT>
                      <a:noFill/>
                    </a:lnT>
                    <a:lnB>
                      <a:noFill/>
                    </a:lnB>
                    <a:solidFill>
                      <a:srgbClr val="FBD3D3"/>
                    </a:solidFill>
                  </a:tcPr>
                </a:tc>
                <a:tc>
                  <a:txBody>
                    <a:bodyPr/>
                    <a:lstStyle/>
                    <a:p>
                      <a:pPr algn="r" fontAlgn="b"/>
                      <a:r>
                        <a:rPr lang="en-US" sz="2000" b="0" i="0" u="none" strike="noStrike">
                          <a:solidFill>
                            <a:srgbClr val="58585A"/>
                          </a:solidFill>
                          <a:effectLst/>
                          <a:latin typeface="Arial Narrow" panose="020B0606020202030204" pitchFamily="34" charset="0"/>
                        </a:rPr>
                        <a:t>30%</a:t>
                      </a:r>
                    </a:p>
                  </a:txBody>
                  <a:tcPr marL="7620" marR="7620" marT="7620" marB="0" anchor="b">
                    <a:lnL>
                      <a:noFill/>
                    </a:lnL>
                    <a:lnR>
                      <a:noFill/>
                    </a:lnR>
                    <a:lnT>
                      <a:noFill/>
                    </a:lnT>
                    <a:lnB>
                      <a:noFill/>
                    </a:lnB>
                    <a:solidFill>
                      <a:srgbClr val="F7ACAD"/>
                    </a:solidFill>
                  </a:tcPr>
                </a:tc>
                <a:tc>
                  <a:txBody>
                    <a:bodyPr/>
                    <a:lstStyle/>
                    <a:p>
                      <a:pPr algn="r" fontAlgn="b"/>
                      <a:r>
                        <a:rPr lang="en-US" sz="2000" b="0" i="0" u="none" strike="noStrike" dirty="0">
                          <a:solidFill>
                            <a:srgbClr val="58585A"/>
                          </a:solidFill>
                          <a:effectLst/>
                          <a:latin typeface="Arial Narrow" panose="020B0606020202030204" pitchFamily="34" charset="0"/>
                        </a:rPr>
                        <a:t>25%</a:t>
                      </a:r>
                    </a:p>
                  </a:txBody>
                  <a:tcPr marL="7620" marR="7620" marT="7620" marB="0" anchor="b">
                    <a:lnL>
                      <a:noFill/>
                    </a:lnL>
                    <a:lnR>
                      <a:noFill/>
                    </a:lnR>
                    <a:lnT>
                      <a:noFill/>
                    </a:lnT>
                    <a:lnB>
                      <a:noFill/>
                    </a:lnB>
                    <a:solidFill>
                      <a:srgbClr val="F8B4B4"/>
                    </a:solidFill>
                  </a:tcPr>
                </a:tc>
                <a:extLst>
                  <a:ext uri="{0D108BD9-81ED-4DB2-BD59-A6C34878D82A}">
                    <a16:rowId xmlns:a16="http://schemas.microsoft.com/office/drawing/2014/main" val="404929376"/>
                  </a:ext>
                </a:extLst>
              </a:tr>
              <a:tr h="498923">
                <a:tc>
                  <a:txBody>
                    <a:bodyPr/>
                    <a:lstStyle/>
                    <a:p>
                      <a:pPr algn="ctr" fontAlgn="b"/>
                      <a:r>
                        <a:rPr lang="en-US" sz="2000" b="1" i="0" u="none" strike="noStrike" dirty="0" err="1">
                          <a:solidFill>
                            <a:srgbClr val="5A5959"/>
                          </a:solidFill>
                          <a:effectLst/>
                          <a:latin typeface="Arial Narrow" panose="020B0606020202030204" pitchFamily="34" charset="0"/>
                        </a:rPr>
                        <a:t>Kalehe</a:t>
                      </a:r>
                      <a:endParaRPr lang="en-US" sz="2000" b="1" i="0" u="none" strike="noStrike" dirty="0">
                        <a:solidFill>
                          <a:srgbClr val="5A5959"/>
                        </a:solidFill>
                        <a:effectLst/>
                        <a:latin typeface="Arial Narrow" panose="020B0606020202030204" pitchFamily="34" charset="0"/>
                      </a:endParaRPr>
                    </a:p>
                  </a:txBody>
                  <a:tcPr marR="7620" marT="7620" marB="0" anchor="ctr">
                    <a:lnL>
                      <a:noFill/>
                    </a:lnL>
                    <a:lnR>
                      <a:noFill/>
                    </a:lnR>
                    <a:lnT>
                      <a:noFill/>
                    </a:lnT>
                    <a:lnB>
                      <a:noFill/>
                    </a:lnB>
                  </a:tcPr>
                </a:tc>
                <a:tc>
                  <a:txBody>
                    <a:bodyPr/>
                    <a:lstStyle/>
                    <a:p>
                      <a:pPr algn="r" fontAlgn="b"/>
                      <a:r>
                        <a:rPr lang="en-US" sz="2000" b="0" i="0" u="none" strike="noStrike" dirty="0">
                          <a:solidFill>
                            <a:srgbClr val="58585A"/>
                          </a:solidFill>
                          <a:effectLst/>
                          <a:latin typeface="Arial Narrow" panose="020B0606020202030204" pitchFamily="34" charset="0"/>
                        </a:rPr>
                        <a:t>33%</a:t>
                      </a:r>
                    </a:p>
                  </a:txBody>
                  <a:tcPr marL="7620" marR="7620" marT="7620" marB="0" anchor="b">
                    <a:lnL>
                      <a:noFill/>
                    </a:lnL>
                    <a:lnR>
                      <a:noFill/>
                    </a:lnR>
                    <a:lnT>
                      <a:noFill/>
                    </a:lnT>
                    <a:lnB>
                      <a:noFill/>
                    </a:lnB>
                    <a:solidFill>
                      <a:srgbClr val="F6A7A8"/>
                    </a:solidFill>
                  </a:tcPr>
                </a:tc>
                <a:tc>
                  <a:txBody>
                    <a:bodyPr/>
                    <a:lstStyle/>
                    <a:p>
                      <a:pPr algn="r" fontAlgn="b"/>
                      <a:r>
                        <a:rPr lang="en-US" sz="2000" b="0" i="0" u="none" strike="noStrike" dirty="0">
                          <a:solidFill>
                            <a:srgbClr val="58585A"/>
                          </a:solidFill>
                          <a:effectLst/>
                          <a:latin typeface="Arial Narrow" panose="020B0606020202030204" pitchFamily="34" charset="0"/>
                        </a:rPr>
                        <a:t>58%</a:t>
                      </a:r>
                    </a:p>
                  </a:txBody>
                  <a:tcPr marL="7620" marR="7620" marT="7620" marB="0" anchor="b">
                    <a:lnL>
                      <a:noFill/>
                    </a:lnL>
                    <a:lnR>
                      <a:noFill/>
                    </a:lnR>
                    <a:lnT>
                      <a:noFill/>
                    </a:lnT>
                    <a:lnB>
                      <a:noFill/>
                    </a:lnB>
                    <a:solidFill>
                      <a:srgbClr val="F38182"/>
                    </a:solidFill>
                  </a:tcPr>
                </a:tc>
                <a:tc>
                  <a:txBody>
                    <a:bodyPr/>
                    <a:lstStyle/>
                    <a:p>
                      <a:pPr algn="r" fontAlgn="b"/>
                      <a:r>
                        <a:rPr lang="en-US" sz="2000" b="0" i="0" u="none" strike="noStrike" dirty="0">
                          <a:solidFill>
                            <a:srgbClr val="58585A"/>
                          </a:solidFill>
                          <a:effectLst/>
                          <a:latin typeface="Arial Narrow" panose="020B0606020202030204" pitchFamily="34" charset="0"/>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a:solidFill>
                            <a:srgbClr val="58585A"/>
                          </a:solidFill>
                          <a:effectLst/>
                          <a:latin typeface="Arial Narrow" panose="020B0606020202030204" pitchFamily="34" charset="0"/>
                        </a:rPr>
                        <a:t>17%</a:t>
                      </a:r>
                    </a:p>
                  </a:txBody>
                  <a:tcPr marL="7620" marR="7620" marT="7620" marB="0" anchor="b">
                    <a:lnL>
                      <a:noFill/>
                    </a:lnL>
                    <a:lnR>
                      <a:noFill/>
                    </a:lnR>
                    <a:lnT>
                      <a:noFill/>
                    </a:lnT>
                    <a:lnB>
                      <a:noFill/>
                    </a:lnB>
                    <a:solidFill>
                      <a:srgbClr val="F9C1C1"/>
                    </a:solidFill>
                  </a:tcPr>
                </a:tc>
                <a:tc>
                  <a:txBody>
                    <a:bodyPr/>
                    <a:lstStyle/>
                    <a:p>
                      <a:pPr algn="r" fontAlgn="b"/>
                      <a:r>
                        <a:rPr lang="en-US" sz="2000" b="0" i="0" u="none" strike="noStrike" dirty="0">
                          <a:solidFill>
                            <a:srgbClr val="58585A"/>
                          </a:solidFill>
                          <a:effectLst/>
                          <a:latin typeface="Arial Narrow" panose="020B0606020202030204" pitchFamily="34" charset="0"/>
                        </a:rPr>
                        <a:t>83%</a:t>
                      </a:r>
                    </a:p>
                  </a:txBody>
                  <a:tcPr marL="7620" marR="7620" marT="7620" marB="0" anchor="b">
                    <a:lnL>
                      <a:noFill/>
                    </a:lnL>
                    <a:lnR>
                      <a:noFill/>
                    </a:lnR>
                    <a:lnT>
                      <a:noFill/>
                    </a:lnT>
                    <a:lnB>
                      <a:noFill/>
                    </a:lnB>
                    <a:solidFill>
                      <a:srgbClr val="EF5A5B"/>
                    </a:solidFill>
                  </a:tcPr>
                </a:tc>
                <a:extLst>
                  <a:ext uri="{0D108BD9-81ED-4DB2-BD59-A6C34878D82A}">
                    <a16:rowId xmlns:a16="http://schemas.microsoft.com/office/drawing/2014/main" val="1293993953"/>
                  </a:ext>
                </a:extLst>
              </a:tr>
              <a:tr h="673546">
                <a:tc>
                  <a:txBody>
                    <a:bodyPr/>
                    <a:lstStyle/>
                    <a:p>
                      <a:pPr algn="ctr" fontAlgn="b"/>
                      <a:r>
                        <a:rPr lang="en-US" sz="2000" b="1" i="0" u="none" strike="noStrike" dirty="0" err="1">
                          <a:solidFill>
                            <a:srgbClr val="5A5959"/>
                          </a:solidFill>
                          <a:effectLst/>
                          <a:latin typeface="Arial Narrow" panose="020B0606020202030204" pitchFamily="34" charset="0"/>
                        </a:rPr>
                        <a:t>Kimbi</a:t>
                      </a:r>
                      <a:r>
                        <a:rPr lang="en-US" sz="2000" b="1" i="0" u="none" strike="noStrike" dirty="0">
                          <a:solidFill>
                            <a:srgbClr val="5A5959"/>
                          </a:solidFill>
                          <a:effectLst/>
                          <a:latin typeface="Arial Narrow" panose="020B0606020202030204" pitchFamily="34" charset="0"/>
                        </a:rPr>
                        <a:t> </a:t>
                      </a:r>
                      <a:r>
                        <a:rPr lang="en-US" sz="2000" b="1" i="0" u="none" strike="noStrike" dirty="0" err="1">
                          <a:solidFill>
                            <a:srgbClr val="5A5959"/>
                          </a:solidFill>
                          <a:effectLst/>
                          <a:latin typeface="Arial Narrow" panose="020B0606020202030204" pitchFamily="34" charset="0"/>
                        </a:rPr>
                        <a:t>Lulenge</a:t>
                      </a:r>
                      <a:endParaRPr lang="en-US" sz="2000" b="1" i="0" u="none" strike="noStrike" dirty="0">
                        <a:solidFill>
                          <a:srgbClr val="5A5959"/>
                        </a:solidFill>
                        <a:effectLst/>
                        <a:latin typeface="Arial Narrow" panose="020B0606020202030204" pitchFamily="34" charset="0"/>
                      </a:endParaRPr>
                    </a:p>
                  </a:txBody>
                  <a:tcPr marR="7620" marT="7620" marB="0" anchor="ctr">
                    <a:lnL>
                      <a:noFill/>
                    </a:lnL>
                    <a:lnR>
                      <a:noFill/>
                    </a:lnR>
                    <a:lnT>
                      <a:noFill/>
                    </a:lnT>
                    <a:lnB>
                      <a:noFill/>
                    </a:lnB>
                  </a:tcPr>
                </a:tc>
                <a:tc>
                  <a:txBody>
                    <a:bodyPr/>
                    <a:lstStyle/>
                    <a:p>
                      <a:pPr algn="r" fontAlgn="b"/>
                      <a:r>
                        <a:rPr lang="en-US" sz="2000" b="0" i="0" u="none" strike="noStrike">
                          <a:solidFill>
                            <a:srgbClr val="58585A"/>
                          </a:solidFill>
                          <a:effectLst/>
                          <a:latin typeface="Arial Narrow" panose="020B0606020202030204" pitchFamily="34" charset="0"/>
                        </a:rPr>
                        <a:t>52%</a:t>
                      </a:r>
                    </a:p>
                  </a:txBody>
                  <a:tcPr marL="7620" marR="7620" marT="7620" marB="0" anchor="b">
                    <a:lnL>
                      <a:noFill/>
                    </a:lnL>
                    <a:lnR>
                      <a:noFill/>
                    </a:lnR>
                    <a:lnT>
                      <a:noFill/>
                    </a:lnT>
                    <a:lnB>
                      <a:noFill/>
                    </a:lnB>
                    <a:solidFill>
                      <a:srgbClr val="F38A8B"/>
                    </a:solidFill>
                  </a:tcPr>
                </a:tc>
                <a:tc>
                  <a:txBody>
                    <a:bodyPr/>
                    <a:lstStyle/>
                    <a:p>
                      <a:pPr algn="r" fontAlgn="b"/>
                      <a:r>
                        <a:rPr lang="en-US" sz="2000" b="0" i="0" u="none" strike="noStrike" dirty="0">
                          <a:solidFill>
                            <a:srgbClr val="58585A"/>
                          </a:solidFill>
                          <a:effectLst/>
                          <a:latin typeface="Arial Narrow" panose="020B0606020202030204" pitchFamily="34" charset="0"/>
                        </a:rPr>
                        <a:t>24%</a:t>
                      </a:r>
                    </a:p>
                  </a:txBody>
                  <a:tcPr marL="7620" marR="7620" marT="7620" marB="0" anchor="b">
                    <a:lnL>
                      <a:noFill/>
                    </a:lnL>
                    <a:lnR>
                      <a:noFill/>
                    </a:lnR>
                    <a:lnT>
                      <a:noFill/>
                    </a:lnT>
                    <a:lnB>
                      <a:noFill/>
                    </a:lnB>
                    <a:solidFill>
                      <a:srgbClr val="F8B6B6"/>
                    </a:solidFill>
                  </a:tcPr>
                </a:tc>
                <a:tc>
                  <a:txBody>
                    <a:bodyPr/>
                    <a:lstStyle/>
                    <a:p>
                      <a:pPr algn="r" fontAlgn="b"/>
                      <a:r>
                        <a:rPr lang="en-US" sz="2000" b="0" i="0" u="none" strike="noStrike" dirty="0">
                          <a:solidFill>
                            <a:srgbClr val="58585A"/>
                          </a:solidFill>
                          <a:effectLst/>
                          <a:latin typeface="Arial Narrow" panose="020B0606020202030204" pitchFamily="34" charset="0"/>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dirty="0">
                          <a:solidFill>
                            <a:srgbClr val="58585A"/>
                          </a:solidFill>
                          <a:effectLst/>
                          <a:latin typeface="Arial Narrow" panose="020B0606020202030204" pitchFamily="34" charset="0"/>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dirty="0">
                          <a:solidFill>
                            <a:srgbClr val="58585A"/>
                          </a:solidFill>
                          <a:effectLst/>
                          <a:latin typeface="Arial Narrow" panose="020B0606020202030204" pitchFamily="34" charset="0"/>
                        </a:rPr>
                        <a:t>38%</a:t>
                      </a:r>
                    </a:p>
                  </a:txBody>
                  <a:tcPr marL="7620" marR="7620" marT="7620" marB="0" anchor="b">
                    <a:lnL>
                      <a:noFill/>
                    </a:lnL>
                    <a:lnR>
                      <a:noFill/>
                    </a:lnR>
                    <a:lnT>
                      <a:noFill/>
                    </a:lnT>
                    <a:lnB>
                      <a:noFill/>
                    </a:lnB>
                    <a:solidFill>
                      <a:srgbClr val="F6A0A0"/>
                    </a:solidFill>
                  </a:tcPr>
                </a:tc>
                <a:extLst>
                  <a:ext uri="{0D108BD9-81ED-4DB2-BD59-A6C34878D82A}">
                    <a16:rowId xmlns:a16="http://schemas.microsoft.com/office/drawing/2014/main" val="155163903"/>
                  </a:ext>
                </a:extLst>
              </a:tr>
              <a:tr h="498923">
                <a:tc>
                  <a:txBody>
                    <a:bodyPr/>
                    <a:lstStyle/>
                    <a:p>
                      <a:pPr algn="ctr" fontAlgn="b"/>
                      <a:r>
                        <a:rPr lang="en-US" sz="2000" b="1" i="0" u="none" strike="noStrike" dirty="0" err="1">
                          <a:solidFill>
                            <a:srgbClr val="5A5959"/>
                          </a:solidFill>
                          <a:effectLst/>
                          <a:latin typeface="Arial Narrow" panose="020B0606020202030204" pitchFamily="34" charset="0"/>
                        </a:rPr>
                        <a:t>Nundu</a:t>
                      </a:r>
                      <a:endParaRPr lang="en-US" sz="2000" b="1" i="0" u="none" strike="noStrike" dirty="0">
                        <a:solidFill>
                          <a:srgbClr val="5A5959"/>
                        </a:solidFill>
                        <a:effectLst/>
                        <a:latin typeface="Arial Narrow" panose="020B0606020202030204" pitchFamily="34" charset="0"/>
                      </a:endParaRPr>
                    </a:p>
                  </a:txBody>
                  <a:tcPr marR="7620" marT="7620" marB="0" anchor="ctr">
                    <a:lnL>
                      <a:noFill/>
                    </a:lnL>
                    <a:lnR>
                      <a:noFill/>
                    </a:lnR>
                    <a:lnT>
                      <a:noFill/>
                    </a:lnT>
                    <a:lnB>
                      <a:noFill/>
                    </a:lnB>
                  </a:tcPr>
                </a:tc>
                <a:tc>
                  <a:txBody>
                    <a:bodyPr/>
                    <a:lstStyle/>
                    <a:p>
                      <a:pPr algn="r" fontAlgn="b"/>
                      <a:r>
                        <a:rPr lang="en-US" sz="2000" b="0" i="0" u="none" strike="noStrike">
                          <a:solidFill>
                            <a:srgbClr val="58585A"/>
                          </a:solidFill>
                          <a:effectLst/>
                          <a:latin typeface="Arial Narrow" panose="020B0606020202030204" pitchFamily="34" charset="0"/>
                        </a:rPr>
                        <a:t>17%</a:t>
                      </a:r>
                    </a:p>
                  </a:txBody>
                  <a:tcPr marL="7620" marR="7620" marT="7620" marB="0" anchor="b">
                    <a:lnL>
                      <a:noFill/>
                    </a:lnL>
                    <a:lnR>
                      <a:noFill/>
                    </a:lnR>
                    <a:lnT>
                      <a:noFill/>
                    </a:lnT>
                    <a:lnB>
                      <a:noFill/>
                    </a:lnB>
                    <a:solidFill>
                      <a:srgbClr val="F9C1C1"/>
                    </a:solidFill>
                  </a:tcPr>
                </a:tc>
                <a:tc>
                  <a:txBody>
                    <a:bodyPr/>
                    <a:lstStyle/>
                    <a:p>
                      <a:pPr algn="r" fontAlgn="b"/>
                      <a:r>
                        <a:rPr lang="en-US" sz="2000" b="0" i="0" u="none" strike="noStrike">
                          <a:solidFill>
                            <a:srgbClr val="58585A"/>
                          </a:solidFill>
                          <a:effectLst/>
                          <a:latin typeface="Arial Narrow" panose="020B0606020202030204" pitchFamily="34" charset="0"/>
                        </a:rPr>
                        <a:t>6%</a:t>
                      </a:r>
                    </a:p>
                  </a:txBody>
                  <a:tcPr marL="7620" marR="7620" marT="7620" marB="0" anchor="b">
                    <a:lnL>
                      <a:noFill/>
                    </a:lnL>
                    <a:lnR>
                      <a:noFill/>
                    </a:lnR>
                    <a:lnT>
                      <a:noFill/>
                    </a:lnT>
                    <a:lnB>
                      <a:noFill/>
                    </a:lnB>
                    <a:solidFill>
                      <a:srgbClr val="FBD2D2"/>
                    </a:solidFill>
                  </a:tcPr>
                </a:tc>
                <a:tc>
                  <a:txBody>
                    <a:bodyPr/>
                    <a:lstStyle/>
                    <a:p>
                      <a:pPr algn="r" fontAlgn="b"/>
                      <a:r>
                        <a:rPr lang="en-US" sz="2000" b="0" i="0" u="none" strike="noStrike" dirty="0">
                          <a:solidFill>
                            <a:srgbClr val="58585A"/>
                          </a:solidFill>
                          <a:effectLst/>
                          <a:latin typeface="Arial Narrow" panose="020B0606020202030204" pitchFamily="34" charset="0"/>
                        </a:rPr>
                        <a:t>6%</a:t>
                      </a:r>
                    </a:p>
                  </a:txBody>
                  <a:tcPr marL="7620" marR="7620" marT="7620" marB="0" anchor="b">
                    <a:lnL>
                      <a:noFill/>
                    </a:lnL>
                    <a:lnR>
                      <a:noFill/>
                    </a:lnR>
                    <a:lnT>
                      <a:noFill/>
                    </a:lnT>
                    <a:lnB>
                      <a:noFill/>
                    </a:lnB>
                    <a:solidFill>
                      <a:srgbClr val="FBD2D2"/>
                    </a:solidFill>
                  </a:tcPr>
                </a:tc>
                <a:tc>
                  <a:txBody>
                    <a:bodyPr/>
                    <a:lstStyle/>
                    <a:p>
                      <a:pPr algn="r" fontAlgn="b"/>
                      <a:r>
                        <a:rPr lang="en-US" sz="2000" b="0" i="0" u="none" strike="noStrike" dirty="0">
                          <a:solidFill>
                            <a:srgbClr val="58585A"/>
                          </a:solidFill>
                          <a:effectLst/>
                          <a:latin typeface="Arial Narrow" panose="020B0606020202030204" pitchFamily="34" charset="0"/>
                        </a:rPr>
                        <a:t>22%</a:t>
                      </a:r>
                    </a:p>
                  </a:txBody>
                  <a:tcPr marL="7620" marR="7620" marT="7620" marB="0" anchor="b">
                    <a:lnL>
                      <a:noFill/>
                    </a:lnL>
                    <a:lnR>
                      <a:noFill/>
                    </a:lnR>
                    <a:lnT>
                      <a:noFill/>
                    </a:lnT>
                    <a:lnB>
                      <a:noFill/>
                    </a:lnB>
                    <a:solidFill>
                      <a:srgbClr val="F8B8B9"/>
                    </a:solidFill>
                  </a:tcPr>
                </a:tc>
                <a:tc>
                  <a:txBody>
                    <a:bodyPr/>
                    <a:lstStyle/>
                    <a:p>
                      <a:pPr algn="r" fontAlgn="b"/>
                      <a:r>
                        <a:rPr lang="en-US" sz="2000" b="0" i="0" u="none" strike="noStrike" dirty="0">
                          <a:solidFill>
                            <a:srgbClr val="58585A"/>
                          </a:solidFill>
                          <a:effectLst/>
                          <a:latin typeface="Arial Narrow" panose="020B0606020202030204" pitchFamily="34" charset="0"/>
                        </a:rPr>
                        <a:t>78%</a:t>
                      </a:r>
                    </a:p>
                  </a:txBody>
                  <a:tcPr marL="7620" marR="7620" marT="7620" marB="0" anchor="b">
                    <a:lnL>
                      <a:noFill/>
                    </a:lnL>
                    <a:lnR>
                      <a:noFill/>
                    </a:lnR>
                    <a:lnT>
                      <a:noFill/>
                    </a:lnT>
                    <a:lnB>
                      <a:noFill/>
                    </a:lnB>
                    <a:solidFill>
                      <a:srgbClr val="F06364"/>
                    </a:solidFill>
                  </a:tcPr>
                </a:tc>
                <a:extLst>
                  <a:ext uri="{0D108BD9-81ED-4DB2-BD59-A6C34878D82A}">
                    <a16:rowId xmlns:a16="http://schemas.microsoft.com/office/drawing/2014/main" val="427185264"/>
                  </a:ext>
                </a:extLst>
              </a:tr>
              <a:tr h="498923">
                <a:tc>
                  <a:txBody>
                    <a:bodyPr/>
                    <a:lstStyle/>
                    <a:p>
                      <a:pPr algn="ctr" fontAlgn="b"/>
                      <a:r>
                        <a:rPr lang="en-US" sz="2000" b="1" i="0" u="none" strike="noStrike" dirty="0" err="1">
                          <a:solidFill>
                            <a:srgbClr val="5A5959"/>
                          </a:solidFill>
                          <a:effectLst/>
                          <a:latin typeface="Arial Narrow" panose="020B0606020202030204" pitchFamily="34" charset="0"/>
                        </a:rPr>
                        <a:t>Shabunda</a:t>
                      </a:r>
                      <a:endParaRPr lang="en-US" sz="2000" b="1" i="0" u="none" strike="noStrike" dirty="0">
                        <a:solidFill>
                          <a:srgbClr val="5A5959"/>
                        </a:solidFill>
                        <a:effectLst/>
                        <a:latin typeface="Arial Narrow" panose="020B0606020202030204" pitchFamily="34" charset="0"/>
                      </a:endParaRPr>
                    </a:p>
                  </a:txBody>
                  <a:tcPr marR="7620" marT="7620" marB="0" anchor="ctr">
                    <a:lnL>
                      <a:noFill/>
                    </a:lnL>
                    <a:lnR>
                      <a:noFill/>
                    </a:lnR>
                    <a:lnT>
                      <a:noFill/>
                    </a:lnT>
                    <a:lnB>
                      <a:noFill/>
                    </a:lnB>
                  </a:tcPr>
                </a:tc>
                <a:tc>
                  <a:txBody>
                    <a:bodyPr/>
                    <a:lstStyle/>
                    <a:p>
                      <a:pPr algn="r" fontAlgn="b"/>
                      <a:r>
                        <a:rPr lang="en-US" sz="2000" b="0" i="0" u="none" strike="noStrike">
                          <a:solidFill>
                            <a:srgbClr val="58585A"/>
                          </a:solidFill>
                          <a:effectLst/>
                          <a:latin typeface="Arial Narrow" panose="020B0606020202030204" pitchFamily="34" charset="0"/>
                        </a:rPr>
                        <a:t>65%</a:t>
                      </a:r>
                    </a:p>
                  </a:txBody>
                  <a:tcPr marL="7620" marR="7620" marT="7620" marB="0" anchor="b">
                    <a:lnL>
                      <a:noFill/>
                    </a:lnL>
                    <a:lnR>
                      <a:noFill/>
                    </a:lnR>
                    <a:lnT>
                      <a:noFill/>
                    </a:lnT>
                    <a:lnB>
                      <a:noFill/>
                    </a:lnB>
                    <a:solidFill>
                      <a:srgbClr val="F27777"/>
                    </a:solidFill>
                  </a:tcPr>
                </a:tc>
                <a:tc>
                  <a:txBody>
                    <a:bodyPr/>
                    <a:lstStyle/>
                    <a:p>
                      <a:pPr algn="r" fontAlgn="b"/>
                      <a:r>
                        <a:rPr lang="en-US" sz="2000" b="0" i="0" u="none" strike="noStrike">
                          <a:solidFill>
                            <a:srgbClr val="58585A"/>
                          </a:solidFill>
                          <a:effectLst/>
                          <a:latin typeface="Arial Narrow" panose="020B0606020202030204" pitchFamily="34" charset="0"/>
                        </a:rPr>
                        <a:t>20%</a:t>
                      </a:r>
                    </a:p>
                  </a:txBody>
                  <a:tcPr marL="7620" marR="7620" marT="7620" marB="0" anchor="b">
                    <a:lnL>
                      <a:noFill/>
                    </a:lnL>
                    <a:lnR>
                      <a:noFill/>
                    </a:lnR>
                    <a:lnT>
                      <a:noFill/>
                    </a:lnT>
                    <a:lnB>
                      <a:noFill/>
                    </a:lnB>
                    <a:solidFill>
                      <a:srgbClr val="F8BCBC"/>
                    </a:solidFill>
                  </a:tcPr>
                </a:tc>
                <a:tc>
                  <a:txBody>
                    <a:bodyPr/>
                    <a:lstStyle/>
                    <a:p>
                      <a:pPr algn="r" fontAlgn="b"/>
                      <a:r>
                        <a:rPr lang="en-US" sz="2000" b="0" i="0" u="none" strike="noStrike">
                          <a:solidFill>
                            <a:srgbClr val="58585A"/>
                          </a:solidFill>
                          <a:effectLst/>
                          <a:latin typeface="Arial Narrow" panose="020B0606020202030204" pitchFamily="34" charset="0"/>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dirty="0">
                          <a:solidFill>
                            <a:srgbClr val="58585A"/>
                          </a:solidFill>
                          <a:effectLst/>
                          <a:latin typeface="Arial Narrow" panose="020B0606020202030204" pitchFamily="34" charset="0"/>
                        </a:rPr>
                        <a:t>15%</a:t>
                      </a:r>
                    </a:p>
                  </a:txBody>
                  <a:tcPr marL="7620" marR="7620" marT="7620" marB="0" anchor="b">
                    <a:lnL>
                      <a:noFill/>
                    </a:lnL>
                    <a:lnR>
                      <a:noFill/>
                    </a:lnR>
                    <a:lnT>
                      <a:noFill/>
                    </a:lnT>
                    <a:lnB>
                      <a:noFill/>
                    </a:lnB>
                    <a:solidFill>
                      <a:srgbClr val="F9C3C4"/>
                    </a:solidFill>
                  </a:tcPr>
                </a:tc>
                <a:tc>
                  <a:txBody>
                    <a:bodyPr/>
                    <a:lstStyle/>
                    <a:p>
                      <a:pPr algn="r" fontAlgn="b"/>
                      <a:r>
                        <a:rPr lang="en-US" sz="2000" b="0" i="0" u="none" strike="noStrike" dirty="0">
                          <a:solidFill>
                            <a:srgbClr val="58585A"/>
                          </a:solidFill>
                          <a:effectLst/>
                          <a:latin typeface="Arial Narrow" panose="020B0606020202030204" pitchFamily="34" charset="0"/>
                        </a:rPr>
                        <a:t>10%</a:t>
                      </a:r>
                    </a:p>
                  </a:txBody>
                  <a:tcPr marL="7620" marR="7620" marT="7620" marB="0" anchor="b">
                    <a:lnL>
                      <a:noFill/>
                    </a:lnL>
                    <a:lnR>
                      <a:noFill/>
                    </a:lnR>
                    <a:lnT>
                      <a:noFill/>
                    </a:lnT>
                    <a:lnB>
                      <a:noFill/>
                    </a:lnB>
                    <a:solidFill>
                      <a:srgbClr val="FACBCB"/>
                    </a:solidFill>
                  </a:tcPr>
                </a:tc>
                <a:extLst>
                  <a:ext uri="{0D108BD9-81ED-4DB2-BD59-A6C34878D82A}">
                    <a16:rowId xmlns:a16="http://schemas.microsoft.com/office/drawing/2014/main" val="2554116157"/>
                  </a:ext>
                </a:extLst>
              </a:tr>
              <a:tr h="498923">
                <a:tc>
                  <a:txBody>
                    <a:bodyPr/>
                    <a:lstStyle/>
                    <a:p>
                      <a:pPr algn="ctr" fontAlgn="b"/>
                      <a:r>
                        <a:rPr lang="en-US" sz="2000" b="1" i="0" u="none" strike="noStrike" dirty="0" err="1">
                          <a:solidFill>
                            <a:srgbClr val="5A5959"/>
                          </a:solidFill>
                          <a:effectLst/>
                          <a:latin typeface="Arial Narrow" panose="020B0606020202030204" pitchFamily="34" charset="0"/>
                        </a:rPr>
                        <a:t>Uvira</a:t>
                      </a:r>
                      <a:endParaRPr lang="en-US" sz="2000" b="1" i="0" u="none" strike="noStrike" dirty="0">
                        <a:solidFill>
                          <a:srgbClr val="5A5959"/>
                        </a:solidFill>
                        <a:effectLst/>
                        <a:latin typeface="Arial Narrow" panose="020B0606020202030204" pitchFamily="34" charset="0"/>
                      </a:endParaRPr>
                    </a:p>
                  </a:txBody>
                  <a:tcPr marR="7620" marT="7620" marB="0" anchor="ctr">
                    <a:lnL>
                      <a:noFill/>
                    </a:lnL>
                    <a:lnR>
                      <a:noFill/>
                    </a:lnR>
                    <a:lnT>
                      <a:noFill/>
                    </a:lnT>
                    <a:lnB>
                      <a:noFill/>
                    </a:lnB>
                  </a:tcPr>
                </a:tc>
                <a:tc>
                  <a:txBody>
                    <a:bodyPr/>
                    <a:lstStyle/>
                    <a:p>
                      <a:pPr algn="r" fontAlgn="b"/>
                      <a:r>
                        <a:rPr lang="en-US" sz="2000" b="0" i="0" u="none" strike="noStrike">
                          <a:solidFill>
                            <a:srgbClr val="58585A"/>
                          </a:solidFill>
                          <a:effectLst/>
                          <a:latin typeface="Arial Narrow" panose="020B0606020202030204" pitchFamily="34" charset="0"/>
                        </a:rPr>
                        <a:t>20%</a:t>
                      </a:r>
                    </a:p>
                  </a:txBody>
                  <a:tcPr marL="7620" marR="7620" marT="7620" marB="0" anchor="b">
                    <a:lnL>
                      <a:noFill/>
                    </a:lnL>
                    <a:lnR>
                      <a:noFill/>
                    </a:lnR>
                    <a:lnT>
                      <a:noFill/>
                    </a:lnT>
                    <a:lnB>
                      <a:noFill/>
                    </a:lnB>
                    <a:solidFill>
                      <a:srgbClr val="F8BCBC"/>
                    </a:solidFill>
                  </a:tcPr>
                </a:tc>
                <a:tc>
                  <a:txBody>
                    <a:bodyPr/>
                    <a:lstStyle/>
                    <a:p>
                      <a:pPr algn="r" fontAlgn="b"/>
                      <a:r>
                        <a:rPr lang="en-US" sz="2000" b="0" i="0" u="none" strike="noStrike">
                          <a:solidFill>
                            <a:srgbClr val="58585A"/>
                          </a:solidFill>
                          <a:effectLst/>
                          <a:latin typeface="Arial Narrow" panose="020B0606020202030204" pitchFamily="34" charset="0"/>
                        </a:rPr>
                        <a:t>50%</a:t>
                      </a:r>
                    </a:p>
                  </a:txBody>
                  <a:tcPr marL="7620" marR="7620" marT="7620" marB="0" anchor="b">
                    <a:lnL>
                      <a:noFill/>
                    </a:lnL>
                    <a:lnR>
                      <a:noFill/>
                    </a:lnR>
                    <a:lnT>
                      <a:noFill/>
                    </a:lnT>
                    <a:lnB>
                      <a:noFill/>
                    </a:lnB>
                    <a:solidFill>
                      <a:srgbClr val="F48E8E"/>
                    </a:solidFill>
                  </a:tcPr>
                </a:tc>
                <a:tc>
                  <a:txBody>
                    <a:bodyPr/>
                    <a:lstStyle/>
                    <a:p>
                      <a:pPr algn="r" fontAlgn="b"/>
                      <a:r>
                        <a:rPr lang="en-US" sz="2000" b="0" i="0" u="none" strike="noStrike">
                          <a:solidFill>
                            <a:srgbClr val="58585A"/>
                          </a:solidFill>
                          <a:effectLst/>
                          <a:latin typeface="Arial Narrow" panose="020B0606020202030204" pitchFamily="34" charset="0"/>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dirty="0">
                          <a:solidFill>
                            <a:srgbClr val="58585A"/>
                          </a:solidFill>
                          <a:effectLst/>
                          <a:latin typeface="Arial Narrow" panose="020B0606020202030204" pitchFamily="34" charset="0"/>
                        </a:rPr>
                        <a:t>5%</a:t>
                      </a:r>
                    </a:p>
                  </a:txBody>
                  <a:tcPr marL="7620" marR="7620" marT="7620" marB="0" anchor="b">
                    <a:lnL>
                      <a:noFill/>
                    </a:lnL>
                    <a:lnR>
                      <a:noFill/>
                    </a:lnR>
                    <a:lnT>
                      <a:noFill/>
                    </a:lnT>
                    <a:lnB>
                      <a:noFill/>
                    </a:lnB>
                    <a:solidFill>
                      <a:srgbClr val="FBD3D3"/>
                    </a:solidFill>
                  </a:tcPr>
                </a:tc>
                <a:tc>
                  <a:txBody>
                    <a:bodyPr/>
                    <a:lstStyle/>
                    <a:p>
                      <a:pPr algn="r" fontAlgn="b"/>
                      <a:r>
                        <a:rPr lang="en-US" sz="2000" b="0" i="0" u="none" strike="noStrike" dirty="0">
                          <a:solidFill>
                            <a:srgbClr val="58585A"/>
                          </a:solidFill>
                          <a:effectLst/>
                          <a:latin typeface="Arial Narrow" panose="020B0606020202030204" pitchFamily="34" charset="0"/>
                        </a:rPr>
                        <a:t>45%</a:t>
                      </a:r>
                    </a:p>
                  </a:txBody>
                  <a:tcPr marL="7620" marR="7620" marT="7620" marB="0" anchor="b">
                    <a:lnL>
                      <a:noFill/>
                    </a:lnL>
                    <a:lnR>
                      <a:noFill/>
                    </a:lnR>
                    <a:lnT>
                      <a:noFill/>
                    </a:lnT>
                    <a:lnB>
                      <a:noFill/>
                    </a:lnB>
                    <a:solidFill>
                      <a:srgbClr val="F59596"/>
                    </a:solidFill>
                  </a:tcPr>
                </a:tc>
                <a:extLst>
                  <a:ext uri="{0D108BD9-81ED-4DB2-BD59-A6C34878D82A}">
                    <a16:rowId xmlns:a16="http://schemas.microsoft.com/office/drawing/2014/main" val="877576741"/>
                  </a:ext>
                </a:extLst>
              </a:tr>
            </a:tbl>
          </a:graphicData>
        </a:graphic>
      </p:graphicFrame>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18574700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756" y="119740"/>
            <a:ext cx="7947718" cy="673028"/>
          </a:xfrm>
        </p:spPr>
        <p:txBody>
          <a:bodyPr>
            <a:normAutofit/>
          </a:bodyPr>
          <a:lstStyle/>
          <a:p>
            <a:r>
              <a:rPr lang="fr-FR" sz="3600" b="0" noProof="0" dirty="0"/>
              <a:t>Accès aux </a:t>
            </a:r>
            <a:r>
              <a:rPr lang="fr-FR" sz="3600" b="0" noProof="0" dirty="0" smtClean="0"/>
              <a:t>latrines familiales  </a:t>
            </a:r>
            <a:endParaRPr lang="fr-FR" sz="3600" b="0" noProof="0"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
        <p:nvSpPr>
          <p:cNvPr id="8" name="TextBox 7"/>
          <p:cNvSpPr txBox="1"/>
          <p:nvPr/>
        </p:nvSpPr>
        <p:spPr>
          <a:xfrm>
            <a:off x="233362" y="770527"/>
            <a:ext cx="8299173" cy="830997"/>
          </a:xfrm>
          <a:prstGeom prst="rect">
            <a:avLst/>
          </a:prstGeom>
          <a:noFill/>
        </p:spPr>
        <p:txBody>
          <a:bodyPr wrap="square" rtlCol="0">
            <a:spAutoFit/>
          </a:bodyPr>
          <a:lstStyle/>
          <a:p>
            <a:r>
              <a:rPr lang="fr-FR" sz="2400" b="1" dirty="0">
                <a:solidFill>
                  <a:srgbClr val="5A5959"/>
                </a:solidFill>
              </a:rPr>
              <a:t>% d’AS par fourchette estimée de la population ayant accès à des latrines familiales : </a:t>
            </a:r>
          </a:p>
        </p:txBody>
      </p:sp>
      <p:graphicFrame>
        <p:nvGraphicFramePr>
          <p:cNvPr id="10" name="Table 9"/>
          <p:cNvGraphicFramePr>
            <a:graphicFrameLocks noGrp="1"/>
          </p:cNvGraphicFramePr>
          <p:nvPr>
            <p:extLst>
              <p:ext uri="{D42A27DB-BD31-4B8C-83A1-F6EECF244321}">
                <p14:modId xmlns:p14="http://schemas.microsoft.com/office/powerpoint/2010/main" val="1156682854"/>
              </p:ext>
            </p:extLst>
          </p:nvPr>
        </p:nvGraphicFramePr>
        <p:xfrm>
          <a:off x="233363" y="1601525"/>
          <a:ext cx="8299171" cy="5210840"/>
        </p:xfrm>
        <a:graphic>
          <a:graphicData uri="http://schemas.openxmlformats.org/drawingml/2006/table">
            <a:tbl>
              <a:tblPr/>
              <a:tblGrid>
                <a:gridCol w="1157287">
                  <a:extLst>
                    <a:ext uri="{9D8B030D-6E8A-4147-A177-3AD203B41FA5}">
                      <a16:colId xmlns:a16="http://schemas.microsoft.com/office/drawing/2014/main" val="4077133178"/>
                    </a:ext>
                  </a:extLst>
                </a:gridCol>
                <a:gridCol w="1249691">
                  <a:extLst>
                    <a:ext uri="{9D8B030D-6E8A-4147-A177-3AD203B41FA5}">
                      <a16:colId xmlns:a16="http://schemas.microsoft.com/office/drawing/2014/main" val="3268906694"/>
                    </a:ext>
                  </a:extLst>
                </a:gridCol>
                <a:gridCol w="1492108">
                  <a:extLst>
                    <a:ext uri="{9D8B030D-6E8A-4147-A177-3AD203B41FA5}">
                      <a16:colId xmlns:a16="http://schemas.microsoft.com/office/drawing/2014/main" val="1854041209"/>
                    </a:ext>
                  </a:extLst>
                </a:gridCol>
                <a:gridCol w="1394087">
                  <a:extLst>
                    <a:ext uri="{9D8B030D-6E8A-4147-A177-3AD203B41FA5}">
                      <a16:colId xmlns:a16="http://schemas.microsoft.com/office/drawing/2014/main" val="2987893814"/>
                    </a:ext>
                  </a:extLst>
                </a:gridCol>
                <a:gridCol w="1502999">
                  <a:extLst>
                    <a:ext uri="{9D8B030D-6E8A-4147-A177-3AD203B41FA5}">
                      <a16:colId xmlns:a16="http://schemas.microsoft.com/office/drawing/2014/main" val="3317173889"/>
                    </a:ext>
                  </a:extLst>
                </a:gridCol>
                <a:gridCol w="1502999">
                  <a:extLst>
                    <a:ext uri="{9D8B030D-6E8A-4147-A177-3AD203B41FA5}">
                      <a16:colId xmlns:a16="http://schemas.microsoft.com/office/drawing/2014/main" val="4226946186"/>
                    </a:ext>
                  </a:extLst>
                </a:gridCol>
              </a:tblGrid>
              <a:tr h="1076862">
                <a:tc>
                  <a:txBody>
                    <a:bodyPr/>
                    <a:lstStyle/>
                    <a:p>
                      <a:pPr algn="l" fontAlgn="b"/>
                      <a:endParaRPr lang="en-US" sz="1800" b="0" i="0" u="none" strike="noStrike" dirty="0">
                        <a:solidFill>
                          <a:srgbClr val="58585A"/>
                        </a:solidFill>
                        <a:effectLst/>
                        <a:latin typeface="Arial Narrow" panose="020B0606020202030204" pitchFamily="34" charset="0"/>
                      </a:endParaRPr>
                    </a:p>
                  </a:txBody>
                  <a:tcPr marL="6259" marR="6259" marT="6259" marB="0" anchor="b">
                    <a:lnL>
                      <a:noFill/>
                    </a:lnL>
                    <a:lnR>
                      <a:noFill/>
                    </a:lnR>
                    <a:lnT>
                      <a:noFill/>
                    </a:lnT>
                    <a:lnB>
                      <a:noFill/>
                    </a:lnB>
                  </a:tcPr>
                </a:tc>
                <a:tc>
                  <a:txBody>
                    <a:bodyPr/>
                    <a:lstStyle/>
                    <a:p>
                      <a:pPr algn="ctr" fontAlgn="b"/>
                      <a:r>
                        <a:rPr lang="fr-FR" sz="1800" b="1" i="0" u="none" strike="noStrike" dirty="0">
                          <a:solidFill>
                            <a:srgbClr val="58585A"/>
                          </a:solidFill>
                          <a:effectLst/>
                          <a:latin typeface="Arial Narrow" panose="020B0606020202030204" pitchFamily="34" charset="0"/>
                        </a:rPr>
                        <a:t>Tout le monde a accès aux latrines</a:t>
                      </a:r>
                    </a:p>
                  </a:txBody>
                  <a:tcPr marL="6259" marR="6259" marT="6259" marB="0" anchor="ctr">
                    <a:lnL>
                      <a:noFill/>
                    </a:lnL>
                    <a:lnR>
                      <a:noFill/>
                    </a:lnR>
                    <a:lnT>
                      <a:noFill/>
                    </a:lnT>
                    <a:lnB>
                      <a:noFill/>
                    </a:lnB>
                  </a:tcPr>
                </a:tc>
                <a:tc>
                  <a:txBody>
                    <a:bodyPr/>
                    <a:lstStyle/>
                    <a:p>
                      <a:pPr algn="ctr" fontAlgn="b"/>
                      <a:r>
                        <a:rPr lang="fr-FR" sz="1800" b="1" i="0" u="none" strike="noStrike" dirty="0">
                          <a:solidFill>
                            <a:srgbClr val="58585A"/>
                          </a:solidFill>
                          <a:effectLst/>
                          <a:latin typeface="Arial Narrow" panose="020B0606020202030204" pitchFamily="34" charset="0"/>
                        </a:rPr>
                        <a:t>La majorité a accès aux latrines</a:t>
                      </a:r>
                    </a:p>
                  </a:txBody>
                  <a:tcPr marL="6259" marR="6259" marT="6259" marB="0" anchor="ctr">
                    <a:lnL>
                      <a:noFill/>
                    </a:lnL>
                    <a:lnR>
                      <a:noFill/>
                    </a:lnR>
                    <a:lnT>
                      <a:noFill/>
                    </a:lnT>
                    <a:lnB>
                      <a:noFill/>
                    </a:lnB>
                  </a:tcPr>
                </a:tc>
                <a:tc>
                  <a:txBody>
                    <a:bodyPr/>
                    <a:lstStyle/>
                    <a:p>
                      <a:pPr algn="ctr" fontAlgn="b"/>
                      <a:r>
                        <a:rPr lang="fr-FR" sz="1800" b="1" i="0" u="none" strike="noStrike" dirty="0">
                          <a:solidFill>
                            <a:srgbClr val="58585A"/>
                          </a:solidFill>
                          <a:effectLst/>
                          <a:latin typeface="Arial Narrow" panose="020B0606020202030204" pitchFamily="34" charset="0"/>
                        </a:rPr>
                        <a:t>La moitié a accès aux latrines</a:t>
                      </a:r>
                    </a:p>
                  </a:txBody>
                  <a:tcPr marL="6259" marR="6259" marT="6259" marB="0" anchor="ctr">
                    <a:lnL>
                      <a:noFill/>
                    </a:lnL>
                    <a:lnR>
                      <a:noFill/>
                    </a:lnR>
                    <a:lnT>
                      <a:noFill/>
                    </a:lnT>
                    <a:lnB>
                      <a:noFill/>
                    </a:lnB>
                  </a:tcPr>
                </a:tc>
                <a:tc>
                  <a:txBody>
                    <a:bodyPr/>
                    <a:lstStyle/>
                    <a:p>
                      <a:pPr algn="ctr" fontAlgn="b"/>
                      <a:r>
                        <a:rPr lang="fr-FR" sz="1800" b="1" i="0" u="none" strike="noStrike" dirty="0">
                          <a:solidFill>
                            <a:srgbClr val="58585A"/>
                          </a:solidFill>
                          <a:effectLst/>
                          <a:latin typeface="Arial Narrow" panose="020B0606020202030204" pitchFamily="34" charset="0"/>
                        </a:rPr>
                        <a:t>La minorité a accès aux latrines</a:t>
                      </a:r>
                    </a:p>
                  </a:txBody>
                  <a:tcPr marL="6259" marR="6259" marT="6259" marB="0" anchor="ctr">
                    <a:lnL>
                      <a:noFill/>
                    </a:lnL>
                    <a:lnR>
                      <a:noFill/>
                    </a:lnR>
                    <a:lnT>
                      <a:noFill/>
                    </a:lnT>
                    <a:lnB>
                      <a:noFill/>
                    </a:lnB>
                  </a:tcPr>
                </a:tc>
                <a:tc>
                  <a:txBody>
                    <a:bodyPr/>
                    <a:lstStyle/>
                    <a:p>
                      <a:pPr algn="ctr" fontAlgn="b"/>
                      <a:r>
                        <a:rPr lang="fr-FR" sz="1800" b="1" i="0" u="none" strike="noStrike" dirty="0">
                          <a:solidFill>
                            <a:srgbClr val="58585A"/>
                          </a:solidFill>
                          <a:effectLst/>
                          <a:latin typeface="Arial Narrow" panose="020B0606020202030204" pitchFamily="34" charset="0"/>
                        </a:rPr>
                        <a:t>Personne n'a accès aux latrines</a:t>
                      </a:r>
                    </a:p>
                  </a:txBody>
                  <a:tcPr marL="6259" marR="6259" marT="6259" marB="0" anchor="ctr">
                    <a:lnL>
                      <a:noFill/>
                    </a:lnL>
                    <a:lnR>
                      <a:noFill/>
                    </a:lnR>
                    <a:lnT>
                      <a:noFill/>
                    </a:lnT>
                    <a:lnB>
                      <a:noFill/>
                    </a:lnB>
                  </a:tcPr>
                </a:tc>
                <a:extLst>
                  <a:ext uri="{0D108BD9-81ED-4DB2-BD59-A6C34878D82A}">
                    <a16:rowId xmlns:a16="http://schemas.microsoft.com/office/drawing/2014/main" val="284881141"/>
                  </a:ext>
                </a:extLst>
              </a:tr>
              <a:tr h="507486">
                <a:tc>
                  <a:txBody>
                    <a:bodyPr/>
                    <a:lstStyle/>
                    <a:p>
                      <a:pPr algn="ctr" fontAlgn="b"/>
                      <a:r>
                        <a:rPr lang="en-US" sz="1800" b="1" i="0" u="none" strike="noStrike" dirty="0" err="1">
                          <a:solidFill>
                            <a:srgbClr val="58585A"/>
                          </a:solidFill>
                          <a:effectLst/>
                          <a:latin typeface="Arial Narrow" panose="020B0606020202030204" pitchFamily="34" charset="0"/>
                        </a:rPr>
                        <a:t>Kabambare</a:t>
                      </a:r>
                      <a:endParaRPr lang="en-US" sz="1800" b="1" i="0" u="none" strike="noStrike" dirty="0">
                        <a:solidFill>
                          <a:srgbClr val="58585A"/>
                        </a:solidFill>
                        <a:effectLst/>
                        <a:latin typeface="Arial Narrow" panose="020B0606020202030204" pitchFamily="34" charset="0"/>
                      </a:endParaRPr>
                    </a:p>
                  </a:txBody>
                  <a:tcPr marL="75105" marR="6259" marT="6259" marB="0" anchor="ctr">
                    <a:lnL>
                      <a:noFill/>
                    </a:lnL>
                    <a:lnR>
                      <a:noFill/>
                    </a:lnR>
                    <a:lnT>
                      <a:noFill/>
                    </a:lnT>
                    <a:lnB>
                      <a:noFill/>
                    </a:lnB>
                  </a:tcPr>
                </a:tc>
                <a:tc>
                  <a:txBody>
                    <a:bodyPr/>
                    <a:lstStyle/>
                    <a:p>
                      <a:pPr algn="r" fontAlgn="b"/>
                      <a:r>
                        <a:rPr lang="en-US" sz="1800" b="0" i="0" u="none" strike="noStrike" dirty="0">
                          <a:solidFill>
                            <a:srgbClr val="58585A"/>
                          </a:solidFill>
                          <a:effectLst/>
                          <a:latin typeface="Arial Narrow" panose="020B0606020202030204" pitchFamily="34" charset="0"/>
                        </a:rPr>
                        <a:t>0%</a:t>
                      </a:r>
                    </a:p>
                  </a:txBody>
                  <a:tcPr marL="6259" marR="6259" marT="6259"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Arial Narrow" panose="020B0606020202030204" pitchFamily="34" charset="0"/>
                        </a:rPr>
                        <a:t>8%</a:t>
                      </a:r>
                    </a:p>
                  </a:txBody>
                  <a:tcPr marL="6259" marR="6259" marT="6259" marB="0" anchor="b">
                    <a:lnL>
                      <a:noFill/>
                    </a:lnL>
                    <a:lnR>
                      <a:noFill/>
                    </a:lnR>
                    <a:lnT>
                      <a:noFill/>
                    </a:lnT>
                    <a:lnB>
                      <a:noFill/>
                    </a:lnB>
                    <a:solidFill>
                      <a:srgbClr val="FAD0D0"/>
                    </a:solidFill>
                  </a:tcPr>
                </a:tc>
                <a:tc>
                  <a:txBody>
                    <a:bodyPr/>
                    <a:lstStyle/>
                    <a:p>
                      <a:pPr algn="r" fontAlgn="b"/>
                      <a:r>
                        <a:rPr lang="en-US" sz="1800" b="0" i="0" u="none" strike="noStrike" dirty="0">
                          <a:solidFill>
                            <a:srgbClr val="58585A"/>
                          </a:solidFill>
                          <a:effectLst/>
                          <a:latin typeface="Arial Narrow" panose="020B0606020202030204" pitchFamily="34" charset="0"/>
                        </a:rPr>
                        <a:t>8%</a:t>
                      </a:r>
                    </a:p>
                  </a:txBody>
                  <a:tcPr marL="6259" marR="6259" marT="6259" marB="0" anchor="b">
                    <a:lnL>
                      <a:noFill/>
                    </a:lnL>
                    <a:lnR>
                      <a:noFill/>
                    </a:lnR>
                    <a:lnT>
                      <a:noFill/>
                    </a:lnT>
                    <a:lnB>
                      <a:noFill/>
                    </a:lnB>
                    <a:solidFill>
                      <a:srgbClr val="FAD0D0"/>
                    </a:solidFill>
                  </a:tcPr>
                </a:tc>
                <a:tc>
                  <a:txBody>
                    <a:bodyPr/>
                    <a:lstStyle/>
                    <a:p>
                      <a:pPr algn="r" fontAlgn="b"/>
                      <a:r>
                        <a:rPr lang="en-US" sz="1800" b="0" i="0" u="none" strike="noStrike" dirty="0">
                          <a:solidFill>
                            <a:srgbClr val="58585A"/>
                          </a:solidFill>
                          <a:effectLst/>
                          <a:latin typeface="Arial Narrow" panose="020B0606020202030204" pitchFamily="34" charset="0"/>
                        </a:rPr>
                        <a:t>69%</a:t>
                      </a:r>
                    </a:p>
                  </a:txBody>
                  <a:tcPr marL="6259" marR="6259" marT="6259" marB="0" anchor="b">
                    <a:lnL>
                      <a:noFill/>
                    </a:lnL>
                    <a:lnR>
                      <a:noFill/>
                    </a:lnR>
                    <a:lnT>
                      <a:noFill/>
                    </a:lnT>
                    <a:lnB>
                      <a:noFill/>
                    </a:lnB>
                    <a:solidFill>
                      <a:srgbClr val="F38181"/>
                    </a:solidFill>
                  </a:tcPr>
                </a:tc>
                <a:tc>
                  <a:txBody>
                    <a:bodyPr/>
                    <a:lstStyle/>
                    <a:p>
                      <a:pPr algn="r" fontAlgn="b"/>
                      <a:r>
                        <a:rPr lang="en-US" sz="1800" b="0" i="0" u="none" strike="noStrike" dirty="0">
                          <a:solidFill>
                            <a:srgbClr val="58585A"/>
                          </a:solidFill>
                          <a:effectLst/>
                          <a:latin typeface="Arial Narrow" panose="020B0606020202030204" pitchFamily="34" charset="0"/>
                        </a:rPr>
                        <a:t>15%</a:t>
                      </a:r>
                    </a:p>
                  </a:txBody>
                  <a:tcPr marL="6259" marR="6259" marT="6259" marB="0" anchor="b">
                    <a:lnL>
                      <a:noFill/>
                    </a:lnL>
                    <a:lnR>
                      <a:noFill/>
                    </a:lnR>
                    <a:lnT>
                      <a:noFill/>
                    </a:lnT>
                    <a:lnB>
                      <a:noFill/>
                    </a:lnB>
                    <a:solidFill>
                      <a:srgbClr val="FAC7C7"/>
                    </a:solidFill>
                  </a:tcPr>
                </a:tc>
                <a:extLst>
                  <a:ext uri="{0D108BD9-81ED-4DB2-BD59-A6C34878D82A}">
                    <a16:rowId xmlns:a16="http://schemas.microsoft.com/office/drawing/2014/main" val="112861222"/>
                  </a:ext>
                </a:extLst>
              </a:tr>
              <a:tr h="507486">
                <a:tc>
                  <a:txBody>
                    <a:bodyPr/>
                    <a:lstStyle/>
                    <a:p>
                      <a:pPr algn="ctr" fontAlgn="b"/>
                      <a:r>
                        <a:rPr lang="en-US" sz="1800" b="1" i="0" u="none" strike="noStrike" dirty="0" err="1">
                          <a:solidFill>
                            <a:srgbClr val="58585A"/>
                          </a:solidFill>
                          <a:effectLst/>
                          <a:latin typeface="Arial Narrow" panose="020B0606020202030204" pitchFamily="34" charset="0"/>
                        </a:rPr>
                        <a:t>Saramabila</a:t>
                      </a:r>
                      <a:endParaRPr lang="en-US" sz="1800" b="1" i="0" u="none" strike="noStrike" dirty="0">
                        <a:solidFill>
                          <a:srgbClr val="58585A"/>
                        </a:solidFill>
                        <a:effectLst/>
                        <a:latin typeface="Arial Narrow" panose="020B0606020202030204" pitchFamily="34" charset="0"/>
                      </a:endParaRPr>
                    </a:p>
                  </a:txBody>
                  <a:tcPr marL="75105" marR="6259" marT="6259" marB="0" anchor="ctr">
                    <a:lnL>
                      <a:noFill/>
                    </a:lnL>
                    <a:lnR>
                      <a:noFill/>
                    </a:lnR>
                    <a:lnT>
                      <a:noFill/>
                    </a:lnT>
                    <a:lnB>
                      <a:noFill/>
                    </a:lnB>
                  </a:tcPr>
                </a:tc>
                <a:tc>
                  <a:txBody>
                    <a:bodyPr/>
                    <a:lstStyle/>
                    <a:p>
                      <a:pPr algn="r" fontAlgn="b"/>
                      <a:r>
                        <a:rPr lang="en-US" sz="1800" b="0" i="0" u="none" strike="noStrike" dirty="0">
                          <a:solidFill>
                            <a:srgbClr val="58585A"/>
                          </a:solidFill>
                          <a:effectLst/>
                          <a:latin typeface="Arial Narrow" panose="020B0606020202030204" pitchFamily="34" charset="0"/>
                        </a:rPr>
                        <a:t>0%</a:t>
                      </a:r>
                    </a:p>
                  </a:txBody>
                  <a:tcPr marL="6259" marR="6259" marT="6259"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Arial Narrow" panose="020B0606020202030204" pitchFamily="34" charset="0"/>
                        </a:rPr>
                        <a:t>0%</a:t>
                      </a:r>
                    </a:p>
                  </a:txBody>
                  <a:tcPr marL="6259" marR="6259" marT="6259"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Arial Narrow" panose="020B0606020202030204" pitchFamily="34" charset="0"/>
                        </a:rPr>
                        <a:t>6%</a:t>
                      </a:r>
                    </a:p>
                  </a:txBody>
                  <a:tcPr marL="6259" marR="6259" marT="6259" marB="0" anchor="b">
                    <a:lnL>
                      <a:noFill/>
                    </a:lnL>
                    <a:lnR>
                      <a:noFill/>
                    </a:lnR>
                    <a:lnT>
                      <a:noFill/>
                    </a:lnT>
                    <a:lnB>
                      <a:noFill/>
                    </a:lnB>
                    <a:solidFill>
                      <a:srgbClr val="FBD3D3"/>
                    </a:solidFill>
                  </a:tcPr>
                </a:tc>
                <a:tc>
                  <a:txBody>
                    <a:bodyPr/>
                    <a:lstStyle/>
                    <a:p>
                      <a:pPr algn="r" fontAlgn="b"/>
                      <a:r>
                        <a:rPr lang="en-US" sz="1800" b="0" i="0" u="none" strike="noStrike">
                          <a:solidFill>
                            <a:srgbClr val="58585A"/>
                          </a:solidFill>
                          <a:effectLst/>
                          <a:latin typeface="Arial Narrow" panose="020B0606020202030204" pitchFamily="34" charset="0"/>
                        </a:rPr>
                        <a:t>44%</a:t>
                      </a:r>
                    </a:p>
                  </a:txBody>
                  <a:tcPr marL="6259" marR="6259" marT="6259" marB="0" anchor="b">
                    <a:lnL>
                      <a:noFill/>
                    </a:lnL>
                    <a:lnR>
                      <a:noFill/>
                    </a:lnR>
                    <a:lnT>
                      <a:noFill/>
                    </a:lnT>
                    <a:lnB>
                      <a:noFill/>
                    </a:lnB>
                    <a:solidFill>
                      <a:srgbClr val="F6A1A2"/>
                    </a:solidFill>
                  </a:tcPr>
                </a:tc>
                <a:tc>
                  <a:txBody>
                    <a:bodyPr/>
                    <a:lstStyle/>
                    <a:p>
                      <a:pPr algn="r" fontAlgn="b"/>
                      <a:r>
                        <a:rPr lang="en-US" sz="1800" b="0" i="0" u="none" strike="noStrike" dirty="0">
                          <a:solidFill>
                            <a:srgbClr val="58585A"/>
                          </a:solidFill>
                          <a:effectLst/>
                          <a:latin typeface="Arial Narrow" panose="020B0606020202030204" pitchFamily="34" charset="0"/>
                        </a:rPr>
                        <a:t>39%</a:t>
                      </a:r>
                    </a:p>
                  </a:txBody>
                  <a:tcPr marL="6259" marR="6259" marT="6259" marB="0" anchor="b">
                    <a:lnL>
                      <a:noFill/>
                    </a:lnL>
                    <a:lnR>
                      <a:noFill/>
                    </a:lnR>
                    <a:lnT>
                      <a:noFill/>
                    </a:lnT>
                    <a:lnB>
                      <a:noFill/>
                    </a:lnB>
                    <a:solidFill>
                      <a:srgbClr val="F6A8A8"/>
                    </a:solidFill>
                  </a:tcPr>
                </a:tc>
                <a:extLst>
                  <a:ext uri="{0D108BD9-81ED-4DB2-BD59-A6C34878D82A}">
                    <a16:rowId xmlns:a16="http://schemas.microsoft.com/office/drawing/2014/main" val="3685665884"/>
                  </a:ext>
                </a:extLst>
              </a:tr>
              <a:tr h="507486">
                <a:tc>
                  <a:txBody>
                    <a:bodyPr/>
                    <a:lstStyle/>
                    <a:p>
                      <a:pPr algn="ctr" fontAlgn="b"/>
                      <a:r>
                        <a:rPr lang="en-US" sz="1800" b="1" i="0" u="none" strike="noStrike" dirty="0" err="1">
                          <a:solidFill>
                            <a:srgbClr val="58585A"/>
                          </a:solidFill>
                          <a:effectLst/>
                          <a:latin typeface="Arial Narrow" panose="020B0606020202030204" pitchFamily="34" charset="0"/>
                        </a:rPr>
                        <a:t>Fizi</a:t>
                      </a:r>
                      <a:endParaRPr lang="en-US" sz="1800" b="1" i="0" u="none" strike="noStrike" dirty="0">
                        <a:solidFill>
                          <a:srgbClr val="58585A"/>
                        </a:solidFill>
                        <a:effectLst/>
                        <a:latin typeface="Arial Narrow" panose="020B0606020202030204" pitchFamily="34" charset="0"/>
                      </a:endParaRPr>
                    </a:p>
                  </a:txBody>
                  <a:tcPr marL="75105" marR="6259" marT="6259" marB="0" anchor="ctr">
                    <a:lnL>
                      <a:noFill/>
                    </a:lnL>
                    <a:lnR>
                      <a:noFill/>
                    </a:lnR>
                    <a:lnT>
                      <a:noFill/>
                    </a:lnT>
                    <a:lnB>
                      <a:noFill/>
                    </a:lnB>
                  </a:tcPr>
                </a:tc>
                <a:tc>
                  <a:txBody>
                    <a:bodyPr/>
                    <a:lstStyle/>
                    <a:p>
                      <a:pPr algn="r" fontAlgn="b"/>
                      <a:r>
                        <a:rPr lang="en-US" sz="1800" b="0" i="0" u="none" strike="noStrike" dirty="0">
                          <a:solidFill>
                            <a:srgbClr val="58585A"/>
                          </a:solidFill>
                          <a:effectLst/>
                          <a:latin typeface="Arial Narrow" panose="020B0606020202030204" pitchFamily="34" charset="0"/>
                        </a:rPr>
                        <a:t>0%</a:t>
                      </a:r>
                    </a:p>
                  </a:txBody>
                  <a:tcPr marL="6259" marR="6259" marT="6259"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Arial Narrow" panose="020B0606020202030204" pitchFamily="34" charset="0"/>
                        </a:rPr>
                        <a:t>10%</a:t>
                      </a:r>
                    </a:p>
                  </a:txBody>
                  <a:tcPr marL="6259" marR="6259" marT="6259" marB="0" anchor="b">
                    <a:lnL>
                      <a:noFill/>
                    </a:lnL>
                    <a:lnR>
                      <a:noFill/>
                    </a:lnR>
                    <a:lnT>
                      <a:noFill/>
                    </a:lnT>
                    <a:lnB>
                      <a:noFill/>
                    </a:lnB>
                    <a:solidFill>
                      <a:srgbClr val="FACDCE"/>
                    </a:solidFill>
                  </a:tcPr>
                </a:tc>
                <a:tc>
                  <a:txBody>
                    <a:bodyPr/>
                    <a:lstStyle/>
                    <a:p>
                      <a:pPr algn="r" fontAlgn="b"/>
                      <a:r>
                        <a:rPr lang="en-US" sz="1800" b="0" i="0" u="none" strike="noStrike">
                          <a:solidFill>
                            <a:srgbClr val="58585A"/>
                          </a:solidFill>
                          <a:effectLst/>
                          <a:latin typeface="Arial Narrow" panose="020B0606020202030204" pitchFamily="34" charset="0"/>
                        </a:rPr>
                        <a:t>0%</a:t>
                      </a:r>
                    </a:p>
                  </a:txBody>
                  <a:tcPr marL="6259" marR="6259" marT="6259"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Arial Narrow" panose="020B0606020202030204" pitchFamily="34" charset="0"/>
                        </a:rPr>
                        <a:t>75%</a:t>
                      </a:r>
                    </a:p>
                  </a:txBody>
                  <a:tcPr marL="6259" marR="6259" marT="6259" marB="0" anchor="b">
                    <a:lnL>
                      <a:noFill/>
                    </a:lnL>
                    <a:lnR>
                      <a:noFill/>
                    </a:lnR>
                    <a:lnT>
                      <a:noFill/>
                    </a:lnT>
                    <a:lnB>
                      <a:noFill/>
                    </a:lnB>
                    <a:solidFill>
                      <a:srgbClr val="F2797A"/>
                    </a:solidFill>
                  </a:tcPr>
                </a:tc>
                <a:tc>
                  <a:txBody>
                    <a:bodyPr/>
                    <a:lstStyle/>
                    <a:p>
                      <a:pPr algn="r" fontAlgn="b"/>
                      <a:r>
                        <a:rPr lang="en-US" sz="1800" b="0" i="0" u="none" strike="noStrike" dirty="0">
                          <a:solidFill>
                            <a:srgbClr val="58585A"/>
                          </a:solidFill>
                          <a:effectLst/>
                          <a:latin typeface="Arial Narrow" panose="020B0606020202030204" pitchFamily="34" charset="0"/>
                        </a:rPr>
                        <a:t>10%</a:t>
                      </a:r>
                    </a:p>
                  </a:txBody>
                  <a:tcPr marL="6259" marR="6259" marT="6259" marB="0" anchor="b">
                    <a:lnL>
                      <a:noFill/>
                    </a:lnL>
                    <a:lnR>
                      <a:noFill/>
                    </a:lnR>
                    <a:lnT>
                      <a:noFill/>
                    </a:lnT>
                    <a:lnB>
                      <a:noFill/>
                    </a:lnB>
                    <a:solidFill>
                      <a:srgbClr val="FACDCE"/>
                    </a:solidFill>
                  </a:tcPr>
                </a:tc>
                <a:extLst>
                  <a:ext uri="{0D108BD9-81ED-4DB2-BD59-A6C34878D82A}">
                    <a16:rowId xmlns:a16="http://schemas.microsoft.com/office/drawing/2014/main" val="2102727953"/>
                  </a:ext>
                </a:extLst>
              </a:tr>
              <a:tr h="507486">
                <a:tc>
                  <a:txBody>
                    <a:bodyPr/>
                    <a:lstStyle/>
                    <a:p>
                      <a:pPr algn="ctr" fontAlgn="b"/>
                      <a:r>
                        <a:rPr lang="en-US" sz="1800" b="1" i="0" u="none" strike="noStrike" dirty="0" err="1">
                          <a:solidFill>
                            <a:srgbClr val="58585A"/>
                          </a:solidFill>
                          <a:effectLst/>
                          <a:latin typeface="Arial Narrow" panose="020B0606020202030204" pitchFamily="34" charset="0"/>
                        </a:rPr>
                        <a:t>Kalehe</a:t>
                      </a:r>
                      <a:endParaRPr lang="en-US" sz="1800" b="1" i="0" u="none" strike="noStrike" dirty="0">
                        <a:solidFill>
                          <a:srgbClr val="58585A"/>
                        </a:solidFill>
                        <a:effectLst/>
                        <a:latin typeface="Arial Narrow" panose="020B0606020202030204" pitchFamily="34" charset="0"/>
                      </a:endParaRPr>
                    </a:p>
                  </a:txBody>
                  <a:tcPr marL="75105" marR="6259" marT="6259" marB="0" anchor="ctr">
                    <a:lnL>
                      <a:noFill/>
                    </a:lnL>
                    <a:lnR>
                      <a:noFill/>
                    </a:lnR>
                    <a:lnT>
                      <a:noFill/>
                    </a:lnT>
                    <a:lnB>
                      <a:noFill/>
                    </a:lnB>
                  </a:tcPr>
                </a:tc>
                <a:tc>
                  <a:txBody>
                    <a:bodyPr/>
                    <a:lstStyle/>
                    <a:p>
                      <a:pPr algn="r" fontAlgn="b"/>
                      <a:r>
                        <a:rPr lang="en-US" sz="1800" b="0" i="0" u="none" strike="noStrike">
                          <a:solidFill>
                            <a:srgbClr val="58585A"/>
                          </a:solidFill>
                          <a:effectLst/>
                          <a:latin typeface="Arial Narrow" panose="020B0606020202030204" pitchFamily="34" charset="0"/>
                        </a:rPr>
                        <a:t>0%</a:t>
                      </a:r>
                    </a:p>
                  </a:txBody>
                  <a:tcPr marL="6259" marR="6259" marT="6259"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Arial Narrow" panose="020B0606020202030204" pitchFamily="34" charset="0"/>
                        </a:rPr>
                        <a:t>0%</a:t>
                      </a:r>
                    </a:p>
                  </a:txBody>
                  <a:tcPr marL="6259" marR="6259" marT="6259"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Arial Narrow" panose="020B0606020202030204" pitchFamily="34" charset="0"/>
                        </a:rPr>
                        <a:t>0%</a:t>
                      </a:r>
                    </a:p>
                  </a:txBody>
                  <a:tcPr marL="6259" marR="6259" marT="6259"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Arial Narrow" panose="020B0606020202030204" pitchFamily="34" charset="0"/>
                        </a:rPr>
                        <a:t>100%</a:t>
                      </a:r>
                    </a:p>
                  </a:txBody>
                  <a:tcPr marL="6259" marR="6259" marT="6259" marB="0" anchor="b">
                    <a:lnL>
                      <a:noFill/>
                    </a:lnL>
                    <a:lnR>
                      <a:noFill/>
                    </a:lnR>
                    <a:lnT>
                      <a:noFill/>
                    </a:lnT>
                    <a:lnB>
                      <a:noFill/>
                    </a:lnB>
                    <a:solidFill>
                      <a:srgbClr val="EE5859"/>
                    </a:solidFill>
                  </a:tcPr>
                </a:tc>
                <a:tc>
                  <a:txBody>
                    <a:bodyPr/>
                    <a:lstStyle/>
                    <a:p>
                      <a:pPr algn="r" fontAlgn="b"/>
                      <a:r>
                        <a:rPr lang="en-US" sz="1800" b="0" i="0" u="none" strike="noStrike" dirty="0">
                          <a:solidFill>
                            <a:srgbClr val="58585A"/>
                          </a:solidFill>
                          <a:effectLst/>
                          <a:latin typeface="Arial Narrow" panose="020B0606020202030204" pitchFamily="34" charset="0"/>
                        </a:rPr>
                        <a:t>0%</a:t>
                      </a:r>
                    </a:p>
                  </a:txBody>
                  <a:tcPr marL="6259" marR="6259" marT="6259" marB="0" anchor="b">
                    <a:lnL>
                      <a:noFill/>
                    </a:lnL>
                    <a:lnR>
                      <a:noFill/>
                    </a:lnR>
                    <a:lnT>
                      <a:noFill/>
                    </a:lnT>
                    <a:lnB>
                      <a:noFill/>
                    </a:lnB>
                    <a:solidFill>
                      <a:srgbClr val="FBDADA"/>
                    </a:solidFill>
                  </a:tcPr>
                </a:tc>
                <a:extLst>
                  <a:ext uri="{0D108BD9-81ED-4DB2-BD59-A6C34878D82A}">
                    <a16:rowId xmlns:a16="http://schemas.microsoft.com/office/drawing/2014/main" val="1702172715"/>
                  </a:ext>
                </a:extLst>
              </a:tr>
              <a:tr h="541485">
                <a:tc>
                  <a:txBody>
                    <a:bodyPr/>
                    <a:lstStyle/>
                    <a:p>
                      <a:pPr algn="ctr" fontAlgn="b"/>
                      <a:r>
                        <a:rPr lang="en-US" sz="1800" b="1" i="0" u="none" strike="noStrike" dirty="0" err="1">
                          <a:solidFill>
                            <a:srgbClr val="58585A"/>
                          </a:solidFill>
                          <a:effectLst/>
                          <a:latin typeface="Arial Narrow" panose="020B0606020202030204" pitchFamily="34" charset="0"/>
                        </a:rPr>
                        <a:t>Kimbi</a:t>
                      </a:r>
                      <a:r>
                        <a:rPr lang="en-US" sz="1800" b="1" i="0" u="none" strike="noStrike" dirty="0">
                          <a:solidFill>
                            <a:srgbClr val="58585A"/>
                          </a:solidFill>
                          <a:effectLst/>
                          <a:latin typeface="Arial Narrow" panose="020B0606020202030204" pitchFamily="34" charset="0"/>
                        </a:rPr>
                        <a:t> </a:t>
                      </a:r>
                      <a:r>
                        <a:rPr lang="en-US" sz="1800" b="1" i="0" u="none" strike="noStrike" dirty="0" err="1">
                          <a:solidFill>
                            <a:srgbClr val="58585A"/>
                          </a:solidFill>
                          <a:effectLst/>
                          <a:latin typeface="Arial Narrow" panose="020B0606020202030204" pitchFamily="34" charset="0"/>
                        </a:rPr>
                        <a:t>Lulenge</a:t>
                      </a:r>
                      <a:endParaRPr lang="en-US" sz="1800" b="1" i="0" u="none" strike="noStrike" dirty="0">
                        <a:solidFill>
                          <a:srgbClr val="58585A"/>
                        </a:solidFill>
                        <a:effectLst/>
                        <a:latin typeface="Arial Narrow" panose="020B0606020202030204" pitchFamily="34" charset="0"/>
                      </a:endParaRPr>
                    </a:p>
                  </a:txBody>
                  <a:tcPr marL="75105" marR="6259" marT="6259" marB="0" anchor="ctr">
                    <a:lnL>
                      <a:noFill/>
                    </a:lnL>
                    <a:lnR>
                      <a:noFill/>
                    </a:lnR>
                    <a:lnT>
                      <a:noFill/>
                    </a:lnT>
                    <a:lnB>
                      <a:noFill/>
                    </a:lnB>
                  </a:tcPr>
                </a:tc>
                <a:tc>
                  <a:txBody>
                    <a:bodyPr/>
                    <a:lstStyle/>
                    <a:p>
                      <a:pPr algn="r" fontAlgn="b"/>
                      <a:r>
                        <a:rPr lang="en-US" sz="1800" b="0" i="0" u="none" strike="noStrike">
                          <a:solidFill>
                            <a:srgbClr val="58585A"/>
                          </a:solidFill>
                          <a:effectLst/>
                          <a:latin typeface="Arial Narrow" panose="020B0606020202030204" pitchFamily="34" charset="0"/>
                        </a:rPr>
                        <a:t>0%</a:t>
                      </a:r>
                    </a:p>
                  </a:txBody>
                  <a:tcPr marL="6259" marR="6259" marT="6259"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Arial Narrow" panose="020B0606020202030204" pitchFamily="34" charset="0"/>
                        </a:rPr>
                        <a:t>0%</a:t>
                      </a:r>
                    </a:p>
                  </a:txBody>
                  <a:tcPr marL="6259" marR="6259" marT="6259"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Arial Narrow" panose="020B0606020202030204" pitchFamily="34" charset="0"/>
                        </a:rPr>
                        <a:t>5%</a:t>
                      </a:r>
                    </a:p>
                  </a:txBody>
                  <a:tcPr marL="6259" marR="6259" marT="6259" marB="0" anchor="b">
                    <a:lnL>
                      <a:noFill/>
                    </a:lnL>
                    <a:lnR>
                      <a:noFill/>
                    </a:lnR>
                    <a:lnT>
                      <a:noFill/>
                    </a:lnT>
                    <a:lnB>
                      <a:noFill/>
                    </a:lnB>
                    <a:solidFill>
                      <a:srgbClr val="FBD4D4"/>
                    </a:solidFill>
                  </a:tcPr>
                </a:tc>
                <a:tc>
                  <a:txBody>
                    <a:bodyPr/>
                    <a:lstStyle/>
                    <a:p>
                      <a:pPr algn="r" fontAlgn="b"/>
                      <a:r>
                        <a:rPr lang="en-US" sz="1800" b="0" i="0" u="none" strike="noStrike">
                          <a:solidFill>
                            <a:srgbClr val="58585A"/>
                          </a:solidFill>
                          <a:effectLst/>
                          <a:latin typeface="Arial Narrow" panose="020B0606020202030204" pitchFamily="34" charset="0"/>
                        </a:rPr>
                        <a:t>81%</a:t>
                      </a:r>
                    </a:p>
                  </a:txBody>
                  <a:tcPr marL="6259" marR="6259" marT="6259" marB="0" anchor="b">
                    <a:lnL>
                      <a:noFill/>
                    </a:lnL>
                    <a:lnR>
                      <a:noFill/>
                    </a:lnR>
                    <a:lnT>
                      <a:noFill/>
                    </a:lnT>
                    <a:lnB>
                      <a:noFill/>
                    </a:lnB>
                    <a:solidFill>
                      <a:srgbClr val="F17172"/>
                    </a:solidFill>
                  </a:tcPr>
                </a:tc>
                <a:tc>
                  <a:txBody>
                    <a:bodyPr/>
                    <a:lstStyle/>
                    <a:p>
                      <a:pPr algn="r" fontAlgn="b"/>
                      <a:r>
                        <a:rPr lang="en-US" sz="1800" b="0" i="0" u="none" strike="noStrike" dirty="0">
                          <a:solidFill>
                            <a:srgbClr val="58585A"/>
                          </a:solidFill>
                          <a:effectLst/>
                          <a:latin typeface="Arial Narrow" panose="020B0606020202030204" pitchFamily="34" charset="0"/>
                        </a:rPr>
                        <a:t>14%</a:t>
                      </a:r>
                    </a:p>
                  </a:txBody>
                  <a:tcPr marL="6259" marR="6259" marT="6259" marB="0" anchor="b">
                    <a:lnL>
                      <a:noFill/>
                    </a:lnL>
                    <a:lnR>
                      <a:noFill/>
                    </a:lnR>
                    <a:lnT>
                      <a:noFill/>
                    </a:lnT>
                    <a:lnB>
                      <a:noFill/>
                    </a:lnB>
                    <a:solidFill>
                      <a:srgbClr val="FAC8C8"/>
                    </a:solidFill>
                  </a:tcPr>
                </a:tc>
                <a:extLst>
                  <a:ext uri="{0D108BD9-81ED-4DB2-BD59-A6C34878D82A}">
                    <a16:rowId xmlns:a16="http://schemas.microsoft.com/office/drawing/2014/main" val="3663511397"/>
                  </a:ext>
                </a:extLst>
              </a:tr>
              <a:tr h="507486">
                <a:tc>
                  <a:txBody>
                    <a:bodyPr/>
                    <a:lstStyle/>
                    <a:p>
                      <a:pPr algn="ctr" fontAlgn="b"/>
                      <a:r>
                        <a:rPr lang="en-US" sz="1800" b="1" i="0" u="none" strike="noStrike" dirty="0" err="1">
                          <a:solidFill>
                            <a:srgbClr val="58585A"/>
                          </a:solidFill>
                          <a:effectLst/>
                          <a:latin typeface="Arial Narrow" panose="020B0606020202030204" pitchFamily="34" charset="0"/>
                        </a:rPr>
                        <a:t>Nundu</a:t>
                      </a:r>
                      <a:endParaRPr lang="en-US" sz="1800" b="1" i="0" u="none" strike="noStrike" dirty="0">
                        <a:solidFill>
                          <a:srgbClr val="58585A"/>
                        </a:solidFill>
                        <a:effectLst/>
                        <a:latin typeface="Arial Narrow" panose="020B0606020202030204" pitchFamily="34" charset="0"/>
                      </a:endParaRPr>
                    </a:p>
                  </a:txBody>
                  <a:tcPr marL="75105" marR="6259" marT="6259" marB="0" anchor="ctr">
                    <a:lnL>
                      <a:noFill/>
                    </a:lnL>
                    <a:lnR>
                      <a:noFill/>
                    </a:lnR>
                    <a:lnT>
                      <a:noFill/>
                    </a:lnT>
                    <a:lnB>
                      <a:noFill/>
                    </a:lnB>
                  </a:tcPr>
                </a:tc>
                <a:tc>
                  <a:txBody>
                    <a:bodyPr/>
                    <a:lstStyle/>
                    <a:p>
                      <a:pPr algn="r" fontAlgn="b"/>
                      <a:r>
                        <a:rPr lang="en-US" sz="1800" b="0" i="0" u="none" strike="noStrike" dirty="0">
                          <a:solidFill>
                            <a:srgbClr val="58585A"/>
                          </a:solidFill>
                          <a:effectLst/>
                          <a:latin typeface="Arial Narrow" panose="020B0606020202030204" pitchFamily="34" charset="0"/>
                        </a:rPr>
                        <a:t>0%</a:t>
                      </a:r>
                    </a:p>
                  </a:txBody>
                  <a:tcPr marL="6259" marR="6259" marT="6259"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Arial Narrow" panose="020B0606020202030204" pitchFamily="34" charset="0"/>
                        </a:rPr>
                        <a:t>6%</a:t>
                      </a:r>
                    </a:p>
                  </a:txBody>
                  <a:tcPr marL="6259" marR="6259" marT="6259" marB="0" anchor="b">
                    <a:lnL>
                      <a:noFill/>
                    </a:lnL>
                    <a:lnR>
                      <a:noFill/>
                    </a:lnR>
                    <a:lnT>
                      <a:noFill/>
                    </a:lnT>
                    <a:lnB>
                      <a:noFill/>
                    </a:lnB>
                    <a:solidFill>
                      <a:srgbClr val="FBD3D3"/>
                    </a:solidFill>
                  </a:tcPr>
                </a:tc>
                <a:tc>
                  <a:txBody>
                    <a:bodyPr/>
                    <a:lstStyle/>
                    <a:p>
                      <a:pPr algn="r" fontAlgn="b"/>
                      <a:r>
                        <a:rPr lang="en-US" sz="1800" b="0" i="0" u="none" strike="noStrike" dirty="0">
                          <a:solidFill>
                            <a:srgbClr val="58585A"/>
                          </a:solidFill>
                          <a:effectLst/>
                          <a:latin typeface="Arial Narrow" panose="020B0606020202030204" pitchFamily="34" charset="0"/>
                        </a:rPr>
                        <a:t>6%</a:t>
                      </a:r>
                    </a:p>
                  </a:txBody>
                  <a:tcPr marL="6259" marR="6259" marT="6259" marB="0" anchor="b">
                    <a:lnL>
                      <a:noFill/>
                    </a:lnL>
                    <a:lnR>
                      <a:noFill/>
                    </a:lnR>
                    <a:lnT>
                      <a:noFill/>
                    </a:lnT>
                    <a:lnB>
                      <a:noFill/>
                    </a:lnB>
                    <a:solidFill>
                      <a:srgbClr val="FBD3D3"/>
                    </a:solidFill>
                  </a:tcPr>
                </a:tc>
                <a:tc>
                  <a:txBody>
                    <a:bodyPr/>
                    <a:lstStyle/>
                    <a:p>
                      <a:pPr algn="r" fontAlgn="b"/>
                      <a:r>
                        <a:rPr lang="en-US" sz="1800" b="0" i="0" u="none" strike="noStrike" dirty="0">
                          <a:solidFill>
                            <a:srgbClr val="58585A"/>
                          </a:solidFill>
                          <a:effectLst/>
                          <a:latin typeface="Arial Narrow" panose="020B0606020202030204" pitchFamily="34" charset="0"/>
                        </a:rPr>
                        <a:t>67%</a:t>
                      </a:r>
                    </a:p>
                  </a:txBody>
                  <a:tcPr marL="6259" marR="6259" marT="6259" marB="0" anchor="b">
                    <a:lnL>
                      <a:noFill/>
                    </a:lnL>
                    <a:lnR>
                      <a:noFill/>
                    </a:lnR>
                    <a:lnT>
                      <a:noFill/>
                    </a:lnT>
                    <a:lnB>
                      <a:noFill/>
                    </a:lnB>
                    <a:solidFill>
                      <a:srgbClr val="F38484"/>
                    </a:solidFill>
                  </a:tcPr>
                </a:tc>
                <a:tc>
                  <a:txBody>
                    <a:bodyPr/>
                    <a:lstStyle/>
                    <a:p>
                      <a:pPr algn="r" fontAlgn="b"/>
                      <a:r>
                        <a:rPr lang="en-US" sz="1800" b="0" i="0" u="none" strike="noStrike" dirty="0">
                          <a:solidFill>
                            <a:srgbClr val="58585A"/>
                          </a:solidFill>
                          <a:effectLst/>
                          <a:latin typeface="Arial Narrow" panose="020B0606020202030204" pitchFamily="34" charset="0"/>
                        </a:rPr>
                        <a:t>22%</a:t>
                      </a:r>
                    </a:p>
                  </a:txBody>
                  <a:tcPr marL="6259" marR="6259" marT="6259" marB="0" anchor="b">
                    <a:lnL>
                      <a:noFill/>
                    </a:lnL>
                    <a:lnR>
                      <a:noFill/>
                    </a:lnR>
                    <a:lnT>
                      <a:noFill/>
                    </a:lnT>
                    <a:lnB>
                      <a:noFill/>
                    </a:lnB>
                    <a:solidFill>
                      <a:srgbClr val="F9BEBE"/>
                    </a:solidFill>
                  </a:tcPr>
                </a:tc>
                <a:extLst>
                  <a:ext uri="{0D108BD9-81ED-4DB2-BD59-A6C34878D82A}">
                    <a16:rowId xmlns:a16="http://schemas.microsoft.com/office/drawing/2014/main" val="1976404007"/>
                  </a:ext>
                </a:extLst>
              </a:tr>
              <a:tr h="507486">
                <a:tc>
                  <a:txBody>
                    <a:bodyPr/>
                    <a:lstStyle/>
                    <a:p>
                      <a:pPr algn="ctr" fontAlgn="b"/>
                      <a:r>
                        <a:rPr lang="en-US" sz="1800" b="1" i="0" u="none" strike="noStrike">
                          <a:solidFill>
                            <a:srgbClr val="58585A"/>
                          </a:solidFill>
                          <a:effectLst/>
                          <a:latin typeface="Arial Narrow" panose="020B0606020202030204" pitchFamily="34" charset="0"/>
                        </a:rPr>
                        <a:t>Shabunda</a:t>
                      </a:r>
                    </a:p>
                  </a:txBody>
                  <a:tcPr marL="75105" marR="6259" marT="6259" marB="0" anchor="ctr">
                    <a:lnL>
                      <a:noFill/>
                    </a:lnL>
                    <a:lnR>
                      <a:noFill/>
                    </a:lnR>
                    <a:lnT>
                      <a:noFill/>
                    </a:lnT>
                    <a:lnB>
                      <a:noFill/>
                    </a:lnB>
                  </a:tcPr>
                </a:tc>
                <a:tc>
                  <a:txBody>
                    <a:bodyPr/>
                    <a:lstStyle/>
                    <a:p>
                      <a:pPr algn="r" fontAlgn="b"/>
                      <a:r>
                        <a:rPr lang="en-US" sz="1800" b="0" i="0" u="none" strike="noStrike" dirty="0">
                          <a:solidFill>
                            <a:srgbClr val="58585A"/>
                          </a:solidFill>
                          <a:effectLst/>
                          <a:latin typeface="Arial Narrow" panose="020B0606020202030204" pitchFamily="34" charset="0"/>
                        </a:rPr>
                        <a:t>0%</a:t>
                      </a:r>
                    </a:p>
                  </a:txBody>
                  <a:tcPr marL="6259" marR="6259" marT="6259"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Arial Narrow" panose="020B0606020202030204" pitchFamily="34" charset="0"/>
                        </a:rPr>
                        <a:t>0%</a:t>
                      </a:r>
                    </a:p>
                  </a:txBody>
                  <a:tcPr marL="6259" marR="6259" marT="6259"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Arial Narrow" panose="020B0606020202030204" pitchFamily="34" charset="0"/>
                        </a:rPr>
                        <a:t>0%</a:t>
                      </a:r>
                    </a:p>
                  </a:txBody>
                  <a:tcPr marL="6259" marR="6259" marT="6259"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Arial Narrow" panose="020B0606020202030204" pitchFamily="34" charset="0"/>
                        </a:rPr>
                        <a:t>35%</a:t>
                      </a:r>
                    </a:p>
                  </a:txBody>
                  <a:tcPr marL="6259" marR="6259" marT="6259" marB="0" anchor="b">
                    <a:lnL>
                      <a:noFill/>
                    </a:lnL>
                    <a:lnR>
                      <a:noFill/>
                    </a:lnR>
                    <a:lnT>
                      <a:noFill/>
                    </a:lnT>
                    <a:lnB>
                      <a:noFill/>
                    </a:lnB>
                    <a:solidFill>
                      <a:srgbClr val="F7ADAD"/>
                    </a:solidFill>
                  </a:tcPr>
                </a:tc>
                <a:tc>
                  <a:txBody>
                    <a:bodyPr/>
                    <a:lstStyle/>
                    <a:p>
                      <a:pPr algn="r" fontAlgn="b"/>
                      <a:r>
                        <a:rPr lang="en-US" sz="1800" b="0" i="0" u="none" strike="noStrike" dirty="0">
                          <a:solidFill>
                            <a:srgbClr val="58585A"/>
                          </a:solidFill>
                          <a:effectLst/>
                          <a:latin typeface="Arial Narrow" panose="020B0606020202030204" pitchFamily="34" charset="0"/>
                        </a:rPr>
                        <a:t>60%</a:t>
                      </a:r>
                    </a:p>
                  </a:txBody>
                  <a:tcPr marL="6259" marR="6259" marT="6259" marB="0" anchor="b">
                    <a:lnL>
                      <a:noFill/>
                    </a:lnL>
                    <a:lnR>
                      <a:noFill/>
                    </a:lnR>
                    <a:lnT>
                      <a:noFill/>
                    </a:lnT>
                    <a:lnB>
                      <a:noFill/>
                    </a:lnB>
                    <a:solidFill>
                      <a:srgbClr val="F48C8D"/>
                    </a:solidFill>
                  </a:tcPr>
                </a:tc>
                <a:extLst>
                  <a:ext uri="{0D108BD9-81ED-4DB2-BD59-A6C34878D82A}">
                    <a16:rowId xmlns:a16="http://schemas.microsoft.com/office/drawing/2014/main" val="4253327433"/>
                  </a:ext>
                </a:extLst>
              </a:tr>
              <a:tr h="507486">
                <a:tc>
                  <a:txBody>
                    <a:bodyPr/>
                    <a:lstStyle/>
                    <a:p>
                      <a:pPr algn="ctr" fontAlgn="b"/>
                      <a:r>
                        <a:rPr lang="en-US" sz="1800" b="1" i="0" u="none" strike="noStrike" dirty="0">
                          <a:solidFill>
                            <a:srgbClr val="58585A"/>
                          </a:solidFill>
                          <a:effectLst/>
                          <a:latin typeface="Arial Narrow" panose="020B0606020202030204" pitchFamily="34" charset="0"/>
                        </a:rPr>
                        <a:t>Uvira</a:t>
                      </a:r>
                    </a:p>
                  </a:txBody>
                  <a:tcPr marL="75105" marR="6259" marT="6259" marB="0" anchor="ctr">
                    <a:lnL>
                      <a:noFill/>
                    </a:lnL>
                    <a:lnR>
                      <a:noFill/>
                    </a:lnR>
                    <a:lnT>
                      <a:noFill/>
                    </a:lnT>
                    <a:lnB>
                      <a:noFill/>
                    </a:lnB>
                  </a:tcPr>
                </a:tc>
                <a:tc>
                  <a:txBody>
                    <a:bodyPr/>
                    <a:lstStyle/>
                    <a:p>
                      <a:pPr algn="r" fontAlgn="b"/>
                      <a:r>
                        <a:rPr lang="en-US" sz="1800" b="0" i="0" u="none" strike="noStrike" dirty="0">
                          <a:solidFill>
                            <a:srgbClr val="58585A"/>
                          </a:solidFill>
                          <a:effectLst/>
                          <a:latin typeface="Arial Narrow" panose="020B0606020202030204" pitchFamily="34" charset="0"/>
                        </a:rPr>
                        <a:t>0%</a:t>
                      </a:r>
                    </a:p>
                  </a:txBody>
                  <a:tcPr marL="6259" marR="6259" marT="6259"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Arial Narrow" panose="020B0606020202030204" pitchFamily="34" charset="0"/>
                        </a:rPr>
                        <a:t>20%</a:t>
                      </a:r>
                    </a:p>
                  </a:txBody>
                  <a:tcPr marL="6259" marR="6259" marT="6259" marB="0" anchor="b">
                    <a:lnL>
                      <a:noFill/>
                    </a:lnL>
                    <a:lnR>
                      <a:noFill/>
                    </a:lnR>
                    <a:lnT>
                      <a:noFill/>
                    </a:lnT>
                    <a:lnB>
                      <a:noFill/>
                    </a:lnB>
                    <a:solidFill>
                      <a:srgbClr val="F9C0C1"/>
                    </a:solidFill>
                  </a:tcPr>
                </a:tc>
                <a:tc>
                  <a:txBody>
                    <a:bodyPr/>
                    <a:lstStyle/>
                    <a:p>
                      <a:pPr algn="r" fontAlgn="b"/>
                      <a:r>
                        <a:rPr lang="en-US" sz="1800" b="0" i="0" u="none" strike="noStrike">
                          <a:solidFill>
                            <a:srgbClr val="58585A"/>
                          </a:solidFill>
                          <a:effectLst/>
                          <a:latin typeface="Arial Narrow" panose="020B0606020202030204" pitchFamily="34" charset="0"/>
                        </a:rPr>
                        <a:t>20%</a:t>
                      </a:r>
                    </a:p>
                  </a:txBody>
                  <a:tcPr marL="6259" marR="6259" marT="6259" marB="0" anchor="b">
                    <a:lnL>
                      <a:noFill/>
                    </a:lnL>
                    <a:lnR>
                      <a:noFill/>
                    </a:lnR>
                    <a:lnT>
                      <a:noFill/>
                    </a:lnT>
                    <a:lnB>
                      <a:noFill/>
                    </a:lnB>
                    <a:solidFill>
                      <a:srgbClr val="F9C0C1"/>
                    </a:solidFill>
                  </a:tcPr>
                </a:tc>
                <a:tc>
                  <a:txBody>
                    <a:bodyPr/>
                    <a:lstStyle/>
                    <a:p>
                      <a:pPr algn="r" fontAlgn="b"/>
                      <a:r>
                        <a:rPr lang="en-US" sz="1800" b="0" i="0" u="none" strike="noStrike">
                          <a:solidFill>
                            <a:srgbClr val="58585A"/>
                          </a:solidFill>
                          <a:effectLst/>
                          <a:latin typeface="Arial Narrow" panose="020B0606020202030204" pitchFamily="34" charset="0"/>
                        </a:rPr>
                        <a:t>50%</a:t>
                      </a:r>
                    </a:p>
                  </a:txBody>
                  <a:tcPr marL="6259" marR="6259" marT="6259" marB="0" anchor="b">
                    <a:lnL>
                      <a:noFill/>
                    </a:lnL>
                    <a:lnR>
                      <a:noFill/>
                    </a:lnR>
                    <a:lnT>
                      <a:noFill/>
                    </a:lnT>
                    <a:lnB>
                      <a:noFill/>
                    </a:lnB>
                    <a:solidFill>
                      <a:srgbClr val="F5999A"/>
                    </a:solidFill>
                  </a:tcPr>
                </a:tc>
                <a:tc>
                  <a:txBody>
                    <a:bodyPr/>
                    <a:lstStyle/>
                    <a:p>
                      <a:pPr algn="r" fontAlgn="b"/>
                      <a:r>
                        <a:rPr lang="en-US" sz="1800" b="0" i="0" u="none" strike="noStrike" dirty="0">
                          <a:solidFill>
                            <a:srgbClr val="58585A"/>
                          </a:solidFill>
                          <a:effectLst/>
                          <a:latin typeface="Arial Narrow" panose="020B0606020202030204" pitchFamily="34" charset="0"/>
                        </a:rPr>
                        <a:t>0%</a:t>
                      </a:r>
                    </a:p>
                  </a:txBody>
                  <a:tcPr marL="6259" marR="6259" marT="6259" marB="0" anchor="b">
                    <a:lnL>
                      <a:noFill/>
                    </a:lnL>
                    <a:lnR>
                      <a:noFill/>
                    </a:lnR>
                    <a:lnT>
                      <a:noFill/>
                    </a:lnT>
                    <a:lnB>
                      <a:noFill/>
                    </a:lnB>
                    <a:solidFill>
                      <a:srgbClr val="FBDADA"/>
                    </a:solidFill>
                  </a:tcPr>
                </a:tc>
                <a:extLst>
                  <a:ext uri="{0D108BD9-81ED-4DB2-BD59-A6C34878D82A}">
                    <a16:rowId xmlns:a16="http://schemas.microsoft.com/office/drawing/2014/main" val="2621332943"/>
                  </a:ext>
                </a:extLst>
              </a:tr>
            </a:tbl>
          </a:graphicData>
        </a:graphic>
      </p:graphicFrame>
    </p:spTree>
    <p:extLst>
      <p:ext uri="{BB962C8B-B14F-4D97-AF65-F5344CB8AC3E}">
        <p14:creationId xmlns:p14="http://schemas.microsoft.com/office/powerpoint/2010/main" val="41657919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2864" y="174170"/>
            <a:ext cx="7947718" cy="673028"/>
          </a:xfrm>
        </p:spPr>
        <p:txBody>
          <a:bodyPr>
            <a:normAutofit/>
          </a:bodyPr>
          <a:lstStyle/>
          <a:p>
            <a:r>
              <a:rPr lang="fr-FR" sz="3600" b="0" noProof="0" dirty="0"/>
              <a:t>Accès aux latrines </a:t>
            </a:r>
            <a:r>
              <a:rPr lang="fr-FR" sz="3600" b="0" noProof="0" dirty="0" smtClean="0"/>
              <a:t>familiales</a:t>
            </a:r>
            <a:endParaRPr lang="fr-FR" sz="3600" b="0" noProof="0" dirty="0"/>
          </a:p>
        </p:txBody>
      </p:sp>
      <p:sp>
        <p:nvSpPr>
          <p:cNvPr id="7" name="TextBox 6"/>
          <p:cNvSpPr txBox="1"/>
          <p:nvPr/>
        </p:nvSpPr>
        <p:spPr>
          <a:xfrm>
            <a:off x="232864" y="847198"/>
            <a:ext cx="8144219" cy="461665"/>
          </a:xfrm>
          <a:prstGeom prst="rect">
            <a:avLst/>
          </a:prstGeom>
          <a:noFill/>
        </p:spPr>
        <p:txBody>
          <a:bodyPr wrap="square" rtlCol="0">
            <a:spAutoFit/>
          </a:bodyPr>
          <a:lstStyle/>
          <a:p>
            <a:r>
              <a:rPr lang="fr-FR" sz="2400" b="1" dirty="0">
                <a:solidFill>
                  <a:srgbClr val="5A5959"/>
                </a:solidFill>
              </a:rPr>
              <a:t>Entraves principales à l’accès aux </a:t>
            </a:r>
            <a:r>
              <a:rPr lang="fr-FR" sz="2400" b="1" dirty="0" smtClean="0">
                <a:solidFill>
                  <a:srgbClr val="5A5959"/>
                </a:solidFill>
              </a:rPr>
              <a:t>latrines familiales, </a:t>
            </a:r>
            <a:r>
              <a:rPr lang="fr-FR" sz="2400" b="1" dirty="0">
                <a:solidFill>
                  <a:srgbClr val="5A5959"/>
                </a:solidFill>
              </a:rPr>
              <a:t>en % d’AS :  </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graphicFrame>
        <p:nvGraphicFramePr>
          <p:cNvPr id="13" name="Table 12"/>
          <p:cNvGraphicFramePr>
            <a:graphicFrameLocks noGrp="1"/>
          </p:cNvGraphicFramePr>
          <p:nvPr>
            <p:extLst>
              <p:ext uri="{D42A27DB-BD31-4B8C-83A1-F6EECF244321}">
                <p14:modId xmlns:p14="http://schemas.microsoft.com/office/powerpoint/2010/main" val="2076066328"/>
              </p:ext>
            </p:extLst>
          </p:nvPr>
        </p:nvGraphicFramePr>
        <p:xfrm>
          <a:off x="233364" y="1381542"/>
          <a:ext cx="8143720" cy="5287614"/>
        </p:xfrm>
        <a:graphic>
          <a:graphicData uri="http://schemas.openxmlformats.org/drawingml/2006/table">
            <a:tbl>
              <a:tblPr/>
              <a:tblGrid>
                <a:gridCol w="1158114">
                  <a:extLst>
                    <a:ext uri="{9D8B030D-6E8A-4147-A177-3AD203B41FA5}">
                      <a16:colId xmlns:a16="http://schemas.microsoft.com/office/drawing/2014/main" val="347639610"/>
                    </a:ext>
                  </a:extLst>
                </a:gridCol>
                <a:gridCol w="1172818">
                  <a:extLst>
                    <a:ext uri="{9D8B030D-6E8A-4147-A177-3AD203B41FA5}">
                      <a16:colId xmlns:a16="http://schemas.microsoft.com/office/drawing/2014/main" val="523127905"/>
                    </a:ext>
                  </a:extLst>
                </a:gridCol>
                <a:gridCol w="1083365">
                  <a:extLst>
                    <a:ext uri="{9D8B030D-6E8A-4147-A177-3AD203B41FA5}">
                      <a16:colId xmlns:a16="http://schemas.microsoft.com/office/drawing/2014/main" val="3728873545"/>
                    </a:ext>
                  </a:extLst>
                </a:gridCol>
                <a:gridCol w="1043609">
                  <a:extLst>
                    <a:ext uri="{9D8B030D-6E8A-4147-A177-3AD203B41FA5}">
                      <a16:colId xmlns:a16="http://schemas.microsoft.com/office/drawing/2014/main" val="188857079"/>
                    </a:ext>
                  </a:extLst>
                </a:gridCol>
                <a:gridCol w="944217">
                  <a:extLst>
                    <a:ext uri="{9D8B030D-6E8A-4147-A177-3AD203B41FA5}">
                      <a16:colId xmlns:a16="http://schemas.microsoft.com/office/drawing/2014/main" val="1671627173"/>
                    </a:ext>
                  </a:extLst>
                </a:gridCol>
                <a:gridCol w="983974">
                  <a:extLst>
                    <a:ext uri="{9D8B030D-6E8A-4147-A177-3AD203B41FA5}">
                      <a16:colId xmlns:a16="http://schemas.microsoft.com/office/drawing/2014/main" val="1689417018"/>
                    </a:ext>
                  </a:extLst>
                </a:gridCol>
                <a:gridCol w="1003852">
                  <a:extLst>
                    <a:ext uri="{9D8B030D-6E8A-4147-A177-3AD203B41FA5}">
                      <a16:colId xmlns:a16="http://schemas.microsoft.com/office/drawing/2014/main" val="2121015613"/>
                    </a:ext>
                  </a:extLst>
                </a:gridCol>
                <a:gridCol w="753771">
                  <a:extLst>
                    <a:ext uri="{9D8B030D-6E8A-4147-A177-3AD203B41FA5}">
                      <a16:colId xmlns:a16="http://schemas.microsoft.com/office/drawing/2014/main" val="960431490"/>
                    </a:ext>
                  </a:extLst>
                </a:gridCol>
              </a:tblGrid>
              <a:tr h="1154607">
                <a:tc>
                  <a:txBody>
                    <a:bodyPr/>
                    <a:lstStyle/>
                    <a:p>
                      <a:pPr algn="l" fontAlgn="b"/>
                      <a:endParaRPr lang="en-US" sz="1800" b="0" i="0" u="none" strike="noStrike" dirty="0">
                        <a:solidFill>
                          <a:srgbClr val="58585A"/>
                        </a:solidFill>
                        <a:effectLst/>
                        <a:latin typeface="+mn-lt"/>
                      </a:endParaRPr>
                    </a:p>
                  </a:txBody>
                  <a:tcPr marL="7108" marR="7108" marT="7108" marB="0" anchor="b">
                    <a:lnL>
                      <a:noFill/>
                    </a:lnL>
                    <a:lnR>
                      <a:noFill/>
                    </a:lnR>
                    <a:lnT>
                      <a:noFill/>
                    </a:lnT>
                    <a:lnB>
                      <a:noFill/>
                    </a:lnB>
                  </a:tcPr>
                </a:tc>
                <a:tc>
                  <a:txBody>
                    <a:bodyPr/>
                    <a:lstStyle/>
                    <a:p>
                      <a:pPr algn="ctr" fontAlgn="b"/>
                      <a:r>
                        <a:rPr lang="fr-FR" sz="1800" b="1" i="0" u="none" strike="noStrike" dirty="0">
                          <a:solidFill>
                            <a:srgbClr val="5A5959"/>
                          </a:solidFill>
                          <a:effectLst/>
                          <a:latin typeface="+mn-lt"/>
                        </a:rPr>
                        <a:t>Les latrines fonctionnent pas</a:t>
                      </a:r>
                    </a:p>
                  </a:txBody>
                  <a:tcPr marL="7108" marR="7108" marT="7108" marB="0" anchor="ctr">
                    <a:lnL>
                      <a:noFill/>
                    </a:lnL>
                    <a:lnR>
                      <a:noFill/>
                    </a:lnR>
                    <a:lnT>
                      <a:noFill/>
                    </a:lnT>
                    <a:lnB>
                      <a:noFill/>
                    </a:lnB>
                  </a:tcPr>
                </a:tc>
                <a:tc>
                  <a:txBody>
                    <a:bodyPr/>
                    <a:lstStyle/>
                    <a:p>
                      <a:pPr algn="ctr" fontAlgn="b"/>
                      <a:r>
                        <a:rPr lang="fr-FR" sz="1800" b="1" i="0" u="none" strike="noStrike" dirty="0">
                          <a:solidFill>
                            <a:srgbClr val="5A5959"/>
                          </a:solidFill>
                          <a:effectLst/>
                          <a:latin typeface="+mn-lt"/>
                        </a:rPr>
                        <a:t>Les latrines sont pas propres</a:t>
                      </a:r>
                    </a:p>
                  </a:txBody>
                  <a:tcPr marL="7108" marR="7108" marT="7108" marB="0" anchor="ctr">
                    <a:lnL>
                      <a:noFill/>
                    </a:lnL>
                    <a:lnR>
                      <a:noFill/>
                    </a:lnR>
                    <a:lnT>
                      <a:noFill/>
                    </a:lnT>
                    <a:lnB>
                      <a:noFill/>
                    </a:lnB>
                  </a:tcPr>
                </a:tc>
                <a:tc>
                  <a:txBody>
                    <a:bodyPr/>
                    <a:lstStyle/>
                    <a:p>
                      <a:pPr algn="ctr" fontAlgn="b"/>
                      <a:r>
                        <a:rPr lang="fr-FR" sz="1800" b="1" i="0" u="none" strike="noStrike" dirty="0">
                          <a:solidFill>
                            <a:srgbClr val="5A5959"/>
                          </a:solidFill>
                          <a:effectLst/>
                          <a:latin typeface="+mn-lt"/>
                        </a:rPr>
                        <a:t>Les latrines sont pas sécurisées</a:t>
                      </a:r>
                    </a:p>
                  </a:txBody>
                  <a:tcPr marL="7108" marR="7108" marT="7108"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mn-lt"/>
                        </a:rPr>
                        <a:t>Manque</a:t>
                      </a:r>
                      <a:r>
                        <a:rPr lang="en-US" sz="1800" b="1" i="0" u="none" strike="noStrike" dirty="0">
                          <a:solidFill>
                            <a:srgbClr val="5A5959"/>
                          </a:solidFill>
                          <a:effectLst/>
                          <a:latin typeface="+mn-lt"/>
                        </a:rPr>
                        <a:t> </a:t>
                      </a:r>
                      <a:r>
                        <a:rPr lang="en-US" sz="1800" b="1" i="0" u="none" strike="noStrike" dirty="0" err="1">
                          <a:solidFill>
                            <a:srgbClr val="5A5959"/>
                          </a:solidFill>
                          <a:effectLst/>
                          <a:latin typeface="+mn-lt"/>
                        </a:rPr>
                        <a:t>d'intimité</a:t>
                      </a:r>
                      <a:endParaRPr lang="en-US" sz="1800" b="1" i="0" u="none" strike="noStrike" dirty="0">
                        <a:solidFill>
                          <a:srgbClr val="5A5959"/>
                        </a:solidFill>
                        <a:effectLst/>
                        <a:latin typeface="+mn-lt"/>
                      </a:endParaRPr>
                    </a:p>
                  </a:txBody>
                  <a:tcPr marL="7108" marR="7108" marT="7108" marB="0" anchor="ctr">
                    <a:lnL>
                      <a:noFill/>
                    </a:lnL>
                    <a:lnR>
                      <a:noFill/>
                    </a:lnR>
                    <a:lnT>
                      <a:noFill/>
                    </a:lnT>
                    <a:lnB>
                      <a:noFill/>
                    </a:lnB>
                  </a:tcPr>
                </a:tc>
                <a:tc>
                  <a:txBody>
                    <a:bodyPr/>
                    <a:lstStyle/>
                    <a:p>
                      <a:pPr algn="ctr" fontAlgn="b"/>
                      <a:r>
                        <a:rPr lang="en-US" sz="1800" b="1" i="0" u="none" strike="noStrike" dirty="0">
                          <a:solidFill>
                            <a:srgbClr val="5A5959"/>
                          </a:solidFill>
                          <a:effectLst/>
                          <a:latin typeface="+mn-lt"/>
                        </a:rPr>
                        <a:t>Pas de latrines</a:t>
                      </a:r>
                    </a:p>
                  </a:txBody>
                  <a:tcPr marL="7108" marR="7108" marT="7108" marB="0" anchor="ctr">
                    <a:lnL>
                      <a:noFill/>
                    </a:lnL>
                    <a:lnR>
                      <a:noFill/>
                    </a:lnR>
                    <a:lnT>
                      <a:noFill/>
                    </a:lnT>
                    <a:lnB>
                      <a:noFill/>
                    </a:lnB>
                  </a:tcPr>
                </a:tc>
                <a:tc>
                  <a:txBody>
                    <a:bodyPr/>
                    <a:lstStyle/>
                    <a:p>
                      <a:pPr algn="ctr" fontAlgn="b"/>
                      <a:r>
                        <a:rPr lang="en-US" sz="1800" b="1" i="0" u="none" strike="noStrike">
                          <a:solidFill>
                            <a:srgbClr val="5A5959"/>
                          </a:solidFill>
                          <a:effectLst/>
                          <a:latin typeface="+mn-lt"/>
                        </a:rPr>
                        <a:t>Trop de monde</a:t>
                      </a:r>
                    </a:p>
                  </a:txBody>
                  <a:tcPr marL="7108" marR="7108" marT="7108" marB="0" anchor="ctr">
                    <a:lnL>
                      <a:noFill/>
                    </a:lnL>
                    <a:lnR>
                      <a:noFill/>
                    </a:lnR>
                    <a:lnT>
                      <a:noFill/>
                    </a:lnT>
                    <a:lnB>
                      <a:noFill/>
                    </a:lnB>
                  </a:tcPr>
                </a:tc>
                <a:tc>
                  <a:txBody>
                    <a:bodyPr/>
                    <a:lstStyle/>
                    <a:p>
                      <a:pPr algn="ctr" fontAlgn="b"/>
                      <a:r>
                        <a:rPr lang="en-US" sz="1800" b="1" i="0" u="none" strike="noStrike" dirty="0">
                          <a:solidFill>
                            <a:srgbClr val="5A5959"/>
                          </a:solidFill>
                          <a:effectLst/>
                          <a:latin typeface="+mn-lt"/>
                        </a:rPr>
                        <a:t>Ne </a:t>
                      </a:r>
                      <a:r>
                        <a:rPr lang="en-US" sz="1800" b="1" i="0" u="none" strike="noStrike" dirty="0" err="1">
                          <a:solidFill>
                            <a:srgbClr val="5A5959"/>
                          </a:solidFill>
                          <a:effectLst/>
                          <a:latin typeface="+mn-lt"/>
                        </a:rPr>
                        <a:t>sait</a:t>
                      </a:r>
                      <a:r>
                        <a:rPr lang="en-US" sz="1800" b="1" i="0" u="none" strike="noStrike" dirty="0">
                          <a:solidFill>
                            <a:srgbClr val="5A5959"/>
                          </a:solidFill>
                          <a:effectLst/>
                          <a:latin typeface="+mn-lt"/>
                        </a:rPr>
                        <a:t> pas</a:t>
                      </a:r>
                    </a:p>
                  </a:txBody>
                  <a:tcPr marL="7108" marR="7108" marT="7108" marB="0" anchor="ctr">
                    <a:lnL>
                      <a:noFill/>
                    </a:lnL>
                    <a:lnR>
                      <a:noFill/>
                    </a:lnR>
                    <a:lnT>
                      <a:noFill/>
                    </a:lnT>
                    <a:lnB>
                      <a:noFill/>
                    </a:lnB>
                  </a:tcPr>
                </a:tc>
                <a:extLst>
                  <a:ext uri="{0D108BD9-81ED-4DB2-BD59-A6C34878D82A}">
                    <a16:rowId xmlns:a16="http://schemas.microsoft.com/office/drawing/2014/main" val="1677077471"/>
                  </a:ext>
                </a:extLst>
              </a:tr>
              <a:tr h="581019">
                <a:tc>
                  <a:txBody>
                    <a:bodyPr/>
                    <a:lstStyle/>
                    <a:p>
                      <a:pPr algn="ctr" fontAlgn="b"/>
                      <a:r>
                        <a:rPr lang="en-US" sz="1800" b="1" i="0" u="none" strike="noStrike" dirty="0" err="1">
                          <a:solidFill>
                            <a:srgbClr val="5A5959"/>
                          </a:solidFill>
                          <a:effectLst/>
                          <a:latin typeface="+mn-lt"/>
                        </a:rPr>
                        <a:t>Kabambare</a:t>
                      </a:r>
                      <a:endParaRPr lang="en-US" sz="1800" b="1" i="0" u="none" strike="noStrike" dirty="0">
                        <a:solidFill>
                          <a:srgbClr val="5A5959"/>
                        </a:solidFill>
                        <a:effectLst/>
                        <a:latin typeface="+mn-lt"/>
                      </a:endParaRPr>
                    </a:p>
                  </a:txBody>
                  <a:tcPr marL="85291" marR="7108" marT="7108" marB="0" anchor="ctr">
                    <a:lnL>
                      <a:noFill/>
                    </a:lnL>
                    <a:lnR>
                      <a:noFill/>
                    </a:lnR>
                    <a:lnT>
                      <a:noFill/>
                    </a:lnT>
                    <a:lnB>
                      <a:noFill/>
                    </a:lnB>
                  </a:tcPr>
                </a:tc>
                <a:tc>
                  <a:txBody>
                    <a:bodyPr/>
                    <a:lstStyle/>
                    <a:p>
                      <a:pPr algn="r" fontAlgn="b"/>
                      <a:r>
                        <a:rPr lang="en-US" sz="1800" b="0" i="0" u="none" strike="noStrike" dirty="0">
                          <a:solidFill>
                            <a:srgbClr val="58585A"/>
                          </a:solidFill>
                          <a:effectLst/>
                          <a:latin typeface="+mn-lt"/>
                        </a:rPr>
                        <a:t>0%</a:t>
                      </a:r>
                    </a:p>
                  </a:txBody>
                  <a:tcPr marL="7108" marR="7108" marT="7108"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mn-lt"/>
                        </a:rPr>
                        <a:t>46%</a:t>
                      </a:r>
                    </a:p>
                  </a:txBody>
                  <a:tcPr marL="7108" marR="7108" marT="7108" marB="0" anchor="b">
                    <a:lnL>
                      <a:noFill/>
                    </a:lnL>
                    <a:lnR>
                      <a:noFill/>
                    </a:lnR>
                    <a:lnT>
                      <a:noFill/>
                    </a:lnT>
                    <a:lnB>
                      <a:noFill/>
                    </a:lnB>
                    <a:solidFill>
                      <a:srgbClr val="F27778"/>
                    </a:solidFill>
                  </a:tcPr>
                </a:tc>
                <a:tc>
                  <a:txBody>
                    <a:bodyPr/>
                    <a:lstStyle/>
                    <a:p>
                      <a:pPr algn="r" fontAlgn="b"/>
                      <a:r>
                        <a:rPr lang="en-US" sz="1800" b="0" i="0" u="none" strike="noStrike">
                          <a:solidFill>
                            <a:srgbClr val="58585A"/>
                          </a:solidFill>
                          <a:effectLst/>
                          <a:latin typeface="+mn-lt"/>
                        </a:rPr>
                        <a:t>15%</a:t>
                      </a:r>
                    </a:p>
                  </a:txBody>
                  <a:tcPr marL="7108" marR="7108" marT="7108" marB="0" anchor="b">
                    <a:lnL>
                      <a:noFill/>
                    </a:lnL>
                    <a:lnR>
                      <a:noFill/>
                    </a:lnR>
                    <a:lnT>
                      <a:noFill/>
                    </a:lnT>
                    <a:lnB>
                      <a:noFill/>
                    </a:lnB>
                    <a:solidFill>
                      <a:srgbClr val="F8BABA"/>
                    </a:solidFill>
                  </a:tcPr>
                </a:tc>
                <a:tc>
                  <a:txBody>
                    <a:bodyPr/>
                    <a:lstStyle/>
                    <a:p>
                      <a:pPr algn="r" fontAlgn="b"/>
                      <a:r>
                        <a:rPr lang="en-US" sz="1800" b="0" i="0" u="none" strike="noStrike">
                          <a:solidFill>
                            <a:srgbClr val="58585A"/>
                          </a:solidFill>
                          <a:effectLst/>
                          <a:latin typeface="+mn-lt"/>
                        </a:rPr>
                        <a:t>8%</a:t>
                      </a:r>
                    </a:p>
                  </a:txBody>
                  <a:tcPr marL="7108" marR="7108" marT="7108" marB="0" anchor="b">
                    <a:lnL>
                      <a:noFill/>
                    </a:lnL>
                    <a:lnR>
                      <a:noFill/>
                    </a:lnR>
                    <a:lnT>
                      <a:noFill/>
                    </a:lnT>
                    <a:lnB>
                      <a:noFill/>
                    </a:lnB>
                    <a:solidFill>
                      <a:srgbClr val="FAC9C9"/>
                    </a:solidFill>
                  </a:tcPr>
                </a:tc>
                <a:tc>
                  <a:txBody>
                    <a:bodyPr/>
                    <a:lstStyle/>
                    <a:p>
                      <a:pPr algn="r" fontAlgn="b"/>
                      <a:r>
                        <a:rPr lang="en-US" sz="1800" b="0" i="0" u="none" strike="noStrike" dirty="0">
                          <a:solidFill>
                            <a:srgbClr val="58585A"/>
                          </a:solidFill>
                          <a:effectLst/>
                          <a:latin typeface="+mn-lt"/>
                        </a:rPr>
                        <a:t>8%</a:t>
                      </a:r>
                    </a:p>
                  </a:txBody>
                  <a:tcPr marL="7108" marR="7108" marT="7108" marB="0" anchor="b">
                    <a:lnL>
                      <a:noFill/>
                    </a:lnL>
                    <a:lnR>
                      <a:noFill/>
                    </a:lnR>
                    <a:lnT>
                      <a:noFill/>
                    </a:lnT>
                    <a:lnB>
                      <a:noFill/>
                    </a:lnB>
                    <a:solidFill>
                      <a:srgbClr val="FAC9C9"/>
                    </a:solidFill>
                  </a:tcPr>
                </a:tc>
                <a:tc>
                  <a:txBody>
                    <a:bodyPr/>
                    <a:lstStyle/>
                    <a:p>
                      <a:pPr algn="r" fontAlgn="b"/>
                      <a:r>
                        <a:rPr lang="en-US" sz="1800" b="0" i="0" u="none" strike="noStrike" dirty="0">
                          <a:solidFill>
                            <a:srgbClr val="58585A"/>
                          </a:solidFill>
                          <a:effectLst/>
                          <a:latin typeface="+mn-lt"/>
                        </a:rPr>
                        <a:t>8%</a:t>
                      </a:r>
                    </a:p>
                  </a:txBody>
                  <a:tcPr marL="7108" marR="7108" marT="7108" marB="0" anchor="b">
                    <a:lnL>
                      <a:noFill/>
                    </a:lnL>
                    <a:lnR>
                      <a:noFill/>
                    </a:lnR>
                    <a:lnT>
                      <a:noFill/>
                    </a:lnT>
                    <a:lnB>
                      <a:noFill/>
                    </a:lnB>
                    <a:solidFill>
                      <a:srgbClr val="FAC9C9"/>
                    </a:solidFill>
                  </a:tcPr>
                </a:tc>
                <a:tc>
                  <a:txBody>
                    <a:bodyPr/>
                    <a:lstStyle/>
                    <a:p>
                      <a:pPr algn="r" fontAlgn="b"/>
                      <a:r>
                        <a:rPr lang="en-US" sz="1800" b="0" i="0" u="none" strike="noStrike" dirty="0">
                          <a:solidFill>
                            <a:srgbClr val="58585A"/>
                          </a:solidFill>
                          <a:effectLst/>
                          <a:latin typeface="+mn-lt"/>
                        </a:rPr>
                        <a:t>0%</a:t>
                      </a:r>
                    </a:p>
                  </a:txBody>
                  <a:tcPr marL="7108" marR="7108" marT="7108" marB="0" anchor="b">
                    <a:lnL>
                      <a:noFill/>
                    </a:lnL>
                    <a:lnR>
                      <a:noFill/>
                    </a:lnR>
                    <a:lnT>
                      <a:noFill/>
                    </a:lnT>
                    <a:lnB>
                      <a:noFill/>
                    </a:lnB>
                    <a:solidFill>
                      <a:srgbClr val="FBDADA"/>
                    </a:solidFill>
                  </a:tcPr>
                </a:tc>
                <a:extLst>
                  <a:ext uri="{0D108BD9-81ED-4DB2-BD59-A6C34878D82A}">
                    <a16:rowId xmlns:a16="http://schemas.microsoft.com/office/drawing/2014/main" val="1464764764"/>
                  </a:ext>
                </a:extLst>
              </a:tr>
              <a:tr h="581019">
                <a:tc>
                  <a:txBody>
                    <a:bodyPr/>
                    <a:lstStyle/>
                    <a:p>
                      <a:pPr algn="ctr" fontAlgn="b"/>
                      <a:r>
                        <a:rPr lang="en-US" sz="1800" b="1" i="0" u="none" strike="noStrike" dirty="0" err="1">
                          <a:solidFill>
                            <a:srgbClr val="5A5959"/>
                          </a:solidFill>
                          <a:effectLst/>
                          <a:latin typeface="+mn-lt"/>
                        </a:rPr>
                        <a:t>Saramabila</a:t>
                      </a:r>
                      <a:endParaRPr lang="en-US" sz="1800" b="1" i="0" u="none" strike="noStrike" dirty="0">
                        <a:solidFill>
                          <a:srgbClr val="5A5959"/>
                        </a:solidFill>
                        <a:effectLst/>
                        <a:latin typeface="+mn-lt"/>
                      </a:endParaRPr>
                    </a:p>
                  </a:txBody>
                  <a:tcPr marL="85291" marR="7108" marT="7108" marB="0" anchor="ctr">
                    <a:lnL>
                      <a:noFill/>
                    </a:lnL>
                    <a:lnR>
                      <a:noFill/>
                    </a:lnR>
                    <a:lnT>
                      <a:noFill/>
                    </a:lnT>
                    <a:lnB>
                      <a:noFill/>
                    </a:lnB>
                  </a:tcPr>
                </a:tc>
                <a:tc>
                  <a:txBody>
                    <a:bodyPr/>
                    <a:lstStyle/>
                    <a:p>
                      <a:pPr algn="r" fontAlgn="b"/>
                      <a:r>
                        <a:rPr lang="en-US" sz="1800" b="0" i="0" u="none" strike="noStrike" dirty="0">
                          <a:solidFill>
                            <a:srgbClr val="58585A"/>
                          </a:solidFill>
                          <a:effectLst/>
                          <a:latin typeface="+mn-lt"/>
                        </a:rPr>
                        <a:t>0%</a:t>
                      </a:r>
                    </a:p>
                  </a:txBody>
                  <a:tcPr marL="7108" marR="7108" marT="7108"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mn-lt"/>
                        </a:rPr>
                        <a:t>6%</a:t>
                      </a:r>
                    </a:p>
                  </a:txBody>
                  <a:tcPr marL="7108" marR="7108" marT="7108" marB="0" anchor="b">
                    <a:lnL>
                      <a:noFill/>
                    </a:lnL>
                    <a:lnR>
                      <a:noFill/>
                    </a:lnR>
                    <a:lnT>
                      <a:noFill/>
                    </a:lnT>
                    <a:lnB>
                      <a:noFill/>
                    </a:lnB>
                    <a:solidFill>
                      <a:srgbClr val="FACDCE"/>
                    </a:solidFill>
                  </a:tcPr>
                </a:tc>
                <a:tc>
                  <a:txBody>
                    <a:bodyPr/>
                    <a:lstStyle/>
                    <a:p>
                      <a:pPr algn="r" fontAlgn="b"/>
                      <a:r>
                        <a:rPr lang="en-US" sz="1800" b="0" i="0" u="none" strike="noStrike">
                          <a:solidFill>
                            <a:srgbClr val="58585A"/>
                          </a:solidFill>
                          <a:effectLst/>
                          <a:latin typeface="+mn-lt"/>
                        </a:rPr>
                        <a:t>0%</a:t>
                      </a:r>
                    </a:p>
                  </a:txBody>
                  <a:tcPr marL="7108" marR="7108" marT="7108"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mn-lt"/>
                        </a:rPr>
                        <a:t>0%</a:t>
                      </a:r>
                    </a:p>
                  </a:txBody>
                  <a:tcPr marL="7108" marR="7108" marT="7108"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mn-lt"/>
                        </a:rPr>
                        <a:t>0%</a:t>
                      </a:r>
                    </a:p>
                  </a:txBody>
                  <a:tcPr marL="7108" marR="7108" marT="7108"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mn-lt"/>
                        </a:rPr>
                        <a:t>28%</a:t>
                      </a:r>
                    </a:p>
                  </a:txBody>
                  <a:tcPr marL="7108" marR="7108" marT="7108" marB="0" anchor="b">
                    <a:lnL>
                      <a:noFill/>
                    </a:lnL>
                    <a:lnR>
                      <a:noFill/>
                    </a:lnR>
                    <a:lnT>
                      <a:noFill/>
                    </a:lnT>
                    <a:lnB>
                      <a:noFill/>
                    </a:lnB>
                    <a:solidFill>
                      <a:srgbClr val="F59E9E"/>
                    </a:solidFill>
                  </a:tcPr>
                </a:tc>
                <a:tc>
                  <a:txBody>
                    <a:bodyPr/>
                    <a:lstStyle/>
                    <a:p>
                      <a:pPr algn="r" fontAlgn="b"/>
                      <a:r>
                        <a:rPr lang="en-US" sz="1800" b="0" i="0" u="none" strike="noStrike">
                          <a:solidFill>
                            <a:srgbClr val="58585A"/>
                          </a:solidFill>
                          <a:effectLst/>
                          <a:latin typeface="+mn-lt"/>
                        </a:rPr>
                        <a:t>0%</a:t>
                      </a:r>
                    </a:p>
                  </a:txBody>
                  <a:tcPr marL="7108" marR="7108" marT="7108" marB="0" anchor="b">
                    <a:lnL>
                      <a:noFill/>
                    </a:lnL>
                    <a:lnR>
                      <a:noFill/>
                    </a:lnR>
                    <a:lnT>
                      <a:noFill/>
                    </a:lnT>
                    <a:lnB>
                      <a:noFill/>
                    </a:lnB>
                    <a:solidFill>
                      <a:srgbClr val="FBDADA"/>
                    </a:solidFill>
                  </a:tcPr>
                </a:tc>
                <a:extLst>
                  <a:ext uri="{0D108BD9-81ED-4DB2-BD59-A6C34878D82A}">
                    <a16:rowId xmlns:a16="http://schemas.microsoft.com/office/drawing/2014/main" val="2547671520"/>
                  </a:ext>
                </a:extLst>
              </a:tr>
              <a:tr h="477990">
                <a:tc>
                  <a:txBody>
                    <a:bodyPr/>
                    <a:lstStyle/>
                    <a:p>
                      <a:pPr algn="ctr" fontAlgn="b"/>
                      <a:r>
                        <a:rPr lang="en-US" sz="1800" b="1" i="0" u="none" strike="noStrike" dirty="0" err="1">
                          <a:solidFill>
                            <a:srgbClr val="5A5959"/>
                          </a:solidFill>
                          <a:effectLst/>
                          <a:latin typeface="+mn-lt"/>
                        </a:rPr>
                        <a:t>Fizi</a:t>
                      </a:r>
                      <a:endParaRPr lang="en-US" sz="1800" b="1" i="0" u="none" strike="noStrike" dirty="0">
                        <a:solidFill>
                          <a:srgbClr val="5A5959"/>
                        </a:solidFill>
                        <a:effectLst/>
                        <a:latin typeface="+mn-lt"/>
                      </a:endParaRPr>
                    </a:p>
                  </a:txBody>
                  <a:tcPr marL="85291" marR="7108" marT="7108" marB="0" anchor="ctr">
                    <a:lnL>
                      <a:noFill/>
                    </a:lnL>
                    <a:lnR>
                      <a:noFill/>
                    </a:lnR>
                    <a:lnT>
                      <a:noFill/>
                    </a:lnT>
                    <a:lnB>
                      <a:noFill/>
                    </a:lnB>
                  </a:tcPr>
                </a:tc>
                <a:tc>
                  <a:txBody>
                    <a:bodyPr/>
                    <a:lstStyle/>
                    <a:p>
                      <a:pPr algn="r" fontAlgn="b"/>
                      <a:r>
                        <a:rPr lang="en-US" sz="1800" b="0" i="0" u="none" strike="noStrike">
                          <a:solidFill>
                            <a:srgbClr val="58585A"/>
                          </a:solidFill>
                          <a:effectLst/>
                          <a:latin typeface="+mn-lt"/>
                        </a:rPr>
                        <a:t>37%</a:t>
                      </a:r>
                    </a:p>
                  </a:txBody>
                  <a:tcPr marL="7108" marR="7108" marT="7108" marB="0" anchor="b">
                    <a:lnL>
                      <a:noFill/>
                    </a:lnL>
                    <a:lnR>
                      <a:noFill/>
                    </a:lnR>
                    <a:lnT>
                      <a:noFill/>
                    </a:lnT>
                    <a:lnB>
                      <a:noFill/>
                    </a:lnB>
                    <a:solidFill>
                      <a:srgbClr val="F38A8B"/>
                    </a:solidFill>
                  </a:tcPr>
                </a:tc>
                <a:tc>
                  <a:txBody>
                    <a:bodyPr/>
                    <a:lstStyle/>
                    <a:p>
                      <a:pPr algn="r" fontAlgn="b"/>
                      <a:r>
                        <a:rPr lang="en-US" sz="1800" b="0" i="0" u="none" strike="noStrike" dirty="0">
                          <a:solidFill>
                            <a:srgbClr val="58585A"/>
                          </a:solidFill>
                          <a:effectLst/>
                          <a:latin typeface="+mn-lt"/>
                        </a:rPr>
                        <a:t>5%</a:t>
                      </a:r>
                    </a:p>
                  </a:txBody>
                  <a:tcPr marL="7108" marR="7108" marT="7108" marB="0" anchor="b">
                    <a:lnL>
                      <a:noFill/>
                    </a:lnL>
                    <a:lnR>
                      <a:noFill/>
                    </a:lnR>
                    <a:lnT>
                      <a:noFill/>
                    </a:lnT>
                    <a:lnB>
                      <a:noFill/>
                    </a:lnB>
                    <a:solidFill>
                      <a:srgbClr val="FAD0D0"/>
                    </a:solidFill>
                  </a:tcPr>
                </a:tc>
                <a:tc>
                  <a:txBody>
                    <a:bodyPr/>
                    <a:lstStyle/>
                    <a:p>
                      <a:pPr algn="r" fontAlgn="b"/>
                      <a:r>
                        <a:rPr lang="en-US" sz="1800" b="0" i="0" u="none" strike="noStrike" dirty="0">
                          <a:solidFill>
                            <a:srgbClr val="58585A"/>
                          </a:solidFill>
                          <a:effectLst/>
                          <a:latin typeface="+mn-lt"/>
                        </a:rPr>
                        <a:t>0%</a:t>
                      </a:r>
                    </a:p>
                  </a:txBody>
                  <a:tcPr marL="7108" marR="7108" marT="7108"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mn-lt"/>
                        </a:rPr>
                        <a:t>0%</a:t>
                      </a:r>
                    </a:p>
                  </a:txBody>
                  <a:tcPr marL="7108" marR="7108" marT="7108"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mn-lt"/>
                        </a:rPr>
                        <a:t>21%</a:t>
                      </a:r>
                    </a:p>
                  </a:txBody>
                  <a:tcPr marL="7108" marR="7108" marT="7108" marB="0" anchor="b">
                    <a:lnL>
                      <a:noFill/>
                    </a:lnL>
                    <a:lnR>
                      <a:noFill/>
                    </a:lnR>
                    <a:lnT>
                      <a:noFill/>
                    </a:lnT>
                    <a:lnB>
                      <a:noFill/>
                    </a:lnB>
                    <a:solidFill>
                      <a:srgbClr val="F7ADAD"/>
                    </a:solidFill>
                  </a:tcPr>
                </a:tc>
                <a:tc>
                  <a:txBody>
                    <a:bodyPr/>
                    <a:lstStyle/>
                    <a:p>
                      <a:pPr algn="r" fontAlgn="b"/>
                      <a:r>
                        <a:rPr lang="en-US" sz="1800" b="0" i="0" u="none" strike="noStrike">
                          <a:solidFill>
                            <a:srgbClr val="58585A"/>
                          </a:solidFill>
                          <a:effectLst/>
                          <a:latin typeface="+mn-lt"/>
                        </a:rPr>
                        <a:t>21%</a:t>
                      </a:r>
                    </a:p>
                  </a:txBody>
                  <a:tcPr marL="7108" marR="7108" marT="7108" marB="0" anchor="b">
                    <a:lnL>
                      <a:noFill/>
                    </a:lnL>
                    <a:lnR>
                      <a:noFill/>
                    </a:lnR>
                    <a:lnT>
                      <a:noFill/>
                    </a:lnT>
                    <a:lnB>
                      <a:noFill/>
                    </a:lnB>
                    <a:solidFill>
                      <a:srgbClr val="F7ADAD"/>
                    </a:solidFill>
                  </a:tcPr>
                </a:tc>
                <a:tc>
                  <a:txBody>
                    <a:bodyPr/>
                    <a:lstStyle/>
                    <a:p>
                      <a:pPr algn="r" fontAlgn="b"/>
                      <a:r>
                        <a:rPr lang="en-US" sz="1800" b="0" i="0" u="none" strike="noStrike">
                          <a:solidFill>
                            <a:srgbClr val="58585A"/>
                          </a:solidFill>
                          <a:effectLst/>
                          <a:latin typeface="+mn-lt"/>
                        </a:rPr>
                        <a:t>5%</a:t>
                      </a:r>
                    </a:p>
                  </a:txBody>
                  <a:tcPr marL="7108" marR="7108" marT="7108" marB="0" anchor="b">
                    <a:lnL>
                      <a:noFill/>
                    </a:lnL>
                    <a:lnR>
                      <a:noFill/>
                    </a:lnR>
                    <a:lnT>
                      <a:noFill/>
                    </a:lnT>
                    <a:lnB>
                      <a:noFill/>
                    </a:lnB>
                    <a:solidFill>
                      <a:srgbClr val="FAD0D0"/>
                    </a:solidFill>
                  </a:tcPr>
                </a:tc>
                <a:extLst>
                  <a:ext uri="{0D108BD9-81ED-4DB2-BD59-A6C34878D82A}">
                    <a16:rowId xmlns:a16="http://schemas.microsoft.com/office/drawing/2014/main" val="250940258"/>
                  </a:ext>
                </a:extLst>
              </a:tr>
              <a:tr h="477990">
                <a:tc>
                  <a:txBody>
                    <a:bodyPr/>
                    <a:lstStyle/>
                    <a:p>
                      <a:pPr algn="ctr" fontAlgn="b"/>
                      <a:r>
                        <a:rPr lang="en-US" sz="1800" b="1" i="0" u="none" strike="noStrike" dirty="0" err="1">
                          <a:solidFill>
                            <a:srgbClr val="5A5959"/>
                          </a:solidFill>
                          <a:effectLst/>
                          <a:latin typeface="+mn-lt"/>
                        </a:rPr>
                        <a:t>Kalehe</a:t>
                      </a:r>
                      <a:endParaRPr lang="en-US" sz="1800" b="1" i="0" u="none" strike="noStrike" dirty="0">
                        <a:solidFill>
                          <a:srgbClr val="5A5959"/>
                        </a:solidFill>
                        <a:effectLst/>
                        <a:latin typeface="+mn-lt"/>
                      </a:endParaRPr>
                    </a:p>
                  </a:txBody>
                  <a:tcPr marL="85291" marR="7108" marT="7108" marB="0" anchor="ctr">
                    <a:lnL>
                      <a:noFill/>
                    </a:lnL>
                    <a:lnR>
                      <a:noFill/>
                    </a:lnR>
                    <a:lnT>
                      <a:noFill/>
                    </a:lnT>
                    <a:lnB>
                      <a:noFill/>
                    </a:lnB>
                  </a:tcPr>
                </a:tc>
                <a:tc>
                  <a:txBody>
                    <a:bodyPr/>
                    <a:lstStyle/>
                    <a:p>
                      <a:pPr algn="r" fontAlgn="b"/>
                      <a:r>
                        <a:rPr lang="en-US" sz="1800" b="0" i="0" u="none" strike="noStrike">
                          <a:solidFill>
                            <a:srgbClr val="58585A"/>
                          </a:solidFill>
                          <a:effectLst/>
                          <a:latin typeface="+mn-lt"/>
                        </a:rPr>
                        <a:t>17%</a:t>
                      </a:r>
                    </a:p>
                  </a:txBody>
                  <a:tcPr marL="7108" marR="7108" marT="7108" marB="0" anchor="b">
                    <a:lnL>
                      <a:noFill/>
                    </a:lnL>
                    <a:lnR>
                      <a:noFill/>
                    </a:lnR>
                    <a:lnT>
                      <a:noFill/>
                    </a:lnT>
                    <a:lnB>
                      <a:noFill/>
                    </a:lnB>
                    <a:solidFill>
                      <a:srgbClr val="F8B6B6"/>
                    </a:solidFill>
                  </a:tcPr>
                </a:tc>
                <a:tc>
                  <a:txBody>
                    <a:bodyPr/>
                    <a:lstStyle/>
                    <a:p>
                      <a:pPr algn="r" fontAlgn="b"/>
                      <a:r>
                        <a:rPr lang="en-US" sz="1800" b="0" i="0" u="none" strike="noStrike" dirty="0">
                          <a:solidFill>
                            <a:srgbClr val="58585A"/>
                          </a:solidFill>
                          <a:effectLst/>
                          <a:latin typeface="+mn-lt"/>
                        </a:rPr>
                        <a:t>8%</a:t>
                      </a:r>
                    </a:p>
                  </a:txBody>
                  <a:tcPr marL="7108" marR="7108" marT="7108" marB="0" anchor="b">
                    <a:lnL>
                      <a:noFill/>
                    </a:lnL>
                    <a:lnR>
                      <a:noFill/>
                    </a:lnR>
                    <a:lnT>
                      <a:noFill/>
                    </a:lnT>
                    <a:lnB>
                      <a:noFill/>
                    </a:lnB>
                    <a:solidFill>
                      <a:srgbClr val="FAC9C9"/>
                    </a:solidFill>
                  </a:tcPr>
                </a:tc>
                <a:tc>
                  <a:txBody>
                    <a:bodyPr/>
                    <a:lstStyle/>
                    <a:p>
                      <a:pPr algn="r" fontAlgn="b"/>
                      <a:r>
                        <a:rPr lang="en-US" sz="1800" b="0" i="0" u="none" strike="noStrike" dirty="0">
                          <a:solidFill>
                            <a:srgbClr val="58585A"/>
                          </a:solidFill>
                          <a:effectLst/>
                          <a:latin typeface="+mn-lt"/>
                        </a:rPr>
                        <a:t>17%</a:t>
                      </a:r>
                    </a:p>
                  </a:txBody>
                  <a:tcPr marL="7108" marR="7108" marT="7108" marB="0" anchor="b">
                    <a:lnL>
                      <a:noFill/>
                    </a:lnL>
                    <a:lnR>
                      <a:noFill/>
                    </a:lnR>
                    <a:lnT>
                      <a:noFill/>
                    </a:lnT>
                    <a:lnB>
                      <a:noFill/>
                    </a:lnB>
                    <a:solidFill>
                      <a:srgbClr val="F8B6B6"/>
                    </a:solidFill>
                  </a:tcPr>
                </a:tc>
                <a:tc>
                  <a:txBody>
                    <a:bodyPr/>
                    <a:lstStyle/>
                    <a:p>
                      <a:pPr algn="r" fontAlgn="b"/>
                      <a:r>
                        <a:rPr lang="en-US" sz="1800" b="0" i="0" u="none" strike="noStrike" dirty="0">
                          <a:solidFill>
                            <a:srgbClr val="58585A"/>
                          </a:solidFill>
                          <a:effectLst/>
                          <a:latin typeface="+mn-lt"/>
                        </a:rPr>
                        <a:t>8%</a:t>
                      </a:r>
                    </a:p>
                  </a:txBody>
                  <a:tcPr marL="7108" marR="7108" marT="7108" marB="0" anchor="b">
                    <a:lnL>
                      <a:noFill/>
                    </a:lnL>
                    <a:lnR>
                      <a:noFill/>
                    </a:lnR>
                    <a:lnT>
                      <a:noFill/>
                    </a:lnT>
                    <a:lnB>
                      <a:noFill/>
                    </a:lnB>
                    <a:solidFill>
                      <a:srgbClr val="FAC9C9"/>
                    </a:solidFill>
                  </a:tcPr>
                </a:tc>
                <a:tc>
                  <a:txBody>
                    <a:bodyPr/>
                    <a:lstStyle/>
                    <a:p>
                      <a:pPr algn="r" fontAlgn="b"/>
                      <a:r>
                        <a:rPr lang="en-US" sz="1800" b="0" i="0" u="none" strike="noStrike">
                          <a:solidFill>
                            <a:srgbClr val="58585A"/>
                          </a:solidFill>
                          <a:effectLst/>
                          <a:latin typeface="+mn-lt"/>
                        </a:rPr>
                        <a:t>33%</a:t>
                      </a:r>
                    </a:p>
                  </a:txBody>
                  <a:tcPr marL="7108" marR="7108" marT="7108" marB="0" anchor="b">
                    <a:lnL>
                      <a:noFill/>
                    </a:lnL>
                    <a:lnR>
                      <a:noFill/>
                    </a:lnR>
                    <a:lnT>
                      <a:noFill/>
                    </a:lnT>
                    <a:lnB>
                      <a:noFill/>
                    </a:lnB>
                    <a:solidFill>
                      <a:srgbClr val="F49394"/>
                    </a:solidFill>
                  </a:tcPr>
                </a:tc>
                <a:tc>
                  <a:txBody>
                    <a:bodyPr/>
                    <a:lstStyle/>
                    <a:p>
                      <a:pPr algn="r" fontAlgn="b"/>
                      <a:r>
                        <a:rPr lang="en-US" sz="1800" b="0" i="0" u="none" strike="noStrike">
                          <a:solidFill>
                            <a:srgbClr val="58585A"/>
                          </a:solidFill>
                          <a:effectLst/>
                          <a:latin typeface="+mn-lt"/>
                        </a:rPr>
                        <a:t>0%</a:t>
                      </a:r>
                    </a:p>
                  </a:txBody>
                  <a:tcPr marL="7108" marR="7108" marT="7108"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mn-lt"/>
                        </a:rPr>
                        <a:t>0%</a:t>
                      </a:r>
                    </a:p>
                  </a:txBody>
                  <a:tcPr marL="7108" marR="7108" marT="7108" marB="0" anchor="b">
                    <a:lnL>
                      <a:noFill/>
                    </a:lnL>
                    <a:lnR>
                      <a:noFill/>
                    </a:lnR>
                    <a:lnT>
                      <a:noFill/>
                    </a:lnT>
                    <a:lnB>
                      <a:noFill/>
                    </a:lnB>
                    <a:solidFill>
                      <a:srgbClr val="FBDADA"/>
                    </a:solidFill>
                  </a:tcPr>
                </a:tc>
                <a:extLst>
                  <a:ext uri="{0D108BD9-81ED-4DB2-BD59-A6C34878D82A}">
                    <a16:rowId xmlns:a16="http://schemas.microsoft.com/office/drawing/2014/main" val="2009540984"/>
                  </a:ext>
                </a:extLst>
              </a:tr>
              <a:tr h="581019">
                <a:tc>
                  <a:txBody>
                    <a:bodyPr/>
                    <a:lstStyle/>
                    <a:p>
                      <a:pPr algn="ctr" fontAlgn="b"/>
                      <a:r>
                        <a:rPr lang="en-US" sz="1800" b="1" i="0" u="none" strike="noStrike" dirty="0" err="1">
                          <a:solidFill>
                            <a:srgbClr val="5A5959"/>
                          </a:solidFill>
                          <a:effectLst/>
                          <a:latin typeface="+mn-lt"/>
                        </a:rPr>
                        <a:t>Kimbi</a:t>
                      </a:r>
                      <a:r>
                        <a:rPr lang="en-US" sz="1800" b="1" i="0" u="none" strike="noStrike" dirty="0">
                          <a:solidFill>
                            <a:srgbClr val="5A5959"/>
                          </a:solidFill>
                          <a:effectLst/>
                          <a:latin typeface="+mn-lt"/>
                        </a:rPr>
                        <a:t> </a:t>
                      </a:r>
                      <a:r>
                        <a:rPr lang="en-US" sz="1800" b="1" i="0" u="none" strike="noStrike" dirty="0" err="1">
                          <a:solidFill>
                            <a:srgbClr val="5A5959"/>
                          </a:solidFill>
                          <a:effectLst/>
                          <a:latin typeface="+mn-lt"/>
                        </a:rPr>
                        <a:t>Lulenge</a:t>
                      </a:r>
                      <a:endParaRPr lang="en-US" sz="1800" b="1" i="0" u="none" strike="noStrike" dirty="0">
                        <a:solidFill>
                          <a:srgbClr val="5A5959"/>
                        </a:solidFill>
                        <a:effectLst/>
                        <a:latin typeface="+mn-lt"/>
                      </a:endParaRPr>
                    </a:p>
                  </a:txBody>
                  <a:tcPr marL="85291" marR="7108" marT="7108" marB="0" anchor="ctr">
                    <a:lnL>
                      <a:noFill/>
                    </a:lnL>
                    <a:lnR>
                      <a:noFill/>
                    </a:lnR>
                    <a:lnT>
                      <a:noFill/>
                    </a:lnT>
                    <a:lnB>
                      <a:noFill/>
                    </a:lnB>
                  </a:tcPr>
                </a:tc>
                <a:tc>
                  <a:txBody>
                    <a:bodyPr/>
                    <a:lstStyle/>
                    <a:p>
                      <a:pPr algn="r" fontAlgn="b"/>
                      <a:r>
                        <a:rPr lang="en-US" sz="1800" b="0" i="0" u="none" strike="noStrike">
                          <a:solidFill>
                            <a:srgbClr val="58585A"/>
                          </a:solidFill>
                          <a:effectLst/>
                          <a:latin typeface="+mn-lt"/>
                        </a:rPr>
                        <a:t>19%</a:t>
                      </a:r>
                    </a:p>
                  </a:txBody>
                  <a:tcPr marL="7108" marR="7108" marT="7108" marB="0" anchor="b">
                    <a:lnL>
                      <a:noFill/>
                    </a:lnL>
                    <a:lnR>
                      <a:noFill/>
                    </a:lnR>
                    <a:lnT>
                      <a:noFill/>
                    </a:lnT>
                    <a:lnB>
                      <a:noFill/>
                    </a:lnB>
                    <a:solidFill>
                      <a:srgbClr val="F7B1B2"/>
                    </a:solidFill>
                  </a:tcPr>
                </a:tc>
                <a:tc>
                  <a:txBody>
                    <a:bodyPr/>
                    <a:lstStyle/>
                    <a:p>
                      <a:pPr algn="r" fontAlgn="b"/>
                      <a:r>
                        <a:rPr lang="en-US" sz="1800" b="0" i="0" u="none" strike="noStrike">
                          <a:solidFill>
                            <a:srgbClr val="58585A"/>
                          </a:solidFill>
                          <a:effectLst/>
                          <a:latin typeface="+mn-lt"/>
                        </a:rPr>
                        <a:t>14%</a:t>
                      </a:r>
                    </a:p>
                  </a:txBody>
                  <a:tcPr marL="7108" marR="7108" marT="7108" marB="0" anchor="b">
                    <a:lnL>
                      <a:noFill/>
                    </a:lnL>
                    <a:lnR>
                      <a:noFill/>
                    </a:lnR>
                    <a:lnT>
                      <a:noFill/>
                    </a:lnT>
                    <a:lnB>
                      <a:noFill/>
                    </a:lnB>
                    <a:solidFill>
                      <a:srgbClr val="F8BCBC"/>
                    </a:solidFill>
                  </a:tcPr>
                </a:tc>
                <a:tc>
                  <a:txBody>
                    <a:bodyPr/>
                    <a:lstStyle/>
                    <a:p>
                      <a:pPr algn="r" fontAlgn="b"/>
                      <a:r>
                        <a:rPr lang="en-US" sz="1800" b="0" i="0" u="none" strike="noStrike" dirty="0">
                          <a:solidFill>
                            <a:srgbClr val="58585A"/>
                          </a:solidFill>
                          <a:effectLst/>
                          <a:latin typeface="+mn-lt"/>
                        </a:rPr>
                        <a:t>0%</a:t>
                      </a:r>
                    </a:p>
                  </a:txBody>
                  <a:tcPr marL="7108" marR="7108" marT="7108"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mn-lt"/>
                        </a:rPr>
                        <a:t>0%</a:t>
                      </a:r>
                    </a:p>
                  </a:txBody>
                  <a:tcPr marL="7108" marR="7108" marT="7108"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mn-lt"/>
                        </a:rPr>
                        <a:t>5%</a:t>
                      </a:r>
                    </a:p>
                  </a:txBody>
                  <a:tcPr marL="7108" marR="7108" marT="7108" marB="0" anchor="b">
                    <a:lnL>
                      <a:noFill/>
                    </a:lnL>
                    <a:lnR>
                      <a:noFill/>
                    </a:lnR>
                    <a:lnT>
                      <a:noFill/>
                    </a:lnT>
                    <a:lnB>
                      <a:noFill/>
                    </a:lnB>
                    <a:solidFill>
                      <a:srgbClr val="FAD0D0"/>
                    </a:solidFill>
                  </a:tcPr>
                </a:tc>
                <a:tc>
                  <a:txBody>
                    <a:bodyPr/>
                    <a:lstStyle/>
                    <a:p>
                      <a:pPr algn="r" fontAlgn="b"/>
                      <a:r>
                        <a:rPr lang="en-US" sz="1800" b="0" i="0" u="none" strike="noStrike">
                          <a:solidFill>
                            <a:srgbClr val="58585A"/>
                          </a:solidFill>
                          <a:effectLst/>
                          <a:latin typeface="+mn-lt"/>
                        </a:rPr>
                        <a:t>57%</a:t>
                      </a:r>
                    </a:p>
                  </a:txBody>
                  <a:tcPr marL="7108" marR="7108" marT="7108" marB="0" anchor="b">
                    <a:lnL>
                      <a:noFill/>
                    </a:lnL>
                    <a:lnR>
                      <a:noFill/>
                    </a:lnR>
                    <a:lnT>
                      <a:noFill/>
                    </a:lnT>
                    <a:lnB>
                      <a:noFill/>
                    </a:lnB>
                    <a:solidFill>
                      <a:srgbClr val="EF5F60"/>
                    </a:solidFill>
                  </a:tcPr>
                </a:tc>
                <a:tc>
                  <a:txBody>
                    <a:bodyPr/>
                    <a:lstStyle/>
                    <a:p>
                      <a:pPr algn="r" fontAlgn="b"/>
                      <a:r>
                        <a:rPr lang="en-US" sz="1800" b="0" i="0" u="none" strike="noStrike">
                          <a:solidFill>
                            <a:srgbClr val="58585A"/>
                          </a:solidFill>
                          <a:effectLst/>
                          <a:latin typeface="+mn-lt"/>
                        </a:rPr>
                        <a:t>0%</a:t>
                      </a:r>
                    </a:p>
                  </a:txBody>
                  <a:tcPr marL="7108" marR="7108" marT="7108" marB="0" anchor="b">
                    <a:lnL>
                      <a:noFill/>
                    </a:lnL>
                    <a:lnR>
                      <a:noFill/>
                    </a:lnR>
                    <a:lnT>
                      <a:noFill/>
                    </a:lnT>
                    <a:lnB>
                      <a:noFill/>
                    </a:lnB>
                    <a:solidFill>
                      <a:srgbClr val="FBDADA"/>
                    </a:solidFill>
                  </a:tcPr>
                </a:tc>
                <a:extLst>
                  <a:ext uri="{0D108BD9-81ED-4DB2-BD59-A6C34878D82A}">
                    <a16:rowId xmlns:a16="http://schemas.microsoft.com/office/drawing/2014/main" val="2346235088"/>
                  </a:ext>
                </a:extLst>
              </a:tr>
              <a:tr h="477990">
                <a:tc>
                  <a:txBody>
                    <a:bodyPr/>
                    <a:lstStyle/>
                    <a:p>
                      <a:pPr algn="ctr" fontAlgn="b"/>
                      <a:r>
                        <a:rPr lang="en-US" sz="1800" b="1" i="0" u="none" strike="noStrike" dirty="0" err="1">
                          <a:solidFill>
                            <a:srgbClr val="5A5959"/>
                          </a:solidFill>
                          <a:effectLst/>
                          <a:latin typeface="+mn-lt"/>
                        </a:rPr>
                        <a:t>Nundu</a:t>
                      </a:r>
                      <a:endParaRPr lang="en-US" sz="1800" b="1" i="0" u="none" strike="noStrike" dirty="0">
                        <a:solidFill>
                          <a:srgbClr val="5A5959"/>
                        </a:solidFill>
                        <a:effectLst/>
                        <a:latin typeface="+mn-lt"/>
                      </a:endParaRPr>
                    </a:p>
                  </a:txBody>
                  <a:tcPr marL="85291" marR="7108" marT="7108" marB="0" anchor="ctr">
                    <a:lnL>
                      <a:noFill/>
                    </a:lnL>
                    <a:lnR>
                      <a:noFill/>
                    </a:lnR>
                    <a:lnT>
                      <a:noFill/>
                    </a:lnT>
                    <a:lnB>
                      <a:noFill/>
                    </a:lnB>
                  </a:tcPr>
                </a:tc>
                <a:tc>
                  <a:txBody>
                    <a:bodyPr/>
                    <a:lstStyle/>
                    <a:p>
                      <a:pPr algn="r" fontAlgn="b"/>
                      <a:r>
                        <a:rPr lang="en-US" sz="1800" b="0" i="0" u="none" strike="noStrike">
                          <a:solidFill>
                            <a:srgbClr val="58585A"/>
                          </a:solidFill>
                          <a:effectLst/>
                          <a:latin typeface="+mn-lt"/>
                        </a:rPr>
                        <a:t>0%</a:t>
                      </a:r>
                    </a:p>
                  </a:txBody>
                  <a:tcPr marL="7108" marR="7108" marT="7108"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mn-lt"/>
                        </a:rPr>
                        <a:t>0%</a:t>
                      </a:r>
                    </a:p>
                  </a:txBody>
                  <a:tcPr marL="7108" marR="7108" marT="7108"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mn-lt"/>
                        </a:rPr>
                        <a:t>0%</a:t>
                      </a:r>
                    </a:p>
                  </a:txBody>
                  <a:tcPr marL="7108" marR="7108" marT="7108"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mn-lt"/>
                        </a:rPr>
                        <a:t>0%</a:t>
                      </a:r>
                    </a:p>
                  </a:txBody>
                  <a:tcPr marL="7108" marR="7108" marT="7108"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mn-lt"/>
                        </a:rPr>
                        <a:t>5%</a:t>
                      </a:r>
                    </a:p>
                  </a:txBody>
                  <a:tcPr marL="7108" marR="7108" marT="7108" marB="0" anchor="b">
                    <a:lnL>
                      <a:noFill/>
                    </a:lnL>
                    <a:lnR>
                      <a:noFill/>
                    </a:lnR>
                    <a:lnT>
                      <a:noFill/>
                    </a:lnT>
                    <a:lnB>
                      <a:noFill/>
                    </a:lnB>
                    <a:solidFill>
                      <a:srgbClr val="FAD0D0"/>
                    </a:solidFill>
                  </a:tcPr>
                </a:tc>
                <a:tc>
                  <a:txBody>
                    <a:bodyPr/>
                    <a:lstStyle/>
                    <a:p>
                      <a:pPr algn="r" fontAlgn="b"/>
                      <a:r>
                        <a:rPr lang="en-US" sz="1800" b="0" i="0" u="none" strike="noStrike">
                          <a:solidFill>
                            <a:srgbClr val="58585A"/>
                          </a:solidFill>
                          <a:effectLst/>
                          <a:latin typeface="+mn-lt"/>
                        </a:rPr>
                        <a:t>45%</a:t>
                      </a:r>
                    </a:p>
                  </a:txBody>
                  <a:tcPr marL="7108" marR="7108" marT="7108" marB="0" anchor="b">
                    <a:lnL>
                      <a:noFill/>
                    </a:lnL>
                    <a:lnR>
                      <a:noFill/>
                    </a:lnR>
                    <a:lnT>
                      <a:noFill/>
                    </a:lnT>
                    <a:lnB>
                      <a:noFill/>
                    </a:lnB>
                    <a:solidFill>
                      <a:srgbClr val="F2797A"/>
                    </a:solidFill>
                  </a:tcPr>
                </a:tc>
                <a:tc>
                  <a:txBody>
                    <a:bodyPr/>
                    <a:lstStyle/>
                    <a:p>
                      <a:pPr algn="r" fontAlgn="b"/>
                      <a:r>
                        <a:rPr lang="en-US" sz="1800" b="0" i="0" u="none" strike="noStrike">
                          <a:solidFill>
                            <a:srgbClr val="58585A"/>
                          </a:solidFill>
                          <a:effectLst/>
                          <a:latin typeface="+mn-lt"/>
                        </a:rPr>
                        <a:t>0%</a:t>
                      </a:r>
                    </a:p>
                  </a:txBody>
                  <a:tcPr marL="7108" marR="7108" marT="7108" marB="0" anchor="b">
                    <a:lnL>
                      <a:noFill/>
                    </a:lnL>
                    <a:lnR>
                      <a:noFill/>
                    </a:lnR>
                    <a:lnT>
                      <a:noFill/>
                    </a:lnT>
                    <a:lnB>
                      <a:noFill/>
                    </a:lnB>
                    <a:solidFill>
                      <a:srgbClr val="FBDADA"/>
                    </a:solidFill>
                  </a:tcPr>
                </a:tc>
                <a:extLst>
                  <a:ext uri="{0D108BD9-81ED-4DB2-BD59-A6C34878D82A}">
                    <a16:rowId xmlns:a16="http://schemas.microsoft.com/office/drawing/2014/main" val="328564718"/>
                  </a:ext>
                </a:extLst>
              </a:tr>
              <a:tr h="477990">
                <a:tc>
                  <a:txBody>
                    <a:bodyPr/>
                    <a:lstStyle/>
                    <a:p>
                      <a:pPr algn="ctr" fontAlgn="b"/>
                      <a:r>
                        <a:rPr lang="en-US" sz="1800" b="1" i="0" u="none" strike="noStrike" dirty="0" err="1">
                          <a:solidFill>
                            <a:srgbClr val="5A5959"/>
                          </a:solidFill>
                          <a:effectLst/>
                          <a:latin typeface="+mn-lt"/>
                        </a:rPr>
                        <a:t>Shabunda</a:t>
                      </a:r>
                      <a:endParaRPr lang="en-US" sz="1800" b="1" i="0" u="none" strike="noStrike" dirty="0">
                        <a:solidFill>
                          <a:srgbClr val="5A5959"/>
                        </a:solidFill>
                        <a:effectLst/>
                        <a:latin typeface="+mn-lt"/>
                      </a:endParaRPr>
                    </a:p>
                  </a:txBody>
                  <a:tcPr marL="85291" marR="7108" marT="7108" marB="0" anchor="ctr">
                    <a:lnL>
                      <a:noFill/>
                    </a:lnL>
                    <a:lnR>
                      <a:noFill/>
                    </a:lnR>
                    <a:lnT>
                      <a:noFill/>
                    </a:lnT>
                    <a:lnB>
                      <a:noFill/>
                    </a:lnB>
                  </a:tcPr>
                </a:tc>
                <a:tc>
                  <a:txBody>
                    <a:bodyPr/>
                    <a:lstStyle/>
                    <a:p>
                      <a:pPr algn="r" fontAlgn="b"/>
                      <a:r>
                        <a:rPr lang="en-US" sz="1800" b="0" i="0" u="none" strike="noStrike">
                          <a:solidFill>
                            <a:srgbClr val="58585A"/>
                          </a:solidFill>
                          <a:effectLst/>
                          <a:latin typeface="+mn-lt"/>
                        </a:rPr>
                        <a:t>0%</a:t>
                      </a:r>
                    </a:p>
                  </a:txBody>
                  <a:tcPr marL="7108" marR="7108" marT="7108"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mn-lt"/>
                        </a:rPr>
                        <a:t>10%</a:t>
                      </a:r>
                    </a:p>
                  </a:txBody>
                  <a:tcPr marL="7108" marR="7108" marT="7108" marB="0" anchor="b">
                    <a:lnL>
                      <a:noFill/>
                    </a:lnL>
                    <a:lnR>
                      <a:noFill/>
                    </a:lnR>
                    <a:lnT>
                      <a:noFill/>
                    </a:lnT>
                    <a:lnB>
                      <a:noFill/>
                    </a:lnB>
                    <a:solidFill>
                      <a:srgbClr val="F9C5C5"/>
                    </a:solidFill>
                  </a:tcPr>
                </a:tc>
                <a:tc>
                  <a:txBody>
                    <a:bodyPr/>
                    <a:lstStyle/>
                    <a:p>
                      <a:pPr algn="r" fontAlgn="b"/>
                      <a:r>
                        <a:rPr lang="en-US" sz="1800" b="0" i="0" u="none" strike="noStrike">
                          <a:solidFill>
                            <a:srgbClr val="58585A"/>
                          </a:solidFill>
                          <a:effectLst/>
                          <a:latin typeface="+mn-lt"/>
                        </a:rPr>
                        <a:t>0%</a:t>
                      </a:r>
                    </a:p>
                  </a:txBody>
                  <a:tcPr marL="7108" marR="7108" marT="7108"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mn-lt"/>
                        </a:rPr>
                        <a:t>0%</a:t>
                      </a:r>
                    </a:p>
                  </a:txBody>
                  <a:tcPr marL="7108" marR="7108" marT="7108"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mn-lt"/>
                        </a:rPr>
                        <a:t>20%</a:t>
                      </a:r>
                    </a:p>
                  </a:txBody>
                  <a:tcPr marL="7108" marR="7108" marT="7108" marB="0" anchor="b">
                    <a:lnL>
                      <a:noFill/>
                    </a:lnL>
                    <a:lnR>
                      <a:noFill/>
                    </a:lnR>
                    <a:lnT>
                      <a:noFill/>
                    </a:lnT>
                    <a:lnB>
                      <a:noFill/>
                    </a:lnB>
                    <a:solidFill>
                      <a:srgbClr val="F7AFAF"/>
                    </a:solidFill>
                  </a:tcPr>
                </a:tc>
                <a:tc>
                  <a:txBody>
                    <a:bodyPr/>
                    <a:lstStyle/>
                    <a:p>
                      <a:pPr algn="r" fontAlgn="b"/>
                      <a:r>
                        <a:rPr lang="en-US" sz="1800" b="0" i="0" u="none" strike="noStrike" dirty="0">
                          <a:solidFill>
                            <a:srgbClr val="58585A"/>
                          </a:solidFill>
                          <a:effectLst/>
                          <a:latin typeface="+mn-lt"/>
                        </a:rPr>
                        <a:t>45%</a:t>
                      </a:r>
                    </a:p>
                  </a:txBody>
                  <a:tcPr marL="7108" marR="7108" marT="7108" marB="0" anchor="b">
                    <a:lnL>
                      <a:noFill/>
                    </a:lnL>
                    <a:lnR>
                      <a:noFill/>
                    </a:lnR>
                    <a:lnT>
                      <a:noFill/>
                    </a:lnT>
                    <a:lnB>
                      <a:noFill/>
                    </a:lnB>
                    <a:solidFill>
                      <a:srgbClr val="F2797A"/>
                    </a:solidFill>
                  </a:tcPr>
                </a:tc>
                <a:tc>
                  <a:txBody>
                    <a:bodyPr/>
                    <a:lstStyle/>
                    <a:p>
                      <a:pPr algn="r" fontAlgn="b"/>
                      <a:r>
                        <a:rPr lang="en-US" sz="1800" b="0" i="0" u="none" strike="noStrike">
                          <a:solidFill>
                            <a:srgbClr val="58585A"/>
                          </a:solidFill>
                          <a:effectLst/>
                          <a:latin typeface="+mn-lt"/>
                        </a:rPr>
                        <a:t>0%</a:t>
                      </a:r>
                    </a:p>
                  </a:txBody>
                  <a:tcPr marL="7108" marR="7108" marT="7108" marB="0" anchor="b">
                    <a:lnL>
                      <a:noFill/>
                    </a:lnL>
                    <a:lnR>
                      <a:noFill/>
                    </a:lnR>
                    <a:lnT>
                      <a:noFill/>
                    </a:lnT>
                    <a:lnB>
                      <a:noFill/>
                    </a:lnB>
                    <a:solidFill>
                      <a:srgbClr val="FBDADA"/>
                    </a:solidFill>
                  </a:tcPr>
                </a:tc>
                <a:extLst>
                  <a:ext uri="{0D108BD9-81ED-4DB2-BD59-A6C34878D82A}">
                    <a16:rowId xmlns:a16="http://schemas.microsoft.com/office/drawing/2014/main" val="1234539627"/>
                  </a:ext>
                </a:extLst>
              </a:tr>
              <a:tr h="477990">
                <a:tc>
                  <a:txBody>
                    <a:bodyPr/>
                    <a:lstStyle/>
                    <a:p>
                      <a:pPr algn="ctr" fontAlgn="b"/>
                      <a:r>
                        <a:rPr lang="en-US" sz="1800" b="1" i="0" u="none" strike="noStrike" dirty="0" err="1">
                          <a:solidFill>
                            <a:srgbClr val="5A5959"/>
                          </a:solidFill>
                          <a:effectLst/>
                          <a:latin typeface="+mn-lt"/>
                        </a:rPr>
                        <a:t>Uvira</a:t>
                      </a:r>
                      <a:endParaRPr lang="en-US" sz="1800" b="1" i="0" u="none" strike="noStrike" dirty="0">
                        <a:solidFill>
                          <a:srgbClr val="5A5959"/>
                        </a:solidFill>
                        <a:effectLst/>
                        <a:latin typeface="+mn-lt"/>
                      </a:endParaRPr>
                    </a:p>
                  </a:txBody>
                  <a:tcPr marL="85291" marR="7108" marT="7108" marB="0" anchor="ctr">
                    <a:lnL>
                      <a:noFill/>
                    </a:lnL>
                    <a:lnR>
                      <a:noFill/>
                    </a:lnR>
                    <a:lnT>
                      <a:noFill/>
                    </a:lnT>
                    <a:lnB>
                      <a:noFill/>
                    </a:lnB>
                  </a:tcPr>
                </a:tc>
                <a:tc>
                  <a:txBody>
                    <a:bodyPr/>
                    <a:lstStyle/>
                    <a:p>
                      <a:pPr algn="r" fontAlgn="b"/>
                      <a:r>
                        <a:rPr lang="en-US" sz="1800" b="0" i="0" u="none" strike="noStrike">
                          <a:solidFill>
                            <a:srgbClr val="58585A"/>
                          </a:solidFill>
                          <a:effectLst/>
                          <a:latin typeface="+mn-lt"/>
                        </a:rPr>
                        <a:t>0%</a:t>
                      </a:r>
                    </a:p>
                  </a:txBody>
                  <a:tcPr marL="7108" marR="7108" marT="7108"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mn-lt"/>
                        </a:rPr>
                        <a:t>15%</a:t>
                      </a:r>
                    </a:p>
                  </a:txBody>
                  <a:tcPr marL="7108" marR="7108" marT="7108" marB="0" anchor="b">
                    <a:lnL>
                      <a:noFill/>
                    </a:lnL>
                    <a:lnR>
                      <a:noFill/>
                    </a:lnR>
                    <a:lnT>
                      <a:noFill/>
                    </a:lnT>
                    <a:lnB>
                      <a:noFill/>
                    </a:lnB>
                    <a:solidFill>
                      <a:srgbClr val="F8BABA"/>
                    </a:solidFill>
                  </a:tcPr>
                </a:tc>
                <a:tc>
                  <a:txBody>
                    <a:bodyPr/>
                    <a:lstStyle/>
                    <a:p>
                      <a:pPr algn="r" fontAlgn="b"/>
                      <a:r>
                        <a:rPr lang="en-US" sz="1800" b="0" i="0" u="none" strike="noStrike">
                          <a:solidFill>
                            <a:srgbClr val="58585A"/>
                          </a:solidFill>
                          <a:effectLst/>
                          <a:latin typeface="+mn-lt"/>
                        </a:rPr>
                        <a:t>0%</a:t>
                      </a:r>
                    </a:p>
                  </a:txBody>
                  <a:tcPr marL="7108" marR="7108" marT="7108"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mn-lt"/>
                        </a:rPr>
                        <a:t>0%</a:t>
                      </a:r>
                    </a:p>
                  </a:txBody>
                  <a:tcPr marL="7108" marR="7108" marT="7108"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mn-lt"/>
                        </a:rPr>
                        <a:t>0%</a:t>
                      </a:r>
                    </a:p>
                  </a:txBody>
                  <a:tcPr marL="7108" marR="7108" marT="7108"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mn-lt"/>
                        </a:rPr>
                        <a:t>60%</a:t>
                      </a:r>
                    </a:p>
                  </a:txBody>
                  <a:tcPr marL="7108" marR="7108" marT="7108" marB="0" anchor="b">
                    <a:lnL>
                      <a:noFill/>
                    </a:lnL>
                    <a:lnR>
                      <a:noFill/>
                    </a:lnR>
                    <a:lnT>
                      <a:noFill/>
                    </a:lnT>
                    <a:lnB>
                      <a:noFill/>
                    </a:lnB>
                    <a:solidFill>
                      <a:srgbClr val="EE5859"/>
                    </a:solidFill>
                  </a:tcPr>
                </a:tc>
                <a:tc>
                  <a:txBody>
                    <a:bodyPr/>
                    <a:lstStyle/>
                    <a:p>
                      <a:pPr algn="r" fontAlgn="b"/>
                      <a:r>
                        <a:rPr lang="en-US" sz="1800" b="0" i="0" u="none" strike="noStrike" dirty="0">
                          <a:solidFill>
                            <a:srgbClr val="58585A"/>
                          </a:solidFill>
                          <a:effectLst/>
                          <a:latin typeface="+mn-lt"/>
                        </a:rPr>
                        <a:t>0%</a:t>
                      </a:r>
                    </a:p>
                  </a:txBody>
                  <a:tcPr marL="7108" marR="7108" marT="7108" marB="0" anchor="b">
                    <a:lnL>
                      <a:noFill/>
                    </a:lnL>
                    <a:lnR>
                      <a:noFill/>
                    </a:lnR>
                    <a:lnT>
                      <a:noFill/>
                    </a:lnT>
                    <a:lnB>
                      <a:noFill/>
                    </a:lnB>
                    <a:solidFill>
                      <a:srgbClr val="FBDADA"/>
                    </a:solidFill>
                  </a:tcPr>
                </a:tc>
                <a:extLst>
                  <a:ext uri="{0D108BD9-81ED-4DB2-BD59-A6C34878D82A}">
                    <a16:rowId xmlns:a16="http://schemas.microsoft.com/office/drawing/2014/main" val="2808362784"/>
                  </a:ext>
                </a:extLst>
              </a:tr>
            </a:tbl>
          </a:graphicData>
        </a:graphic>
      </p:graphicFrame>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25328366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756" y="174170"/>
            <a:ext cx="7947718" cy="673028"/>
          </a:xfrm>
        </p:spPr>
        <p:txBody>
          <a:bodyPr>
            <a:normAutofit/>
          </a:bodyPr>
          <a:lstStyle/>
          <a:p>
            <a:r>
              <a:rPr lang="fr-FR" sz="3600" b="0" noProof="0" dirty="0"/>
              <a:t>Hygiène et Assainissement</a:t>
            </a: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graphicFrame>
        <p:nvGraphicFramePr>
          <p:cNvPr id="9" name="Content Placeholder 8"/>
          <p:cNvGraphicFramePr>
            <a:graphicFrameLocks noGrp="1"/>
          </p:cNvGraphicFramePr>
          <p:nvPr>
            <p:ph idx="1"/>
            <p:extLst>
              <p:ext uri="{D42A27DB-BD31-4B8C-83A1-F6EECF244321}">
                <p14:modId xmlns:p14="http://schemas.microsoft.com/office/powerpoint/2010/main" val="2556881269"/>
              </p:ext>
            </p:extLst>
          </p:nvPr>
        </p:nvGraphicFramePr>
        <p:xfrm>
          <a:off x="233362" y="1597662"/>
          <a:ext cx="8185080" cy="5150540"/>
        </p:xfrm>
        <a:graphic>
          <a:graphicData uri="http://schemas.openxmlformats.org/drawingml/2006/table">
            <a:tbl>
              <a:tblPr/>
              <a:tblGrid>
                <a:gridCol w="1364180">
                  <a:extLst>
                    <a:ext uri="{9D8B030D-6E8A-4147-A177-3AD203B41FA5}">
                      <a16:colId xmlns:a16="http://schemas.microsoft.com/office/drawing/2014/main" val="1189437296"/>
                    </a:ext>
                  </a:extLst>
                </a:gridCol>
                <a:gridCol w="1364180">
                  <a:extLst>
                    <a:ext uri="{9D8B030D-6E8A-4147-A177-3AD203B41FA5}">
                      <a16:colId xmlns:a16="http://schemas.microsoft.com/office/drawing/2014/main" val="381482109"/>
                    </a:ext>
                  </a:extLst>
                </a:gridCol>
                <a:gridCol w="1364180">
                  <a:extLst>
                    <a:ext uri="{9D8B030D-6E8A-4147-A177-3AD203B41FA5}">
                      <a16:colId xmlns:a16="http://schemas.microsoft.com/office/drawing/2014/main" val="4233115651"/>
                    </a:ext>
                  </a:extLst>
                </a:gridCol>
                <a:gridCol w="1364180">
                  <a:extLst>
                    <a:ext uri="{9D8B030D-6E8A-4147-A177-3AD203B41FA5}">
                      <a16:colId xmlns:a16="http://schemas.microsoft.com/office/drawing/2014/main" val="3722567081"/>
                    </a:ext>
                  </a:extLst>
                </a:gridCol>
                <a:gridCol w="1364180">
                  <a:extLst>
                    <a:ext uri="{9D8B030D-6E8A-4147-A177-3AD203B41FA5}">
                      <a16:colId xmlns:a16="http://schemas.microsoft.com/office/drawing/2014/main" val="1153316542"/>
                    </a:ext>
                  </a:extLst>
                </a:gridCol>
                <a:gridCol w="1364180">
                  <a:extLst>
                    <a:ext uri="{9D8B030D-6E8A-4147-A177-3AD203B41FA5}">
                      <a16:colId xmlns:a16="http://schemas.microsoft.com/office/drawing/2014/main" val="1270029617"/>
                    </a:ext>
                  </a:extLst>
                </a:gridCol>
              </a:tblGrid>
              <a:tr h="931974">
                <a:tc>
                  <a:txBody>
                    <a:bodyPr/>
                    <a:lstStyle/>
                    <a:p>
                      <a:pPr algn="l" fontAlgn="b"/>
                      <a:endParaRPr lang="en-US" sz="1800" b="0" i="0" u="none" strike="noStrike" dirty="0">
                        <a:solidFill>
                          <a:srgbClr val="58585A"/>
                        </a:solidFill>
                        <a:effectLst/>
                        <a:latin typeface="Arial Narrow" panose="020B0606020202030204" pitchFamily="34" charset="0"/>
                      </a:endParaRPr>
                    </a:p>
                  </a:txBody>
                  <a:tcPr marL="6784" marR="6784" marT="6784" marB="0" anchor="b">
                    <a:lnL>
                      <a:noFill/>
                    </a:lnL>
                    <a:lnR>
                      <a:noFill/>
                    </a:lnR>
                    <a:lnT>
                      <a:noFill/>
                    </a:lnT>
                    <a:lnB>
                      <a:noFill/>
                    </a:lnB>
                  </a:tcPr>
                </a:tc>
                <a:tc>
                  <a:txBody>
                    <a:bodyPr/>
                    <a:lstStyle/>
                    <a:p>
                      <a:pPr algn="ctr" fontAlgn="b"/>
                      <a:r>
                        <a:rPr lang="fr-FR" sz="1800" b="1" i="0" u="none" strike="noStrike" dirty="0">
                          <a:solidFill>
                            <a:srgbClr val="5A5959"/>
                          </a:solidFill>
                          <a:effectLst/>
                          <a:latin typeface="Arial Narrow" panose="020B0606020202030204" pitchFamily="34" charset="0"/>
                        </a:rPr>
                        <a:t>Tout le monde a accès au savon</a:t>
                      </a:r>
                    </a:p>
                  </a:txBody>
                  <a:tcPr marL="6784" marR="6784" marT="6784" marB="0" anchor="ctr">
                    <a:lnL>
                      <a:noFill/>
                    </a:lnL>
                    <a:lnR>
                      <a:noFill/>
                    </a:lnR>
                    <a:lnT>
                      <a:noFill/>
                    </a:lnT>
                    <a:lnB>
                      <a:noFill/>
                    </a:lnB>
                    <a:solidFill>
                      <a:srgbClr val="FFFFFF"/>
                    </a:solidFill>
                  </a:tcPr>
                </a:tc>
                <a:tc>
                  <a:txBody>
                    <a:bodyPr/>
                    <a:lstStyle/>
                    <a:p>
                      <a:pPr algn="ctr" fontAlgn="b"/>
                      <a:r>
                        <a:rPr lang="fr-FR" sz="1800" b="1" i="0" u="none" strike="noStrike" dirty="0">
                          <a:solidFill>
                            <a:srgbClr val="5A5959"/>
                          </a:solidFill>
                          <a:effectLst/>
                          <a:latin typeface="Arial Narrow" panose="020B0606020202030204" pitchFamily="34" charset="0"/>
                        </a:rPr>
                        <a:t>La majorité a accès au savon</a:t>
                      </a:r>
                    </a:p>
                  </a:txBody>
                  <a:tcPr marL="6784" marR="6784" marT="6784" marB="0" anchor="ctr">
                    <a:lnL>
                      <a:noFill/>
                    </a:lnL>
                    <a:lnR>
                      <a:noFill/>
                    </a:lnR>
                    <a:lnT>
                      <a:noFill/>
                    </a:lnT>
                    <a:lnB>
                      <a:noFill/>
                    </a:lnB>
                    <a:solidFill>
                      <a:srgbClr val="FFFFFF"/>
                    </a:solidFill>
                  </a:tcPr>
                </a:tc>
                <a:tc>
                  <a:txBody>
                    <a:bodyPr/>
                    <a:lstStyle/>
                    <a:p>
                      <a:pPr algn="ctr" fontAlgn="b"/>
                      <a:r>
                        <a:rPr lang="fr-FR" sz="1800" b="1" i="0" u="none" strike="noStrike" dirty="0">
                          <a:solidFill>
                            <a:srgbClr val="5A5959"/>
                          </a:solidFill>
                          <a:effectLst/>
                          <a:latin typeface="Arial Narrow" panose="020B0606020202030204" pitchFamily="34" charset="0"/>
                        </a:rPr>
                        <a:t>La moitié a accès au savon</a:t>
                      </a:r>
                    </a:p>
                  </a:txBody>
                  <a:tcPr marL="6784" marR="6784" marT="6784" marB="0" anchor="ctr">
                    <a:lnL>
                      <a:noFill/>
                    </a:lnL>
                    <a:lnR>
                      <a:noFill/>
                    </a:lnR>
                    <a:lnT>
                      <a:noFill/>
                    </a:lnT>
                    <a:lnB>
                      <a:noFill/>
                    </a:lnB>
                    <a:solidFill>
                      <a:srgbClr val="FFFFFF"/>
                    </a:solidFill>
                  </a:tcPr>
                </a:tc>
                <a:tc>
                  <a:txBody>
                    <a:bodyPr/>
                    <a:lstStyle/>
                    <a:p>
                      <a:pPr algn="ctr" fontAlgn="b"/>
                      <a:r>
                        <a:rPr lang="fr-FR" sz="1800" b="1" i="0" u="none" strike="noStrike" dirty="0">
                          <a:solidFill>
                            <a:srgbClr val="5A5959"/>
                          </a:solidFill>
                          <a:effectLst/>
                          <a:latin typeface="Arial Narrow" panose="020B0606020202030204" pitchFamily="34" charset="0"/>
                        </a:rPr>
                        <a:t>La minorité a accès au savon</a:t>
                      </a:r>
                    </a:p>
                  </a:txBody>
                  <a:tcPr marL="6784" marR="6784" marT="6784" marB="0" anchor="ctr">
                    <a:lnL>
                      <a:noFill/>
                    </a:lnL>
                    <a:lnR>
                      <a:noFill/>
                    </a:lnR>
                    <a:lnT>
                      <a:noFill/>
                    </a:lnT>
                    <a:lnB>
                      <a:noFill/>
                    </a:lnB>
                    <a:solidFill>
                      <a:srgbClr val="FFFFFF"/>
                    </a:solidFill>
                  </a:tcPr>
                </a:tc>
                <a:tc>
                  <a:txBody>
                    <a:bodyPr/>
                    <a:lstStyle/>
                    <a:p>
                      <a:pPr algn="ctr" fontAlgn="b"/>
                      <a:r>
                        <a:rPr lang="fr-FR" sz="1800" b="1" i="0" u="none" strike="noStrike" dirty="0">
                          <a:solidFill>
                            <a:srgbClr val="5A5959"/>
                          </a:solidFill>
                          <a:effectLst/>
                          <a:latin typeface="Arial Narrow" panose="020B0606020202030204" pitchFamily="34" charset="0"/>
                        </a:rPr>
                        <a:t>Personne n'a accès au savon</a:t>
                      </a:r>
                    </a:p>
                  </a:txBody>
                  <a:tcPr marL="6784" marR="6784" marT="6784" marB="0" anchor="ctr">
                    <a:lnL>
                      <a:noFill/>
                    </a:lnL>
                    <a:lnR>
                      <a:noFill/>
                    </a:lnR>
                    <a:lnT>
                      <a:noFill/>
                    </a:lnT>
                    <a:lnB>
                      <a:noFill/>
                    </a:lnB>
                    <a:solidFill>
                      <a:srgbClr val="FFFFFF"/>
                    </a:solidFill>
                  </a:tcPr>
                </a:tc>
                <a:extLst>
                  <a:ext uri="{0D108BD9-81ED-4DB2-BD59-A6C34878D82A}">
                    <a16:rowId xmlns:a16="http://schemas.microsoft.com/office/drawing/2014/main" val="1137420757"/>
                  </a:ext>
                </a:extLst>
              </a:tr>
              <a:tr h="513530">
                <a:tc>
                  <a:txBody>
                    <a:bodyPr/>
                    <a:lstStyle/>
                    <a:p>
                      <a:pPr algn="ctr" fontAlgn="b"/>
                      <a:r>
                        <a:rPr lang="en-US" sz="1800" b="1" i="0" u="none" strike="noStrike" dirty="0" err="1">
                          <a:solidFill>
                            <a:srgbClr val="5A5959"/>
                          </a:solidFill>
                          <a:effectLst/>
                          <a:latin typeface="Arial Narrow" panose="020B0606020202030204" pitchFamily="34" charset="0"/>
                        </a:rPr>
                        <a:t>Kabambare</a:t>
                      </a:r>
                      <a:endParaRPr lang="en-US" sz="1800" b="1" i="0" u="none" strike="noStrike" dirty="0">
                        <a:solidFill>
                          <a:srgbClr val="5A5959"/>
                        </a:solidFill>
                        <a:effectLst/>
                        <a:latin typeface="Arial Narrow" panose="020B0606020202030204" pitchFamily="34" charset="0"/>
                      </a:endParaRPr>
                    </a:p>
                  </a:txBody>
                  <a:tcPr marL="81408" marR="6784" marT="6784" marB="0" anchor="ctr">
                    <a:lnL>
                      <a:noFill/>
                    </a:lnL>
                    <a:lnR>
                      <a:noFill/>
                    </a:lnR>
                    <a:lnT>
                      <a:noFill/>
                    </a:lnT>
                    <a:lnB>
                      <a:noFill/>
                    </a:lnB>
                  </a:tcPr>
                </a:tc>
                <a:tc>
                  <a:txBody>
                    <a:bodyPr/>
                    <a:lstStyle/>
                    <a:p>
                      <a:pPr algn="r" fontAlgn="b"/>
                      <a:r>
                        <a:rPr lang="en-US" sz="1800" b="0" i="0" u="none" strike="noStrike" dirty="0">
                          <a:solidFill>
                            <a:srgbClr val="58585A"/>
                          </a:solidFill>
                          <a:effectLst/>
                          <a:latin typeface="Arial Narrow" panose="020B0606020202030204" pitchFamily="34" charset="0"/>
                        </a:rPr>
                        <a:t>0%</a:t>
                      </a:r>
                    </a:p>
                  </a:txBody>
                  <a:tcPr marL="6784" marR="6784" marT="6784"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Arial Narrow" panose="020B0606020202030204" pitchFamily="34" charset="0"/>
                        </a:rPr>
                        <a:t>0%</a:t>
                      </a:r>
                    </a:p>
                  </a:txBody>
                  <a:tcPr marL="6784" marR="6784" marT="6784"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Arial Narrow" panose="020B0606020202030204" pitchFamily="34" charset="0"/>
                        </a:rPr>
                        <a:t>8%</a:t>
                      </a:r>
                    </a:p>
                  </a:txBody>
                  <a:tcPr marL="6784" marR="6784" marT="6784" marB="0" anchor="b">
                    <a:lnL>
                      <a:noFill/>
                    </a:lnL>
                    <a:lnR>
                      <a:noFill/>
                    </a:lnR>
                    <a:lnT>
                      <a:noFill/>
                    </a:lnT>
                    <a:lnB>
                      <a:noFill/>
                    </a:lnB>
                    <a:solidFill>
                      <a:srgbClr val="FACFCF"/>
                    </a:solidFill>
                  </a:tcPr>
                </a:tc>
                <a:tc>
                  <a:txBody>
                    <a:bodyPr/>
                    <a:lstStyle/>
                    <a:p>
                      <a:pPr algn="r" fontAlgn="b"/>
                      <a:r>
                        <a:rPr lang="en-US" sz="1800" b="0" i="0" u="none" strike="noStrike">
                          <a:solidFill>
                            <a:srgbClr val="58585A"/>
                          </a:solidFill>
                          <a:effectLst/>
                          <a:latin typeface="Arial Narrow" panose="020B0606020202030204" pitchFamily="34" charset="0"/>
                        </a:rPr>
                        <a:t>92%</a:t>
                      </a:r>
                    </a:p>
                  </a:txBody>
                  <a:tcPr marL="6784" marR="6784" marT="6784" marB="0" anchor="b">
                    <a:lnL>
                      <a:noFill/>
                    </a:lnL>
                    <a:lnR>
                      <a:noFill/>
                    </a:lnR>
                    <a:lnT>
                      <a:noFill/>
                    </a:lnT>
                    <a:lnB>
                      <a:noFill/>
                    </a:lnB>
                    <a:solidFill>
                      <a:srgbClr val="EE5859"/>
                    </a:solidFill>
                  </a:tcPr>
                </a:tc>
                <a:tc>
                  <a:txBody>
                    <a:bodyPr/>
                    <a:lstStyle/>
                    <a:p>
                      <a:pPr algn="r" fontAlgn="b"/>
                      <a:r>
                        <a:rPr lang="en-US" sz="1800" b="0" i="0" u="none" strike="noStrike">
                          <a:solidFill>
                            <a:srgbClr val="58585A"/>
                          </a:solidFill>
                          <a:effectLst/>
                          <a:latin typeface="Arial Narrow" panose="020B0606020202030204" pitchFamily="34" charset="0"/>
                        </a:rPr>
                        <a:t>0%</a:t>
                      </a:r>
                    </a:p>
                  </a:txBody>
                  <a:tcPr marL="6784" marR="6784" marT="6784" marB="0" anchor="b">
                    <a:lnL>
                      <a:noFill/>
                    </a:lnL>
                    <a:lnR>
                      <a:noFill/>
                    </a:lnR>
                    <a:lnT>
                      <a:noFill/>
                    </a:lnT>
                    <a:lnB>
                      <a:noFill/>
                    </a:lnB>
                    <a:solidFill>
                      <a:srgbClr val="FBDADA"/>
                    </a:solidFill>
                  </a:tcPr>
                </a:tc>
                <a:extLst>
                  <a:ext uri="{0D108BD9-81ED-4DB2-BD59-A6C34878D82A}">
                    <a16:rowId xmlns:a16="http://schemas.microsoft.com/office/drawing/2014/main" val="469431787"/>
                  </a:ext>
                </a:extLst>
              </a:tr>
              <a:tr h="513530">
                <a:tc>
                  <a:txBody>
                    <a:bodyPr/>
                    <a:lstStyle/>
                    <a:p>
                      <a:pPr algn="ctr" fontAlgn="b"/>
                      <a:r>
                        <a:rPr lang="en-US" sz="1800" b="1" i="0" u="none" strike="noStrike" dirty="0" err="1">
                          <a:solidFill>
                            <a:srgbClr val="5A5959"/>
                          </a:solidFill>
                          <a:effectLst/>
                          <a:latin typeface="Arial Narrow" panose="020B0606020202030204" pitchFamily="34" charset="0"/>
                        </a:rPr>
                        <a:t>Saramabila</a:t>
                      </a:r>
                      <a:endParaRPr lang="en-US" sz="1800" b="1" i="0" u="none" strike="noStrike" dirty="0">
                        <a:solidFill>
                          <a:srgbClr val="5A5959"/>
                        </a:solidFill>
                        <a:effectLst/>
                        <a:latin typeface="Arial Narrow" panose="020B0606020202030204" pitchFamily="34" charset="0"/>
                      </a:endParaRPr>
                    </a:p>
                  </a:txBody>
                  <a:tcPr marL="81408" marR="6784" marT="6784" marB="0" anchor="ctr">
                    <a:lnL>
                      <a:noFill/>
                    </a:lnL>
                    <a:lnR>
                      <a:noFill/>
                    </a:lnR>
                    <a:lnT>
                      <a:noFill/>
                    </a:lnT>
                    <a:lnB>
                      <a:noFill/>
                    </a:lnB>
                  </a:tcPr>
                </a:tc>
                <a:tc>
                  <a:txBody>
                    <a:bodyPr/>
                    <a:lstStyle/>
                    <a:p>
                      <a:pPr algn="r" fontAlgn="b"/>
                      <a:r>
                        <a:rPr lang="en-US" sz="1800" b="0" i="0" u="none" strike="noStrike" dirty="0">
                          <a:solidFill>
                            <a:srgbClr val="58585A"/>
                          </a:solidFill>
                          <a:effectLst/>
                          <a:latin typeface="Arial Narrow" panose="020B0606020202030204" pitchFamily="34" charset="0"/>
                        </a:rPr>
                        <a:t>61%</a:t>
                      </a:r>
                    </a:p>
                  </a:txBody>
                  <a:tcPr marL="6784" marR="6784" marT="6784" marB="0" anchor="b">
                    <a:lnL>
                      <a:noFill/>
                    </a:lnL>
                    <a:lnR>
                      <a:noFill/>
                    </a:lnR>
                    <a:lnT>
                      <a:noFill/>
                    </a:lnT>
                    <a:lnB>
                      <a:noFill/>
                    </a:lnB>
                    <a:solidFill>
                      <a:srgbClr val="F38485"/>
                    </a:solidFill>
                  </a:tcPr>
                </a:tc>
                <a:tc>
                  <a:txBody>
                    <a:bodyPr/>
                    <a:lstStyle/>
                    <a:p>
                      <a:pPr algn="r" fontAlgn="b"/>
                      <a:r>
                        <a:rPr lang="en-US" sz="1800" b="0" i="0" u="none" strike="noStrike" dirty="0">
                          <a:solidFill>
                            <a:srgbClr val="58585A"/>
                          </a:solidFill>
                          <a:effectLst/>
                          <a:latin typeface="Arial Narrow" panose="020B0606020202030204" pitchFamily="34" charset="0"/>
                        </a:rPr>
                        <a:t>17%</a:t>
                      </a:r>
                    </a:p>
                  </a:txBody>
                  <a:tcPr marL="6784" marR="6784" marT="6784" marB="0" anchor="b">
                    <a:lnL>
                      <a:noFill/>
                    </a:lnL>
                    <a:lnR>
                      <a:noFill/>
                    </a:lnR>
                    <a:lnT>
                      <a:noFill/>
                    </a:lnT>
                    <a:lnB>
                      <a:noFill/>
                    </a:lnB>
                    <a:solidFill>
                      <a:srgbClr val="F9C2C3"/>
                    </a:solidFill>
                  </a:tcPr>
                </a:tc>
                <a:tc>
                  <a:txBody>
                    <a:bodyPr/>
                    <a:lstStyle/>
                    <a:p>
                      <a:pPr algn="r" fontAlgn="b"/>
                      <a:r>
                        <a:rPr lang="en-US" sz="1800" b="0" i="0" u="none" strike="noStrike">
                          <a:solidFill>
                            <a:srgbClr val="58585A"/>
                          </a:solidFill>
                          <a:effectLst/>
                          <a:latin typeface="Arial Narrow" panose="020B0606020202030204" pitchFamily="34" charset="0"/>
                        </a:rPr>
                        <a:t>0%</a:t>
                      </a:r>
                    </a:p>
                  </a:txBody>
                  <a:tcPr marL="6784" marR="6784" marT="6784"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Arial Narrow" panose="020B0606020202030204" pitchFamily="34" charset="0"/>
                        </a:rPr>
                        <a:t>0%</a:t>
                      </a:r>
                    </a:p>
                  </a:txBody>
                  <a:tcPr marL="6784" marR="6784" marT="6784"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Arial Narrow" panose="020B0606020202030204" pitchFamily="34" charset="0"/>
                        </a:rPr>
                        <a:t>0%</a:t>
                      </a:r>
                    </a:p>
                  </a:txBody>
                  <a:tcPr marL="6784" marR="6784" marT="6784" marB="0" anchor="b">
                    <a:lnL>
                      <a:noFill/>
                    </a:lnL>
                    <a:lnR>
                      <a:noFill/>
                    </a:lnR>
                    <a:lnT>
                      <a:noFill/>
                    </a:lnT>
                    <a:lnB>
                      <a:noFill/>
                    </a:lnB>
                    <a:solidFill>
                      <a:srgbClr val="FBDADA"/>
                    </a:solidFill>
                  </a:tcPr>
                </a:tc>
                <a:extLst>
                  <a:ext uri="{0D108BD9-81ED-4DB2-BD59-A6C34878D82A}">
                    <a16:rowId xmlns:a16="http://schemas.microsoft.com/office/drawing/2014/main" val="977639692"/>
                  </a:ext>
                </a:extLst>
              </a:tr>
              <a:tr h="513530">
                <a:tc>
                  <a:txBody>
                    <a:bodyPr/>
                    <a:lstStyle/>
                    <a:p>
                      <a:pPr algn="ctr" fontAlgn="b"/>
                      <a:r>
                        <a:rPr lang="en-US" sz="1800" b="1" i="0" u="none" strike="noStrike" dirty="0" err="1">
                          <a:solidFill>
                            <a:srgbClr val="5A5959"/>
                          </a:solidFill>
                          <a:effectLst/>
                          <a:latin typeface="Arial Narrow" panose="020B0606020202030204" pitchFamily="34" charset="0"/>
                        </a:rPr>
                        <a:t>Fizi</a:t>
                      </a:r>
                      <a:endParaRPr lang="en-US" sz="1800" b="1" i="0" u="none" strike="noStrike" dirty="0">
                        <a:solidFill>
                          <a:srgbClr val="5A5959"/>
                        </a:solidFill>
                        <a:effectLst/>
                        <a:latin typeface="Arial Narrow" panose="020B0606020202030204" pitchFamily="34" charset="0"/>
                      </a:endParaRPr>
                    </a:p>
                  </a:txBody>
                  <a:tcPr marL="81408" marR="6784" marT="6784" marB="0" anchor="ctr">
                    <a:lnL>
                      <a:noFill/>
                    </a:lnL>
                    <a:lnR>
                      <a:noFill/>
                    </a:lnR>
                    <a:lnT>
                      <a:noFill/>
                    </a:lnT>
                    <a:lnB>
                      <a:noFill/>
                    </a:lnB>
                  </a:tcPr>
                </a:tc>
                <a:tc>
                  <a:txBody>
                    <a:bodyPr/>
                    <a:lstStyle/>
                    <a:p>
                      <a:pPr algn="r" fontAlgn="b"/>
                      <a:r>
                        <a:rPr lang="en-US" sz="1800" b="0" i="0" u="none" strike="noStrike">
                          <a:solidFill>
                            <a:srgbClr val="58585A"/>
                          </a:solidFill>
                          <a:effectLst/>
                          <a:latin typeface="Arial Narrow" panose="020B0606020202030204" pitchFamily="34" charset="0"/>
                        </a:rPr>
                        <a:t>0%</a:t>
                      </a:r>
                    </a:p>
                  </a:txBody>
                  <a:tcPr marL="6784" marR="6784" marT="6784"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Arial Narrow" panose="020B0606020202030204" pitchFamily="34" charset="0"/>
                        </a:rPr>
                        <a:t>5%</a:t>
                      </a:r>
                    </a:p>
                  </a:txBody>
                  <a:tcPr marL="6784" marR="6784" marT="6784" marB="0" anchor="b">
                    <a:lnL>
                      <a:noFill/>
                    </a:lnL>
                    <a:lnR>
                      <a:noFill/>
                    </a:lnR>
                    <a:lnT>
                      <a:noFill/>
                    </a:lnT>
                    <a:lnB>
                      <a:noFill/>
                    </a:lnB>
                    <a:solidFill>
                      <a:srgbClr val="FBD3D3"/>
                    </a:solidFill>
                  </a:tcPr>
                </a:tc>
                <a:tc>
                  <a:txBody>
                    <a:bodyPr/>
                    <a:lstStyle/>
                    <a:p>
                      <a:pPr algn="r" fontAlgn="b"/>
                      <a:r>
                        <a:rPr lang="en-US" sz="1800" b="0" i="0" u="none" strike="noStrike" dirty="0">
                          <a:solidFill>
                            <a:srgbClr val="58585A"/>
                          </a:solidFill>
                          <a:effectLst/>
                          <a:latin typeface="Arial Narrow" panose="020B0606020202030204" pitchFamily="34" charset="0"/>
                        </a:rPr>
                        <a:t>25%</a:t>
                      </a:r>
                    </a:p>
                  </a:txBody>
                  <a:tcPr marL="6784" marR="6784" marT="6784" marB="0" anchor="b">
                    <a:lnL>
                      <a:noFill/>
                    </a:lnL>
                    <a:lnR>
                      <a:noFill/>
                    </a:lnR>
                    <a:lnT>
                      <a:noFill/>
                    </a:lnT>
                    <a:lnB>
                      <a:noFill/>
                    </a:lnB>
                    <a:solidFill>
                      <a:srgbClr val="F8B7B7"/>
                    </a:solidFill>
                  </a:tcPr>
                </a:tc>
                <a:tc>
                  <a:txBody>
                    <a:bodyPr/>
                    <a:lstStyle/>
                    <a:p>
                      <a:pPr algn="r" fontAlgn="b"/>
                      <a:r>
                        <a:rPr lang="en-US" sz="1800" b="0" i="0" u="none" strike="noStrike">
                          <a:solidFill>
                            <a:srgbClr val="58585A"/>
                          </a:solidFill>
                          <a:effectLst/>
                          <a:latin typeface="Arial Narrow" panose="020B0606020202030204" pitchFamily="34" charset="0"/>
                        </a:rPr>
                        <a:t>65%</a:t>
                      </a:r>
                    </a:p>
                  </a:txBody>
                  <a:tcPr marL="6784" marR="6784" marT="6784" marB="0" anchor="b">
                    <a:lnL>
                      <a:noFill/>
                    </a:lnL>
                    <a:lnR>
                      <a:noFill/>
                    </a:lnR>
                    <a:lnT>
                      <a:noFill/>
                    </a:lnT>
                    <a:lnB>
                      <a:noFill/>
                    </a:lnB>
                    <a:solidFill>
                      <a:srgbClr val="F27F7F"/>
                    </a:solidFill>
                  </a:tcPr>
                </a:tc>
                <a:tc>
                  <a:txBody>
                    <a:bodyPr/>
                    <a:lstStyle/>
                    <a:p>
                      <a:pPr algn="r" fontAlgn="b"/>
                      <a:r>
                        <a:rPr lang="en-US" sz="1800" b="0" i="0" u="none" strike="noStrike">
                          <a:solidFill>
                            <a:srgbClr val="58585A"/>
                          </a:solidFill>
                          <a:effectLst/>
                          <a:latin typeface="Arial Narrow" panose="020B0606020202030204" pitchFamily="34" charset="0"/>
                        </a:rPr>
                        <a:t>0%</a:t>
                      </a:r>
                    </a:p>
                  </a:txBody>
                  <a:tcPr marL="6784" marR="6784" marT="6784" marB="0" anchor="b">
                    <a:lnL>
                      <a:noFill/>
                    </a:lnL>
                    <a:lnR>
                      <a:noFill/>
                    </a:lnR>
                    <a:lnT>
                      <a:noFill/>
                    </a:lnT>
                    <a:lnB>
                      <a:noFill/>
                    </a:lnB>
                    <a:solidFill>
                      <a:srgbClr val="FBDADA"/>
                    </a:solidFill>
                  </a:tcPr>
                </a:tc>
                <a:extLst>
                  <a:ext uri="{0D108BD9-81ED-4DB2-BD59-A6C34878D82A}">
                    <a16:rowId xmlns:a16="http://schemas.microsoft.com/office/drawing/2014/main" val="1572980469"/>
                  </a:ext>
                </a:extLst>
              </a:tr>
              <a:tr h="513530">
                <a:tc>
                  <a:txBody>
                    <a:bodyPr/>
                    <a:lstStyle/>
                    <a:p>
                      <a:pPr algn="ctr" fontAlgn="b"/>
                      <a:r>
                        <a:rPr lang="en-US" sz="1800" b="1" i="0" u="none" strike="noStrike" dirty="0" err="1">
                          <a:solidFill>
                            <a:srgbClr val="5A5959"/>
                          </a:solidFill>
                          <a:effectLst/>
                          <a:latin typeface="Arial Narrow" panose="020B0606020202030204" pitchFamily="34" charset="0"/>
                        </a:rPr>
                        <a:t>Kalehe</a:t>
                      </a:r>
                      <a:endParaRPr lang="en-US" sz="1800" b="1" i="0" u="none" strike="noStrike" dirty="0">
                        <a:solidFill>
                          <a:srgbClr val="5A5959"/>
                        </a:solidFill>
                        <a:effectLst/>
                        <a:latin typeface="Arial Narrow" panose="020B0606020202030204" pitchFamily="34" charset="0"/>
                      </a:endParaRPr>
                    </a:p>
                  </a:txBody>
                  <a:tcPr marL="81408" marR="6784" marT="6784" marB="0" anchor="ctr">
                    <a:lnL>
                      <a:noFill/>
                    </a:lnL>
                    <a:lnR>
                      <a:noFill/>
                    </a:lnR>
                    <a:lnT>
                      <a:noFill/>
                    </a:lnT>
                    <a:lnB>
                      <a:noFill/>
                    </a:lnB>
                  </a:tcPr>
                </a:tc>
                <a:tc>
                  <a:txBody>
                    <a:bodyPr/>
                    <a:lstStyle/>
                    <a:p>
                      <a:pPr algn="r" fontAlgn="b"/>
                      <a:r>
                        <a:rPr lang="en-US" sz="1800" b="0" i="0" u="none" strike="noStrike">
                          <a:solidFill>
                            <a:srgbClr val="58585A"/>
                          </a:solidFill>
                          <a:effectLst/>
                          <a:latin typeface="Arial Narrow" panose="020B0606020202030204" pitchFamily="34" charset="0"/>
                        </a:rPr>
                        <a:t>0%</a:t>
                      </a:r>
                    </a:p>
                  </a:txBody>
                  <a:tcPr marL="6784" marR="6784" marT="6784"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Arial Narrow" panose="020B0606020202030204" pitchFamily="34" charset="0"/>
                        </a:rPr>
                        <a:t>0%</a:t>
                      </a:r>
                    </a:p>
                  </a:txBody>
                  <a:tcPr marL="6784" marR="6784" marT="6784"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Arial Narrow" panose="020B0606020202030204" pitchFamily="34" charset="0"/>
                        </a:rPr>
                        <a:t>50%</a:t>
                      </a:r>
                    </a:p>
                  </a:txBody>
                  <a:tcPr marL="6784" marR="6784" marT="6784" marB="0" anchor="b">
                    <a:lnL>
                      <a:noFill/>
                    </a:lnL>
                    <a:lnR>
                      <a:noFill/>
                    </a:lnR>
                    <a:lnT>
                      <a:noFill/>
                    </a:lnT>
                    <a:lnB>
                      <a:noFill/>
                    </a:lnB>
                    <a:solidFill>
                      <a:srgbClr val="F49494"/>
                    </a:solidFill>
                  </a:tcPr>
                </a:tc>
                <a:tc>
                  <a:txBody>
                    <a:bodyPr/>
                    <a:lstStyle/>
                    <a:p>
                      <a:pPr algn="r" fontAlgn="b"/>
                      <a:r>
                        <a:rPr lang="en-US" sz="1800" b="0" i="0" u="none" strike="noStrike">
                          <a:solidFill>
                            <a:srgbClr val="58585A"/>
                          </a:solidFill>
                          <a:effectLst/>
                          <a:latin typeface="Arial Narrow" panose="020B0606020202030204" pitchFamily="34" charset="0"/>
                        </a:rPr>
                        <a:t>50%</a:t>
                      </a:r>
                    </a:p>
                  </a:txBody>
                  <a:tcPr marL="6784" marR="6784" marT="6784" marB="0" anchor="b">
                    <a:lnL>
                      <a:noFill/>
                    </a:lnL>
                    <a:lnR>
                      <a:noFill/>
                    </a:lnR>
                    <a:lnT>
                      <a:noFill/>
                    </a:lnT>
                    <a:lnB>
                      <a:noFill/>
                    </a:lnB>
                    <a:solidFill>
                      <a:srgbClr val="F49494"/>
                    </a:solidFill>
                  </a:tcPr>
                </a:tc>
                <a:tc>
                  <a:txBody>
                    <a:bodyPr/>
                    <a:lstStyle/>
                    <a:p>
                      <a:pPr algn="r" fontAlgn="b"/>
                      <a:r>
                        <a:rPr lang="en-US" sz="1800" b="0" i="0" u="none" strike="noStrike">
                          <a:solidFill>
                            <a:srgbClr val="58585A"/>
                          </a:solidFill>
                          <a:effectLst/>
                          <a:latin typeface="Arial Narrow" panose="020B0606020202030204" pitchFamily="34" charset="0"/>
                        </a:rPr>
                        <a:t>0%</a:t>
                      </a:r>
                    </a:p>
                  </a:txBody>
                  <a:tcPr marL="6784" marR="6784" marT="6784" marB="0" anchor="b">
                    <a:lnL>
                      <a:noFill/>
                    </a:lnL>
                    <a:lnR>
                      <a:noFill/>
                    </a:lnR>
                    <a:lnT>
                      <a:noFill/>
                    </a:lnT>
                    <a:lnB>
                      <a:noFill/>
                    </a:lnB>
                    <a:solidFill>
                      <a:srgbClr val="FBDADA"/>
                    </a:solidFill>
                  </a:tcPr>
                </a:tc>
                <a:extLst>
                  <a:ext uri="{0D108BD9-81ED-4DB2-BD59-A6C34878D82A}">
                    <a16:rowId xmlns:a16="http://schemas.microsoft.com/office/drawing/2014/main" val="4028196018"/>
                  </a:ext>
                </a:extLst>
              </a:tr>
              <a:tr h="623856">
                <a:tc>
                  <a:txBody>
                    <a:bodyPr/>
                    <a:lstStyle/>
                    <a:p>
                      <a:pPr algn="ctr" fontAlgn="b"/>
                      <a:r>
                        <a:rPr lang="en-US" sz="1800" b="1" i="0" u="none" strike="noStrike" dirty="0" err="1">
                          <a:solidFill>
                            <a:srgbClr val="5A5959"/>
                          </a:solidFill>
                          <a:effectLst/>
                          <a:latin typeface="Arial Narrow" panose="020B0606020202030204" pitchFamily="34" charset="0"/>
                        </a:rPr>
                        <a:t>Kimbi</a:t>
                      </a:r>
                      <a:r>
                        <a:rPr lang="en-US" sz="1800" b="1" i="0" u="none" strike="noStrike" baseline="0" dirty="0">
                          <a:solidFill>
                            <a:srgbClr val="5A5959"/>
                          </a:solidFill>
                          <a:effectLst/>
                          <a:latin typeface="Arial Narrow" panose="020B0606020202030204" pitchFamily="34" charset="0"/>
                        </a:rPr>
                        <a:t> </a:t>
                      </a:r>
                      <a:r>
                        <a:rPr lang="en-US" sz="1800" b="1" i="0" u="none" strike="noStrike" baseline="0" dirty="0" err="1">
                          <a:solidFill>
                            <a:srgbClr val="5A5959"/>
                          </a:solidFill>
                          <a:effectLst/>
                          <a:latin typeface="Arial Narrow" panose="020B0606020202030204" pitchFamily="34" charset="0"/>
                        </a:rPr>
                        <a:t>L</a:t>
                      </a:r>
                      <a:r>
                        <a:rPr lang="en-US" sz="1800" b="1" i="0" u="none" strike="noStrike" dirty="0" err="1">
                          <a:solidFill>
                            <a:srgbClr val="5A5959"/>
                          </a:solidFill>
                          <a:effectLst/>
                          <a:latin typeface="Arial Narrow" panose="020B0606020202030204" pitchFamily="34" charset="0"/>
                        </a:rPr>
                        <a:t>ulenge</a:t>
                      </a:r>
                      <a:endParaRPr lang="en-US" sz="1800" b="1" i="0" u="none" strike="noStrike" dirty="0">
                        <a:solidFill>
                          <a:srgbClr val="5A5959"/>
                        </a:solidFill>
                        <a:effectLst/>
                        <a:latin typeface="Arial Narrow" panose="020B0606020202030204" pitchFamily="34" charset="0"/>
                      </a:endParaRPr>
                    </a:p>
                  </a:txBody>
                  <a:tcPr marL="81408" marR="6784" marT="6784" marB="0" anchor="ctr">
                    <a:lnL>
                      <a:noFill/>
                    </a:lnL>
                    <a:lnR>
                      <a:noFill/>
                    </a:lnR>
                    <a:lnT>
                      <a:noFill/>
                    </a:lnT>
                    <a:lnB>
                      <a:noFill/>
                    </a:lnB>
                  </a:tcPr>
                </a:tc>
                <a:tc>
                  <a:txBody>
                    <a:bodyPr/>
                    <a:lstStyle/>
                    <a:p>
                      <a:pPr algn="r" fontAlgn="b"/>
                      <a:r>
                        <a:rPr lang="en-US" sz="1800" b="0" i="0" u="none" strike="noStrike">
                          <a:solidFill>
                            <a:srgbClr val="58585A"/>
                          </a:solidFill>
                          <a:effectLst/>
                          <a:latin typeface="Arial Narrow" panose="020B0606020202030204" pitchFamily="34" charset="0"/>
                        </a:rPr>
                        <a:t>0%</a:t>
                      </a:r>
                    </a:p>
                  </a:txBody>
                  <a:tcPr marL="6784" marR="6784" marT="6784"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Arial Narrow" panose="020B0606020202030204" pitchFamily="34" charset="0"/>
                        </a:rPr>
                        <a:t>0%</a:t>
                      </a:r>
                    </a:p>
                  </a:txBody>
                  <a:tcPr marL="6784" marR="6784" marT="6784"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Arial Narrow" panose="020B0606020202030204" pitchFamily="34" charset="0"/>
                        </a:rPr>
                        <a:t>0%</a:t>
                      </a:r>
                    </a:p>
                  </a:txBody>
                  <a:tcPr marL="6784" marR="6784" marT="6784"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Arial Narrow" panose="020B0606020202030204" pitchFamily="34" charset="0"/>
                        </a:rPr>
                        <a:t>86%</a:t>
                      </a:r>
                    </a:p>
                  </a:txBody>
                  <a:tcPr marL="6784" marR="6784" marT="6784" marB="0" anchor="b">
                    <a:lnL>
                      <a:noFill/>
                    </a:lnL>
                    <a:lnR>
                      <a:noFill/>
                    </a:lnR>
                    <a:lnT>
                      <a:noFill/>
                    </a:lnT>
                    <a:lnB>
                      <a:noFill/>
                    </a:lnB>
                    <a:solidFill>
                      <a:srgbClr val="EF6162"/>
                    </a:solidFill>
                  </a:tcPr>
                </a:tc>
                <a:tc>
                  <a:txBody>
                    <a:bodyPr/>
                    <a:lstStyle/>
                    <a:p>
                      <a:pPr algn="r" fontAlgn="b"/>
                      <a:r>
                        <a:rPr lang="en-US" sz="1800" b="0" i="0" u="none" strike="noStrike">
                          <a:solidFill>
                            <a:srgbClr val="58585A"/>
                          </a:solidFill>
                          <a:effectLst/>
                          <a:latin typeface="Arial Narrow" panose="020B0606020202030204" pitchFamily="34" charset="0"/>
                        </a:rPr>
                        <a:t>14%</a:t>
                      </a:r>
                    </a:p>
                  </a:txBody>
                  <a:tcPr marL="6784" marR="6784" marT="6784" marB="0" anchor="b">
                    <a:lnL>
                      <a:noFill/>
                    </a:lnL>
                    <a:lnR>
                      <a:noFill/>
                    </a:lnR>
                    <a:lnT>
                      <a:noFill/>
                    </a:lnT>
                    <a:lnB>
                      <a:noFill/>
                    </a:lnB>
                    <a:solidFill>
                      <a:srgbClr val="FAC7C7"/>
                    </a:solidFill>
                  </a:tcPr>
                </a:tc>
                <a:extLst>
                  <a:ext uri="{0D108BD9-81ED-4DB2-BD59-A6C34878D82A}">
                    <a16:rowId xmlns:a16="http://schemas.microsoft.com/office/drawing/2014/main" val="2397701910"/>
                  </a:ext>
                </a:extLst>
              </a:tr>
              <a:tr h="513530">
                <a:tc>
                  <a:txBody>
                    <a:bodyPr/>
                    <a:lstStyle/>
                    <a:p>
                      <a:pPr algn="ctr" fontAlgn="b"/>
                      <a:r>
                        <a:rPr lang="en-US" sz="1800" b="1" i="0" u="none" strike="noStrike" dirty="0" err="1">
                          <a:solidFill>
                            <a:srgbClr val="5A5959"/>
                          </a:solidFill>
                          <a:effectLst/>
                          <a:latin typeface="Arial Narrow" panose="020B0606020202030204" pitchFamily="34" charset="0"/>
                        </a:rPr>
                        <a:t>Nundu</a:t>
                      </a:r>
                      <a:endParaRPr lang="en-US" sz="1800" b="1" i="0" u="none" strike="noStrike" dirty="0">
                        <a:solidFill>
                          <a:srgbClr val="5A5959"/>
                        </a:solidFill>
                        <a:effectLst/>
                        <a:latin typeface="Arial Narrow" panose="020B0606020202030204" pitchFamily="34" charset="0"/>
                      </a:endParaRPr>
                    </a:p>
                  </a:txBody>
                  <a:tcPr marL="81408" marR="6784" marT="6784" marB="0" anchor="ctr">
                    <a:lnL>
                      <a:noFill/>
                    </a:lnL>
                    <a:lnR>
                      <a:noFill/>
                    </a:lnR>
                    <a:lnT>
                      <a:noFill/>
                    </a:lnT>
                    <a:lnB>
                      <a:noFill/>
                    </a:lnB>
                  </a:tcPr>
                </a:tc>
                <a:tc>
                  <a:txBody>
                    <a:bodyPr/>
                    <a:lstStyle/>
                    <a:p>
                      <a:pPr algn="r" fontAlgn="b"/>
                      <a:r>
                        <a:rPr lang="en-US" sz="1800" b="0" i="0" u="none" strike="noStrike">
                          <a:solidFill>
                            <a:srgbClr val="58585A"/>
                          </a:solidFill>
                          <a:effectLst/>
                          <a:latin typeface="Arial Narrow" panose="020B0606020202030204" pitchFamily="34" charset="0"/>
                        </a:rPr>
                        <a:t>0%</a:t>
                      </a:r>
                    </a:p>
                  </a:txBody>
                  <a:tcPr marL="6784" marR="6784" marT="6784"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Arial Narrow" panose="020B0606020202030204" pitchFamily="34" charset="0"/>
                        </a:rPr>
                        <a:t>11%</a:t>
                      </a:r>
                    </a:p>
                  </a:txBody>
                  <a:tcPr marL="6784" marR="6784" marT="6784" marB="0" anchor="b">
                    <a:lnL>
                      <a:noFill/>
                    </a:lnL>
                    <a:lnR>
                      <a:noFill/>
                    </a:lnR>
                    <a:lnT>
                      <a:noFill/>
                    </a:lnT>
                    <a:lnB>
                      <a:noFill/>
                    </a:lnB>
                    <a:solidFill>
                      <a:srgbClr val="FACBCB"/>
                    </a:solidFill>
                  </a:tcPr>
                </a:tc>
                <a:tc>
                  <a:txBody>
                    <a:bodyPr/>
                    <a:lstStyle/>
                    <a:p>
                      <a:pPr algn="r" fontAlgn="b"/>
                      <a:r>
                        <a:rPr lang="en-US" sz="1800" b="0" i="0" u="none" strike="noStrike" dirty="0">
                          <a:solidFill>
                            <a:srgbClr val="58585A"/>
                          </a:solidFill>
                          <a:effectLst/>
                          <a:latin typeface="Arial Narrow" panose="020B0606020202030204" pitchFamily="34" charset="0"/>
                        </a:rPr>
                        <a:t>11%</a:t>
                      </a:r>
                    </a:p>
                  </a:txBody>
                  <a:tcPr marL="6784" marR="6784" marT="6784" marB="0" anchor="b">
                    <a:lnL>
                      <a:noFill/>
                    </a:lnL>
                    <a:lnR>
                      <a:noFill/>
                    </a:lnR>
                    <a:lnT>
                      <a:noFill/>
                    </a:lnT>
                    <a:lnB>
                      <a:noFill/>
                    </a:lnB>
                    <a:solidFill>
                      <a:srgbClr val="FACBCB"/>
                    </a:solidFill>
                  </a:tcPr>
                </a:tc>
                <a:tc>
                  <a:txBody>
                    <a:bodyPr/>
                    <a:lstStyle/>
                    <a:p>
                      <a:pPr algn="r" fontAlgn="b"/>
                      <a:r>
                        <a:rPr lang="en-US" sz="1800" b="0" i="0" u="none" strike="noStrike" dirty="0">
                          <a:solidFill>
                            <a:srgbClr val="58585A"/>
                          </a:solidFill>
                          <a:effectLst/>
                          <a:latin typeface="Arial Narrow" panose="020B0606020202030204" pitchFamily="34" charset="0"/>
                        </a:rPr>
                        <a:t>67%</a:t>
                      </a:r>
                    </a:p>
                  </a:txBody>
                  <a:tcPr marL="6784" marR="6784" marT="6784" marB="0" anchor="b">
                    <a:lnL>
                      <a:noFill/>
                    </a:lnL>
                    <a:lnR>
                      <a:noFill/>
                    </a:lnR>
                    <a:lnT>
                      <a:noFill/>
                    </a:lnT>
                    <a:lnB>
                      <a:noFill/>
                    </a:lnB>
                    <a:solidFill>
                      <a:srgbClr val="F27C7D"/>
                    </a:solidFill>
                  </a:tcPr>
                </a:tc>
                <a:tc>
                  <a:txBody>
                    <a:bodyPr/>
                    <a:lstStyle/>
                    <a:p>
                      <a:pPr algn="r" fontAlgn="b"/>
                      <a:r>
                        <a:rPr lang="en-US" sz="1800" b="0" i="0" u="none" strike="noStrike">
                          <a:solidFill>
                            <a:srgbClr val="58585A"/>
                          </a:solidFill>
                          <a:effectLst/>
                          <a:latin typeface="Arial Narrow" panose="020B0606020202030204" pitchFamily="34" charset="0"/>
                        </a:rPr>
                        <a:t>11%</a:t>
                      </a:r>
                    </a:p>
                  </a:txBody>
                  <a:tcPr marL="6784" marR="6784" marT="6784" marB="0" anchor="b">
                    <a:lnL>
                      <a:noFill/>
                    </a:lnL>
                    <a:lnR>
                      <a:noFill/>
                    </a:lnR>
                    <a:lnT>
                      <a:noFill/>
                    </a:lnT>
                    <a:lnB>
                      <a:noFill/>
                    </a:lnB>
                    <a:solidFill>
                      <a:srgbClr val="FACBCB"/>
                    </a:solidFill>
                  </a:tcPr>
                </a:tc>
                <a:extLst>
                  <a:ext uri="{0D108BD9-81ED-4DB2-BD59-A6C34878D82A}">
                    <a16:rowId xmlns:a16="http://schemas.microsoft.com/office/drawing/2014/main" val="2992844516"/>
                  </a:ext>
                </a:extLst>
              </a:tr>
              <a:tr h="513530">
                <a:tc>
                  <a:txBody>
                    <a:bodyPr/>
                    <a:lstStyle/>
                    <a:p>
                      <a:pPr algn="ctr" fontAlgn="b"/>
                      <a:r>
                        <a:rPr lang="en-US" sz="1800" b="1" i="0" u="none" strike="noStrike" dirty="0" err="1">
                          <a:solidFill>
                            <a:srgbClr val="5A5959"/>
                          </a:solidFill>
                          <a:effectLst/>
                          <a:latin typeface="Arial Narrow" panose="020B0606020202030204" pitchFamily="34" charset="0"/>
                        </a:rPr>
                        <a:t>Shabunda</a:t>
                      </a:r>
                      <a:endParaRPr lang="en-US" sz="1800" b="1" i="0" u="none" strike="noStrike" dirty="0">
                        <a:solidFill>
                          <a:srgbClr val="5A5959"/>
                        </a:solidFill>
                        <a:effectLst/>
                        <a:latin typeface="Arial Narrow" panose="020B0606020202030204" pitchFamily="34" charset="0"/>
                      </a:endParaRPr>
                    </a:p>
                  </a:txBody>
                  <a:tcPr marL="81408" marR="6784" marT="6784" marB="0" anchor="ctr">
                    <a:lnL>
                      <a:noFill/>
                    </a:lnL>
                    <a:lnR>
                      <a:noFill/>
                    </a:lnR>
                    <a:lnT>
                      <a:noFill/>
                    </a:lnT>
                    <a:lnB>
                      <a:noFill/>
                    </a:lnB>
                  </a:tcPr>
                </a:tc>
                <a:tc>
                  <a:txBody>
                    <a:bodyPr/>
                    <a:lstStyle/>
                    <a:p>
                      <a:pPr algn="r" fontAlgn="b"/>
                      <a:r>
                        <a:rPr lang="en-US" sz="1800" b="0" i="0" u="none" strike="noStrike">
                          <a:solidFill>
                            <a:srgbClr val="58585A"/>
                          </a:solidFill>
                          <a:effectLst/>
                          <a:latin typeface="Arial Narrow" panose="020B0606020202030204" pitchFamily="34" charset="0"/>
                        </a:rPr>
                        <a:t>5%</a:t>
                      </a:r>
                    </a:p>
                  </a:txBody>
                  <a:tcPr marL="6784" marR="6784" marT="6784" marB="0" anchor="b">
                    <a:lnL>
                      <a:noFill/>
                    </a:lnL>
                    <a:lnR>
                      <a:noFill/>
                    </a:lnR>
                    <a:lnT>
                      <a:noFill/>
                    </a:lnT>
                    <a:lnB>
                      <a:noFill/>
                    </a:lnB>
                    <a:solidFill>
                      <a:srgbClr val="FBD3D3"/>
                    </a:solidFill>
                  </a:tcPr>
                </a:tc>
                <a:tc>
                  <a:txBody>
                    <a:bodyPr/>
                    <a:lstStyle/>
                    <a:p>
                      <a:pPr algn="r" fontAlgn="b"/>
                      <a:r>
                        <a:rPr lang="en-US" sz="1800" b="0" i="0" u="none" strike="noStrike">
                          <a:solidFill>
                            <a:srgbClr val="58585A"/>
                          </a:solidFill>
                          <a:effectLst/>
                          <a:latin typeface="Arial Narrow" panose="020B0606020202030204" pitchFamily="34" charset="0"/>
                        </a:rPr>
                        <a:t>0%</a:t>
                      </a:r>
                    </a:p>
                  </a:txBody>
                  <a:tcPr marL="6784" marR="6784" marT="6784"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Arial Narrow" panose="020B0606020202030204" pitchFamily="34" charset="0"/>
                        </a:rPr>
                        <a:t>0%</a:t>
                      </a:r>
                    </a:p>
                  </a:txBody>
                  <a:tcPr marL="6784" marR="6784" marT="6784"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Arial Narrow" panose="020B0606020202030204" pitchFamily="34" charset="0"/>
                        </a:rPr>
                        <a:t>65%</a:t>
                      </a:r>
                    </a:p>
                  </a:txBody>
                  <a:tcPr marL="6784" marR="6784" marT="6784" marB="0" anchor="b">
                    <a:lnL>
                      <a:noFill/>
                    </a:lnL>
                    <a:lnR>
                      <a:noFill/>
                    </a:lnR>
                    <a:lnT>
                      <a:noFill/>
                    </a:lnT>
                    <a:lnB>
                      <a:noFill/>
                    </a:lnB>
                    <a:solidFill>
                      <a:srgbClr val="F27F7F"/>
                    </a:solidFill>
                  </a:tcPr>
                </a:tc>
                <a:tc>
                  <a:txBody>
                    <a:bodyPr/>
                    <a:lstStyle/>
                    <a:p>
                      <a:pPr algn="r" fontAlgn="b"/>
                      <a:r>
                        <a:rPr lang="en-US" sz="1800" b="0" i="0" u="none" strike="noStrike" dirty="0">
                          <a:solidFill>
                            <a:srgbClr val="58585A"/>
                          </a:solidFill>
                          <a:effectLst/>
                          <a:latin typeface="Arial Narrow" panose="020B0606020202030204" pitchFamily="34" charset="0"/>
                        </a:rPr>
                        <a:t>25%</a:t>
                      </a:r>
                    </a:p>
                  </a:txBody>
                  <a:tcPr marL="6784" marR="6784" marT="6784" marB="0" anchor="b">
                    <a:lnL>
                      <a:noFill/>
                    </a:lnL>
                    <a:lnR>
                      <a:noFill/>
                    </a:lnR>
                    <a:lnT>
                      <a:noFill/>
                    </a:lnT>
                    <a:lnB>
                      <a:noFill/>
                    </a:lnB>
                    <a:solidFill>
                      <a:srgbClr val="F8B7B7"/>
                    </a:solidFill>
                  </a:tcPr>
                </a:tc>
                <a:extLst>
                  <a:ext uri="{0D108BD9-81ED-4DB2-BD59-A6C34878D82A}">
                    <a16:rowId xmlns:a16="http://schemas.microsoft.com/office/drawing/2014/main" val="1124220086"/>
                  </a:ext>
                </a:extLst>
              </a:tr>
              <a:tr h="513530">
                <a:tc>
                  <a:txBody>
                    <a:bodyPr/>
                    <a:lstStyle/>
                    <a:p>
                      <a:pPr algn="ctr" fontAlgn="b"/>
                      <a:r>
                        <a:rPr lang="en-US" sz="1800" b="1" i="0" u="none" strike="noStrike" dirty="0" err="1">
                          <a:solidFill>
                            <a:srgbClr val="5A5959"/>
                          </a:solidFill>
                          <a:effectLst/>
                          <a:latin typeface="Arial Narrow" panose="020B0606020202030204" pitchFamily="34" charset="0"/>
                        </a:rPr>
                        <a:t>Uvira</a:t>
                      </a:r>
                      <a:endParaRPr lang="en-US" sz="1800" b="1" i="0" u="none" strike="noStrike" dirty="0">
                        <a:solidFill>
                          <a:srgbClr val="5A5959"/>
                        </a:solidFill>
                        <a:effectLst/>
                        <a:latin typeface="Arial Narrow" panose="020B0606020202030204" pitchFamily="34" charset="0"/>
                      </a:endParaRPr>
                    </a:p>
                  </a:txBody>
                  <a:tcPr marL="81408" marR="6784" marT="6784" marB="0" anchor="ctr">
                    <a:lnL>
                      <a:noFill/>
                    </a:lnL>
                    <a:lnR>
                      <a:noFill/>
                    </a:lnR>
                    <a:lnT>
                      <a:noFill/>
                    </a:lnT>
                    <a:lnB>
                      <a:noFill/>
                    </a:lnB>
                  </a:tcPr>
                </a:tc>
                <a:tc>
                  <a:txBody>
                    <a:bodyPr/>
                    <a:lstStyle/>
                    <a:p>
                      <a:pPr algn="r" fontAlgn="b"/>
                      <a:r>
                        <a:rPr lang="en-US" sz="1800" b="0" i="0" u="none" strike="noStrike">
                          <a:solidFill>
                            <a:srgbClr val="58585A"/>
                          </a:solidFill>
                          <a:effectLst/>
                          <a:latin typeface="Arial Narrow" panose="020B0606020202030204" pitchFamily="34" charset="0"/>
                        </a:rPr>
                        <a:t>20%</a:t>
                      </a:r>
                    </a:p>
                  </a:txBody>
                  <a:tcPr marL="6784" marR="6784" marT="6784" marB="0" anchor="b">
                    <a:lnL>
                      <a:noFill/>
                    </a:lnL>
                    <a:lnR>
                      <a:noFill/>
                    </a:lnR>
                    <a:lnT>
                      <a:noFill/>
                    </a:lnT>
                    <a:lnB>
                      <a:noFill/>
                    </a:lnB>
                    <a:solidFill>
                      <a:srgbClr val="F9BEBE"/>
                    </a:solidFill>
                  </a:tcPr>
                </a:tc>
                <a:tc>
                  <a:txBody>
                    <a:bodyPr/>
                    <a:lstStyle/>
                    <a:p>
                      <a:pPr algn="r" fontAlgn="b"/>
                      <a:r>
                        <a:rPr lang="en-US" sz="1800" b="0" i="0" u="none" strike="noStrike">
                          <a:solidFill>
                            <a:srgbClr val="58585A"/>
                          </a:solidFill>
                          <a:effectLst/>
                          <a:latin typeface="Arial Narrow" panose="020B0606020202030204" pitchFamily="34" charset="0"/>
                        </a:rPr>
                        <a:t>10%</a:t>
                      </a:r>
                    </a:p>
                  </a:txBody>
                  <a:tcPr marL="6784" marR="6784" marT="6784" marB="0" anchor="b">
                    <a:lnL>
                      <a:noFill/>
                    </a:lnL>
                    <a:lnR>
                      <a:noFill/>
                    </a:lnR>
                    <a:lnT>
                      <a:noFill/>
                    </a:lnT>
                    <a:lnB>
                      <a:noFill/>
                    </a:lnB>
                    <a:solidFill>
                      <a:srgbClr val="FACCCC"/>
                    </a:solidFill>
                  </a:tcPr>
                </a:tc>
                <a:tc>
                  <a:txBody>
                    <a:bodyPr/>
                    <a:lstStyle/>
                    <a:p>
                      <a:pPr algn="r" fontAlgn="b"/>
                      <a:r>
                        <a:rPr lang="en-US" sz="1800" b="0" i="0" u="none" strike="noStrike" dirty="0">
                          <a:solidFill>
                            <a:srgbClr val="58585A"/>
                          </a:solidFill>
                          <a:effectLst/>
                          <a:latin typeface="Arial Narrow" panose="020B0606020202030204" pitchFamily="34" charset="0"/>
                        </a:rPr>
                        <a:t>35%</a:t>
                      </a:r>
                    </a:p>
                  </a:txBody>
                  <a:tcPr marL="6784" marR="6784" marT="6784" marB="0" anchor="b">
                    <a:lnL>
                      <a:noFill/>
                    </a:lnL>
                    <a:lnR>
                      <a:noFill/>
                    </a:lnR>
                    <a:lnT>
                      <a:noFill/>
                    </a:lnT>
                    <a:lnB>
                      <a:noFill/>
                    </a:lnB>
                    <a:solidFill>
                      <a:srgbClr val="F7A9A9"/>
                    </a:solidFill>
                  </a:tcPr>
                </a:tc>
                <a:tc>
                  <a:txBody>
                    <a:bodyPr/>
                    <a:lstStyle/>
                    <a:p>
                      <a:pPr algn="r" fontAlgn="b"/>
                      <a:r>
                        <a:rPr lang="en-US" sz="1800" b="0" i="0" u="none" strike="noStrike">
                          <a:solidFill>
                            <a:srgbClr val="58585A"/>
                          </a:solidFill>
                          <a:effectLst/>
                          <a:latin typeface="Arial Narrow" panose="020B0606020202030204" pitchFamily="34" charset="0"/>
                        </a:rPr>
                        <a:t>35%</a:t>
                      </a:r>
                    </a:p>
                  </a:txBody>
                  <a:tcPr marL="6784" marR="6784" marT="6784" marB="0" anchor="b">
                    <a:lnL>
                      <a:noFill/>
                    </a:lnL>
                    <a:lnR>
                      <a:noFill/>
                    </a:lnR>
                    <a:lnT>
                      <a:noFill/>
                    </a:lnT>
                    <a:lnB>
                      <a:noFill/>
                    </a:lnB>
                    <a:solidFill>
                      <a:srgbClr val="F7A9A9"/>
                    </a:solidFill>
                  </a:tcPr>
                </a:tc>
                <a:tc>
                  <a:txBody>
                    <a:bodyPr/>
                    <a:lstStyle/>
                    <a:p>
                      <a:pPr algn="r" fontAlgn="b"/>
                      <a:r>
                        <a:rPr lang="en-US" sz="1800" b="0" i="0" u="none" strike="noStrike" dirty="0">
                          <a:solidFill>
                            <a:srgbClr val="58585A"/>
                          </a:solidFill>
                          <a:effectLst/>
                          <a:latin typeface="Arial Narrow" panose="020B0606020202030204" pitchFamily="34" charset="0"/>
                        </a:rPr>
                        <a:t>0%</a:t>
                      </a:r>
                    </a:p>
                  </a:txBody>
                  <a:tcPr marL="6784" marR="6784" marT="6784" marB="0" anchor="b">
                    <a:lnL>
                      <a:noFill/>
                    </a:lnL>
                    <a:lnR>
                      <a:noFill/>
                    </a:lnR>
                    <a:lnT>
                      <a:noFill/>
                    </a:lnT>
                    <a:lnB>
                      <a:noFill/>
                    </a:lnB>
                    <a:solidFill>
                      <a:srgbClr val="FBDADA"/>
                    </a:solidFill>
                  </a:tcPr>
                </a:tc>
                <a:extLst>
                  <a:ext uri="{0D108BD9-81ED-4DB2-BD59-A6C34878D82A}">
                    <a16:rowId xmlns:a16="http://schemas.microsoft.com/office/drawing/2014/main" val="4148779731"/>
                  </a:ext>
                </a:extLst>
              </a:tr>
            </a:tbl>
          </a:graphicData>
        </a:graphic>
      </p:graphicFrame>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
        <p:nvSpPr>
          <p:cNvPr id="8" name="TextBox 7"/>
          <p:cNvSpPr txBox="1"/>
          <p:nvPr/>
        </p:nvSpPr>
        <p:spPr>
          <a:xfrm>
            <a:off x="233362" y="766663"/>
            <a:ext cx="8274534" cy="830997"/>
          </a:xfrm>
          <a:prstGeom prst="rect">
            <a:avLst/>
          </a:prstGeom>
          <a:noFill/>
        </p:spPr>
        <p:txBody>
          <a:bodyPr wrap="square" rtlCol="0">
            <a:spAutoFit/>
          </a:bodyPr>
          <a:lstStyle/>
          <a:p>
            <a:r>
              <a:rPr lang="fr-FR" sz="2400" b="1" dirty="0">
                <a:solidFill>
                  <a:srgbClr val="5A5959"/>
                </a:solidFill>
              </a:rPr>
              <a:t>% d’AS par fourchette estimée de la population ayant accès au savon : </a:t>
            </a:r>
          </a:p>
        </p:txBody>
      </p:sp>
    </p:spTree>
    <p:extLst>
      <p:ext uri="{BB962C8B-B14F-4D97-AF65-F5344CB8AC3E}">
        <p14:creationId xmlns:p14="http://schemas.microsoft.com/office/powerpoint/2010/main" val="1992006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756" y="226631"/>
            <a:ext cx="7947718" cy="673028"/>
          </a:xfrm>
        </p:spPr>
        <p:txBody>
          <a:bodyPr>
            <a:normAutofit/>
          </a:bodyPr>
          <a:lstStyle/>
          <a:p>
            <a:r>
              <a:rPr lang="fr-FR" sz="3600" b="0" noProof="0" dirty="0"/>
              <a:t>Hygiène et </a:t>
            </a:r>
            <a:r>
              <a:rPr lang="fr-FR" sz="3600" b="0" noProof="0" dirty="0" err="1"/>
              <a:t>ASsainissement</a:t>
            </a:r>
            <a:endParaRPr lang="fr-FR" sz="3600" b="0" noProof="0" dirty="0"/>
          </a:p>
        </p:txBody>
      </p:sp>
      <p:sp>
        <p:nvSpPr>
          <p:cNvPr id="14" name="TextBox 13"/>
          <p:cNvSpPr txBox="1"/>
          <p:nvPr/>
        </p:nvSpPr>
        <p:spPr>
          <a:xfrm>
            <a:off x="4552122" y="923386"/>
            <a:ext cx="3507822" cy="830997"/>
          </a:xfrm>
          <a:prstGeom prst="rect">
            <a:avLst/>
          </a:prstGeom>
          <a:noFill/>
        </p:spPr>
        <p:txBody>
          <a:bodyPr wrap="square" rtlCol="0">
            <a:spAutoFit/>
          </a:bodyPr>
          <a:lstStyle/>
          <a:p>
            <a:r>
              <a:rPr lang="fr-FR" sz="2400" b="1" dirty="0">
                <a:solidFill>
                  <a:srgbClr val="5A5959"/>
                </a:solidFill>
              </a:rPr>
              <a:t>Entrave principale à l’accès au savon : </a:t>
            </a:r>
          </a:p>
        </p:txBody>
      </p:sp>
      <p:graphicFrame>
        <p:nvGraphicFramePr>
          <p:cNvPr id="15" name="Diagram 14"/>
          <p:cNvGraphicFramePr/>
          <p:nvPr>
            <p:extLst>
              <p:ext uri="{D42A27DB-BD31-4B8C-83A1-F6EECF244321}">
                <p14:modId xmlns:p14="http://schemas.microsoft.com/office/powerpoint/2010/main" val="1323503492"/>
              </p:ext>
            </p:extLst>
          </p:nvPr>
        </p:nvGraphicFramePr>
        <p:xfrm>
          <a:off x="4552122" y="1983933"/>
          <a:ext cx="3876676" cy="39199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 name="TextBox 15"/>
          <p:cNvSpPr txBox="1"/>
          <p:nvPr/>
        </p:nvSpPr>
        <p:spPr>
          <a:xfrm>
            <a:off x="343605" y="1017953"/>
            <a:ext cx="3458787" cy="830997"/>
          </a:xfrm>
          <a:prstGeom prst="rect">
            <a:avLst/>
          </a:prstGeom>
          <a:noFill/>
        </p:spPr>
        <p:txBody>
          <a:bodyPr wrap="square" rtlCol="0">
            <a:spAutoFit/>
          </a:bodyPr>
          <a:lstStyle/>
          <a:p>
            <a:r>
              <a:rPr lang="fr-FR" sz="2400" b="1" dirty="0">
                <a:solidFill>
                  <a:srgbClr val="5A5959"/>
                </a:solidFill>
              </a:rPr>
              <a:t>Prix moyen d’une barre de savon (FRC), par ZS : </a:t>
            </a:r>
          </a:p>
        </p:txBody>
      </p:sp>
      <p:graphicFrame>
        <p:nvGraphicFramePr>
          <p:cNvPr id="19" name="Table 18"/>
          <p:cNvGraphicFramePr>
            <a:graphicFrameLocks noGrp="1"/>
          </p:cNvGraphicFramePr>
          <p:nvPr>
            <p:extLst>
              <p:ext uri="{D42A27DB-BD31-4B8C-83A1-F6EECF244321}">
                <p14:modId xmlns:p14="http://schemas.microsoft.com/office/powerpoint/2010/main" val="3630779997"/>
              </p:ext>
            </p:extLst>
          </p:nvPr>
        </p:nvGraphicFramePr>
        <p:xfrm>
          <a:off x="392025" y="1983933"/>
          <a:ext cx="3683018" cy="3562104"/>
        </p:xfrm>
        <a:graphic>
          <a:graphicData uri="http://schemas.openxmlformats.org/drawingml/2006/table">
            <a:tbl>
              <a:tblPr>
                <a:tableStyleId>{5C22544A-7EE6-4342-B048-85BDC9FD1C3A}</a:tableStyleId>
              </a:tblPr>
              <a:tblGrid>
                <a:gridCol w="1984882">
                  <a:extLst>
                    <a:ext uri="{9D8B030D-6E8A-4147-A177-3AD203B41FA5}">
                      <a16:colId xmlns:a16="http://schemas.microsoft.com/office/drawing/2014/main" val="1375738180"/>
                    </a:ext>
                  </a:extLst>
                </a:gridCol>
                <a:gridCol w="1698136">
                  <a:extLst>
                    <a:ext uri="{9D8B030D-6E8A-4147-A177-3AD203B41FA5}">
                      <a16:colId xmlns:a16="http://schemas.microsoft.com/office/drawing/2014/main" val="3645159705"/>
                    </a:ext>
                  </a:extLst>
                </a:gridCol>
              </a:tblGrid>
              <a:tr h="445263">
                <a:tc>
                  <a:txBody>
                    <a:bodyPr/>
                    <a:lstStyle/>
                    <a:p>
                      <a:pPr algn="ctr" fontAlgn="b"/>
                      <a:r>
                        <a:rPr lang="en-US" sz="2400" b="1" u="none" strike="noStrike" dirty="0" err="1">
                          <a:solidFill>
                            <a:srgbClr val="5A5959"/>
                          </a:solidFill>
                          <a:effectLst/>
                        </a:rPr>
                        <a:t>Kabambare</a:t>
                      </a:r>
                      <a:endParaRPr lang="en-US" sz="2400" b="1" i="0" u="none" strike="noStrike" dirty="0">
                        <a:solidFill>
                          <a:srgbClr val="5A5959"/>
                        </a:solidFill>
                        <a:effectLst/>
                        <a:latin typeface="Calibri" panose="020F0502020204030204" pitchFamily="34" charset="0"/>
                      </a:endParaRPr>
                    </a:p>
                  </a:txBody>
                  <a:tcPr marR="7620" marT="7620" marB="0" anchor="b"/>
                </a:tc>
                <a:tc>
                  <a:txBody>
                    <a:bodyPr/>
                    <a:lstStyle/>
                    <a:p>
                      <a:pPr algn="ctr" fontAlgn="b"/>
                      <a:r>
                        <a:rPr lang="en-US" sz="2400" b="1" u="none" strike="noStrike" dirty="0">
                          <a:solidFill>
                            <a:srgbClr val="5A5959"/>
                          </a:solidFill>
                          <a:effectLst/>
                        </a:rPr>
                        <a:t>745</a:t>
                      </a:r>
                      <a:endParaRPr lang="en-US" sz="2400" b="1" i="0" u="none" strike="noStrike" dirty="0">
                        <a:solidFill>
                          <a:srgbClr val="5A5959"/>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425679317"/>
                  </a:ext>
                </a:extLst>
              </a:tr>
              <a:tr h="445263">
                <a:tc>
                  <a:txBody>
                    <a:bodyPr/>
                    <a:lstStyle/>
                    <a:p>
                      <a:pPr algn="ctr" fontAlgn="b"/>
                      <a:r>
                        <a:rPr lang="en-US" sz="2400" b="1" u="none" strike="noStrike" dirty="0" err="1">
                          <a:solidFill>
                            <a:srgbClr val="5A5959"/>
                          </a:solidFill>
                          <a:effectLst/>
                        </a:rPr>
                        <a:t>Saramabila</a:t>
                      </a:r>
                      <a:endParaRPr lang="en-US" sz="2400" b="1" i="0" u="none" strike="noStrike" dirty="0">
                        <a:solidFill>
                          <a:srgbClr val="5A5959"/>
                        </a:solidFill>
                        <a:effectLst/>
                        <a:latin typeface="Calibri" panose="020F0502020204030204" pitchFamily="34" charset="0"/>
                      </a:endParaRPr>
                    </a:p>
                  </a:txBody>
                  <a:tcPr marR="7620" marT="7620" marB="0" anchor="b"/>
                </a:tc>
                <a:tc>
                  <a:txBody>
                    <a:bodyPr/>
                    <a:lstStyle/>
                    <a:p>
                      <a:pPr algn="ctr" fontAlgn="b"/>
                      <a:r>
                        <a:rPr lang="en-US" sz="2400" b="1" u="none" strike="noStrike" dirty="0">
                          <a:solidFill>
                            <a:srgbClr val="5A5959"/>
                          </a:solidFill>
                          <a:effectLst/>
                        </a:rPr>
                        <a:t>275</a:t>
                      </a:r>
                      <a:endParaRPr lang="en-US" sz="2400" b="1" i="0" u="none" strike="noStrike" dirty="0">
                        <a:solidFill>
                          <a:srgbClr val="5A5959"/>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250977777"/>
                  </a:ext>
                </a:extLst>
              </a:tr>
              <a:tr h="445263">
                <a:tc>
                  <a:txBody>
                    <a:bodyPr/>
                    <a:lstStyle/>
                    <a:p>
                      <a:pPr algn="ctr" fontAlgn="b"/>
                      <a:r>
                        <a:rPr lang="en-US" sz="2400" b="1" u="none" strike="noStrike" dirty="0" err="1">
                          <a:solidFill>
                            <a:srgbClr val="5A5959"/>
                          </a:solidFill>
                          <a:effectLst/>
                        </a:rPr>
                        <a:t>Fizi</a:t>
                      </a:r>
                      <a:endParaRPr lang="en-US" sz="2400" b="1" i="0" u="none" strike="noStrike" dirty="0">
                        <a:solidFill>
                          <a:srgbClr val="5A5959"/>
                        </a:solidFill>
                        <a:effectLst/>
                        <a:latin typeface="Calibri" panose="020F0502020204030204" pitchFamily="34" charset="0"/>
                      </a:endParaRPr>
                    </a:p>
                  </a:txBody>
                  <a:tcPr marR="7620" marT="7620" marB="0" anchor="b"/>
                </a:tc>
                <a:tc>
                  <a:txBody>
                    <a:bodyPr/>
                    <a:lstStyle/>
                    <a:p>
                      <a:pPr algn="ctr" fontAlgn="b"/>
                      <a:r>
                        <a:rPr lang="en-US" sz="2400" b="1" u="none" strike="noStrike" dirty="0">
                          <a:solidFill>
                            <a:srgbClr val="5A5959"/>
                          </a:solidFill>
                          <a:effectLst/>
                        </a:rPr>
                        <a:t>1 703</a:t>
                      </a:r>
                      <a:endParaRPr lang="en-US" sz="2400" b="1" i="0" u="none" strike="noStrike" dirty="0">
                        <a:solidFill>
                          <a:srgbClr val="5A5959"/>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206574248"/>
                  </a:ext>
                </a:extLst>
              </a:tr>
              <a:tr h="445263">
                <a:tc>
                  <a:txBody>
                    <a:bodyPr/>
                    <a:lstStyle/>
                    <a:p>
                      <a:pPr algn="ctr" fontAlgn="b"/>
                      <a:r>
                        <a:rPr lang="en-US" sz="2400" b="1" u="none" strike="noStrike" dirty="0" err="1">
                          <a:solidFill>
                            <a:srgbClr val="5A5959"/>
                          </a:solidFill>
                          <a:effectLst/>
                        </a:rPr>
                        <a:t>Kalehe</a:t>
                      </a:r>
                      <a:endParaRPr lang="en-US" sz="2400" b="1" i="0" u="none" strike="noStrike" dirty="0">
                        <a:solidFill>
                          <a:srgbClr val="5A5959"/>
                        </a:solidFill>
                        <a:effectLst/>
                        <a:latin typeface="Calibri" panose="020F0502020204030204" pitchFamily="34" charset="0"/>
                      </a:endParaRPr>
                    </a:p>
                  </a:txBody>
                  <a:tcPr marR="7620" marT="7620" marB="0" anchor="b"/>
                </a:tc>
                <a:tc>
                  <a:txBody>
                    <a:bodyPr/>
                    <a:lstStyle/>
                    <a:p>
                      <a:pPr algn="ctr" fontAlgn="b"/>
                      <a:r>
                        <a:rPr lang="en-US" sz="2400" b="1" u="none" strike="noStrike" dirty="0">
                          <a:solidFill>
                            <a:srgbClr val="5A5959"/>
                          </a:solidFill>
                          <a:effectLst/>
                        </a:rPr>
                        <a:t>1 100</a:t>
                      </a:r>
                      <a:endParaRPr lang="en-US" sz="2400" b="1" i="0" u="none" strike="noStrike" dirty="0">
                        <a:solidFill>
                          <a:srgbClr val="5A5959"/>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285655264"/>
                  </a:ext>
                </a:extLst>
              </a:tr>
              <a:tr h="445263">
                <a:tc>
                  <a:txBody>
                    <a:bodyPr/>
                    <a:lstStyle/>
                    <a:p>
                      <a:pPr algn="ctr" fontAlgn="b"/>
                      <a:r>
                        <a:rPr lang="en-US" sz="2400" b="1" u="none" strike="noStrike" dirty="0" err="1">
                          <a:solidFill>
                            <a:srgbClr val="5A5959"/>
                          </a:solidFill>
                          <a:effectLst/>
                        </a:rPr>
                        <a:t>Kimbi</a:t>
                      </a:r>
                      <a:r>
                        <a:rPr lang="en-US" sz="2400" b="1" u="none" strike="noStrike" baseline="0" dirty="0">
                          <a:solidFill>
                            <a:srgbClr val="5A5959"/>
                          </a:solidFill>
                          <a:effectLst/>
                        </a:rPr>
                        <a:t> </a:t>
                      </a:r>
                      <a:r>
                        <a:rPr lang="en-US" sz="2400" b="1" u="none" strike="noStrike" baseline="0" dirty="0" err="1">
                          <a:solidFill>
                            <a:srgbClr val="5A5959"/>
                          </a:solidFill>
                          <a:effectLst/>
                        </a:rPr>
                        <a:t>L</a:t>
                      </a:r>
                      <a:r>
                        <a:rPr lang="en-US" sz="2400" b="1" u="none" strike="noStrike" dirty="0" err="1">
                          <a:solidFill>
                            <a:srgbClr val="5A5959"/>
                          </a:solidFill>
                          <a:effectLst/>
                        </a:rPr>
                        <a:t>ulenge</a:t>
                      </a:r>
                      <a:endParaRPr lang="en-US" sz="2400" b="1" i="0" u="none" strike="noStrike" dirty="0">
                        <a:solidFill>
                          <a:srgbClr val="5A5959"/>
                        </a:solidFill>
                        <a:effectLst/>
                        <a:latin typeface="Calibri" panose="020F0502020204030204" pitchFamily="34" charset="0"/>
                      </a:endParaRPr>
                    </a:p>
                  </a:txBody>
                  <a:tcPr marR="7620" marT="7620" marB="0" anchor="b"/>
                </a:tc>
                <a:tc>
                  <a:txBody>
                    <a:bodyPr/>
                    <a:lstStyle/>
                    <a:p>
                      <a:pPr algn="ctr" fontAlgn="b"/>
                      <a:r>
                        <a:rPr lang="en-US" sz="2400" b="1" u="none" strike="noStrike" dirty="0">
                          <a:solidFill>
                            <a:srgbClr val="5A5959"/>
                          </a:solidFill>
                          <a:effectLst/>
                        </a:rPr>
                        <a:t>839</a:t>
                      </a:r>
                      <a:endParaRPr lang="en-US" sz="2400" b="1" i="0" u="none" strike="noStrike" dirty="0">
                        <a:solidFill>
                          <a:srgbClr val="5A5959"/>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701497897"/>
                  </a:ext>
                </a:extLst>
              </a:tr>
              <a:tr h="445263">
                <a:tc>
                  <a:txBody>
                    <a:bodyPr/>
                    <a:lstStyle/>
                    <a:p>
                      <a:pPr algn="ctr" fontAlgn="b"/>
                      <a:r>
                        <a:rPr lang="en-US" sz="2400" b="1" u="none" strike="noStrike" dirty="0" err="1">
                          <a:solidFill>
                            <a:srgbClr val="5A5959"/>
                          </a:solidFill>
                          <a:effectLst/>
                        </a:rPr>
                        <a:t>Nundu</a:t>
                      </a:r>
                      <a:endParaRPr lang="en-US" sz="2400" b="1" i="0" u="none" strike="noStrike" dirty="0">
                        <a:solidFill>
                          <a:srgbClr val="5A5959"/>
                        </a:solidFill>
                        <a:effectLst/>
                        <a:latin typeface="Calibri" panose="020F0502020204030204" pitchFamily="34" charset="0"/>
                      </a:endParaRPr>
                    </a:p>
                  </a:txBody>
                  <a:tcPr marR="7620" marT="7620" marB="0" anchor="b"/>
                </a:tc>
                <a:tc>
                  <a:txBody>
                    <a:bodyPr/>
                    <a:lstStyle/>
                    <a:p>
                      <a:pPr algn="ctr" fontAlgn="b"/>
                      <a:r>
                        <a:rPr lang="en-US" sz="2400" b="1" u="none" strike="noStrike" dirty="0">
                          <a:solidFill>
                            <a:srgbClr val="5A5959"/>
                          </a:solidFill>
                          <a:effectLst/>
                        </a:rPr>
                        <a:t>1 003</a:t>
                      </a:r>
                      <a:endParaRPr lang="en-US" sz="2400" b="1" i="0" u="none" strike="noStrike" dirty="0">
                        <a:solidFill>
                          <a:srgbClr val="5A5959"/>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490032376"/>
                  </a:ext>
                </a:extLst>
              </a:tr>
              <a:tr h="445263">
                <a:tc>
                  <a:txBody>
                    <a:bodyPr/>
                    <a:lstStyle/>
                    <a:p>
                      <a:pPr algn="ctr" fontAlgn="b"/>
                      <a:r>
                        <a:rPr lang="en-US" sz="2400" b="1" u="none" strike="noStrike" dirty="0" err="1">
                          <a:solidFill>
                            <a:srgbClr val="5A5959"/>
                          </a:solidFill>
                          <a:effectLst/>
                        </a:rPr>
                        <a:t>Shabunda</a:t>
                      </a:r>
                      <a:endParaRPr lang="en-US" sz="2400" b="1" i="0" u="none" strike="noStrike" dirty="0">
                        <a:solidFill>
                          <a:srgbClr val="5A5959"/>
                        </a:solidFill>
                        <a:effectLst/>
                        <a:latin typeface="Calibri" panose="020F0502020204030204" pitchFamily="34" charset="0"/>
                      </a:endParaRPr>
                    </a:p>
                  </a:txBody>
                  <a:tcPr marR="7620" marT="7620" marB="0" anchor="b"/>
                </a:tc>
                <a:tc>
                  <a:txBody>
                    <a:bodyPr/>
                    <a:lstStyle/>
                    <a:p>
                      <a:pPr algn="ctr" fontAlgn="b"/>
                      <a:r>
                        <a:rPr lang="en-US" sz="2400" b="1" u="none" strike="noStrike" dirty="0">
                          <a:solidFill>
                            <a:srgbClr val="5A5959"/>
                          </a:solidFill>
                          <a:effectLst/>
                        </a:rPr>
                        <a:t>963</a:t>
                      </a:r>
                      <a:endParaRPr lang="en-US" sz="2400" b="1" i="0" u="none" strike="noStrike" dirty="0">
                        <a:solidFill>
                          <a:srgbClr val="5A5959"/>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957617832"/>
                  </a:ext>
                </a:extLst>
              </a:tr>
              <a:tr h="445263">
                <a:tc>
                  <a:txBody>
                    <a:bodyPr/>
                    <a:lstStyle/>
                    <a:p>
                      <a:pPr algn="ctr" fontAlgn="b"/>
                      <a:r>
                        <a:rPr lang="en-US" sz="2400" b="1" u="none" strike="noStrike" dirty="0" err="1">
                          <a:solidFill>
                            <a:srgbClr val="5A5959"/>
                          </a:solidFill>
                          <a:effectLst/>
                        </a:rPr>
                        <a:t>Uvira</a:t>
                      </a:r>
                      <a:endParaRPr lang="en-US" sz="2400" b="1" i="0" u="none" strike="noStrike" dirty="0">
                        <a:solidFill>
                          <a:srgbClr val="5A5959"/>
                        </a:solidFill>
                        <a:effectLst/>
                        <a:latin typeface="Calibri" panose="020F0502020204030204" pitchFamily="34" charset="0"/>
                      </a:endParaRPr>
                    </a:p>
                  </a:txBody>
                  <a:tcPr marR="7620" marT="7620" marB="0" anchor="b"/>
                </a:tc>
                <a:tc>
                  <a:txBody>
                    <a:bodyPr/>
                    <a:lstStyle/>
                    <a:p>
                      <a:pPr algn="ctr" fontAlgn="b"/>
                      <a:r>
                        <a:rPr lang="en-US" sz="2400" b="1" u="none" strike="noStrike" dirty="0">
                          <a:solidFill>
                            <a:srgbClr val="5A5959"/>
                          </a:solidFill>
                          <a:effectLst/>
                        </a:rPr>
                        <a:t>943</a:t>
                      </a:r>
                      <a:endParaRPr lang="en-US" sz="2400" b="1" i="0" u="none" strike="noStrike" dirty="0">
                        <a:solidFill>
                          <a:srgbClr val="5A5959"/>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063822222"/>
                  </a:ext>
                </a:extLst>
              </a:tr>
            </a:tbl>
          </a:graphicData>
        </a:graphic>
      </p:graphicFrame>
      <p:pic>
        <p:nvPicPr>
          <p:cNvPr id="11" name="Picture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pic>
        <p:nvPicPr>
          <p:cNvPr id="9" name="Picture 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2523769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756" y="132452"/>
            <a:ext cx="7947718" cy="673028"/>
          </a:xfrm>
        </p:spPr>
        <p:txBody>
          <a:bodyPr>
            <a:normAutofit/>
          </a:bodyPr>
          <a:lstStyle/>
          <a:p>
            <a:r>
              <a:rPr lang="fr-FR" sz="3600" b="0" noProof="0" dirty="0"/>
              <a:t>Ecoles et EHA</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46603998"/>
              </p:ext>
            </p:extLst>
          </p:nvPr>
        </p:nvGraphicFramePr>
        <p:xfrm>
          <a:off x="233754" y="1907533"/>
          <a:ext cx="8141760" cy="4738933"/>
        </p:xfrm>
        <a:graphic>
          <a:graphicData uri="http://schemas.openxmlformats.org/drawingml/2006/table">
            <a:tbl>
              <a:tblPr firstRow="1" bandRow="1">
                <a:tableStyleId>{5C22544A-7EE6-4342-B048-85BDC9FD1C3A}</a:tableStyleId>
              </a:tblPr>
              <a:tblGrid>
                <a:gridCol w="1356960">
                  <a:extLst>
                    <a:ext uri="{9D8B030D-6E8A-4147-A177-3AD203B41FA5}">
                      <a16:colId xmlns:a16="http://schemas.microsoft.com/office/drawing/2014/main" val="2585181397"/>
                    </a:ext>
                  </a:extLst>
                </a:gridCol>
                <a:gridCol w="1212121">
                  <a:extLst>
                    <a:ext uri="{9D8B030D-6E8A-4147-A177-3AD203B41FA5}">
                      <a16:colId xmlns:a16="http://schemas.microsoft.com/office/drawing/2014/main" val="1904254330"/>
                    </a:ext>
                  </a:extLst>
                </a:gridCol>
                <a:gridCol w="1501799">
                  <a:extLst>
                    <a:ext uri="{9D8B030D-6E8A-4147-A177-3AD203B41FA5}">
                      <a16:colId xmlns:a16="http://schemas.microsoft.com/office/drawing/2014/main" val="1842538567"/>
                    </a:ext>
                  </a:extLst>
                </a:gridCol>
                <a:gridCol w="1356960">
                  <a:extLst>
                    <a:ext uri="{9D8B030D-6E8A-4147-A177-3AD203B41FA5}">
                      <a16:colId xmlns:a16="http://schemas.microsoft.com/office/drawing/2014/main" val="522016378"/>
                    </a:ext>
                  </a:extLst>
                </a:gridCol>
                <a:gridCol w="1356960">
                  <a:extLst>
                    <a:ext uri="{9D8B030D-6E8A-4147-A177-3AD203B41FA5}">
                      <a16:colId xmlns:a16="http://schemas.microsoft.com/office/drawing/2014/main" val="2778288725"/>
                    </a:ext>
                  </a:extLst>
                </a:gridCol>
                <a:gridCol w="1356960">
                  <a:extLst>
                    <a:ext uri="{9D8B030D-6E8A-4147-A177-3AD203B41FA5}">
                      <a16:colId xmlns:a16="http://schemas.microsoft.com/office/drawing/2014/main" val="1466190416"/>
                    </a:ext>
                  </a:extLst>
                </a:gridCol>
              </a:tblGrid>
              <a:tr h="457099">
                <a:tc>
                  <a:txBody>
                    <a:bodyPr/>
                    <a:lstStyle/>
                    <a:p>
                      <a:pPr algn="ctr"/>
                      <a:r>
                        <a:rPr lang="en-US" sz="2000" dirty="0">
                          <a:latin typeface="+mn-lt"/>
                        </a:rPr>
                        <a:t>Zone</a:t>
                      </a:r>
                      <a:r>
                        <a:rPr lang="en-US" sz="2000" baseline="0" dirty="0">
                          <a:latin typeface="+mn-lt"/>
                        </a:rPr>
                        <a:t> de santé</a:t>
                      </a:r>
                      <a:endParaRPr lang="en-US" sz="2000" dirty="0">
                        <a:latin typeface="+mn-lt"/>
                      </a:endParaRPr>
                    </a:p>
                  </a:txBody>
                  <a:tcPr anchor="ctr"/>
                </a:tc>
                <a:tc>
                  <a:txBody>
                    <a:bodyPr/>
                    <a:lstStyle/>
                    <a:p>
                      <a:pPr algn="ctr" fontAlgn="b"/>
                      <a:r>
                        <a:rPr lang="en-US" sz="2000" b="1" i="0" u="none" strike="noStrike" dirty="0">
                          <a:solidFill>
                            <a:schemeClr val="bg1"/>
                          </a:solidFill>
                          <a:effectLst/>
                          <a:latin typeface="+mn-lt"/>
                        </a:rPr>
                        <a:t># total </a:t>
                      </a:r>
                      <a:r>
                        <a:rPr lang="en-US" sz="2000" b="1" i="0" u="none" strike="noStrike" dirty="0" err="1">
                          <a:solidFill>
                            <a:schemeClr val="bg1"/>
                          </a:solidFill>
                          <a:effectLst/>
                          <a:latin typeface="+mn-lt"/>
                        </a:rPr>
                        <a:t>d’écoles</a:t>
                      </a:r>
                      <a:r>
                        <a:rPr lang="en-US" sz="2000" b="1" i="0" u="none" strike="noStrike" dirty="0">
                          <a:solidFill>
                            <a:schemeClr val="bg1"/>
                          </a:solidFill>
                          <a:effectLst/>
                          <a:latin typeface="+mn-lt"/>
                        </a:rPr>
                        <a:t> </a:t>
                      </a:r>
                    </a:p>
                  </a:txBody>
                  <a:tcPr marL="7620" marR="7620" marT="7620" marB="0" anchor="ctr"/>
                </a:tc>
                <a:tc>
                  <a:txBody>
                    <a:bodyPr/>
                    <a:lstStyle/>
                    <a:p>
                      <a:pPr algn="ctr" fontAlgn="b"/>
                      <a:r>
                        <a:rPr lang="en-US" sz="2000" b="1" i="0" u="none" strike="noStrike" dirty="0">
                          <a:solidFill>
                            <a:schemeClr val="bg1"/>
                          </a:solidFill>
                          <a:effectLst/>
                          <a:latin typeface="+mn-lt"/>
                        </a:rPr>
                        <a:t>% </a:t>
                      </a:r>
                      <a:r>
                        <a:rPr lang="en-US" sz="2000" b="1" i="0" u="none" strike="noStrike" dirty="0" err="1">
                          <a:solidFill>
                            <a:schemeClr val="bg1"/>
                          </a:solidFill>
                          <a:effectLst/>
                          <a:latin typeface="+mn-lt"/>
                        </a:rPr>
                        <a:t>d’écoles</a:t>
                      </a:r>
                      <a:r>
                        <a:rPr lang="en-US" sz="2000" b="1" i="0" u="none" strike="noStrike" dirty="0">
                          <a:solidFill>
                            <a:schemeClr val="bg1"/>
                          </a:solidFill>
                          <a:effectLst/>
                          <a:latin typeface="+mn-lt"/>
                        </a:rPr>
                        <a:t> </a:t>
                      </a:r>
                      <a:r>
                        <a:rPr lang="en-US" sz="2000" b="1" i="0" u="none" strike="noStrike" dirty="0" err="1">
                          <a:solidFill>
                            <a:schemeClr val="bg1"/>
                          </a:solidFill>
                          <a:effectLst/>
                          <a:latin typeface="+mn-lt"/>
                        </a:rPr>
                        <a:t>endommagées</a:t>
                      </a:r>
                      <a:endParaRPr lang="en-US" sz="2000" b="1" i="0" u="none" strike="noStrike" dirty="0">
                        <a:solidFill>
                          <a:schemeClr val="bg1"/>
                        </a:solidFill>
                        <a:effectLst/>
                        <a:latin typeface="+mn-lt"/>
                      </a:endParaRPr>
                    </a:p>
                  </a:txBody>
                  <a:tcPr marL="7620" marR="7620" marT="7620" marB="0" anchor="ctr"/>
                </a:tc>
                <a:tc>
                  <a:txBody>
                    <a:bodyPr/>
                    <a:lstStyle/>
                    <a:p>
                      <a:pPr algn="ctr" fontAlgn="b"/>
                      <a:r>
                        <a:rPr lang="en-US" sz="2000" b="1" i="0" u="none" strike="noStrike" dirty="0">
                          <a:solidFill>
                            <a:schemeClr val="bg1"/>
                          </a:solidFill>
                          <a:effectLst/>
                          <a:latin typeface="+mn-lt"/>
                        </a:rPr>
                        <a:t>% </a:t>
                      </a:r>
                      <a:r>
                        <a:rPr lang="en-US" sz="2000" b="1" i="0" u="none" strike="noStrike" dirty="0" err="1">
                          <a:solidFill>
                            <a:schemeClr val="bg1"/>
                          </a:solidFill>
                          <a:effectLst/>
                          <a:latin typeface="+mn-lt"/>
                        </a:rPr>
                        <a:t>d’écoles</a:t>
                      </a:r>
                      <a:r>
                        <a:rPr lang="en-US" sz="2000" b="1" i="0" u="none" strike="noStrike" dirty="0">
                          <a:solidFill>
                            <a:schemeClr val="bg1"/>
                          </a:solidFill>
                          <a:effectLst/>
                          <a:latin typeface="+mn-lt"/>
                        </a:rPr>
                        <a:t> </a:t>
                      </a:r>
                      <a:r>
                        <a:rPr lang="en-US" sz="2000" b="1" i="0" u="none" strike="noStrike" dirty="0" err="1">
                          <a:solidFill>
                            <a:schemeClr val="bg1"/>
                          </a:solidFill>
                          <a:effectLst/>
                          <a:latin typeface="+mn-lt"/>
                        </a:rPr>
                        <a:t>détruites</a:t>
                      </a:r>
                      <a:endParaRPr lang="en-US" sz="2000" b="1" i="0" u="none" strike="noStrike" dirty="0">
                        <a:solidFill>
                          <a:schemeClr val="bg1"/>
                        </a:solidFill>
                        <a:effectLst/>
                        <a:latin typeface="+mn-lt"/>
                      </a:endParaRPr>
                    </a:p>
                  </a:txBody>
                  <a:tcPr marL="7620" marR="7620" marT="7620" marB="0" anchor="ctr"/>
                </a:tc>
                <a:tc>
                  <a:txBody>
                    <a:bodyPr/>
                    <a:lstStyle/>
                    <a:p>
                      <a:pPr algn="ctr" fontAlgn="b"/>
                      <a:r>
                        <a:rPr lang="en-US" sz="2000" b="1" i="0" u="none" strike="noStrike" dirty="0">
                          <a:solidFill>
                            <a:schemeClr val="bg1"/>
                          </a:solidFill>
                          <a:effectLst/>
                          <a:latin typeface="+mn-lt"/>
                        </a:rPr>
                        <a:t>% </a:t>
                      </a:r>
                      <a:r>
                        <a:rPr lang="en-US" sz="2000" b="1" i="0" u="none" strike="noStrike" dirty="0" err="1">
                          <a:solidFill>
                            <a:schemeClr val="bg1"/>
                          </a:solidFill>
                          <a:effectLst/>
                          <a:latin typeface="+mn-lt"/>
                        </a:rPr>
                        <a:t>d’écoles</a:t>
                      </a:r>
                      <a:r>
                        <a:rPr lang="en-US" sz="2000" b="1" i="0" u="none" strike="noStrike" dirty="0">
                          <a:solidFill>
                            <a:schemeClr val="bg1"/>
                          </a:solidFill>
                          <a:effectLst/>
                          <a:latin typeface="+mn-lt"/>
                        </a:rPr>
                        <a:t> </a:t>
                      </a:r>
                      <a:r>
                        <a:rPr lang="en-US" sz="2000" b="1" i="0" u="none" strike="noStrike" dirty="0" err="1">
                          <a:solidFill>
                            <a:schemeClr val="bg1"/>
                          </a:solidFill>
                          <a:effectLst/>
                          <a:latin typeface="+mn-lt"/>
                        </a:rPr>
                        <a:t>accès</a:t>
                      </a:r>
                      <a:r>
                        <a:rPr lang="en-US" sz="2000" b="1" i="0" u="none" strike="noStrike" dirty="0">
                          <a:solidFill>
                            <a:schemeClr val="bg1"/>
                          </a:solidFill>
                          <a:effectLst/>
                          <a:latin typeface="+mn-lt"/>
                        </a:rPr>
                        <a:t> eau</a:t>
                      </a:r>
                    </a:p>
                  </a:txBody>
                  <a:tcPr marL="7620" marR="7620" marT="7620" marB="0" anchor="ctr"/>
                </a:tc>
                <a:tc>
                  <a:txBody>
                    <a:bodyPr/>
                    <a:lstStyle/>
                    <a:p>
                      <a:pPr algn="ctr" fontAlgn="b"/>
                      <a:r>
                        <a:rPr lang="en-US" sz="2000" b="1" i="0" u="none" strike="noStrike" dirty="0">
                          <a:solidFill>
                            <a:schemeClr val="bg1"/>
                          </a:solidFill>
                          <a:effectLst/>
                          <a:latin typeface="+mn-lt"/>
                        </a:rPr>
                        <a:t>% </a:t>
                      </a:r>
                      <a:r>
                        <a:rPr lang="en-US" sz="2000" b="1" i="0" u="none" strike="noStrike" dirty="0" err="1">
                          <a:solidFill>
                            <a:schemeClr val="bg1"/>
                          </a:solidFill>
                          <a:effectLst/>
                          <a:latin typeface="+mn-lt"/>
                        </a:rPr>
                        <a:t>d’écoles</a:t>
                      </a:r>
                      <a:r>
                        <a:rPr lang="en-US" sz="2000" b="1" i="0" u="none" strike="noStrike" dirty="0">
                          <a:solidFill>
                            <a:schemeClr val="bg1"/>
                          </a:solidFill>
                          <a:effectLst/>
                          <a:latin typeface="+mn-lt"/>
                        </a:rPr>
                        <a:t> </a:t>
                      </a:r>
                      <a:r>
                        <a:rPr lang="en-US" sz="2000" b="1" i="0" u="none" strike="noStrike" dirty="0" err="1">
                          <a:solidFill>
                            <a:schemeClr val="bg1"/>
                          </a:solidFill>
                          <a:effectLst/>
                          <a:latin typeface="+mn-lt"/>
                        </a:rPr>
                        <a:t>accès</a:t>
                      </a:r>
                      <a:r>
                        <a:rPr lang="en-US" sz="2000" b="1" i="0" u="none" strike="noStrike" dirty="0">
                          <a:solidFill>
                            <a:schemeClr val="bg1"/>
                          </a:solidFill>
                          <a:effectLst/>
                          <a:latin typeface="+mn-lt"/>
                        </a:rPr>
                        <a:t> latrines</a:t>
                      </a:r>
                    </a:p>
                  </a:txBody>
                  <a:tcPr marL="7620" marR="7620" marT="7620" marB="0" anchor="ctr"/>
                </a:tc>
                <a:extLst>
                  <a:ext uri="{0D108BD9-81ED-4DB2-BD59-A6C34878D82A}">
                    <a16:rowId xmlns:a16="http://schemas.microsoft.com/office/drawing/2014/main" val="3646198958"/>
                  </a:ext>
                </a:extLst>
              </a:tr>
              <a:tr h="457099">
                <a:tc>
                  <a:txBody>
                    <a:bodyPr/>
                    <a:lstStyle/>
                    <a:p>
                      <a:pPr algn="l" fontAlgn="b"/>
                      <a:r>
                        <a:rPr lang="en-US" sz="2000" b="1" i="0" u="none" strike="noStrike" dirty="0" err="1">
                          <a:solidFill>
                            <a:schemeClr val="tx1"/>
                          </a:solidFill>
                          <a:effectLst/>
                          <a:latin typeface="+mn-lt"/>
                        </a:rPr>
                        <a:t>Kabambare</a:t>
                      </a:r>
                      <a:endParaRPr lang="en-US" sz="2000" b="1" i="0" u="none" strike="noStrike" dirty="0">
                        <a:solidFill>
                          <a:schemeClr val="tx1"/>
                        </a:solidFill>
                        <a:effectLst/>
                        <a:latin typeface="+mn-lt"/>
                      </a:endParaRPr>
                    </a:p>
                  </a:txBody>
                  <a:tcPr marR="7620" marT="7620" marB="0" anchor="b"/>
                </a:tc>
                <a:tc>
                  <a:txBody>
                    <a:bodyPr/>
                    <a:lstStyle/>
                    <a:p>
                      <a:pPr algn="ctr" fontAlgn="b"/>
                      <a:r>
                        <a:rPr lang="en-US" sz="2000" b="1" i="0" u="none" strike="noStrike" dirty="0">
                          <a:solidFill>
                            <a:srgbClr val="5A5959"/>
                          </a:solidFill>
                          <a:effectLst/>
                          <a:latin typeface="+mn-lt"/>
                        </a:rPr>
                        <a:t>109</a:t>
                      </a:r>
                    </a:p>
                  </a:txBody>
                  <a:tcPr marL="7620" marR="7620" marT="7620" marB="0" anchor="b"/>
                </a:tc>
                <a:tc>
                  <a:txBody>
                    <a:bodyPr/>
                    <a:lstStyle/>
                    <a:p>
                      <a:pPr algn="ctr" fontAlgn="b"/>
                      <a:r>
                        <a:rPr lang="en-US" sz="2000" b="1" i="0" u="none" strike="noStrike" dirty="0">
                          <a:solidFill>
                            <a:srgbClr val="5A5959"/>
                          </a:solidFill>
                          <a:effectLst/>
                          <a:latin typeface="+mn-lt"/>
                        </a:rPr>
                        <a:t>32%</a:t>
                      </a:r>
                    </a:p>
                  </a:txBody>
                  <a:tcPr marL="7620" marR="7620" marT="7620" marB="0" anchor="b"/>
                </a:tc>
                <a:tc>
                  <a:txBody>
                    <a:bodyPr/>
                    <a:lstStyle/>
                    <a:p>
                      <a:pPr algn="ctr" fontAlgn="b"/>
                      <a:r>
                        <a:rPr lang="en-US" sz="2000" b="1" i="0" u="none" strike="noStrike" dirty="0">
                          <a:solidFill>
                            <a:srgbClr val="5A5959"/>
                          </a:solidFill>
                          <a:effectLst/>
                          <a:latin typeface="+mn-lt"/>
                        </a:rPr>
                        <a:t>25%</a:t>
                      </a:r>
                    </a:p>
                  </a:txBody>
                  <a:tcPr marL="7620" marR="7620" marT="7620" marB="0" anchor="b"/>
                </a:tc>
                <a:tc>
                  <a:txBody>
                    <a:bodyPr/>
                    <a:lstStyle/>
                    <a:p>
                      <a:pPr algn="ctr" fontAlgn="b"/>
                      <a:r>
                        <a:rPr lang="en-US" sz="2000" b="1" i="0" u="none" strike="noStrike" dirty="0">
                          <a:solidFill>
                            <a:srgbClr val="5A5959"/>
                          </a:solidFill>
                          <a:effectLst/>
                          <a:latin typeface="+mn-lt"/>
                        </a:rPr>
                        <a:t>1%</a:t>
                      </a:r>
                    </a:p>
                  </a:txBody>
                  <a:tcPr marL="7620" marR="7620" marT="7620" marB="0" anchor="b"/>
                </a:tc>
                <a:tc>
                  <a:txBody>
                    <a:bodyPr/>
                    <a:lstStyle/>
                    <a:p>
                      <a:pPr algn="ctr" fontAlgn="b"/>
                      <a:r>
                        <a:rPr lang="en-US" sz="2000" b="1" i="0" u="none" strike="noStrike">
                          <a:solidFill>
                            <a:srgbClr val="5A5959"/>
                          </a:solidFill>
                          <a:effectLst/>
                          <a:latin typeface="+mn-lt"/>
                        </a:rPr>
                        <a:t>13%</a:t>
                      </a:r>
                    </a:p>
                  </a:txBody>
                  <a:tcPr marL="7620" marR="7620" marT="7620" marB="0" anchor="b"/>
                </a:tc>
                <a:extLst>
                  <a:ext uri="{0D108BD9-81ED-4DB2-BD59-A6C34878D82A}">
                    <a16:rowId xmlns:a16="http://schemas.microsoft.com/office/drawing/2014/main" val="2565136996"/>
                  </a:ext>
                </a:extLst>
              </a:tr>
              <a:tr h="457099">
                <a:tc>
                  <a:txBody>
                    <a:bodyPr/>
                    <a:lstStyle/>
                    <a:p>
                      <a:pPr algn="l" fontAlgn="b"/>
                      <a:r>
                        <a:rPr lang="en-US" sz="2000" b="1" i="0" u="none" strike="noStrike" dirty="0" err="1">
                          <a:solidFill>
                            <a:schemeClr val="tx1"/>
                          </a:solidFill>
                          <a:effectLst/>
                          <a:latin typeface="+mn-lt"/>
                        </a:rPr>
                        <a:t>Saramabila</a:t>
                      </a:r>
                      <a:endParaRPr lang="en-US" sz="2000" b="1" i="0" u="none" strike="noStrike" dirty="0">
                        <a:solidFill>
                          <a:schemeClr val="tx1"/>
                        </a:solidFill>
                        <a:effectLst/>
                        <a:latin typeface="+mn-lt"/>
                      </a:endParaRPr>
                    </a:p>
                  </a:txBody>
                  <a:tcPr marR="7620" marT="7620" marB="0" anchor="b"/>
                </a:tc>
                <a:tc>
                  <a:txBody>
                    <a:bodyPr/>
                    <a:lstStyle/>
                    <a:p>
                      <a:pPr algn="ctr" fontAlgn="b"/>
                      <a:r>
                        <a:rPr lang="en-US" sz="2000" b="1" i="0" u="none" strike="noStrike" dirty="0">
                          <a:solidFill>
                            <a:srgbClr val="5A5959"/>
                          </a:solidFill>
                          <a:effectLst/>
                          <a:latin typeface="+mn-lt"/>
                        </a:rPr>
                        <a:t>164</a:t>
                      </a:r>
                    </a:p>
                  </a:txBody>
                  <a:tcPr marL="7620" marR="7620" marT="7620" marB="0" anchor="b"/>
                </a:tc>
                <a:tc>
                  <a:txBody>
                    <a:bodyPr/>
                    <a:lstStyle/>
                    <a:p>
                      <a:pPr algn="ctr" fontAlgn="b"/>
                      <a:r>
                        <a:rPr lang="en-US" sz="2000" b="1" i="0" u="none" strike="noStrike" dirty="0">
                          <a:solidFill>
                            <a:srgbClr val="5A5959"/>
                          </a:solidFill>
                          <a:effectLst/>
                          <a:latin typeface="+mn-lt"/>
                        </a:rPr>
                        <a:t>23%</a:t>
                      </a:r>
                    </a:p>
                  </a:txBody>
                  <a:tcPr marL="7620" marR="7620" marT="7620" marB="0" anchor="b"/>
                </a:tc>
                <a:tc>
                  <a:txBody>
                    <a:bodyPr/>
                    <a:lstStyle/>
                    <a:p>
                      <a:pPr algn="ctr" fontAlgn="b"/>
                      <a:r>
                        <a:rPr lang="en-US" sz="2000" b="1" i="0" u="none" strike="noStrike" dirty="0">
                          <a:solidFill>
                            <a:srgbClr val="5A5959"/>
                          </a:solidFill>
                          <a:effectLst/>
                          <a:latin typeface="+mn-lt"/>
                        </a:rPr>
                        <a:t>10%</a:t>
                      </a:r>
                    </a:p>
                  </a:txBody>
                  <a:tcPr marL="7620" marR="7620" marT="7620" marB="0" anchor="b"/>
                </a:tc>
                <a:tc>
                  <a:txBody>
                    <a:bodyPr/>
                    <a:lstStyle/>
                    <a:p>
                      <a:pPr algn="ctr" fontAlgn="b"/>
                      <a:r>
                        <a:rPr lang="en-US" sz="2000" b="1" i="0" u="none" strike="noStrike" dirty="0">
                          <a:solidFill>
                            <a:srgbClr val="5A5959"/>
                          </a:solidFill>
                          <a:effectLst/>
                          <a:latin typeface="+mn-lt"/>
                        </a:rPr>
                        <a:t>0%</a:t>
                      </a:r>
                    </a:p>
                  </a:txBody>
                  <a:tcPr marL="7620" marR="7620" marT="7620" marB="0" anchor="b"/>
                </a:tc>
                <a:tc>
                  <a:txBody>
                    <a:bodyPr/>
                    <a:lstStyle/>
                    <a:p>
                      <a:pPr algn="ctr" fontAlgn="b"/>
                      <a:r>
                        <a:rPr lang="en-US" sz="2000" b="1" i="0" u="none" strike="noStrike" dirty="0">
                          <a:solidFill>
                            <a:srgbClr val="5A5959"/>
                          </a:solidFill>
                          <a:effectLst/>
                          <a:latin typeface="+mn-lt"/>
                        </a:rPr>
                        <a:t>6%</a:t>
                      </a:r>
                    </a:p>
                  </a:txBody>
                  <a:tcPr marL="7620" marR="7620" marT="7620" marB="0" anchor="b"/>
                </a:tc>
                <a:extLst>
                  <a:ext uri="{0D108BD9-81ED-4DB2-BD59-A6C34878D82A}">
                    <a16:rowId xmlns:a16="http://schemas.microsoft.com/office/drawing/2014/main" val="3819675499"/>
                  </a:ext>
                </a:extLst>
              </a:tr>
              <a:tr h="457099">
                <a:tc>
                  <a:txBody>
                    <a:bodyPr/>
                    <a:lstStyle/>
                    <a:p>
                      <a:pPr algn="l" fontAlgn="b"/>
                      <a:r>
                        <a:rPr lang="en-US" sz="2000" b="1" i="0" u="none" strike="noStrike" dirty="0" err="1">
                          <a:solidFill>
                            <a:schemeClr val="tx1"/>
                          </a:solidFill>
                          <a:effectLst/>
                          <a:latin typeface="+mn-lt"/>
                        </a:rPr>
                        <a:t>Fizi</a:t>
                      </a:r>
                      <a:endParaRPr lang="en-US" sz="2000" b="1" i="0" u="none" strike="noStrike" dirty="0">
                        <a:solidFill>
                          <a:schemeClr val="tx1"/>
                        </a:solidFill>
                        <a:effectLst/>
                        <a:latin typeface="+mn-lt"/>
                      </a:endParaRPr>
                    </a:p>
                  </a:txBody>
                  <a:tcPr marR="7620" marT="7620" marB="0" anchor="b"/>
                </a:tc>
                <a:tc>
                  <a:txBody>
                    <a:bodyPr/>
                    <a:lstStyle/>
                    <a:p>
                      <a:pPr algn="ctr" fontAlgn="b"/>
                      <a:r>
                        <a:rPr lang="en-US" sz="2000" b="1" i="0" u="none" strike="noStrike">
                          <a:solidFill>
                            <a:srgbClr val="5A5959"/>
                          </a:solidFill>
                          <a:effectLst/>
                          <a:latin typeface="+mn-lt"/>
                        </a:rPr>
                        <a:t>214</a:t>
                      </a:r>
                    </a:p>
                  </a:txBody>
                  <a:tcPr marL="7620" marR="7620" marT="7620" marB="0" anchor="b"/>
                </a:tc>
                <a:tc>
                  <a:txBody>
                    <a:bodyPr/>
                    <a:lstStyle/>
                    <a:p>
                      <a:pPr algn="ctr" fontAlgn="b"/>
                      <a:r>
                        <a:rPr lang="en-US" sz="2000" b="1" i="0" u="none" strike="noStrike" dirty="0">
                          <a:solidFill>
                            <a:srgbClr val="5A5959"/>
                          </a:solidFill>
                          <a:effectLst/>
                          <a:latin typeface="+mn-lt"/>
                        </a:rPr>
                        <a:t>11%</a:t>
                      </a:r>
                    </a:p>
                  </a:txBody>
                  <a:tcPr marL="7620" marR="7620" marT="7620" marB="0" anchor="b"/>
                </a:tc>
                <a:tc>
                  <a:txBody>
                    <a:bodyPr/>
                    <a:lstStyle/>
                    <a:p>
                      <a:pPr algn="ctr" fontAlgn="b"/>
                      <a:r>
                        <a:rPr lang="en-US" sz="2000" b="1" i="0" u="none" strike="noStrike" dirty="0">
                          <a:solidFill>
                            <a:srgbClr val="5A5959"/>
                          </a:solidFill>
                          <a:effectLst/>
                          <a:latin typeface="+mn-lt"/>
                        </a:rPr>
                        <a:t>5%</a:t>
                      </a:r>
                    </a:p>
                  </a:txBody>
                  <a:tcPr marL="7620" marR="7620" marT="7620" marB="0" anchor="b"/>
                </a:tc>
                <a:tc>
                  <a:txBody>
                    <a:bodyPr/>
                    <a:lstStyle/>
                    <a:p>
                      <a:pPr algn="ctr" fontAlgn="b"/>
                      <a:r>
                        <a:rPr lang="en-US" sz="2000" b="1" i="0" u="none" strike="noStrike" dirty="0">
                          <a:solidFill>
                            <a:srgbClr val="5A5959"/>
                          </a:solidFill>
                          <a:effectLst/>
                          <a:latin typeface="+mn-lt"/>
                        </a:rPr>
                        <a:t>3%</a:t>
                      </a:r>
                    </a:p>
                  </a:txBody>
                  <a:tcPr marL="7620" marR="7620" marT="7620" marB="0" anchor="b"/>
                </a:tc>
                <a:tc>
                  <a:txBody>
                    <a:bodyPr/>
                    <a:lstStyle/>
                    <a:p>
                      <a:pPr algn="ctr" fontAlgn="b"/>
                      <a:r>
                        <a:rPr lang="en-US" sz="2000" b="1" i="0" u="none" strike="noStrike" dirty="0">
                          <a:solidFill>
                            <a:srgbClr val="5A5959"/>
                          </a:solidFill>
                          <a:effectLst/>
                          <a:latin typeface="+mn-lt"/>
                        </a:rPr>
                        <a:t>24%</a:t>
                      </a:r>
                    </a:p>
                  </a:txBody>
                  <a:tcPr marL="7620" marR="7620" marT="7620" marB="0" anchor="b"/>
                </a:tc>
                <a:extLst>
                  <a:ext uri="{0D108BD9-81ED-4DB2-BD59-A6C34878D82A}">
                    <a16:rowId xmlns:a16="http://schemas.microsoft.com/office/drawing/2014/main" val="1846135089"/>
                  </a:ext>
                </a:extLst>
              </a:tr>
              <a:tr h="457099">
                <a:tc>
                  <a:txBody>
                    <a:bodyPr/>
                    <a:lstStyle/>
                    <a:p>
                      <a:pPr algn="l" fontAlgn="b"/>
                      <a:r>
                        <a:rPr lang="en-US" sz="2000" b="1" i="0" u="none" strike="noStrike" dirty="0" err="1">
                          <a:solidFill>
                            <a:schemeClr val="tx1"/>
                          </a:solidFill>
                          <a:effectLst/>
                          <a:latin typeface="+mn-lt"/>
                        </a:rPr>
                        <a:t>Kalehe</a:t>
                      </a:r>
                      <a:endParaRPr lang="en-US" sz="2000" b="1" i="0" u="none" strike="noStrike" dirty="0">
                        <a:solidFill>
                          <a:schemeClr val="tx1"/>
                        </a:solidFill>
                        <a:effectLst/>
                        <a:latin typeface="+mn-lt"/>
                      </a:endParaRPr>
                    </a:p>
                  </a:txBody>
                  <a:tcPr marR="7620" marT="7620" marB="0" anchor="b"/>
                </a:tc>
                <a:tc>
                  <a:txBody>
                    <a:bodyPr/>
                    <a:lstStyle/>
                    <a:p>
                      <a:pPr algn="ctr" fontAlgn="b"/>
                      <a:r>
                        <a:rPr lang="en-US" sz="2000" b="1" i="0" u="none" strike="noStrike">
                          <a:solidFill>
                            <a:srgbClr val="5A5959"/>
                          </a:solidFill>
                          <a:effectLst/>
                          <a:latin typeface="+mn-lt"/>
                        </a:rPr>
                        <a:t>158</a:t>
                      </a:r>
                    </a:p>
                  </a:txBody>
                  <a:tcPr marL="7620" marR="7620" marT="7620" marB="0" anchor="b"/>
                </a:tc>
                <a:tc>
                  <a:txBody>
                    <a:bodyPr/>
                    <a:lstStyle/>
                    <a:p>
                      <a:pPr algn="ctr" fontAlgn="b"/>
                      <a:r>
                        <a:rPr lang="en-US" sz="2000" b="1" i="0" u="none" strike="noStrike" dirty="0">
                          <a:solidFill>
                            <a:srgbClr val="5A5959"/>
                          </a:solidFill>
                          <a:effectLst/>
                          <a:latin typeface="+mn-lt"/>
                        </a:rPr>
                        <a:t>27%</a:t>
                      </a:r>
                    </a:p>
                  </a:txBody>
                  <a:tcPr marL="7620" marR="7620" marT="7620" marB="0" anchor="b"/>
                </a:tc>
                <a:tc>
                  <a:txBody>
                    <a:bodyPr/>
                    <a:lstStyle/>
                    <a:p>
                      <a:pPr algn="ctr" fontAlgn="b"/>
                      <a:r>
                        <a:rPr lang="en-US" sz="2000" b="1" i="0" u="none" strike="noStrike" dirty="0">
                          <a:solidFill>
                            <a:srgbClr val="5A5959"/>
                          </a:solidFill>
                          <a:effectLst/>
                          <a:latin typeface="+mn-lt"/>
                        </a:rPr>
                        <a:t>14%</a:t>
                      </a:r>
                    </a:p>
                  </a:txBody>
                  <a:tcPr marL="7620" marR="7620" marT="7620" marB="0" anchor="b"/>
                </a:tc>
                <a:tc>
                  <a:txBody>
                    <a:bodyPr/>
                    <a:lstStyle/>
                    <a:p>
                      <a:pPr algn="ctr" fontAlgn="b"/>
                      <a:r>
                        <a:rPr lang="en-US" sz="2000" b="1" i="0" u="none" strike="noStrike" dirty="0">
                          <a:solidFill>
                            <a:srgbClr val="5A5959"/>
                          </a:solidFill>
                          <a:effectLst/>
                          <a:latin typeface="+mn-lt"/>
                        </a:rPr>
                        <a:t>11%</a:t>
                      </a:r>
                    </a:p>
                  </a:txBody>
                  <a:tcPr marL="7620" marR="7620" marT="7620" marB="0" anchor="b"/>
                </a:tc>
                <a:tc>
                  <a:txBody>
                    <a:bodyPr/>
                    <a:lstStyle/>
                    <a:p>
                      <a:pPr algn="ctr" fontAlgn="b"/>
                      <a:r>
                        <a:rPr lang="en-US" sz="2000" b="1" i="0" u="none" strike="noStrike" dirty="0">
                          <a:solidFill>
                            <a:srgbClr val="5A5959"/>
                          </a:solidFill>
                          <a:effectLst/>
                          <a:latin typeface="+mn-lt"/>
                        </a:rPr>
                        <a:t>15%</a:t>
                      </a:r>
                    </a:p>
                  </a:txBody>
                  <a:tcPr marL="7620" marR="7620" marT="7620" marB="0" anchor="b"/>
                </a:tc>
                <a:extLst>
                  <a:ext uri="{0D108BD9-81ED-4DB2-BD59-A6C34878D82A}">
                    <a16:rowId xmlns:a16="http://schemas.microsoft.com/office/drawing/2014/main" val="785497355"/>
                  </a:ext>
                </a:extLst>
              </a:tr>
              <a:tr h="457099">
                <a:tc>
                  <a:txBody>
                    <a:bodyPr/>
                    <a:lstStyle/>
                    <a:p>
                      <a:pPr algn="l" fontAlgn="b"/>
                      <a:r>
                        <a:rPr lang="en-US" sz="2000" b="1" i="0" u="none" strike="noStrike" dirty="0" err="1">
                          <a:solidFill>
                            <a:schemeClr val="tx1"/>
                          </a:solidFill>
                          <a:effectLst/>
                          <a:latin typeface="+mn-lt"/>
                        </a:rPr>
                        <a:t>Kimbi</a:t>
                      </a:r>
                      <a:r>
                        <a:rPr lang="en-US" sz="2000" b="1" i="0" u="none" strike="noStrike" baseline="0" dirty="0">
                          <a:solidFill>
                            <a:schemeClr val="tx1"/>
                          </a:solidFill>
                          <a:effectLst/>
                          <a:latin typeface="+mn-lt"/>
                        </a:rPr>
                        <a:t> </a:t>
                      </a:r>
                      <a:r>
                        <a:rPr lang="en-US" sz="2000" b="1" i="0" u="none" strike="noStrike" baseline="0" dirty="0" err="1">
                          <a:solidFill>
                            <a:schemeClr val="tx1"/>
                          </a:solidFill>
                          <a:effectLst/>
                          <a:latin typeface="+mn-lt"/>
                        </a:rPr>
                        <a:t>L</a:t>
                      </a:r>
                      <a:r>
                        <a:rPr lang="en-US" sz="2000" b="1" i="0" u="none" strike="noStrike" dirty="0" err="1">
                          <a:solidFill>
                            <a:schemeClr val="tx1"/>
                          </a:solidFill>
                          <a:effectLst/>
                          <a:latin typeface="+mn-lt"/>
                        </a:rPr>
                        <a:t>ulenge</a:t>
                      </a:r>
                      <a:endParaRPr lang="en-US" sz="2000" b="1" i="0" u="none" strike="noStrike" dirty="0">
                        <a:solidFill>
                          <a:schemeClr val="tx1"/>
                        </a:solidFill>
                        <a:effectLst/>
                        <a:latin typeface="+mn-lt"/>
                      </a:endParaRPr>
                    </a:p>
                  </a:txBody>
                  <a:tcPr marR="7620" marT="7620" marB="0" anchor="b"/>
                </a:tc>
                <a:tc>
                  <a:txBody>
                    <a:bodyPr/>
                    <a:lstStyle/>
                    <a:p>
                      <a:pPr algn="ctr" fontAlgn="b"/>
                      <a:r>
                        <a:rPr lang="en-US" sz="2000" b="1" i="0" u="none" strike="noStrike">
                          <a:solidFill>
                            <a:srgbClr val="5A5959"/>
                          </a:solidFill>
                          <a:effectLst/>
                          <a:latin typeface="+mn-lt"/>
                        </a:rPr>
                        <a:t>139</a:t>
                      </a:r>
                    </a:p>
                  </a:txBody>
                  <a:tcPr marL="7620" marR="7620" marT="7620" marB="0" anchor="b"/>
                </a:tc>
                <a:tc>
                  <a:txBody>
                    <a:bodyPr/>
                    <a:lstStyle/>
                    <a:p>
                      <a:pPr algn="ctr" fontAlgn="b"/>
                      <a:r>
                        <a:rPr lang="en-US" sz="2000" b="1" i="0" u="none" strike="noStrike" dirty="0">
                          <a:solidFill>
                            <a:srgbClr val="5A5959"/>
                          </a:solidFill>
                          <a:effectLst/>
                          <a:latin typeface="+mn-lt"/>
                        </a:rPr>
                        <a:t>19%</a:t>
                      </a:r>
                    </a:p>
                  </a:txBody>
                  <a:tcPr marL="7620" marR="7620" marT="7620" marB="0" anchor="b"/>
                </a:tc>
                <a:tc>
                  <a:txBody>
                    <a:bodyPr/>
                    <a:lstStyle/>
                    <a:p>
                      <a:pPr algn="ctr" fontAlgn="b"/>
                      <a:r>
                        <a:rPr lang="en-US" sz="2000" b="1" i="0" u="none" strike="noStrike" dirty="0">
                          <a:solidFill>
                            <a:srgbClr val="5A5959"/>
                          </a:solidFill>
                          <a:effectLst/>
                          <a:latin typeface="+mn-lt"/>
                        </a:rPr>
                        <a:t>6%</a:t>
                      </a:r>
                    </a:p>
                  </a:txBody>
                  <a:tcPr marL="7620" marR="7620" marT="7620" marB="0" anchor="b"/>
                </a:tc>
                <a:tc>
                  <a:txBody>
                    <a:bodyPr/>
                    <a:lstStyle/>
                    <a:p>
                      <a:pPr algn="ctr" fontAlgn="b"/>
                      <a:r>
                        <a:rPr lang="en-US" sz="2000" b="1" i="0" u="none" strike="noStrike" dirty="0">
                          <a:solidFill>
                            <a:srgbClr val="5A5959"/>
                          </a:solidFill>
                          <a:effectLst/>
                          <a:latin typeface="+mn-lt"/>
                        </a:rPr>
                        <a:t>2%</a:t>
                      </a:r>
                    </a:p>
                  </a:txBody>
                  <a:tcPr marL="7620" marR="7620" marT="7620" marB="0" anchor="b"/>
                </a:tc>
                <a:tc>
                  <a:txBody>
                    <a:bodyPr/>
                    <a:lstStyle/>
                    <a:p>
                      <a:pPr algn="ctr" fontAlgn="b"/>
                      <a:r>
                        <a:rPr lang="en-US" sz="2000" b="1" i="0" u="none" strike="noStrike" dirty="0">
                          <a:solidFill>
                            <a:srgbClr val="5A5959"/>
                          </a:solidFill>
                          <a:effectLst/>
                          <a:latin typeface="+mn-lt"/>
                        </a:rPr>
                        <a:t>26%</a:t>
                      </a:r>
                    </a:p>
                  </a:txBody>
                  <a:tcPr marL="7620" marR="7620" marT="7620" marB="0" anchor="b"/>
                </a:tc>
                <a:extLst>
                  <a:ext uri="{0D108BD9-81ED-4DB2-BD59-A6C34878D82A}">
                    <a16:rowId xmlns:a16="http://schemas.microsoft.com/office/drawing/2014/main" val="2556605034"/>
                  </a:ext>
                </a:extLst>
              </a:tr>
              <a:tr h="457099">
                <a:tc>
                  <a:txBody>
                    <a:bodyPr/>
                    <a:lstStyle/>
                    <a:p>
                      <a:pPr algn="l" fontAlgn="b"/>
                      <a:r>
                        <a:rPr lang="en-US" sz="2000" b="1" i="0" u="none" strike="noStrike" dirty="0" err="1">
                          <a:solidFill>
                            <a:schemeClr val="tx1"/>
                          </a:solidFill>
                          <a:effectLst/>
                          <a:latin typeface="+mn-lt"/>
                        </a:rPr>
                        <a:t>Nundu</a:t>
                      </a:r>
                      <a:endParaRPr lang="en-US" sz="2000" b="1" i="0" u="none" strike="noStrike" dirty="0">
                        <a:solidFill>
                          <a:schemeClr val="tx1"/>
                        </a:solidFill>
                        <a:effectLst/>
                        <a:latin typeface="+mn-lt"/>
                      </a:endParaRPr>
                    </a:p>
                  </a:txBody>
                  <a:tcPr marR="7620" marT="7620" marB="0" anchor="b"/>
                </a:tc>
                <a:tc>
                  <a:txBody>
                    <a:bodyPr/>
                    <a:lstStyle/>
                    <a:p>
                      <a:pPr algn="ctr" fontAlgn="b"/>
                      <a:r>
                        <a:rPr lang="en-US" sz="2000" b="1" i="0" u="none" strike="noStrike">
                          <a:solidFill>
                            <a:srgbClr val="5A5959"/>
                          </a:solidFill>
                          <a:effectLst/>
                          <a:latin typeface="+mn-lt"/>
                        </a:rPr>
                        <a:t>159</a:t>
                      </a:r>
                    </a:p>
                  </a:txBody>
                  <a:tcPr marL="7620" marR="7620" marT="7620" marB="0" anchor="b"/>
                </a:tc>
                <a:tc>
                  <a:txBody>
                    <a:bodyPr/>
                    <a:lstStyle/>
                    <a:p>
                      <a:pPr algn="ctr" fontAlgn="b"/>
                      <a:r>
                        <a:rPr lang="en-US" sz="2000" b="1" i="0" u="none" strike="noStrike">
                          <a:solidFill>
                            <a:srgbClr val="5A5959"/>
                          </a:solidFill>
                          <a:effectLst/>
                          <a:latin typeface="+mn-lt"/>
                        </a:rPr>
                        <a:t>30%</a:t>
                      </a:r>
                    </a:p>
                  </a:txBody>
                  <a:tcPr marL="7620" marR="7620" marT="7620" marB="0" anchor="b"/>
                </a:tc>
                <a:tc>
                  <a:txBody>
                    <a:bodyPr/>
                    <a:lstStyle/>
                    <a:p>
                      <a:pPr algn="ctr" fontAlgn="b"/>
                      <a:r>
                        <a:rPr lang="en-US" sz="2000" b="1" i="0" u="none" strike="noStrike" dirty="0">
                          <a:solidFill>
                            <a:srgbClr val="5A5959"/>
                          </a:solidFill>
                          <a:effectLst/>
                          <a:latin typeface="+mn-lt"/>
                        </a:rPr>
                        <a:t>9%</a:t>
                      </a:r>
                    </a:p>
                  </a:txBody>
                  <a:tcPr marL="7620" marR="7620" marT="7620" marB="0" anchor="b"/>
                </a:tc>
                <a:tc>
                  <a:txBody>
                    <a:bodyPr/>
                    <a:lstStyle/>
                    <a:p>
                      <a:pPr algn="ctr" fontAlgn="b"/>
                      <a:r>
                        <a:rPr lang="en-US" sz="2000" b="1" i="0" u="none" strike="noStrike" dirty="0">
                          <a:solidFill>
                            <a:srgbClr val="5A5959"/>
                          </a:solidFill>
                          <a:effectLst/>
                          <a:latin typeface="+mn-lt"/>
                        </a:rPr>
                        <a:t>8%</a:t>
                      </a:r>
                    </a:p>
                  </a:txBody>
                  <a:tcPr marL="7620" marR="7620" marT="7620" marB="0" anchor="b"/>
                </a:tc>
                <a:tc>
                  <a:txBody>
                    <a:bodyPr/>
                    <a:lstStyle/>
                    <a:p>
                      <a:pPr algn="ctr" fontAlgn="b"/>
                      <a:r>
                        <a:rPr lang="en-US" sz="2000" b="1" i="0" u="none" strike="noStrike" dirty="0">
                          <a:solidFill>
                            <a:srgbClr val="5A5959"/>
                          </a:solidFill>
                          <a:effectLst/>
                          <a:latin typeface="+mn-lt"/>
                        </a:rPr>
                        <a:t>19%</a:t>
                      </a:r>
                    </a:p>
                  </a:txBody>
                  <a:tcPr marL="7620" marR="7620" marT="7620" marB="0" anchor="b"/>
                </a:tc>
                <a:extLst>
                  <a:ext uri="{0D108BD9-81ED-4DB2-BD59-A6C34878D82A}">
                    <a16:rowId xmlns:a16="http://schemas.microsoft.com/office/drawing/2014/main" val="1688375582"/>
                  </a:ext>
                </a:extLst>
              </a:tr>
              <a:tr h="457099">
                <a:tc>
                  <a:txBody>
                    <a:bodyPr/>
                    <a:lstStyle/>
                    <a:p>
                      <a:pPr algn="l" fontAlgn="b"/>
                      <a:r>
                        <a:rPr lang="en-US" sz="2000" b="1" i="0" u="none" strike="noStrike" dirty="0" err="1">
                          <a:solidFill>
                            <a:schemeClr val="tx1"/>
                          </a:solidFill>
                          <a:effectLst/>
                          <a:latin typeface="+mn-lt"/>
                        </a:rPr>
                        <a:t>Shabunda</a:t>
                      </a:r>
                      <a:endParaRPr lang="en-US" sz="2000" b="1" i="0" u="none" strike="noStrike" dirty="0">
                        <a:solidFill>
                          <a:schemeClr val="tx1"/>
                        </a:solidFill>
                        <a:effectLst/>
                        <a:latin typeface="+mn-lt"/>
                      </a:endParaRPr>
                    </a:p>
                  </a:txBody>
                  <a:tcPr marR="7620" marT="7620" marB="0" anchor="b"/>
                </a:tc>
                <a:tc>
                  <a:txBody>
                    <a:bodyPr/>
                    <a:lstStyle/>
                    <a:p>
                      <a:pPr algn="ctr" fontAlgn="b"/>
                      <a:r>
                        <a:rPr lang="en-US" sz="2000" b="1" i="0" u="none" strike="noStrike">
                          <a:solidFill>
                            <a:srgbClr val="5A5959"/>
                          </a:solidFill>
                          <a:effectLst/>
                          <a:latin typeface="+mn-lt"/>
                        </a:rPr>
                        <a:t>123</a:t>
                      </a:r>
                    </a:p>
                  </a:txBody>
                  <a:tcPr marL="7620" marR="7620" marT="7620" marB="0" anchor="b"/>
                </a:tc>
                <a:tc>
                  <a:txBody>
                    <a:bodyPr/>
                    <a:lstStyle/>
                    <a:p>
                      <a:pPr algn="ctr" fontAlgn="b"/>
                      <a:r>
                        <a:rPr lang="en-US" sz="2000" b="1" i="0" u="none" strike="noStrike">
                          <a:solidFill>
                            <a:srgbClr val="5A5959"/>
                          </a:solidFill>
                          <a:effectLst/>
                          <a:latin typeface="+mn-lt"/>
                        </a:rPr>
                        <a:t>7%</a:t>
                      </a:r>
                    </a:p>
                  </a:txBody>
                  <a:tcPr marL="7620" marR="7620" marT="7620" marB="0" anchor="b"/>
                </a:tc>
                <a:tc>
                  <a:txBody>
                    <a:bodyPr/>
                    <a:lstStyle/>
                    <a:p>
                      <a:pPr algn="ctr" fontAlgn="b"/>
                      <a:r>
                        <a:rPr lang="en-US" sz="2000" b="1" i="0" u="none" strike="noStrike" dirty="0">
                          <a:solidFill>
                            <a:srgbClr val="5A5959"/>
                          </a:solidFill>
                          <a:effectLst/>
                          <a:latin typeface="+mn-lt"/>
                        </a:rPr>
                        <a:t>8%</a:t>
                      </a:r>
                    </a:p>
                  </a:txBody>
                  <a:tcPr marL="7620" marR="7620" marT="7620" marB="0" anchor="b"/>
                </a:tc>
                <a:tc>
                  <a:txBody>
                    <a:bodyPr/>
                    <a:lstStyle/>
                    <a:p>
                      <a:pPr algn="ctr" fontAlgn="b"/>
                      <a:r>
                        <a:rPr lang="en-US" sz="2000" b="1" i="0" u="none" strike="noStrike" dirty="0">
                          <a:solidFill>
                            <a:srgbClr val="5A5959"/>
                          </a:solidFill>
                          <a:effectLst/>
                          <a:latin typeface="+mn-lt"/>
                        </a:rPr>
                        <a:t>4%</a:t>
                      </a:r>
                    </a:p>
                  </a:txBody>
                  <a:tcPr marL="7620" marR="7620" marT="7620" marB="0" anchor="b"/>
                </a:tc>
                <a:tc>
                  <a:txBody>
                    <a:bodyPr/>
                    <a:lstStyle/>
                    <a:p>
                      <a:pPr algn="ctr" fontAlgn="b"/>
                      <a:r>
                        <a:rPr lang="en-US" sz="2000" b="1" i="0" u="none" strike="noStrike" dirty="0">
                          <a:solidFill>
                            <a:srgbClr val="5A5959"/>
                          </a:solidFill>
                          <a:effectLst/>
                          <a:latin typeface="+mn-lt"/>
                        </a:rPr>
                        <a:t>24%</a:t>
                      </a:r>
                    </a:p>
                  </a:txBody>
                  <a:tcPr marL="7620" marR="7620" marT="7620" marB="0" anchor="b"/>
                </a:tc>
                <a:extLst>
                  <a:ext uri="{0D108BD9-81ED-4DB2-BD59-A6C34878D82A}">
                    <a16:rowId xmlns:a16="http://schemas.microsoft.com/office/drawing/2014/main" val="2245316910"/>
                  </a:ext>
                </a:extLst>
              </a:tr>
              <a:tr h="457099">
                <a:tc>
                  <a:txBody>
                    <a:bodyPr/>
                    <a:lstStyle/>
                    <a:p>
                      <a:pPr algn="l" fontAlgn="b"/>
                      <a:r>
                        <a:rPr lang="en-US" sz="2000" b="1" i="0" u="none" strike="noStrike" dirty="0" err="1">
                          <a:solidFill>
                            <a:schemeClr val="tx1"/>
                          </a:solidFill>
                          <a:effectLst/>
                          <a:latin typeface="+mn-lt"/>
                        </a:rPr>
                        <a:t>Uvira</a:t>
                      </a:r>
                      <a:endParaRPr lang="en-US" sz="2000" b="1" i="0" u="none" strike="noStrike" dirty="0">
                        <a:solidFill>
                          <a:schemeClr val="tx1"/>
                        </a:solidFill>
                        <a:effectLst/>
                        <a:latin typeface="+mn-lt"/>
                      </a:endParaRPr>
                    </a:p>
                  </a:txBody>
                  <a:tcPr marR="7620" marT="7620" marB="0" anchor="b"/>
                </a:tc>
                <a:tc>
                  <a:txBody>
                    <a:bodyPr/>
                    <a:lstStyle/>
                    <a:p>
                      <a:pPr algn="ctr" fontAlgn="b"/>
                      <a:r>
                        <a:rPr lang="en-US" sz="2000" b="1" i="0" u="none" strike="noStrike" dirty="0">
                          <a:solidFill>
                            <a:srgbClr val="5A5959"/>
                          </a:solidFill>
                          <a:effectLst/>
                          <a:latin typeface="+mn-lt"/>
                        </a:rPr>
                        <a:t>368</a:t>
                      </a:r>
                    </a:p>
                  </a:txBody>
                  <a:tcPr marL="7620" marR="7620" marT="7620" marB="0" anchor="b"/>
                </a:tc>
                <a:tc>
                  <a:txBody>
                    <a:bodyPr/>
                    <a:lstStyle/>
                    <a:p>
                      <a:pPr algn="ctr" fontAlgn="b"/>
                      <a:r>
                        <a:rPr lang="en-US" sz="2000" b="1" i="0" u="none" strike="noStrike" dirty="0">
                          <a:solidFill>
                            <a:srgbClr val="5A5959"/>
                          </a:solidFill>
                          <a:effectLst/>
                          <a:latin typeface="+mn-lt"/>
                        </a:rPr>
                        <a:t>21%</a:t>
                      </a:r>
                    </a:p>
                  </a:txBody>
                  <a:tcPr marL="7620" marR="7620" marT="7620" marB="0" anchor="b"/>
                </a:tc>
                <a:tc>
                  <a:txBody>
                    <a:bodyPr/>
                    <a:lstStyle/>
                    <a:p>
                      <a:pPr algn="ctr" fontAlgn="b"/>
                      <a:r>
                        <a:rPr lang="en-US" sz="2000" b="1" i="0" u="none" strike="noStrike" dirty="0">
                          <a:solidFill>
                            <a:srgbClr val="5A5959"/>
                          </a:solidFill>
                          <a:effectLst/>
                          <a:latin typeface="+mn-lt"/>
                        </a:rPr>
                        <a:t>6%</a:t>
                      </a:r>
                    </a:p>
                  </a:txBody>
                  <a:tcPr marL="7620" marR="7620" marT="7620" marB="0" anchor="b"/>
                </a:tc>
                <a:tc>
                  <a:txBody>
                    <a:bodyPr/>
                    <a:lstStyle/>
                    <a:p>
                      <a:pPr algn="ctr" fontAlgn="b"/>
                      <a:r>
                        <a:rPr lang="en-US" sz="2000" b="1" i="0" u="none" strike="noStrike" dirty="0">
                          <a:solidFill>
                            <a:srgbClr val="5A5959"/>
                          </a:solidFill>
                          <a:effectLst/>
                          <a:latin typeface="+mn-lt"/>
                        </a:rPr>
                        <a:t>6%</a:t>
                      </a:r>
                    </a:p>
                  </a:txBody>
                  <a:tcPr marL="7620" marR="7620" marT="7620" marB="0" anchor="b"/>
                </a:tc>
                <a:tc>
                  <a:txBody>
                    <a:bodyPr/>
                    <a:lstStyle/>
                    <a:p>
                      <a:pPr algn="ctr" fontAlgn="b"/>
                      <a:r>
                        <a:rPr lang="en-US" sz="2000" b="1" i="0" u="none" strike="noStrike" dirty="0">
                          <a:solidFill>
                            <a:srgbClr val="5A5959"/>
                          </a:solidFill>
                          <a:effectLst/>
                          <a:latin typeface="+mn-lt"/>
                        </a:rPr>
                        <a:t>27%</a:t>
                      </a:r>
                    </a:p>
                  </a:txBody>
                  <a:tcPr marL="7620" marR="7620" marT="7620" marB="0" anchor="b"/>
                </a:tc>
                <a:extLst>
                  <a:ext uri="{0D108BD9-81ED-4DB2-BD59-A6C34878D82A}">
                    <a16:rowId xmlns:a16="http://schemas.microsoft.com/office/drawing/2014/main" val="461566311"/>
                  </a:ext>
                </a:extLst>
              </a:tr>
            </a:tbl>
          </a:graphicData>
        </a:graphic>
      </p:graphicFrame>
      <p:sp>
        <p:nvSpPr>
          <p:cNvPr id="3" name="TextBox 2"/>
          <p:cNvSpPr txBox="1"/>
          <p:nvPr/>
        </p:nvSpPr>
        <p:spPr>
          <a:xfrm>
            <a:off x="233756" y="712408"/>
            <a:ext cx="8141759" cy="1015663"/>
          </a:xfrm>
          <a:prstGeom prst="rect">
            <a:avLst/>
          </a:prstGeom>
          <a:noFill/>
        </p:spPr>
        <p:txBody>
          <a:bodyPr wrap="square" rtlCol="0">
            <a:spAutoFit/>
          </a:bodyPr>
          <a:lstStyle/>
          <a:p>
            <a:pPr algn="just"/>
            <a:r>
              <a:rPr lang="fr-FR" sz="2000" b="1" dirty="0">
                <a:solidFill>
                  <a:srgbClr val="5A5959"/>
                </a:solidFill>
              </a:rPr>
              <a:t>Nombre total d’écoles (fonctionnelles ou non), proportion d’écoles signalées détruites ou endommagées suite au conflit, proportion d’écoles ayant accès à un point d’eau aménagé et des latrines adéquates, par Zone de santé : </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2352264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6098" y="808368"/>
            <a:ext cx="5985727" cy="6049632"/>
          </a:xfrm>
          <a:prstGeom prst="rect">
            <a:avLst/>
          </a:prstGeom>
        </p:spPr>
      </p:pic>
      <p:sp>
        <p:nvSpPr>
          <p:cNvPr id="14" name="Titre 1"/>
          <p:cNvSpPr>
            <a:spLocks noGrp="1"/>
          </p:cNvSpPr>
          <p:nvPr>
            <p:ph type="title"/>
          </p:nvPr>
        </p:nvSpPr>
        <p:spPr>
          <a:xfrm>
            <a:off x="205602" y="135340"/>
            <a:ext cx="8157348" cy="673028"/>
          </a:xfrm>
        </p:spPr>
        <p:txBody>
          <a:bodyPr>
            <a:normAutofit fontScale="90000"/>
          </a:bodyPr>
          <a:lstStyle/>
          <a:p>
            <a:r>
              <a:rPr lang="fr-FR" sz="3600" b="0" dirty="0"/>
              <a:t>Carte des provinces anciennement L3 et provinces couvertes par les évaluations depuis début 2018</a:t>
            </a:r>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27066649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
          <p:cNvSpPr>
            <a:spLocks noChangeArrowheads="1"/>
          </p:cNvSpPr>
          <p:nvPr/>
        </p:nvSpPr>
        <p:spPr bwMode="auto">
          <a:xfrm>
            <a:off x="0" y="0"/>
            <a:ext cx="9144000" cy="6188075"/>
          </a:xfrm>
          <a:prstGeom prst="rect">
            <a:avLst/>
          </a:prstGeom>
          <a:noFill/>
          <a:ln>
            <a:noFill/>
          </a:ln>
          <a:extLst/>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defRPr/>
            </a:pPr>
            <a:endParaRPr lang="fr-CH" altLang="en-US" sz="2400" dirty="0"/>
          </a:p>
        </p:txBody>
      </p:sp>
      <p:sp>
        <p:nvSpPr>
          <p:cNvPr id="4102" name="Rectangle 11"/>
          <p:cNvSpPr>
            <a:spLocks noGrp="1" noChangeArrowheads="1"/>
          </p:cNvSpPr>
          <p:nvPr>
            <p:ph type="ctrTitle"/>
          </p:nvPr>
        </p:nvSpPr>
        <p:spPr>
          <a:xfrm>
            <a:off x="714375" y="2052638"/>
            <a:ext cx="7962899" cy="1216025"/>
          </a:xfrm>
        </p:spPr>
        <p:txBody>
          <a:bodyPr>
            <a:noAutofit/>
          </a:bodyPr>
          <a:lstStyle/>
          <a:p>
            <a:pPr algn="ctr">
              <a:lnSpc>
                <a:spcPct val="80000"/>
              </a:lnSpc>
              <a:defRPr/>
            </a:pPr>
            <a:r>
              <a:rPr lang="fr-FR" altLang="en-US" cap="small" noProof="0" dirty="0">
                <a:solidFill>
                  <a:schemeClr val="bg2">
                    <a:lumMod val="50000"/>
                  </a:schemeClr>
                </a:solidFill>
              </a:rPr>
              <a:t>3. 4. Accès au marchés</a:t>
            </a:r>
          </a:p>
        </p:txBody>
      </p:sp>
      <p:sp>
        <p:nvSpPr>
          <p:cNvPr id="6" name="Rectangle 5"/>
          <p:cNvSpPr/>
          <p:nvPr/>
        </p:nvSpPr>
        <p:spPr>
          <a:xfrm>
            <a:off x="1589088" y="3514725"/>
            <a:ext cx="5875337" cy="15875"/>
          </a:xfrm>
          <a:prstGeom prst="rect">
            <a:avLst/>
          </a:prstGeom>
          <a:solidFill>
            <a:schemeClr val="tx2">
              <a:lumMod val="50000"/>
              <a:lumOff val="50000"/>
            </a:schemeClr>
          </a:solidFill>
          <a:ln>
            <a:solidFill>
              <a:schemeClr val="tx2">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fr-CH"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7137" y="6397879"/>
            <a:ext cx="2364673" cy="415416"/>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8422" y="6356149"/>
            <a:ext cx="1260453" cy="457146"/>
          </a:xfrm>
          <a:prstGeom prst="rect">
            <a:avLst/>
          </a:prstGeom>
        </p:spPr>
      </p:pic>
    </p:spTree>
    <p:extLst>
      <p:ext uri="{BB962C8B-B14F-4D97-AF65-F5344CB8AC3E}">
        <p14:creationId xmlns:p14="http://schemas.microsoft.com/office/powerpoint/2010/main" val="25928985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0" noProof="0" dirty="0"/>
              <a:t>Accès aux marchés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05173496"/>
              </p:ext>
            </p:extLst>
          </p:nvPr>
        </p:nvGraphicFramePr>
        <p:xfrm>
          <a:off x="233756" y="2188956"/>
          <a:ext cx="7948612" cy="4175760"/>
        </p:xfrm>
        <a:graphic>
          <a:graphicData uri="http://schemas.openxmlformats.org/drawingml/2006/table">
            <a:tbl>
              <a:tblPr firstRow="1" bandRow="1">
                <a:tableStyleId>{5C22544A-7EE6-4342-B048-85BDC9FD1C3A}</a:tableStyleId>
              </a:tblPr>
              <a:tblGrid>
                <a:gridCol w="1987153">
                  <a:extLst>
                    <a:ext uri="{9D8B030D-6E8A-4147-A177-3AD203B41FA5}">
                      <a16:colId xmlns:a16="http://schemas.microsoft.com/office/drawing/2014/main" val="1933785077"/>
                    </a:ext>
                  </a:extLst>
                </a:gridCol>
                <a:gridCol w="1987153">
                  <a:extLst>
                    <a:ext uri="{9D8B030D-6E8A-4147-A177-3AD203B41FA5}">
                      <a16:colId xmlns:a16="http://schemas.microsoft.com/office/drawing/2014/main" val="118910078"/>
                    </a:ext>
                  </a:extLst>
                </a:gridCol>
                <a:gridCol w="1987153">
                  <a:extLst>
                    <a:ext uri="{9D8B030D-6E8A-4147-A177-3AD203B41FA5}">
                      <a16:colId xmlns:a16="http://schemas.microsoft.com/office/drawing/2014/main" val="3512336047"/>
                    </a:ext>
                  </a:extLst>
                </a:gridCol>
                <a:gridCol w="1987153">
                  <a:extLst>
                    <a:ext uri="{9D8B030D-6E8A-4147-A177-3AD203B41FA5}">
                      <a16:colId xmlns:a16="http://schemas.microsoft.com/office/drawing/2014/main" val="2349249685"/>
                    </a:ext>
                  </a:extLst>
                </a:gridCol>
              </a:tblGrid>
              <a:tr h="370840">
                <a:tc>
                  <a:txBody>
                    <a:bodyPr/>
                    <a:lstStyle/>
                    <a:p>
                      <a:r>
                        <a:rPr lang="fr-FR" sz="2400" dirty="0"/>
                        <a:t>Zone de santé</a:t>
                      </a:r>
                      <a:r>
                        <a:rPr lang="fr-FR" sz="2400" baseline="0" dirty="0"/>
                        <a:t> </a:t>
                      </a:r>
                      <a:endParaRPr lang="fr-FR" sz="2400" dirty="0"/>
                    </a:p>
                  </a:txBody>
                  <a:tcPr/>
                </a:tc>
                <a:tc>
                  <a:txBody>
                    <a:bodyPr/>
                    <a:lstStyle/>
                    <a:p>
                      <a:r>
                        <a:rPr lang="fr-FR" sz="2400" dirty="0"/>
                        <a:t># villages par ZS</a:t>
                      </a:r>
                    </a:p>
                  </a:txBody>
                  <a:tcPr/>
                </a:tc>
                <a:tc>
                  <a:txBody>
                    <a:bodyPr/>
                    <a:lstStyle/>
                    <a:p>
                      <a:r>
                        <a:rPr lang="fr-FR" sz="2400" dirty="0"/>
                        <a:t># villages ayant accès au marché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dirty="0"/>
                        <a:t>%</a:t>
                      </a:r>
                      <a:r>
                        <a:rPr lang="fr-FR" sz="2400" baseline="0" dirty="0"/>
                        <a:t> </a:t>
                      </a:r>
                      <a:r>
                        <a:rPr lang="fr-FR" sz="2400" dirty="0"/>
                        <a:t>villages ayant accès au marché </a:t>
                      </a:r>
                    </a:p>
                  </a:txBody>
                  <a:tcPr/>
                </a:tc>
                <a:extLst>
                  <a:ext uri="{0D108BD9-81ED-4DB2-BD59-A6C34878D82A}">
                    <a16:rowId xmlns:a16="http://schemas.microsoft.com/office/drawing/2014/main" val="1983121234"/>
                  </a:ext>
                </a:extLst>
              </a:tr>
              <a:tr h="370840">
                <a:tc>
                  <a:txBody>
                    <a:bodyPr/>
                    <a:lstStyle/>
                    <a:p>
                      <a:pPr algn="l" fontAlgn="b"/>
                      <a:r>
                        <a:rPr lang="en-US" sz="2400" b="1" i="0" u="none" strike="noStrike" dirty="0" err="1">
                          <a:solidFill>
                            <a:srgbClr val="5A5959"/>
                          </a:solidFill>
                          <a:effectLst/>
                          <a:latin typeface="Arial Narrow" panose="020B0606020202030204" pitchFamily="34" charset="0"/>
                        </a:rPr>
                        <a:t>Kabambare</a:t>
                      </a:r>
                      <a:endParaRPr lang="en-US" sz="2400" b="1" i="0" u="none" strike="noStrike" dirty="0">
                        <a:solidFill>
                          <a:srgbClr val="5A5959"/>
                        </a:solidFill>
                        <a:effectLst/>
                        <a:latin typeface="Arial Narrow" panose="020B0606020202030204" pitchFamily="34" charset="0"/>
                      </a:endParaRPr>
                    </a:p>
                  </a:txBody>
                  <a:tcPr marR="7620" marT="7620" marB="0" anchor="b"/>
                </a:tc>
                <a:tc>
                  <a:txBody>
                    <a:bodyPr/>
                    <a:lstStyle/>
                    <a:p>
                      <a:pPr algn="ctr" fontAlgn="b"/>
                      <a:r>
                        <a:rPr lang="en-US" sz="2400" b="1" i="0" u="none" strike="noStrike" dirty="0">
                          <a:solidFill>
                            <a:srgbClr val="5A5959"/>
                          </a:solidFill>
                          <a:effectLst/>
                          <a:latin typeface="+mn-lt"/>
                        </a:rPr>
                        <a:t>254</a:t>
                      </a:r>
                    </a:p>
                  </a:txBody>
                  <a:tcPr marL="7620" marR="7620" marT="7620" marB="0" anchor="b"/>
                </a:tc>
                <a:tc>
                  <a:txBody>
                    <a:bodyPr/>
                    <a:lstStyle/>
                    <a:p>
                      <a:pPr algn="ctr" fontAlgn="b"/>
                      <a:r>
                        <a:rPr lang="en-US" sz="2400" b="1" i="0" u="none" strike="noStrike" dirty="0">
                          <a:solidFill>
                            <a:srgbClr val="5A5959"/>
                          </a:solidFill>
                          <a:effectLst/>
                          <a:latin typeface="+mn-lt"/>
                        </a:rPr>
                        <a:t>26</a:t>
                      </a:r>
                    </a:p>
                  </a:txBody>
                  <a:tcPr marL="7620" marR="7620" marT="7620" marB="0" anchor="b"/>
                </a:tc>
                <a:tc>
                  <a:txBody>
                    <a:bodyPr/>
                    <a:lstStyle/>
                    <a:p>
                      <a:pPr algn="ctr" fontAlgn="b"/>
                      <a:r>
                        <a:rPr lang="en-US" sz="2400" b="1" i="0" u="none" strike="noStrike" dirty="0">
                          <a:solidFill>
                            <a:srgbClr val="5A5959"/>
                          </a:solidFill>
                          <a:effectLst/>
                          <a:latin typeface="+mn-lt"/>
                        </a:rPr>
                        <a:t>10%</a:t>
                      </a:r>
                    </a:p>
                  </a:txBody>
                  <a:tcPr marL="7620" marR="7620" marT="7620" marB="0" anchor="b"/>
                </a:tc>
                <a:extLst>
                  <a:ext uri="{0D108BD9-81ED-4DB2-BD59-A6C34878D82A}">
                    <a16:rowId xmlns:a16="http://schemas.microsoft.com/office/drawing/2014/main" val="3416341165"/>
                  </a:ext>
                </a:extLst>
              </a:tr>
              <a:tr h="370840">
                <a:tc>
                  <a:txBody>
                    <a:bodyPr/>
                    <a:lstStyle/>
                    <a:p>
                      <a:pPr algn="l" fontAlgn="b"/>
                      <a:r>
                        <a:rPr lang="en-US" sz="2400" b="1" i="0" u="none" strike="noStrike" dirty="0" err="1">
                          <a:solidFill>
                            <a:srgbClr val="5A5959"/>
                          </a:solidFill>
                          <a:effectLst/>
                          <a:latin typeface="Arial Narrow" panose="020B0606020202030204" pitchFamily="34" charset="0"/>
                        </a:rPr>
                        <a:t>Saramabila</a:t>
                      </a:r>
                      <a:endParaRPr lang="en-US" sz="2400" b="1" i="0" u="none" strike="noStrike" dirty="0">
                        <a:solidFill>
                          <a:srgbClr val="5A5959"/>
                        </a:solidFill>
                        <a:effectLst/>
                        <a:latin typeface="Arial Narrow" panose="020B0606020202030204" pitchFamily="34" charset="0"/>
                      </a:endParaRPr>
                    </a:p>
                  </a:txBody>
                  <a:tcPr marR="7620" marT="7620" marB="0" anchor="b"/>
                </a:tc>
                <a:tc>
                  <a:txBody>
                    <a:bodyPr/>
                    <a:lstStyle/>
                    <a:p>
                      <a:pPr algn="ctr" fontAlgn="b"/>
                      <a:r>
                        <a:rPr lang="en-US" sz="2400" b="1" i="0" u="none" strike="noStrike" dirty="0">
                          <a:solidFill>
                            <a:srgbClr val="5A5959"/>
                          </a:solidFill>
                          <a:effectLst/>
                          <a:latin typeface="+mn-lt"/>
                        </a:rPr>
                        <a:t>166</a:t>
                      </a:r>
                    </a:p>
                  </a:txBody>
                  <a:tcPr marL="7620" marR="7620" marT="7620" marB="0" anchor="b"/>
                </a:tc>
                <a:tc>
                  <a:txBody>
                    <a:bodyPr/>
                    <a:lstStyle/>
                    <a:p>
                      <a:pPr algn="ctr" fontAlgn="b"/>
                      <a:r>
                        <a:rPr lang="en-US" sz="2400" b="1" i="0" u="none" strike="noStrike" dirty="0">
                          <a:solidFill>
                            <a:srgbClr val="5A5959"/>
                          </a:solidFill>
                          <a:effectLst/>
                          <a:latin typeface="+mn-lt"/>
                        </a:rPr>
                        <a:t>58</a:t>
                      </a:r>
                    </a:p>
                  </a:txBody>
                  <a:tcPr marL="7620" marR="7620" marT="7620" marB="0" anchor="b"/>
                </a:tc>
                <a:tc>
                  <a:txBody>
                    <a:bodyPr/>
                    <a:lstStyle/>
                    <a:p>
                      <a:pPr algn="ctr" fontAlgn="b"/>
                      <a:r>
                        <a:rPr lang="en-US" sz="2400" b="1" i="0" u="none" strike="noStrike" dirty="0">
                          <a:solidFill>
                            <a:srgbClr val="5A5959"/>
                          </a:solidFill>
                          <a:effectLst/>
                          <a:latin typeface="+mn-lt"/>
                        </a:rPr>
                        <a:t>35%</a:t>
                      </a:r>
                    </a:p>
                  </a:txBody>
                  <a:tcPr marL="7620" marR="7620" marT="7620" marB="0" anchor="b"/>
                </a:tc>
                <a:extLst>
                  <a:ext uri="{0D108BD9-81ED-4DB2-BD59-A6C34878D82A}">
                    <a16:rowId xmlns:a16="http://schemas.microsoft.com/office/drawing/2014/main" val="3637404171"/>
                  </a:ext>
                </a:extLst>
              </a:tr>
              <a:tr h="370840">
                <a:tc>
                  <a:txBody>
                    <a:bodyPr/>
                    <a:lstStyle/>
                    <a:p>
                      <a:pPr algn="l" fontAlgn="b"/>
                      <a:r>
                        <a:rPr lang="en-US" sz="2400" b="1" i="0" u="none" strike="noStrike" dirty="0" err="1">
                          <a:solidFill>
                            <a:srgbClr val="5A5959"/>
                          </a:solidFill>
                          <a:effectLst/>
                          <a:latin typeface="Arial Narrow" panose="020B0606020202030204" pitchFamily="34" charset="0"/>
                        </a:rPr>
                        <a:t>Fizi</a:t>
                      </a:r>
                      <a:endParaRPr lang="en-US" sz="2400" b="1" i="0" u="none" strike="noStrike" dirty="0">
                        <a:solidFill>
                          <a:srgbClr val="5A5959"/>
                        </a:solidFill>
                        <a:effectLst/>
                        <a:latin typeface="Arial Narrow" panose="020B0606020202030204" pitchFamily="34" charset="0"/>
                      </a:endParaRPr>
                    </a:p>
                  </a:txBody>
                  <a:tcPr marR="7620" marT="7620" marB="0" anchor="b"/>
                </a:tc>
                <a:tc>
                  <a:txBody>
                    <a:bodyPr/>
                    <a:lstStyle/>
                    <a:p>
                      <a:pPr algn="ctr" fontAlgn="b"/>
                      <a:r>
                        <a:rPr lang="en-US" sz="2400" b="1" i="0" u="none" strike="noStrike" dirty="0">
                          <a:solidFill>
                            <a:srgbClr val="5A5959"/>
                          </a:solidFill>
                          <a:effectLst/>
                          <a:latin typeface="+mn-lt"/>
                        </a:rPr>
                        <a:t>237</a:t>
                      </a:r>
                    </a:p>
                  </a:txBody>
                  <a:tcPr marL="7620" marR="7620" marT="7620" marB="0" anchor="b"/>
                </a:tc>
                <a:tc>
                  <a:txBody>
                    <a:bodyPr/>
                    <a:lstStyle/>
                    <a:p>
                      <a:pPr algn="ctr" fontAlgn="b"/>
                      <a:r>
                        <a:rPr lang="en-US" sz="2400" b="1" i="0" u="none" strike="noStrike" dirty="0">
                          <a:solidFill>
                            <a:srgbClr val="5A5959"/>
                          </a:solidFill>
                          <a:effectLst/>
                          <a:latin typeface="+mn-lt"/>
                        </a:rPr>
                        <a:t>90</a:t>
                      </a:r>
                    </a:p>
                  </a:txBody>
                  <a:tcPr marL="7620" marR="7620" marT="7620" marB="0" anchor="b"/>
                </a:tc>
                <a:tc>
                  <a:txBody>
                    <a:bodyPr/>
                    <a:lstStyle/>
                    <a:p>
                      <a:pPr algn="ctr" fontAlgn="b"/>
                      <a:r>
                        <a:rPr lang="en-US" sz="2400" b="1" i="0" u="none" strike="noStrike" dirty="0">
                          <a:solidFill>
                            <a:srgbClr val="5A5959"/>
                          </a:solidFill>
                          <a:effectLst/>
                          <a:latin typeface="+mn-lt"/>
                        </a:rPr>
                        <a:t>38%</a:t>
                      </a:r>
                    </a:p>
                  </a:txBody>
                  <a:tcPr marL="7620" marR="7620" marT="7620" marB="0" anchor="b"/>
                </a:tc>
                <a:extLst>
                  <a:ext uri="{0D108BD9-81ED-4DB2-BD59-A6C34878D82A}">
                    <a16:rowId xmlns:a16="http://schemas.microsoft.com/office/drawing/2014/main" val="363886859"/>
                  </a:ext>
                </a:extLst>
              </a:tr>
              <a:tr h="370840">
                <a:tc>
                  <a:txBody>
                    <a:bodyPr/>
                    <a:lstStyle/>
                    <a:p>
                      <a:pPr algn="l" fontAlgn="b"/>
                      <a:r>
                        <a:rPr lang="en-US" sz="2400" b="1" i="0" u="none" strike="noStrike" dirty="0" err="1">
                          <a:solidFill>
                            <a:srgbClr val="5A5959"/>
                          </a:solidFill>
                          <a:effectLst/>
                          <a:latin typeface="Arial Narrow" panose="020B0606020202030204" pitchFamily="34" charset="0"/>
                        </a:rPr>
                        <a:t>Kalehe</a:t>
                      </a:r>
                      <a:endParaRPr lang="en-US" sz="2400" b="1" i="0" u="none" strike="noStrike" dirty="0">
                        <a:solidFill>
                          <a:srgbClr val="5A5959"/>
                        </a:solidFill>
                        <a:effectLst/>
                        <a:latin typeface="Arial Narrow" panose="020B0606020202030204" pitchFamily="34" charset="0"/>
                      </a:endParaRPr>
                    </a:p>
                  </a:txBody>
                  <a:tcPr marR="7620" marT="7620" marB="0" anchor="b"/>
                </a:tc>
                <a:tc>
                  <a:txBody>
                    <a:bodyPr/>
                    <a:lstStyle/>
                    <a:p>
                      <a:pPr algn="ctr" fontAlgn="b"/>
                      <a:r>
                        <a:rPr lang="en-US" sz="2400" b="1" i="0" u="none" strike="noStrike" dirty="0">
                          <a:solidFill>
                            <a:srgbClr val="5A5959"/>
                          </a:solidFill>
                          <a:effectLst/>
                          <a:latin typeface="+mn-lt"/>
                        </a:rPr>
                        <a:t>92</a:t>
                      </a:r>
                    </a:p>
                  </a:txBody>
                  <a:tcPr marL="7620" marR="7620" marT="7620" marB="0" anchor="b"/>
                </a:tc>
                <a:tc>
                  <a:txBody>
                    <a:bodyPr/>
                    <a:lstStyle/>
                    <a:p>
                      <a:pPr algn="ctr" fontAlgn="b"/>
                      <a:r>
                        <a:rPr lang="en-US" sz="2400" b="1" i="0" u="none" strike="noStrike" dirty="0">
                          <a:solidFill>
                            <a:srgbClr val="5A5959"/>
                          </a:solidFill>
                          <a:effectLst/>
                          <a:latin typeface="+mn-lt"/>
                        </a:rPr>
                        <a:t>39</a:t>
                      </a:r>
                    </a:p>
                  </a:txBody>
                  <a:tcPr marL="7620" marR="7620" marT="7620" marB="0" anchor="b"/>
                </a:tc>
                <a:tc>
                  <a:txBody>
                    <a:bodyPr/>
                    <a:lstStyle/>
                    <a:p>
                      <a:pPr algn="ctr" fontAlgn="b"/>
                      <a:r>
                        <a:rPr lang="en-US" sz="2400" b="1" i="0" u="none" strike="noStrike" dirty="0">
                          <a:solidFill>
                            <a:srgbClr val="5A5959"/>
                          </a:solidFill>
                          <a:effectLst/>
                          <a:latin typeface="+mn-lt"/>
                        </a:rPr>
                        <a:t>42%</a:t>
                      </a:r>
                    </a:p>
                  </a:txBody>
                  <a:tcPr marL="7620" marR="7620" marT="7620" marB="0" anchor="b"/>
                </a:tc>
                <a:extLst>
                  <a:ext uri="{0D108BD9-81ED-4DB2-BD59-A6C34878D82A}">
                    <a16:rowId xmlns:a16="http://schemas.microsoft.com/office/drawing/2014/main" val="3559710034"/>
                  </a:ext>
                </a:extLst>
              </a:tr>
              <a:tr h="370840">
                <a:tc>
                  <a:txBody>
                    <a:bodyPr/>
                    <a:lstStyle/>
                    <a:p>
                      <a:pPr algn="l" fontAlgn="b"/>
                      <a:r>
                        <a:rPr lang="en-US" sz="2400" b="1" i="0" u="none" strike="noStrike" dirty="0" err="1">
                          <a:solidFill>
                            <a:srgbClr val="5A5959"/>
                          </a:solidFill>
                          <a:effectLst/>
                          <a:latin typeface="Arial Narrow" panose="020B0606020202030204" pitchFamily="34" charset="0"/>
                        </a:rPr>
                        <a:t>Kimbi</a:t>
                      </a:r>
                      <a:r>
                        <a:rPr lang="en-US" sz="2400" b="1" i="0" u="none" strike="noStrike" baseline="0" dirty="0">
                          <a:solidFill>
                            <a:srgbClr val="5A5959"/>
                          </a:solidFill>
                          <a:effectLst/>
                          <a:latin typeface="Arial Narrow" panose="020B0606020202030204" pitchFamily="34" charset="0"/>
                        </a:rPr>
                        <a:t> </a:t>
                      </a:r>
                      <a:r>
                        <a:rPr lang="en-US" sz="2400" b="1" i="0" u="none" strike="noStrike" baseline="0" dirty="0" err="1">
                          <a:solidFill>
                            <a:srgbClr val="5A5959"/>
                          </a:solidFill>
                          <a:effectLst/>
                          <a:latin typeface="Arial Narrow" panose="020B0606020202030204" pitchFamily="34" charset="0"/>
                        </a:rPr>
                        <a:t>L</a:t>
                      </a:r>
                      <a:r>
                        <a:rPr lang="en-US" sz="2400" b="1" i="0" u="none" strike="noStrike" dirty="0" err="1">
                          <a:solidFill>
                            <a:srgbClr val="5A5959"/>
                          </a:solidFill>
                          <a:effectLst/>
                          <a:latin typeface="Arial Narrow" panose="020B0606020202030204" pitchFamily="34" charset="0"/>
                        </a:rPr>
                        <a:t>ulenge</a:t>
                      </a:r>
                      <a:endParaRPr lang="en-US" sz="2400" b="1" i="0" u="none" strike="noStrike" dirty="0">
                        <a:solidFill>
                          <a:srgbClr val="5A5959"/>
                        </a:solidFill>
                        <a:effectLst/>
                        <a:latin typeface="Arial Narrow" panose="020B0606020202030204" pitchFamily="34" charset="0"/>
                      </a:endParaRPr>
                    </a:p>
                  </a:txBody>
                  <a:tcPr marR="7620" marT="7620" marB="0" anchor="b"/>
                </a:tc>
                <a:tc>
                  <a:txBody>
                    <a:bodyPr/>
                    <a:lstStyle/>
                    <a:p>
                      <a:pPr algn="ctr" fontAlgn="b"/>
                      <a:r>
                        <a:rPr lang="en-US" sz="2400" b="1" i="0" u="none" strike="noStrike" dirty="0">
                          <a:solidFill>
                            <a:srgbClr val="5A5959"/>
                          </a:solidFill>
                          <a:effectLst/>
                          <a:latin typeface="+mn-lt"/>
                        </a:rPr>
                        <a:t>180</a:t>
                      </a:r>
                    </a:p>
                  </a:txBody>
                  <a:tcPr marL="7620" marR="7620" marT="7620" marB="0" anchor="b"/>
                </a:tc>
                <a:tc>
                  <a:txBody>
                    <a:bodyPr/>
                    <a:lstStyle/>
                    <a:p>
                      <a:pPr algn="ctr" fontAlgn="b"/>
                      <a:r>
                        <a:rPr lang="en-US" sz="2400" b="1" i="0" u="none" strike="noStrike" dirty="0">
                          <a:solidFill>
                            <a:srgbClr val="5A5959"/>
                          </a:solidFill>
                          <a:effectLst/>
                          <a:latin typeface="+mn-lt"/>
                        </a:rPr>
                        <a:t>68</a:t>
                      </a:r>
                    </a:p>
                  </a:txBody>
                  <a:tcPr marL="7620" marR="7620" marT="7620" marB="0" anchor="b"/>
                </a:tc>
                <a:tc>
                  <a:txBody>
                    <a:bodyPr/>
                    <a:lstStyle/>
                    <a:p>
                      <a:pPr algn="ctr" fontAlgn="b"/>
                      <a:r>
                        <a:rPr lang="en-US" sz="2400" b="1" i="0" u="none" strike="noStrike" dirty="0">
                          <a:solidFill>
                            <a:srgbClr val="5A5959"/>
                          </a:solidFill>
                          <a:effectLst/>
                          <a:latin typeface="+mn-lt"/>
                        </a:rPr>
                        <a:t>38%</a:t>
                      </a:r>
                    </a:p>
                  </a:txBody>
                  <a:tcPr marL="7620" marR="7620" marT="7620" marB="0" anchor="b"/>
                </a:tc>
                <a:extLst>
                  <a:ext uri="{0D108BD9-81ED-4DB2-BD59-A6C34878D82A}">
                    <a16:rowId xmlns:a16="http://schemas.microsoft.com/office/drawing/2014/main" val="1140431172"/>
                  </a:ext>
                </a:extLst>
              </a:tr>
              <a:tr h="370840">
                <a:tc>
                  <a:txBody>
                    <a:bodyPr/>
                    <a:lstStyle/>
                    <a:p>
                      <a:pPr algn="l" fontAlgn="b"/>
                      <a:r>
                        <a:rPr lang="en-US" sz="2400" b="1" i="0" u="none" strike="noStrike" dirty="0" err="1">
                          <a:solidFill>
                            <a:srgbClr val="5A5959"/>
                          </a:solidFill>
                          <a:effectLst/>
                          <a:latin typeface="Arial Narrow" panose="020B0606020202030204" pitchFamily="34" charset="0"/>
                        </a:rPr>
                        <a:t>Nundu</a:t>
                      </a:r>
                      <a:endParaRPr lang="en-US" sz="2400" b="1" i="0" u="none" strike="noStrike" dirty="0">
                        <a:solidFill>
                          <a:srgbClr val="5A5959"/>
                        </a:solidFill>
                        <a:effectLst/>
                        <a:latin typeface="Arial Narrow" panose="020B0606020202030204" pitchFamily="34" charset="0"/>
                      </a:endParaRPr>
                    </a:p>
                  </a:txBody>
                  <a:tcPr marR="7620" marT="7620" marB="0" anchor="b"/>
                </a:tc>
                <a:tc>
                  <a:txBody>
                    <a:bodyPr/>
                    <a:lstStyle/>
                    <a:p>
                      <a:pPr algn="ctr" fontAlgn="b"/>
                      <a:r>
                        <a:rPr lang="en-US" sz="2400" b="1" i="0" u="none" strike="noStrike">
                          <a:solidFill>
                            <a:srgbClr val="5A5959"/>
                          </a:solidFill>
                          <a:effectLst/>
                          <a:latin typeface="+mn-lt"/>
                        </a:rPr>
                        <a:t>145</a:t>
                      </a:r>
                    </a:p>
                  </a:txBody>
                  <a:tcPr marL="7620" marR="7620" marT="7620" marB="0" anchor="b"/>
                </a:tc>
                <a:tc>
                  <a:txBody>
                    <a:bodyPr/>
                    <a:lstStyle/>
                    <a:p>
                      <a:pPr algn="ctr" fontAlgn="b"/>
                      <a:r>
                        <a:rPr lang="en-US" sz="2400" b="1" i="0" u="none" strike="noStrike" dirty="0">
                          <a:solidFill>
                            <a:srgbClr val="5A5959"/>
                          </a:solidFill>
                          <a:effectLst/>
                          <a:latin typeface="+mn-lt"/>
                        </a:rPr>
                        <a:t>73</a:t>
                      </a:r>
                    </a:p>
                  </a:txBody>
                  <a:tcPr marL="7620" marR="7620" marT="7620" marB="0" anchor="b"/>
                </a:tc>
                <a:tc>
                  <a:txBody>
                    <a:bodyPr/>
                    <a:lstStyle/>
                    <a:p>
                      <a:pPr algn="ctr" fontAlgn="b"/>
                      <a:r>
                        <a:rPr lang="en-US" sz="2400" b="1" i="0" u="none" strike="noStrike" dirty="0">
                          <a:solidFill>
                            <a:srgbClr val="5A5959"/>
                          </a:solidFill>
                          <a:effectLst/>
                          <a:latin typeface="+mn-lt"/>
                        </a:rPr>
                        <a:t>50%</a:t>
                      </a:r>
                    </a:p>
                  </a:txBody>
                  <a:tcPr marL="7620" marR="7620" marT="7620" marB="0" anchor="b"/>
                </a:tc>
                <a:extLst>
                  <a:ext uri="{0D108BD9-81ED-4DB2-BD59-A6C34878D82A}">
                    <a16:rowId xmlns:a16="http://schemas.microsoft.com/office/drawing/2014/main" val="1511487223"/>
                  </a:ext>
                </a:extLst>
              </a:tr>
              <a:tr h="370840">
                <a:tc>
                  <a:txBody>
                    <a:bodyPr/>
                    <a:lstStyle/>
                    <a:p>
                      <a:pPr algn="l" fontAlgn="b"/>
                      <a:r>
                        <a:rPr lang="en-US" sz="2400" b="1" i="0" u="none" strike="noStrike" dirty="0" err="1">
                          <a:solidFill>
                            <a:srgbClr val="5A5959"/>
                          </a:solidFill>
                          <a:effectLst/>
                          <a:latin typeface="Arial Narrow" panose="020B0606020202030204" pitchFamily="34" charset="0"/>
                        </a:rPr>
                        <a:t>Shabunda</a:t>
                      </a:r>
                      <a:endParaRPr lang="en-US" sz="2400" b="1" i="0" u="none" strike="noStrike" dirty="0">
                        <a:solidFill>
                          <a:srgbClr val="5A5959"/>
                        </a:solidFill>
                        <a:effectLst/>
                        <a:latin typeface="Arial Narrow" panose="020B0606020202030204" pitchFamily="34" charset="0"/>
                      </a:endParaRPr>
                    </a:p>
                  </a:txBody>
                  <a:tcPr marR="7620" marT="7620" marB="0" anchor="b"/>
                </a:tc>
                <a:tc>
                  <a:txBody>
                    <a:bodyPr/>
                    <a:lstStyle/>
                    <a:p>
                      <a:pPr algn="ctr" fontAlgn="b"/>
                      <a:r>
                        <a:rPr lang="en-US" sz="2400" b="1" i="0" u="none" strike="noStrike" dirty="0">
                          <a:solidFill>
                            <a:srgbClr val="5A5959"/>
                          </a:solidFill>
                          <a:effectLst/>
                          <a:latin typeface="+mn-lt"/>
                        </a:rPr>
                        <a:t>307</a:t>
                      </a:r>
                    </a:p>
                  </a:txBody>
                  <a:tcPr marL="7620" marR="7620" marT="7620" marB="0" anchor="b"/>
                </a:tc>
                <a:tc>
                  <a:txBody>
                    <a:bodyPr/>
                    <a:lstStyle/>
                    <a:p>
                      <a:pPr algn="ctr" fontAlgn="b"/>
                      <a:r>
                        <a:rPr lang="en-US" sz="2400" b="1" i="0" u="none" strike="noStrike">
                          <a:solidFill>
                            <a:srgbClr val="5A5959"/>
                          </a:solidFill>
                          <a:effectLst/>
                          <a:latin typeface="+mn-lt"/>
                        </a:rPr>
                        <a:t>56</a:t>
                      </a:r>
                    </a:p>
                  </a:txBody>
                  <a:tcPr marL="7620" marR="7620" marT="7620" marB="0" anchor="b"/>
                </a:tc>
                <a:tc>
                  <a:txBody>
                    <a:bodyPr/>
                    <a:lstStyle/>
                    <a:p>
                      <a:pPr algn="ctr" fontAlgn="b"/>
                      <a:r>
                        <a:rPr lang="en-US" sz="2400" b="1" i="0" u="none" strike="noStrike" dirty="0">
                          <a:solidFill>
                            <a:srgbClr val="5A5959"/>
                          </a:solidFill>
                          <a:effectLst/>
                          <a:latin typeface="+mn-lt"/>
                        </a:rPr>
                        <a:t>18%</a:t>
                      </a:r>
                    </a:p>
                  </a:txBody>
                  <a:tcPr marL="7620" marR="7620" marT="7620" marB="0" anchor="b"/>
                </a:tc>
                <a:extLst>
                  <a:ext uri="{0D108BD9-81ED-4DB2-BD59-A6C34878D82A}">
                    <a16:rowId xmlns:a16="http://schemas.microsoft.com/office/drawing/2014/main" val="2979327948"/>
                  </a:ext>
                </a:extLst>
              </a:tr>
              <a:tr h="370840">
                <a:tc>
                  <a:txBody>
                    <a:bodyPr/>
                    <a:lstStyle/>
                    <a:p>
                      <a:pPr algn="l" fontAlgn="b"/>
                      <a:r>
                        <a:rPr lang="en-US" sz="2400" b="1" i="0" u="none" strike="noStrike" dirty="0" err="1">
                          <a:solidFill>
                            <a:srgbClr val="5A5959"/>
                          </a:solidFill>
                          <a:effectLst/>
                          <a:latin typeface="Arial Narrow" panose="020B0606020202030204" pitchFamily="34" charset="0"/>
                        </a:rPr>
                        <a:t>Uvira</a:t>
                      </a:r>
                      <a:endParaRPr lang="en-US" sz="2400" b="1" i="0" u="none" strike="noStrike" dirty="0">
                        <a:solidFill>
                          <a:srgbClr val="5A5959"/>
                        </a:solidFill>
                        <a:effectLst/>
                        <a:latin typeface="Arial Narrow" panose="020B0606020202030204" pitchFamily="34" charset="0"/>
                      </a:endParaRPr>
                    </a:p>
                  </a:txBody>
                  <a:tcPr marR="7620" marT="7620" marB="0" anchor="b"/>
                </a:tc>
                <a:tc>
                  <a:txBody>
                    <a:bodyPr/>
                    <a:lstStyle/>
                    <a:p>
                      <a:pPr algn="ctr" fontAlgn="b"/>
                      <a:r>
                        <a:rPr lang="en-US" sz="2400" b="1" i="0" u="none" strike="noStrike" dirty="0">
                          <a:solidFill>
                            <a:srgbClr val="5A5959"/>
                          </a:solidFill>
                          <a:effectLst/>
                          <a:latin typeface="+mn-lt"/>
                        </a:rPr>
                        <a:t>309</a:t>
                      </a:r>
                    </a:p>
                  </a:txBody>
                  <a:tcPr marL="7620" marR="7620" marT="7620" marB="0" anchor="b"/>
                </a:tc>
                <a:tc>
                  <a:txBody>
                    <a:bodyPr/>
                    <a:lstStyle/>
                    <a:p>
                      <a:pPr algn="ctr" fontAlgn="b"/>
                      <a:r>
                        <a:rPr lang="en-US" sz="2400" b="1" i="0" u="none" strike="noStrike" dirty="0">
                          <a:solidFill>
                            <a:srgbClr val="5A5959"/>
                          </a:solidFill>
                          <a:effectLst/>
                          <a:latin typeface="+mn-lt"/>
                        </a:rPr>
                        <a:t>255</a:t>
                      </a:r>
                    </a:p>
                  </a:txBody>
                  <a:tcPr marL="7620" marR="7620" marT="7620" marB="0" anchor="b"/>
                </a:tc>
                <a:tc>
                  <a:txBody>
                    <a:bodyPr/>
                    <a:lstStyle/>
                    <a:p>
                      <a:pPr algn="ctr" fontAlgn="b"/>
                      <a:r>
                        <a:rPr lang="en-US" sz="2400" b="1" i="0" u="none" strike="noStrike" dirty="0">
                          <a:solidFill>
                            <a:srgbClr val="5A5959"/>
                          </a:solidFill>
                          <a:effectLst/>
                          <a:latin typeface="+mn-lt"/>
                        </a:rPr>
                        <a:t>83%</a:t>
                      </a:r>
                    </a:p>
                  </a:txBody>
                  <a:tcPr marL="7620" marR="7620" marT="7620" marB="0" anchor="b"/>
                </a:tc>
                <a:extLst>
                  <a:ext uri="{0D108BD9-81ED-4DB2-BD59-A6C34878D82A}">
                    <a16:rowId xmlns:a16="http://schemas.microsoft.com/office/drawing/2014/main" val="300468563"/>
                  </a:ext>
                </a:extLst>
              </a:tr>
            </a:tbl>
          </a:graphicData>
        </a:graphic>
      </p:graphicFrame>
      <p:sp>
        <p:nvSpPr>
          <p:cNvPr id="3" name="TextBox 2"/>
          <p:cNvSpPr txBox="1"/>
          <p:nvPr/>
        </p:nvSpPr>
        <p:spPr>
          <a:xfrm>
            <a:off x="233756" y="1070722"/>
            <a:ext cx="8450124" cy="830997"/>
          </a:xfrm>
          <a:prstGeom prst="rect">
            <a:avLst/>
          </a:prstGeom>
          <a:noFill/>
        </p:spPr>
        <p:txBody>
          <a:bodyPr wrap="square" rtlCol="0">
            <a:spAutoFit/>
          </a:bodyPr>
          <a:lstStyle/>
          <a:p>
            <a:r>
              <a:rPr lang="fr-FR" sz="2400" b="1" dirty="0">
                <a:solidFill>
                  <a:srgbClr val="5A5959"/>
                </a:solidFill>
              </a:rPr>
              <a:t> % de villages où les populations ont accès à un marché fonctionnel (moins de 2h de marche aller-retour) par ZS : </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697205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363" y="125764"/>
            <a:ext cx="7947718" cy="673028"/>
          </a:xfrm>
        </p:spPr>
        <p:txBody>
          <a:bodyPr>
            <a:normAutofit/>
          </a:bodyPr>
          <a:lstStyle/>
          <a:p>
            <a:r>
              <a:rPr lang="fr-FR" sz="3600" b="0" noProof="0" dirty="0"/>
              <a:t>Entrave à l’accès aux marchés</a:t>
            </a:r>
          </a:p>
        </p:txBody>
      </p:sp>
      <p:sp>
        <p:nvSpPr>
          <p:cNvPr id="5" name="TextBox 4"/>
          <p:cNvSpPr txBox="1"/>
          <p:nvPr/>
        </p:nvSpPr>
        <p:spPr>
          <a:xfrm>
            <a:off x="233363" y="755411"/>
            <a:ext cx="8173217" cy="830997"/>
          </a:xfrm>
          <a:prstGeom prst="rect">
            <a:avLst/>
          </a:prstGeom>
          <a:noFill/>
        </p:spPr>
        <p:txBody>
          <a:bodyPr wrap="square" rtlCol="0">
            <a:spAutoFit/>
          </a:bodyPr>
          <a:lstStyle/>
          <a:p>
            <a:r>
              <a:rPr lang="fr-FR" sz="2400" b="1" dirty="0">
                <a:solidFill>
                  <a:srgbClr val="5A5959"/>
                </a:solidFill>
              </a:rPr>
              <a:t>Barrières principales qui entravent l’accès au marché pour les populations, par ZS : </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graphicFrame>
        <p:nvGraphicFramePr>
          <p:cNvPr id="13" name="Content Placeholder 12"/>
          <p:cNvGraphicFramePr>
            <a:graphicFrameLocks noGrp="1"/>
          </p:cNvGraphicFramePr>
          <p:nvPr>
            <p:ph idx="1"/>
            <p:extLst>
              <p:ext uri="{D42A27DB-BD31-4B8C-83A1-F6EECF244321}">
                <p14:modId xmlns:p14="http://schemas.microsoft.com/office/powerpoint/2010/main" val="148779947"/>
              </p:ext>
            </p:extLst>
          </p:nvPr>
        </p:nvGraphicFramePr>
        <p:xfrm>
          <a:off x="233365" y="1586408"/>
          <a:ext cx="8173215" cy="5023113"/>
        </p:xfrm>
        <a:graphic>
          <a:graphicData uri="http://schemas.openxmlformats.org/drawingml/2006/table">
            <a:tbl>
              <a:tblPr/>
              <a:tblGrid>
                <a:gridCol w="1028905">
                  <a:extLst>
                    <a:ext uri="{9D8B030D-6E8A-4147-A177-3AD203B41FA5}">
                      <a16:colId xmlns:a16="http://schemas.microsoft.com/office/drawing/2014/main" val="256881367"/>
                    </a:ext>
                  </a:extLst>
                </a:gridCol>
                <a:gridCol w="787365">
                  <a:extLst>
                    <a:ext uri="{9D8B030D-6E8A-4147-A177-3AD203B41FA5}">
                      <a16:colId xmlns:a16="http://schemas.microsoft.com/office/drawing/2014/main" val="2748628946"/>
                    </a:ext>
                  </a:extLst>
                </a:gridCol>
                <a:gridCol w="908135">
                  <a:extLst>
                    <a:ext uri="{9D8B030D-6E8A-4147-A177-3AD203B41FA5}">
                      <a16:colId xmlns:a16="http://schemas.microsoft.com/office/drawing/2014/main" val="2820253840"/>
                    </a:ext>
                  </a:extLst>
                </a:gridCol>
                <a:gridCol w="908135">
                  <a:extLst>
                    <a:ext uri="{9D8B030D-6E8A-4147-A177-3AD203B41FA5}">
                      <a16:colId xmlns:a16="http://schemas.microsoft.com/office/drawing/2014/main" val="3605506915"/>
                    </a:ext>
                  </a:extLst>
                </a:gridCol>
                <a:gridCol w="908135">
                  <a:extLst>
                    <a:ext uri="{9D8B030D-6E8A-4147-A177-3AD203B41FA5}">
                      <a16:colId xmlns:a16="http://schemas.microsoft.com/office/drawing/2014/main" val="3119160429"/>
                    </a:ext>
                  </a:extLst>
                </a:gridCol>
                <a:gridCol w="908135">
                  <a:extLst>
                    <a:ext uri="{9D8B030D-6E8A-4147-A177-3AD203B41FA5}">
                      <a16:colId xmlns:a16="http://schemas.microsoft.com/office/drawing/2014/main" val="2487837663"/>
                    </a:ext>
                  </a:extLst>
                </a:gridCol>
                <a:gridCol w="1146008">
                  <a:extLst>
                    <a:ext uri="{9D8B030D-6E8A-4147-A177-3AD203B41FA5}">
                      <a16:colId xmlns:a16="http://schemas.microsoft.com/office/drawing/2014/main" val="1679027730"/>
                    </a:ext>
                  </a:extLst>
                </a:gridCol>
                <a:gridCol w="924339">
                  <a:extLst>
                    <a:ext uri="{9D8B030D-6E8A-4147-A177-3AD203B41FA5}">
                      <a16:colId xmlns:a16="http://schemas.microsoft.com/office/drawing/2014/main" val="2592549719"/>
                    </a:ext>
                  </a:extLst>
                </a:gridCol>
                <a:gridCol w="654058">
                  <a:extLst>
                    <a:ext uri="{9D8B030D-6E8A-4147-A177-3AD203B41FA5}">
                      <a16:colId xmlns:a16="http://schemas.microsoft.com/office/drawing/2014/main" val="3819182194"/>
                    </a:ext>
                  </a:extLst>
                </a:gridCol>
              </a:tblGrid>
              <a:tr h="889539">
                <a:tc>
                  <a:txBody>
                    <a:bodyPr/>
                    <a:lstStyle/>
                    <a:p>
                      <a:pPr algn="l" fontAlgn="b"/>
                      <a:endParaRPr lang="en-US" sz="1800" b="0" i="0" u="none" strike="noStrike" dirty="0">
                        <a:solidFill>
                          <a:srgbClr val="000000"/>
                        </a:solidFill>
                        <a:effectLst/>
                        <a:latin typeface="+mn-lt"/>
                      </a:endParaRPr>
                    </a:p>
                  </a:txBody>
                  <a:tcPr marL="6154" marR="6154" marT="6154" marB="0" anchor="b">
                    <a:lnL>
                      <a:noFill/>
                    </a:lnL>
                    <a:lnR>
                      <a:noFill/>
                    </a:lnR>
                    <a:lnT>
                      <a:noFill/>
                    </a:lnT>
                    <a:lnB>
                      <a:noFill/>
                    </a:lnB>
                  </a:tcPr>
                </a:tc>
                <a:tc>
                  <a:txBody>
                    <a:bodyPr/>
                    <a:lstStyle/>
                    <a:p>
                      <a:pPr algn="ctr" fontAlgn="b"/>
                      <a:r>
                        <a:rPr lang="en-US" sz="1800" b="1" i="0" u="none" strike="noStrike" dirty="0" err="1">
                          <a:solidFill>
                            <a:srgbClr val="58585A"/>
                          </a:solidFill>
                          <a:effectLst/>
                          <a:latin typeface="+mn-lt"/>
                        </a:rPr>
                        <a:t>Aucune</a:t>
                      </a:r>
                      <a:endParaRPr lang="en-US" sz="1800" b="1" i="0" u="none" strike="noStrike" dirty="0">
                        <a:solidFill>
                          <a:srgbClr val="58585A"/>
                        </a:solidFill>
                        <a:effectLst/>
                        <a:latin typeface="+mn-lt"/>
                      </a:endParaRPr>
                    </a:p>
                  </a:txBody>
                  <a:tcPr marL="6154" marR="6154" marT="6154" marB="0" anchor="ctr">
                    <a:lnL>
                      <a:noFill/>
                    </a:lnL>
                    <a:lnR>
                      <a:noFill/>
                    </a:lnR>
                    <a:lnT>
                      <a:noFill/>
                    </a:lnT>
                    <a:lnB>
                      <a:noFill/>
                    </a:lnB>
                  </a:tcPr>
                </a:tc>
                <a:tc>
                  <a:txBody>
                    <a:bodyPr/>
                    <a:lstStyle/>
                    <a:p>
                      <a:pPr algn="ctr" fontAlgn="b"/>
                      <a:r>
                        <a:rPr lang="en-US" sz="1800" b="1" i="0" u="none" strike="noStrike" dirty="0">
                          <a:solidFill>
                            <a:srgbClr val="58585A"/>
                          </a:solidFill>
                          <a:effectLst/>
                          <a:latin typeface="+mn-lt"/>
                        </a:rPr>
                        <a:t>Pas</a:t>
                      </a:r>
                      <a:r>
                        <a:rPr lang="en-US" sz="1800" b="1" i="0" u="none" strike="noStrike" baseline="0" dirty="0">
                          <a:solidFill>
                            <a:srgbClr val="58585A"/>
                          </a:solidFill>
                          <a:effectLst/>
                          <a:latin typeface="+mn-lt"/>
                        </a:rPr>
                        <a:t> </a:t>
                      </a:r>
                      <a:r>
                        <a:rPr lang="en-US" sz="1800" b="1" i="0" u="none" strike="noStrike" dirty="0">
                          <a:solidFill>
                            <a:srgbClr val="58585A"/>
                          </a:solidFill>
                          <a:effectLst/>
                          <a:latin typeface="+mn-lt"/>
                        </a:rPr>
                        <a:t>de </a:t>
                      </a:r>
                      <a:r>
                        <a:rPr lang="en-US" sz="1800" b="1" i="0" u="none" strike="noStrike" dirty="0" err="1">
                          <a:solidFill>
                            <a:srgbClr val="58585A"/>
                          </a:solidFill>
                          <a:effectLst/>
                          <a:latin typeface="+mn-lt"/>
                        </a:rPr>
                        <a:t>marché</a:t>
                      </a:r>
                      <a:r>
                        <a:rPr lang="en-US" sz="1800" b="1" i="0" u="none" strike="noStrike" dirty="0">
                          <a:solidFill>
                            <a:srgbClr val="58585A"/>
                          </a:solidFill>
                          <a:effectLst/>
                          <a:latin typeface="+mn-lt"/>
                        </a:rPr>
                        <a:t> </a:t>
                      </a:r>
                      <a:r>
                        <a:rPr lang="en-US" sz="1800" b="1" i="0" u="none" strike="noStrike" dirty="0" err="1">
                          <a:solidFill>
                            <a:srgbClr val="58585A"/>
                          </a:solidFill>
                          <a:effectLst/>
                          <a:latin typeface="+mn-lt"/>
                        </a:rPr>
                        <a:t>fonction</a:t>
                      </a:r>
                      <a:r>
                        <a:rPr lang="en-US" sz="1800" b="1" i="0" u="none" strike="noStrike" dirty="0">
                          <a:solidFill>
                            <a:srgbClr val="58585A"/>
                          </a:solidFill>
                          <a:effectLst/>
                          <a:latin typeface="+mn-lt"/>
                        </a:rPr>
                        <a:t>.</a:t>
                      </a:r>
                    </a:p>
                  </a:txBody>
                  <a:tcPr marL="6154" marR="6154" marT="6154" marB="0" anchor="ctr">
                    <a:lnL>
                      <a:noFill/>
                    </a:lnL>
                    <a:lnR>
                      <a:noFill/>
                    </a:lnR>
                    <a:lnT>
                      <a:noFill/>
                    </a:lnT>
                    <a:lnB>
                      <a:noFill/>
                    </a:lnB>
                  </a:tcPr>
                </a:tc>
                <a:tc>
                  <a:txBody>
                    <a:bodyPr/>
                    <a:lstStyle/>
                    <a:p>
                      <a:pPr algn="ctr" fontAlgn="b"/>
                      <a:r>
                        <a:rPr lang="en-US" sz="1800" b="1" i="0" u="none" strike="noStrike" dirty="0" err="1">
                          <a:solidFill>
                            <a:srgbClr val="58585A"/>
                          </a:solidFill>
                          <a:effectLst/>
                          <a:latin typeface="+mn-lt"/>
                        </a:rPr>
                        <a:t>Insécurité</a:t>
                      </a:r>
                      <a:r>
                        <a:rPr lang="en-US" sz="1800" b="1" i="0" u="none" strike="noStrike" dirty="0">
                          <a:solidFill>
                            <a:srgbClr val="58585A"/>
                          </a:solidFill>
                          <a:effectLst/>
                          <a:latin typeface="+mn-lt"/>
                        </a:rPr>
                        <a:t> route</a:t>
                      </a:r>
                    </a:p>
                  </a:txBody>
                  <a:tcPr marL="6154" marR="6154" marT="6154" marB="0" anchor="ctr">
                    <a:lnL>
                      <a:noFill/>
                    </a:lnL>
                    <a:lnR>
                      <a:noFill/>
                    </a:lnR>
                    <a:lnT>
                      <a:noFill/>
                    </a:lnT>
                    <a:lnB>
                      <a:noFill/>
                    </a:lnB>
                  </a:tcPr>
                </a:tc>
                <a:tc>
                  <a:txBody>
                    <a:bodyPr/>
                    <a:lstStyle/>
                    <a:p>
                      <a:pPr algn="ctr" fontAlgn="b"/>
                      <a:r>
                        <a:rPr lang="en-US" sz="1800" b="1" i="0" u="none" strike="noStrike" dirty="0" err="1">
                          <a:solidFill>
                            <a:srgbClr val="58585A"/>
                          </a:solidFill>
                          <a:effectLst/>
                          <a:latin typeface="+mn-lt"/>
                        </a:rPr>
                        <a:t>Barrière</a:t>
                      </a:r>
                      <a:r>
                        <a:rPr lang="en-US" sz="1800" b="1" i="0" u="none" strike="noStrike" dirty="0">
                          <a:solidFill>
                            <a:srgbClr val="58585A"/>
                          </a:solidFill>
                          <a:effectLst/>
                          <a:latin typeface="+mn-lt"/>
                        </a:rPr>
                        <a:t> </a:t>
                      </a:r>
                      <a:r>
                        <a:rPr lang="en-US" sz="1800" b="1" i="0" u="none" strike="noStrike" dirty="0" err="1">
                          <a:solidFill>
                            <a:srgbClr val="58585A"/>
                          </a:solidFill>
                          <a:effectLst/>
                          <a:latin typeface="+mn-lt"/>
                        </a:rPr>
                        <a:t>naturelle</a:t>
                      </a:r>
                      <a:endParaRPr lang="en-US" sz="1800" b="1" i="0" u="none" strike="noStrike" dirty="0">
                        <a:solidFill>
                          <a:srgbClr val="58585A"/>
                        </a:solidFill>
                        <a:effectLst/>
                        <a:latin typeface="+mn-lt"/>
                      </a:endParaRPr>
                    </a:p>
                  </a:txBody>
                  <a:tcPr marL="6154" marR="6154" marT="6154" marB="0" anchor="ctr">
                    <a:lnL>
                      <a:noFill/>
                    </a:lnL>
                    <a:lnR>
                      <a:noFill/>
                    </a:lnR>
                    <a:lnT>
                      <a:noFill/>
                    </a:lnT>
                    <a:lnB>
                      <a:noFill/>
                    </a:lnB>
                  </a:tcPr>
                </a:tc>
                <a:tc>
                  <a:txBody>
                    <a:bodyPr/>
                    <a:lstStyle/>
                    <a:p>
                      <a:pPr algn="ctr" fontAlgn="b"/>
                      <a:r>
                        <a:rPr lang="en-US" sz="1800" b="1" i="0" u="none" strike="noStrike" dirty="0" err="1">
                          <a:solidFill>
                            <a:srgbClr val="58585A"/>
                          </a:solidFill>
                          <a:effectLst/>
                          <a:latin typeface="+mn-lt"/>
                        </a:rPr>
                        <a:t>Manque</a:t>
                      </a:r>
                      <a:r>
                        <a:rPr lang="en-US" sz="1800" b="1" i="0" u="none" strike="noStrike" dirty="0">
                          <a:solidFill>
                            <a:srgbClr val="58585A"/>
                          </a:solidFill>
                          <a:effectLst/>
                          <a:latin typeface="+mn-lt"/>
                        </a:rPr>
                        <a:t> de transport</a:t>
                      </a:r>
                    </a:p>
                  </a:txBody>
                  <a:tcPr marL="6154" marR="6154" marT="6154" marB="0" anchor="ctr">
                    <a:lnL>
                      <a:noFill/>
                    </a:lnL>
                    <a:lnR>
                      <a:noFill/>
                    </a:lnR>
                    <a:lnT>
                      <a:noFill/>
                    </a:lnT>
                    <a:lnB>
                      <a:noFill/>
                    </a:lnB>
                  </a:tcPr>
                </a:tc>
                <a:tc>
                  <a:txBody>
                    <a:bodyPr/>
                    <a:lstStyle/>
                    <a:p>
                      <a:pPr algn="ctr" fontAlgn="b"/>
                      <a:r>
                        <a:rPr lang="en-US" sz="1800" b="1" i="0" u="none" strike="noStrike" dirty="0">
                          <a:solidFill>
                            <a:srgbClr val="58585A"/>
                          </a:solidFill>
                          <a:effectLst/>
                          <a:latin typeface="+mn-lt"/>
                        </a:rPr>
                        <a:t>Route </a:t>
                      </a:r>
                      <a:r>
                        <a:rPr lang="en-US" sz="1800" b="1" i="0" u="none" strike="noStrike" dirty="0" err="1">
                          <a:solidFill>
                            <a:srgbClr val="58585A"/>
                          </a:solidFill>
                          <a:effectLst/>
                          <a:latin typeface="+mn-lt"/>
                        </a:rPr>
                        <a:t>impraticable</a:t>
                      </a:r>
                      <a:endParaRPr lang="en-US" sz="1800" b="1" i="0" u="none" strike="noStrike" dirty="0">
                        <a:solidFill>
                          <a:srgbClr val="58585A"/>
                        </a:solidFill>
                        <a:effectLst/>
                        <a:latin typeface="+mn-lt"/>
                      </a:endParaRPr>
                    </a:p>
                  </a:txBody>
                  <a:tcPr marL="6154" marR="6154" marT="6154" marB="0" anchor="ctr">
                    <a:lnL>
                      <a:noFill/>
                    </a:lnL>
                    <a:lnR>
                      <a:noFill/>
                    </a:lnR>
                    <a:lnT>
                      <a:noFill/>
                    </a:lnT>
                    <a:lnB>
                      <a:noFill/>
                    </a:lnB>
                  </a:tcPr>
                </a:tc>
                <a:tc>
                  <a:txBody>
                    <a:bodyPr/>
                    <a:lstStyle/>
                    <a:p>
                      <a:pPr algn="ctr" fontAlgn="b"/>
                      <a:r>
                        <a:rPr lang="en-US" sz="1800" b="1" i="0" u="none" strike="noStrike" dirty="0" err="1">
                          <a:solidFill>
                            <a:srgbClr val="58585A"/>
                          </a:solidFill>
                          <a:effectLst/>
                          <a:latin typeface="+mn-lt"/>
                        </a:rPr>
                        <a:t>Insecurite</a:t>
                      </a:r>
                      <a:r>
                        <a:rPr lang="en-US" sz="1800" b="1" i="0" u="none" strike="noStrike" dirty="0">
                          <a:solidFill>
                            <a:srgbClr val="58585A"/>
                          </a:solidFill>
                          <a:effectLst/>
                          <a:latin typeface="+mn-lt"/>
                        </a:rPr>
                        <a:t> </a:t>
                      </a:r>
                      <a:r>
                        <a:rPr lang="en-US" sz="1800" b="1" i="0" u="none" strike="noStrike" dirty="0" err="1">
                          <a:solidFill>
                            <a:srgbClr val="58585A"/>
                          </a:solidFill>
                          <a:effectLst/>
                          <a:latin typeface="+mn-lt"/>
                        </a:rPr>
                        <a:t>marché</a:t>
                      </a:r>
                      <a:endParaRPr lang="en-US" sz="1800" b="1" i="0" u="none" strike="noStrike" dirty="0">
                        <a:solidFill>
                          <a:srgbClr val="58585A"/>
                        </a:solidFill>
                        <a:effectLst/>
                        <a:latin typeface="+mn-lt"/>
                      </a:endParaRPr>
                    </a:p>
                  </a:txBody>
                  <a:tcPr marL="6154" marR="6154" marT="6154" marB="0" anchor="ctr">
                    <a:lnL>
                      <a:noFill/>
                    </a:lnL>
                    <a:lnR>
                      <a:noFill/>
                    </a:lnR>
                    <a:lnT>
                      <a:noFill/>
                    </a:lnT>
                    <a:lnB>
                      <a:noFill/>
                    </a:lnB>
                  </a:tcPr>
                </a:tc>
                <a:tc>
                  <a:txBody>
                    <a:bodyPr/>
                    <a:lstStyle/>
                    <a:p>
                      <a:pPr algn="ctr" fontAlgn="b"/>
                      <a:r>
                        <a:rPr lang="en-US" sz="1800" b="1" i="0" u="none" strike="noStrike" dirty="0" err="1">
                          <a:solidFill>
                            <a:srgbClr val="58585A"/>
                          </a:solidFill>
                          <a:effectLst/>
                          <a:latin typeface="+mn-lt"/>
                        </a:rPr>
                        <a:t>Autre</a:t>
                      </a:r>
                      <a:endParaRPr lang="en-US" sz="1800" b="1" i="0" u="none" strike="noStrike" dirty="0">
                        <a:solidFill>
                          <a:srgbClr val="58585A"/>
                        </a:solidFill>
                        <a:effectLst/>
                        <a:latin typeface="+mn-lt"/>
                      </a:endParaRPr>
                    </a:p>
                  </a:txBody>
                  <a:tcPr marL="6154" marR="6154" marT="6154" marB="0" anchor="ctr">
                    <a:lnL>
                      <a:noFill/>
                    </a:lnL>
                    <a:lnR>
                      <a:noFill/>
                    </a:lnR>
                    <a:lnT>
                      <a:noFill/>
                    </a:lnT>
                    <a:lnB>
                      <a:noFill/>
                    </a:lnB>
                  </a:tcPr>
                </a:tc>
                <a:extLst>
                  <a:ext uri="{0D108BD9-81ED-4DB2-BD59-A6C34878D82A}">
                    <a16:rowId xmlns:a16="http://schemas.microsoft.com/office/drawing/2014/main" val="3725117375"/>
                  </a:ext>
                </a:extLst>
              </a:tr>
              <a:tr h="595227">
                <a:tc>
                  <a:txBody>
                    <a:bodyPr/>
                    <a:lstStyle/>
                    <a:p>
                      <a:pPr algn="ctr" fontAlgn="b"/>
                      <a:r>
                        <a:rPr lang="en-US" sz="1800" b="1" i="0" u="none" strike="noStrike" dirty="0" err="1">
                          <a:solidFill>
                            <a:srgbClr val="5A5959"/>
                          </a:solidFill>
                          <a:effectLst/>
                          <a:latin typeface="+mn-lt"/>
                        </a:rPr>
                        <a:t>Kabam</a:t>
                      </a:r>
                      <a:r>
                        <a:rPr lang="en-US" sz="1800" b="1" i="0" u="none" strike="noStrike" dirty="0">
                          <a:solidFill>
                            <a:srgbClr val="5A5959"/>
                          </a:solidFill>
                          <a:effectLst/>
                          <a:latin typeface="+mn-lt"/>
                        </a:rPr>
                        <a:t>.</a:t>
                      </a:r>
                    </a:p>
                  </a:txBody>
                  <a:tcPr marL="6154" marR="6154" marT="6154" marB="0" anchor="ctr">
                    <a:lnL>
                      <a:noFill/>
                    </a:lnL>
                    <a:lnR>
                      <a:noFill/>
                    </a:lnR>
                    <a:lnT>
                      <a:noFill/>
                    </a:lnT>
                    <a:lnB>
                      <a:noFill/>
                    </a:lnB>
                  </a:tcPr>
                </a:tc>
                <a:tc>
                  <a:txBody>
                    <a:bodyPr/>
                    <a:lstStyle/>
                    <a:p>
                      <a:pPr algn="r" fontAlgn="b"/>
                      <a:r>
                        <a:rPr lang="en-US" sz="1800" b="0" i="0" u="none" strike="noStrike" dirty="0">
                          <a:solidFill>
                            <a:srgbClr val="58585A"/>
                          </a:solidFill>
                          <a:effectLst/>
                          <a:latin typeface="+mn-lt"/>
                        </a:rPr>
                        <a:t>0%</a:t>
                      </a:r>
                    </a:p>
                  </a:txBody>
                  <a:tcPr marL="6154" marR="6154" marT="6154"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mn-lt"/>
                        </a:rPr>
                        <a:t>69%</a:t>
                      </a:r>
                    </a:p>
                  </a:txBody>
                  <a:tcPr marL="6154" marR="6154" marT="6154" marB="0" anchor="b">
                    <a:lnL>
                      <a:noFill/>
                    </a:lnL>
                    <a:lnR>
                      <a:noFill/>
                    </a:lnR>
                    <a:lnT>
                      <a:noFill/>
                    </a:lnT>
                    <a:lnB>
                      <a:noFill/>
                    </a:lnB>
                    <a:solidFill>
                      <a:srgbClr val="F17172"/>
                    </a:solidFill>
                  </a:tcPr>
                </a:tc>
                <a:tc>
                  <a:txBody>
                    <a:bodyPr/>
                    <a:lstStyle/>
                    <a:p>
                      <a:pPr algn="r" fontAlgn="b"/>
                      <a:r>
                        <a:rPr lang="en-US" sz="1800" b="0" i="0" u="none" strike="noStrike">
                          <a:solidFill>
                            <a:srgbClr val="58585A"/>
                          </a:solidFill>
                          <a:effectLst/>
                          <a:latin typeface="+mn-lt"/>
                        </a:rPr>
                        <a:t>23%</a:t>
                      </a:r>
                    </a:p>
                  </a:txBody>
                  <a:tcPr marL="6154" marR="6154" marT="6154" marB="0" anchor="b">
                    <a:lnL>
                      <a:noFill/>
                    </a:lnL>
                    <a:lnR>
                      <a:noFill/>
                    </a:lnR>
                    <a:lnT>
                      <a:noFill/>
                    </a:lnT>
                    <a:lnB>
                      <a:noFill/>
                    </a:lnB>
                    <a:solidFill>
                      <a:srgbClr val="F8B7B8"/>
                    </a:solidFill>
                  </a:tcPr>
                </a:tc>
                <a:tc>
                  <a:txBody>
                    <a:bodyPr/>
                    <a:lstStyle/>
                    <a:p>
                      <a:pPr algn="r" fontAlgn="b"/>
                      <a:r>
                        <a:rPr lang="en-US" sz="1800" b="0" i="0" u="none" strike="noStrike" dirty="0">
                          <a:solidFill>
                            <a:srgbClr val="58585A"/>
                          </a:solidFill>
                          <a:effectLst/>
                          <a:latin typeface="+mn-lt"/>
                        </a:rPr>
                        <a:t>8%</a:t>
                      </a:r>
                    </a:p>
                  </a:txBody>
                  <a:tcPr marL="6154" marR="6154" marT="6154" marB="0" anchor="b">
                    <a:lnL>
                      <a:noFill/>
                    </a:lnL>
                    <a:lnR>
                      <a:noFill/>
                    </a:lnR>
                    <a:lnT>
                      <a:noFill/>
                    </a:lnT>
                    <a:lnB>
                      <a:noFill/>
                    </a:lnB>
                    <a:solidFill>
                      <a:srgbClr val="FACFCF"/>
                    </a:solidFill>
                  </a:tcPr>
                </a:tc>
                <a:tc>
                  <a:txBody>
                    <a:bodyPr/>
                    <a:lstStyle/>
                    <a:p>
                      <a:pPr algn="r" fontAlgn="b"/>
                      <a:r>
                        <a:rPr lang="en-US" sz="1800" b="0" i="0" u="none" strike="noStrike" dirty="0">
                          <a:solidFill>
                            <a:srgbClr val="58585A"/>
                          </a:solidFill>
                          <a:effectLst/>
                          <a:latin typeface="+mn-lt"/>
                        </a:rPr>
                        <a:t>38%</a:t>
                      </a:r>
                    </a:p>
                  </a:txBody>
                  <a:tcPr marL="6154" marR="6154" marT="6154" marB="0" anchor="b">
                    <a:lnL>
                      <a:noFill/>
                    </a:lnL>
                    <a:lnR>
                      <a:noFill/>
                    </a:lnR>
                    <a:lnT>
                      <a:noFill/>
                    </a:lnT>
                    <a:lnB>
                      <a:noFill/>
                    </a:lnB>
                    <a:solidFill>
                      <a:srgbClr val="F6A0A1"/>
                    </a:solidFill>
                  </a:tcPr>
                </a:tc>
                <a:tc>
                  <a:txBody>
                    <a:bodyPr/>
                    <a:lstStyle/>
                    <a:p>
                      <a:pPr algn="r" fontAlgn="b"/>
                      <a:r>
                        <a:rPr lang="en-US" sz="1800" b="0" i="0" u="none" strike="noStrike">
                          <a:solidFill>
                            <a:srgbClr val="58585A"/>
                          </a:solidFill>
                          <a:effectLst/>
                          <a:latin typeface="+mn-lt"/>
                        </a:rPr>
                        <a:t>8%</a:t>
                      </a:r>
                    </a:p>
                  </a:txBody>
                  <a:tcPr marL="6154" marR="6154" marT="6154" marB="0" anchor="b">
                    <a:lnL>
                      <a:noFill/>
                    </a:lnL>
                    <a:lnR>
                      <a:noFill/>
                    </a:lnR>
                    <a:lnT>
                      <a:noFill/>
                    </a:lnT>
                    <a:lnB>
                      <a:noFill/>
                    </a:lnB>
                    <a:solidFill>
                      <a:srgbClr val="FACFCF"/>
                    </a:solidFill>
                  </a:tcPr>
                </a:tc>
                <a:tc>
                  <a:txBody>
                    <a:bodyPr/>
                    <a:lstStyle/>
                    <a:p>
                      <a:pPr algn="r" fontAlgn="b"/>
                      <a:r>
                        <a:rPr lang="en-US" sz="1800" b="0" i="0" u="none" strike="noStrike">
                          <a:solidFill>
                            <a:srgbClr val="58585A"/>
                          </a:solidFill>
                          <a:effectLst/>
                          <a:latin typeface="+mn-lt"/>
                        </a:rPr>
                        <a:t>0%</a:t>
                      </a:r>
                    </a:p>
                  </a:txBody>
                  <a:tcPr marL="6154" marR="6154" marT="6154"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mn-lt"/>
                        </a:rPr>
                        <a:t>8%</a:t>
                      </a:r>
                    </a:p>
                  </a:txBody>
                  <a:tcPr marL="6154" marR="6154" marT="6154" marB="0" anchor="b">
                    <a:lnL>
                      <a:noFill/>
                    </a:lnL>
                    <a:lnR>
                      <a:noFill/>
                    </a:lnR>
                    <a:lnT>
                      <a:noFill/>
                    </a:lnT>
                    <a:lnB>
                      <a:noFill/>
                    </a:lnB>
                    <a:solidFill>
                      <a:srgbClr val="FACFCF"/>
                    </a:solidFill>
                  </a:tcPr>
                </a:tc>
                <a:extLst>
                  <a:ext uri="{0D108BD9-81ED-4DB2-BD59-A6C34878D82A}">
                    <a16:rowId xmlns:a16="http://schemas.microsoft.com/office/drawing/2014/main" val="4237221982"/>
                  </a:ext>
                </a:extLst>
              </a:tr>
              <a:tr h="490520">
                <a:tc>
                  <a:txBody>
                    <a:bodyPr/>
                    <a:lstStyle/>
                    <a:p>
                      <a:pPr algn="ctr" fontAlgn="b"/>
                      <a:r>
                        <a:rPr lang="en-US" sz="1800" b="1" i="0" u="none" strike="noStrike" dirty="0" err="1">
                          <a:solidFill>
                            <a:srgbClr val="5A5959"/>
                          </a:solidFill>
                          <a:effectLst/>
                          <a:latin typeface="+mn-lt"/>
                        </a:rPr>
                        <a:t>Saramabila</a:t>
                      </a:r>
                      <a:endParaRPr lang="en-US" sz="1800" b="1" i="0" u="none" strike="noStrike" dirty="0">
                        <a:solidFill>
                          <a:srgbClr val="5A5959"/>
                        </a:solidFill>
                        <a:effectLst/>
                        <a:latin typeface="+mn-lt"/>
                      </a:endParaRPr>
                    </a:p>
                  </a:txBody>
                  <a:tcPr marL="6154" marR="6154" marT="6154" marB="0" anchor="ctr">
                    <a:lnL>
                      <a:noFill/>
                    </a:lnL>
                    <a:lnR>
                      <a:noFill/>
                    </a:lnR>
                    <a:lnT>
                      <a:noFill/>
                    </a:lnT>
                    <a:lnB>
                      <a:noFill/>
                    </a:lnB>
                  </a:tcPr>
                </a:tc>
                <a:tc>
                  <a:txBody>
                    <a:bodyPr/>
                    <a:lstStyle/>
                    <a:p>
                      <a:pPr algn="r" fontAlgn="b"/>
                      <a:r>
                        <a:rPr lang="en-US" sz="1800" b="0" i="0" u="none" strike="noStrike" dirty="0">
                          <a:solidFill>
                            <a:srgbClr val="58585A"/>
                          </a:solidFill>
                          <a:effectLst/>
                          <a:latin typeface="+mn-lt"/>
                        </a:rPr>
                        <a:t>0%</a:t>
                      </a:r>
                    </a:p>
                  </a:txBody>
                  <a:tcPr marL="6154" marR="6154" marT="6154"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mn-lt"/>
                        </a:rPr>
                        <a:t>11%</a:t>
                      </a:r>
                    </a:p>
                  </a:txBody>
                  <a:tcPr marL="6154" marR="6154" marT="6154" marB="0" anchor="b">
                    <a:lnL>
                      <a:noFill/>
                    </a:lnL>
                    <a:lnR>
                      <a:noFill/>
                    </a:lnR>
                    <a:lnT>
                      <a:noFill/>
                    </a:lnT>
                    <a:lnB>
                      <a:noFill/>
                    </a:lnB>
                    <a:solidFill>
                      <a:srgbClr val="FACACA"/>
                    </a:solidFill>
                  </a:tcPr>
                </a:tc>
                <a:tc>
                  <a:txBody>
                    <a:bodyPr/>
                    <a:lstStyle/>
                    <a:p>
                      <a:pPr algn="r" fontAlgn="b"/>
                      <a:r>
                        <a:rPr lang="en-US" sz="1800" b="0" i="0" u="none" strike="noStrike" dirty="0">
                          <a:solidFill>
                            <a:srgbClr val="58585A"/>
                          </a:solidFill>
                          <a:effectLst/>
                          <a:latin typeface="+mn-lt"/>
                        </a:rPr>
                        <a:t>83%</a:t>
                      </a:r>
                    </a:p>
                  </a:txBody>
                  <a:tcPr marL="6154" marR="6154" marT="6154" marB="0" anchor="b">
                    <a:lnL>
                      <a:noFill/>
                    </a:lnL>
                    <a:lnR>
                      <a:noFill/>
                    </a:lnR>
                    <a:lnT>
                      <a:noFill/>
                    </a:lnT>
                    <a:lnB>
                      <a:noFill/>
                    </a:lnB>
                    <a:solidFill>
                      <a:srgbClr val="EF5C5D"/>
                    </a:solidFill>
                  </a:tcPr>
                </a:tc>
                <a:tc>
                  <a:txBody>
                    <a:bodyPr/>
                    <a:lstStyle/>
                    <a:p>
                      <a:pPr algn="r" fontAlgn="b"/>
                      <a:r>
                        <a:rPr lang="en-US" sz="1800" b="0" i="0" u="none" strike="noStrike" dirty="0">
                          <a:solidFill>
                            <a:srgbClr val="58585A"/>
                          </a:solidFill>
                          <a:effectLst/>
                          <a:latin typeface="+mn-lt"/>
                        </a:rPr>
                        <a:t>61%</a:t>
                      </a:r>
                    </a:p>
                  </a:txBody>
                  <a:tcPr marL="6154" marR="6154" marT="6154" marB="0" anchor="b">
                    <a:lnL>
                      <a:noFill/>
                    </a:lnL>
                    <a:lnR>
                      <a:noFill/>
                    </a:lnR>
                    <a:lnT>
                      <a:noFill/>
                    </a:lnT>
                    <a:lnB>
                      <a:noFill/>
                    </a:lnB>
                    <a:solidFill>
                      <a:srgbClr val="F27E7F"/>
                    </a:solidFill>
                  </a:tcPr>
                </a:tc>
                <a:tc>
                  <a:txBody>
                    <a:bodyPr/>
                    <a:lstStyle/>
                    <a:p>
                      <a:pPr algn="r" fontAlgn="b"/>
                      <a:r>
                        <a:rPr lang="en-US" sz="1800" b="0" i="0" u="none" strike="noStrike">
                          <a:solidFill>
                            <a:srgbClr val="58585A"/>
                          </a:solidFill>
                          <a:effectLst/>
                          <a:latin typeface="+mn-lt"/>
                        </a:rPr>
                        <a:t>67%</a:t>
                      </a:r>
                    </a:p>
                  </a:txBody>
                  <a:tcPr marL="6154" marR="6154" marT="6154" marB="0" anchor="b">
                    <a:lnL>
                      <a:noFill/>
                    </a:lnL>
                    <a:lnR>
                      <a:noFill/>
                    </a:lnR>
                    <a:lnT>
                      <a:noFill/>
                    </a:lnT>
                    <a:lnB>
                      <a:noFill/>
                    </a:lnB>
                    <a:solidFill>
                      <a:srgbClr val="F17576"/>
                    </a:solidFill>
                  </a:tcPr>
                </a:tc>
                <a:tc>
                  <a:txBody>
                    <a:bodyPr/>
                    <a:lstStyle/>
                    <a:p>
                      <a:pPr algn="r" fontAlgn="b"/>
                      <a:r>
                        <a:rPr lang="en-US" sz="1800" b="0" i="0" u="none" strike="noStrike" dirty="0">
                          <a:solidFill>
                            <a:srgbClr val="58585A"/>
                          </a:solidFill>
                          <a:effectLst/>
                          <a:latin typeface="+mn-lt"/>
                        </a:rPr>
                        <a:t>50%</a:t>
                      </a:r>
                    </a:p>
                  </a:txBody>
                  <a:tcPr marL="6154" marR="6154" marT="6154" marB="0" anchor="b">
                    <a:lnL>
                      <a:noFill/>
                    </a:lnL>
                    <a:lnR>
                      <a:noFill/>
                    </a:lnR>
                    <a:lnT>
                      <a:noFill/>
                    </a:lnT>
                    <a:lnB>
                      <a:noFill/>
                    </a:lnB>
                    <a:solidFill>
                      <a:srgbClr val="F48F8F"/>
                    </a:solidFill>
                  </a:tcPr>
                </a:tc>
                <a:tc>
                  <a:txBody>
                    <a:bodyPr/>
                    <a:lstStyle/>
                    <a:p>
                      <a:pPr algn="r" fontAlgn="b"/>
                      <a:r>
                        <a:rPr lang="en-US" sz="1800" b="0" i="0" u="none" strike="noStrike">
                          <a:solidFill>
                            <a:srgbClr val="58585A"/>
                          </a:solidFill>
                          <a:effectLst/>
                          <a:latin typeface="+mn-lt"/>
                        </a:rPr>
                        <a:t>11%</a:t>
                      </a:r>
                    </a:p>
                  </a:txBody>
                  <a:tcPr marL="6154" marR="6154" marT="6154" marB="0" anchor="b">
                    <a:lnL>
                      <a:noFill/>
                    </a:lnL>
                    <a:lnR>
                      <a:noFill/>
                    </a:lnR>
                    <a:lnT>
                      <a:noFill/>
                    </a:lnT>
                    <a:lnB>
                      <a:noFill/>
                    </a:lnB>
                    <a:solidFill>
                      <a:srgbClr val="FACACA"/>
                    </a:solidFill>
                  </a:tcPr>
                </a:tc>
                <a:tc>
                  <a:txBody>
                    <a:bodyPr/>
                    <a:lstStyle/>
                    <a:p>
                      <a:pPr algn="r" fontAlgn="b"/>
                      <a:r>
                        <a:rPr lang="en-US" sz="1800" b="0" i="0" u="none" strike="noStrike">
                          <a:solidFill>
                            <a:srgbClr val="58585A"/>
                          </a:solidFill>
                          <a:effectLst/>
                          <a:latin typeface="+mn-lt"/>
                        </a:rPr>
                        <a:t>0%</a:t>
                      </a:r>
                    </a:p>
                  </a:txBody>
                  <a:tcPr marL="6154" marR="6154" marT="6154" marB="0" anchor="b">
                    <a:lnL>
                      <a:noFill/>
                    </a:lnL>
                    <a:lnR>
                      <a:noFill/>
                    </a:lnR>
                    <a:lnT>
                      <a:noFill/>
                    </a:lnT>
                    <a:lnB>
                      <a:noFill/>
                    </a:lnB>
                    <a:solidFill>
                      <a:srgbClr val="FBDADA"/>
                    </a:solidFill>
                  </a:tcPr>
                </a:tc>
                <a:extLst>
                  <a:ext uri="{0D108BD9-81ED-4DB2-BD59-A6C34878D82A}">
                    <a16:rowId xmlns:a16="http://schemas.microsoft.com/office/drawing/2014/main" val="3997618414"/>
                  </a:ext>
                </a:extLst>
              </a:tr>
              <a:tr h="490520">
                <a:tc>
                  <a:txBody>
                    <a:bodyPr/>
                    <a:lstStyle/>
                    <a:p>
                      <a:pPr algn="ctr" fontAlgn="b"/>
                      <a:r>
                        <a:rPr lang="en-US" sz="1800" b="1" i="0" u="none" strike="noStrike" dirty="0" err="1">
                          <a:solidFill>
                            <a:srgbClr val="5A5959"/>
                          </a:solidFill>
                          <a:effectLst/>
                          <a:latin typeface="+mn-lt"/>
                        </a:rPr>
                        <a:t>Fizi</a:t>
                      </a:r>
                      <a:endParaRPr lang="en-US" sz="1800" b="1" i="0" u="none" strike="noStrike" dirty="0">
                        <a:solidFill>
                          <a:srgbClr val="5A5959"/>
                        </a:solidFill>
                        <a:effectLst/>
                        <a:latin typeface="+mn-lt"/>
                      </a:endParaRPr>
                    </a:p>
                  </a:txBody>
                  <a:tcPr marL="6154" marR="6154" marT="6154" marB="0" anchor="ctr">
                    <a:lnL>
                      <a:noFill/>
                    </a:lnL>
                    <a:lnR>
                      <a:noFill/>
                    </a:lnR>
                    <a:lnT>
                      <a:noFill/>
                    </a:lnT>
                    <a:lnB>
                      <a:noFill/>
                    </a:lnB>
                  </a:tcPr>
                </a:tc>
                <a:tc>
                  <a:txBody>
                    <a:bodyPr/>
                    <a:lstStyle/>
                    <a:p>
                      <a:pPr algn="r" fontAlgn="b"/>
                      <a:r>
                        <a:rPr lang="en-US" sz="1800" b="0" i="0" u="none" strike="noStrike" dirty="0">
                          <a:solidFill>
                            <a:srgbClr val="58585A"/>
                          </a:solidFill>
                          <a:effectLst/>
                          <a:latin typeface="+mn-lt"/>
                        </a:rPr>
                        <a:t>5%</a:t>
                      </a:r>
                    </a:p>
                  </a:txBody>
                  <a:tcPr marL="6154" marR="6154" marT="6154" marB="0" anchor="b">
                    <a:lnL>
                      <a:noFill/>
                    </a:lnL>
                    <a:lnR>
                      <a:noFill/>
                    </a:lnR>
                    <a:lnT>
                      <a:noFill/>
                    </a:lnT>
                    <a:lnB>
                      <a:noFill/>
                    </a:lnB>
                    <a:solidFill>
                      <a:srgbClr val="FBD3D3"/>
                    </a:solidFill>
                  </a:tcPr>
                </a:tc>
                <a:tc>
                  <a:txBody>
                    <a:bodyPr/>
                    <a:lstStyle/>
                    <a:p>
                      <a:pPr algn="r" fontAlgn="b"/>
                      <a:r>
                        <a:rPr lang="en-US" sz="1800" b="0" i="0" u="none" strike="noStrike">
                          <a:solidFill>
                            <a:srgbClr val="58585A"/>
                          </a:solidFill>
                          <a:effectLst/>
                          <a:latin typeface="+mn-lt"/>
                        </a:rPr>
                        <a:t>20%</a:t>
                      </a:r>
                    </a:p>
                  </a:txBody>
                  <a:tcPr marL="6154" marR="6154" marT="6154" marB="0" anchor="b">
                    <a:lnL>
                      <a:noFill/>
                    </a:lnL>
                    <a:lnR>
                      <a:noFill/>
                    </a:lnR>
                    <a:lnT>
                      <a:noFill/>
                    </a:lnT>
                    <a:lnB>
                      <a:noFill/>
                    </a:lnB>
                    <a:solidFill>
                      <a:srgbClr val="F8BCBC"/>
                    </a:solidFill>
                  </a:tcPr>
                </a:tc>
                <a:tc>
                  <a:txBody>
                    <a:bodyPr/>
                    <a:lstStyle/>
                    <a:p>
                      <a:pPr algn="r" fontAlgn="b"/>
                      <a:r>
                        <a:rPr lang="en-US" sz="1800" b="0" i="0" u="none" strike="noStrike" dirty="0">
                          <a:solidFill>
                            <a:srgbClr val="58585A"/>
                          </a:solidFill>
                          <a:effectLst/>
                          <a:latin typeface="+mn-lt"/>
                        </a:rPr>
                        <a:t>65%</a:t>
                      </a:r>
                    </a:p>
                  </a:txBody>
                  <a:tcPr marL="6154" marR="6154" marT="6154" marB="0" anchor="b">
                    <a:lnL>
                      <a:noFill/>
                    </a:lnL>
                    <a:lnR>
                      <a:noFill/>
                    </a:lnR>
                    <a:lnT>
                      <a:noFill/>
                    </a:lnT>
                    <a:lnB>
                      <a:noFill/>
                    </a:lnB>
                    <a:solidFill>
                      <a:srgbClr val="F27879"/>
                    </a:solidFill>
                  </a:tcPr>
                </a:tc>
                <a:tc>
                  <a:txBody>
                    <a:bodyPr/>
                    <a:lstStyle/>
                    <a:p>
                      <a:pPr algn="r" fontAlgn="b"/>
                      <a:r>
                        <a:rPr lang="en-US" sz="1800" b="0" i="0" u="none" strike="noStrike" dirty="0">
                          <a:solidFill>
                            <a:srgbClr val="58585A"/>
                          </a:solidFill>
                          <a:effectLst/>
                          <a:latin typeface="+mn-lt"/>
                        </a:rPr>
                        <a:t>45%</a:t>
                      </a:r>
                    </a:p>
                  </a:txBody>
                  <a:tcPr marL="6154" marR="6154" marT="6154" marB="0" anchor="b">
                    <a:lnL>
                      <a:noFill/>
                    </a:lnL>
                    <a:lnR>
                      <a:noFill/>
                    </a:lnR>
                    <a:lnT>
                      <a:noFill/>
                    </a:lnT>
                    <a:lnB>
                      <a:noFill/>
                    </a:lnB>
                    <a:solidFill>
                      <a:srgbClr val="F59697"/>
                    </a:solidFill>
                  </a:tcPr>
                </a:tc>
                <a:tc>
                  <a:txBody>
                    <a:bodyPr/>
                    <a:lstStyle/>
                    <a:p>
                      <a:pPr algn="r" fontAlgn="b"/>
                      <a:r>
                        <a:rPr lang="en-US" sz="1800" b="0" i="0" u="none" strike="noStrike" dirty="0">
                          <a:solidFill>
                            <a:srgbClr val="58585A"/>
                          </a:solidFill>
                          <a:effectLst/>
                          <a:latin typeface="+mn-lt"/>
                        </a:rPr>
                        <a:t>65%</a:t>
                      </a:r>
                    </a:p>
                  </a:txBody>
                  <a:tcPr marL="6154" marR="6154" marT="6154" marB="0" anchor="b">
                    <a:lnL>
                      <a:noFill/>
                    </a:lnL>
                    <a:lnR>
                      <a:noFill/>
                    </a:lnR>
                    <a:lnT>
                      <a:noFill/>
                    </a:lnT>
                    <a:lnB>
                      <a:noFill/>
                    </a:lnB>
                    <a:solidFill>
                      <a:srgbClr val="F27879"/>
                    </a:solidFill>
                  </a:tcPr>
                </a:tc>
                <a:tc>
                  <a:txBody>
                    <a:bodyPr/>
                    <a:lstStyle/>
                    <a:p>
                      <a:pPr algn="r" fontAlgn="b"/>
                      <a:r>
                        <a:rPr lang="en-US" sz="1800" b="0" i="0" u="none" strike="noStrike" dirty="0">
                          <a:solidFill>
                            <a:srgbClr val="58585A"/>
                          </a:solidFill>
                          <a:effectLst/>
                          <a:latin typeface="+mn-lt"/>
                        </a:rPr>
                        <a:t>60%</a:t>
                      </a:r>
                    </a:p>
                  </a:txBody>
                  <a:tcPr marL="6154" marR="6154" marT="6154" marB="0" anchor="b">
                    <a:lnL>
                      <a:noFill/>
                    </a:lnL>
                    <a:lnR>
                      <a:noFill/>
                    </a:lnR>
                    <a:lnT>
                      <a:noFill/>
                    </a:lnT>
                    <a:lnB>
                      <a:noFill/>
                    </a:lnB>
                    <a:solidFill>
                      <a:srgbClr val="F27F80"/>
                    </a:solidFill>
                  </a:tcPr>
                </a:tc>
                <a:tc>
                  <a:txBody>
                    <a:bodyPr/>
                    <a:lstStyle/>
                    <a:p>
                      <a:pPr algn="r" fontAlgn="b"/>
                      <a:r>
                        <a:rPr lang="en-US" sz="1800" b="0" i="0" u="none" strike="noStrike" dirty="0">
                          <a:solidFill>
                            <a:srgbClr val="58585A"/>
                          </a:solidFill>
                          <a:effectLst/>
                          <a:latin typeface="+mn-lt"/>
                        </a:rPr>
                        <a:t>10%</a:t>
                      </a:r>
                    </a:p>
                  </a:txBody>
                  <a:tcPr marL="6154" marR="6154" marT="6154" marB="0" anchor="b">
                    <a:lnL>
                      <a:noFill/>
                    </a:lnL>
                    <a:lnR>
                      <a:noFill/>
                    </a:lnR>
                    <a:lnT>
                      <a:noFill/>
                    </a:lnT>
                    <a:lnB>
                      <a:noFill/>
                    </a:lnB>
                    <a:solidFill>
                      <a:srgbClr val="FACBCB"/>
                    </a:solidFill>
                  </a:tcPr>
                </a:tc>
                <a:tc>
                  <a:txBody>
                    <a:bodyPr/>
                    <a:lstStyle/>
                    <a:p>
                      <a:pPr algn="r" fontAlgn="b"/>
                      <a:r>
                        <a:rPr lang="en-US" sz="1800" b="0" i="0" u="none" strike="noStrike">
                          <a:solidFill>
                            <a:srgbClr val="58585A"/>
                          </a:solidFill>
                          <a:effectLst/>
                          <a:latin typeface="+mn-lt"/>
                        </a:rPr>
                        <a:t>0%</a:t>
                      </a:r>
                    </a:p>
                  </a:txBody>
                  <a:tcPr marL="6154" marR="6154" marT="6154" marB="0" anchor="b">
                    <a:lnL>
                      <a:noFill/>
                    </a:lnL>
                    <a:lnR>
                      <a:noFill/>
                    </a:lnR>
                    <a:lnT>
                      <a:noFill/>
                    </a:lnT>
                    <a:lnB>
                      <a:noFill/>
                    </a:lnB>
                    <a:solidFill>
                      <a:srgbClr val="FBDADA"/>
                    </a:solidFill>
                  </a:tcPr>
                </a:tc>
                <a:extLst>
                  <a:ext uri="{0D108BD9-81ED-4DB2-BD59-A6C34878D82A}">
                    <a16:rowId xmlns:a16="http://schemas.microsoft.com/office/drawing/2014/main" val="989887804"/>
                  </a:ext>
                </a:extLst>
              </a:tr>
              <a:tr h="490520">
                <a:tc>
                  <a:txBody>
                    <a:bodyPr/>
                    <a:lstStyle/>
                    <a:p>
                      <a:pPr algn="ctr" fontAlgn="b"/>
                      <a:r>
                        <a:rPr lang="en-US" sz="1800" b="1" i="0" u="none" strike="noStrike" dirty="0" err="1">
                          <a:solidFill>
                            <a:srgbClr val="5A5959"/>
                          </a:solidFill>
                          <a:effectLst/>
                          <a:latin typeface="+mn-lt"/>
                        </a:rPr>
                        <a:t>Kalehe</a:t>
                      </a:r>
                      <a:endParaRPr lang="en-US" sz="1800" b="1" i="0" u="none" strike="noStrike" dirty="0">
                        <a:solidFill>
                          <a:srgbClr val="5A5959"/>
                        </a:solidFill>
                        <a:effectLst/>
                        <a:latin typeface="+mn-lt"/>
                      </a:endParaRPr>
                    </a:p>
                  </a:txBody>
                  <a:tcPr marL="6154" marR="6154" marT="6154" marB="0" anchor="ctr">
                    <a:lnL>
                      <a:noFill/>
                    </a:lnL>
                    <a:lnR>
                      <a:noFill/>
                    </a:lnR>
                    <a:lnT>
                      <a:noFill/>
                    </a:lnT>
                    <a:lnB>
                      <a:noFill/>
                    </a:lnB>
                  </a:tcPr>
                </a:tc>
                <a:tc>
                  <a:txBody>
                    <a:bodyPr/>
                    <a:lstStyle/>
                    <a:p>
                      <a:pPr algn="r" fontAlgn="b"/>
                      <a:r>
                        <a:rPr lang="en-US" sz="1800" b="0" i="0" u="none" strike="noStrike">
                          <a:solidFill>
                            <a:srgbClr val="58585A"/>
                          </a:solidFill>
                          <a:effectLst/>
                          <a:latin typeface="+mn-lt"/>
                        </a:rPr>
                        <a:t>0%</a:t>
                      </a:r>
                    </a:p>
                  </a:txBody>
                  <a:tcPr marL="6154" marR="6154" marT="6154"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mn-lt"/>
                        </a:rPr>
                        <a:t>42%</a:t>
                      </a:r>
                    </a:p>
                  </a:txBody>
                  <a:tcPr marL="6154" marR="6154" marT="6154" marB="0" anchor="b">
                    <a:lnL>
                      <a:noFill/>
                    </a:lnL>
                    <a:lnR>
                      <a:noFill/>
                    </a:lnR>
                    <a:lnT>
                      <a:noFill/>
                    </a:lnT>
                    <a:lnB>
                      <a:noFill/>
                    </a:lnB>
                    <a:solidFill>
                      <a:srgbClr val="F59B9C"/>
                    </a:solidFill>
                  </a:tcPr>
                </a:tc>
                <a:tc>
                  <a:txBody>
                    <a:bodyPr/>
                    <a:lstStyle/>
                    <a:p>
                      <a:pPr algn="r" fontAlgn="b"/>
                      <a:r>
                        <a:rPr lang="en-US" sz="1800" b="0" i="0" u="none" strike="noStrike">
                          <a:solidFill>
                            <a:srgbClr val="58585A"/>
                          </a:solidFill>
                          <a:effectLst/>
                          <a:latin typeface="+mn-lt"/>
                        </a:rPr>
                        <a:t>0%</a:t>
                      </a:r>
                    </a:p>
                  </a:txBody>
                  <a:tcPr marL="6154" marR="6154" marT="6154"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mn-lt"/>
                        </a:rPr>
                        <a:t>25%</a:t>
                      </a:r>
                    </a:p>
                  </a:txBody>
                  <a:tcPr marL="6154" marR="6154" marT="6154" marB="0" anchor="b">
                    <a:lnL>
                      <a:noFill/>
                    </a:lnL>
                    <a:lnR>
                      <a:noFill/>
                    </a:lnR>
                    <a:lnT>
                      <a:noFill/>
                    </a:lnT>
                    <a:lnB>
                      <a:noFill/>
                    </a:lnB>
                    <a:solidFill>
                      <a:srgbClr val="F8B5B5"/>
                    </a:solidFill>
                  </a:tcPr>
                </a:tc>
                <a:tc>
                  <a:txBody>
                    <a:bodyPr/>
                    <a:lstStyle/>
                    <a:p>
                      <a:pPr algn="r" fontAlgn="b"/>
                      <a:r>
                        <a:rPr lang="en-US" sz="1800" b="0" i="0" u="none" strike="noStrike" dirty="0">
                          <a:solidFill>
                            <a:srgbClr val="58585A"/>
                          </a:solidFill>
                          <a:effectLst/>
                          <a:latin typeface="+mn-lt"/>
                        </a:rPr>
                        <a:t>67%</a:t>
                      </a:r>
                    </a:p>
                  </a:txBody>
                  <a:tcPr marL="6154" marR="6154" marT="6154" marB="0" anchor="b">
                    <a:lnL>
                      <a:noFill/>
                    </a:lnL>
                    <a:lnR>
                      <a:noFill/>
                    </a:lnR>
                    <a:lnT>
                      <a:noFill/>
                    </a:lnT>
                    <a:lnB>
                      <a:noFill/>
                    </a:lnB>
                    <a:solidFill>
                      <a:srgbClr val="F17576"/>
                    </a:solidFill>
                  </a:tcPr>
                </a:tc>
                <a:tc>
                  <a:txBody>
                    <a:bodyPr/>
                    <a:lstStyle/>
                    <a:p>
                      <a:pPr algn="r" fontAlgn="b"/>
                      <a:r>
                        <a:rPr lang="en-US" sz="1800" b="0" i="0" u="none" strike="noStrike" dirty="0">
                          <a:solidFill>
                            <a:srgbClr val="58585A"/>
                          </a:solidFill>
                          <a:effectLst/>
                          <a:latin typeface="+mn-lt"/>
                        </a:rPr>
                        <a:t>8%</a:t>
                      </a:r>
                    </a:p>
                  </a:txBody>
                  <a:tcPr marL="6154" marR="6154" marT="6154" marB="0" anchor="b">
                    <a:lnL>
                      <a:noFill/>
                    </a:lnL>
                    <a:lnR>
                      <a:noFill/>
                    </a:lnR>
                    <a:lnT>
                      <a:noFill/>
                    </a:lnT>
                    <a:lnB>
                      <a:noFill/>
                    </a:lnB>
                    <a:solidFill>
                      <a:srgbClr val="FACECE"/>
                    </a:solidFill>
                  </a:tcPr>
                </a:tc>
                <a:tc>
                  <a:txBody>
                    <a:bodyPr/>
                    <a:lstStyle/>
                    <a:p>
                      <a:pPr algn="r" fontAlgn="b"/>
                      <a:r>
                        <a:rPr lang="en-US" sz="1800" b="0" i="0" u="none" strike="noStrike" dirty="0">
                          <a:solidFill>
                            <a:srgbClr val="58585A"/>
                          </a:solidFill>
                          <a:effectLst/>
                          <a:latin typeface="+mn-lt"/>
                        </a:rPr>
                        <a:t>0%</a:t>
                      </a:r>
                    </a:p>
                  </a:txBody>
                  <a:tcPr marL="6154" marR="6154" marT="6154"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mn-lt"/>
                        </a:rPr>
                        <a:t>8%</a:t>
                      </a:r>
                    </a:p>
                  </a:txBody>
                  <a:tcPr marL="6154" marR="6154" marT="6154" marB="0" anchor="b">
                    <a:lnL>
                      <a:noFill/>
                    </a:lnL>
                    <a:lnR>
                      <a:noFill/>
                    </a:lnR>
                    <a:lnT>
                      <a:noFill/>
                    </a:lnT>
                    <a:lnB>
                      <a:noFill/>
                    </a:lnB>
                    <a:solidFill>
                      <a:srgbClr val="FACECE"/>
                    </a:solidFill>
                  </a:tcPr>
                </a:tc>
                <a:extLst>
                  <a:ext uri="{0D108BD9-81ED-4DB2-BD59-A6C34878D82A}">
                    <a16:rowId xmlns:a16="http://schemas.microsoft.com/office/drawing/2014/main" val="3651623256"/>
                  </a:ext>
                </a:extLst>
              </a:tr>
              <a:tr h="595227">
                <a:tc>
                  <a:txBody>
                    <a:bodyPr/>
                    <a:lstStyle/>
                    <a:p>
                      <a:pPr algn="ctr" fontAlgn="b"/>
                      <a:r>
                        <a:rPr lang="en-US" sz="1800" b="1" i="0" u="none" strike="noStrike" dirty="0" err="1">
                          <a:solidFill>
                            <a:srgbClr val="5A5959"/>
                          </a:solidFill>
                          <a:effectLst/>
                          <a:latin typeface="+mn-lt"/>
                        </a:rPr>
                        <a:t>Kimbi</a:t>
                      </a:r>
                      <a:r>
                        <a:rPr lang="en-US" sz="1800" b="1" i="0" u="none" strike="noStrike" dirty="0">
                          <a:solidFill>
                            <a:srgbClr val="5A5959"/>
                          </a:solidFill>
                          <a:effectLst/>
                          <a:latin typeface="+mn-lt"/>
                        </a:rPr>
                        <a:t> </a:t>
                      </a:r>
                      <a:r>
                        <a:rPr lang="en-US" sz="1800" b="1" i="0" u="none" strike="noStrike" dirty="0" err="1">
                          <a:solidFill>
                            <a:srgbClr val="5A5959"/>
                          </a:solidFill>
                          <a:effectLst/>
                          <a:latin typeface="+mn-lt"/>
                        </a:rPr>
                        <a:t>Lulenge</a:t>
                      </a:r>
                      <a:endParaRPr lang="en-US" sz="1800" b="1" i="0" u="none" strike="noStrike" dirty="0">
                        <a:solidFill>
                          <a:srgbClr val="5A5959"/>
                        </a:solidFill>
                        <a:effectLst/>
                        <a:latin typeface="+mn-lt"/>
                      </a:endParaRPr>
                    </a:p>
                  </a:txBody>
                  <a:tcPr marL="6154" marR="6154" marT="6154" marB="0" anchor="ctr">
                    <a:lnL>
                      <a:noFill/>
                    </a:lnL>
                    <a:lnR>
                      <a:noFill/>
                    </a:lnR>
                    <a:lnT>
                      <a:noFill/>
                    </a:lnT>
                    <a:lnB>
                      <a:noFill/>
                    </a:lnB>
                  </a:tcPr>
                </a:tc>
                <a:tc>
                  <a:txBody>
                    <a:bodyPr/>
                    <a:lstStyle/>
                    <a:p>
                      <a:pPr algn="r" fontAlgn="b"/>
                      <a:r>
                        <a:rPr lang="en-US" sz="1800" b="0" i="0" u="none" strike="noStrike">
                          <a:solidFill>
                            <a:srgbClr val="58585A"/>
                          </a:solidFill>
                          <a:effectLst/>
                          <a:latin typeface="+mn-lt"/>
                        </a:rPr>
                        <a:t>0%</a:t>
                      </a:r>
                    </a:p>
                  </a:txBody>
                  <a:tcPr marL="6154" marR="6154" marT="6154"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mn-lt"/>
                        </a:rPr>
                        <a:t>19%</a:t>
                      </a:r>
                    </a:p>
                  </a:txBody>
                  <a:tcPr marL="6154" marR="6154" marT="6154" marB="0" anchor="b">
                    <a:lnL>
                      <a:noFill/>
                    </a:lnL>
                    <a:lnR>
                      <a:noFill/>
                    </a:lnR>
                    <a:lnT>
                      <a:noFill/>
                    </a:lnT>
                    <a:lnB>
                      <a:noFill/>
                    </a:lnB>
                    <a:solidFill>
                      <a:srgbClr val="F9BEBE"/>
                    </a:solidFill>
                  </a:tcPr>
                </a:tc>
                <a:tc>
                  <a:txBody>
                    <a:bodyPr/>
                    <a:lstStyle/>
                    <a:p>
                      <a:pPr algn="r" fontAlgn="b"/>
                      <a:r>
                        <a:rPr lang="en-US" sz="1800" b="0" i="0" u="none" strike="noStrike">
                          <a:solidFill>
                            <a:srgbClr val="58585A"/>
                          </a:solidFill>
                          <a:effectLst/>
                          <a:latin typeface="+mn-lt"/>
                        </a:rPr>
                        <a:t>57%</a:t>
                      </a:r>
                    </a:p>
                  </a:txBody>
                  <a:tcPr marL="6154" marR="6154" marT="6154" marB="0" anchor="b">
                    <a:lnL>
                      <a:noFill/>
                    </a:lnL>
                    <a:lnR>
                      <a:noFill/>
                    </a:lnR>
                    <a:lnT>
                      <a:noFill/>
                    </a:lnT>
                    <a:lnB>
                      <a:noFill/>
                    </a:lnB>
                    <a:solidFill>
                      <a:srgbClr val="F38484"/>
                    </a:solidFill>
                  </a:tcPr>
                </a:tc>
                <a:tc>
                  <a:txBody>
                    <a:bodyPr/>
                    <a:lstStyle/>
                    <a:p>
                      <a:pPr algn="r" fontAlgn="b"/>
                      <a:r>
                        <a:rPr lang="en-US" sz="1800" b="0" i="0" u="none" strike="noStrike">
                          <a:solidFill>
                            <a:srgbClr val="58585A"/>
                          </a:solidFill>
                          <a:effectLst/>
                          <a:latin typeface="+mn-lt"/>
                        </a:rPr>
                        <a:t>14%</a:t>
                      </a:r>
                    </a:p>
                  </a:txBody>
                  <a:tcPr marL="6154" marR="6154" marT="6154" marB="0" anchor="b">
                    <a:lnL>
                      <a:noFill/>
                    </a:lnL>
                    <a:lnR>
                      <a:noFill/>
                    </a:lnR>
                    <a:lnT>
                      <a:noFill/>
                    </a:lnT>
                    <a:lnB>
                      <a:noFill/>
                    </a:lnB>
                    <a:solidFill>
                      <a:srgbClr val="F9C5C5"/>
                    </a:solidFill>
                  </a:tcPr>
                </a:tc>
                <a:tc>
                  <a:txBody>
                    <a:bodyPr/>
                    <a:lstStyle/>
                    <a:p>
                      <a:pPr algn="r" fontAlgn="b"/>
                      <a:r>
                        <a:rPr lang="en-US" sz="1800" b="0" i="0" u="none" strike="noStrike" dirty="0">
                          <a:solidFill>
                            <a:srgbClr val="58585A"/>
                          </a:solidFill>
                          <a:effectLst/>
                          <a:latin typeface="+mn-lt"/>
                        </a:rPr>
                        <a:t>86%</a:t>
                      </a:r>
                    </a:p>
                  </a:txBody>
                  <a:tcPr marL="6154" marR="6154" marT="6154" marB="0" anchor="b">
                    <a:lnL>
                      <a:noFill/>
                    </a:lnL>
                    <a:lnR>
                      <a:noFill/>
                    </a:lnR>
                    <a:lnT>
                      <a:noFill/>
                    </a:lnT>
                    <a:lnB>
                      <a:noFill/>
                    </a:lnB>
                    <a:solidFill>
                      <a:srgbClr val="EE5859"/>
                    </a:solidFill>
                  </a:tcPr>
                </a:tc>
                <a:tc>
                  <a:txBody>
                    <a:bodyPr/>
                    <a:lstStyle/>
                    <a:p>
                      <a:pPr algn="r" fontAlgn="b"/>
                      <a:r>
                        <a:rPr lang="en-US" sz="1800" b="0" i="0" u="none" strike="noStrike" dirty="0">
                          <a:solidFill>
                            <a:srgbClr val="58585A"/>
                          </a:solidFill>
                          <a:effectLst/>
                          <a:latin typeface="+mn-lt"/>
                        </a:rPr>
                        <a:t>43%</a:t>
                      </a:r>
                    </a:p>
                  </a:txBody>
                  <a:tcPr marL="6154" marR="6154" marT="6154" marB="0" anchor="b">
                    <a:lnL>
                      <a:noFill/>
                    </a:lnL>
                    <a:lnR>
                      <a:noFill/>
                    </a:lnR>
                    <a:lnT>
                      <a:noFill/>
                    </a:lnT>
                    <a:lnB>
                      <a:noFill/>
                    </a:lnB>
                    <a:solidFill>
                      <a:srgbClr val="F5999A"/>
                    </a:solidFill>
                  </a:tcPr>
                </a:tc>
                <a:tc>
                  <a:txBody>
                    <a:bodyPr/>
                    <a:lstStyle/>
                    <a:p>
                      <a:pPr algn="r" fontAlgn="b"/>
                      <a:r>
                        <a:rPr lang="en-US" sz="1800" b="0" i="0" u="none" strike="noStrike" dirty="0">
                          <a:solidFill>
                            <a:srgbClr val="58585A"/>
                          </a:solidFill>
                          <a:effectLst/>
                          <a:latin typeface="+mn-lt"/>
                        </a:rPr>
                        <a:t>0%</a:t>
                      </a:r>
                    </a:p>
                  </a:txBody>
                  <a:tcPr marL="6154" marR="6154" marT="6154"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mn-lt"/>
                        </a:rPr>
                        <a:t>0%</a:t>
                      </a:r>
                    </a:p>
                  </a:txBody>
                  <a:tcPr marL="6154" marR="6154" marT="6154" marB="0" anchor="b">
                    <a:lnL>
                      <a:noFill/>
                    </a:lnL>
                    <a:lnR>
                      <a:noFill/>
                    </a:lnR>
                    <a:lnT>
                      <a:noFill/>
                    </a:lnT>
                    <a:lnB>
                      <a:noFill/>
                    </a:lnB>
                    <a:solidFill>
                      <a:srgbClr val="FBDADA"/>
                    </a:solidFill>
                  </a:tcPr>
                </a:tc>
                <a:extLst>
                  <a:ext uri="{0D108BD9-81ED-4DB2-BD59-A6C34878D82A}">
                    <a16:rowId xmlns:a16="http://schemas.microsoft.com/office/drawing/2014/main" val="298043702"/>
                  </a:ext>
                </a:extLst>
              </a:tr>
              <a:tr h="490520">
                <a:tc>
                  <a:txBody>
                    <a:bodyPr/>
                    <a:lstStyle/>
                    <a:p>
                      <a:pPr algn="ctr" fontAlgn="b"/>
                      <a:r>
                        <a:rPr lang="en-US" sz="1800" b="1" i="0" u="none" strike="noStrike" dirty="0" err="1">
                          <a:solidFill>
                            <a:srgbClr val="5A5959"/>
                          </a:solidFill>
                          <a:effectLst/>
                          <a:latin typeface="+mn-lt"/>
                        </a:rPr>
                        <a:t>Nundu</a:t>
                      </a:r>
                      <a:endParaRPr lang="en-US" sz="1800" b="1" i="0" u="none" strike="noStrike" dirty="0">
                        <a:solidFill>
                          <a:srgbClr val="5A5959"/>
                        </a:solidFill>
                        <a:effectLst/>
                        <a:latin typeface="+mn-lt"/>
                      </a:endParaRPr>
                    </a:p>
                  </a:txBody>
                  <a:tcPr marL="6154" marR="6154" marT="6154" marB="0" anchor="ctr">
                    <a:lnL>
                      <a:noFill/>
                    </a:lnL>
                    <a:lnR>
                      <a:noFill/>
                    </a:lnR>
                    <a:lnT>
                      <a:noFill/>
                    </a:lnT>
                    <a:lnB>
                      <a:noFill/>
                    </a:lnB>
                  </a:tcPr>
                </a:tc>
                <a:tc>
                  <a:txBody>
                    <a:bodyPr/>
                    <a:lstStyle/>
                    <a:p>
                      <a:pPr algn="r" fontAlgn="b"/>
                      <a:r>
                        <a:rPr lang="en-US" sz="1800" b="0" i="0" u="none" strike="noStrike">
                          <a:solidFill>
                            <a:srgbClr val="58585A"/>
                          </a:solidFill>
                          <a:effectLst/>
                          <a:latin typeface="+mn-lt"/>
                        </a:rPr>
                        <a:t>0%</a:t>
                      </a:r>
                    </a:p>
                  </a:txBody>
                  <a:tcPr marL="6154" marR="6154" marT="6154"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mn-lt"/>
                        </a:rPr>
                        <a:t>6%</a:t>
                      </a:r>
                    </a:p>
                  </a:txBody>
                  <a:tcPr marL="6154" marR="6154" marT="6154" marB="0" anchor="b">
                    <a:lnL>
                      <a:noFill/>
                    </a:lnL>
                    <a:lnR>
                      <a:noFill/>
                    </a:lnR>
                    <a:lnT>
                      <a:noFill/>
                    </a:lnT>
                    <a:lnB>
                      <a:noFill/>
                    </a:lnB>
                    <a:solidFill>
                      <a:srgbClr val="FBD2D2"/>
                    </a:solidFill>
                  </a:tcPr>
                </a:tc>
                <a:tc>
                  <a:txBody>
                    <a:bodyPr/>
                    <a:lstStyle/>
                    <a:p>
                      <a:pPr algn="r" fontAlgn="b"/>
                      <a:r>
                        <a:rPr lang="en-US" sz="1800" b="0" i="0" u="none" strike="noStrike">
                          <a:solidFill>
                            <a:srgbClr val="58585A"/>
                          </a:solidFill>
                          <a:effectLst/>
                          <a:latin typeface="+mn-lt"/>
                        </a:rPr>
                        <a:t>50%</a:t>
                      </a:r>
                    </a:p>
                  </a:txBody>
                  <a:tcPr marL="6154" marR="6154" marT="6154" marB="0" anchor="b">
                    <a:lnL>
                      <a:noFill/>
                    </a:lnL>
                    <a:lnR>
                      <a:noFill/>
                    </a:lnR>
                    <a:lnT>
                      <a:noFill/>
                    </a:lnT>
                    <a:lnB>
                      <a:noFill/>
                    </a:lnB>
                    <a:solidFill>
                      <a:srgbClr val="F48F8F"/>
                    </a:solidFill>
                  </a:tcPr>
                </a:tc>
                <a:tc>
                  <a:txBody>
                    <a:bodyPr/>
                    <a:lstStyle/>
                    <a:p>
                      <a:pPr algn="r" fontAlgn="b"/>
                      <a:r>
                        <a:rPr lang="en-US" sz="1800" b="0" i="0" u="none" strike="noStrike">
                          <a:solidFill>
                            <a:srgbClr val="58585A"/>
                          </a:solidFill>
                          <a:effectLst/>
                          <a:latin typeface="+mn-lt"/>
                        </a:rPr>
                        <a:t>6%</a:t>
                      </a:r>
                    </a:p>
                  </a:txBody>
                  <a:tcPr marL="6154" marR="6154" marT="6154" marB="0" anchor="b">
                    <a:lnL>
                      <a:noFill/>
                    </a:lnL>
                    <a:lnR>
                      <a:noFill/>
                    </a:lnR>
                    <a:lnT>
                      <a:noFill/>
                    </a:lnT>
                    <a:lnB>
                      <a:noFill/>
                    </a:lnB>
                    <a:solidFill>
                      <a:srgbClr val="FBD2D2"/>
                    </a:solidFill>
                  </a:tcPr>
                </a:tc>
                <a:tc>
                  <a:txBody>
                    <a:bodyPr/>
                    <a:lstStyle/>
                    <a:p>
                      <a:pPr algn="r" fontAlgn="b"/>
                      <a:r>
                        <a:rPr lang="en-US" sz="1800" b="0" i="0" u="none" strike="noStrike">
                          <a:solidFill>
                            <a:srgbClr val="58585A"/>
                          </a:solidFill>
                          <a:effectLst/>
                          <a:latin typeface="+mn-lt"/>
                        </a:rPr>
                        <a:t>83%</a:t>
                      </a:r>
                    </a:p>
                  </a:txBody>
                  <a:tcPr marL="6154" marR="6154" marT="6154" marB="0" anchor="b">
                    <a:lnL>
                      <a:noFill/>
                    </a:lnL>
                    <a:lnR>
                      <a:noFill/>
                    </a:lnR>
                    <a:lnT>
                      <a:noFill/>
                    </a:lnT>
                    <a:lnB>
                      <a:noFill/>
                    </a:lnB>
                    <a:solidFill>
                      <a:srgbClr val="EF5C5D"/>
                    </a:solidFill>
                  </a:tcPr>
                </a:tc>
                <a:tc>
                  <a:txBody>
                    <a:bodyPr/>
                    <a:lstStyle/>
                    <a:p>
                      <a:pPr algn="r" fontAlgn="b"/>
                      <a:r>
                        <a:rPr lang="en-US" sz="1800" b="0" i="0" u="none" strike="noStrike" dirty="0">
                          <a:solidFill>
                            <a:srgbClr val="58585A"/>
                          </a:solidFill>
                          <a:effectLst/>
                          <a:latin typeface="+mn-lt"/>
                        </a:rPr>
                        <a:t>17%</a:t>
                      </a:r>
                    </a:p>
                  </a:txBody>
                  <a:tcPr marL="6154" marR="6154" marT="6154" marB="0" anchor="b">
                    <a:lnL>
                      <a:noFill/>
                    </a:lnL>
                    <a:lnR>
                      <a:noFill/>
                    </a:lnR>
                    <a:lnT>
                      <a:noFill/>
                    </a:lnT>
                    <a:lnB>
                      <a:noFill/>
                    </a:lnB>
                    <a:solidFill>
                      <a:srgbClr val="F9C1C1"/>
                    </a:solidFill>
                  </a:tcPr>
                </a:tc>
                <a:tc>
                  <a:txBody>
                    <a:bodyPr/>
                    <a:lstStyle/>
                    <a:p>
                      <a:pPr algn="r" fontAlgn="b"/>
                      <a:r>
                        <a:rPr lang="en-US" sz="1800" b="0" i="0" u="none" strike="noStrike" dirty="0">
                          <a:solidFill>
                            <a:srgbClr val="58585A"/>
                          </a:solidFill>
                          <a:effectLst/>
                          <a:latin typeface="+mn-lt"/>
                        </a:rPr>
                        <a:t>17%</a:t>
                      </a:r>
                    </a:p>
                  </a:txBody>
                  <a:tcPr marL="6154" marR="6154" marT="6154" marB="0" anchor="b">
                    <a:lnL>
                      <a:noFill/>
                    </a:lnL>
                    <a:lnR>
                      <a:noFill/>
                    </a:lnR>
                    <a:lnT>
                      <a:noFill/>
                    </a:lnT>
                    <a:lnB>
                      <a:noFill/>
                    </a:lnB>
                    <a:solidFill>
                      <a:srgbClr val="F9C1C1"/>
                    </a:solidFill>
                  </a:tcPr>
                </a:tc>
                <a:tc>
                  <a:txBody>
                    <a:bodyPr/>
                    <a:lstStyle/>
                    <a:p>
                      <a:pPr algn="r" fontAlgn="b"/>
                      <a:r>
                        <a:rPr lang="en-US" sz="1800" b="0" i="0" u="none" strike="noStrike" dirty="0">
                          <a:solidFill>
                            <a:srgbClr val="58585A"/>
                          </a:solidFill>
                          <a:effectLst/>
                          <a:latin typeface="+mn-lt"/>
                        </a:rPr>
                        <a:t>0%</a:t>
                      </a:r>
                    </a:p>
                  </a:txBody>
                  <a:tcPr marL="6154" marR="6154" marT="6154" marB="0" anchor="b">
                    <a:lnL>
                      <a:noFill/>
                    </a:lnL>
                    <a:lnR>
                      <a:noFill/>
                    </a:lnR>
                    <a:lnT>
                      <a:noFill/>
                    </a:lnT>
                    <a:lnB>
                      <a:noFill/>
                    </a:lnB>
                    <a:solidFill>
                      <a:srgbClr val="FBDADA"/>
                    </a:solidFill>
                  </a:tcPr>
                </a:tc>
                <a:extLst>
                  <a:ext uri="{0D108BD9-81ED-4DB2-BD59-A6C34878D82A}">
                    <a16:rowId xmlns:a16="http://schemas.microsoft.com/office/drawing/2014/main" val="2150197407"/>
                  </a:ext>
                </a:extLst>
              </a:tr>
              <a:tr h="490520">
                <a:tc>
                  <a:txBody>
                    <a:bodyPr/>
                    <a:lstStyle/>
                    <a:p>
                      <a:pPr algn="ctr" fontAlgn="b"/>
                      <a:r>
                        <a:rPr lang="en-US" sz="1800" b="1" i="0" u="none" strike="noStrike" dirty="0" err="1">
                          <a:solidFill>
                            <a:srgbClr val="5A5959"/>
                          </a:solidFill>
                          <a:effectLst/>
                          <a:latin typeface="+mn-lt"/>
                        </a:rPr>
                        <a:t>Shabunda</a:t>
                      </a:r>
                      <a:endParaRPr lang="en-US" sz="1800" b="1" i="0" u="none" strike="noStrike" dirty="0">
                        <a:solidFill>
                          <a:srgbClr val="5A5959"/>
                        </a:solidFill>
                        <a:effectLst/>
                        <a:latin typeface="+mn-lt"/>
                      </a:endParaRPr>
                    </a:p>
                  </a:txBody>
                  <a:tcPr marL="6154" marR="6154" marT="6154" marB="0" anchor="ctr">
                    <a:lnL>
                      <a:noFill/>
                    </a:lnL>
                    <a:lnR>
                      <a:noFill/>
                    </a:lnR>
                    <a:lnT>
                      <a:noFill/>
                    </a:lnT>
                    <a:lnB>
                      <a:noFill/>
                    </a:lnB>
                  </a:tcPr>
                </a:tc>
                <a:tc>
                  <a:txBody>
                    <a:bodyPr/>
                    <a:lstStyle/>
                    <a:p>
                      <a:pPr algn="r" fontAlgn="b"/>
                      <a:r>
                        <a:rPr lang="en-US" sz="1800" b="0" i="0" u="none" strike="noStrike">
                          <a:solidFill>
                            <a:srgbClr val="58585A"/>
                          </a:solidFill>
                          <a:effectLst/>
                          <a:latin typeface="+mn-lt"/>
                        </a:rPr>
                        <a:t>0%</a:t>
                      </a:r>
                    </a:p>
                  </a:txBody>
                  <a:tcPr marL="6154" marR="6154" marT="6154"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mn-lt"/>
                        </a:rPr>
                        <a:t>85%</a:t>
                      </a:r>
                    </a:p>
                  </a:txBody>
                  <a:tcPr marL="6154" marR="6154" marT="6154" marB="0" anchor="b">
                    <a:lnL>
                      <a:noFill/>
                    </a:lnL>
                    <a:lnR>
                      <a:noFill/>
                    </a:lnR>
                    <a:lnT>
                      <a:noFill/>
                    </a:lnT>
                    <a:lnB>
                      <a:noFill/>
                    </a:lnB>
                    <a:solidFill>
                      <a:srgbClr val="EF5A5B"/>
                    </a:solidFill>
                  </a:tcPr>
                </a:tc>
                <a:tc>
                  <a:txBody>
                    <a:bodyPr/>
                    <a:lstStyle/>
                    <a:p>
                      <a:pPr algn="r" fontAlgn="b"/>
                      <a:r>
                        <a:rPr lang="en-US" sz="1800" b="0" i="0" u="none" strike="noStrike">
                          <a:solidFill>
                            <a:srgbClr val="58585A"/>
                          </a:solidFill>
                          <a:effectLst/>
                          <a:latin typeface="+mn-lt"/>
                        </a:rPr>
                        <a:t>0%</a:t>
                      </a:r>
                    </a:p>
                  </a:txBody>
                  <a:tcPr marL="6154" marR="6154" marT="6154"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mn-lt"/>
                        </a:rPr>
                        <a:t>0%</a:t>
                      </a:r>
                    </a:p>
                  </a:txBody>
                  <a:tcPr marL="6154" marR="6154" marT="6154"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mn-lt"/>
                        </a:rPr>
                        <a:t>0%</a:t>
                      </a:r>
                    </a:p>
                  </a:txBody>
                  <a:tcPr marL="6154" marR="6154" marT="6154"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mn-lt"/>
                        </a:rPr>
                        <a:t>5%</a:t>
                      </a:r>
                    </a:p>
                  </a:txBody>
                  <a:tcPr marL="6154" marR="6154" marT="6154" marB="0" anchor="b">
                    <a:lnL>
                      <a:noFill/>
                    </a:lnL>
                    <a:lnR>
                      <a:noFill/>
                    </a:lnR>
                    <a:lnT>
                      <a:noFill/>
                    </a:lnT>
                    <a:lnB>
                      <a:noFill/>
                    </a:lnB>
                    <a:solidFill>
                      <a:srgbClr val="FBD3D3"/>
                    </a:solidFill>
                  </a:tcPr>
                </a:tc>
                <a:tc>
                  <a:txBody>
                    <a:bodyPr/>
                    <a:lstStyle/>
                    <a:p>
                      <a:pPr algn="r" fontAlgn="b"/>
                      <a:r>
                        <a:rPr lang="en-US" sz="1800" b="0" i="0" u="none" strike="noStrike" dirty="0">
                          <a:solidFill>
                            <a:srgbClr val="58585A"/>
                          </a:solidFill>
                          <a:effectLst/>
                          <a:latin typeface="+mn-lt"/>
                        </a:rPr>
                        <a:t>0%</a:t>
                      </a:r>
                    </a:p>
                  </a:txBody>
                  <a:tcPr marL="6154" marR="6154" marT="6154" marB="0" anchor="b">
                    <a:lnL>
                      <a:noFill/>
                    </a:lnL>
                    <a:lnR>
                      <a:noFill/>
                    </a:lnR>
                    <a:lnT>
                      <a:noFill/>
                    </a:lnT>
                    <a:lnB>
                      <a:noFill/>
                    </a:lnB>
                    <a:solidFill>
                      <a:srgbClr val="FBDADA"/>
                    </a:solidFill>
                  </a:tcPr>
                </a:tc>
                <a:tc>
                  <a:txBody>
                    <a:bodyPr/>
                    <a:lstStyle/>
                    <a:p>
                      <a:pPr algn="r" fontAlgn="b"/>
                      <a:r>
                        <a:rPr lang="en-US" sz="1800" b="0" i="0" u="none" strike="noStrike" dirty="0">
                          <a:solidFill>
                            <a:srgbClr val="58585A"/>
                          </a:solidFill>
                          <a:effectLst/>
                          <a:latin typeface="+mn-lt"/>
                        </a:rPr>
                        <a:t>0%</a:t>
                      </a:r>
                    </a:p>
                  </a:txBody>
                  <a:tcPr marL="6154" marR="6154" marT="6154" marB="0" anchor="b">
                    <a:lnL>
                      <a:noFill/>
                    </a:lnL>
                    <a:lnR>
                      <a:noFill/>
                    </a:lnR>
                    <a:lnT>
                      <a:noFill/>
                    </a:lnT>
                    <a:lnB>
                      <a:noFill/>
                    </a:lnB>
                    <a:solidFill>
                      <a:srgbClr val="FBDADA"/>
                    </a:solidFill>
                  </a:tcPr>
                </a:tc>
                <a:extLst>
                  <a:ext uri="{0D108BD9-81ED-4DB2-BD59-A6C34878D82A}">
                    <a16:rowId xmlns:a16="http://schemas.microsoft.com/office/drawing/2014/main" val="296536210"/>
                  </a:ext>
                </a:extLst>
              </a:tr>
              <a:tr h="490520">
                <a:tc>
                  <a:txBody>
                    <a:bodyPr/>
                    <a:lstStyle/>
                    <a:p>
                      <a:pPr algn="ctr" fontAlgn="b"/>
                      <a:r>
                        <a:rPr lang="en-US" sz="1800" b="1" i="0" u="none" strike="noStrike" dirty="0" err="1">
                          <a:solidFill>
                            <a:srgbClr val="5A5959"/>
                          </a:solidFill>
                          <a:effectLst/>
                          <a:latin typeface="+mn-lt"/>
                        </a:rPr>
                        <a:t>Uvira</a:t>
                      </a:r>
                      <a:endParaRPr lang="en-US" sz="1800" b="1" i="0" u="none" strike="noStrike" dirty="0">
                        <a:solidFill>
                          <a:srgbClr val="5A5959"/>
                        </a:solidFill>
                        <a:effectLst/>
                        <a:latin typeface="+mn-lt"/>
                      </a:endParaRPr>
                    </a:p>
                  </a:txBody>
                  <a:tcPr marL="6154" marR="6154" marT="6154" marB="0" anchor="ctr">
                    <a:lnL>
                      <a:noFill/>
                    </a:lnL>
                    <a:lnR>
                      <a:noFill/>
                    </a:lnR>
                    <a:lnT>
                      <a:noFill/>
                    </a:lnT>
                    <a:lnB>
                      <a:noFill/>
                    </a:lnB>
                  </a:tcPr>
                </a:tc>
                <a:tc>
                  <a:txBody>
                    <a:bodyPr/>
                    <a:lstStyle/>
                    <a:p>
                      <a:pPr algn="r" fontAlgn="b"/>
                      <a:r>
                        <a:rPr lang="en-US" sz="1800" b="0" i="0" u="none" strike="noStrike">
                          <a:solidFill>
                            <a:srgbClr val="58585A"/>
                          </a:solidFill>
                          <a:effectLst/>
                          <a:latin typeface="+mn-lt"/>
                        </a:rPr>
                        <a:t>0%</a:t>
                      </a:r>
                    </a:p>
                  </a:txBody>
                  <a:tcPr marL="6154" marR="6154" marT="6154" marB="0" anchor="b">
                    <a:lnL>
                      <a:noFill/>
                    </a:lnL>
                    <a:lnR>
                      <a:noFill/>
                    </a:lnR>
                    <a:lnT>
                      <a:noFill/>
                    </a:lnT>
                    <a:lnB>
                      <a:noFill/>
                    </a:lnB>
                    <a:solidFill>
                      <a:srgbClr val="FBDADA"/>
                    </a:solidFill>
                  </a:tcPr>
                </a:tc>
                <a:tc>
                  <a:txBody>
                    <a:bodyPr/>
                    <a:lstStyle/>
                    <a:p>
                      <a:pPr algn="r" fontAlgn="b"/>
                      <a:r>
                        <a:rPr lang="en-US" sz="1800" b="0" i="0" u="none" strike="noStrike">
                          <a:solidFill>
                            <a:srgbClr val="58585A"/>
                          </a:solidFill>
                          <a:effectLst/>
                          <a:latin typeface="+mn-lt"/>
                        </a:rPr>
                        <a:t>5%</a:t>
                      </a:r>
                    </a:p>
                  </a:txBody>
                  <a:tcPr marL="6154" marR="6154" marT="6154" marB="0" anchor="b">
                    <a:lnL>
                      <a:noFill/>
                    </a:lnL>
                    <a:lnR>
                      <a:noFill/>
                    </a:lnR>
                    <a:lnT>
                      <a:noFill/>
                    </a:lnT>
                    <a:lnB>
                      <a:noFill/>
                    </a:lnB>
                    <a:solidFill>
                      <a:srgbClr val="FBD3D3"/>
                    </a:solidFill>
                  </a:tcPr>
                </a:tc>
                <a:tc>
                  <a:txBody>
                    <a:bodyPr/>
                    <a:lstStyle/>
                    <a:p>
                      <a:pPr algn="r" fontAlgn="b"/>
                      <a:r>
                        <a:rPr lang="en-US" sz="1800" b="0" i="0" u="none" strike="noStrike">
                          <a:solidFill>
                            <a:srgbClr val="58585A"/>
                          </a:solidFill>
                          <a:effectLst/>
                          <a:latin typeface="+mn-lt"/>
                        </a:rPr>
                        <a:t>10%</a:t>
                      </a:r>
                    </a:p>
                  </a:txBody>
                  <a:tcPr marL="6154" marR="6154" marT="6154" marB="0" anchor="b">
                    <a:lnL>
                      <a:noFill/>
                    </a:lnL>
                    <a:lnR>
                      <a:noFill/>
                    </a:lnR>
                    <a:lnT>
                      <a:noFill/>
                    </a:lnT>
                    <a:lnB>
                      <a:noFill/>
                    </a:lnB>
                    <a:solidFill>
                      <a:srgbClr val="FACBCB"/>
                    </a:solidFill>
                  </a:tcPr>
                </a:tc>
                <a:tc>
                  <a:txBody>
                    <a:bodyPr/>
                    <a:lstStyle/>
                    <a:p>
                      <a:pPr algn="r" fontAlgn="b"/>
                      <a:r>
                        <a:rPr lang="en-US" sz="1800" b="0" i="0" u="none" strike="noStrike">
                          <a:solidFill>
                            <a:srgbClr val="58585A"/>
                          </a:solidFill>
                          <a:effectLst/>
                          <a:latin typeface="+mn-lt"/>
                        </a:rPr>
                        <a:t>10%</a:t>
                      </a:r>
                    </a:p>
                  </a:txBody>
                  <a:tcPr marL="6154" marR="6154" marT="6154" marB="0" anchor="b">
                    <a:lnL>
                      <a:noFill/>
                    </a:lnL>
                    <a:lnR>
                      <a:noFill/>
                    </a:lnR>
                    <a:lnT>
                      <a:noFill/>
                    </a:lnT>
                    <a:lnB>
                      <a:noFill/>
                    </a:lnB>
                    <a:solidFill>
                      <a:srgbClr val="FACBCB"/>
                    </a:solidFill>
                  </a:tcPr>
                </a:tc>
                <a:tc>
                  <a:txBody>
                    <a:bodyPr/>
                    <a:lstStyle/>
                    <a:p>
                      <a:pPr algn="r" fontAlgn="b"/>
                      <a:r>
                        <a:rPr lang="en-US" sz="1800" b="0" i="0" u="none" strike="noStrike">
                          <a:solidFill>
                            <a:srgbClr val="58585A"/>
                          </a:solidFill>
                          <a:effectLst/>
                          <a:latin typeface="+mn-lt"/>
                        </a:rPr>
                        <a:t>25%</a:t>
                      </a:r>
                    </a:p>
                  </a:txBody>
                  <a:tcPr marL="6154" marR="6154" marT="6154" marB="0" anchor="b">
                    <a:lnL>
                      <a:noFill/>
                    </a:lnL>
                    <a:lnR>
                      <a:noFill/>
                    </a:lnR>
                    <a:lnT>
                      <a:noFill/>
                    </a:lnT>
                    <a:lnB>
                      <a:noFill/>
                    </a:lnB>
                    <a:solidFill>
                      <a:srgbClr val="F8B5B5"/>
                    </a:solidFill>
                  </a:tcPr>
                </a:tc>
                <a:tc>
                  <a:txBody>
                    <a:bodyPr/>
                    <a:lstStyle/>
                    <a:p>
                      <a:pPr algn="r" fontAlgn="b"/>
                      <a:r>
                        <a:rPr lang="en-US" sz="1800" b="0" i="0" u="none" strike="noStrike">
                          <a:solidFill>
                            <a:srgbClr val="58585A"/>
                          </a:solidFill>
                          <a:effectLst/>
                          <a:latin typeface="+mn-lt"/>
                        </a:rPr>
                        <a:t>5%</a:t>
                      </a:r>
                    </a:p>
                  </a:txBody>
                  <a:tcPr marL="6154" marR="6154" marT="6154" marB="0" anchor="b">
                    <a:lnL>
                      <a:noFill/>
                    </a:lnL>
                    <a:lnR>
                      <a:noFill/>
                    </a:lnR>
                    <a:lnT>
                      <a:noFill/>
                    </a:lnT>
                    <a:lnB>
                      <a:noFill/>
                    </a:lnB>
                    <a:solidFill>
                      <a:srgbClr val="FBD3D3"/>
                    </a:solidFill>
                  </a:tcPr>
                </a:tc>
                <a:tc>
                  <a:txBody>
                    <a:bodyPr/>
                    <a:lstStyle/>
                    <a:p>
                      <a:pPr algn="r" fontAlgn="b"/>
                      <a:r>
                        <a:rPr lang="en-US" sz="1800" b="0" i="0" u="none" strike="noStrike" dirty="0">
                          <a:solidFill>
                            <a:srgbClr val="58585A"/>
                          </a:solidFill>
                          <a:effectLst/>
                          <a:latin typeface="+mn-lt"/>
                        </a:rPr>
                        <a:t>5%</a:t>
                      </a:r>
                    </a:p>
                  </a:txBody>
                  <a:tcPr marL="6154" marR="6154" marT="6154" marB="0" anchor="b">
                    <a:lnL>
                      <a:noFill/>
                    </a:lnL>
                    <a:lnR>
                      <a:noFill/>
                    </a:lnR>
                    <a:lnT>
                      <a:noFill/>
                    </a:lnT>
                    <a:lnB>
                      <a:noFill/>
                    </a:lnB>
                    <a:solidFill>
                      <a:srgbClr val="FBD3D3"/>
                    </a:solidFill>
                  </a:tcPr>
                </a:tc>
                <a:tc>
                  <a:txBody>
                    <a:bodyPr/>
                    <a:lstStyle/>
                    <a:p>
                      <a:pPr algn="r" fontAlgn="b"/>
                      <a:r>
                        <a:rPr lang="en-US" sz="1800" b="0" i="0" u="none" strike="noStrike" dirty="0">
                          <a:solidFill>
                            <a:srgbClr val="58585A"/>
                          </a:solidFill>
                          <a:effectLst/>
                          <a:latin typeface="+mn-lt"/>
                        </a:rPr>
                        <a:t>0%</a:t>
                      </a:r>
                    </a:p>
                  </a:txBody>
                  <a:tcPr marL="6154" marR="6154" marT="6154" marB="0" anchor="b">
                    <a:lnL>
                      <a:noFill/>
                    </a:lnL>
                    <a:lnR>
                      <a:noFill/>
                    </a:lnR>
                    <a:lnT>
                      <a:noFill/>
                    </a:lnT>
                    <a:lnB>
                      <a:noFill/>
                    </a:lnB>
                    <a:solidFill>
                      <a:srgbClr val="FBDADA"/>
                    </a:solidFill>
                  </a:tcPr>
                </a:tc>
                <a:extLst>
                  <a:ext uri="{0D108BD9-81ED-4DB2-BD59-A6C34878D82A}">
                    <a16:rowId xmlns:a16="http://schemas.microsoft.com/office/drawing/2014/main" val="20464614"/>
                  </a:ext>
                </a:extLst>
              </a:tr>
            </a:tbl>
          </a:graphicData>
        </a:graphic>
      </p:graphicFrame>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26727989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9590" y="78074"/>
            <a:ext cx="7947718" cy="673028"/>
          </a:xfrm>
        </p:spPr>
        <p:txBody>
          <a:bodyPr>
            <a:normAutofit/>
          </a:bodyPr>
          <a:lstStyle/>
          <a:p>
            <a:r>
              <a:rPr lang="fr-FR" sz="3600" b="0" noProof="0" dirty="0"/>
              <a:t>Présence de matériaux de construction</a:t>
            </a:r>
          </a:p>
        </p:txBody>
      </p:sp>
      <p:sp>
        <p:nvSpPr>
          <p:cNvPr id="5" name="TextBox 4"/>
          <p:cNvSpPr txBox="1"/>
          <p:nvPr/>
        </p:nvSpPr>
        <p:spPr>
          <a:xfrm>
            <a:off x="334809" y="648621"/>
            <a:ext cx="8042915" cy="707886"/>
          </a:xfrm>
          <a:prstGeom prst="rect">
            <a:avLst/>
          </a:prstGeom>
          <a:noFill/>
        </p:spPr>
        <p:txBody>
          <a:bodyPr wrap="square" rtlCol="0">
            <a:spAutoFit/>
          </a:bodyPr>
          <a:lstStyle/>
          <a:p>
            <a:r>
              <a:rPr lang="fr-FR" sz="2000" b="1" dirty="0">
                <a:solidFill>
                  <a:srgbClr val="5A5959"/>
                </a:solidFill>
              </a:rPr>
              <a:t>% d’AS dans lesquelles les IC ont indiqué que les matériaux de construction suivants sont disponibles sur les marchés : </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graphicFrame>
        <p:nvGraphicFramePr>
          <p:cNvPr id="12" name="Content Placeholder 11"/>
          <p:cNvGraphicFramePr>
            <a:graphicFrameLocks noGrp="1"/>
          </p:cNvGraphicFramePr>
          <p:nvPr>
            <p:ph idx="1"/>
            <p:extLst>
              <p:ext uri="{D42A27DB-BD31-4B8C-83A1-F6EECF244321}">
                <p14:modId xmlns:p14="http://schemas.microsoft.com/office/powerpoint/2010/main" val="223947713"/>
              </p:ext>
            </p:extLst>
          </p:nvPr>
        </p:nvGraphicFramePr>
        <p:xfrm>
          <a:off x="261845" y="1321649"/>
          <a:ext cx="8223749" cy="5337048"/>
        </p:xfrm>
        <a:graphic>
          <a:graphicData uri="http://schemas.openxmlformats.org/drawingml/2006/table">
            <a:tbl>
              <a:tblPr/>
              <a:tblGrid>
                <a:gridCol w="1467564">
                  <a:extLst>
                    <a:ext uri="{9D8B030D-6E8A-4147-A177-3AD203B41FA5}">
                      <a16:colId xmlns:a16="http://schemas.microsoft.com/office/drawing/2014/main" val="2873770250"/>
                    </a:ext>
                  </a:extLst>
                </a:gridCol>
                <a:gridCol w="844826">
                  <a:extLst>
                    <a:ext uri="{9D8B030D-6E8A-4147-A177-3AD203B41FA5}">
                      <a16:colId xmlns:a16="http://schemas.microsoft.com/office/drawing/2014/main" val="405066209"/>
                    </a:ext>
                  </a:extLst>
                </a:gridCol>
                <a:gridCol w="844826">
                  <a:extLst>
                    <a:ext uri="{9D8B030D-6E8A-4147-A177-3AD203B41FA5}">
                      <a16:colId xmlns:a16="http://schemas.microsoft.com/office/drawing/2014/main" val="4014849041"/>
                    </a:ext>
                  </a:extLst>
                </a:gridCol>
                <a:gridCol w="655982">
                  <a:extLst>
                    <a:ext uri="{9D8B030D-6E8A-4147-A177-3AD203B41FA5}">
                      <a16:colId xmlns:a16="http://schemas.microsoft.com/office/drawing/2014/main" val="3641449873"/>
                    </a:ext>
                  </a:extLst>
                </a:gridCol>
                <a:gridCol w="755552">
                  <a:extLst>
                    <a:ext uri="{9D8B030D-6E8A-4147-A177-3AD203B41FA5}">
                      <a16:colId xmlns:a16="http://schemas.microsoft.com/office/drawing/2014/main" val="3334136631"/>
                    </a:ext>
                  </a:extLst>
                </a:gridCol>
                <a:gridCol w="913750">
                  <a:extLst>
                    <a:ext uri="{9D8B030D-6E8A-4147-A177-3AD203B41FA5}">
                      <a16:colId xmlns:a16="http://schemas.microsoft.com/office/drawing/2014/main" val="127410028"/>
                    </a:ext>
                  </a:extLst>
                </a:gridCol>
                <a:gridCol w="913750">
                  <a:extLst>
                    <a:ext uri="{9D8B030D-6E8A-4147-A177-3AD203B41FA5}">
                      <a16:colId xmlns:a16="http://schemas.microsoft.com/office/drawing/2014/main" val="3971488837"/>
                    </a:ext>
                  </a:extLst>
                </a:gridCol>
                <a:gridCol w="1025090">
                  <a:extLst>
                    <a:ext uri="{9D8B030D-6E8A-4147-A177-3AD203B41FA5}">
                      <a16:colId xmlns:a16="http://schemas.microsoft.com/office/drawing/2014/main" val="2662819297"/>
                    </a:ext>
                  </a:extLst>
                </a:gridCol>
                <a:gridCol w="802409">
                  <a:extLst>
                    <a:ext uri="{9D8B030D-6E8A-4147-A177-3AD203B41FA5}">
                      <a16:colId xmlns:a16="http://schemas.microsoft.com/office/drawing/2014/main" val="2261581378"/>
                    </a:ext>
                  </a:extLst>
                </a:gridCol>
              </a:tblGrid>
              <a:tr h="546370">
                <a:tc>
                  <a:txBody>
                    <a:bodyPr/>
                    <a:lstStyle/>
                    <a:p>
                      <a:pPr algn="l" fontAlgn="b"/>
                      <a:endParaRPr lang="en-US" sz="1800" b="0" i="0" u="none" strike="noStrike" dirty="0">
                        <a:solidFill>
                          <a:srgbClr val="000000"/>
                        </a:solidFill>
                        <a:effectLst/>
                        <a:latin typeface="+mn-lt"/>
                      </a:endParaRPr>
                    </a:p>
                  </a:txBody>
                  <a:tcPr marL="7620" marR="7620" marT="7620" marB="0" anchor="b">
                    <a:lnL>
                      <a:noFill/>
                    </a:lnL>
                    <a:lnR>
                      <a:noFill/>
                    </a:lnR>
                    <a:lnT>
                      <a:noFill/>
                    </a:lnT>
                    <a:lnB>
                      <a:noFill/>
                    </a:lnB>
                  </a:tcPr>
                </a:tc>
                <a:tc>
                  <a:txBody>
                    <a:bodyPr/>
                    <a:lstStyle/>
                    <a:p>
                      <a:pPr algn="ctr" fontAlgn="b"/>
                      <a:r>
                        <a:rPr lang="en-US" sz="1800" b="1" i="0" u="none" strike="noStrike" dirty="0" err="1">
                          <a:solidFill>
                            <a:srgbClr val="58585A"/>
                          </a:solidFill>
                          <a:effectLst/>
                          <a:latin typeface="+mn-lt"/>
                        </a:rPr>
                        <a:t>Kabam</a:t>
                      </a:r>
                      <a:r>
                        <a:rPr lang="en-US" sz="1800" b="1" i="0" u="none" strike="noStrike" dirty="0">
                          <a:solidFill>
                            <a:srgbClr val="58585A"/>
                          </a:solidFill>
                          <a:effectLst/>
                          <a:latin typeface="+mn-lt"/>
                        </a:rPr>
                        <a:t>.</a:t>
                      </a:r>
                    </a:p>
                  </a:txBody>
                  <a:tcPr marL="7620" marR="7620" marT="7620" marB="0" anchor="ctr">
                    <a:lnL>
                      <a:noFill/>
                    </a:lnL>
                    <a:lnR>
                      <a:noFill/>
                    </a:lnR>
                    <a:lnT>
                      <a:noFill/>
                    </a:lnT>
                    <a:lnB>
                      <a:noFill/>
                    </a:lnB>
                  </a:tcPr>
                </a:tc>
                <a:tc>
                  <a:txBody>
                    <a:bodyPr/>
                    <a:lstStyle/>
                    <a:p>
                      <a:pPr algn="ctr" fontAlgn="b"/>
                      <a:r>
                        <a:rPr lang="en-US" sz="1800" b="1" i="0" u="none" strike="noStrike" dirty="0" err="1">
                          <a:solidFill>
                            <a:srgbClr val="58585A"/>
                          </a:solidFill>
                          <a:effectLst/>
                          <a:latin typeface="+mn-lt"/>
                        </a:rPr>
                        <a:t>Sarama</a:t>
                      </a:r>
                      <a:r>
                        <a:rPr lang="en-US" sz="1800" b="1" i="0" u="none" strike="noStrike" dirty="0">
                          <a:solidFill>
                            <a:srgbClr val="58585A"/>
                          </a:solidFill>
                          <a:effectLst/>
                          <a:latin typeface="+mn-lt"/>
                        </a:rPr>
                        <a:t>.</a:t>
                      </a:r>
                    </a:p>
                  </a:txBody>
                  <a:tcPr marL="7620" marR="7620" marT="7620" marB="0" anchor="ctr">
                    <a:lnL>
                      <a:noFill/>
                    </a:lnL>
                    <a:lnR>
                      <a:noFill/>
                    </a:lnR>
                    <a:lnT>
                      <a:noFill/>
                    </a:lnT>
                    <a:lnB>
                      <a:noFill/>
                    </a:lnB>
                  </a:tcPr>
                </a:tc>
                <a:tc>
                  <a:txBody>
                    <a:bodyPr/>
                    <a:lstStyle/>
                    <a:p>
                      <a:pPr algn="ctr" fontAlgn="b"/>
                      <a:r>
                        <a:rPr lang="en-US" sz="1800" b="1" i="0" u="none" strike="noStrike" dirty="0" err="1">
                          <a:solidFill>
                            <a:srgbClr val="58585A"/>
                          </a:solidFill>
                          <a:effectLst/>
                          <a:latin typeface="+mn-lt"/>
                        </a:rPr>
                        <a:t>Fizi</a:t>
                      </a:r>
                      <a:endParaRPr lang="en-US" sz="1800" b="1" i="0" u="none" strike="noStrike" dirty="0">
                        <a:solidFill>
                          <a:srgbClr val="58585A"/>
                        </a:solidFill>
                        <a:effectLst/>
                        <a:latin typeface="+mn-lt"/>
                      </a:endParaRPr>
                    </a:p>
                  </a:txBody>
                  <a:tcPr marL="7620" marR="7620" marT="7620" marB="0" anchor="ctr">
                    <a:lnL>
                      <a:noFill/>
                    </a:lnL>
                    <a:lnR>
                      <a:noFill/>
                    </a:lnR>
                    <a:lnT>
                      <a:noFill/>
                    </a:lnT>
                    <a:lnB>
                      <a:noFill/>
                    </a:lnB>
                  </a:tcPr>
                </a:tc>
                <a:tc>
                  <a:txBody>
                    <a:bodyPr/>
                    <a:lstStyle/>
                    <a:p>
                      <a:pPr algn="ctr" fontAlgn="b"/>
                      <a:r>
                        <a:rPr lang="en-US" sz="1800" b="1" i="0" u="none" strike="noStrike" dirty="0" err="1">
                          <a:solidFill>
                            <a:srgbClr val="58585A"/>
                          </a:solidFill>
                          <a:effectLst/>
                          <a:latin typeface="+mn-lt"/>
                        </a:rPr>
                        <a:t>Kalehe</a:t>
                      </a:r>
                      <a:endParaRPr lang="en-US" sz="1800" b="1" i="0" u="none" strike="noStrike" dirty="0">
                        <a:solidFill>
                          <a:srgbClr val="58585A"/>
                        </a:solidFill>
                        <a:effectLst/>
                        <a:latin typeface="+mn-lt"/>
                      </a:endParaRPr>
                    </a:p>
                  </a:txBody>
                  <a:tcPr marL="7620" marR="7620" marT="7620" marB="0" anchor="ctr">
                    <a:lnL>
                      <a:noFill/>
                    </a:lnL>
                    <a:lnR>
                      <a:noFill/>
                    </a:lnR>
                    <a:lnT>
                      <a:noFill/>
                    </a:lnT>
                    <a:lnB>
                      <a:noFill/>
                    </a:lnB>
                  </a:tcPr>
                </a:tc>
                <a:tc>
                  <a:txBody>
                    <a:bodyPr/>
                    <a:lstStyle/>
                    <a:p>
                      <a:pPr algn="ctr" fontAlgn="b"/>
                      <a:r>
                        <a:rPr lang="en-US" sz="1800" b="1" i="0" u="none" strike="noStrike" dirty="0" err="1">
                          <a:solidFill>
                            <a:srgbClr val="58585A"/>
                          </a:solidFill>
                          <a:effectLst/>
                          <a:latin typeface="+mn-lt"/>
                        </a:rPr>
                        <a:t>Kimbi</a:t>
                      </a:r>
                      <a:r>
                        <a:rPr lang="en-US" sz="1800" b="1" i="0" u="none" strike="noStrike" dirty="0">
                          <a:solidFill>
                            <a:srgbClr val="58585A"/>
                          </a:solidFill>
                          <a:effectLst/>
                          <a:latin typeface="+mn-lt"/>
                        </a:rPr>
                        <a:t> </a:t>
                      </a:r>
                      <a:r>
                        <a:rPr lang="en-US" sz="1800" b="1" i="0" u="none" strike="noStrike" dirty="0" err="1">
                          <a:solidFill>
                            <a:srgbClr val="58585A"/>
                          </a:solidFill>
                          <a:effectLst/>
                          <a:latin typeface="+mn-lt"/>
                        </a:rPr>
                        <a:t>Lulenge</a:t>
                      </a:r>
                      <a:endParaRPr lang="en-US" sz="1800" b="1" i="0" u="none" strike="noStrike" dirty="0">
                        <a:solidFill>
                          <a:srgbClr val="58585A"/>
                        </a:solidFill>
                        <a:effectLst/>
                        <a:latin typeface="+mn-lt"/>
                      </a:endParaRPr>
                    </a:p>
                  </a:txBody>
                  <a:tcPr marL="7620" marR="7620" marT="7620" marB="0" anchor="ctr">
                    <a:lnL>
                      <a:noFill/>
                    </a:lnL>
                    <a:lnR>
                      <a:noFill/>
                    </a:lnR>
                    <a:lnT>
                      <a:noFill/>
                    </a:lnT>
                    <a:lnB>
                      <a:noFill/>
                    </a:lnB>
                  </a:tcPr>
                </a:tc>
                <a:tc>
                  <a:txBody>
                    <a:bodyPr/>
                    <a:lstStyle/>
                    <a:p>
                      <a:pPr algn="ctr" fontAlgn="b"/>
                      <a:r>
                        <a:rPr lang="en-US" sz="1800" b="1" i="0" u="none" strike="noStrike" dirty="0" err="1">
                          <a:solidFill>
                            <a:srgbClr val="58585A"/>
                          </a:solidFill>
                          <a:effectLst/>
                          <a:latin typeface="+mn-lt"/>
                        </a:rPr>
                        <a:t>Nundu</a:t>
                      </a:r>
                      <a:endParaRPr lang="en-US" sz="1800" b="1" i="0" u="none" strike="noStrike" dirty="0">
                        <a:solidFill>
                          <a:srgbClr val="58585A"/>
                        </a:solidFill>
                        <a:effectLst/>
                        <a:latin typeface="+mn-lt"/>
                      </a:endParaRPr>
                    </a:p>
                  </a:txBody>
                  <a:tcPr marL="7620" marR="7620" marT="7620" marB="0" anchor="ctr">
                    <a:lnL>
                      <a:noFill/>
                    </a:lnL>
                    <a:lnR>
                      <a:noFill/>
                    </a:lnR>
                    <a:lnT>
                      <a:noFill/>
                    </a:lnT>
                    <a:lnB>
                      <a:noFill/>
                    </a:lnB>
                  </a:tcPr>
                </a:tc>
                <a:tc>
                  <a:txBody>
                    <a:bodyPr/>
                    <a:lstStyle/>
                    <a:p>
                      <a:pPr algn="ctr" fontAlgn="b"/>
                      <a:r>
                        <a:rPr lang="en-US" sz="1800" b="1" i="0" u="none" strike="noStrike" dirty="0" err="1">
                          <a:solidFill>
                            <a:srgbClr val="58585A"/>
                          </a:solidFill>
                          <a:effectLst/>
                          <a:latin typeface="+mn-lt"/>
                        </a:rPr>
                        <a:t>Shabunda</a:t>
                      </a:r>
                      <a:endParaRPr lang="en-US" sz="1800" b="1" i="0" u="none" strike="noStrike" dirty="0">
                        <a:solidFill>
                          <a:srgbClr val="58585A"/>
                        </a:solidFill>
                        <a:effectLst/>
                        <a:latin typeface="+mn-lt"/>
                      </a:endParaRPr>
                    </a:p>
                  </a:txBody>
                  <a:tcPr marL="7620" marR="7620" marT="7620" marB="0" anchor="ctr">
                    <a:lnL>
                      <a:noFill/>
                    </a:lnL>
                    <a:lnR>
                      <a:noFill/>
                    </a:lnR>
                    <a:lnT>
                      <a:noFill/>
                    </a:lnT>
                    <a:lnB>
                      <a:noFill/>
                    </a:lnB>
                  </a:tcPr>
                </a:tc>
                <a:tc>
                  <a:txBody>
                    <a:bodyPr/>
                    <a:lstStyle/>
                    <a:p>
                      <a:pPr algn="ctr" fontAlgn="b"/>
                      <a:r>
                        <a:rPr lang="en-US" sz="1800" b="1" i="0" u="none" strike="noStrike" dirty="0" err="1">
                          <a:solidFill>
                            <a:srgbClr val="58585A"/>
                          </a:solidFill>
                          <a:effectLst/>
                          <a:latin typeface="+mn-lt"/>
                        </a:rPr>
                        <a:t>Uvira</a:t>
                      </a:r>
                      <a:endParaRPr lang="en-US" sz="1800" b="1" i="0" u="none" strike="noStrike" dirty="0">
                        <a:solidFill>
                          <a:srgbClr val="58585A"/>
                        </a:solidFill>
                        <a:effectLst/>
                        <a:latin typeface="+mn-lt"/>
                      </a:endParaRPr>
                    </a:p>
                  </a:txBody>
                  <a:tcPr marL="7620" marR="7620" marT="7620" marB="0" anchor="ctr">
                    <a:lnL>
                      <a:noFill/>
                    </a:lnL>
                    <a:lnR>
                      <a:noFill/>
                    </a:lnR>
                    <a:lnT>
                      <a:noFill/>
                    </a:lnT>
                    <a:lnB>
                      <a:noFill/>
                    </a:lnB>
                  </a:tcPr>
                </a:tc>
                <a:extLst>
                  <a:ext uri="{0D108BD9-81ED-4DB2-BD59-A6C34878D82A}">
                    <a16:rowId xmlns:a16="http://schemas.microsoft.com/office/drawing/2014/main" val="394441569"/>
                  </a:ext>
                </a:extLst>
              </a:tr>
              <a:tr h="384048">
                <a:tc>
                  <a:txBody>
                    <a:bodyPr/>
                    <a:lstStyle/>
                    <a:p>
                      <a:pPr algn="ctr" fontAlgn="b"/>
                      <a:r>
                        <a:rPr lang="en-US" sz="1800" b="1" i="0" u="none" strike="noStrike" dirty="0" err="1">
                          <a:solidFill>
                            <a:srgbClr val="5A5959"/>
                          </a:solidFill>
                          <a:effectLst/>
                          <a:latin typeface="+mn-lt"/>
                        </a:rPr>
                        <a:t>Bambou</a:t>
                      </a:r>
                      <a:endParaRPr lang="en-US" sz="18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r" fontAlgn="b"/>
                      <a:r>
                        <a:rPr lang="en-US" sz="1800" b="0" i="0" u="none" strike="noStrike" dirty="0">
                          <a:solidFill>
                            <a:srgbClr val="595959"/>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a:solidFill>
                            <a:srgbClr val="595959"/>
                          </a:solidFill>
                          <a:effectLst/>
                          <a:latin typeface="+mn-lt"/>
                        </a:rPr>
                        <a:t>78%</a:t>
                      </a:r>
                    </a:p>
                  </a:txBody>
                  <a:tcPr marL="7620" marR="7620" marT="7620" marB="0" anchor="b">
                    <a:lnL>
                      <a:noFill/>
                    </a:lnL>
                    <a:lnR>
                      <a:noFill/>
                    </a:lnR>
                    <a:lnT>
                      <a:noFill/>
                    </a:lnT>
                    <a:lnB>
                      <a:noFill/>
                    </a:lnB>
                    <a:solidFill>
                      <a:srgbClr val="F17576"/>
                    </a:solidFill>
                  </a:tcPr>
                </a:tc>
                <a:tc>
                  <a:txBody>
                    <a:bodyPr/>
                    <a:lstStyle/>
                    <a:p>
                      <a:pPr algn="r" fontAlgn="b"/>
                      <a:r>
                        <a:rPr lang="en-US" sz="1800" b="0" i="0" u="none" strike="noStrike" dirty="0">
                          <a:solidFill>
                            <a:srgbClr val="595959"/>
                          </a:solidFill>
                          <a:effectLst/>
                          <a:latin typeface="+mn-lt"/>
                        </a:rPr>
                        <a:t>20%</a:t>
                      </a:r>
                    </a:p>
                  </a:txBody>
                  <a:tcPr marL="7620" marR="7620" marT="7620" marB="0" anchor="b">
                    <a:lnL>
                      <a:noFill/>
                    </a:lnL>
                    <a:lnR>
                      <a:noFill/>
                    </a:lnR>
                    <a:lnT>
                      <a:noFill/>
                    </a:lnT>
                    <a:lnB>
                      <a:noFill/>
                    </a:lnB>
                    <a:solidFill>
                      <a:srgbClr val="F9C0C1"/>
                    </a:solidFill>
                  </a:tcPr>
                </a:tc>
                <a:tc>
                  <a:txBody>
                    <a:bodyPr/>
                    <a:lstStyle/>
                    <a:p>
                      <a:pPr algn="r" fontAlgn="b"/>
                      <a:r>
                        <a:rPr lang="en-US" sz="1800" b="0" i="0" u="none" strike="noStrike">
                          <a:solidFill>
                            <a:srgbClr val="595959"/>
                          </a:solidFill>
                          <a:effectLst/>
                          <a:latin typeface="+mn-lt"/>
                        </a:rPr>
                        <a:t>42%</a:t>
                      </a:r>
                    </a:p>
                  </a:txBody>
                  <a:tcPr marL="7620" marR="7620" marT="7620" marB="0" anchor="b">
                    <a:lnL>
                      <a:noFill/>
                    </a:lnL>
                    <a:lnR>
                      <a:noFill/>
                    </a:lnR>
                    <a:lnT>
                      <a:noFill/>
                    </a:lnT>
                    <a:lnB>
                      <a:noFill/>
                    </a:lnB>
                    <a:solidFill>
                      <a:srgbClr val="F6A4A5"/>
                    </a:solidFill>
                  </a:tcPr>
                </a:tc>
                <a:tc>
                  <a:txBody>
                    <a:bodyPr/>
                    <a:lstStyle/>
                    <a:p>
                      <a:pPr algn="r" fontAlgn="b"/>
                      <a:r>
                        <a:rPr lang="en-US" sz="1800" b="0" i="0" u="none" strike="noStrike" dirty="0">
                          <a:solidFill>
                            <a:srgbClr val="595959"/>
                          </a:solidFill>
                          <a:effectLst/>
                          <a:latin typeface="+mn-lt"/>
                        </a:rPr>
                        <a:t>24%</a:t>
                      </a:r>
                    </a:p>
                  </a:txBody>
                  <a:tcPr marL="7620" marR="7620" marT="7620" marB="0" anchor="b">
                    <a:lnL>
                      <a:noFill/>
                    </a:lnL>
                    <a:lnR>
                      <a:noFill/>
                    </a:lnR>
                    <a:lnT>
                      <a:noFill/>
                    </a:lnT>
                    <a:lnB>
                      <a:noFill/>
                    </a:lnB>
                    <a:solidFill>
                      <a:srgbClr val="F8BCBC"/>
                    </a:solidFill>
                  </a:tcPr>
                </a:tc>
                <a:tc>
                  <a:txBody>
                    <a:bodyPr/>
                    <a:lstStyle/>
                    <a:p>
                      <a:pPr algn="r" fontAlgn="b"/>
                      <a:r>
                        <a:rPr lang="en-US" sz="1800" b="0" i="0" u="none" strike="noStrike" dirty="0">
                          <a:solidFill>
                            <a:srgbClr val="595959"/>
                          </a:solidFill>
                          <a:effectLst/>
                          <a:latin typeface="+mn-lt"/>
                        </a:rPr>
                        <a:t>50%</a:t>
                      </a:r>
                    </a:p>
                  </a:txBody>
                  <a:tcPr marL="7620" marR="7620" marT="7620" marB="0" anchor="b">
                    <a:lnL>
                      <a:noFill/>
                    </a:lnL>
                    <a:lnR>
                      <a:noFill/>
                    </a:lnR>
                    <a:lnT>
                      <a:noFill/>
                    </a:lnT>
                    <a:lnB>
                      <a:noFill/>
                    </a:lnB>
                    <a:solidFill>
                      <a:srgbClr val="F5999A"/>
                    </a:solidFill>
                  </a:tcPr>
                </a:tc>
                <a:tc>
                  <a:txBody>
                    <a:bodyPr/>
                    <a:lstStyle/>
                    <a:p>
                      <a:pPr algn="r" fontAlgn="b"/>
                      <a:r>
                        <a:rPr lang="en-US" sz="1800" b="0" i="0" u="none" strike="noStrike" dirty="0">
                          <a:solidFill>
                            <a:srgbClr val="595959"/>
                          </a:solidFill>
                          <a:effectLst/>
                          <a:latin typeface="+mn-lt"/>
                        </a:rPr>
                        <a:t>10%</a:t>
                      </a:r>
                    </a:p>
                  </a:txBody>
                  <a:tcPr marL="7620" marR="7620" marT="7620" marB="0" anchor="b">
                    <a:lnL>
                      <a:noFill/>
                    </a:lnL>
                    <a:lnR>
                      <a:noFill/>
                    </a:lnR>
                    <a:lnT>
                      <a:noFill/>
                    </a:lnT>
                    <a:lnB>
                      <a:noFill/>
                    </a:lnB>
                    <a:solidFill>
                      <a:srgbClr val="FACDCE"/>
                    </a:solidFill>
                  </a:tcPr>
                </a:tc>
                <a:tc>
                  <a:txBody>
                    <a:bodyPr/>
                    <a:lstStyle/>
                    <a:p>
                      <a:pPr algn="r" fontAlgn="b"/>
                      <a:r>
                        <a:rPr lang="en-US" sz="1800" b="0" i="0" u="none" strike="noStrike" dirty="0">
                          <a:solidFill>
                            <a:srgbClr val="595959"/>
                          </a:solidFill>
                          <a:effectLst/>
                          <a:latin typeface="+mn-lt"/>
                        </a:rPr>
                        <a:t>65%</a:t>
                      </a:r>
                    </a:p>
                  </a:txBody>
                  <a:tcPr marL="7620" marR="7620" marT="7620" marB="0" anchor="b">
                    <a:lnL>
                      <a:noFill/>
                    </a:lnL>
                    <a:lnR>
                      <a:noFill/>
                    </a:lnR>
                    <a:lnT>
                      <a:noFill/>
                    </a:lnT>
                    <a:lnB>
                      <a:noFill/>
                    </a:lnB>
                    <a:solidFill>
                      <a:srgbClr val="F38687"/>
                    </a:solidFill>
                  </a:tcPr>
                </a:tc>
                <a:extLst>
                  <a:ext uri="{0D108BD9-81ED-4DB2-BD59-A6C34878D82A}">
                    <a16:rowId xmlns:a16="http://schemas.microsoft.com/office/drawing/2014/main" val="3675932224"/>
                  </a:ext>
                </a:extLst>
              </a:tr>
              <a:tr h="384048">
                <a:tc>
                  <a:txBody>
                    <a:bodyPr/>
                    <a:lstStyle/>
                    <a:p>
                      <a:pPr algn="ctr" fontAlgn="b"/>
                      <a:r>
                        <a:rPr lang="en-US" sz="1800" b="1" i="0" u="none" strike="noStrike" dirty="0">
                          <a:solidFill>
                            <a:srgbClr val="5A5959"/>
                          </a:solidFill>
                          <a:effectLst/>
                          <a:latin typeface="+mn-lt"/>
                        </a:rPr>
                        <a:t>Blocs </a:t>
                      </a:r>
                      <a:r>
                        <a:rPr lang="en-US" sz="1800" b="1" i="0" u="none" strike="noStrike" dirty="0" err="1">
                          <a:solidFill>
                            <a:srgbClr val="5A5959"/>
                          </a:solidFill>
                          <a:effectLst/>
                          <a:latin typeface="+mn-lt"/>
                        </a:rPr>
                        <a:t>Ciment</a:t>
                      </a:r>
                      <a:endParaRPr lang="en-US" sz="18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r" fontAlgn="b"/>
                      <a:r>
                        <a:rPr lang="en-US" sz="1800" b="0" i="0" u="none" strike="noStrike" dirty="0">
                          <a:solidFill>
                            <a:srgbClr val="595959"/>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dirty="0">
                          <a:solidFill>
                            <a:srgbClr val="595959"/>
                          </a:solidFill>
                          <a:effectLst/>
                          <a:latin typeface="+mn-lt"/>
                        </a:rPr>
                        <a:t>33%</a:t>
                      </a:r>
                    </a:p>
                  </a:txBody>
                  <a:tcPr marL="7620" marR="7620" marT="7620" marB="0" anchor="b">
                    <a:lnL>
                      <a:noFill/>
                    </a:lnL>
                    <a:lnR>
                      <a:noFill/>
                    </a:lnR>
                    <a:lnT>
                      <a:noFill/>
                    </a:lnT>
                    <a:lnB>
                      <a:noFill/>
                    </a:lnB>
                    <a:solidFill>
                      <a:srgbClr val="F7AFAF"/>
                    </a:solidFill>
                  </a:tcPr>
                </a:tc>
                <a:tc>
                  <a:txBody>
                    <a:bodyPr/>
                    <a:lstStyle/>
                    <a:p>
                      <a:pPr algn="r" fontAlgn="b"/>
                      <a:r>
                        <a:rPr lang="en-US" sz="1800" b="0" i="0" u="none" strike="noStrike">
                          <a:solidFill>
                            <a:srgbClr val="595959"/>
                          </a:solidFill>
                          <a:effectLst/>
                          <a:latin typeface="+mn-lt"/>
                        </a:rPr>
                        <a:t>30%</a:t>
                      </a:r>
                    </a:p>
                  </a:txBody>
                  <a:tcPr marL="7620" marR="7620" marT="7620" marB="0" anchor="b">
                    <a:lnL>
                      <a:noFill/>
                    </a:lnL>
                    <a:lnR>
                      <a:noFill/>
                    </a:lnR>
                    <a:lnT>
                      <a:noFill/>
                    </a:lnT>
                    <a:lnB>
                      <a:noFill/>
                    </a:lnB>
                    <a:solidFill>
                      <a:srgbClr val="F8B3B4"/>
                    </a:solidFill>
                  </a:tcPr>
                </a:tc>
                <a:tc>
                  <a:txBody>
                    <a:bodyPr/>
                    <a:lstStyle/>
                    <a:p>
                      <a:pPr algn="r" fontAlgn="b"/>
                      <a:r>
                        <a:rPr lang="en-US" sz="1800" b="0" i="0" u="none" strike="noStrike">
                          <a:solidFill>
                            <a:srgbClr val="595959"/>
                          </a:solidFill>
                          <a:effectLst/>
                          <a:latin typeface="+mn-lt"/>
                        </a:rPr>
                        <a:t>8%</a:t>
                      </a:r>
                    </a:p>
                  </a:txBody>
                  <a:tcPr marL="7620" marR="7620" marT="7620" marB="0" anchor="b">
                    <a:lnL>
                      <a:noFill/>
                    </a:lnL>
                    <a:lnR>
                      <a:noFill/>
                    </a:lnR>
                    <a:lnT>
                      <a:noFill/>
                    </a:lnT>
                    <a:lnB>
                      <a:noFill/>
                    </a:lnB>
                    <a:solidFill>
                      <a:srgbClr val="FAD0D0"/>
                    </a:solidFill>
                  </a:tcPr>
                </a:tc>
                <a:tc>
                  <a:txBody>
                    <a:bodyPr/>
                    <a:lstStyle/>
                    <a:p>
                      <a:pPr algn="r" fontAlgn="b"/>
                      <a:r>
                        <a:rPr lang="en-US" sz="1800" b="0" i="0" u="none" strike="noStrike">
                          <a:solidFill>
                            <a:srgbClr val="595959"/>
                          </a:solidFill>
                          <a:effectLst/>
                          <a:latin typeface="+mn-lt"/>
                        </a:rPr>
                        <a:t>5%</a:t>
                      </a:r>
                    </a:p>
                  </a:txBody>
                  <a:tcPr marL="7620" marR="7620" marT="7620" marB="0" anchor="b">
                    <a:lnL>
                      <a:noFill/>
                    </a:lnL>
                    <a:lnR>
                      <a:noFill/>
                    </a:lnR>
                    <a:lnT>
                      <a:noFill/>
                    </a:lnT>
                    <a:lnB>
                      <a:noFill/>
                    </a:lnB>
                    <a:solidFill>
                      <a:srgbClr val="FBD4D4"/>
                    </a:solidFill>
                  </a:tcPr>
                </a:tc>
                <a:tc>
                  <a:txBody>
                    <a:bodyPr/>
                    <a:lstStyle/>
                    <a:p>
                      <a:pPr algn="r" fontAlgn="b"/>
                      <a:r>
                        <a:rPr lang="en-US" sz="1800" b="0" i="0" u="none" strike="noStrike">
                          <a:solidFill>
                            <a:srgbClr val="595959"/>
                          </a:solidFill>
                          <a:effectLst/>
                          <a:latin typeface="+mn-lt"/>
                        </a:rPr>
                        <a:t>22%</a:t>
                      </a:r>
                    </a:p>
                  </a:txBody>
                  <a:tcPr marL="7620" marR="7620" marT="7620" marB="0" anchor="b">
                    <a:lnL>
                      <a:noFill/>
                    </a:lnL>
                    <a:lnR>
                      <a:noFill/>
                    </a:lnR>
                    <a:lnT>
                      <a:noFill/>
                    </a:lnT>
                    <a:lnB>
                      <a:noFill/>
                    </a:lnB>
                    <a:solidFill>
                      <a:srgbClr val="F9BEBE"/>
                    </a:solidFill>
                  </a:tcPr>
                </a:tc>
                <a:tc>
                  <a:txBody>
                    <a:bodyPr/>
                    <a:lstStyle/>
                    <a:p>
                      <a:pPr algn="r" fontAlgn="b"/>
                      <a:r>
                        <a:rPr lang="en-US" sz="1800" b="0" i="0" u="none" strike="noStrike" dirty="0">
                          <a:solidFill>
                            <a:srgbClr val="595959"/>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dirty="0">
                          <a:solidFill>
                            <a:srgbClr val="595959"/>
                          </a:solidFill>
                          <a:effectLst/>
                          <a:latin typeface="+mn-lt"/>
                        </a:rPr>
                        <a:t>75%</a:t>
                      </a:r>
                    </a:p>
                  </a:txBody>
                  <a:tcPr marL="7620" marR="7620" marT="7620" marB="0" anchor="b">
                    <a:lnL>
                      <a:noFill/>
                    </a:lnL>
                    <a:lnR>
                      <a:noFill/>
                    </a:lnR>
                    <a:lnT>
                      <a:noFill/>
                    </a:lnT>
                    <a:lnB>
                      <a:noFill/>
                    </a:lnB>
                    <a:solidFill>
                      <a:srgbClr val="F2797A"/>
                    </a:solidFill>
                  </a:tcPr>
                </a:tc>
                <a:extLst>
                  <a:ext uri="{0D108BD9-81ED-4DB2-BD59-A6C34878D82A}">
                    <a16:rowId xmlns:a16="http://schemas.microsoft.com/office/drawing/2014/main" val="4155989338"/>
                  </a:ext>
                </a:extLst>
              </a:tr>
              <a:tr h="384048">
                <a:tc>
                  <a:txBody>
                    <a:bodyPr/>
                    <a:lstStyle/>
                    <a:p>
                      <a:pPr algn="ctr" fontAlgn="b"/>
                      <a:r>
                        <a:rPr lang="en-US" sz="1800" b="1" i="0" u="none" strike="noStrike" dirty="0">
                          <a:solidFill>
                            <a:srgbClr val="5A5959"/>
                          </a:solidFill>
                          <a:effectLst/>
                          <a:latin typeface="+mn-lt"/>
                        </a:rPr>
                        <a:t>Bois Perches </a:t>
                      </a:r>
                      <a:r>
                        <a:rPr lang="en-US" sz="1800" b="1" i="0" u="none" strike="noStrike" dirty="0" err="1">
                          <a:solidFill>
                            <a:srgbClr val="5A5959"/>
                          </a:solidFill>
                          <a:effectLst/>
                          <a:latin typeface="+mn-lt"/>
                        </a:rPr>
                        <a:t>Rondins</a:t>
                      </a:r>
                      <a:endParaRPr lang="en-US" sz="18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r" fontAlgn="b"/>
                      <a:r>
                        <a:rPr lang="en-US" sz="1800" b="0" i="0" u="none" strike="noStrike" dirty="0">
                          <a:solidFill>
                            <a:srgbClr val="595959"/>
                          </a:solidFill>
                          <a:effectLst/>
                          <a:latin typeface="+mn-lt"/>
                        </a:rPr>
                        <a:t>8%</a:t>
                      </a:r>
                    </a:p>
                  </a:txBody>
                  <a:tcPr marL="7620" marR="7620" marT="7620" marB="0" anchor="b">
                    <a:lnL>
                      <a:noFill/>
                    </a:lnL>
                    <a:lnR>
                      <a:noFill/>
                    </a:lnR>
                    <a:lnT>
                      <a:noFill/>
                    </a:lnT>
                    <a:lnB>
                      <a:noFill/>
                    </a:lnB>
                    <a:solidFill>
                      <a:srgbClr val="FAD0D1"/>
                    </a:solidFill>
                  </a:tcPr>
                </a:tc>
                <a:tc>
                  <a:txBody>
                    <a:bodyPr/>
                    <a:lstStyle/>
                    <a:p>
                      <a:pPr algn="r" fontAlgn="b"/>
                      <a:r>
                        <a:rPr lang="en-US" sz="1800" b="0" i="0" u="none" strike="noStrike" dirty="0">
                          <a:solidFill>
                            <a:srgbClr val="595959"/>
                          </a:solidFill>
                          <a:effectLst/>
                          <a:latin typeface="+mn-lt"/>
                        </a:rPr>
                        <a:t>72%</a:t>
                      </a:r>
                    </a:p>
                  </a:txBody>
                  <a:tcPr marL="7620" marR="7620" marT="7620" marB="0" anchor="b">
                    <a:lnL>
                      <a:noFill/>
                    </a:lnL>
                    <a:lnR>
                      <a:noFill/>
                    </a:lnR>
                    <a:lnT>
                      <a:noFill/>
                    </a:lnT>
                    <a:lnB>
                      <a:noFill/>
                    </a:lnB>
                    <a:solidFill>
                      <a:srgbClr val="F27D7D"/>
                    </a:solidFill>
                  </a:tcPr>
                </a:tc>
                <a:tc>
                  <a:txBody>
                    <a:bodyPr/>
                    <a:lstStyle/>
                    <a:p>
                      <a:pPr algn="r" fontAlgn="b"/>
                      <a:r>
                        <a:rPr lang="en-US" sz="1800" b="0" i="0" u="none" strike="noStrike" dirty="0">
                          <a:solidFill>
                            <a:srgbClr val="595959"/>
                          </a:solidFill>
                          <a:effectLst/>
                          <a:latin typeface="+mn-lt"/>
                        </a:rPr>
                        <a:t>30%</a:t>
                      </a:r>
                    </a:p>
                  </a:txBody>
                  <a:tcPr marL="7620" marR="7620" marT="7620" marB="0" anchor="b">
                    <a:lnL>
                      <a:noFill/>
                    </a:lnL>
                    <a:lnR>
                      <a:noFill/>
                    </a:lnR>
                    <a:lnT>
                      <a:noFill/>
                    </a:lnT>
                    <a:lnB>
                      <a:noFill/>
                    </a:lnB>
                    <a:solidFill>
                      <a:srgbClr val="F8B3B4"/>
                    </a:solidFill>
                  </a:tcPr>
                </a:tc>
                <a:tc>
                  <a:txBody>
                    <a:bodyPr/>
                    <a:lstStyle/>
                    <a:p>
                      <a:pPr algn="r" fontAlgn="b"/>
                      <a:r>
                        <a:rPr lang="en-US" sz="1800" b="0" i="0" u="none" strike="noStrike">
                          <a:solidFill>
                            <a:srgbClr val="595959"/>
                          </a:solidFill>
                          <a:effectLst/>
                          <a:latin typeface="+mn-lt"/>
                        </a:rPr>
                        <a:t>25%</a:t>
                      </a:r>
                    </a:p>
                  </a:txBody>
                  <a:tcPr marL="7620" marR="7620" marT="7620" marB="0" anchor="b">
                    <a:lnL>
                      <a:noFill/>
                    </a:lnL>
                    <a:lnR>
                      <a:noFill/>
                    </a:lnR>
                    <a:lnT>
                      <a:noFill/>
                    </a:lnT>
                    <a:lnB>
                      <a:noFill/>
                    </a:lnB>
                    <a:solidFill>
                      <a:srgbClr val="F8BABA"/>
                    </a:solidFill>
                  </a:tcPr>
                </a:tc>
                <a:tc>
                  <a:txBody>
                    <a:bodyPr/>
                    <a:lstStyle/>
                    <a:p>
                      <a:pPr algn="r" fontAlgn="b"/>
                      <a:r>
                        <a:rPr lang="en-US" sz="1800" b="0" i="0" u="none" strike="noStrike">
                          <a:solidFill>
                            <a:srgbClr val="595959"/>
                          </a:solidFill>
                          <a:effectLst/>
                          <a:latin typeface="+mn-lt"/>
                        </a:rPr>
                        <a:t>24%</a:t>
                      </a:r>
                    </a:p>
                  </a:txBody>
                  <a:tcPr marL="7620" marR="7620" marT="7620" marB="0" anchor="b">
                    <a:lnL>
                      <a:noFill/>
                    </a:lnL>
                    <a:lnR>
                      <a:noFill/>
                    </a:lnR>
                    <a:lnT>
                      <a:noFill/>
                    </a:lnT>
                    <a:lnB>
                      <a:noFill/>
                    </a:lnB>
                    <a:solidFill>
                      <a:srgbClr val="F8BCBC"/>
                    </a:solidFill>
                  </a:tcPr>
                </a:tc>
                <a:tc>
                  <a:txBody>
                    <a:bodyPr/>
                    <a:lstStyle/>
                    <a:p>
                      <a:pPr algn="r" fontAlgn="b"/>
                      <a:r>
                        <a:rPr lang="en-US" sz="1800" b="0" i="0" u="none" strike="noStrike">
                          <a:solidFill>
                            <a:srgbClr val="595959"/>
                          </a:solidFill>
                          <a:effectLst/>
                          <a:latin typeface="+mn-lt"/>
                        </a:rPr>
                        <a:t>28%</a:t>
                      </a:r>
                    </a:p>
                  </a:txBody>
                  <a:tcPr marL="7620" marR="7620" marT="7620" marB="0" anchor="b">
                    <a:lnL>
                      <a:noFill/>
                    </a:lnL>
                    <a:lnR>
                      <a:noFill/>
                    </a:lnR>
                    <a:lnT>
                      <a:noFill/>
                    </a:lnT>
                    <a:lnB>
                      <a:noFill/>
                    </a:lnB>
                    <a:solidFill>
                      <a:srgbClr val="F8B6B7"/>
                    </a:solidFill>
                  </a:tcPr>
                </a:tc>
                <a:tc>
                  <a:txBody>
                    <a:bodyPr/>
                    <a:lstStyle/>
                    <a:p>
                      <a:pPr algn="r" fontAlgn="b"/>
                      <a:r>
                        <a:rPr lang="en-US" sz="1800" b="0" i="0" u="none" strike="noStrike">
                          <a:solidFill>
                            <a:srgbClr val="595959"/>
                          </a:solidFill>
                          <a:effectLst/>
                          <a:latin typeface="+mn-lt"/>
                        </a:rPr>
                        <a:t>10%</a:t>
                      </a:r>
                    </a:p>
                  </a:txBody>
                  <a:tcPr marL="7620" marR="7620" marT="7620" marB="0" anchor="b">
                    <a:lnL>
                      <a:noFill/>
                    </a:lnL>
                    <a:lnR>
                      <a:noFill/>
                    </a:lnR>
                    <a:lnT>
                      <a:noFill/>
                    </a:lnT>
                    <a:lnB>
                      <a:noFill/>
                    </a:lnB>
                    <a:solidFill>
                      <a:srgbClr val="FACDCE"/>
                    </a:solidFill>
                  </a:tcPr>
                </a:tc>
                <a:tc>
                  <a:txBody>
                    <a:bodyPr/>
                    <a:lstStyle/>
                    <a:p>
                      <a:pPr algn="r" fontAlgn="b"/>
                      <a:r>
                        <a:rPr lang="en-US" sz="1800" b="0" i="0" u="none" strike="noStrike">
                          <a:solidFill>
                            <a:srgbClr val="595959"/>
                          </a:solidFill>
                          <a:effectLst/>
                          <a:latin typeface="+mn-lt"/>
                        </a:rPr>
                        <a:t>50%</a:t>
                      </a:r>
                    </a:p>
                  </a:txBody>
                  <a:tcPr marL="7620" marR="7620" marT="7620" marB="0" anchor="b">
                    <a:lnL>
                      <a:noFill/>
                    </a:lnL>
                    <a:lnR>
                      <a:noFill/>
                    </a:lnR>
                    <a:lnT>
                      <a:noFill/>
                    </a:lnT>
                    <a:lnB>
                      <a:noFill/>
                    </a:lnB>
                    <a:solidFill>
                      <a:srgbClr val="F5999A"/>
                    </a:solidFill>
                  </a:tcPr>
                </a:tc>
                <a:extLst>
                  <a:ext uri="{0D108BD9-81ED-4DB2-BD59-A6C34878D82A}">
                    <a16:rowId xmlns:a16="http://schemas.microsoft.com/office/drawing/2014/main" val="3324314310"/>
                  </a:ext>
                </a:extLst>
              </a:tr>
              <a:tr h="384048">
                <a:tc>
                  <a:txBody>
                    <a:bodyPr/>
                    <a:lstStyle/>
                    <a:p>
                      <a:pPr algn="ctr" fontAlgn="b"/>
                      <a:r>
                        <a:rPr lang="en-US" sz="1800" b="1" i="0" u="none" strike="noStrike" dirty="0" err="1">
                          <a:solidFill>
                            <a:srgbClr val="5A5959"/>
                          </a:solidFill>
                          <a:effectLst/>
                          <a:latin typeface="+mn-lt"/>
                        </a:rPr>
                        <a:t>Briques</a:t>
                      </a:r>
                      <a:r>
                        <a:rPr lang="en-US" sz="1800" b="1" i="0" u="none" strike="noStrike" dirty="0">
                          <a:solidFill>
                            <a:srgbClr val="5A5959"/>
                          </a:solidFill>
                          <a:effectLst/>
                          <a:latin typeface="+mn-lt"/>
                        </a:rPr>
                        <a:t> Adobe</a:t>
                      </a:r>
                    </a:p>
                  </a:txBody>
                  <a:tcPr marL="7620" marR="7620" marT="7620" marB="0" anchor="ctr">
                    <a:lnL>
                      <a:noFill/>
                    </a:lnL>
                    <a:lnR>
                      <a:noFill/>
                    </a:lnR>
                    <a:lnT>
                      <a:noFill/>
                    </a:lnT>
                    <a:lnB>
                      <a:noFill/>
                    </a:lnB>
                  </a:tcPr>
                </a:tc>
                <a:tc>
                  <a:txBody>
                    <a:bodyPr/>
                    <a:lstStyle/>
                    <a:p>
                      <a:pPr algn="r" fontAlgn="b"/>
                      <a:r>
                        <a:rPr lang="en-US" sz="1800" b="0" i="0" u="none" strike="noStrike" dirty="0">
                          <a:solidFill>
                            <a:srgbClr val="595959"/>
                          </a:solidFill>
                          <a:effectLst/>
                          <a:latin typeface="+mn-lt"/>
                        </a:rPr>
                        <a:t>8%</a:t>
                      </a:r>
                    </a:p>
                  </a:txBody>
                  <a:tcPr marL="7620" marR="7620" marT="7620" marB="0" anchor="b">
                    <a:lnL>
                      <a:noFill/>
                    </a:lnL>
                    <a:lnR>
                      <a:noFill/>
                    </a:lnR>
                    <a:lnT>
                      <a:noFill/>
                    </a:lnT>
                    <a:lnB>
                      <a:noFill/>
                    </a:lnB>
                    <a:solidFill>
                      <a:srgbClr val="FAD0D1"/>
                    </a:solidFill>
                  </a:tcPr>
                </a:tc>
                <a:tc>
                  <a:txBody>
                    <a:bodyPr/>
                    <a:lstStyle/>
                    <a:p>
                      <a:pPr algn="r" fontAlgn="b"/>
                      <a:r>
                        <a:rPr lang="en-US" sz="1800" b="0" i="0" u="none" strike="noStrike">
                          <a:solidFill>
                            <a:srgbClr val="595959"/>
                          </a:solidFill>
                          <a:effectLst/>
                          <a:latin typeface="+mn-lt"/>
                        </a:rPr>
                        <a:t>83%</a:t>
                      </a:r>
                    </a:p>
                  </a:txBody>
                  <a:tcPr marL="7620" marR="7620" marT="7620" marB="0" anchor="b">
                    <a:lnL>
                      <a:noFill/>
                    </a:lnL>
                    <a:lnR>
                      <a:noFill/>
                    </a:lnR>
                    <a:lnT>
                      <a:noFill/>
                    </a:lnT>
                    <a:lnB>
                      <a:noFill/>
                    </a:lnB>
                    <a:solidFill>
                      <a:srgbClr val="F16E6F"/>
                    </a:solidFill>
                  </a:tcPr>
                </a:tc>
                <a:tc>
                  <a:txBody>
                    <a:bodyPr/>
                    <a:lstStyle/>
                    <a:p>
                      <a:pPr algn="r" fontAlgn="b"/>
                      <a:r>
                        <a:rPr lang="en-US" sz="1800" b="0" i="0" u="none" strike="noStrike" dirty="0">
                          <a:solidFill>
                            <a:srgbClr val="595959"/>
                          </a:solidFill>
                          <a:effectLst/>
                          <a:latin typeface="+mn-lt"/>
                        </a:rPr>
                        <a:t>75%</a:t>
                      </a:r>
                    </a:p>
                  </a:txBody>
                  <a:tcPr marL="7620" marR="7620" marT="7620" marB="0" anchor="b">
                    <a:lnL>
                      <a:noFill/>
                    </a:lnL>
                    <a:lnR>
                      <a:noFill/>
                    </a:lnR>
                    <a:lnT>
                      <a:noFill/>
                    </a:lnT>
                    <a:lnB>
                      <a:noFill/>
                    </a:lnB>
                    <a:solidFill>
                      <a:srgbClr val="F2797A"/>
                    </a:solidFill>
                  </a:tcPr>
                </a:tc>
                <a:tc>
                  <a:txBody>
                    <a:bodyPr/>
                    <a:lstStyle/>
                    <a:p>
                      <a:pPr algn="r" fontAlgn="b"/>
                      <a:r>
                        <a:rPr lang="en-US" sz="1800" b="0" i="0" u="none" strike="noStrike" dirty="0">
                          <a:solidFill>
                            <a:srgbClr val="595959"/>
                          </a:solidFill>
                          <a:effectLst/>
                          <a:latin typeface="+mn-lt"/>
                        </a:rPr>
                        <a:t>17%</a:t>
                      </a:r>
                    </a:p>
                  </a:txBody>
                  <a:tcPr marL="7620" marR="7620" marT="7620" marB="0" anchor="b">
                    <a:lnL>
                      <a:noFill/>
                    </a:lnL>
                    <a:lnR>
                      <a:noFill/>
                    </a:lnR>
                    <a:lnT>
                      <a:noFill/>
                    </a:lnT>
                    <a:lnB>
                      <a:noFill/>
                    </a:lnB>
                    <a:solidFill>
                      <a:srgbClr val="F9C5C5"/>
                    </a:solidFill>
                  </a:tcPr>
                </a:tc>
                <a:tc>
                  <a:txBody>
                    <a:bodyPr/>
                    <a:lstStyle/>
                    <a:p>
                      <a:pPr algn="r" fontAlgn="b"/>
                      <a:r>
                        <a:rPr lang="en-US" sz="1800" b="0" i="0" u="none" strike="noStrike">
                          <a:solidFill>
                            <a:srgbClr val="595959"/>
                          </a:solidFill>
                          <a:effectLst/>
                          <a:latin typeface="+mn-lt"/>
                        </a:rPr>
                        <a:t>62%</a:t>
                      </a:r>
                    </a:p>
                  </a:txBody>
                  <a:tcPr marL="7620" marR="7620" marT="7620" marB="0" anchor="b">
                    <a:lnL>
                      <a:noFill/>
                    </a:lnL>
                    <a:lnR>
                      <a:noFill/>
                    </a:lnR>
                    <a:lnT>
                      <a:noFill/>
                    </a:lnT>
                    <a:lnB>
                      <a:noFill/>
                    </a:lnB>
                    <a:solidFill>
                      <a:srgbClr val="F38A8B"/>
                    </a:solidFill>
                  </a:tcPr>
                </a:tc>
                <a:tc>
                  <a:txBody>
                    <a:bodyPr/>
                    <a:lstStyle/>
                    <a:p>
                      <a:pPr algn="r" fontAlgn="b"/>
                      <a:r>
                        <a:rPr lang="en-US" sz="1800" b="0" i="0" u="none" strike="noStrike">
                          <a:solidFill>
                            <a:srgbClr val="595959"/>
                          </a:solidFill>
                          <a:effectLst/>
                          <a:latin typeface="+mn-lt"/>
                        </a:rPr>
                        <a:t>67%</a:t>
                      </a:r>
                    </a:p>
                  </a:txBody>
                  <a:tcPr marL="7620" marR="7620" marT="7620" marB="0" anchor="b">
                    <a:lnL>
                      <a:noFill/>
                    </a:lnL>
                    <a:lnR>
                      <a:noFill/>
                    </a:lnR>
                    <a:lnT>
                      <a:noFill/>
                    </a:lnT>
                    <a:lnB>
                      <a:noFill/>
                    </a:lnB>
                    <a:solidFill>
                      <a:srgbClr val="F38484"/>
                    </a:solidFill>
                  </a:tcPr>
                </a:tc>
                <a:tc>
                  <a:txBody>
                    <a:bodyPr/>
                    <a:lstStyle/>
                    <a:p>
                      <a:pPr algn="r" fontAlgn="b"/>
                      <a:r>
                        <a:rPr lang="en-US" sz="1800" b="0" i="0" u="none" strike="noStrike">
                          <a:solidFill>
                            <a:srgbClr val="595959"/>
                          </a:solidFill>
                          <a:effectLst/>
                          <a:latin typeface="+mn-lt"/>
                        </a:rPr>
                        <a:t>10%</a:t>
                      </a:r>
                    </a:p>
                  </a:txBody>
                  <a:tcPr marL="7620" marR="7620" marT="7620" marB="0" anchor="b">
                    <a:lnL>
                      <a:noFill/>
                    </a:lnL>
                    <a:lnR>
                      <a:noFill/>
                    </a:lnR>
                    <a:lnT>
                      <a:noFill/>
                    </a:lnT>
                    <a:lnB>
                      <a:noFill/>
                    </a:lnB>
                    <a:solidFill>
                      <a:srgbClr val="FACDCE"/>
                    </a:solidFill>
                  </a:tcPr>
                </a:tc>
                <a:tc>
                  <a:txBody>
                    <a:bodyPr/>
                    <a:lstStyle/>
                    <a:p>
                      <a:pPr algn="r" fontAlgn="b"/>
                      <a:r>
                        <a:rPr lang="en-US" sz="1800" b="0" i="0" u="none" strike="noStrike">
                          <a:solidFill>
                            <a:srgbClr val="595959"/>
                          </a:solidFill>
                          <a:effectLst/>
                          <a:latin typeface="+mn-lt"/>
                        </a:rPr>
                        <a:t>100%</a:t>
                      </a:r>
                    </a:p>
                  </a:txBody>
                  <a:tcPr marL="7620" marR="7620" marT="7620" marB="0" anchor="b">
                    <a:lnL>
                      <a:noFill/>
                    </a:lnL>
                    <a:lnR>
                      <a:noFill/>
                    </a:lnR>
                    <a:lnT>
                      <a:noFill/>
                    </a:lnT>
                    <a:lnB>
                      <a:noFill/>
                    </a:lnB>
                    <a:solidFill>
                      <a:srgbClr val="EE5859"/>
                    </a:solidFill>
                  </a:tcPr>
                </a:tc>
                <a:extLst>
                  <a:ext uri="{0D108BD9-81ED-4DB2-BD59-A6C34878D82A}">
                    <a16:rowId xmlns:a16="http://schemas.microsoft.com/office/drawing/2014/main" val="3102441813"/>
                  </a:ext>
                </a:extLst>
              </a:tr>
              <a:tr h="384048">
                <a:tc>
                  <a:txBody>
                    <a:bodyPr/>
                    <a:lstStyle/>
                    <a:p>
                      <a:pPr algn="ctr" fontAlgn="b"/>
                      <a:r>
                        <a:rPr lang="en-US" sz="1800" b="1" i="0" u="none" strike="noStrike" dirty="0" err="1">
                          <a:solidFill>
                            <a:srgbClr val="5A5959"/>
                          </a:solidFill>
                          <a:effectLst/>
                          <a:latin typeface="+mn-lt"/>
                        </a:rPr>
                        <a:t>Briques</a:t>
                      </a:r>
                      <a:r>
                        <a:rPr lang="en-US" sz="1800" b="1" i="0" u="none" strike="noStrike" dirty="0">
                          <a:solidFill>
                            <a:srgbClr val="5A5959"/>
                          </a:solidFill>
                          <a:effectLst/>
                          <a:latin typeface="+mn-lt"/>
                        </a:rPr>
                        <a:t> </a:t>
                      </a:r>
                      <a:r>
                        <a:rPr lang="en-US" sz="1800" b="1" i="0" u="none" strike="noStrike" dirty="0" err="1">
                          <a:solidFill>
                            <a:srgbClr val="5A5959"/>
                          </a:solidFill>
                          <a:effectLst/>
                          <a:latin typeface="+mn-lt"/>
                        </a:rPr>
                        <a:t>Cuites</a:t>
                      </a:r>
                      <a:endParaRPr lang="en-US" sz="18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r" fontAlgn="b"/>
                      <a:r>
                        <a:rPr lang="en-US" sz="1800" b="0" i="0" u="none" strike="noStrike" dirty="0">
                          <a:solidFill>
                            <a:srgbClr val="595959"/>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dirty="0">
                          <a:solidFill>
                            <a:srgbClr val="595959"/>
                          </a:solidFill>
                          <a:effectLst/>
                          <a:latin typeface="+mn-lt"/>
                        </a:rPr>
                        <a:t>83%</a:t>
                      </a:r>
                    </a:p>
                  </a:txBody>
                  <a:tcPr marL="7620" marR="7620" marT="7620" marB="0" anchor="b">
                    <a:lnL>
                      <a:noFill/>
                    </a:lnL>
                    <a:lnR>
                      <a:noFill/>
                    </a:lnR>
                    <a:lnT>
                      <a:noFill/>
                    </a:lnT>
                    <a:lnB>
                      <a:noFill/>
                    </a:lnB>
                    <a:solidFill>
                      <a:srgbClr val="F16E6F"/>
                    </a:solidFill>
                  </a:tcPr>
                </a:tc>
                <a:tc>
                  <a:txBody>
                    <a:bodyPr/>
                    <a:lstStyle/>
                    <a:p>
                      <a:pPr algn="r" fontAlgn="b"/>
                      <a:r>
                        <a:rPr lang="en-US" sz="1800" b="0" i="0" u="none" strike="noStrike">
                          <a:solidFill>
                            <a:srgbClr val="595959"/>
                          </a:solidFill>
                          <a:effectLst/>
                          <a:latin typeface="+mn-lt"/>
                        </a:rPr>
                        <a:t>65%</a:t>
                      </a:r>
                    </a:p>
                  </a:txBody>
                  <a:tcPr marL="7620" marR="7620" marT="7620" marB="0" anchor="b">
                    <a:lnL>
                      <a:noFill/>
                    </a:lnL>
                    <a:lnR>
                      <a:noFill/>
                    </a:lnR>
                    <a:lnT>
                      <a:noFill/>
                    </a:lnT>
                    <a:lnB>
                      <a:noFill/>
                    </a:lnB>
                    <a:solidFill>
                      <a:srgbClr val="F38687"/>
                    </a:solidFill>
                  </a:tcPr>
                </a:tc>
                <a:tc>
                  <a:txBody>
                    <a:bodyPr/>
                    <a:lstStyle/>
                    <a:p>
                      <a:pPr algn="r" fontAlgn="b"/>
                      <a:r>
                        <a:rPr lang="en-US" sz="1800" b="0" i="0" u="none" strike="noStrike" dirty="0">
                          <a:solidFill>
                            <a:srgbClr val="595959"/>
                          </a:solidFill>
                          <a:effectLst/>
                          <a:latin typeface="+mn-lt"/>
                        </a:rPr>
                        <a:t>8%</a:t>
                      </a:r>
                    </a:p>
                  </a:txBody>
                  <a:tcPr marL="7620" marR="7620" marT="7620" marB="0" anchor="b">
                    <a:lnL>
                      <a:noFill/>
                    </a:lnL>
                    <a:lnR>
                      <a:noFill/>
                    </a:lnR>
                    <a:lnT>
                      <a:noFill/>
                    </a:lnT>
                    <a:lnB>
                      <a:noFill/>
                    </a:lnB>
                    <a:solidFill>
                      <a:srgbClr val="FAD0D0"/>
                    </a:solidFill>
                  </a:tcPr>
                </a:tc>
                <a:tc>
                  <a:txBody>
                    <a:bodyPr/>
                    <a:lstStyle/>
                    <a:p>
                      <a:pPr algn="r" fontAlgn="b"/>
                      <a:r>
                        <a:rPr lang="en-US" sz="1800" b="0" i="0" u="none" strike="noStrike">
                          <a:solidFill>
                            <a:srgbClr val="595959"/>
                          </a:solidFill>
                          <a:effectLst/>
                          <a:latin typeface="+mn-lt"/>
                        </a:rPr>
                        <a:t>33%</a:t>
                      </a:r>
                    </a:p>
                  </a:txBody>
                  <a:tcPr marL="7620" marR="7620" marT="7620" marB="0" anchor="b">
                    <a:lnL>
                      <a:noFill/>
                    </a:lnL>
                    <a:lnR>
                      <a:noFill/>
                    </a:lnR>
                    <a:lnT>
                      <a:noFill/>
                    </a:lnT>
                    <a:lnB>
                      <a:noFill/>
                    </a:lnB>
                    <a:solidFill>
                      <a:srgbClr val="F7AFAF"/>
                    </a:solidFill>
                  </a:tcPr>
                </a:tc>
                <a:tc>
                  <a:txBody>
                    <a:bodyPr/>
                    <a:lstStyle/>
                    <a:p>
                      <a:pPr algn="r" fontAlgn="b"/>
                      <a:r>
                        <a:rPr lang="en-US" sz="1800" b="0" i="0" u="none" strike="noStrike">
                          <a:solidFill>
                            <a:srgbClr val="595959"/>
                          </a:solidFill>
                          <a:effectLst/>
                          <a:latin typeface="+mn-lt"/>
                        </a:rPr>
                        <a:t>39%</a:t>
                      </a:r>
                    </a:p>
                  </a:txBody>
                  <a:tcPr marL="7620" marR="7620" marT="7620" marB="0" anchor="b">
                    <a:lnL>
                      <a:noFill/>
                    </a:lnL>
                    <a:lnR>
                      <a:noFill/>
                    </a:lnR>
                    <a:lnT>
                      <a:noFill/>
                    </a:lnT>
                    <a:lnB>
                      <a:noFill/>
                    </a:lnB>
                    <a:solidFill>
                      <a:srgbClr val="F6A8A8"/>
                    </a:solidFill>
                  </a:tcPr>
                </a:tc>
                <a:tc>
                  <a:txBody>
                    <a:bodyPr/>
                    <a:lstStyle/>
                    <a:p>
                      <a:pPr algn="r" fontAlgn="b"/>
                      <a:r>
                        <a:rPr lang="en-US" sz="1800" b="0" i="0" u="none" strike="noStrike">
                          <a:solidFill>
                            <a:srgbClr val="595959"/>
                          </a:solidFill>
                          <a:effectLst/>
                          <a:latin typeface="+mn-lt"/>
                        </a:rPr>
                        <a:t>10%</a:t>
                      </a:r>
                    </a:p>
                  </a:txBody>
                  <a:tcPr marL="7620" marR="7620" marT="7620" marB="0" anchor="b">
                    <a:lnL>
                      <a:noFill/>
                    </a:lnL>
                    <a:lnR>
                      <a:noFill/>
                    </a:lnR>
                    <a:lnT>
                      <a:noFill/>
                    </a:lnT>
                    <a:lnB>
                      <a:noFill/>
                    </a:lnB>
                    <a:solidFill>
                      <a:srgbClr val="FACDCE"/>
                    </a:solidFill>
                  </a:tcPr>
                </a:tc>
                <a:tc>
                  <a:txBody>
                    <a:bodyPr/>
                    <a:lstStyle/>
                    <a:p>
                      <a:pPr algn="r" fontAlgn="b"/>
                      <a:r>
                        <a:rPr lang="en-US" sz="1800" b="0" i="0" u="none" strike="noStrike">
                          <a:solidFill>
                            <a:srgbClr val="595959"/>
                          </a:solidFill>
                          <a:effectLst/>
                          <a:latin typeface="+mn-lt"/>
                        </a:rPr>
                        <a:t>50%</a:t>
                      </a:r>
                    </a:p>
                  </a:txBody>
                  <a:tcPr marL="7620" marR="7620" marT="7620" marB="0" anchor="b">
                    <a:lnL>
                      <a:noFill/>
                    </a:lnL>
                    <a:lnR>
                      <a:noFill/>
                    </a:lnR>
                    <a:lnT>
                      <a:noFill/>
                    </a:lnT>
                    <a:lnB>
                      <a:noFill/>
                    </a:lnB>
                    <a:solidFill>
                      <a:srgbClr val="F5999A"/>
                    </a:solidFill>
                  </a:tcPr>
                </a:tc>
                <a:extLst>
                  <a:ext uri="{0D108BD9-81ED-4DB2-BD59-A6C34878D82A}">
                    <a16:rowId xmlns:a16="http://schemas.microsoft.com/office/drawing/2014/main" val="2684799851"/>
                  </a:ext>
                </a:extLst>
              </a:tr>
              <a:tr h="384048">
                <a:tc>
                  <a:txBody>
                    <a:bodyPr/>
                    <a:lstStyle/>
                    <a:p>
                      <a:pPr algn="ctr" fontAlgn="b"/>
                      <a:r>
                        <a:rPr lang="en-US" sz="1800" b="1" i="0" u="none" strike="noStrike" dirty="0" err="1">
                          <a:solidFill>
                            <a:srgbClr val="5A5959"/>
                          </a:solidFill>
                          <a:effectLst/>
                          <a:latin typeface="+mn-lt"/>
                        </a:rPr>
                        <a:t>Clous</a:t>
                      </a:r>
                      <a:endParaRPr lang="en-US" sz="18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r" fontAlgn="b"/>
                      <a:r>
                        <a:rPr lang="en-US" sz="1800" b="0" i="0" u="none" strike="noStrike">
                          <a:solidFill>
                            <a:srgbClr val="595959"/>
                          </a:solidFill>
                          <a:effectLst/>
                          <a:latin typeface="+mn-lt"/>
                        </a:rPr>
                        <a:t>23%</a:t>
                      </a:r>
                    </a:p>
                  </a:txBody>
                  <a:tcPr marL="7620" marR="7620" marT="7620" marB="0" anchor="b">
                    <a:lnL>
                      <a:noFill/>
                    </a:lnL>
                    <a:lnR>
                      <a:noFill/>
                    </a:lnR>
                    <a:lnT>
                      <a:noFill/>
                    </a:lnT>
                    <a:lnB>
                      <a:noFill/>
                    </a:lnB>
                    <a:solidFill>
                      <a:srgbClr val="F8BCBD"/>
                    </a:solidFill>
                  </a:tcPr>
                </a:tc>
                <a:tc>
                  <a:txBody>
                    <a:bodyPr/>
                    <a:lstStyle/>
                    <a:p>
                      <a:pPr algn="r" fontAlgn="b"/>
                      <a:r>
                        <a:rPr lang="en-US" sz="1800" b="0" i="0" u="none" strike="noStrike" dirty="0">
                          <a:solidFill>
                            <a:srgbClr val="595959"/>
                          </a:solidFill>
                          <a:effectLst/>
                          <a:latin typeface="+mn-lt"/>
                        </a:rPr>
                        <a:t>72%</a:t>
                      </a:r>
                    </a:p>
                  </a:txBody>
                  <a:tcPr marL="7620" marR="7620" marT="7620" marB="0" anchor="b">
                    <a:lnL>
                      <a:noFill/>
                    </a:lnL>
                    <a:lnR>
                      <a:noFill/>
                    </a:lnR>
                    <a:lnT>
                      <a:noFill/>
                    </a:lnT>
                    <a:lnB>
                      <a:noFill/>
                    </a:lnB>
                    <a:solidFill>
                      <a:srgbClr val="F27D7D"/>
                    </a:solidFill>
                  </a:tcPr>
                </a:tc>
                <a:tc>
                  <a:txBody>
                    <a:bodyPr/>
                    <a:lstStyle/>
                    <a:p>
                      <a:pPr algn="r" fontAlgn="b"/>
                      <a:r>
                        <a:rPr lang="en-US" sz="1800" b="0" i="0" u="none" strike="noStrike">
                          <a:solidFill>
                            <a:srgbClr val="595959"/>
                          </a:solidFill>
                          <a:effectLst/>
                          <a:latin typeface="+mn-lt"/>
                        </a:rPr>
                        <a:t>55%</a:t>
                      </a:r>
                    </a:p>
                  </a:txBody>
                  <a:tcPr marL="7620" marR="7620" marT="7620" marB="0" anchor="b">
                    <a:lnL>
                      <a:noFill/>
                    </a:lnL>
                    <a:lnR>
                      <a:noFill/>
                    </a:lnR>
                    <a:lnT>
                      <a:noFill/>
                    </a:lnT>
                    <a:lnB>
                      <a:noFill/>
                    </a:lnB>
                    <a:solidFill>
                      <a:srgbClr val="F49394"/>
                    </a:solidFill>
                  </a:tcPr>
                </a:tc>
                <a:tc>
                  <a:txBody>
                    <a:bodyPr/>
                    <a:lstStyle/>
                    <a:p>
                      <a:pPr algn="r" fontAlgn="b"/>
                      <a:r>
                        <a:rPr lang="en-US" sz="1800" b="0" i="0" u="none" strike="noStrike" dirty="0">
                          <a:solidFill>
                            <a:srgbClr val="595959"/>
                          </a:solidFill>
                          <a:effectLst/>
                          <a:latin typeface="+mn-lt"/>
                        </a:rPr>
                        <a:t>58%</a:t>
                      </a:r>
                    </a:p>
                  </a:txBody>
                  <a:tcPr marL="7620" marR="7620" marT="7620" marB="0" anchor="b">
                    <a:lnL>
                      <a:noFill/>
                    </a:lnL>
                    <a:lnR>
                      <a:noFill/>
                    </a:lnR>
                    <a:lnT>
                      <a:noFill/>
                    </a:lnT>
                    <a:lnB>
                      <a:noFill/>
                    </a:lnB>
                    <a:solidFill>
                      <a:srgbClr val="F48F8F"/>
                    </a:solidFill>
                  </a:tcPr>
                </a:tc>
                <a:tc>
                  <a:txBody>
                    <a:bodyPr/>
                    <a:lstStyle/>
                    <a:p>
                      <a:pPr algn="r" fontAlgn="b"/>
                      <a:r>
                        <a:rPr lang="en-US" sz="1800" b="0" i="0" u="none" strike="noStrike" dirty="0">
                          <a:solidFill>
                            <a:srgbClr val="595959"/>
                          </a:solidFill>
                          <a:effectLst/>
                          <a:latin typeface="+mn-lt"/>
                        </a:rPr>
                        <a:t>33%</a:t>
                      </a:r>
                    </a:p>
                  </a:txBody>
                  <a:tcPr marL="7620" marR="7620" marT="7620" marB="0" anchor="b">
                    <a:lnL>
                      <a:noFill/>
                    </a:lnL>
                    <a:lnR>
                      <a:noFill/>
                    </a:lnR>
                    <a:lnT>
                      <a:noFill/>
                    </a:lnT>
                    <a:lnB>
                      <a:noFill/>
                    </a:lnB>
                    <a:solidFill>
                      <a:srgbClr val="F7AFAF"/>
                    </a:solidFill>
                  </a:tcPr>
                </a:tc>
                <a:tc>
                  <a:txBody>
                    <a:bodyPr/>
                    <a:lstStyle/>
                    <a:p>
                      <a:pPr algn="r" fontAlgn="b"/>
                      <a:r>
                        <a:rPr lang="en-US" sz="1800" b="0" i="0" u="none" strike="noStrike">
                          <a:solidFill>
                            <a:srgbClr val="595959"/>
                          </a:solidFill>
                          <a:effectLst/>
                          <a:latin typeface="+mn-lt"/>
                        </a:rPr>
                        <a:t>72%</a:t>
                      </a:r>
                    </a:p>
                  </a:txBody>
                  <a:tcPr marL="7620" marR="7620" marT="7620" marB="0" anchor="b">
                    <a:lnL>
                      <a:noFill/>
                    </a:lnL>
                    <a:lnR>
                      <a:noFill/>
                    </a:lnR>
                    <a:lnT>
                      <a:noFill/>
                    </a:lnT>
                    <a:lnB>
                      <a:noFill/>
                    </a:lnB>
                    <a:solidFill>
                      <a:srgbClr val="F27D7D"/>
                    </a:solidFill>
                  </a:tcPr>
                </a:tc>
                <a:tc>
                  <a:txBody>
                    <a:bodyPr/>
                    <a:lstStyle/>
                    <a:p>
                      <a:pPr algn="r" fontAlgn="b"/>
                      <a:r>
                        <a:rPr lang="en-US" sz="1800" b="0" i="0" u="none" strike="noStrike">
                          <a:solidFill>
                            <a:srgbClr val="595959"/>
                          </a:solidFill>
                          <a:effectLst/>
                          <a:latin typeface="+mn-lt"/>
                        </a:rPr>
                        <a:t>10%</a:t>
                      </a:r>
                    </a:p>
                  </a:txBody>
                  <a:tcPr marL="7620" marR="7620" marT="7620" marB="0" anchor="b">
                    <a:lnL>
                      <a:noFill/>
                    </a:lnL>
                    <a:lnR>
                      <a:noFill/>
                    </a:lnR>
                    <a:lnT>
                      <a:noFill/>
                    </a:lnT>
                    <a:lnB>
                      <a:noFill/>
                    </a:lnB>
                    <a:solidFill>
                      <a:srgbClr val="FACDCE"/>
                    </a:solidFill>
                  </a:tcPr>
                </a:tc>
                <a:tc>
                  <a:txBody>
                    <a:bodyPr/>
                    <a:lstStyle/>
                    <a:p>
                      <a:pPr algn="r" fontAlgn="b"/>
                      <a:r>
                        <a:rPr lang="en-US" sz="1800" b="0" i="0" u="none" strike="noStrike">
                          <a:solidFill>
                            <a:srgbClr val="595959"/>
                          </a:solidFill>
                          <a:effectLst/>
                          <a:latin typeface="+mn-lt"/>
                        </a:rPr>
                        <a:t>80%</a:t>
                      </a:r>
                    </a:p>
                  </a:txBody>
                  <a:tcPr marL="7620" marR="7620" marT="7620" marB="0" anchor="b">
                    <a:lnL>
                      <a:noFill/>
                    </a:lnL>
                    <a:lnR>
                      <a:noFill/>
                    </a:lnR>
                    <a:lnT>
                      <a:noFill/>
                    </a:lnT>
                    <a:lnB>
                      <a:noFill/>
                    </a:lnB>
                    <a:solidFill>
                      <a:srgbClr val="F17273"/>
                    </a:solidFill>
                  </a:tcPr>
                </a:tc>
                <a:extLst>
                  <a:ext uri="{0D108BD9-81ED-4DB2-BD59-A6C34878D82A}">
                    <a16:rowId xmlns:a16="http://schemas.microsoft.com/office/drawing/2014/main" val="520760086"/>
                  </a:ext>
                </a:extLst>
              </a:tr>
              <a:tr h="384048">
                <a:tc>
                  <a:txBody>
                    <a:bodyPr/>
                    <a:lstStyle/>
                    <a:p>
                      <a:pPr algn="ctr" fontAlgn="b"/>
                      <a:r>
                        <a:rPr lang="en-US" sz="1800" b="1" i="0" u="none" strike="noStrike" dirty="0" err="1">
                          <a:solidFill>
                            <a:srgbClr val="5A5959"/>
                          </a:solidFill>
                          <a:effectLst/>
                          <a:latin typeface="+mn-lt"/>
                        </a:rPr>
                        <a:t>Corde</a:t>
                      </a:r>
                      <a:r>
                        <a:rPr lang="en-US" sz="1800" b="1" i="0" u="none" strike="noStrike" dirty="0">
                          <a:solidFill>
                            <a:srgbClr val="5A5959"/>
                          </a:solidFill>
                          <a:effectLst/>
                          <a:latin typeface="+mn-lt"/>
                        </a:rPr>
                        <a:t> </a:t>
                      </a:r>
                      <a:r>
                        <a:rPr lang="en-US" sz="1800" b="1" i="0" u="none" strike="noStrike" dirty="0" err="1">
                          <a:solidFill>
                            <a:srgbClr val="5A5959"/>
                          </a:solidFill>
                          <a:effectLst/>
                          <a:latin typeface="+mn-lt"/>
                        </a:rPr>
                        <a:t>Ficelle</a:t>
                      </a:r>
                      <a:endParaRPr lang="en-US" sz="18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r" fontAlgn="b"/>
                      <a:r>
                        <a:rPr lang="en-US" sz="1800" b="0" i="0" u="none" strike="noStrike">
                          <a:solidFill>
                            <a:srgbClr val="595959"/>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dirty="0">
                          <a:solidFill>
                            <a:srgbClr val="595959"/>
                          </a:solidFill>
                          <a:effectLst/>
                          <a:latin typeface="+mn-lt"/>
                        </a:rPr>
                        <a:t>83%</a:t>
                      </a:r>
                    </a:p>
                  </a:txBody>
                  <a:tcPr marL="7620" marR="7620" marT="7620" marB="0" anchor="b">
                    <a:lnL>
                      <a:noFill/>
                    </a:lnL>
                    <a:lnR>
                      <a:noFill/>
                    </a:lnR>
                    <a:lnT>
                      <a:noFill/>
                    </a:lnT>
                    <a:lnB>
                      <a:noFill/>
                    </a:lnB>
                    <a:solidFill>
                      <a:srgbClr val="F16E6F"/>
                    </a:solidFill>
                  </a:tcPr>
                </a:tc>
                <a:tc>
                  <a:txBody>
                    <a:bodyPr/>
                    <a:lstStyle/>
                    <a:p>
                      <a:pPr algn="r" fontAlgn="b"/>
                      <a:r>
                        <a:rPr lang="en-US" sz="1800" b="0" i="0" u="none" strike="noStrike" dirty="0">
                          <a:solidFill>
                            <a:srgbClr val="595959"/>
                          </a:solidFill>
                          <a:effectLst/>
                          <a:latin typeface="+mn-lt"/>
                        </a:rPr>
                        <a:t>30%</a:t>
                      </a:r>
                    </a:p>
                  </a:txBody>
                  <a:tcPr marL="7620" marR="7620" marT="7620" marB="0" anchor="b">
                    <a:lnL>
                      <a:noFill/>
                    </a:lnL>
                    <a:lnR>
                      <a:noFill/>
                    </a:lnR>
                    <a:lnT>
                      <a:noFill/>
                    </a:lnT>
                    <a:lnB>
                      <a:noFill/>
                    </a:lnB>
                    <a:solidFill>
                      <a:srgbClr val="F8B3B4"/>
                    </a:solidFill>
                  </a:tcPr>
                </a:tc>
                <a:tc>
                  <a:txBody>
                    <a:bodyPr/>
                    <a:lstStyle/>
                    <a:p>
                      <a:pPr algn="r" fontAlgn="b"/>
                      <a:r>
                        <a:rPr lang="en-US" sz="1800" b="0" i="0" u="none" strike="noStrike" dirty="0">
                          <a:solidFill>
                            <a:srgbClr val="595959"/>
                          </a:solidFill>
                          <a:effectLst/>
                          <a:latin typeface="+mn-lt"/>
                        </a:rPr>
                        <a:t>25%</a:t>
                      </a:r>
                    </a:p>
                  </a:txBody>
                  <a:tcPr marL="7620" marR="7620" marT="7620" marB="0" anchor="b">
                    <a:lnL>
                      <a:noFill/>
                    </a:lnL>
                    <a:lnR>
                      <a:noFill/>
                    </a:lnR>
                    <a:lnT>
                      <a:noFill/>
                    </a:lnT>
                    <a:lnB>
                      <a:noFill/>
                    </a:lnB>
                    <a:solidFill>
                      <a:srgbClr val="F8BABA"/>
                    </a:solidFill>
                  </a:tcPr>
                </a:tc>
                <a:tc>
                  <a:txBody>
                    <a:bodyPr/>
                    <a:lstStyle/>
                    <a:p>
                      <a:pPr algn="r" fontAlgn="b"/>
                      <a:r>
                        <a:rPr lang="en-US" sz="1800" b="0" i="0" u="none" strike="noStrike" dirty="0">
                          <a:solidFill>
                            <a:srgbClr val="595959"/>
                          </a:solidFill>
                          <a:effectLst/>
                          <a:latin typeface="+mn-lt"/>
                        </a:rPr>
                        <a:t>29%</a:t>
                      </a:r>
                    </a:p>
                  </a:txBody>
                  <a:tcPr marL="7620" marR="7620" marT="7620" marB="0" anchor="b">
                    <a:lnL>
                      <a:noFill/>
                    </a:lnL>
                    <a:lnR>
                      <a:noFill/>
                    </a:lnR>
                    <a:lnT>
                      <a:noFill/>
                    </a:lnT>
                    <a:lnB>
                      <a:noFill/>
                    </a:lnB>
                    <a:solidFill>
                      <a:srgbClr val="F8B5B6"/>
                    </a:solidFill>
                  </a:tcPr>
                </a:tc>
                <a:tc>
                  <a:txBody>
                    <a:bodyPr/>
                    <a:lstStyle/>
                    <a:p>
                      <a:pPr algn="r" fontAlgn="b"/>
                      <a:r>
                        <a:rPr lang="en-US" sz="1800" b="0" i="0" u="none" strike="noStrike">
                          <a:solidFill>
                            <a:srgbClr val="595959"/>
                          </a:solidFill>
                          <a:effectLst/>
                          <a:latin typeface="+mn-lt"/>
                        </a:rPr>
                        <a:t>39%</a:t>
                      </a:r>
                    </a:p>
                  </a:txBody>
                  <a:tcPr marL="7620" marR="7620" marT="7620" marB="0" anchor="b">
                    <a:lnL>
                      <a:noFill/>
                    </a:lnL>
                    <a:lnR>
                      <a:noFill/>
                    </a:lnR>
                    <a:lnT>
                      <a:noFill/>
                    </a:lnT>
                    <a:lnB>
                      <a:noFill/>
                    </a:lnB>
                    <a:solidFill>
                      <a:srgbClr val="F6A8A8"/>
                    </a:solidFill>
                  </a:tcPr>
                </a:tc>
                <a:tc>
                  <a:txBody>
                    <a:bodyPr/>
                    <a:lstStyle/>
                    <a:p>
                      <a:pPr algn="r" fontAlgn="b"/>
                      <a:r>
                        <a:rPr lang="en-US" sz="1800" b="0" i="0" u="none" strike="noStrike">
                          <a:solidFill>
                            <a:srgbClr val="595959"/>
                          </a:solidFill>
                          <a:effectLst/>
                          <a:latin typeface="+mn-lt"/>
                        </a:rPr>
                        <a:t>15%</a:t>
                      </a:r>
                    </a:p>
                  </a:txBody>
                  <a:tcPr marL="7620" marR="7620" marT="7620" marB="0" anchor="b">
                    <a:lnL>
                      <a:noFill/>
                    </a:lnL>
                    <a:lnR>
                      <a:noFill/>
                    </a:lnR>
                    <a:lnT>
                      <a:noFill/>
                    </a:lnT>
                    <a:lnB>
                      <a:noFill/>
                    </a:lnB>
                    <a:solidFill>
                      <a:srgbClr val="FAC7C7"/>
                    </a:solidFill>
                  </a:tcPr>
                </a:tc>
                <a:tc>
                  <a:txBody>
                    <a:bodyPr/>
                    <a:lstStyle/>
                    <a:p>
                      <a:pPr algn="r" fontAlgn="b"/>
                      <a:r>
                        <a:rPr lang="en-US" sz="1800" b="0" i="0" u="none" strike="noStrike">
                          <a:solidFill>
                            <a:srgbClr val="595959"/>
                          </a:solidFill>
                          <a:effectLst/>
                          <a:latin typeface="+mn-lt"/>
                        </a:rPr>
                        <a:t>40%</a:t>
                      </a:r>
                    </a:p>
                  </a:txBody>
                  <a:tcPr marL="7620" marR="7620" marT="7620" marB="0" anchor="b">
                    <a:lnL>
                      <a:noFill/>
                    </a:lnL>
                    <a:lnR>
                      <a:noFill/>
                    </a:lnR>
                    <a:lnT>
                      <a:noFill/>
                    </a:lnT>
                    <a:lnB>
                      <a:noFill/>
                    </a:lnB>
                    <a:solidFill>
                      <a:srgbClr val="F6A6A7"/>
                    </a:solidFill>
                  </a:tcPr>
                </a:tc>
                <a:extLst>
                  <a:ext uri="{0D108BD9-81ED-4DB2-BD59-A6C34878D82A}">
                    <a16:rowId xmlns:a16="http://schemas.microsoft.com/office/drawing/2014/main" val="430521297"/>
                  </a:ext>
                </a:extLst>
              </a:tr>
              <a:tr h="384048">
                <a:tc>
                  <a:txBody>
                    <a:bodyPr/>
                    <a:lstStyle/>
                    <a:p>
                      <a:pPr algn="ctr" fontAlgn="b"/>
                      <a:r>
                        <a:rPr lang="en-US" sz="1800" b="1" i="0" u="none" strike="noStrike" dirty="0" err="1">
                          <a:solidFill>
                            <a:srgbClr val="5A5959"/>
                          </a:solidFill>
                          <a:effectLst/>
                          <a:latin typeface="+mn-lt"/>
                        </a:rPr>
                        <a:t>Outils</a:t>
                      </a:r>
                      <a:endParaRPr lang="en-US" sz="18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r" fontAlgn="b"/>
                      <a:r>
                        <a:rPr lang="en-US" sz="1800" b="0" i="0" u="none" strike="noStrike">
                          <a:solidFill>
                            <a:srgbClr val="595959"/>
                          </a:solidFill>
                          <a:effectLst/>
                          <a:latin typeface="+mn-lt"/>
                        </a:rPr>
                        <a:t>15%</a:t>
                      </a:r>
                    </a:p>
                  </a:txBody>
                  <a:tcPr marL="7620" marR="7620" marT="7620" marB="0" anchor="b">
                    <a:lnL>
                      <a:noFill/>
                    </a:lnL>
                    <a:lnR>
                      <a:noFill/>
                    </a:lnR>
                    <a:lnT>
                      <a:noFill/>
                    </a:lnT>
                    <a:lnB>
                      <a:noFill/>
                    </a:lnB>
                    <a:solidFill>
                      <a:srgbClr val="F9C6C7"/>
                    </a:solidFill>
                  </a:tcPr>
                </a:tc>
                <a:tc>
                  <a:txBody>
                    <a:bodyPr/>
                    <a:lstStyle/>
                    <a:p>
                      <a:pPr algn="r" fontAlgn="b"/>
                      <a:r>
                        <a:rPr lang="en-US" sz="1800" b="0" i="0" u="none" strike="noStrike">
                          <a:solidFill>
                            <a:srgbClr val="595959"/>
                          </a:solidFill>
                          <a:effectLst/>
                          <a:latin typeface="+mn-lt"/>
                        </a:rPr>
                        <a:t>50%</a:t>
                      </a:r>
                    </a:p>
                  </a:txBody>
                  <a:tcPr marL="7620" marR="7620" marT="7620" marB="0" anchor="b">
                    <a:lnL>
                      <a:noFill/>
                    </a:lnL>
                    <a:lnR>
                      <a:noFill/>
                    </a:lnR>
                    <a:lnT>
                      <a:noFill/>
                    </a:lnT>
                    <a:lnB>
                      <a:noFill/>
                    </a:lnB>
                    <a:solidFill>
                      <a:srgbClr val="F5999A"/>
                    </a:solidFill>
                  </a:tcPr>
                </a:tc>
                <a:tc>
                  <a:txBody>
                    <a:bodyPr/>
                    <a:lstStyle/>
                    <a:p>
                      <a:pPr algn="r" fontAlgn="b"/>
                      <a:r>
                        <a:rPr lang="en-US" sz="1800" b="0" i="0" u="none" strike="noStrike" dirty="0">
                          <a:solidFill>
                            <a:srgbClr val="595959"/>
                          </a:solidFill>
                          <a:effectLst/>
                          <a:latin typeface="+mn-lt"/>
                        </a:rPr>
                        <a:t>15%</a:t>
                      </a:r>
                    </a:p>
                  </a:txBody>
                  <a:tcPr marL="7620" marR="7620" marT="7620" marB="0" anchor="b">
                    <a:lnL>
                      <a:noFill/>
                    </a:lnL>
                    <a:lnR>
                      <a:noFill/>
                    </a:lnR>
                    <a:lnT>
                      <a:noFill/>
                    </a:lnT>
                    <a:lnB>
                      <a:noFill/>
                    </a:lnB>
                    <a:solidFill>
                      <a:srgbClr val="FAC7C7"/>
                    </a:solidFill>
                  </a:tcPr>
                </a:tc>
                <a:tc>
                  <a:txBody>
                    <a:bodyPr/>
                    <a:lstStyle/>
                    <a:p>
                      <a:pPr algn="r" fontAlgn="b"/>
                      <a:r>
                        <a:rPr lang="en-US" sz="1800" b="0" i="0" u="none" strike="noStrike" dirty="0">
                          <a:solidFill>
                            <a:srgbClr val="595959"/>
                          </a:solidFill>
                          <a:effectLst/>
                          <a:latin typeface="+mn-lt"/>
                        </a:rPr>
                        <a:t>25%</a:t>
                      </a:r>
                    </a:p>
                  </a:txBody>
                  <a:tcPr marL="7620" marR="7620" marT="7620" marB="0" anchor="b">
                    <a:lnL>
                      <a:noFill/>
                    </a:lnL>
                    <a:lnR>
                      <a:noFill/>
                    </a:lnR>
                    <a:lnT>
                      <a:noFill/>
                    </a:lnT>
                    <a:lnB>
                      <a:noFill/>
                    </a:lnB>
                    <a:solidFill>
                      <a:srgbClr val="F8BABA"/>
                    </a:solidFill>
                  </a:tcPr>
                </a:tc>
                <a:tc>
                  <a:txBody>
                    <a:bodyPr/>
                    <a:lstStyle/>
                    <a:p>
                      <a:pPr algn="r" fontAlgn="b"/>
                      <a:r>
                        <a:rPr lang="en-US" sz="1800" b="0" i="0" u="none" strike="noStrike" dirty="0">
                          <a:solidFill>
                            <a:srgbClr val="595959"/>
                          </a:solidFill>
                          <a:effectLst/>
                          <a:latin typeface="+mn-lt"/>
                        </a:rPr>
                        <a:t>5%</a:t>
                      </a:r>
                    </a:p>
                  </a:txBody>
                  <a:tcPr marL="7620" marR="7620" marT="7620" marB="0" anchor="b">
                    <a:lnL>
                      <a:noFill/>
                    </a:lnL>
                    <a:lnR>
                      <a:noFill/>
                    </a:lnR>
                    <a:lnT>
                      <a:noFill/>
                    </a:lnT>
                    <a:lnB>
                      <a:noFill/>
                    </a:lnB>
                    <a:solidFill>
                      <a:srgbClr val="FBD4D4"/>
                    </a:solidFill>
                  </a:tcPr>
                </a:tc>
                <a:tc>
                  <a:txBody>
                    <a:bodyPr/>
                    <a:lstStyle/>
                    <a:p>
                      <a:pPr algn="r" fontAlgn="b"/>
                      <a:r>
                        <a:rPr lang="en-US" sz="1800" b="0" i="0" u="none" strike="noStrike" dirty="0">
                          <a:solidFill>
                            <a:srgbClr val="595959"/>
                          </a:solidFill>
                          <a:effectLst/>
                          <a:latin typeface="+mn-lt"/>
                        </a:rPr>
                        <a:t>39%</a:t>
                      </a:r>
                    </a:p>
                  </a:txBody>
                  <a:tcPr marL="7620" marR="7620" marT="7620" marB="0" anchor="b">
                    <a:lnL>
                      <a:noFill/>
                    </a:lnL>
                    <a:lnR>
                      <a:noFill/>
                    </a:lnR>
                    <a:lnT>
                      <a:noFill/>
                    </a:lnT>
                    <a:lnB>
                      <a:noFill/>
                    </a:lnB>
                    <a:solidFill>
                      <a:srgbClr val="F6A8A8"/>
                    </a:solidFill>
                  </a:tcPr>
                </a:tc>
                <a:tc>
                  <a:txBody>
                    <a:bodyPr/>
                    <a:lstStyle/>
                    <a:p>
                      <a:pPr algn="r" fontAlgn="b"/>
                      <a:r>
                        <a:rPr lang="en-US" sz="1800" b="0" i="0" u="none" strike="noStrike">
                          <a:solidFill>
                            <a:srgbClr val="595959"/>
                          </a:solidFill>
                          <a:effectLst/>
                          <a:latin typeface="+mn-lt"/>
                        </a:rPr>
                        <a:t>5%</a:t>
                      </a:r>
                    </a:p>
                  </a:txBody>
                  <a:tcPr marL="7620" marR="7620" marT="7620" marB="0" anchor="b">
                    <a:lnL>
                      <a:noFill/>
                    </a:lnL>
                    <a:lnR>
                      <a:noFill/>
                    </a:lnR>
                    <a:lnT>
                      <a:noFill/>
                    </a:lnT>
                    <a:lnB>
                      <a:noFill/>
                    </a:lnB>
                    <a:solidFill>
                      <a:srgbClr val="FBD4D4"/>
                    </a:solidFill>
                  </a:tcPr>
                </a:tc>
                <a:tc>
                  <a:txBody>
                    <a:bodyPr/>
                    <a:lstStyle/>
                    <a:p>
                      <a:pPr algn="r" fontAlgn="b"/>
                      <a:r>
                        <a:rPr lang="en-US" sz="1800" b="0" i="0" u="none" strike="noStrike">
                          <a:solidFill>
                            <a:srgbClr val="595959"/>
                          </a:solidFill>
                          <a:effectLst/>
                          <a:latin typeface="+mn-lt"/>
                        </a:rPr>
                        <a:t>55%</a:t>
                      </a:r>
                    </a:p>
                  </a:txBody>
                  <a:tcPr marL="7620" marR="7620" marT="7620" marB="0" anchor="b">
                    <a:lnL>
                      <a:noFill/>
                    </a:lnL>
                    <a:lnR>
                      <a:noFill/>
                    </a:lnR>
                    <a:lnT>
                      <a:noFill/>
                    </a:lnT>
                    <a:lnB>
                      <a:noFill/>
                    </a:lnB>
                    <a:solidFill>
                      <a:srgbClr val="F49394"/>
                    </a:solidFill>
                  </a:tcPr>
                </a:tc>
                <a:extLst>
                  <a:ext uri="{0D108BD9-81ED-4DB2-BD59-A6C34878D82A}">
                    <a16:rowId xmlns:a16="http://schemas.microsoft.com/office/drawing/2014/main" val="2863126810"/>
                  </a:ext>
                </a:extLst>
              </a:tr>
              <a:tr h="384048">
                <a:tc>
                  <a:txBody>
                    <a:bodyPr/>
                    <a:lstStyle/>
                    <a:p>
                      <a:pPr algn="ctr" fontAlgn="b"/>
                      <a:r>
                        <a:rPr lang="en-US" sz="1800" b="1" i="0" u="none" strike="noStrike" dirty="0" err="1">
                          <a:solidFill>
                            <a:srgbClr val="5A5959"/>
                          </a:solidFill>
                          <a:effectLst/>
                          <a:latin typeface="+mn-lt"/>
                        </a:rPr>
                        <a:t>Planche</a:t>
                      </a:r>
                      <a:endParaRPr lang="en-US" sz="18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r" fontAlgn="b"/>
                      <a:r>
                        <a:rPr lang="en-US" sz="1800" b="0" i="0" u="none" strike="noStrike">
                          <a:solidFill>
                            <a:srgbClr val="595959"/>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a:solidFill>
                            <a:srgbClr val="595959"/>
                          </a:solidFill>
                          <a:effectLst/>
                          <a:latin typeface="+mn-lt"/>
                        </a:rPr>
                        <a:t>83%</a:t>
                      </a:r>
                    </a:p>
                  </a:txBody>
                  <a:tcPr marL="7620" marR="7620" marT="7620" marB="0" anchor="b">
                    <a:lnL>
                      <a:noFill/>
                    </a:lnL>
                    <a:lnR>
                      <a:noFill/>
                    </a:lnR>
                    <a:lnT>
                      <a:noFill/>
                    </a:lnT>
                    <a:lnB>
                      <a:noFill/>
                    </a:lnB>
                    <a:solidFill>
                      <a:srgbClr val="F16E6F"/>
                    </a:solidFill>
                  </a:tcPr>
                </a:tc>
                <a:tc>
                  <a:txBody>
                    <a:bodyPr/>
                    <a:lstStyle/>
                    <a:p>
                      <a:pPr algn="r" fontAlgn="b"/>
                      <a:r>
                        <a:rPr lang="en-US" sz="1800" b="0" i="0" u="none" strike="noStrike">
                          <a:solidFill>
                            <a:srgbClr val="595959"/>
                          </a:solidFill>
                          <a:effectLst/>
                          <a:latin typeface="+mn-lt"/>
                        </a:rPr>
                        <a:t>60%</a:t>
                      </a:r>
                    </a:p>
                  </a:txBody>
                  <a:tcPr marL="7620" marR="7620" marT="7620" marB="0" anchor="b">
                    <a:lnL>
                      <a:noFill/>
                    </a:lnL>
                    <a:lnR>
                      <a:noFill/>
                    </a:lnR>
                    <a:lnT>
                      <a:noFill/>
                    </a:lnT>
                    <a:lnB>
                      <a:noFill/>
                    </a:lnB>
                    <a:solidFill>
                      <a:srgbClr val="F48C8D"/>
                    </a:solidFill>
                  </a:tcPr>
                </a:tc>
                <a:tc>
                  <a:txBody>
                    <a:bodyPr/>
                    <a:lstStyle/>
                    <a:p>
                      <a:pPr algn="r" fontAlgn="b"/>
                      <a:r>
                        <a:rPr lang="en-US" sz="1800" b="0" i="0" u="none" strike="noStrike" dirty="0">
                          <a:solidFill>
                            <a:srgbClr val="595959"/>
                          </a:solidFill>
                          <a:effectLst/>
                          <a:latin typeface="+mn-lt"/>
                        </a:rPr>
                        <a:t>67%</a:t>
                      </a:r>
                    </a:p>
                  </a:txBody>
                  <a:tcPr marL="7620" marR="7620" marT="7620" marB="0" anchor="b">
                    <a:lnL>
                      <a:noFill/>
                    </a:lnL>
                    <a:lnR>
                      <a:noFill/>
                    </a:lnR>
                    <a:lnT>
                      <a:noFill/>
                    </a:lnT>
                    <a:lnB>
                      <a:noFill/>
                    </a:lnB>
                    <a:solidFill>
                      <a:srgbClr val="F38484"/>
                    </a:solidFill>
                  </a:tcPr>
                </a:tc>
                <a:tc>
                  <a:txBody>
                    <a:bodyPr/>
                    <a:lstStyle/>
                    <a:p>
                      <a:pPr algn="r" fontAlgn="b"/>
                      <a:r>
                        <a:rPr lang="en-US" sz="1800" b="0" i="0" u="none" strike="noStrike" dirty="0">
                          <a:solidFill>
                            <a:srgbClr val="595959"/>
                          </a:solidFill>
                          <a:effectLst/>
                          <a:latin typeface="+mn-lt"/>
                        </a:rPr>
                        <a:t>52%</a:t>
                      </a:r>
                    </a:p>
                  </a:txBody>
                  <a:tcPr marL="7620" marR="7620" marT="7620" marB="0" anchor="b">
                    <a:lnL>
                      <a:noFill/>
                    </a:lnL>
                    <a:lnR>
                      <a:noFill/>
                    </a:lnR>
                    <a:lnT>
                      <a:noFill/>
                    </a:lnT>
                    <a:lnB>
                      <a:noFill/>
                    </a:lnB>
                    <a:solidFill>
                      <a:srgbClr val="F59697"/>
                    </a:solidFill>
                  </a:tcPr>
                </a:tc>
                <a:tc>
                  <a:txBody>
                    <a:bodyPr/>
                    <a:lstStyle/>
                    <a:p>
                      <a:pPr algn="r" fontAlgn="b"/>
                      <a:r>
                        <a:rPr lang="en-US" sz="1800" b="0" i="0" u="none" strike="noStrike" dirty="0">
                          <a:solidFill>
                            <a:srgbClr val="595959"/>
                          </a:solidFill>
                          <a:effectLst/>
                          <a:latin typeface="+mn-lt"/>
                        </a:rPr>
                        <a:t>61%</a:t>
                      </a:r>
                    </a:p>
                  </a:txBody>
                  <a:tcPr marL="7620" marR="7620" marT="7620" marB="0" anchor="b">
                    <a:lnL>
                      <a:noFill/>
                    </a:lnL>
                    <a:lnR>
                      <a:noFill/>
                    </a:lnR>
                    <a:lnT>
                      <a:noFill/>
                    </a:lnT>
                    <a:lnB>
                      <a:noFill/>
                    </a:lnB>
                    <a:solidFill>
                      <a:srgbClr val="F48B8C"/>
                    </a:solidFill>
                  </a:tcPr>
                </a:tc>
                <a:tc>
                  <a:txBody>
                    <a:bodyPr/>
                    <a:lstStyle/>
                    <a:p>
                      <a:pPr algn="r" fontAlgn="b"/>
                      <a:r>
                        <a:rPr lang="en-US" sz="1800" b="0" i="0" u="none" strike="noStrike" dirty="0">
                          <a:solidFill>
                            <a:srgbClr val="595959"/>
                          </a:solidFill>
                          <a:effectLst/>
                          <a:latin typeface="+mn-lt"/>
                        </a:rPr>
                        <a:t>5%</a:t>
                      </a:r>
                    </a:p>
                  </a:txBody>
                  <a:tcPr marL="7620" marR="7620" marT="7620" marB="0" anchor="b">
                    <a:lnL>
                      <a:noFill/>
                    </a:lnL>
                    <a:lnR>
                      <a:noFill/>
                    </a:lnR>
                    <a:lnT>
                      <a:noFill/>
                    </a:lnT>
                    <a:lnB>
                      <a:noFill/>
                    </a:lnB>
                    <a:solidFill>
                      <a:srgbClr val="FBD4D4"/>
                    </a:solidFill>
                  </a:tcPr>
                </a:tc>
                <a:tc>
                  <a:txBody>
                    <a:bodyPr/>
                    <a:lstStyle/>
                    <a:p>
                      <a:pPr algn="r" fontAlgn="b"/>
                      <a:r>
                        <a:rPr lang="en-US" sz="1800" b="0" i="0" u="none" strike="noStrike">
                          <a:solidFill>
                            <a:srgbClr val="595959"/>
                          </a:solidFill>
                          <a:effectLst/>
                          <a:latin typeface="+mn-lt"/>
                        </a:rPr>
                        <a:t>95%</a:t>
                      </a:r>
                    </a:p>
                  </a:txBody>
                  <a:tcPr marL="7620" marR="7620" marT="7620" marB="0" anchor="b">
                    <a:lnL>
                      <a:noFill/>
                    </a:lnL>
                    <a:lnR>
                      <a:noFill/>
                    </a:lnR>
                    <a:lnT>
                      <a:noFill/>
                    </a:lnT>
                    <a:lnB>
                      <a:noFill/>
                    </a:lnB>
                    <a:solidFill>
                      <a:srgbClr val="EF5F60"/>
                    </a:solidFill>
                  </a:tcPr>
                </a:tc>
                <a:extLst>
                  <a:ext uri="{0D108BD9-81ED-4DB2-BD59-A6C34878D82A}">
                    <a16:rowId xmlns:a16="http://schemas.microsoft.com/office/drawing/2014/main" val="1473644758"/>
                  </a:ext>
                </a:extLst>
              </a:tr>
              <a:tr h="384048">
                <a:tc>
                  <a:txBody>
                    <a:bodyPr/>
                    <a:lstStyle/>
                    <a:p>
                      <a:pPr algn="ctr" fontAlgn="b"/>
                      <a:r>
                        <a:rPr lang="en-US" sz="1800" b="1" i="0" u="none" strike="noStrike" dirty="0">
                          <a:solidFill>
                            <a:srgbClr val="5A5959"/>
                          </a:solidFill>
                          <a:effectLst/>
                          <a:latin typeface="+mn-lt"/>
                        </a:rPr>
                        <a:t>Plaque </a:t>
                      </a:r>
                      <a:r>
                        <a:rPr lang="en-US" sz="1800" b="1" i="0" u="none" strike="noStrike" dirty="0" err="1">
                          <a:solidFill>
                            <a:srgbClr val="5A5959"/>
                          </a:solidFill>
                          <a:effectLst/>
                          <a:latin typeface="+mn-lt"/>
                        </a:rPr>
                        <a:t>Etain</a:t>
                      </a:r>
                      <a:endParaRPr lang="en-US" sz="18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r" fontAlgn="b"/>
                      <a:r>
                        <a:rPr lang="en-US" sz="1800" b="0" i="0" u="none" strike="noStrike">
                          <a:solidFill>
                            <a:srgbClr val="595959"/>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a:solidFill>
                            <a:srgbClr val="595959"/>
                          </a:solidFill>
                          <a:effectLst/>
                          <a:latin typeface="+mn-lt"/>
                        </a:rPr>
                        <a:t>6%</a:t>
                      </a:r>
                    </a:p>
                  </a:txBody>
                  <a:tcPr marL="7620" marR="7620" marT="7620" marB="0" anchor="b">
                    <a:lnL>
                      <a:noFill/>
                    </a:lnL>
                    <a:lnR>
                      <a:noFill/>
                    </a:lnR>
                    <a:lnT>
                      <a:noFill/>
                    </a:lnT>
                    <a:lnB>
                      <a:noFill/>
                    </a:lnB>
                    <a:solidFill>
                      <a:srgbClr val="FBD3D3"/>
                    </a:solidFill>
                  </a:tcPr>
                </a:tc>
                <a:tc>
                  <a:txBody>
                    <a:bodyPr/>
                    <a:lstStyle/>
                    <a:p>
                      <a:pPr algn="r" fontAlgn="b"/>
                      <a:r>
                        <a:rPr lang="en-US" sz="1800" b="0" i="0" u="none" strike="noStrike">
                          <a:solidFill>
                            <a:srgbClr val="595959"/>
                          </a:solidFill>
                          <a:effectLst/>
                          <a:latin typeface="+mn-lt"/>
                        </a:rPr>
                        <a:t>5%</a:t>
                      </a:r>
                    </a:p>
                  </a:txBody>
                  <a:tcPr marL="7620" marR="7620" marT="7620" marB="0" anchor="b">
                    <a:lnL>
                      <a:noFill/>
                    </a:lnL>
                    <a:lnR>
                      <a:noFill/>
                    </a:lnR>
                    <a:lnT>
                      <a:noFill/>
                    </a:lnT>
                    <a:lnB>
                      <a:noFill/>
                    </a:lnB>
                    <a:solidFill>
                      <a:srgbClr val="FBD4D4"/>
                    </a:solidFill>
                  </a:tcPr>
                </a:tc>
                <a:tc>
                  <a:txBody>
                    <a:bodyPr/>
                    <a:lstStyle/>
                    <a:p>
                      <a:pPr algn="r" fontAlgn="b"/>
                      <a:r>
                        <a:rPr lang="en-US" sz="1800" b="0" i="0" u="none" strike="noStrike" dirty="0">
                          <a:solidFill>
                            <a:srgbClr val="595959"/>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dirty="0">
                          <a:solidFill>
                            <a:srgbClr val="595959"/>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dirty="0">
                          <a:solidFill>
                            <a:srgbClr val="595959"/>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dirty="0">
                          <a:solidFill>
                            <a:srgbClr val="595959"/>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dirty="0">
                          <a:solidFill>
                            <a:srgbClr val="595959"/>
                          </a:solidFill>
                          <a:effectLst/>
                          <a:latin typeface="+mn-lt"/>
                        </a:rPr>
                        <a:t>20%</a:t>
                      </a:r>
                    </a:p>
                  </a:txBody>
                  <a:tcPr marL="7620" marR="7620" marT="7620" marB="0" anchor="b">
                    <a:lnL>
                      <a:noFill/>
                    </a:lnL>
                    <a:lnR>
                      <a:noFill/>
                    </a:lnR>
                    <a:lnT>
                      <a:noFill/>
                    </a:lnT>
                    <a:lnB>
                      <a:noFill/>
                    </a:lnB>
                    <a:solidFill>
                      <a:srgbClr val="F9C0C1"/>
                    </a:solidFill>
                  </a:tcPr>
                </a:tc>
                <a:extLst>
                  <a:ext uri="{0D108BD9-81ED-4DB2-BD59-A6C34878D82A}">
                    <a16:rowId xmlns:a16="http://schemas.microsoft.com/office/drawing/2014/main" val="2840454272"/>
                  </a:ext>
                </a:extLst>
              </a:tr>
              <a:tr h="384048">
                <a:tc>
                  <a:txBody>
                    <a:bodyPr/>
                    <a:lstStyle/>
                    <a:p>
                      <a:pPr algn="ctr" fontAlgn="b"/>
                      <a:r>
                        <a:rPr lang="en-US" sz="1800" b="1" i="0" u="none" strike="noStrike" dirty="0">
                          <a:solidFill>
                            <a:srgbClr val="5A5959"/>
                          </a:solidFill>
                          <a:effectLst/>
                          <a:latin typeface="+mn-lt"/>
                        </a:rPr>
                        <a:t>Sticks</a:t>
                      </a:r>
                    </a:p>
                  </a:txBody>
                  <a:tcPr marL="7620" marR="7620" marT="7620" marB="0" anchor="ctr">
                    <a:lnL>
                      <a:noFill/>
                    </a:lnL>
                    <a:lnR>
                      <a:noFill/>
                    </a:lnR>
                    <a:lnT>
                      <a:noFill/>
                    </a:lnT>
                    <a:lnB>
                      <a:noFill/>
                    </a:lnB>
                  </a:tcPr>
                </a:tc>
                <a:tc>
                  <a:txBody>
                    <a:bodyPr/>
                    <a:lstStyle/>
                    <a:p>
                      <a:pPr algn="r" fontAlgn="b"/>
                      <a:r>
                        <a:rPr lang="en-US" sz="1800" b="0" i="0" u="none" strike="noStrike">
                          <a:solidFill>
                            <a:srgbClr val="595959"/>
                          </a:solidFill>
                          <a:effectLst/>
                          <a:latin typeface="+mn-lt"/>
                        </a:rPr>
                        <a:t>8%</a:t>
                      </a:r>
                    </a:p>
                  </a:txBody>
                  <a:tcPr marL="7620" marR="7620" marT="7620" marB="0" anchor="b">
                    <a:lnL>
                      <a:noFill/>
                    </a:lnL>
                    <a:lnR>
                      <a:noFill/>
                    </a:lnR>
                    <a:lnT>
                      <a:noFill/>
                    </a:lnT>
                    <a:lnB>
                      <a:noFill/>
                    </a:lnB>
                    <a:solidFill>
                      <a:srgbClr val="FAD0D1"/>
                    </a:solidFill>
                  </a:tcPr>
                </a:tc>
                <a:tc>
                  <a:txBody>
                    <a:bodyPr/>
                    <a:lstStyle/>
                    <a:p>
                      <a:pPr algn="r" fontAlgn="b"/>
                      <a:r>
                        <a:rPr lang="en-US" sz="1800" b="0" i="0" u="none" strike="noStrike">
                          <a:solidFill>
                            <a:srgbClr val="595959"/>
                          </a:solidFill>
                          <a:effectLst/>
                          <a:latin typeface="+mn-lt"/>
                        </a:rPr>
                        <a:t>72%</a:t>
                      </a:r>
                    </a:p>
                  </a:txBody>
                  <a:tcPr marL="7620" marR="7620" marT="7620" marB="0" anchor="b">
                    <a:lnL>
                      <a:noFill/>
                    </a:lnL>
                    <a:lnR>
                      <a:noFill/>
                    </a:lnR>
                    <a:lnT>
                      <a:noFill/>
                    </a:lnT>
                    <a:lnB>
                      <a:noFill/>
                    </a:lnB>
                    <a:solidFill>
                      <a:srgbClr val="F27D7D"/>
                    </a:solidFill>
                  </a:tcPr>
                </a:tc>
                <a:tc>
                  <a:txBody>
                    <a:bodyPr/>
                    <a:lstStyle/>
                    <a:p>
                      <a:pPr algn="r" fontAlgn="b"/>
                      <a:r>
                        <a:rPr lang="en-US" sz="1800" b="0" i="0" u="none" strike="noStrike">
                          <a:solidFill>
                            <a:srgbClr val="595959"/>
                          </a:solidFill>
                          <a:effectLst/>
                          <a:latin typeface="+mn-lt"/>
                        </a:rPr>
                        <a:t>75%</a:t>
                      </a:r>
                    </a:p>
                  </a:txBody>
                  <a:tcPr marL="7620" marR="7620" marT="7620" marB="0" anchor="b">
                    <a:lnL>
                      <a:noFill/>
                    </a:lnL>
                    <a:lnR>
                      <a:noFill/>
                    </a:lnR>
                    <a:lnT>
                      <a:noFill/>
                    </a:lnT>
                    <a:lnB>
                      <a:noFill/>
                    </a:lnB>
                    <a:solidFill>
                      <a:srgbClr val="F2797A"/>
                    </a:solidFill>
                  </a:tcPr>
                </a:tc>
                <a:tc>
                  <a:txBody>
                    <a:bodyPr/>
                    <a:lstStyle/>
                    <a:p>
                      <a:pPr algn="r" fontAlgn="b"/>
                      <a:r>
                        <a:rPr lang="en-US" sz="1800" b="0" i="0" u="none" strike="noStrike">
                          <a:solidFill>
                            <a:srgbClr val="595959"/>
                          </a:solidFill>
                          <a:effectLst/>
                          <a:latin typeface="+mn-lt"/>
                        </a:rPr>
                        <a:t>58%</a:t>
                      </a:r>
                    </a:p>
                  </a:txBody>
                  <a:tcPr marL="7620" marR="7620" marT="7620" marB="0" anchor="b">
                    <a:lnL>
                      <a:noFill/>
                    </a:lnL>
                    <a:lnR>
                      <a:noFill/>
                    </a:lnR>
                    <a:lnT>
                      <a:noFill/>
                    </a:lnT>
                    <a:lnB>
                      <a:noFill/>
                    </a:lnB>
                    <a:solidFill>
                      <a:srgbClr val="F48F8F"/>
                    </a:solidFill>
                  </a:tcPr>
                </a:tc>
                <a:tc>
                  <a:txBody>
                    <a:bodyPr/>
                    <a:lstStyle/>
                    <a:p>
                      <a:pPr algn="r" fontAlgn="b"/>
                      <a:r>
                        <a:rPr lang="en-US" sz="1800" b="0" i="0" u="none" strike="noStrike">
                          <a:solidFill>
                            <a:srgbClr val="595959"/>
                          </a:solidFill>
                          <a:effectLst/>
                          <a:latin typeface="+mn-lt"/>
                        </a:rPr>
                        <a:t>57%</a:t>
                      </a:r>
                    </a:p>
                  </a:txBody>
                  <a:tcPr marL="7620" marR="7620" marT="7620" marB="0" anchor="b">
                    <a:lnL>
                      <a:noFill/>
                    </a:lnL>
                    <a:lnR>
                      <a:noFill/>
                    </a:lnR>
                    <a:lnT>
                      <a:noFill/>
                    </a:lnT>
                    <a:lnB>
                      <a:noFill/>
                    </a:lnB>
                    <a:solidFill>
                      <a:srgbClr val="F49091"/>
                    </a:solidFill>
                  </a:tcPr>
                </a:tc>
                <a:tc>
                  <a:txBody>
                    <a:bodyPr/>
                    <a:lstStyle/>
                    <a:p>
                      <a:pPr algn="r" fontAlgn="b"/>
                      <a:r>
                        <a:rPr lang="en-US" sz="1800" b="0" i="0" u="none" strike="noStrike" dirty="0">
                          <a:solidFill>
                            <a:srgbClr val="595959"/>
                          </a:solidFill>
                          <a:effectLst/>
                          <a:latin typeface="+mn-lt"/>
                        </a:rPr>
                        <a:t>61%</a:t>
                      </a:r>
                    </a:p>
                  </a:txBody>
                  <a:tcPr marL="7620" marR="7620" marT="7620" marB="0" anchor="b">
                    <a:lnL>
                      <a:noFill/>
                    </a:lnL>
                    <a:lnR>
                      <a:noFill/>
                    </a:lnR>
                    <a:lnT>
                      <a:noFill/>
                    </a:lnT>
                    <a:lnB>
                      <a:noFill/>
                    </a:lnB>
                    <a:solidFill>
                      <a:srgbClr val="F48B8C"/>
                    </a:solidFill>
                  </a:tcPr>
                </a:tc>
                <a:tc>
                  <a:txBody>
                    <a:bodyPr/>
                    <a:lstStyle/>
                    <a:p>
                      <a:pPr algn="r" fontAlgn="b"/>
                      <a:r>
                        <a:rPr lang="en-US" sz="1800" b="0" i="0" u="none" strike="noStrike" dirty="0">
                          <a:solidFill>
                            <a:srgbClr val="595959"/>
                          </a:solidFill>
                          <a:effectLst/>
                          <a:latin typeface="+mn-lt"/>
                        </a:rPr>
                        <a:t>15%</a:t>
                      </a:r>
                    </a:p>
                  </a:txBody>
                  <a:tcPr marL="7620" marR="7620" marT="7620" marB="0" anchor="b">
                    <a:lnL>
                      <a:noFill/>
                    </a:lnL>
                    <a:lnR>
                      <a:noFill/>
                    </a:lnR>
                    <a:lnT>
                      <a:noFill/>
                    </a:lnT>
                    <a:lnB>
                      <a:noFill/>
                    </a:lnB>
                    <a:solidFill>
                      <a:srgbClr val="FAC7C7"/>
                    </a:solidFill>
                  </a:tcPr>
                </a:tc>
                <a:tc>
                  <a:txBody>
                    <a:bodyPr/>
                    <a:lstStyle/>
                    <a:p>
                      <a:pPr algn="r" fontAlgn="b"/>
                      <a:r>
                        <a:rPr lang="en-US" sz="1800" b="0" i="0" u="none" strike="noStrike" dirty="0">
                          <a:solidFill>
                            <a:srgbClr val="595959"/>
                          </a:solidFill>
                          <a:effectLst/>
                          <a:latin typeface="+mn-lt"/>
                        </a:rPr>
                        <a:t>90%</a:t>
                      </a:r>
                    </a:p>
                  </a:txBody>
                  <a:tcPr marL="7620" marR="7620" marT="7620" marB="0" anchor="b">
                    <a:lnL>
                      <a:noFill/>
                    </a:lnL>
                    <a:lnR>
                      <a:noFill/>
                    </a:lnR>
                    <a:lnT>
                      <a:noFill/>
                    </a:lnT>
                    <a:lnB>
                      <a:noFill/>
                    </a:lnB>
                    <a:solidFill>
                      <a:srgbClr val="F06566"/>
                    </a:solidFill>
                  </a:tcPr>
                </a:tc>
                <a:extLst>
                  <a:ext uri="{0D108BD9-81ED-4DB2-BD59-A6C34878D82A}">
                    <a16:rowId xmlns:a16="http://schemas.microsoft.com/office/drawing/2014/main" val="1003375804"/>
                  </a:ext>
                </a:extLst>
              </a:tr>
              <a:tr h="384048">
                <a:tc>
                  <a:txBody>
                    <a:bodyPr/>
                    <a:lstStyle/>
                    <a:p>
                      <a:pPr algn="ctr" fontAlgn="b"/>
                      <a:r>
                        <a:rPr lang="en-US" sz="1800" b="1" i="0" u="none" strike="noStrike" dirty="0" err="1">
                          <a:solidFill>
                            <a:srgbClr val="5A5959"/>
                          </a:solidFill>
                          <a:effectLst/>
                          <a:latin typeface="+mn-lt"/>
                        </a:rPr>
                        <a:t>Tole</a:t>
                      </a:r>
                      <a:endParaRPr lang="en-US" sz="18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r" fontAlgn="b"/>
                      <a:r>
                        <a:rPr lang="en-US" sz="1800" b="0" i="0" u="none" strike="noStrike">
                          <a:solidFill>
                            <a:srgbClr val="595959"/>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a:solidFill>
                            <a:srgbClr val="595959"/>
                          </a:solidFill>
                          <a:effectLst/>
                          <a:latin typeface="+mn-lt"/>
                        </a:rPr>
                        <a:t>67%</a:t>
                      </a:r>
                    </a:p>
                  </a:txBody>
                  <a:tcPr marL="7620" marR="7620" marT="7620" marB="0" anchor="b">
                    <a:lnL>
                      <a:noFill/>
                    </a:lnL>
                    <a:lnR>
                      <a:noFill/>
                    </a:lnR>
                    <a:lnT>
                      <a:noFill/>
                    </a:lnT>
                    <a:lnB>
                      <a:noFill/>
                    </a:lnB>
                    <a:solidFill>
                      <a:srgbClr val="F38484"/>
                    </a:solidFill>
                  </a:tcPr>
                </a:tc>
                <a:tc>
                  <a:txBody>
                    <a:bodyPr/>
                    <a:lstStyle/>
                    <a:p>
                      <a:pPr algn="r" fontAlgn="b"/>
                      <a:r>
                        <a:rPr lang="en-US" sz="1800" b="0" i="0" u="none" strike="noStrike">
                          <a:solidFill>
                            <a:srgbClr val="595959"/>
                          </a:solidFill>
                          <a:effectLst/>
                          <a:latin typeface="+mn-lt"/>
                        </a:rPr>
                        <a:t>35%</a:t>
                      </a:r>
                    </a:p>
                  </a:txBody>
                  <a:tcPr marL="7620" marR="7620" marT="7620" marB="0" anchor="b">
                    <a:lnL>
                      <a:noFill/>
                    </a:lnL>
                    <a:lnR>
                      <a:noFill/>
                    </a:lnR>
                    <a:lnT>
                      <a:noFill/>
                    </a:lnT>
                    <a:lnB>
                      <a:noFill/>
                    </a:lnB>
                    <a:solidFill>
                      <a:srgbClr val="F7ADAD"/>
                    </a:solidFill>
                  </a:tcPr>
                </a:tc>
                <a:tc>
                  <a:txBody>
                    <a:bodyPr/>
                    <a:lstStyle/>
                    <a:p>
                      <a:pPr algn="r" fontAlgn="b"/>
                      <a:r>
                        <a:rPr lang="en-US" sz="1800" b="0" i="0" u="none" strike="noStrike">
                          <a:solidFill>
                            <a:srgbClr val="595959"/>
                          </a:solidFill>
                          <a:effectLst/>
                          <a:latin typeface="+mn-lt"/>
                        </a:rPr>
                        <a:t>50%</a:t>
                      </a:r>
                    </a:p>
                  </a:txBody>
                  <a:tcPr marL="7620" marR="7620" marT="7620" marB="0" anchor="b">
                    <a:lnL>
                      <a:noFill/>
                    </a:lnL>
                    <a:lnR>
                      <a:noFill/>
                    </a:lnR>
                    <a:lnT>
                      <a:noFill/>
                    </a:lnT>
                    <a:lnB>
                      <a:noFill/>
                    </a:lnB>
                    <a:solidFill>
                      <a:srgbClr val="F5999A"/>
                    </a:solidFill>
                  </a:tcPr>
                </a:tc>
                <a:tc>
                  <a:txBody>
                    <a:bodyPr/>
                    <a:lstStyle/>
                    <a:p>
                      <a:pPr algn="r" fontAlgn="b"/>
                      <a:r>
                        <a:rPr lang="en-US" sz="1800" b="0" i="0" u="none" strike="noStrike">
                          <a:solidFill>
                            <a:srgbClr val="595959"/>
                          </a:solidFill>
                          <a:effectLst/>
                          <a:latin typeface="+mn-lt"/>
                        </a:rPr>
                        <a:t>33%</a:t>
                      </a:r>
                    </a:p>
                  </a:txBody>
                  <a:tcPr marL="7620" marR="7620" marT="7620" marB="0" anchor="b">
                    <a:lnL>
                      <a:noFill/>
                    </a:lnL>
                    <a:lnR>
                      <a:noFill/>
                    </a:lnR>
                    <a:lnT>
                      <a:noFill/>
                    </a:lnT>
                    <a:lnB>
                      <a:noFill/>
                    </a:lnB>
                    <a:solidFill>
                      <a:srgbClr val="F7AFAF"/>
                    </a:solidFill>
                  </a:tcPr>
                </a:tc>
                <a:tc>
                  <a:txBody>
                    <a:bodyPr/>
                    <a:lstStyle/>
                    <a:p>
                      <a:pPr algn="r" fontAlgn="b"/>
                      <a:r>
                        <a:rPr lang="en-US" sz="1800" b="0" i="0" u="none" strike="noStrike">
                          <a:solidFill>
                            <a:srgbClr val="595959"/>
                          </a:solidFill>
                          <a:effectLst/>
                          <a:latin typeface="+mn-lt"/>
                        </a:rPr>
                        <a:t>33%</a:t>
                      </a:r>
                    </a:p>
                  </a:txBody>
                  <a:tcPr marL="7620" marR="7620" marT="7620" marB="0" anchor="b">
                    <a:lnL>
                      <a:noFill/>
                    </a:lnL>
                    <a:lnR>
                      <a:noFill/>
                    </a:lnR>
                    <a:lnT>
                      <a:noFill/>
                    </a:lnT>
                    <a:lnB>
                      <a:noFill/>
                    </a:lnB>
                    <a:solidFill>
                      <a:srgbClr val="F7AFAF"/>
                    </a:solidFill>
                  </a:tcPr>
                </a:tc>
                <a:tc>
                  <a:txBody>
                    <a:bodyPr/>
                    <a:lstStyle/>
                    <a:p>
                      <a:pPr algn="r" fontAlgn="b"/>
                      <a:r>
                        <a:rPr lang="en-US" sz="1800" b="0" i="0" u="none" strike="noStrike" dirty="0">
                          <a:solidFill>
                            <a:srgbClr val="595959"/>
                          </a:solidFill>
                          <a:effectLst/>
                          <a:latin typeface="+mn-lt"/>
                        </a:rPr>
                        <a:t>15%</a:t>
                      </a:r>
                    </a:p>
                  </a:txBody>
                  <a:tcPr marL="7620" marR="7620" marT="7620" marB="0" anchor="b">
                    <a:lnL>
                      <a:noFill/>
                    </a:lnL>
                    <a:lnR>
                      <a:noFill/>
                    </a:lnR>
                    <a:lnT>
                      <a:noFill/>
                    </a:lnT>
                    <a:lnB>
                      <a:noFill/>
                    </a:lnB>
                    <a:solidFill>
                      <a:srgbClr val="FAC7C7"/>
                    </a:solidFill>
                  </a:tcPr>
                </a:tc>
                <a:tc>
                  <a:txBody>
                    <a:bodyPr/>
                    <a:lstStyle/>
                    <a:p>
                      <a:pPr algn="r" fontAlgn="b"/>
                      <a:r>
                        <a:rPr lang="en-US" sz="1800" b="0" i="0" u="none" strike="noStrike" dirty="0">
                          <a:solidFill>
                            <a:srgbClr val="595959"/>
                          </a:solidFill>
                          <a:effectLst/>
                          <a:latin typeface="+mn-lt"/>
                        </a:rPr>
                        <a:t>80%</a:t>
                      </a:r>
                    </a:p>
                  </a:txBody>
                  <a:tcPr marL="7620" marR="7620" marT="7620" marB="0" anchor="b">
                    <a:lnL>
                      <a:noFill/>
                    </a:lnL>
                    <a:lnR>
                      <a:noFill/>
                    </a:lnR>
                    <a:lnT>
                      <a:noFill/>
                    </a:lnT>
                    <a:lnB>
                      <a:noFill/>
                    </a:lnB>
                    <a:solidFill>
                      <a:srgbClr val="F17273"/>
                    </a:solidFill>
                  </a:tcPr>
                </a:tc>
                <a:extLst>
                  <a:ext uri="{0D108BD9-81ED-4DB2-BD59-A6C34878D82A}">
                    <a16:rowId xmlns:a16="http://schemas.microsoft.com/office/drawing/2014/main" val="2631974994"/>
                  </a:ext>
                </a:extLst>
              </a:tr>
            </a:tbl>
          </a:graphicData>
        </a:graphic>
      </p:graphicFrame>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29042040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755" y="154433"/>
            <a:ext cx="7947718" cy="673028"/>
          </a:xfrm>
        </p:spPr>
        <p:txBody>
          <a:bodyPr>
            <a:normAutofit/>
          </a:bodyPr>
          <a:lstStyle/>
          <a:p>
            <a:r>
              <a:rPr lang="fr-FR" sz="3600" b="0" noProof="0" dirty="0"/>
              <a:t>Présence de biens non-alimentaires EHA</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graphicFrame>
        <p:nvGraphicFramePr>
          <p:cNvPr id="17" name="Content Placeholder 16"/>
          <p:cNvGraphicFramePr>
            <a:graphicFrameLocks noGrp="1"/>
          </p:cNvGraphicFramePr>
          <p:nvPr>
            <p:ph idx="1"/>
            <p:extLst>
              <p:ext uri="{D42A27DB-BD31-4B8C-83A1-F6EECF244321}">
                <p14:modId xmlns:p14="http://schemas.microsoft.com/office/powerpoint/2010/main" val="2262769823"/>
              </p:ext>
            </p:extLst>
          </p:nvPr>
        </p:nvGraphicFramePr>
        <p:xfrm>
          <a:off x="233755" y="1590042"/>
          <a:ext cx="8254264" cy="5130234"/>
        </p:xfrm>
        <a:graphic>
          <a:graphicData uri="http://schemas.openxmlformats.org/drawingml/2006/table">
            <a:tbl>
              <a:tblPr/>
              <a:tblGrid>
                <a:gridCol w="1264932">
                  <a:extLst>
                    <a:ext uri="{9D8B030D-6E8A-4147-A177-3AD203B41FA5}">
                      <a16:colId xmlns:a16="http://schemas.microsoft.com/office/drawing/2014/main" val="2926962670"/>
                    </a:ext>
                  </a:extLst>
                </a:gridCol>
                <a:gridCol w="1007751">
                  <a:extLst>
                    <a:ext uri="{9D8B030D-6E8A-4147-A177-3AD203B41FA5}">
                      <a16:colId xmlns:a16="http://schemas.microsoft.com/office/drawing/2014/main" val="1065963553"/>
                    </a:ext>
                  </a:extLst>
                </a:gridCol>
                <a:gridCol w="757562">
                  <a:extLst>
                    <a:ext uri="{9D8B030D-6E8A-4147-A177-3AD203B41FA5}">
                      <a16:colId xmlns:a16="http://schemas.microsoft.com/office/drawing/2014/main" val="4252935416"/>
                    </a:ext>
                  </a:extLst>
                </a:gridCol>
                <a:gridCol w="868039">
                  <a:extLst>
                    <a:ext uri="{9D8B030D-6E8A-4147-A177-3AD203B41FA5}">
                      <a16:colId xmlns:a16="http://schemas.microsoft.com/office/drawing/2014/main" val="683982031"/>
                    </a:ext>
                  </a:extLst>
                </a:gridCol>
                <a:gridCol w="757562">
                  <a:extLst>
                    <a:ext uri="{9D8B030D-6E8A-4147-A177-3AD203B41FA5}">
                      <a16:colId xmlns:a16="http://schemas.microsoft.com/office/drawing/2014/main" val="1134974309"/>
                    </a:ext>
                  </a:extLst>
                </a:gridCol>
                <a:gridCol w="1044060">
                  <a:extLst>
                    <a:ext uri="{9D8B030D-6E8A-4147-A177-3AD203B41FA5}">
                      <a16:colId xmlns:a16="http://schemas.microsoft.com/office/drawing/2014/main" val="4160836961"/>
                    </a:ext>
                  </a:extLst>
                </a:gridCol>
                <a:gridCol w="844826">
                  <a:extLst>
                    <a:ext uri="{9D8B030D-6E8A-4147-A177-3AD203B41FA5}">
                      <a16:colId xmlns:a16="http://schemas.microsoft.com/office/drawing/2014/main" val="446525369"/>
                    </a:ext>
                  </a:extLst>
                </a:gridCol>
                <a:gridCol w="951970">
                  <a:extLst>
                    <a:ext uri="{9D8B030D-6E8A-4147-A177-3AD203B41FA5}">
                      <a16:colId xmlns:a16="http://schemas.microsoft.com/office/drawing/2014/main" val="2864168189"/>
                    </a:ext>
                  </a:extLst>
                </a:gridCol>
                <a:gridCol w="757562">
                  <a:extLst>
                    <a:ext uri="{9D8B030D-6E8A-4147-A177-3AD203B41FA5}">
                      <a16:colId xmlns:a16="http://schemas.microsoft.com/office/drawing/2014/main" val="891684913"/>
                    </a:ext>
                  </a:extLst>
                </a:gridCol>
              </a:tblGrid>
              <a:tr h="538781">
                <a:tc>
                  <a:txBody>
                    <a:bodyPr/>
                    <a:lstStyle/>
                    <a:p>
                      <a:pPr algn="l" fontAlgn="b"/>
                      <a:endParaRPr lang="en-US" sz="1800" b="0" i="0" u="none" strike="noStrike" dirty="0">
                        <a:solidFill>
                          <a:srgbClr val="000000"/>
                        </a:solidFill>
                        <a:effectLst/>
                        <a:latin typeface="+mn-lt"/>
                      </a:endParaRPr>
                    </a:p>
                  </a:txBody>
                  <a:tcPr marL="7620" marR="7620" marT="7620" marB="0" anchor="b">
                    <a:lnL>
                      <a:noFill/>
                    </a:lnL>
                    <a:lnR>
                      <a:noFill/>
                    </a:lnR>
                    <a:lnT>
                      <a:noFill/>
                    </a:lnT>
                    <a:lnB>
                      <a:noFill/>
                    </a:lnB>
                  </a:tcPr>
                </a:tc>
                <a:tc>
                  <a:txBody>
                    <a:bodyPr/>
                    <a:lstStyle/>
                    <a:p>
                      <a:pPr algn="ctr" fontAlgn="b"/>
                      <a:r>
                        <a:rPr lang="en-US" sz="1800" b="1" i="0" u="none" strike="noStrike" dirty="0" err="1">
                          <a:solidFill>
                            <a:srgbClr val="5A5959"/>
                          </a:solidFill>
                          <a:effectLst/>
                          <a:latin typeface="+mn-lt"/>
                        </a:rPr>
                        <a:t>Kabam</a:t>
                      </a:r>
                      <a:r>
                        <a:rPr lang="en-US" sz="1800" b="1" i="0" u="none" strike="noStrike" dirty="0">
                          <a:solidFill>
                            <a:srgbClr val="5A5959"/>
                          </a:solidFill>
                          <a:effectLst/>
                          <a:latin typeface="+mn-lt"/>
                        </a:rPr>
                        <a:t>.</a:t>
                      </a:r>
                    </a:p>
                  </a:txBody>
                  <a:tcPr marL="7620" marR="7620" marT="7620"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mn-lt"/>
                        </a:rPr>
                        <a:t>Sarama</a:t>
                      </a:r>
                      <a:r>
                        <a:rPr lang="en-US" sz="1800" b="1" i="0" u="none" strike="noStrike" dirty="0">
                          <a:solidFill>
                            <a:srgbClr val="5A5959"/>
                          </a:solidFill>
                          <a:effectLst/>
                          <a:latin typeface="+mn-lt"/>
                        </a:rPr>
                        <a:t>.</a:t>
                      </a:r>
                    </a:p>
                  </a:txBody>
                  <a:tcPr marL="7620" marR="7620" marT="7620" marB="0" anchor="ctr">
                    <a:lnL>
                      <a:noFill/>
                    </a:lnL>
                    <a:lnR>
                      <a:noFill/>
                    </a:lnR>
                    <a:lnT>
                      <a:noFill/>
                    </a:lnT>
                    <a:lnB>
                      <a:noFill/>
                    </a:lnB>
                  </a:tcPr>
                </a:tc>
                <a:tc>
                  <a:txBody>
                    <a:bodyPr/>
                    <a:lstStyle/>
                    <a:p>
                      <a:pPr algn="ctr" fontAlgn="b"/>
                      <a:r>
                        <a:rPr lang="en-US" sz="1800" b="1" i="0" u="none" strike="noStrike">
                          <a:solidFill>
                            <a:srgbClr val="5A5959"/>
                          </a:solidFill>
                          <a:effectLst/>
                          <a:latin typeface="+mn-lt"/>
                        </a:rPr>
                        <a:t>Fizi</a:t>
                      </a:r>
                    </a:p>
                  </a:txBody>
                  <a:tcPr marL="7620" marR="7620" marT="7620" marB="0" anchor="ctr">
                    <a:lnL>
                      <a:noFill/>
                    </a:lnL>
                    <a:lnR>
                      <a:noFill/>
                    </a:lnR>
                    <a:lnT>
                      <a:noFill/>
                    </a:lnT>
                    <a:lnB>
                      <a:noFill/>
                    </a:lnB>
                  </a:tcPr>
                </a:tc>
                <a:tc>
                  <a:txBody>
                    <a:bodyPr/>
                    <a:lstStyle/>
                    <a:p>
                      <a:pPr algn="ctr" fontAlgn="b"/>
                      <a:r>
                        <a:rPr lang="en-US" sz="1800" b="1" i="0" u="none" strike="noStrike">
                          <a:solidFill>
                            <a:srgbClr val="5A5959"/>
                          </a:solidFill>
                          <a:effectLst/>
                          <a:latin typeface="+mn-lt"/>
                        </a:rPr>
                        <a:t>Kalehe</a:t>
                      </a:r>
                    </a:p>
                  </a:txBody>
                  <a:tcPr marL="7620" marR="7620" marT="7620"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mn-lt"/>
                        </a:rPr>
                        <a:t>Kimbi</a:t>
                      </a:r>
                      <a:r>
                        <a:rPr lang="en-US" sz="1800" b="1" i="0" u="none" strike="noStrike" dirty="0">
                          <a:solidFill>
                            <a:srgbClr val="5A5959"/>
                          </a:solidFill>
                          <a:effectLst/>
                          <a:latin typeface="+mn-lt"/>
                        </a:rPr>
                        <a:t> </a:t>
                      </a:r>
                      <a:r>
                        <a:rPr lang="en-US" sz="1800" b="1" i="0" u="none" strike="noStrike" dirty="0" err="1">
                          <a:solidFill>
                            <a:srgbClr val="5A5959"/>
                          </a:solidFill>
                          <a:effectLst/>
                          <a:latin typeface="+mn-lt"/>
                        </a:rPr>
                        <a:t>Lulenge</a:t>
                      </a:r>
                      <a:endParaRPr lang="en-US" sz="18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mn-lt"/>
                        </a:rPr>
                        <a:t>Nundu</a:t>
                      </a:r>
                      <a:endParaRPr lang="en-US" sz="18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mn-lt"/>
                        </a:rPr>
                        <a:t>Shabunda</a:t>
                      </a:r>
                      <a:endParaRPr lang="en-US" sz="18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ctr" fontAlgn="b"/>
                      <a:r>
                        <a:rPr lang="en-US" sz="1800" b="1" i="0" u="none" strike="noStrike" dirty="0" err="1">
                          <a:solidFill>
                            <a:srgbClr val="5A5959"/>
                          </a:solidFill>
                          <a:effectLst/>
                          <a:latin typeface="+mn-lt"/>
                        </a:rPr>
                        <a:t>Uvira</a:t>
                      </a:r>
                      <a:endParaRPr lang="en-US" sz="1800" b="1" i="0" u="none" strike="noStrike" dirty="0">
                        <a:solidFill>
                          <a:srgbClr val="5A5959"/>
                        </a:solidFill>
                        <a:effectLst/>
                        <a:latin typeface="+mn-lt"/>
                      </a:endParaRPr>
                    </a:p>
                  </a:txBody>
                  <a:tcPr marL="7620" marR="7620" marT="7620" marB="0" anchor="ctr">
                    <a:lnL>
                      <a:noFill/>
                    </a:lnL>
                    <a:lnR>
                      <a:noFill/>
                    </a:lnR>
                    <a:lnT>
                      <a:noFill/>
                    </a:lnT>
                    <a:lnB>
                      <a:noFill/>
                    </a:lnB>
                  </a:tcPr>
                </a:tc>
                <a:extLst>
                  <a:ext uri="{0D108BD9-81ED-4DB2-BD59-A6C34878D82A}">
                    <a16:rowId xmlns:a16="http://schemas.microsoft.com/office/drawing/2014/main" val="1295381397"/>
                  </a:ext>
                </a:extLst>
              </a:tr>
              <a:tr h="531189">
                <a:tc>
                  <a:txBody>
                    <a:bodyPr/>
                    <a:lstStyle/>
                    <a:p>
                      <a:pPr algn="ctr" fontAlgn="b"/>
                      <a:r>
                        <a:rPr lang="en-US" sz="1800" b="1" i="0" u="none" strike="noStrike" dirty="0" err="1">
                          <a:solidFill>
                            <a:srgbClr val="5A5959"/>
                          </a:solidFill>
                          <a:effectLst/>
                          <a:latin typeface="+mn-lt"/>
                        </a:rPr>
                        <a:t>Aucune</a:t>
                      </a:r>
                      <a:endParaRPr lang="en-US" sz="18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r" fontAlgn="b"/>
                      <a:r>
                        <a:rPr lang="en-US" sz="1800" b="0" i="0" u="none" strike="noStrike" dirty="0">
                          <a:solidFill>
                            <a:srgbClr val="40404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dirty="0">
                          <a:solidFill>
                            <a:srgbClr val="40404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dirty="0">
                          <a:solidFill>
                            <a:srgbClr val="40404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dirty="0">
                          <a:solidFill>
                            <a:srgbClr val="40404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dirty="0">
                          <a:solidFill>
                            <a:srgbClr val="404040"/>
                          </a:solidFill>
                          <a:effectLst/>
                          <a:latin typeface="+mn-lt"/>
                        </a:rPr>
                        <a:t>5%</a:t>
                      </a:r>
                    </a:p>
                  </a:txBody>
                  <a:tcPr marL="7620" marR="7620" marT="7620" marB="0" anchor="b">
                    <a:lnL>
                      <a:noFill/>
                    </a:lnL>
                    <a:lnR>
                      <a:noFill/>
                    </a:lnR>
                    <a:lnT>
                      <a:noFill/>
                    </a:lnT>
                    <a:lnB>
                      <a:noFill/>
                    </a:lnB>
                    <a:solidFill>
                      <a:srgbClr val="FBD4D4"/>
                    </a:solidFill>
                  </a:tcPr>
                </a:tc>
                <a:tc>
                  <a:txBody>
                    <a:bodyPr/>
                    <a:lstStyle/>
                    <a:p>
                      <a:pPr algn="r" fontAlgn="b"/>
                      <a:r>
                        <a:rPr lang="en-US" sz="1800" b="0" i="0" u="none" strike="noStrike">
                          <a:solidFill>
                            <a:srgbClr val="404040"/>
                          </a:solidFill>
                          <a:effectLst/>
                          <a:latin typeface="+mn-lt"/>
                        </a:rPr>
                        <a:t>11%</a:t>
                      </a:r>
                    </a:p>
                  </a:txBody>
                  <a:tcPr marL="7620" marR="7620" marT="7620" marB="0" anchor="b">
                    <a:lnL>
                      <a:noFill/>
                    </a:lnL>
                    <a:lnR>
                      <a:noFill/>
                    </a:lnR>
                    <a:lnT>
                      <a:noFill/>
                    </a:lnT>
                    <a:lnB>
                      <a:noFill/>
                    </a:lnB>
                    <a:solidFill>
                      <a:srgbClr val="FACBCB"/>
                    </a:solidFill>
                  </a:tcPr>
                </a:tc>
                <a:tc>
                  <a:txBody>
                    <a:bodyPr/>
                    <a:lstStyle/>
                    <a:p>
                      <a:pPr algn="r" fontAlgn="b"/>
                      <a:r>
                        <a:rPr lang="en-US" sz="1800" b="0" i="0" u="none" strike="noStrike">
                          <a:solidFill>
                            <a:srgbClr val="40404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a:solidFill>
                            <a:srgbClr val="404040"/>
                          </a:solidFill>
                          <a:effectLst/>
                          <a:latin typeface="+mn-lt"/>
                        </a:rPr>
                        <a:t>0%</a:t>
                      </a:r>
                    </a:p>
                  </a:txBody>
                  <a:tcPr marL="7620" marR="7620" marT="7620" marB="0" anchor="b">
                    <a:lnL>
                      <a:noFill/>
                    </a:lnL>
                    <a:lnR>
                      <a:noFill/>
                    </a:lnR>
                    <a:lnT>
                      <a:noFill/>
                    </a:lnT>
                    <a:lnB>
                      <a:noFill/>
                    </a:lnB>
                    <a:solidFill>
                      <a:srgbClr val="FBDADA"/>
                    </a:solidFill>
                  </a:tcPr>
                </a:tc>
                <a:extLst>
                  <a:ext uri="{0D108BD9-81ED-4DB2-BD59-A6C34878D82A}">
                    <a16:rowId xmlns:a16="http://schemas.microsoft.com/office/drawing/2014/main" val="2192326079"/>
                  </a:ext>
                </a:extLst>
              </a:tr>
              <a:tr h="531189">
                <a:tc>
                  <a:txBody>
                    <a:bodyPr/>
                    <a:lstStyle/>
                    <a:p>
                      <a:pPr algn="ctr" fontAlgn="b"/>
                      <a:r>
                        <a:rPr lang="en-US" sz="1800" b="1" i="0" u="none" strike="noStrike" dirty="0" err="1">
                          <a:solidFill>
                            <a:srgbClr val="5A5959"/>
                          </a:solidFill>
                          <a:effectLst/>
                          <a:latin typeface="+mn-lt"/>
                        </a:rPr>
                        <a:t>Bassines</a:t>
                      </a:r>
                      <a:endParaRPr lang="en-US" sz="18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r" fontAlgn="b"/>
                      <a:r>
                        <a:rPr lang="en-US" sz="1800" b="0" i="0" u="none" strike="noStrike" dirty="0">
                          <a:solidFill>
                            <a:srgbClr val="404040"/>
                          </a:solidFill>
                          <a:effectLst/>
                          <a:latin typeface="+mn-lt"/>
                        </a:rPr>
                        <a:t>31%</a:t>
                      </a:r>
                    </a:p>
                  </a:txBody>
                  <a:tcPr marL="7620" marR="7620" marT="7620" marB="0" anchor="b">
                    <a:lnL>
                      <a:noFill/>
                    </a:lnL>
                    <a:lnR>
                      <a:noFill/>
                    </a:lnR>
                    <a:lnT>
                      <a:noFill/>
                    </a:lnT>
                    <a:lnB>
                      <a:noFill/>
                    </a:lnB>
                    <a:solidFill>
                      <a:srgbClr val="F7B0B1"/>
                    </a:solidFill>
                  </a:tcPr>
                </a:tc>
                <a:tc>
                  <a:txBody>
                    <a:bodyPr/>
                    <a:lstStyle/>
                    <a:p>
                      <a:pPr algn="r" fontAlgn="b"/>
                      <a:r>
                        <a:rPr lang="en-US" sz="1800" b="0" i="0" u="none" strike="noStrike" dirty="0">
                          <a:solidFill>
                            <a:srgbClr val="404040"/>
                          </a:solidFill>
                          <a:effectLst/>
                          <a:latin typeface="+mn-lt"/>
                        </a:rPr>
                        <a:t>78%</a:t>
                      </a:r>
                    </a:p>
                  </a:txBody>
                  <a:tcPr marL="7620" marR="7620" marT="7620" marB="0" anchor="b">
                    <a:lnL>
                      <a:noFill/>
                    </a:lnL>
                    <a:lnR>
                      <a:noFill/>
                    </a:lnR>
                    <a:lnT>
                      <a:noFill/>
                    </a:lnT>
                    <a:lnB>
                      <a:noFill/>
                    </a:lnB>
                    <a:solidFill>
                      <a:srgbClr val="F17071"/>
                    </a:solidFill>
                  </a:tcPr>
                </a:tc>
                <a:tc>
                  <a:txBody>
                    <a:bodyPr/>
                    <a:lstStyle/>
                    <a:p>
                      <a:pPr algn="r" fontAlgn="b"/>
                      <a:r>
                        <a:rPr lang="en-US" sz="1800" b="0" i="0" u="none" strike="noStrike">
                          <a:solidFill>
                            <a:srgbClr val="404040"/>
                          </a:solidFill>
                          <a:effectLst/>
                          <a:latin typeface="+mn-lt"/>
                        </a:rPr>
                        <a:t>70%</a:t>
                      </a:r>
                    </a:p>
                  </a:txBody>
                  <a:tcPr marL="7620" marR="7620" marT="7620" marB="0" anchor="b">
                    <a:lnL>
                      <a:noFill/>
                    </a:lnL>
                    <a:lnR>
                      <a:noFill/>
                    </a:lnR>
                    <a:lnT>
                      <a:noFill/>
                    </a:lnT>
                    <a:lnB>
                      <a:noFill/>
                    </a:lnB>
                    <a:solidFill>
                      <a:srgbClr val="F27B7B"/>
                    </a:solidFill>
                  </a:tcPr>
                </a:tc>
                <a:tc>
                  <a:txBody>
                    <a:bodyPr/>
                    <a:lstStyle/>
                    <a:p>
                      <a:pPr algn="r" fontAlgn="b"/>
                      <a:r>
                        <a:rPr lang="en-US" sz="1800" b="0" i="0" u="none" strike="noStrike">
                          <a:solidFill>
                            <a:srgbClr val="404040"/>
                          </a:solidFill>
                          <a:effectLst/>
                          <a:latin typeface="+mn-lt"/>
                        </a:rPr>
                        <a:t>58%</a:t>
                      </a:r>
                    </a:p>
                  </a:txBody>
                  <a:tcPr marL="7620" marR="7620" marT="7620" marB="0" anchor="b">
                    <a:lnL>
                      <a:noFill/>
                    </a:lnL>
                    <a:lnR>
                      <a:noFill/>
                    </a:lnR>
                    <a:lnT>
                      <a:noFill/>
                    </a:lnT>
                    <a:lnB>
                      <a:noFill/>
                    </a:lnB>
                    <a:solidFill>
                      <a:srgbClr val="F48B8B"/>
                    </a:solidFill>
                  </a:tcPr>
                </a:tc>
                <a:tc>
                  <a:txBody>
                    <a:bodyPr/>
                    <a:lstStyle/>
                    <a:p>
                      <a:pPr algn="r" fontAlgn="b"/>
                      <a:r>
                        <a:rPr lang="en-US" sz="1800" b="0" i="0" u="none" strike="noStrike">
                          <a:solidFill>
                            <a:srgbClr val="404040"/>
                          </a:solidFill>
                          <a:effectLst/>
                          <a:latin typeface="+mn-lt"/>
                        </a:rPr>
                        <a:t>24%</a:t>
                      </a:r>
                    </a:p>
                  </a:txBody>
                  <a:tcPr marL="7620" marR="7620" marT="7620" marB="0" anchor="b">
                    <a:lnL>
                      <a:noFill/>
                    </a:lnL>
                    <a:lnR>
                      <a:noFill/>
                    </a:lnR>
                    <a:lnT>
                      <a:noFill/>
                    </a:lnT>
                    <a:lnB>
                      <a:noFill/>
                    </a:lnB>
                    <a:solidFill>
                      <a:srgbClr val="F8BABA"/>
                    </a:solidFill>
                  </a:tcPr>
                </a:tc>
                <a:tc>
                  <a:txBody>
                    <a:bodyPr/>
                    <a:lstStyle/>
                    <a:p>
                      <a:pPr algn="r" fontAlgn="b"/>
                      <a:r>
                        <a:rPr lang="en-US" sz="1800" b="0" i="0" u="none" strike="noStrike">
                          <a:solidFill>
                            <a:srgbClr val="404040"/>
                          </a:solidFill>
                          <a:effectLst/>
                          <a:latin typeface="+mn-lt"/>
                        </a:rPr>
                        <a:t>56%</a:t>
                      </a:r>
                    </a:p>
                  </a:txBody>
                  <a:tcPr marL="7620" marR="7620" marT="7620" marB="0" anchor="b">
                    <a:lnL>
                      <a:noFill/>
                    </a:lnL>
                    <a:lnR>
                      <a:noFill/>
                    </a:lnR>
                    <a:lnT>
                      <a:noFill/>
                    </a:lnT>
                    <a:lnB>
                      <a:noFill/>
                    </a:lnB>
                    <a:solidFill>
                      <a:srgbClr val="F48E8F"/>
                    </a:solidFill>
                  </a:tcPr>
                </a:tc>
                <a:tc>
                  <a:txBody>
                    <a:bodyPr/>
                    <a:lstStyle/>
                    <a:p>
                      <a:pPr algn="r" fontAlgn="b"/>
                      <a:r>
                        <a:rPr lang="en-US" sz="1800" b="0" i="0" u="none" strike="noStrike">
                          <a:solidFill>
                            <a:srgbClr val="404040"/>
                          </a:solidFill>
                          <a:effectLst/>
                          <a:latin typeface="+mn-lt"/>
                        </a:rPr>
                        <a:t>15%</a:t>
                      </a:r>
                    </a:p>
                  </a:txBody>
                  <a:tcPr marL="7620" marR="7620" marT="7620" marB="0" anchor="b">
                    <a:lnL>
                      <a:noFill/>
                    </a:lnL>
                    <a:lnR>
                      <a:noFill/>
                    </a:lnR>
                    <a:lnT>
                      <a:noFill/>
                    </a:lnT>
                    <a:lnB>
                      <a:noFill/>
                    </a:lnB>
                    <a:solidFill>
                      <a:srgbClr val="F9C6C6"/>
                    </a:solidFill>
                  </a:tcPr>
                </a:tc>
                <a:tc>
                  <a:txBody>
                    <a:bodyPr/>
                    <a:lstStyle/>
                    <a:p>
                      <a:pPr algn="r" fontAlgn="b"/>
                      <a:r>
                        <a:rPr lang="en-US" sz="1800" b="0" i="0" u="none" strike="noStrike">
                          <a:solidFill>
                            <a:srgbClr val="404040"/>
                          </a:solidFill>
                          <a:effectLst/>
                          <a:latin typeface="+mn-lt"/>
                        </a:rPr>
                        <a:t>95%</a:t>
                      </a:r>
                    </a:p>
                  </a:txBody>
                  <a:tcPr marL="7620" marR="7620" marT="7620" marB="0" anchor="b">
                    <a:lnL>
                      <a:noFill/>
                    </a:lnL>
                    <a:lnR>
                      <a:noFill/>
                    </a:lnR>
                    <a:lnT>
                      <a:noFill/>
                    </a:lnT>
                    <a:lnB>
                      <a:noFill/>
                    </a:lnB>
                    <a:solidFill>
                      <a:srgbClr val="EE5859"/>
                    </a:solidFill>
                  </a:tcPr>
                </a:tc>
                <a:extLst>
                  <a:ext uri="{0D108BD9-81ED-4DB2-BD59-A6C34878D82A}">
                    <a16:rowId xmlns:a16="http://schemas.microsoft.com/office/drawing/2014/main" val="2224981772"/>
                  </a:ext>
                </a:extLst>
              </a:tr>
              <a:tr h="531189">
                <a:tc>
                  <a:txBody>
                    <a:bodyPr/>
                    <a:lstStyle/>
                    <a:p>
                      <a:pPr algn="ctr" fontAlgn="b"/>
                      <a:r>
                        <a:rPr lang="en-US" sz="1800" b="1" i="0" u="none" strike="noStrike" dirty="0" err="1">
                          <a:solidFill>
                            <a:srgbClr val="5A5959"/>
                          </a:solidFill>
                          <a:effectLst/>
                          <a:latin typeface="+mn-lt"/>
                        </a:rPr>
                        <a:t>Bidons</a:t>
                      </a:r>
                      <a:r>
                        <a:rPr lang="en-US" sz="1800" b="1" i="0" u="none" strike="noStrike" dirty="0">
                          <a:solidFill>
                            <a:srgbClr val="5A5959"/>
                          </a:solidFill>
                          <a:effectLst/>
                          <a:latin typeface="+mn-lt"/>
                        </a:rPr>
                        <a:t> Eau</a:t>
                      </a:r>
                    </a:p>
                  </a:txBody>
                  <a:tcPr marL="7620" marR="7620" marT="7620" marB="0" anchor="ctr">
                    <a:lnL>
                      <a:noFill/>
                    </a:lnL>
                    <a:lnR>
                      <a:noFill/>
                    </a:lnR>
                    <a:lnT>
                      <a:noFill/>
                    </a:lnT>
                    <a:lnB>
                      <a:noFill/>
                    </a:lnB>
                  </a:tcPr>
                </a:tc>
                <a:tc>
                  <a:txBody>
                    <a:bodyPr/>
                    <a:lstStyle/>
                    <a:p>
                      <a:pPr algn="r" fontAlgn="b"/>
                      <a:r>
                        <a:rPr lang="en-US" sz="1800" b="0" i="0" u="none" strike="noStrike">
                          <a:solidFill>
                            <a:srgbClr val="404040"/>
                          </a:solidFill>
                          <a:effectLst/>
                          <a:latin typeface="+mn-lt"/>
                        </a:rPr>
                        <a:t>31%</a:t>
                      </a:r>
                    </a:p>
                  </a:txBody>
                  <a:tcPr marL="7620" marR="7620" marT="7620" marB="0" anchor="b">
                    <a:lnL>
                      <a:noFill/>
                    </a:lnL>
                    <a:lnR>
                      <a:noFill/>
                    </a:lnR>
                    <a:lnT>
                      <a:noFill/>
                    </a:lnT>
                    <a:lnB>
                      <a:noFill/>
                    </a:lnB>
                    <a:solidFill>
                      <a:srgbClr val="F7B0B1"/>
                    </a:solidFill>
                  </a:tcPr>
                </a:tc>
                <a:tc>
                  <a:txBody>
                    <a:bodyPr/>
                    <a:lstStyle/>
                    <a:p>
                      <a:pPr algn="r" fontAlgn="b"/>
                      <a:r>
                        <a:rPr lang="en-US" sz="1800" b="0" i="0" u="none" strike="noStrike">
                          <a:solidFill>
                            <a:srgbClr val="404040"/>
                          </a:solidFill>
                          <a:effectLst/>
                          <a:latin typeface="+mn-lt"/>
                        </a:rPr>
                        <a:t>78%</a:t>
                      </a:r>
                    </a:p>
                  </a:txBody>
                  <a:tcPr marL="7620" marR="7620" marT="7620" marB="0" anchor="b">
                    <a:lnL>
                      <a:noFill/>
                    </a:lnL>
                    <a:lnR>
                      <a:noFill/>
                    </a:lnR>
                    <a:lnT>
                      <a:noFill/>
                    </a:lnT>
                    <a:lnB>
                      <a:noFill/>
                    </a:lnB>
                    <a:solidFill>
                      <a:srgbClr val="F17071"/>
                    </a:solidFill>
                  </a:tcPr>
                </a:tc>
                <a:tc>
                  <a:txBody>
                    <a:bodyPr/>
                    <a:lstStyle/>
                    <a:p>
                      <a:pPr algn="r" fontAlgn="b"/>
                      <a:r>
                        <a:rPr lang="en-US" sz="1800" b="0" i="0" u="none" strike="noStrike" dirty="0">
                          <a:solidFill>
                            <a:srgbClr val="404040"/>
                          </a:solidFill>
                          <a:effectLst/>
                          <a:latin typeface="+mn-lt"/>
                        </a:rPr>
                        <a:t>60%</a:t>
                      </a:r>
                    </a:p>
                  </a:txBody>
                  <a:tcPr marL="7620" marR="7620" marT="7620" marB="0" anchor="b">
                    <a:lnL>
                      <a:noFill/>
                    </a:lnL>
                    <a:lnR>
                      <a:noFill/>
                    </a:lnR>
                    <a:lnT>
                      <a:noFill/>
                    </a:lnT>
                    <a:lnB>
                      <a:noFill/>
                    </a:lnB>
                    <a:solidFill>
                      <a:srgbClr val="F38889"/>
                    </a:solidFill>
                  </a:tcPr>
                </a:tc>
                <a:tc>
                  <a:txBody>
                    <a:bodyPr/>
                    <a:lstStyle/>
                    <a:p>
                      <a:pPr algn="r" fontAlgn="b"/>
                      <a:r>
                        <a:rPr lang="en-US" sz="1800" b="0" i="0" u="none" strike="noStrike" dirty="0">
                          <a:solidFill>
                            <a:srgbClr val="404040"/>
                          </a:solidFill>
                          <a:effectLst/>
                          <a:latin typeface="+mn-lt"/>
                        </a:rPr>
                        <a:t>33%</a:t>
                      </a:r>
                    </a:p>
                  </a:txBody>
                  <a:tcPr marL="7620" marR="7620" marT="7620" marB="0" anchor="b">
                    <a:lnL>
                      <a:noFill/>
                    </a:lnL>
                    <a:lnR>
                      <a:noFill/>
                    </a:lnR>
                    <a:lnT>
                      <a:noFill/>
                    </a:lnT>
                    <a:lnB>
                      <a:noFill/>
                    </a:lnB>
                    <a:solidFill>
                      <a:srgbClr val="F7ADAD"/>
                    </a:solidFill>
                  </a:tcPr>
                </a:tc>
                <a:tc>
                  <a:txBody>
                    <a:bodyPr/>
                    <a:lstStyle/>
                    <a:p>
                      <a:pPr algn="r" fontAlgn="b"/>
                      <a:r>
                        <a:rPr lang="en-US" sz="1800" b="0" i="0" u="none" strike="noStrike">
                          <a:solidFill>
                            <a:srgbClr val="404040"/>
                          </a:solidFill>
                          <a:effectLst/>
                          <a:latin typeface="+mn-lt"/>
                        </a:rPr>
                        <a:t>19%</a:t>
                      </a:r>
                    </a:p>
                  </a:txBody>
                  <a:tcPr marL="7620" marR="7620" marT="7620" marB="0" anchor="b">
                    <a:lnL>
                      <a:noFill/>
                    </a:lnL>
                    <a:lnR>
                      <a:noFill/>
                    </a:lnR>
                    <a:lnT>
                      <a:noFill/>
                    </a:lnT>
                    <a:lnB>
                      <a:noFill/>
                    </a:lnB>
                    <a:solidFill>
                      <a:srgbClr val="F9C0C1"/>
                    </a:solidFill>
                  </a:tcPr>
                </a:tc>
                <a:tc>
                  <a:txBody>
                    <a:bodyPr/>
                    <a:lstStyle/>
                    <a:p>
                      <a:pPr algn="r" fontAlgn="b"/>
                      <a:r>
                        <a:rPr lang="en-US" sz="1800" b="0" i="0" u="none" strike="noStrike">
                          <a:solidFill>
                            <a:srgbClr val="404040"/>
                          </a:solidFill>
                          <a:effectLst/>
                          <a:latin typeface="+mn-lt"/>
                        </a:rPr>
                        <a:t>44%</a:t>
                      </a:r>
                    </a:p>
                  </a:txBody>
                  <a:tcPr marL="7620" marR="7620" marT="7620" marB="0" anchor="b">
                    <a:lnL>
                      <a:noFill/>
                    </a:lnL>
                    <a:lnR>
                      <a:noFill/>
                    </a:lnR>
                    <a:lnT>
                      <a:noFill/>
                    </a:lnT>
                    <a:lnB>
                      <a:noFill/>
                    </a:lnB>
                    <a:solidFill>
                      <a:srgbClr val="F59E9E"/>
                    </a:solidFill>
                  </a:tcPr>
                </a:tc>
                <a:tc>
                  <a:txBody>
                    <a:bodyPr/>
                    <a:lstStyle/>
                    <a:p>
                      <a:pPr algn="r" fontAlgn="b"/>
                      <a:r>
                        <a:rPr lang="en-US" sz="1800" b="0" i="0" u="none" strike="noStrike">
                          <a:solidFill>
                            <a:srgbClr val="404040"/>
                          </a:solidFill>
                          <a:effectLst/>
                          <a:latin typeface="+mn-lt"/>
                        </a:rPr>
                        <a:t>15%</a:t>
                      </a:r>
                    </a:p>
                  </a:txBody>
                  <a:tcPr marL="7620" marR="7620" marT="7620" marB="0" anchor="b">
                    <a:lnL>
                      <a:noFill/>
                    </a:lnL>
                    <a:lnR>
                      <a:noFill/>
                    </a:lnR>
                    <a:lnT>
                      <a:noFill/>
                    </a:lnT>
                    <a:lnB>
                      <a:noFill/>
                    </a:lnB>
                    <a:solidFill>
                      <a:srgbClr val="F9C6C6"/>
                    </a:solidFill>
                  </a:tcPr>
                </a:tc>
                <a:tc>
                  <a:txBody>
                    <a:bodyPr/>
                    <a:lstStyle/>
                    <a:p>
                      <a:pPr algn="r" fontAlgn="b"/>
                      <a:r>
                        <a:rPr lang="en-US" sz="1800" b="0" i="0" u="none" strike="noStrike">
                          <a:solidFill>
                            <a:srgbClr val="404040"/>
                          </a:solidFill>
                          <a:effectLst/>
                          <a:latin typeface="+mn-lt"/>
                        </a:rPr>
                        <a:t>90%</a:t>
                      </a:r>
                    </a:p>
                  </a:txBody>
                  <a:tcPr marL="7620" marR="7620" marT="7620" marB="0" anchor="b">
                    <a:lnL>
                      <a:noFill/>
                    </a:lnL>
                    <a:lnR>
                      <a:noFill/>
                    </a:lnR>
                    <a:lnT>
                      <a:noFill/>
                    </a:lnT>
                    <a:lnB>
                      <a:noFill/>
                    </a:lnB>
                    <a:solidFill>
                      <a:srgbClr val="EF5F60"/>
                    </a:solidFill>
                  </a:tcPr>
                </a:tc>
                <a:extLst>
                  <a:ext uri="{0D108BD9-81ED-4DB2-BD59-A6C34878D82A}">
                    <a16:rowId xmlns:a16="http://schemas.microsoft.com/office/drawing/2014/main" val="1498816901"/>
                  </a:ext>
                </a:extLst>
              </a:tr>
              <a:tr h="531189">
                <a:tc>
                  <a:txBody>
                    <a:bodyPr/>
                    <a:lstStyle/>
                    <a:p>
                      <a:pPr algn="ctr" fontAlgn="b"/>
                      <a:r>
                        <a:rPr lang="en-US" sz="1800" b="1" i="0" u="none" strike="noStrike" dirty="0" err="1">
                          <a:solidFill>
                            <a:srgbClr val="5A5959"/>
                          </a:solidFill>
                          <a:effectLst/>
                          <a:latin typeface="+mn-lt"/>
                        </a:rPr>
                        <a:t>Jerricanes</a:t>
                      </a:r>
                      <a:endParaRPr lang="en-US" sz="18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r" fontAlgn="b"/>
                      <a:r>
                        <a:rPr lang="en-US" sz="1800" b="0" i="0" u="none" strike="noStrike">
                          <a:solidFill>
                            <a:srgbClr val="404040"/>
                          </a:solidFill>
                          <a:effectLst/>
                          <a:latin typeface="+mn-lt"/>
                        </a:rPr>
                        <a:t>15%</a:t>
                      </a:r>
                    </a:p>
                  </a:txBody>
                  <a:tcPr marL="7620" marR="7620" marT="7620" marB="0" anchor="b">
                    <a:lnL>
                      <a:noFill/>
                    </a:lnL>
                    <a:lnR>
                      <a:noFill/>
                    </a:lnR>
                    <a:lnT>
                      <a:noFill/>
                    </a:lnT>
                    <a:lnB>
                      <a:noFill/>
                    </a:lnB>
                    <a:solidFill>
                      <a:srgbClr val="F9C5C6"/>
                    </a:solidFill>
                  </a:tcPr>
                </a:tc>
                <a:tc>
                  <a:txBody>
                    <a:bodyPr/>
                    <a:lstStyle/>
                    <a:p>
                      <a:pPr algn="r" fontAlgn="b"/>
                      <a:r>
                        <a:rPr lang="en-US" sz="1800" b="0" i="0" u="none" strike="noStrike">
                          <a:solidFill>
                            <a:srgbClr val="404040"/>
                          </a:solidFill>
                          <a:effectLst/>
                          <a:latin typeface="+mn-lt"/>
                        </a:rPr>
                        <a:t>72%</a:t>
                      </a:r>
                    </a:p>
                  </a:txBody>
                  <a:tcPr marL="7620" marR="7620" marT="7620" marB="0" anchor="b">
                    <a:lnL>
                      <a:noFill/>
                    </a:lnL>
                    <a:lnR>
                      <a:noFill/>
                    </a:lnR>
                    <a:lnT>
                      <a:noFill/>
                    </a:lnT>
                    <a:lnB>
                      <a:noFill/>
                    </a:lnB>
                    <a:solidFill>
                      <a:srgbClr val="F27878"/>
                    </a:solidFill>
                  </a:tcPr>
                </a:tc>
                <a:tc>
                  <a:txBody>
                    <a:bodyPr/>
                    <a:lstStyle/>
                    <a:p>
                      <a:pPr algn="r" fontAlgn="b"/>
                      <a:r>
                        <a:rPr lang="en-US" sz="1800" b="0" i="0" u="none" strike="noStrike">
                          <a:solidFill>
                            <a:srgbClr val="404040"/>
                          </a:solidFill>
                          <a:effectLst/>
                          <a:latin typeface="+mn-lt"/>
                        </a:rPr>
                        <a:t>65%</a:t>
                      </a:r>
                    </a:p>
                  </a:txBody>
                  <a:tcPr marL="7620" marR="7620" marT="7620" marB="0" anchor="b">
                    <a:lnL>
                      <a:noFill/>
                    </a:lnL>
                    <a:lnR>
                      <a:noFill/>
                    </a:lnR>
                    <a:lnT>
                      <a:noFill/>
                    </a:lnT>
                    <a:lnB>
                      <a:noFill/>
                    </a:lnB>
                    <a:solidFill>
                      <a:srgbClr val="F38282"/>
                    </a:solidFill>
                  </a:tcPr>
                </a:tc>
                <a:tc>
                  <a:txBody>
                    <a:bodyPr/>
                    <a:lstStyle/>
                    <a:p>
                      <a:pPr algn="r" fontAlgn="b"/>
                      <a:r>
                        <a:rPr lang="en-US" sz="1800" b="0" i="0" u="none" strike="noStrike" dirty="0">
                          <a:solidFill>
                            <a:srgbClr val="404040"/>
                          </a:solidFill>
                          <a:effectLst/>
                          <a:latin typeface="+mn-lt"/>
                        </a:rPr>
                        <a:t>50%</a:t>
                      </a:r>
                    </a:p>
                  </a:txBody>
                  <a:tcPr marL="7620" marR="7620" marT="7620" marB="0" anchor="b">
                    <a:lnL>
                      <a:noFill/>
                    </a:lnL>
                    <a:lnR>
                      <a:noFill/>
                    </a:lnR>
                    <a:lnT>
                      <a:noFill/>
                    </a:lnT>
                    <a:lnB>
                      <a:noFill/>
                    </a:lnB>
                    <a:solidFill>
                      <a:srgbClr val="F59697"/>
                    </a:solidFill>
                  </a:tcPr>
                </a:tc>
                <a:tc>
                  <a:txBody>
                    <a:bodyPr/>
                    <a:lstStyle/>
                    <a:p>
                      <a:pPr algn="r" fontAlgn="b"/>
                      <a:r>
                        <a:rPr lang="en-US" sz="1800" b="0" i="0" u="none" strike="noStrike" dirty="0">
                          <a:solidFill>
                            <a:srgbClr val="404040"/>
                          </a:solidFill>
                          <a:effectLst/>
                          <a:latin typeface="+mn-lt"/>
                        </a:rPr>
                        <a:t>10%</a:t>
                      </a:r>
                    </a:p>
                  </a:txBody>
                  <a:tcPr marL="7620" marR="7620" marT="7620" marB="0" anchor="b">
                    <a:lnL>
                      <a:noFill/>
                    </a:lnL>
                    <a:lnR>
                      <a:noFill/>
                    </a:lnR>
                    <a:lnT>
                      <a:noFill/>
                    </a:lnT>
                    <a:lnB>
                      <a:noFill/>
                    </a:lnB>
                    <a:solidFill>
                      <a:srgbClr val="FACDCE"/>
                    </a:solidFill>
                  </a:tcPr>
                </a:tc>
                <a:tc>
                  <a:txBody>
                    <a:bodyPr/>
                    <a:lstStyle/>
                    <a:p>
                      <a:pPr algn="r" fontAlgn="b"/>
                      <a:r>
                        <a:rPr lang="en-US" sz="1800" b="0" i="0" u="none" strike="noStrike" dirty="0">
                          <a:solidFill>
                            <a:srgbClr val="404040"/>
                          </a:solidFill>
                          <a:effectLst/>
                          <a:latin typeface="+mn-lt"/>
                        </a:rPr>
                        <a:t>22%</a:t>
                      </a:r>
                    </a:p>
                  </a:txBody>
                  <a:tcPr marL="7620" marR="7620" marT="7620" marB="0" anchor="b">
                    <a:lnL>
                      <a:noFill/>
                    </a:lnL>
                    <a:lnR>
                      <a:noFill/>
                    </a:lnR>
                    <a:lnT>
                      <a:noFill/>
                    </a:lnT>
                    <a:lnB>
                      <a:noFill/>
                    </a:lnB>
                    <a:solidFill>
                      <a:srgbClr val="F8BCBC"/>
                    </a:solidFill>
                  </a:tcPr>
                </a:tc>
                <a:tc>
                  <a:txBody>
                    <a:bodyPr/>
                    <a:lstStyle/>
                    <a:p>
                      <a:pPr algn="r" fontAlgn="b"/>
                      <a:r>
                        <a:rPr lang="en-US" sz="1800" b="0" i="0" u="none" strike="noStrike">
                          <a:solidFill>
                            <a:srgbClr val="404040"/>
                          </a:solidFill>
                          <a:effectLst/>
                          <a:latin typeface="+mn-lt"/>
                        </a:rPr>
                        <a:t>10%</a:t>
                      </a:r>
                    </a:p>
                  </a:txBody>
                  <a:tcPr marL="7620" marR="7620" marT="7620" marB="0" anchor="b">
                    <a:lnL>
                      <a:noFill/>
                    </a:lnL>
                    <a:lnR>
                      <a:noFill/>
                    </a:lnR>
                    <a:lnT>
                      <a:noFill/>
                    </a:lnT>
                    <a:lnB>
                      <a:noFill/>
                    </a:lnB>
                    <a:solidFill>
                      <a:srgbClr val="FACDCD"/>
                    </a:solidFill>
                  </a:tcPr>
                </a:tc>
                <a:tc>
                  <a:txBody>
                    <a:bodyPr/>
                    <a:lstStyle/>
                    <a:p>
                      <a:pPr algn="r" fontAlgn="b"/>
                      <a:r>
                        <a:rPr lang="en-US" sz="1800" b="0" i="0" u="none" strike="noStrike">
                          <a:solidFill>
                            <a:srgbClr val="404040"/>
                          </a:solidFill>
                          <a:effectLst/>
                          <a:latin typeface="+mn-lt"/>
                        </a:rPr>
                        <a:t>80%</a:t>
                      </a:r>
                    </a:p>
                  </a:txBody>
                  <a:tcPr marL="7620" marR="7620" marT="7620" marB="0" anchor="b">
                    <a:lnL>
                      <a:noFill/>
                    </a:lnL>
                    <a:lnR>
                      <a:noFill/>
                    </a:lnR>
                    <a:lnT>
                      <a:noFill/>
                    </a:lnT>
                    <a:lnB>
                      <a:noFill/>
                    </a:lnB>
                    <a:solidFill>
                      <a:srgbClr val="F16D6E"/>
                    </a:solidFill>
                  </a:tcPr>
                </a:tc>
                <a:extLst>
                  <a:ext uri="{0D108BD9-81ED-4DB2-BD59-A6C34878D82A}">
                    <a16:rowId xmlns:a16="http://schemas.microsoft.com/office/drawing/2014/main" val="1717390831"/>
                  </a:ext>
                </a:extLst>
              </a:tr>
              <a:tr h="538781">
                <a:tc>
                  <a:txBody>
                    <a:bodyPr/>
                    <a:lstStyle/>
                    <a:p>
                      <a:pPr algn="ctr" fontAlgn="b"/>
                      <a:r>
                        <a:rPr lang="en-US" sz="1800" b="1" i="0" u="none" strike="noStrike" dirty="0">
                          <a:solidFill>
                            <a:srgbClr val="5A5959"/>
                          </a:solidFill>
                          <a:effectLst/>
                          <a:latin typeface="+mn-lt"/>
                        </a:rPr>
                        <a:t>Poudre </a:t>
                      </a:r>
                      <a:r>
                        <a:rPr lang="en-US" sz="1800" b="1" i="0" u="none" strike="noStrike" dirty="0" err="1">
                          <a:solidFill>
                            <a:srgbClr val="5A5959"/>
                          </a:solidFill>
                          <a:effectLst/>
                          <a:latin typeface="+mn-lt"/>
                        </a:rPr>
                        <a:t>Lessive</a:t>
                      </a:r>
                      <a:endParaRPr lang="en-US" sz="18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r" fontAlgn="b"/>
                      <a:r>
                        <a:rPr lang="en-US" sz="1800" b="0" i="0" u="none" strike="noStrike">
                          <a:solidFill>
                            <a:srgbClr val="404040"/>
                          </a:solidFill>
                          <a:effectLst/>
                          <a:latin typeface="+mn-lt"/>
                        </a:rPr>
                        <a:t>8%</a:t>
                      </a:r>
                    </a:p>
                  </a:txBody>
                  <a:tcPr marL="7620" marR="7620" marT="7620" marB="0" anchor="b">
                    <a:lnL>
                      <a:noFill/>
                    </a:lnL>
                    <a:lnR>
                      <a:noFill/>
                    </a:lnR>
                    <a:lnT>
                      <a:noFill/>
                    </a:lnT>
                    <a:lnB>
                      <a:noFill/>
                    </a:lnB>
                    <a:solidFill>
                      <a:srgbClr val="FAD0D0"/>
                    </a:solidFill>
                  </a:tcPr>
                </a:tc>
                <a:tc>
                  <a:txBody>
                    <a:bodyPr/>
                    <a:lstStyle/>
                    <a:p>
                      <a:pPr algn="r" fontAlgn="b"/>
                      <a:r>
                        <a:rPr lang="en-US" sz="1800" b="0" i="0" u="none" strike="noStrike">
                          <a:solidFill>
                            <a:srgbClr val="404040"/>
                          </a:solidFill>
                          <a:effectLst/>
                          <a:latin typeface="+mn-lt"/>
                        </a:rPr>
                        <a:t>50%</a:t>
                      </a:r>
                    </a:p>
                  </a:txBody>
                  <a:tcPr marL="7620" marR="7620" marT="7620" marB="0" anchor="b">
                    <a:lnL>
                      <a:noFill/>
                    </a:lnL>
                    <a:lnR>
                      <a:noFill/>
                    </a:lnR>
                    <a:lnT>
                      <a:noFill/>
                    </a:lnT>
                    <a:lnB>
                      <a:noFill/>
                    </a:lnB>
                    <a:solidFill>
                      <a:srgbClr val="F59697"/>
                    </a:solidFill>
                  </a:tcPr>
                </a:tc>
                <a:tc>
                  <a:txBody>
                    <a:bodyPr/>
                    <a:lstStyle/>
                    <a:p>
                      <a:pPr algn="r" fontAlgn="b"/>
                      <a:r>
                        <a:rPr lang="en-US" sz="1800" b="0" i="0" u="none" strike="noStrike">
                          <a:solidFill>
                            <a:srgbClr val="404040"/>
                          </a:solidFill>
                          <a:effectLst/>
                          <a:latin typeface="+mn-lt"/>
                        </a:rPr>
                        <a:t>55%</a:t>
                      </a:r>
                    </a:p>
                  </a:txBody>
                  <a:tcPr marL="7620" marR="7620" marT="7620" marB="0" anchor="b">
                    <a:lnL>
                      <a:noFill/>
                    </a:lnL>
                    <a:lnR>
                      <a:noFill/>
                    </a:lnR>
                    <a:lnT>
                      <a:noFill/>
                    </a:lnT>
                    <a:lnB>
                      <a:noFill/>
                    </a:lnB>
                    <a:solidFill>
                      <a:srgbClr val="F48F90"/>
                    </a:solidFill>
                  </a:tcPr>
                </a:tc>
                <a:tc>
                  <a:txBody>
                    <a:bodyPr/>
                    <a:lstStyle/>
                    <a:p>
                      <a:pPr algn="r" fontAlgn="b"/>
                      <a:r>
                        <a:rPr lang="en-US" sz="1800" b="0" i="0" u="none" strike="noStrike" dirty="0">
                          <a:solidFill>
                            <a:srgbClr val="404040"/>
                          </a:solidFill>
                          <a:effectLst/>
                          <a:latin typeface="+mn-lt"/>
                        </a:rPr>
                        <a:t>33%</a:t>
                      </a:r>
                    </a:p>
                  </a:txBody>
                  <a:tcPr marL="7620" marR="7620" marT="7620" marB="0" anchor="b">
                    <a:lnL>
                      <a:noFill/>
                    </a:lnL>
                    <a:lnR>
                      <a:noFill/>
                    </a:lnR>
                    <a:lnT>
                      <a:noFill/>
                    </a:lnT>
                    <a:lnB>
                      <a:noFill/>
                    </a:lnB>
                    <a:solidFill>
                      <a:srgbClr val="F7ADAD"/>
                    </a:solidFill>
                  </a:tcPr>
                </a:tc>
                <a:tc>
                  <a:txBody>
                    <a:bodyPr/>
                    <a:lstStyle/>
                    <a:p>
                      <a:pPr algn="r" fontAlgn="b"/>
                      <a:r>
                        <a:rPr lang="en-US" sz="1800" b="0" i="0" u="none" strike="noStrike" dirty="0">
                          <a:solidFill>
                            <a:srgbClr val="404040"/>
                          </a:solidFill>
                          <a:effectLst/>
                          <a:latin typeface="+mn-lt"/>
                        </a:rPr>
                        <a:t>14%</a:t>
                      </a:r>
                    </a:p>
                  </a:txBody>
                  <a:tcPr marL="7620" marR="7620" marT="7620" marB="0" anchor="b">
                    <a:lnL>
                      <a:noFill/>
                    </a:lnL>
                    <a:lnR>
                      <a:noFill/>
                    </a:lnR>
                    <a:lnT>
                      <a:noFill/>
                    </a:lnT>
                    <a:lnB>
                      <a:noFill/>
                    </a:lnB>
                    <a:solidFill>
                      <a:srgbClr val="FAC7C7"/>
                    </a:solidFill>
                  </a:tcPr>
                </a:tc>
                <a:tc>
                  <a:txBody>
                    <a:bodyPr/>
                    <a:lstStyle/>
                    <a:p>
                      <a:pPr algn="r" fontAlgn="b"/>
                      <a:r>
                        <a:rPr lang="en-US" sz="1800" b="0" i="0" u="none" strike="noStrike" dirty="0">
                          <a:solidFill>
                            <a:srgbClr val="404040"/>
                          </a:solidFill>
                          <a:effectLst/>
                          <a:latin typeface="+mn-lt"/>
                        </a:rPr>
                        <a:t>56%</a:t>
                      </a:r>
                    </a:p>
                  </a:txBody>
                  <a:tcPr marL="7620" marR="7620" marT="7620" marB="0" anchor="b">
                    <a:lnL>
                      <a:noFill/>
                    </a:lnL>
                    <a:lnR>
                      <a:noFill/>
                    </a:lnR>
                    <a:lnT>
                      <a:noFill/>
                    </a:lnT>
                    <a:lnB>
                      <a:noFill/>
                    </a:lnB>
                    <a:solidFill>
                      <a:srgbClr val="F48E8F"/>
                    </a:solidFill>
                  </a:tcPr>
                </a:tc>
                <a:tc>
                  <a:txBody>
                    <a:bodyPr/>
                    <a:lstStyle/>
                    <a:p>
                      <a:pPr algn="r" fontAlgn="b"/>
                      <a:r>
                        <a:rPr lang="en-US" sz="1800" b="0" i="0" u="none" strike="noStrike">
                          <a:solidFill>
                            <a:srgbClr val="404040"/>
                          </a:solidFill>
                          <a:effectLst/>
                          <a:latin typeface="+mn-lt"/>
                        </a:rPr>
                        <a:t>5%</a:t>
                      </a:r>
                    </a:p>
                  </a:txBody>
                  <a:tcPr marL="7620" marR="7620" marT="7620" marB="0" anchor="b">
                    <a:lnL>
                      <a:noFill/>
                    </a:lnL>
                    <a:lnR>
                      <a:noFill/>
                    </a:lnR>
                    <a:lnT>
                      <a:noFill/>
                    </a:lnT>
                    <a:lnB>
                      <a:noFill/>
                    </a:lnB>
                    <a:solidFill>
                      <a:srgbClr val="FBD4D4"/>
                    </a:solidFill>
                  </a:tcPr>
                </a:tc>
                <a:tc>
                  <a:txBody>
                    <a:bodyPr/>
                    <a:lstStyle/>
                    <a:p>
                      <a:pPr algn="r" fontAlgn="b"/>
                      <a:r>
                        <a:rPr lang="en-US" sz="1800" b="0" i="0" u="none" strike="noStrike">
                          <a:solidFill>
                            <a:srgbClr val="404040"/>
                          </a:solidFill>
                          <a:effectLst/>
                          <a:latin typeface="+mn-lt"/>
                        </a:rPr>
                        <a:t>85%</a:t>
                      </a:r>
                    </a:p>
                  </a:txBody>
                  <a:tcPr marL="7620" marR="7620" marT="7620" marB="0" anchor="b">
                    <a:lnL>
                      <a:noFill/>
                    </a:lnL>
                    <a:lnR>
                      <a:noFill/>
                    </a:lnR>
                    <a:lnT>
                      <a:noFill/>
                    </a:lnT>
                    <a:lnB>
                      <a:noFill/>
                    </a:lnB>
                    <a:solidFill>
                      <a:srgbClr val="F06667"/>
                    </a:solidFill>
                  </a:tcPr>
                </a:tc>
                <a:extLst>
                  <a:ext uri="{0D108BD9-81ED-4DB2-BD59-A6C34878D82A}">
                    <a16:rowId xmlns:a16="http://schemas.microsoft.com/office/drawing/2014/main" val="3742944324"/>
                  </a:ext>
                </a:extLst>
              </a:tr>
              <a:tr h="804481">
                <a:tc>
                  <a:txBody>
                    <a:bodyPr/>
                    <a:lstStyle/>
                    <a:p>
                      <a:pPr algn="ctr" fontAlgn="b"/>
                      <a:r>
                        <a:rPr lang="en-US" sz="1800" b="1" i="0" u="none" strike="noStrike" dirty="0" err="1">
                          <a:solidFill>
                            <a:srgbClr val="5A5959"/>
                          </a:solidFill>
                          <a:effectLst/>
                          <a:latin typeface="+mn-lt"/>
                        </a:rPr>
                        <a:t>Produits</a:t>
                      </a:r>
                      <a:r>
                        <a:rPr lang="en-US" sz="1800" b="1" i="0" u="none" strike="noStrike" dirty="0">
                          <a:solidFill>
                            <a:srgbClr val="5A5959"/>
                          </a:solidFill>
                          <a:effectLst/>
                          <a:latin typeface="+mn-lt"/>
                        </a:rPr>
                        <a:t> </a:t>
                      </a:r>
                      <a:r>
                        <a:rPr lang="en-US" sz="1800" b="1" i="0" u="none" strike="noStrike" dirty="0" err="1">
                          <a:solidFill>
                            <a:srgbClr val="5A5959"/>
                          </a:solidFill>
                          <a:effectLst/>
                          <a:latin typeface="+mn-lt"/>
                        </a:rPr>
                        <a:t>Traitement</a:t>
                      </a:r>
                      <a:r>
                        <a:rPr lang="en-US" sz="1800" b="1" i="0" u="none" strike="noStrike" dirty="0">
                          <a:solidFill>
                            <a:srgbClr val="5A5959"/>
                          </a:solidFill>
                          <a:effectLst/>
                          <a:latin typeface="+mn-lt"/>
                        </a:rPr>
                        <a:t> Eau</a:t>
                      </a:r>
                    </a:p>
                  </a:txBody>
                  <a:tcPr marL="7620" marR="7620" marT="7620" marB="0" anchor="ctr">
                    <a:lnL>
                      <a:noFill/>
                    </a:lnL>
                    <a:lnR>
                      <a:noFill/>
                    </a:lnR>
                    <a:lnT>
                      <a:noFill/>
                    </a:lnT>
                    <a:lnB>
                      <a:noFill/>
                    </a:lnB>
                  </a:tcPr>
                </a:tc>
                <a:tc>
                  <a:txBody>
                    <a:bodyPr/>
                    <a:lstStyle/>
                    <a:p>
                      <a:pPr algn="r" fontAlgn="b"/>
                      <a:r>
                        <a:rPr lang="en-US" sz="1800" b="0" i="0" u="none" strike="noStrike">
                          <a:solidFill>
                            <a:srgbClr val="40404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a:solidFill>
                            <a:srgbClr val="404040"/>
                          </a:solidFill>
                          <a:effectLst/>
                          <a:latin typeface="+mn-lt"/>
                        </a:rPr>
                        <a:t>33%</a:t>
                      </a:r>
                    </a:p>
                  </a:txBody>
                  <a:tcPr marL="7620" marR="7620" marT="7620" marB="0" anchor="b">
                    <a:lnL>
                      <a:noFill/>
                    </a:lnL>
                    <a:lnR>
                      <a:noFill/>
                    </a:lnR>
                    <a:lnT>
                      <a:noFill/>
                    </a:lnT>
                    <a:lnB>
                      <a:noFill/>
                    </a:lnB>
                    <a:solidFill>
                      <a:srgbClr val="F7ADAD"/>
                    </a:solidFill>
                  </a:tcPr>
                </a:tc>
                <a:tc>
                  <a:txBody>
                    <a:bodyPr/>
                    <a:lstStyle/>
                    <a:p>
                      <a:pPr algn="r" fontAlgn="b"/>
                      <a:r>
                        <a:rPr lang="en-US" sz="1800" b="0" i="0" u="none" strike="noStrike" dirty="0">
                          <a:solidFill>
                            <a:srgbClr val="40404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a:solidFill>
                            <a:srgbClr val="40404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1800" b="0" i="0" u="none" strike="noStrike" dirty="0">
                          <a:solidFill>
                            <a:srgbClr val="404040"/>
                          </a:solidFill>
                          <a:effectLst/>
                          <a:latin typeface="+mn-lt"/>
                        </a:rPr>
                        <a:t>5%</a:t>
                      </a:r>
                    </a:p>
                  </a:txBody>
                  <a:tcPr marL="7620" marR="7620" marT="7620" marB="0" anchor="b">
                    <a:lnL>
                      <a:noFill/>
                    </a:lnL>
                    <a:lnR>
                      <a:noFill/>
                    </a:lnR>
                    <a:lnT>
                      <a:noFill/>
                    </a:lnT>
                    <a:lnB>
                      <a:noFill/>
                    </a:lnB>
                    <a:solidFill>
                      <a:srgbClr val="FBD4D4"/>
                    </a:solidFill>
                  </a:tcPr>
                </a:tc>
                <a:tc>
                  <a:txBody>
                    <a:bodyPr/>
                    <a:lstStyle/>
                    <a:p>
                      <a:pPr algn="r" fontAlgn="b"/>
                      <a:r>
                        <a:rPr lang="en-US" sz="1800" b="0" i="0" u="none" strike="noStrike" dirty="0">
                          <a:solidFill>
                            <a:srgbClr val="404040"/>
                          </a:solidFill>
                          <a:effectLst/>
                          <a:latin typeface="+mn-lt"/>
                        </a:rPr>
                        <a:t>17%</a:t>
                      </a:r>
                    </a:p>
                  </a:txBody>
                  <a:tcPr marL="7620" marR="7620" marT="7620" marB="0" anchor="b">
                    <a:lnL>
                      <a:noFill/>
                    </a:lnL>
                    <a:lnR>
                      <a:noFill/>
                    </a:lnR>
                    <a:lnT>
                      <a:noFill/>
                    </a:lnT>
                    <a:lnB>
                      <a:noFill/>
                    </a:lnB>
                    <a:solidFill>
                      <a:srgbClr val="F9C4C4"/>
                    </a:solidFill>
                  </a:tcPr>
                </a:tc>
                <a:tc>
                  <a:txBody>
                    <a:bodyPr/>
                    <a:lstStyle/>
                    <a:p>
                      <a:pPr algn="r" fontAlgn="b"/>
                      <a:r>
                        <a:rPr lang="en-US" sz="1800" b="0" i="0" u="none" strike="noStrike">
                          <a:solidFill>
                            <a:srgbClr val="404040"/>
                          </a:solidFill>
                          <a:effectLst/>
                          <a:latin typeface="+mn-lt"/>
                        </a:rPr>
                        <a:t>5%</a:t>
                      </a:r>
                    </a:p>
                  </a:txBody>
                  <a:tcPr marL="7620" marR="7620" marT="7620" marB="0" anchor="b">
                    <a:lnL>
                      <a:noFill/>
                    </a:lnL>
                    <a:lnR>
                      <a:noFill/>
                    </a:lnR>
                    <a:lnT>
                      <a:noFill/>
                    </a:lnT>
                    <a:lnB>
                      <a:noFill/>
                    </a:lnB>
                    <a:solidFill>
                      <a:srgbClr val="FBD4D4"/>
                    </a:solidFill>
                  </a:tcPr>
                </a:tc>
                <a:tc>
                  <a:txBody>
                    <a:bodyPr/>
                    <a:lstStyle/>
                    <a:p>
                      <a:pPr algn="r" fontAlgn="b"/>
                      <a:r>
                        <a:rPr lang="en-US" sz="1800" b="0" i="0" u="none" strike="noStrike">
                          <a:solidFill>
                            <a:srgbClr val="404040"/>
                          </a:solidFill>
                          <a:effectLst/>
                          <a:latin typeface="+mn-lt"/>
                        </a:rPr>
                        <a:t>40%</a:t>
                      </a:r>
                    </a:p>
                  </a:txBody>
                  <a:tcPr marL="7620" marR="7620" marT="7620" marB="0" anchor="b">
                    <a:lnL>
                      <a:noFill/>
                    </a:lnL>
                    <a:lnR>
                      <a:noFill/>
                    </a:lnR>
                    <a:lnT>
                      <a:noFill/>
                    </a:lnT>
                    <a:lnB>
                      <a:noFill/>
                    </a:lnB>
                    <a:solidFill>
                      <a:srgbClr val="F6A4A4"/>
                    </a:solidFill>
                  </a:tcPr>
                </a:tc>
                <a:extLst>
                  <a:ext uri="{0D108BD9-81ED-4DB2-BD59-A6C34878D82A}">
                    <a16:rowId xmlns:a16="http://schemas.microsoft.com/office/drawing/2014/main" val="1925340889"/>
                  </a:ext>
                </a:extLst>
              </a:tr>
              <a:tr h="531189">
                <a:tc>
                  <a:txBody>
                    <a:bodyPr/>
                    <a:lstStyle/>
                    <a:p>
                      <a:pPr algn="ctr" fontAlgn="b"/>
                      <a:r>
                        <a:rPr lang="en-US" sz="1800" b="1" i="0" u="none" strike="noStrike" dirty="0">
                          <a:solidFill>
                            <a:srgbClr val="5A5959"/>
                          </a:solidFill>
                          <a:effectLst/>
                          <a:latin typeface="+mn-lt"/>
                        </a:rPr>
                        <a:t>Savon</a:t>
                      </a:r>
                    </a:p>
                  </a:txBody>
                  <a:tcPr marL="7620" marR="7620" marT="7620" marB="0" anchor="ctr">
                    <a:lnL>
                      <a:noFill/>
                    </a:lnL>
                    <a:lnR>
                      <a:noFill/>
                    </a:lnR>
                    <a:lnT>
                      <a:noFill/>
                    </a:lnT>
                    <a:lnB>
                      <a:noFill/>
                    </a:lnB>
                  </a:tcPr>
                </a:tc>
                <a:tc>
                  <a:txBody>
                    <a:bodyPr/>
                    <a:lstStyle/>
                    <a:p>
                      <a:pPr algn="r" fontAlgn="b"/>
                      <a:r>
                        <a:rPr lang="en-US" sz="1800" b="0" i="0" u="none" strike="noStrike">
                          <a:solidFill>
                            <a:srgbClr val="404040"/>
                          </a:solidFill>
                          <a:effectLst/>
                          <a:latin typeface="+mn-lt"/>
                        </a:rPr>
                        <a:t>31%</a:t>
                      </a:r>
                    </a:p>
                  </a:txBody>
                  <a:tcPr marL="7620" marR="7620" marT="7620" marB="0" anchor="b">
                    <a:lnL>
                      <a:noFill/>
                    </a:lnL>
                    <a:lnR>
                      <a:noFill/>
                    </a:lnR>
                    <a:lnT>
                      <a:noFill/>
                    </a:lnT>
                    <a:lnB>
                      <a:noFill/>
                    </a:lnB>
                    <a:solidFill>
                      <a:srgbClr val="F7B0B1"/>
                    </a:solidFill>
                  </a:tcPr>
                </a:tc>
                <a:tc>
                  <a:txBody>
                    <a:bodyPr/>
                    <a:lstStyle/>
                    <a:p>
                      <a:pPr algn="r" fontAlgn="b"/>
                      <a:r>
                        <a:rPr lang="en-US" sz="1800" b="0" i="0" u="none" strike="noStrike">
                          <a:solidFill>
                            <a:srgbClr val="404040"/>
                          </a:solidFill>
                          <a:effectLst/>
                          <a:latin typeface="+mn-lt"/>
                        </a:rPr>
                        <a:t>83%</a:t>
                      </a:r>
                    </a:p>
                  </a:txBody>
                  <a:tcPr marL="7620" marR="7620" marT="7620" marB="0" anchor="b">
                    <a:lnL>
                      <a:noFill/>
                    </a:lnL>
                    <a:lnR>
                      <a:noFill/>
                    </a:lnR>
                    <a:lnT>
                      <a:noFill/>
                    </a:lnT>
                    <a:lnB>
                      <a:noFill/>
                    </a:lnB>
                    <a:solidFill>
                      <a:srgbClr val="F06869"/>
                    </a:solidFill>
                  </a:tcPr>
                </a:tc>
                <a:tc>
                  <a:txBody>
                    <a:bodyPr/>
                    <a:lstStyle/>
                    <a:p>
                      <a:pPr algn="r" fontAlgn="b"/>
                      <a:r>
                        <a:rPr lang="en-US" sz="1800" b="0" i="0" u="none" strike="noStrike">
                          <a:solidFill>
                            <a:srgbClr val="404040"/>
                          </a:solidFill>
                          <a:effectLst/>
                          <a:latin typeface="+mn-lt"/>
                        </a:rPr>
                        <a:t>70%</a:t>
                      </a:r>
                    </a:p>
                  </a:txBody>
                  <a:tcPr marL="7620" marR="7620" marT="7620" marB="0" anchor="b">
                    <a:lnL>
                      <a:noFill/>
                    </a:lnL>
                    <a:lnR>
                      <a:noFill/>
                    </a:lnR>
                    <a:lnT>
                      <a:noFill/>
                    </a:lnT>
                    <a:lnB>
                      <a:noFill/>
                    </a:lnB>
                    <a:solidFill>
                      <a:srgbClr val="F27B7B"/>
                    </a:solidFill>
                  </a:tcPr>
                </a:tc>
                <a:tc>
                  <a:txBody>
                    <a:bodyPr/>
                    <a:lstStyle/>
                    <a:p>
                      <a:pPr algn="r" fontAlgn="b"/>
                      <a:r>
                        <a:rPr lang="en-US" sz="1800" b="0" i="0" u="none" strike="noStrike">
                          <a:solidFill>
                            <a:srgbClr val="404040"/>
                          </a:solidFill>
                          <a:effectLst/>
                          <a:latin typeface="+mn-lt"/>
                        </a:rPr>
                        <a:t>58%</a:t>
                      </a:r>
                    </a:p>
                  </a:txBody>
                  <a:tcPr marL="7620" marR="7620" marT="7620" marB="0" anchor="b">
                    <a:lnL>
                      <a:noFill/>
                    </a:lnL>
                    <a:lnR>
                      <a:noFill/>
                    </a:lnR>
                    <a:lnT>
                      <a:noFill/>
                    </a:lnT>
                    <a:lnB>
                      <a:noFill/>
                    </a:lnB>
                    <a:solidFill>
                      <a:srgbClr val="F48B8B"/>
                    </a:solidFill>
                  </a:tcPr>
                </a:tc>
                <a:tc>
                  <a:txBody>
                    <a:bodyPr/>
                    <a:lstStyle/>
                    <a:p>
                      <a:pPr algn="r" fontAlgn="b"/>
                      <a:r>
                        <a:rPr lang="en-US" sz="1800" b="0" i="0" u="none" strike="noStrike">
                          <a:solidFill>
                            <a:srgbClr val="404040"/>
                          </a:solidFill>
                          <a:effectLst/>
                          <a:latin typeface="+mn-lt"/>
                        </a:rPr>
                        <a:t>57%</a:t>
                      </a:r>
                    </a:p>
                  </a:txBody>
                  <a:tcPr marL="7620" marR="7620" marT="7620" marB="0" anchor="b">
                    <a:lnL>
                      <a:noFill/>
                    </a:lnL>
                    <a:lnR>
                      <a:noFill/>
                    </a:lnR>
                    <a:lnT>
                      <a:noFill/>
                    </a:lnT>
                    <a:lnB>
                      <a:noFill/>
                    </a:lnB>
                    <a:solidFill>
                      <a:srgbClr val="F48C8D"/>
                    </a:solidFill>
                  </a:tcPr>
                </a:tc>
                <a:tc>
                  <a:txBody>
                    <a:bodyPr/>
                    <a:lstStyle/>
                    <a:p>
                      <a:pPr algn="r" fontAlgn="b"/>
                      <a:r>
                        <a:rPr lang="en-US" sz="1800" b="0" i="0" u="none" strike="noStrike" dirty="0">
                          <a:solidFill>
                            <a:srgbClr val="404040"/>
                          </a:solidFill>
                          <a:effectLst/>
                          <a:latin typeface="+mn-lt"/>
                        </a:rPr>
                        <a:t>61%</a:t>
                      </a:r>
                    </a:p>
                  </a:txBody>
                  <a:tcPr marL="7620" marR="7620" marT="7620" marB="0" anchor="b">
                    <a:lnL>
                      <a:noFill/>
                    </a:lnL>
                    <a:lnR>
                      <a:noFill/>
                    </a:lnR>
                    <a:lnT>
                      <a:noFill/>
                    </a:lnT>
                    <a:lnB>
                      <a:noFill/>
                    </a:lnB>
                    <a:solidFill>
                      <a:srgbClr val="F38788"/>
                    </a:solidFill>
                  </a:tcPr>
                </a:tc>
                <a:tc>
                  <a:txBody>
                    <a:bodyPr/>
                    <a:lstStyle/>
                    <a:p>
                      <a:pPr algn="r" fontAlgn="b"/>
                      <a:r>
                        <a:rPr lang="en-US" sz="1800" b="0" i="0" u="none" strike="noStrike" dirty="0">
                          <a:solidFill>
                            <a:srgbClr val="404040"/>
                          </a:solidFill>
                          <a:effectLst/>
                          <a:latin typeface="+mn-lt"/>
                        </a:rPr>
                        <a:t>15%</a:t>
                      </a:r>
                    </a:p>
                  </a:txBody>
                  <a:tcPr marL="7620" marR="7620" marT="7620" marB="0" anchor="b">
                    <a:lnL>
                      <a:noFill/>
                    </a:lnL>
                    <a:lnR>
                      <a:noFill/>
                    </a:lnR>
                    <a:lnT>
                      <a:noFill/>
                    </a:lnT>
                    <a:lnB>
                      <a:noFill/>
                    </a:lnB>
                    <a:solidFill>
                      <a:srgbClr val="F9C6C6"/>
                    </a:solidFill>
                  </a:tcPr>
                </a:tc>
                <a:tc>
                  <a:txBody>
                    <a:bodyPr/>
                    <a:lstStyle/>
                    <a:p>
                      <a:pPr algn="r" fontAlgn="b"/>
                      <a:r>
                        <a:rPr lang="en-US" sz="1800" b="0" i="0" u="none" strike="noStrike" dirty="0">
                          <a:solidFill>
                            <a:srgbClr val="404040"/>
                          </a:solidFill>
                          <a:effectLst/>
                          <a:latin typeface="+mn-lt"/>
                        </a:rPr>
                        <a:t>95%</a:t>
                      </a:r>
                    </a:p>
                  </a:txBody>
                  <a:tcPr marL="7620" marR="7620" marT="7620" marB="0" anchor="b">
                    <a:lnL>
                      <a:noFill/>
                    </a:lnL>
                    <a:lnR>
                      <a:noFill/>
                    </a:lnR>
                    <a:lnT>
                      <a:noFill/>
                    </a:lnT>
                    <a:lnB>
                      <a:noFill/>
                    </a:lnB>
                    <a:solidFill>
                      <a:srgbClr val="EE5859"/>
                    </a:solidFill>
                  </a:tcPr>
                </a:tc>
                <a:extLst>
                  <a:ext uri="{0D108BD9-81ED-4DB2-BD59-A6C34878D82A}">
                    <a16:rowId xmlns:a16="http://schemas.microsoft.com/office/drawing/2014/main" val="1756057412"/>
                  </a:ext>
                </a:extLst>
              </a:tr>
              <a:tr h="531189">
                <a:tc>
                  <a:txBody>
                    <a:bodyPr/>
                    <a:lstStyle/>
                    <a:p>
                      <a:pPr algn="ctr" fontAlgn="b"/>
                      <a:r>
                        <a:rPr lang="en-US" sz="1800" b="1" i="0" u="none" strike="noStrike" dirty="0" err="1">
                          <a:solidFill>
                            <a:srgbClr val="5A5959"/>
                          </a:solidFill>
                          <a:effectLst/>
                          <a:latin typeface="+mn-lt"/>
                        </a:rPr>
                        <a:t>Seaux</a:t>
                      </a:r>
                      <a:endParaRPr lang="en-US" sz="18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r" fontAlgn="b"/>
                      <a:r>
                        <a:rPr lang="en-US" sz="1800" b="0" i="0" u="none" strike="noStrike">
                          <a:solidFill>
                            <a:srgbClr val="404040"/>
                          </a:solidFill>
                          <a:effectLst/>
                          <a:latin typeface="+mn-lt"/>
                        </a:rPr>
                        <a:t>23%</a:t>
                      </a:r>
                    </a:p>
                  </a:txBody>
                  <a:tcPr marL="7620" marR="7620" marT="7620" marB="0" anchor="b">
                    <a:lnL>
                      <a:noFill/>
                    </a:lnL>
                    <a:lnR>
                      <a:noFill/>
                    </a:lnR>
                    <a:lnT>
                      <a:noFill/>
                    </a:lnT>
                    <a:lnB>
                      <a:noFill/>
                    </a:lnB>
                    <a:solidFill>
                      <a:srgbClr val="F8BBBB"/>
                    </a:solidFill>
                  </a:tcPr>
                </a:tc>
                <a:tc>
                  <a:txBody>
                    <a:bodyPr/>
                    <a:lstStyle/>
                    <a:p>
                      <a:pPr algn="r" fontAlgn="b"/>
                      <a:r>
                        <a:rPr lang="en-US" sz="1800" b="0" i="0" u="none" strike="noStrike">
                          <a:solidFill>
                            <a:srgbClr val="404040"/>
                          </a:solidFill>
                          <a:effectLst/>
                          <a:latin typeface="+mn-lt"/>
                        </a:rPr>
                        <a:t>78%</a:t>
                      </a:r>
                    </a:p>
                  </a:txBody>
                  <a:tcPr marL="7620" marR="7620" marT="7620" marB="0" anchor="b">
                    <a:lnL>
                      <a:noFill/>
                    </a:lnL>
                    <a:lnR>
                      <a:noFill/>
                    </a:lnR>
                    <a:lnT>
                      <a:noFill/>
                    </a:lnT>
                    <a:lnB>
                      <a:noFill/>
                    </a:lnB>
                    <a:solidFill>
                      <a:srgbClr val="F17071"/>
                    </a:solidFill>
                  </a:tcPr>
                </a:tc>
                <a:tc>
                  <a:txBody>
                    <a:bodyPr/>
                    <a:lstStyle/>
                    <a:p>
                      <a:pPr algn="r" fontAlgn="b"/>
                      <a:r>
                        <a:rPr lang="en-US" sz="1800" b="0" i="0" u="none" strike="noStrike">
                          <a:solidFill>
                            <a:srgbClr val="404040"/>
                          </a:solidFill>
                          <a:effectLst/>
                          <a:latin typeface="+mn-lt"/>
                        </a:rPr>
                        <a:t>70%</a:t>
                      </a:r>
                    </a:p>
                  </a:txBody>
                  <a:tcPr marL="7620" marR="7620" marT="7620" marB="0" anchor="b">
                    <a:lnL>
                      <a:noFill/>
                    </a:lnL>
                    <a:lnR>
                      <a:noFill/>
                    </a:lnR>
                    <a:lnT>
                      <a:noFill/>
                    </a:lnT>
                    <a:lnB>
                      <a:noFill/>
                    </a:lnB>
                    <a:solidFill>
                      <a:srgbClr val="F27B7B"/>
                    </a:solidFill>
                  </a:tcPr>
                </a:tc>
                <a:tc>
                  <a:txBody>
                    <a:bodyPr/>
                    <a:lstStyle/>
                    <a:p>
                      <a:pPr algn="r" fontAlgn="b"/>
                      <a:r>
                        <a:rPr lang="en-US" sz="1800" b="0" i="0" u="none" strike="noStrike">
                          <a:solidFill>
                            <a:srgbClr val="404040"/>
                          </a:solidFill>
                          <a:effectLst/>
                          <a:latin typeface="+mn-lt"/>
                        </a:rPr>
                        <a:t>50%</a:t>
                      </a:r>
                    </a:p>
                  </a:txBody>
                  <a:tcPr marL="7620" marR="7620" marT="7620" marB="0" anchor="b">
                    <a:lnL>
                      <a:noFill/>
                    </a:lnL>
                    <a:lnR>
                      <a:noFill/>
                    </a:lnR>
                    <a:lnT>
                      <a:noFill/>
                    </a:lnT>
                    <a:lnB>
                      <a:noFill/>
                    </a:lnB>
                    <a:solidFill>
                      <a:srgbClr val="F59697"/>
                    </a:solidFill>
                  </a:tcPr>
                </a:tc>
                <a:tc>
                  <a:txBody>
                    <a:bodyPr/>
                    <a:lstStyle/>
                    <a:p>
                      <a:pPr algn="r" fontAlgn="b"/>
                      <a:r>
                        <a:rPr lang="en-US" sz="1800" b="0" i="0" u="none" strike="noStrike">
                          <a:solidFill>
                            <a:srgbClr val="404040"/>
                          </a:solidFill>
                          <a:effectLst/>
                          <a:latin typeface="+mn-lt"/>
                        </a:rPr>
                        <a:t>19%</a:t>
                      </a:r>
                    </a:p>
                  </a:txBody>
                  <a:tcPr marL="7620" marR="7620" marT="7620" marB="0" anchor="b">
                    <a:lnL>
                      <a:noFill/>
                    </a:lnL>
                    <a:lnR>
                      <a:noFill/>
                    </a:lnR>
                    <a:lnT>
                      <a:noFill/>
                    </a:lnT>
                    <a:lnB>
                      <a:noFill/>
                    </a:lnB>
                    <a:solidFill>
                      <a:srgbClr val="F9C0C1"/>
                    </a:solidFill>
                  </a:tcPr>
                </a:tc>
                <a:tc>
                  <a:txBody>
                    <a:bodyPr/>
                    <a:lstStyle/>
                    <a:p>
                      <a:pPr algn="r" fontAlgn="b"/>
                      <a:r>
                        <a:rPr lang="en-US" sz="1800" b="0" i="0" u="none" strike="noStrike">
                          <a:solidFill>
                            <a:srgbClr val="404040"/>
                          </a:solidFill>
                          <a:effectLst/>
                          <a:latin typeface="+mn-lt"/>
                        </a:rPr>
                        <a:t>56%</a:t>
                      </a:r>
                    </a:p>
                  </a:txBody>
                  <a:tcPr marL="7620" marR="7620" marT="7620" marB="0" anchor="b">
                    <a:lnL>
                      <a:noFill/>
                    </a:lnL>
                    <a:lnR>
                      <a:noFill/>
                    </a:lnR>
                    <a:lnT>
                      <a:noFill/>
                    </a:lnT>
                    <a:lnB>
                      <a:noFill/>
                    </a:lnB>
                    <a:solidFill>
                      <a:srgbClr val="F48E8F"/>
                    </a:solidFill>
                  </a:tcPr>
                </a:tc>
                <a:tc>
                  <a:txBody>
                    <a:bodyPr/>
                    <a:lstStyle/>
                    <a:p>
                      <a:pPr algn="r" fontAlgn="b"/>
                      <a:r>
                        <a:rPr lang="en-US" sz="1800" b="0" i="0" u="none" strike="noStrike">
                          <a:solidFill>
                            <a:srgbClr val="404040"/>
                          </a:solidFill>
                          <a:effectLst/>
                          <a:latin typeface="+mn-lt"/>
                        </a:rPr>
                        <a:t>15%</a:t>
                      </a:r>
                    </a:p>
                  </a:txBody>
                  <a:tcPr marL="7620" marR="7620" marT="7620" marB="0" anchor="b">
                    <a:lnL>
                      <a:noFill/>
                    </a:lnL>
                    <a:lnR>
                      <a:noFill/>
                    </a:lnR>
                    <a:lnT>
                      <a:noFill/>
                    </a:lnT>
                    <a:lnB>
                      <a:noFill/>
                    </a:lnB>
                    <a:solidFill>
                      <a:srgbClr val="F9C6C6"/>
                    </a:solidFill>
                  </a:tcPr>
                </a:tc>
                <a:tc>
                  <a:txBody>
                    <a:bodyPr/>
                    <a:lstStyle/>
                    <a:p>
                      <a:pPr algn="r" fontAlgn="b"/>
                      <a:r>
                        <a:rPr lang="en-US" sz="1800" b="0" i="0" u="none" strike="noStrike" dirty="0">
                          <a:solidFill>
                            <a:srgbClr val="404040"/>
                          </a:solidFill>
                          <a:effectLst/>
                          <a:latin typeface="+mn-lt"/>
                        </a:rPr>
                        <a:t>95%</a:t>
                      </a:r>
                    </a:p>
                  </a:txBody>
                  <a:tcPr marL="7620" marR="7620" marT="7620" marB="0" anchor="b">
                    <a:lnL>
                      <a:noFill/>
                    </a:lnL>
                    <a:lnR>
                      <a:noFill/>
                    </a:lnR>
                    <a:lnT>
                      <a:noFill/>
                    </a:lnT>
                    <a:lnB>
                      <a:noFill/>
                    </a:lnB>
                    <a:solidFill>
                      <a:srgbClr val="EE5859"/>
                    </a:solidFill>
                  </a:tcPr>
                </a:tc>
                <a:extLst>
                  <a:ext uri="{0D108BD9-81ED-4DB2-BD59-A6C34878D82A}">
                    <a16:rowId xmlns:a16="http://schemas.microsoft.com/office/drawing/2014/main" val="3349237174"/>
                  </a:ext>
                </a:extLst>
              </a:tr>
            </a:tbl>
          </a:graphicData>
        </a:graphic>
      </p:graphicFrame>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
        <p:nvSpPr>
          <p:cNvPr id="10" name="TextBox 9"/>
          <p:cNvSpPr txBox="1"/>
          <p:nvPr/>
        </p:nvSpPr>
        <p:spPr>
          <a:xfrm>
            <a:off x="233755" y="748012"/>
            <a:ext cx="8042915" cy="707886"/>
          </a:xfrm>
          <a:prstGeom prst="rect">
            <a:avLst/>
          </a:prstGeom>
          <a:noFill/>
        </p:spPr>
        <p:txBody>
          <a:bodyPr wrap="square" rtlCol="0">
            <a:spAutoFit/>
          </a:bodyPr>
          <a:lstStyle/>
          <a:p>
            <a:r>
              <a:rPr lang="fr-FR" sz="2000" b="1" dirty="0">
                <a:solidFill>
                  <a:srgbClr val="5A5959"/>
                </a:solidFill>
              </a:rPr>
              <a:t>% d’AS dans lesquelles les IC ont indiqué que les biens non-alimentaires EHA suivants sont disponibles sur les marchés : </a:t>
            </a:r>
          </a:p>
        </p:txBody>
      </p:sp>
    </p:spTree>
    <p:extLst>
      <p:ext uri="{BB962C8B-B14F-4D97-AF65-F5344CB8AC3E}">
        <p14:creationId xmlns:p14="http://schemas.microsoft.com/office/powerpoint/2010/main" val="27799352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2863" y="188778"/>
            <a:ext cx="7947718" cy="673028"/>
          </a:xfrm>
        </p:spPr>
        <p:txBody>
          <a:bodyPr>
            <a:normAutofit/>
          </a:bodyPr>
          <a:lstStyle/>
          <a:p>
            <a:r>
              <a:rPr lang="fr-FR" sz="3600" b="0" noProof="0" dirty="0"/>
              <a:t>Accès réseau mobile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51210843"/>
              </p:ext>
            </p:extLst>
          </p:nvPr>
        </p:nvGraphicFramePr>
        <p:xfrm>
          <a:off x="286743" y="2089773"/>
          <a:ext cx="8161518" cy="4480560"/>
        </p:xfrm>
        <a:graphic>
          <a:graphicData uri="http://schemas.openxmlformats.org/drawingml/2006/table">
            <a:tbl>
              <a:tblPr firstRow="1" bandRow="1">
                <a:tableStyleId>{5C22544A-7EE6-4342-B048-85BDC9FD1C3A}</a:tableStyleId>
              </a:tblPr>
              <a:tblGrid>
                <a:gridCol w="2088155">
                  <a:extLst>
                    <a:ext uri="{9D8B030D-6E8A-4147-A177-3AD203B41FA5}">
                      <a16:colId xmlns:a16="http://schemas.microsoft.com/office/drawing/2014/main" val="2386544392"/>
                    </a:ext>
                  </a:extLst>
                </a:gridCol>
                <a:gridCol w="3026431">
                  <a:extLst>
                    <a:ext uri="{9D8B030D-6E8A-4147-A177-3AD203B41FA5}">
                      <a16:colId xmlns:a16="http://schemas.microsoft.com/office/drawing/2014/main" val="2443023087"/>
                    </a:ext>
                  </a:extLst>
                </a:gridCol>
                <a:gridCol w="3046932">
                  <a:extLst>
                    <a:ext uri="{9D8B030D-6E8A-4147-A177-3AD203B41FA5}">
                      <a16:colId xmlns:a16="http://schemas.microsoft.com/office/drawing/2014/main" val="1106646936"/>
                    </a:ext>
                  </a:extLst>
                </a:gridCol>
              </a:tblGrid>
              <a:tr h="370840">
                <a:tc>
                  <a:txBody>
                    <a:bodyPr/>
                    <a:lstStyle/>
                    <a:p>
                      <a:r>
                        <a:rPr lang="fr-FR" sz="2400" dirty="0">
                          <a:latin typeface="+mn-lt"/>
                        </a:rPr>
                        <a:t>Zone de santé</a:t>
                      </a:r>
                      <a:r>
                        <a:rPr lang="fr-FR" sz="2400" baseline="0" dirty="0">
                          <a:latin typeface="+mn-lt"/>
                        </a:rPr>
                        <a:t> </a:t>
                      </a:r>
                      <a:endParaRPr lang="fr-FR" sz="2400" dirty="0">
                        <a:latin typeface="+mn-lt"/>
                      </a:endParaRPr>
                    </a:p>
                  </a:txBody>
                  <a:tcPr/>
                </a:tc>
                <a:tc>
                  <a:txBody>
                    <a:bodyPr/>
                    <a:lstStyle/>
                    <a:p>
                      <a:r>
                        <a:rPr lang="fr-FR" sz="2400" dirty="0">
                          <a:latin typeface="+mn-lt"/>
                        </a:rPr>
                        <a:t># de villages</a:t>
                      </a:r>
                      <a:r>
                        <a:rPr lang="fr-FR" sz="2400" baseline="0" dirty="0">
                          <a:latin typeface="+mn-lt"/>
                        </a:rPr>
                        <a:t> ayant accès au réseau mobile</a:t>
                      </a:r>
                      <a:endParaRPr lang="fr-FR" sz="2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dirty="0">
                          <a:latin typeface="+mn-lt"/>
                        </a:rPr>
                        <a:t>% de villages</a:t>
                      </a:r>
                      <a:r>
                        <a:rPr lang="fr-FR" sz="2400" baseline="0" dirty="0">
                          <a:latin typeface="+mn-lt"/>
                        </a:rPr>
                        <a:t> ayant accès au réseau mobile</a:t>
                      </a:r>
                      <a:endParaRPr lang="fr-FR" sz="2400" dirty="0">
                        <a:latin typeface="+mn-lt"/>
                      </a:endParaRPr>
                    </a:p>
                  </a:txBody>
                  <a:tcPr/>
                </a:tc>
                <a:extLst>
                  <a:ext uri="{0D108BD9-81ED-4DB2-BD59-A6C34878D82A}">
                    <a16:rowId xmlns:a16="http://schemas.microsoft.com/office/drawing/2014/main" val="1172110161"/>
                  </a:ext>
                </a:extLst>
              </a:tr>
              <a:tr h="370840">
                <a:tc>
                  <a:txBody>
                    <a:bodyPr/>
                    <a:lstStyle/>
                    <a:p>
                      <a:pPr algn="l" fontAlgn="b"/>
                      <a:r>
                        <a:rPr lang="en-US" sz="2400" b="1" i="0" u="none" strike="noStrike" dirty="0" err="1">
                          <a:solidFill>
                            <a:srgbClr val="5A5959"/>
                          </a:solidFill>
                          <a:effectLst/>
                          <a:latin typeface="+mn-lt"/>
                        </a:rPr>
                        <a:t>Kabambare</a:t>
                      </a:r>
                      <a:endParaRPr lang="en-US" sz="2400" b="1" i="0" u="none" strike="noStrike" dirty="0">
                        <a:solidFill>
                          <a:srgbClr val="5A5959"/>
                        </a:solidFill>
                        <a:effectLst/>
                        <a:latin typeface="+mn-lt"/>
                      </a:endParaRPr>
                    </a:p>
                  </a:txBody>
                  <a:tcPr marR="7620" marT="7620" marB="0" anchor="b"/>
                </a:tc>
                <a:tc>
                  <a:txBody>
                    <a:bodyPr/>
                    <a:lstStyle/>
                    <a:p>
                      <a:pPr algn="ctr"/>
                      <a:r>
                        <a:rPr lang="fr-FR" sz="2400" b="1" dirty="0">
                          <a:solidFill>
                            <a:srgbClr val="5A5959"/>
                          </a:solidFill>
                          <a:latin typeface="+mn-lt"/>
                        </a:rPr>
                        <a:t>111</a:t>
                      </a:r>
                    </a:p>
                  </a:txBody>
                  <a:tcPr/>
                </a:tc>
                <a:tc>
                  <a:txBody>
                    <a:bodyPr/>
                    <a:lstStyle/>
                    <a:p>
                      <a:pPr algn="ctr"/>
                      <a:r>
                        <a:rPr lang="fr-FR" sz="2400" b="1" dirty="0">
                          <a:solidFill>
                            <a:srgbClr val="5A5959"/>
                          </a:solidFill>
                          <a:latin typeface="+mn-lt"/>
                        </a:rPr>
                        <a:t>44%</a:t>
                      </a:r>
                    </a:p>
                  </a:txBody>
                  <a:tcPr/>
                </a:tc>
                <a:extLst>
                  <a:ext uri="{0D108BD9-81ED-4DB2-BD59-A6C34878D82A}">
                    <a16:rowId xmlns:a16="http://schemas.microsoft.com/office/drawing/2014/main" val="1414981753"/>
                  </a:ext>
                </a:extLst>
              </a:tr>
              <a:tr h="370840">
                <a:tc>
                  <a:txBody>
                    <a:bodyPr/>
                    <a:lstStyle/>
                    <a:p>
                      <a:pPr algn="l" fontAlgn="b"/>
                      <a:r>
                        <a:rPr lang="en-US" sz="2400" b="1" i="0" u="none" strike="noStrike" dirty="0" err="1">
                          <a:solidFill>
                            <a:srgbClr val="5A5959"/>
                          </a:solidFill>
                          <a:effectLst/>
                          <a:latin typeface="+mn-lt"/>
                        </a:rPr>
                        <a:t>Saramabila</a:t>
                      </a:r>
                      <a:endParaRPr lang="en-US" sz="2400" b="1" i="0" u="none" strike="noStrike" dirty="0">
                        <a:solidFill>
                          <a:srgbClr val="5A5959"/>
                        </a:solidFill>
                        <a:effectLst/>
                        <a:latin typeface="+mn-lt"/>
                      </a:endParaRPr>
                    </a:p>
                  </a:txBody>
                  <a:tcPr marR="7620" marT="7620" marB="0" anchor="b"/>
                </a:tc>
                <a:tc>
                  <a:txBody>
                    <a:bodyPr/>
                    <a:lstStyle/>
                    <a:p>
                      <a:pPr algn="ctr"/>
                      <a:r>
                        <a:rPr lang="fr-FR" sz="2400" b="1" dirty="0">
                          <a:solidFill>
                            <a:srgbClr val="5A5959"/>
                          </a:solidFill>
                          <a:latin typeface="+mn-lt"/>
                        </a:rPr>
                        <a:t>70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42%</a:t>
                      </a:r>
                    </a:p>
                  </a:txBody>
                  <a:tcPr/>
                </a:tc>
                <a:extLst>
                  <a:ext uri="{0D108BD9-81ED-4DB2-BD59-A6C34878D82A}">
                    <a16:rowId xmlns:a16="http://schemas.microsoft.com/office/drawing/2014/main" val="539076861"/>
                  </a:ext>
                </a:extLst>
              </a:tr>
              <a:tr h="370840">
                <a:tc>
                  <a:txBody>
                    <a:bodyPr/>
                    <a:lstStyle/>
                    <a:p>
                      <a:pPr algn="l" fontAlgn="b"/>
                      <a:r>
                        <a:rPr lang="en-US" sz="2400" b="1" i="0" u="none" strike="noStrike" dirty="0" err="1">
                          <a:solidFill>
                            <a:srgbClr val="5A5959"/>
                          </a:solidFill>
                          <a:effectLst/>
                          <a:latin typeface="+mn-lt"/>
                        </a:rPr>
                        <a:t>Fizi</a:t>
                      </a:r>
                      <a:endParaRPr lang="en-US" sz="2400" b="1" i="0" u="none" strike="noStrike" dirty="0">
                        <a:solidFill>
                          <a:srgbClr val="5A5959"/>
                        </a:solidFill>
                        <a:effectLst/>
                        <a:latin typeface="+mn-lt"/>
                      </a:endParaRPr>
                    </a:p>
                  </a:txBody>
                  <a:tcPr marR="7620" marT="7620" marB="0" anchor="b"/>
                </a:tc>
                <a:tc>
                  <a:txBody>
                    <a:bodyPr/>
                    <a:lstStyle/>
                    <a:p>
                      <a:pPr algn="ctr"/>
                      <a:r>
                        <a:rPr lang="fr-FR" sz="2400" b="1" dirty="0">
                          <a:solidFill>
                            <a:srgbClr val="5A5959"/>
                          </a:solidFill>
                          <a:latin typeface="+mn-lt"/>
                        </a:rPr>
                        <a:t>184</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78%</a:t>
                      </a:r>
                    </a:p>
                  </a:txBody>
                  <a:tcPr/>
                </a:tc>
                <a:extLst>
                  <a:ext uri="{0D108BD9-81ED-4DB2-BD59-A6C34878D82A}">
                    <a16:rowId xmlns:a16="http://schemas.microsoft.com/office/drawing/2014/main" val="3018840318"/>
                  </a:ext>
                </a:extLst>
              </a:tr>
              <a:tr h="370840">
                <a:tc>
                  <a:txBody>
                    <a:bodyPr/>
                    <a:lstStyle/>
                    <a:p>
                      <a:pPr algn="l" fontAlgn="b"/>
                      <a:r>
                        <a:rPr lang="en-US" sz="2400" b="1" i="0" u="none" strike="noStrike" dirty="0" err="1">
                          <a:solidFill>
                            <a:srgbClr val="5A5959"/>
                          </a:solidFill>
                          <a:effectLst/>
                          <a:latin typeface="+mn-lt"/>
                        </a:rPr>
                        <a:t>Kalehe</a:t>
                      </a:r>
                      <a:endParaRPr lang="en-US" sz="2400" b="1" i="0" u="none" strike="noStrike" dirty="0">
                        <a:solidFill>
                          <a:srgbClr val="5A5959"/>
                        </a:solidFill>
                        <a:effectLst/>
                        <a:latin typeface="+mn-lt"/>
                      </a:endParaRPr>
                    </a:p>
                  </a:txBody>
                  <a:tcPr marR="7620" marT="7620" marB="0" anchor="b"/>
                </a:tc>
                <a:tc>
                  <a:txBody>
                    <a:bodyPr/>
                    <a:lstStyle/>
                    <a:p>
                      <a:pPr algn="ctr"/>
                      <a:r>
                        <a:rPr lang="fr-FR" sz="2400" b="1" dirty="0">
                          <a:solidFill>
                            <a:srgbClr val="5A5959"/>
                          </a:solidFill>
                          <a:latin typeface="+mn-lt"/>
                        </a:rPr>
                        <a:t>68</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74%</a:t>
                      </a:r>
                    </a:p>
                  </a:txBody>
                  <a:tcPr/>
                </a:tc>
                <a:extLst>
                  <a:ext uri="{0D108BD9-81ED-4DB2-BD59-A6C34878D82A}">
                    <a16:rowId xmlns:a16="http://schemas.microsoft.com/office/drawing/2014/main" val="4205243546"/>
                  </a:ext>
                </a:extLst>
              </a:tr>
              <a:tr h="370840">
                <a:tc>
                  <a:txBody>
                    <a:bodyPr/>
                    <a:lstStyle/>
                    <a:p>
                      <a:pPr algn="l" fontAlgn="b"/>
                      <a:r>
                        <a:rPr lang="en-US" sz="2400" b="1" i="0" u="none" strike="noStrike" dirty="0" err="1">
                          <a:solidFill>
                            <a:srgbClr val="5A5959"/>
                          </a:solidFill>
                          <a:effectLst/>
                          <a:latin typeface="+mn-lt"/>
                        </a:rPr>
                        <a:t>Kimbi</a:t>
                      </a:r>
                      <a:r>
                        <a:rPr lang="en-US" sz="2400" b="1" i="0" u="none" strike="noStrike" baseline="0" dirty="0">
                          <a:solidFill>
                            <a:srgbClr val="5A5959"/>
                          </a:solidFill>
                          <a:effectLst/>
                          <a:latin typeface="+mn-lt"/>
                        </a:rPr>
                        <a:t> </a:t>
                      </a:r>
                      <a:r>
                        <a:rPr lang="en-US" sz="2400" b="1" i="0" u="none" strike="noStrike" baseline="0" dirty="0" err="1">
                          <a:solidFill>
                            <a:srgbClr val="5A5959"/>
                          </a:solidFill>
                          <a:effectLst/>
                          <a:latin typeface="+mn-lt"/>
                        </a:rPr>
                        <a:t>L</a:t>
                      </a:r>
                      <a:r>
                        <a:rPr lang="en-US" sz="2400" b="1" i="0" u="none" strike="noStrike" dirty="0" err="1">
                          <a:solidFill>
                            <a:srgbClr val="5A5959"/>
                          </a:solidFill>
                          <a:effectLst/>
                          <a:latin typeface="+mn-lt"/>
                        </a:rPr>
                        <a:t>ulenge</a:t>
                      </a:r>
                      <a:endParaRPr lang="en-US" sz="2400" b="1" i="0" u="none" strike="noStrike" dirty="0">
                        <a:solidFill>
                          <a:srgbClr val="5A5959"/>
                        </a:solidFill>
                        <a:effectLst/>
                        <a:latin typeface="+mn-lt"/>
                      </a:endParaRPr>
                    </a:p>
                  </a:txBody>
                  <a:tcPr marR="7620" marT="7620" marB="0"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122</a:t>
                      </a:r>
                    </a:p>
                  </a:txBody>
                  <a:tcPr/>
                </a:tc>
                <a:tc>
                  <a:txBody>
                    <a:bodyPr/>
                    <a:lstStyle/>
                    <a:p>
                      <a:pPr algn="ctr"/>
                      <a:r>
                        <a:rPr lang="fr-FR" sz="2400" b="1" dirty="0">
                          <a:solidFill>
                            <a:srgbClr val="5A5959"/>
                          </a:solidFill>
                          <a:latin typeface="+mn-lt"/>
                        </a:rPr>
                        <a:t>68%</a:t>
                      </a:r>
                    </a:p>
                  </a:txBody>
                  <a:tcPr/>
                </a:tc>
                <a:extLst>
                  <a:ext uri="{0D108BD9-81ED-4DB2-BD59-A6C34878D82A}">
                    <a16:rowId xmlns:a16="http://schemas.microsoft.com/office/drawing/2014/main" val="565274458"/>
                  </a:ext>
                </a:extLst>
              </a:tr>
              <a:tr h="370840">
                <a:tc>
                  <a:txBody>
                    <a:bodyPr/>
                    <a:lstStyle/>
                    <a:p>
                      <a:pPr algn="l" fontAlgn="b"/>
                      <a:r>
                        <a:rPr lang="en-US" sz="2400" b="1" i="0" u="none" strike="noStrike" dirty="0" err="1">
                          <a:solidFill>
                            <a:srgbClr val="5A5959"/>
                          </a:solidFill>
                          <a:effectLst/>
                          <a:latin typeface="+mn-lt"/>
                        </a:rPr>
                        <a:t>Nundu</a:t>
                      </a:r>
                      <a:endParaRPr lang="en-US" sz="2400" b="1" i="0" u="none" strike="noStrike" dirty="0">
                        <a:solidFill>
                          <a:srgbClr val="5A5959"/>
                        </a:solidFill>
                        <a:effectLst/>
                        <a:latin typeface="+mn-lt"/>
                      </a:endParaRPr>
                    </a:p>
                  </a:txBody>
                  <a:tcPr marR="7620" marT="7620" marB="0"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104</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72%</a:t>
                      </a:r>
                    </a:p>
                  </a:txBody>
                  <a:tcPr/>
                </a:tc>
                <a:extLst>
                  <a:ext uri="{0D108BD9-81ED-4DB2-BD59-A6C34878D82A}">
                    <a16:rowId xmlns:a16="http://schemas.microsoft.com/office/drawing/2014/main" val="3284965137"/>
                  </a:ext>
                </a:extLst>
              </a:tr>
              <a:tr h="370840">
                <a:tc>
                  <a:txBody>
                    <a:bodyPr/>
                    <a:lstStyle/>
                    <a:p>
                      <a:pPr algn="l" fontAlgn="b"/>
                      <a:r>
                        <a:rPr lang="en-US" sz="2400" b="1" i="0" u="none" strike="noStrike" dirty="0" err="1">
                          <a:solidFill>
                            <a:srgbClr val="5A5959"/>
                          </a:solidFill>
                          <a:effectLst/>
                          <a:latin typeface="+mn-lt"/>
                        </a:rPr>
                        <a:t>Shabunda</a:t>
                      </a:r>
                      <a:endParaRPr lang="en-US" sz="2400" b="1" i="0" u="none" strike="noStrike" dirty="0">
                        <a:solidFill>
                          <a:srgbClr val="5A5959"/>
                        </a:solidFill>
                        <a:effectLst/>
                        <a:latin typeface="+mn-lt"/>
                      </a:endParaRPr>
                    </a:p>
                  </a:txBody>
                  <a:tcPr marR="7620" marT="7620" marB="0"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145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47%</a:t>
                      </a:r>
                    </a:p>
                  </a:txBody>
                  <a:tcPr/>
                </a:tc>
                <a:extLst>
                  <a:ext uri="{0D108BD9-81ED-4DB2-BD59-A6C34878D82A}">
                    <a16:rowId xmlns:a16="http://schemas.microsoft.com/office/drawing/2014/main" val="3557996909"/>
                  </a:ext>
                </a:extLst>
              </a:tr>
              <a:tr h="370840">
                <a:tc>
                  <a:txBody>
                    <a:bodyPr/>
                    <a:lstStyle/>
                    <a:p>
                      <a:pPr algn="l" fontAlgn="b"/>
                      <a:r>
                        <a:rPr lang="en-US" sz="2400" b="1" i="0" u="none" strike="noStrike" dirty="0" err="1">
                          <a:solidFill>
                            <a:srgbClr val="5A5959"/>
                          </a:solidFill>
                          <a:effectLst/>
                          <a:latin typeface="+mn-lt"/>
                        </a:rPr>
                        <a:t>Uvira</a:t>
                      </a:r>
                      <a:endParaRPr lang="en-US" sz="2400" b="1" i="0" u="none" strike="noStrike" dirty="0">
                        <a:solidFill>
                          <a:srgbClr val="5A5959"/>
                        </a:solidFill>
                        <a:effectLst/>
                        <a:latin typeface="+mn-lt"/>
                      </a:endParaRPr>
                    </a:p>
                  </a:txBody>
                  <a:tcPr marR="7620" marT="7620" marB="0"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302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98%</a:t>
                      </a:r>
                    </a:p>
                  </a:txBody>
                  <a:tcPr/>
                </a:tc>
                <a:extLst>
                  <a:ext uri="{0D108BD9-81ED-4DB2-BD59-A6C34878D82A}">
                    <a16:rowId xmlns:a16="http://schemas.microsoft.com/office/drawing/2014/main" val="429674381"/>
                  </a:ext>
                </a:extLst>
              </a:tr>
            </a:tbl>
          </a:graphicData>
        </a:graphic>
      </p:graphicFrame>
      <p:sp>
        <p:nvSpPr>
          <p:cNvPr id="3" name="TextBox 2"/>
          <p:cNvSpPr txBox="1"/>
          <p:nvPr/>
        </p:nvSpPr>
        <p:spPr>
          <a:xfrm>
            <a:off x="232863" y="833941"/>
            <a:ext cx="8056372" cy="1200329"/>
          </a:xfrm>
          <a:prstGeom prst="rect">
            <a:avLst/>
          </a:prstGeom>
          <a:noFill/>
        </p:spPr>
        <p:txBody>
          <a:bodyPr wrap="square" rtlCol="0">
            <a:spAutoFit/>
          </a:bodyPr>
          <a:lstStyle/>
          <a:p>
            <a:r>
              <a:rPr lang="fr-FR" sz="2400" b="1" dirty="0">
                <a:solidFill>
                  <a:srgbClr val="5A5959"/>
                </a:solidFill>
              </a:rPr>
              <a:t>Proportion de villages dans lesquels les populations peuvent actuellement accéder au réseau de téléphonie mobile (à moins de 30 minutes de marche) selon les IC, par Zone de santé : </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35855573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755" y="174170"/>
            <a:ext cx="7947718" cy="673028"/>
          </a:xfrm>
        </p:spPr>
        <p:txBody>
          <a:bodyPr>
            <a:normAutofit/>
          </a:bodyPr>
          <a:lstStyle/>
          <a:p>
            <a:r>
              <a:rPr lang="fr-FR" sz="3600" b="0" noProof="0" dirty="0"/>
              <a:t>Accès services financiers</a:t>
            </a:r>
          </a:p>
        </p:txBody>
      </p:sp>
      <p:sp>
        <p:nvSpPr>
          <p:cNvPr id="3" name="TextBox 2"/>
          <p:cNvSpPr txBox="1"/>
          <p:nvPr/>
        </p:nvSpPr>
        <p:spPr>
          <a:xfrm>
            <a:off x="292341" y="767781"/>
            <a:ext cx="8055244" cy="830997"/>
          </a:xfrm>
          <a:prstGeom prst="rect">
            <a:avLst/>
          </a:prstGeom>
          <a:noFill/>
        </p:spPr>
        <p:txBody>
          <a:bodyPr wrap="square" rtlCol="0">
            <a:spAutoFit/>
          </a:bodyPr>
          <a:lstStyle/>
          <a:p>
            <a:r>
              <a:rPr lang="fr-FR" sz="2400" b="1" dirty="0">
                <a:solidFill>
                  <a:srgbClr val="5A5959"/>
                </a:solidFill>
              </a:rPr>
              <a:t>Façons principales pour les populations d'envoyer et de recevoir de l'argent selon les IC, par Zone de santé : </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graphicFrame>
        <p:nvGraphicFramePr>
          <p:cNvPr id="11" name="Content Placeholder 10"/>
          <p:cNvGraphicFramePr>
            <a:graphicFrameLocks noGrp="1"/>
          </p:cNvGraphicFramePr>
          <p:nvPr>
            <p:ph idx="1"/>
            <p:extLst>
              <p:ext uri="{D42A27DB-BD31-4B8C-83A1-F6EECF244321}">
                <p14:modId xmlns:p14="http://schemas.microsoft.com/office/powerpoint/2010/main" val="4181380634"/>
              </p:ext>
            </p:extLst>
          </p:nvPr>
        </p:nvGraphicFramePr>
        <p:xfrm>
          <a:off x="286603" y="1598780"/>
          <a:ext cx="8191477" cy="5040558"/>
        </p:xfrm>
        <a:graphic>
          <a:graphicData uri="http://schemas.openxmlformats.org/drawingml/2006/table">
            <a:tbl>
              <a:tblPr/>
              <a:tblGrid>
                <a:gridCol w="1800614">
                  <a:extLst>
                    <a:ext uri="{9D8B030D-6E8A-4147-A177-3AD203B41FA5}">
                      <a16:colId xmlns:a16="http://schemas.microsoft.com/office/drawing/2014/main" val="3831608906"/>
                    </a:ext>
                  </a:extLst>
                </a:gridCol>
                <a:gridCol w="894522">
                  <a:extLst>
                    <a:ext uri="{9D8B030D-6E8A-4147-A177-3AD203B41FA5}">
                      <a16:colId xmlns:a16="http://schemas.microsoft.com/office/drawing/2014/main" val="3744910676"/>
                    </a:ext>
                  </a:extLst>
                </a:gridCol>
                <a:gridCol w="864704">
                  <a:extLst>
                    <a:ext uri="{9D8B030D-6E8A-4147-A177-3AD203B41FA5}">
                      <a16:colId xmlns:a16="http://schemas.microsoft.com/office/drawing/2014/main" val="2425158782"/>
                    </a:ext>
                  </a:extLst>
                </a:gridCol>
                <a:gridCol w="606287">
                  <a:extLst>
                    <a:ext uri="{9D8B030D-6E8A-4147-A177-3AD203B41FA5}">
                      <a16:colId xmlns:a16="http://schemas.microsoft.com/office/drawing/2014/main" val="3609213870"/>
                    </a:ext>
                  </a:extLst>
                </a:gridCol>
                <a:gridCol w="711054">
                  <a:extLst>
                    <a:ext uri="{9D8B030D-6E8A-4147-A177-3AD203B41FA5}">
                      <a16:colId xmlns:a16="http://schemas.microsoft.com/office/drawing/2014/main" val="2489122776"/>
                    </a:ext>
                  </a:extLst>
                </a:gridCol>
                <a:gridCol w="828574">
                  <a:extLst>
                    <a:ext uri="{9D8B030D-6E8A-4147-A177-3AD203B41FA5}">
                      <a16:colId xmlns:a16="http://schemas.microsoft.com/office/drawing/2014/main" val="919995111"/>
                    </a:ext>
                  </a:extLst>
                </a:gridCol>
                <a:gridCol w="756312">
                  <a:extLst>
                    <a:ext uri="{9D8B030D-6E8A-4147-A177-3AD203B41FA5}">
                      <a16:colId xmlns:a16="http://schemas.microsoft.com/office/drawing/2014/main" val="1711406025"/>
                    </a:ext>
                  </a:extLst>
                </a:gridCol>
                <a:gridCol w="1093304">
                  <a:extLst>
                    <a:ext uri="{9D8B030D-6E8A-4147-A177-3AD203B41FA5}">
                      <a16:colId xmlns:a16="http://schemas.microsoft.com/office/drawing/2014/main" val="2565139648"/>
                    </a:ext>
                  </a:extLst>
                </a:gridCol>
                <a:gridCol w="636106">
                  <a:extLst>
                    <a:ext uri="{9D8B030D-6E8A-4147-A177-3AD203B41FA5}">
                      <a16:colId xmlns:a16="http://schemas.microsoft.com/office/drawing/2014/main" val="1286064467"/>
                    </a:ext>
                  </a:extLst>
                </a:gridCol>
              </a:tblGrid>
              <a:tr h="776894">
                <a:tc>
                  <a:txBody>
                    <a:bodyPr/>
                    <a:lstStyle/>
                    <a:p>
                      <a:pPr algn="l" fontAlgn="b"/>
                      <a:endParaRPr lang="en-US" sz="2000" b="1" i="0" u="none" strike="noStrike" dirty="0">
                        <a:solidFill>
                          <a:srgbClr val="000000"/>
                        </a:solidFill>
                        <a:effectLst/>
                        <a:latin typeface="+mn-lt"/>
                      </a:endParaRPr>
                    </a:p>
                  </a:txBody>
                  <a:tcPr marL="7620" marR="7620" marT="7620" marB="0" anchor="b">
                    <a:lnL>
                      <a:noFill/>
                    </a:lnL>
                    <a:lnR>
                      <a:noFill/>
                    </a:lnR>
                    <a:lnT>
                      <a:noFill/>
                    </a:lnT>
                    <a:lnB>
                      <a:noFill/>
                    </a:lnB>
                  </a:tcPr>
                </a:tc>
                <a:tc>
                  <a:txBody>
                    <a:bodyPr/>
                    <a:lstStyle/>
                    <a:p>
                      <a:pPr algn="ctr" fontAlgn="b"/>
                      <a:r>
                        <a:rPr lang="en-US" sz="2000" b="1" i="0" u="none" strike="noStrike" dirty="0" err="1">
                          <a:solidFill>
                            <a:srgbClr val="5A5959"/>
                          </a:solidFill>
                          <a:effectLst/>
                          <a:latin typeface="+mn-lt"/>
                        </a:rPr>
                        <a:t>Kabam</a:t>
                      </a:r>
                      <a:r>
                        <a:rPr lang="en-US" sz="2000" b="1" i="0" u="none" strike="noStrike" dirty="0">
                          <a:solidFill>
                            <a:srgbClr val="5A5959"/>
                          </a:solidFill>
                          <a:effectLst/>
                          <a:latin typeface="+mn-lt"/>
                        </a:rPr>
                        <a:t>.</a:t>
                      </a:r>
                    </a:p>
                  </a:txBody>
                  <a:tcPr marL="7620" marR="7620" marT="7620" marB="0" anchor="ctr">
                    <a:lnL>
                      <a:noFill/>
                    </a:lnL>
                    <a:lnR>
                      <a:noFill/>
                    </a:lnR>
                    <a:lnT>
                      <a:noFill/>
                    </a:lnT>
                    <a:lnB>
                      <a:noFill/>
                    </a:lnB>
                  </a:tcPr>
                </a:tc>
                <a:tc>
                  <a:txBody>
                    <a:bodyPr/>
                    <a:lstStyle/>
                    <a:p>
                      <a:pPr algn="ctr" fontAlgn="b"/>
                      <a:r>
                        <a:rPr lang="en-US" sz="2000" b="1" i="0" u="none" strike="noStrike" dirty="0" err="1">
                          <a:solidFill>
                            <a:srgbClr val="5A5959"/>
                          </a:solidFill>
                          <a:effectLst/>
                          <a:latin typeface="+mn-lt"/>
                        </a:rPr>
                        <a:t>Sarama</a:t>
                      </a:r>
                      <a:r>
                        <a:rPr lang="en-US" sz="2000" b="1" i="0" u="none" strike="noStrike" dirty="0">
                          <a:solidFill>
                            <a:srgbClr val="5A5959"/>
                          </a:solidFill>
                          <a:effectLst/>
                          <a:latin typeface="+mn-lt"/>
                        </a:rPr>
                        <a:t>.</a:t>
                      </a:r>
                    </a:p>
                  </a:txBody>
                  <a:tcPr marL="7620" marR="7620" marT="7620" marB="0" anchor="ctr">
                    <a:lnL>
                      <a:noFill/>
                    </a:lnL>
                    <a:lnR>
                      <a:noFill/>
                    </a:lnR>
                    <a:lnT>
                      <a:noFill/>
                    </a:lnT>
                    <a:lnB>
                      <a:noFill/>
                    </a:lnB>
                  </a:tcPr>
                </a:tc>
                <a:tc>
                  <a:txBody>
                    <a:bodyPr/>
                    <a:lstStyle/>
                    <a:p>
                      <a:pPr algn="ctr" fontAlgn="b"/>
                      <a:r>
                        <a:rPr lang="en-US" sz="2000" b="1" i="0" u="none" strike="noStrike" dirty="0" err="1">
                          <a:solidFill>
                            <a:srgbClr val="5A5959"/>
                          </a:solidFill>
                          <a:effectLst/>
                          <a:latin typeface="+mn-lt"/>
                        </a:rPr>
                        <a:t>Fizi</a:t>
                      </a:r>
                      <a:endParaRPr lang="en-US" sz="20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ctr" fontAlgn="b"/>
                      <a:r>
                        <a:rPr lang="en-US" sz="2000" b="1" i="0" u="none" strike="noStrike" dirty="0" err="1">
                          <a:solidFill>
                            <a:srgbClr val="5A5959"/>
                          </a:solidFill>
                          <a:effectLst/>
                          <a:latin typeface="+mn-lt"/>
                        </a:rPr>
                        <a:t>Kalehe</a:t>
                      </a:r>
                      <a:endParaRPr lang="en-US" sz="20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ctr" fontAlgn="b"/>
                      <a:r>
                        <a:rPr lang="en-US" sz="2000" b="1" i="0" u="none" strike="noStrike" dirty="0" err="1">
                          <a:solidFill>
                            <a:srgbClr val="5A5959"/>
                          </a:solidFill>
                          <a:effectLst/>
                          <a:latin typeface="+mn-lt"/>
                        </a:rPr>
                        <a:t>Kimbi</a:t>
                      </a:r>
                      <a:r>
                        <a:rPr lang="en-US" sz="2000" b="1" i="0" u="none" strike="noStrike" dirty="0">
                          <a:solidFill>
                            <a:srgbClr val="5A5959"/>
                          </a:solidFill>
                          <a:effectLst/>
                          <a:latin typeface="+mn-lt"/>
                        </a:rPr>
                        <a:t> </a:t>
                      </a:r>
                      <a:r>
                        <a:rPr lang="en-US" sz="2000" b="1" i="0" u="none" strike="noStrike" dirty="0" err="1">
                          <a:solidFill>
                            <a:srgbClr val="5A5959"/>
                          </a:solidFill>
                          <a:effectLst/>
                          <a:latin typeface="+mn-lt"/>
                        </a:rPr>
                        <a:t>Lulenge</a:t>
                      </a:r>
                      <a:endParaRPr lang="en-US" sz="20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ctr" fontAlgn="b"/>
                      <a:r>
                        <a:rPr lang="en-US" sz="2000" b="1" i="0" u="none" strike="noStrike" dirty="0" err="1">
                          <a:solidFill>
                            <a:srgbClr val="5A5959"/>
                          </a:solidFill>
                          <a:effectLst/>
                          <a:latin typeface="+mn-lt"/>
                        </a:rPr>
                        <a:t>Nundu</a:t>
                      </a:r>
                      <a:endParaRPr lang="en-US" sz="20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ctr" fontAlgn="b"/>
                      <a:r>
                        <a:rPr lang="en-US" sz="2000" b="1" i="0" u="none" strike="noStrike" dirty="0" err="1">
                          <a:solidFill>
                            <a:srgbClr val="5A5959"/>
                          </a:solidFill>
                          <a:effectLst/>
                          <a:latin typeface="+mn-lt"/>
                        </a:rPr>
                        <a:t>Shabunda</a:t>
                      </a:r>
                      <a:endParaRPr lang="en-US" sz="20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ctr" fontAlgn="b"/>
                      <a:r>
                        <a:rPr lang="en-US" sz="2000" b="1" i="0" u="none" strike="noStrike" dirty="0" err="1">
                          <a:solidFill>
                            <a:srgbClr val="5A5959"/>
                          </a:solidFill>
                          <a:effectLst/>
                          <a:latin typeface="+mn-lt"/>
                        </a:rPr>
                        <a:t>Uvira</a:t>
                      </a:r>
                      <a:endParaRPr lang="en-US" sz="2000" b="1" i="0" u="none" strike="noStrike" dirty="0">
                        <a:solidFill>
                          <a:srgbClr val="5A5959"/>
                        </a:solidFill>
                        <a:effectLst/>
                        <a:latin typeface="+mn-lt"/>
                      </a:endParaRPr>
                    </a:p>
                  </a:txBody>
                  <a:tcPr marL="7620" marR="7620" marT="7620" marB="0" anchor="ctr">
                    <a:lnL>
                      <a:noFill/>
                    </a:lnL>
                    <a:lnR>
                      <a:noFill/>
                    </a:lnR>
                    <a:lnT>
                      <a:noFill/>
                    </a:lnT>
                    <a:lnB>
                      <a:noFill/>
                    </a:lnB>
                  </a:tcPr>
                </a:tc>
                <a:extLst>
                  <a:ext uri="{0D108BD9-81ED-4DB2-BD59-A6C34878D82A}">
                    <a16:rowId xmlns:a16="http://schemas.microsoft.com/office/drawing/2014/main" val="3670781421"/>
                  </a:ext>
                </a:extLst>
              </a:tr>
              <a:tr h="620169">
                <a:tc>
                  <a:txBody>
                    <a:bodyPr/>
                    <a:lstStyle/>
                    <a:p>
                      <a:pPr algn="ctr" fontAlgn="b"/>
                      <a:r>
                        <a:rPr lang="en-US" sz="2000" b="1" i="0" u="none" strike="noStrike" dirty="0" err="1">
                          <a:solidFill>
                            <a:srgbClr val="5A5959"/>
                          </a:solidFill>
                          <a:effectLst/>
                          <a:latin typeface="+mn-lt"/>
                        </a:rPr>
                        <a:t>Agence</a:t>
                      </a:r>
                      <a:r>
                        <a:rPr lang="en-US" sz="2000" b="1" i="0" u="none" strike="noStrike" dirty="0">
                          <a:solidFill>
                            <a:srgbClr val="5A5959"/>
                          </a:solidFill>
                          <a:effectLst/>
                          <a:latin typeface="+mn-lt"/>
                        </a:rPr>
                        <a:t> de micro-finance</a:t>
                      </a:r>
                    </a:p>
                  </a:txBody>
                  <a:tcPr marL="7620" marR="7620" marT="7620" marB="0" anchor="ctr">
                    <a:lnL>
                      <a:noFill/>
                    </a:lnL>
                    <a:lnR>
                      <a:noFill/>
                    </a:lnR>
                    <a:lnT>
                      <a:noFill/>
                    </a:lnT>
                    <a:lnB>
                      <a:noFill/>
                    </a:lnB>
                  </a:tcPr>
                </a:tc>
                <a:tc>
                  <a:txBody>
                    <a:bodyPr/>
                    <a:lstStyle/>
                    <a:p>
                      <a:pPr algn="r" fontAlgn="b"/>
                      <a:r>
                        <a:rPr lang="en-US" sz="2000" b="0" i="0" u="none" strike="noStrike" dirty="0">
                          <a:solidFill>
                            <a:srgbClr val="00000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89%</a:t>
                      </a:r>
                    </a:p>
                  </a:txBody>
                  <a:tcPr marL="7620" marR="7620" marT="7620" marB="0" anchor="b">
                    <a:lnL>
                      <a:noFill/>
                    </a:lnL>
                    <a:lnR>
                      <a:noFill/>
                    </a:lnR>
                    <a:lnT>
                      <a:noFill/>
                    </a:lnT>
                    <a:lnB>
                      <a:noFill/>
                    </a:lnB>
                    <a:solidFill>
                      <a:srgbClr val="F06768"/>
                    </a:solidFill>
                  </a:tcPr>
                </a:tc>
                <a:tc>
                  <a:txBody>
                    <a:bodyPr/>
                    <a:lstStyle/>
                    <a:p>
                      <a:pPr algn="r" fontAlgn="b"/>
                      <a:r>
                        <a:rPr lang="en-US" sz="2000" b="0" i="0" u="none" strike="noStrike">
                          <a:solidFill>
                            <a:srgbClr val="00000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17%</a:t>
                      </a:r>
                    </a:p>
                  </a:txBody>
                  <a:tcPr marL="7620" marR="7620" marT="7620" marB="0" anchor="b">
                    <a:lnL>
                      <a:noFill/>
                    </a:lnL>
                    <a:lnR>
                      <a:noFill/>
                    </a:lnR>
                    <a:lnT>
                      <a:noFill/>
                    </a:lnT>
                    <a:lnB>
                      <a:noFill/>
                    </a:lnB>
                    <a:solidFill>
                      <a:srgbClr val="F9C5C5"/>
                    </a:solidFill>
                  </a:tcPr>
                </a:tc>
                <a:tc>
                  <a:txBody>
                    <a:bodyPr/>
                    <a:lstStyle/>
                    <a:p>
                      <a:pPr algn="r" fontAlgn="b"/>
                      <a:r>
                        <a:rPr lang="en-US" sz="2000" b="0" i="0" u="none" strike="noStrike" dirty="0">
                          <a:solidFill>
                            <a:srgbClr val="00000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5%</a:t>
                      </a:r>
                    </a:p>
                  </a:txBody>
                  <a:tcPr marL="7620" marR="7620" marT="7620" marB="0" anchor="b">
                    <a:lnL>
                      <a:noFill/>
                    </a:lnL>
                    <a:lnR>
                      <a:noFill/>
                    </a:lnR>
                    <a:lnT>
                      <a:noFill/>
                    </a:lnT>
                    <a:lnB>
                      <a:noFill/>
                    </a:lnB>
                    <a:solidFill>
                      <a:srgbClr val="FBD4D4"/>
                    </a:solidFill>
                  </a:tcPr>
                </a:tc>
                <a:tc>
                  <a:txBody>
                    <a:bodyPr/>
                    <a:lstStyle/>
                    <a:p>
                      <a:pPr algn="r" fontAlgn="b"/>
                      <a:r>
                        <a:rPr lang="en-US" sz="2000" b="0" i="0" u="none" strike="noStrike">
                          <a:solidFill>
                            <a:srgbClr val="000000"/>
                          </a:solidFill>
                          <a:effectLst/>
                          <a:latin typeface="+mn-lt"/>
                        </a:rPr>
                        <a:t>25%</a:t>
                      </a:r>
                    </a:p>
                  </a:txBody>
                  <a:tcPr marL="7620" marR="7620" marT="7620" marB="0" anchor="b">
                    <a:lnL>
                      <a:noFill/>
                    </a:lnL>
                    <a:lnR>
                      <a:noFill/>
                    </a:lnR>
                    <a:lnT>
                      <a:noFill/>
                    </a:lnT>
                    <a:lnB>
                      <a:noFill/>
                    </a:lnB>
                    <a:solidFill>
                      <a:srgbClr val="F8BABA"/>
                    </a:solidFill>
                  </a:tcPr>
                </a:tc>
                <a:extLst>
                  <a:ext uri="{0D108BD9-81ED-4DB2-BD59-A6C34878D82A}">
                    <a16:rowId xmlns:a16="http://schemas.microsoft.com/office/drawing/2014/main" val="1577444152"/>
                  </a:ext>
                </a:extLst>
              </a:tr>
              <a:tr h="620169">
                <a:tc>
                  <a:txBody>
                    <a:bodyPr/>
                    <a:lstStyle/>
                    <a:p>
                      <a:pPr algn="ctr" fontAlgn="b"/>
                      <a:r>
                        <a:rPr lang="en-US" sz="2000" b="1" i="0" u="none" strike="noStrike" dirty="0" err="1">
                          <a:solidFill>
                            <a:srgbClr val="5A5959"/>
                          </a:solidFill>
                          <a:effectLst/>
                          <a:latin typeface="+mn-lt"/>
                        </a:rPr>
                        <a:t>Aucune</a:t>
                      </a:r>
                      <a:endParaRPr lang="en-US" sz="20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r" fontAlgn="b"/>
                      <a:r>
                        <a:rPr lang="en-US" sz="2000" b="0" i="0" u="none" strike="noStrike" dirty="0">
                          <a:solidFill>
                            <a:srgbClr val="000000"/>
                          </a:solidFill>
                          <a:effectLst/>
                          <a:latin typeface="+mn-lt"/>
                        </a:rPr>
                        <a:t>54%</a:t>
                      </a:r>
                    </a:p>
                  </a:txBody>
                  <a:tcPr marL="7620" marR="7620" marT="7620" marB="0" anchor="b">
                    <a:lnL>
                      <a:noFill/>
                    </a:lnL>
                    <a:lnR>
                      <a:noFill/>
                    </a:lnR>
                    <a:lnT>
                      <a:noFill/>
                    </a:lnT>
                    <a:lnB>
                      <a:noFill/>
                    </a:lnB>
                    <a:solidFill>
                      <a:srgbClr val="F49495"/>
                    </a:solidFill>
                  </a:tcPr>
                </a:tc>
                <a:tc>
                  <a:txBody>
                    <a:bodyPr/>
                    <a:lstStyle/>
                    <a:p>
                      <a:pPr algn="r" fontAlgn="b"/>
                      <a:r>
                        <a:rPr lang="en-US" sz="2000" b="0" i="0" u="none" strike="noStrike" dirty="0">
                          <a:solidFill>
                            <a:srgbClr val="00000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15%</a:t>
                      </a:r>
                    </a:p>
                  </a:txBody>
                  <a:tcPr marL="7620" marR="7620" marT="7620" marB="0" anchor="b">
                    <a:lnL>
                      <a:noFill/>
                    </a:lnL>
                    <a:lnR>
                      <a:noFill/>
                    </a:lnR>
                    <a:lnT>
                      <a:noFill/>
                    </a:lnT>
                    <a:lnB>
                      <a:noFill/>
                    </a:lnB>
                    <a:solidFill>
                      <a:srgbClr val="FAC7C7"/>
                    </a:solidFill>
                  </a:tcPr>
                </a:tc>
                <a:tc>
                  <a:txBody>
                    <a:bodyPr/>
                    <a:lstStyle/>
                    <a:p>
                      <a:pPr algn="r" fontAlgn="b"/>
                      <a:r>
                        <a:rPr lang="en-US" sz="2000" b="0" i="0" u="none" strike="noStrike" dirty="0">
                          <a:solidFill>
                            <a:srgbClr val="00000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24%</a:t>
                      </a:r>
                    </a:p>
                  </a:txBody>
                  <a:tcPr marL="7620" marR="7620" marT="7620" marB="0" anchor="b">
                    <a:lnL>
                      <a:noFill/>
                    </a:lnL>
                    <a:lnR>
                      <a:noFill/>
                    </a:lnR>
                    <a:lnT>
                      <a:noFill/>
                    </a:lnT>
                    <a:lnB>
                      <a:noFill/>
                    </a:lnB>
                    <a:solidFill>
                      <a:srgbClr val="F8BCBC"/>
                    </a:solidFill>
                  </a:tcPr>
                </a:tc>
                <a:tc>
                  <a:txBody>
                    <a:bodyPr/>
                    <a:lstStyle/>
                    <a:p>
                      <a:pPr algn="r" fontAlgn="b"/>
                      <a:r>
                        <a:rPr lang="en-US" sz="2000" b="0" i="0" u="none" strike="noStrike">
                          <a:solidFill>
                            <a:srgbClr val="000000"/>
                          </a:solidFill>
                          <a:effectLst/>
                          <a:latin typeface="+mn-lt"/>
                        </a:rPr>
                        <a:t>39%</a:t>
                      </a:r>
                    </a:p>
                  </a:txBody>
                  <a:tcPr marL="7620" marR="7620" marT="7620" marB="0" anchor="b">
                    <a:lnL>
                      <a:noFill/>
                    </a:lnL>
                    <a:lnR>
                      <a:noFill/>
                    </a:lnR>
                    <a:lnT>
                      <a:noFill/>
                    </a:lnT>
                    <a:lnB>
                      <a:noFill/>
                    </a:lnB>
                    <a:solidFill>
                      <a:srgbClr val="F6A8A8"/>
                    </a:solidFill>
                  </a:tcPr>
                </a:tc>
                <a:tc>
                  <a:txBody>
                    <a:bodyPr/>
                    <a:lstStyle/>
                    <a:p>
                      <a:pPr algn="r" fontAlgn="b"/>
                      <a:r>
                        <a:rPr lang="en-US" sz="2000" b="0" i="0" u="none" strike="noStrike" dirty="0">
                          <a:solidFill>
                            <a:srgbClr val="000000"/>
                          </a:solidFill>
                          <a:effectLst/>
                          <a:latin typeface="+mn-lt"/>
                        </a:rPr>
                        <a:t>75%</a:t>
                      </a:r>
                    </a:p>
                  </a:txBody>
                  <a:tcPr marL="7620" marR="7620" marT="7620" marB="0" anchor="b">
                    <a:lnL>
                      <a:noFill/>
                    </a:lnL>
                    <a:lnR>
                      <a:noFill/>
                    </a:lnR>
                    <a:lnT>
                      <a:noFill/>
                    </a:lnT>
                    <a:lnB>
                      <a:noFill/>
                    </a:lnB>
                    <a:solidFill>
                      <a:srgbClr val="F2797A"/>
                    </a:solidFill>
                  </a:tcPr>
                </a:tc>
                <a:tc>
                  <a:txBody>
                    <a:bodyPr/>
                    <a:lstStyle/>
                    <a:p>
                      <a:pPr algn="r" fontAlgn="b"/>
                      <a:r>
                        <a:rPr lang="en-US" sz="2000" b="0" i="0" u="none" strike="noStrike">
                          <a:solidFill>
                            <a:srgbClr val="000000"/>
                          </a:solidFill>
                          <a:effectLst/>
                          <a:latin typeface="+mn-lt"/>
                        </a:rPr>
                        <a:t>5%</a:t>
                      </a:r>
                    </a:p>
                  </a:txBody>
                  <a:tcPr marL="7620" marR="7620" marT="7620" marB="0" anchor="b">
                    <a:lnL>
                      <a:noFill/>
                    </a:lnL>
                    <a:lnR>
                      <a:noFill/>
                    </a:lnR>
                    <a:lnT>
                      <a:noFill/>
                    </a:lnT>
                    <a:lnB>
                      <a:noFill/>
                    </a:lnB>
                    <a:solidFill>
                      <a:srgbClr val="FBD4D4"/>
                    </a:solidFill>
                  </a:tcPr>
                </a:tc>
                <a:extLst>
                  <a:ext uri="{0D108BD9-81ED-4DB2-BD59-A6C34878D82A}">
                    <a16:rowId xmlns:a16="http://schemas.microsoft.com/office/drawing/2014/main" val="1462681053"/>
                  </a:ext>
                </a:extLst>
              </a:tr>
              <a:tr h="620169">
                <a:tc>
                  <a:txBody>
                    <a:bodyPr/>
                    <a:lstStyle/>
                    <a:p>
                      <a:pPr algn="ctr" fontAlgn="b"/>
                      <a:r>
                        <a:rPr lang="en-US" sz="2000" b="1" i="0" u="none" strike="noStrike" dirty="0" err="1">
                          <a:solidFill>
                            <a:srgbClr val="5A5959"/>
                          </a:solidFill>
                          <a:effectLst/>
                          <a:latin typeface="+mn-lt"/>
                        </a:rPr>
                        <a:t>Banques</a:t>
                      </a:r>
                      <a:endParaRPr lang="en-US" sz="20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r" fontAlgn="b"/>
                      <a:r>
                        <a:rPr lang="en-US" sz="2000" b="0" i="0" u="none" strike="noStrike" dirty="0">
                          <a:solidFill>
                            <a:srgbClr val="00000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15%</a:t>
                      </a:r>
                    </a:p>
                  </a:txBody>
                  <a:tcPr marL="7620" marR="7620" marT="7620" marB="0" anchor="b">
                    <a:lnL>
                      <a:noFill/>
                    </a:lnL>
                    <a:lnR>
                      <a:noFill/>
                    </a:lnR>
                    <a:lnT>
                      <a:noFill/>
                    </a:lnT>
                    <a:lnB>
                      <a:noFill/>
                    </a:lnB>
                    <a:solidFill>
                      <a:srgbClr val="FAC7C7"/>
                    </a:solidFill>
                  </a:tcPr>
                </a:tc>
                <a:extLst>
                  <a:ext uri="{0D108BD9-81ED-4DB2-BD59-A6C34878D82A}">
                    <a16:rowId xmlns:a16="http://schemas.microsoft.com/office/drawing/2014/main" val="1690597372"/>
                  </a:ext>
                </a:extLst>
              </a:tr>
              <a:tr h="620169">
                <a:tc>
                  <a:txBody>
                    <a:bodyPr/>
                    <a:lstStyle/>
                    <a:p>
                      <a:pPr algn="ctr" fontAlgn="b"/>
                      <a:r>
                        <a:rPr lang="en-US" sz="2000" b="1" i="0" u="none" strike="noStrike" dirty="0" err="1">
                          <a:solidFill>
                            <a:srgbClr val="5A5959"/>
                          </a:solidFill>
                          <a:effectLst/>
                          <a:latin typeface="+mn-lt"/>
                        </a:rPr>
                        <a:t>Commercant</a:t>
                      </a:r>
                      <a:endParaRPr lang="en-US" sz="2000" b="1" i="0" u="none" strike="noStrike" dirty="0">
                        <a:solidFill>
                          <a:srgbClr val="5A5959"/>
                        </a:solidFill>
                        <a:effectLst/>
                        <a:latin typeface="+mn-lt"/>
                      </a:endParaRPr>
                    </a:p>
                  </a:txBody>
                  <a:tcPr marL="7620" marR="7620" marT="7620" marB="0" anchor="ctr">
                    <a:lnL>
                      <a:noFill/>
                    </a:lnL>
                    <a:lnR>
                      <a:noFill/>
                    </a:lnR>
                    <a:lnT>
                      <a:noFill/>
                    </a:lnT>
                    <a:lnB>
                      <a:noFill/>
                    </a:lnB>
                  </a:tcPr>
                </a:tc>
                <a:tc>
                  <a:txBody>
                    <a:bodyPr/>
                    <a:lstStyle/>
                    <a:p>
                      <a:pPr algn="r" fontAlgn="b"/>
                      <a:r>
                        <a:rPr lang="en-US" sz="2000" b="0" i="0" u="none" strike="noStrike" dirty="0">
                          <a:solidFill>
                            <a:srgbClr val="000000"/>
                          </a:solidFill>
                          <a:effectLst/>
                          <a:latin typeface="+mn-lt"/>
                        </a:rPr>
                        <a:t>15%</a:t>
                      </a:r>
                    </a:p>
                  </a:txBody>
                  <a:tcPr marL="7620" marR="7620" marT="7620" marB="0" anchor="b">
                    <a:lnL>
                      <a:noFill/>
                    </a:lnL>
                    <a:lnR>
                      <a:noFill/>
                    </a:lnR>
                    <a:lnT>
                      <a:noFill/>
                    </a:lnT>
                    <a:lnB>
                      <a:noFill/>
                    </a:lnB>
                    <a:solidFill>
                      <a:srgbClr val="F9C6C7"/>
                    </a:solidFill>
                  </a:tcPr>
                </a:tc>
                <a:tc>
                  <a:txBody>
                    <a:bodyPr/>
                    <a:lstStyle/>
                    <a:p>
                      <a:pPr algn="r" fontAlgn="b"/>
                      <a:r>
                        <a:rPr lang="en-US" sz="2000" b="0" i="0" u="none" strike="noStrike" dirty="0">
                          <a:solidFill>
                            <a:srgbClr val="000000"/>
                          </a:solidFill>
                          <a:effectLst/>
                          <a:latin typeface="+mn-lt"/>
                        </a:rPr>
                        <a:t>6%</a:t>
                      </a:r>
                    </a:p>
                  </a:txBody>
                  <a:tcPr marL="7620" marR="7620" marT="7620" marB="0" anchor="b">
                    <a:lnL>
                      <a:noFill/>
                    </a:lnL>
                    <a:lnR>
                      <a:noFill/>
                    </a:lnR>
                    <a:lnT>
                      <a:noFill/>
                    </a:lnT>
                    <a:lnB>
                      <a:noFill/>
                    </a:lnB>
                    <a:solidFill>
                      <a:srgbClr val="FBD3D3"/>
                    </a:solidFill>
                  </a:tcPr>
                </a:tc>
                <a:tc>
                  <a:txBody>
                    <a:bodyPr/>
                    <a:lstStyle/>
                    <a:p>
                      <a:pPr algn="r" fontAlgn="b"/>
                      <a:r>
                        <a:rPr lang="en-US" sz="2000" b="0" i="0" u="none" strike="noStrike" dirty="0">
                          <a:solidFill>
                            <a:srgbClr val="000000"/>
                          </a:solidFill>
                          <a:effectLst/>
                          <a:latin typeface="+mn-lt"/>
                        </a:rPr>
                        <a:t>25%</a:t>
                      </a:r>
                    </a:p>
                  </a:txBody>
                  <a:tcPr marL="7620" marR="7620" marT="7620" marB="0" anchor="b">
                    <a:lnL>
                      <a:noFill/>
                    </a:lnL>
                    <a:lnR>
                      <a:noFill/>
                    </a:lnR>
                    <a:lnT>
                      <a:noFill/>
                    </a:lnT>
                    <a:lnB>
                      <a:noFill/>
                    </a:lnB>
                    <a:solidFill>
                      <a:srgbClr val="F8BABA"/>
                    </a:solidFill>
                  </a:tcPr>
                </a:tc>
                <a:tc>
                  <a:txBody>
                    <a:bodyPr/>
                    <a:lstStyle/>
                    <a:p>
                      <a:pPr algn="r" fontAlgn="b"/>
                      <a:r>
                        <a:rPr lang="en-US" sz="2000" b="0" i="0" u="none" strike="noStrike" dirty="0">
                          <a:solidFill>
                            <a:srgbClr val="000000"/>
                          </a:solidFill>
                          <a:effectLst/>
                          <a:latin typeface="+mn-lt"/>
                        </a:rPr>
                        <a:t>25%</a:t>
                      </a:r>
                    </a:p>
                  </a:txBody>
                  <a:tcPr marL="7620" marR="7620" marT="7620" marB="0" anchor="b">
                    <a:lnL>
                      <a:noFill/>
                    </a:lnL>
                    <a:lnR>
                      <a:noFill/>
                    </a:lnR>
                    <a:lnT>
                      <a:noFill/>
                    </a:lnT>
                    <a:lnB>
                      <a:noFill/>
                    </a:lnB>
                    <a:solidFill>
                      <a:srgbClr val="F8BABA"/>
                    </a:solidFill>
                  </a:tcPr>
                </a:tc>
                <a:tc>
                  <a:txBody>
                    <a:bodyPr/>
                    <a:lstStyle/>
                    <a:p>
                      <a:pPr algn="r" fontAlgn="b"/>
                      <a:r>
                        <a:rPr lang="en-US" sz="2000" b="0" i="0" u="none" strike="noStrike" dirty="0">
                          <a:solidFill>
                            <a:srgbClr val="000000"/>
                          </a:solidFill>
                          <a:effectLst/>
                          <a:latin typeface="+mn-lt"/>
                        </a:rPr>
                        <a:t>5%</a:t>
                      </a:r>
                    </a:p>
                  </a:txBody>
                  <a:tcPr marL="7620" marR="7620" marT="7620" marB="0" anchor="b">
                    <a:lnL>
                      <a:noFill/>
                    </a:lnL>
                    <a:lnR>
                      <a:noFill/>
                    </a:lnR>
                    <a:lnT>
                      <a:noFill/>
                    </a:lnT>
                    <a:lnB>
                      <a:noFill/>
                    </a:lnB>
                    <a:solidFill>
                      <a:srgbClr val="FBD4D4"/>
                    </a:solidFill>
                  </a:tcPr>
                </a:tc>
                <a:tc>
                  <a:txBody>
                    <a:bodyPr/>
                    <a:lstStyle/>
                    <a:p>
                      <a:pPr algn="r" fontAlgn="b"/>
                      <a:r>
                        <a:rPr lang="en-US" sz="2000" b="0" i="0" u="none" strike="noStrike">
                          <a:solidFill>
                            <a:srgbClr val="000000"/>
                          </a:solidFill>
                          <a:effectLst/>
                          <a:latin typeface="+mn-lt"/>
                        </a:rPr>
                        <a:t>6%</a:t>
                      </a:r>
                    </a:p>
                  </a:txBody>
                  <a:tcPr marL="7620" marR="7620" marT="7620" marB="0" anchor="b">
                    <a:lnL>
                      <a:noFill/>
                    </a:lnL>
                    <a:lnR>
                      <a:noFill/>
                    </a:lnR>
                    <a:lnT>
                      <a:noFill/>
                    </a:lnT>
                    <a:lnB>
                      <a:noFill/>
                    </a:lnB>
                    <a:solidFill>
                      <a:srgbClr val="FBD3D3"/>
                    </a:solidFill>
                  </a:tcPr>
                </a:tc>
                <a:tc>
                  <a:txBody>
                    <a:bodyPr/>
                    <a:lstStyle/>
                    <a:p>
                      <a:pPr algn="r" fontAlgn="b"/>
                      <a:r>
                        <a:rPr lang="en-US" sz="2000" b="0" i="0" u="none" strike="noStrike">
                          <a:solidFill>
                            <a:srgbClr val="00000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35%</a:t>
                      </a:r>
                    </a:p>
                  </a:txBody>
                  <a:tcPr marL="7620" marR="7620" marT="7620" marB="0" anchor="b">
                    <a:lnL>
                      <a:noFill/>
                    </a:lnL>
                    <a:lnR>
                      <a:noFill/>
                    </a:lnR>
                    <a:lnT>
                      <a:noFill/>
                    </a:lnT>
                    <a:lnB>
                      <a:noFill/>
                    </a:lnB>
                    <a:solidFill>
                      <a:srgbClr val="F7ADAD"/>
                    </a:solidFill>
                  </a:tcPr>
                </a:tc>
                <a:extLst>
                  <a:ext uri="{0D108BD9-81ED-4DB2-BD59-A6C34878D82A}">
                    <a16:rowId xmlns:a16="http://schemas.microsoft.com/office/drawing/2014/main" val="1086162347"/>
                  </a:ext>
                </a:extLst>
              </a:tr>
              <a:tr h="620169">
                <a:tc>
                  <a:txBody>
                    <a:bodyPr/>
                    <a:lstStyle/>
                    <a:p>
                      <a:pPr algn="ctr" fontAlgn="b"/>
                      <a:r>
                        <a:rPr lang="en-US" sz="2000" b="1" i="0" u="none" strike="noStrike" dirty="0">
                          <a:solidFill>
                            <a:srgbClr val="5A5959"/>
                          </a:solidFill>
                          <a:effectLst/>
                          <a:latin typeface="+mn-lt"/>
                        </a:rPr>
                        <a:t>Institution de micro-finance</a:t>
                      </a:r>
                    </a:p>
                  </a:txBody>
                  <a:tcPr marL="7620" marR="7620" marT="7620" marB="0" anchor="ctr">
                    <a:lnL>
                      <a:noFill/>
                    </a:lnL>
                    <a:lnR>
                      <a:noFill/>
                    </a:lnR>
                    <a:lnT>
                      <a:noFill/>
                    </a:lnT>
                    <a:lnB>
                      <a:noFill/>
                    </a:lnB>
                  </a:tcPr>
                </a:tc>
                <a:tc>
                  <a:txBody>
                    <a:bodyPr/>
                    <a:lstStyle/>
                    <a:p>
                      <a:pPr algn="r" fontAlgn="b"/>
                      <a:r>
                        <a:rPr lang="en-US" sz="2000" b="0" i="0" u="none" strike="noStrike">
                          <a:solidFill>
                            <a:srgbClr val="00000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25%</a:t>
                      </a:r>
                    </a:p>
                  </a:txBody>
                  <a:tcPr marL="7620" marR="7620" marT="7620" marB="0" anchor="b">
                    <a:lnL>
                      <a:noFill/>
                    </a:lnL>
                    <a:lnR>
                      <a:noFill/>
                    </a:lnR>
                    <a:lnT>
                      <a:noFill/>
                    </a:lnT>
                    <a:lnB>
                      <a:noFill/>
                    </a:lnB>
                    <a:solidFill>
                      <a:srgbClr val="F8BABA"/>
                    </a:solidFill>
                  </a:tcPr>
                </a:tc>
                <a:tc>
                  <a:txBody>
                    <a:bodyPr/>
                    <a:lstStyle/>
                    <a:p>
                      <a:pPr algn="r" fontAlgn="b"/>
                      <a:r>
                        <a:rPr lang="en-US" sz="2000" b="0" i="0" u="none" strike="noStrike" dirty="0">
                          <a:solidFill>
                            <a:srgbClr val="00000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dirty="0">
                          <a:solidFill>
                            <a:srgbClr val="000000"/>
                          </a:solidFill>
                          <a:effectLst/>
                          <a:latin typeface="+mn-lt"/>
                        </a:rPr>
                        <a:t>0%</a:t>
                      </a:r>
                    </a:p>
                  </a:txBody>
                  <a:tcPr marL="7620" marR="7620" marT="7620" marB="0" anchor="b">
                    <a:lnL>
                      <a:noFill/>
                    </a:lnL>
                    <a:lnR>
                      <a:noFill/>
                    </a:lnR>
                    <a:lnT>
                      <a:noFill/>
                    </a:lnT>
                    <a:lnB>
                      <a:noFill/>
                    </a:lnB>
                    <a:solidFill>
                      <a:srgbClr val="FBDADA"/>
                    </a:solidFill>
                  </a:tcPr>
                </a:tc>
                <a:tc>
                  <a:txBody>
                    <a:bodyPr/>
                    <a:lstStyle/>
                    <a:p>
                      <a:pPr algn="r" fontAlgn="b"/>
                      <a:r>
                        <a:rPr lang="en-US" sz="2000" b="0" i="0" u="none" strike="noStrike">
                          <a:solidFill>
                            <a:srgbClr val="000000"/>
                          </a:solidFill>
                          <a:effectLst/>
                          <a:latin typeface="+mn-lt"/>
                        </a:rPr>
                        <a:t>5%</a:t>
                      </a:r>
                    </a:p>
                  </a:txBody>
                  <a:tcPr marL="7620" marR="7620" marT="7620" marB="0" anchor="b">
                    <a:lnL>
                      <a:noFill/>
                    </a:lnL>
                    <a:lnR>
                      <a:noFill/>
                    </a:lnR>
                    <a:lnT>
                      <a:noFill/>
                    </a:lnT>
                    <a:lnB>
                      <a:noFill/>
                    </a:lnB>
                    <a:solidFill>
                      <a:srgbClr val="FBD4D4"/>
                    </a:solidFill>
                  </a:tcPr>
                </a:tc>
                <a:tc>
                  <a:txBody>
                    <a:bodyPr/>
                    <a:lstStyle/>
                    <a:p>
                      <a:pPr algn="r" fontAlgn="b"/>
                      <a:r>
                        <a:rPr lang="en-US" sz="2000" b="0" i="0" u="none" strike="noStrike">
                          <a:solidFill>
                            <a:srgbClr val="000000"/>
                          </a:solidFill>
                          <a:effectLst/>
                          <a:latin typeface="+mn-lt"/>
                        </a:rPr>
                        <a:t>15%</a:t>
                      </a:r>
                    </a:p>
                  </a:txBody>
                  <a:tcPr marL="7620" marR="7620" marT="7620" marB="0" anchor="b">
                    <a:lnL>
                      <a:noFill/>
                    </a:lnL>
                    <a:lnR>
                      <a:noFill/>
                    </a:lnR>
                    <a:lnT>
                      <a:noFill/>
                    </a:lnT>
                    <a:lnB>
                      <a:noFill/>
                    </a:lnB>
                    <a:solidFill>
                      <a:srgbClr val="FAC7C7"/>
                    </a:solidFill>
                  </a:tcPr>
                </a:tc>
                <a:extLst>
                  <a:ext uri="{0D108BD9-81ED-4DB2-BD59-A6C34878D82A}">
                    <a16:rowId xmlns:a16="http://schemas.microsoft.com/office/drawing/2014/main" val="633991735"/>
                  </a:ext>
                </a:extLst>
              </a:tr>
              <a:tr h="1162819">
                <a:tc>
                  <a:txBody>
                    <a:bodyPr/>
                    <a:lstStyle/>
                    <a:p>
                      <a:pPr algn="ctr" fontAlgn="b"/>
                      <a:r>
                        <a:rPr lang="en-US" sz="2000" b="1" i="0" u="none" strike="noStrike" dirty="0" err="1">
                          <a:solidFill>
                            <a:srgbClr val="5A5959"/>
                          </a:solidFill>
                          <a:effectLst/>
                          <a:latin typeface="+mn-lt"/>
                        </a:rPr>
                        <a:t>Transfert</a:t>
                      </a:r>
                      <a:r>
                        <a:rPr lang="en-US" sz="2000" b="1" i="0" u="none" strike="noStrike" dirty="0">
                          <a:solidFill>
                            <a:srgbClr val="5A5959"/>
                          </a:solidFill>
                          <a:effectLst/>
                          <a:latin typeface="+mn-lt"/>
                        </a:rPr>
                        <a:t> </a:t>
                      </a:r>
                      <a:r>
                        <a:rPr lang="en-US" sz="2000" b="1" i="0" u="none" strike="noStrike" dirty="0" err="1">
                          <a:solidFill>
                            <a:srgbClr val="5A5959"/>
                          </a:solidFill>
                          <a:effectLst/>
                          <a:latin typeface="+mn-lt"/>
                        </a:rPr>
                        <a:t>téléphonie</a:t>
                      </a:r>
                      <a:r>
                        <a:rPr lang="en-US" sz="2000" b="1" i="0" u="none" strike="noStrike" dirty="0">
                          <a:solidFill>
                            <a:srgbClr val="5A5959"/>
                          </a:solidFill>
                          <a:effectLst/>
                          <a:latin typeface="+mn-lt"/>
                        </a:rPr>
                        <a:t> mobile</a:t>
                      </a:r>
                    </a:p>
                  </a:txBody>
                  <a:tcPr marL="7620" marR="7620" marT="7620" marB="0" anchor="ctr">
                    <a:lnL>
                      <a:noFill/>
                    </a:lnL>
                    <a:lnR>
                      <a:noFill/>
                    </a:lnR>
                    <a:lnT>
                      <a:noFill/>
                    </a:lnT>
                    <a:lnB>
                      <a:noFill/>
                    </a:lnB>
                  </a:tcPr>
                </a:tc>
                <a:tc>
                  <a:txBody>
                    <a:bodyPr/>
                    <a:lstStyle/>
                    <a:p>
                      <a:pPr algn="r" fontAlgn="b"/>
                      <a:r>
                        <a:rPr lang="en-US" sz="2000" b="0" i="0" u="none" strike="noStrike" dirty="0">
                          <a:solidFill>
                            <a:srgbClr val="000000"/>
                          </a:solidFill>
                          <a:effectLst/>
                          <a:latin typeface="+mn-lt"/>
                        </a:rPr>
                        <a:t>38%</a:t>
                      </a:r>
                    </a:p>
                  </a:txBody>
                  <a:tcPr marL="7620" marR="7620" marT="7620" marB="0" anchor="b">
                    <a:lnL>
                      <a:noFill/>
                    </a:lnL>
                    <a:lnR>
                      <a:noFill/>
                    </a:lnR>
                    <a:lnT>
                      <a:noFill/>
                    </a:lnT>
                    <a:lnB>
                      <a:noFill/>
                    </a:lnB>
                    <a:solidFill>
                      <a:srgbClr val="F6A8A9"/>
                    </a:solidFill>
                  </a:tcPr>
                </a:tc>
                <a:tc>
                  <a:txBody>
                    <a:bodyPr/>
                    <a:lstStyle/>
                    <a:p>
                      <a:pPr algn="r" fontAlgn="b"/>
                      <a:r>
                        <a:rPr lang="en-US" sz="2000" b="0" i="0" u="none" strike="noStrike" dirty="0">
                          <a:solidFill>
                            <a:srgbClr val="000000"/>
                          </a:solidFill>
                          <a:effectLst/>
                          <a:latin typeface="+mn-lt"/>
                        </a:rPr>
                        <a:t>94%</a:t>
                      </a:r>
                    </a:p>
                  </a:txBody>
                  <a:tcPr marL="7620" marR="7620" marT="7620" marB="0" anchor="b">
                    <a:lnL>
                      <a:noFill/>
                    </a:lnL>
                    <a:lnR>
                      <a:noFill/>
                    </a:lnR>
                    <a:lnT>
                      <a:noFill/>
                    </a:lnT>
                    <a:lnB>
                      <a:noFill/>
                    </a:lnB>
                    <a:solidFill>
                      <a:srgbClr val="EF6061"/>
                    </a:solidFill>
                  </a:tcPr>
                </a:tc>
                <a:tc>
                  <a:txBody>
                    <a:bodyPr/>
                    <a:lstStyle/>
                    <a:p>
                      <a:pPr algn="r" fontAlgn="b"/>
                      <a:r>
                        <a:rPr lang="en-US" sz="2000" b="0" i="0" u="none" strike="noStrike" dirty="0">
                          <a:solidFill>
                            <a:srgbClr val="000000"/>
                          </a:solidFill>
                          <a:effectLst/>
                          <a:latin typeface="+mn-lt"/>
                        </a:rPr>
                        <a:t>80%</a:t>
                      </a:r>
                    </a:p>
                  </a:txBody>
                  <a:tcPr marL="7620" marR="7620" marT="7620" marB="0" anchor="b">
                    <a:lnL>
                      <a:noFill/>
                    </a:lnL>
                    <a:lnR>
                      <a:noFill/>
                    </a:lnR>
                    <a:lnT>
                      <a:noFill/>
                    </a:lnT>
                    <a:lnB>
                      <a:noFill/>
                    </a:lnB>
                    <a:solidFill>
                      <a:srgbClr val="F17273"/>
                    </a:solidFill>
                  </a:tcPr>
                </a:tc>
                <a:tc>
                  <a:txBody>
                    <a:bodyPr/>
                    <a:lstStyle/>
                    <a:p>
                      <a:pPr algn="r" fontAlgn="b"/>
                      <a:r>
                        <a:rPr lang="en-US" sz="2000" b="0" i="0" u="none" strike="noStrike" dirty="0">
                          <a:solidFill>
                            <a:srgbClr val="000000"/>
                          </a:solidFill>
                          <a:effectLst/>
                          <a:latin typeface="+mn-lt"/>
                        </a:rPr>
                        <a:t>100%</a:t>
                      </a:r>
                    </a:p>
                  </a:txBody>
                  <a:tcPr marL="7620" marR="7620" marT="7620" marB="0" anchor="b">
                    <a:lnL>
                      <a:noFill/>
                    </a:lnL>
                    <a:lnR>
                      <a:noFill/>
                    </a:lnR>
                    <a:lnT>
                      <a:noFill/>
                    </a:lnT>
                    <a:lnB>
                      <a:noFill/>
                    </a:lnB>
                    <a:solidFill>
                      <a:srgbClr val="EE5859"/>
                    </a:solidFill>
                  </a:tcPr>
                </a:tc>
                <a:tc>
                  <a:txBody>
                    <a:bodyPr/>
                    <a:lstStyle/>
                    <a:p>
                      <a:pPr algn="r" fontAlgn="b"/>
                      <a:r>
                        <a:rPr lang="en-US" sz="2000" b="0" i="0" u="none" strike="noStrike" dirty="0">
                          <a:solidFill>
                            <a:srgbClr val="000000"/>
                          </a:solidFill>
                          <a:effectLst/>
                          <a:latin typeface="+mn-lt"/>
                        </a:rPr>
                        <a:t>76%</a:t>
                      </a:r>
                    </a:p>
                  </a:txBody>
                  <a:tcPr marL="7620" marR="7620" marT="7620" marB="0" anchor="b">
                    <a:lnL>
                      <a:noFill/>
                    </a:lnL>
                    <a:lnR>
                      <a:noFill/>
                    </a:lnR>
                    <a:lnT>
                      <a:noFill/>
                    </a:lnT>
                    <a:lnB>
                      <a:noFill/>
                    </a:lnB>
                    <a:solidFill>
                      <a:srgbClr val="F27778"/>
                    </a:solidFill>
                  </a:tcPr>
                </a:tc>
                <a:tc>
                  <a:txBody>
                    <a:bodyPr/>
                    <a:lstStyle/>
                    <a:p>
                      <a:pPr algn="r" fontAlgn="b"/>
                      <a:r>
                        <a:rPr lang="en-US" sz="2000" b="0" i="0" u="none" strike="noStrike" dirty="0">
                          <a:solidFill>
                            <a:srgbClr val="000000"/>
                          </a:solidFill>
                          <a:effectLst/>
                          <a:latin typeface="+mn-lt"/>
                        </a:rPr>
                        <a:t>61%</a:t>
                      </a:r>
                    </a:p>
                  </a:txBody>
                  <a:tcPr marL="7620" marR="7620" marT="7620" marB="0" anchor="b">
                    <a:lnL>
                      <a:noFill/>
                    </a:lnL>
                    <a:lnR>
                      <a:noFill/>
                    </a:lnR>
                    <a:lnT>
                      <a:noFill/>
                    </a:lnT>
                    <a:lnB>
                      <a:noFill/>
                    </a:lnB>
                    <a:solidFill>
                      <a:srgbClr val="F48B8C"/>
                    </a:solidFill>
                  </a:tcPr>
                </a:tc>
                <a:tc>
                  <a:txBody>
                    <a:bodyPr/>
                    <a:lstStyle/>
                    <a:p>
                      <a:pPr algn="r" fontAlgn="b"/>
                      <a:r>
                        <a:rPr lang="en-US" sz="2000" b="0" i="0" u="none" strike="noStrike" dirty="0">
                          <a:solidFill>
                            <a:srgbClr val="000000"/>
                          </a:solidFill>
                          <a:effectLst/>
                          <a:latin typeface="+mn-lt"/>
                        </a:rPr>
                        <a:t>25%</a:t>
                      </a:r>
                    </a:p>
                  </a:txBody>
                  <a:tcPr marL="7620" marR="7620" marT="7620" marB="0" anchor="b">
                    <a:lnL>
                      <a:noFill/>
                    </a:lnL>
                    <a:lnR>
                      <a:noFill/>
                    </a:lnR>
                    <a:lnT>
                      <a:noFill/>
                    </a:lnT>
                    <a:lnB>
                      <a:noFill/>
                    </a:lnB>
                    <a:solidFill>
                      <a:srgbClr val="F8BABA"/>
                    </a:solidFill>
                  </a:tcPr>
                </a:tc>
                <a:tc>
                  <a:txBody>
                    <a:bodyPr/>
                    <a:lstStyle/>
                    <a:p>
                      <a:pPr algn="r" fontAlgn="b"/>
                      <a:r>
                        <a:rPr lang="en-US" sz="2000" b="0" i="0" u="none" strike="noStrike" dirty="0">
                          <a:solidFill>
                            <a:srgbClr val="000000"/>
                          </a:solidFill>
                          <a:effectLst/>
                          <a:latin typeface="+mn-lt"/>
                        </a:rPr>
                        <a:t>90%</a:t>
                      </a:r>
                    </a:p>
                  </a:txBody>
                  <a:tcPr marL="7620" marR="7620" marT="7620" marB="0" anchor="b">
                    <a:lnL>
                      <a:noFill/>
                    </a:lnL>
                    <a:lnR>
                      <a:noFill/>
                    </a:lnR>
                    <a:lnT>
                      <a:noFill/>
                    </a:lnT>
                    <a:lnB>
                      <a:noFill/>
                    </a:lnB>
                    <a:solidFill>
                      <a:srgbClr val="F06566"/>
                    </a:solidFill>
                  </a:tcPr>
                </a:tc>
                <a:extLst>
                  <a:ext uri="{0D108BD9-81ED-4DB2-BD59-A6C34878D82A}">
                    <a16:rowId xmlns:a16="http://schemas.microsoft.com/office/drawing/2014/main" val="2759906547"/>
                  </a:ext>
                </a:extLst>
              </a:tr>
            </a:tbl>
          </a:graphicData>
        </a:graphic>
      </p:graphicFrame>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12104610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
          <p:cNvSpPr>
            <a:spLocks noChangeArrowheads="1"/>
          </p:cNvSpPr>
          <p:nvPr/>
        </p:nvSpPr>
        <p:spPr bwMode="auto">
          <a:xfrm>
            <a:off x="0" y="0"/>
            <a:ext cx="9144000" cy="6188075"/>
          </a:xfrm>
          <a:prstGeom prst="rect">
            <a:avLst/>
          </a:prstGeom>
          <a:noFill/>
          <a:ln>
            <a:noFill/>
          </a:ln>
          <a:extLst/>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defRPr/>
            </a:pPr>
            <a:endParaRPr lang="fr-CH" altLang="en-US" sz="2400" dirty="0"/>
          </a:p>
        </p:txBody>
      </p:sp>
      <p:sp>
        <p:nvSpPr>
          <p:cNvPr id="4102" name="Rectangle 11"/>
          <p:cNvSpPr>
            <a:spLocks noGrp="1" noChangeArrowheads="1"/>
          </p:cNvSpPr>
          <p:nvPr>
            <p:ph type="ctrTitle"/>
          </p:nvPr>
        </p:nvSpPr>
        <p:spPr>
          <a:xfrm>
            <a:off x="714375" y="2052638"/>
            <a:ext cx="7962899" cy="1216025"/>
          </a:xfrm>
        </p:spPr>
        <p:txBody>
          <a:bodyPr>
            <a:noAutofit/>
          </a:bodyPr>
          <a:lstStyle/>
          <a:p>
            <a:pPr algn="ctr">
              <a:lnSpc>
                <a:spcPct val="80000"/>
              </a:lnSpc>
              <a:defRPr/>
            </a:pPr>
            <a:r>
              <a:rPr lang="fr-FR" altLang="en-US" cap="small" noProof="0" dirty="0">
                <a:solidFill>
                  <a:schemeClr val="bg2">
                    <a:lumMod val="50000"/>
                  </a:schemeClr>
                </a:solidFill>
              </a:rPr>
              <a:t>3. 5. Santé</a:t>
            </a:r>
          </a:p>
        </p:txBody>
      </p:sp>
      <p:sp>
        <p:nvSpPr>
          <p:cNvPr id="6" name="Rectangle 5"/>
          <p:cNvSpPr/>
          <p:nvPr/>
        </p:nvSpPr>
        <p:spPr>
          <a:xfrm>
            <a:off x="1589088" y="3514725"/>
            <a:ext cx="5875337" cy="15875"/>
          </a:xfrm>
          <a:prstGeom prst="rect">
            <a:avLst/>
          </a:prstGeom>
          <a:solidFill>
            <a:schemeClr val="tx2">
              <a:lumMod val="50000"/>
              <a:lumOff val="50000"/>
            </a:schemeClr>
          </a:solidFill>
          <a:ln>
            <a:solidFill>
              <a:schemeClr val="tx2">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fr-CH"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7137" y="6397879"/>
            <a:ext cx="2364673" cy="415416"/>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8422" y="6356149"/>
            <a:ext cx="1260453" cy="457146"/>
          </a:xfrm>
          <a:prstGeom prst="rect">
            <a:avLst/>
          </a:prstGeom>
        </p:spPr>
      </p:pic>
    </p:spTree>
    <p:extLst>
      <p:ext uri="{BB962C8B-B14F-4D97-AF65-F5344CB8AC3E}">
        <p14:creationId xmlns:p14="http://schemas.microsoft.com/office/powerpoint/2010/main" val="245970231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754" y="46842"/>
            <a:ext cx="7947718" cy="673028"/>
          </a:xfrm>
        </p:spPr>
        <p:txBody>
          <a:bodyPr>
            <a:normAutofit/>
          </a:bodyPr>
          <a:lstStyle/>
          <a:p>
            <a:r>
              <a:rPr lang="fr-FR" sz="3600" b="0" dirty="0"/>
              <a:t>Résultats quant aux</a:t>
            </a:r>
            <a:r>
              <a:rPr lang="fr-FR" sz="3600" b="0" noProof="0" dirty="0"/>
              <a:t> structures de santé</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59940765"/>
              </p:ext>
            </p:extLst>
          </p:nvPr>
        </p:nvGraphicFramePr>
        <p:xfrm>
          <a:off x="233754" y="1961227"/>
          <a:ext cx="8144932" cy="4814888"/>
        </p:xfrm>
        <a:graphic>
          <a:graphicData uri="http://schemas.openxmlformats.org/drawingml/2006/table">
            <a:tbl>
              <a:tblPr firstRow="1" bandRow="1">
                <a:tableStyleId>{5C22544A-7EE6-4342-B048-85BDC9FD1C3A}</a:tableStyleId>
              </a:tblPr>
              <a:tblGrid>
                <a:gridCol w="1664343">
                  <a:extLst>
                    <a:ext uri="{9D8B030D-6E8A-4147-A177-3AD203B41FA5}">
                      <a16:colId xmlns:a16="http://schemas.microsoft.com/office/drawing/2014/main" val="1899137949"/>
                    </a:ext>
                  </a:extLst>
                </a:gridCol>
                <a:gridCol w="1335700">
                  <a:extLst>
                    <a:ext uri="{9D8B030D-6E8A-4147-A177-3AD203B41FA5}">
                      <a16:colId xmlns:a16="http://schemas.microsoft.com/office/drawing/2014/main" val="3184990671"/>
                    </a:ext>
                  </a:extLst>
                </a:gridCol>
                <a:gridCol w="1365605">
                  <a:extLst>
                    <a:ext uri="{9D8B030D-6E8A-4147-A177-3AD203B41FA5}">
                      <a16:colId xmlns:a16="http://schemas.microsoft.com/office/drawing/2014/main" val="846185788"/>
                    </a:ext>
                  </a:extLst>
                </a:gridCol>
                <a:gridCol w="1275893">
                  <a:extLst>
                    <a:ext uri="{9D8B030D-6E8A-4147-A177-3AD203B41FA5}">
                      <a16:colId xmlns:a16="http://schemas.microsoft.com/office/drawing/2014/main" val="2572598939"/>
                    </a:ext>
                  </a:extLst>
                </a:gridCol>
                <a:gridCol w="1145902">
                  <a:extLst>
                    <a:ext uri="{9D8B030D-6E8A-4147-A177-3AD203B41FA5}">
                      <a16:colId xmlns:a16="http://schemas.microsoft.com/office/drawing/2014/main" val="2760947977"/>
                    </a:ext>
                  </a:extLst>
                </a:gridCol>
                <a:gridCol w="1357489">
                  <a:extLst>
                    <a:ext uri="{9D8B030D-6E8A-4147-A177-3AD203B41FA5}">
                      <a16:colId xmlns:a16="http://schemas.microsoft.com/office/drawing/2014/main" val="44997107"/>
                    </a:ext>
                  </a:extLst>
                </a:gridCol>
              </a:tblGrid>
              <a:tr h="798030">
                <a:tc>
                  <a:txBody>
                    <a:bodyPr/>
                    <a:lstStyle/>
                    <a:p>
                      <a:r>
                        <a:rPr lang="fr-FR" sz="2400" b="1" dirty="0">
                          <a:latin typeface="+mn-lt"/>
                        </a:rPr>
                        <a:t>Zone de santé</a:t>
                      </a:r>
                    </a:p>
                  </a:txBody>
                  <a:tcPr/>
                </a:tc>
                <a:tc>
                  <a:txBody>
                    <a:bodyPr/>
                    <a:lstStyle/>
                    <a:p>
                      <a:r>
                        <a:rPr lang="fr-FR" sz="2400" b="1" dirty="0">
                          <a:latin typeface="+mn-lt"/>
                        </a:rPr>
                        <a:t>%</a:t>
                      </a:r>
                      <a:r>
                        <a:rPr lang="fr-FR" sz="2400" b="1" dirty="0" err="1">
                          <a:latin typeface="+mn-lt"/>
                        </a:rPr>
                        <a:t>Struct</a:t>
                      </a:r>
                      <a:r>
                        <a:rPr lang="fr-FR" sz="2400" b="1" dirty="0">
                          <a:latin typeface="+mn-lt"/>
                        </a:rPr>
                        <a:t>. Santé	</a:t>
                      </a:r>
                    </a:p>
                  </a:txBody>
                  <a:tcPr/>
                </a:tc>
                <a:tc>
                  <a:txBody>
                    <a:bodyPr/>
                    <a:lstStyle/>
                    <a:p>
                      <a:r>
                        <a:rPr lang="fr-FR" sz="2400" b="1" dirty="0">
                          <a:latin typeface="+mn-lt"/>
                        </a:rPr>
                        <a:t>Cas</a:t>
                      </a:r>
                      <a:r>
                        <a:rPr lang="fr-FR" sz="2400" b="1" baseline="0" dirty="0">
                          <a:latin typeface="+mn-lt"/>
                        </a:rPr>
                        <a:t> </a:t>
                      </a:r>
                      <a:r>
                        <a:rPr lang="fr-FR" sz="2400" b="1" dirty="0">
                          <a:latin typeface="+mn-lt"/>
                        </a:rPr>
                        <a:t>choléra</a:t>
                      </a:r>
                    </a:p>
                  </a:txBody>
                  <a:tcPr/>
                </a:tc>
                <a:tc>
                  <a:txBody>
                    <a:bodyPr/>
                    <a:lstStyle/>
                    <a:p>
                      <a:r>
                        <a:rPr lang="fr-FR" sz="2400" b="1" dirty="0">
                          <a:latin typeface="+mn-lt"/>
                        </a:rPr>
                        <a:t>Cas diarrhée</a:t>
                      </a:r>
                    </a:p>
                  </a:txBody>
                  <a:tcPr/>
                </a:tc>
                <a:tc>
                  <a:txBody>
                    <a:bodyPr/>
                    <a:lstStyle/>
                    <a:p>
                      <a:r>
                        <a:rPr lang="fr-FR" sz="2400" b="1" dirty="0">
                          <a:latin typeface="+mn-lt"/>
                        </a:rPr>
                        <a:t>Cas MAS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b="1" dirty="0">
                          <a:latin typeface="+mn-lt"/>
                        </a:rPr>
                        <a:t>Cas VBG</a:t>
                      </a:r>
                    </a:p>
                    <a:p>
                      <a:endParaRPr lang="fr-FR" sz="2400" b="1" dirty="0">
                        <a:latin typeface="+mn-lt"/>
                      </a:endParaRPr>
                    </a:p>
                  </a:txBody>
                  <a:tcPr/>
                </a:tc>
                <a:extLst>
                  <a:ext uri="{0D108BD9-81ED-4DB2-BD59-A6C34878D82A}">
                    <a16:rowId xmlns:a16="http://schemas.microsoft.com/office/drawing/2014/main" val="882079821"/>
                  </a:ext>
                </a:extLst>
              </a:tr>
              <a:tr h="464684">
                <a:tc>
                  <a:txBody>
                    <a:bodyPr/>
                    <a:lstStyle/>
                    <a:p>
                      <a:pPr algn="l" fontAlgn="b"/>
                      <a:r>
                        <a:rPr lang="en-US" sz="2400" b="1" i="0" u="none" strike="noStrike" dirty="0" err="1">
                          <a:solidFill>
                            <a:srgbClr val="5A5959"/>
                          </a:solidFill>
                          <a:effectLst/>
                          <a:latin typeface="+mn-lt"/>
                        </a:rPr>
                        <a:t>Kabambare</a:t>
                      </a:r>
                      <a:endParaRPr lang="en-US" sz="2400" b="1" i="0" u="none" strike="noStrike" dirty="0">
                        <a:solidFill>
                          <a:srgbClr val="5A5959"/>
                        </a:solidFill>
                        <a:effectLst/>
                        <a:latin typeface="+mn-lt"/>
                      </a:endParaRPr>
                    </a:p>
                  </a:txBody>
                  <a:tcPr marR="7620" marT="7620" marB="0" anchor="b"/>
                </a:tc>
                <a:tc>
                  <a:txBody>
                    <a:bodyPr/>
                    <a:lstStyle/>
                    <a:p>
                      <a:pPr algn="ctr"/>
                      <a:r>
                        <a:rPr lang="fr-FR" sz="2400" b="1" dirty="0">
                          <a:solidFill>
                            <a:srgbClr val="5A5959"/>
                          </a:solidFill>
                          <a:latin typeface="+mn-lt"/>
                        </a:rPr>
                        <a:t>64%</a:t>
                      </a:r>
                    </a:p>
                  </a:txBody>
                  <a:tcPr/>
                </a:tc>
                <a:tc>
                  <a:txBody>
                    <a:bodyPr/>
                    <a:lstStyle/>
                    <a:p>
                      <a:pPr algn="ctr"/>
                      <a:r>
                        <a:rPr lang="fr-FR" sz="2400" b="1" dirty="0">
                          <a:solidFill>
                            <a:srgbClr val="5A5959"/>
                          </a:solidFill>
                          <a:latin typeface="+mn-lt"/>
                        </a:rPr>
                        <a:t>41</a:t>
                      </a:r>
                    </a:p>
                  </a:txBody>
                  <a:tcPr/>
                </a:tc>
                <a:tc>
                  <a:txBody>
                    <a:bodyPr/>
                    <a:lstStyle/>
                    <a:p>
                      <a:pPr algn="ctr"/>
                      <a:r>
                        <a:rPr lang="fr-FR" sz="2400" b="1" dirty="0">
                          <a:solidFill>
                            <a:srgbClr val="5A5959"/>
                          </a:solidFill>
                          <a:latin typeface="+mn-lt"/>
                        </a:rPr>
                        <a:t>746</a:t>
                      </a:r>
                    </a:p>
                  </a:txBody>
                  <a:tcPr/>
                </a:tc>
                <a:tc>
                  <a:txBody>
                    <a:bodyPr/>
                    <a:lstStyle/>
                    <a:p>
                      <a:pPr algn="ctr"/>
                      <a:r>
                        <a:rPr lang="fr-FR" sz="2400" b="1" dirty="0">
                          <a:solidFill>
                            <a:srgbClr val="5A5959"/>
                          </a:solidFill>
                          <a:latin typeface="+mn-lt"/>
                        </a:rPr>
                        <a:t>388</a:t>
                      </a:r>
                    </a:p>
                  </a:txBody>
                  <a:tcPr/>
                </a:tc>
                <a:tc>
                  <a:txBody>
                    <a:bodyPr/>
                    <a:lstStyle/>
                    <a:p>
                      <a:pPr algn="ctr"/>
                      <a:r>
                        <a:rPr lang="fr-FR" sz="2400" b="1" dirty="0">
                          <a:solidFill>
                            <a:srgbClr val="5A5959"/>
                          </a:solidFill>
                          <a:latin typeface="+mn-lt"/>
                        </a:rPr>
                        <a:t>29</a:t>
                      </a:r>
                    </a:p>
                  </a:txBody>
                  <a:tcPr/>
                </a:tc>
                <a:extLst>
                  <a:ext uri="{0D108BD9-81ED-4DB2-BD59-A6C34878D82A}">
                    <a16:rowId xmlns:a16="http://schemas.microsoft.com/office/drawing/2014/main" val="316243478"/>
                  </a:ext>
                </a:extLst>
              </a:tr>
              <a:tr h="464684">
                <a:tc>
                  <a:txBody>
                    <a:bodyPr/>
                    <a:lstStyle/>
                    <a:p>
                      <a:pPr algn="l" fontAlgn="b"/>
                      <a:r>
                        <a:rPr lang="en-US" sz="2400" b="1" i="0" u="none" strike="noStrike" dirty="0" err="1">
                          <a:solidFill>
                            <a:srgbClr val="5A5959"/>
                          </a:solidFill>
                          <a:effectLst/>
                          <a:latin typeface="+mn-lt"/>
                        </a:rPr>
                        <a:t>Saramabila</a:t>
                      </a:r>
                      <a:endParaRPr lang="en-US" sz="2400" b="1" i="0" u="none" strike="noStrike" dirty="0">
                        <a:solidFill>
                          <a:srgbClr val="5A5959"/>
                        </a:solidFill>
                        <a:effectLst/>
                        <a:latin typeface="+mn-lt"/>
                      </a:endParaRPr>
                    </a:p>
                  </a:txBody>
                  <a:tcPr marR="7620" marT="7620" marB="0"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51%</a:t>
                      </a:r>
                    </a:p>
                  </a:txBody>
                  <a:tcPr/>
                </a:tc>
                <a:tc>
                  <a:txBody>
                    <a:bodyPr/>
                    <a:lstStyle/>
                    <a:p>
                      <a:pPr algn="ctr"/>
                      <a:endParaRPr lang="fr-FR" sz="2400" b="1" dirty="0">
                        <a:solidFill>
                          <a:srgbClr val="5A5959"/>
                        </a:solidFill>
                        <a:latin typeface="+mn-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275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255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88</a:t>
                      </a:r>
                    </a:p>
                  </a:txBody>
                  <a:tcPr/>
                </a:tc>
                <a:extLst>
                  <a:ext uri="{0D108BD9-81ED-4DB2-BD59-A6C34878D82A}">
                    <a16:rowId xmlns:a16="http://schemas.microsoft.com/office/drawing/2014/main" val="101778896"/>
                  </a:ext>
                </a:extLst>
              </a:tr>
              <a:tr h="464684">
                <a:tc>
                  <a:txBody>
                    <a:bodyPr/>
                    <a:lstStyle/>
                    <a:p>
                      <a:pPr algn="l" fontAlgn="b"/>
                      <a:r>
                        <a:rPr lang="en-US" sz="2400" b="1" i="0" u="none" strike="noStrike" dirty="0" err="1">
                          <a:solidFill>
                            <a:srgbClr val="5A5959"/>
                          </a:solidFill>
                          <a:effectLst/>
                          <a:latin typeface="+mn-lt"/>
                        </a:rPr>
                        <a:t>Fizi</a:t>
                      </a:r>
                      <a:endParaRPr lang="en-US" sz="2400" b="1" i="0" u="none" strike="noStrike" dirty="0">
                        <a:solidFill>
                          <a:srgbClr val="5A5959"/>
                        </a:solidFill>
                        <a:effectLst/>
                        <a:latin typeface="+mn-lt"/>
                      </a:endParaRPr>
                    </a:p>
                  </a:txBody>
                  <a:tcPr marR="7620" marT="7620" marB="0"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37%</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90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1 623</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717</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72</a:t>
                      </a:r>
                    </a:p>
                  </a:txBody>
                  <a:tcPr/>
                </a:tc>
                <a:extLst>
                  <a:ext uri="{0D108BD9-81ED-4DB2-BD59-A6C34878D82A}">
                    <a16:rowId xmlns:a16="http://schemas.microsoft.com/office/drawing/2014/main" val="3674784543"/>
                  </a:ext>
                </a:extLst>
              </a:tr>
              <a:tr h="464684">
                <a:tc>
                  <a:txBody>
                    <a:bodyPr/>
                    <a:lstStyle/>
                    <a:p>
                      <a:pPr algn="l" fontAlgn="b"/>
                      <a:r>
                        <a:rPr lang="en-US" sz="2400" b="1" i="0" u="none" strike="noStrike" dirty="0" err="1">
                          <a:solidFill>
                            <a:srgbClr val="5A5959"/>
                          </a:solidFill>
                          <a:effectLst/>
                          <a:latin typeface="+mn-lt"/>
                        </a:rPr>
                        <a:t>Kalehe</a:t>
                      </a:r>
                      <a:endParaRPr lang="en-US" sz="2400" b="1" i="0" u="none" strike="noStrike" dirty="0">
                        <a:solidFill>
                          <a:srgbClr val="5A5959"/>
                        </a:solidFill>
                        <a:effectLst/>
                        <a:latin typeface="+mn-lt"/>
                      </a:endParaRPr>
                    </a:p>
                  </a:txBody>
                  <a:tcPr marR="7620" marT="7620" marB="0"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52%</a:t>
                      </a:r>
                    </a:p>
                  </a:txBody>
                  <a:tcPr/>
                </a:tc>
                <a:tc>
                  <a:txBody>
                    <a:bodyPr/>
                    <a:lstStyle/>
                    <a:p>
                      <a:pPr algn="ctr"/>
                      <a:endParaRPr lang="fr-FR" sz="2400" b="1">
                        <a:solidFill>
                          <a:srgbClr val="5A5959"/>
                        </a:solidFill>
                        <a:latin typeface="+mn-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51</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229</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24</a:t>
                      </a:r>
                    </a:p>
                  </a:txBody>
                  <a:tcPr/>
                </a:tc>
                <a:extLst>
                  <a:ext uri="{0D108BD9-81ED-4DB2-BD59-A6C34878D82A}">
                    <a16:rowId xmlns:a16="http://schemas.microsoft.com/office/drawing/2014/main" val="2684580821"/>
                  </a:ext>
                </a:extLst>
              </a:tr>
              <a:tr h="716749">
                <a:tc>
                  <a:txBody>
                    <a:bodyPr/>
                    <a:lstStyle/>
                    <a:p>
                      <a:pPr algn="l" fontAlgn="b"/>
                      <a:r>
                        <a:rPr lang="en-US" sz="2400" b="1" i="0" u="none" strike="noStrike" dirty="0" err="1">
                          <a:solidFill>
                            <a:srgbClr val="5A5959"/>
                          </a:solidFill>
                          <a:effectLst/>
                          <a:latin typeface="+mn-lt"/>
                        </a:rPr>
                        <a:t>Kimbi</a:t>
                      </a:r>
                      <a:r>
                        <a:rPr lang="en-US" sz="2400" b="1" i="0" u="none" strike="noStrike" baseline="0" dirty="0">
                          <a:solidFill>
                            <a:srgbClr val="5A5959"/>
                          </a:solidFill>
                          <a:effectLst/>
                          <a:latin typeface="+mn-lt"/>
                        </a:rPr>
                        <a:t> </a:t>
                      </a:r>
                      <a:r>
                        <a:rPr lang="en-US" sz="2400" b="1" i="0" u="none" strike="noStrike" baseline="0" dirty="0" err="1">
                          <a:solidFill>
                            <a:srgbClr val="5A5959"/>
                          </a:solidFill>
                          <a:effectLst/>
                          <a:latin typeface="+mn-lt"/>
                        </a:rPr>
                        <a:t>L</a:t>
                      </a:r>
                      <a:r>
                        <a:rPr lang="en-US" sz="2400" b="1" i="0" u="none" strike="noStrike" dirty="0" err="1">
                          <a:solidFill>
                            <a:srgbClr val="5A5959"/>
                          </a:solidFill>
                          <a:effectLst/>
                          <a:latin typeface="+mn-lt"/>
                        </a:rPr>
                        <a:t>ulenge</a:t>
                      </a:r>
                      <a:endParaRPr lang="en-US" sz="2400" b="1" i="0" u="none" strike="noStrike" dirty="0">
                        <a:solidFill>
                          <a:srgbClr val="5A5959"/>
                        </a:solidFill>
                        <a:effectLst/>
                        <a:latin typeface="+mn-lt"/>
                      </a:endParaRPr>
                    </a:p>
                  </a:txBody>
                  <a:tcPr marR="7620" marT="7620" marB="0"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48%</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1 128</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698</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132</a:t>
                      </a:r>
                    </a:p>
                  </a:txBody>
                  <a:tcPr/>
                </a:tc>
                <a:extLst>
                  <a:ext uri="{0D108BD9-81ED-4DB2-BD59-A6C34878D82A}">
                    <a16:rowId xmlns:a16="http://schemas.microsoft.com/office/drawing/2014/main" val="783752853"/>
                  </a:ext>
                </a:extLst>
              </a:tr>
              <a:tr h="464684">
                <a:tc>
                  <a:txBody>
                    <a:bodyPr/>
                    <a:lstStyle/>
                    <a:p>
                      <a:pPr algn="l" fontAlgn="b"/>
                      <a:r>
                        <a:rPr lang="en-US" sz="2400" b="1" i="0" u="none" strike="noStrike" dirty="0" err="1">
                          <a:solidFill>
                            <a:srgbClr val="5A5959"/>
                          </a:solidFill>
                          <a:effectLst/>
                          <a:latin typeface="+mn-lt"/>
                        </a:rPr>
                        <a:t>Nundu</a:t>
                      </a:r>
                      <a:endParaRPr lang="en-US" sz="2400" b="1" i="0" u="none" strike="noStrike" dirty="0">
                        <a:solidFill>
                          <a:srgbClr val="5A5959"/>
                        </a:solidFill>
                        <a:effectLst/>
                        <a:latin typeface="+mn-lt"/>
                      </a:endParaRPr>
                    </a:p>
                  </a:txBody>
                  <a:tcPr marR="7620" marT="7620" marB="0"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46%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39</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1 343</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383</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75</a:t>
                      </a:r>
                    </a:p>
                  </a:txBody>
                  <a:tcPr/>
                </a:tc>
                <a:extLst>
                  <a:ext uri="{0D108BD9-81ED-4DB2-BD59-A6C34878D82A}">
                    <a16:rowId xmlns:a16="http://schemas.microsoft.com/office/drawing/2014/main" val="3352490275"/>
                  </a:ext>
                </a:extLst>
              </a:tr>
              <a:tr h="464684">
                <a:tc>
                  <a:txBody>
                    <a:bodyPr/>
                    <a:lstStyle/>
                    <a:p>
                      <a:pPr algn="l" fontAlgn="b"/>
                      <a:r>
                        <a:rPr lang="en-US" sz="2400" b="1" i="0" u="none" strike="noStrike" dirty="0" err="1">
                          <a:solidFill>
                            <a:srgbClr val="5A5959"/>
                          </a:solidFill>
                          <a:effectLst/>
                          <a:latin typeface="+mn-lt"/>
                        </a:rPr>
                        <a:t>Shabunda</a:t>
                      </a:r>
                      <a:endParaRPr lang="en-US" sz="2400" b="1" i="0" u="none" strike="noStrike" dirty="0">
                        <a:solidFill>
                          <a:srgbClr val="5A5959"/>
                        </a:solidFill>
                        <a:effectLst/>
                        <a:latin typeface="+mn-lt"/>
                      </a:endParaRPr>
                    </a:p>
                  </a:txBody>
                  <a:tcPr marR="7620" marT="7620" marB="0"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74%</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3</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487</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121</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8</a:t>
                      </a:r>
                    </a:p>
                  </a:txBody>
                  <a:tcPr/>
                </a:tc>
                <a:extLst>
                  <a:ext uri="{0D108BD9-81ED-4DB2-BD59-A6C34878D82A}">
                    <a16:rowId xmlns:a16="http://schemas.microsoft.com/office/drawing/2014/main" val="2837427389"/>
                  </a:ext>
                </a:extLst>
              </a:tr>
              <a:tr h="464684">
                <a:tc>
                  <a:txBody>
                    <a:bodyPr/>
                    <a:lstStyle/>
                    <a:p>
                      <a:pPr algn="l" fontAlgn="b"/>
                      <a:r>
                        <a:rPr lang="en-US" sz="2400" b="1" i="0" u="none" strike="noStrike" dirty="0" err="1">
                          <a:solidFill>
                            <a:srgbClr val="5A5959"/>
                          </a:solidFill>
                          <a:effectLst/>
                          <a:latin typeface="+mn-lt"/>
                        </a:rPr>
                        <a:t>Uvira</a:t>
                      </a:r>
                      <a:endParaRPr lang="en-US" sz="2400" b="1" i="0" u="none" strike="noStrike" dirty="0">
                        <a:solidFill>
                          <a:srgbClr val="5A5959"/>
                        </a:solidFill>
                        <a:effectLst/>
                        <a:latin typeface="+mn-lt"/>
                      </a:endParaRPr>
                    </a:p>
                  </a:txBody>
                  <a:tcPr marR="7620" marT="7620" marB="0"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88%</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22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650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271</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a:solidFill>
                            <a:srgbClr val="5A5959"/>
                          </a:solidFill>
                          <a:latin typeface="+mn-lt"/>
                        </a:rPr>
                        <a:t>7</a:t>
                      </a:r>
                    </a:p>
                  </a:txBody>
                  <a:tcPr/>
                </a:tc>
                <a:extLst>
                  <a:ext uri="{0D108BD9-81ED-4DB2-BD59-A6C34878D82A}">
                    <a16:rowId xmlns:a16="http://schemas.microsoft.com/office/drawing/2014/main" val="597093926"/>
                  </a:ext>
                </a:extLst>
              </a:tr>
            </a:tbl>
          </a:graphicData>
        </a:graphic>
      </p:graphicFrame>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sp>
        <p:nvSpPr>
          <p:cNvPr id="3" name="TextBox 2"/>
          <p:cNvSpPr txBox="1"/>
          <p:nvPr/>
        </p:nvSpPr>
        <p:spPr>
          <a:xfrm>
            <a:off x="233756" y="615273"/>
            <a:ext cx="8144930" cy="1323439"/>
          </a:xfrm>
          <a:prstGeom prst="rect">
            <a:avLst/>
          </a:prstGeom>
          <a:noFill/>
        </p:spPr>
        <p:txBody>
          <a:bodyPr wrap="square" rtlCol="0">
            <a:spAutoFit/>
          </a:bodyPr>
          <a:lstStyle/>
          <a:p>
            <a:pPr algn="just"/>
            <a:r>
              <a:rPr lang="fr-FR" sz="2000" b="1" dirty="0">
                <a:solidFill>
                  <a:srgbClr val="5A5959"/>
                </a:solidFill>
              </a:rPr>
              <a:t>% de villages ayant accès à une structure de santé fonctionnelle et accessible (à moins de 2h de marche), par ZS. Nombres de cas rapportés de choléra, de diarrhée, de malnutrition aigue sévère et de violences sexuelles dans les structures de santé au cours des 4 semaines précédentes, par ZS: </a:t>
            </a: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18974727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
          <p:cNvSpPr>
            <a:spLocks noChangeArrowheads="1"/>
          </p:cNvSpPr>
          <p:nvPr/>
        </p:nvSpPr>
        <p:spPr bwMode="auto">
          <a:xfrm>
            <a:off x="0" y="0"/>
            <a:ext cx="9144000" cy="6188075"/>
          </a:xfrm>
          <a:prstGeom prst="rect">
            <a:avLst/>
          </a:prstGeom>
          <a:noFill/>
          <a:ln>
            <a:noFill/>
          </a:ln>
          <a:extLst/>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defRPr/>
            </a:pPr>
            <a:endParaRPr lang="fr-CH" altLang="en-US" sz="2400" dirty="0"/>
          </a:p>
        </p:txBody>
      </p:sp>
      <p:sp>
        <p:nvSpPr>
          <p:cNvPr id="4102" name="Rectangle 11"/>
          <p:cNvSpPr>
            <a:spLocks noGrp="1" noChangeArrowheads="1"/>
          </p:cNvSpPr>
          <p:nvPr>
            <p:ph type="ctrTitle"/>
          </p:nvPr>
        </p:nvSpPr>
        <p:spPr>
          <a:xfrm>
            <a:off x="714375" y="2052638"/>
            <a:ext cx="7962899" cy="1216025"/>
          </a:xfrm>
        </p:spPr>
        <p:txBody>
          <a:bodyPr>
            <a:noAutofit/>
          </a:bodyPr>
          <a:lstStyle/>
          <a:p>
            <a:pPr algn="ctr">
              <a:lnSpc>
                <a:spcPct val="80000"/>
              </a:lnSpc>
              <a:defRPr/>
            </a:pPr>
            <a:r>
              <a:rPr lang="fr-FR" altLang="en-US" cap="small" noProof="0" dirty="0">
                <a:solidFill>
                  <a:schemeClr val="bg2">
                    <a:lumMod val="50000"/>
                  </a:schemeClr>
                </a:solidFill>
              </a:rPr>
              <a:t>4. Conclusion </a:t>
            </a:r>
          </a:p>
        </p:txBody>
      </p:sp>
      <p:sp>
        <p:nvSpPr>
          <p:cNvPr id="6" name="Rectangle 5"/>
          <p:cNvSpPr/>
          <p:nvPr/>
        </p:nvSpPr>
        <p:spPr>
          <a:xfrm>
            <a:off x="1589088" y="3514725"/>
            <a:ext cx="5875337" cy="15875"/>
          </a:xfrm>
          <a:prstGeom prst="rect">
            <a:avLst/>
          </a:prstGeom>
          <a:solidFill>
            <a:schemeClr val="tx2">
              <a:lumMod val="50000"/>
              <a:lumOff val="50000"/>
            </a:schemeClr>
          </a:solidFill>
          <a:ln>
            <a:solidFill>
              <a:schemeClr val="tx2">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fr-CH"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7137" y="6397879"/>
            <a:ext cx="2364673" cy="415416"/>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8422" y="6356149"/>
            <a:ext cx="1260453" cy="457146"/>
          </a:xfrm>
          <a:prstGeom prst="rect">
            <a:avLst/>
          </a:prstGeom>
        </p:spPr>
      </p:pic>
    </p:spTree>
    <p:extLst>
      <p:ext uri="{BB962C8B-B14F-4D97-AF65-F5344CB8AC3E}">
        <p14:creationId xmlns:p14="http://schemas.microsoft.com/office/powerpoint/2010/main" val="2857979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9392" y="174170"/>
            <a:ext cx="7947718" cy="673028"/>
          </a:xfrm>
        </p:spPr>
        <p:txBody>
          <a:bodyPr>
            <a:normAutofit/>
          </a:bodyPr>
          <a:lstStyle/>
          <a:p>
            <a:r>
              <a:rPr lang="fr-FR" sz="3600" b="0" noProof="0" dirty="0"/>
              <a:t>Contexte de l’évaluation et objectifs</a:t>
            </a:r>
          </a:p>
        </p:txBody>
      </p:sp>
      <p:sp>
        <p:nvSpPr>
          <p:cNvPr id="8" name="Rectangle à coins arrondis 7"/>
          <p:cNvSpPr/>
          <p:nvPr/>
        </p:nvSpPr>
        <p:spPr>
          <a:xfrm>
            <a:off x="203352" y="2558031"/>
            <a:ext cx="1584505" cy="2941335"/>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b="1" dirty="0">
                <a:solidFill>
                  <a:schemeClr val="tx1"/>
                </a:solidFill>
              </a:rPr>
              <a:t>Objectif 1: </a:t>
            </a:r>
            <a:r>
              <a:rPr lang="fr-FR" dirty="0">
                <a:solidFill>
                  <a:schemeClr val="tx1"/>
                </a:solidFill>
              </a:rPr>
              <a:t>Présence et, si possible, estimations de la population retournée et déplacée</a:t>
            </a:r>
          </a:p>
          <a:p>
            <a:pPr algn="ctr"/>
            <a:endParaRPr lang="fr-CH" dirty="0">
              <a:solidFill>
                <a:schemeClr val="tx1"/>
              </a:solidFill>
            </a:endParaRPr>
          </a:p>
        </p:txBody>
      </p:sp>
      <p:sp>
        <p:nvSpPr>
          <p:cNvPr id="9" name="Rectangle à coins arrondis 8"/>
          <p:cNvSpPr/>
          <p:nvPr/>
        </p:nvSpPr>
        <p:spPr>
          <a:xfrm>
            <a:off x="2401569" y="2530736"/>
            <a:ext cx="1718233" cy="296863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a:p>
            <a:pPr algn="ctr"/>
            <a:r>
              <a:rPr lang="fr-CH" b="1" dirty="0">
                <a:solidFill>
                  <a:schemeClr val="tx1"/>
                </a:solidFill>
              </a:rPr>
              <a:t>Objectif 2: </a:t>
            </a:r>
            <a:r>
              <a:rPr lang="fr-FR" dirty="0">
                <a:solidFill>
                  <a:schemeClr val="tx1"/>
                </a:solidFill>
              </a:rPr>
              <a:t>Besoins et vulnérabilités multisectorielles en particulier en termes d’abris, d’EHA et de santé</a:t>
            </a:r>
          </a:p>
          <a:p>
            <a:pPr algn="ctr"/>
            <a:endParaRPr lang="fr-FR" dirty="0">
              <a:solidFill>
                <a:schemeClr val="tx1"/>
              </a:solidFill>
            </a:endParaRPr>
          </a:p>
        </p:txBody>
      </p:sp>
      <p:sp>
        <p:nvSpPr>
          <p:cNvPr id="10" name="Rectangle à coins arrondis 9"/>
          <p:cNvSpPr/>
          <p:nvPr/>
        </p:nvSpPr>
        <p:spPr>
          <a:xfrm>
            <a:off x="6791324" y="2568728"/>
            <a:ext cx="1629344" cy="2930638"/>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b="1" dirty="0">
                <a:solidFill>
                  <a:schemeClr val="tx1"/>
                </a:solidFill>
              </a:rPr>
              <a:t>Objectif 4: </a:t>
            </a:r>
            <a:r>
              <a:rPr lang="fr-FR" dirty="0">
                <a:solidFill>
                  <a:schemeClr val="tx1"/>
                </a:solidFill>
              </a:rPr>
              <a:t>Disponibilité / accès aux services financiers et réseau téléphonique</a:t>
            </a:r>
          </a:p>
        </p:txBody>
      </p:sp>
      <p:sp>
        <p:nvSpPr>
          <p:cNvPr id="7" name="Rectangle à coins arrondis 6"/>
          <p:cNvSpPr/>
          <p:nvPr/>
        </p:nvSpPr>
        <p:spPr>
          <a:xfrm>
            <a:off x="532263" y="996286"/>
            <a:ext cx="7915701" cy="65509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r>
              <a:rPr lang="fr-FR" sz="1600" b="1" dirty="0"/>
              <a:t>Objectif général - Informer la planification de la réponse en termes d’abris et d’EHA en identifiant les vulnérabilités et les besoins des ménages retournés et déplacés au Sud Kivu et au Maniema</a:t>
            </a:r>
          </a:p>
        </p:txBody>
      </p:sp>
      <p:sp>
        <p:nvSpPr>
          <p:cNvPr id="11" name="Rectangle à coins arrondis 10"/>
          <p:cNvSpPr/>
          <p:nvPr/>
        </p:nvSpPr>
        <p:spPr>
          <a:xfrm>
            <a:off x="877839" y="5783156"/>
            <a:ext cx="6790824" cy="725556"/>
          </a:xfrm>
          <a:prstGeom prst="round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i="1" dirty="0">
                <a:solidFill>
                  <a:sysClr val="windowText" lastClr="000000"/>
                </a:solidFill>
              </a:rPr>
              <a:t>Finalité: </a:t>
            </a:r>
            <a:r>
              <a:rPr lang="fr-FR" i="1" dirty="0">
                <a:solidFill>
                  <a:sysClr val="windowText" lastClr="000000"/>
                </a:solidFill>
              </a:rPr>
              <a:t>Contribuer à informer les Cluster WASH et EHA pour les HNO, HRP et l’orientation des priorités sectorielles pour 2019</a:t>
            </a:r>
            <a:r>
              <a:rPr lang="fr-FR" b="1" i="1" dirty="0">
                <a:solidFill>
                  <a:sysClr val="windowText" lastClr="000000"/>
                </a:solidFill>
              </a:rPr>
              <a:t> </a:t>
            </a:r>
            <a:endParaRPr lang="fr-FR" i="1" dirty="0">
              <a:solidFill>
                <a:sysClr val="windowText" lastClr="000000"/>
              </a:solidFill>
            </a:endParaRPr>
          </a:p>
        </p:txBody>
      </p:sp>
      <p:sp>
        <p:nvSpPr>
          <p:cNvPr id="15" name="Flèche vers le bas 14"/>
          <p:cNvSpPr/>
          <p:nvPr/>
        </p:nvSpPr>
        <p:spPr>
          <a:xfrm>
            <a:off x="1935174" y="2887187"/>
            <a:ext cx="306896" cy="188439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Flèche vers le bas 15"/>
          <p:cNvSpPr/>
          <p:nvPr/>
        </p:nvSpPr>
        <p:spPr>
          <a:xfrm>
            <a:off x="4200516" y="2887187"/>
            <a:ext cx="306896" cy="188439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à coins arrondis 5"/>
          <p:cNvSpPr/>
          <p:nvPr/>
        </p:nvSpPr>
        <p:spPr>
          <a:xfrm>
            <a:off x="532263" y="1746913"/>
            <a:ext cx="7915701" cy="521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t>Objectifs spécifiques - Identifier pour chaque Zone de Santé touchée par la crise au Sud Kivu et au Maniema :</a:t>
            </a:r>
          </a:p>
        </p:txBody>
      </p:sp>
      <p:sp>
        <p:nvSpPr>
          <p:cNvPr id="17" name="Rectangle à coins arrondis 16"/>
          <p:cNvSpPr/>
          <p:nvPr/>
        </p:nvSpPr>
        <p:spPr>
          <a:xfrm>
            <a:off x="4596311" y="2568729"/>
            <a:ext cx="1629344" cy="293063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b="1" dirty="0">
              <a:solidFill>
                <a:schemeClr val="tx1"/>
              </a:solidFill>
            </a:endParaRPr>
          </a:p>
          <a:p>
            <a:pPr algn="ctr"/>
            <a:r>
              <a:rPr lang="fr-CH" b="1" dirty="0">
                <a:solidFill>
                  <a:schemeClr val="tx1"/>
                </a:solidFill>
              </a:rPr>
              <a:t>Objectif 3: </a:t>
            </a:r>
            <a:r>
              <a:rPr lang="fr-FR" dirty="0">
                <a:solidFill>
                  <a:schemeClr val="tx1"/>
                </a:solidFill>
              </a:rPr>
              <a:t>Disponibilité de matériaux de construction d’abris et de matériaux EHA sur les marchés</a:t>
            </a:r>
          </a:p>
          <a:p>
            <a:pPr algn="ctr"/>
            <a:endParaRPr lang="fr-FR" b="1" dirty="0">
              <a:solidFill>
                <a:schemeClr val="tx1"/>
              </a:solidFill>
            </a:endParaRPr>
          </a:p>
        </p:txBody>
      </p:sp>
      <p:sp>
        <p:nvSpPr>
          <p:cNvPr id="18" name="Flèche vers le bas 17"/>
          <p:cNvSpPr/>
          <p:nvPr/>
        </p:nvSpPr>
        <p:spPr>
          <a:xfrm>
            <a:off x="6333015" y="2964583"/>
            <a:ext cx="306896" cy="188439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9" name="Picture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383921092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756" y="174170"/>
            <a:ext cx="7947718" cy="673028"/>
          </a:xfrm>
        </p:spPr>
        <p:txBody>
          <a:bodyPr>
            <a:normAutofit/>
          </a:bodyPr>
          <a:lstStyle/>
          <a:p>
            <a:r>
              <a:rPr lang="fr-FR" sz="3600" b="0" noProof="0" dirty="0"/>
              <a:t>Leçons apprises (1) </a:t>
            </a:r>
          </a:p>
        </p:txBody>
      </p:sp>
      <p:sp>
        <p:nvSpPr>
          <p:cNvPr id="3" name="Espace réservé du contenu 2"/>
          <p:cNvSpPr>
            <a:spLocks noGrp="1"/>
          </p:cNvSpPr>
          <p:nvPr>
            <p:ph idx="1"/>
          </p:nvPr>
        </p:nvSpPr>
        <p:spPr>
          <a:xfrm>
            <a:off x="233756" y="668957"/>
            <a:ext cx="7947718" cy="5071841"/>
          </a:xfrm>
        </p:spPr>
        <p:txBody>
          <a:bodyPr anchor="ctr">
            <a:normAutofit/>
          </a:bodyPr>
          <a:lstStyle/>
          <a:p>
            <a:pPr marL="0" indent="0">
              <a:buNone/>
            </a:pPr>
            <a:endParaRPr lang="fr-FR" sz="2000" i="1" noProof="0" dirty="0"/>
          </a:p>
          <a:p>
            <a:endParaRPr lang="fr-FR" sz="2000" i="1" noProof="0" dirty="0"/>
          </a:p>
          <a:p>
            <a:endParaRPr lang="fr-FR" sz="2000" i="1" noProof="0" dirty="0"/>
          </a:p>
          <a:p>
            <a:endParaRPr lang="fr-FR" sz="2000" i="1" noProof="0" dirty="0"/>
          </a:p>
          <a:p>
            <a:endParaRPr lang="fr-FR" sz="2000" i="1" noProof="0" dirty="0"/>
          </a:p>
          <a:p>
            <a:endParaRPr lang="fr-FR" sz="2000" i="1" noProof="0" dirty="0"/>
          </a:p>
          <a:p>
            <a:endParaRPr lang="fr-FR" sz="2000" i="1" noProof="0" dirty="0"/>
          </a:p>
          <a:p>
            <a:endParaRPr lang="fr-FR" sz="2000" i="1" noProof="0" dirty="0"/>
          </a:p>
          <a:p>
            <a:endParaRPr lang="fr-FR" sz="2000" i="1" noProof="0" dirty="0"/>
          </a:p>
          <a:p>
            <a:endParaRPr lang="fr-FR" sz="2000" i="1" noProof="0" dirty="0"/>
          </a:p>
          <a:p>
            <a:endParaRPr lang="fr-FR" sz="2000" i="1" noProof="0" dirty="0"/>
          </a:p>
        </p:txBody>
      </p:sp>
      <p:sp>
        <p:nvSpPr>
          <p:cNvPr id="4" name="Rectangle 1"/>
          <p:cNvSpPr>
            <a:spLocks noChangeArrowheads="1"/>
          </p:cNvSpPr>
          <p:nvPr/>
        </p:nvSpPr>
        <p:spPr bwMode="auto">
          <a:xfrm>
            <a:off x="470017" y="3377302"/>
            <a:ext cx="794758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4688" algn="r"/>
              </a:tabLst>
              <a:defRPr>
                <a:solidFill>
                  <a:schemeClr val="tx1"/>
                </a:solidFill>
                <a:latin typeface="Arial" panose="020B0604020202020204" pitchFamily="34" charset="0"/>
              </a:defRPr>
            </a:lvl1pPr>
            <a:lvl2pPr eaLnBrk="0" fontAlgn="base" hangingPunct="0">
              <a:spcBef>
                <a:spcPct val="0"/>
              </a:spcBef>
              <a:spcAft>
                <a:spcPct val="0"/>
              </a:spcAft>
              <a:tabLst>
                <a:tab pos="5754688" algn="r"/>
              </a:tabLst>
              <a:defRPr>
                <a:solidFill>
                  <a:schemeClr val="tx1"/>
                </a:solidFill>
                <a:latin typeface="Arial" panose="020B0604020202020204" pitchFamily="34" charset="0"/>
              </a:defRPr>
            </a:lvl2pPr>
            <a:lvl3pPr eaLnBrk="0" fontAlgn="base" hangingPunct="0">
              <a:spcBef>
                <a:spcPct val="0"/>
              </a:spcBef>
              <a:spcAft>
                <a:spcPct val="0"/>
              </a:spcAft>
              <a:tabLst>
                <a:tab pos="5754688" algn="r"/>
              </a:tabLst>
              <a:defRPr>
                <a:solidFill>
                  <a:schemeClr val="tx1"/>
                </a:solidFill>
                <a:latin typeface="Arial" panose="020B0604020202020204" pitchFamily="34" charset="0"/>
              </a:defRPr>
            </a:lvl3pPr>
            <a:lvl4pPr eaLnBrk="0" fontAlgn="base" hangingPunct="0">
              <a:spcBef>
                <a:spcPct val="0"/>
              </a:spcBef>
              <a:spcAft>
                <a:spcPct val="0"/>
              </a:spcAft>
              <a:tabLst>
                <a:tab pos="5754688" algn="r"/>
              </a:tabLst>
              <a:defRPr>
                <a:solidFill>
                  <a:schemeClr val="tx1"/>
                </a:solidFill>
                <a:latin typeface="Arial" panose="020B0604020202020204" pitchFamily="34" charset="0"/>
              </a:defRPr>
            </a:lvl4pPr>
            <a:lvl5pPr eaLnBrk="0" fontAlgn="base" hangingPunct="0">
              <a:spcBef>
                <a:spcPct val="0"/>
              </a:spcBef>
              <a:spcAft>
                <a:spcPct val="0"/>
              </a:spcAft>
              <a:tabLst>
                <a:tab pos="5754688" algn="r"/>
              </a:tabLst>
              <a:defRPr>
                <a:solidFill>
                  <a:schemeClr val="tx1"/>
                </a:solidFill>
                <a:latin typeface="Arial" panose="020B0604020202020204" pitchFamily="34" charset="0"/>
              </a:defRPr>
            </a:lvl5pPr>
            <a:lvl6pPr eaLnBrk="0" fontAlgn="base" hangingPunct="0">
              <a:spcBef>
                <a:spcPct val="0"/>
              </a:spcBef>
              <a:spcAft>
                <a:spcPct val="0"/>
              </a:spcAft>
              <a:tabLst>
                <a:tab pos="5754688" algn="r"/>
              </a:tabLst>
              <a:defRPr>
                <a:solidFill>
                  <a:schemeClr val="tx1"/>
                </a:solidFill>
                <a:latin typeface="Arial" panose="020B0604020202020204" pitchFamily="34" charset="0"/>
              </a:defRPr>
            </a:lvl6pPr>
            <a:lvl7pPr eaLnBrk="0" fontAlgn="base" hangingPunct="0">
              <a:spcBef>
                <a:spcPct val="0"/>
              </a:spcBef>
              <a:spcAft>
                <a:spcPct val="0"/>
              </a:spcAft>
              <a:tabLst>
                <a:tab pos="5754688" algn="r"/>
              </a:tabLst>
              <a:defRPr>
                <a:solidFill>
                  <a:schemeClr val="tx1"/>
                </a:solidFill>
                <a:latin typeface="Arial" panose="020B0604020202020204" pitchFamily="34" charset="0"/>
              </a:defRPr>
            </a:lvl7pPr>
            <a:lvl8pPr eaLnBrk="0" fontAlgn="base" hangingPunct="0">
              <a:spcBef>
                <a:spcPct val="0"/>
              </a:spcBef>
              <a:spcAft>
                <a:spcPct val="0"/>
              </a:spcAft>
              <a:tabLst>
                <a:tab pos="5754688" algn="r"/>
              </a:tabLst>
              <a:defRPr>
                <a:solidFill>
                  <a:schemeClr val="tx1"/>
                </a:solidFill>
                <a:latin typeface="Arial" panose="020B0604020202020204" pitchFamily="34" charset="0"/>
              </a:defRPr>
            </a:lvl8pPr>
            <a:lvl9pPr eaLnBrk="0" fontAlgn="base" hangingPunct="0">
              <a:spcBef>
                <a:spcPct val="0"/>
              </a:spcBef>
              <a:spcAft>
                <a:spcPct val="0"/>
              </a:spcAft>
              <a:tabLst>
                <a:tab pos="5754688"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54688" algn="r"/>
              </a:tabLst>
            </a:pPr>
            <a:r>
              <a:rPr kumimoji="0" lang="fr-CH" b="0" i="0" u="none" strike="noStrike" cap="none" normalizeH="0" baseline="0" dirty="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a:t>
            </a:r>
            <a:endParaRPr kumimoji="0" lang="fr-CH" b="0" i="0" u="none" strike="noStrike" cap="none" normalizeH="0" baseline="0" dirty="0">
              <a:ln>
                <a:noFill/>
              </a:ln>
              <a:solidFill>
                <a:schemeClr val="tx1"/>
              </a:solidFill>
              <a:effectLst/>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sp>
        <p:nvSpPr>
          <p:cNvPr id="6" name="TextBox 5"/>
          <p:cNvSpPr txBox="1"/>
          <p:nvPr/>
        </p:nvSpPr>
        <p:spPr>
          <a:xfrm>
            <a:off x="219376" y="799874"/>
            <a:ext cx="8213301" cy="5786199"/>
          </a:xfrm>
          <a:prstGeom prst="rect">
            <a:avLst/>
          </a:prstGeom>
          <a:noFill/>
        </p:spPr>
        <p:txBody>
          <a:bodyPr wrap="square" rtlCol="0">
            <a:spAutoFit/>
          </a:bodyPr>
          <a:lstStyle/>
          <a:p>
            <a:pPr marL="285750" indent="-285750" algn="just">
              <a:buFont typeface="Wingdings" panose="05000000000000000000" pitchFamily="2" charset="2"/>
              <a:buChar char="Ø"/>
            </a:pPr>
            <a:r>
              <a:rPr lang="fr-FR" sz="2400" dirty="0"/>
              <a:t>En règle générale, les partenaires ayant pris part à la collecte de données ont rapportés que l’utilisation de l’outil </a:t>
            </a:r>
            <a:r>
              <a:rPr lang="fr-FR" sz="2400" dirty="0" err="1"/>
              <a:t>Kobo</a:t>
            </a:r>
            <a:r>
              <a:rPr lang="fr-FR" sz="2400" dirty="0"/>
              <a:t> était suffisamment simple et direct, tous profils confondus. Quelques partenaires ont souligné le besoin de simplifier ou d’améliorer les outils (questionnaires) car certaines formulations de questions ont causé des problèmes de compréhension.</a:t>
            </a:r>
          </a:p>
          <a:p>
            <a:pPr marL="285750" indent="-285750" algn="just">
              <a:buFont typeface="Wingdings" panose="05000000000000000000" pitchFamily="2" charset="2"/>
              <a:buChar char="Ø"/>
            </a:pPr>
            <a:r>
              <a:rPr lang="fr-FR" sz="2400" dirty="0" smtClean="0"/>
              <a:t>Certains </a:t>
            </a:r>
            <a:r>
              <a:rPr lang="fr-FR" sz="2400" dirty="0"/>
              <a:t>partenaires ont rencontré des difficultés pour partager les questionnaires quotidiennement, dû au fait que certaines ZS ont une faible couverture réseau voire aucune. Ceci a posé des problèmes également pour la collecte de points GPS. </a:t>
            </a:r>
          </a:p>
          <a:p>
            <a:pPr marL="285750" indent="-285750" algn="just">
              <a:buFont typeface="Wingdings" panose="05000000000000000000" pitchFamily="2" charset="2"/>
              <a:buChar char="Ø"/>
            </a:pPr>
            <a:r>
              <a:rPr lang="fr-FR" sz="2400" dirty="0"/>
              <a:t>Souci principal a été logistique : mise à disposition des tablettes HCR a pris du retard. Cependant, les partenaires ont été proactifs en commençant les préparatifs des voyages sur le terrain ou en utilisant les questionnaires papier pour éviter trop de retard dans la collecte. </a:t>
            </a:r>
          </a:p>
          <a:p>
            <a:endParaRPr lang="fr-FR" dirty="0"/>
          </a:p>
          <a:p>
            <a:pPr marL="285750" indent="-285750">
              <a:buFont typeface="Wingdings" panose="05000000000000000000" pitchFamily="2" charset="2"/>
              <a:buChar char="Ø"/>
            </a:pPr>
            <a:endParaRPr lang="fr-FR" sz="1600" dirty="0"/>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393422972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0" noProof="0" dirty="0"/>
              <a:t>Leçons apprises (2) </a:t>
            </a:r>
          </a:p>
        </p:txBody>
      </p:sp>
      <p:sp>
        <p:nvSpPr>
          <p:cNvPr id="3" name="Espace réservé du contenu 2"/>
          <p:cNvSpPr>
            <a:spLocks noGrp="1"/>
          </p:cNvSpPr>
          <p:nvPr>
            <p:ph idx="1"/>
          </p:nvPr>
        </p:nvSpPr>
        <p:spPr>
          <a:xfrm>
            <a:off x="233756" y="668957"/>
            <a:ext cx="7947718" cy="5071841"/>
          </a:xfrm>
        </p:spPr>
        <p:txBody>
          <a:bodyPr anchor="ctr">
            <a:normAutofit/>
          </a:bodyPr>
          <a:lstStyle/>
          <a:p>
            <a:pPr marL="0" indent="0">
              <a:buNone/>
            </a:pPr>
            <a:endParaRPr lang="fr-FR" sz="2000" i="1" noProof="0" dirty="0"/>
          </a:p>
          <a:p>
            <a:endParaRPr lang="fr-FR" sz="2000" i="1" noProof="0" dirty="0"/>
          </a:p>
          <a:p>
            <a:endParaRPr lang="fr-FR" sz="2000" i="1" noProof="0" dirty="0"/>
          </a:p>
          <a:p>
            <a:endParaRPr lang="fr-FR" sz="2000" i="1" noProof="0" dirty="0"/>
          </a:p>
          <a:p>
            <a:endParaRPr lang="fr-FR" sz="2000" i="1" noProof="0" dirty="0"/>
          </a:p>
          <a:p>
            <a:endParaRPr lang="fr-FR" sz="2000" i="1" noProof="0" dirty="0"/>
          </a:p>
          <a:p>
            <a:endParaRPr lang="fr-FR" sz="2000" i="1" noProof="0" dirty="0"/>
          </a:p>
          <a:p>
            <a:endParaRPr lang="fr-FR" sz="2000" i="1" noProof="0" dirty="0"/>
          </a:p>
          <a:p>
            <a:endParaRPr lang="fr-FR" sz="2000" i="1" noProof="0" dirty="0"/>
          </a:p>
          <a:p>
            <a:endParaRPr lang="fr-FR" sz="2000" i="1" noProof="0" dirty="0"/>
          </a:p>
          <a:p>
            <a:endParaRPr lang="fr-FR" sz="2000" i="1" noProof="0" dirty="0"/>
          </a:p>
        </p:txBody>
      </p:sp>
      <p:sp>
        <p:nvSpPr>
          <p:cNvPr id="4" name="Rectangle 1"/>
          <p:cNvSpPr>
            <a:spLocks noChangeArrowheads="1"/>
          </p:cNvSpPr>
          <p:nvPr/>
        </p:nvSpPr>
        <p:spPr bwMode="auto">
          <a:xfrm>
            <a:off x="470017" y="3377302"/>
            <a:ext cx="794758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4688" algn="r"/>
              </a:tabLst>
              <a:defRPr>
                <a:solidFill>
                  <a:schemeClr val="tx1"/>
                </a:solidFill>
                <a:latin typeface="Arial" panose="020B0604020202020204" pitchFamily="34" charset="0"/>
              </a:defRPr>
            </a:lvl1pPr>
            <a:lvl2pPr eaLnBrk="0" fontAlgn="base" hangingPunct="0">
              <a:spcBef>
                <a:spcPct val="0"/>
              </a:spcBef>
              <a:spcAft>
                <a:spcPct val="0"/>
              </a:spcAft>
              <a:tabLst>
                <a:tab pos="5754688" algn="r"/>
              </a:tabLst>
              <a:defRPr>
                <a:solidFill>
                  <a:schemeClr val="tx1"/>
                </a:solidFill>
                <a:latin typeface="Arial" panose="020B0604020202020204" pitchFamily="34" charset="0"/>
              </a:defRPr>
            </a:lvl2pPr>
            <a:lvl3pPr eaLnBrk="0" fontAlgn="base" hangingPunct="0">
              <a:spcBef>
                <a:spcPct val="0"/>
              </a:spcBef>
              <a:spcAft>
                <a:spcPct val="0"/>
              </a:spcAft>
              <a:tabLst>
                <a:tab pos="5754688" algn="r"/>
              </a:tabLst>
              <a:defRPr>
                <a:solidFill>
                  <a:schemeClr val="tx1"/>
                </a:solidFill>
                <a:latin typeface="Arial" panose="020B0604020202020204" pitchFamily="34" charset="0"/>
              </a:defRPr>
            </a:lvl3pPr>
            <a:lvl4pPr eaLnBrk="0" fontAlgn="base" hangingPunct="0">
              <a:spcBef>
                <a:spcPct val="0"/>
              </a:spcBef>
              <a:spcAft>
                <a:spcPct val="0"/>
              </a:spcAft>
              <a:tabLst>
                <a:tab pos="5754688" algn="r"/>
              </a:tabLst>
              <a:defRPr>
                <a:solidFill>
                  <a:schemeClr val="tx1"/>
                </a:solidFill>
                <a:latin typeface="Arial" panose="020B0604020202020204" pitchFamily="34" charset="0"/>
              </a:defRPr>
            </a:lvl4pPr>
            <a:lvl5pPr eaLnBrk="0" fontAlgn="base" hangingPunct="0">
              <a:spcBef>
                <a:spcPct val="0"/>
              </a:spcBef>
              <a:spcAft>
                <a:spcPct val="0"/>
              </a:spcAft>
              <a:tabLst>
                <a:tab pos="5754688" algn="r"/>
              </a:tabLst>
              <a:defRPr>
                <a:solidFill>
                  <a:schemeClr val="tx1"/>
                </a:solidFill>
                <a:latin typeface="Arial" panose="020B0604020202020204" pitchFamily="34" charset="0"/>
              </a:defRPr>
            </a:lvl5pPr>
            <a:lvl6pPr eaLnBrk="0" fontAlgn="base" hangingPunct="0">
              <a:spcBef>
                <a:spcPct val="0"/>
              </a:spcBef>
              <a:spcAft>
                <a:spcPct val="0"/>
              </a:spcAft>
              <a:tabLst>
                <a:tab pos="5754688" algn="r"/>
              </a:tabLst>
              <a:defRPr>
                <a:solidFill>
                  <a:schemeClr val="tx1"/>
                </a:solidFill>
                <a:latin typeface="Arial" panose="020B0604020202020204" pitchFamily="34" charset="0"/>
              </a:defRPr>
            </a:lvl6pPr>
            <a:lvl7pPr eaLnBrk="0" fontAlgn="base" hangingPunct="0">
              <a:spcBef>
                <a:spcPct val="0"/>
              </a:spcBef>
              <a:spcAft>
                <a:spcPct val="0"/>
              </a:spcAft>
              <a:tabLst>
                <a:tab pos="5754688" algn="r"/>
              </a:tabLst>
              <a:defRPr>
                <a:solidFill>
                  <a:schemeClr val="tx1"/>
                </a:solidFill>
                <a:latin typeface="Arial" panose="020B0604020202020204" pitchFamily="34" charset="0"/>
              </a:defRPr>
            </a:lvl7pPr>
            <a:lvl8pPr eaLnBrk="0" fontAlgn="base" hangingPunct="0">
              <a:spcBef>
                <a:spcPct val="0"/>
              </a:spcBef>
              <a:spcAft>
                <a:spcPct val="0"/>
              </a:spcAft>
              <a:tabLst>
                <a:tab pos="5754688" algn="r"/>
              </a:tabLst>
              <a:defRPr>
                <a:solidFill>
                  <a:schemeClr val="tx1"/>
                </a:solidFill>
                <a:latin typeface="Arial" panose="020B0604020202020204" pitchFamily="34" charset="0"/>
              </a:defRPr>
            </a:lvl8pPr>
            <a:lvl9pPr eaLnBrk="0" fontAlgn="base" hangingPunct="0">
              <a:spcBef>
                <a:spcPct val="0"/>
              </a:spcBef>
              <a:spcAft>
                <a:spcPct val="0"/>
              </a:spcAft>
              <a:tabLst>
                <a:tab pos="5754688"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54688" algn="r"/>
              </a:tabLst>
            </a:pPr>
            <a:r>
              <a:rPr kumimoji="0" lang="fr-CH" b="0" i="0" u="none" strike="noStrike" cap="none" normalizeH="0" baseline="0" dirty="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a:t>
            </a:r>
            <a:endParaRPr kumimoji="0" lang="fr-CH" b="0" i="0" u="none" strike="noStrike" cap="none" normalizeH="0" baseline="0" dirty="0">
              <a:ln>
                <a:noFill/>
              </a:ln>
              <a:solidFill>
                <a:schemeClr val="tx1"/>
              </a:solidFill>
              <a:effectLst/>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sp>
        <p:nvSpPr>
          <p:cNvPr id="6" name="TextBox 5"/>
          <p:cNvSpPr txBox="1"/>
          <p:nvPr/>
        </p:nvSpPr>
        <p:spPr>
          <a:xfrm>
            <a:off x="115690" y="1038155"/>
            <a:ext cx="8183850" cy="6247864"/>
          </a:xfrm>
          <a:prstGeom prst="rect">
            <a:avLst/>
          </a:prstGeom>
          <a:noFill/>
        </p:spPr>
        <p:txBody>
          <a:bodyPr wrap="square" rtlCol="0">
            <a:spAutoFit/>
          </a:bodyPr>
          <a:lstStyle/>
          <a:p>
            <a:pPr marL="342900" indent="-342900" algn="just">
              <a:buFont typeface="Wingdings" panose="05000000000000000000" pitchFamily="2" charset="2"/>
              <a:buChar char="Ø"/>
            </a:pPr>
            <a:r>
              <a:rPr lang="fr-FR" sz="2400" dirty="0" smtClean="0"/>
              <a:t>Autre souci principal pour 2 partenaires a été la configuration des tablettes (NCA et Caritas </a:t>
            </a:r>
            <a:r>
              <a:rPr lang="fr-FR" sz="2400" dirty="0" err="1" smtClean="0"/>
              <a:t>Kasongo</a:t>
            </a:r>
            <a:r>
              <a:rPr lang="fr-FR" sz="2400" dirty="0" smtClean="0"/>
              <a:t>). NCA a du faire usage de ses propres tablettes et Caritas a du partir sur le terrain plus tôt avant que les tablettes du HCR aient pu être convenablement configurées. Une solution a été trouvée avec le point focal IT du HCR qui a aidé les partenaires à distance. </a:t>
            </a:r>
            <a:endParaRPr lang="fr-FR" sz="2400" dirty="0"/>
          </a:p>
          <a:p>
            <a:pPr marL="285750" indent="-285750" algn="just">
              <a:buFont typeface="Wingdings" panose="05000000000000000000" pitchFamily="2" charset="2"/>
              <a:buChar char="Ø"/>
            </a:pPr>
            <a:r>
              <a:rPr lang="fr-FR" sz="2400" dirty="0"/>
              <a:t>Généralement, les partenaires ont été très accessibles pour le suivi (email et téléphone). La permanence de coordination a été assurée du début jusqu’à la fin de la collecte de données</a:t>
            </a:r>
            <a:r>
              <a:rPr lang="fr-FR" sz="2400" dirty="0" smtClean="0"/>
              <a:t>.</a:t>
            </a:r>
            <a:endParaRPr lang="fr-FR" sz="2400" dirty="0"/>
          </a:p>
          <a:p>
            <a:pPr marL="285750" indent="-285750" algn="just">
              <a:buFont typeface="Wingdings" panose="05000000000000000000" pitchFamily="2" charset="2"/>
              <a:buChar char="Ø"/>
            </a:pPr>
            <a:r>
              <a:rPr lang="fr-FR" sz="2400" dirty="0"/>
              <a:t>Difficultés d’accès physique assez important dans le cas de </a:t>
            </a:r>
            <a:r>
              <a:rPr lang="fr-FR" sz="2400" dirty="0" err="1"/>
              <a:t>Shabunda</a:t>
            </a:r>
            <a:r>
              <a:rPr lang="fr-FR" sz="2400" dirty="0"/>
              <a:t>. Dans l’ensemble, les partenaires sont parvenus à atteindre la plupart des AS (avec quelques contraintes d’accès sécuritaire/physique à </a:t>
            </a:r>
            <a:r>
              <a:rPr lang="fr-FR" sz="2400" dirty="0" err="1"/>
              <a:t>Fizi</a:t>
            </a:r>
            <a:r>
              <a:rPr lang="fr-FR" sz="2400" dirty="0"/>
              <a:t>, </a:t>
            </a:r>
            <a:r>
              <a:rPr lang="fr-FR" sz="2400" dirty="0" err="1"/>
              <a:t>Nundu</a:t>
            </a:r>
            <a:r>
              <a:rPr lang="fr-FR" sz="2400" dirty="0"/>
              <a:t>, </a:t>
            </a:r>
            <a:r>
              <a:rPr lang="fr-FR" sz="2400" dirty="0" err="1"/>
              <a:t>Kimbi</a:t>
            </a:r>
            <a:r>
              <a:rPr lang="fr-FR" sz="2400" dirty="0"/>
              <a:t> </a:t>
            </a:r>
            <a:r>
              <a:rPr lang="fr-FR" sz="2400" dirty="0" err="1"/>
              <a:t>Lulenge</a:t>
            </a:r>
            <a:r>
              <a:rPr lang="fr-FR" sz="2400" dirty="0"/>
              <a:t> et Uvira</a:t>
            </a:r>
            <a:r>
              <a:rPr lang="fr-FR" sz="2400" dirty="0" smtClean="0"/>
              <a:t>). Une des contraintes étaient les barrières payantes – plaidoyer pour faciliter l’accès aux zones pour les acteurs humanitaires.</a:t>
            </a:r>
          </a:p>
          <a:p>
            <a:endParaRPr lang="fr-FR" sz="2400" dirty="0"/>
          </a:p>
          <a:p>
            <a:pPr marL="285750" indent="-285750">
              <a:buFont typeface="Wingdings" panose="05000000000000000000" pitchFamily="2" charset="2"/>
              <a:buChar char="Ø"/>
            </a:pPr>
            <a:endParaRPr lang="fr-FR" sz="1600" dirty="0"/>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284773471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0" dirty="0" smtClean="0"/>
              <a:t>Recommandations des partenaires</a:t>
            </a:r>
            <a:endParaRPr lang="fr-FR" sz="3600" b="0" noProof="0" dirty="0"/>
          </a:p>
        </p:txBody>
      </p:sp>
      <p:sp>
        <p:nvSpPr>
          <p:cNvPr id="3" name="Espace réservé du contenu 2"/>
          <p:cNvSpPr>
            <a:spLocks noGrp="1"/>
          </p:cNvSpPr>
          <p:nvPr>
            <p:ph idx="1"/>
          </p:nvPr>
        </p:nvSpPr>
        <p:spPr>
          <a:xfrm>
            <a:off x="233756" y="668957"/>
            <a:ext cx="7947718" cy="5071841"/>
          </a:xfrm>
        </p:spPr>
        <p:txBody>
          <a:bodyPr anchor="ctr">
            <a:normAutofit/>
          </a:bodyPr>
          <a:lstStyle/>
          <a:p>
            <a:pPr marL="0" indent="0">
              <a:buNone/>
            </a:pPr>
            <a:endParaRPr lang="fr-FR" sz="2000" i="1" noProof="0" dirty="0"/>
          </a:p>
          <a:p>
            <a:endParaRPr lang="fr-FR" sz="2000" i="1" noProof="0" dirty="0"/>
          </a:p>
          <a:p>
            <a:endParaRPr lang="fr-FR" sz="2000" i="1" noProof="0" dirty="0"/>
          </a:p>
          <a:p>
            <a:endParaRPr lang="fr-FR" sz="2000" i="1" noProof="0" dirty="0"/>
          </a:p>
          <a:p>
            <a:endParaRPr lang="fr-FR" sz="2000" i="1" noProof="0" dirty="0"/>
          </a:p>
          <a:p>
            <a:endParaRPr lang="fr-FR" sz="2000" i="1" noProof="0" dirty="0"/>
          </a:p>
          <a:p>
            <a:endParaRPr lang="fr-FR" sz="2000" i="1" noProof="0" dirty="0"/>
          </a:p>
          <a:p>
            <a:endParaRPr lang="fr-FR" sz="2000" i="1" noProof="0" dirty="0"/>
          </a:p>
          <a:p>
            <a:endParaRPr lang="fr-FR" sz="2000" i="1" noProof="0" dirty="0"/>
          </a:p>
          <a:p>
            <a:endParaRPr lang="fr-FR" sz="2000" i="1" noProof="0" dirty="0"/>
          </a:p>
          <a:p>
            <a:endParaRPr lang="fr-FR" sz="2000" i="1" noProof="0" dirty="0"/>
          </a:p>
        </p:txBody>
      </p:sp>
      <p:sp>
        <p:nvSpPr>
          <p:cNvPr id="4" name="Rectangle 1"/>
          <p:cNvSpPr>
            <a:spLocks noChangeArrowheads="1"/>
          </p:cNvSpPr>
          <p:nvPr/>
        </p:nvSpPr>
        <p:spPr bwMode="auto">
          <a:xfrm>
            <a:off x="470017" y="3377302"/>
            <a:ext cx="794758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4688" algn="r"/>
              </a:tabLst>
              <a:defRPr>
                <a:solidFill>
                  <a:schemeClr val="tx1"/>
                </a:solidFill>
                <a:latin typeface="Arial" panose="020B0604020202020204" pitchFamily="34" charset="0"/>
              </a:defRPr>
            </a:lvl1pPr>
            <a:lvl2pPr eaLnBrk="0" fontAlgn="base" hangingPunct="0">
              <a:spcBef>
                <a:spcPct val="0"/>
              </a:spcBef>
              <a:spcAft>
                <a:spcPct val="0"/>
              </a:spcAft>
              <a:tabLst>
                <a:tab pos="5754688" algn="r"/>
              </a:tabLst>
              <a:defRPr>
                <a:solidFill>
                  <a:schemeClr val="tx1"/>
                </a:solidFill>
                <a:latin typeface="Arial" panose="020B0604020202020204" pitchFamily="34" charset="0"/>
              </a:defRPr>
            </a:lvl2pPr>
            <a:lvl3pPr eaLnBrk="0" fontAlgn="base" hangingPunct="0">
              <a:spcBef>
                <a:spcPct val="0"/>
              </a:spcBef>
              <a:spcAft>
                <a:spcPct val="0"/>
              </a:spcAft>
              <a:tabLst>
                <a:tab pos="5754688" algn="r"/>
              </a:tabLst>
              <a:defRPr>
                <a:solidFill>
                  <a:schemeClr val="tx1"/>
                </a:solidFill>
                <a:latin typeface="Arial" panose="020B0604020202020204" pitchFamily="34" charset="0"/>
              </a:defRPr>
            </a:lvl3pPr>
            <a:lvl4pPr eaLnBrk="0" fontAlgn="base" hangingPunct="0">
              <a:spcBef>
                <a:spcPct val="0"/>
              </a:spcBef>
              <a:spcAft>
                <a:spcPct val="0"/>
              </a:spcAft>
              <a:tabLst>
                <a:tab pos="5754688" algn="r"/>
              </a:tabLst>
              <a:defRPr>
                <a:solidFill>
                  <a:schemeClr val="tx1"/>
                </a:solidFill>
                <a:latin typeface="Arial" panose="020B0604020202020204" pitchFamily="34" charset="0"/>
              </a:defRPr>
            </a:lvl4pPr>
            <a:lvl5pPr eaLnBrk="0" fontAlgn="base" hangingPunct="0">
              <a:spcBef>
                <a:spcPct val="0"/>
              </a:spcBef>
              <a:spcAft>
                <a:spcPct val="0"/>
              </a:spcAft>
              <a:tabLst>
                <a:tab pos="5754688" algn="r"/>
              </a:tabLst>
              <a:defRPr>
                <a:solidFill>
                  <a:schemeClr val="tx1"/>
                </a:solidFill>
                <a:latin typeface="Arial" panose="020B0604020202020204" pitchFamily="34" charset="0"/>
              </a:defRPr>
            </a:lvl5pPr>
            <a:lvl6pPr eaLnBrk="0" fontAlgn="base" hangingPunct="0">
              <a:spcBef>
                <a:spcPct val="0"/>
              </a:spcBef>
              <a:spcAft>
                <a:spcPct val="0"/>
              </a:spcAft>
              <a:tabLst>
                <a:tab pos="5754688" algn="r"/>
              </a:tabLst>
              <a:defRPr>
                <a:solidFill>
                  <a:schemeClr val="tx1"/>
                </a:solidFill>
                <a:latin typeface="Arial" panose="020B0604020202020204" pitchFamily="34" charset="0"/>
              </a:defRPr>
            </a:lvl6pPr>
            <a:lvl7pPr eaLnBrk="0" fontAlgn="base" hangingPunct="0">
              <a:spcBef>
                <a:spcPct val="0"/>
              </a:spcBef>
              <a:spcAft>
                <a:spcPct val="0"/>
              </a:spcAft>
              <a:tabLst>
                <a:tab pos="5754688" algn="r"/>
              </a:tabLst>
              <a:defRPr>
                <a:solidFill>
                  <a:schemeClr val="tx1"/>
                </a:solidFill>
                <a:latin typeface="Arial" panose="020B0604020202020204" pitchFamily="34" charset="0"/>
              </a:defRPr>
            </a:lvl7pPr>
            <a:lvl8pPr eaLnBrk="0" fontAlgn="base" hangingPunct="0">
              <a:spcBef>
                <a:spcPct val="0"/>
              </a:spcBef>
              <a:spcAft>
                <a:spcPct val="0"/>
              </a:spcAft>
              <a:tabLst>
                <a:tab pos="5754688" algn="r"/>
              </a:tabLst>
              <a:defRPr>
                <a:solidFill>
                  <a:schemeClr val="tx1"/>
                </a:solidFill>
                <a:latin typeface="Arial" panose="020B0604020202020204" pitchFamily="34" charset="0"/>
              </a:defRPr>
            </a:lvl8pPr>
            <a:lvl9pPr eaLnBrk="0" fontAlgn="base" hangingPunct="0">
              <a:spcBef>
                <a:spcPct val="0"/>
              </a:spcBef>
              <a:spcAft>
                <a:spcPct val="0"/>
              </a:spcAft>
              <a:tabLst>
                <a:tab pos="5754688"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54688" algn="r"/>
              </a:tabLst>
            </a:pPr>
            <a:r>
              <a:rPr kumimoji="0" lang="fr-CH" b="0" i="0" u="none" strike="noStrike" cap="none" normalizeH="0" baseline="0" dirty="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a:t>
            </a:r>
            <a:endParaRPr kumimoji="0" lang="fr-CH" b="0" i="0" u="none" strike="noStrike" cap="none" normalizeH="0" baseline="0" dirty="0">
              <a:ln>
                <a:noFill/>
              </a:ln>
              <a:solidFill>
                <a:schemeClr val="tx1"/>
              </a:solidFill>
              <a:effectLst/>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sp>
        <p:nvSpPr>
          <p:cNvPr id="6" name="TextBox 5"/>
          <p:cNvSpPr txBox="1"/>
          <p:nvPr/>
        </p:nvSpPr>
        <p:spPr>
          <a:xfrm>
            <a:off x="115690" y="1038155"/>
            <a:ext cx="8183850" cy="4401205"/>
          </a:xfrm>
          <a:prstGeom prst="rect">
            <a:avLst/>
          </a:prstGeom>
          <a:noFill/>
        </p:spPr>
        <p:txBody>
          <a:bodyPr wrap="square" rtlCol="0">
            <a:spAutoFit/>
          </a:bodyPr>
          <a:lstStyle/>
          <a:p>
            <a:pPr marL="342900" indent="-342900" algn="just">
              <a:buFont typeface="Wingdings" panose="05000000000000000000" pitchFamily="2" charset="2"/>
              <a:buChar char="Ø"/>
            </a:pPr>
            <a:r>
              <a:rPr lang="fr-FR" sz="2400" dirty="0" smtClean="0"/>
              <a:t>Assurer la participation des chefs d’équipes aux réunions de restitution des résultats préliminaires, ainsi qu’une plus grande représentation des partenaires (4 sur 8 présents à celle du Sud Kivu)</a:t>
            </a:r>
            <a:endParaRPr lang="fr-FR" sz="2400" dirty="0"/>
          </a:p>
          <a:p>
            <a:pPr marL="285750" indent="-285750" algn="just">
              <a:buFont typeface="Wingdings" panose="05000000000000000000" pitchFamily="2" charset="2"/>
              <a:buChar char="Ø"/>
            </a:pPr>
            <a:r>
              <a:rPr lang="fr-FR" sz="2400" dirty="0" smtClean="0"/>
              <a:t>Un partenaire a fait remarqué la durée moyenne que prenait le questionnaire général (2h). Les autres partenaires présents à la restitution ont mentionné 40-50 min en moyenne. Il a été suggéré de faire traduire au préalable le questionnaire. Or selon la majorité des partenaires cela n’est pas nécessaire car il y’a des variations importantes dans les dialectes par zone d’intervention.</a:t>
            </a:r>
            <a:endParaRPr lang="fr-FR" sz="2400" dirty="0"/>
          </a:p>
          <a:p>
            <a:pPr marL="285750" indent="-285750" algn="just">
              <a:buFont typeface="Wingdings" panose="05000000000000000000" pitchFamily="2" charset="2"/>
              <a:buChar char="Ø"/>
            </a:pPr>
            <a:r>
              <a:rPr lang="fr-FR" sz="2400" dirty="0" smtClean="0"/>
              <a:t>Les partenaires souhaiteraient que les photos ayant été prises soient extraites des tablettes et partagées.</a:t>
            </a:r>
            <a:endParaRPr lang="fr-FR" sz="2400" dirty="0"/>
          </a:p>
          <a:p>
            <a:pPr marL="285750" indent="-285750">
              <a:buFont typeface="Wingdings" panose="05000000000000000000" pitchFamily="2" charset="2"/>
              <a:buChar char="Ø"/>
            </a:pPr>
            <a:endParaRPr lang="fr-FR" sz="1600" dirty="0"/>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364871327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0" noProof="0" dirty="0"/>
              <a:t>Prochains produits et étapes </a:t>
            </a:r>
          </a:p>
        </p:txBody>
      </p:sp>
      <p:sp>
        <p:nvSpPr>
          <p:cNvPr id="3" name="Espace réservé du contenu 2"/>
          <p:cNvSpPr>
            <a:spLocks noGrp="1"/>
          </p:cNvSpPr>
          <p:nvPr>
            <p:ph idx="1"/>
          </p:nvPr>
        </p:nvSpPr>
        <p:spPr>
          <a:xfrm>
            <a:off x="233756" y="4387174"/>
            <a:ext cx="7947718" cy="2148815"/>
          </a:xfrm>
        </p:spPr>
        <p:txBody>
          <a:bodyPr anchor="ctr">
            <a:normAutofit/>
          </a:bodyPr>
          <a:lstStyle/>
          <a:p>
            <a:pPr marL="0" indent="0">
              <a:buNone/>
            </a:pPr>
            <a:endParaRPr lang="fr-FR" sz="2400" i="1" noProof="0" dirty="0"/>
          </a:p>
          <a:p>
            <a:endParaRPr lang="fr-FR" sz="2000" i="1" noProof="0" dirty="0"/>
          </a:p>
          <a:p>
            <a:endParaRPr lang="fr-FR" sz="2000" i="1" noProof="0" dirty="0"/>
          </a:p>
          <a:p>
            <a:endParaRPr lang="fr-FR" sz="2000" i="1" noProof="0" dirty="0"/>
          </a:p>
          <a:p>
            <a:endParaRPr lang="fr-FR" sz="2000" i="1" noProof="0" dirty="0"/>
          </a:p>
          <a:p>
            <a:endParaRPr lang="fr-FR" sz="2000" i="1" noProof="0" dirty="0"/>
          </a:p>
          <a:p>
            <a:endParaRPr lang="fr-FR" sz="2000" i="1" noProof="0" dirty="0"/>
          </a:p>
          <a:p>
            <a:endParaRPr lang="fr-FR" sz="2000" i="1" noProof="0" dirty="0"/>
          </a:p>
          <a:p>
            <a:endParaRPr lang="fr-FR" sz="2000" i="1" noProof="0" dirty="0"/>
          </a:p>
          <a:p>
            <a:endParaRPr lang="fr-FR" sz="2000" i="1" noProof="0" dirty="0"/>
          </a:p>
          <a:p>
            <a:endParaRPr lang="fr-FR" sz="2000" i="1" noProof="0" dirty="0"/>
          </a:p>
        </p:txBody>
      </p:sp>
      <p:sp>
        <p:nvSpPr>
          <p:cNvPr id="5" name="Rectangle 4"/>
          <p:cNvSpPr/>
          <p:nvPr/>
        </p:nvSpPr>
        <p:spPr>
          <a:xfrm>
            <a:off x="233756" y="1038155"/>
            <a:ext cx="8041144" cy="5909310"/>
          </a:xfrm>
          <a:prstGeom prst="rect">
            <a:avLst/>
          </a:prstGeom>
        </p:spPr>
        <p:txBody>
          <a:bodyPr wrap="square">
            <a:spAutoFit/>
          </a:bodyPr>
          <a:lstStyle/>
          <a:p>
            <a:pPr marL="285750" indent="-285750">
              <a:buFont typeface="Wingdings" panose="05000000000000000000" pitchFamily="2" charset="2"/>
              <a:buChar char="Ø"/>
            </a:pPr>
            <a:r>
              <a:rPr lang="en-US" sz="2400" dirty="0"/>
              <a:t>Fiches </a:t>
            </a:r>
            <a:r>
              <a:rPr lang="en-US" sz="2400" dirty="0" err="1"/>
              <a:t>d’information</a:t>
            </a:r>
            <a:r>
              <a:rPr lang="en-US" sz="2400" dirty="0"/>
              <a:t> </a:t>
            </a:r>
            <a:r>
              <a:rPr lang="en-US" sz="2400" dirty="0" err="1"/>
              <a:t>vont</a:t>
            </a:r>
            <a:r>
              <a:rPr lang="en-US" sz="2400" dirty="0"/>
              <a:t> </a:t>
            </a:r>
            <a:r>
              <a:rPr lang="en-US" sz="2400" dirty="0" err="1"/>
              <a:t>etre</a:t>
            </a:r>
            <a:r>
              <a:rPr lang="en-US" sz="2400" dirty="0"/>
              <a:t> </a:t>
            </a:r>
            <a:r>
              <a:rPr lang="en-US" sz="2400" dirty="0" err="1"/>
              <a:t>développées</a:t>
            </a:r>
            <a:r>
              <a:rPr lang="en-US" sz="2400" dirty="0"/>
              <a:t> pour </a:t>
            </a:r>
            <a:r>
              <a:rPr lang="en-US" sz="2400" dirty="0" err="1"/>
              <a:t>chaque</a:t>
            </a:r>
            <a:r>
              <a:rPr lang="en-US" sz="2400" dirty="0"/>
              <a:t> ZS qui </a:t>
            </a:r>
            <a:r>
              <a:rPr lang="en-US" sz="2400" dirty="0" err="1"/>
              <a:t>présenteront</a:t>
            </a:r>
            <a:r>
              <a:rPr lang="en-US" sz="2400" dirty="0"/>
              <a:t> les </a:t>
            </a:r>
            <a:r>
              <a:rPr lang="en-US" sz="2400" dirty="0" err="1"/>
              <a:t>principales</a:t>
            </a:r>
            <a:r>
              <a:rPr lang="en-US" sz="2400" dirty="0"/>
              <a:t> </a:t>
            </a:r>
            <a:r>
              <a:rPr lang="en-US" sz="2400" dirty="0" err="1"/>
              <a:t>données</a:t>
            </a:r>
            <a:r>
              <a:rPr lang="en-US" sz="2400" dirty="0"/>
              <a:t> par </a:t>
            </a:r>
            <a:r>
              <a:rPr lang="en-US" sz="2400" dirty="0" err="1"/>
              <a:t>indicateurs</a:t>
            </a:r>
            <a:r>
              <a:rPr lang="en-US" sz="2400" dirty="0"/>
              <a:t> </a:t>
            </a:r>
            <a:r>
              <a:rPr lang="en-US" sz="2400" dirty="0" err="1"/>
              <a:t>clés</a:t>
            </a:r>
            <a:r>
              <a:rPr lang="en-US" sz="2400" dirty="0"/>
              <a:t> (</a:t>
            </a:r>
            <a:r>
              <a:rPr lang="en-US" sz="2400" dirty="0" err="1"/>
              <a:t>Août</a:t>
            </a:r>
            <a:r>
              <a:rPr lang="en-US" sz="2400" dirty="0"/>
              <a:t>)</a:t>
            </a:r>
          </a:p>
          <a:p>
            <a:endParaRPr lang="en-US" sz="2400" dirty="0"/>
          </a:p>
          <a:p>
            <a:pPr marL="285750" indent="-285750">
              <a:buFont typeface="Wingdings" panose="05000000000000000000" pitchFamily="2" charset="2"/>
              <a:buChar char="Ø"/>
            </a:pPr>
            <a:r>
              <a:rPr lang="en-US" sz="2400" dirty="0"/>
              <a:t>Heatmaps des </a:t>
            </a:r>
            <a:r>
              <a:rPr lang="en-US" sz="2400" dirty="0" err="1"/>
              <a:t>vulnérabilités</a:t>
            </a:r>
            <a:r>
              <a:rPr lang="en-US" sz="2400" dirty="0"/>
              <a:t> (</a:t>
            </a:r>
            <a:r>
              <a:rPr lang="en-US" sz="2400" dirty="0" err="1"/>
              <a:t>indicateurs</a:t>
            </a:r>
            <a:r>
              <a:rPr lang="en-US" sz="2400" dirty="0"/>
              <a:t> EHA et </a:t>
            </a:r>
            <a:r>
              <a:rPr lang="en-US" sz="2400" dirty="0" err="1"/>
              <a:t>Abris</a:t>
            </a:r>
            <a:r>
              <a:rPr lang="en-US" sz="2400" dirty="0"/>
              <a:t>) – </a:t>
            </a:r>
            <a:r>
              <a:rPr lang="en-US" sz="2400" dirty="0" err="1"/>
              <a:t>seront</a:t>
            </a:r>
            <a:r>
              <a:rPr lang="en-US" sz="2400" dirty="0"/>
              <a:t> </a:t>
            </a:r>
            <a:r>
              <a:rPr lang="en-US" sz="2400" dirty="0" err="1"/>
              <a:t>incluses</a:t>
            </a:r>
            <a:r>
              <a:rPr lang="en-US" sz="2400" dirty="0"/>
              <a:t> </a:t>
            </a:r>
            <a:r>
              <a:rPr lang="en-US" sz="2400" dirty="0" err="1"/>
              <a:t>dans</a:t>
            </a:r>
            <a:r>
              <a:rPr lang="en-US" sz="2400" dirty="0"/>
              <a:t> les fiches </a:t>
            </a:r>
            <a:r>
              <a:rPr lang="en-US" sz="2400" dirty="0" err="1"/>
              <a:t>d’information</a:t>
            </a:r>
            <a:r>
              <a:rPr lang="en-US" sz="2400" dirty="0"/>
              <a:t> (courant </a:t>
            </a:r>
            <a:r>
              <a:rPr lang="en-US" sz="2400" dirty="0" err="1"/>
              <a:t>Août</a:t>
            </a:r>
            <a:r>
              <a:rPr lang="en-US" sz="2400" dirty="0"/>
              <a:t>)</a:t>
            </a:r>
          </a:p>
          <a:p>
            <a:endParaRPr lang="en-US" sz="2400" dirty="0"/>
          </a:p>
          <a:p>
            <a:pPr marL="285750" indent="-285750">
              <a:buFont typeface="Wingdings" panose="05000000000000000000" pitchFamily="2" charset="2"/>
              <a:buChar char="Ø"/>
            </a:pPr>
            <a:r>
              <a:rPr lang="en-US" sz="2400" dirty="0"/>
              <a:t>Executive summary pour cluster </a:t>
            </a:r>
            <a:r>
              <a:rPr lang="en-US" sz="2400" dirty="0" err="1"/>
              <a:t>Abris</a:t>
            </a:r>
            <a:r>
              <a:rPr lang="en-US" sz="2400" dirty="0"/>
              <a:t> (4 pages max.) qui </a:t>
            </a:r>
            <a:r>
              <a:rPr lang="en-US" sz="2400" dirty="0" err="1"/>
              <a:t>présentera</a:t>
            </a:r>
            <a:r>
              <a:rPr lang="en-US" sz="2400" dirty="0"/>
              <a:t> les </a:t>
            </a:r>
            <a:r>
              <a:rPr lang="en-US" sz="2400" dirty="0" err="1"/>
              <a:t>résultats</a:t>
            </a:r>
            <a:r>
              <a:rPr lang="en-US" sz="2400" dirty="0"/>
              <a:t> </a:t>
            </a:r>
            <a:r>
              <a:rPr lang="en-US" sz="2400" dirty="0" err="1"/>
              <a:t>principaux</a:t>
            </a:r>
            <a:r>
              <a:rPr lang="en-US" sz="2400" dirty="0"/>
              <a:t> (TBD avec cluster </a:t>
            </a:r>
            <a:r>
              <a:rPr lang="en-US" sz="2400" dirty="0" err="1"/>
              <a:t>abris</a:t>
            </a:r>
            <a:r>
              <a:rPr lang="en-US" sz="2400" dirty="0"/>
              <a:t>)</a:t>
            </a:r>
          </a:p>
          <a:p>
            <a:endParaRPr lang="en-US" sz="2400" dirty="0"/>
          </a:p>
          <a:p>
            <a:pPr marL="285750" indent="-285750">
              <a:buFont typeface="Wingdings" panose="05000000000000000000" pitchFamily="2" charset="2"/>
              <a:buChar char="Ø"/>
            </a:pPr>
            <a:r>
              <a:rPr lang="en-US" sz="2400" dirty="0" err="1" smtClean="0"/>
              <a:t>Prochaines</a:t>
            </a:r>
            <a:r>
              <a:rPr lang="en-US" sz="2400" dirty="0" smtClean="0"/>
              <a:t> </a:t>
            </a:r>
            <a:r>
              <a:rPr lang="en-US" sz="2400" dirty="0" err="1" smtClean="0"/>
              <a:t>évaluations</a:t>
            </a:r>
            <a:r>
              <a:rPr lang="en-US" sz="2400" dirty="0" smtClean="0"/>
              <a:t> : </a:t>
            </a:r>
            <a:r>
              <a:rPr lang="en-US" sz="2400" dirty="0" err="1" smtClean="0"/>
              <a:t>initialement</a:t>
            </a:r>
            <a:r>
              <a:rPr lang="en-US" sz="2400" dirty="0" smtClean="0"/>
              <a:t>, </a:t>
            </a:r>
            <a:r>
              <a:rPr lang="en-US" sz="2400" dirty="0" err="1" smtClean="0"/>
              <a:t>il</a:t>
            </a:r>
            <a:r>
              <a:rPr lang="en-US" sz="2400" dirty="0" smtClean="0"/>
              <a:t> </a:t>
            </a:r>
            <a:r>
              <a:rPr lang="en-US" sz="2400" dirty="0" err="1" smtClean="0"/>
              <a:t>était</a:t>
            </a:r>
            <a:r>
              <a:rPr lang="en-US" sz="2400" dirty="0" smtClean="0"/>
              <a:t> </a:t>
            </a:r>
            <a:r>
              <a:rPr lang="en-US" sz="2400" dirty="0" err="1" smtClean="0"/>
              <a:t>prévu</a:t>
            </a:r>
            <a:r>
              <a:rPr lang="en-US" sz="2400" dirty="0" smtClean="0"/>
              <a:t> de commencer avec le </a:t>
            </a:r>
            <a:r>
              <a:rPr lang="en-US" sz="2400" dirty="0"/>
              <a:t>Nord Kivu et </a:t>
            </a:r>
            <a:r>
              <a:rPr lang="en-US" sz="2400" dirty="0" err="1"/>
              <a:t>en</a:t>
            </a:r>
            <a:r>
              <a:rPr lang="en-US" sz="2400" dirty="0"/>
              <a:t> </a:t>
            </a:r>
            <a:r>
              <a:rPr lang="en-US" sz="2400" dirty="0" err="1"/>
              <a:t>Ituri</a:t>
            </a:r>
            <a:r>
              <a:rPr lang="en-US" sz="2400" dirty="0"/>
              <a:t> (</a:t>
            </a:r>
            <a:r>
              <a:rPr lang="en-US" sz="2400" dirty="0" err="1"/>
              <a:t>préparation</a:t>
            </a:r>
            <a:r>
              <a:rPr lang="en-US" sz="2400" dirty="0"/>
              <a:t> a déjà </a:t>
            </a:r>
            <a:r>
              <a:rPr lang="en-US" sz="2400" dirty="0" err="1"/>
              <a:t>démarré</a:t>
            </a:r>
            <a:r>
              <a:rPr lang="en-US" sz="2400" dirty="0"/>
              <a:t> </a:t>
            </a:r>
            <a:r>
              <a:rPr lang="en-US" sz="2400" dirty="0" err="1"/>
              <a:t>en</a:t>
            </a:r>
            <a:r>
              <a:rPr lang="en-US" sz="2400" dirty="0"/>
              <a:t> </a:t>
            </a:r>
            <a:r>
              <a:rPr lang="en-US" sz="2400" dirty="0" err="1" smtClean="0"/>
              <a:t>juillet</a:t>
            </a:r>
            <a:r>
              <a:rPr lang="en-US" sz="2400" dirty="0" smtClean="0"/>
              <a:t>, avec revision </a:t>
            </a:r>
            <a:r>
              <a:rPr lang="en-US" sz="2400" dirty="0" err="1" smtClean="0"/>
              <a:t>méthodo</a:t>
            </a:r>
            <a:r>
              <a:rPr lang="en-US" sz="2400" dirty="0" smtClean="0"/>
              <a:t>, </a:t>
            </a:r>
            <a:r>
              <a:rPr lang="en-US" sz="2400" dirty="0" err="1" smtClean="0"/>
              <a:t>outils</a:t>
            </a:r>
            <a:r>
              <a:rPr lang="en-US" sz="2400" dirty="0" smtClean="0"/>
              <a:t> et </a:t>
            </a:r>
            <a:r>
              <a:rPr lang="en-US" sz="2400" dirty="0" err="1" smtClean="0"/>
              <a:t>ciblage</a:t>
            </a:r>
            <a:r>
              <a:rPr lang="en-US" sz="2400" dirty="0" smtClean="0"/>
              <a:t>). Au vu de </a:t>
            </a:r>
            <a:r>
              <a:rPr lang="en-US" sz="2400" dirty="0" err="1" smtClean="0"/>
              <a:t>l’épidémie</a:t>
            </a:r>
            <a:r>
              <a:rPr lang="en-US" sz="2400" dirty="0" smtClean="0"/>
              <a:t> Ebola </a:t>
            </a:r>
            <a:r>
              <a:rPr lang="en-US" sz="2400" dirty="0" err="1" smtClean="0"/>
              <a:t>déclarée</a:t>
            </a:r>
            <a:r>
              <a:rPr lang="en-US" sz="2400" dirty="0" smtClean="0"/>
              <a:t> le 1er </a:t>
            </a:r>
            <a:r>
              <a:rPr lang="en-US" sz="2400" dirty="0" err="1" smtClean="0"/>
              <a:t>Aout</a:t>
            </a:r>
            <a:r>
              <a:rPr lang="en-US" sz="2400" dirty="0" smtClean="0"/>
              <a:t> </a:t>
            </a:r>
            <a:r>
              <a:rPr lang="en-US" sz="2400" dirty="0" err="1" smtClean="0"/>
              <a:t>dans</a:t>
            </a:r>
            <a:r>
              <a:rPr lang="en-US" sz="2400" dirty="0" smtClean="0"/>
              <a:t> la zone de </a:t>
            </a:r>
            <a:r>
              <a:rPr lang="en-US" sz="2400" dirty="0" err="1" smtClean="0"/>
              <a:t>Beni</a:t>
            </a:r>
            <a:r>
              <a:rPr lang="en-US" sz="2400" dirty="0" smtClean="0"/>
              <a:t>, les clusters </a:t>
            </a:r>
            <a:r>
              <a:rPr lang="en-US" sz="2400" dirty="0" err="1" smtClean="0"/>
              <a:t>ont</a:t>
            </a:r>
            <a:r>
              <a:rPr lang="en-US" sz="2400" dirty="0" smtClean="0"/>
              <a:t> </a:t>
            </a:r>
            <a:r>
              <a:rPr lang="en-US" sz="2400" dirty="0" err="1" smtClean="0"/>
              <a:t>conjointement</a:t>
            </a:r>
            <a:r>
              <a:rPr lang="en-US" sz="2400" dirty="0" smtClean="0"/>
              <a:t> </a:t>
            </a:r>
            <a:r>
              <a:rPr lang="en-US" sz="2400" dirty="0" err="1" smtClean="0"/>
              <a:t>décidé</a:t>
            </a:r>
            <a:r>
              <a:rPr lang="en-US" sz="2400" dirty="0" smtClean="0"/>
              <a:t> de reporter </a:t>
            </a:r>
            <a:r>
              <a:rPr lang="en-US" sz="2400" dirty="0" err="1" smtClean="0"/>
              <a:t>cette</a:t>
            </a:r>
            <a:r>
              <a:rPr lang="en-US" sz="2400" dirty="0" smtClean="0"/>
              <a:t> </a:t>
            </a:r>
            <a:r>
              <a:rPr lang="en-US" sz="2400" dirty="0" err="1" smtClean="0"/>
              <a:t>évaluation</a:t>
            </a:r>
            <a:r>
              <a:rPr lang="en-US" sz="2400" dirty="0" smtClean="0"/>
              <a:t> et de preparer </a:t>
            </a:r>
            <a:r>
              <a:rPr lang="en-US" sz="2400" dirty="0" err="1" smtClean="0"/>
              <a:t>celle</a:t>
            </a:r>
            <a:r>
              <a:rPr lang="en-US" sz="2400" dirty="0" smtClean="0"/>
              <a:t> au Tanganyika/Haut Katanga.</a:t>
            </a:r>
            <a:endParaRPr lang="en-US" sz="2400" dirty="0"/>
          </a:p>
          <a:p>
            <a:endParaRPr lang="en-US"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18996529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fr-FR" noProof="0" dirty="0"/>
              <a:t/>
            </a:r>
            <a:br>
              <a:rPr lang="fr-FR" noProof="0" dirty="0"/>
            </a:br>
            <a:r>
              <a:rPr lang="fr-FR" noProof="0" dirty="0"/>
              <a:t/>
            </a:r>
            <a:br>
              <a:rPr lang="fr-FR" noProof="0" dirty="0"/>
            </a:br>
            <a:endParaRPr lang="fr-FR" noProof="0" dirty="0"/>
          </a:p>
        </p:txBody>
      </p:sp>
      <p:sp>
        <p:nvSpPr>
          <p:cNvPr id="4" name="Title 3"/>
          <p:cNvSpPr>
            <a:spLocks noGrp="1"/>
          </p:cNvSpPr>
          <p:nvPr>
            <p:ph type="title"/>
          </p:nvPr>
        </p:nvSpPr>
        <p:spPr>
          <a:xfrm>
            <a:off x="233756" y="365126"/>
            <a:ext cx="7947718" cy="5960045"/>
          </a:xfrm>
        </p:spPr>
        <p:txBody>
          <a:bodyPr>
            <a:normAutofit/>
          </a:bodyPr>
          <a:lstStyle/>
          <a:p>
            <a:pPr algn="ctr"/>
            <a:r>
              <a:rPr lang="fr-FR" b="0" noProof="0" dirty="0"/>
              <a:t>Merci ! </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157828565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3600" b="0" dirty="0"/>
              <a:t>Contacts REACH</a:t>
            </a:r>
          </a:p>
        </p:txBody>
      </p:sp>
      <p:sp>
        <p:nvSpPr>
          <p:cNvPr id="3" name="Content Placeholder 2"/>
          <p:cNvSpPr>
            <a:spLocks noGrp="1"/>
          </p:cNvSpPr>
          <p:nvPr>
            <p:ph idx="1"/>
          </p:nvPr>
        </p:nvSpPr>
        <p:spPr>
          <a:xfrm>
            <a:off x="475507" y="1272071"/>
            <a:ext cx="7464216" cy="5071841"/>
          </a:xfrm>
        </p:spPr>
        <p:txBody>
          <a:bodyPr/>
          <a:lstStyle/>
          <a:p>
            <a:pPr marL="0" indent="0">
              <a:buNone/>
            </a:pPr>
            <a:r>
              <a:rPr lang="fr-FR" sz="2400" b="1" dirty="0"/>
              <a:t>Pour tout complément d’information ou si questions par rapport à la présentation et l’analyse, prière de contacter :</a:t>
            </a:r>
          </a:p>
          <a:p>
            <a:r>
              <a:rPr lang="fr-FR" sz="2400" dirty="0"/>
              <a:t>Alice Pineau – REACH </a:t>
            </a:r>
            <a:r>
              <a:rPr lang="fr-FR" sz="2400" dirty="0" err="1"/>
              <a:t>Assessment</a:t>
            </a:r>
            <a:r>
              <a:rPr lang="fr-FR" sz="2400" dirty="0"/>
              <a:t> </a:t>
            </a:r>
            <a:r>
              <a:rPr lang="fr-FR" sz="2400" dirty="0" err="1"/>
              <a:t>Officer</a:t>
            </a:r>
            <a:r>
              <a:rPr lang="fr-FR" sz="2400" dirty="0"/>
              <a:t>  </a:t>
            </a:r>
            <a:r>
              <a:rPr lang="fr-FR" sz="2400" dirty="0">
                <a:hlinkClick r:id="rId2"/>
              </a:rPr>
              <a:t>alice.pineau@reach-initiative.org</a:t>
            </a:r>
            <a:endParaRPr lang="fr-FR" sz="2400" dirty="0"/>
          </a:p>
          <a:p>
            <a:r>
              <a:rPr lang="fr-FR" sz="2400" dirty="0"/>
              <a:t>Augusto Come – Global WASH Cluster </a:t>
            </a:r>
            <a:r>
              <a:rPr lang="fr-FR" sz="2400" dirty="0" err="1"/>
              <a:t>Assessment</a:t>
            </a:r>
            <a:r>
              <a:rPr lang="fr-FR" sz="2400" dirty="0"/>
              <a:t> </a:t>
            </a:r>
            <a:r>
              <a:rPr lang="fr-FR" sz="2400" dirty="0" err="1"/>
              <a:t>Specialist</a:t>
            </a:r>
            <a:r>
              <a:rPr lang="fr-FR" sz="2400" dirty="0"/>
              <a:t>  </a:t>
            </a:r>
            <a:r>
              <a:rPr lang="fr-FR" sz="2400" dirty="0">
                <a:hlinkClick r:id="rId3"/>
              </a:rPr>
              <a:t>acome@unicef.org</a:t>
            </a:r>
            <a:endParaRPr lang="fr-FR" sz="2400" dirty="0"/>
          </a:p>
          <a:p>
            <a:pPr marL="0" indent="0">
              <a:buNone/>
            </a:pPr>
            <a:endParaRPr lang="fr-FR" dirty="0"/>
          </a:p>
        </p:txBody>
      </p:sp>
    </p:spTree>
    <p:extLst>
      <p:ext uri="{BB962C8B-B14F-4D97-AF65-F5344CB8AC3E}">
        <p14:creationId xmlns:p14="http://schemas.microsoft.com/office/powerpoint/2010/main" val="1725049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
          <p:cNvSpPr>
            <a:spLocks noChangeArrowheads="1"/>
          </p:cNvSpPr>
          <p:nvPr/>
        </p:nvSpPr>
        <p:spPr bwMode="auto">
          <a:xfrm>
            <a:off x="0" y="-49161"/>
            <a:ext cx="9144000" cy="6188075"/>
          </a:xfrm>
          <a:prstGeom prst="rect">
            <a:avLst/>
          </a:prstGeom>
          <a:noFill/>
          <a:ln>
            <a:noFill/>
          </a:ln>
          <a:extLst/>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defRPr/>
            </a:pPr>
            <a:endParaRPr lang="fr-CH" altLang="en-US" sz="2400" dirty="0"/>
          </a:p>
        </p:txBody>
      </p:sp>
      <p:sp>
        <p:nvSpPr>
          <p:cNvPr id="4102" name="Rectangle 11"/>
          <p:cNvSpPr>
            <a:spLocks noGrp="1" noChangeArrowheads="1"/>
          </p:cNvSpPr>
          <p:nvPr>
            <p:ph type="ctrTitle"/>
          </p:nvPr>
        </p:nvSpPr>
        <p:spPr>
          <a:xfrm>
            <a:off x="714375" y="2052638"/>
            <a:ext cx="7962899" cy="1216025"/>
          </a:xfrm>
        </p:spPr>
        <p:txBody>
          <a:bodyPr>
            <a:noAutofit/>
          </a:bodyPr>
          <a:lstStyle/>
          <a:p>
            <a:pPr algn="ctr" eaLnBrk="1" hangingPunct="1">
              <a:lnSpc>
                <a:spcPct val="80000"/>
              </a:lnSpc>
              <a:defRPr/>
            </a:pPr>
            <a:r>
              <a:rPr lang="fr-FR" altLang="en-US" cap="small" noProof="0" dirty="0">
                <a:solidFill>
                  <a:schemeClr val="bg2">
                    <a:lumMod val="50000"/>
                  </a:schemeClr>
                </a:solidFill>
              </a:rPr>
              <a:t>2. METHODOLOGIE</a:t>
            </a:r>
          </a:p>
        </p:txBody>
      </p:sp>
      <p:sp>
        <p:nvSpPr>
          <p:cNvPr id="6" name="Rectangle 5"/>
          <p:cNvSpPr/>
          <p:nvPr/>
        </p:nvSpPr>
        <p:spPr>
          <a:xfrm>
            <a:off x="1589088" y="3514725"/>
            <a:ext cx="5875337" cy="15875"/>
          </a:xfrm>
          <a:prstGeom prst="rect">
            <a:avLst/>
          </a:prstGeom>
          <a:solidFill>
            <a:schemeClr val="tx2">
              <a:lumMod val="50000"/>
              <a:lumOff val="50000"/>
            </a:schemeClr>
          </a:solidFill>
          <a:ln>
            <a:solidFill>
              <a:schemeClr val="tx2">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fr-CH"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7137" y="6397879"/>
            <a:ext cx="2364673" cy="415416"/>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8422" y="6356149"/>
            <a:ext cx="1260453" cy="457146"/>
          </a:xfrm>
          <a:prstGeom prst="rect">
            <a:avLst/>
          </a:prstGeom>
        </p:spPr>
      </p:pic>
    </p:spTree>
    <p:extLst>
      <p:ext uri="{BB962C8B-B14F-4D97-AF65-F5344CB8AC3E}">
        <p14:creationId xmlns:p14="http://schemas.microsoft.com/office/powerpoint/2010/main" val="3585516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755" y="365127"/>
            <a:ext cx="8258491" cy="673028"/>
          </a:xfrm>
        </p:spPr>
        <p:txBody>
          <a:bodyPr>
            <a:noAutofit/>
          </a:bodyPr>
          <a:lstStyle/>
          <a:p>
            <a:r>
              <a:rPr lang="fr-FR" sz="3600" b="0" noProof="0" dirty="0"/>
              <a:t>Populations ciblées</a:t>
            </a:r>
          </a:p>
        </p:txBody>
      </p:sp>
      <p:sp>
        <p:nvSpPr>
          <p:cNvPr id="3" name="Content Placeholder 2"/>
          <p:cNvSpPr>
            <a:spLocks noGrp="1"/>
          </p:cNvSpPr>
          <p:nvPr>
            <p:ph idx="1"/>
          </p:nvPr>
        </p:nvSpPr>
        <p:spPr>
          <a:xfrm>
            <a:off x="233756" y="1317172"/>
            <a:ext cx="8154340" cy="5007428"/>
          </a:xfrm>
        </p:spPr>
        <p:txBody>
          <a:bodyPr anchor="ctr">
            <a:normAutofit/>
          </a:bodyPr>
          <a:lstStyle/>
          <a:p>
            <a:pPr algn="just">
              <a:buFont typeface="Wingdings" panose="05000000000000000000" pitchFamily="2" charset="2"/>
              <a:buChar char="Ø"/>
            </a:pPr>
            <a:r>
              <a:rPr lang="fr-FR" sz="2400" noProof="0" dirty="0">
                <a:latin typeface="Arial Narrow" panose="020B0606020202030204" pitchFamily="34" charset="0"/>
              </a:rPr>
              <a:t>Groupes de population ciblés par l’enquête sont les </a:t>
            </a:r>
            <a:r>
              <a:rPr lang="fr-FR" sz="2400" b="1" noProof="0" dirty="0">
                <a:latin typeface="Arial Narrow" panose="020B0606020202030204" pitchFamily="34" charset="0"/>
              </a:rPr>
              <a:t>déplacés internes, les retournés et les populations non-déplacées</a:t>
            </a:r>
            <a:r>
              <a:rPr lang="fr-FR" sz="2400" noProof="0" dirty="0">
                <a:latin typeface="Arial Narrow" panose="020B0606020202030204" pitchFamily="34" charset="0"/>
              </a:rPr>
              <a:t> affectées directement par la crise</a:t>
            </a:r>
          </a:p>
          <a:p>
            <a:pPr algn="just">
              <a:buFont typeface="Wingdings" panose="05000000000000000000" pitchFamily="2" charset="2"/>
              <a:buChar char="Ø"/>
            </a:pPr>
            <a:r>
              <a:rPr lang="fr-FR" sz="2400" b="1" noProof="0" dirty="0">
                <a:latin typeface="Arial Narrow" panose="020B0606020202030204" pitchFamily="34" charset="0"/>
              </a:rPr>
              <a:t>Provinces ciblées : </a:t>
            </a:r>
            <a:r>
              <a:rPr lang="fr-FR" sz="2400" noProof="0" dirty="0">
                <a:latin typeface="Arial Narrow" panose="020B0606020202030204" pitchFamily="34" charset="0"/>
              </a:rPr>
              <a:t>Sud Kivu et Maniema </a:t>
            </a:r>
          </a:p>
          <a:p>
            <a:pPr algn="just">
              <a:buFont typeface="Wingdings" panose="05000000000000000000" pitchFamily="2" charset="2"/>
              <a:buChar char="Ø"/>
            </a:pPr>
            <a:r>
              <a:rPr lang="fr-FR" sz="2400" b="1" dirty="0">
                <a:latin typeface="Arial Narrow" panose="020B0606020202030204" pitchFamily="34" charset="0"/>
              </a:rPr>
              <a:t>Raison pour le ciblage : </a:t>
            </a:r>
            <a:r>
              <a:rPr lang="fr-FR" sz="2400" dirty="0">
                <a:latin typeface="Arial Narrow" panose="020B0606020202030204" pitchFamily="34" charset="0"/>
              </a:rPr>
              <a:t>Ces provinces ont été déclarées prioritaires suite aux nombreux mouvements de populations durant la crise L3 et identifiées comme vulnérables au Sud Kivu et au Maniema. La population visée correspond à celle vivant dans les aires de santé (limites administratives inférieures aux provinces et aux zones de santé), sélectionnées sur la base de la priorisation des besoins, de leur accessibilité, de la présence et des capacités des partenaires, dans les  provinces du Sud Kivu et du Maniema. </a:t>
            </a:r>
            <a:endParaRPr lang="fr-FR" sz="2400" noProof="0" dirty="0">
              <a:latin typeface="Arial Narrow" panose="020B0606020202030204" pitchFamily="34" charset="0"/>
            </a:endParaRPr>
          </a:p>
          <a:p>
            <a:pPr algn="just">
              <a:buFont typeface="Wingdings" panose="05000000000000000000" pitchFamily="2" charset="2"/>
              <a:buChar char="Ø"/>
            </a:pPr>
            <a:endParaRPr lang="fr-FR" sz="1800" noProof="0"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455832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755" y="365127"/>
            <a:ext cx="8258491" cy="673028"/>
          </a:xfrm>
        </p:spPr>
        <p:txBody>
          <a:bodyPr>
            <a:noAutofit/>
          </a:bodyPr>
          <a:lstStyle/>
          <a:p>
            <a:r>
              <a:rPr lang="fr-FR" sz="3600" b="0" dirty="0"/>
              <a:t>C</a:t>
            </a:r>
            <a:r>
              <a:rPr lang="fr-FR" sz="3600" b="0" noProof="0" dirty="0"/>
              <a:t>ouverture géographique</a:t>
            </a:r>
          </a:p>
        </p:txBody>
      </p:sp>
      <p:sp>
        <p:nvSpPr>
          <p:cNvPr id="3" name="Content Placeholder 2"/>
          <p:cNvSpPr>
            <a:spLocks noGrp="1"/>
          </p:cNvSpPr>
          <p:nvPr>
            <p:ph idx="1"/>
          </p:nvPr>
        </p:nvSpPr>
        <p:spPr>
          <a:xfrm>
            <a:off x="467714" y="1356507"/>
            <a:ext cx="7790572" cy="3693616"/>
          </a:xfrm>
        </p:spPr>
        <p:txBody>
          <a:bodyPr anchor="ctr">
            <a:normAutofit/>
          </a:bodyPr>
          <a:lstStyle/>
          <a:p>
            <a:pPr marL="0" indent="0" algn="just">
              <a:buNone/>
            </a:pPr>
            <a:r>
              <a:rPr lang="fr-FR" sz="2400" b="1" noProof="0" dirty="0"/>
              <a:t>Couverture : </a:t>
            </a:r>
          </a:p>
          <a:p>
            <a:pPr algn="just"/>
            <a:r>
              <a:rPr lang="fr-FR" sz="2400" noProof="0" dirty="0"/>
              <a:t>8 Zones de santé (ZS) sur </a:t>
            </a:r>
            <a:r>
              <a:rPr lang="fr-FR" sz="2400" noProof="0" dirty="0" smtClean="0"/>
              <a:t>52</a:t>
            </a:r>
            <a:r>
              <a:rPr lang="fr-FR" sz="2400" noProof="0" dirty="0" smtClean="0">
                <a:highlight>
                  <a:srgbClr val="FFFF00"/>
                </a:highlight>
              </a:rPr>
              <a:t> </a:t>
            </a:r>
            <a:endParaRPr lang="fr-FR" sz="2400" noProof="0" dirty="0">
              <a:highlight>
                <a:srgbClr val="FFFF00"/>
              </a:highlight>
            </a:endParaRPr>
          </a:p>
          <a:p>
            <a:pPr lvl="1" algn="just"/>
            <a:r>
              <a:rPr lang="fr-FR" dirty="0"/>
              <a:t>6 ZS du Sud Kivu sur </a:t>
            </a:r>
            <a:r>
              <a:rPr lang="fr-FR" dirty="0" smtClean="0"/>
              <a:t>34 </a:t>
            </a:r>
            <a:r>
              <a:rPr lang="fr-FR" dirty="0"/>
              <a:t>au total</a:t>
            </a:r>
            <a:endParaRPr lang="fr-FR" dirty="0">
              <a:highlight>
                <a:srgbClr val="FFFF00"/>
              </a:highlight>
            </a:endParaRPr>
          </a:p>
          <a:p>
            <a:pPr lvl="1" algn="just"/>
            <a:r>
              <a:rPr lang="fr-FR" dirty="0"/>
              <a:t>2 ZS du Maniema sur 18 au total</a:t>
            </a:r>
            <a:endParaRPr lang="fr-FR" dirty="0">
              <a:highlight>
                <a:srgbClr val="FFFF00"/>
              </a:highlight>
            </a:endParaRPr>
          </a:p>
          <a:p>
            <a:pPr algn="just"/>
            <a:r>
              <a:rPr lang="fr-FR" sz="2400" dirty="0"/>
              <a:t>142 Aire de santé (AS) (~ 16% taux de couverture)</a:t>
            </a:r>
          </a:p>
          <a:p>
            <a:pPr lvl="1" algn="just"/>
            <a:r>
              <a:rPr lang="fr-FR" dirty="0"/>
              <a:t>111 AS couvertes </a:t>
            </a:r>
            <a:r>
              <a:rPr lang="fr-FR" dirty="0">
                <a:solidFill>
                  <a:srgbClr val="000000"/>
                </a:solidFill>
              </a:rPr>
              <a:t>sur un total de 615 AS </a:t>
            </a:r>
            <a:r>
              <a:rPr lang="fr-FR" dirty="0"/>
              <a:t>au Sud Kivu </a:t>
            </a:r>
          </a:p>
          <a:p>
            <a:pPr lvl="1" algn="just"/>
            <a:r>
              <a:rPr lang="fr-FR" dirty="0"/>
              <a:t>31 AS couvertes sur un total de 277 AS au Maniema</a:t>
            </a:r>
            <a:endParaRPr lang="fr-FR" b="1"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7709252" y="1148799"/>
            <a:ext cx="2364673" cy="415416"/>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261362" y="3560677"/>
            <a:ext cx="1260453" cy="457146"/>
          </a:xfrm>
          <a:prstGeom prst="rect">
            <a:avLst/>
          </a:prstGeom>
        </p:spPr>
      </p:pic>
    </p:spTree>
    <p:extLst>
      <p:ext uri="{BB962C8B-B14F-4D97-AF65-F5344CB8AC3E}">
        <p14:creationId xmlns:p14="http://schemas.microsoft.com/office/powerpoint/2010/main" val="780746529"/>
      </p:ext>
    </p:extLst>
  </p:cSld>
  <p:clrMapOvr>
    <a:masterClrMapping/>
  </p:clrMapOvr>
</p:sld>
</file>

<file path=ppt/theme/theme1.xml><?xml version="1.0" encoding="utf-8"?>
<a:theme xmlns:a="http://schemas.openxmlformats.org/drawingml/2006/main" name="REACH">
  <a:themeElements>
    <a:clrScheme name="REACH theme">
      <a:dk1>
        <a:srgbClr val="000000"/>
      </a:dk1>
      <a:lt1>
        <a:srgbClr val="FFFFFF"/>
      </a:lt1>
      <a:dk2>
        <a:srgbClr val="000000"/>
      </a:dk2>
      <a:lt2>
        <a:srgbClr val="58585A"/>
      </a:lt2>
      <a:accent1>
        <a:srgbClr val="EE5859"/>
      </a:accent1>
      <a:accent2>
        <a:srgbClr val="58585A"/>
      </a:accent2>
      <a:accent3>
        <a:srgbClr val="D2CBB8"/>
      </a:accent3>
      <a:accent4>
        <a:srgbClr val="F69E61"/>
      </a:accent4>
      <a:accent5>
        <a:srgbClr val="A5C9A1"/>
      </a:accent5>
      <a:accent6>
        <a:srgbClr val="56B3CD"/>
      </a:accent6>
      <a:hlink>
        <a:srgbClr val="0067A9"/>
      </a:hlink>
      <a:folHlink>
        <a:srgbClr val="FFF67A"/>
      </a:folHlink>
    </a:clrScheme>
    <a:fontScheme name="REACH text">
      <a:majorFont>
        <a:latin typeface="Arial Narrow"/>
        <a:ea typeface="ＭＳ Ｐゴシック"/>
        <a:cs typeface=""/>
      </a:majorFont>
      <a:minorFont>
        <a:latin typeface="Arial Narrow"/>
        <a:ea typeface="ＭＳ Ｐゴシック"/>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2EB31F12-FD48-4928-B797-68E4D982B6DF}" vid="{507976F8-0F25-4A49-B01C-81C85490E43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3">
    <a:dk1>
      <a:sysClr val="windowText" lastClr="000000"/>
    </a:dk1>
    <a:lt1>
      <a:sysClr val="window" lastClr="FFFFFF"/>
    </a:lt1>
    <a:dk2>
      <a:srgbClr val="1F497D"/>
    </a:dk2>
    <a:lt2>
      <a:srgbClr val="EEECE1"/>
    </a:lt2>
    <a:accent1>
      <a:srgbClr val="9BBB59"/>
    </a:accent1>
    <a:accent2>
      <a:srgbClr val="D7E3BC"/>
    </a:accent2>
    <a:accent3>
      <a:srgbClr val="D7E3BC"/>
    </a:accent3>
    <a:accent4>
      <a:srgbClr val="C3D69B"/>
    </a:accent4>
    <a:accent5>
      <a:srgbClr val="C3D69B"/>
    </a:accent5>
    <a:accent6>
      <a:srgbClr val="76923C"/>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REACH PPT template_2015</Template>
  <TotalTime>0</TotalTime>
  <Words>8956</Words>
  <Application>Microsoft Office PowerPoint</Application>
  <PresentationFormat>On-screen Show (4:3)</PresentationFormat>
  <Paragraphs>2158</Paragraphs>
  <Slides>65</Slides>
  <Notes>54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65</vt:i4>
      </vt:variant>
    </vt:vector>
  </HeadingPairs>
  <TitlesOfParts>
    <vt:vector size="73" baseType="lpstr">
      <vt:lpstr>ＭＳ Ｐゴシック</vt:lpstr>
      <vt:lpstr>Arial</vt:lpstr>
      <vt:lpstr>Arial Narrow</vt:lpstr>
      <vt:lpstr>Calibri</vt:lpstr>
      <vt:lpstr>Times New Roman</vt:lpstr>
      <vt:lpstr>Trade Gothic LT Std</vt:lpstr>
      <vt:lpstr>Wingdings</vt:lpstr>
      <vt:lpstr>REACH</vt:lpstr>
      <vt:lpstr>Evaluation conjointe Abris/EHA Sud Kivu et Maniema –  Session d’analyse conjointe des résultats préliminaires  Bukavu, juillet 2018 </vt:lpstr>
      <vt:lpstr>Plan de la présentation</vt:lpstr>
      <vt:lpstr>1. Introduction </vt:lpstr>
      <vt:lpstr>Contexte général</vt:lpstr>
      <vt:lpstr>Carte des provinces anciennement L3 et provinces couvertes par les évaluations depuis début 2018</vt:lpstr>
      <vt:lpstr>Contexte de l’évaluation et objectifs</vt:lpstr>
      <vt:lpstr>2. METHODOLOGIE</vt:lpstr>
      <vt:lpstr>Populations ciblées</vt:lpstr>
      <vt:lpstr>Couverture géographique</vt:lpstr>
      <vt:lpstr>Carte des Aires et Zones de santé couvertes</vt:lpstr>
      <vt:lpstr>Partenaires participants</vt:lpstr>
      <vt:lpstr>Méthodologie</vt:lpstr>
      <vt:lpstr>Méthodologie</vt:lpstr>
      <vt:lpstr>Calendrier</vt:lpstr>
      <vt:lpstr>3. RESULTATS CLES</vt:lpstr>
      <vt:lpstr>3. 1. Mouvements de population</vt:lpstr>
      <vt:lpstr>Données démographiques</vt:lpstr>
      <vt:lpstr>Présence de groupes de population</vt:lpstr>
      <vt:lpstr>Présence de groupes de population</vt:lpstr>
      <vt:lpstr>Dynamiques de déplacement</vt:lpstr>
      <vt:lpstr>Dynamiques de retour</vt:lpstr>
      <vt:lpstr>Dynamiques de déplacement</vt:lpstr>
      <vt:lpstr>Dynamiques de retour</vt:lpstr>
      <vt:lpstr>Dynamiques de déplacement - PDI</vt:lpstr>
      <vt:lpstr>Dynamiques de déplacement - PDI</vt:lpstr>
      <vt:lpstr>Dynamiques de déplacement - PDI</vt:lpstr>
      <vt:lpstr>Dynamiques de déplacement - Retournés</vt:lpstr>
      <vt:lpstr>3. 2. Abris</vt:lpstr>
      <vt:lpstr>Estimation du nombre d’abris endommagés et détruits, selon les IC</vt:lpstr>
      <vt:lpstr>Typologies des habitations de PDI</vt:lpstr>
      <vt:lpstr>Typologie des habitations de retournés</vt:lpstr>
      <vt:lpstr>Matériaux utilisés pour la construction des abris</vt:lpstr>
      <vt:lpstr>Matériaux utilisés pour la construction des abris</vt:lpstr>
      <vt:lpstr>Obstacles à la reconstruction </vt:lpstr>
      <vt:lpstr>Obstacles à la reconstruction </vt:lpstr>
      <vt:lpstr>Montant loyer mensuel</vt:lpstr>
      <vt:lpstr>Cas d’éviction et raisons principales</vt:lpstr>
      <vt:lpstr>3. 3. EHA</vt:lpstr>
      <vt:lpstr>Accès à l’eau potable </vt:lpstr>
      <vt:lpstr>Accès à l’eau potable </vt:lpstr>
      <vt:lpstr>Sources d’eau potable</vt:lpstr>
      <vt:lpstr>Sources d’eau potable les plus communes</vt:lpstr>
      <vt:lpstr>Entraves à l’accès à l’eau potable</vt:lpstr>
      <vt:lpstr>Stratégies d’adaptation face au manque d’eau </vt:lpstr>
      <vt:lpstr>Accès aux latrines familiales  </vt:lpstr>
      <vt:lpstr>Accès aux latrines familiales</vt:lpstr>
      <vt:lpstr>Hygiène et Assainissement</vt:lpstr>
      <vt:lpstr>Hygiène et ASsainissement</vt:lpstr>
      <vt:lpstr>Ecoles et EHA</vt:lpstr>
      <vt:lpstr>3. 4. Accès au marchés</vt:lpstr>
      <vt:lpstr>Accès aux marchés</vt:lpstr>
      <vt:lpstr>Entrave à l’accès aux marchés</vt:lpstr>
      <vt:lpstr>Présence de matériaux de construction</vt:lpstr>
      <vt:lpstr>Présence de biens non-alimentaires EHA</vt:lpstr>
      <vt:lpstr>Accès réseau mobile</vt:lpstr>
      <vt:lpstr>Accès services financiers</vt:lpstr>
      <vt:lpstr>3. 5. Santé</vt:lpstr>
      <vt:lpstr>Résultats quant aux structures de santé</vt:lpstr>
      <vt:lpstr>4. Conclusion </vt:lpstr>
      <vt:lpstr>Leçons apprises (1) </vt:lpstr>
      <vt:lpstr>Leçons apprises (2) </vt:lpstr>
      <vt:lpstr>Recommandations des partenaires</vt:lpstr>
      <vt:lpstr>Prochains produits et étapes </vt:lpstr>
      <vt:lpstr>Merci ! </vt:lpstr>
      <vt:lpstr>Contacts REACH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 de</dc:title>
  <dc:creator>REACH assessment</dc:creator>
  <cp:lastModifiedBy>Lea Barbezat IMPACT</cp:lastModifiedBy>
  <cp:revision>741</cp:revision>
  <dcterms:created xsi:type="dcterms:W3CDTF">2015-09-09T13:41:14Z</dcterms:created>
  <dcterms:modified xsi:type="dcterms:W3CDTF">2018-08-27T11:46:30Z</dcterms:modified>
</cp:coreProperties>
</file>