
<file path=[Content_Types].xml><?xml version="1.0" encoding="utf-8"?>
<Types xmlns="http://schemas.openxmlformats.org/package/2006/content-types">
  <Default Extension="tmp" ContentType="image/png"/>
  <Default Extension="png" ContentType="image/png"/>
  <Default Extension="jpeg" ContentType="image/jpeg"/>
  <Default Extension="rels" ContentType="application/vnd.openxmlformats-package.relationships+xml"/>
  <Default Extension="xml" ContentType="application/xml"/>
  <Default Extension="tiff" ContentType="image/tiff"/>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chart3.xml" ContentType="application/vnd.openxmlformats-officedocument.drawingml.chart+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rts/chart4.xml" ContentType="application/vnd.openxmlformats-officedocument.drawingml.chart+xml"/>
  <Override PartName="/ppt/charts/chart5.xml" ContentType="application/vnd.openxmlformats-officedocument.drawingml.chart+xml"/>
  <Override PartName="/ppt/theme/themeOverride1.xml" ContentType="application/vnd.openxmlformats-officedocument.themeOverride+xml"/>
  <Override PartName="/ppt/drawings/drawing1.xml" ContentType="application/vnd.openxmlformats-officedocument.drawingml.chartshape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rts/chart6.xml" ContentType="application/vnd.openxmlformats-officedocument.drawingml.chart+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rts/chart7.xml" ContentType="application/vnd.openxmlformats-officedocument.drawingml.chart+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charts/chart8.xml" ContentType="application/vnd.openxmlformats-officedocument.drawingml.chart+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5" r:id="rId1"/>
  </p:sldMasterIdLst>
  <p:notesMasterIdLst>
    <p:notesMasterId r:id="rId71"/>
  </p:notesMasterIdLst>
  <p:handoutMasterIdLst>
    <p:handoutMasterId r:id="rId72"/>
  </p:handoutMasterIdLst>
  <p:sldIdLst>
    <p:sldId id="323" r:id="rId2"/>
    <p:sldId id="430" r:id="rId3"/>
    <p:sldId id="452" r:id="rId4"/>
    <p:sldId id="269" r:id="rId5"/>
    <p:sldId id="261" r:id="rId6"/>
    <p:sldId id="262" r:id="rId7"/>
    <p:sldId id="266" r:id="rId8"/>
    <p:sldId id="267" r:id="rId9"/>
    <p:sldId id="273" r:id="rId10"/>
    <p:sldId id="272" r:id="rId11"/>
    <p:sldId id="343" r:id="rId12"/>
    <p:sldId id="358" r:id="rId13"/>
    <p:sldId id="371" r:id="rId14"/>
    <p:sldId id="437" r:id="rId15"/>
    <p:sldId id="432" r:id="rId16"/>
    <p:sldId id="431" r:id="rId17"/>
    <p:sldId id="434" r:id="rId18"/>
    <p:sldId id="370" r:id="rId19"/>
    <p:sldId id="369" r:id="rId20"/>
    <p:sldId id="362" r:id="rId21"/>
    <p:sldId id="361" r:id="rId22"/>
    <p:sldId id="373" r:id="rId23"/>
    <p:sldId id="439" r:id="rId24"/>
    <p:sldId id="440" r:id="rId25"/>
    <p:sldId id="441" r:id="rId26"/>
    <p:sldId id="442" r:id="rId27"/>
    <p:sldId id="435" r:id="rId28"/>
    <p:sldId id="443" r:id="rId29"/>
    <p:sldId id="421" r:id="rId30"/>
    <p:sldId id="422" r:id="rId31"/>
    <p:sldId id="444" r:id="rId32"/>
    <p:sldId id="377" r:id="rId33"/>
    <p:sldId id="382" r:id="rId34"/>
    <p:sldId id="383" r:id="rId35"/>
    <p:sldId id="438" r:id="rId36"/>
    <p:sldId id="384" r:id="rId37"/>
    <p:sldId id="412" r:id="rId38"/>
    <p:sldId id="407" r:id="rId39"/>
    <p:sldId id="448" r:id="rId40"/>
    <p:sldId id="406" r:id="rId41"/>
    <p:sldId id="418" r:id="rId42"/>
    <p:sldId id="445" r:id="rId43"/>
    <p:sldId id="386" r:id="rId44"/>
    <p:sldId id="387" r:id="rId45"/>
    <p:sldId id="390" r:id="rId46"/>
    <p:sldId id="379" r:id="rId47"/>
    <p:sldId id="392" r:id="rId48"/>
    <p:sldId id="395" r:id="rId49"/>
    <p:sldId id="446" r:id="rId50"/>
    <p:sldId id="396" r:id="rId51"/>
    <p:sldId id="397" r:id="rId52"/>
    <p:sldId id="400" r:id="rId53"/>
    <p:sldId id="376" r:id="rId54"/>
    <p:sldId id="398" r:id="rId55"/>
    <p:sldId id="449" r:id="rId56"/>
    <p:sldId id="447" r:id="rId57"/>
    <p:sldId id="401" r:id="rId58"/>
    <p:sldId id="403" r:id="rId59"/>
    <p:sldId id="402" r:id="rId60"/>
    <p:sldId id="450" r:id="rId61"/>
    <p:sldId id="417" r:id="rId62"/>
    <p:sldId id="409" r:id="rId63"/>
    <p:sldId id="410" r:id="rId64"/>
    <p:sldId id="415" r:id="rId65"/>
    <p:sldId id="408" r:id="rId66"/>
    <p:sldId id="414" r:id="rId67"/>
    <p:sldId id="419" r:id="rId68"/>
    <p:sldId id="451" r:id="rId69"/>
    <p:sldId id="420" r:id="rId70"/>
  </p:sldIdLst>
  <p:sldSz cx="9144000" cy="6858000" type="screen4x3"/>
  <p:notesSz cx="6669088"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Oliver Moller" initials="OM" lastIdx="1" clrIdx="0"/>
  <p:cmAuthor id="2" name="Zulfiye Kazim" initials="ZK" lastIdx="33" clrIdx="1">
    <p:extLst>
      <p:ext uri="{19B8F6BF-5375-455C-9EA6-DF929625EA0E}">
        <p15:presenceInfo xmlns:p15="http://schemas.microsoft.com/office/powerpoint/2012/main" userId="2940694f14554bd8" providerId="Windows Live"/>
      </p:ext>
    </p:extLst>
  </p:cmAuthor>
  <p:cmAuthor id="3" name="Lot Boswinkel" initials="LB" lastIdx="13" clrIdx="2">
    <p:extLst>
      <p:ext uri="{19B8F6BF-5375-455C-9EA6-DF929625EA0E}">
        <p15:presenceInfo xmlns:p15="http://schemas.microsoft.com/office/powerpoint/2012/main" userId="dc5f870b37a4aa8d" providerId="Windows Live"/>
      </p:ext>
    </p:extLst>
  </p:cmAuthor>
  <p:cmAuthor id="4" name="Reach Syria" initials="RS" lastIdx="1" clrIdx="3">
    <p:extLst>
      <p:ext uri="{19B8F6BF-5375-455C-9EA6-DF929625EA0E}">
        <p15:presenceInfo xmlns:p15="http://schemas.microsoft.com/office/powerpoint/2012/main" userId="Reach Syria" providerId="None"/>
      </p:ext>
    </p:extLst>
  </p:cmAuthor>
  <p:cmAuthor id="5" name="Judith Meskers" initials="JM" lastIdx="20" clrIdx="4">
    <p:extLst>
      <p:ext uri="{19B8F6BF-5375-455C-9EA6-DF929625EA0E}">
        <p15:presenceInfo xmlns:p15="http://schemas.microsoft.com/office/powerpoint/2012/main" userId="Judith Meskers"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E5859"/>
    <a:srgbClr val="585859"/>
    <a:srgbClr val="F69E61"/>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33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007" autoAdjust="0"/>
    <p:restoredTop sz="95310" autoAdjust="0"/>
  </p:normalViewPr>
  <p:slideViewPr>
    <p:cSldViewPr snapToGrid="0" showGuides="1">
      <p:cViewPr varScale="1">
        <p:scale>
          <a:sx n="83" d="100"/>
          <a:sy n="83" d="100"/>
        </p:scale>
        <p:origin x="792" y="8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notesViewPr>
    <p:cSldViewPr snapToGrid="0">
      <p:cViewPr varScale="1">
        <p:scale>
          <a:sx n="40" d="100"/>
          <a:sy n="40" d="100"/>
        </p:scale>
        <p:origin x="2563" y="34"/>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handoutMaster" Target="handoutMasters/handout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notesMaster" Target="notesMasters/notesMaster1.xml"/><Relationship Id="rId2" Type="http://schemas.openxmlformats.org/officeDocument/2006/relationships/slide" Target="slides/slide1.xml"/><Relationship Id="rId29" Type="http://schemas.openxmlformats.org/officeDocument/2006/relationships/slide" Target="slides/slide28.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5.xml.rels><?xml version="1.0" encoding="UTF-8" standalone="yes"?>
<Relationships xmlns="http://schemas.openxmlformats.org/package/2006/relationships"><Relationship Id="rId3" Type="http://schemas.openxmlformats.org/officeDocument/2006/relationships/chartUserShapes" Target="../drawings/drawing1.xml"/><Relationship Id="rId2" Type="http://schemas.openxmlformats.org/officeDocument/2006/relationships/package" Target="../embeddings/Microsoft_Excel_Worksheet4.xlsx"/><Relationship Id="rId1" Type="http://schemas.openxmlformats.org/officeDocument/2006/relationships/themeOverride" Target="../theme/themeOverride1.xml"/></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Worksheet5.xlsx"/></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_Worksheet6.xlsx"/></Relationships>
</file>

<file path=ppt/charts/_rels/chart8.xml.rels><?xml version="1.0" encoding="UTF-8" standalone="yes"?>
<Relationships xmlns="http://schemas.openxmlformats.org/package/2006/relationships"><Relationship Id="rId1" Type="http://schemas.openxmlformats.org/officeDocument/2006/relationships/package" Target="../embeddings/Microsoft_Excel_Worksheet7.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dPt>
            <c:idx val="0"/>
            <c:invertIfNegative val="0"/>
            <c:bubble3D val="0"/>
            <c:extLst>
              <c:ext xmlns:c16="http://schemas.microsoft.com/office/drawing/2014/chart" uri="{C3380CC4-5D6E-409C-BE32-E72D297353CC}">
                <c16:uniqueId val="{00000001-8281-974B-8A24-C05DFE362EC1}"/>
              </c:ext>
            </c:extLst>
          </c:dPt>
          <c:dPt>
            <c:idx val="1"/>
            <c:invertIfNegative val="0"/>
            <c:bubble3D val="0"/>
            <c:extLst>
              <c:ext xmlns:c16="http://schemas.microsoft.com/office/drawing/2014/chart" uri="{C3380CC4-5D6E-409C-BE32-E72D297353CC}">
                <c16:uniqueId val="{00000003-8281-974B-8A24-C05DFE362EC1}"/>
              </c:ext>
            </c:extLst>
          </c:dPt>
          <c:dPt>
            <c:idx val="2"/>
            <c:invertIfNegative val="0"/>
            <c:bubble3D val="0"/>
            <c:extLst>
              <c:ext xmlns:c16="http://schemas.microsoft.com/office/drawing/2014/chart" uri="{C3380CC4-5D6E-409C-BE32-E72D297353CC}">
                <c16:uniqueId val="{00000005-8281-974B-8A24-C05DFE362EC1}"/>
              </c:ext>
            </c:extLst>
          </c:dPt>
          <c:cat>
            <c:strRef>
              <c:f>Sheet1!$A$2:$A$4</c:f>
              <c:strCache>
                <c:ptCount val="3"/>
                <c:pt idx="0">
                  <c:v>March</c:v>
                </c:pt>
                <c:pt idx="1">
                  <c:v>April</c:v>
                </c:pt>
                <c:pt idx="2">
                  <c:v>May</c:v>
                </c:pt>
              </c:strCache>
            </c:strRef>
          </c:cat>
          <c:val>
            <c:numRef>
              <c:f>Sheet1!$B$2:$B$4</c:f>
              <c:numCache>
                <c:formatCode>General</c:formatCode>
                <c:ptCount val="3"/>
                <c:pt idx="0">
                  <c:v>26566</c:v>
                </c:pt>
                <c:pt idx="1">
                  <c:v>26032</c:v>
                </c:pt>
                <c:pt idx="2">
                  <c:v>21571</c:v>
                </c:pt>
              </c:numCache>
            </c:numRef>
          </c:val>
          <c:extLst>
            <c:ext xmlns:c16="http://schemas.microsoft.com/office/drawing/2014/chart" uri="{C3380CC4-5D6E-409C-BE32-E72D297353CC}">
              <c16:uniqueId val="{00000006-8281-974B-8A24-C05DFE362EC1}"/>
            </c:ext>
          </c:extLst>
        </c:ser>
        <c:dLbls>
          <c:showLegendKey val="0"/>
          <c:showVal val="0"/>
          <c:showCatName val="0"/>
          <c:showSerName val="0"/>
          <c:showPercent val="0"/>
          <c:showBubbleSize val="0"/>
        </c:dLbls>
        <c:gapWidth val="219"/>
        <c:overlap val="-27"/>
        <c:axId val="70708608"/>
        <c:axId val="83506304"/>
      </c:barChart>
      <c:catAx>
        <c:axId val="70708608"/>
        <c:scaling>
          <c:orientation val="minMax"/>
        </c:scaling>
        <c:delete val="0"/>
        <c:axPos val="b"/>
        <c:numFmt formatCode="General" sourceLinked="0"/>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Arial Narrow" panose="020B0606020202030204" pitchFamily="34" charset="0"/>
                <a:ea typeface="+mn-ea"/>
                <a:cs typeface="+mn-cs"/>
              </a:defRPr>
            </a:pPr>
            <a:endParaRPr lang="en-US"/>
          </a:p>
        </c:txPr>
        <c:crossAx val="83506304"/>
        <c:crosses val="autoZero"/>
        <c:auto val="1"/>
        <c:lblAlgn val="ctr"/>
        <c:lblOffset val="100"/>
        <c:noMultiLvlLbl val="0"/>
      </c:catAx>
      <c:valAx>
        <c:axId val="8350630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Arial Narrow" panose="020B0606020202030204" pitchFamily="34" charset="0"/>
                <a:ea typeface="+mn-ea"/>
                <a:cs typeface="+mn-cs"/>
              </a:defRPr>
            </a:pPr>
            <a:endParaRPr lang="en-US"/>
          </a:p>
        </c:txPr>
        <c:crossAx val="7070860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2827583771759471E-2"/>
          <c:y val="2.9383143250591433E-2"/>
          <c:w val="0.5278379216050908"/>
          <c:h val="0.79175688240763631"/>
        </c:manualLayout>
      </c:layout>
      <c:doughnutChart>
        <c:varyColors val="1"/>
        <c:ser>
          <c:idx val="0"/>
          <c:order val="0"/>
          <c:tx>
            <c:strRef>
              <c:f>Sheet1!$B$1</c:f>
              <c:strCache>
                <c:ptCount val="1"/>
                <c:pt idx="0">
                  <c:v>People reached</c:v>
                </c:pt>
              </c:strCache>
            </c:strRef>
          </c:tx>
          <c:spPr>
            <a:ln w="3175">
              <a:solidFill>
                <a:schemeClr val="bg1"/>
              </a:solidFill>
            </a:ln>
          </c:spPr>
          <c:dPt>
            <c:idx val="3"/>
            <c:bubble3D val="0"/>
            <c:spPr>
              <a:solidFill>
                <a:srgbClr val="96BA8C"/>
              </a:solidFill>
              <a:ln w="3175">
                <a:solidFill>
                  <a:schemeClr val="bg1"/>
                </a:solidFill>
              </a:ln>
            </c:spPr>
            <c:extLst>
              <c:ext xmlns:c16="http://schemas.microsoft.com/office/drawing/2014/chart" uri="{C3380CC4-5D6E-409C-BE32-E72D297353CC}">
                <c16:uniqueId val="{00000001-E421-A14E-97A5-8A9C1577FF3D}"/>
              </c:ext>
            </c:extLst>
          </c:dPt>
          <c:dPt>
            <c:idx val="4"/>
            <c:bubble3D val="0"/>
            <c:spPr>
              <a:solidFill>
                <a:srgbClr val="6B8A95"/>
              </a:solidFill>
              <a:ln w="3175">
                <a:solidFill>
                  <a:schemeClr val="bg1"/>
                </a:solidFill>
              </a:ln>
            </c:spPr>
            <c:extLst>
              <c:ext xmlns:c16="http://schemas.microsoft.com/office/drawing/2014/chart" uri="{C3380CC4-5D6E-409C-BE32-E72D297353CC}">
                <c16:uniqueId val="{00000003-E421-A14E-97A5-8A9C1577FF3D}"/>
              </c:ext>
            </c:extLst>
          </c:dPt>
          <c:dLbls>
            <c:spPr>
              <a:noFill/>
              <a:ln>
                <a:noFill/>
              </a:ln>
              <a:effectLst/>
            </c:spPr>
            <c:txPr>
              <a:bodyPr/>
              <a:lstStyle/>
              <a:p>
                <a:pPr>
                  <a:defRPr sz="2000" b="1">
                    <a:solidFill>
                      <a:schemeClr val="bg1"/>
                    </a:solidFill>
                    <a:latin typeface="Helvetica" pitchFamily="2" charset="0"/>
                  </a:defRPr>
                </a:pPr>
                <a:endParaRPr lang="en-US"/>
              </a:p>
            </c:txPr>
            <c:showLegendKey val="0"/>
            <c:showVal val="0"/>
            <c:showCatName val="0"/>
            <c:showSerName val="0"/>
            <c:showPercent val="1"/>
            <c:showBubbleSize val="0"/>
            <c:showLeaderLines val="1"/>
            <c:extLst>
              <c:ext xmlns:c15="http://schemas.microsoft.com/office/drawing/2012/chart" uri="{CE6537A1-D6FC-4f65-9D91-7224C49458BB}">
                <c15:layout/>
              </c:ext>
            </c:extLst>
          </c:dLbls>
          <c:cat>
            <c:strRef>
              <c:f>Sheet1!$A$2:$A$6</c:f>
              <c:strCache>
                <c:ptCount val="5"/>
                <c:pt idx="0">
                  <c:v>Menbij City   / 15,642 ind</c:v>
                </c:pt>
                <c:pt idx="1">
                  <c:v>Menbij camp / 3,500 ind</c:v>
                </c:pt>
                <c:pt idx="2">
                  <c:v>Menbij SD rural / 10,532 ind</c:v>
                </c:pt>
                <c:pt idx="3">
                  <c:v>Al Khafsa / 8,0484 ind</c:v>
                </c:pt>
                <c:pt idx="4">
                  <c:v>Abu Qalqal / 463 ind</c:v>
                </c:pt>
              </c:strCache>
            </c:strRef>
          </c:cat>
          <c:val>
            <c:numRef>
              <c:f>Sheet1!$B$2:$B$6</c:f>
              <c:numCache>
                <c:formatCode>General</c:formatCode>
                <c:ptCount val="5"/>
                <c:pt idx="0">
                  <c:v>15642</c:v>
                </c:pt>
                <c:pt idx="1">
                  <c:v>3500</c:v>
                </c:pt>
                <c:pt idx="2">
                  <c:v>10532</c:v>
                </c:pt>
                <c:pt idx="3">
                  <c:v>8048</c:v>
                </c:pt>
                <c:pt idx="4">
                  <c:v>463</c:v>
                </c:pt>
              </c:numCache>
            </c:numRef>
          </c:val>
          <c:extLst>
            <c:ext xmlns:c16="http://schemas.microsoft.com/office/drawing/2014/chart" uri="{C3380CC4-5D6E-409C-BE32-E72D297353CC}">
              <c16:uniqueId val="{00000004-E421-A14E-97A5-8A9C1577FF3D}"/>
            </c:ext>
          </c:extLst>
        </c:ser>
        <c:dLbls>
          <c:showLegendKey val="0"/>
          <c:showVal val="0"/>
          <c:showCatName val="0"/>
          <c:showSerName val="0"/>
          <c:showPercent val="1"/>
          <c:showBubbleSize val="0"/>
          <c:showLeaderLines val="1"/>
        </c:dLbls>
        <c:firstSliceAng val="0"/>
        <c:holeSize val="65"/>
      </c:doughnutChart>
    </c:plotArea>
    <c:legend>
      <c:legendPos val="r"/>
      <c:layout>
        <c:manualLayout>
          <c:xMode val="edge"/>
          <c:yMode val="edge"/>
          <c:x val="0.58794298734360817"/>
          <c:y val="0.23585120790732705"/>
          <c:w val="0.36476762677977537"/>
          <c:h val="0.59576739354618147"/>
        </c:manualLayout>
      </c:layout>
      <c:overlay val="0"/>
      <c:spPr>
        <a:noFill/>
      </c:spPr>
      <c:txPr>
        <a:bodyPr/>
        <a:lstStyle/>
        <a:p>
          <a:pPr>
            <a:defRPr sz="1400">
              <a:solidFill>
                <a:schemeClr val="tx2"/>
              </a:solidFill>
              <a:latin typeface="Arial Narrow" pitchFamily="34" charset="0"/>
            </a:defRPr>
          </a:pPr>
          <a:endParaRPr lang="en-US"/>
        </a:p>
      </c:txPr>
    </c:legend>
    <c:plotVisOnly val="1"/>
    <c:dispBlanksAs val="gap"/>
    <c:showDLblsOverMax val="0"/>
  </c:chart>
  <c:spPr>
    <a:noFill/>
  </c:spPr>
  <c:txPr>
    <a:bodyPr/>
    <a:lstStyle/>
    <a:p>
      <a:pPr>
        <a:defRPr sz="1800"/>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tx>
            <c:strRef>
              <c:f>Sheet1!$B$1</c:f>
              <c:strCache>
                <c:ptCount val="1"/>
                <c:pt idx="0">
                  <c:v>PIN</c:v>
                </c:pt>
              </c:strCache>
            </c:strRef>
          </c:tx>
          <c:invertIfNegative val="0"/>
          <c:cat>
            <c:strRef>
              <c:f>Sheet1!$A$2:$A$6</c:f>
              <c:strCache>
                <c:ptCount val="5"/>
                <c:pt idx="0">
                  <c:v>Menbij City</c:v>
                </c:pt>
                <c:pt idx="1">
                  <c:v>Camps</c:v>
                </c:pt>
                <c:pt idx="2">
                  <c:v>SD rural</c:v>
                </c:pt>
                <c:pt idx="3">
                  <c:v>Al Khafsa</c:v>
                </c:pt>
                <c:pt idx="4">
                  <c:v>Abu Qalqal</c:v>
                </c:pt>
              </c:strCache>
            </c:strRef>
          </c:cat>
          <c:val>
            <c:numRef>
              <c:f>Sheet1!$B$2:$B$6</c:f>
              <c:numCache>
                <c:formatCode>General</c:formatCode>
                <c:ptCount val="5"/>
                <c:pt idx="0">
                  <c:v>87452</c:v>
                </c:pt>
                <c:pt idx="1">
                  <c:v>5338</c:v>
                </c:pt>
                <c:pt idx="2">
                  <c:v>90601</c:v>
                </c:pt>
                <c:pt idx="3">
                  <c:v>19602</c:v>
                </c:pt>
                <c:pt idx="4">
                  <c:v>26901</c:v>
                </c:pt>
              </c:numCache>
            </c:numRef>
          </c:val>
          <c:extLst>
            <c:ext xmlns:c16="http://schemas.microsoft.com/office/drawing/2014/chart" uri="{C3380CC4-5D6E-409C-BE32-E72D297353CC}">
              <c16:uniqueId val="{00000000-4BB1-C648-8E4C-FE9B9105A821}"/>
            </c:ext>
          </c:extLst>
        </c:ser>
        <c:ser>
          <c:idx val="1"/>
          <c:order val="1"/>
          <c:tx>
            <c:strRef>
              <c:f>Sheet1!$C$1</c:f>
              <c:strCache>
                <c:ptCount val="1"/>
                <c:pt idx="0">
                  <c:v>Reached</c:v>
                </c:pt>
              </c:strCache>
            </c:strRef>
          </c:tx>
          <c:invertIfNegative val="0"/>
          <c:cat>
            <c:strRef>
              <c:f>Sheet1!$A$2:$A$6</c:f>
              <c:strCache>
                <c:ptCount val="5"/>
                <c:pt idx="0">
                  <c:v>Menbij City</c:v>
                </c:pt>
                <c:pt idx="1">
                  <c:v>Camps</c:v>
                </c:pt>
                <c:pt idx="2">
                  <c:v>SD rural</c:v>
                </c:pt>
                <c:pt idx="3">
                  <c:v>Al Khafsa</c:v>
                </c:pt>
                <c:pt idx="4">
                  <c:v>Abu Qalqal</c:v>
                </c:pt>
              </c:strCache>
            </c:strRef>
          </c:cat>
          <c:val>
            <c:numRef>
              <c:f>Sheet1!$C$2:$C$6</c:f>
              <c:numCache>
                <c:formatCode>General</c:formatCode>
                <c:ptCount val="5"/>
                <c:pt idx="0">
                  <c:v>15642</c:v>
                </c:pt>
                <c:pt idx="1">
                  <c:v>3500</c:v>
                </c:pt>
                <c:pt idx="2">
                  <c:v>10532</c:v>
                </c:pt>
                <c:pt idx="3">
                  <c:v>8048</c:v>
                </c:pt>
                <c:pt idx="4">
                  <c:v>463</c:v>
                </c:pt>
              </c:numCache>
            </c:numRef>
          </c:val>
          <c:extLst>
            <c:ext xmlns:c16="http://schemas.microsoft.com/office/drawing/2014/chart" uri="{C3380CC4-5D6E-409C-BE32-E72D297353CC}">
              <c16:uniqueId val="{00000001-4BB1-C648-8E4C-FE9B9105A821}"/>
            </c:ext>
          </c:extLst>
        </c:ser>
        <c:dLbls>
          <c:showLegendKey val="0"/>
          <c:showVal val="0"/>
          <c:showCatName val="0"/>
          <c:showSerName val="0"/>
          <c:showPercent val="0"/>
          <c:showBubbleSize val="0"/>
        </c:dLbls>
        <c:gapWidth val="150"/>
        <c:axId val="85340928"/>
        <c:axId val="85554688"/>
      </c:barChart>
      <c:catAx>
        <c:axId val="85340928"/>
        <c:scaling>
          <c:orientation val="minMax"/>
        </c:scaling>
        <c:delete val="0"/>
        <c:axPos val="b"/>
        <c:numFmt formatCode="General" sourceLinked="0"/>
        <c:majorTickMark val="out"/>
        <c:minorTickMark val="none"/>
        <c:tickLblPos val="nextTo"/>
        <c:txPr>
          <a:bodyPr/>
          <a:lstStyle/>
          <a:p>
            <a:pPr>
              <a:defRPr sz="1050" b="0">
                <a:solidFill>
                  <a:schemeClr val="tx1">
                    <a:lumMod val="85000"/>
                    <a:lumOff val="15000"/>
                  </a:schemeClr>
                </a:solidFill>
                <a:latin typeface="Arial Narrow" pitchFamily="34" charset="0"/>
              </a:defRPr>
            </a:pPr>
            <a:endParaRPr lang="en-US"/>
          </a:p>
        </c:txPr>
        <c:crossAx val="85554688"/>
        <c:crosses val="autoZero"/>
        <c:auto val="1"/>
        <c:lblAlgn val="ctr"/>
        <c:lblOffset val="100"/>
        <c:noMultiLvlLbl val="0"/>
      </c:catAx>
      <c:valAx>
        <c:axId val="85554688"/>
        <c:scaling>
          <c:orientation val="minMax"/>
        </c:scaling>
        <c:delete val="0"/>
        <c:axPos val="l"/>
        <c:majorGridlines>
          <c:spPr>
            <a:ln w="3175">
              <a:solidFill>
                <a:srgbClr val="6B8A95"/>
              </a:solidFill>
              <a:prstDash val="sysDot"/>
            </a:ln>
          </c:spPr>
        </c:majorGridlines>
        <c:numFmt formatCode="General" sourceLinked="1"/>
        <c:majorTickMark val="out"/>
        <c:minorTickMark val="none"/>
        <c:tickLblPos val="nextTo"/>
        <c:spPr>
          <a:noFill/>
          <a:ln>
            <a:noFill/>
          </a:ln>
        </c:spPr>
        <c:txPr>
          <a:bodyPr/>
          <a:lstStyle/>
          <a:p>
            <a:pPr>
              <a:defRPr sz="800" b="0">
                <a:solidFill>
                  <a:schemeClr val="tx1">
                    <a:lumMod val="85000"/>
                    <a:lumOff val="15000"/>
                  </a:schemeClr>
                </a:solidFill>
                <a:latin typeface="Arial Narrow" pitchFamily="34" charset="0"/>
              </a:defRPr>
            </a:pPr>
            <a:endParaRPr lang="en-US"/>
          </a:p>
        </c:txPr>
        <c:crossAx val="85340928"/>
        <c:crosses val="autoZero"/>
        <c:crossBetween val="between"/>
      </c:valAx>
    </c:plotArea>
    <c:legend>
      <c:legendPos val="b"/>
      <c:layout/>
      <c:overlay val="0"/>
      <c:txPr>
        <a:bodyPr/>
        <a:lstStyle/>
        <a:p>
          <a:pPr>
            <a:defRPr sz="1050" b="0">
              <a:latin typeface="Arial Narrow" pitchFamily="34" charset="0"/>
            </a:defRPr>
          </a:pPr>
          <a:endParaRPr lang="en-US"/>
        </a:p>
      </c:txPr>
    </c:legend>
    <c:plotVisOnly val="1"/>
    <c:dispBlanksAs val="gap"/>
    <c:showDLblsOverMax val="0"/>
  </c:chart>
  <c:spPr>
    <a:noFill/>
    <a:ln>
      <a:noFill/>
    </a:ln>
  </c:spPr>
  <c:txPr>
    <a:bodyPr/>
    <a:lstStyle/>
    <a:p>
      <a:pPr>
        <a:defRPr sz="1800"/>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2827583771759471E-2"/>
          <c:y val="2.9383143250591433E-2"/>
          <c:w val="0.5278379216050908"/>
          <c:h val="0.79175688240763631"/>
        </c:manualLayout>
      </c:layout>
      <c:doughnutChart>
        <c:varyColors val="1"/>
        <c:ser>
          <c:idx val="0"/>
          <c:order val="0"/>
          <c:tx>
            <c:strRef>
              <c:f>Sheet1!$B$1</c:f>
              <c:strCache>
                <c:ptCount val="1"/>
                <c:pt idx="0">
                  <c:v>People reached</c:v>
                </c:pt>
              </c:strCache>
            </c:strRef>
          </c:tx>
          <c:spPr>
            <a:ln w="3175">
              <a:solidFill>
                <a:schemeClr val="bg1"/>
              </a:solidFill>
            </a:ln>
          </c:spPr>
          <c:dPt>
            <c:idx val="3"/>
            <c:bubble3D val="0"/>
            <c:spPr>
              <a:solidFill>
                <a:srgbClr val="96BA8C"/>
              </a:solidFill>
              <a:ln w="3175">
                <a:solidFill>
                  <a:schemeClr val="bg1"/>
                </a:solidFill>
              </a:ln>
            </c:spPr>
            <c:extLst>
              <c:ext xmlns:c16="http://schemas.microsoft.com/office/drawing/2014/chart" uri="{C3380CC4-5D6E-409C-BE32-E72D297353CC}">
                <c16:uniqueId val="{00000001-5046-074F-B0FD-863401E889E7}"/>
              </c:ext>
            </c:extLst>
          </c:dPt>
          <c:dPt>
            <c:idx val="4"/>
            <c:bubble3D val="0"/>
            <c:spPr>
              <a:solidFill>
                <a:srgbClr val="6B8A95"/>
              </a:solidFill>
              <a:ln w="3175">
                <a:solidFill>
                  <a:schemeClr val="bg1"/>
                </a:solidFill>
              </a:ln>
            </c:spPr>
            <c:extLst>
              <c:ext xmlns:c16="http://schemas.microsoft.com/office/drawing/2014/chart" uri="{C3380CC4-5D6E-409C-BE32-E72D297353CC}">
                <c16:uniqueId val="{00000003-5046-074F-B0FD-863401E889E7}"/>
              </c:ext>
            </c:extLst>
          </c:dPt>
          <c:dLbls>
            <c:dLbl>
              <c:idx val="1"/>
              <c:delete val="1"/>
              <c:extLst>
                <c:ext xmlns:c15="http://schemas.microsoft.com/office/drawing/2012/chart" uri="{CE6537A1-D6FC-4f65-9D91-7224C49458BB}"/>
                <c:ext xmlns:c16="http://schemas.microsoft.com/office/drawing/2014/chart" uri="{C3380CC4-5D6E-409C-BE32-E72D297353CC}">
                  <c16:uniqueId val="{00000004-5046-074F-B0FD-863401E889E7}"/>
                </c:ext>
              </c:extLst>
            </c:dLbl>
            <c:dLbl>
              <c:idx val="4"/>
              <c:delete val="1"/>
              <c:extLst>
                <c:ext xmlns:c15="http://schemas.microsoft.com/office/drawing/2012/chart" uri="{CE6537A1-D6FC-4f65-9D91-7224C49458BB}"/>
                <c:ext xmlns:c16="http://schemas.microsoft.com/office/drawing/2014/chart" uri="{C3380CC4-5D6E-409C-BE32-E72D297353CC}">
                  <c16:uniqueId val="{00000003-5046-074F-B0FD-863401E889E7}"/>
                </c:ext>
              </c:extLst>
            </c:dLbl>
            <c:spPr>
              <a:noFill/>
              <a:ln>
                <a:noFill/>
              </a:ln>
              <a:effectLst/>
            </c:spPr>
            <c:txPr>
              <a:bodyPr/>
              <a:lstStyle/>
              <a:p>
                <a:pPr>
                  <a:defRPr sz="2000" b="1">
                    <a:solidFill>
                      <a:schemeClr val="bg1"/>
                    </a:solidFill>
                    <a:latin typeface="Arial Narrow" panose="020B0606020202030204" pitchFamily="34" charset="0"/>
                  </a:defRPr>
                </a:pPr>
                <a:endParaRPr lang="en-US"/>
              </a:p>
            </c:txPr>
            <c:showLegendKey val="0"/>
            <c:showVal val="0"/>
            <c:showCatName val="0"/>
            <c:showSerName val="0"/>
            <c:showPercent val="1"/>
            <c:showBubbleSize val="0"/>
            <c:showLeaderLines val="1"/>
            <c:extLst>
              <c:ext xmlns:c15="http://schemas.microsoft.com/office/drawing/2012/chart" uri="{CE6537A1-D6FC-4f65-9D91-7224C49458BB}">
                <c15:layout/>
              </c:ext>
            </c:extLst>
          </c:dLbls>
          <c:cat>
            <c:strRef>
              <c:f>Sheet1!$A$2:$A$6</c:f>
              <c:strCache>
                <c:ptCount val="5"/>
                <c:pt idx="0">
                  <c:v>Menbij City 32%</c:v>
                </c:pt>
                <c:pt idx="1">
                  <c:v>Menbij camp 0%</c:v>
                </c:pt>
                <c:pt idx="2">
                  <c:v>Menbij SD rural 17%</c:v>
                </c:pt>
                <c:pt idx="3">
                  <c:v>Al Khafsa 51%</c:v>
                </c:pt>
                <c:pt idx="4">
                  <c:v>Abu Qalqal 0%</c:v>
                </c:pt>
              </c:strCache>
            </c:strRef>
          </c:cat>
          <c:val>
            <c:numRef>
              <c:f>Sheet1!$B$2:$B$6</c:f>
              <c:numCache>
                <c:formatCode>General</c:formatCode>
                <c:ptCount val="5"/>
                <c:pt idx="0">
                  <c:v>5106</c:v>
                </c:pt>
                <c:pt idx="1">
                  <c:v>0</c:v>
                </c:pt>
                <c:pt idx="2">
                  <c:v>2647</c:v>
                </c:pt>
                <c:pt idx="3">
                  <c:v>8048</c:v>
                </c:pt>
                <c:pt idx="4">
                  <c:v>0</c:v>
                </c:pt>
              </c:numCache>
            </c:numRef>
          </c:val>
          <c:extLst>
            <c:ext xmlns:c16="http://schemas.microsoft.com/office/drawing/2014/chart" uri="{C3380CC4-5D6E-409C-BE32-E72D297353CC}">
              <c16:uniqueId val="{00000005-5046-074F-B0FD-863401E889E7}"/>
            </c:ext>
          </c:extLst>
        </c:ser>
        <c:dLbls>
          <c:showLegendKey val="0"/>
          <c:showVal val="0"/>
          <c:showCatName val="0"/>
          <c:showSerName val="0"/>
          <c:showPercent val="1"/>
          <c:showBubbleSize val="0"/>
          <c:showLeaderLines val="1"/>
        </c:dLbls>
        <c:firstSliceAng val="0"/>
        <c:holeSize val="65"/>
      </c:doughnutChart>
    </c:plotArea>
    <c:legend>
      <c:legendPos val="r"/>
      <c:layout>
        <c:manualLayout>
          <c:xMode val="edge"/>
          <c:yMode val="edge"/>
          <c:x val="0.59921447020036744"/>
          <c:y val="0.19699758334602716"/>
          <c:w val="0.34383484575638806"/>
          <c:h val="0.593022504381995"/>
        </c:manualLayout>
      </c:layout>
      <c:overlay val="0"/>
      <c:spPr>
        <a:noFill/>
      </c:spPr>
      <c:txPr>
        <a:bodyPr/>
        <a:lstStyle/>
        <a:p>
          <a:pPr>
            <a:defRPr sz="1800">
              <a:solidFill>
                <a:schemeClr val="tx2"/>
              </a:solidFill>
              <a:latin typeface="Arial Narrow" pitchFamily="34" charset="0"/>
            </a:defRPr>
          </a:pPr>
          <a:endParaRPr lang="en-US"/>
        </a:p>
      </c:txPr>
    </c:legend>
    <c:plotVisOnly val="1"/>
    <c:dispBlanksAs val="gap"/>
    <c:showDLblsOverMax val="0"/>
  </c:chart>
  <c:spPr>
    <a:noFill/>
  </c:spPr>
  <c:txPr>
    <a:bodyPr/>
    <a:lstStyle/>
    <a:p>
      <a:pPr>
        <a:defRPr sz="1800"/>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4.2827583771759471E-2"/>
          <c:y val="2.9383143250591433E-2"/>
          <c:w val="0.5278379216050908"/>
          <c:h val="0.79175688240763631"/>
        </c:manualLayout>
      </c:layout>
      <c:doughnutChart>
        <c:varyColors val="1"/>
        <c:ser>
          <c:idx val="0"/>
          <c:order val="0"/>
          <c:tx>
            <c:strRef>
              <c:f>Sheet1!$B$1</c:f>
              <c:strCache>
                <c:ptCount val="1"/>
                <c:pt idx="0">
                  <c:v>People reached</c:v>
                </c:pt>
              </c:strCache>
            </c:strRef>
          </c:tx>
          <c:spPr>
            <a:ln w="3175">
              <a:solidFill>
                <a:schemeClr val="bg1"/>
              </a:solidFill>
            </a:ln>
          </c:spPr>
          <c:dPt>
            <c:idx val="3"/>
            <c:bubble3D val="0"/>
            <c:spPr>
              <a:solidFill>
                <a:srgbClr val="96BA8C"/>
              </a:solidFill>
              <a:ln w="3175">
                <a:solidFill>
                  <a:schemeClr val="bg1"/>
                </a:solidFill>
              </a:ln>
            </c:spPr>
            <c:extLst>
              <c:ext xmlns:c16="http://schemas.microsoft.com/office/drawing/2014/chart" uri="{C3380CC4-5D6E-409C-BE32-E72D297353CC}">
                <c16:uniqueId val="{00000001-F979-2F42-AABF-7BEB85C60149}"/>
              </c:ext>
            </c:extLst>
          </c:dPt>
          <c:dPt>
            <c:idx val="4"/>
            <c:bubble3D val="0"/>
            <c:spPr>
              <a:solidFill>
                <a:srgbClr val="6B8A95"/>
              </a:solidFill>
              <a:ln w="3175">
                <a:solidFill>
                  <a:schemeClr val="bg1"/>
                </a:solidFill>
              </a:ln>
            </c:spPr>
            <c:extLst>
              <c:ext xmlns:c16="http://schemas.microsoft.com/office/drawing/2014/chart" uri="{C3380CC4-5D6E-409C-BE32-E72D297353CC}">
                <c16:uniqueId val="{00000003-F979-2F42-AABF-7BEB85C60149}"/>
              </c:ext>
            </c:extLst>
          </c:dPt>
          <c:dLbls>
            <c:dLbl>
              <c:idx val="1"/>
              <c:delete val="1"/>
              <c:extLst>
                <c:ext xmlns:c15="http://schemas.microsoft.com/office/drawing/2012/chart" uri="{CE6537A1-D6FC-4f65-9D91-7224C49458BB}"/>
                <c:ext xmlns:c16="http://schemas.microsoft.com/office/drawing/2014/chart" uri="{C3380CC4-5D6E-409C-BE32-E72D297353CC}">
                  <c16:uniqueId val="{00000004-F979-2F42-AABF-7BEB85C60149}"/>
                </c:ext>
              </c:extLst>
            </c:dLbl>
            <c:dLbl>
              <c:idx val="3"/>
              <c:delete val="1"/>
              <c:extLst>
                <c:ext xmlns:c15="http://schemas.microsoft.com/office/drawing/2012/chart" uri="{CE6537A1-D6FC-4f65-9D91-7224C49458BB}"/>
                <c:ext xmlns:c16="http://schemas.microsoft.com/office/drawing/2014/chart" uri="{C3380CC4-5D6E-409C-BE32-E72D297353CC}">
                  <c16:uniqueId val="{00000001-F979-2F42-AABF-7BEB85C60149}"/>
                </c:ext>
              </c:extLst>
            </c:dLbl>
            <c:dLbl>
              <c:idx val="4"/>
              <c:delete val="1"/>
              <c:extLst>
                <c:ext xmlns:c15="http://schemas.microsoft.com/office/drawing/2012/chart" uri="{CE6537A1-D6FC-4f65-9D91-7224C49458BB}"/>
                <c:ext xmlns:c16="http://schemas.microsoft.com/office/drawing/2014/chart" uri="{C3380CC4-5D6E-409C-BE32-E72D297353CC}">
                  <c16:uniqueId val="{00000003-F979-2F42-AABF-7BEB85C60149}"/>
                </c:ext>
              </c:extLst>
            </c:dLbl>
            <c:spPr>
              <a:noFill/>
              <a:ln>
                <a:noFill/>
              </a:ln>
              <a:effectLst/>
            </c:spPr>
            <c:txPr>
              <a:bodyPr/>
              <a:lstStyle/>
              <a:p>
                <a:pPr>
                  <a:defRPr sz="2000" b="1">
                    <a:solidFill>
                      <a:schemeClr val="bg1"/>
                    </a:solidFill>
                    <a:latin typeface="Helvetica" pitchFamily="2" charset="0"/>
                  </a:defRPr>
                </a:pPr>
                <a:endParaRPr lang="en-US"/>
              </a:p>
            </c:txPr>
            <c:showLegendKey val="0"/>
            <c:showVal val="0"/>
            <c:showCatName val="0"/>
            <c:showSerName val="0"/>
            <c:showPercent val="1"/>
            <c:showBubbleSize val="0"/>
            <c:showLeaderLines val="1"/>
            <c:extLst>
              <c:ext xmlns:c15="http://schemas.microsoft.com/office/drawing/2012/chart" uri="{CE6537A1-D6FC-4f65-9D91-7224C49458BB}">
                <c15:layout/>
              </c:ext>
            </c:extLst>
          </c:dLbls>
          <c:cat>
            <c:strRef>
              <c:f>Sheet1!$A$2:$A$6</c:f>
              <c:strCache>
                <c:ptCount val="5"/>
                <c:pt idx="0">
                  <c:v>Menbij City 82%</c:v>
                </c:pt>
                <c:pt idx="1">
                  <c:v>Menbij camp 0%</c:v>
                </c:pt>
                <c:pt idx="2">
                  <c:v>Menbij SD rural 18%</c:v>
                </c:pt>
                <c:pt idx="3">
                  <c:v>Al Khafsa 0%</c:v>
                </c:pt>
                <c:pt idx="4">
                  <c:v>Abu Qalqal 0%</c:v>
                </c:pt>
              </c:strCache>
            </c:strRef>
          </c:cat>
          <c:val>
            <c:numRef>
              <c:f>Sheet1!$B$2:$B$6</c:f>
              <c:numCache>
                <c:formatCode>General</c:formatCode>
                <c:ptCount val="5"/>
                <c:pt idx="0">
                  <c:v>588</c:v>
                </c:pt>
                <c:pt idx="1">
                  <c:v>0</c:v>
                </c:pt>
                <c:pt idx="2">
                  <c:v>128</c:v>
                </c:pt>
                <c:pt idx="3">
                  <c:v>0</c:v>
                </c:pt>
                <c:pt idx="4">
                  <c:v>0</c:v>
                </c:pt>
              </c:numCache>
            </c:numRef>
          </c:val>
          <c:extLst>
            <c:ext xmlns:c16="http://schemas.microsoft.com/office/drawing/2014/chart" uri="{C3380CC4-5D6E-409C-BE32-E72D297353CC}">
              <c16:uniqueId val="{00000005-F979-2F42-AABF-7BEB85C60149}"/>
            </c:ext>
          </c:extLst>
        </c:ser>
        <c:dLbls>
          <c:showLegendKey val="0"/>
          <c:showVal val="0"/>
          <c:showCatName val="0"/>
          <c:showSerName val="0"/>
          <c:showPercent val="1"/>
          <c:showBubbleSize val="0"/>
          <c:showLeaderLines val="1"/>
        </c:dLbls>
        <c:firstSliceAng val="0"/>
        <c:holeSize val="65"/>
      </c:doughnutChart>
    </c:plotArea>
    <c:legend>
      <c:legendPos val="r"/>
      <c:layout>
        <c:manualLayout>
          <c:xMode val="edge"/>
          <c:yMode val="edge"/>
          <c:x val="0.58794298734360817"/>
          <c:y val="0.21565017391599914"/>
          <c:w val="0.34383484575638806"/>
          <c:h val="0.593022504381995"/>
        </c:manualLayout>
      </c:layout>
      <c:overlay val="0"/>
      <c:spPr>
        <a:noFill/>
      </c:spPr>
      <c:txPr>
        <a:bodyPr/>
        <a:lstStyle/>
        <a:p>
          <a:pPr>
            <a:defRPr sz="1800">
              <a:solidFill>
                <a:schemeClr val="tx2"/>
              </a:solidFill>
              <a:latin typeface="Arial Narrow" pitchFamily="34" charset="0"/>
            </a:defRPr>
          </a:pPr>
          <a:endParaRPr lang="en-US"/>
        </a:p>
      </c:txPr>
    </c:legend>
    <c:plotVisOnly val="1"/>
    <c:dispBlanksAs val="gap"/>
    <c:showDLblsOverMax val="0"/>
  </c:chart>
  <c:spPr>
    <a:noFill/>
  </c:spPr>
  <c:txPr>
    <a:bodyPr/>
    <a:lstStyle/>
    <a:p>
      <a:pPr>
        <a:defRPr sz="1800"/>
      </a:pPr>
      <a:endParaRPr lang="en-US"/>
    </a:p>
  </c:txPr>
  <c:externalData r:id="rId2">
    <c:autoUpdate val="0"/>
  </c:externalData>
  <c:userShapes r:id="rId3"/>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2827583771759471E-2"/>
          <c:y val="2.9383143250591433E-2"/>
          <c:w val="0.5278379216050908"/>
          <c:h val="0.79175688240763631"/>
        </c:manualLayout>
      </c:layout>
      <c:doughnutChart>
        <c:varyColors val="1"/>
        <c:ser>
          <c:idx val="0"/>
          <c:order val="0"/>
          <c:tx>
            <c:strRef>
              <c:f>Sheet1!$B$1</c:f>
              <c:strCache>
                <c:ptCount val="1"/>
                <c:pt idx="0">
                  <c:v>People reached</c:v>
                </c:pt>
              </c:strCache>
            </c:strRef>
          </c:tx>
          <c:spPr>
            <a:ln w="3175">
              <a:solidFill>
                <a:schemeClr val="bg1"/>
              </a:solidFill>
            </a:ln>
          </c:spPr>
          <c:dPt>
            <c:idx val="3"/>
            <c:bubble3D val="0"/>
            <c:spPr>
              <a:solidFill>
                <a:srgbClr val="96BA8C"/>
              </a:solidFill>
              <a:ln w="3175">
                <a:solidFill>
                  <a:schemeClr val="bg1"/>
                </a:solidFill>
              </a:ln>
            </c:spPr>
            <c:extLst>
              <c:ext xmlns:c16="http://schemas.microsoft.com/office/drawing/2014/chart" uri="{C3380CC4-5D6E-409C-BE32-E72D297353CC}">
                <c16:uniqueId val="{00000001-D866-FC49-9FE7-5CD721AC182B}"/>
              </c:ext>
            </c:extLst>
          </c:dPt>
          <c:dPt>
            <c:idx val="4"/>
            <c:bubble3D val="0"/>
            <c:spPr>
              <a:solidFill>
                <a:srgbClr val="6B8A95"/>
              </a:solidFill>
              <a:ln w="3175">
                <a:solidFill>
                  <a:schemeClr val="bg1"/>
                </a:solidFill>
              </a:ln>
            </c:spPr>
            <c:extLst>
              <c:ext xmlns:c16="http://schemas.microsoft.com/office/drawing/2014/chart" uri="{C3380CC4-5D6E-409C-BE32-E72D297353CC}">
                <c16:uniqueId val="{00000003-D866-FC49-9FE7-5CD721AC182B}"/>
              </c:ext>
            </c:extLst>
          </c:dPt>
          <c:dLbls>
            <c:dLbl>
              <c:idx val="3"/>
              <c:delete val="1"/>
              <c:extLst>
                <c:ext xmlns:c15="http://schemas.microsoft.com/office/drawing/2012/chart" uri="{CE6537A1-D6FC-4f65-9D91-7224C49458BB}"/>
                <c:ext xmlns:c16="http://schemas.microsoft.com/office/drawing/2014/chart" uri="{C3380CC4-5D6E-409C-BE32-E72D297353CC}">
                  <c16:uniqueId val="{00000001-D866-FC49-9FE7-5CD721AC182B}"/>
                </c:ext>
              </c:extLst>
            </c:dLbl>
            <c:dLbl>
              <c:idx val="4"/>
              <c:delete val="1"/>
              <c:extLst>
                <c:ext xmlns:c15="http://schemas.microsoft.com/office/drawing/2012/chart" uri="{CE6537A1-D6FC-4f65-9D91-7224C49458BB}"/>
                <c:ext xmlns:c16="http://schemas.microsoft.com/office/drawing/2014/chart" uri="{C3380CC4-5D6E-409C-BE32-E72D297353CC}">
                  <c16:uniqueId val="{00000003-D866-FC49-9FE7-5CD721AC182B}"/>
                </c:ext>
              </c:extLst>
            </c:dLbl>
            <c:spPr>
              <a:noFill/>
              <a:ln>
                <a:noFill/>
              </a:ln>
              <a:effectLst/>
            </c:spPr>
            <c:txPr>
              <a:bodyPr/>
              <a:lstStyle/>
              <a:p>
                <a:pPr>
                  <a:defRPr>
                    <a:solidFill>
                      <a:schemeClr val="accent6"/>
                    </a:solidFill>
                  </a:defRPr>
                </a:pPr>
                <a:endParaRPr lang="en-US"/>
              </a:p>
            </c:txPr>
            <c:showLegendKey val="0"/>
            <c:showVal val="0"/>
            <c:showCatName val="0"/>
            <c:showSerName val="0"/>
            <c:showPercent val="1"/>
            <c:showBubbleSize val="0"/>
            <c:showLeaderLines val="1"/>
            <c:extLst>
              <c:ext xmlns:c15="http://schemas.microsoft.com/office/drawing/2012/chart" uri="{CE6537A1-D6FC-4f65-9D91-7224C49458BB}">
                <c15:layout/>
              </c:ext>
            </c:extLst>
          </c:dLbls>
          <c:cat>
            <c:strRef>
              <c:f>Sheet1!$A$2:$A$6</c:f>
              <c:strCache>
                <c:ptCount val="5"/>
                <c:pt idx="0">
                  <c:v>Menbij City 53%</c:v>
                </c:pt>
                <c:pt idx="1">
                  <c:v>Menbij camp 40%</c:v>
                </c:pt>
                <c:pt idx="2">
                  <c:v>Menbij SD rural 7%</c:v>
                </c:pt>
                <c:pt idx="3">
                  <c:v>Al Khafsa 0%</c:v>
                </c:pt>
                <c:pt idx="4">
                  <c:v>Abu Qalqal 0%</c:v>
                </c:pt>
              </c:strCache>
            </c:strRef>
          </c:cat>
          <c:val>
            <c:numRef>
              <c:f>Sheet1!$B$2:$B$6</c:f>
              <c:numCache>
                <c:formatCode>General</c:formatCode>
                <c:ptCount val="5"/>
                <c:pt idx="0">
                  <c:v>4666</c:v>
                </c:pt>
                <c:pt idx="1">
                  <c:v>3500</c:v>
                </c:pt>
                <c:pt idx="2">
                  <c:v>633</c:v>
                </c:pt>
                <c:pt idx="3">
                  <c:v>0</c:v>
                </c:pt>
                <c:pt idx="4">
                  <c:v>0</c:v>
                </c:pt>
              </c:numCache>
            </c:numRef>
          </c:val>
          <c:extLst>
            <c:ext xmlns:c16="http://schemas.microsoft.com/office/drawing/2014/chart" uri="{C3380CC4-5D6E-409C-BE32-E72D297353CC}">
              <c16:uniqueId val="{00000004-D866-FC49-9FE7-5CD721AC182B}"/>
            </c:ext>
          </c:extLst>
        </c:ser>
        <c:dLbls>
          <c:showLegendKey val="0"/>
          <c:showVal val="0"/>
          <c:showCatName val="0"/>
          <c:showSerName val="0"/>
          <c:showPercent val="1"/>
          <c:showBubbleSize val="0"/>
          <c:showLeaderLines val="1"/>
        </c:dLbls>
        <c:firstSliceAng val="0"/>
        <c:holeSize val="65"/>
      </c:doughnutChart>
    </c:plotArea>
    <c:legend>
      <c:legendPos val="r"/>
      <c:layout>
        <c:manualLayout>
          <c:xMode val="edge"/>
          <c:yMode val="edge"/>
          <c:x val="0.60887574122044674"/>
          <c:y val="0.16768636959321406"/>
          <c:w val="0.34383484575638806"/>
          <c:h val="0.593022504381995"/>
        </c:manualLayout>
      </c:layout>
      <c:overlay val="0"/>
      <c:spPr>
        <a:noFill/>
      </c:spPr>
    </c:legend>
    <c:plotVisOnly val="1"/>
    <c:dispBlanksAs val="gap"/>
    <c:showDLblsOverMax val="0"/>
  </c:chart>
  <c:spPr>
    <a:noFill/>
  </c:spPr>
  <c:txPr>
    <a:bodyPr/>
    <a:lstStyle/>
    <a:p>
      <a:pPr>
        <a:defRPr sz="1800">
          <a:solidFill>
            <a:schemeClr val="tx2"/>
          </a:solidFill>
          <a:latin typeface="Arial Narrow" panose="020B0606020202030204" pitchFamily="34" charset="0"/>
        </a:defRPr>
      </a:pPr>
      <a:endParaRPr lang="en-US"/>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2827583771759471E-2"/>
          <c:y val="2.9383143250591433E-2"/>
          <c:w val="0.5278379216050908"/>
          <c:h val="0.79175688240763631"/>
        </c:manualLayout>
      </c:layout>
      <c:doughnutChart>
        <c:varyColors val="1"/>
        <c:ser>
          <c:idx val="0"/>
          <c:order val="0"/>
          <c:tx>
            <c:strRef>
              <c:f>Sheet1!$B$1</c:f>
              <c:strCache>
                <c:ptCount val="1"/>
                <c:pt idx="0">
                  <c:v>People reached</c:v>
                </c:pt>
              </c:strCache>
            </c:strRef>
          </c:tx>
          <c:spPr>
            <a:ln w="3175">
              <a:solidFill>
                <a:schemeClr val="bg1"/>
              </a:solidFill>
            </a:ln>
          </c:spPr>
          <c:dPt>
            <c:idx val="3"/>
            <c:bubble3D val="0"/>
            <c:spPr>
              <a:solidFill>
                <a:srgbClr val="96BA8C"/>
              </a:solidFill>
              <a:ln w="3175">
                <a:solidFill>
                  <a:schemeClr val="bg1"/>
                </a:solidFill>
              </a:ln>
            </c:spPr>
            <c:extLst>
              <c:ext xmlns:c16="http://schemas.microsoft.com/office/drawing/2014/chart" uri="{C3380CC4-5D6E-409C-BE32-E72D297353CC}">
                <c16:uniqueId val="{00000001-93FA-EE4A-BD8F-A9BFBCBEE442}"/>
              </c:ext>
            </c:extLst>
          </c:dPt>
          <c:dPt>
            <c:idx val="4"/>
            <c:bubble3D val="0"/>
            <c:spPr>
              <a:solidFill>
                <a:srgbClr val="6B8A95"/>
              </a:solidFill>
              <a:ln w="3175">
                <a:solidFill>
                  <a:schemeClr val="bg1"/>
                </a:solidFill>
              </a:ln>
            </c:spPr>
            <c:extLst>
              <c:ext xmlns:c16="http://schemas.microsoft.com/office/drawing/2014/chart" uri="{C3380CC4-5D6E-409C-BE32-E72D297353CC}">
                <c16:uniqueId val="{00000003-93FA-EE4A-BD8F-A9BFBCBEE442}"/>
              </c:ext>
            </c:extLst>
          </c:dPt>
          <c:dLbls>
            <c:dLbl>
              <c:idx val="1"/>
              <c:delete val="1"/>
              <c:extLst>
                <c:ext xmlns:c15="http://schemas.microsoft.com/office/drawing/2012/chart" uri="{CE6537A1-D6FC-4f65-9D91-7224C49458BB}"/>
                <c:ext xmlns:c16="http://schemas.microsoft.com/office/drawing/2014/chart" uri="{C3380CC4-5D6E-409C-BE32-E72D297353CC}">
                  <c16:uniqueId val="{00000004-93FA-EE4A-BD8F-A9BFBCBEE442}"/>
                </c:ext>
              </c:extLst>
            </c:dLbl>
            <c:dLbl>
              <c:idx val="2"/>
              <c:delete val="1"/>
              <c:extLst>
                <c:ext xmlns:c15="http://schemas.microsoft.com/office/drawing/2012/chart" uri="{CE6537A1-D6FC-4f65-9D91-7224C49458BB}"/>
                <c:ext xmlns:c16="http://schemas.microsoft.com/office/drawing/2014/chart" uri="{C3380CC4-5D6E-409C-BE32-E72D297353CC}">
                  <c16:uniqueId val="{00000005-93FA-EE4A-BD8F-A9BFBCBEE442}"/>
                </c:ext>
              </c:extLst>
            </c:dLbl>
            <c:dLbl>
              <c:idx val="3"/>
              <c:delete val="1"/>
              <c:extLst>
                <c:ext xmlns:c15="http://schemas.microsoft.com/office/drawing/2012/chart" uri="{CE6537A1-D6FC-4f65-9D91-7224C49458BB}"/>
                <c:ext xmlns:c16="http://schemas.microsoft.com/office/drawing/2014/chart" uri="{C3380CC4-5D6E-409C-BE32-E72D297353CC}">
                  <c16:uniqueId val="{00000001-93FA-EE4A-BD8F-A9BFBCBEE442}"/>
                </c:ext>
              </c:extLst>
            </c:dLbl>
            <c:dLbl>
              <c:idx val="4"/>
              <c:delete val="1"/>
              <c:extLst>
                <c:ext xmlns:c15="http://schemas.microsoft.com/office/drawing/2012/chart" uri="{CE6537A1-D6FC-4f65-9D91-7224C49458BB}"/>
                <c:ext xmlns:c16="http://schemas.microsoft.com/office/drawing/2014/chart" uri="{C3380CC4-5D6E-409C-BE32-E72D297353CC}">
                  <c16:uniqueId val="{00000003-93FA-EE4A-BD8F-A9BFBCBEE442}"/>
                </c:ext>
              </c:extLst>
            </c:dLbl>
            <c:spPr>
              <a:noFill/>
              <a:ln>
                <a:noFill/>
              </a:ln>
              <a:effectLst/>
            </c:spPr>
            <c:txPr>
              <a:bodyPr/>
              <a:lstStyle/>
              <a:p>
                <a:pPr>
                  <a:defRPr sz="2000" b="1">
                    <a:solidFill>
                      <a:schemeClr val="bg1"/>
                    </a:solidFill>
                    <a:latin typeface="Arial Narrow" panose="020B0606020202030204" pitchFamily="34" charset="0"/>
                  </a:defRPr>
                </a:pPr>
                <a:endParaRPr lang="en-US"/>
              </a:p>
            </c:txPr>
            <c:showLegendKey val="0"/>
            <c:showVal val="0"/>
            <c:showCatName val="0"/>
            <c:showSerName val="0"/>
            <c:showPercent val="1"/>
            <c:showBubbleSize val="0"/>
            <c:showLeaderLines val="1"/>
            <c:extLst>
              <c:ext xmlns:c15="http://schemas.microsoft.com/office/drawing/2012/chart" uri="{CE6537A1-D6FC-4f65-9D91-7224C49458BB}">
                <c15:layout/>
              </c:ext>
            </c:extLst>
          </c:dLbls>
          <c:cat>
            <c:strRef>
              <c:f>Sheet1!$A$2:$A$6</c:f>
              <c:strCache>
                <c:ptCount val="5"/>
                <c:pt idx="0">
                  <c:v>Menbij City 100%</c:v>
                </c:pt>
                <c:pt idx="1">
                  <c:v>Menbij camp 0%</c:v>
                </c:pt>
                <c:pt idx="2">
                  <c:v>Menbij SD rural 0%</c:v>
                </c:pt>
                <c:pt idx="3">
                  <c:v>Al Khafsa 0%</c:v>
                </c:pt>
                <c:pt idx="4">
                  <c:v>Abu Qalqal 0%</c:v>
                </c:pt>
              </c:strCache>
            </c:strRef>
          </c:cat>
          <c:val>
            <c:numRef>
              <c:f>Sheet1!$B$2:$B$6</c:f>
              <c:numCache>
                <c:formatCode>General</c:formatCode>
                <c:ptCount val="5"/>
                <c:pt idx="0">
                  <c:v>3655</c:v>
                </c:pt>
                <c:pt idx="1">
                  <c:v>0</c:v>
                </c:pt>
                <c:pt idx="2">
                  <c:v>0</c:v>
                </c:pt>
                <c:pt idx="3">
                  <c:v>0</c:v>
                </c:pt>
                <c:pt idx="4">
                  <c:v>0</c:v>
                </c:pt>
              </c:numCache>
            </c:numRef>
          </c:val>
          <c:extLst>
            <c:ext xmlns:c16="http://schemas.microsoft.com/office/drawing/2014/chart" uri="{C3380CC4-5D6E-409C-BE32-E72D297353CC}">
              <c16:uniqueId val="{00000006-93FA-EE4A-BD8F-A9BFBCBEE442}"/>
            </c:ext>
          </c:extLst>
        </c:ser>
        <c:dLbls>
          <c:showLegendKey val="0"/>
          <c:showVal val="0"/>
          <c:showCatName val="0"/>
          <c:showSerName val="0"/>
          <c:showPercent val="1"/>
          <c:showBubbleSize val="0"/>
          <c:showLeaderLines val="1"/>
        </c:dLbls>
        <c:firstSliceAng val="0"/>
        <c:holeSize val="65"/>
      </c:doughnutChart>
    </c:plotArea>
    <c:legend>
      <c:legendPos val="r"/>
      <c:layout>
        <c:manualLayout>
          <c:xMode val="edge"/>
          <c:yMode val="edge"/>
          <c:x val="0.61531658856716631"/>
          <c:y val="0.17035102538892435"/>
          <c:w val="0.34383484575638806"/>
          <c:h val="0.6196690623390978"/>
        </c:manualLayout>
      </c:layout>
      <c:overlay val="0"/>
      <c:spPr>
        <a:noFill/>
      </c:spPr>
      <c:txPr>
        <a:bodyPr/>
        <a:lstStyle/>
        <a:p>
          <a:pPr>
            <a:defRPr sz="1800">
              <a:solidFill>
                <a:schemeClr val="accent2"/>
              </a:solidFill>
              <a:latin typeface="Arial Narrow" pitchFamily="34" charset="0"/>
            </a:defRPr>
          </a:pPr>
          <a:endParaRPr lang="en-US"/>
        </a:p>
      </c:txPr>
    </c:legend>
    <c:plotVisOnly val="1"/>
    <c:dispBlanksAs val="gap"/>
    <c:showDLblsOverMax val="0"/>
  </c:chart>
  <c:spPr>
    <a:noFill/>
  </c:spPr>
  <c:txPr>
    <a:bodyPr/>
    <a:lstStyle/>
    <a:p>
      <a:pPr>
        <a:defRPr sz="1800"/>
      </a:pPr>
      <a:endParaRPr lang="en-US"/>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2827583771759471E-2"/>
          <c:y val="2.9383143250591433E-2"/>
          <c:w val="0.5278379216050908"/>
          <c:h val="0.79175688240763631"/>
        </c:manualLayout>
      </c:layout>
      <c:doughnutChart>
        <c:varyColors val="1"/>
        <c:ser>
          <c:idx val="0"/>
          <c:order val="0"/>
          <c:tx>
            <c:strRef>
              <c:f>Sheet1!$B$1</c:f>
              <c:strCache>
                <c:ptCount val="1"/>
                <c:pt idx="0">
                  <c:v>People reached</c:v>
                </c:pt>
              </c:strCache>
            </c:strRef>
          </c:tx>
          <c:spPr>
            <a:ln w="3175">
              <a:solidFill>
                <a:schemeClr val="bg1"/>
              </a:solidFill>
            </a:ln>
          </c:spPr>
          <c:dPt>
            <c:idx val="3"/>
            <c:bubble3D val="0"/>
            <c:spPr>
              <a:solidFill>
                <a:srgbClr val="96BA8C"/>
              </a:solidFill>
              <a:ln w="3175">
                <a:solidFill>
                  <a:schemeClr val="bg1"/>
                </a:solidFill>
              </a:ln>
            </c:spPr>
            <c:extLst>
              <c:ext xmlns:c16="http://schemas.microsoft.com/office/drawing/2014/chart" uri="{C3380CC4-5D6E-409C-BE32-E72D297353CC}">
                <c16:uniqueId val="{00000001-D64C-0140-AFC7-0CC2B360D52F}"/>
              </c:ext>
            </c:extLst>
          </c:dPt>
          <c:dPt>
            <c:idx val="4"/>
            <c:bubble3D val="0"/>
            <c:spPr>
              <a:solidFill>
                <a:srgbClr val="6B8A95"/>
              </a:solidFill>
              <a:ln w="3175">
                <a:solidFill>
                  <a:schemeClr val="bg1"/>
                </a:solidFill>
              </a:ln>
            </c:spPr>
            <c:extLst>
              <c:ext xmlns:c16="http://schemas.microsoft.com/office/drawing/2014/chart" uri="{C3380CC4-5D6E-409C-BE32-E72D297353CC}">
                <c16:uniqueId val="{00000003-D64C-0140-AFC7-0CC2B360D52F}"/>
              </c:ext>
            </c:extLst>
          </c:dPt>
          <c:dLbls>
            <c:dLbl>
              <c:idx val="1"/>
              <c:layout>
                <c:manualLayout>
                  <c:x val="1.7712330203478795E-2"/>
                  <c:y val="-0.31176472809810296"/>
                </c:manualLayout>
              </c:layout>
              <c:tx>
                <c:rich>
                  <a:bodyPr/>
                  <a:lstStyle/>
                  <a:p>
                    <a:r>
                      <a:rPr lang="en-US" dirty="0"/>
                      <a:t>27%</a:t>
                    </a:r>
                  </a:p>
                </c:rich>
              </c:tx>
              <c:showLegendKey val="0"/>
              <c:showVal val="0"/>
              <c:showCatName val="0"/>
              <c:showSerName val="0"/>
              <c:showPercent val="1"/>
              <c:showBubbleSize val="0"/>
              <c:extLst>
                <c:ext xmlns:c15="http://schemas.microsoft.com/office/drawing/2012/chart" uri="{CE6537A1-D6FC-4f65-9D91-7224C49458BB}">
                  <c15:layout/>
                </c:ext>
                <c:ext xmlns:c16="http://schemas.microsoft.com/office/drawing/2014/chart" uri="{C3380CC4-5D6E-409C-BE32-E72D297353CC}">
                  <c16:uniqueId val="{00000004-D64C-0140-AFC7-0CC2B360D52F}"/>
                </c:ext>
              </c:extLst>
            </c:dLbl>
            <c:dLbl>
              <c:idx val="3"/>
              <c:delete val="1"/>
              <c:extLst>
                <c:ext xmlns:c15="http://schemas.microsoft.com/office/drawing/2012/chart" uri="{CE6537A1-D6FC-4f65-9D91-7224C49458BB}"/>
                <c:ext xmlns:c16="http://schemas.microsoft.com/office/drawing/2014/chart" uri="{C3380CC4-5D6E-409C-BE32-E72D297353CC}">
                  <c16:uniqueId val="{00000001-D64C-0140-AFC7-0CC2B360D52F}"/>
                </c:ext>
              </c:extLst>
            </c:dLbl>
            <c:dLbl>
              <c:idx val="4"/>
              <c:delete val="1"/>
              <c:extLst>
                <c:ext xmlns:c15="http://schemas.microsoft.com/office/drawing/2012/chart" uri="{CE6537A1-D6FC-4f65-9D91-7224C49458BB}"/>
                <c:ext xmlns:c16="http://schemas.microsoft.com/office/drawing/2014/chart" uri="{C3380CC4-5D6E-409C-BE32-E72D297353CC}">
                  <c16:uniqueId val="{00000003-D64C-0140-AFC7-0CC2B360D52F}"/>
                </c:ext>
              </c:extLst>
            </c:dLbl>
            <c:spPr>
              <a:noFill/>
              <a:ln>
                <a:noFill/>
              </a:ln>
              <a:effectLst/>
            </c:spPr>
            <c:txPr>
              <a:bodyPr/>
              <a:lstStyle/>
              <a:p>
                <a:pPr>
                  <a:defRPr sz="1800" b="1">
                    <a:solidFill>
                      <a:schemeClr val="bg1"/>
                    </a:solidFill>
                    <a:latin typeface="Arial Narrow" panose="020B0606020202030204" pitchFamily="34" charset="0"/>
                  </a:defRPr>
                </a:pPr>
                <a:endParaRPr lang="en-US"/>
              </a:p>
            </c:txPr>
            <c:showLegendKey val="0"/>
            <c:showVal val="0"/>
            <c:showCatName val="0"/>
            <c:showSerName val="0"/>
            <c:showPercent val="1"/>
            <c:showBubbleSize val="0"/>
            <c:showLeaderLines val="0"/>
            <c:extLst>
              <c:ext xmlns:c15="http://schemas.microsoft.com/office/drawing/2012/chart" uri="{CE6537A1-D6FC-4f65-9D91-7224C49458BB}">
                <c15:layout/>
              </c:ext>
            </c:extLst>
          </c:dLbls>
          <c:cat>
            <c:strRef>
              <c:f>Sheet1!$A$2:$A$6</c:f>
              <c:strCache>
                <c:ptCount val="5"/>
                <c:pt idx="0">
                  <c:v>Menbij City 60%</c:v>
                </c:pt>
                <c:pt idx="1">
                  <c:v>Menbij camp 0%</c:v>
                </c:pt>
                <c:pt idx="2">
                  <c:v>Menbij SD rural 5%</c:v>
                </c:pt>
                <c:pt idx="3">
                  <c:v>Al Khafsa 0%</c:v>
                </c:pt>
                <c:pt idx="4">
                  <c:v>Abu Qalqal 45%</c:v>
                </c:pt>
              </c:strCache>
            </c:strRef>
          </c:cat>
          <c:val>
            <c:numRef>
              <c:f>Sheet1!$B$2:$B$6</c:f>
              <c:numCache>
                <c:formatCode>General</c:formatCode>
                <c:ptCount val="5"/>
                <c:pt idx="0">
                  <c:v>1127</c:v>
                </c:pt>
                <c:pt idx="1">
                  <c:v>0</c:v>
                </c:pt>
                <c:pt idx="2">
                  <c:v>90</c:v>
                </c:pt>
                <c:pt idx="3">
                  <c:v>0</c:v>
                </c:pt>
                <c:pt idx="4">
                  <c:v>438</c:v>
                </c:pt>
              </c:numCache>
            </c:numRef>
          </c:val>
          <c:extLst>
            <c:ext xmlns:c16="http://schemas.microsoft.com/office/drawing/2014/chart" uri="{C3380CC4-5D6E-409C-BE32-E72D297353CC}">
              <c16:uniqueId val="{00000005-D64C-0140-AFC7-0CC2B360D52F}"/>
            </c:ext>
          </c:extLst>
        </c:ser>
        <c:dLbls>
          <c:showLegendKey val="0"/>
          <c:showVal val="0"/>
          <c:showCatName val="0"/>
          <c:showSerName val="0"/>
          <c:showPercent val="1"/>
          <c:showBubbleSize val="0"/>
          <c:showLeaderLines val="0"/>
        </c:dLbls>
        <c:firstSliceAng val="0"/>
        <c:holeSize val="65"/>
      </c:doughnutChart>
    </c:plotArea>
    <c:legend>
      <c:legendPos val="r"/>
      <c:layout>
        <c:manualLayout>
          <c:xMode val="edge"/>
          <c:yMode val="edge"/>
          <c:x val="0.60887574122044674"/>
          <c:y val="0.204991550733158"/>
          <c:w val="0.34383484575638806"/>
          <c:h val="0.593022504381995"/>
        </c:manualLayout>
      </c:layout>
      <c:overlay val="0"/>
      <c:spPr>
        <a:noFill/>
      </c:spPr>
      <c:txPr>
        <a:bodyPr/>
        <a:lstStyle/>
        <a:p>
          <a:pPr>
            <a:defRPr sz="1800">
              <a:solidFill>
                <a:schemeClr val="accent2"/>
              </a:solidFill>
              <a:latin typeface="Arial Narrow" pitchFamily="34" charset="0"/>
            </a:defRPr>
          </a:pPr>
          <a:endParaRPr lang="en-US"/>
        </a:p>
      </c:txPr>
    </c:legend>
    <c:plotVisOnly val="1"/>
    <c:dispBlanksAs val="gap"/>
    <c:showDLblsOverMax val="0"/>
  </c:chart>
  <c:spPr>
    <a:noFill/>
  </c:spPr>
  <c:txPr>
    <a:bodyPr/>
    <a:lstStyle/>
    <a:p>
      <a:pPr>
        <a:defRPr sz="1800"/>
      </a:pPr>
      <a:endParaRPr lang="en-US"/>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0.63095</cdr:x>
      <cdr:y>0.11997</cdr:y>
    </cdr:from>
    <cdr:to>
      <cdr:x>0.89585</cdr:x>
      <cdr:y>0.191</cdr:y>
    </cdr:to>
    <cdr:sp macro="" textlink="">
      <cdr:nvSpPr>
        <cdr:cNvPr id="2" name="TextBox 6"/>
        <cdr:cNvSpPr txBox="1"/>
      </cdr:nvSpPr>
      <cdr:spPr>
        <a:xfrm xmlns:a="http://schemas.openxmlformats.org/drawingml/2006/main">
          <a:off x="4976374" y="571777"/>
          <a:ext cx="2089355" cy="338554"/>
        </a:xfrm>
        <a:prstGeom xmlns:a="http://schemas.openxmlformats.org/drawingml/2006/main" prst="rect">
          <a:avLst/>
        </a:prstGeom>
        <a:noFill xmlns:a="http://schemas.openxmlformats.org/drawingml/2006/main"/>
      </cdr:spPr>
      <cdr:txBody>
        <a:bodyPr xmlns:a="http://schemas.openxmlformats.org/drawingml/2006/main" wrap="non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en-US" sz="1600" b="1" dirty="0">
              <a:solidFill>
                <a:schemeClr val="tx2"/>
              </a:solidFill>
              <a:latin typeface="Arial Narrow" pitchFamily="34" charset="0"/>
            </a:rPr>
            <a:t>Average reach </a:t>
          </a:r>
          <a:r>
            <a:rPr lang="en-US" sz="1600" b="1" dirty="0" smtClean="0">
              <a:solidFill>
                <a:schemeClr val="tx2"/>
              </a:solidFill>
              <a:latin typeface="Arial Narrow" pitchFamily="34" charset="0"/>
            </a:rPr>
            <a:t>per area:</a:t>
          </a:r>
          <a:endParaRPr lang="en-US" sz="1600" b="1" dirty="0">
            <a:solidFill>
              <a:schemeClr val="tx2"/>
            </a:solidFill>
            <a:latin typeface="Arial Narrow" pitchFamily="34" charset="0"/>
          </a:endParaRP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889250" cy="4968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778250" y="0"/>
            <a:ext cx="2889250" cy="496888"/>
          </a:xfrm>
          <a:prstGeom prst="rect">
            <a:avLst/>
          </a:prstGeom>
        </p:spPr>
        <p:txBody>
          <a:bodyPr vert="horz" lIns="91440" tIns="45720" rIns="91440" bIns="45720" rtlCol="0"/>
          <a:lstStyle>
            <a:lvl1pPr algn="r">
              <a:defRPr sz="1200"/>
            </a:lvl1pPr>
          </a:lstStyle>
          <a:p>
            <a:fld id="{73495B9F-AFDA-4C04-8B82-65D9BC64206F}" type="datetimeFigureOut">
              <a:rPr lang="en-GB" smtClean="0"/>
              <a:t>06/08/2019</a:t>
            </a:fld>
            <a:endParaRPr lang="en-GB"/>
          </a:p>
        </p:txBody>
      </p:sp>
      <p:sp>
        <p:nvSpPr>
          <p:cNvPr id="4" name="Footer Placeholder 3"/>
          <p:cNvSpPr>
            <a:spLocks noGrp="1"/>
          </p:cNvSpPr>
          <p:nvPr>
            <p:ph type="ftr" sz="quarter" idx="2"/>
          </p:nvPr>
        </p:nvSpPr>
        <p:spPr>
          <a:xfrm>
            <a:off x="0" y="9429750"/>
            <a:ext cx="2889250" cy="496888"/>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778250" y="9429750"/>
            <a:ext cx="2889250" cy="496888"/>
          </a:xfrm>
          <a:prstGeom prst="rect">
            <a:avLst/>
          </a:prstGeom>
        </p:spPr>
        <p:txBody>
          <a:bodyPr vert="horz" lIns="91440" tIns="45720" rIns="91440" bIns="45720" rtlCol="0" anchor="b"/>
          <a:lstStyle>
            <a:lvl1pPr algn="r">
              <a:defRPr sz="1200"/>
            </a:lvl1pPr>
          </a:lstStyle>
          <a:p>
            <a:fld id="{52830078-2BC0-4A56-886F-45DC36E2A40A}" type="slidenum">
              <a:rPr lang="en-GB" smtClean="0"/>
              <a:t>‹#›</a:t>
            </a:fld>
            <a:endParaRPr lang="en-GB"/>
          </a:p>
        </p:txBody>
      </p:sp>
    </p:spTree>
    <p:extLst>
      <p:ext uri="{BB962C8B-B14F-4D97-AF65-F5344CB8AC3E}">
        <p14:creationId xmlns:p14="http://schemas.microsoft.com/office/powerpoint/2010/main" val="64006652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889938" cy="498056"/>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777607" y="1"/>
            <a:ext cx="2889938" cy="498056"/>
          </a:xfrm>
          <a:prstGeom prst="rect">
            <a:avLst/>
          </a:prstGeom>
        </p:spPr>
        <p:txBody>
          <a:bodyPr vert="horz" lIns="91440" tIns="45720" rIns="91440" bIns="45720" rtlCol="0"/>
          <a:lstStyle>
            <a:lvl1pPr algn="r">
              <a:defRPr sz="1200"/>
            </a:lvl1pPr>
          </a:lstStyle>
          <a:p>
            <a:fld id="{121C02B0-AD51-4794-9E3E-4CCD7A8A7BE8}" type="datetimeFigureOut">
              <a:rPr lang="en-US" smtClean="0"/>
              <a:t>06-Aug-19</a:t>
            </a:fld>
            <a:endParaRPr lang="en-US"/>
          </a:p>
        </p:txBody>
      </p:sp>
      <p:sp>
        <p:nvSpPr>
          <p:cNvPr id="4" name="Slide Image Placeholder 3"/>
          <p:cNvSpPr>
            <a:spLocks noGrp="1" noRot="1" noChangeAspect="1"/>
          </p:cNvSpPr>
          <p:nvPr>
            <p:ph type="sldImg" idx="2"/>
          </p:nvPr>
        </p:nvSpPr>
        <p:spPr>
          <a:xfrm>
            <a:off x="1101725" y="1241425"/>
            <a:ext cx="4465638" cy="334962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66909" y="4777194"/>
            <a:ext cx="5335270" cy="3908615"/>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428584"/>
            <a:ext cx="2889938" cy="49805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777607" y="9428584"/>
            <a:ext cx="2889938" cy="498055"/>
          </a:xfrm>
          <a:prstGeom prst="rect">
            <a:avLst/>
          </a:prstGeom>
        </p:spPr>
        <p:txBody>
          <a:bodyPr vert="horz" lIns="91440" tIns="45720" rIns="91440" bIns="45720" rtlCol="0" anchor="b"/>
          <a:lstStyle>
            <a:lvl1pPr algn="r">
              <a:defRPr sz="1200"/>
            </a:lvl1pPr>
          </a:lstStyle>
          <a:p>
            <a:fld id="{4471AEC5-651C-47AB-87DE-F631F5259F13}" type="slidenum">
              <a:rPr lang="en-US" smtClean="0"/>
              <a:t>‹#›</a:t>
            </a:fld>
            <a:endParaRPr lang="en-US"/>
          </a:p>
        </p:txBody>
      </p:sp>
    </p:spTree>
    <p:extLst>
      <p:ext uri="{BB962C8B-B14F-4D97-AF65-F5344CB8AC3E}">
        <p14:creationId xmlns:p14="http://schemas.microsoft.com/office/powerpoint/2010/main" val="18506616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471AEC5-651C-47AB-87DE-F631F5259F13}" type="slidenum">
              <a:rPr lang="en-US" smtClean="0"/>
              <a:t>1</a:t>
            </a:fld>
            <a:endParaRPr lang="en-US"/>
          </a:p>
        </p:txBody>
      </p:sp>
    </p:spTree>
    <p:extLst>
      <p:ext uri="{BB962C8B-B14F-4D97-AF65-F5344CB8AC3E}">
        <p14:creationId xmlns:p14="http://schemas.microsoft.com/office/powerpoint/2010/main" val="21002353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471AEC5-651C-47AB-87DE-F631F5259F13}" type="slidenum">
              <a:rPr lang="en-US" smtClean="0"/>
              <a:t>16</a:t>
            </a:fld>
            <a:endParaRPr lang="en-US"/>
          </a:p>
        </p:txBody>
      </p:sp>
    </p:spTree>
    <p:extLst>
      <p:ext uri="{BB962C8B-B14F-4D97-AF65-F5344CB8AC3E}">
        <p14:creationId xmlns:p14="http://schemas.microsoft.com/office/powerpoint/2010/main" val="37102032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a:p>
        </p:txBody>
      </p:sp>
      <p:sp>
        <p:nvSpPr>
          <p:cNvPr id="4" name="Slide Number Placeholder 3"/>
          <p:cNvSpPr>
            <a:spLocks noGrp="1"/>
          </p:cNvSpPr>
          <p:nvPr>
            <p:ph type="sldNum" sz="quarter" idx="10"/>
          </p:nvPr>
        </p:nvSpPr>
        <p:spPr/>
        <p:txBody>
          <a:bodyPr/>
          <a:lstStyle/>
          <a:p>
            <a:fld id="{4471AEC5-651C-47AB-87DE-F631F5259F13}" type="slidenum">
              <a:rPr lang="en-US" smtClean="0"/>
              <a:t>17</a:t>
            </a:fld>
            <a:endParaRPr lang="en-US"/>
          </a:p>
        </p:txBody>
      </p:sp>
    </p:spTree>
    <p:extLst>
      <p:ext uri="{BB962C8B-B14F-4D97-AF65-F5344CB8AC3E}">
        <p14:creationId xmlns:p14="http://schemas.microsoft.com/office/powerpoint/2010/main" val="15611755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will add heat map indicating number of sector reporting by community</a:t>
            </a:r>
          </a:p>
        </p:txBody>
      </p:sp>
      <p:sp>
        <p:nvSpPr>
          <p:cNvPr id="4" name="Slide Number Placeholder 3"/>
          <p:cNvSpPr>
            <a:spLocks noGrp="1"/>
          </p:cNvSpPr>
          <p:nvPr>
            <p:ph type="sldNum" sz="quarter" idx="5"/>
          </p:nvPr>
        </p:nvSpPr>
        <p:spPr/>
        <p:txBody>
          <a:bodyPr/>
          <a:lstStyle/>
          <a:p>
            <a:fld id="{4471AEC5-651C-47AB-87DE-F631F5259F13}" type="slidenum">
              <a:rPr lang="en-US" smtClean="0"/>
              <a:t>23</a:t>
            </a:fld>
            <a:endParaRPr lang="en-US"/>
          </a:p>
        </p:txBody>
      </p:sp>
    </p:spTree>
    <p:extLst>
      <p:ext uri="{BB962C8B-B14F-4D97-AF65-F5344CB8AC3E}">
        <p14:creationId xmlns:p14="http://schemas.microsoft.com/office/powerpoint/2010/main" val="37798752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will add heat map indicating number of sector reporting by community</a:t>
            </a:r>
          </a:p>
        </p:txBody>
      </p:sp>
      <p:sp>
        <p:nvSpPr>
          <p:cNvPr id="4" name="Slide Number Placeholder 3"/>
          <p:cNvSpPr>
            <a:spLocks noGrp="1"/>
          </p:cNvSpPr>
          <p:nvPr>
            <p:ph type="sldNum" sz="quarter" idx="5"/>
          </p:nvPr>
        </p:nvSpPr>
        <p:spPr/>
        <p:txBody>
          <a:bodyPr/>
          <a:lstStyle/>
          <a:p>
            <a:fld id="{4471AEC5-651C-47AB-87DE-F631F5259F13}" type="slidenum">
              <a:rPr lang="en-US" smtClean="0"/>
              <a:t>24</a:t>
            </a:fld>
            <a:endParaRPr lang="en-US"/>
          </a:p>
        </p:txBody>
      </p:sp>
    </p:spTree>
    <p:extLst>
      <p:ext uri="{BB962C8B-B14F-4D97-AF65-F5344CB8AC3E}">
        <p14:creationId xmlns:p14="http://schemas.microsoft.com/office/powerpoint/2010/main" val="38673964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will add heat map indicating number of sector reporting by community</a:t>
            </a:r>
          </a:p>
        </p:txBody>
      </p:sp>
      <p:sp>
        <p:nvSpPr>
          <p:cNvPr id="4" name="Slide Number Placeholder 3"/>
          <p:cNvSpPr>
            <a:spLocks noGrp="1"/>
          </p:cNvSpPr>
          <p:nvPr>
            <p:ph type="sldNum" sz="quarter" idx="5"/>
          </p:nvPr>
        </p:nvSpPr>
        <p:spPr/>
        <p:txBody>
          <a:bodyPr/>
          <a:lstStyle/>
          <a:p>
            <a:fld id="{4471AEC5-651C-47AB-87DE-F631F5259F13}" type="slidenum">
              <a:rPr lang="en-US" smtClean="0"/>
              <a:t>25</a:t>
            </a:fld>
            <a:endParaRPr lang="en-US"/>
          </a:p>
        </p:txBody>
      </p:sp>
    </p:spTree>
    <p:extLst>
      <p:ext uri="{BB962C8B-B14F-4D97-AF65-F5344CB8AC3E}">
        <p14:creationId xmlns:p14="http://schemas.microsoft.com/office/powerpoint/2010/main" val="5672704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will add heat map indicating number of sector reporting by community</a:t>
            </a:r>
          </a:p>
        </p:txBody>
      </p:sp>
      <p:sp>
        <p:nvSpPr>
          <p:cNvPr id="4" name="Slide Number Placeholder 3"/>
          <p:cNvSpPr>
            <a:spLocks noGrp="1"/>
          </p:cNvSpPr>
          <p:nvPr>
            <p:ph type="sldNum" sz="quarter" idx="5"/>
          </p:nvPr>
        </p:nvSpPr>
        <p:spPr/>
        <p:txBody>
          <a:bodyPr/>
          <a:lstStyle/>
          <a:p>
            <a:fld id="{4471AEC5-651C-47AB-87DE-F631F5259F13}" type="slidenum">
              <a:rPr lang="en-US" smtClean="0"/>
              <a:t>31</a:t>
            </a:fld>
            <a:endParaRPr lang="en-US"/>
          </a:p>
        </p:txBody>
      </p:sp>
    </p:spTree>
    <p:extLst>
      <p:ext uri="{BB962C8B-B14F-4D97-AF65-F5344CB8AC3E}">
        <p14:creationId xmlns:p14="http://schemas.microsoft.com/office/powerpoint/2010/main" val="79938835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a:p>
        </p:txBody>
      </p:sp>
      <p:sp>
        <p:nvSpPr>
          <p:cNvPr id="4" name="Slide Number Placeholder 3"/>
          <p:cNvSpPr>
            <a:spLocks noGrp="1"/>
          </p:cNvSpPr>
          <p:nvPr>
            <p:ph type="sldNum" sz="quarter" idx="10"/>
          </p:nvPr>
        </p:nvSpPr>
        <p:spPr/>
        <p:txBody>
          <a:bodyPr/>
          <a:lstStyle/>
          <a:p>
            <a:fld id="{4471AEC5-651C-47AB-87DE-F631F5259F13}" type="slidenum">
              <a:rPr lang="en-US" smtClean="0"/>
              <a:t>32</a:t>
            </a:fld>
            <a:endParaRPr lang="en-US"/>
          </a:p>
        </p:txBody>
      </p:sp>
    </p:spTree>
    <p:extLst>
      <p:ext uri="{BB962C8B-B14F-4D97-AF65-F5344CB8AC3E}">
        <p14:creationId xmlns:p14="http://schemas.microsoft.com/office/powerpoint/2010/main" val="144629441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a:p>
        </p:txBody>
      </p:sp>
      <p:sp>
        <p:nvSpPr>
          <p:cNvPr id="4" name="Slide Number Placeholder 3"/>
          <p:cNvSpPr>
            <a:spLocks noGrp="1"/>
          </p:cNvSpPr>
          <p:nvPr>
            <p:ph type="sldNum" sz="quarter" idx="10"/>
          </p:nvPr>
        </p:nvSpPr>
        <p:spPr/>
        <p:txBody>
          <a:bodyPr/>
          <a:lstStyle/>
          <a:p>
            <a:fld id="{4471AEC5-651C-47AB-87DE-F631F5259F13}" type="slidenum">
              <a:rPr lang="en-US" smtClean="0"/>
              <a:t>33</a:t>
            </a:fld>
            <a:endParaRPr lang="en-US"/>
          </a:p>
        </p:txBody>
      </p:sp>
    </p:spTree>
    <p:extLst>
      <p:ext uri="{BB962C8B-B14F-4D97-AF65-F5344CB8AC3E}">
        <p14:creationId xmlns:p14="http://schemas.microsoft.com/office/powerpoint/2010/main" val="236516134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will add heat map indicating number of sector reporting by community</a:t>
            </a:r>
          </a:p>
        </p:txBody>
      </p:sp>
      <p:sp>
        <p:nvSpPr>
          <p:cNvPr id="4" name="Slide Number Placeholder 3"/>
          <p:cNvSpPr>
            <a:spLocks noGrp="1"/>
          </p:cNvSpPr>
          <p:nvPr>
            <p:ph type="sldNum" sz="quarter" idx="5"/>
          </p:nvPr>
        </p:nvSpPr>
        <p:spPr/>
        <p:txBody>
          <a:bodyPr/>
          <a:lstStyle/>
          <a:p>
            <a:fld id="{4471AEC5-651C-47AB-87DE-F631F5259F13}" type="slidenum">
              <a:rPr lang="en-US" smtClean="0"/>
              <a:t>41</a:t>
            </a:fld>
            <a:endParaRPr lang="en-US"/>
          </a:p>
        </p:txBody>
      </p:sp>
    </p:spTree>
    <p:extLst>
      <p:ext uri="{BB962C8B-B14F-4D97-AF65-F5344CB8AC3E}">
        <p14:creationId xmlns:p14="http://schemas.microsoft.com/office/powerpoint/2010/main" val="386600777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will add heat map indicating number of sector reporting by community</a:t>
            </a:r>
          </a:p>
        </p:txBody>
      </p:sp>
      <p:sp>
        <p:nvSpPr>
          <p:cNvPr id="4" name="Slide Number Placeholder 3"/>
          <p:cNvSpPr>
            <a:spLocks noGrp="1"/>
          </p:cNvSpPr>
          <p:nvPr>
            <p:ph type="sldNum" sz="quarter" idx="5"/>
          </p:nvPr>
        </p:nvSpPr>
        <p:spPr/>
        <p:txBody>
          <a:bodyPr/>
          <a:lstStyle/>
          <a:p>
            <a:fld id="{4471AEC5-651C-47AB-87DE-F631F5259F13}" type="slidenum">
              <a:rPr lang="en-US" smtClean="0"/>
              <a:t>42</a:t>
            </a:fld>
            <a:endParaRPr lang="en-US"/>
          </a:p>
        </p:txBody>
      </p:sp>
    </p:spTree>
    <p:extLst>
      <p:ext uri="{BB962C8B-B14F-4D97-AF65-F5344CB8AC3E}">
        <p14:creationId xmlns:p14="http://schemas.microsoft.com/office/powerpoint/2010/main" val="24499392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a:p>
        </p:txBody>
      </p:sp>
      <p:sp>
        <p:nvSpPr>
          <p:cNvPr id="4" name="Slide Number Placeholder 3"/>
          <p:cNvSpPr>
            <a:spLocks noGrp="1"/>
          </p:cNvSpPr>
          <p:nvPr>
            <p:ph type="sldNum" sz="quarter" idx="10"/>
          </p:nvPr>
        </p:nvSpPr>
        <p:spPr/>
        <p:txBody>
          <a:bodyPr/>
          <a:lstStyle/>
          <a:p>
            <a:fld id="{4471AEC5-651C-47AB-87DE-F631F5259F13}" type="slidenum">
              <a:rPr lang="en-US" smtClean="0"/>
              <a:t>3</a:t>
            </a:fld>
            <a:endParaRPr lang="en-US"/>
          </a:p>
        </p:txBody>
      </p:sp>
    </p:spTree>
    <p:extLst>
      <p:ext uri="{BB962C8B-B14F-4D97-AF65-F5344CB8AC3E}">
        <p14:creationId xmlns:p14="http://schemas.microsoft.com/office/powerpoint/2010/main" val="324509221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a:p>
        </p:txBody>
      </p:sp>
      <p:sp>
        <p:nvSpPr>
          <p:cNvPr id="4" name="Slide Number Placeholder 3"/>
          <p:cNvSpPr>
            <a:spLocks noGrp="1"/>
          </p:cNvSpPr>
          <p:nvPr>
            <p:ph type="sldNum" sz="quarter" idx="10"/>
          </p:nvPr>
        </p:nvSpPr>
        <p:spPr/>
        <p:txBody>
          <a:bodyPr/>
          <a:lstStyle/>
          <a:p>
            <a:fld id="{4471AEC5-651C-47AB-87DE-F631F5259F13}" type="slidenum">
              <a:rPr lang="en-US" smtClean="0"/>
              <a:t>43</a:t>
            </a:fld>
            <a:endParaRPr lang="en-US"/>
          </a:p>
        </p:txBody>
      </p:sp>
    </p:spTree>
    <p:extLst>
      <p:ext uri="{BB962C8B-B14F-4D97-AF65-F5344CB8AC3E}">
        <p14:creationId xmlns:p14="http://schemas.microsoft.com/office/powerpoint/2010/main" val="199232796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will add heat map indicating number of sector reporting by community</a:t>
            </a:r>
          </a:p>
        </p:txBody>
      </p:sp>
      <p:sp>
        <p:nvSpPr>
          <p:cNvPr id="4" name="Slide Number Placeholder 3"/>
          <p:cNvSpPr>
            <a:spLocks noGrp="1"/>
          </p:cNvSpPr>
          <p:nvPr>
            <p:ph type="sldNum" sz="quarter" idx="5"/>
          </p:nvPr>
        </p:nvSpPr>
        <p:spPr/>
        <p:txBody>
          <a:bodyPr/>
          <a:lstStyle/>
          <a:p>
            <a:fld id="{4471AEC5-651C-47AB-87DE-F631F5259F13}" type="slidenum">
              <a:rPr lang="en-US" smtClean="0"/>
              <a:t>49</a:t>
            </a:fld>
            <a:endParaRPr lang="en-US"/>
          </a:p>
        </p:txBody>
      </p:sp>
    </p:spTree>
    <p:extLst>
      <p:ext uri="{BB962C8B-B14F-4D97-AF65-F5344CB8AC3E}">
        <p14:creationId xmlns:p14="http://schemas.microsoft.com/office/powerpoint/2010/main" val="364270344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a:p>
        </p:txBody>
      </p:sp>
      <p:sp>
        <p:nvSpPr>
          <p:cNvPr id="4" name="Slide Number Placeholder 3"/>
          <p:cNvSpPr>
            <a:spLocks noGrp="1"/>
          </p:cNvSpPr>
          <p:nvPr>
            <p:ph type="sldNum" sz="quarter" idx="10"/>
          </p:nvPr>
        </p:nvSpPr>
        <p:spPr/>
        <p:txBody>
          <a:bodyPr/>
          <a:lstStyle/>
          <a:p>
            <a:fld id="{4471AEC5-651C-47AB-87DE-F631F5259F13}" type="slidenum">
              <a:rPr lang="en-US" smtClean="0"/>
              <a:t>50</a:t>
            </a:fld>
            <a:endParaRPr lang="en-US"/>
          </a:p>
        </p:txBody>
      </p:sp>
    </p:spTree>
    <p:extLst>
      <p:ext uri="{BB962C8B-B14F-4D97-AF65-F5344CB8AC3E}">
        <p14:creationId xmlns:p14="http://schemas.microsoft.com/office/powerpoint/2010/main" val="289909926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will add heat map indicating number of sector reporting by community</a:t>
            </a:r>
          </a:p>
        </p:txBody>
      </p:sp>
      <p:sp>
        <p:nvSpPr>
          <p:cNvPr id="4" name="Slide Number Placeholder 3"/>
          <p:cNvSpPr>
            <a:spLocks noGrp="1"/>
          </p:cNvSpPr>
          <p:nvPr>
            <p:ph type="sldNum" sz="quarter" idx="5"/>
          </p:nvPr>
        </p:nvSpPr>
        <p:spPr/>
        <p:txBody>
          <a:bodyPr/>
          <a:lstStyle/>
          <a:p>
            <a:fld id="{4471AEC5-651C-47AB-87DE-F631F5259F13}" type="slidenum">
              <a:rPr lang="en-US" smtClean="0"/>
              <a:t>56</a:t>
            </a:fld>
            <a:endParaRPr lang="en-US"/>
          </a:p>
        </p:txBody>
      </p:sp>
    </p:spTree>
    <p:extLst>
      <p:ext uri="{BB962C8B-B14F-4D97-AF65-F5344CB8AC3E}">
        <p14:creationId xmlns:p14="http://schemas.microsoft.com/office/powerpoint/2010/main" val="257038697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a:p>
        </p:txBody>
      </p:sp>
      <p:sp>
        <p:nvSpPr>
          <p:cNvPr id="4" name="Slide Number Placeholder 3"/>
          <p:cNvSpPr>
            <a:spLocks noGrp="1"/>
          </p:cNvSpPr>
          <p:nvPr>
            <p:ph type="sldNum" sz="quarter" idx="10"/>
          </p:nvPr>
        </p:nvSpPr>
        <p:spPr/>
        <p:txBody>
          <a:bodyPr/>
          <a:lstStyle/>
          <a:p>
            <a:fld id="{4471AEC5-651C-47AB-87DE-F631F5259F13}" type="slidenum">
              <a:rPr lang="en-US" smtClean="0"/>
              <a:t>57</a:t>
            </a:fld>
            <a:endParaRPr lang="en-US"/>
          </a:p>
        </p:txBody>
      </p:sp>
    </p:spTree>
    <p:extLst>
      <p:ext uri="{BB962C8B-B14F-4D97-AF65-F5344CB8AC3E}">
        <p14:creationId xmlns:p14="http://schemas.microsoft.com/office/powerpoint/2010/main" val="271902130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will add heat map indicating number of sector reporting by community</a:t>
            </a:r>
          </a:p>
        </p:txBody>
      </p:sp>
      <p:sp>
        <p:nvSpPr>
          <p:cNvPr id="4" name="Slide Number Placeholder 3"/>
          <p:cNvSpPr>
            <a:spLocks noGrp="1"/>
          </p:cNvSpPr>
          <p:nvPr>
            <p:ph type="sldNum" sz="quarter" idx="5"/>
          </p:nvPr>
        </p:nvSpPr>
        <p:spPr/>
        <p:txBody>
          <a:bodyPr/>
          <a:lstStyle/>
          <a:p>
            <a:fld id="{4471AEC5-651C-47AB-87DE-F631F5259F13}" type="slidenum">
              <a:rPr lang="en-US" smtClean="0"/>
              <a:t>61</a:t>
            </a:fld>
            <a:endParaRPr lang="en-US"/>
          </a:p>
        </p:txBody>
      </p:sp>
    </p:spTree>
    <p:extLst>
      <p:ext uri="{BB962C8B-B14F-4D97-AF65-F5344CB8AC3E}">
        <p14:creationId xmlns:p14="http://schemas.microsoft.com/office/powerpoint/2010/main" val="421221000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a:p>
        </p:txBody>
      </p:sp>
      <p:sp>
        <p:nvSpPr>
          <p:cNvPr id="4" name="Slide Number Placeholder 3"/>
          <p:cNvSpPr>
            <a:spLocks noGrp="1"/>
          </p:cNvSpPr>
          <p:nvPr>
            <p:ph type="sldNum" sz="quarter" idx="10"/>
          </p:nvPr>
        </p:nvSpPr>
        <p:spPr/>
        <p:txBody>
          <a:bodyPr/>
          <a:lstStyle/>
          <a:p>
            <a:fld id="{4471AEC5-651C-47AB-87DE-F631F5259F13}" type="slidenum">
              <a:rPr lang="en-US" smtClean="0"/>
              <a:t>62</a:t>
            </a:fld>
            <a:endParaRPr lang="en-US"/>
          </a:p>
        </p:txBody>
      </p:sp>
    </p:spTree>
    <p:extLst>
      <p:ext uri="{BB962C8B-B14F-4D97-AF65-F5344CB8AC3E}">
        <p14:creationId xmlns:p14="http://schemas.microsoft.com/office/powerpoint/2010/main" val="374526764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will add heat map indicating number of sector reporting by community</a:t>
            </a:r>
          </a:p>
        </p:txBody>
      </p:sp>
      <p:sp>
        <p:nvSpPr>
          <p:cNvPr id="4" name="Slide Number Placeholder 3"/>
          <p:cNvSpPr>
            <a:spLocks noGrp="1"/>
          </p:cNvSpPr>
          <p:nvPr>
            <p:ph type="sldNum" sz="quarter" idx="5"/>
          </p:nvPr>
        </p:nvSpPr>
        <p:spPr/>
        <p:txBody>
          <a:bodyPr/>
          <a:lstStyle/>
          <a:p>
            <a:fld id="{4471AEC5-651C-47AB-87DE-F631F5259F13}" type="slidenum">
              <a:rPr lang="en-US" smtClean="0"/>
              <a:t>67</a:t>
            </a:fld>
            <a:endParaRPr lang="en-US"/>
          </a:p>
        </p:txBody>
      </p:sp>
    </p:spTree>
    <p:extLst>
      <p:ext uri="{BB962C8B-B14F-4D97-AF65-F5344CB8AC3E}">
        <p14:creationId xmlns:p14="http://schemas.microsoft.com/office/powerpoint/2010/main" val="357096789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will add heat map indicating number of sector reporting by community</a:t>
            </a:r>
          </a:p>
        </p:txBody>
      </p:sp>
      <p:sp>
        <p:nvSpPr>
          <p:cNvPr id="4" name="Slide Number Placeholder 3"/>
          <p:cNvSpPr>
            <a:spLocks noGrp="1"/>
          </p:cNvSpPr>
          <p:nvPr>
            <p:ph type="sldNum" sz="quarter" idx="5"/>
          </p:nvPr>
        </p:nvSpPr>
        <p:spPr/>
        <p:txBody>
          <a:bodyPr/>
          <a:lstStyle/>
          <a:p>
            <a:fld id="{4471AEC5-651C-47AB-87DE-F631F5259F13}" type="slidenum">
              <a:rPr lang="en-US" smtClean="0"/>
              <a:t>69</a:t>
            </a:fld>
            <a:endParaRPr lang="en-US"/>
          </a:p>
        </p:txBody>
      </p:sp>
    </p:spTree>
    <p:extLst>
      <p:ext uri="{BB962C8B-B14F-4D97-AF65-F5344CB8AC3E}">
        <p14:creationId xmlns:p14="http://schemas.microsoft.com/office/powerpoint/2010/main" val="36167644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Green - GoS-SDF area =&gt; GoR/GoS deployment to create a buffer/ separation between SDF and </a:t>
            </a:r>
            <a:r>
              <a:rPr lang="en-GB" dirty="0" err="1"/>
              <a:t>OAGs</a:t>
            </a:r>
            <a:r>
              <a:rPr lang="en-GB" dirty="0"/>
              <a:t> (</a:t>
            </a:r>
            <a:r>
              <a:rPr lang="en-GB" dirty="0">
                <a:highlight>
                  <a:srgbClr val="FFFF00"/>
                </a:highlight>
              </a:rPr>
              <a:t>December 2018</a:t>
            </a:r>
            <a:r>
              <a:rPr lang="en-GB" dirty="0"/>
              <a:t>)</a:t>
            </a:r>
          </a:p>
          <a:p>
            <a:r>
              <a:rPr lang="en-GB" dirty="0"/>
              <a:t>Red – </a:t>
            </a:r>
            <a:r>
              <a:rPr lang="en-GB" dirty="0" err="1"/>
              <a:t>Menbij</a:t>
            </a:r>
            <a:r>
              <a:rPr lang="en-GB" dirty="0"/>
              <a:t> Roadmap (June 2018) Joint TAF-CF patrols</a:t>
            </a:r>
          </a:p>
        </p:txBody>
      </p:sp>
      <p:sp>
        <p:nvSpPr>
          <p:cNvPr id="4" name="Slide Number Placeholder 3"/>
          <p:cNvSpPr>
            <a:spLocks noGrp="1"/>
          </p:cNvSpPr>
          <p:nvPr>
            <p:ph type="sldNum" sz="quarter" idx="5"/>
          </p:nvPr>
        </p:nvSpPr>
        <p:spPr/>
        <p:txBody>
          <a:bodyPr/>
          <a:lstStyle/>
          <a:p>
            <a:fld id="{161AE654-9632-4C7C-986A-3901A4FE709A}" type="slidenum">
              <a:rPr lang="en-GB" smtClean="0"/>
              <a:t>4</a:t>
            </a:fld>
            <a:endParaRPr lang="en-GB"/>
          </a:p>
        </p:txBody>
      </p:sp>
    </p:spTree>
    <p:extLst>
      <p:ext uri="{BB962C8B-B14F-4D97-AF65-F5344CB8AC3E}">
        <p14:creationId xmlns:p14="http://schemas.microsoft.com/office/powerpoint/2010/main" val="1109046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SDF/</a:t>
            </a:r>
            <a:r>
              <a:rPr lang="en-GB" dirty="0" err="1"/>
              <a:t>OAGs</a:t>
            </a:r>
            <a:r>
              <a:rPr lang="en-GB" dirty="0"/>
              <a:t> = lot of smuggling business (mainly vehicle although now decreasing)</a:t>
            </a:r>
          </a:p>
        </p:txBody>
      </p:sp>
      <p:sp>
        <p:nvSpPr>
          <p:cNvPr id="4" name="Slide Number Placeholder 3"/>
          <p:cNvSpPr>
            <a:spLocks noGrp="1"/>
          </p:cNvSpPr>
          <p:nvPr>
            <p:ph type="sldNum" sz="quarter" idx="5"/>
          </p:nvPr>
        </p:nvSpPr>
        <p:spPr/>
        <p:txBody>
          <a:bodyPr/>
          <a:lstStyle/>
          <a:p>
            <a:fld id="{161AE654-9632-4C7C-986A-3901A4FE709A}" type="slidenum">
              <a:rPr lang="en-GB" smtClean="0"/>
              <a:t>5</a:t>
            </a:fld>
            <a:endParaRPr lang="en-GB"/>
          </a:p>
        </p:txBody>
      </p:sp>
    </p:spTree>
    <p:extLst>
      <p:ext uri="{BB962C8B-B14F-4D97-AF65-F5344CB8AC3E}">
        <p14:creationId xmlns:p14="http://schemas.microsoft.com/office/powerpoint/2010/main" val="15114115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Conscription for people living in </a:t>
            </a:r>
            <a:r>
              <a:rPr lang="en-GB" dirty="0" err="1"/>
              <a:t>menbij</a:t>
            </a:r>
            <a:r>
              <a:rPr lang="en-GB" dirty="0"/>
              <a:t> but not from </a:t>
            </a:r>
            <a:r>
              <a:rPr lang="en-GB" dirty="0" err="1"/>
              <a:t>menbij</a:t>
            </a:r>
            <a:r>
              <a:rPr lang="en-GB" dirty="0"/>
              <a:t>.</a:t>
            </a:r>
          </a:p>
          <a:p>
            <a:r>
              <a:rPr lang="en-GB" dirty="0"/>
              <a:t>Or from </a:t>
            </a:r>
            <a:r>
              <a:rPr lang="en-GB" dirty="0" err="1"/>
              <a:t>membij</a:t>
            </a:r>
            <a:r>
              <a:rPr lang="en-GB" dirty="0"/>
              <a:t> in the rest of NES</a:t>
            </a:r>
          </a:p>
        </p:txBody>
      </p:sp>
      <p:sp>
        <p:nvSpPr>
          <p:cNvPr id="4" name="Slide Number Placeholder 3"/>
          <p:cNvSpPr>
            <a:spLocks noGrp="1"/>
          </p:cNvSpPr>
          <p:nvPr>
            <p:ph type="sldNum" sz="quarter" idx="5"/>
          </p:nvPr>
        </p:nvSpPr>
        <p:spPr/>
        <p:txBody>
          <a:bodyPr/>
          <a:lstStyle/>
          <a:p>
            <a:fld id="{161AE654-9632-4C7C-986A-3901A4FE709A}" type="slidenum">
              <a:rPr lang="en-GB" smtClean="0"/>
              <a:t>6</a:t>
            </a:fld>
            <a:endParaRPr lang="en-GB"/>
          </a:p>
        </p:txBody>
      </p:sp>
    </p:spTree>
    <p:extLst>
      <p:ext uri="{BB962C8B-B14F-4D97-AF65-F5344CB8AC3E}">
        <p14:creationId xmlns:p14="http://schemas.microsoft.com/office/powerpoint/2010/main" val="6461504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61AE654-9632-4C7C-986A-3901A4FE709A}" type="slidenum">
              <a:rPr lang="en-GB" smtClean="0"/>
              <a:t>7</a:t>
            </a:fld>
            <a:endParaRPr lang="en-GB"/>
          </a:p>
        </p:txBody>
      </p:sp>
    </p:spTree>
    <p:extLst>
      <p:ext uri="{BB962C8B-B14F-4D97-AF65-F5344CB8AC3E}">
        <p14:creationId xmlns:p14="http://schemas.microsoft.com/office/powerpoint/2010/main" val="20697108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Every actor can find a lot of supporters</a:t>
            </a:r>
          </a:p>
          <a:p>
            <a:r>
              <a:rPr lang="en-GB" dirty="0"/>
              <a:t>IED = </a:t>
            </a:r>
            <a:r>
              <a:rPr lang="en-GB" dirty="0" err="1"/>
              <a:t>OAGs</a:t>
            </a:r>
            <a:r>
              <a:rPr lang="en-GB" dirty="0"/>
              <a:t>/GoS/IS</a:t>
            </a:r>
          </a:p>
          <a:p>
            <a:r>
              <a:rPr lang="en-GB" dirty="0"/>
              <a:t>IS (more capacity than in Hasakeh but less than Raqqa) =&gt; not strategic anymore in terms of going into </a:t>
            </a:r>
            <a:r>
              <a:rPr lang="en-GB" dirty="0" err="1"/>
              <a:t>GoT</a:t>
            </a:r>
            <a:r>
              <a:rPr lang="en-GB" dirty="0"/>
              <a:t>, but remains an smuggling route to go to </a:t>
            </a:r>
            <a:r>
              <a:rPr lang="en-GB" dirty="0" err="1"/>
              <a:t>GoT</a:t>
            </a:r>
            <a:r>
              <a:rPr lang="en-GB" dirty="0"/>
              <a:t> or Idlib</a:t>
            </a:r>
          </a:p>
          <a:p>
            <a:endParaRPr lang="en-GB" dirty="0"/>
          </a:p>
          <a:p>
            <a:r>
              <a:rPr lang="en-GB" dirty="0"/>
              <a:t>Motorbike ban around the market =&gt; related to traffic</a:t>
            </a:r>
          </a:p>
        </p:txBody>
      </p:sp>
      <p:sp>
        <p:nvSpPr>
          <p:cNvPr id="4" name="Slide Number Placeholder 3"/>
          <p:cNvSpPr>
            <a:spLocks noGrp="1"/>
          </p:cNvSpPr>
          <p:nvPr>
            <p:ph type="sldNum" sz="quarter" idx="5"/>
          </p:nvPr>
        </p:nvSpPr>
        <p:spPr/>
        <p:txBody>
          <a:bodyPr/>
          <a:lstStyle/>
          <a:p>
            <a:fld id="{161AE654-9632-4C7C-986A-3901A4FE709A}" type="slidenum">
              <a:rPr lang="en-GB" smtClean="0"/>
              <a:t>8</a:t>
            </a:fld>
            <a:endParaRPr lang="en-GB"/>
          </a:p>
        </p:txBody>
      </p:sp>
    </p:spTree>
    <p:extLst>
      <p:ext uri="{BB962C8B-B14F-4D97-AF65-F5344CB8AC3E}">
        <p14:creationId xmlns:p14="http://schemas.microsoft.com/office/powerpoint/2010/main" val="25664979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a:p>
        </p:txBody>
      </p:sp>
      <p:sp>
        <p:nvSpPr>
          <p:cNvPr id="4" name="Slide Number Placeholder 3"/>
          <p:cNvSpPr>
            <a:spLocks noGrp="1"/>
          </p:cNvSpPr>
          <p:nvPr>
            <p:ph type="sldNum" sz="quarter" idx="10"/>
          </p:nvPr>
        </p:nvSpPr>
        <p:spPr/>
        <p:txBody>
          <a:bodyPr/>
          <a:lstStyle/>
          <a:p>
            <a:fld id="{4471AEC5-651C-47AB-87DE-F631F5259F13}" type="slidenum">
              <a:rPr lang="en-US" smtClean="0"/>
              <a:t>11</a:t>
            </a:fld>
            <a:endParaRPr lang="en-US"/>
          </a:p>
        </p:txBody>
      </p:sp>
    </p:spTree>
    <p:extLst>
      <p:ext uri="{BB962C8B-B14F-4D97-AF65-F5344CB8AC3E}">
        <p14:creationId xmlns:p14="http://schemas.microsoft.com/office/powerpoint/2010/main" val="21707386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a:p>
        </p:txBody>
      </p:sp>
      <p:sp>
        <p:nvSpPr>
          <p:cNvPr id="4" name="Slide Number Placeholder 3"/>
          <p:cNvSpPr>
            <a:spLocks noGrp="1"/>
          </p:cNvSpPr>
          <p:nvPr>
            <p:ph type="sldNum" sz="quarter" idx="10"/>
          </p:nvPr>
        </p:nvSpPr>
        <p:spPr/>
        <p:txBody>
          <a:bodyPr/>
          <a:lstStyle/>
          <a:p>
            <a:fld id="{4471AEC5-651C-47AB-87DE-F631F5259F13}" type="slidenum">
              <a:rPr lang="en-US" smtClean="0"/>
              <a:t>15</a:t>
            </a:fld>
            <a:endParaRPr lang="en-US"/>
          </a:p>
        </p:txBody>
      </p:sp>
    </p:spTree>
    <p:extLst>
      <p:ext uri="{BB962C8B-B14F-4D97-AF65-F5344CB8AC3E}">
        <p14:creationId xmlns:p14="http://schemas.microsoft.com/office/powerpoint/2010/main" val="404304654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tmp"/><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tmp"/><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tmp"/><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tmp"/><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tmp"/><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tmp"/><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dirty="0"/>
              <a:t>Click to edit Master title style</a:t>
            </a:r>
            <a:endParaRPr lang="en-GB"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B0BF1C74-8988-4966-9B83-8A731B82A861}" type="datetimeFigureOut">
              <a:rPr lang="en-GB" smtClean="0"/>
              <a:t>06/08/2019</a:t>
            </a:fld>
            <a:endParaRPr lang="en-GB"/>
          </a:p>
        </p:txBody>
      </p:sp>
      <p:sp>
        <p:nvSpPr>
          <p:cNvPr id="5" name="Footer Placeholder 4"/>
          <p:cNvSpPr>
            <a:spLocks noGrp="1"/>
          </p:cNvSpPr>
          <p:nvPr>
            <p:ph type="ftr" sz="quarter" idx="11"/>
          </p:nvPr>
        </p:nvSpPr>
        <p:spPr>
          <a:xfrm>
            <a:off x="3028950" y="6356350"/>
            <a:ext cx="3086100" cy="365125"/>
          </a:xfrm>
          <a:prstGeom prst="rect">
            <a:avLst/>
          </a:prstGeom>
        </p:spPr>
        <p:txBody>
          <a:bodyPr/>
          <a:lstStyle/>
          <a:p>
            <a:endParaRPr lang="en-GB"/>
          </a:p>
        </p:txBody>
      </p:sp>
      <p:sp>
        <p:nvSpPr>
          <p:cNvPr id="6" name="Slide Number Placeholder 5"/>
          <p:cNvSpPr>
            <a:spLocks noGrp="1"/>
          </p:cNvSpPr>
          <p:nvPr>
            <p:ph type="sldNum" sz="quarter" idx="12"/>
          </p:nvPr>
        </p:nvSpPr>
        <p:spPr/>
        <p:txBody>
          <a:bodyPr/>
          <a:lstStyle/>
          <a:p>
            <a:fld id="{48423406-C1A4-4CDE-8A3C-D0C0A2898131}" type="slidenum">
              <a:rPr lang="en-GB" smtClean="0"/>
              <a:t>‹#›</a:t>
            </a:fld>
            <a:endParaRPr lang="en-GB"/>
          </a:p>
        </p:txBody>
      </p:sp>
      <p:grpSp>
        <p:nvGrpSpPr>
          <p:cNvPr id="20" name="Group 19"/>
          <p:cNvGrpSpPr/>
          <p:nvPr userDrawn="1"/>
        </p:nvGrpSpPr>
        <p:grpSpPr>
          <a:xfrm>
            <a:off x="-1" y="6247805"/>
            <a:ext cx="9144001" cy="610195"/>
            <a:chOff x="-1" y="6247805"/>
            <a:chExt cx="9144001" cy="610195"/>
          </a:xfrm>
        </p:grpSpPr>
        <p:sp>
          <p:nvSpPr>
            <p:cNvPr id="21" name="Rectangle 20"/>
            <p:cNvSpPr/>
            <p:nvPr userDrawn="1"/>
          </p:nvSpPr>
          <p:spPr>
            <a:xfrm>
              <a:off x="-1" y="6330186"/>
              <a:ext cx="9144001" cy="52781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2" name="Picture 9" descr="REACH-PowerpointTitle"/>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71880" y="6364560"/>
              <a:ext cx="3237775" cy="465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Rectangle 22"/>
            <p:cNvSpPr/>
            <p:nvPr userDrawn="1"/>
          </p:nvSpPr>
          <p:spPr>
            <a:xfrm>
              <a:off x="1" y="6247805"/>
              <a:ext cx="9143999" cy="9612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8" name="Picture 7" descr="Screen Clippi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819105" y="6351618"/>
            <a:ext cx="2771947" cy="506243"/>
          </a:xfrm>
          <a:prstGeom prst="rect">
            <a:avLst/>
          </a:prstGeom>
        </p:spPr>
      </p:pic>
    </p:spTree>
    <p:extLst>
      <p:ext uri="{BB962C8B-B14F-4D97-AF65-F5344CB8AC3E}">
        <p14:creationId xmlns:p14="http://schemas.microsoft.com/office/powerpoint/2010/main" val="38558033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28650" y="365125"/>
            <a:ext cx="57626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B0BF1C74-8988-4966-9B83-8A731B82A861}" type="datetimeFigureOut">
              <a:rPr lang="en-GB" smtClean="0"/>
              <a:t>06/08/2019</a:t>
            </a:fld>
            <a:endParaRPr lang="en-GB"/>
          </a:p>
        </p:txBody>
      </p:sp>
      <p:sp>
        <p:nvSpPr>
          <p:cNvPr id="5" name="Footer Placeholder 4"/>
          <p:cNvSpPr>
            <a:spLocks noGrp="1"/>
          </p:cNvSpPr>
          <p:nvPr>
            <p:ph type="ftr" sz="quarter" idx="11"/>
          </p:nvPr>
        </p:nvSpPr>
        <p:spPr>
          <a:xfrm>
            <a:off x="3028950" y="6356350"/>
            <a:ext cx="3086100" cy="365125"/>
          </a:xfrm>
          <a:prstGeom prst="rect">
            <a:avLst/>
          </a:prstGeom>
        </p:spPr>
        <p:txBody>
          <a:bodyPr/>
          <a:lstStyle/>
          <a:p>
            <a:endParaRPr lang="en-GB"/>
          </a:p>
        </p:txBody>
      </p:sp>
      <p:sp>
        <p:nvSpPr>
          <p:cNvPr id="6" name="Slide Number Placeholder 5"/>
          <p:cNvSpPr>
            <a:spLocks noGrp="1"/>
          </p:cNvSpPr>
          <p:nvPr>
            <p:ph type="sldNum" sz="quarter" idx="12"/>
          </p:nvPr>
        </p:nvSpPr>
        <p:spPr/>
        <p:txBody>
          <a:bodyPr/>
          <a:lstStyle/>
          <a:p>
            <a:fld id="{48423406-C1A4-4CDE-8A3C-D0C0A2898131}" type="slidenum">
              <a:rPr lang="en-GB" smtClean="0"/>
              <a:t>‹#›</a:t>
            </a:fld>
            <a:endParaRPr lang="en-GB"/>
          </a:p>
        </p:txBody>
      </p:sp>
    </p:spTree>
    <p:extLst>
      <p:ext uri="{BB962C8B-B14F-4D97-AF65-F5344CB8AC3E}">
        <p14:creationId xmlns:p14="http://schemas.microsoft.com/office/powerpoint/2010/main" val="19906946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B0BF1C74-8988-4966-9B83-8A731B82A861}" type="datetimeFigureOut">
              <a:rPr lang="en-GB" smtClean="0"/>
              <a:t>06/08/2019</a:t>
            </a:fld>
            <a:endParaRPr lang="en-GB"/>
          </a:p>
        </p:txBody>
      </p:sp>
      <p:sp>
        <p:nvSpPr>
          <p:cNvPr id="4" name="Footer Placeholder 3"/>
          <p:cNvSpPr>
            <a:spLocks noGrp="1"/>
          </p:cNvSpPr>
          <p:nvPr>
            <p:ph type="ftr" sz="quarter" idx="11"/>
          </p:nvPr>
        </p:nvSpPr>
        <p:spPr>
          <a:xfrm>
            <a:off x="3028950" y="6356350"/>
            <a:ext cx="3086100" cy="365125"/>
          </a:xfrm>
          <a:prstGeom prst="rect">
            <a:avLst/>
          </a:prstGeom>
        </p:spPr>
        <p:txBody>
          <a:bodyPr/>
          <a:lstStyle/>
          <a:p>
            <a:endParaRPr lang="en-GB"/>
          </a:p>
        </p:txBody>
      </p:sp>
      <p:sp>
        <p:nvSpPr>
          <p:cNvPr id="5" name="Slide Number Placeholder 4"/>
          <p:cNvSpPr>
            <a:spLocks noGrp="1"/>
          </p:cNvSpPr>
          <p:nvPr>
            <p:ph type="sldNum" sz="quarter" idx="12"/>
          </p:nvPr>
        </p:nvSpPr>
        <p:spPr/>
        <p:txBody>
          <a:bodyPr/>
          <a:lstStyle/>
          <a:p>
            <a:fld id="{48423406-C1A4-4CDE-8A3C-D0C0A2898131}" type="slidenum">
              <a:rPr lang="en-GB" smtClean="0"/>
              <a:t>‹#›</a:t>
            </a:fld>
            <a:endParaRPr lang="en-GB"/>
          </a:p>
        </p:txBody>
      </p:sp>
    </p:spTree>
    <p:extLst>
      <p:ext uri="{BB962C8B-B14F-4D97-AF65-F5344CB8AC3E}">
        <p14:creationId xmlns:p14="http://schemas.microsoft.com/office/powerpoint/2010/main" val="8988720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08731" y="365125"/>
            <a:ext cx="7886700" cy="1325563"/>
          </a:xfrm>
        </p:spPr>
        <p:txBody>
          <a:bodyPr/>
          <a:lstStyle/>
          <a:p>
            <a:r>
              <a:rPr lang="en-US"/>
              <a:t>Click to edit Master title style</a:t>
            </a:r>
            <a:endParaRPr lang="en-GB"/>
          </a:p>
        </p:txBody>
      </p:sp>
      <p:sp>
        <p:nvSpPr>
          <p:cNvPr id="3" name="Content Placeholder 2"/>
          <p:cNvSpPr>
            <a:spLocks noGrp="1"/>
          </p:cNvSpPr>
          <p:nvPr>
            <p:ph idx="1"/>
          </p:nvPr>
        </p:nvSpPr>
        <p:spPr>
          <a:xfrm>
            <a:off x="429220" y="1953420"/>
            <a:ext cx="78867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B0BF1C74-8988-4966-9B83-8A731B82A861}" type="datetimeFigureOut">
              <a:rPr lang="en-GB" smtClean="0"/>
              <a:t>06/08/2019</a:t>
            </a:fld>
            <a:endParaRPr lang="en-GB"/>
          </a:p>
        </p:txBody>
      </p:sp>
      <p:sp>
        <p:nvSpPr>
          <p:cNvPr id="5" name="Footer Placeholder 4"/>
          <p:cNvSpPr>
            <a:spLocks noGrp="1"/>
          </p:cNvSpPr>
          <p:nvPr>
            <p:ph type="ftr" sz="quarter" idx="11"/>
          </p:nvPr>
        </p:nvSpPr>
        <p:spPr>
          <a:xfrm>
            <a:off x="3028950" y="6356350"/>
            <a:ext cx="3086100" cy="365125"/>
          </a:xfrm>
          <a:prstGeom prst="rect">
            <a:avLst/>
          </a:prstGeom>
        </p:spPr>
        <p:txBody>
          <a:bodyPr/>
          <a:lstStyle/>
          <a:p>
            <a:endParaRPr lang="en-GB"/>
          </a:p>
        </p:txBody>
      </p:sp>
      <p:sp>
        <p:nvSpPr>
          <p:cNvPr id="6" name="Slide Number Placeholder 5"/>
          <p:cNvSpPr>
            <a:spLocks noGrp="1"/>
          </p:cNvSpPr>
          <p:nvPr>
            <p:ph type="sldNum" sz="quarter" idx="12"/>
          </p:nvPr>
        </p:nvSpPr>
        <p:spPr/>
        <p:txBody>
          <a:bodyPr/>
          <a:lstStyle/>
          <a:p>
            <a:fld id="{48423406-C1A4-4CDE-8A3C-D0C0A2898131}" type="slidenum">
              <a:rPr lang="en-GB" smtClean="0"/>
              <a:t>‹#›</a:t>
            </a:fld>
            <a:endParaRPr lang="en-GB"/>
          </a:p>
        </p:txBody>
      </p:sp>
      <p:grpSp>
        <p:nvGrpSpPr>
          <p:cNvPr id="11" name="Group 10"/>
          <p:cNvGrpSpPr/>
          <p:nvPr userDrawn="1"/>
        </p:nvGrpSpPr>
        <p:grpSpPr>
          <a:xfrm>
            <a:off x="8554685" y="0"/>
            <a:ext cx="589315" cy="6858003"/>
            <a:chOff x="8554685" y="0"/>
            <a:chExt cx="589315" cy="6858003"/>
          </a:xfrm>
        </p:grpSpPr>
        <p:sp>
          <p:nvSpPr>
            <p:cNvPr id="12" name="Rectangle 2"/>
            <p:cNvSpPr>
              <a:spLocks noChangeArrowheads="1"/>
            </p:cNvSpPr>
            <p:nvPr userDrawn="1"/>
          </p:nvSpPr>
          <p:spPr bwMode="auto">
            <a:xfrm rot="5400000">
              <a:off x="5453743" y="3167746"/>
              <a:ext cx="6858000" cy="522514"/>
            </a:xfrm>
            <a:prstGeom prst="rect">
              <a:avLst/>
            </a:prstGeom>
            <a:solidFill>
              <a:srgbClr val="5A5A5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defRPr/>
              </a:pPr>
              <a:endParaRPr lang="en-US" altLang="en-US" sz="2400">
                <a:latin typeface="Trade Gothic LT Std" panose="00000500000000000000" pitchFamily="50" charset="0"/>
              </a:endParaRPr>
            </a:p>
          </p:txBody>
        </p:sp>
        <p:pic>
          <p:nvPicPr>
            <p:cNvPr id="13" name="Picture 12" descr="REACH-PowerpointTitle"/>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rot="16200000">
              <a:off x="7588225" y="5238751"/>
              <a:ext cx="2592387" cy="373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tangle 13"/>
            <p:cNvSpPr/>
            <p:nvPr userDrawn="1"/>
          </p:nvSpPr>
          <p:spPr>
            <a:xfrm rot="5400000">
              <a:off x="5167248" y="3387437"/>
              <a:ext cx="6858002" cy="8312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a:noFill/>
                </a:ln>
              </a:endParaRPr>
            </a:p>
          </p:txBody>
        </p:sp>
      </p:grpSp>
      <p:pic>
        <p:nvPicPr>
          <p:cNvPr id="15" name="Picture 14" descr="Screen Clippi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6200000">
            <a:off x="7504905" y="2915583"/>
            <a:ext cx="2771947" cy="506243"/>
          </a:xfrm>
          <a:prstGeom prst="rect">
            <a:avLst/>
          </a:prstGeom>
        </p:spPr>
      </p:pic>
    </p:spTree>
    <p:extLst>
      <p:ext uri="{BB962C8B-B14F-4D97-AF65-F5344CB8AC3E}">
        <p14:creationId xmlns:p14="http://schemas.microsoft.com/office/powerpoint/2010/main" val="30870780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0BF1C74-8988-4966-9B83-8A731B82A861}" type="datetimeFigureOut">
              <a:rPr lang="en-GB" smtClean="0"/>
              <a:t>06/08/2019</a:t>
            </a:fld>
            <a:endParaRPr lang="en-GB"/>
          </a:p>
        </p:txBody>
      </p:sp>
      <p:sp>
        <p:nvSpPr>
          <p:cNvPr id="5" name="Footer Placeholder 4"/>
          <p:cNvSpPr>
            <a:spLocks noGrp="1"/>
          </p:cNvSpPr>
          <p:nvPr>
            <p:ph type="ftr" sz="quarter" idx="11"/>
          </p:nvPr>
        </p:nvSpPr>
        <p:spPr>
          <a:xfrm>
            <a:off x="3028950" y="6356350"/>
            <a:ext cx="3086100" cy="365125"/>
          </a:xfrm>
          <a:prstGeom prst="rect">
            <a:avLst/>
          </a:prstGeom>
        </p:spPr>
        <p:txBody>
          <a:bodyPr/>
          <a:lstStyle/>
          <a:p>
            <a:endParaRPr lang="en-GB"/>
          </a:p>
        </p:txBody>
      </p:sp>
      <p:sp>
        <p:nvSpPr>
          <p:cNvPr id="6" name="Slide Number Placeholder 5"/>
          <p:cNvSpPr>
            <a:spLocks noGrp="1"/>
          </p:cNvSpPr>
          <p:nvPr>
            <p:ph type="sldNum" sz="quarter" idx="12"/>
          </p:nvPr>
        </p:nvSpPr>
        <p:spPr/>
        <p:txBody>
          <a:bodyPr/>
          <a:lstStyle/>
          <a:p>
            <a:fld id="{48423406-C1A4-4CDE-8A3C-D0C0A2898131}" type="slidenum">
              <a:rPr lang="en-GB" smtClean="0"/>
              <a:t>‹#›</a:t>
            </a:fld>
            <a:endParaRPr lang="en-GB"/>
          </a:p>
        </p:txBody>
      </p:sp>
      <p:grpSp>
        <p:nvGrpSpPr>
          <p:cNvPr id="15" name="Group 14"/>
          <p:cNvGrpSpPr/>
          <p:nvPr userDrawn="1"/>
        </p:nvGrpSpPr>
        <p:grpSpPr>
          <a:xfrm>
            <a:off x="8554685" y="0"/>
            <a:ext cx="589315" cy="6858003"/>
            <a:chOff x="8554685" y="0"/>
            <a:chExt cx="589315" cy="6858003"/>
          </a:xfrm>
        </p:grpSpPr>
        <p:sp>
          <p:nvSpPr>
            <p:cNvPr id="16" name="Rectangle 2"/>
            <p:cNvSpPr>
              <a:spLocks noChangeArrowheads="1"/>
            </p:cNvSpPr>
            <p:nvPr userDrawn="1"/>
          </p:nvSpPr>
          <p:spPr bwMode="auto">
            <a:xfrm rot="5400000">
              <a:off x="5453743" y="3167746"/>
              <a:ext cx="6858000" cy="522514"/>
            </a:xfrm>
            <a:prstGeom prst="rect">
              <a:avLst/>
            </a:prstGeom>
            <a:solidFill>
              <a:srgbClr val="5A5A5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defRPr/>
              </a:pPr>
              <a:endParaRPr lang="en-US" altLang="en-US" sz="2400">
                <a:latin typeface="Trade Gothic LT Std" panose="00000500000000000000" pitchFamily="50" charset="0"/>
              </a:endParaRPr>
            </a:p>
          </p:txBody>
        </p:sp>
        <p:pic>
          <p:nvPicPr>
            <p:cNvPr id="17" name="Picture 16" descr="REACH-PowerpointTitle"/>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rot="16200000">
              <a:off x="7588225" y="5238751"/>
              <a:ext cx="2592387" cy="373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Rectangle 17"/>
            <p:cNvSpPr/>
            <p:nvPr userDrawn="1"/>
          </p:nvSpPr>
          <p:spPr>
            <a:xfrm rot="5400000">
              <a:off x="5167248" y="3387437"/>
              <a:ext cx="6858002" cy="8312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a:noFill/>
                </a:ln>
              </a:endParaRPr>
            </a:p>
          </p:txBody>
        </p:sp>
      </p:grpSp>
      <p:pic>
        <p:nvPicPr>
          <p:cNvPr id="11" name="Picture 10" descr="Screen Clippi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6200000">
            <a:off x="7504905" y="2915583"/>
            <a:ext cx="2771947" cy="506243"/>
          </a:xfrm>
          <a:prstGeom prst="rect">
            <a:avLst/>
          </a:prstGeom>
        </p:spPr>
      </p:pic>
    </p:spTree>
    <p:extLst>
      <p:ext uri="{BB962C8B-B14F-4D97-AF65-F5344CB8AC3E}">
        <p14:creationId xmlns:p14="http://schemas.microsoft.com/office/powerpoint/2010/main" val="1882638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641813"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Date Placeholder 6"/>
          <p:cNvSpPr>
            <a:spLocks noGrp="1"/>
          </p:cNvSpPr>
          <p:nvPr>
            <p:ph type="dt" sz="half" idx="10"/>
          </p:nvPr>
        </p:nvSpPr>
        <p:spPr/>
        <p:txBody>
          <a:bodyPr/>
          <a:lstStyle/>
          <a:p>
            <a:fld id="{B0BF1C74-8988-4966-9B83-8A731B82A861}" type="datetimeFigureOut">
              <a:rPr lang="en-GB" smtClean="0"/>
              <a:t>06/08/2019</a:t>
            </a:fld>
            <a:endParaRPr lang="en-GB"/>
          </a:p>
        </p:txBody>
      </p:sp>
      <p:sp>
        <p:nvSpPr>
          <p:cNvPr id="8" name="Footer Placeholder 7"/>
          <p:cNvSpPr>
            <a:spLocks noGrp="1"/>
          </p:cNvSpPr>
          <p:nvPr>
            <p:ph type="ftr" sz="quarter" idx="11"/>
          </p:nvPr>
        </p:nvSpPr>
        <p:spPr>
          <a:xfrm>
            <a:off x="3028950" y="6356350"/>
            <a:ext cx="3086100" cy="365125"/>
          </a:xfrm>
          <a:prstGeom prst="rect">
            <a:avLst/>
          </a:prstGeom>
        </p:spPr>
        <p:txBody>
          <a:bodyPr/>
          <a:lstStyle/>
          <a:p>
            <a:endParaRPr lang="en-GB"/>
          </a:p>
        </p:txBody>
      </p:sp>
      <p:sp>
        <p:nvSpPr>
          <p:cNvPr id="9" name="Slide Number Placeholder 8"/>
          <p:cNvSpPr>
            <a:spLocks noGrp="1"/>
          </p:cNvSpPr>
          <p:nvPr>
            <p:ph type="sldNum" sz="quarter" idx="12"/>
          </p:nvPr>
        </p:nvSpPr>
        <p:spPr/>
        <p:txBody>
          <a:bodyPr/>
          <a:lstStyle/>
          <a:p>
            <a:fld id="{48423406-C1A4-4CDE-8A3C-D0C0A2898131}" type="slidenum">
              <a:rPr lang="en-GB" smtClean="0"/>
              <a:t>‹#›</a:t>
            </a:fld>
            <a:endParaRPr lang="en-GB"/>
          </a:p>
        </p:txBody>
      </p:sp>
      <p:grpSp>
        <p:nvGrpSpPr>
          <p:cNvPr id="10" name="Group 9"/>
          <p:cNvGrpSpPr/>
          <p:nvPr userDrawn="1"/>
        </p:nvGrpSpPr>
        <p:grpSpPr>
          <a:xfrm>
            <a:off x="8554685" y="0"/>
            <a:ext cx="589315" cy="6858003"/>
            <a:chOff x="8554685" y="0"/>
            <a:chExt cx="589315" cy="6858003"/>
          </a:xfrm>
        </p:grpSpPr>
        <p:sp>
          <p:nvSpPr>
            <p:cNvPr id="11" name="Rectangle 2"/>
            <p:cNvSpPr>
              <a:spLocks noChangeArrowheads="1"/>
            </p:cNvSpPr>
            <p:nvPr userDrawn="1"/>
          </p:nvSpPr>
          <p:spPr bwMode="auto">
            <a:xfrm rot="5400000">
              <a:off x="5453743" y="3167746"/>
              <a:ext cx="6858000" cy="522514"/>
            </a:xfrm>
            <a:prstGeom prst="rect">
              <a:avLst/>
            </a:prstGeom>
            <a:solidFill>
              <a:srgbClr val="5A5A5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defRPr/>
              </a:pPr>
              <a:endParaRPr lang="en-US" altLang="en-US" sz="2400">
                <a:latin typeface="Trade Gothic LT Std" panose="00000500000000000000" pitchFamily="50" charset="0"/>
              </a:endParaRPr>
            </a:p>
          </p:txBody>
        </p:sp>
        <p:pic>
          <p:nvPicPr>
            <p:cNvPr id="12" name="Picture 11" descr="REACH-PowerpointTitle"/>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rot="16200000">
              <a:off x="7588225" y="5238751"/>
              <a:ext cx="2592387" cy="373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12"/>
            <p:cNvSpPr/>
            <p:nvPr userDrawn="1"/>
          </p:nvSpPr>
          <p:spPr>
            <a:xfrm rot="5400000">
              <a:off x="5167248" y="3387437"/>
              <a:ext cx="6858002" cy="8312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a:noFill/>
                </a:ln>
              </a:endParaRPr>
            </a:p>
          </p:txBody>
        </p:sp>
      </p:grpSp>
      <p:pic>
        <p:nvPicPr>
          <p:cNvPr id="14" name="Picture 13" descr="Screen Clippi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6200000">
            <a:off x="7504905" y="2915583"/>
            <a:ext cx="2771947" cy="506243"/>
          </a:xfrm>
          <a:prstGeom prst="rect">
            <a:avLst/>
          </a:prstGeom>
        </p:spPr>
      </p:pic>
    </p:spTree>
    <p:extLst>
      <p:ext uri="{BB962C8B-B14F-4D97-AF65-F5344CB8AC3E}">
        <p14:creationId xmlns:p14="http://schemas.microsoft.com/office/powerpoint/2010/main" val="1793237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62433" y="365125"/>
            <a:ext cx="7886700" cy="1325563"/>
          </a:xfrm>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B0BF1C74-8988-4966-9B83-8A731B82A861}" type="datetimeFigureOut">
              <a:rPr lang="en-GB" smtClean="0"/>
              <a:t>06/08/2019</a:t>
            </a:fld>
            <a:endParaRPr lang="en-GB"/>
          </a:p>
        </p:txBody>
      </p:sp>
      <p:sp>
        <p:nvSpPr>
          <p:cNvPr id="4" name="Footer Placeholder 3"/>
          <p:cNvSpPr>
            <a:spLocks noGrp="1"/>
          </p:cNvSpPr>
          <p:nvPr>
            <p:ph type="ftr" sz="quarter" idx="11"/>
          </p:nvPr>
        </p:nvSpPr>
        <p:spPr>
          <a:xfrm>
            <a:off x="3028950" y="6356350"/>
            <a:ext cx="3086100" cy="365125"/>
          </a:xfrm>
          <a:prstGeom prst="rect">
            <a:avLst/>
          </a:prstGeom>
        </p:spPr>
        <p:txBody>
          <a:bodyPr/>
          <a:lstStyle/>
          <a:p>
            <a:endParaRPr lang="en-GB"/>
          </a:p>
        </p:txBody>
      </p:sp>
      <p:sp>
        <p:nvSpPr>
          <p:cNvPr id="5" name="Slide Number Placeholder 4"/>
          <p:cNvSpPr>
            <a:spLocks noGrp="1"/>
          </p:cNvSpPr>
          <p:nvPr>
            <p:ph type="sldNum" sz="quarter" idx="12"/>
          </p:nvPr>
        </p:nvSpPr>
        <p:spPr/>
        <p:txBody>
          <a:bodyPr/>
          <a:lstStyle/>
          <a:p>
            <a:fld id="{48423406-C1A4-4CDE-8A3C-D0C0A2898131}" type="slidenum">
              <a:rPr lang="en-GB" smtClean="0"/>
              <a:t>‹#›</a:t>
            </a:fld>
            <a:endParaRPr lang="en-GB"/>
          </a:p>
        </p:txBody>
      </p:sp>
      <p:grpSp>
        <p:nvGrpSpPr>
          <p:cNvPr id="6" name="Group 5"/>
          <p:cNvGrpSpPr/>
          <p:nvPr userDrawn="1"/>
        </p:nvGrpSpPr>
        <p:grpSpPr>
          <a:xfrm>
            <a:off x="8554685" y="0"/>
            <a:ext cx="589315" cy="6858003"/>
            <a:chOff x="8554685" y="0"/>
            <a:chExt cx="589315" cy="6858003"/>
          </a:xfrm>
        </p:grpSpPr>
        <p:sp>
          <p:nvSpPr>
            <p:cNvPr id="7" name="Rectangle 2"/>
            <p:cNvSpPr>
              <a:spLocks noChangeArrowheads="1"/>
            </p:cNvSpPr>
            <p:nvPr userDrawn="1"/>
          </p:nvSpPr>
          <p:spPr bwMode="auto">
            <a:xfrm rot="5400000">
              <a:off x="5453743" y="3167746"/>
              <a:ext cx="6858000" cy="522514"/>
            </a:xfrm>
            <a:prstGeom prst="rect">
              <a:avLst/>
            </a:prstGeom>
            <a:solidFill>
              <a:srgbClr val="5A5A5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defRPr/>
              </a:pPr>
              <a:endParaRPr lang="en-US" altLang="en-US" sz="2400">
                <a:latin typeface="Trade Gothic LT Std" panose="00000500000000000000" pitchFamily="50" charset="0"/>
              </a:endParaRPr>
            </a:p>
          </p:txBody>
        </p:sp>
        <p:pic>
          <p:nvPicPr>
            <p:cNvPr id="8" name="Picture 7" descr="REACH-PowerpointTitle"/>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rot="16200000">
              <a:off x="7588225" y="5238751"/>
              <a:ext cx="2592387" cy="373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p:cNvSpPr/>
            <p:nvPr userDrawn="1"/>
          </p:nvSpPr>
          <p:spPr>
            <a:xfrm rot="5400000">
              <a:off x="5167248" y="3387437"/>
              <a:ext cx="6858002" cy="8312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a:noFill/>
                </a:ln>
              </a:endParaRPr>
            </a:p>
          </p:txBody>
        </p:sp>
      </p:grpSp>
      <p:pic>
        <p:nvPicPr>
          <p:cNvPr id="10" name="Picture 9" descr="Screen Clippi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6200000">
            <a:off x="7504905" y="2915583"/>
            <a:ext cx="2771947" cy="506243"/>
          </a:xfrm>
          <a:prstGeom prst="rect">
            <a:avLst/>
          </a:prstGeom>
        </p:spPr>
      </p:pic>
    </p:spTree>
    <p:extLst>
      <p:ext uri="{BB962C8B-B14F-4D97-AF65-F5344CB8AC3E}">
        <p14:creationId xmlns:p14="http://schemas.microsoft.com/office/powerpoint/2010/main" val="32826627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0BF1C74-8988-4966-9B83-8A731B82A861}" type="datetimeFigureOut">
              <a:rPr lang="en-GB" smtClean="0"/>
              <a:t>06/08/2019</a:t>
            </a:fld>
            <a:endParaRPr lang="en-GB"/>
          </a:p>
        </p:txBody>
      </p:sp>
      <p:sp>
        <p:nvSpPr>
          <p:cNvPr id="3" name="Footer Placeholder 2"/>
          <p:cNvSpPr>
            <a:spLocks noGrp="1"/>
          </p:cNvSpPr>
          <p:nvPr>
            <p:ph type="ftr" sz="quarter" idx="11"/>
          </p:nvPr>
        </p:nvSpPr>
        <p:spPr>
          <a:xfrm>
            <a:off x="3028950" y="6356350"/>
            <a:ext cx="3086100" cy="365125"/>
          </a:xfrm>
          <a:prstGeom prst="rect">
            <a:avLst/>
          </a:prstGeom>
        </p:spPr>
        <p:txBody>
          <a:bodyPr/>
          <a:lstStyle/>
          <a:p>
            <a:endParaRPr lang="en-GB"/>
          </a:p>
        </p:txBody>
      </p:sp>
      <p:sp>
        <p:nvSpPr>
          <p:cNvPr id="4" name="Slide Number Placeholder 3"/>
          <p:cNvSpPr>
            <a:spLocks noGrp="1"/>
          </p:cNvSpPr>
          <p:nvPr>
            <p:ph type="sldNum" sz="quarter" idx="12"/>
          </p:nvPr>
        </p:nvSpPr>
        <p:spPr/>
        <p:txBody>
          <a:bodyPr/>
          <a:lstStyle/>
          <a:p>
            <a:fld id="{48423406-C1A4-4CDE-8A3C-D0C0A2898131}" type="slidenum">
              <a:rPr lang="en-GB" smtClean="0"/>
              <a:t>‹#›</a:t>
            </a:fld>
            <a:endParaRPr lang="en-GB"/>
          </a:p>
        </p:txBody>
      </p:sp>
      <p:grpSp>
        <p:nvGrpSpPr>
          <p:cNvPr id="5" name="Group 4"/>
          <p:cNvGrpSpPr/>
          <p:nvPr userDrawn="1"/>
        </p:nvGrpSpPr>
        <p:grpSpPr>
          <a:xfrm>
            <a:off x="8554685" y="0"/>
            <a:ext cx="589315" cy="6858003"/>
            <a:chOff x="8554685" y="0"/>
            <a:chExt cx="589315" cy="6858003"/>
          </a:xfrm>
        </p:grpSpPr>
        <p:sp>
          <p:nvSpPr>
            <p:cNvPr id="6" name="Rectangle 2"/>
            <p:cNvSpPr>
              <a:spLocks noChangeArrowheads="1"/>
            </p:cNvSpPr>
            <p:nvPr userDrawn="1"/>
          </p:nvSpPr>
          <p:spPr bwMode="auto">
            <a:xfrm rot="5400000">
              <a:off x="5453743" y="3167746"/>
              <a:ext cx="6858000" cy="522514"/>
            </a:xfrm>
            <a:prstGeom prst="rect">
              <a:avLst/>
            </a:prstGeom>
            <a:solidFill>
              <a:srgbClr val="5A5A5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defRPr/>
              </a:pPr>
              <a:endParaRPr lang="en-US" altLang="en-US" sz="2400">
                <a:latin typeface="Trade Gothic LT Std" panose="00000500000000000000" pitchFamily="50" charset="0"/>
              </a:endParaRPr>
            </a:p>
          </p:txBody>
        </p:sp>
        <p:pic>
          <p:nvPicPr>
            <p:cNvPr id="7" name="Picture 6" descr="REACH-PowerpointTitle"/>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rot="16200000">
              <a:off x="7588225" y="5238751"/>
              <a:ext cx="2592387" cy="373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p:nvPr userDrawn="1"/>
          </p:nvSpPr>
          <p:spPr>
            <a:xfrm rot="5400000">
              <a:off x="5167248" y="3387437"/>
              <a:ext cx="6858002" cy="8312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a:noFill/>
                </a:ln>
              </a:endParaRPr>
            </a:p>
          </p:txBody>
        </p:sp>
      </p:grpSp>
      <p:pic>
        <p:nvPicPr>
          <p:cNvPr id="9" name="Picture 8" descr="Screen Clippi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6200000">
            <a:off x="7504905" y="2915583"/>
            <a:ext cx="2771947" cy="506243"/>
          </a:xfrm>
          <a:prstGeom prst="rect">
            <a:avLst/>
          </a:prstGeom>
        </p:spPr>
      </p:pic>
    </p:spTree>
    <p:extLst>
      <p:ext uri="{BB962C8B-B14F-4D97-AF65-F5344CB8AC3E}">
        <p14:creationId xmlns:p14="http://schemas.microsoft.com/office/powerpoint/2010/main" val="23297541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0BF1C74-8988-4966-9B83-8A731B82A861}" type="datetimeFigureOut">
              <a:rPr lang="en-GB" smtClean="0"/>
              <a:t>06/08/2019</a:t>
            </a:fld>
            <a:endParaRPr lang="en-GB"/>
          </a:p>
        </p:txBody>
      </p:sp>
      <p:sp>
        <p:nvSpPr>
          <p:cNvPr id="6" name="Footer Placeholder 5"/>
          <p:cNvSpPr>
            <a:spLocks noGrp="1"/>
          </p:cNvSpPr>
          <p:nvPr>
            <p:ph type="ftr" sz="quarter" idx="11"/>
          </p:nvPr>
        </p:nvSpPr>
        <p:spPr>
          <a:xfrm>
            <a:off x="3028950" y="6356350"/>
            <a:ext cx="3086100" cy="365125"/>
          </a:xfrm>
          <a:prstGeom prst="rect">
            <a:avLst/>
          </a:prstGeom>
        </p:spPr>
        <p:txBody>
          <a:bodyPr/>
          <a:lstStyle/>
          <a:p>
            <a:endParaRPr lang="en-GB"/>
          </a:p>
        </p:txBody>
      </p:sp>
      <p:sp>
        <p:nvSpPr>
          <p:cNvPr id="7" name="Slide Number Placeholder 6"/>
          <p:cNvSpPr>
            <a:spLocks noGrp="1"/>
          </p:cNvSpPr>
          <p:nvPr>
            <p:ph type="sldNum" sz="quarter" idx="12"/>
          </p:nvPr>
        </p:nvSpPr>
        <p:spPr/>
        <p:txBody>
          <a:bodyPr/>
          <a:lstStyle/>
          <a:p>
            <a:fld id="{48423406-C1A4-4CDE-8A3C-D0C0A2898131}" type="slidenum">
              <a:rPr lang="en-GB" smtClean="0"/>
              <a:t>‹#›</a:t>
            </a:fld>
            <a:endParaRPr lang="en-GB"/>
          </a:p>
        </p:txBody>
      </p:sp>
    </p:spTree>
    <p:extLst>
      <p:ext uri="{BB962C8B-B14F-4D97-AF65-F5344CB8AC3E}">
        <p14:creationId xmlns:p14="http://schemas.microsoft.com/office/powerpoint/2010/main" val="35482354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0BF1C74-8988-4966-9B83-8A731B82A861}" type="datetimeFigureOut">
              <a:rPr lang="en-GB" smtClean="0"/>
              <a:t>06/08/2019</a:t>
            </a:fld>
            <a:endParaRPr lang="en-GB"/>
          </a:p>
        </p:txBody>
      </p:sp>
      <p:sp>
        <p:nvSpPr>
          <p:cNvPr id="6" name="Footer Placeholder 5"/>
          <p:cNvSpPr>
            <a:spLocks noGrp="1"/>
          </p:cNvSpPr>
          <p:nvPr>
            <p:ph type="ftr" sz="quarter" idx="11"/>
          </p:nvPr>
        </p:nvSpPr>
        <p:spPr>
          <a:xfrm>
            <a:off x="3028950" y="6356350"/>
            <a:ext cx="3086100" cy="365125"/>
          </a:xfrm>
          <a:prstGeom prst="rect">
            <a:avLst/>
          </a:prstGeom>
        </p:spPr>
        <p:txBody>
          <a:bodyPr/>
          <a:lstStyle/>
          <a:p>
            <a:endParaRPr lang="en-GB"/>
          </a:p>
        </p:txBody>
      </p:sp>
      <p:sp>
        <p:nvSpPr>
          <p:cNvPr id="7" name="Slide Number Placeholder 6"/>
          <p:cNvSpPr>
            <a:spLocks noGrp="1"/>
          </p:cNvSpPr>
          <p:nvPr>
            <p:ph type="sldNum" sz="quarter" idx="12"/>
          </p:nvPr>
        </p:nvSpPr>
        <p:spPr/>
        <p:txBody>
          <a:bodyPr/>
          <a:lstStyle/>
          <a:p>
            <a:fld id="{48423406-C1A4-4CDE-8A3C-D0C0A2898131}" type="slidenum">
              <a:rPr lang="en-GB" smtClean="0"/>
              <a:t>‹#›</a:t>
            </a:fld>
            <a:endParaRPr lang="en-GB"/>
          </a:p>
        </p:txBody>
      </p:sp>
    </p:spTree>
    <p:extLst>
      <p:ext uri="{BB962C8B-B14F-4D97-AF65-F5344CB8AC3E}">
        <p14:creationId xmlns:p14="http://schemas.microsoft.com/office/powerpoint/2010/main" val="27849736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B0BF1C74-8988-4966-9B83-8A731B82A861}" type="datetimeFigureOut">
              <a:rPr lang="en-GB" smtClean="0"/>
              <a:t>06/08/2019</a:t>
            </a:fld>
            <a:endParaRPr lang="en-GB"/>
          </a:p>
        </p:txBody>
      </p:sp>
      <p:sp>
        <p:nvSpPr>
          <p:cNvPr id="5" name="Footer Placeholder 4"/>
          <p:cNvSpPr>
            <a:spLocks noGrp="1"/>
          </p:cNvSpPr>
          <p:nvPr>
            <p:ph type="ftr" sz="quarter" idx="11"/>
          </p:nvPr>
        </p:nvSpPr>
        <p:spPr>
          <a:xfrm>
            <a:off x="3028950" y="6356350"/>
            <a:ext cx="3086100" cy="365125"/>
          </a:xfrm>
          <a:prstGeom prst="rect">
            <a:avLst/>
          </a:prstGeom>
        </p:spPr>
        <p:txBody>
          <a:bodyPr/>
          <a:lstStyle/>
          <a:p>
            <a:endParaRPr lang="en-GB"/>
          </a:p>
        </p:txBody>
      </p:sp>
      <p:sp>
        <p:nvSpPr>
          <p:cNvPr id="6" name="Slide Number Placeholder 5"/>
          <p:cNvSpPr>
            <a:spLocks noGrp="1"/>
          </p:cNvSpPr>
          <p:nvPr>
            <p:ph type="sldNum" sz="quarter" idx="12"/>
          </p:nvPr>
        </p:nvSpPr>
        <p:spPr/>
        <p:txBody>
          <a:bodyPr/>
          <a:lstStyle/>
          <a:p>
            <a:fld id="{48423406-C1A4-4CDE-8A3C-D0C0A2898131}" type="slidenum">
              <a:rPr lang="en-GB" smtClean="0"/>
              <a:t>‹#›</a:t>
            </a:fld>
            <a:endParaRPr lang="en-GB"/>
          </a:p>
        </p:txBody>
      </p:sp>
    </p:spTree>
    <p:extLst>
      <p:ext uri="{BB962C8B-B14F-4D97-AF65-F5344CB8AC3E}">
        <p14:creationId xmlns:p14="http://schemas.microsoft.com/office/powerpoint/2010/main" val="30739550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dirty="0"/>
              <a:t>CLICK TO EDIT MASTER TITLE STYLE</a:t>
            </a:r>
            <a:endParaRPr lang="en-GB"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0BF1C74-8988-4966-9B83-8A731B82A861}" type="datetimeFigureOut">
              <a:rPr lang="en-GB" smtClean="0"/>
              <a:t>06/08/2019</a:t>
            </a:fld>
            <a:endParaRPr lang="en-GB"/>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423406-C1A4-4CDE-8A3C-D0C0A2898131}" type="slidenum">
              <a:rPr lang="en-GB" smtClean="0"/>
              <a:t>‹#›</a:t>
            </a:fld>
            <a:endParaRPr lang="en-GB"/>
          </a:p>
        </p:txBody>
      </p:sp>
    </p:spTree>
    <p:extLst>
      <p:ext uri="{BB962C8B-B14F-4D97-AF65-F5344CB8AC3E}">
        <p14:creationId xmlns:p14="http://schemas.microsoft.com/office/powerpoint/2010/main" val="2152580912"/>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xStyles>
    <p:titleStyle>
      <a:lvl1pPr algn="l" defTabSz="914400" rtl="0" eaLnBrk="1" latinLnBrk="0" hangingPunct="1">
        <a:lnSpc>
          <a:spcPct val="90000"/>
        </a:lnSpc>
        <a:spcBef>
          <a:spcPct val="0"/>
        </a:spcBef>
        <a:buNone/>
        <a:defRPr sz="4400" kern="1200">
          <a:solidFill>
            <a:srgbClr val="EE5859"/>
          </a:solidFill>
          <a:latin typeface="Trade Gothic LT Std" panose="00000500000000000000"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Narrow" panose="020B060602020203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Narrow" panose="020B060602020203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Narrow" panose="020B060602020203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Narrow" panose="020B060602020203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Narrow" panose="020B0606020202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mailto:sa.east@syr.ngosafety.org" TargetMode="External"/><Relationship Id="rId2" Type="http://schemas.openxmlformats.org/officeDocument/2006/relationships/hyperlink" Target="mailto:sa.north@syr.ngosafety.org" TargetMode="External"/><Relationship Id="rId1" Type="http://schemas.openxmlformats.org/officeDocument/2006/relationships/slideLayout" Target="../slideLayouts/slideLayout2.xml"/><Relationship Id="rId4" Type="http://schemas.openxmlformats.org/officeDocument/2006/relationships/hyperlink" Target="mailto:sa.mobile@syr.ngosafety.org" TargetMode="Externa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6.tmp"/><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8.tmp"/><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9.tmp"/><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10.tmp"/><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1.tmp"/><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2.tmp"/><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5.tmp"/><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image" Target="../media/image17.tmp"/><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8.tmp"/><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19.tmp"/><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0.tmp"/><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1.tmp"/><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2" Type="http://schemas.openxmlformats.org/officeDocument/2006/relationships/image" Target="../media/image22.tmp"/><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23.tmp"/><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24.tmp"/><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25.tmp"/><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27.tmp"/><Relationship Id="rId2" Type="http://schemas.openxmlformats.org/officeDocument/2006/relationships/image" Target="../media/image26.tmp"/><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3" Type="http://schemas.openxmlformats.org/officeDocument/2006/relationships/image" Target="../media/image29.tmp"/><Relationship Id="rId2" Type="http://schemas.openxmlformats.org/officeDocument/2006/relationships/image" Target="../media/image28.tmp"/><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30.tmp"/><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31.tmp"/><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32.tmp"/><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2" Type="http://schemas.openxmlformats.org/officeDocument/2006/relationships/image" Target="../media/image33.tmp"/><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34.tmp"/><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chart" Target="../charts/chart7.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2" Type="http://schemas.openxmlformats.org/officeDocument/2006/relationships/image" Target="../media/image35.tmp"/><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36.tmp"/><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37.tmp"/><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38.tmp"/><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chart" Target="../charts/chart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03200" y="2460695"/>
            <a:ext cx="8131175" cy="1538883"/>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6600" i="0" u="none" strike="noStrike" kern="0" cap="none" spc="0" normalizeH="0" baseline="0" noProof="0" dirty="0">
                <a:ln>
                  <a:noFill/>
                </a:ln>
                <a:solidFill>
                  <a:srgbClr val="EE5859"/>
                </a:solidFill>
                <a:effectLst/>
                <a:uLnTx/>
                <a:uFillTx/>
                <a:latin typeface="Arial" panose="020B0604020202020204" pitchFamily="34" charset="0"/>
                <a:ea typeface="ＭＳ Ｐゴシック"/>
                <a:cs typeface="Arial" panose="020B0604020202020204" pitchFamily="34" charset="0"/>
              </a:rPr>
              <a:t>MENBIJ</a:t>
            </a:r>
            <a:r>
              <a:rPr kumimoji="0" lang="en-US" sz="6600" i="0" u="none" strike="noStrike" kern="0" cap="none" spc="0" normalizeH="0" noProof="0" dirty="0">
                <a:ln>
                  <a:noFill/>
                </a:ln>
                <a:solidFill>
                  <a:srgbClr val="EE5859"/>
                </a:solidFill>
                <a:effectLst/>
                <a:uLnTx/>
                <a:uFillTx/>
                <a:latin typeface="Arial" panose="020B0604020202020204" pitchFamily="34" charset="0"/>
                <a:ea typeface="ＭＳ Ｐゴシック"/>
                <a:cs typeface="Arial" panose="020B0604020202020204" pitchFamily="34" charset="0"/>
              </a:rPr>
              <a:t> DISTRICT</a:t>
            </a:r>
            <a:endParaRPr kumimoji="0" lang="en-US" sz="6600" i="0" u="none" strike="noStrike" kern="0" cap="none" spc="0" normalizeH="0" baseline="0" noProof="0" dirty="0">
              <a:ln>
                <a:noFill/>
              </a:ln>
              <a:solidFill>
                <a:srgbClr val="EE5859"/>
              </a:solidFill>
              <a:effectLst/>
              <a:uLnTx/>
              <a:uFillTx/>
              <a:latin typeface="Arial" panose="020B0604020202020204" pitchFamily="34" charset="0"/>
              <a:ea typeface="ＭＳ Ｐゴシック"/>
              <a:cs typeface="Arial" panose="020B0604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r>
              <a:rPr lang="en-US" sz="2800" kern="0" noProof="0" dirty="0">
                <a:solidFill>
                  <a:schemeClr val="tx2"/>
                </a:solidFill>
                <a:latin typeface="Arial Narrow"/>
                <a:ea typeface="ＭＳ Ｐゴシック"/>
                <a:cs typeface="+mj-cs"/>
              </a:rPr>
              <a:t>Situation Overview and Gap Analysis Workshop</a:t>
            </a:r>
            <a:endParaRPr kumimoji="0" lang="en-US" sz="1050" i="0" u="none" strike="noStrike" kern="0" cap="none" spc="0" normalizeH="0" baseline="0" noProof="0" dirty="0">
              <a:ln>
                <a:noFill/>
              </a:ln>
              <a:solidFill>
                <a:schemeClr val="tx2"/>
              </a:solidFill>
              <a:effectLst/>
              <a:uLnTx/>
              <a:uFillTx/>
            </a:endParaRPr>
          </a:p>
        </p:txBody>
      </p:sp>
    </p:spTree>
    <p:extLst>
      <p:ext uri="{BB962C8B-B14F-4D97-AF65-F5344CB8AC3E}">
        <p14:creationId xmlns:p14="http://schemas.microsoft.com/office/powerpoint/2010/main" val="2277752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D264B50-B6DF-4950-922B-BCD21768CA5D}"/>
              </a:ext>
            </a:extLst>
          </p:cNvPr>
          <p:cNvSpPr txBox="1"/>
          <p:nvPr/>
        </p:nvSpPr>
        <p:spPr>
          <a:xfrm flipH="1">
            <a:off x="286744" y="2020773"/>
            <a:ext cx="2421832" cy="341632"/>
          </a:xfrm>
          <a:prstGeom prst="rect">
            <a:avLst/>
          </a:prstGeom>
          <a:noFill/>
        </p:spPr>
        <p:txBody>
          <a:bodyPr wrap="square" rtlCol="0">
            <a:spAutoFit/>
          </a:bodyPr>
          <a:lstStyle/>
          <a:p>
            <a:pPr>
              <a:lnSpc>
                <a:spcPct val="90000"/>
              </a:lnSpc>
            </a:pPr>
            <a:r>
              <a:rPr lang="en-GB" b="1" dirty="0">
                <a:solidFill>
                  <a:schemeClr val="accent1"/>
                </a:solidFill>
                <a:latin typeface="Arial Narrow" panose="020B0606020202030204" pitchFamily="34" charset="0"/>
              </a:rPr>
              <a:t>Questions?</a:t>
            </a:r>
          </a:p>
        </p:txBody>
      </p:sp>
      <p:grpSp>
        <p:nvGrpSpPr>
          <p:cNvPr id="3" name="Group 11">
            <a:extLst>
              <a:ext uri="{FF2B5EF4-FFF2-40B4-BE49-F238E27FC236}">
                <a16:creationId xmlns:a16="http://schemas.microsoft.com/office/drawing/2014/main" id="{6E22C695-968D-45C3-A5B2-7EE3654DFEC3}"/>
              </a:ext>
            </a:extLst>
          </p:cNvPr>
          <p:cNvGrpSpPr>
            <a:grpSpLocks/>
          </p:cNvGrpSpPr>
          <p:nvPr/>
        </p:nvGrpSpPr>
        <p:grpSpPr bwMode="auto">
          <a:xfrm>
            <a:off x="397567" y="2657675"/>
            <a:ext cx="7970979" cy="1450409"/>
            <a:chOff x="106759934" y="107695439"/>
            <a:chExt cx="3003471" cy="2604344"/>
          </a:xfrm>
        </p:grpSpPr>
        <p:grpSp>
          <p:nvGrpSpPr>
            <p:cNvPr id="4" name="Group 12">
              <a:extLst>
                <a:ext uri="{FF2B5EF4-FFF2-40B4-BE49-F238E27FC236}">
                  <a16:creationId xmlns:a16="http://schemas.microsoft.com/office/drawing/2014/main" id="{72A25AA4-E498-4C2E-9B19-B6FBA5ED5635}"/>
                </a:ext>
              </a:extLst>
            </p:cNvPr>
            <p:cNvGrpSpPr>
              <a:grpSpLocks/>
            </p:cNvGrpSpPr>
            <p:nvPr/>
          </p:nvGrpSpPr>
          <p:grpSpPr bwMode="auto">
            <a:xfrm>
              <a:off x="106759934" y="107695439"/>
              <a:ext cx="3003471" cy="2604340"/>
              <a:chOff x="106759934" y="107858991"/>
              <a:chExt cx="3003471" cy="2604340"/>
            </a:xfrm>
          </p:grpSpPr>
          <p:sp>
            <p:nvSpPr>
              <p:cNvPr id="6" name="Control 13">
                <a:extLst>
                  <a:ext uri="{FF2B5EF4-FFF2-40B4-BE49-F238E27FC236}">
                    <a16:creationId xmlns:a16="http://schemas.microsoft.com/office/drawing/2014/main" id="{D42330EC-D9D5-4AC4-A5B2-7DF41E0A4525}"/>
                  </a:ext>
                </a:extLst>
              </p:cNvPr>
              <p:cNvSpPr>
                <a:spLocks noChangeArrowheads="1" noChangeShapeType="1"/>
              </p:cNvSpPr>
              <p:nvPr/>
            </p:nvSpPr>
            <p:spPr bwMode="auto">
              <a:xfrm>
                <a:off x="106765381" y="107858998"/>
                <a:ext cx="2998024" cy="2604333"/>
              </a:xfrm>
              <a:prstGeom prst="rect">
                <a:avLst/>
              </a:prstGeom>
              <a:noFill/>
              <a:ln>
                <a:noFill/>
              </a:ln>
              <a:effectLst/>
              <a:extLst>
                <a:ext uri="{91240B29-F687-4F45-9708-019B960494DF}">
                  <a14:hiddenLine xmlns:a14="http://schemas.microsoft.com/office/drawing/2010/main" w="25400" algn="ctr">
                    <a:no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0" tIns="0" rIns="0" bIns="0" numCol="1" anchor="t" anchorCtr="0" compatLnSpc="1">
                <a:prstTxWarp prst="textNoShape">
                  <a:avLst/>
                </a:prstTxWarp>
              </a:bodyPr>
              <a:lstStyle/>
              <a:p>
                <a:pPr algn="ctr" defTabSz="665648" eaLnBrk="0" fontAlgn="base" hangingPunct="0">
                  <a:spcBef>
                    <a:spcPct val="0"/>
                  </a:spcBef>
                  <a:spcAft>
                    <a:spcPct val="0"/>
                  </a:spcAft>
                  <a:defRPr/>
                </a:pPr>
                <a:r>
                  <a:rPr lang="en-GB" altLang="en-US" sz="1165" b="1" dirty="0">
                    <a:solidFill>
                      <a:srgbClr val="595959"/>
                    </a:solidFill>
                    <a:latin typeface="Arial Black" panose="020B0A04020102020204" pitchFamily="34" charset="0"/>
                  </a:rPr>
                  <a:t>Advisory Team</a:t>
                </a:r>
              </a:p>
              <a:p>
                <a:pPr algn="ctr" defTabSz="665648" eaLnBrk="0" fontAlgn="base" hangingPunct="0">
                  <a:spcBef>
                    <a:spcPct val="0"/>
                  </a:spcBef>
                  <a:spcAft>
                    <a:spcPct val="0"/>
                  </a:spcAft>
                  <a:defRPr/>
                </a:pPr>
                <a:endParaRPr lang="en-GB" altLang="en-US" sz="1165" b="1" dirty="0">
                  <a:solidFill>
                    <a:srgbClr val="595959"/>
                  </a:solidFill>
                  <a:latin typeface="Arial Black" panose="020B0A04020102020204" pitchFamily="34" charset="0"/>
                  <a:cs typeface="Tahoma" panose="020B0604030504040204" pitchFamily="34" charset="0"/>
                </a:endParaRPr>
              </a:p>
              <a:p>
                <a:pPr algn="ctr" defTabSz="665648" eaLnBrk="0" fontAlgn="base" hangingPunct="0">
                  <a:spcBef>
                    <a:spcPct val="0"/>
                  </a:spcBef>
                  <a:spcAft>
                    <a:spcPct val="0"/>
                  </a:spcAft>
                  <a:defRPr/>
                </a:pPr>
                <a:r>
                  <a:rPr lang="en-GB" altLang="en-US" sz="900" b="1" dirty="0">
                    <a:solidFill>
                      <a:srgbClr val="595959"/>
                    </a:solidFill>
                    <a:latin typeface="Arial Black" panose="020B0A04020102020204" pitchFamily="34" charset="0"/>
                  </a:rPr>
                  <a:t>North Safety Advisor – </a:t>
                </a:r>
                <a:r>
                  <a:rPr lang="en-GB" altLang="en-US" sz="900" b="1" dirty="0" err="1">
                    <a:solidFill>
                      <a:srgbClr val="595959"/>
                    </a:solidFill>
                    <a:latin typeface="Arial Black" panose="020B0A04020102020204" pitchFamily="34" charset="0"/>
                  </a:rPr>
                  <a:t>Maiwand</a:t>
                </a:r>
                <a:r>
                  <a:rPr lang="en-GB" altLang="en-US" sz="900" b="1" dirty="0">
                    <a:solidFill>
                      <a:srgbClr val="595959"/>
                    </a:solidFill>
                    <a:latin typeface="Arial Black" panose="020B0A04020102020204" pitchFamily="34" charset="0"/>
                  </a:rPr>
                  <a:t> </a:t>
                </a:r>
                <a:r>
                  <a:rPr lang="en-GB" altLang="en-US" sz="900" b="1" dirty="0" err="1">
                    <a:solidFill>
                      <a:srgbClr val="595959"/>
                    </a:solidFill>
                    <a:latin typeface="Arial Black" panose="020B0A04020102020204" pitchFamily="34" charset="0"/>
                  </a:rPr>
                  <a:t>Halaimzai</a:t>
                </a:r>
                <a:r>
                  <a:rPr lang="en-GB" altLang="en-US" sz="764" b="1" dirty="0">
                    <a:solidFill>
                      <a:srgbClr val="262626"/>
                    </a:solidFill>
                    <a:latin typeface="Calibri Light" panose="020F0302020204030204" pitchFamily="34" charset="0"/>
                  </a:rPr>
                  <a:t/>
                </a:r>
                <a:br>
                  <a:rPr lang="en-GB" altLang="en-US" sz="764" b="1" dirty="0">
                    <a:solidFill>
                      <a:srgbClr val="262626"/>
                    </a:solidFill>
                    <a:latin typeface="Calibri Light" panose="020F0302020204030204" pitchFamily="34" charset="0"/>
                  </a:rPr>
                </a:br>
                <a:r>
                  <a:rPr lang="en-GB" altLang="en-US" sz="825" dirty="0">
                    <a:solidFill>
                      <a:srgbClr val="262626"/>
                    </a:solidFill>
                    <a:latin typeface="Calibri Light" panose="020F0302020204030204" pitchFamily="34" charset="0"/>
                  </a:rPr>
                  <a:t>+90 537 445 1187| Skype: </a:t>
                </a:r>
                <a:r>
                  <a:rPr lang="en-GB" altLang="en-US" sz="825" dirty="0" err="1">
                    <a:solidFill>
                      <a:srgbClr val="262626"/>
                    </a:solidFill>
                    <a:latin typeface="Calibri Light" panose="020F0302020204030204" pitchFamily="34" charset="0"/>
                  </a:rPr>
                  <a:t>inso.syr.north</a:t>
                </a:r>
                <a:r>
                  <a:rPr lang="en-GB" altLang="en-US" sz="825" dirty="0">
                    <a:solidFill>
                      <a:srgbClr val="262626"/>
                    </a:solidFill>
                    <a:latin typeface="Calibri Light" panose="020F0302020204030204" pitchFamily="34" charset="0"/>
                  </a:rPr>
                  <a:t> | email: </a:t>
                </a:r>
                <a:r>
                  <a:rPr lang="en-US" altLang="en-US" sz="825" dirty="0">
                    <a:solidFill>
                      <a:srgbClr val="3F3F3F"/>
                    </a:solidFill>
                    <a:latin typeface="Calibri Light" panose="020F0302020204030204" pitchFamily="34" charset="0"/>
                    <a:hlinkClick r:id="rId2"/>
                  </a:rPr>
                  <a:t>sa.north@syr.ngosafety.org</a:t>
                </a:r>
                <a:r>
                  <a:rPr lang="en-US" altLang="en-US" sz="825" dirty="0">
                    <a:solidFill>
                      <a:srgbClr val="3F3F3F"/>
                    </a:solidFill>
                    <a:latin typeface="Calibri Light" panose="020F0302020204030204" pitchFamily="34" charset="0"/>
                  </a:rPr>
                  <a:t>   </a:t>
                </a:r>
              </a:p>
              <a:p>
                <a:pPr algn="ctr" defTabSz="665648" eaLnBrk="0" fontAlgn="base" hangingPunct="0">
                  <a:spcBef>
                    <a:spcPct val="0"/>
                  </a:spcBef>
                  <a:spcAft>
                    <a:spcPct val="0"/>
                  </a:spcAft>
                  <a:defRPr/>
                </a:pPr>
                <a:endParaRPr lang="en-GB" altLang="en-US" sz="750" dirty="0">
                  <a:solidFill>
                    <a:srgbClr val="262626"/>
                  </a:solidFill>
                  <a:latin typeface="Calibri Light" panose="020F0302020204030204" pitchFamily="34" charset="0"/>
                </a:endParaRPr>
              </a:p>
              <a:p>
                <a:pPr algn="ctr" defTabSz="665648" eaLnBrk="0" fontAlgn="base" hangingPunct="0">
                  <a:spcBef>
                    <a:spcPct val="0"/>
                  </a:spcBef>
                  <a:spcAft>
                    <a:spcPct val="0"/>
                  </a:spcAft>
                  <a:defRPr/>
                </a:pPr>
                <a:r>
                  <a:rPr lang="en-GB" altLang="en-US" sz="900" b="1" dirty="0">
                    <a:solidFill>
                      <a:srgbClr val="595959"/>
                    </a:solidFill>
                    <a:latin typeface="Arial Black" panose="020B0A04020102020204" pitchFamily="34" charset="0"/>
                  </a:rPr>
                  <a:t>East Safety Advisor – Mahaut de Talhouet</a:t>
                </a:r>
                <a:r>
                  <a:rPr lang="en-GB" altLang="en-US" sz="750" b="1" dirty="0">
                    <a:solidFill>
                      <a:srgbClr val="262626"/>
                    </a:solidFill>
                    <a:latin typeface="Calibri Light" panose="020F0302020204030204" pitchFamily="34" charset="0"/>
                  </a:rPr>
                  <a:t/>
                </a:r>
                <a:br>
                  <a:rPr lang="en-GB" altLang="en-US" sz="750" b="1" dirty="0">
                    <a:solidFill>
                      <a:srgbClr val="262626"/>
                    </a:solidFill>
                    <a:latin typeface="Calibri Light" panose="020F0302020204030204" pitchFamily="34" charset="0"/>
                  </a:rPr>
                </a:br>
                <a:r>
                  <a:rPr lang="en-GB" altLang="en-US" sz="825" dirty="0">
                    <a:solidFill>
                      <a:srgbClr val="262626"/>
                    </a:solidFill>
                    <a:latin typeface="Calibri Light" panose="020F0302020204030204" pitchFamily="34" charset="0"/>
                  </a:rPr>
                  <a:t>+963 998 9080 96 | +90 534 885 1536 | +964 751 520 8056 | Skype: </a:t>
                </a:r>
                <a:r>
                  <a:rPr lang="en-GB" altLang="en-US" sz="825" dirty="0" err="1">
                    <a:solidFill>
                      <a:srgbClr val="262626"/>
                    </a:solidFill>
                    <a:latin typeface="Calibri Light" panose="020F0302020204030204" pitchFamily="34" charset="0"/>
                  </a:rPr>
                  <a:t>inso.syr.east</a:t>
                </a:r>
                <a:r>
                  <a:rPr lang="en-GB" altLang="en-US" sz="825" dirty="0">
                    <a:solidFill>
                      <a:srgbClr val="262626"/>
                    </a:solidFill>
                    <a:latin typeface="Calibri Light" panose="020F0302020204030204" pitchFamily="34" charset="0"/>
                  </a:rPr>
                  <a:t> | email: </a:t>
                </a:r>
                <a:r>
                  <a:rPr lang="en-US" altLang="en-US" sz="825" dirty="0">
                    <a:solidFill>
                      <a:srgbClr val="3F3F3F"/>
                    </a:solidFill>
                    <a:latin typeface="Calibri Light" panose="020F0302020204030204" pitchFamily="34" charset="0"/>
                    <a:hlinkClick r:id="rId3"/>
                  </a:rPr>
                  <a:t>sa.east@syr.ngosafety.org</a:t>
                </a:r>
                <a:r>
                  <a:rPr lang="en-GB" altLang="en-US" sz="825" dirty="0">
                    <a:solidFill>
                      <a:srgbClr val="262626"/>
                    </a:solidFill>
                    <a:latin typeface="Calibri Light" panose="020F0302020204030204" pitchFamily="34" charset="0"/>
                  </a:rPr>
                  <a:t>  </a:t>
                </a:r>
              </a:p>
              <a:p>
                <a:pPr algn="ctr" defTabSz="665648" eaLnBrk="0" fontAlgn="base" hangingPunct="0">
                  <a:spcBef>
                    <a:spcPct val="0"/>
                  </a:spcBef>
                  <a:spcAft>
                    <a:spcPct val="0"/>
                  </a:spcAft>
                  <a:defRPr/>
                </a:pPr>
                <a:endParaRPr lang="en-GB" altLang="en-US" sz="728" dirty="0">
                  <a:solidFill>
                    <a:srgbClr val="3F3F3F"/>
                  </a:solidFill>
                  <a:latin typeface="Calibri Light" panose="020F0302020204030204" pitchFamily="34" charset="0"/>
                  <a:cs typeface="Calibri Light" panose="020F0302020204030204" pitchFamily="34" charset="0"/>
                </a:endParaRPr>
              </a:p>
              <a:p>
                <a:pPr algn="ctr" defTabSz="665648" eaLnBrk="0" fontAlgn="base" hangingPunct="0">
                  <a:spcBef>
                    <a:spcPct val="0"/>
                  </a:spcBef>
                  <a:spcAft>
                    <a:spcPct val="0"/>
                  </a:spcAft>
                  <a:defRPr/>
                </a:pPr>
                <a:r>
                  <a:rPr lang="en-GB" altLang="en-US" sz="764" b="1" dirty="0">
                    <a:solidFill>
                      <a:srgbClr val="595959"/>
                    </a:solidFill>
                    <a:latin typeface="Arial Black" panose="020B0A04020102020204" pitchFamily="34" charset="0"/>
                  </a:rPr>
                  <a:t> </a:t>
                </a:r>
                <a:r>
                  <a:rPr lang="en-GB" altLang="en-US" sz="900" b="1" dirty="0">
                    <a:solidFill>
                      <a:srgbClr val="595959"/>
                    </a:solidFill>
                    <a:latin typeface="Arial Black" panose="020B0A04020102020204" pitchFamily="34" charset="0"/>
                  </a:rPr>
                  <a:t>Mobile Safety Advisor – Greg Beattie</a:t>
                </a:r>
              </a:p>
              <a:p>
                <a:pPr algn="ctr" defTabSz="665648" eaLnBrk="0" fontAlgn="base" hangingPunct="0">
                  <a:spcBef>
                    <a:spcPct val="0"/>
                  </a:spcBef>
                  <a:spcAft>
                    <a:spcPct val="0"/>
                  </a:spcAft>
                  <a:defRPr/>
                </a:pPr>
                <a:r>
                  <a:rPr lang="en-GB" altLang="en-US" sz="825" dirty="0">
                    <a:solidFill>
                      <a:srgbClr val="262626"/>
                    </a:solidFill>
                    <a:latin typeface="Calibri Light" panose="020F0302020204030204" pitchFamily="34" charset="0"/>
                  </a:rPr>
                  <a:t>+961 71 878 348 | +962 799 457 842 | Skype: </a:t>
                </a:r>
                <a:r>
                  <a:rPr lang="en-GB" altLang="en-US" sz="825" dirty="0" err="1">
                    <a:solidFill>
                      <a:srgbClr val="262626"/>
                    </a:solidFill>
                    <a:latin typeface="Calibri Light" panose="020F0302020204030204" pitchFamily="34" charset="0"/>
                  </a:rPr>
                  <a:t>inso.syr.mobile</a:t>
                </a:r>
                <a:r>
                  <a:rPr lang="en-GB" altLang="en-US" sz="825" dirty="0">
                    <a:solidFill>
                      <a:srgbClr val="262626"/>
                    </a:solidFill>
                    <a:latin typeface="Calibri Light" panose="020F0302020204030204" pitchFamily="34" charset="0"/>
                  </a:rPr>
                  <a:t> | email: </a:t>
                </a:r>
                <a:r>
                  <a:rPr lang="en-US" altLang="en-US" sz="825" dirty="0">
                    <a:solidFill>
                      <a:srgbClr val="3F3F3F"/>
                    </a:solidFill>
                    <a:latin typeface="Calibri Light" panose="020F0302020204030204" pitchFamily="34" charset="0"/>
                    <a:hlinkClick r:id="rId4"/>
                  </a:rPr>
                  <a:t>sa.mobile@syr.ngosafety.org</a:t>
                </a:r>
                <a:r>
                  <a:rPr lang="en-US" altLang="en-US" sz="825" dirty="0">
                    <a:solidFill>
                      <a:srgbClr val="3F3F3F"/>
                    </a:solidFill>
                    <a:latin typeface="Calibri Light" panose="020F0302020204030204" pitchFamily="34" charset="0"/>
                  </a:rPr>
                  <a:t> </a:t>
                </a:r>
                <a:r>
                  <a:rPr lang="en-GB" altLang="en-US" sz="825" dirty="0">
                    <a:solidFill>
                      <a:srgbClr val="262626"/>
                    </a:solidFill>
                    <a:latin typeface="Calibri Light" panose="020F0302020204030204" pitchFamily="34" charset="0"/>
                  </a:rPr>
                  <a:t> </a:t>
                </a:r>
              </a:p>
              <a:p>
                <a:pPr algn="ctr" defTabSz="665648" eaLnBrk="0" fontAlgn="base" hangingPunct="0">
                  <a:spcBef>
                    <a:spcPct val="0"/>
                  </a:spcBef>
                  <a:spcAft>
                    <a:spcPct val="0"/>
                  </a:spcAft>
                  <a:defRPr/>
                </a:pPr>
                <a:endParaRPr lang="en-GB" altLang="en-US" sz="825" dirty="0">
                  <a:solidFill>
                    <a:srgbClr val="3F3F3F"/>
                  </a:solidFill>
                  <a:latin typeface="Calibri Light" panose="020F0302020204030204" pitchFamily="34" charset="0"/>
                </a:endParaRPr>
              </a:p>
            </p:txBody>
          </p:sp>
          <p:cxnSp>
            <p:nvCxnSpPr>
              <p:cNvPr id="7" name="AutoShape 14">
                <a:extLst>
                  <a:ext uri="{FF2B5EF4-FFF2-40B4-BE49-F238E27FC236}">
                    <a16:creationId xmlns:a16="http://schemas.microsoft.com/office/drawing/2014/main" id="{3D7C686B-1754-412B-B25F-A114D4850119}"/>
                  </a:ext>
                </a:extLst>
              </p:cNvPr>
              <p:cNvCxnSpPr>
                <a:cxnSpLocks noChangeShapeType="1"/>
              </p:cNvCxnSpPr>
              <p:nvPr/>
            </p:nvCxnSpPr>
            <p:spPr bwMode="auto">
              <a:xfrm>
                <a:off x="106759934" y="107858991"/>
                <a:ext cx="2893510" cy="0"/>
              </a:xfrm>
              <a:prstGeom prst="straightConnector1">
                <a:avLst/>
              </a:prstGeom>
              <a:noFill/>
              <a:ln w="3175" algn="ctr">
                <a:solidFill>
                  <a:srgbClr val="59595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000000"/>
                      </a:outerShdw>
                    </a:effectLst>
                  </a14:hiddenEffects>
                </a:ext>
              </a:extLst>
            </p:spPr>
          </p:cxnSp>
          <p:cxnSp>
            <p:nvCxnSpPr>
              <p:cNvPr id="8" name="AutoShape 15">
                <a:extLst>
                  <a:ext uri="{FF2B5EF4-FFF2-40B4-BE49-F238E27FC236}">
                    <a16:creationId xmlns:a16="http://schemas.microsoft.com/office/drawing/2014/main" id="{A546EE7D-9763-4DB6-A66F-C77A6E6E6179}"/>
                  </a:ext>
                </a:extLst>
              </p:cNvPr>
              <p:cNvCxnSpPr>
                <a:cxnSpLocks noChangeShapeType="1"/>
              </p:cNvCxnSpPr>
              <p:nvPr/>
            </p:nvCxnSpPr>
            <p:spPr bwMode="auto">
              <a:xfrm>
                <a:off x="106775683" y="108307614"/>
                <a:ext cx="2882912" cy="0"/>
              </a:xfrm>
              <a:prstGeom prst="straightConnector1">
                <a:avLst/>
              </a:prstGeom>
              <a:noFill/>
              <a:ln w="3175" algn="ctr">
                <a:solidFill>
                  <a:srgbClr val="59595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000000"/>
                      </a:outerShdw>
                    </a:effectLst>
                  </a14:hiddenEffects>
                </a:ext>
              </a:extLst>
            </p:spPr>
          </p:cxnSp>
        </p:grpSp>
        <p:cxnSp>
          <p:nvCxnSpPr>
            <p:cNvPr id="5" name="AutoShape 16">
              <a:extLst>
                <a:ext uri="{FF2B5EF4-FFF2-40B4-BE49-F238E27FC236}">
                  <a16:creationId xmlns:a16="http://schemas.microsoft.com/office/drawing/2014/main" id="{16080725-8FFB-44EB-9894-F828D4686185}"/>
                </a:ext>
              </a:extLst>
            </p:cNvPr>
            <p:cNvCxnSpPr>
              <a:cxnSpLocks noChangeShapeType="1"/>
            </p:cNvCxnSpPr>
            <p:nvPr/>
          </p:nvCxnSpPr>
          <p:spPr bwMode="auto">
            <a:xfrm>
              <a:off x="106770532" y="110299783"/>
              <a:ext cx="2888063" cy="0"/>
            </a:xfrm>
            <a:prstGeom prst="straightConnector1">
              <a:avLst/>
            </a:prstGeom>
            <a:noFill/>
            <a:ln w="3175" algn="ctr">
              <a:solidFill>
                <a:srgbClr val="59595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000000"/>
                    </a:outerShdw>
                  </a:effectLst>
                </a14:hiddenEffects>
              </a:ext>
            </a:extLst>
          </p:spPr>
        </p:cxnSp>
      </p:grpSp>
    </p:spTree>
    <p:extLst>
      <p:ext uri="{BB962C8B-B14F-4D97-AF65-F5344CB8AC3E}">
        <p14:creationId xmlns:p14="http://schemas.microsoft.com/office/powerpoint/2010/main" val="2495284356"/>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90B11F-91CA-45E7-ADD1-5B602BF8DBE2}"/>
              </a:ext>
            </a:extLst>
          </p:cNvPr>
          <p:cNvSpPr>
            <a:spLocks noGrp="1"/>
          </p:cNvSpPr>
          <p:nvPr>
            <p:ph type="title"/>
          </p:nvPr>
        </p:nvSpPr>
        <p:spPr>
          <a:xfrm>
            <a:off x="273950" y="1689642"/>
            <a:ext cx="7905572" cy="3465162"/>
          </a:xfrm>
        </p:spPr>
        <p:txBody>
          <a:bodyPr anchor="ctr">
            <a:normAutofit/>
          </a:bodyPr>
          <a:lstStyle/>
          <a:p>
            <a:r>
              <a:rPr lang="en-US" sz="5200" dirty="0">
                <a:latin typeface="Arial" panose="020B0604020202020204" pitchFamily="34" charset="0"/>
                <a:cs typeface="Arial" panose="020B0604020202020204" pitchFamily="34" charset="0"/>
              </a:rPr>
              <a:t>Methodology and Population Figures</a:t>
            </a:r>
            <a:endParaRPr lang="en-GB" sz="5200" b="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2543240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57525" y="947466"/>
            <a:ext cx="5258395" cy="5910534"/>
          </a:xfrm>
          <a:prstGeom prst="rect">
            <a:avLst/>
          </a:prstGeom>
        </p:spPr>
      </p:pic>
      <p:sp>
        <p:nvSpPr>
          <p:cNvPr id="7" name="TextBox 6"/>
          <p:cNvSpPr txBox="1"/>
          <p:nvPr/>
        </p:nvSpPr>
        <p:spPr>
          <a:xfrm>
            <a:off x="3972689" y="639689"/>
            <a:ext cx="4333705" cy="307777"/>
          </a:xfrm>
          <a:prstGeom prst="rect">
            <a:avLst/>
          </a:prstGeom>
          <a:noFill/>
        </p:spPr>
        <p:txBody>
          <a:bodyPr wrap="square" rtlCol="0">
            <a:spAutoFit/>
          </a:bodyPr>
          <a:lstStyle/>
          <a:p>
            <a:pPr algn="r"/>
            <a:r>
              <a:rPr lang="en-US" sz="1400" dirty="0">
                <a:solidFill>
                  <a:srgbClr val="EE5859"/>
                </a:solidFill>
                <a:latin typeface="Arial" panose="020B0604020202020204" pitchFamily="34" charset="0"/>
                <a:cs typeface="Arial" panose="020B0604020202020204" pitchFamily="34" charset="0"/>
              </a:rPr>
              <a:t>MENBIJ DISTRICT AREA OF ASSESSMENT</a:t>
            </a:r>
            <a:endParaRPr lang="en-GB" sz="1400" dirty="0">
              <a:solidFill>
                <a:srgbClr val="EE5859"/>
              </a:solidFill>
              <a:latin typeface="Arial" panose="020B0604020202020204" pitchFamily="34" charset="0"/>
              <a:cs typeface="Arial" panose="020B0604020202020204" pitchFamily="34" charset="0"/>
            </a:endParaRPr>
          </a:p>
        </p:txBody>
      </p:sp>
      <p:sp>
        <p:nvSpPr>
          <p:cNvPr id="5" name="Content Placeholder 6">
            <a:extLst>
              <a:ext uri="{FF2B5EF4-FFF2-40B4-BE49-F238E27FC236}">
                <a16:creationId xmlns:a16="http://schemas.microsoft.com/office/drawing/2014/main" id="{FF33D6A8-D595-4B23-89F6-D6B33DD84245}"/>
              </a:ext>
            </a:extLst>
          </p:cNvPr>
          <p:cNvSpPr>
            <a:spLocks noGrp="1"/>
          </p:cNvSpPr>
          <p:nvPr>
            <p:ph idx="1"/>
          </p:nvPr>
        </p:nvSpPr>
        <p:spPr>
          <a:xfrm>
            <a:off x="234194" y="947466"/>
            <a:ext cx="2648965" cy="5369358"/>
          </a:xfrm>
        </p:spPr>
        <p:txBody>
          <a:bodyPr>
            <a:noAutofit/>
          </a:bodyPr>
          <a:lstStyle/>
          <a:p>
            <a:pPr algn="just">
              <a:lnSpc>
                <a:spcPct val="130000"/>
              </a:lnSpc>
              <a:spcBef>
                <a:spcPts val="1200"/>
              </a:spcBef>
              <a:spcAft>
                <a:spcPts val="1200"/>
              </a:spcAft>
            </a:pPr>
            <a:r>
              <a:rPr lang="en-US" sz="1400" dirty="0">
                <a:solidFill>
                  <a:schemeClr val="tx2"/>
                </a:solidFill>
              </a:rPr>
              <a:t>Data collection by HNAP - 9 to 29 April 2019 in 171 locations across three opposition-controlled sub-districts in </a:t>
            </a:r>
            <a:r>
              <a:rPr lang="en-US" sz="1400" dirty="0" err="1">
                <a:solidFill>
                  <a:schemeClr val="tx2"/>
                </a:solidFill>
              </a:rPr>
              <a:t>Menbij</a:t>
            </a:r>
            <a:r>
              <a:rPr lang="en-US" sz="1400" dirty="0">
                <a:solidFill>
                  <a:schemeClr val="tx2"/>
                </a:solidFill>
              </a:rPr>
              <a:t> district. REACH conducted analysis </a:t>
            </a:r>
            <a:r>
              <a:rPr lang="en-US" sz="1400" dirty="0" smtClean="0">
                <a:solidFill>
                  <a:schemeClr val="tx2"/>
                </a:solidFill>
              </a:rPr>
              <a:t>and undertook </a:t>
            </a:r>
            <a:r>
              <a:rPr lang="en-US" sz="1400" dirty="0">
                <a:solidFill>
                  <a:schemeClr val="tx2"/>
                </a:solidFill>
              </a:rPr>
              <a:t>reporting. </a:t>
            </a:r>
          </a:p>
          <a:p>
            <a:pPr algn="just">
              <a:lnSpc>
                <a:spcPct val="100000"/>
              </a:lnSpc>
              <a:spcBef>
                <a:spcPts val="1200"/>
              </a:spcBef>
              <a:spcAft>
                <a:spcPts val="1200"/>
              </a:spcAft>
            </a:pPr>
            <a:r>
              <a:rPr lang="en-US" sz="1400" dirty="0">
                <a:solidFill>
                  <a:schemeClr val="tx2"/>
                </a:solidFill>
              </a:rPr>
              <a:t>Data collected at </a:t>
            </a:r>
            <a:r>
              <a:rPr lang="en-US" sz="1400" dirty="0" err="1">
                <a:solidFill>
                  <a:schemeClr val="tx2"/>
                </a:solidFill>
              </a:rPr>
              <a:t>neighbourhood</a:t>
            </a:r>
            <a:r>
              <a:rPr lang="en-US" sz="1400" dirty="0">
                <a:solidFill>
                  <a:schemeClr val="tx2"/>
                </a:solidFill>
              </a:rPr>
              <a:t> level in all 16 </a:t>
            </a:r>
            <a:r>
              <a:rPr lang="en-US" sz="1400" dirty="0" err="1">
                <a:solidFill>
                  <a:schemeClr val="tx2"/>
                </a:solidFill>
              </a:rPr>
              <a:t>neighbourhoods</a:t>
            </a:r>
            <a:r>
              <a:rPr lang="en-US" sz="1400" dirty="0">
                <a:solidFill>
                  <a:schemeClr val="tx2"/>
                </a:solidFill>
              </a:rPr>
              <a:t> of </a:t>
            </a:r>
            <a:r>
              <a:rPr lang="en-US" sz="1400" dirty="0" err="1">
                <a:solidFill>
                  <a:schemeClr val="tx2"/>
                </a:solidFill>
              </a:rPr>
              <a:t>Menbij</a:t>
            </a:r>
            <a:r>
              <a:rPr lang="en-US" sz="1400" dirty="0">
                <a:solidFill>
                  <a:schemeClr val="tx2"/>
                </a:solidFill>
              </a:rPr>
              <a:t> city. Two KIs interviewed in each area, triangulated with other sources. </a:t>
            </a:r>
          </a:p>
          <a:p>
            <a:pPr algn="just">
              <a:lnSpc>
                <a:spcPct val="130000"/>
              </a:lnSpc>
              <a:spcBef>
                <a:spcPts val="1200"/>
              </a:spcBef>
              <a:spcAft>
                <a:spcPts val="1200"/>
              </a:spcAft>
            </a:pPr>
            <a:r>
              <a:rPr lang="en-US" sz="1400" dirty="0">
                <a:solidFill>
                  <a:schemeClr val="tx2"/>
                </a:solidFill>
              </a:rPr>
              <a:t>Response info for NGOs from NES Forum and for UN by OCHA.. </a:t>
            </a:r>
          </a:p>
          <a:p>
            <a:pPr algn="just">
              <a:lnSpc>
                <a:spcPct val="130000"/>
              </a:lnSpc>
              <a:spcBef>
                <a:spcPts val="1200"/>
              </a:spcBef>
              <a:spcAft>
                <a:spcPts val="1200"/>
              </a:spcAft>
            </a:pPr>
            <a:r>
              <a:rPr lang="en-GB" sz="1400" dirty="0">
                <a:solidFill>
                  <a:schemeClr val="tx2"/>
                </a:solidFill>
              </a:rPr>
              <a:t>KI methodology – indicative only </a:t>
            </a:r>
          </a:p>
        </p:txBody>
      </p:sp>
      <p:sp>
        <p:nvSpPr>
          <p:cNvPr id="2" name="Rectangle 1">
            <a:extLst>
              <a:ext uri="{FF2B5EF4-FFF2-40B4-BE49-F238E27FC236}">
                <a16:creationId xmlns:a16="http://schemas.microsoft.com/office/drawing/2014/main" id="{36B049E3-74E2-4204-A881-D55356468DC0}"/>
              </a:ext>
            </a:extLst>
          </p:cNvPr>
          <p:cNvSpPr/>
          <p:nvPr/>
        </p:nvSpPr>
        <p:spPr>
          <a:xfrm>
            <a:off x="314036" y="254971"/>
            <a:ext cx="5825505" cy="461665"/>
          </a:xfrm>
          <a:prstGeom prst="rect">
            <a:avLst/>
          </a:prstGeom>
        </p:spPr>
        <p:txBody>
          <a:bodyPr wrap="square">
            <a:spAutoFit/>
          </a:bodyPr>
          <a:lstStyle/>
          <a:p>
            <a:r>
              <a:rPr lang="en-GB" sz="2400" dirty="0" smtClean="0">
                <a:solidFill>
                  <a:schemeClr val="accent1"/>
                </a:solidFill>
                <a:latin typeface="Arial" panose="020B0604020202020204" pitchFamily="34" charset="0"/>
                <a:cs typeface="Arial" panose="020B0604020202020204" pitchFamily="34" charset="0"/>
              </a:rPr>
              <a:t>Methodology</a:t>
            </a:r>
            <a:endParaRPr lang="en-GB" sz="2400" dirty="0">
              <a:solidFill>
                <a:schemeClr val="accent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488099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5"/>
          <p:cNvSpPr>
            <a:spLocks noGrp="1"/>
          </p:cNvSpPr>
          <p:nvPr>
            <p:ph type="title"/>
          </p:nvPr>
        </p:nvSpPr>
        <p:spPr>
          <a:xfrm>
            <a:off x="322984" y="477348"/>
            <a:ext cx="7886700" cy="570980"/>
          </a:xfrm>
        </p:spPr>
        <p:txBody>
          <a:bodyPr>
            <a:normAutofit/>
          </a:bodyPr>
          <a:lstStyle/>
          <a:p>
            <a:r>
              <a:rPr lang="en-US" sz="2400" dirty="0" smtClean="0">
                <a:latin typeface="Arial" panose="020B0604020202020204" pitchFamily="34" charset="0"/>
                <a:cs typeface="Arial" panose="020B0604020202020204" pitchFamily="34" charset="0"/>
              </a:rPr>
              <a:t>Demographics</a:t>
            </a:r>
            <a:endParaRPr lang="en-GB" sz="2400" dirty="0">
              <a:latin typeface="Arial" panose="020B0604020202020204" pitchFamily="34" charset="0"/>
              <a:cs typeface="Arial" panose="020B0604020202020204" pitchFamily="34" charset="0"/>
            </a:endParaRPr>
          </a:p>
        </p:txBody>
      </p:sp>
      <p:sp>
        <p:nvSpPr>
          <p:cNvPr id="7" name="TextBox 6"/>
          <p:cNvSpPr txBox="1"/>
          <p:nvPr/>
        </p:nvSpPr>
        <p:spPr>
          <a:xfrm>
            <a:off x="364527" y="1173050"/>
            <a:ext cx="7845157" cy="338554"/>
          </a:xfrm>
          <a:prstGeom prst="rect">
            <a:avLst/>
          </a:prstGeom>
          <a:noFill/>
        </p:spPr>
        <p:txBody>
          <a:bodyPr wrap="square" rtlCol="0">
            <a:spAutoFit/>
          </a:bodyPr>
          <a:lstStyle/>
          <a:p>
            <a:r>
              <a:rPr lang="en-US" sz="1600" dirty="0" smtClean="0">
                <a:solidFill>
                  <a:schemeClr val="tx2"/>
                </a:solidFill>
                <a:latin typeface="Arial Narrow" panose="020B0606020202030204" pitchFamily="34" charset="0"/>
              </a:rPr>
              <a:t>Population figures for assessed communities in </a:t>
            </a:r>
            <a:r>
              <a:rPr lang="en-US" sz="1600" dirty="0">
                <a:solidFill>
                  <a:schemeClr val="tx2"/>
                </a:solidFill>
                <a:latin typeface="Arial Narrow" panose="020B0606020202030204" pitchFamily="34" charset="0"/>
              </a:rPr>
              <a:t>M</a:t>
            </a:r>
            <a:r>
              <a:rPr lang="en-US" sz="1600" dirty="0" smtClean="0">
                <a:solidFill>
                  <a:schemeClr val="tx2"/>
                </a:solidFill>
                <a:latin typeface="Arial Narrow" panose="020B0606020202030204" pitchFamily="34" charset="0"/>
              </a:rPr>
              <a:t>enbij district:</a:t>
            </a:r>
            <a:endParaRPr lang="en-US" sz="1600" dirty="0">
              <a:solidFill>
                <a:schemeClr val="tx2"/>
              </a:solidFill>
              <a:latin typeface="Arial Narrow" panose="020B0606020202030204" pitchFamily="34" charset="0"/>
            </a:endParaRPr>
          </a:p>
        </p:txBody>
      </p:sp>
      <p:pic>
        <p:nvPicPr>
          <p:cNvPr id="3" name="Picture 2"/>
          <p:cNvPicPr>
            <a:picLocks noChangeAspect="1"/>
          </p:cNvPicPr>
          <p:nvPr/>
        </p:nvPicPr>
        <p:blipFill>
          <a:blip r:embed="rId2"/>
          <a:stretch>
            <a:fillRect/>
          </a:stretch>
        </p:blipFill>
        <p:spPr>
          <a:xfrm>
            <a:off x="1874404" y="1685979"/>
            <a:ext cx="4305300" cy="3933825"/>
          </a:xfrm>
          <a:prstGeom prst="rect">
            <a:avLst/>
          </a:prstGeom>
        </p:spPr>
      </p:pic>
    </p:spTree>
    <p:extLst>
      <p:ext uri="{BB962C8B-B14F-4D97-AF65-F5344CB8AC3E}">
        <p14:creationId xmlns:p14="http://schemas.microsoft.com/office/powerpoint/2010/main" val="252686957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05437" y="1161798"/>
            <a:ext cx="4843146" cy="5600407"/>
          </a:xfrm>
          <a:prstGeom prst="rect">
            <a:avLst/>
          </a:prstGeom>
        </p:spPr>
      </p:pic>
      <p:sp>
        <p:nvSpPr>
          <p:cNvPr id="6" name="TextBox 5"/>
          <p:cNvSpPr txBox="1"/>
          <p:nvPr/>
        </p:nvSpPr>
        <p:spPr>
          <a:xfrm>
            <a:off x="263000" y="823244"/>
            <a:ext cx="7187416" cy="338554"/>
          </a:xfrm>
          <a:prstGeom prst="rect">
            <a:avLst/>
          </a:prstGeom>
          <a:noFill/>
        </p:spPr>
        <p:txBody>
          <a:bodyPr wrap="square" rtlCol="0">
            <a:spAutoFit/>
          </a:bodyPr>
          <a:lstStyle/>
          <a:p>
            <a:r>
              <a:rPr lang="en-US" sz="1600" dirty="0" smtClean="0">
                <a:solidFill>
                  <a:schemeClr val="tx2"/>
                </a:solidFill>
                <a:latin typeface="Arial Narrow" panose="020B0606020202030204" pitchFamily="34" charset="0"/>
              </a:rPr>
              <a:t>Population size and distribution in assessed communities:</a:t>
            </a:r>
          </a:p>
        </p:txBody>
      </p:sp>
      <p:sp>
        <p:nvSpPr>
          <p:cNvPr id="4" name="Title 5"/>
          <p:cNvSpPr>
            <a:spLocks noGrp="1"/>
          </p:cNvSpPr>
          <p:nvPr>
            <p:ph type="title"/>
          </p:nvPr>
        </p:nvSpPr>
        <p:spPr>
          <a:xfrm>
            <a:off x="257551" y="403332"/>
            <a:ext cx="7886700" cy="501984"/>
          </a:xfrm>
        </p:spPr>
        <p:txBody>
          <a:bodyPr>
            <a:normAutofit/>
          </a:bodyPr>
          <a:lstStyle/>
          <a:p>
            <a:r>
              <a:rPr lang="en-US" sz="2400" dirty="0" smtClean="0">
                <a:latin typeface="Arial" panose="020B0604020202020204" pitchFamily="34" charset="0"/>
                <a:cs typeface="Arial" panose="020B0604020202020204" pitchFamily="34" charset="0"/>
              </a:rPr>
              <a:t>Demographics</a:t>
            </a:r>
            <a:endParaRPr lang="en-GB"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4580834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90B11F-91CA-45E7-ADD1-5B602BF8DBE2}"/>
              </a:ext>
            </a:extLst>
          </p:cNvPr>
          <p:cNvSpPr>
            <a:spLocks noGrp="1"/>
          </p:cNvSpPr>
          <p:nvPr>
            <p:ph type="title"/>
          </p:nvPr>
        </p:nvSpPr>
        <p:spPr>
          <a:xfrm>
            <a:off x="273950" y="1689642"/>
            <a:ext cx="7905572" cy="3465162"/>
          </a:xfrm>
        </p:spPr>
        <p:txBody>
          <a:bodyPr anchor="ctr">
            <a:normAutofit/>
          </a:bodyPr>
          <a:lstStyle/>
          <a:p>
            <a:r>
              <a:rPr lang="en-US" sz="5200" dirty="0" smtClean="0">
                <a:latin typeface="Arial Narrow" panose="020B0606020202030204" pitchFamily="34" charset="0"/>
              </a:rPr>
              <a:t>INTER-SECTORAL </a:t>
            </a:r>
            <a:r>
              <a:rPr lang="en-US" sz="5200" dirty="0">
                <a:latin typeface="Arial Narrow" panose="020B0606020202030204" pitchFamily="34" charset="0"/>
              </a:rPr>
              <a:t>OVERVIEW</a:t>
            </a:r>
            <a:endParaRPr lang="en-GB" sz="5200" dirty="0">
              <a:latin typeface="Arial Narrow" panose="020B0606020202030204" pitchFamily="34" charset="0"/>
            </a:endParaRPr>
          </a:p>
        </p:txBody>
      </p:sp>
    </p:spTree>
    <p:extLst>
      <p:ext uri="{BB962C8B-B14F-4D97-AF65-F5344CB8AC3E}">
        <p14:creationId xmlns:p14="http://schemas.microsoft.com/office/powerpoint/2010/main" val="6228124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299911" y="0"/>
            <a:ext cx="7886700" cy="836036"/>
          </a:xfrm>
        </p:spPr>
        <p:txBody>
          <a:bodyPr>
            <a:normAutofit/>
          </a:bodyPr>
          <a:lstStyle/>
          <a:p>
            <a:r>
              <a:rPr lang="en-US" sz="2400" dirty="0" smtClean="0">
                <a:latin typeface="Arial" panose="020B0604020202020204" pitchFamily="34" charset="0"/>
                <a:cs typeface="Arial" panose="020B0604020202020204" pitchFamily="34" charset="0"/>
              </a:rPr>
              <a:t/>
            </a:r>
            <a:br>
              <a:rPr lang="en-US" sz="2400" dirty="0" smtClean="0">
                <a:latin typeface="Arial" panose="020B0604020202020204" pitchFamily="34" charset="0"/>
                <a:cs typeface="Arial" panose="020B0604020202020204" pitchFamily="34" charset="0"/>
              </a:rPr>
            </a:br>
            <a:r>
              <a:rPr lang="en-US" sz="2400" dirty="0" smtClean="0">
                <a:latin typeface="Arial" panose="020B0604020202020204" pitchFamily="34" charset="0"/>
                <a:cs typeface="Arial" panose="020B0604020202020204" pitchFamily="34" charset="0"/>
              </a:rPr>
              <a:t>Key findings</a:t>
            </a:r>
            <a:endParaRPr lang="en-GB" sz="2400" dirty="0">
              <a:latin typeface="Arial" panose="020B0604020202020204" pitchFamily="34" charset="0"/>
              <a:cs typeface="Arial" panose="020B0604020202020204" pitchFamily="34" charset="0"/>
            </a:endParaRPr>
          </a:p>
        </p:txBody>
      </p:sp>
      <p:sp>
        <p:nvSpPr>
          <p:cNvPr id="7" name="Content Placeholder 6"/>
          <p:cNvSpPr>
            <a:spLocks noGrp="1"/>
          </p:cNvSpPr>
          <p:nvPr>
            <p:ph idx="1"/>
          </p:nvPr>
        </p:nvSpPr>
        <p:spPr>
          <a:xfrm>
            <a:off x="299911" y="836036"/>
            <a:ext cx="7886700" cy="4811624"/>
          </a:xfrm>
        </p:spPr>
        <p:txBody>
          <a:bodyPr>
            <a:normAutofit/>
          </a:bodyPr>
          <a:lstStyle/>
          <a:p>
            <a:pPr marL="0" indent="0">
              <a:lnSpc>
                <a:spcPct val="110000"/>
              </a:lnSpc>
              <a:spcBef>
                <a:spcPts val="1200"/>
              </a:spcBef>
              <a:spcAft>
                <a:spcPts val="1200"/>
              </a:spcAft>
              <a:buNone/>
            </a:pPr>
            <a:r>
              <a:rPr lang="en-GB" sz="1600" dirty="0">
                <a:solidFill>
                  <a:srgbClr val="EE5859"/>
                </a:solidFill>
                <a:latin typeface="Humanitarian-Icons-v02" pitchFamily="2" charset="0"/>
              </a:rPr>
              <a:t></a:t>
            </a:r>
            <a:r>
              <a:rPr lang="en-GB" sz="1600" dirty="0">
                <a:latin typeface="Humanitarian-Icons-v02" pitchFamily="2" charset="0"/>
              </a:rPr>
              <a:t> </a:t>
            </a:r>
            <a:r>
              <a:rPr lang="en-US" sz="1600" dirty="0">
                <a:solidFill>
                  <a:srgbClr val="57575A"/>
                </a:solidFill>
              </a:rPr>
              <a:t>People living in </a:t>
            </a:r>
            <a:r>
              <a:rPr lang="en-US" sz="1600" dirty="0" err="1">
                <a:solidFill>
                  <a:srgbClr val="57575A"/>
                </a:solidFill>
              </a:rPr>
              <a:t>Menbij</a:t>
            </a:r>
            <a:r>
              <a:rPr lang="en-US" sz="1600" dirty="0">
                <a:solidFill>
                  <a:srgbClr val="57575A"/>
                </a:solidFill>
              </a:rPr>
              <a:t> district have significant needs related to past and current displacement, a lack of sufficient livelihoods, and reduced access to services in rural areas.</a:t>
            </a:r>
          </a:p>
          <a:p>
            <a:pPr marL="0" indent="0">
              <a:lnSpc>
                <a:spcPct val="110000"/>
              </a:lnSpc>
              <a:spcBef>
                <a:spcPts val="1200"/>
              </a:spcBef>
              <a:spcAft>
                <a:spcPts val="1200"/>
              </a:spcAft>
              <a:buNone/>
            </a:pPr>
            <a:r>
              <a:rPr lang="en-GB" sz="1600" dirty="0">
                <a:solidFill>
                  <a:srgbClr val="EE5859"/>
                </a:solidFill>
                <a:latin typeface="Humanitarian-Icons-v02" pitchFamily="2" charset="0"/>
              </a:rPr>
              <a:t></a:t>
            </a:r>
            <a:r>
              <a:rPr lang="en-GB" sz="1600" dirty="0">
                <a:latin typeface="Humanitarian-Icons-v02" pitchFamily="2" charset="0"/>
              </a:rPr>
              <a:t> </a:t>
            </a:r>
            <a:r>
              <a:rPr lang="en-US" sz="1600" dirty="0">
                <a:solidFill>
                  <a:srgbClr val="57575A"/>
                </a:solidFill>
              </a:rPr>
              <a:t>People struggle to afford costly medical services, food, non-food items (NFIs) and education materials even though they are largely available. </a:t>
            </a:r>
          </a:p>
          <a:p>
            <a:pPr marL="0" indent="0">
              <a:lnSpc>
                <a:spcPct val="110000"/>
              </a:lnSpc>
              <a:spcBef>
                <a:spcPts val="1200"/>
              </a:spcBef>
              <a:spcAft>
                <a:spcPts val="1200"/>
              </a:spcAft>
              <a:buNone/>
            </a:pPr>
            <a:r>
              <a:rPr lang="en-GB" sz="1600" dirty="0">
                <a:solidFill>
                  <a:srgbClr val="EE5859"/>
                </a:solidFill>
                <a:latin typeface="Humanitarian-Icons-v02" pitchFamily="2" charset="0"/>
              </a:rPr>
              <a:t></a:t>
            </a:r>
            <a:r>
              <a:rPr lang="en-GB" sz="1600" dirty="0">
                <a:latin typeface="Humanitarian-Icons-v02" pitchFamily="2" charset="0"/>
              </a:rPr>
              <a:t> </a:t>
            </a:r>
            <a:r>
              <a:rPr lang="en-US" sz="1600" dirty="0">
                <a:solidFill>
                  <a:srgbClr val="57575A"/>
                </a:solidFill>
              </a:rPr>
              <a:t>The humanitarian situation and access to services was notably worse for IDPs and </a:t>
            </a:r>
            <a:r>
              <a:rPr lang="en-US" sz="1600" dirty="0" smtClean="0">
                <a:solidFill>
                  <a:srgbClr val="57575A"/>
                </a:solidFill>
              </a:rPr>
              <a:t>host community members</a:t>
            </a:r>
            <a:r>
              <a:rPr lang="en-US" sz="1600" dirty="0" smtClean="0">
                <a:solidFill>
                  <a:srgbClr val="57575A"/>
                </a:solidFill>
              </a:rPr>
              <a:t> </a:t>
            </a:r>
            <a:r>
              <a:rPr lang="en-US" sz="1600" dirty="0">
                <a:solidFill>
                  <a:srgbClr val="57575A"/>
                </a:solidFill>
              </a:rPr>
              <a:t>living in rural </a:t>
            </a:r>
            <a:r>
              <a:rPr lang="en-US" sz="1600" dirty="0" smtClean="0">
                <a:solidFill>
                  <a:srgbClr val="57575A"/>
                </a:solidFill>
              </a:rPr>
              <a:t>areas </a:t>
            </a:r>
            <a:r>
              <a:rPr lang="en-US" sz="1600" dirty="0" smtClean="0">
                <a:solidFill>
                  <a:srgbClr val="57575A"/>
                </a:solidFill>
              </a:rPr>
              <a:t>than for people in urban areas.</a:t>
            </a:r>
            <a:endParaRPr lang="en-US" sz="1600" dirty="0" smtClean="0">
              <a:solidFill>
                <a:srgbClr val="57575A"/>
              </a:solidFill>
            </a:endParaRPr>
          </a:p>
          <a:p>
            <a:pPr marL="0" indent="0">
              <a:lnSpc>
                <a:spcPct val="110000"/>
              </a:lnSpc>
              <a:spcBef>
                <a:spcPts val="1200"/>
              </a:spcBef>
              <a:spcAft>
                <a:spcPts val="1200"/>
              </a:spcAft>
              <a:buNone/>
            </a:pPr>
            <a:r>
              <a:rPr lang="en-GB" sz="1600" dirty="0" smtClean="0">
                <a:solidFill>
                  <a:srgbClr val="EE5859"/>
                </a:solidFill>
                <a:latin typeface="Humanitarian-Icons-v02" pitchFamily="2" charset="0"/>
              </a:rPr>
              <a:t></a:t>
            </a:r>
            <a:r>
              <a:rPr lang="en-GB" sz="1600" dirty="0" smtClean="0">
                <a:latin typeface="Humanitarian-Icons-v02" pitchFamily="2" charset="0"/>
              </a:rPr>
              <a:t> </a:t>
            </a:r>
            <a:r>
              <a:rPr lang="en-US" sz="1600" dirty="0">
                <a:solidFill>
                  <a:srgbClr val="57575A"/>
                </a:solidFill>
              </a:rPr>
              <a:t>Despite an active humanitarian response in the area, gaps remain between the available assistance </a:t>
            </a:r>
            <a:r>
              <a:rPr lang="en-US" sz="1600" dirty="0" smtClean="0">
                <a:solidFill>
                  <a:srgbClr val="57575A"/>
                </a:solidFill>
              </a:rPr>
              <a:t>and </a:t>
            </a:r>
            <a:r>
              <a:rPr lang="en-US" sz="1600" dirty="0">
                <a:solidFill>
                  <a:srgbClr val="57575A"/>
                </a:solidFill>
              </a:rPr>
              <a:t>needs.</a:t>
            </a:r>
          </a:p>
          <a:p>
            <a:pPr marL="0" indent="0">
              <a:lnSpc>
                <a:spcPct val="110000"/>
              </a:lnSpc>
              <a:spcBef>
                <a:spcPts val="1200"/>
              </a:spcBef>
              <a:spcAft>
                <a:spcPts val="1200"/>
              </a:spcAft>
              <a:buNone/>
            </a:pPr>
            <a:r>
              <a:rPr lang="en-GB" sz="1600" dirty="0">
                <a:solidFill>
                  <a:srgbClr val="EE5859"/>
                </a:solidFill>
                <a:latin typeface="Humanitarian-Icons-v02" pitchFamily="2" charset="0"/>
              </a:rPr>
              <a:t></a:t>
            </a:r>
            <a:r>
              <a:rPr lang="en-GB" sz="1600" dirty="0">
                <a:latin typeface="Humanitarian-Icons-v02" pitchFamily="2" charset="0"/>
              </a:rPr>
              <a:t> </a:t>
            </a:r>
            <a:r>
              <a:rPr lang="en-US" sz="1600" dirty="0">
                <a:solidFill>
                  <a:srgbClr val="57575A"/>
                </a:solidFill>
              </a:rPr>
              <a:t>Food, healthcare, and NFIs are the most </a:t>
            </a:r>
            <a:r>
              <a:rPr lang="en-US" sz="1600" dirty="0" smtClean="0">
                <a:solidFill>
                  <a:srgbClr val="57575A"/>
                </a:solidFill>
              </a:rPr>
              <a:t>commonly reported </a:t>
            </a:r>
            <a:r>
              <a:rPr lang="en-US" sz="1600" dirty="0">
                <a:solidFill>
                  <a:srgbClr val="57575A"/>
                </a:solidFill>
              </a:rPr>
              <a:t>priority needs in the assessed area.</a:t>
            </a:r>
          </a:p>
          <a:p>
            <a:pPr marL="0" indent="0">
              <a:lnSpc>
                <a:spcPct val="110000"/>
              </a:lnSpc>
              <a:spcBef>
                <a:spcPts val="1200"/>
              </a:spcBef>
              <a:spcAft>
                <a:spcPts val="1200"/>
              </a:spcAft>
              <a:buNone/>
            </a:pPr>
            <a:endParaRPr lang="en-US" sz="1800" dirty="0">
              <a:solidFill>
                <a:srgbClr val="57575A"/>
              </a:solidFill>
            </a:endParaRPr>
          </a:p>
          <a:p>
            <a:pPr marL="0" indent="0">
              <a:lnSpc>
                <a:spcPct val="110000"/>
              </a:lnSpc>
              <a:spcBef>
                <a:spcPts val="1200"/>
              </a:spcBef>
              <a:spcAft>
                <a:spcPts val="1200"/>
              </a:spcAft>
              <a:buNone/>
            </a:pPr>
            <a:endParaRPr lang="en-GB" sz="1800" dirty="0"/>
          </a:p>
        </p:txBody>
      </p:sp>
      <p:pic>
        <p:nvPicPr>
          <p:cNvPr id="4" name="Picture 3" descr="Screen Clipping">
            <a:extLst>
              <a:ext uri="{FF2B5EF4-FFF2-40B4-BE49-F238E27FC236}">
                <a16:creationId xmlns:a16="http://schemas.microsoft.com/office/drawing/2014/main" id="{31114188-4DB1-4D7F-8800-632523E39D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86221" y="4913744"/>
            <a:ext cx="5314079" cy="1683355"/>
          </a:xfrm>
          <a:prstGeom prst="rect">
            <a:avLst/>
          </a:prstGeom>
        </p:spPr>
      </p:pic>
    </p:spTree>
    <p:extLst>
      <p:ext uri="{BB962C8B-B14F-4D97-AF65-F5344CB8AC3E}">
        <p14:creationId xmlns:p14="http://schemas.microsoft.com/office/powerpoint/2010/main" val="92990669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90B11F-91CA-45E7-ADD1-5B602BF8DBE2}"/>
              </a:ext>
            </a:extLst>
          </p:cNvPr>
          <p:cNvSpPr>
            <a:spLocks noGrp="1"/>
          </p:cNvSpPr>
          <p:nvPr>
            <p:ph type="title"/>
          </p:nvPr>
        </p:nvSpPr>
        <p:spPr>
          <a:xfrm>
            <a:off x="394023" y="2502442"/>
            <a:ext cx="7905572" cy="2328176"/>
          </a:xfrm>
        </p:spPr>
        <p:txBody>
          <a:bodyPr anchor="ctr">
            <a:normAutofit/>
          </a:bodyPr>
          <a:lstStyle/>
          <a:p>
            <a:r>
              <a:rPr lang="en-US" sz="5200" dirty="0">
                <a:latin typeface="Arial" panose="020B0604020202020204" pitchFamily="34" charset="0"/>
                <a:cs typeface="Arial" panose="020B0604020202020204" pitchFamily="34" charset="0"/>
              </a:rPr>
              <a:t>AREA OVERVIEW</a:t>
            </a:r>
            <a:r>
              <a:rPr lang="en-US" sz="4200" dirty="0"/>
              <a:t/>
            </a:r>
            <a:br>
              <a:rPr lang="en-US" sz="4200" dirty="0"/>
            </a:br>
            <a:r>
              <a:rPr lang="en-US" sz="2000" i="1" dirty="0">
                <a:solidFill>
                  <a:schemeClr val="tx2"/>
                </a:solidFill>
                <a:latin typeface="Arial" panose="020B0604020202020204" pitchFamily="34" charset="0"/>
                <a:cs typeface="Arial" panose="020B0604020202020204" pitchFamily="34" charset="0"/>
              </a:rPr>
              <a:t>Urban vs Rural</a:t>
            </a:r>
            <a:br>
              <a:rPr lang="en-US" sz="2000" i="1" dirty="0">
                <a:solidFill>
                  <a:schemeClr val="tx2"/>
                </a:solidFill>
                <a:latin typeface="Arial" panose="020B0604020202020204" pitchFamily="34" charset="0"/>
                <a:cs typeface="Arial" panose="020B0604020202020204" pitchFamily="34" charset="0"/>
              </a:rPr>
            </a:br>
            <a:r>
              <a:rPr lang="en-US" sz="2000" i="1" dirty="0">
                <a:solidFill>
                  <a:schemeClr val="tx2"/>
                </a:solidFill>
                <a:latin typeface="Arial" panose="020B0604020202020204" pitchFamily="34" charset="0"/>
                <a:cs typeface="Arial" panose="020B0604020202020204" pitchFamily="34" charset="0"/>
              </a:rPr>
              <a:t>Informal </a:t>
            </a:r>
            <a:r>
              <a:rPr lang="en-US" sz="2000" i="1" dirty="0" smtClean="0">
                <a:solidFill>
                  <a:schemeClr val="tx2"/>
                </a:solidFill>
                <a:latin typeface="Arial" panose="020B0604020202020204" pitchFamily="34" charset="0"/>
                <a:cs typeface="Arial" panose="020B0604020202020204" pitchFamily="34" charset="0"/>
              </a:rPr>
              <a:t>Sites</a:t>
            </a:r>
            <a:r>
              <a:rPr lang="en-US" sz="2000" i="1" dirty="0">
                <a:solidFill>
                  <a:schemeClr val="tx2"/>
                </a:solidFill>
                <a:latin typeface="Arial" panose="020B0604020202020204" pitchFamily="34" charset="0"/>
                <a:cs typeface="Arial" panose="020B0604020202020204" pitchFamily="34" charset="0"/>
              </a:rPr>
              <a:t/>
            </a:r>
            <a:br>
              <a:rPr lang="en-US" sz="2000" i="1" dirty="0">
                <a:solidFill>
                  <a:schemeClr val="tx2"/>
                </a:solidFill>
                <a:latin typeface="Arial" panose="020B0604020202020204" pitchFamily="34" charset="0"/>
                <a:cs typeface="Arial" panose="020B0604020202020204" pitchFamily="34" charset="0"/>
              </a:rPr>
            </a:br>
            <a:r>
              <a:rPr lang="en-US" sz="2000" i="1" dirty="0" smtClean="0">
                <a:solidFill>
                  <a:schemeClr val="tx2"/>
                </a:solidFill>
                <a:latin typeface="Arial" panose="020B0604020202020204" pitchFamily="34" charset="0"/>
                <a:cs typeface="Arial" panose="020B0604020202020204" pitchFamily="34" charset="0"/>
              </a:rPr>
              <a:t>Menbij City </a:t>
            </a:r>
            <a:br>
              <a:rPr lang="en-US" sz="2000" i="1" dirty="0" smtClean="0">
                <a:solidFill>
                  <a:schemeClr val="tx2"/>
                </a:solidFill>
                <a:latin typeface="Arial" panose="020B0604020202020204" pitchFamily="34" charset="0"/>
                <a:cs typeface="Arial" panose="020B0604020202020204" pitchFamily="34" charset="0"/>
              </a:rPr>
            </a:br>
            <a:r>
              <a:rPr lang="en-US" sz="2000" i="1" dirty="0" smtClean="0">
                <a:solidFill>
                  <a:schemeClr val="tx2"/>
                </a:solidFill>
                <a:latin typeface="Arial" panose="020B0604020202020204" pitchFamily="34" charset="0"/>
                <a:cs typeface="Arial" panose="020B0604020202020204" pitchFamily="34" charset="0"/>
              </a:rPr>
              <a:t>Camps</a:t>
            </a:r>
            <a:endParaRPr lang="en-GB" sz="4200" b="0" i="1" dirty="0">
              <a:solidFill>
                <a:schemeClr val="tx2"/>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7531670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creen Clipping"/>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102007" y="1035698"/>
            <a:ext cx="5334517" cy="5523009"/>
          </a:xfrm>
        </p:spPr>
      </p:pic>
      <p:sp>
        <p:nvSpPr>
          <p:cNvPr id="5" name="TextBox 4"/>
          <p:cNvSpPr txBox="1"/>
          <p:nvPr/>
        </p:nvSpPr>
        <p:spPr>
          <a:xfrm>
            <a:off x="341534" y="244023"/>
            <a:ext cx="8205823" cy="461665"/>
          </a:xfrm>
          <a:prstGeom prst="rect">
            <a:avLst/>
          </a:prstGeom>
          <a:noFill/>
        </p:spPr>
        <p:txBody>
          <a:bodyPr wrap="square" rtlCol="0">
            <a:spAutoFit/>
          </a:bodyPr>
          <a:lstStyle/>
          <a:p>
            <a:r>
              <a:rPr lang="en-US" sz="2400" dirty="0" smtClean="0">
                <a:solidFill>
                  <a:srgbClr val="EE5859"/>
                </a:solidFill>
                <a:latin typeface="Arial" panose="020B0604020202020204" pitchFamily="34" charset="0"/>
                <a:cs typeface="Arial" panose="020B0604020202020204" pitchFamily="34" charset="0"/>
              </a:rPr>
              <a:t>Urban and </a:t>
            </a:r>
            <a:r>
              <a:rPr lang="en-US" sz="2400" dirty="0" err="1" smtClean="0">
                <a:solidFill>
                  <a:srgbClr val="EE5859"/>
                </a:solidFill>
                <a:latin typeface="Arial" panose="020B0604020202020204" pitchFamily="34" charset="0"/>
                <a:cs typeface="Arial" panose="020B0604020202020204" pitchFamily="34" charset="0"/>
              </a:rPr>
              <a:t>peri</a:t>
            </a:r>
            <a:r>
              <a:rPr lang="en-US" sz="2400" dirty="0" smtClean="0">
                <a:solidFill>
                  <a:srgbClr val="EE5859"/>
                </a:solidFill>
                <a:latin typeface="Arial" panose="020B0604020202020204" pitchFamily="34" charset="0"/>
                <a:cs typeface="Arial" panose="020B0604020202020204" pitchFamily="34" charset="0"/>
              </a:rPr>
              <a:t>-urban vs. rural communities</a:t>
            </a:r>
            <a:endParaRPr lang="en-GB" sz="2400" dirty="0">
              <a:solidFill>
                <a:srgbClr val="EE5859"/>
              </a:solidFill>
              <a:latin typeface="Arial" panose="020B060402020202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94CE7336-9807-4100-8821-550D0D6DEEFE}"/>
              </a:ext>
            </a:extLst>
          </p:cNvPr>
          <p:cNvSpPr/>
          <p:nvPr/>
        </p:nvSpPr>
        <p:spPr>
          <a:xfrm>
            <a:off x="201059" y="1035698"/>
            <a:ext cx="2746310" cy="5024452"/>
          </a:xfrm>
          <a:prstGeom prst="rect">
            <a:avLst/>
          </a:prstGeom>
        </p:spPr>
        <p:txBody>
          <a:bodyPr wrap="square">
            <a:spAutoFit/>
          </a:bodyPr>
          <a:lstStyle/>
          <a:p>
            <a:pPr marL="285750" indent="-285750">
              <a:lnSpc>
                <a:spcPct val="110000"/>
              </a:lnSpc>
              <a:spcBef>
                <a:spcPts val="1200"/>
              </a:spcBef>
              <a:spcAft>
                <a:spcPts val="1200"/>
              </a:spcAft>
              <a:buFont typeface="Arial" panose="020B0604020202020204" pitchFamily="34" charset="0"/>
              <a:buChar char="•"/>
            </a:pPr>
            <a:r>
              <a:rPr lang="en-US" sz="1700" dirty="0" smtClean="0">
                <a:solidFill>
                  <a:srgbClr val="57575A"/>
                </a:solidFill>
                <a:latin typeface="Arial Narrow" panose="020B0606020202030204" pitchFamily="34" charset="0"/>
              </a:rPr>
              <a:t>Population </a:t>
            </a:r>
            <a:r>
              <a:rPr lang="en-US" sz="1700" dirty="0">
                <a:solidFill>
                  <a:srgbClr val="57575A"/>
                </a:solidFill>
                <a:latin typeface="Arial Narrow" panose="020B0606020202030204" pitchFamily="34" charset="0"/>
              </a:rPr>
              <a:t>in </a:t>
            </a:r>
            <a:r>
              <a:rPr lang="en-US" sz="1700" dirty="0" err="1" smtClean="0">
                <a:solidFill>
                  <a:srgbClr val="57575A"/>
                </a:solidFill>
                <a:latin typeface="Arial Narrow" panose="020B0606020202030204" pitchFamily="34" charset="0"/>
              </a:rPr>
              <a:t>peri</a:t>
            </a:r>
            <a:r>
              <a:rPr lang="en-US" sz="1700" dirty="0">
                <a:solidFill>
                  <a:srgbClr val="57575A"/>
                </a:solidFill>
                <a:latin typeface="Arial Narrow" panose="020B0606020202030204" pitchFamily="34" charset="0"/>
              </a:rPr>
              <a:t>-</a:t>
            </a:r>
            <a:r>
              <a:rPr lang="en-US" sz="1700" dirty="0" smtClean="0">
                <a:solidFill>
                  <a:srgbClr val="57575A"/>
                </a:solidFill>
                <a:latin typeface="Arial Narrow" panose="020B0606020202030204" pitchFamily="34" charset="0"/>
              </a:rPr>
              <a:t>urban/urban </a:t>
            </a:r>
            <a:r>
              <a:rPr lang="en-US" sz="1700" dirty="0" smtClean="0">
                <a:solidFill>
                  <a:srgbClr val="57575A"/>
                </a:solidFill>
                <a:latin typeface="Arial Narrow" panose="020B0606020202030204" pitchFamily="34" charset="0"/>
              </a:rPr>
              <a:t>areas better able to access </a:t>
            </a:r>
            <a:r>
              <a:rPr lang="en-US" sz="1700" dirty="0">
                <a:solidFill>
                  <a:srgbClr val="57575A"/>
                </a:solidFill>
                <a:latin typeface="Arial Narrow" panose="020B0606020202030204" pitchFamily="34" charset="0"/>
              </a:rPr>
              <a:t>essential goods and services due to the availability of markets, schools, and health facilities in proximity. </a:t>
            </a:r>
          </a:p>
          <a:p>
            <a:pPr marL="285750" indent="-285750">
              <a:lnSpc>
                <a:spcPct val="110000"/>
              </a:lnSpc>
              <a:spcBef>
                <a:spcPts val="1200"/>
              </a:spcBef>
              <a:spcAft>
                <a:spcPts val="1200"/>
              </a:spcAft>
              <a:buFont typeface="Arial" panose="020B0604020202020204" pitchFamily="34" charset="0"/>
              <a:buChar char="•"/>
            </a:pPr>
            <a:r>
              <a:rPr lang="en-US" sz="1700" dirty="0">
                <a:solidFill>
                  <a:srgbClr val="57575A"/>
                </a:solidFill>
                <a:latin typeface="Arial Narrow" panose="020B0606020202030204" pitchFamily="34" charset="0"/>
              </a:rPr>
              <a:t>Other infrastructure, such as the main water network, </a:t>
            </a:r>
            <a:r>
              <a:rPr lang="en-US" sz="1700" dirty="0" smtClean="0">
                <a:solidFill>
                  <a:srgbClr val="57575A"/>
                </a:solidFill>
                <a:latin typeface="Arial Narrow" panose="020B0606020202030204" pitchFamily="34" charset="0"/>
              </a:rPr>
              <a:t>was </a:t>
            </a:r>
            <a:r>
              <a:rPr lang="en-US" sz="1700" dirty="0">
                <a:solidFill>
                  <a:srgbClr val="57575A"/>
                </a:solidFill>
                <a:latin typeface="Arial Narrow" panose="020B0606020202030204" pitchFamily="34" charset="0"/>
              </a:rPr>
              <a:t>also more commonly available in urban than in rural areas. </a:t>
            </a:r>
          </a:p>
          <a:p>
            <a:pPr marL="285750" indent="-285750">
              <a:lnSpc>
                <a:spcPct val="110000"/>
              </a:lnSpc>
              <a:spcBef>
                <a:spcPts val="1200"/>
              </a:spcBef>
              <a:spcAft>
                <a:spcPts val="1200"/>
              </a:spcAft>
              <a:buFont typeface="Arial" panose="020B0604020202020204" pitchFamily="34" charset="0"/>
              <a:buChar char="•"/>
            </a:pPr>
            <a:r>
              <a:rPr lang="en-US" sz="1700" dirty="0">
                <a:solidFill>
                  <a:srgbClr val="57575A"/>
                </a:solidFill>
                <a:latin typeface="Arial Narrow" panose="020B0606020202030204" pitchFamily="34" charset="0"/>
              </a:rPr>
              <a:t>Limited response in rural areas despite poorer access to </a:t>
            </a:r>
            <a:r>
              <a:rPr lang="en-US" sz="1700" dirty="0" smtClean="0">
                <a:solidFill>
                  <a:srgbClr val="57575A"/>
                </a:solidFill>
                <a:latin typeface="Arial Narrow" panose="020B0606020202030204" pitchFamily="34" charset="0"/>
              </a:rPr>
              <a:t>services.</a:t>
            </a:r>
            <a:endParaRPr lang="en-US" sz="1700" dirty="0">
              <a:solidFill>
                <a:srgbClr val="57575A"/>
              </a:solidFill>
              <a:latin typeface="Arial Narrow" panose="020B0606020202030204" pitchFamily="34" charset="0"/>
            </a:endParaRPr>
          </a:p>
        </p:txBody>
      </p:sp>
    </p:spTree>
    <p:extLst>
      <p:ext uri="{BB962C8B-B14F-4D97-AF65-F5344CB8AC3E}">
        <p14:creationId xmlns:p14="http://schemas.microsoft.com/office/powerpoint/2010/main" val="135632318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Screen Clipping"/>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89566" y="774122"/>
            <a:ext cx="6095678" cy="6000751"/>
          </a:xfrm>
        </p:spPr>
      </p:pic>
      <p:sp>
        <p:nvSpPr>
          <p:cNvPr id="2" name="Rectangle 1">
            <a:extLst>
              <a:ext uri="{FF2B5EF4-FFF2-40B4-BE49-F238E27FC236}">
                <a16:creationId xmlns:a16="http://schemas.microsoft.com/office/drawing/2014/main" id="{EDCA0965-9D19-42FC-B0A7-79634CED361A}"/>
              </a:ext>
            </a:extLst>
          </p:cNvPr>
          <p:cNvSpPr/>
          <p:nvPr/>
        </p:nvSpPr>
        <p:spPr>
          <a:xfrm>
            <a:off x="263168" y="201682"/>
            <a:ext cx="2962478" cy="461665"/>
          </a:xfrm>
          <a:prstGeom prst="rect">
            <a:avLst/>
          </a:prstGeom>
        </p:spPr>
        <p:txBody>
          <a:bodyPr wrap="none">
            <a:spAutoFit/>
          </a:bodyPr>
          <a:lstStyle/>
          <a:p>
            <a:r>
              <a:rPr lang="en-US" sz="2400" dirty="0">
                <a:solidFill>
                  <a:srgbClr val="EE5859"/>
                </a:solidFill>
                <a:latin typeface="Arial" panose="020B0604020202020204" pitchFamily="34" charset="0"/>
                <a:cs typeface="Arial" panose="020B0604020202020204" pitchFamily="34" charset="0"/>
              </a:rPr>
              <a:t>URBAN VS RURAL </a:t>
            </a:r>
            <a:endParaRPr lang="en-GB" sz="2400" dirty="0">
              <a:solidFill>
                <a:srgbClr val="EE58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485685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29220" y="0"/>
            <a:ext cx="7886700" cy="1325563"/>
          </a:xfrm>
        </p:spPr>
        <p:txBody>
          <a:bodyPr>
            <a:normAutofit/>
          </a:bodyPr>
          <a:lstStyle/>
          <a:p>
            <a:r>
              <a:rPr lang="en-US" sz="3200" dirty="0" smtClean="0">
                <a:latin typeface="Arial" panose="020B0604020202020204" pitchFamily="34" charset="0"/>
                <a:cs typeface="Arial" panose="020B0604020202020204" pitchFamily="34" charset="0"/>
              </a:rPr>
              <a:t>Outline</a:t>
            </a:r>
            <a:endParaRPr lang="en-GB" sz="3200" dirty="0">
              <a:latin typeface="Arial" panose="020B0604020202020204" pitchFamily="34" charset="0"/>
              <a:cs typeface="Arial" panose="020B0604020202020204" pitchFamily="34" charset="0"/>
            </a:endParaRPr>
          </a:p>
        </p:txBody>
      </p:sp>
      <p:sp>
        <p:nvSpPr>
          <p:cNvPr id="7" name="Content Placeholder 6"/>
          <p:cNvSpPr>
            <a:spLocks noGrp="1"/>
          </p:cNvSpPr>
          <p:nvPr>
            <p:ph idx="1"/>
          </p:nvPr>
        </p:nvSpPr>
        <p:spPr>
          <a:xfrm>
            <a:off x="429220" y="1171401"/>
            <a:ext cx="7886700" cy="5312526"/>
          </a:xfrm>
        </p:spPr>
        <p:txBody>
          <a:bodyPr>
            <a:normAutofit/>
          </a:bodyPr>
          <a:lstStyle/>
          <a:p>
            <a:pPr>
              <a:lnSpc>
                <a:spcPct val="110000"/>
              </a:lnSpc>
              <a:spcBef>
                <a:spcPts val="600"/>
              </a:spcBef>
              <a:spcAft>
                <a:spcPts val="400"/>
              </a:spcAft>
            </a:pPr>
            <a:r>
              <a:rPr lang="en-US" sz="1800" dirty="0">
                <a:solidFill>
                  <a:srgbClr val="57575A"/>
                </a:solidFill>
              </a:rPr>
              <a:t>SECURITY BRIEF</a:t>
            </a:r>
          </a:p>
          <a:p>
            <a:pPr>
              <a:lnSpc>
                <a:spcPct val="110000"/>
              </a:lnSpc>
              <a:spcBef>
                <a:spcPts val="600"/>
              </a:spcBef>
              <a:spcAft>
                <a:spcPts val="400"/>
              </a:spcAft>
            </a:pPr>
            <a:r>
              <a:rPr lang="en-US" sz="1800" dirty="0">
                <a:solidFill>
                  <a:srgbClr val="57575A"/>
                </a:solidFill>
              </a:rPr>
              <a:t>OVERVIEW</a:t>
            </a:r>
          </a:p>
          <a:p>
            <a:pPr lvl="1">
              <a:lnSpc>
                <a:spcPct val="110000"/>
              </a:lnSpc>
              <a:spcBef>
                <a:spcPts val="600"/>
              </a:spcBef>
              <a:spcAft>
                <a:spcPts val="400"/>
              </a:spcAft>
              <a:buFont typeface="Arial Narrow" panose="020B0606020202030204" pitchFamily="34" charset="0"/>
              <a:buChar char="–"/>
            </a:pPr>
            <a:r>
              <a:rPr lang="en-US" sz="1600" dirty="0">
                <a:solidFill>
                  <a:srgbClr val="57575A"/>
                </a:solidFill>
              </a:rPr>
              <a:t>Methodology + Population</a:t>
            </a:r>
          </a:p>
          <a:p>
            <a:pPr lvl="1">
              <a:lnSpc>
                <a:spcPct val="110000"/>
              </a:lnSpc>
              <a:spcBef>
                <a:spcPts val="600"/>
              </a:spcBef>
              <a:spcAft>
                <a:spcPts val="400"/>
              </a:spcAft>
              <a:buFont typeface="Arial Narrow" panose="020B0606020202030204" pitchFamily="34" charset="0"/>
              <a:buChar char="–"/>
            </a:pPr>
            <a:r>
              <a:rPr lang="en-US" sz="1600" dirty="0" smtClean="0">
                <a:solidFill>
                  <a:srgbClr val="57575A"/>
                </a:solidFill>
              </a:rPr>
              <a:t>Inter-Sectoral </a:t>
            </a:r>
            <a:r>
              <a:rPr lang="en-US" sz="1600" dirty="0">
                <a:solidFill>
                  <a:srgbClr val="57575A"/>
                </a:solidFill>
              </a:rPr>
              <a:t>Overview</a:t>
            </a:r>
          </a:p>
          <a:p>
            <a:pPr lvl="1">
              <a:lnSpc>
                <a:spcPct val="110000"/>
              </a:lnSpc>
              <a:spcBef>
                <a:spcPts val="600"/>
              </a:spcBef>
              <a:spcAft>
                <a:spcPts val="400"/>
              </a:spcAft>
              <a:buFont typeface="Arial Narrow" panose="020B0606020202030204" pitchFamily="34" charset="0"/>
              <a:buChar char="–"/>
            </a:pPr>
            <a:r>
              <a:rPr lang="en-US" sz="1600" dirty="0">
                <a:solidFill>
                  <a:srgbClr val="57575A"/>
                </a:solidFill>
              </a:rPr>
              <a:t>Area Overview </a:t>
            </a:r>
          </a:p>
          <a:p>
            <a:pPr lvl="1">
              <a:lnSpc>
                <a:spcPct val="110000"/>
              </a:lnSpc>
              <a:spcBef>
                <a:spcPts val="600"/>
              </a:spcBef>
              <a:spcAft>
                <a:spcPts val="400"/>
              </a:spcAft>
              <a:buFont typeface="Arial Narrow" panose="020B0606020202030204" pitchFamily="34" charset="0"/>
              <a:buChar char="–"/>
            </a:pPr>
            <a:r>
              <a:rPr lang="en-US" sz="1600" dirty="0">
                <a:solidFill>
                  <a:srgbClr val="57575A"/>
                </a:solidFill>
              </a:rPr>
              <a:t>Response Overview</a:t>
            </a:r>
          </a:p>
          <a:p>
            <a:pPr>
              <a:lnSpc>
                <a:spcPct val="110000"/>
              </a:lnSpc>
              <a:spcBef>
                <a:spcPts val="600"/>
              </a:spcBef>
              <a:spcAft>
                <a:spcPts val="400"/>
              </a:spcAft>
            </a:pPr>
            <a:r>
              <a:rPr lang="en-US" sz="1800" dirty="0">
                <a:solidFill>
                  <a:srgbClr val="57575A"/>
                </a:solidFill>
              </a:rPr>
              <a:t>Sector/Area Discussions</a:t>
            </a:r>
          </a:p>
          <a:p>
            <a:pPr lvl="1">
              <a:lnSpc>
                <a:spcPct val="110000"/>
              </a:lnSpc>
              <a:spcBef>
                <a:spcPts val="600"/>
              </a:spcBef>
              <a:spcAft>
                <a:spcPts val="400"/>
              </a:spcAft>
              <a:buFont typeface="Arial Narrow" panose="020B0606020202030204" pitchFamily="34" charset="0"/>
              <a:buChar char="–"/>
            </a:pPr>
            <a:r>
              <a:rPr lang="en-US" sz="1600" dirty="0">
                <a:solidFill>
                  <a:srgbClr val="57575A"/>
                </a:solidFill>
              </a:rPr>
              <a:t>Livelihood and Food Security </a:t>
            </a:r>
          </a:p>
          <a:p>
            <a:pPr lvl="1">
              <a:lnSpc>
                <a:spcPct val="110000"/>
              </a:lnSpc>
              <a:spcBef>
                <a:spcPts val="600"/>
              </a:spcBef>
              <a:spcAft>
                <a:spcPts val="400"/>
              </a:spcAft>
              <a:buFont typeface="Arial Narrow" panose="020B0606020202030204" pitchFamily="34" charset="0"/>
              <a:buChar char="–"/>
            </a:pPr>
            <a:r>
              <a:rPr lang="en-US" sz="1600" dirty="0">
                <a:solidFill>
                  <a:srgbClr val="57575A"/>
                </a:solidFill>
              </a:rPr>
              <a:t>Shelter and NFIs</a:t>
            </a:r>
          </a:p>
          <a:p>
            <a:pPr lvl="1">
              <a:lnSpc>
                <a:spcPct val="110000"/>
              </a:lnSpc>
              <a:spcBef>
                <a:spcPts val="600"/>
              </a:spcBef>
              <a:spcAft>
                <a:spcPts val="400"/>
              </a:spcAft>
              <a:buFont typeface="Arial Narrow" panose="020B0606020202030204" pitchFamily="34" charset="0"/>
              <a:buChar char="–"/>
            </a:pPr>
            <a:r>
              <a:rPr lang="en-US" sz="1600" dirty="0">
                <a:solidFill>
                  <a:srgbClr val="57575A"/>
                </a:solidFill>
              </a:rPr>
              <a:t>WASH </a:t>
            </a:r>
          </a:p>
          <a:p>
            <a:pPr lvl="1">
              <a:lnSpc>
                <a:spcPct val="110000"/>
              </a:lnSpc>
              <a:spcBef>
                <a:spcPts val="600"/>
              </a:spcBef>
              <a:spcAft>
                <a:spcPts val="400"/>
              </a:spcAft>
              <a:buFont typeface="Arial Narrow" panose="020B0606020202030204" pitchFamily="34" charset="0"/>
              <a:buChar char="–"/>
            </a:pPr>
            <a:r>
              <a:rPr lang="en-US" sz="1600" dirty="0">
                <a:solidFill>
                  <a:srgbClr val="57575A"/>
                </a:solidFill>
              </a:rPr>
              <a:t>Health</a:t>
            </a:r>
          </a:p>
          <a:p>
            <a:pPr lvl="1">
              <a:lnSpc>
                <a:spcPct val="110000"/>
              </a:lnSpc>
              <a:spcBef>
                <a:spcPts val="600"/>
              </a:spcBef>
              <a:spcAft>
                <a:spcPts val="400"/>
              </a:spcAft>
              <a:buFont typeface="Arial Narrow" panose="020B0606020202030204" pitchFamily="34" charset="0"/>
              <a:buChar char="–"/>
            </a:pPr>
            <a:r>
              <a:rPr lang="en-US" sz="1600" dirty="0">
                <a:solidFill>
                  <a:srgbClr val="57575A"/>
                </a:solidFill>
              </a:rPr>
              <a:t>Education and Protection</a:t>
            </a:r>
            <a:endParaRPr lang="en-US" sz="1800" dirty="0">
              <a:solidFill>
                <a:srgbClr val="57575A"/>
              </a:solidFill>
            </a:endParaRPr>
          </a:p>
          <a:p>
            <a:pPr marL="0" indent="0">
              <a:lnSpc>
                <a:spcPct val="110000"/>
              </a:lnSpc>
              <a:spcBef>
                <a:spcPts val="0"/>
              </a:spcBef>
              <a:spcAft>
                <a:spcPts val="400"/>
              </a:spcAft>
              <a:buNone/>
            </a:pPr>
            <a:endParaRPr lang="en-GB" sz="1800" dirty="0"/>
          </a:p>
        </p:txBody>
      </p:sp>
    </p:spTree>
    <p:extLst>
      <p:ext uri="{BB962C8B-B14F-4D97-AF65-F5344CB8AC3E}">
        <p14:creationId xmlns:p14="http://schemas.microsoft.com/office/powerpoint/2010/main" val="249305415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68555" y="838688"/>
            <a:ext cx="5771264" cy="5725512"/>
          </a:xfrm>
          <a:prstGeom prst="rect">
            <a:avLst/>
          </a:prstGeom>
        </p:spPr>
      </p:pic>
      <p:sp>
        <p:nvSpPr>
          <p:cNvPr id="5" name="Title 4"/>
          <p:cNvSpPr txBox="1">
            <a:spLocks noGrp="1"/>
          </p:cNvSpPr>
          <p:nvPr>
            <p:ph type="title"/>
          </p:nvPr>
        </p:nvSpPr>
        <p:spPr>
          <a:xfrm>
            <a:off x="141127" y="330857"/>
            <a:ext cx="7886700" cy="424732"/>
          </a:xfrm>
          <a:prstGeom prst="rect">
            <a:avLst/>
          </a:prstGeom>
          <a:noFill/>
        </p:spPr>
        <p:txBody>
          <a:bodyPr wrap="square" rtlCol="0">
            <a:spAutoFit/>
          </a:bodyPr>
          <a:lstStyle/>
          <a:p>
            <a:r>
              <a:rPr lang="en-US" sz="2400" dirty="0" smtClean="0">
                <a:latin typeface="Arial" panose="020B0604020202020204" pitchFamily="34" charset="0"/>
                <a:cs typeface="Arial" panose="020B0604020202020204" pitchFamily="34" charset="0"/>
              </a:rPr>
              <a:t>Informal Sites: Locations  </a:t>
            </a:r>
            <a:endParaRPr lang="en-US" sz="2400" b="1" dirty="0">
              <a:latin typeface="Arial" panose="020B060402020202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42C8C7DB-0ACA-42A6-8E93-CDFD2C3E1815}"/>
              </a:ext>
            </a:extLst>
          </p:cNvPr>
          <p:cNvSpPr/>
          <p:nvPr/>
        </p:nvSpPr>
        <p:spPr>
          <a:xfrm>
            <a:off x="258618" y="958753"/>
            <a:ext cx="2409937" cy="3873368"/>
          </a:xfrm>
          <a:prstGeom prst="rect">
            <a:avLst/>
          </a:prstGeom>
        </p:spPr>
        <p:txBody>
          <a:bodyPr wrap="square">
            <a:spAutoFit/>
          </a:bodyPr>
          <a:lstStyle/>
          <a:p>
            <a:pPr marL="285750" indent="-285750">
              <a:lnSpc>
                <a:spcPct val="110000"/>
              </a:lnSpc>
              <a:spcBef>
                <a:spcPts val="1200"/>
              </a:spcBef>
              <a:spcAft>
                <a:spcPts val="1200"/>
              </a:spcAft>
              <a:buFont typeface="Arial" panose="020B0604020202020204" pitchFamily="34" charset="0"/>
              <a:buChar char="•"/>
            </a:pPr>
            <a:r>
              <a:rPr lang="en-US" sz="1700" dirty="0" smtClean="0">
                <a:solidFill>
                  <a:schemeClr val="tx2"/>
                </a:solidFill>
                <a:latin typeface="Arial Narrow" panose="020B0606020202030204" pitchFamily="34" charset="0"/>
              </a:rPr>
              <a:t>Findings </a:t>
            </a:r>
            <a:r>
              <a:rPr lang="en-US" sz="1700" dirty="0">
                <a:solidFill>
                  <a:schemeClr val="tx2"/>
                </a:solidFill>
                <a:latin typeface="Arial Narrow" panose="020B0606020202030204" pitchFamily="34" charset="0"/>
              </a:rPr>
              <a:t>from informal site assessment in Dec 2018</a:t>
            </a:r>
          </a:p>
          <a:p>
            <a:pPr marL="285750" indent="-285750">
              <a:lnSpc>
                <a:spcPct val="110000"/>
              </a:lnSpc>
              <a:spcBef>
                <a:spcPts val="1200"/>
              </a:spcBef>
              <a:spcAft>
                <a:spcPts val="1200"/>
              </a:spcAft>
              <a:buFont typeface="Arial" panose="020B0604020202020204" pitchFamily="34" charset="0"/>
              <a:buChar char="•"/>
            </a:pPr>
            <a:r>
              <a:rPr lang="en-US" sz="1700" dirty="0">
                <a:solidFill>
                  <a:schemeClr val="tx2"/>
                </a:solidFill>
                <a:latin typeface="Arial Narrow" panose="020B0606020202030204" pitchFamily="34" charset="0"/>
              </a:rPr>
              <a:t>Of 22 known sites from NGO mapping, 7 assessed. </a:t>
            </a:r>
          </a:p>
          <a:p>
            <a:pPr marL="285750" indent="-285750">
              <a:lnSpc>
                <a:spcPct val="110000"/>
              </a:lnSpc>
              <a:spcBef>
                <a:spcPts val="1200"/>
              </a:spcBef>
              <a:spcAft>
                <a:spcPts val="1200"/>
              </a:spcAft>
              <a:buFont typeface="Arial" panose="020B0604020202020204" pitchFamily="34" charset="0"/>
              <a:buChar char="•"/>
            </a:pPr>
            <a:r>
              <a:rPr lang="en-US" sz="1700" dirty="0">
                <a:solidFill>
                  <a:schemeClr val="tx2"/>
                </a:solidFill>
                <a:latin typeface="Arial Narrow" panose="020B0606020202030204" pitchFamily="34" charset="0"/>
              </a:rPr>
              <a:t>Most common area of origin within Aleppo - with some coming from Idleb and Ar-Raqqa governorates.</a:t>
            </a:r>
            <a:endParaRPr lang="en-GB" sz="1700" dirty="0">
              <a:solidFill>
                <a:schemeClr val="tx2"/>
              </a:solidFill>
              <a:latin typeface="Arial Narrow" panose="020B0606020202030204" pitchFamily="34" charset="0"/>
            </a:endParaRPr>
          </a:p>
        </p:txBody>
      </p:sp>
    </p:spTree>
    <p:extLst>
      <p:ext uri="{BB962C8B-B14F-4D97-AF65-F5344CB8AC3E}">
        <p14:creationId xmlns:p14="http://schemas.microsoft.com/office/powerpoint/2010/main" val="252383940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29220" y="243002"/>
            <a:ext cx="7886700" cy="715966"/>
          </a:xfrm>
        </p:spPr>
        <p:txBody>
          <a:bodyPr>
            <a:normAutofit/>
          </a:bodyPr>
          <a:lstStyle/>
          <a:p>
            <a:r>
              <a:rPr lang="en-US" sz="2400" dirty="0">
                <a:latin typeface="Arial" panose="020B0604020202020204" pitchFamily="34" charset="0"/>
                <a:cs typeface="Arial" panose="020B0604020202020204" pitchFamily="34" charset="0"/>
              </a:rPr>
              <a:t>INFORMAL SITES </a:t>
            </a:r>
            <a:r>
              <a:rPr lang="en-US" sz="1600" dirty="0">
                <a:latin typeface="Arial Narrow" panose="020B0606020202030204" pitchFamily="34" charset="0"/>
              </a:rPr>
              <a:t>(as of December 2018)</a:t>
            </a:r>
            <a:endParaRPr lang="en-GB" sz="3200" dirty="0">
              <a:latin typeface="Arial Narrow" panose="020B0606020202030204" pitchFamily="34" charset="0"/>
            </a:endParaRPr>
          </a:p>
        </p:txBody>
      </p:sp>
      <p:sp>
        <p:nvSpPr>
          <p:cNvPr id="7" name="Content Placeholder 6"/>
          <p:cNvSpPr>
            <a:spLocks noGrp="1"/>
          </p:cNvSpPr>
          <p:nvPr>
            <p:ph idx="1"/>
          </p:nvPr>
        </p:nvSpPr>
        <p:spPr>
          <a:xfrm>
            <a:off x="429220" y="958968"/>
            <a:ext cx="7886700" cy="4811624"/>
          </a:xfrm>
        </p:spPr>
        <p:txBody>
          <a:bodyPr>
            <a:normAutofit fontScale="92500" lnSpcReduction="20000"/>
          </a:bodyPr>
          <a:lstStyle/>
          <a:p>
            <a:pPr marL="0" indent="0">
              <a:lnSpc>
                <a:spcPct val="110000"/>
              </a:lnSpc>
              <a:spcBef>
                <a:spcPts val="1200"/>
              </a:spcBef>
              <a:spcAft>
                <a:spcPts val="1200"/>
              </a:spcAft>
              <a:buNone/>
            </a:pPr>
            <a:r>
              <a:rPr lang="en-GB" sz="2400" dirty="0">
                <a:solidFill>
                  <a:srgbClr val="EE5859"/>
                </a:solidFill>
                <a:latin typeface="Humanitarian-Icons-v02" pitchFamily="2" charset="0"/>
              </a:rPr>
              <a:t></a:t>
            </a:r>
            <a:r>
              <a:rPr lang="en-GB" sz="1800" dirty="0">
                <a:latin typeface="Humanitarian-Icons-v02" pitchFamily="2" charset="0"/>
              </a:rPr>
              <a:t> </a:t>
            </a:r>
            <a:r>
              <a:rPr lang="en-US" sz="1800" dirty="0" smtClean="0">
                <a:solidFill>
                  <a:srgbClr val="57575A"/>
                </a:solidFill>
              </a:rPr>
              <a:t>There reportedly was </a:t>
            </a:r>
            <a:r>
              <a:rPr lang="en-US" sz="1800" b="1" dirty="0">
                <a:solidFill>
                  <a:srgbClr val="57575A"/>
                </a:solidFill>
              </a:rPr>
              <a:t>no access to education </a:t>
            </a:r>
            <a:r>
              <a:rPr lang="en-US" sz="1800" dirty="0">
                <a:solidFill>
                  <a:srgbClr val="57575A"/>
                </a:solidFill>
              </a:rPr>
              <a:t>due to a lack of schools within accessible distance, while a lack of livelihoods also likely limited access, as children reportedly worked.</a:t>
            </a:r>
            <a:endParaRPr lang="en-GB" sz="1800" dirty="0">
              <a:latin typeface="Humanitarian-Icons-v02" pitchFamily="2" charset="0"/>
            </a:endParaRPr>
          </a:p>
          <a:p>
            <a:pPr marL="0" indent="0">
              <a:lnSpc>
                <a:spcPct val="110000"/>
              </a:lnSpc>
              <a:spcBef>
                <a:spcPts val="1200"/>
              </a:spcBef>
              <a:spcAft>
                <a:spcPts val="1200"/>
              </a:spcAft>
              <a:buNone/>
            </a:pPr>
            <a:r>
              <a:rPr lang="en-GB" sz="2400" dirty="0">
                <a:solidFill>
                  <a:srgbClr val="EE5859"/>
                </a:solidFill>
                <a:latin typeface="Humanitarian-Icons-v02" pitchFamily="2" charset="0"/>
              </a:rPr>
              <a:t></a:t>
            </a:r>
            <a:r>
              <a:rPr lang="en-US" sz="1800" dirty="0">
                <a:solidFill>
                  <a:srgbClr val="57575A"/>
                </a:solidFill>
              </a:rPr>
              <a:t> The majority of people residing in informal sites lived in tents, </a:t>
            </a:r>
            <a:r>
              <a:rPr lang="en-US" sz="1800" b="1" dirty="0">
                <a:solidFill>
                  <a:srgbClr val="57575A"/>
                </a:solidFill>
              </a:rPr>
              <a:t>with shelter conditions reportedly inadequate for winter</a:t>
            </a:r>
            <a:r>
              <a:rPr lang="en-US" sz="1800" dirty="0">
                <a:solidFill>
                  <a:srgbClr val="57575A"/>
                </a:solidFill>
              </a:rPr>
              <a:t>. Tents, winter blankets, and heating fuel were among the most common priority needs.</a:t>
            </a:r>
            <a:endParaRPr lang="en-GB" sz="1800" dirty="0">
              <a:latin typeface="Humanitarian-Icons-v02" pitchFamily="2" charset="0"/>
            </a:endParaRPr>
          </a:p>
          <a:p>
            <a:pPr marL="0" indent="0">
              <a:lnSpc>
                <a:spcPct val="110000"/>
              </a:lnSpc>
              <a:spcBef>
                <a:spcPts val="1200"/>
              </a:spcBef>
              <a:spcAft>
                <a:spcPts val="1200"/>
              </a:spcAft>
              <a:buNone/>
            </a:pPr>
            <a:r>
              <a:rPr lang="en-GB" sz="2400" dirty="0">
                <a:solidFill>
                  <a:srgbClr val="EE5859"/>
                </a:solidFill>
                <a:latin typeface="Humanitarian-Icons-v02" pitchFamily="2" charset="0"/>
              </a:rPr>
              <a:t></a:t>
            </a:r>
            <a:r>
              <a:rPr lang="en-US" sz="1800" dirty="0">
                <a:solidFill>
                  <a:srgbClr val="57575A"/>
                </a:solidFill>
              </a:rPr>
              <a:t> </a:t>
            </a:r>
            <a:r>
              <a:rPr lang="en-US" sz="1800" b="1" dirty="0">
                <a:solidFill>
                  <a:srgbClr val="57575A"/>
                </a:solidFill>
              </a:rPr>
              <a:t>Markets outside the settlement were the most commonly reported source of food</a:t>
            </a:r>
            <a:r>
              <a:rPr lang="en-US" sz="1800" dirty="0">
                <a:solidFill>
                  <a:srgbClr val="57575A"/>
                </a:solidFill>
              </a:rPr>
              <a:t>. In one site,</a:t>
            </a:r>
            <a:r>
              <a:rPr lang="en-GB" sz="1800" dirty="0">
                <a:solidFill>
                  <a:srgbClr val="57575A"/>
                </a:solidFill>
              </a:rPr>
              <a:t> Um </a:t>
            </a:r>
            <a:r>
              <a:rPr lang="en-GB" sz="1800" dirty="0" err="1">
                <a:solidFill>
                  <a:srgbClr val="57575A"/>
                </a:solidFill>
              </a:rPr>
              <a:t>Tnakh</a:t>
            </a:r>
            <a:r>
              <a:rPr lang="en-GB" sz="1800" dirty="0">
                <a:solidFill>
                  <a:srgbClr val="57575A"/>
                </a:solidFill>
              </a:rPr>
              <a:t>,</a:t>
            </a:r>
            <a:r>
              <a:rPr lang="en-US" sz="1800" dirty="0">
                <a:solidFill>
                  <a:srgbClr val="57575A"/>
                </a:solidFill>
              </a:rPr>
              <a:t> food distributions were reportedly available, while in another site,</a:t>
            </a:r>
            <a:r>
              <a:rPr lang="en-GB" sz="1800" dirty="0">
                <a:solidFill>
                  <a:srgbClr val="57575A"/>
                </a:solidFill>
              </a:rPr>
              <a:t> Little </a:t>
            </a:r>
            <a:r>
              <a:rPr lang="en-GB" sz="1800" dirty="0" err="1">
                <a:solidFill>
                  <a:srgbClr val="57575A"/>
                </a:solidFill>
              </a:rPr>
              <a:t>Osajli</a:t>
            </a:r>
            <a:r>
              <a:rPr lang="en-GB" sz="1800" dirty="0">
                <a:solidFill>
                  <a:srgbClr val="57575A"/>
                </a:solidFill>
              </a:rPr>
              <a:t> Camp, </a:t>
            </a:r>
            <a:r>
              <a:rPr lang="en-US" sz="1800" dirty="0">
                <a:solidFill>
                  <a:srgbClr val="57575A"/>
                </a:solidFill>
              </a:rPr>
              <a:t> some people reportedly spent days without eating.</a:t>
            </a:r>
            <a:endParaRPr lang="en-GB" sz="1800" dirty="0">
              <a:latin typeface="Humanitarian-Icons-v02" pitchFamily="2" charset="0"/>
            </a:endParaRPr>
          </a:p>
          <a:p>
            <a:pPr marL="0" indent="0">
              <a:lnSpc>
                <a:spcPct val="110000"/>
              </a:lnSpc>
              <a:spcBef>
                <a:spcPts val="1200"/>
              </a:spcBef>
              <a:spcAft>
                <a:spcPts val="1200"/>
              </a:spcAft>
              <a:buNone/>
            </a:pPr>
            <a:r>
              <a:rPr lang="en-GB" sz="2400" dirty="0">
                <a:solidFill>
                  <a:srgbClr val="EE5859"/>
                </a:solidFill>
                <a:latin typeface="Humanitarian-Icons-v02" pitchFamily="2" charset="0"/>
              </a:rPr>
              <a:t></a:t>
            </a:r>
            <a:r>
              <a:rPr lang="en-GB" sz="1800" dirty="0">
                <a:latin typeface="Humanitarian-Icons-v02" pitchFamily="2" charset="0"/>
              </a:rPr>
              <a:t> </a:t>
            </a:r>
            <a:r>
              <a:rPr lang="en-US" sz="1800" dirty="0">
                <a:solidFill>
                  <a:srgbClr val="57575A"/>
                </a:solidFill>
              </a:rPr>
              <a:t>While access to water varied significantly across sites, </a:t>
            </a:r>
            <a:r>
              <a:rPr lang="en-US" sz="1800" b="1" dirty="0">
                <a:solidFill>
                  <a:srgbClr val="57575A"/>
                </a:solidFill>
              </a:rPr>
              <a:t>sanitation problems were common in all assessed locations</a:t>
            </a:r>
            <a:r>
              <a:rPr lang="en-US" sz="1800" dirty="0">
                <a:solidFill>
                  <a:srgbClr val="57575A"/>
                </a:solidFill>
              </a:rPr>
              <a:t>, with open defecation the most common alternative to latrine use and a severe lack of garbage collection and sewage systems.</a:t>
            </a:r>
            <a:endParaRPr lang="en-GB" sz="1800" dirty="0">
              <a:latin typeface="Humanitarian-Icons-v02" pitchFamily="2" charset="0"/>
            </a:endParaRPr>
          </a:p>
          <a:p>
            <a:pPr marL="0" indent="0">
              <a:lnSpc>
                <a:spcPct val="110000"/>
              </a:lnSpc>
              <a:spcBef>
                <a:spcPts val="1200"/>
              </a:spcBef>
              <a:spcAft>
                <a:spcPts val="1200"/>
              </a:spcAft>
              <a:buNone/>
            </a:pPr>
            <a:r>
              <a:rPr lang="en-GB" sz="2400" dirty="0">
                <a:solidFill>
                  <a:srgbClr val="EE5859"/>
                </a:solidFill>
                <a:latin typeface="Humanitarian-Icons-v02" pitchFamily="2" charset="0"/>
              </a:rPr>
              <a:t></a:t>
            </a:r>
            <a:r>
              <a:rPr lang="en-US" sz="1800" dirty="0">
                <a:solidFill>
                  <a:srgbClr val="57575A"/>
                </a:solidFill>
              </a:rPr>
              <a:t> People reportedly most commonly accessed health facilities in </a:t>
            </a:r>
            <a:r>
              <a:rPr lang="en-US" sz="1800" dirty="0" err="1">
                <a:solidFill>
                  <a:srgbClr val="57575A"/>
                </a:solidFill>
              </a:rPr>
              <a:t>neighbouring</a:t>
            </a:r>
            <a:r>
              <a:rPr lang="en-US" sz="1800" dirty="0">
                <a:solidFill>
                  <a:srgbClr val="57575A"/>
                </a:solidFill>
              </a:rPr>
              <a:t> communities. Six of the seven assessed sites reportedly had </a:t>
            </a:r>
            <a:r>
              <a:rPr lang="en-US" sz="1800" b="1" dirty="0">
                <a:solidFill>
                  <a:srgbClr val="57575A"/>
                </a:solidFill>
              </a:rPr>
              <a:t>no access to some essential medical services</a:t>
            </a:r>
            <a:r>
              <a:rPr lang="en-US" sz="1800" dirty="0">
                <a:solidFill>
                  <a:srgbClr val="57575A"/>
                </a:solidFill>
              </a:rPr>
              <a:t>.</a:t>
            </a:r>
            <a:endParaRPr lang="en-GB" sz="1800" dirty="0"/>
          </a:p>
        </p:txBody>
      </p:sp>
    </p:spTree>
    <p:extLst>
      <p:ext uri="{BB962C8B-B14F-4D97-AF65-F5344CB8AC3E}">
        <p14:creationId xmlns:p14="http://schemas.microsoft.com/office/powerpoint/2010/main" val="400233695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idx="1"/>
          </p:nvPr>
        </p:nvSpPr>
        <p:spPr>
          <a:xfrm>
            <a:off x="429220" y="937635"/>
            <a:ext cx="7886700" cy="5325193"/>
          </a:xfrm>
        </p:spPr>
        <p:txBody>
          <a:bodyPr>
            <a:noAutofit/>
          </a:bodyPr>
          <a:lstStyle/>
          <a:p>
            <a:pPr marL="0" indent="0">
              <a:lnSpc>
                <a:spcPct val="130000"/>
              </a:lnSpc>
              <a:spcBef>
                <a:spcPts val="800"/>
              </a:spcBef>
              <a:spcAft>
                <a:spcPts val="800"/>
              </a:spcAft>
              <a:buNone/>
            </a:pPr>
            <a:r>
              <a:rPr lang="en-GB" sz="1500" dirty="0">
                <a:solidFill>
                  <a:srgbClr val="EE5859"/>
                </a:solidFill>
                <a:latin typeface="Humanitarian-Icons-v02" pitchFamily="2" charset="0"/>
              </a:rPr>
              <a:t></a:t>
            </a:r>
            <a:r>
              <a:rPr lang="en-GB" sz="1500" dirty="0">
                <a:latin typeface="Humanitarian-Icons-v02" pitchFamily="2" charset="0"/>
              </a:rPr>
              <a:t> </a:t>
            </a:r>
            <a:r>
              <a:rPr lang="en-US" sz="1500" dirty="0">
                <a:solidFill>
                  <a:srgbClr val="57575A"/>
                </a:solidFill>
              </a:rPr>
              <a:t>People live within accessible distance of hospitals, schools, and markets, yet healthcare was largely unaffordable and not easily accessible. Safety and security concerns were the main barriers to accessing markets, but all food items were generally available. </a:t>
            </a:r>
          </a:p>
          <a:p>
            <a:pPr marL="0" indent="0">
              <a:lnSpc>
                <a:spcPct val="130000"/>
              </a:lnSpc>
              <a:spcBef>
                <a:spcPts val="800"/>
              </a:spcBef>
              <a:spcAft>
                <a:spcPts val="800"/>
              </a:spcAft>
              <a:buNone/>
            </a:pPr>
            <a:r>
              <a:rPr lang="en-GB" sz="1500" dirty="0">
                <a:solidFill>
                  <a:srgbClr val="EE5859"/>
                </a:solidFill>
                <a:latin typeface="Humanitarian-Icons-v02" pitchFamily="2" charset="0"/>
              </a:rPr>
              <a:t></a:t>
            </a:r>
            <a:r>
              <a:rPr lang="en-GB" sz="1500" dirty="0">
                <a:latin typeface="Humanitarian-Icons-v02" pitchFamily="2" charset="0"/>
              </a:rPr>
              <a:t> </a:t>
            </a:r>
            <a:r>
              <a:rPr lang="en-US" sz="1500" b="1" dirty="0">
                <a:solidFill>
                  <a:srgbClr val="57575A"/>
                </a:solidFill>
              </a:rPr>
              <a:t>Healthcare</a:t>
            </a:r>
            <a:r>
              <a:rPr lang="en-US" sz="1500" dirty="0">
                <a:solidFill>
                  <a:srgbClr val="57575A"/>
                </a:solidFill>
              </a:rPr>
              <a:t> was </a:t>
            </a:r>
            <a:r>
              <a:rPr lang="en-US" sz="1500" dirty="0" smtClean="0">
                <a:solidFill>
                  <a:srgbClr val="57575A"/>
                </a:solidFill>
              </a:rPr>
              <a:t>reportedly the </a:t>
            </a:r>
            <a:r>
              <a:rPr lang="en-US" sz="1500" dirty="0">
                <a:solidFill>
                  <a:srgbClr val="57575A"/>
                </a:solidFill>
              </a:rPr>
              <a:t>first priority need in </a:t>
            </a:r>
            <a:r>
              <a:rPr lang="en-US" sz="1500" dirty="0" err="1">
                <a:solidFill>
                  <a:srgbClr val="57575A"/>
                </a:solidFill>
              </a:rPr>
              <a:t>Menbij</a:t>
            </a:r>
            <a:r>
              <a:rPr lang="en-US" sz="1500" dirty="0">
                <a:solidFill>
                  <a:srgbClr val="57575A"/>
                </a:solidFill>
              </a:rPr>
              <a:t> city, followed by NFIs and food.</a:t>
            </a:r>
          </a:p>
          <a:p>
            <a:pPr marL="0" indent="0">
              <a:lnSpc>
                <a:spcPct val="130000"/>
              </a:lnSpc>
              <a:spcBef>
                <a:spcPts val="800"/>
              </a:spcBef>
              <a:spcAft>
                <a:spcPts val="800"/>
              </a:spcAft>
              <a:buNone/>
            </a:pPr>
            <a:r>
              <a:rPr lang="en-GB" sz="1500" dirty="0">
                <a:solidFill>
                  <a:srgbClr val="EE5859"/>
                </a:solidFill>
                <a:latin typeface="Humanitarian-Icons-v02" pitchFamily="2" charset="0"/>
              </a:rPr>
              <a:t></a:t>
            </a:r>
            <a:r>
              <a:rPr lang="en-GB" sz="1500" dirty="0">
                <a:latin typeface="Humanitarian-Icons-v02" pitchFamily="2" charset="0"/>
              </a:rPr>
              <a:t> </a:t>
            </a:r>
            <a:r>
              <a:rPr lang="en-US" sz="1500" dirty="0">
                <a:solidFill>
                  <a:srgbClr val="57575A"/>
                </a:solidFill>
              </a:rPr>
              <a:t>Day </a:t>
            </a:r>
            <a:r>
              <a:rPr lang="en-US" sz="1500" dirty="0" err="1">
                <a:solidFill>
                  <a:srgbClr val="57575A"/>
                </a:solidFill>
              </a:rPr>
              <a:t>labour</a:t>
            </a:r>
            <a:r>
              <a:rPr lang="en-US" sz="1500" dirty="0">
                <a:solidFill>
                  <a:srgbClr val="57575A"/>
                </a:solidFill>
              </a:rPr>
              <a:t>, skilled trade, and shop keeping were key </a:t>
            </a:r>
            <a:r>
              <a:rPr lang="en-US" sz="1500" b="1" dirty="0">
                <a:solidFill>
                  <a:srgbClr val="57575A"/>
                </a:solidFill>
              </a:rPr>
              <a:t>sources of income </a:t>
            </a:r>
            <a:r>
              <a:rPr lang="en-US" sz="1500" dirty="0">
                <a:solidFill>
                  <a:srgbClr val="57575A"/>
                </a:solidFill>
              </a:rPr>
              <a:t>for host community members. Low wages and restrictions by local authorities were main barriers to livelihoods. Child </a:t>
            </a:r>
            <a:r>
              <a:rPr lang="en-US" sz="1500" dirty="0" err="1">
                <a:solidFill>
                  <a:srgbClr val="57575A"/>
                </a:solidFill>
              </a:rPr>
              <a:t>labour</a:t>
            </a:r>
            <a:r>
              <a:rPr lang="en-US" sz="1500" dirty="0">
                <a:solidFill>
                  <a:srgbClr val="57575A"/>
                </a:solidFill>
              </a:rPr>
              <a:t> was reported in every </a:t>
            </a:r>
            <a:r>
              <a:rPr lang="en-US" sz="1500" dirty="0" err="1">
                <a:solidFill>
                  <a:srgbClr val="57575A"/>
                </a:solidFill>
              </a:rPr>
              <a:t>neighbourhood</a:t>
            </a:r>
            <a:r>
              <a:rPr lang="en-US" sz="1500" dirty="0">
                <a:solidFill>
                  <a:srgbClr val="57575A"/>
                </a:solidFill>
              </a:rPr>
              <a:t>, particularly for boys. </a:t>
            </a:r>
          </a:p>
          <a:p>
            <a:pPr marL="0" indent="0">
              <a:lnSpc>
                <a:spcPct val="130000"/>
              </a:lnSpc>
              <a:spcBef>
                <a:spcPts val="800"/>
              </a:spcBef>
              <a:spcAft>
                <a:spcPts val="800"/>
              </a:spcAft>
              <a:buNone/>
            </a:pPr>
            <a:r>
              <a:rPr lang="en-GB" sz="1500" dirty="0">
                <a:solidFill>
                  <a:srgbClr val="EE5859"/>
                </a:solidFill>
                <a:latin typeface="Humanitarian-Icons-v02" pitchFamily="2" charset="0"/>
              </a:rPr>
              <a:t></a:t>
            </a:r>
            <a:r>
              <a:rPr lang="en-GB" sz="1500" dirty="0">
                <a:latin typeface="Humanitarian-Icons-v02" pitchFamily="2" charset="0"/>
              </a:rPr>
              <a:t> </a:t>
            </a:r>
            <a:r>
              <a:rPr lang="en-US" sz="1500" dirty="0">
                <a:solidFill>
                  <a:srgbClr val="57575A"/>
                </a:solidFill>
              </a:rPr>
              <a:t>The main </a:t>
            </a:r>
            <a:r>
              <a:rPr lang="en-US" sz="1500" b="1" dirty="0">
                <a:solidFill>
                  <a:srgbClr val="57575A"/>
                </a:solidFill>
              </a:rPr>
              <a:t>water</a:t>
            </a:r>
            <a:r>
              <a:rPr lang="en-US" sz="1500" dirty="0">
                <a:solidFill>
                  <a:srgbClr val="57575A"/>
                </a:solidFill>
              </a:rPr>
              <a:t> network was the main source of water in </a:t>
            </a:r>
            <a:r>
              <a:rPr lang="en-US" sz="1500" dirty="0" err="1">
                <a:solidFill>
                  <a:srgbClr val="57575A"/>
                </a:solidFill>
              </a:rPr>
              <a:t>Menbij</a:t>
            </a:r>
            <a:r>
              <a:rPr lang="en-US" sz="1500" dirty="0">
                <a:solidFill>
                  <a:srgbClr val="57575A"/>
                </a:solidFill>
              </a:rPr>
              <a:t> city, working only a few hours per day. Alternative sources of water were generally too expensive.</a:t>
            </a:r>
          </a:p>
          <a:p>
            <a:pPr marL="0" indent="0">
              <a:lnSpc>
                <a:spcPct val="130000"/>
              </a:lnSpc>
              <a:spcBef>
                <a:spcPts val="800"/>
              </a:spcBef>
              <a:spcAft>
                <a:spcPts val="800"/>
              </a:spcAft>
              <a:buNone/>
            </a:pPr>
            <a:r>
              <a:rPr lang="en-GB" sz="1500" dirty="0">
                <a:solidFill>
                  <a:srgbClr val="EE5859"/>
                </a:solidFill>
                <a:latin typeface="Humanitarian-Icons-v02" pitchFamily="2" charset="0"/>
              </a:rPr>
              <a:t></a:t>
            </a:r>
            <a:r>
              <a:rPr lang="en-GB" sz="1500" dirty="0">
                <a:latin typeface="Humanitarian-Icons-v02" pitchFamily="2" charset="0"/>
              </a:rPr>
              <a:t> </a:t>
            </a:r>
            <a:r>
              <a:rPr lang="en-US" sz="1500" b="1" dirty="0">
                <a:solidFill>
                  <a:srgbClr val="57575A"/>
                </a:solidFill>
              </a:rPr>
              <a:t>Education</a:t>
            </a:r>
            <a:r>
              <a:rPr lang="en-US" sz="1500" dirty="0">
                <a:solidFill>
                  <a:srgbClr val="57575A"/>
                </a:solidFill>
              </a:rPr>
              <a:t> was widely available, but a lack of personal documentation, teaching and learning supplies as well as overcrowding negatively influenced access (for both IDP and host community children). </a:t>
            </a:r>
            <a:endParaRPr lang="en-GB" sz="1500" dirty="0">
              <a:solidFill>
                <a:srgbClr val="000000"/>
              </a:solidFill>
            </a:endParaRPr>
          </a:p>
          <a:p>
            <a:pPr marL="0" indent="0">
              <a:lnSpc>
                <a:spcPct val="130000"/>
              </a:lnSpc>
              <a:spcBef>
                <a:spcPts val="800"/>
              </a:spcBef>
              <a:spcAft>
                <a:spcPts val="800"/>
              </a:spcAft>
              <a:buNone/>
            </a:pPr>
            <a:r>
              <a:rPr lang="en-GB" sz="1500" dirty="0">
                <a:solidFill>
                  <a:srgbClr val="EE5859"/>
                </a:solidFill>
                <a:latin typeface="Humanitarian-Icons-v02" pitchFamily="2" charset="0"/>
              </a:rPr>
              <a:t></a:t>
            </a:r>
            <a:r>
              <a:rPr lang="en-GB" sz="1500" dirty="0">
                <a:latin typeface="Humanitarian-Icons-v02" pitchFamily="2" charset="0"/>
              </a:rPr>
              <a:t> </a:t>
            </a:r>
            <a:r>
              <a:rPr lang="en-US" sz="1500" dirty="0">
                <a:solidFill>
                  <a:srgbClr val="57575A"/>
                </a:solidFill>
              </a:rPr>
              <a:t>8% of </a:t>
            </a:r>
            <a:r>
              <a:rPr lang="en-US" sz="1500" b="1" dirty="0">
                <a:solidFill>
                  <a:srgbClr val="57575A"/>
                </a:solidFill>
              </a:rPr>
              <a:t>shelters</a:t>
            </a:r>
            <a:r>
              <a:rPr lang="en-US" sz="1500" dirty="0">
                <a:solidFill>
                  <a:srgbClr val="57575A"/>
                </a:solidFill>
              </a:rPr>
              <a:t> reportedly had major damage in </a:t>
            </a:r>
            <a:r>
              <a:rPr lang="en-US" sz="1500" dirty="0" err="1">
                <a:solidFill>
                  <a:srgbClr val="57575A"/>
                </a:solidFill>
              </a:rPr>
              <a:t>Menbij</a:t>
            </a:r>
            <a:r>
              <a:rPr lang="en-US" sz="1500" dirty="0">
                <a:solidFill>
                  <a:srgbClr val="57575A"/>
                </a:solidFill>
              </a:rPr>
              <a:t> city (compared to 1% for the district as a whole), and 4% of shelters saw severe </a:t>
            </a:r>
            <a:r>
              <a:rPr lang="en-US" sz="1500" dirty="0" smtClean="0">
                <a:solidFill>
                  <a:srgbClr val="57575A"/>
                </a:solidFill>
              </a:rPr>
              <a:t>damage, while </a:t>
            </a:r>
            <a:r>
              <a:rPr lang="en-US" sz="1500" dirty="0">
                <a:solidFill>
                  <a:srgbClr val="57575A"/>
                </a:solidFill>
              </a:rPr>
              <a:t>4% were completely destroyed (compared to less than 1% for the entire district). </a:t>
            </a:r>
            <a:endParaRPr lang="en-GB" sz="1500" dirty="0"/>
          </a:p>
          <a:p>
            <a:pPr marL="0" indent="0">
              <a:lnSpc>
                <a:spcPct val="130000"/>
              </a:lnSpc>
              <a:spcBef>
                <a:spcPts val="1200"/>
              </a:spcBef>
              <a:spcAft>
                <a:spcPts val="1200"/>
              </a:spcAft>
              <a:buNone/>
            </a:pPr>
            <a:endParaRPr lang="en-US" sz="1200" dirty="0">
              <a:solidFill>
                <a:srgbClr val="57575A"/>
              </a:solidFill>
            </a:endParaRPr>
          </a:p>
          <a:p>
            <a:pPr marL="0" indent="0">
              <a:lnSpc>
                <a:spcPct val="110000"/>
              </a:lnSpc>
              <a:spcBef>
                <a:spcPts val="1200"/>
              </a:spcBef>
              <a:spcAft>
                <a:spcPts val="1200"/>
              </a:spcAft>
              <a:buNone/>
            </a:pPr>
            <a:endParaRPr lang="en-US" sz="300" dirty="0">
              <a:solidFill>
                <a:srgbClr val="57575A"/>
              </a:solidFill>
            </a:endParaRPr>
          </a:p>
          <a:p>
            <a:pPr marL="0" indent="0">
              <a:lnSpc>
                <a:spcPct val="110000"/>
              </a:lnSpc>
              <a:spcBef>
                <a:spcPts val="1200"/>
              </a:spcBef>
              <a:spcAft>
                <a:spcPts val="1200"/>
              </a:spcAft>
              <a:buNone/>
            </a:pPr>
            <a:endParaRPr lang="en-US" sz="300" dirty="0">
              <a:solidFill>
                <a:srgbClr val="57575A"/>
              </a:solidFill>
            </a:endParaRPr>
          </a:p>
          <a:p>
            <a:pPr marL="0" indent="0">
              <a:lnSpc>
                <a:spcPct val="110000"/>
              </a:lnSpc>
              <a:spcBef>
                <a:spcPts val="1200"/>
              </a:spcBef>
              <a:spcAft>
                <a:spcPts val="1200"/>
              </a:spcAft>
              <a:buNone/>
            </a:pPr>
            <a:endParaRPr lang="en-US" sz="300" dirty="0">
              <a:solidFill>
                <a:srgbClr val="57575A"/>
              </a:solidFill>
            </a:endParaRPr>
          </a:p>
          <a:p>
            <a:pPr marL="0" indent="0">
              <a:lnSpc>
                <a:spcPct val="110000"/>
              </a:lnSpc>
              <a:spcBef>
                <a:spcPts val="1200"/>
              </a:spcBef>
              <a:spcAft>
                <a:spcPts val="1200"/>
              </a:spcAft>
              <a:buNone/>
            </a:pPr>
            <a:r>
              <a:rPr lang="en-US" sz="300" dirty="0">
                <a:solidFill>
                  <a:srgbClr val="57575A"/>
                </a:solidFill>
              </a:rPr>
              <a:t/>
            </a:r>
            <a:br>
              <a:rPr lang="en-US" sz="300" dirty="0">
                <a:solidFill>
                  <a:srgbClr val="57575A"/>
                </a:solidFill>
              </a:rPr>
            </a:br>
            <a:endParaRPr lang="en-US" sz="300" dirty="0">
              <a:solidFill>
                <a:srgbClr val="57575A"/>
              </a:solidFill>
            </a:endParaRPr>
          </a:p>
          <a:p>
            <a:pPr marL="0" indent="0">
              <a:lnSpc>
                <a:spcPct val="110000"/>
              </a:lnSpc>
              <a:spcBef>
                <a:spcPts val="1200"/>
              </a:spcBef>
              <a:spcAft>
                <a:spcPts val="1200"/>
              </a:spcAft>
              <a:buNone/>
            </a:pPr>
            <a:endParaRPr lang="en-GB" sz="300" dirty="0"/>
          </a:p>
        </p:txBody>
      </p:sp>
      <p:sp>
        <p:nvSpPr>
          <p:cNvPr id="5" name="Title 5"/>
          <p:cNvSpPr>
            <a:spLocks noGrp="1"/>
          </p:cNvSpPr>
          <p:nvPr>
            <p:ph type="title"/>
          </p:nvPr>
        </p:nvSpPr>
        <p:spPr>
          <a:xfrm>
            <a:off x="429220" y="240144"/>
            <a:ext cx="7886700" cy="697491"/>
          </a:xfrm>
        </p:spPr>
        <p:txBody>
          <a:bodyPr>
            <a:normAutofit/>
          </a:bodyPr>
          <a:lstStyle/>
          <a:p>
            <a:r>
              <a:rPr lang="en-US" sz="2400" dirty="0">
                <a:latin typeface="Arial" panose="020B0604020202020204" pitchFamily="34" charset="0"/>
                <a:cs typeface="Arial" panose="020B0604020202020204" pitchFamily="34" charset="0"/>
              </a:rPr>
              <a:t>MENBIJ CITY</a:t>
            </a:r>
            <a:endParaRPr lang="en-GB"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6507540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3628" y="278234"/>
            <a:ext cx="7886700" cy="769377"/>
          </a:xfrm>
        </p:spPr>
        <p:txBody>
          <a:bodyPr>
            <a:normAutofit/>
          </a:bodyPr>
          <a:lstStyle/>
          <a:p>
            <a:r>
              <a:rPr lang="en-US" sz="2400" dirty="0" err="1">
                <a:latin typeface="Arial" panose="020B0604020202020204" pitchFamily="34" charset="0"/>
                <a:cs typeface="Arial" panose="020B0604020202020204" pitchFamily="34" charset="0"/>
              </a:rPr>
              <a:t>Menbij</a:t>
            </a:r>
            <a:r>
              <a:rPr lang="en-US" sz="2400" dirty="0">
                <a:latin typeface="Arial" panose="020B0604020202020204" pitchFamily="34" charset="0"/>
                <a:cs typeface="Arial" panose="020B0604020202020204" pitchFamily="34" charset="0"/>
              </a:rPr>
              <a:t> Old Camp</a:t>
            </a:r>
          </a:p>
        </p:txBody>
      </p:sp>
      <p:sp>
        <p:nvSpPr>
          <p:cNvPr id="8" name="Rectangle 7"/>
          <p:cNvSpPr/>
          <p:nvPr/>
        </p:nvSpPr>
        <p:spPr>
          <a:xfrm>
            <a:off x="4994693" y="5262113"/>
            <a:ext cx="471367" cy="189781"/>
          </a:xfrm>
          <a:prstGeom prst="rect">
            <a:avLst/>
          </a:prstGeom>
        </p:spPr>
        <p:txBody>
          <a:bodyPr vert="horz" lIns="91440" tIns="45720" rIns="91440" bIns="45720" rtlCol="0" anchor="ctr">
            <a:normAutofit fontScale="25000" lnSpcReduction="20000"/>
          </a:bodyPr>
          <a:lstStyle/>
          <a:p>
            <a:pPr>
              <a:lnSpc>
                <a:spcPct val="90000"/>
              </a:lnSpc>
              <a:spcBef>
                <a:spcPct val="0"/>
              </a:spcBef>
            </a:pPr>
            <a:endParaRPr lang="en-US" sz="4400">
              <a:solidFill>
                <a:srgbClr val="EE5859"/>
              </a:solidFill>
              <a:latin typeface="Trade Gothic LT Std" panose="00000500000000000000" pitchFamily="50" charset="0"/>
              <a:ea typeface="+mj-ea"/>
              <a:cs typeface="+mj-cs"/>
            </a:endParaRPr>
          </a:p>
        </p:txBody>
      </p:sp>
      <p:pic>
        <p:nvPicPr>
          <p:cNvPr id="7" name="Picture 6">
            <a:extLst>
              <a:ext uri="{FF2B5EF4-FFF2-40B4-BE49-F238E27FC236}">
                <a16:creationId xmlns:a16="http://schemas.microsoft.com/office/drawing/2014/main" id="{1D50F460-47BD-1C45-B521-F133B045CBBC}"/>
              </a:ext>
            </a:extLst>
          </p:cNvPr>
          <p:cNvPicPr>
            <a:picLocks noChangeAspect="1"/>
          </p:cNvPicPr>
          <p:nvPr/>
        </p:nvPicPr>
        <p:blipFill>
          <a:blip r:embed="rId3"/>
          <a:stretch>
            <a:fillRect/>
          </a:stretch>
        </p:blipFill>
        <p:spPr>
          <a:xfrm>
            <a:off x="223628" y="1092650"/>
            <a:ext cx="8084376" cy="4219246"/>
          </a:xfrm>
          <a:prstGeom prst="rect">
            <a:avLst/>
          </a:prstGeom>
        </p:spPr>
      </p:pic>
      <p:sp>
        <p:nvSpPr>
          <p:cNvPr id="9" name="TextBox 8">
            <a:extLst>
              <a:ext uri="{FF2B5EF4-FFF2-40B4-BE49-F238E27FC236}">
                <a16:creationId xmlns:a16="http://schemas.microsoft.com/office/drawing/2014/main" id="{D94F78AF-19EB-F343-B8B7-B460DB392130}"/>
              </a:ext>
            </a:extLst>
          </p:cNvPr>
          <p:cNvSpPr txBox="1"/>
          <p:nvPr/>
        </p:nvSpPr>
        <p:spPr>
          <a:xfrm>
            <a:off x="273047" y="5496933"/>
            <a:ext cx="7985538" cy="1200329"/>
          </a:xfrm>
          <a:prstGeom prst="rect">
            <a:avLst/>
          </a:prstGeom>
          <a:noFill/>
        </p:spPr>
        <p:txBody>
          <a:bodyPr wrap="square" rtlCol="0">
            <a:spAutoFit/>
          </a:bodyPr>
          <a:lstStyle/>
          <a:p>
            <a:r>
              <a:rPr lang="en-US" b="1" dirty="0">
                <a:solidFill>
                  <a:schemeClr val="tx2"/>
                </a:solidFill>
                <a:latin typeface="Arial Narrow" panose="020B0606020202030204" pitchFamily="34" charset="0"/>
              </a:rPr>
              <a:t>Population: </a:t>
            </a:r>
            <a:r>
              <a:rPr lang="en-US" dirty="0">
                <a:solidFill>
                  <a:schemeClr val="tx2"/>
                </a:solidFill>
                <a:latin typeface="Arial Narrow" panose="020B0606020202030204" pitchFamily="34" charset="0"/>
              </a:rPr>
              <a:t>1,910 </a:t>
            </a:r>
            <a:r>
              <a:rPr lang="en-US" dirty="0" err="1">
                <a:solidFill>
                  <a:schemeClr val="tx2"/>
                </a:solidFill>
                <a:latin typeface="Arial Narrow" panose="020B0606020202030204" pitchFamily="34" charset="0"/>
              </a:rPr>
              <a:t>ind</a:t>
            </a:r>
            <a:r>
              <a:rPr lang="en-US" dirty="0">
                <a:solidFill>
                  <a:schemeClr val="tx2"/>
                </a:solidFill>
                <a:latin typeface="Arial Narrow" panose="020B0606020202030204" pitchFamily="34" charset="0"/>
              </a:rPr>
              <a:t>/ 366 HHs. 99% have no intention to leave</a:t>
            </a:r>
          </a:p>
          <a:p>
            <a:r>
              <a:rPr lang="en-US" b="1" dirty="0">
                <a:solidFill>
                  <a:schemeClr val="tx2"/>
                </a:solidFill>
                <a:latin typeface="Arial Narrow" panose="020B0606020202030204" pitchFamily="34" charset="0"/>
              </a:rPr>
              <a:t>Regular Response: </a:t>
            </a:r>
            <a:r>
              <a:rPr lang="en-US" dirty="0">
                <a:solidFill>
                  <a:schemeClr val="tx2"/>
                </a:solidFill>
                <a:latin typeface="Arial Narrow" panose="020B0606020202030204" pitchFamily="34" charset="0"/>
              </a:rPr>
              <a:t>WASH, food vouchers, CFS, CFW (2 NGOs)</a:t>
            </a:r>
          </a:p>
          <a:p>
            <a:r>
              <a:rPr lang="en-US" b="1" dirty="0">
                <a:solidFill>
                  <a:schemeClr val="tx2"/>
                </a:solidFill>
                <a:latin typeface="Arial Narrow" panose="020B0606020202030204" pitchFamily="34" charset="0"/>
              </a:rPr>
              <a:t>One-off Response: </a:t>
            </a:r>
            <a:r>
              <a:rPr lang="en-US" dirty="0">
                <a:solidFill>
                  <a:schemeClr val="tx2"/>
                </a:solidFill>
                <a:latin typeface="Arial Narrow" panose="020B0606020202030204" pitchFamily="34" charset="0"/>
              </a:rPr>
              <a:t>Tent replacement, NFI summer kits (3 NGOs)</a:t>
            </a:r>
          </a:p>
          <a:p>
            <a:r>
              <a:rPr lang="en-US" b="1" dirty="0">
                <a:solidFill>
                  <a:schemeClr val="tx2"/>
                </a:solidFill>
                <a:latin typeface="Arial Narrow" panose="020B0606020202030204" pitchFamily="34" charset="0"/>
              </a:rPr>
              <a:t>Services: </a:t>
            </a:r>
            <a:r>
              <a:rPr lang="en-US" dirty="0">
                <a:solidFill>
                  <a:schemeClr val="tx2"/>
                </a:solidFill>
                <a:latin typeface="Arial Narrow" panose="020B0606020202030204" pitchFamily="34" charset="0"/>
              </a:rPr>
              <a:t>WASH (NGO), CFS (NGO), Primary school (LA), PHC clinic (LA)</a:t>
            </a:r>
          </a:p>
        </p:txBody>
      </p:sp>
    </p:spTree>
    <p:extLst>
      <p:ext uri="{BB962C8B-B14F-4D97-AF65-F5344CB8AC3E}">
        <p14:creationId xmlns:p14="http://schemas.microsoft.com/office/powerpoint/2010/main" val="159089470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8578" y="387929"/>
            <a:ext cx="7886700" cy="667777"/>
          </a:xfrm>
        </p:spPr>
        <p:txBody>
          <a:bodyPr>
            <a:normAutofit/>
          </a:bodyPr>
          <a:lstStyle/>
          <a:p>
            <a:r>
              <a:rPr lang="en-US" sz="2400" dirty="0" err="1">
                <a:latin typeface="Arial" panose="020B0604020202020204" pitchFamily="34" charset="0"/>
                <a:cs typeface="Arial" panose="020B0604020202020204" pitchFamily="34" charset="0"/>
              </a:rPr>
              <a:t>Menbij</a:t>
            </a:r>
            <a:r>
              <a:rPr lang="en-US" sz="2400" dirty="0">
                <a:latin typeface="Arial" panose="020B0604020202020204" pitchFamily="34" charset="0"/>
                <a:cs typeface="Arial" panose="020B0604020202020204" pitchFamily="34" charset="0"/>
              </a:rPr>
              <a:t> New Camp</a:t>
            </a:r>
          </a:p>
        </p:txBody>
      </p:sp>
      <p:sp>
        <p:nvSpPr>
          <p:cNvPr id="8" name="Rectangle 7"/>
          <p:cNvSpPr/>
          <p:nvPr/>
        </p:nvSpPr>
        <p:spPr>
          <a:xfrm>
            <a:off x="4994693" y="5262113"/>
            <a:ext cx="471367" cy="189781"/>
          </a:xfrm>
          <a:prstGeom prst="rect">
            <a:avLst/>
          </a:prstGeom>
        </p:spPr>
        <p:txBody>
          <a:bodyPr vert="horz" lIns="91440" tIns="45720" rIns="91440" bIns="45720" rtlCol="0" anchor="ctr">
            <a:normAutofit fontScale="25000" lnSpcReduction="20000"/>
          </a:bodyPr>
          <a:lstStyle/>
          <a:p>
            <a:pPr>
              <a:lnSpc>
                <a:spcPct val="90000"/>
              </a:lnSpc>
              <a:spcBef>
                <a:spcPct val="0"/>
              </a:spcBef>
            </a:pPr>
            <a:endParaRPr lang="en-US" sz="4400">
              <a:solidFill>
                <a:srgbClr val="EE5859"/>
              </a:solidFill>
              <a:latin typeface="Trade Gothic LT Std" panose="00000500000000000000" pitchFamily="50" charset="0"/>
              <a:ea typeface="+mj-ea"/>
              <a:cs typeface="+mj-cs"/>
            </a:endParaRPr>
          </a:p>
        </p:txBody>
      </p:sp>
      <p:pic>
        <p:nvPicPr>
          <p:cNvPr id="3" name="Picture 2">
            <a:extLst>
              <a:ext uri="{FF2B5EF4-FFF2-40B4-BE49-F238E27FC236}">
                <a16:creationId xmlns:a16="http://schemas.microsoft.com/office/drawing/2014/main" id="{681119AA-486F-604B-BEE4-8409995DCFA1}"/>
              </a:ext>
            </a:extLst>
          </p:cNvPr>
          <p:cNvPicPr>
            <a:picLocks noChangeAspect="1"/>
          </p:cNvPicPr>
          <p:nvPr/>
        </p:nvPicPr>
        <p:blipFill>
          <a:blip r:embed="rId3"/>
          <a:stretch>
            <a:fillRect/>
          </a:stretch>
        </p:blipFill>
        <p:spPr>
          <a:xfrm>
            <a:off x="112581" y="1092650"/>
            <a:ext cx="8444384" cy="4411245"/>
          </a:xfrm>
          <a:prstGeom prst="rect">
            <a:avLst/>
          </a:prstGeom>
        </p:spPr>
      </p:pic>
      <p:sp>
        <p:nvSpPr>
          <p:cNvPr id="9" name="TextBox 8">
            <a:extLst>
              <a:ext uri="{FF2B5EF4-FFF2-40B4-BE49-F238E27FC236}">
                <a16:creationId xmlns:a16="http://schemas.microsoft.com/office/drawing/2014/main" id="{BB2356D8-6D9B-4840-95C8-224A79BC381C}"/>
              </a:ext>
            </a:extLst>
          </p:cNvPr>
          <p:cNvSpPr txBox="1"/>
          <p:nvPr/>
        </p:nvSpPr>
        <p:spPr>
          <a:xfrm>
            <a:off x="273047" y="5496933"/>
            <a:ext cx="7985538" cy="1200329"/>
          </a:xfrm>
          <a:prstGeom prst="rect">
            <a:avLst/>
          </a:prstGeom>
          <a:noFill/>
        </p:spPr>
        <p:txBody>
          <a:bodyPr wrap="square" rtlCol="0">
            <a:spAutoFit/>
          </a:bodyPr>
          <a:lstStyle/>
          <a:p>
            <a:r>
              <a:rPr lang="en-US" b="1" dirty="0">
                <a:solidFill>
                  <a:schemeClr val="tx2"/>
                </a:solidFill>
                <a:latin typeface="Arial Narrow" panose="020B0606020202030204" pitchFamily="34" charset="0"/>
              </a:rPr>
              <a:t>Population: </a:t>
            </a:r>
            <a:r>
              <a:rPr lang="en-US" dirty="0">
                <a:solidFill>
                  <a:schemeClr val="tx2"/>
                </a:solidFill>
                <a:latin typeface="Arial Narrow" panose="020B0606020202030204" pitchFamily="34" charset="0"/>
              </a:rPr>
              <a:t>3,072 </a:t>
            </a:r>
            <a:r>
              <a:rPr lang="en-US" dirty="0" err="1">
                <a:solidFill>
                  <a:schemeClr val="tx2"/>
                </a:solidFill>
                <a:latin typeface="Arial Narrow" panose="020B0606020202030204" pitchFamily="34" charset="0"/>
              </a:rPr>
              <a:t>ind</a:t>
            </a:r>
            <a:r>
              <a:rPr lang="en-US" dirty="0">
                <a:solidFill>
                  <a:schemeClr val="tx2"/>
                </a:solidFill>
                <a:latin typeface="Arial Narrow" panose="020B0606020202030204" pitchFamily="34" charset="0"/>
              </a:rPr>
              <a:t>/ 535 HHs. 100% have no intention to leave</a:t>
            </a:r>
          </a:p>
          <a:p>
            <a:r>
              <a:rPr lang="en-US" b="1" dirty="0">
                <a:solidFill>
                  <a:schemeClr val="tx2"/>
                </a:solidFill>
                <a:latin typeface="Arial Narrow" panose="020B0606020202030204" pitchFamily="34" charset="0"/>
              </a:rPr>
              <a:t>Regular Response: </a:t>
            </a:r>
            <a:r>
              <a:rPr lang="en-US" dirty="0">
                <a:solidFill>
                  <a:schemeClr val="tx2"/>
                </a:solidFill>
                <a:latin typeface="Arial Narrow" panose="020B0606020202030204" pitchFamily="34" charset="0"/>
              </a:rPr>
              <a:t>WASH, food vouchers, CFS, CFW (2 NGOs)</a:t>
            </a:r>
          </a:p>
          <a:p>
            <a:r>
              <a:rPr lang="en-US" b="1" dirty="0">
                <a:solidFill>
                  <a:schemeClr val="tx2"/>
                </a:solidFill>
                <a:latin typeface="Arial Narrow" panose="020B0606020202030204" pitchFamily="34" charset="0"/>
              </a:rPr>
              <a:t>One-off Response: </a:t>
            </a:r>
            <a:r>
              <a:rPr lang="en-US" dirty="0">
                <a:solidFill>
                  <a:schemeClr val="tx2"/>
                </a:solidFill>
                <a:latin typeface="Arial Narrow" panose="020B0606020202030204" pitchFamily="34" charset="0"/>
              </a:rPr>
              <a:t>Tent replacement, NFI summer kits (3 NGOs)</a:t>
            </a:r>
          </a:p>
          <a:p>
            <a:r>
              <a:rPr lang="en-US" b="1" dirty="0">
                <a:solidFill>
                  <a:schemeClr val="tx2"/>
                </a:solidFill>
                <a:latin typeface="Arial Narrow" panose="020B0606020202030204" pitchFamily="34" charset="0"/>
              </a:rPr>
              <a:t>Services: </a:t>
            </a:r>
            <a:r>
              <a:rPr lang="en-US" dirty="0">
                <a:solidFill>
                  <a:schemeClr val="tx2"/>
                </a:solidFill>
                <a:latin typeface="Arial Narrow" panose="020B0606020202030204" pitchFamily="34" charset="0"/>
              </a:rPr>
              <a:t>WASH (NGO), CFS (NGO), Primary school (LA), PHC clinic (LA)</a:t>
            </a:r>
          </a:p>
        </p:txBody>
      </p:sp>
    </p:spTree>
    <p:extLst>
      <p:ext uri="{BB962C8B-B14F-4D97-AF65-F5344CB8AC3E}">
        <p14:creationId xmlns:p14="http://schemas.microsoft.com/office/powerpoint/2010/main" val="319338060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3992" y="456389"/>
            <a:ext cx="7886700" cy="523104"/>
          </a:xfrm>
        </p:spPr>
        <p:txBody>
          <a:bodyPr>
            <a:normAutofit/>
          </a:bodyPr>
          <a:lstStyle/>
          <a:p>
            <a:r>
              <a:rPr lang="en-US" sz="2400" dirty="0">
                <a:latin typeface="Arial" panose="020B0604020202020204" pitchFamily="34" charset="0"/>
                <a:cs typeface="Arial" panose="020B0604020202020204" pitchFamily="34" charset="0"/>
              </a:rPr>
              <a:t>Camps: Key Issues</a:t>
            </a:r>
          </a:p>
        </p:txBody>
      </p:sp>
      <p:sp>
        <p:nvSpPr>
          <p:cNvPr id="8" name="Rectangle 7"/>
          <p:cNvSpPr/>
          <p:nvPr/>
        </p:nvSpPr>
        <p:spPr>
          <a:xfrm>
            <a:off x="4994693" y="5262113"/>
            <a:ext cx="471367" cy="189781"/>
          </a:xfrm>
          <a:prstGeom prst="rect">
            <a:avLst/>
          </a:prstGeom>
        </p:spPr>
        <p:txBody>
          <a:bodyPr vert="horz" lIns="91440" tIns="45720" rIns="91440" bIns="45720" rtlCol="0" anchor="ctr">
            <a:normAutofit fontScale="25000" lnSpcReduction="20000"/>
          </a:bodyPr>
          <a:lstStyle/>
          <a:p>
            <a:pPr>
              <a:lnSpc>
                <a:spcPct val="90000"/>
              </a:lnSpc>
              <a:spcBef>
                <a:spcPct val="0"/>
              </a:spcBef>
            </a:pPr>
            <a:endParaRPr lang="en-US" sz="4400">
              <a:solidFill>
                <a:srgbClr val="EE5859"/>
              </a:solidFill>
              <a:latin typeface="Trade Gothic LT Std" panose="00000500000000000000" pitchFamily="50" charset="0"/>
              <a:ea typeface="+mj-ea"/>
              <a:cs typeface="+mj-cs"/>
            </a:endParaRPr>
          </a:p>
        </p:txBody>
      </p:sp>
      <p:sp>
        <p:nvSpPr>
          <p:cNvPr id="4" name="TextBox 3">
            <a:extLst>
              <a:ext uri="{FF2B5EF4-FFF2-40B4-BE49-F238E27FC236}">
                <a16:creationId xmlns:a16="http://schemas.microsoft.com/office/drawing/2014/main" id="{211612E2-1EF3-424A-BDE7-792AB0D00DF0}"/>
              </a:ext>
            </a:extLst>
          </p:cNvPr>
          <p:cNvSpPr txBox="1"/>
          <p:nvPr/>
        </p:nvSpPr>
        <p:spPr>
          <a:xfrm>
            <a:off x="88068" y="959376"/>
            <a:ext cx="8351394" cy="3693319"/>
          </a:xfrm>
          <a:prstGeom prst="rect">
            <a:avLst/>
          </a:prstGeom>
          <a:noFill/>
        </p:spPr>
        <p:txBody>
          <a:bodyPr wrap="square" rtlCol="0">
            <a:spAutoFit/>
          </a:bodyPr>
          <a:lstStyle/>
          <a:p>
            <a:pPr marL="285750" indent="-285750">
              <a:buFont typeface="Arial" panose="020B0604020202020204" pitchFamily="34" charset="0"/>
              <a:buChar char="•"/>
            </a:pPr>
            <a:endParaRPr lang="en-US" dirty="0">
              <a:solidFill>
                <a:schemeClr val="tx2"/>
              </a:solidFill>
            </a:endParaRPr>
          </a:p>
          <a:p>
            <a:pPr marL="285750" indent="-285750">
              <a:buFont typeface="Arial" panose="020B0604020202020204" pitchFamily="34" charset="0"/>
              <a:buChar char="•"/>
            </a:pPr>
            <a:r>
              <a:rPr lang="en-US" b="1" dirty="0">
                <a:solidFill>
                  <a:schemeClr val="tx2"/>
                </a:solidFill>
                <a:latin typeface="Helvetica" pitchFamily="2" charset="0"/>
              </a:rPr>
              <a:t>High prevalence of child protection issues, </a:t>
            </a:r>
            <a:r>
              <a:rPr lang="en-US" dirty="0">
                <a:solidFill>
                  <a:schemeClr val="tx2"/>
                </a:solidFill>
                <a:latin typeface="Helvetica" pitchFamily="2" charset="0"/>
              </a:rPr>
              <a:t>with 67% of HHs in  old camp and 58% of HHs in new camp reporting child protection issues.</a:t>
            </a:r>
          </a:p>
          <a:p>
            <a:pPr marL="285750" indent="-285750">
              <a:buFont typeface="Arial" panose="020B0604020202020204" pitchFamily="34" charset="0"/>
              <a:buChar char="•"/>
            </a:pPr>
            <a:endParaRPr lang="en-US" dirty="0">
              <a:solidFill>
                <a:schemeClr val="tx2"/>
              </a:solidFill>
              <a:latin typeface="Helvetica" pitchFamily="2" charset="0"/>
            </a:endParaRPr>
          </a:p>
          <a:p>
            <a:pPr marL="285750" indent="-285750">
              <a:buFont typeface="Arial" panose="020B0604020202020204" pitchFamily="34" charset="0"/>
              <a:buChar char="•"/>
            </a:pPr>
            <a:r>
              <a:rPr lang="en-US" b="1" dirty="0">
                <a:solidFill>
                  <a:schemeClr val="tx2"/>
                </a:solidFill>
                <a:latin typeface="Helvetica" pitchFamily="2" charset="0"/>
              </a:rPr>
              <a:t>Low levels of primary school attendance</a:t>
            </a:r>
            <a:r>
              <a:rPr lang="en-US" dirty="0">
                <a:solidFill>
                  <a:schemeClr val="tx2"/>
                </a:solidFill>
                <a:latin typeface="Helvetica" pitchFamily="2" charset="0"/>
              </a:rPr>
              <a:t>, especially in new camp</a:t>
            </a:r>
          </a:p>
          <a:p>
            <a:pPr marL="285750" indent="-285750">
              <a:buFont typeface="Arial" panose="020B0604020202020204" pitchFamily="34" charset="0"/>
              <a:buChar char="•"/>
            </a:pPr>
            <a:endParaRPr lang="en-US" dirty="0">
              <a:solidFill>
                <a:schemeClr val="tx2"/>
              </a:solidFill>
              <a:latin typeface="Helvetica" pitchFamily="2" charset="0"/>
            </a:endParaRPr>
          </a:p>
          <a:p>
            <a:pPr marL="285750" indent="-285750">
              <a:buFont typeface="Arial" panose="020B0604020202020204" pitchFamily="34" charset="0"/>
              <a:buChar char="•"/>
            </a:pPr>
            <a:r>
              <a:rPr lang="en-US" b="1" dirty="0">
                <a:solidFill>
                  <a:schemeClr val="tx2"/>
                </a:solidFill>
                <a:latin typeface="Helvetica" pitchFamily="2" charset="0"/>
              </a:rPr>
              <a:t>Low recourse to health clinic inside the camps, </a:t>
            </a:r>
            <a:r>
              <a:rPr lang="en-US" dirty="0">
                <a:solidFill>
                  <a:schemeClr val="tx2"/>
                </a:solidFill>
                <a:latin typeface="Helvetica" pitchFamily="2" charset="0"/>
              </a:rPr>
              <a:t>while barriers reported by almost 50% of HHs in both camps (e.g. Old: of 55% of HHs who required health treatment, only 3% received treatment inside camp. </a:t>
            </a:r>
            <a:endParaRPr lang="en-US" dirty="0" smtClean="0">
              <a:solidFill>
                <a:schemeClr val="tx2"/>
              </a:solidFill>
              <a:latin typeface="Helvetica" pitchFamily="2" charset="0"/>
            </a:endParaRPr>
          </a:p>
          <a:p>
            <a:pPr marL="285750" indent="-285750">
              <a:buFont typeface="Arial" panose="020B0604020202020204" pitchFamily="34" charset="0"/>
              <a:buChar char="•"/>
            </a:pPr>
            <a:endParaRPr lang="en-US" dirty="0">
              <a:solidFill>
                <a:schemeClr val="tx2"/>
              </a:solidFill>
              <a:latin typeface="Helvetica" pitchFamily="2" charset="0"/>
            </a:endParaRPr>
          </a:p>
          <a:p>
            <a:pPr marL="285750" indent="-285750">
              <a:buFont typeface="Arial" panose="020B0604020202020204" pitchFamily="34" charset="0"/>
              <a:buChar char="•"/>
            </a:pPr>
            <a:r>
              <a:rPr lang="en-US" b="1" dirty="0">
                <a:solidFill>
                  <a:schemeClr val="tx2"/>
                </a:solidFill>
                <a:latin typeface="Helvetica" pitchFamily="2" charset="0"/>
              </a:rPr>
              <a:t>Limited access to income-sources outside the camp, </a:t>
            </a:r>
            <a:r>
              <a:rPr lang="en-US" dirty="0">
                <a:solidFill>
                  <a:schemeClr val="tx2"/>
                </a:solidFill>
                <a:latin typeface="Helvetica" pitchFamily="2" charset="0"/>
              </a:rPr>
              <a:t>with only 43% (old) and 51% (new) of HHs report earning an income outside the camp</a:t>
            </a:r>
          </a:p>
          <a:p>
            <a:pPr marL="285750" indent="-285750">
              <a:buFont typeface="Arial" panose="020B0604020202020204" pitchFamily="34" charset="0"/>
              <a:buChar char="•"/>
            </a:pPr>
            <a:endParaRPr lang="en-US" dirty="0">
              <a:solidFill>
                <a:schemeClr val="tx2"/>
              </a:solidFill>
              <a:latin typeface="Helvetica" pitchFamily="2" charset="0"/>
            </a:endParaRPr>
          </a:p>
        </p:txBody>
      </p:sp>
    </p:spTree>
    <p:extLst>
      <p:ext uri="{BB962C8B-B14F-4D97-AF65-F5344CB8AC3E}">
        <p14:creationId xmlns:p14="http://schemas.microsoft.com/office/powerpoint/2010/main" val="307171660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445" y="2953323"/>
            <a:ext cx="7748953" cy="1642456"/>
          </a:xfrm>
        </p:spPr>
        <p:txBody>
          <a:bodyPr>
            <a:noAutofit/>
          </a:bodyPr>
          <a:lstStyle/>
          <a:p>
            <a:r>
              <a:rPr lang="en-US" sz="5200" dirty="0" smtClean="0">
                <a:latin typeface="Arial" panose="020B0604020202020204" pitchFamily="34" charset="0"/>
                <a:cs typeface="Arial" panose="020B0604020202020204" pitchFamily="34" charset="0"/>
              </a:rPr>
              <a:t>Multi-sector </a:t>
            </a:r>
            <a:r>
              <a:rPr lang="en-US" sz="5200" dirty="0">
                <a:latin typeface="Arial" panose="020B0604020202020204" pitchFamily="34" charset="0"/>
                <a:cs typeface="Arial" panose="020B0604020202020204" pitchFamily="34" charset="0"/>
              </a:rPr>
              <a:t>Response Overview</a:t>
            </a:r>
            <a:br>
              <a:rPr lang="en-US" sz="5200" dirty="0">
                <a:latin typeface="Arial" panose="020B0604020202020204" pitchFamily="34" charset="0"/>
                <a:cs typeface="Arial" panose="020B0604020202020204" pitchFamily="34" charset="0"/>
              </a:rPr>
            </a:br>
            <a:endParaRPr lang="en-US" sz="5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7270025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48845" y="471788"/>
            <a:ext cx="7845157" cy="461665"/>
          </a:xfrm>
          <a:prstGeom prst="rect">
            <a:avLst/>
          </a:prstGeom>
          <a:noFill/>
        </p:spPr>
        <p:txBody>
          <a:bodyPr wrap="square" rtlCol="0">
            <a:spAutoFit/>
          </a:bodyPr>
          <a:lstStyle/>
          <a:p>
            <a:r>
              <a:rPr lang="en-US" sz="2400" dirty="0" smtClean="0">
                <a:solidFill>
                  <a:srgbClr val="EE5859"/>
                </a:solidFill>
                <a:latin typeface="Arial" panose="020B0604020202020204" pitchFamily="34" charset="0"/>
                <a:cs typeface="Arial" panose="020B0604020202020204" pitchFamily="34" charset="0"/>
              </a:rPr>
              <a:t>Cross-border NGO activity in Menbij district by sector</a:t>
            </a:r>
            <a:endParaRPr lang="en-US" sz="2400" dirty="0">
              <a:solidFill>
                <a:srgbClr val="EE5859"/>
              </a:solidFill>
              <a:latin typeface="Arial" panose="020B0604020202020204" pitchFamily="34" charset="0"/>
              <a:cs typeface="Arial" panose="020B0604020202020204" pitchFamily="34" charset="0"/>
            </a:endParaRPr>
          </a:p>
        </p:txBody>
      </p:sp>
      <p:pic>
        <p:nvPicPr>
          <p:cNvPr id="8" name="Picture 7" descr="Screen Clipping"/>
          <p:cNvPicPr>
            <a:picLocks noChangeAspect="1"/>
          </p:cNvPicPr>
          <p:nvPr/>
        </p:nvPicPr>
        <p:blipFill rotWithShape="1">
          <a:blip r:embed="rId2">
            <a:extLst>
              <a:ext uri="{28A0092B-C50C-407E-A947-70E740481C1C}">
                <a14:useLocalDpi xmlns:a14="http://schemas.microsoft.com/office/drawing/2010/main" val="0"/>
              </a:ext>
            </a:extLst>
          </a:blip>
          <a:srcRect t="1840"/>
          <a:stretch/>
        </p:blipFill>
        <p:spPr>
          <a:xfrm>
            <a:off x="1080981" y="1246694"/>
            <a:ext cx="6380883" cy="4291834"/>
          </a:xfrm>
          <a:prstGeom prst="rect">
            <a:avLst/>
          </a:prstGeom>
        </p:spPr>
      </p:pic>
    </p:spTree>
    <p:extLst>
      <p:ext uri="{BB962C8B-B14F-4D97-AF65-F5344CB8AC3E}">
        <p14:creationId xmlns:p14="http://schemas.microsoft.com/office/powerpoint/2010/main" val="279422379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6486" y="564604"/>
            <a:ext cx="6277253" cy="513374"/>
          </a:xfrm>
        </p:spPr>
        <p:txBody>
          <a:bodyPr>
            <a:normAutofit fontScale="90000"/>
          </a:bodyPr>
          <a:lstStyle/>
          <a:p>
            <a:r>
              <a:rPr lang="en-US" sz="2700" dirty="0">
                <a:latin typeface="Helvetica" pitchFamily="2" charset="0"/>
              </a:rPr>
              <a:t>People reached per month</a:t>
            </a:r>
            <a:r>
              <a:rPr lang="en-US" dirty="0">
                <a:latin typeface="Helvetica" pitchFamily="2" charset="0"/>
              </a:rPr>
              <a:t/>
            </a:r>
            <a:br>
              <a:rPr lang="en-US" dirty="0">
                <a:latin typeface="Helvetica" pitchFamily="2" charset="0"/>
              </a:rPr>
            </a:br>
            <a:r>
              <a:rPr lang="en-US" sz="1600" i="1" dirty="0" smtClean="0">
                <a:solidFill>
                  <a:schemeClr val="tx2"/>
                </a:solidFill>
                <a:latin typeface="Helvetica" pitchFamily="2" charset="0"/>
              </a:rPr>
              <a:t>Number of partners reported: 4</a:t>
            </a:r>
            <a:r>
              <a:rPr lang="en-US" dirty="0">
                <a:latin typeface="Helvetica" pitchFamily="2" charset="0"/>
              </a:rPr>
              <a:t/>
            </a:r>
            <a:br>
              <a:rPr lang="en-US" dirty="0">
                <a:latin typeface="Helvetica" pitchFamily="2" charset="0"/>
              </a:rPr>
            </a:br>
            <a:endParaRPr lang="en-US" dirty="0">
              <a:latin typeface="Helvetica" pitchFamily="2" charset="0"/>
            </a:endParaRPr>
          </a:p>
        </p:txBody>
      </p:sp>
      <p:graphicFrame>
        <p:nvGraphicFramePr>
          <p:cNvPr id="5" name="Chart 4"/>
          <p:cNvGraphicFramePr/>
          <p:nvPr>
            <p:extLst>
              <p:ext uri="{D42A27DB-BD31-4B8C-83A1-F6EECF244321}">
                <p14:modId xmlns:p14="http://schemas.microsoft.com/office/powerpoint/2010/main" val="3288298033"/>
              </p:ext>
            </p:extLst>
          </p:nvPr>
        </p:nvGraphicFramePr>
        <p:xfrm>
          <a:off x="1170317" y="1067556"/>
          <a:ext cx="6096000" cy="4064000"/>
        </p:xfrm>
        <a:graphic>
          <a:graphicData uri="http://schemas.openxmlformats.org/drawingml/2006/chart">
            <c:chart xmlns:c="http://schemas.openxmlformats.org/drawingml/2006/chart" xmlns:r="http://schemas.openxmlformats.org/officeDocument/2006/relationships" r:id="rId2"/>
          </a:graphicData>
        </a:graphic>
      </p:graphicFrame>
      <p:sp>
        <p:nvSpPr>
          <p:cNvPr id="6" name="TextBox 5"/>
          <p:cNvSpPr txBox="1"/>
          <p:nvPr/>
        </p:nvSpPr>
        <p:spPr>
          <a:xfrm>
            <a:off x="861024" y="5337799"/>
            <a:ext cx="6714585" cy="1121947"/>
          </a:xfrm>
          <a:prstGeom prst="rect">
            <a:avLst/>
          </a:prstGeom>
        </p:spPr>
        <p:style>
          <a:lnRef idx="2">
            <a:schemeClr val="accent2"/>
          </a:lnRef>
          <a:fillRef idx="1">
            <a:schemeClr val="lt1"/>
          </a:fillRef>
          <a:effectRef idx="0">
            <a:schemeClr val="accent2"/>
          </a:effectRef>
          <a:fontRef idx="minor">
            <a:schemeClr val="dk1"/>
          </a:fontRef>
        </p:style>
        <p:txBody>
          <a:bodyPr vert="horz" lIns="91440" tIns="45720" rIns="91440" bIns="45720" rtlCol="0" anchor="ctr">
            <a:normAutofit fontScale="97500"/>
          </a:bodyPr>
          <a:lstStyle>
            <a:lvl1pPr>
              <a:lnSpc>
                <a:spcPct val="90000"/>
              </a:lnSpc>
              <a:spcBef>
                <a:spcPct val="0"/>
              </a:spcBef>
              <a:buNone/>
              <a:defRPr sz="4400">
                <a:solidFill>
                  <a:srgbClr val="EE5859"/>
                </a:solidFill>
                <a:latin typeface="Trade Gothic LT Std" panose="00000500000000000000" pitchFamily="50" charset="0"/>
                <a:ea typeface="+mj-ea"/>
                <a:cs typeface="+mj-cs"/>
              </a:defRPr>
            </a:lvl1pPr>
          </a:lstStyle>
          <a:p>
            <a:pPr algn="just"/>
            <a:r>
              <a:rPr lang="en-US" sz="1400" b="1" dirty="0">
                <a:solidFill>
                  <a:schemeClr val="tx2"/>
                </a:solidFill>
                <a:latin typeface="Arial Narrow" panose="020B0606020202030204" pitchFamily="34" charset="0"/>
              </a:rPr>
              <a:t>People reached </a:t>
            </a:r>
            <a:r>
              <a:rPr lang="en-US" sz="1400" dirty="0">
                <a:solidFill>
                  <a:schemeClr val="tx2"/>
                </a:solidFill>
                <a:latin typeface="Arial Narrow" panose="020B0606020202030204" pitchFamily="34" charset="0"/>
              </a:rPr>
              <a:t>refers to the number of people provided with humanitarian assistance (WASH, SNFI, FSL, CASH and Education), or interventions (Health and Protection) by one or more sectors during the month, taking the highest sector total per sub-district. </a:t>
            </a:r>
          </a:p>
        </p:txBody>
      </p:sp>
      <p:sp>
        <p:nvSpPr>
          <p:cNvPr id="7" name="TextBox 6"/>
          <p:cNvSpPr txBox="1"/>
          <p:nvPr/>
        </p:nvSpPr>
        <p:spPr>
          <a:xfrm>
            <a:off x="2281520" y="1601774"/>
            <a:ext cx="678391" cy="461665"/>
          </a:xfrm>
          <a:prstGeom prst="rect">
            <a:avLst/>
          </a:prstGeom>
          <a:noFill/>
        </p:spPr>
        <p:txBody>
          <a:bodyPr wrap="none" rtlCol="0">
            <a:spAutoFit/>
          </a:bodyPr>
          <a:lstStyle/>
          <a:p>
            <a:r>
              <a:rPr lang="en-US" sz="2400" b="1" dirty="0">
                <a:solidFill>
                  <a:schemeClr val="tx2"/>
                </a:solidFill>
                <a:latin typeface="Arial Narrow" panose="020B0606020202030204" pitchFamily="34" charset="0"/>
              </a:rPr>
              <a:t>27 k</a:t>
            </a:r>
          </a:p>
        </p:txBody>
      </p:sp>
      <p:sp>
        <p:nvSpPr>
          <p:cNvPr id="8" name="TextBox 7"/>
          <p:cNvSpPr txBox="1"/>
          <p:nvPr/>
        </p:nvSpPr>
        <p:spPr>
          <a:xfrm>
            <a:off x="4089040" y="1647954"/>
            <a:ext cx="678391" cy="461665"/>
          </a:xfrm>
          <a:prstGeom prst="rect">
            <a:avLst/>
          </a:prstGeom>
          <a:noFill/>
        </p:spPr>
        <p:txBody>
          <a:bodyPr wrap="none" rtlCol="0">
            <a:spAutoFit/>
          </a:bodyPr>
          <a:lstStyle/>
          <a:p>
            <a:r>
              <a:rPr lang="en-US" sz="2400" b="1" dirty="0">
                <a:solidFill>
                  <a:schemeClr val="tx2"/>
                </a:solidFill>
                <a:latin typeface="Arial Narrow" panose="020B0606020202030204" pitchFamily="34" charset="0"/>
              </a:rPr>
              <a:t>26 k</a:t>
            </a:r>
          </a:p>
        </p:txBody>
      </p:sp>
      <p:sp>
        <p:nvSpPr>
          <p:cNvPr id="9" name="TextBox 8"/>
          <p:cNvSpPr txBox="1"/>
          <p:nvPr/>
        </p:nvSpPr>
        <p:spPr>
          <a:xfrm>
            <a:off x="5895348" y="2178807"/>
            <a:ext cx="678391" cy="461665"/>
          </a:xfrm>
          <a:prstGeom prst="rect">
            <a:avLst/>
          </a:prstGeom>
          <a:noFill/>
        </p:spPr>
        <p:txBody>
          <a:bodyPr wrap="none" rtlCol="0">
            <a:spAutoFit/>
          </a:bodyPr>
          <a:lstStyle/>
          <a:p>
            <a:r>
              <a:rPr lang="en-US" sz="2400" b="1" dirty="0">
                <a:solidFill>
                  <a:schemeClr val="tx2"/>
                </a:solidFill>
                <a:latin typeface="Arial Narrow" panose="020B0606020202030204" pitchFamily="34" charset="0"/>
              </a:rPr>
              <a:t>22 k</a:t>
            </a:r>
          </a:p>
        </p:txBody>
      </p:sp>
    </p:spTree>
    <p:extLst>
      <p:ext uri="{BB962C8B-B14F-4D97-AF65-F5344CB8AC3E}">
        <p14:creationId xmlns:p14="http://schemas.microsoft.com/office/powerpoint/2010/main" val="306473138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2466" y="-232913"/>
            <a:ext cx="7886700" cy="1325563"/>
          </a:xfrm>
        </p:spPr>
        <p:txBody>
          <a:bodyPr>
            <a:normAutofit/>
          </a:bodyPr>
          <a:lstStyle/>
          <a:p>
            <a:r>
              <a:rPr lang="en-US" sz="2400" dirty="0" smtClean="0">
                <a:latin typeface="Arial" panose="020B0604020202020204" pitchFamily="34" charset="0"/>
                <a:cs typeface="Arial" panose="020B0604020202020204" pitchFamily="34" charset="0"/>
              </a:rPr>
              <a:t>People reached by area </a:t>
            </a:r>
            <a:r>
              <a:rPr lang="en-US" sz="1600" dirty="0" smtClean="0">
                <a:solidFill>
                  <a:schemeClr val="tx2"/>
                </a:solidFill>
                <a:latin typeface="Arial" panose="020B0604020202020204" pitchFamily="34" charset="0"/>
                <a:cs typeface="Arial" panose="020B0604020202020204" pitchFamily="34" charset="0"/>
              </a:rPr>
              <a:t>(March </a:t>
            </a:r>
            <a:r>
              <a:rPr lang="en-US" sz="1600" dirty="0">
                <a:solidFill>
                  <a:schemeClr val="tx2"/>
                </a:solidFill>
                <a:latin typeface="Arial" panose="020B0604020202020204" pitchFamily="34" charset="0"/>
                <a:cs typeface="Arial" panose="020B0604020202020204" pitchFamily="34" charset="0"/>
              </a:rPr>
              <a:t>– May 2019)</a:t>
            </a:r>
          </a:p>
        </p:txBody>
      </p:sp>
      <p:graphicFrame>
        <p:nvGraphicFramePr>
          <p:cNvPr id="4" name="Chart 3"/>
          <p:cNvGraphicFramePr/>
          <p:nvPr>
            <p:extLst>
              <p:ext uri="{D42A27DB-BD31-4B8C-83A1-F6EECF244321}">
                <p14:modId xmlns:p14="http://schemas.microsoft.com/office/powerpoint/2010/main" val="2007518761"/>
              </p:ext>
            </p:extLst>
          </p:nvPr>
        </p:nvGraphicFramePr>
        <p:xfrm>
          <a:off x="285750" y="901281"/>
          <a:ext cx="7887161" cy="5323670"/>
        </p:xfrm>
        <a:graphic>
          <a:graphicData uri="http://schemas.openxmlformats.org/drawingml/2006/chart">
            <c:chart xmlns:c="http://schemas.openxmlformats.org/drawingml/2006/chart" xmlns:r="http://schemas.openxmlformats.org/officeDocument/2006/relationships" r:id="rId2"/>
          </a:graphicData>
        </a:graphic>
      </p:graphicFrame>
      <p:sp>
        <p:nvSpPr>
          <p:cNvPr id="7" name="TextBox 6"/>
          <p:cNvSpPr txBox="1"/>
          <p:nvPr/>
        </p:nvSpPr>
        <p:spPr>
          <a:xfrm>
            <a:off x="5331974" y="1888290"/>
            <a:ext cx="2089355" cy="338554"/>
          </a:xfrm>
          <a:prstGeom prst="rect">
            <a:avLst/>
          </a:prstGeom>
          <a:noFill/>
        </p:spPr>
        <p:txBody>
          <a:bodyPr wrap="none" rtlCol="0">
            <a:spAutoFit/>
          </a:bodyPr>
          <a:lstStyle/>
          <a:p>
            <a:r>
              <a:rPr lang="en-US" sz="1600" b="1" dirty="0">
                <a:solidFill>
                  <a:schemeClr val="tx2"/>
                </a:solidFill>
                <a:latin typeface="Arial Narrow" pitchFamily="34" charset="0"/>
              </a:rPr>
              <a:t>Average reach </a:t>
            </a:r>
            <a:r>
              <a:rPr lang="en-US" sz="1600" b="1" dirty="0" smtClean="0">
                <a:solidFill>
                  <a:schemeClr val="tx2"/>
                </a:solidFill>
                <a:latin typeface="Arial Narrow" pitchFamily="34" charset="0"/>
              </a:rPr>
              <a:t>per area:</a:t>
            </a:r>
            <a:endParaRPr lang="en-US" sz="1600" b="1" dirty="0">
              <a:solidFill>
                <a:schemeClr val="tx2"/>
              </a:solidFill>
              <a:latin typeface="Arial Narrow" pitchFamily="34" charset="0"/>
            </a:endParaRPr>
          </a:p>
        </p:txBody>
      </p:sp>
      <p:sp>
        <p:nvSpPr>
          <p:cNvPr id="8" name="Rectangle 7"/>
          <p:cNvSpPr/>
          <p:nvPr/>
        </p:nvSpPr>
        <p:spPr>
          <a:xfrm>
            <a:off x="4994693" y="5262113"/>
            <a:ext cx="471367" cy="189781"/>
          </a:xfrm>
          <a:prstGeom prst="rect">
            <a:avLst/>
          </a:prstGeom>
        </p:spPr>
        <p:txBody>
          <a:bodyPr vert="horz" lIns="91440" tIns="45720" rIns="91440" bIns="45720" rtlCol="0" anchor="ctr">
            <a:normAutofit fontScale="25000" lnSpcReduction="20000"/>
          </a:bodyPr>
          <a:lstStyle/>
          <a:p>
            <a:pPr>
              <a:lnSpc>
                <a:spcPct val="90000"/>
              </a:lnSpc>
              <a:spcBef>
                <a:spcPct val="0"/>
              </a:spcBef>
            </a:pPr>
            <a:endParaRPr lang="en-US" sz="4400">
              <a:solidFill>
                <a:srgbClr val="EE5859"/>
              </a:solidFill>
              <a:latin typeface="Trade Gothic LT Std" panose="00000500000000000000" pitchFamily="50" charset="0"/>
              <a:ea typeface="+mj-ea"/>
              <a:cs typeface="+mj-cs"/>
            </a:endParaRPr>
          </a:p>
        </p:txBody>
      </p:sp>
      <p:graphicFrame>
        <p:nvGraphicFramePr>
          <p:cNvPr id="11" name="Table 10"/>
          <p:cNvGraphicFramePr>
            <a:graphicFrameLocks noGrp="1"/>
          </p:cNvGraphicFramePr>
          <p:nvPr/>
        </p:nvGraphicFramePr>
        <p:xfrm>
          <a:off x="979415" y="5730815"/>
          <a:ext cx="3713495" cy="751484"/>
        </p:xfrm>
        <a:graphic>
          <a:graphicData uri="http://schemas.openxmlformats.org/drawingml/2006/table">
            <a:tbl>
              <a:tblPr firstRow="1" bandRow="1">
                <a:tableStyleId>{5C22544A-7EE6-4342-B048-85BDC9FD1C3A}</a:tableStyleId>
              </a:tblPr>
              <a:tblGrid>
                <a:gridCol w="742699">
                  <a:extLst>
                    <a:ext uri="{9D8B030D-6E8A-4147-A177-3AD203B41FA5}">
                      <a16:colId xmlns:a16="http://schemas.microsoft.com/office/drawing/2014/main" val="20000"/>
                    </a:ext>
                  </a:extLst>
                </a:gridCol>
                <a:gridCol w="742699">
                  <a:extLst>
                    <a:ext uri="{9D8B030D-6E8A-4147-A177-3AD203B41FA5}">
                      <a16:colId xmlns:a16="http://schemas.microsoft.com/office/drawing/2014/main" val="20001"/>
                    </a:ext>
                  </a:extLst>
                </a:gridCol>
                <a:gridCol w="742699">
                  <a:extLst>
                    <a:ext uri="{9D8B030D-6E8A-4147-A177-3AD203B41FA5}">
                      <a16:colId xmlns:a16="http://schemas.microsoft.com/office/drawing/2014/main" val="20002"/>
                    </a:ext>
                  </a:extLst>
                </a:gridCol>
                <a:gridCol w="742699">
                  <a:extLst>
                    <a:ext uri="{9D8B030D-6E8A-4147-A177-3AD203B41FA5}">
                      <a16:colId xmlns:a16="http://schemas.microsoft.com/office/drawing/2014/main" val="20003"/>
                    </a:ext>
                  </a:extLst>
                </a:gridCol>
                <a:gridCol w="742699">
                  <a:extLst>
                    <a:ext uri="{9D8B030D-6E8A-4147-A177-3AD203B41FA5}">
                      <a16:colId xmlns:a16="http://schemas.microsoft.com/office/drawing/2014/main" val="20004"/>
                    </a:ext>
                  </a:extLst>
                </a:gridCol>
              </a:tblGrid>
              <a:tr h="225904">
                <a:tc>
                  <a:txBody>
                    <a:bodyPr/>
                    <a:lstStyle/>
                    <a:p>
                      <a:r>
                        <a:rPr lang="en-US" sz="1400" dirty="0" err="1"/>
                        <a:t>Menbij</a:t>
                      </a:r>
                      <a:r>
                        <a:rPr lang="en-US" sz="1400" dirty="0"/>
                        <a:t> City</a:t>
                      </a:r>
                    </a:p>
                  </a:txBody>
                  <a:tcPr marL="55702" marR="55702" marT="27851" marB="27851"/>
                </a:tc>
                <a:tc>
                  <a:txBody>
                    <a:bodyPr/>
                    <a:lstStyle/>
                    <a:p>
                      <a:r>
                        <a:rPr lang="en-US" sz="1400" dirty="0"/>
                        <a:t>Camps</a:t>
                      </a:r>
                    </a:p>
                  </a:txBody>
                  <a:tcPr marL="55702" marR="55702" marT="27851" marB="27851"/>
                </a:tc>
                <a:tc>
                  <a:txBody>
                    <a:bodyPr/>
                    <a:lstStyle/>
                    <a:p>
                      <a:r>
                        <a:rPr lang="en-US" sz="1400" dirty="0"/>
                        <a:t>SD rural</a:t>
                      </a:r>
                    </a:p>
                  </a:txBody>
                  <a:tcPr marL="55702" marR="55702" marT="27851" marB="27851"/>
                </a:tc>
                <a:tc>
                  <a:txBody>
                    <a:bodyPr/>
                    <a:lstStyle/>
                    <a:p>
                      <a:r>
                        <a:rPr lang="en-US" sz="1400" dirty="0"/>
                        <a:t>Al </a:t>
                      </a:r>
                      <a:r>
                        <a:rPr lang="en-US" sz="1400" dirty="0" err="1"/>
                        <a:t>Khafsa</a:t>
                      </a:r>
                      <a:endParaRPr lang="en-US" sz="1400" dirty="0"/>
                    </a:p>
                  </a:txBody>
                  <a:tcPr marL="55702" marR="55702" marT="27851" marB="27851"/>
                </a:tc>
                <a:tc>
                  <a:txBody>
                    <a:bodyPr/>
                    <a:lstStyle/>
                    <a:p>
                      <a:r>
                        <a:rPr lang="en-US" sz="1400" dirty="0"/>
                        <a:t>Abu </a:t>
                      </a:r>
                      <a:r>
                        <a:rPr lang="en-US" sz="1400" dirty="0" err="1"/>
                        <a:t>Qalqal</a:t>
                      </a:r>
                      <a:endParaRPr lang="en-US" sz="1400" dirty="0"/>
                    </a:p>
                  </a:txBody>
                  <a:tcPr marL="55702" marR="55702" marT="27851" marB="27851"/>
                </a:tc>
                <a:extLst>
                  <a:ext uri="{0D108BD9-81ED-4DB2-BD59-A6C34878D82A}">
                    <a16:rowId xmlns:a16="http://schemas.microsoft.com/office/drawing/2014/main" val="10000"/>
                  </a:ext>
                </a:extLst>
              </a:tr>
              <a:tr h="225904">
                <a:tc>
                  <a:txBody>
                    <a:bodyPr/>
                    <a:lstStyle/>
                    <a:p>
                      <a:pPr algn="ctr"/>
                      <a:r>
                        <a:rPr lang="en-US" sz="1400" b="1" dirty="0"/>
                        <a:t>5</a:t>
                      </a:r>
                    </a:p>
                  </a:txBody>
                  <a:tcPr marL="55702" marR="55702" marT="27851" marB="27851"/>
                </a:tc>
                <a:tc>
                  <a:txBody>
                    <a:bodyPr/>
                    <a:lstStyle/>
                    <a:p>
                      <a:pPr algn="ctr"/>
                      <a:r>
                        <a:rPr lang="en-US" sz="1400" b="1" dirty="0"/>
                        <a:t>2</a:t>
                      </a:r>
                    </a:p>
                  </a:txBody>
                  <a:tcPr marL="55702" marR="55702" marT="27851" marB="27851"/>
                </a:tc>
                <a:tc>
                  <a:txBody>
                    <a:bodyPr/>
                    <a:lstStyle/>
                    <a:p>
                      <a:pPr algn="ctr"/>
                      <a:r>
                        <a:rPr lang="en-US" sz="1400" b="1" dirty="0"/>
                        <a:t>2</a:t>
                      </a:r>
                    </a:p>
                  </a:txBody>
                  <a:tcPr marL="55702" marR="55702" marT="27851" marB="27851"/>
                </a:tc>
                <a:tc>
                  <a:txBody>
                    <a:bodyPr/>
                    <a:lstStyle/>
                    <a:p>
                      <a:pPr algn="ctr"/>
                      <a:r>
                        <a:rPr lang="en-US" sz="1400" b="1" dirty="0"/>
                        <a:t>1</a:t>
                      </a:r>
                    </a:p>
                  </a:txBody>
                  <a:tcPr marL="55702" marR="55702" marT="27851" marB="27851"/>
                </a:tc>
                <a:tc>
                  <a:txBody>
                    <a:bodyPr/>
                    <a:lstStyle/>
                    <a:p>
                      <a:pPr algn="ctr"/>
                      <a:r>
                        <a:rPr lang="en-US" sz="1400" b="1" dirty="0"/>
                        <a:t>1</a:t>
                      </a:r>
                    </a:p>
                  </a:txBody>
                  <a:tcPr marL="55702" marR="55702" marT="27851" marB="27851"/>
                </a:tc>
                <a:extLst>
                  <a:ext uri="{0D108BD9-81ED-4DB2-BD59-A6C34878D82A}">
                    <a16:rowId xmlns:a16="http://schemas.microsoft.com/office/drawing/2014/main" val="10001"/>
                  </a:ext>
                </a:extLst>
              </a:tr>
            </a:tbl>
          </a:graphicData>
        </a:graphic>
      </p:graphicFrame>
      <p:sp>
        <p:nvSpPr>
          <p:cNvPr id="14" name="TextBox 13"/>
          <p:cNvSpPr txBox="1"/>
          <p:nvPr/>
        </p:nvSpPr>
        <p:spPr>
          <a:xfrm>
            <a:off x="121963" y="6178686"/>
            <a:ext cx="912429" cy="307777"/>
          </a:xfrm>
          <a:prstGeom prst="rect">
            <a:avLst/>
          </a:prstGeom>
          <a:noFill/>
        </p:spPr>
        <p:txBody>
          <a:bodyPr wrap="none" rtlCol="0">
            <a:spAutoFit/>
          </a:bodyPr>
          <a:lstStyle/>
          <a:p>
            <a:r>
              <a:rPr lang="en-US" sz="1400" b="1" dirty="0">
                <a:solidFill>
                  <a:schemeClr val="tx2"/>
                </a:solidFill>
                <a:latin typeface="Helvetica" pitchFamily="2" charset="0"/>
              </a:rPr>
              <a:t>Partners</a:t>
            </a:r>
          </a:p>
        </p:txBody>
      </p:sp>
      <p:sp>
        <p:nvSpPr>
          <p:cNvPr id="15" name="TextBox 14"/>
          <p:cNvSpPr txBox="1"/>
          <p:nvPr/>
        </p:nvSpPr>
        <p:spPr>
          <a:xfrm>
            <a:off x="258782" y="5870909"/>
            <a:ext cx="583814" cy="307777"/>
          </a:xfrm>
          <a:prstGeom prst="rect">
            <a:avLst/>
          </a:prstGeom>
          <a:noFill/>
        </p:spPr>
        <p:txBody>
          <a:bodyPr wrap="none" rtlCol="0">
            <a:spAutoFit/>
          </a:bodyPr>
          <a:lstStyle/>
          <a:p>
            <a:r>
              <a:rPr lang="en-US" sz="1400" b="1" dirty="0">
                <a:solidFill>
                  <a:schemeClr val="tx2"/>
                </a:solidFill>
                <a:latin typeface="Helvetica" pitchFamily="2" charset="0"/>
              </a:rPr>
              <a:t>Area</a:t>
            </a:r>
          </a:p>
        </p:txBody>
      </p:sp>
    </p:spTree>
    <p:extLst>
      <p:ext uri="{BB962C8B-B14F-4D97-AF65-F5344CB8AC3E}">
        <p14:creationId xmlns:p14="http://schemas.microsoft.com/office/powerpoint/2010/main" val="189017226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90B11F-91CA-45E7-ADD1-5B602BF8DBE2}"/>
              </a:ext>
            </a:extLst>
          </p:cNvPr>
          <p:cNvSpPr>
            <a:spLocks noGrp="1"/>
          </p:cNvSpPr>
          <p:nvPr>
            <p:ph type="title"/>
          </p:nvPr>
        </p:nvSpPr>
        <p:spPr>
          <a:xfrm>
            <a:off x="301659" y="2567097"/>
            <a:ext cx="7905572" cy="3465162"/>
          </a:xfrm>
        </p:spPr>
        <p:txBody>
          <a:bodyPr anchor="ctr">
            <a:normAutofit/>
          </a:bodyPr>
          <a:lstStyle/>
          <a:p>
            <a:r>
              <a:rPr lang="en-US" sz="5200" dirty="0" smtClean="0">
                <a:latin typeface="Arial Narrow" panose="020B0606020202030204" pitchFamily="34" charset="0"/>
              </a:rPr>
              <a:t>SECURITY BRIEF</a:t>
            </a:r>
            <a:endParaRPr lang="en-GB" sz="5200" dirty="0">
              <a:latin typeface="Arial Narrow" panose="020B0606020202030204" pitchFamily="34" charset="0"/>
            </a:endParaRPr>
          </a:p>
        </p:txBody>
      </p:sp>
      <p:pic>
        <p:nvPicPr>
          <p:cNvPr id="3" name="Content Placeholder 4">
            <a:extLst>
              <a:ext uri="{FF2B5EF4-FFF2-40B4-BE49-F238E27FC236}">
                <a16:creationId xmlns:a16="http://schemas.microsoft.com/office/drawing/2014/main" id="{A642B736-CBE8-4032-8138-87D0AFB57E77}"/>
              </a:ext>
            </a:extLst>
          </p:cNvPr>
          <p:cNvPicPr>
            <a:picLocks noChangeAspect="1"/>
          </p:cNvPicPr>
          <p:nvPr/>
        </p:nvPicPr>
        <p:blipFill>
          <a:blip r:embed="rId3"/>
          <a:stretch>
            <a:fillRect/>
          </a:stretch>
        </p:blipFill>
        <p:spPr>
          <a:xfrm>
            <a:off x="120073" y="2567097"/>
            <a:ext cx="2511983" cy="1255988"/>
          </a:xfrm>
          <a:prstGeom prst="rect">
            <a:avLst/>
          </a:prstGeom>
        </p:spPr>
      </p:pic>
    </p:spTree>
    <p:extLst>
      <p:ext uri="{BB962C8B-B14F-4D97-AF65-F5344CB8AC3E}">
        <p14:creationId xmlns:p14="http://schemas.microsoft.com/office/powerpoint/2010/main" val="175094070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0028" y="201721"/>
            <a:ext cx="7886700" cy="734631"/>
          </a:xfrm>
        </p:spPr>
        <p:txBody>
          <a:bodyPr>
            <a:normAutofit/>
          </a:bodyPr>
          <a:lstStyle/>
          <a:p>
            <a:r>
              <a:rPr lang="en-US" sz="2400" dirty="0">
                <a:latin typeface="Arial" panose="020B0604020202020204" pitchFamily="34" charset="0"/>
                <a:cs typeface="Arial" panose="020B0604020202020204" pitchFamily="34" charset="0"/>
              </a:rPr>
              <a:t>Average </a:t>
            </a:r>
            <a:r>
              <a:rPr lang="en-US" sz="2400" dirty="0" smtClean="0">
                <a:latin typeface="Arial" panose="020B0604020202020204" pitchFamily="34" charset="0"/>
                <a:cs typeface="Arial" panose="020B0604020202020204" pitchFamily="34" charset="0"/>
              </a:rPr>
              <a:t># people reached </a:t>
            </a:r>
            <a:r>
              <a:rPr lang="en-US" sz="2400" dirty="0">
                <a:latin typeface="Arial" panose="020B0604020202020204" pitchFamily="34" charset="0"/>
                <a:cs typeface="Arial" panose="020B0604020202020204" pitchFamily="34" charset="0"/>
              </a:rPr>
              <a:t>against </a:t>
            </a:r>
            <a:r>
              <a:rPr lang="en-US" sz="2400" dirty="0" err="1" smtClean="0">
                <a:latin typeface="Arial" panose="020B0604020202020204" pitchFamily="34" charset="0"/>
                <a:cs typeface="Arial" panose="020B0604020202020204" pitchFamily="34" charset="0"/>
              </a:rPr>
              <a:t>PiN</a:t>
            </a:r>
            <a:r>
              <a:rPr lang="en-US" sz="2400" dirty="0" smtClean="0">
                <a:latin typeface="Arial" panose="020B0604020202020204" pitchFamily="34" charset="0"/>
                <a:cs typeface="Arial" panose="020B0604020202020204" pitchFamily="34" charset="0"/>
              </a:rPr>
              <a:t> </a:t>
            </a:r>
            <a:r>
              <a:rPr lang="en-US" sz="1600" dirty="0" smtClean="0">
                <a:solidFill>
                  <a:schemeClr val="tx2"/>
                </a:solidFill>
                <a:latin typeface="Arial" panose="020B0604020202020204" pitchFamily="34" charset="0"/>
                <a:cs typeface="Arial" panose="020B0604020202020204" pitchFamily="34" charset="0"/>
              </a:rPr>
              <a:t>(</a:t>
            </a:r>
            <a:r>
              <a:rPr lang="en-US" sz="1600" dirty="0">
                <a:solidFill>
                  <a:schemeClr val="tx2"/>
                </a:solidFill>
                <a:latin typeface="Arial" panose="020B0604020202020204" pitchFamily="34" charset="0"/>
                <a:cs typeface="Arial" panose="020B0604020202020204" pitchFamily="34" charset="0"/>
              </a:rPr>
              <a:t>March – May 2019)</a:t>
            </a:r>
          </a:p>
        </p:txBody>
      </p:sp>
      <p:sp>
        <p:nvSpPr>
          <p:cNvPr id="8" name="Rectangle 7"/>
          <p:cNvSpPr/>
          <p:nvPr/>
        </p:nvSpPr>
        <p:spPr>
          <a:xfrm>
            <a:off x="4994693" y="5262113"/>
            <a:ext cx="471367" cy="189781"/>
          </a:xfrm>
          <a:prstGeom prst="rect">
            <a:avLst/>
          </a:prstGeom>
        </p:spPr>
        <p:txBody>
          <a:bodyPr vert="horz" lIns="91440" tIns="45720" rIns="91440" bIns="45720" rtlCol="0" anchor="ctr">
            <a:normAutofit fontScale="25000" lnSpcReduction="20000"/>
          </a:bodyPr>
          <a:lstStyle/>
          <a:p>
            <a:pPr>
              <a:lnSpc>
                <a:spcPct val="90000"/>
              </a:lnSpc>
              <a:spcBef>
                <a:spcPct val="0"/>
              </a:spcBef>
            </a:pPr>
            <a:endParaRPr lang="en-US" sz="4400">
              <a:solidFill>
                <a:srgbClr val="EE5859"/>
              </a:solidFill>
              <a:latin typeface="Trade Gothic LT Std" panose="00000500000000000000" pitchFamily="50" charset="0"/>
              <a:ea typeface="+mj-ea"/>
              <a:cs typeface="+mj-cs"/>
            </a:endParaRPr>
          </a:p>
        </p:txBody>
      </p:sp>
      <p:graphicFrame>
        <p:nvGraphicFramePr>
          <p:cNvPr id="12" name="Chart 11"/>
          <p:cNvGraphicFramePr/>
          <p:nvPr>
            <p:extLst>
              <p:ext uri="{D42A27DB-BD31-4B8C-83A1-F6EECF244321}">
                <p14:modId xmlns:p14="http://schemas.microsoft.com/office/powerpoint/2010/main" val="3350505890"/>
              </p:ext>
            </p:extLst>
          </p:nvPr>
        </p:nvGraphicFramePr>
        <p:xfrm>
          <a:off x="270048" y="1264870"/>
          <a:ext cx="5541442" cy="4928582"/>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8" name="Table 17"/>
          <p:cNvGraphicFramePr>
            <a:graphicFrameLocks noGrp="1"/>
          </p:cNvGraphicFramePr>
          <p:nvPr>
            <p:extLst>
              <p:ext uri="{D42A27DB-BD31-4B8C-83A1-F6EECF244321}">
                <p14:modId xmlns:p14="http://schemas.microsoft.com/office/powerpoint/2010/main" val="2232490662"/>
              </p:ext>
            </p:extLst>
          </p:nvPr>
        </p:nvGraphicFramePr>
        <p:xfrm>
          <a:off x="5985115" y="1347995"/>
          <a:ext cx="2466160" cy="4091700"/>
        </p:xfrm>
        <a:graphic>
          <a:graphicData uri="http://schemas.openxmlformats.org/drawingml/2006/table">
            <a:tbl>
              <a:tblPr firstRow="1" bandRow="1">
                <a:tableStyleId>{5C22544A-7EE6-4342-B048-85BDC9FD1C3A}</a:tableStyleId>
              </a:tblPr>
              <a:tblGrid>
                <a:gridCol w="616540">
                  <a:extLst>
                    <a:ext uri="{9D8B030D-6E8A-4147-A177-3AD203B41FA5}">
                      <a16:colId xmlns:a16="http://schemas.microsoft.com/office/drawing/2014/main" val="20000"/>
                    </a:ext>
                  </a:extLst>
                </a:gridCol>
                <a:gridCol w="616540">
                  <a:extLst>
                    <a:ext uri="{9D8B030D-6E8A-4147-A177-3AD203B41FA5}">
                      <a16:colId xmlns:a16="http://schemas.microsoft.com/office/drawing/2014/main" val="20001"/>
                    </a:ext>
                  </a:extLst>
                </a:gridCol>
                <a:gridCol w="616540">
                  <a:extLst>
                    <a:ext uri="{9D8B030D-6E8A-4147-A177-3AD203B41FA5}">
                      <a16:colId xmlns:a16="http://schemas.microsoft.com/office/drawing/2014/main" val="20002"/>
                    </a:ext>
                  </a:extLst>
                </a:gridCol>
                <a:gridCol w="616540">
                  <a:extLst>
                    <a:ext uri="{9D8B030D-6E8A-4147-A177-3AD203B41FA5}">
                      <a16:colId xmlns:a16="http://schemas.microsoft.com/office/drawing/2014/main" val="20003"/>
                    </a:ext>
                  </a:extLst>
                </a:gridCol>
              </a:tblGrid>
              <a:tr h="681950">
                <a:tc>
                  <a:txBody>
                    <a:bodyPr/>
                    <a:lstStyle/>
                    <a:p>
                      <a:pPr algn="ctr" fontAlgn="b"/>
                      <a:r>
                        <a:rPr lang="en-US" sz="1000" b="1" i="0" u="none" strike="noStrike" dirty="0">
                          <a:solidFill>
                            <a:schemeClr val="bg1"/>
                          </a:solidFill>
                          <a:effectLst/>
                          <a:latin typeface="Arial Narrow" pitchFamily="34" charset="0"/>
                        </a:rPr>
                        <a:t>Area</a:t>
                      </a:r>
                    </a:p>
                  </a:txBody>
                  <a:tcPr marL="6372" marR="6372" marT="6372" marB="0" anchor="ctr"/>
                </a:tc>
                <a:tc>
                  <a:txBody>
                    <a:bodyPr/>
                    <a:lstStyle/>
                    <a:p>
                      <a:pPr algn="ctr" fontAlgn="b"/>
                      <a:r>
                        <a:rPr lang="en-US" sz="1000" b="1" i="0" u="none" strike="noStrike">
                          <a:solidFill>
                            <a:schemeClr val="bg1"/>
                          </a:solidFill>
                          <a:effectLst/>
                          <a:latin typeface="Arial Narrow" pitchFamily="34" charset="0"/>
                        </a:rPr>
                        <a:t>PIN</a:t>
                      </a:r>
                    </a:p>
                  </a:txBody>
                  <a:tcPr marL="6372" marR="6372" marT="6372" marB="0" anchor="ctr"/>
                </a:tc>
                <a:tc>
                  <a:txBody>
                    <a:bodyPr/>
                    <a:lstStyle/>
                    <a:p>
                      <a:pPr algn="ctr" fontAlgn="b"/>
                      <a:r>
                        <a:rPr lang="en-US" sz="1000" b="1" i="0" u="none" strike="noStrike">
                          <a:solidFill>
                            <a:schemeClr val="bg1"/>
                          </a:solidFill>
                          <a:effectLst/>
                          <a:latin typeface="Arial Narrow" pitchFamily="34" charset="0"/>
                        </a:rPr>
                        <a:t>Reached</a:t>
                      </a:r>
                    </a:p>
                  </a:txBody>
                  <a:tcPr marL="6372" marR="6372" marT="6372" marB="0" anchor="ctr"/>
                </a:tc>
                <a:tc>
                  <a:txBody>
                    <a:bodyPr/>
                    <a:lstStyle/>
                    <a:p>
                      <a:pPr algn="ctr" fontAlgn="b"/>
                      <a:r>
                        <a:rPr lang="en-US" sz="1000" b="1" i="0" u="none" strike="noStrike" dirty="0">
                          <a:solidFill>
                            <a:schemeClr val="bg1"/>
                          </a:solidFill>
                          <a:effectLst/>
                          <a:latin typeface="Arial Narrow" pitchFamily="34" charset="0"/>
                        </a:rPr>
                        <a:t>Percentage</a:t>
                      </a:r>
                    </a:p>
                  </a:txBody>
                  <a:tcPr marL="6372" marR="6372" marT="6372" marB="0" anchor="ctr"/>
                </a:tc>
                <a:extLst>
                  <a:ext uri="{0D108BD9-81ED-4DB2-BD59-A6C34878D82A}">
                    <a16:rowId xmlns:a16="http://schemas.microsoft.com/office/drawing/2014/main" val="10000"/>
                  </a:ext>
                </a:extLst>
              </a:tr>
              <a:tr h="681950">
                <a:tc>
                  <a:txBody>
                    <a:bodyPr/>
                    <a:lstStyle/>
                    <a:p>
                      <a:pPr algn="ctr" fontAlgn="b"/>
                      <a:r>
                        <a:rPr lang="en-US" sz="900" b="1" i="0" u="none" strike="noStrike" dirty="0" err="1">
                          <a:solidFill>
                            <a:schemeClr val="tx2"/>
                          </a:solidFill>
                          <a:effectLst/>
                          <a:latin typeface="Arial Narrow" pitchFamily="34" charset="0"/>
                        </a:rPr>
                        <a:t>Menbij</a:t>
                      </a:r>
                      <a:r>
                        <a:rPr lang="en-US" sz="900" b="1" i="0" u="none" strike="noStrike" dirty="0">
                          <a:solidFill>
                            <a:schemeClr val="tx2"/>
                          </a:solidFill>
                          <a:effectLst/>
                          <a:latin typeface="Arial Narrow" pitchFamily="34" charset="0"/>
                        </a:rPr>
                        <a:t> City</a:t>
                      </a:r>
                    </a:p>
                  </a:txBody>
                  <a:tcPr marL="6372" marR="6372" marT="6372" marB="0" anchor="ctr"/>
                </a:tc>
                <a:tc>
                  <a:txBody>
                    <a:bodyPr/>
                    <a:lstStyle/>
                    <a:p>
                      <a:pPr algn="ctr" fontAlgn="b"/>
                      <a:r>
                        <a:rPr lang="en-US" sz="900" b="0" i="0" u="none" strike="noStrike" dirty="0">
                          <a:solidFill>
                            <a:schemeClr val="tx2"/>
                          </a:solidFill>
                          <a:effectLst/>
                          <a:latin typeface="Arial Narrow" pitchFamily="34" charset="0"/>
                        </a:rPr>
                        <a:t>87452</a:t>
                      </a:r>
                    </a:p>
                  </a:txBody>
                  <a:tcPr marL="6372" marR="6372" marT="6372" marB="0" anchor="ctr"/>
                </a:tc>
                <a:tc>
                  <a:txBody>
                    <a:bodyPr/>
                    <a:lstStyle/>
                    <a:p>
                      <a:pPr algn="ctr" fontAlgn="b"/>
                      <a:r>
                        <a:rPr lang="en-US" sz="900" b="0" i="0" u="none" strike="noStrike" dirty="0">
                          <a:solidFill>
                            <a:schemeClr val="tx2"/>
                          </a:solidFill>
                          <a:effectLst/>
                          <a:latin typeface="Arial Narrow" pitchFamily="34" charset="0"/>
                        </a:rPr>
                        <a:t>15642</a:t>
                      </a:r>
                    </a:p>
                  </a:txBody>
                  <a:tcPr marL="6372" marR="6372" marT="6372" marB="0" anchor="ctr"/>
                </a:tc>
                <a:tc>
                  <a:txBody>
                    <a:bodyPr/>
                    <a:lstStyle/>
                    <a:p>
                      <a:pPr algn="ctr" fontAlgn="b"/>
                      <a:r>
                        <a:rPr lang="en-US" sz="900" b="0" i="0" u="none" strike="noStrike" dirty="0">
                          <a:solidFill>
                            <a:schemeClr val="tx2"/>
                          </a:solidFill>
                          <a:effectLst/>
                          <a:latin typeface="Arial Narrow" pitchFamily="34" charset="0"/>
                        </a:rPr>
                        <a:t>18%</a:t>
                      </a:r>
                    </a:p>
                  </a:txBody>
                  <a:tcPr marL="6372" marR="6372" marT="6372" marB="0" anchor="ctr"/>
                </a:tc>
                <a:extLst>
                  <a:ext uri="{0D108BD9-81ED-4DB2-BD59-A6C34878D82A}">
                    <a16:rowId xmlns:a16="http://schemas.microsoft.com/office/drawing/2014/main" val="10001"/>
                  </a:ext>
                </a:extLst>
              </a:tr>
              <a:tr h="681950">
                <a:tc>
                  <a:txBody>
                    <a:bodyPr/>
                    <a:lstStyle/>
                    <a:p>
                      <a:pPr algn="ctr" fontAlgn="b"/>
                      <a:r>
                        <a:rPr lang="en-US" sz="900" b="1" i="0" u="none" strike="noStrike" dirty="0">
                          <a:solidFill>
                            <a:schemeClr val="tx2"/>
                          </a:solidFill>
                          <a:effectLst/>
                          <a:latin typeface="Arial Narrow" pitchFamily="34" charset="0"/>
                        </a:rPr>
                        <a:t>Camps</a:t>
                      </a:r>
                    </a:p>
                  </a:txBody>
                  <a:tcPr marL="6372" marR="6372" marT="6372" marB="0" anchor="ctr"/>
                </a:tc>
                <a:tc>
                  <a:txBody>
                    <a:bodyPr/>
                    <a:lstStyle/>
                    <a:p>
                      <a:pPr algn="ctr" fontAlgn="b"/>
                      <a:r>
                        <a:rPr lang="en-US" sz="900" b="0" i="0" u="none" strike="noStrike">
                          <a:solidFill>
                            <a:schemeClr val="tx2"/>
                          </a:solidFill>
                          <a:effectLst/>
                          <a:latin typeface="Arial Narrow" pitchFamily="34" charset="0"/>
                        </a:rPr>
                        <a:t>5338</a:t>
                      </a:r>
                    </a:p>
                  </a:txBody>
                  <a:tcPr marL="6372" marR="6372" marT="6372" marB="0" anchor="ctr"/>
                </a:tc>
                <a:tc>
                  <a:txBody>
                    <a:bodyPr/>
                    <a:lstStyle/>
                    <a:p>
                      <a:pPr algn="ctr" fontAlgn="b"/>
                      <a:r>
                        <a:rPr lang="en-US" sz="900" b="0" i="0" u="none" strike="noStrike" dirty="0">
                          <a:solidFill>
                            <a:schemeClr val="tx2"/>
                          </a:solidFill>
                          <a:effectLst/>
                          <a:latin typeface="Arial Narrow" pitchFamily="34" charset="0"/>
                        </a:rPr>
                        <a:t>3500</a:t>
                      </a:r>
                    </a:p>
                  </a:txBody>
                  <a:tcPr marL="6372" marR="6372" marT="6372" marB="0" anchor="ctr"/>
                </a:tc>
                <a:tc>
                  <a:txBody>
                    <a:bodyPr/>
                    <a:lstStyle/>
                    <a:p>
                      <a:pPr algn="ctr" fontAlgn="b"/>
                      <a:r>
                        <a:rPr lang="en-US" sz="900" b="0" i="0" u="none" strike="noStrike">
                          <a:solidFill>
                            <a:schemeClr val="tx2"/>
                          </a:solidFill>
                          <a:effectLst/>
                          <a:latin typeface="Arial Narrow" pitchFamily="34" charset="0"/>
                        </a:rPr>
                        <a:t>66%</a:t>
                      </a:r>
                    </a:p>
                  </a:txBody>
                  <a:tcPr marL="6372" marR="6372" marT="6372" marB="0" anchor="ctr"/>
                </a:tc>
                <a:extLst>
                  <a:ext uri="{0D108BD9-81ED-4DB2-BD59-A6C34878D82A}">
                    <a16:rowId xmlns:a16="http://schemas.microsoft.com/office/drawing/2014/main" val="10002"/>
                  </a:ext>
                </a:extLst>
              </a:tr>
              <a:tr h="681950">
                <a:tc>
                  <a:txBody>
                    <a:bodyPr/>
                    <a:lstStyle/>
                    <a:p>
                      <a:pPr algn="ctr" fontAlgn="b"/>
                      <a:r>
                        <a:rPr lang="en-US" sz="900" b="1" i="0" u="none" strike="noStrike" dirty="0">
                          <a:solidFill>
                            <a:schemeClr val="tx2"/>
                          </a:solidFill>
                          <a:effectLst/>
                          <a:latin typeface="Arial Narrow" pitchFamily="34" charset="0"/>
                        </a:rPr>
                        <a:t>SD rural</a:t>
                      </a:r>
                    </a:p>
                  </a:txBody>
                  <a:tcPr marL="6372" marR="6372" marT="6372" marB="0" anchor="ctr"/>
                </a:tc>
                <a:tc>
                  <a:txBody>
                    <a:bodyPr/>
                    <a:lstStyle/>
                    <a:p>
                      <a:pPr algn="ctr" fontAlgn="b"/>
                      <a:r>
                        <a:rPr lang="en-US" sz="900" b="0" i="0" u="none" strike="noStrike">
                          <a:solidFill>
                            <a:schemeClr val="tx2"/>
                          </a:solidFill>
                          <a:effectLst/>
                          <a:latin typeface="Arial Narrow" pitchFamily="34" charset="0"/>
                        </a:rPr>
                        <a:t>90601</a:t>
                      </a:r>
                    </a:p>
                  </a:txBody>
                  <a:tcPr marL="6372" marR="6372" marT="6372" marB="0" anchor="ctr"/>
                </a:tc>
                <a:tc>
                  <a:txBody>
                    <a:bodyPr/>
                    <a:lstStyle/>
                    <a:p>
                      <a:pPr algn="ctr" fontAlgn="b"/>
                      <a:r>
                        <a:rPr lang="en-US" sz="900" b="0" i="0" u="none" strike="noStrike" dirty="0">
                          <a:solidFill>
                            <a:schemeClr val="tx2"/>
                          </a:solidFill>
                          <a:effectLst/>
                          <a:latin typeface="Arial Narrow" pitchFamily="34" charset="0"/>
                        </a:rPr>
                        <a:t>10532</a:t>
                      </a:r>
                    </a:p>
                  </a:txBody>
                  <a:tcPr marL="6372" marR="6372" marT="6372" marB="0" anchor="ctr"/>
                </a:tc>
                <a:tc>
                  <a:txBody>
                    <a:bodyPr/>
                    <a:lstStyle/>
                    <a:p>
                      <a:pPr algn="ctr" fontAlgn="b"/>
                      <a:r>
                        <a:rPr lang="en-US" sz="900" b="0" i="0" u="none" strike="noStrike" dirty="0">
                          <a:solidFill>
                            <a:schemeClr val="tx2"/>
                          </a:solidFill>
                          <a:effectLst/>
                          <a:latin typeface="Arial Narrow" pitchFamily="34" charset="0"/>
                        </a:rPr>
                        <a:t>12%</a:t>
                      </a:r>
                    </a:p>
                  </a:txBody>
                  <a:tcPr marL="6372" marR="6372" marT="6372" marB="0" anchor="ctr"/>
                </a:tc>
                <a:extLst>
                  <a:ext uri="{0D108BD9-81ED-4DB2-BD59-A6C34878D82A}">
                    <a16:rowId xmlns:a16="http://schemas.microsoft.com/office/drawing/2014/main" val="10003"/>
                  </a:ext>
                </a:extLst>
              </a:tr>
              <a:tr h="681950">
                <a:tc>
                  <a:txBody>
                    <a:bodyPr/>
                    <a:lstStyle/>
                    <a:p>
                      <a:pPr algn="ctr" fontAlgn="b"/>
                      <a:r>
                        <a:rPr lang="en-US" sz="900" b="1" i="0" u="none" strike="noStrike" dirty="0">
                          <a:solidFill>
                            <a:schemeClr val="tx2"/>
                          </a:solidFill>
                          <a:effectLst/>
                          <a:latin typeface="Arial Narrow" pitchFamily="34" charset="0"/>
                        </a:rPr>
                        <a:t>Al </a:t>
                      </a:r>
                      <a:r>
                        <a:rPr lang="en-US" sz="900" b="1" i="0" u="none" strike="noStrike" dirty="0" err="1">
                          <a:solidFill>
                            <a:schemeClr val="tx2"/>
                          </a:solidFill>
                          <a:effectLst/>
                          <a:latin typeface="Arial Narrow" pitchFamily="34" charset="0"/>
                        </a:rPr>
                        <a:t>Khafsa</a:t>
                      </a:r>
                      <a:endParaRPr lang="en-US" sz="900" b="1" i="0" u="none" strike="noStrike" dirty="0">
                        <a:solidFill>
                          <a:schemeClr val="tx2"/>
                        </a:solidFill>
                        <a:effectLst/>
                        <a:latin typeface="Arial Narrow" pitchFamily="34" charset="0"/>
                      </a:endParaRPr>
                    </a:p>
                  </a:txBody>
                  <a:tcPr marL="6372" marR="6372" marT="6372" marB="0" anchor="ctr"/>
                </a:tc>
                <a:tc>
                  <a:txBody>
                    <a:bodyPr/>
                    <a:lstStyle/>
                    <a:p>
                      <a:pPr algn="ctr" fontAlgn="b"/>
                      <a:r>
                        <a:rPr lang="en-US" sz="900" b="0" i="0" u="none" strike="noStrike">
                          <a:solidFill>
                            <a:schemeClr val="tx2"/>
                          </a:solidFill>
                          <a:effectLst/>
                          <a:latin typeface="Arial Narrow" pitchFamily="34" charset="0"/>
                        </a:rPr>
                        <a:t>19602</a:t>
                      </a:r>
                    </a:p>
                  </a:txBody>
                  <a:tcPr marL="6372" marR="6372" marT="6372" marB="0" anchor="ctr"/>
                </a:tc>
                <a:tc>
                  <a:txBody>
                    <a:bodyPr/>
                    <a:lstStyle/>
                    <a:p>
                      <a:pPr algn="ctr" fontAlgn="b"/>
                      <a:r>
                        <a:rPr lang="en-US" sz="900" b="0" i="0" u="none" strike="noStrike" dirty="0">
                          <a:solidFill>
                            <a:schemeClr val="tx2"/>
                          </a:solidFill>
                          <a:effectLst/>
                          <a:latin typeface="Arial Narrow" pitchFamily="34" charset="0"/>
                        </a:rPr>
                        <a:t>8048</a:t>
                      </a:r>
                    </a:p>
                  </a:txBody>
                  <a:tcPr marL="6372" marR="6372" marT="6372" marB="0" anchor="ctr"/>
                </a:tc>
                <a:tc>
                  <a:txBody>
                    <a:bodyPr/>
                    <a:lstStyle/>
                    <a:p>
                      <a:pPr algn="ctr" fontAlgn="b"/>
                      <a:r>
                        <a:rPr lang="en-US" sz="900" b="0" i="0" u="none" strike="noStrike" dirty="0">
                          <a:solidFill>
                            <a:schemeClr val="tx2"/>
                          </a:solidFill>
                          <a:effectLst/>
                          <a:latin typeface="Arial Narrow" pitchFamily="34" charset="0"/>
                        </a:rPr>
                        <a:t>41%</a:t>
                      </a:r>
                    </a:p>
                  </a:txBody>
                  <a:tcPr marL="6372" marR="6372" marT="6372" marB="0" anchor="ctr"/>
                </a:tc>
                <a:extLst>
                  <a:ext uri="{0D108BD9-81ED-4DB2-BD59-A6C34878D82A}">
                    <a16:rowId xmlns:a16="http://schemas.microsoft.com/office/drawing/2014/main" val="10004"/>
                  </a:ext>
                </a:extLst>
              </a:tr>
              <a:tr h="681950">
                <a:tc>
                  <a:txBody>
                    <a:bodyPr/>
                    <a:lstStyle/>
                    <a:p>
                      <a:pPr algn="ctr" fontAlgn="b"/>
                      <a:r>
                        <a:rPr lang="en-US" sz="900" b="1" i="0" u="none" strike="noStrike" dirty="0">
                          <a:solidFill>
                            <a:schemeClr val="tx2"/>
                          </a:solidFill>
                          <a:effectLst/>
                          <a:latin typeface="Arial Narrow" pitchFamily="34" charset="0"/>
                        </a:rPr>
                        <a:t>Abu </a:t>
                      </a:r>
                      <a:r>
                        <a:rPr lang="en-US" sz="900" b="1" i="0" u="none" strike="noStrike" dirty="0" err="1">
                          <a:solidFill>
                            <a:schemeClr val="tx2"/>
                          </a:solidFill>
                          <a:effectLst/>
                          <a:latin typeface="Arial Narrow" pitchFamily="34" charset="0"/>
                        </a:rPr>
                        <a:t>Qalqal</a:t>
                      </a:r>
                      <a:endParaRPr lang="en-US" sz="900" b="1" i="0" u="none" strike="noStrike" dirty="0">
                        <a:solidFill>
                          <a:schemeClr val="tx2"/>
                        </a:solidFill>
                        <a:effectLst/>
                        <a:latin typeface="Arial Narrow" pitchFamily="34" charset="0"/>
                      </a:endParaRPr>
                    </a:p>
                  </a:txBody>
                  <a:tcPr marL="6372" marR="6372" marT="6372" marB="0" anchor="ctr"/>
                </a:tc>
                <a:tc>
                  <a:txBody>
                    <a:bodyPr/>
                    <a:lstStyle/>
                    <a:p>
                      <a:pPr algn="ctr" fontAlgn="b"/>
                      <a:r>
                        <a:rPr lang="en-US" sz="900" b="0" i="0" u="none" strike="noStrike">
                          <a:solidFill>
                            <a:schemeClr val="tx2"/>
                          </a:solidFill>
                          <a:effectLst/>
                          <a:latin typeface="Arial Narrow" pitchFamily="34" charset="0"/>
                        </a:rPr>
                        <a:t>26901</a:t>
                      </a:r>
                    </a:p>
                  </a:txBody>
                  <a:tcPr marL="6372" marR="6372" marT="6372" marB="0" anchor="ctr"/>
                </a:tc>
                <a:tc>
                  <a:txBody>
                    <a:bodyPr/>
                    <a:lstStyle/>
                    <a:p>
                      <a:pPr algn="ctr" fontAlgn="b"/>
                      <a:r>
                        <a:rPr lang="en-US" sz="900" b="0" i="0" u="none" strike="noStrike">
                          <a:solidFill>
                            <a:schemeClr val="tx2"/>
                          </a:solidFill>
                          <a:effectLst/>
                          <a:latin typeface="Arial Narrow" pitchFamily="34" charset="0"/>
                        </a:rPr>
                        <a:t>463</a:t>
                      </a:r>
                    </a:p>
                  </a:txBody>
                  <a:tcPr marL="6372" marR="6372" marT="6372" marB="0" anchor="ctr"/>
                </a:tc>
                <a:tc>
                  <a:txBody>
                    <a:bodyPr/>
                    <a:lstStyle/>
                    <a:p>
                      <a:pPr algn="ctr" fontAlgn="b"/>
                      <a:r>
                        <a:rPr lang="en-US" sz="900" b="0" i="0" u="none" strike="noStrike" dirty="0">
                          <a:solidFill>
                            <a:schemeClr val="tx2"/>
                          </a:solidFill>
                          <a:effectLst/>
                          <a:latin typeface="Arial Narrow" pitchFamily="34" charset="0"/>
                        </a:rPr>
                        <a:t>2%</a:t>
                      </a:r>
                    </a:p>
                  </a:txBody>
                  <a:tcPr marL="6372" marR="6372" marT="6372" marB="0" anchor="ctr"/>
                </a:tc>
                <a:extLst>
                  <a:ext uri="{0D108BD9-81ED-4DB2-BD59-A6C34878D82A}">
                    <a16:rowId xmlns:a16="http://schemas.microsoft.com/office/drawing/2014/main" val="10005"/>
                  </a:ext>
                </a:extLst>
              </a:tr>
            </a:tbl>
          </a:graphicData>
        </a:graphic>
      </p:graphicFrame>
      <p:sp>
        <p:nvSpPr>
          <p:cNvPr id="19" name="TextBox 18"/>
          <p:cNvSpPr txBox="1"/>
          <p:nvPr/>
        </p:nvSpPr>
        <p:spPr>
          <a:xfrm>
            <a:off x="1036283" y="1566984"/>
            <a:ext cx="619125" cy="338554"/>
          </a:xfrm>
          <a:prstGeom prst="rect">
            <a:avLst/>
          </a:prstGeom>
          <a:noFill/>
        </p:spPr>
        <p:txBody>
          <a:bodyPr wrap="square" rtlCol="0">
            <a:spAutoFit/>
          </a:bodyPr>
          <a:lstStyle/>
          <a:p>
            <a:r>
              <a:rPr lang="en-US" sz="1600" b="1" dirty="0">
                <a:solidFill>
                  <a:schemeClr val="tx2"/>
                </a:solidFill>
                <a:latin typeface="Arial Narrow" panose="020B0606020202030204" pitchFamily="34" charset="0"/>
              </a:rPr>
              <a:t>18%</a:t>
            </a:r>
          </a:p>
        </p:txBody>
      </p:sp>
      <p:sp>
        <p:nvSpPr>
          <p:cNvPr id="20" name="TextBox 19"/>
          <p:cNvSpPr txBox="1"/>
          <p:nvPr/>
        </p:nvSpPr>
        <p:spPr>
          <a:xfrm>
            <a:off x="2013245" y="5018016"/>
            <a:ext cx="619125" cy="338554"/>
          </a:xfrm>
          <a:prstGeom prst="rect">
            <a:avLst/>
          </a:prstGeom>
          <a:noFill/>
        </p:spPr>
        <p:txBody>
          <a:bodyPr wrap="square" rtlCol="0">
            <a:spAutoFit/>
          </a:bodyPr>
          <a:lstStyle/>
          <a:p>
            <a:r>
              <a:rPr lang="en-US" sz="1600" b="1" dirty="0">
                <a:solidFill>
                  <a:schemeClr val="tx2"/>
                </a:solidFill>
                <a:latin typeface="Arial Narrow" panose="020B0606020202030204" pitchFamily="34" charset="0"/>
              </a:rPr>
              <a:t>66%</a:t>
            </a:r>
          </a:p>
        </p:txBody>
      </p:sp>
      <p:sp>
        <p:nvSpPr>
          <p:cNvPr id="21" name="TextBox 20"/>
          <p:cNvSpPr txBox="1"/>
          <p:nvPr/>
        </p:nvSpPr>
        <p:spPr>
          <a:xfrm>
            <a:off x="3040769" y="1454724"/>
            <a:ext cx="619125" cy="338554"/>
          </a:xfrm>
          <a:prstGeom prst="rect">
            <a:avLst/>
          </a:prstGeom>
          <a:noFill/>
        </p:spPr>
        <p:txBody>
          <a:bodyPr wrap="square" rtlCol="0">
            <a:spAutoFit/>
          </a:bodyPr>
          <a:lstStyle/>
          <a:p>
            <a:r>
              <a:rPr lang="en-US" sz="1600" b="1" dirty="0">
                <a:solidFill>
                  <a:schemeClr val="tx2"/>
                </a:solidFill>
                <a:latin typeface="Arial Narrow" panose="020B0606020202030204" pitchFamily="34" charset="0"/>
              </a:rPr>
              <a:t>12%</a:t>
            </a:r>
          </a:p>
        </p:txBody>
      </p:sp>
      <p:sp>
        <p:nvSpPr>
          <p:cNvPr id="22" name="TextBox 21"/>
          <p:cNvSpPr txBox="1"/>
          <p:nvPr/>
        </p:nvSpPr>
        <p:spPr>
          <a:xfrm>
            <a:off x="4004724" y="4448550"/>
            <a:ext cx="619125" cy="338554"/>
          </a:xfrm>
          <a:prstGeom prst="rect">
            <a:avLst/>
          </a:prstGeom>
          <a:noFill/>
        </p:spPr>
        <p:txBody>
          <a:bodyPr wrap="square" rtlCol="0">
            <a:spAutoFit/>
          </a:bodyPr>
          <a:lstStyle/>
          <a:p>
            <a:r>
              <a:rPr lang="en-US" sz="1600" b="1" dirty="0">
                <a:solidFill>
                  <a:schemeClr val="tx2"/>
                </a:solidFill>
                <a:latin typeface="Arial Narrow" panose="020B0606020202030204" pitchFamily="34" charset="0"/>
              </a:rPr>
              <a:t>41%</a:t>
            </a:r>
          </a:p>
        </p:txBody>
      </p:sp>
      <p:sp>
        <p:nvSpPr>
          <p:cNvPr id="23" name="TextBox 22"/>
          <p:cNvSpPr txBox="1"/>
          <p:nvPr/>
        </p:nvSpPr>
        <p:spPr>
          <a:xfrm>
            <a:off x="4994693" y="4109996"/>
            <a:ext cx="619125" cy="338554"/>
          </a:xfrm>
          <a:prstGeom prst="rect">
            <a:avLst/>
          </a:prstGeom>
          <a:noFill/>
        </p:spPr>
        <p:txBody>
          <a:bodyPr wrap="square" rtlCol="0">
            <a:spAutoFit/>
          </a:bodyPr>
          <a:lstStyle/>
          <a:p>
            <a:r>
              <a:rPr lang="en-US" sz="1600" b="1" dirty="0">
                <a:solidFill>
                  <a:schemeClr val="tx2"/>
                </a:solidFill>
                <a:latin typeface="Arial Narrow" panose="020B0606020202030204" pitchFamily="34" charset="0"/>
              </a:rPr>
              <a:t>2%</a:t>
            </a:r>
          </a:p>
        </p:txBody>
      </p:sp>
    </p:spTree>
    <p:extLst>
      <p:ext uri="{BB962C8B-B14F-4D97-AF65-F5344CB8AC3E}">
        <p14:creationId xmlns:p14="http://schemas.microsoft.com/office/powerpoint/2010/main" val="338060674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2338" y="314037"/>
            <a:ext cx="8450598" cy="550314"/>
          </a:xfrm>
        </p:spPr>
        <p:txBody>
          <a:bodyPr>
            <a:normAutofit/>
          </a:bodyPr>
          <a:lstStyle/>
          <a:p>
            <a:r>
              <a:rPr lang="en-US" sz="2400" dirty="0">
                <a:latin typeface="Arial" panose="020B0604020202020204" pitchFamily="34" charset="0"/>
                <a:cs typeface="Arial" panose="020B0604020202020204" pitchFamily="34" charset="0"/>
              </a:rPr>
              <a:t>Scope of response by area </a:t>
            </a:r>
            <a:r>
              <a:rPr lang="en-US" sz="1600" dirty="0">
                <a:solidFill>
                  <a:schemeClr val="tx2"/>
                </a:solidFill>
                <a:latin typeface="Arial" panose="020B0604020202020204" pitchFamily="34" charset="0"/>
                <a:cs typeface="Arial" panose="020B0604020202020204" pitchFamily="34" charset="0"/>
              </a:rPr>
              <a:t>(March – May 2019)</a:t>
            </a:r>
            <a:endParaRPr lang="en-US" sz="1600" dirty="0">
              <a:solidFill>
                <a:schemeClr val="tx2"/>
              </a:solidFill>
              <a:highlight>
                <a:srgbClr val="FFFF00"/>
              </a:highlight>
              <a:latin typeface="Arial" panose="020B0604020202020204" pitchFamily="34" charset="0"/>
              <a:cs typeface="Arial" panose="020B0604020202020204" pitchFamily="34" charset="0"/>
            </a:endParaRPr>
          </a:p>
        </p:txBody>
      </p:sp>
      <p:sp>
        <p:nvSpPr>
          <p:cNvPr id="8" name="Rectangle 7"/>
          <p:cNvSpPr/>
          <p:nvPr/>
        </p:nvSpPr>
        <p:spPr>
          <a:xfrm>
            <a:off x="4994693" y="5262113"/>
            <a:ext cx="471367" cy="189781"/>
          </a:xfrm>
          <a:prstGeom prst="rect">
            <a:avLst/>
          </a:prstGeom>
        </p:spPr>
        <p:txBody>
          <a:bodyPr vert="horz" lIns="91440" tIns="45720" rIns="91440" bIns="45720" rtlCol="0" anchor="ctr">
            <a:normAutofit fontScale="25000" lnSpcReduction="20000"/>
          </a:bodyPr>
          <a:lstStyle/>
          <a:p>
            <a:pPr>
              <a:lnSpc>
                <a:spcPct val="90000"/>
              </a:lnSpc>
              <a:spcBef>
                <a:spcPct val="0"/>
              </a:spcBef>
            </a:pPr>
            <a:endParaRPr lang="en-US" sz="4400">
              <a:solidFill>
                <a:srgbClr val="EE5859"/>
              </a:solidFill>
              <a:latin typeface="Trade Gothic LT Std" panose="00000500000000000000" pitchFamily="50" charset="0"/>
              <a:ea typeface="+mj-ea"/>
              <a:cs typeface="+mj-cs"/>
            </a:endParaRPr>
          </a:p>
        </p:txBody>
      </p:sp>
      <p:pic>
        <p:nvPicPr>
          <p:cNvPr id="3" name="Picture 2">
            <a:extLst>
              <a:ext uri="{FF2B5EF4-FFF2-40B4-BE49-F238E27FC236}">
                <a16:creationId xmlns:a16="http://schemas.microsoft.com/office/drawing/2014/main" id="{B7ED69E6-6EC3-2945-A318-E5423A12DD39}"/>
              </a:ext>
            </a:extLst>
          </p:cNvPr>
          <p:cNvPicPr>
            <a:picLocks noChangeAspect="1"/>
          </p:cNvPicPr>
          <p:nvPr/>
        </p:nvPicPr>
        <p:blipFill>
          <a:blip r:embed="rId3"/>
          <a:stretch>
            <a:fillRect/>
          </a:stretch>
        </p:blipFill>
        <p:spPr>
          <a:xfrm>
            <a:off x="956313" y="926657"/>
            <a:ext cx="6762648" cy="5630261"/>
          </a:xfrm>
          <a:prstGeom prst="rect">
            <a:avLst/>
          </a:prstGeom>
        </p:spPr>
      </p:pic>
    </p:spTree>
    <p:extLst>
      <p:ext uri="{BB962C8B-B14F-4D97-AF65-F5344CB8AC3E}">
        <p14:creationId xmlns:p14="http://schemas.microsoft.com/office/powerpoint/2010/main" val="404001897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90B11F-91CA-45E7-ADD1-5B602BF8DBE2}"/>
              </a:ext>
            </a:extLst>
          </p:cNvPr>
          <p:cNvSpPr>
            <a:spLocks noGrp="1"/>
          </p:cNvSpPr>
          <p:nvPr>
            <p:ph type="title"/>
          </p:nvPr>
        </p:nvSpPr>
        <p:spPr>
          <a:xfrm>
            <a:off x="282243" y="2263426"/>
            <a:ext cx="8677029" cy="3465162"/>
          </a:xfrm>
        </p:spPr>
        <p:txBody>
          <a:bodyPr anchor="ctr">
            <a:normAutofit fontScale="90000"/>
          </a:bodyPr>
          <a:lstStyle/>
          <a:p>
            <a:r>
              <a:rPr lang="en-US" sz="5800" dirty="0">
                <a:latin typeface="Arial" panose="020B0604020202020204" pitchFamily="34" charset="0"/>
                <a:cs typeface="Arial" panose="020B0604020202020204" pitchFamily="34" charset="0"/>
              </a:rPr>
              <a:t>SECTOR DISCUSSIONS</a:t>
            </a:r>
            <a:r>
              <a:rPr lang="en-US" sz="4200" dirty="0">
                <a:latin typeface="Arial" panose="020B0604020202020204" pitchFamily="34" charset="0"/>
                <a:cs typeface="Arial" panose="020B0604020202020204" pitchFamily="34" charset="0"/>
              </a:rPr>
              <a:t/>
            </a:r>
            <a:br>
              <a:rPr lang="en-US" sz="4200" dirty="0">
                <a:latin typeface="Arial" panose="020B0604020202020204" pitchFamily="34" charset="0"/>
                <a:cs typeface="Arial" panose="020B0604020202020204" pitchFamily="34" charset="0"/>
              </a:rPr>
            </a:br>
            <a:r>
              <a:rPr lang="en-US" sz="2200" i="1" dirty="0">
                <a:solidFill>
                  <a:schemeClr val="tx2"/>
                </a:solidFill>
                <a:latin typeface="Arial" panose="020B0604020202020204" pitchFamily="34" charset="0"/>
                <a:cs typeface="Arial" panose="020B0604020202020204" pitchFamily="34" charset="0"/>
              </a:rPr>
              <a:t>Livelihoods + Food Security</a:t>
            </a:r>
            <a:br>
              <a:rPr lang="en-US" sz="2200" i="1" dirty="0">
                <a:solidFill>
                  <a:schemeClr val="tx2"/>
                </a:solidFill>
                <a:latin typeface="Arial" panose="020B0604020202020204" pitchFamily="34" charset="0"/>
                <a:cs typeface="Arial" panose="020B0604020202020204" pitchFamily="34" charset="0"/>
              </a:rPr>
            </a:br>
            <a:r>
              <a:rPr lang="en-US" sz="2200" i="1" dirty="0">
                <a:solidFill>
                  <a:schemeClr val="tx2"/>
                </a:solidFill>
                <a:latin typeface="Arial" panose="020B0604020202020204" pitchFamily="34" charset="0"/>
                <a:cs typeface="Arial" panose="020B0604020202020204" pitchFamily="34" charset="0"/>
              </a:rPr>
              <a:t>Shelter + NFIs</a:t>
            </a:r>
            <a:br>
              <a:rPr lang="en-US" sz="2200" i="1" dirty="0">
                <a:solidFill>
                  <a:schemeClr val="tx2"/>
                </a:solidFill>
                <a:latin typeface="Arial" panose="020B0604020202020204" pitchFamily="34" charset="0"/>
                <a:cs typeface="Arial" panose="020B0604020202020204" pitchFamily="34" charset="0"/>
              </a:rPr>
            </a:br>
            <a:r>
              <a:rPr lang="en-US" sz="2200" i="1" dirty="0">
                <a:solidFill>
                  <a:schemeClr val="tx2"/>
                </a:solidFill>
                <a:latin typeface="Arial" panose="020B0604020202020204" pitchFamily="34" charset="0"/>
                <a:cs typeface="Arial" panose="020B0604020202020204" pitchFamily="34" charset="0"/>
              </a:rPr>
              <a:t>WASH </a:t>
            </a:r>
            <a:br>
              <a:rPr lang="en-US" sz="2200" i="1" dirty="0">
                <a:solidFill>
                  <a:schemeClr val="tx2"/>
                </a:solidFill>
                <a:latin typeface="Arial" panose="020B0604020202020204" pitchFamily="34" charset="0"/>
                <a:cs typeface="Arial" panose="020B0604020202020204" pitchFamily="34" charset="0"/>
              </a:rPr>
            </a:br>
            <a:r>
              <a:rPr lang="en-US" sz="2200" i="1" dirty="0">
                <a:solidFill>
                  <a:schemeClr val="tx2"/>
                </a:solidFill>
                <a:latin typeface="Arial" panose="020B0604020202020204" pitchFamily="34" charset="0"/>
                <a:cs typeface="Arial" panose="020B0604020202020204" pitchFamily="34" charset="0"/>
              </a:rPr>
              <a:t>Health</a:t>
            </a:r>
            <a:br>
              <a:rPr lang="en-US" sz="2200" i="1" dirty="0">
                <a:solidFill>
                  <a:schemeClr val="tx2"/>
                </a:solidFill>
                <a:latin typeface="Arial" panose="020B0604020202020204" pitchFamily="34" charset="0"/>
                <a:cs typeface="Arial" panose="020B0604020202020204" pitchFamily="34" charset="0"/>
              </a:rPr>
            </a:br>
            <a:r>
              <a:rPr lang="en-US" sz="2200" i="1" dirty="0">
                <a:solidFill>
                  <a:schemeClr val="tx2"/>
                </a:solidFill>
                <a:latin typeface="Arial" panose="020B0604020202020204" pitchFamily="34" charset="0"/>
                <a:cs typeface="Arial" panose="020B0604020202020204" pitchFamily="34" charset="0"/>
              </a:rPr>
              <a:t>Education +</a:t>
            </a:r>
            <a:r>
              <a:rPr lang="en-US" sz="2200" i="1" dirty="0" smtClean="0">
                <a:solidFill>
                  <a:schemeClr val="tx2"/>
                </a:solidFill>
                <a:latin typeface="Arial" panose="020B0604020202020204" pitchFamily="34" charset="0"/>
                <a:cs typeface="Arial" panose="020B0604020202020204" pitchFamily="34" charset="0"/>
              </a:rPr>
              <a:t> </a:t>
            </a:r>
            <a:r>
              <a:rPr lang="en-US" sz="2200" i="1" dirty="0">
                <a:solidFill>
                  <a:schemeClr val="tx2"/>
                </a:solidFill>
                <a:latin typeface="Arial" panose="020B0604020202020204" pitchFamily="34" charset="0"/>
                <a:cs typeface="Arial" panose="020B0604020202020204" pitchFamily="34" charset="0"/>
              </a:rPr>
              <a:t>Protection</a:t>
            </a:r>
            <a:r>
              <a:rPr lang="en-US" sz="4200" dirty="0">
                <a:solidFill>
                  <a:schemeClr val="tx1"/>
                </a:solidFill>
                <a:latin typeface="Arial" panose="020B0604020202020204" pitchFamily="34" charset="0"/>
                <a:cs typeface="Arial" panose="020B0604020202020204" pitchFamily="34" charset="0"/>
              </a:rPr>
              <a:t/>
            </a:r>
            <a:br>
              <a:rPr lang="en-US" sz="4200" dirty="0">
                <a:solidFill>
                  <a:schemeClr val="tx1"/>
                </a:solidFill>
                <a:latin typeface="Arial" panose="020B0604020202020204" pitchFamily="34" charset="0"/>
                <a:cs typeface="Arial" panose="020B0604020202020204" pitchFamily="34" charset="0"/>
              </a:rPr>
            </a:br>
            <a:r>
              <a:rPr lang="en-US" sz="4200" dirty="0">
                <a:solidFill>
                  <a:schemeClr val="tx1"/>
                </a:solidFill>
                <a:latin typeface="Arial" panose="020B0604020202020204" pitchFamily="34" charset="0"/>
                <a:cs typeface="Arial" panose="020B0604020202020204" pitchFamily="34" charset="0"/>
              </a:rPr>
              <a:t/>
            </a:r>
            <a:br>
              <a:rPr lang="en-US" sz="4200" dirty="0">
                <a:solidFill>
                  <a:schemeClr val="tx1"/>
                </a:solidFill>
                <a:latin typeface="Arial" panose="020B0604020202020204" pitchFamily="34" charset="0"/>
                <a:cs typeface="Arial" panose="020B0604020202020204" pitchFamily="34" charset="0"/>
              </a:rPr>
            </a:br>
            <a:endParaRPr lang="en-GB" sz="4200" b="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7711531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90B11F-91CA-45E7-ADD1-5B602BF8DBE2}"/>
              </a:ext>
            </a:extLst>
          </p:cNvPr>
          <p:cNvSpPr>
            <a:spLocks noGrp="1"/>
          </p:cNvSpPr>
          <p:nvPr>
            <p:ph type="title"/>
          </p:nvPr>
        </p:nvSpPr>
        <p:spPr>
          <a:xfrm>
            <a:off x="273950" y="1689642"/>
            <a:ext cx="7905572" cy="3465162"/>
          </a:xfrm>
        </p:spPr>
        <p:txBody>
          <a:bodyPr anchor="ctr">
            <a:normAutofit/>
          </a:bodyPr>
          <a:lstStyle/>
          <a:p>
            <a:r>
              <a:rPr lang="en-US" sz="4200" dirty="0">
                <a:latin typeface="Humanitarian-Icons-v02" pitchFamily="2" charset="0"/>
              </a:rPr>
              <a:t> </a:t>
            </a:r>
            <a:r>
              <a:rPr lang="en-US" sz="4200" dirty="0">
                <a:latin typeface="Arial" panose="020B0604020202020204" pitchFamily="34" charset="0"/>
                <a:cs typeface="Arial" panose="020B0604020202020204" pitchFamily="34" charset="0"/>
              </a:rPr>
              <a:t>LIVELIHOODS + </a:t>
            </a:r>
            <a:r>
              <a:rPr lang="en-US" sz="4200" dirty="0" smtClean="0">
                <a:latin typeface="Arial" panose="020B0604020202020204" pitchFamily="34" charset="0"/>
                <a:cs typeface="Arial" panose="020B0604020202020204" pitchFamily="34" charset="0"/>
              </a:rPr>
              <a:t/>
            </a:r>
            <a:br>
              <a:rPr lang="en-US" sz="4200" dirty="0" smtClean="0">
                <a:latin typeface="Arial" panose="020B0604020202020204" pitchFamily="34" charset="0"/>
                <a:cs typeface="Arial" panose="020B0604020202020204" pitchFamily="34" charset="0"/>
              </a:rPr>
            </a:br>
            <a:r>
              <a:rPr lang="en-US" sz="4200" dirty="0">
                <a:latin typeface="Arial" panose="020B0604020202020204" pitchFamily="34" charset="0"/>
                <a:cs typeface="Arial" panose="020B0604020202020204" pitchFamily="34" charset="0"/>
              </a:rPr>
              <a:t>	</a:t>
            </a:r>
            <a:r>
              <a:rPr lang="en-US" sz="4200" dirty="0" smtClean="0">
                <a:latin typeface="Arial" panose="020B0604020202020204" pitchFamily="34" charset="0"/>
                <a:cs typeface="Arial" panose="020B0604020202020204" pitchFamily="34" charset="0"/>
              </a:rPr>
              <a:t>FOOD SECURITY</a:t>
            </a:r>
            <a:endParaRPr lang="en-GB" sz="4200" b="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4232279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idx="1"/>
          </p:nvPr>
        </p:nvSpPr>
        <p:spPr>
          <a:xfrm>
            <a:off x="429220" y="775854"/>
            <a:ext cx="7886700" cy="2429164"/>
          </a:xfrm>
        </p:spPr>
        <p:txBody>
          <a:bodyPr>
            <a:normAutofit lnSpcReduction="10000"/>
          </a:bodyPr>
          <a:lstStyle/>
          <a:p>
            <a:pPr marL="0" indent="0">
              <a:lnSpc>
                <a:spcPct val="110000"/>
              </a:lnSpc>
              <a:spcBef>
                <a:spcPts val="1200"/>
              </a:spcBef>
              <a:spcAft>
                <a:spcPts val="1200"/>
              </a:spcAft>
              <a:buNone/>
            </a:pPr>
            <a:r>
              <a:rPr lang="en-US" sz="1600" b="1" dirty="0" smtClean="0">
                <a:solidFill>
                  <a:srgbClr val="57575A"/>
                </a:solidFill>
              </a:rPr>
              <a:t>A </a:t>
            </a:r>
            <a:r>
              <a:rPr lang="en-US" sz="1600" b="1" dirty="0">
                <a:solidFill>
                  <a:srgbClr val="57575A"/>
                </a:solidFill>
              </a:rPr>
              <a:t>lack of sufficient livelihoods affects needs across nearly all sectors.</a:t>
            </a:r>
            <a:endParaRPr lang="en-GB" sz="1600" b="1" dirty="0">
              <a:solidFill>
                <a:srgbClr val="EE5859"/>
              </a:solidFill>
              <a:latin typeface="Humanitarian-Icons-v02" pitchFamily="2" charset="0"/>
            </a:endParaRPr>
          </a:p>
          <a:p>
            <a:pPr>
              <a:lnSpc>
                <a:spcPct val="110000"/>
              </a:lnSpc>
              <a:spcBef>
                <a:spcPts val="0"/>
              </a:spcBef>
              <a:spcAft>
                <a:spcPts val="1200"/>
              </a:spcAft>
            </a:pPr>
            <a:r>
              <a:rPr lang="en-US" sz="1500" dirty="0" smtClean="0">
                <a:solidFill>
                  <a:srgbClr val="57575A"/>
                </a:solidFill>
              </a:rPr>
              <a:t>Most </a:t>
            </a:r>
            <a:r>
              <a:rPr lang="en-US" sz="1500" dirty="0">
                <a:solidFill>
                  <a:srgbClr val="57575A"/>
                </a:solidFill>
              </a:rPr>
              <a:t>common sources of income are agriculture and </a:t>
            </a:r>
            <a:r>
              <a:rPr lang="en-US" sz="1500" dirty="0" smtClean="0">
                <a:solidFill>
                  <a:srgbClr val="57575A"/>
                </a:solidFill>
              </a:rPr>
              <a:t>remittances</a:t>
            </a:r>
            <a:r>
              <a:rPr lang="en-US" sz="1500" b="1" dirty="0" smtClean="0">
                <a:solidFill>
                  <a:srgbClr val="57575A"/>
                </a:solidFill>
              </a:rPr>
              <a:t>, </a:t>
            </a:r>
            <a:r>
              <a:rPr lang="en-US" sz="1500" dirty="0">
                <a:solidFill>
                  <a:srgbClr val="57575A"/>
                </a:solidFill>
              </a:rPr>
              <a:t>rather than skilled employment or trade. The average IDP household earned 10,000 SYP less per month than an average host community household.</a:t>
            </a:r>
          </a:p>
          <a:p>
            <a:pPr>
              <a:lnSpc>
                <a:spcPct val="110000"/>
              </a:lnSpc>
              <a:spcBef>
                <a:spcPts val="0"/>
              </a:spcBef>
              <a:spcAft>
                <a:spcPts val="1200"/>
              </a:spcAft>
            </a:pPr>
            <a:r>
              <a:rPr lang="en-US" sz="1500" dirty="0" smtClean="0">
                <a:solidFill>
                  <a:srgbClr val="57575A"/>
                </a:solidFill>
              </a:rPr>
              <a:t>In </a:t>
            </a:r>
            <a:r>
              <a:rPr lang="en-US" sz="1500" dirty="0">
                <a:solidFill>
                  <a:srgbClr val="57575A"/>
                </a:solidFill>
              </a:rPr>
              <a:t>Menbij City, day </a:t>
            </a:r>
            <a:r>
              <a:rPr lang="en-US" sz="1500" dirty="0" err="1">
                <a:solidFill>
                  <a:srgbClr val="57575A"/>
                </a:solidFill>
              </a:rPr>
              <a:t>labour</a:t>
            </a:r>
            <a:r>
              <a:rPr lang="en-US" sz="1500" dirty="0">
                <a:solidFill>
                  <a:srgbClr val="57575A"/>
                </a:solidFill>
              </a:rPr>
              <a:t>, skilled trade, and shop keeping were reported as sources of income for host community members.  </a:t>
            </a:r>
          </a:p>
          <a:p>
            <a:pPr>
              <a:lnSpc>
                <a:spcPct val="110000"/>
              </a:lnSpc>
              <a:spcBef>
                <a:spcPts val="0"/>
              </a:spcBef>
              <a:spcAft>
                <a:spcPts val="1200"/>
              </a:spcAft>
            </a:pPr>
            <a:r>
              <a:rPr lang="en-US" sz="1500" dirty="0" smtClean="0">
                <a:solidFill>
                  <a:srgbClr val="57575A"/>
                </a:solidFill>
              </a:rPr>
              <a:t>Low </a:t>
            </a:r>
            <a:r>
              <a:rPr lang="en-US" sz="1500" dirty="0">
                <a:solidFill>
                  <a:srgbClr val="57575A"/>
                </a:solidFill>
              </a:rPr>
              <a:t>income and high prices of goods, services, and transport limit households’ access to food, healthcare, WASH, electricity, NFIs, and education. </a:t>
            </a:r>
          </a:p>
        </p:txBody>
      </p:sp>
      <p:sp>
        <p:nvSpPr>
          <p:cNvPr id="6" name="Title 5"/>
          <p:cNvSpPr>
            <a:spLocks noGrp="1"/>
          </p:cNvSpPr>
          <p:nvPr>
            <p:ph type="title"/>
          </p:nvPr>
        </p:nvSpPr>
        <p:spPr>
          <a:xfrm>
            <a:off x="429220" y="277092"/>
            <a:ext cx="7846679" cy="572654"/>
          </a:xfrm>
        </p:spPr>
        <p:txBody>
          <a:bodyPr>
            <a:normAutofit/>
          </a:bodyPr>
          <a:lstStyle/>
          <a:p>
            <a:r>
              <a:rPr lang="en-US" sz="2400" dirty="0" smtClean="0">
                <a:latin typeface="Arial" panose="020B0604020202020204" pitchFamily="34" charset="0"/>
                <a:cs typeface="Arial" panose="020B0604020202020204" pitchFamily="34" charset="0"/>
              </a:rPr>
              <a:t>Livelihoods – challenges, sources &amp; barriers</a:t>
            </a:r>
            <a:endParaRPr lang="en-GB" sz="2800" dirty="0">
              <a:latin typeface="Arial" panose="020B0604020202020204" pitchFamily="34" charset="0"/>
              <a:cs typeface="Arial" panose="020B0604020202020204" pitchFamily="34" charset="0"/>
            </a:endParaRPr>
          </a:p>
        </p:txBody>
      </p:sp>
      <p:pic>
        <p:nvPicPr>
          <p:cNvPr id="5" name="Content Placeholder 4"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51696" y="3369991"/>
            <a:ext cx="4872377" cy="3220154"/>
          </a:xfrm>
          <a:prstGeom prst="rect">
            <a:avLst/>
          </a:prstGeom>
        </p:spPr>
      </p:pic>
    </p:spTree>
    <p:extLst>
      <p:ext uri="{BB962C8B-B14F-4D97-AF65-F5344CB8AC3E}">
        <p14:creationId xmlns:p14="http://schemas.microsoft.com/office/powerpoint/2010/main" val="67904637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5"/>
          <p:cNvSpPr>
            <a:spLocks noGrp="1"/>
          </p:cNvSpPr>
          <p:nvPr>
            <p:ph type="title"/>
          </p:nvPr>
        </p:nvSpPr>
        <p:spPr>
          <a:xfrm>
            <a:off x="429220" y="371494"/>
            <a:ext cx="7886700" cy="538433"/>
          </a:xfrm>
        </p:spPr>
        <p:txBody>
          <a:bodyPr>
            <a:normAutofit/>
          </a:bodyPr>
          <a:lstStyle/>
          <a:p>
            <a:r>
              <a:rPr lang="en-US" sz="2400" dirty="0" smtClean="0">
                <a:latin typeface="Arial" panose="020B0604020202020204" pitchFamily="34" charset="0"/>
                <a:cs typeface="Arial" panose="020B0604020202020204" pitchFamily="34" charset="0"/>
              </a:rPr>
              <a:t>Livelihoods – IDPs</a:t>
            </a:r>
            <a:endParaRPr lang="en-GB" sz="2800" dirty="0">
              <a:latin typeface="Arial" panose="020B0604020202020204" pitchFamily="34" charset="0"/>
              <a:cs typeface="Arial" panose="020B0604020202020204" pitchFamily="34" charset="0"/>
            </a:endParaRPr>
          </a:p>
        </p:txBody>
      </p:sp>
      <p:sp>
        <p:nvSpPr>
          <p:cNvPr id="4" name="Rectangle 3"/>
          <p:cNvSpPr/>
          <p:nvPr/>
        </p:nvSpPr>
        <p:spPr>
          <a:xfrm>
            <a:off x="429220" y="948139"/>
            <a:ext cx="7754198" cy="2203617"/>
          </a:xfrm>
          <a:prstGeom prst="rect">
            <a:avLst/>
          </a:prstGeom>
        </p:spPr>
        <p:txBody>
          <a:bodyPr wrap="square">
            <a:spAutoFit/>
          </a:bodyPr>
          <a:lstStyle/>
          <a:p>
            <a:pPr marL="285750" indent="-285750">
              <a:lnSpc>
                <a:spcPct val="110000"/>
              </a:lnSpc>
              <a:spcAft>
                <a:spcPts val="1200"/>
              </a:spcAft>
              <a:buFont typeface="Arial" panose="020B0604020202020204" pitchFamily="34" charset="0"/>
              <a:buChar char="•"/>
            </a:pPr>
            <a:r>
              <a:rPr lang="en-US" dirty="0" smtClean="0">
                <a:solidFill>
                  <a:srgbClr val="57575A"/>
                </a:solidFill>
                <a:latin typeface="Arial Narrow" panose="020B0606020202030204" pitchFamily="34" charset="0"/>
              </a:rPr>
              <a:t>The </a:t>
            </a:r>
            <a:r>
              <a:rPr lang="en-US" dirty="0">
                <a:solidFill>
                  <a:srgbClr val="57575A"/>
                </a:solidFill>
                <a:latin typeface="Arial Narrow" panose="020B0606020202030204" pitchFamily="34" charset="0"/>
              </a:rPr>
              <a:t>livelihoods situation for IDPs in Menbij is considerably worse than that of host community households.</a:t>
            </a:r>
          </a:p>
          <a:p>
            <a:pPr marL="285750" indent="-285750">
              <a:lnSpc>
                <a:spcPct val="110000"/>
              </a:lnSpc>
              <a:spcAft>
                <a:spcPts val="1200"/>
              </a:spcAft>
              <a:buFont typeface="Arial" panose="020B0604020202020204" pitchFamily="34" charset="0"/>
              <a:buChar char="•"/>
            </a:pPr>
            <a:r>
              <a:rPr lang="en-US" dirty="0" smtClean="0">
                <a:solidFill>
                  <a:srgbClr val="57575A"/>
                </a:solidFill>
                <a:latin typeface="Arial Narrow" panose="020B0606020202030204" pitchFamily="34" charset="0"/>
              </a:rPr>
              <a:t>Average </a:t>
            </a:r>
            <a:r>
              <a:rPr lang="en-US" dirty="0">
                <a:solidFill>
                  <a:srgbClr val="57575A"/>
                </a:solidFill>
                <a:latin typeface="Arial Narrow" panose="020B0606020202030204" pitchFamily="34" charset="0"/>
              </a:rPr>
              <a:t>income for both IDPs and residents in Menbij district is reportedly on par with an average salary between 50,000 and 100,000 SYP for most regions of NES.</a:t>
            </a:r>
          </a:p>
          <a:p>
            <a:pPr marL="285750" indent="-285750">
              <a:lnSpc>
                <a:spcPct val="110000"/>
              </a:lnSpc>
              <a:spcAft>
                <a:spcPts val="1200"/>
              </a:spcAft>
              <a:buFont typeface="Arial" panose="020B0604020202020204" pitchFamily="34" charset="0"/>
              <a:buChar char="•"/>
            </a:pPr>
            <a:r>
              <a:rPr lang="en-US" dirty="0" smtClean="0">
                <a:solidFill>
                  <a:srgbClr val="57575A"/>
                </a:solidFill>
                <a:latin typeface="Arial Narrow" panose="020B0606020202030204" pitchFamily="34" charset="0"/>
              </a:rPr>
              <a:t>Accessing </a:t>
            </a:r>
            <a:r>
              <a:rPr lang="en-US" dirty="0">
                <a:solidFill>
                  <a:srgbClr val="57575A"/>
                </a:solidFill>
                <a:latin typeface="Arial Narrow" panose="020B0606020202030204" pitchFamily="34" charset="0"/>
              </a:rPr>
              <a:t>healthcare, NFIs and food are the most commonly reported obstacles for IDP and host community households earning less than 50,000 SYP, as reported by </a:t>
            </a:r>
            <a:r>
              <a:rPr lang="en-US" dirty="0" smtClean="0">
                <a:solidFill>
                  <a:srgbClr val="57575A"/>
                </a:solidFill>
                <a:latin typeface="Arial Narrow" panose="020B0606020202030204" pitchFamily="34" charset="0"/>
              </a:rPr>
              <a:t>KIs.</a:t>
            </a:r>
            <a:endParaRPr lang="en-GB" dirty="0">
              <a:latin typeface="Arial Narrow" panose="020B0606020202030204" pitchFamily="34" charset="0"/>
            </a:endParaRPr>
          </a:p>
        </p:txBody>
      </p:sp>
      <p:pic>
        <p:nvPicPr>
          <p:cNvPr id="6" name="Picture 5"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7514" y="3642011"/>
            <a:ext cx="6597610" cy="628156"/>
          </a:xfrm>
          <a:prstGeom prst="rect">
            <a:avLst/>
          </a:prstGeom>
        </p:spPr>
      </p:pic>
    </p:spTree>
    <p:extLst>
      <p:ext uri="{BB962C8B-B14F-4D97-AF65-F5344CB8AC3E}">
        <p14:creationId xmlns:p14="http://schemas.microsoft.com/office/powerpoint/2010/main" val="305650877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70601" y="799235"/>
            <a:ext cx="2695839" cy="830997"/>
          </a:xfrm>
          <a:prstGeom prst="rect">
            <a:avLst/>
          </a:prstGeom>
          <a:noFill/>
        </p:spPr>
        <p:txBody>
          <a:bodyPr wrap="square" rtlCol="0">
            <a:spAutoFit/>
          </a:bodyPr>
          <a:lstStyle/>
          <a:p>
            <a:pPr algn="r"/>
            <a:r>
              <a:rPr lang="en-US" sz="1600" dirty="0" smtClean="0">
                <a:solidFill>
                  <a:schemeClr val="accent1"/>
                </a:solidFill>
                <a:latin typeface="Arial Narrow" panose="020B0606020202030204" pitchFamily="34" charset="0"/>
                <a:cs typeface="Arial" panose="020B0604020202020204" pitchFamily="34" charset="0"/>
              </a:rPr>
              <a:t>Communities where host community child </a:t>
            </a:r>
            <a:r>
              <a:rPr lang="en-US" sz="1600" dirty="0" err="1" smtClean="0">
                <a:solidFill>
                  <a:schemeClr val="accent1"/>
                </a:solidFill>
                <a:latin typeface="Arial Narrow" panose="020B0606020202030204" pitchFamily="34" charset="0"/>
                <a:cs typeface="Arial" panose="020B0604020202020204" pitchFamily="34" charset="0"/>
              </a:rPr>
              <a:t>labour</a:t>
            </a:r>
            <a:r>
              <a:rPr lang="en-US" sz="1600" dirty="0" smtClean="0">
                <a:solidFill>
                  <a:schemeClr val="accent1"/>
                </a:solidFill>
                <a:latin typeface="Arial Narrow" panose="020B0606020202030204" pitchFamily="34" charset="0"/>
                <a:cs typeface="Arial" panose="020B0604020202020204" pitchFamily="34" charset="0"/>
              </a:rPr>
              <a:t> was reported</a:t>
            </a:r>
            <a:endParaRPr lang="en-US" sz="1600" dirty="0">
              <a:solidFill>
                <a:schemeClr val="accent1"/>
              </a:solidFill>
              <a:latin typeface="Arial Narrow" panose="020B0606020202030204" pitchFamily="34" charset="0"/>
              <a:cs typeface="Arial" panose="020B0604020202020204" pitchFamily="34" charset="0"/>
            </a:endParaRPr>
          </a:p>
        </p:txBody>
      </p:sp>
      <p:pic>
        <p:nvPicPr>
          <p:cNvPr id="4" name="Content Placeholder 3" descr="Screen Clipping"/>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866441" y="799235"/>
            <a:ext cx="5512117" cy="5909627"/>
          </a:xfrm>
        </p:spPr>
      </p:pic>
      <p:sp>
        <p:nvSpPr>
          <p:cNvPr id="6" name="Title 5"/>
          <p:cNvSpPr>
            <a:spLocks noGrp="1"/>
          </p:cNvSpPr>
          <p:nvPr>
            <p:ph type="title"/>
          </p:nvPr>
        </p:nvSpPr>
        <p:spPr>
          <a:xfrm>
            <a:off x="170602" y="-221673"/>
            <a:ext cx="7886700" cy="1325563"/>
          </a:xfrm>
        </p:spPr>
        <p:txBody>
          <a:bodyPr>
            <a:normAutofit/>
          </a:bodyPr>
          <a:lstStyle/>
          <a:p>
            <a:r>
              <a:rPr lang="en-US" sz="2400" dirty="0"/>
              <a:t> </a:t>
            </a:r>
            <a:r>
              <a:rPr lang="en-US" sz="2400" dirty="0" smtClean="0">
                <a:latin typeface="Arial" panose="020B0604020202020204" pitchFamily="34" charset="0"/>
                <a:cs typeface="Arial" panose="020B0604020202020204" pitchFamily="34" charset="0"/>
              </a:rPr>
              <a:t>Livelihoods – coping strategies</a:t>
            </a:r>
            <a:endParaRPr lang="en-GB" sz="2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167036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idx="1"/>
          </p:nvPr>
        </p:nvSpPr>
        <p:spPr>
          <a:xfrm>
            <a:off x="429219" y="888233"/>
            <a:ext cx="7886700" cy="1516382"/>
          </a:xfrm>
        </p:spPr>
        <p:txBody>
          <a:bodyPr>
            <a:normAutofit/>
          </a:bodyPr>
          <a:lstStyle/>
          <a:p>
            <a:pPr>
              <a:lnSpc>
                <a:spcPct val="110000"/>
              </a:lnSpc>
              <a:spcBef>
                <a:spcPts val="1200"/>
              </a:spcBef>
              <a:spcAft>
                <a:spcPts val="1200"/>
              </a:spcAft>
            </a:pPr>
            <a:r>
              <a:rPr lang="en-US" sz="1800" dirty="0" smtClean="0">
                <a:solidFill>
                  <a:srgbClr val="57575A"/>
                </a:solidFill>
              </a:rPr>
              <a:t>Access </a:t>
            </a:r>
            <a:r>
              <a:rPr lang="en-US" sz="1800" dirty="0">
                <a:solidFill>
                  <a:srgbClr val="57575A"/>
                </a:solidFill>
              </a:rPr>
              <a:t>to food and markets was reportedly hampered by security concerns and challenges to travelling to markets, such as lack of </a:t>
            </a:r>
            <a:r>
              <a:rPr lang="en-US" sz="1800" dirty="0" smtClean="0">
                <a:solidFill>
                  <a:srgbClr val="57575A"/>
                </a:solidFill>
              </a:rPr>
              <a:t>transportation.</a:t>
            </a:r>
          </a:p>
          <a:p>
            <a:pPr>
              <a:lnSpc>
                <a:spcPct val="110000"/>
              </a:lnSpc>
              <a:spcBef>
                <a:spcPts val="0"/>
              </a:spcBef>
              <a:spcAft>
                <a:spcPts val="1200"/>
              </a:spcAft>
            </a:pPr>
            <a:r>
              <a:rPr lang="en-US" sz="1800" dirty="0" smtClean="0">
                <a:solidFill>
                  <a:srgbClr val="57575A"/>
                </a:solidFill>
              </a:rPr>
              <a:t>UXOs </a:t>
            </a:r>
            <a:r>
              <a:rPr lang="en-US" sz="1800" dirty="0">
                <a:solidFill>
                  <a:srgbClr val="57575A"/>
                </a:solidFill>
              </a:rPr>
              <a:t>pose danger to travel throughout the district, potentially having broader implications for markets in other areas of NES as well.</a:t>
            </a:r>
          </a:p>
        </p:txBody>
      </p:sp>
      <p:sp>
        <p:nvSpPr>
          <p:cNvPr id="6" name="Title 5"/>
          <p:cNvSpPr>
            <a:spLocks noGrp="1"/>
          </p:cNvSpPr>
          <p:nvPr>
            <p:ph type="title"/>
          </p:nvPr>
        </p:nvSpPr>
        <p:spPr>
          <a:xfrm>
            <a:off x="429219" y="310815"/>
            <a:ext cx="7886700" cy="577418"/>
          </a:xfrm>
        </p:spPr>
        <p:txBody>
          <a:bodyPr>
            <a:normAutofit/>
          </a:bodyPr>
          <a:lstStyle/>
          <a:p>
            <a:r>
              <a:rPr lang="en-US" sz="2400" dirty="0" smtClean="0">
                <a:latin typeface="Arial" panose="020B0604020202020204" pitchFamily="34" charset="0"/>
                <a:cs typeface="Arial" panose="020B0604020202020204" pitchFamily="34" charset="0"/>
              </a:rPr>
              <a:t>Barriers to accessing markets </a:t>
            </a:r>
            <a:endParaRPr lang="en-GB" sz="2800" dirty="0">
              <a:latin typeface="Arial" panose="020B0604020202020204" pitchFamily="34" charset="0"/>
              <a:cs typeface="Arial" panose="020B0604020202020204" pitchFamily="34" charset="0"/>
            </a:endParaRPr>
          </a:p>
        </p:txBody>
      </p:sp>
      <p:pic>
        <p:nvPicPr>
          <p:cNvPr id="3" name="Picture 2"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9960" y="2712333"/>
            <a:ext cx="7686743" cy="1457453"/>
          </a:xfrm>
          <a:prstGeom prst="rect">
            <a:avLst/>
          </a:prstGeom>
        </p:spPr>
      </p:pic>
    </p:spTree>
    <p:extLst>
      <p:ext uri="{BB962C8B-B14F-4D97-AF65-F5344CB8AC3E}">
        <p14:creationId xmlns:p14="http://schemas.microsoft.com/office/powerpoint/2010/main" val="167225359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idx="1"/>
          </p:nvPr>
        </p:nvSpPr>
        <p:spPr>
          <a:xfrm>
            <a:off x="299911" y="900691"/>
            <a:ext cx="7886700" cy="2884648"/>
          </a:xfrm>
        </p:spPr>
        <p:txBody>
          <a:bodyPr>
            <a:normAutofit fontScale="92500" lnSpcReduction="20000"/>
          </a:bodyPr>
          <a:lstStyle/>
          <a:p>
            <a:pPr marL="0" indent="0">
              <a:lnSpc>
                <a:spcPct val="110000"/>
              </a:lnSpc>
              <a:spcBef>
                <a:spcPts val="1200"/>
              </a:spcBef>
              <a:spcAft>
                <a:spcPts val="1200"/>
              </a:spcAft>
              <a:buNone/>
            </a:pPr>
            <a:r>
              <a:rPr lang="en-GB" sz="1800" b="1" dirty="0">
                <a:solidFill>
                  <a:srgbClr val="585859"/>
                </a:solidFill>
              </a:rPr>
              <a:t>Most of the population has access to available and affordable food items, despite security and transportation challenges to access markets.</a:t>
            </a:r>
          </a:p>
          <a:p>
            <a:pPr>
              <a:lnSpc>
                <a:spcPct val="110000"/>
              </a:lnSpc>
              <a:spcBef>
                <a:spcPts val="1200"/>
              </a:spcBef>
              <a:spcAft>
                <a:spcPts val="1200"/>
              </a:spcAft>
            </a:pPr>
            <a:r>
              <a:rPr lang="en-US" sz="1800" dirty="0" smtClean="0">
                <a:solidFill>
                  <a:srgbClr val="57575A"/>
                </a:solidFill>
              </a:rPr>
              <a:t>Households </a:t>
            </a:r>
            <a:r>
              <a:rPr lang="en-US" sz="1800" dirty="0">
                <a:solidFill>
                  <a:srgbClr val="57575A"/>
                </a:solidFill>
              </a:rPr>
              <a:t>purchase food from stores and markets, but also rely for a great part on their own agriculture and livestock as sources of food. </a:t>
            </a:r>
          </a:p>
          <a:p>
            <a:pPr>
              <a:lnSpc>
                <a:spcPct val="110000"/>
              </a:lnSpc>
              <a:spcBef>
                <a:spcPts val="1200"/>
              </a:spcBef>
              <a:spcAft>
                <a:spcPts val="1200"/>
              </a:spcAft>
            </a:pPr>
            <a:r>
              <a:rPr lang="en-US" sz="1800" dirty="0" smtClean="0">
                <a:solidFill>
                  <a:srgbClr val="57575A"/>
                </a:solidFill>
              </a:rPr>
              <a:t>Essential </a:t>
            </a:r>
            <a:r>
              <a:rPr lang="en-US" sz="1800" dirty="0">
                <a:solidFill>
                  <a:srgbClr val="57575A"/>
                </a:solidFill>
              </a:rPr>
              <a:t>food items were available for purchase in all communities and most households could reportedly afford them.</a:t>
            </a:r>
          </a:p>
          <a:p>
            <a:pPr>
              <a:lnSpc>
                <a:spcPct val="110000"/>
              </a:lnSpc>
              <a:spcBef>
                <a:spcPts val="1200"/>
              </a:spcBef>
              <a:spcAft>
                <a:spcPts val="1200"/>
              </a:spcAft>
            </a:pPr>
            <a:r>
              <a:rPr lang="en-US" sz="1800" dirty="0" smtClean="0">
                <a:solidFill>
                  <a:srgbClr val="57575A"/>
                </a:solidFill>
              </a:rPr>
              <a:t>Food </a:t>
            </a:r>
            <a:r>
              <a:rPr lang="en-US" sz="1800" dirty="0">
                <a:solidFill>
                  <a:srgbClr val="57575A"/>
                </a:solidFill>
              </a:rPr>
              <a:t>was reportedly not sufficient in one informal site, Little </a:t>
            </a:r>
            <a:r>
              <a:rPr lang="en-US" sz="1800" dirty="0" err="1">
                <a:solidFill>
                  <a:srgbClr val="57575A"/>
                </a:solidFill>
              </a:rPr>
              <a:t>Osajli</a:t>
            </a:r>
            <a:r>
              <a:rPr lang="en-US" sz="1800" dirty="0">
                <a:solidFill>
                  <a:srgbClr val="57575A"/>
                </a:solidFill>
              </a:rPr>
              <a:t> Camp, with </a:t>
            </a:r>
            <a:r>
              <a:rPr lang="en-US" sz="1800" dirty="0" smtClean="0">
                <a:solidFill>
                  <a:srgbClr val="57575A"/>
                </a:solidFill>
              </a:rPr>
              <a:t>households </a:t>
            </a:r>
            <a:r>
              <a:rPr lang="en-US" sz="1800" dirty="0">
                <a:solidFill>
                  <a:srgbClr val="57575A"/>
                </a:solidFill>
              </a:rPr>
              <a:t>reportedly spending days without eating. </a:t>
            </a:r>
          </a:p>
        </p:txBody>
      </p:sp>
      <p:sp>
        <p:nvSpPr>
          <p:cNvPr id="6" name="Title 5"/>
          <p:cNvSpPr>
            <a:spLocks noGrp="1"/>
          </p:cNvSpPr>
          <p:nvPr>
            <p:ph type="title"/>
          </p:nvPr>
        </p:nvSpPr>
        <p:spPr>
          <a:xfrm>
            <a:off x="299911" y="360219"/>
            <a:ext cx="7886700" cy="540472"/>
          </a:xfrm>
        </p:spPr>
        <p:txBody>
          <a:bodyPr>
            <a:normAutofit/>
          </a:bodyPr>
          <a:lstStyle/>
          <a:p>
            <a:r>
              <a:rPr lang="en-US" sz="2400" dirty="0" smtClean="0">
                <a:latin typeface="Arial" panose="020B0604020202020204" pitchFamily="34" charset="0"/>
                <a:cs typeface="Arial" panose="020B0604020202020204" pitchFamily="34" charset="0"/>
              </a:rPr>
              <a:t>Sources of food</a:t>
            </a:r>
            <a:endParaRPr lang="en-GB" sz="2800" dirty="0">
              <a:latin typeface="Arial" panose="020B0604020202020204" pitchFamily="34" charset="0"/>
              <a:cs typeface="Arial" panose="020B0604020202020204" pitchFamily="34" charset="0"/>
            </a:endParaRPr>
          </a:p>
        </p:txBody>
      </p:sp>
      <p:pic>
        <p:nvPicPr>
          <p:cNvPr id="2" name="Picture 1"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2118" y="4251629"/>
            <a:ext cx="7402286" cy="1423851"/>
          </a:xfrm>
          <a:prstGeom prst="rect">
            <a:avLst/>
          </a:prstGeom>
        </p:spPr>
      </p:pic>
    </p:spTree>
    <p:extLst>
      <p:ext uri="{BB962C8B-B14F-4D97-AF65-F5344CB8AC3E}">
        <p14:creationId xmlns:p14="http://schemas.microsoft.com/office/powerpoint/2010/main" val="410543019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p:cNvGraphicFramePr/>
          <p:nvPr>
            <p:extLst>
              <p:ext uri="{D42A27DB-BD31-4B8C-83A1-F6EECF244321}">
                <p14:modId xmlns:p14="http://schemas.microsoft.com/office/powerpoint/2010/main" val="2284524194"/>
              </p:ext>
            </p:extLst>
          </p:nvPr>
        </p:nvGraphicFramePr>
        <p:xfrm>
          <a:off x="371475" y="1958556"/>
          <a:ext cx="7887161" cy="4766094"/>
        </p:xfrm>
        <a:graphic>
          <a:graphicData uri="http://schemas.openxmlformats.org/drawingml/2006/chart">
            <c:chart xmlns:c="http://schemas.openxmlformats.org/drawingml/2006/chart" xmlns:r="http://schemas.openxmlformats.org/officeDocument/2006/relationships" r:id="rId2"/>
          </a:graphicData>
        </a:graphic>
      </p:graphicFrame>
      <p:sp>
        <p:nvSpPr>
          <p:cNvPr id="5" name="Title 1"/>
          <p:cNvSpPr>
            <a:spLocks noGrp="1"/>
          </p:cNvSpPr>
          <p:nvPr>
            <p:ph type="title"/>
          </p:nvPr>
        </p:nvSpPr>
        <p:spPr>
          <a:xfrm>
            <a:off x="371475" y="840018"/>
            <a:ext cx="7886700" cy="651370"/>
          </a:xfrm>
        </p:spPr>
        <p:txBody>
          <a:bodyPr>
            <a:normAutofit fontScale="90000"/>
          </a:bodyPr>
          <a:lstStyle/>
          <a:p>
            <a:r>
              <a:rPr lang="en-US" b="1" dirty="0">
                <a:latin typeface="OCHA Icons Bounded" pitchFamily="2" charset="0"/>
              </a:rPr>
              <a:t> </a:t>
            </a:r>
            <a:r>
              <a:rPr lang="en-US" b="1" dirty="0">
                <a:latin typeface="Arial Narrow" pitchFamily="34" charset="0"/>
              </a:rPr>
              <a:t>FSL</a:t>
            </a:r>
          </a:p>
        </p:txBody>
      </p:sp>
      <p:sp>
        <p:nvSpPr>
          <p:cNvPr id="2" name="TextBox 1">
            <a:extLst>
              <a:ext uri="{FF2B5EF4-FFF2-40B4-BE49-F238E27FC236}">
                <a16:creationId xmlns:a16="http://schemas.microsoft.com/office/drawing/2014/main" id="{9F050704-0209-E44E-80B0-6BD9E6C6FED2}"/>
              </a:ext>
            </a:extLst>
          </p:cNvPr>
          <p:cNvSpPr txBox="1"/>
          <p:nvPr/>
        </p:nvSpPr>
        <p:spPr>
          <a:xfrm>
            <a:off x="408731" y="1524000"/>
            <a:ext cx="7527792" cy="369332"/>
          </a:xfrm>
          <a:prstGeom prst="rect">
            <a:avLst/>
          </a:prstGeom>
          <a:noFill/>
        </p:spPr>
        <p:txBody>
          <a:bodyPr wrap="square" rtlCol="0">
            <a:spAutoFit/>
          </a:bodyPr>
          <a:lstStyle/>
          <a:p>
            <a:r>
              <a:rPr lang="en-US" dirty="0">
                <a:latin typeface="Arial Narrow" panose="020B0606020202030204" pitchFamily="34" charset="0"/>
              </a:rPr>
              <a:t>Average </a:t>
            </a:r>
            <a:r>
              <a:rPr lang="en-US" dirty="0" smtClean="0">
                <a:latin typeface="Arial Narrow" panose="020B0606020202030204" pitchFamily="34" charset="0"/>
              </a:rPr>
              <a:t>number of people reached </a:t>
            </a:r>
            <a:r>
              <a:rPr lang="en-US" dirty="0">
                <a:latin typeface="Arial Narrow" panose="020B0606020202030204" pitchFamily="34" charset="0"/>
              </a:rPr>
              <a:t>over 3 months: </a:t>
            </a:r>
            <a:r>
              <a:rPr lang="en-US" dirty="0" smtClean="0">
                <a:latin typeface="Arial Narrow" panose="020B0606020202030204" pitchFamily="34" charset="0"/>
              </a:rPr>
              <a:t>23,000</a:t>
            </a:r>
            <a:endParaRPr lang="en-US" dirty="0">
              <a:latin typeface="Arial Narrow" panose="020B0606020202030204" pitchFamily="34" charset="0"/>
            </a:endParaRPr>
          </a:p>
        </p:txBody>
      </p:sp>
      <p:sp>
        <p:nvSpPr>
          <p:cNvPr id="7" name="TextBox 6"/>
          <p:cNvSpPr txBox="1"/>
          <p:nvPr/>
        </p:nvSpPr>
        <p:spPr>
          <a:xfrm>
            <a:off x="5405865" y="2553308"/>
            <a:ext cx="2089355" cy="338554"/>
          </a:xfrm>
          <a:prstGeom prst="rect">
            <a:avLst/>
          </a:prstGeom>
          <a:noFill/>
        </p:spPr>
        <p:txBody>
          <a:bodyPr wrap="none" rtlCol="0">
            <a:spAutoFit/>
          </a:bodyPr>
          <a:lstStyle/>
          <a:p>
            <a:r>
              <a:rPr lang="en-US" sz="1600" b="1" dirty="0">
                <a:solidFill>
                  <a:schemeClr val="tx2"/>
                </a:solidFill>
                <a:latin typeface="Arial Narrow" pitchFamily="34" charset="0"/>
              </a:rPr>
              <a:t>Average reach </a:t>
            </a:r>
            <a:r>
              <a:rPr lang="en-US" sz="1600" b="1" dirty="0" smtClean="0">
                <a:solidFill>
                  <a:schemeClr val="tx2"/>
                </a:solidFill>
                <a:latin typeface="Arial Narrow" pitchFamily="34" charset="0"/>
              </a:rPr>
              <a:t>per area:</a:t>
            </a:r>
            <a:endParaRPr lang="en-US" sz="1600" b="1" dirty="0">
              <a:solidFill>
                <a:schemeClr val="tx2"/>
              </a:solidFill>
              <a:latin typeface="Arial Narrow" pitchFamily="34" charset="0"/>
            </a:endParaRPr>
          </a:p>
        </p:txBody>
      </p:sp>
    </p:spTree>
    <p:extLst>
      <p:ext uri="{BB962C8B-B14F-4D97-AF65-F5344CB8AC3E}">
        <p14:creationId xmlns:p14="http://schemas.microsoft.com/office/powerpoint/2010/main" val="8076143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4" descr="A picture containing text, map&#10;&#10;Description automatically generated">
            <a:extLst>
              <a:ext uri="{FF2B5EF4-FFF2-40B4-BE49-F238E27FC236}">
                <a16:creationId xmlns:a16="http://schemas.microsoft.com/office/drawing/2014/main" id="{A11A6040-38FA-42FF-8DD8-A91E910A91BD}"/>
              </a:ext>
            </a:extLst>
          </p:cNvPr>
          <p:cNvPicPr>
            <a:picLocks noGrp="1" noChangeAspect="1"/>
          </p:cNvPicPr>
          <p:nvPr>
            <p:ph idx="1"/>
          </p:nvPr>
        </p:nvPicPr>
        <p:blipFill>
          <a:blip r:embed="rId3"/>
          <a:stretch>
            <a:fillRect/>
          </a:stretch>
        </p:blipFill>
        <p:spPr>
          <a:xfrm>
            <a:off x="784649" y="820305"/>
            <a:ext cx="7149835" cy="5143500"/>
          </a:xfrm>
        </p:spPr>
      </p:pic>
      <p:sp>
        <p:nvSpPr>
          <p:cNvPr id="5" name="TextBox 4">
            <a:extLst>
              <a:ext uri="{FF2B5EF4-FFF2-40B4-BE49-F238E27FC236}">
                <a16:creationId xmlns:a16="http://schemas.microsoft.com/office/drawing/2014/main" id="{F21748CE-32E2-4B81-B84E-D4103DA849D1}"/>
              </a:ext>
            </a:extLst>
          </p:cNvPr>
          <p:cNvSpPr txBox="1"/>
          <p:nvPr/>
        </p:nvSpPr>
        <p:spPr>
          <a:xfrm>
            <a:off x="4108731" y="1999468"/>
            <a:ext cx="909612" cy="320857"/>
          </a:xfrm>
          <a:prstGeom prst="rect">
            <a:avLst/>
          </a:prstGeom>
          <a:noFill/>
        </p:spPr>
        <p:txBody>
          <a:bodyPr wrap="square" rtlCol="0">
            <a:spAutoFit/>
          </a:bodyPr>
          <a:lstStyle/>
          <a:p>
            <a:pPr>
              <a:lnSpc>
                <a:spcPct val="90000"/>
              </a:lnSpc>
            </a:pPr>
            <a:r>
              <a:rPr lang="en-GB" sz="825" dirty="0" err="1"/>
              <a:t>Dadat</a:t>
            </a:r>
            <a:r>
              <a:rPr lang="en-GB" sz="825" dirty="0"/>
              <a:t> </a:t>
            </a:r>
          </a:p>
          <a:p>
            <a:pPr>
              <a:lnSpc>
                <a:spcPct val="90000"/>
              </a:lnSpc>
            </a:pPr>
            <a:r>
              <a:rPr lang="en-GB" sz="825" dirty="0"/>
              <a:t>Crossing</a:t>
            </a:r>
          </a:p>
        </p:txBody>
      </p:sp>
      <p:sp>
        <p:nvSpPr>
          <p:cNvPr id="6" name="Equals 5">
            <a:extLst>
              <a:ext uri="{FF2B5EF4-FFF2-40B4-BE49-F238E27FC236}">
                <a16:creationId xmlns:a16="http://schemas.microsoft.com/office/drawing/2014/main" id="{53E80DD2-51AB-4FBB-9578-82B3B7BB3D38}"/>
              </a:ext>
            </a:extLst>
          </p:cNvPr>
          <p:cNvSpPr/>
          <p:nvPr/>
        </p:nvSpPr>
        <p:spPr>
          <a:xfrm rot="5093320">
            <a:off x="3965292" y="2119799"/>
            <a:ext cx="231401" cy="162862"/>
          </a:xfrm>
          <a:prstGeom prst="mathEqual">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sz="900" dirty="0">
              <a:solidFill>
                <a:schemeClr val="tx1"/>
              </a:solidFill>
            </a:endParaRPr>
          </a:p>
        </p:txBody>
      </p:sp>
      <p:sp>
        <p:nvSpPr>
          <p:cNvPr id="11" name="Equals 10">
            <a:extLst>
              <a:ext uri="{FF2B5EF4-FFF2-40B4-BE49-F238E27FC236}">
                <a16:creationId xmlns:a16="http://schemas.microsoft.com/office/drawing/2014/main" id="{69756426-0B21-4AFF-98E6-32F78F5B1F1C}"/>
              </a:ext>
            </a:extLst>
          </p:cNvPr>
          <p:cNvSpPr/>
          <p:nvPr/>
        </p:nvSpPr>
        <p:spPr>
          <a:xfrm rot="3380559">
            <a:off x="3878271" y="2145198"/>
            <a:ext cx="231401" cy="162862"/>
          </a:xfrm>
          <a:prstGeom prst="mathEqual">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sz="900" dirty="0">
              <a:solidFill>
                <a:schemeClr val="tx1"/>
              </a:solidFill>
            </a:endParaRPr>
          </a:p>
        </p:txBody>
      </p:sp>
      <p:sp>
        <p:nvSpPr>
          <p:cNvPr id="12" name="TextBox 11">
            <a:extLst>
              <a:ext uri="{FF2B5EF4-FFF2-40B4-BE49-F238E27FC236}">
                <a16:creationId xmlns:a16="http://schemas.microsoft.com/office/drawing/2014/main" id="{610E78FE-69B0-4952-8E0B-AE397486B96C}"/>
              </a:ext>
            </a:extLst>
          </p:cNvPr>
          <p:cNvSpPr txBox="1"/>
          <p:nvPr/>
        </p:nvSpPr>
        <p:spPr>
          <a:xfrm>
            <a:off x="3270242" y="2222497"/>
            <a:ext cx="974065" cy="320857"/>
          </a:xfrm>
          <a:prstGeom prst="rect">
            <a:avLst/>
          </a:prstGeom>
          <a:noFill/>
        </p:spPr>
        <p:txBody>
          <a:bodyPr wrap="square" rtlCol="0">
            <a:spAutoFit/>
          </a:bodyPr>
          <a:lstStyle/>
          <a:p>
            <a:pPr>
              <a:lnSpc>
                <a:spcPct val="90000"/>
              </a:lnSpc>
            </a:pPr>
            <a:r>
              <a:rPr lang="en-GB" sz="825" dirty="0" err="1"/>
              <a:t>Halawanji</a:t>
            </a:r>
            <a:r>
              <a:rPr lang="en-GB" sz="825" dirty="0"/>
              <a:t> </a:t>
            </a:r>
          </a:p>
          <a:p>
            <a:pPr>
              <a:lnSpc>
                <a:spcPct val="90000"/>
              </a:lnSpc>
            </a:pPr>
            <a:r>
              <a:rPr lang="en-GB" sz="825" dirty="0"/>
              <a:t>Crossing</a:t>
            </a:r>
          </a:p>
        </p:txBody>
      </p:sp>
      <p:sp>
        <p:nvSpPr>
          <p:cNvPr id="7" name="Equals 6">
            <a:extLst>
              <a:ext uri="{FF2B5EF4-FFF2-40B4-BE49-F238E27FC236}">
                <a16:creationId xmlns:a16="http://schemas.microsoft.com/office/drawing/2014/main" id="{E3BF18B5-51AA-49D7-8881-D111D6C23767}"/>
              </a:ext>
            </a:extLst>
          </p:cNvPr>
          <p:cNvSpPr/>
          <p:nvPr/>
        </p:nvSpPr>
        <p:spPr>
          <a:xfrm rot="3679364">
            <a:off x="2544174" y="2866283"/>
            <a:ext cx="231401" cy="162862"/>
          </a:xfrm>
          <a:prstGeom prst="mathEqual">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sz="900" dirty="0">
              <a:solidFill>
                <a:schemeClr val="tx1"/>
              </a:solidFill>
            </a:endParaRPr>
          </a:p>
        </p:txBody>
      </p:sp>
      <p:sp>
        <p:nvSpPr>
          <p:cNvPr id="8" name="TextBox 7">
            <a:extLst>
              <a:ext uri="{FF2B5EF4-FFF2-40B4-BE49-F238E27FC236}">
                <a16:creationId xmlns:a16="http://schemas.microsoft.com/office/drawing/2014/main" id="{83306E03-8F11-4CB5-BAC4-0A45D4455DA6}"/>
              </a:ext>
            </a:extLst>
          </p:cNvPr>
          <p:cNvSpPr txBox="1"/>
          <p:nvPr/>
        </p:nvSpPr>
        <p:spPr>
          <a:xfrm>
            <a:off x="2709579" y="2741695"/>
            <a:ext cx="974065" cy="320857"/>
          </a:xfrm>
          <a:prstGeom prst="rect">
            <a:avLst/>
          </a:prstGeom>
          <a:noFill/>
        </p:spPr>
        <p:txBody>
          <a:bodyPr wrap="square" rtlCol="0">
            <a:spAutoFit/>
          </a:bodyPr>
          <a:lstStyle/>
          <a:p>
            <a:pPr>
              <a:lnSpc>
                <a:spcPct val="90000"/>
              </a:lnSpc>
            </a:pPr>
            <a:r>
              <a:rPr lang="en-GB" sz="825" dirty="0"/>
              <a:t>Um </a:t>
            </a:r>
            <a:r>
              <a:rPr lang="en-GB" sz="825" dirty="0" err="1"/>
              <a:t>Jlud</a:t>
            </a:r>
            <a:r>
              <a:rPr lang="en-GB" sz="825" dirty="0"/>
              <a:t> </a:t>
            </a:r>
          </a:p>
          <a:p>
            <a:pPr>
              <a:lnSpc>
                <a:spcPct val="90000"/>
              </a:lnSpc>
            </a:pPr>
            <a:r>
              <a:rPr lang="en-GB" sz="825" dirty="0"/>
              <a:t>Crossing</a:t>
            </a:r>
          </a:p>
        </p:txBody>
      </p:sp>
      <p:sp>
        <p:nvSpPr>
          <p:cNvPr id="9" name="Equals 8">
            <a:extLst>
              <a:ext uri="{FF2B5EF4-FFF2-40B4-BE49-F238E27FC236}">
                <a16:creationId xmlns:a16="http://schemas.microsoft.com/office/drawing/2014/main" id="{03CD8FEA-7619-4C27-A993-27F09C5AAD14}"/>
              </a:ext>
            </a:extLst>
          </p:cNvPr>
          <p:cNvSpPr/>
          <p:nvPr/>
        </p:nvSpPr>
        <p:spPr>
          <a:xfrm rot="3970532">
            <a:off x="2635588" y="4571718"/>
            <a:ext cx="231401" cy="162862"/>
          </a:xfrm>
          <a:prstGeom prst="mathEqual">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sz="900" dirty="0">
              <a:solidFill>
                <a:schemeClr val="tx1"/>
              </a:solidFill>
            </a:endParaRPr>
          </a:p>
        </p:txBody>
      </p:sp>
      <p:sp>
        <p:nvSpPr>
          <p:cNvPr id="10" name="TextBox 9">
            <a:extLst>
              <a:ext uri="{FF2B5EF4-FFF2-40B4-BE49-F238E27FC236}">
                <a16:creationId xmlns:a16="http://schemas.microsoft.com/office/drawing/2014/main" id="{E1DD787C-0276-4DDD-958C-1DF13629BE61}"/>
              </a:ext>
            </a:extLst>
          </p:cNvPr>
          <p:cNvSpPr txBox="1"/>
          <p:nvPr/>
        </p:nvSpPr>
        <p:spPr>
          <a:xfrm>
            <a:off x="2856387" y="4465585"/>
            <a:ext cx="680449" cy="320857"/>
          </a:xfrm>
          <a:prstGeom prst="rect">
            <a:avLst/>
          </a:prstGeom>
          <a:noFill/>
        </p:spPr>
        <p:txBody>
          <a:bodyPr wrap="square" rtlCol="0">
            <a:spAutoFit/>
          </a:bodyPr>
          <a:lstStyle/>
          <a:p>
            <a:pPr>
              <a:lnSpc>
                <a:spcPct val="90000"/>
              </a:lnSpc>
            </a:pPr>
            <a:r>
              <a:rPr lang="en-GB" sz="825" dirty="0" err="1"/>
              <a:t>Tayha</a:t>
            </a:r>
            <a:r>
              <a:rPr lang="en-GB" sz="825" dirty="0"/>
              <a:t> Crossing </a:t>
            </a:r>
          </a:p>
        </p:txBody>
      </p:sp>
      <p:sp>
        <p:nvSpPr>
          <p:cNvPr id="13" name="Freeform: Shape 12">
            <a:extLst>
              <a:ext uri="{FF2B5EF4-FFF2-40B4-BE49-F238E27FC236}">
                <a16:creationId xmlns:a16="http://schemas.microsoft.com/office/drawing/2014/main" id="{6181DDEC-E175-4F33-8554-FA136B88C5AF}"/>
              </a:ext>
            </a:extLst>
          </p:cNvPr>
          <p:cNvSpPr/>
          <p:nvPr/>
        </p:nvSpPr>
        <p:spPr>
          <a:xfrm>
            <a:off x="3062259" y="1960448"/>
            <a:ext cx="2606040" cy="390922"/>
          </a:xfrm>
          <a:custGeom>
            <a:avLst/>
            <a:gdLst>
              <a:gd name="connsiteX0" fmla="*/ 0 w 3474720"/>
              <a:gd name="connsiteY0" fmla="*/ 114300 h 521229"/>
              <a:gd name="connsiteX1" fmla="*/ 571500 w 3474720"/>
              <a:gd name="connsiteY1" fmla="*/ 365760 h 521229"/>
              <a:gd name="connsiteX2" fmla="*/ 1051560 w 3474720"/>
              <a:gd name="connsiteY2" fmla="*/ 365760 h 521229"/>
              <a:gd name="connsiteX3" fmla="*/ 1177290 w 3474720"/>
              <a:gd name="connsiteY3" fmla="*/ 251460 h 521229"/>
              <a:gd name="connsiteX4" fmla="*/ 1463040 w 3474720"/>
              <a:gd name="connsiteY4" fmla="*/ 422910 h 521229"/>
              <a:gd name="connsiteX5" fmla="*/ 1657350 w 3474720"/>
              <a:gd name="connsiteY5" fmla="*/ 457200 h 521229"/>
              <a:gd name="connsiteX6" fmla="*/ 2057400 w 3474720"/>
              <a:gd name="connsiteY6" fmla="*/ 411480 h 521229"/>
              <a:gd name="connsiteX7" fmla="*/ 2343150 w 3474720"/>
              <a:gd name="connsiteY7" fmla="*/ 480060 h 521229"/>
              <a:gd name="connsiteX8" fmla="*/ 2514600 w 3474720"/>
              <a:gd name="connsiteY8" fmla="*/ 514350 h 521229"/>
              <a:gd name="connsiteX9" fmla="*/ 3063240 w 3474720"/>
              <a:gd name="connsiteY9" fmla="*/ 342900 h 521229"/>
              <a:gd name="connsiteX10" fmla="*/ 3303270 w 3474720"/>
              <a:gd name="connsiteY10" fmla="*/ 91440 h 521229"/>
              <a:gd name="connsiteX11" fmla="*/ 3474720 w 3474720"/>
              <a:gd name="connsiteY11" fmla="*/ 0 h 521229"/>
              <a:gd name="connsiteX12" fmla="*/ 3474720 w 3474720"/>
              <a:gd name="connsiteY12" fmla="*/ 0 h 521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521229">
                <a:moveTo>
                  <a:pt x="0" y="114300"/>
                </a:moveTo>
                <a:cubicBezTo>
                  <a:pt x="198120" y="219075"/>
                  <a:pt x="396240" y="323850"/>
                  <a:pt x="571500" y="365760"/>
                </a:cubicBezTo>
                <a:cubicBezTo>
                  <a:pt x="746760" y="407670"/>
                  <a:pt x="950595" y="384810"/>
                  <a:pt x="1051560" y="365760"/>
                </a:cubicBezTo>
                <a:cubicBezTo>
                  <a:pt x="1152525" y="346710"/>
                  <a:pt x="1108710" y="241935"/>
                  <a:pt x="1177290" y="251460"/>
                </a:cubicBezTo>
                <a:cubicBezTo>
                  <a:pt x="1245870" y="260985"/>
                  <a:pt x="1383030" y="388620"/>
                  <a:pt x="1463040" y="422910"/>
                </a:cubicBezTo>
                <a:cubicBezTo>
                  <a:pt x="1543050" y="457200"/>
                  <a:pt x="1558290" y="459105"/>
                  <a:pt x="1657350" y="457200"/>
                </a:cubicBezTo>
                <a:cubicBezTo>
                  <a:pt x="1756410" y="455295"/>
                  <a:pt x="1943100" y="407670"/>
                  <a:pt x="2057400" y="411480"/>
                </a:cubicBezTo>
                <a:cubicBezTo>
                  <a:pt x="2171700" y="415290"/>
                  <a:pt x="2266950" y="462915"/>
                  <a:pt x="2343150" y="480060"/>
                </a:cubicBezTo>
                <a:cubicBezTo>
                  <a:pt x="2419350" y="497205"/>
                  <a:pt x="2394585" y="537210"/>
                  <a:pt x="2514600" y="514350"/>
                </a:cubicBezTo>
                <a:cubicBezTo>
                  <a:pt x="2634615" y="491490"/>
                  <a:pt x="2931795" y="413385"/>
                  <a:pt x="3063240" y="342900"/>
                </a:cubicBezTo>
                <a:cubicBezTo>
                  <a:pt x="3194685" y="272415"/>
                  <a:pt x="3234690" y="148590"/>
                  <a:pt x="3303270" y="91440"/>
                </a:cubicBezTo>
                <a:cubicBezTo>
                  <a:pt x="3371850" y="34290"/>
                  <a:pt x="3474720" y="0"/>
                  <a:pt x="3474720" y="0"/>
                </a:cubicBezTo>
                <a:lnTo>
                  <a:pt x="3474720" y="0"/>
                </a:lnTo>
              </a:path>
            </a:pathLst>
          </a:custGeom>
          <a:noFill/>
          <a:ln w="19050">
            <a:solidFill>
              <a:srgbClr val="FF0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sz="1350"/>
          </a:p>
        </p:txBody>
      </p:sp>
      <p:sp>
        <p:nvSpPr>
          <p:cNvPr id="14" name="Freeform: Shape 13">
            <a:extLst>
              <a:ext uri="{FF2B5EF4-FFF2-40B4-BE49-F238E27FC236}">
                <a16:creationId xmlns:a16="http://schemas.microsoft.com/office/drawing/2014/main" id="{268D80A9-44AF-4622-92A0-8F6F2B5CA7E6}"/>
              </a:ext>
            </a:extLst>
          </p:cNvPr>
          <p:cNvSpPr/>
          <p:nvPr/>
        </p:nvSpPr>
        <p:spPr>
          <a:xfrm>
            <a:off x="1554118" y="2106180"/>
            <a:ext cx="1389711" cy="2571750"/>
          </a:xfrm>
          <a:custGeom>
            <a:avLst/>
            <a:gdLst>
              <a:gd name="connsiteX0" fmla="*/ 1852948 w 1852948"/>
              <a:gd name="connsiteY0" fmla="*/ 0 h 3429000"/>
              <a:gd name="connsiteX1" fmla="*/ 1338598 w 1852948"/>
              <a:gd name="connsiteY1" fmla="*/ 971550 h 3429000"/>
              <a:gd name="connsiteX2" fmla="*/ 1132858 w 1852948"/>
              <a:gd name="connsiteY2" fmla="*/ 1303020 h 3429000"/>
              <a:gd name="connsiteX3" fmla="*/ 378478 w 1852948"/>
              <a:gd name="connsiteY3" fmla="*/ 1988820 h 3429000"/>
              <a:gd name="connsiteX4" fmla="*/ 24148 w 1852948"/>
              <a:gd name="connsiteY4" fmla="*/ 2263140 h 3429000"/>
              <a:gd name="connsiteX5" fmla="*/ 58438 w 1852948"/>
              <a:gd name="connsiteY5" fmla="*/ 2606040 h 3429000"/>
              <a:gd name="connsiteX6" fmla="*/ 275608 w 1852948"/>
              <a:gd name="connsiteY6" fmla="*/ 2868930 h 3429000"/>
              <a:gd name="connsiteX7" fmla="*/ 812818 w 1852948"/>
              <a:gd name="connsiteY7" fmla="*/ 3429000 h 3429000"/>
              <a:gd name="connsiteX8" fmla="*/ 812818 w 1852948"/>
              <a:gd name="connsiteY8" fmla="*/ 3429000 h 342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52948" h="3429000">
                <a:moveTo>
                  <a:pt x="1852948" y="0"/>
                </a:moveTo>
                <a:cubicBezTo>
                  <a:pt x="1655780" y="377190"/>
                  <a:pt x="1458613" y="754380"/>
                  <a:pt x="1338598" y="971550"/>
                </a:cubicBezTo>
                <a:cubicBezTo>
                  <a:pt x="1218583" y="1188720"/>
                  <a:pt x="1292878" y="1133475"/>
                  <a:pt x="1132858" y="1303020"/>
                </a:cubicBezTo>
                <a:cubicBezTo>
                  <a:pt x="972838" y="1472565"/>
                  <a:pt x="563263" y="1828800"/>
                  <a:pt x="378478" y="1988820"/>
                </a:cubicBezTo>
                <a:cubicBezTo>
                  <a:pt x="193693" y="2148840"/>
                  <a:pt x="77488" y="2160270"/>
                  <a:pt x="24148" y="2263140"/>
                </a:cubicBezTo>
                <a:cubicBezTo>
                  <a:pt x="-29192" y="2366010"/>
                  <a:pt x="16528" y="2505075"/>
                  <a:pt x="58438" y="2606040"/>
                </a:cubicBezTo>
                <a:cubicBezTo>
                  <a:pt x="100348" y="2707005"/>
                  <a:pt x="149878" y="2731770"/>
                  <a:pt x="275608" y="2868930"/>
                </a:cubicBezTo>
                <a:cubicBezTo>
                  <a:pt x="401338" y="3006090"/>
                  <a:pt x="812818" y="3429000"/>
                  <a:pt x="812818" y="3429000"/>
                </a:cubicBezTo>
                <a:lnTo>
                  <a:pt x="812818" y="3429000"/>
                </a:lnTo>
              </a:path>
            </a:pathLst>
          </a:custGeom>
          <a:noFill/>
          <a:ln w="19050">
            <a:solidFill>
              <a:srgbClr val="00B05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sz="1350"/>
          </a:p>
        </p:txBody>
      </p:sp>
    </p:spTree>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p:cNvGraphicFramePr/>
          <p:nvPr>
            <p:extLst>
              <p:ext uri="{D42A27DB-BD31-4B8C-83A1-F6EECF244321}">
                <p14:modId xmlns:p14="http://schemas.microsoft.com/office/powerpoint/2010/main" val="826929011"/>
              </p:ext>
            </p:extLst>
          </p:nvPr>
        </p:nvGraphicFramePr>
        <p:xfrm>
          <a:off x="408270" y="1524447"/>
          <a:ext cx="7887161" cy="4766094"/>
        </p:xfrm>
        <a:graphic>
          <a:graphicData uri="http://schemas.openxmlformats.org/drawingml/2006/chart">
            <c:chart xmlns:c="http://schemas.openxmlformats.org/drawingml/2006/chart" xmlns:r="http://schemas.openxmlformats.org/officeDocument/2006/relationships" r:id="rId2"/>
          </a:graphicData>
        </a:graphic>
      </p:graphicFrame>
      <p:sp>
        <p:nvSpPr>
          <p:cNvPr id="6" name="Title 1"/>
          <p:cNvSpPr>
            <a:spLocks noGrp="1"/>
          </p:cNvSpPr>
          <p:nvPr>
            <p:ph type="title"/>
          </p:nvPr>
        </p:nvSpPr>
        <p:spPr>
          <a:xfrm>
            <a:off x="408731" y="365125"/>
            <a:ext cx="7886700" cy="1325563"/>
          </a:xfrm>
        </p:spPr>
        <p:txBody>
          <a:bodyPr/>
          <a:lstStyle/>
          <a:p>
            <a:r>
              <a:rPr lang="en-US" b="1" dirty="0">
                <a:latin typeface="Arial Narrow" pitchFamily="34" charset="0"/>
              </a:rPr>
              <a:t>ERL</a:t>
            </a:r>
          </a:p>
        </p:txBody>
      </p:sp>
    </p:spTree>
    <p:extLst>
      <p:ext uri="{BB962C8B-B14F-4D97-AF65-F5344CB8AC3E}">
        <p14:creationId xmlns:p14="http://schemas.microsoft.com/office/powerpoint/2010/main" val="279605324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7743" y="333734"/>
            <a:ext cx="7886700" cy="505944"/>
          </a:xfrm>
        </p:spPr>
        <p:txBody>
          <a:bodyPr>
            <a:normAutofit/>
          </a:bodyPr>
          <a:lstStyle/>
          <a:p>
            <a:r>
              <a:rPr lang="en-US" sz="2400" dirty="0">
                <a:latin typeface="Arial" panose="020B0604020202020204" pitchFamily="34" charset="0"/>
                <a:cs typeface="Arial" panose="020B0604020202020204" pitchFamily="34" charset="0"/>
              </a:rPr>
              <a:t>Food Security</a:t>
            </a:r>
          </a:p>
        </p:txBody>
      </p:sp>
      <p:sp>
        <p:nvSpPr>
          <p:cNvPr id="8" name="Rectangle 7"/>
          <p:cNvSpPr/>
          <p:nvPr/>
        </p:nvSpPr>
        <p:spPr>
          <a:xfrm>
            <a:off x="4994693" y="5262113"/>
            <a:ext cx="471367" cy="189781"/>
          </a:xfrm>
          <a:prstGeom prst="rect">
            <a:avLst/>
          </a:prstGeom>
        </p:spPr>
        <p:txBody>
          <a:bodyPr vert="horz" lIns="91440" tIns="45720" rIns="91440" bIns="45720" rtlCol="0" anchor="ctr">
            <a:normAutofit fontScale="25000" lnSpcReduction="20000"/>
          </a:bodyPr>
          <a:lstStyle/>
          <a:p>
            <a:pPr>
              <a:lnSpc>
                <a:spcPct val="90000"/>
              </a:lnSpc>
              <a:spcBef>
                <a:spcPct val="0"/>
              </a:spcBef>
            </a:pPr>
            <a:endParaRPr lang="en-US" sz="4400">
              <a:solidFill>
                <a:srgbClr val="EE5859"/>
              </a:solidFill>
              <a:latin typeface="Trade Gothic LT Std" panose="00000500000000000000" pitchFamily="50" charset="0"/>
              <a:ea typeface="+mj-ea"/>
              <a:cs typeface="+mj-cs"/>
            </a:endParaRPr>
          </a:p>
        </p:txBody>
      </p:sp>
      <p:sp>
        <p:nvSpPr>
          <p:cNvPr id="4" name="TextBox 3">
            <a:extLst>
              <a:ext uri="{FF2B5EF4-FFF2-40B4-BE49-F238E27FC236}">
                <a16:creationId xmlns:a16="http://schemas.microsoft.com/office/drawing/2014/main" id="{99D08FCB-F31D-6F4F-8809-E3E6C9F28EDD}"/>
              </a:ext>
            </a:extLst>
          </p:cNvPr>
          <p:cNvSpPr txBox="1"/>
          <p:nvPr/>
        </p:nvSpPr>
        <p:spPr>
          <a:xfrm>
            <a:off x="1064302" y="6340839"/>
            <a:ext cx="184731" cy="369332"/>
          </a:xfrm>
          <a:prstGeom prst="rect">
            <a:avLst/>
          </a:prstGeom>
          <a:noFill/>
        </p:spPr>
        <p:txBody>
          <a:bodyPr wrap="none" rtlCol="0">
            <a:spAutoFit/>
          </a:bodyPr>
          <a:lstStyle/>
          <a:p>
            <a:endParaRPr lang="en-US"/>
          </a:p>
        </p:txBody>
      </p:sp>
      <p:graphicFrame>
        <p:nvGraphicFramePr>
          <p:cNvPr id="6" name="Table 5">
            <a:extLst>
              <a:ext uri="{FF2B5EF4-FFF2-40B4-BE49-F238E27FC236}">
                <a16:creationId xmlns:a16="http://schemas.microsoft.com/office/drawing/2014/main" id="{A244C4D8-365B-784E-9E54-F9D29A92EEF5}"/>
              </a:ext>
            </a:extLst>
          </p:cNvPr>
          <p:cNvGraphicFramePr>
            <a:graphicFrameLocks noGrp="1"/>
          </p:cNvGraphicFramePr>
          <p:nvPr>
            <p:extLst>
              <p:ext uri="{D42A27DB-BD31-4B8C-83A1-F6EECF244321}">
                <p14:modId xmlns:p14="http://schemas.microsoft.com/office/powerpoint/2010/main" val="204401255"/>
              </p:ext>
            </p:extLst>
          </p:nvPr>
        </p:nvGraphicFramePr>
        <p:xfrm>
          <a:off x="277743" y="1150334"/>
          <a:ext cx="7976146" cy="3643041"/>
        </p:xfrm>
        <a:graphic>
          <a:graphicData uri="http://schemas.openxmlformats.org/drawingml/2006/table">
            <a:tbl>
              <a:tblPr firstRow="1" bandRow="1">
                <a:tableStyleId>{5C22544A-7EE6-4342-B048-85BDC9FD1C3A}</a:tableStyleId>
              </a:tblPr>
              <a:tblGrid>
                <a:gridCol w="1180423">
                  <a:extLst>
                    <a:ext uri="{9D8B030D-6E8A-4147-A177-3AD203B41FA5}">
                      <a16:colId xmlns:a16="http://schemas.microsoft.com/office/drawing/2014/main" val="4187356826"/>
                    </a:ext>
                  </a:extLst>
                </a:gridCol>
                <a:gridCol w="1165113">
                  <a:extLst>
                    <a:ext uri="{9D8B030D-6E8A-4147-A177-3AD203B41FA5}">
                      <a16:colId xmlns:a16="http://schemas.microsoft.com/office/drawing/2014/main" val="4172425106"/>
                    </a:ext>
                  </a:extLst>
                </a:gridCol>
                <a:gridCol w="1888760">
                  <a:extLst>
                    <a:ext uri="{9D8B030D-6E8A-4147-A177-3AD203B41FA5}">
                      <a16:colId xmlns:a16="http://schemas.microsoft.com/office/drawing/2014/main" val="633232271"/>
                    </a:ext>
                  </a:extLst>
                </a:gridCol>
                <a:gridCol w="1604195">
                  <a:extLst>
                    <a:ext uri="{9D8B030D-6E8A-4147-A177-3AD203B41FA5}">
                      <a16:colId xmlns:a16="http://schemas.microsoft.com/office/drawing/2014/main" val="2302824874"/>
                    </a:ext>
                  </a:extLst>
                </a:gridCol>
                <a:gridCol w="1034322">
                  <a:extLst>
                    <a:ext uri="{9D8B030D-6E8A-4147-A177-3AD203B41FA5}">
                      <a16:colId xmlns:a16="http://schemas.microsoft.com/office/drawing/2014/main" val="3253706525"/>
                    </a:ext>
                  </a:extLst>
                </a:gridCol>
                <a:gridCol w="1103333">
                  <a:extLst>
                    <a:ext uri="{9D8B030D-6E8A-4147-A177-3AD203B41FA5}">
                      <a16:colId xmlns:a16="http://schemas.microsoft.com/office/drawing/2014/main" val="22167248"/>
                    </a:ext>
                  </a:extLst>
                </a:gridCol>
              </a:tblGrid>
              <a:tr h="686481">
                <a:tc>
                  <a:txBody>
                    <a:bodyPr/>
                    <a:lstStyle/>
                    <a:p>
                      <a:endParaRPr lang="en-US" dirty="0">
                        <a:latin typeface="Arial Narrow" panose="020B0606020202030204" pitchFamily="34" charset="0"/>
                      </a:endParaRPr>
                    </a:p>
                  </a:txBody>
                  <a:tcPr/>
                </a:tc>
                <a:tc>
                  <a:txBody>
                    <a:bodyPr/>
                    <a:lstStyle/>
                    <a:p>
                      <a:r>
                        <a:rPr lang="en-US" dirty="0" err="1">
                          <a:latin typeface="Arial Narrow" panose="020B0606020202030204" pitchFamily="34" charset="0"/>
                        </a:rPr>
                        <a:t>Menbij</a:t>
                      </a:r>
                      <a:r>
                        <a:rPr lang="en-US" dirty="0">
                          <a:latin typeface="Arial Narrow" panose="020B0606020202030204" pitchFamily="34" charset="0"/>
                        </a:rPr>
                        <a:t> Camps</a:t>
                      </a:r>
                    </a:p>
                  </a:txBody>
                  <a:tcPr/>
                </a:tc>
                <a:tc>
                  <a:txBody>
                    <a:bodyPr/>
                    <a:lstStyle/>
                    <a:p>
                      <a:r>
                        <a:rPr lang="en-US" dirty="0" err="1">
                          <a:latin typeface="Arial Narrow" panose="020B0606020202030204" pitchFamily="34" charset="0"/>
                        </a:rPr>
                        <a:t>Menbij</a:t>
                      </a:r>
                      <a:r>
                        <a:rPr lang="en-US" dirty="0">
                          <a:latin typeface="Arial Narrow" panose="020B0606020202030204" pitchFamily="34" charset="0"/>
                        </a:rPr>
                        <a:t> City</a:t>
                      </a:r>
                    </a:p>
                  </a:txBody>
                  <a:tcPr/>
                </a:tc>
                <a:tc>
                  <a:txBody>
                    <a:bodyPr/>
                    <a:lstStyle/>
                    <a:p>
                      <a:r>
                        <a:rPr lang="en-US" dirty="0" err="1">
                          <a:latin typeface="Arial Narrow" panose="020B0606020202030204" pitchFamily="34" charset="0"/>
                        </a:rPr>
                        <a:t>Menbij</a:t>
                      </a:r>
                      <a:r>
                        <a:rPr lang="en-US" dirty="0">
                          <a:latin typeface="Arial Narrow" panose="020B0606020202030204" pitchFamily="34" charset="0"/>
                        </a:rPr>
                        <a:t> SD (rural)</a:t>
                      </a:r>
                    </a:p>
                  </a:txBody>
                  <a:tcPr/>
                </a:tc>
                <a:tc>
                  <a:txBody>
                    <a:bodyPr/>
                    <a:lstStyle/>
                    <a:p>
                      <a:r>
                        <a:rPr lang="en-US" dirty="0">
                          <a:latin typeface="Arial Narrow" panose="020B0606020202030204" pitchFamily="34" charset="0"/>
                        </a:rPr>
                        <a:t>Abu </a:t>
                      </a:r>
                      <a:r>
                        <a:rPr lang="en-US" dirty="0" err="1">
                          <a:latin typeface="Arial Narrow" panose="020B0606020202030204" pitchFamily="34" charset="0"/>
                        </a:rPr>
                        <a:t>Qalqal</a:t>
                      </a:r>
                      <a:endParaRPr lang="en-US" dirty="0">
                        <a:latin typeface="Arial Narrow" panose="020B0606020202030204" pitchFamily="34" charset="0"/>
                      </a:endParaRPr>
                    </a:p>
                  </a:txBody>
                  <a:tcPr/>
                </a:tc>
                <a:tc>
                  <a:txBody>
                    <a:bodyPr/>
                    <a:lstStyle/>
                    <a:p>
                      <a:r>
                        <a:rPr lang="en-US" dirty="0">
                          <a:latin typeface="Arial Narrow" panose="020B0606020202030204" pitchFamily="34" charset="0"/>
                        </a:rPr>
                        <a:t>Al </a:t>
                      </a:r>
                      <a:r>
                        <a:rPr lang="en-US" dirty="0" err="1">
                          <a:latin typeface="Arial Narrow" panose="020B0606020202030204" pitchFamily="34" charset="0"/>
                        </a:rPr>
                        <a:t>Khafsa</a:t>
                      </a:r>
                      <a:endParaRPr lang="en-US" dirty="0">
                        <a:latin typeface="Arial Narrow" panose="020B0606020202030204" pitchFamily="34" charset="0"/>
                      </a:endParaRPr>
                    </a:p>
                  </a:txBody>
                  <a:tcPr/>
                </a:tc>
                <a:extLst>
                  <a:ext uri="{0D108BD9-81ED-4DB2-BD59-A6C34878D82A}">
                    <a16:rowId xmlns:a16="http://schemas.microsoft.com/office/drawing/2014/main" val="3176833688"/>
                  </a:ext>
                </a:extLst>
              </a:tr>
              <a:tr h="593377">
                <a:tc>
                  <a:txBody>
                    <a:bodyPr/>
                    <a:lstStyle/>
                    <a:p>
                      <a:r>
                        <a:rPr lang="en-US" sz="1400" dirty="0">
                          <a:solidFill>
                            <a:schemeClr val="tx2"/>
                          </a:solidFill>
                          <a:latin typeface="Arial Narrow" panose="020B0606020202030204" pitchFamily="34" charset="0"/>
                        </a:rPr>
                        <a:t>Response</a:t>
                      </a:r>
                    </a:p>
                  </a:txBody>
                  <a:tcPr/>
                </a:tc>
                <a:tc>
                  <a:txBody>
                    <a:bodyPr/>
                    <a:lstStyle/>
                    <a:p>
                      <a:r>
                        <a:rPr lang="en-US" sz="1400" dirty="0">
                          <a:solidFill>
                            <a:schemeClr val="tx2"/>
                          </a:solidFill>
                          <a:latin typeface="Arial Narrow" panose="020B0606020202030204" pitchFamily="34" charset="0"/>
                        </a:rPr>
                        <a:t>Food vouchers (monthly)</a:t>
                      </a:r>
                    </a:p>
                  </a:txBody>
                  <a:tcPr/>
                </a:tc>
                <a:tc>
                  <a:txBody>
                    <a:bodyPr/>
                    <a:lstStyle/>
                    <a:p>
                      <a:r>
                        <a:rPr lang="en-US" sz="1400" dirty="0">
                          <a:solidFill>
                            <a:schemeClr val="tx2"/>
                          </a:solidFill>
                          <a:latin typeface="Arial Narrow" panose="020B0606020202030204" pitchFamily="34" charset="0"/>
                        </a:rPr>
                        <a:t>Food vouchers to 1,076 IDP HHs in unfinished buildings monthly</a:t>
                      </a:r>
                    </a:p>
                    <a:p>
                      <a:endParaRPr lang="en-US" sz="1400" dirty="0">
                        <a:solidFill>
                          <a:schemeClr val="tx2"/>
                        </a:solidFill>
                        <a:latin typeface="Arial Narrow" panose="020B0606020202030204" pitchFamily="34" charset="0"/>
                      </a:endParaRPr>
                    </a:p>
                    <a:p>
                      <a:r>
                        <a:rPr lang="en-US" sz="1400" dirty="0">
                          <a:solidFill>
                            <a:schemeClr val="tx2"/>
                          </a:solidFill>
                          <a:latin typeface="Arial Narrow" panose="020B0606020202030204" pitchFamily="34" charset="0"/>
                        </a:rPr>
                        <a:t>UN Convoy:</a:t>
                      </a:r>
                    </a:p>
                    <a:p>
                      <a:r>
                        <a:rPr lang="en-US" sz="1400" dirty="0">
                          <a:solidFill>
                            <a:schemeClr val="tx2"/>
                          </a:solidFill>
                          <a:latin typeface="Arial Narrow" panose="020B0606020202030204" pitchFamily="34" charset="0"/>
                        </a:rPr>
                        <a:t>2,208 food rations, 1,692 RTERs and 2,469 wheat flour rations</a:t>
                      </a:r>
                    </a:p>
                  </a:txBody>
                  <a:tcPr/>
                </a:tc>
                <a:tc>
                  <a:txBody>
                    <a:bodyPr/>
                    <a:lstStyle/>
                    <a:p>
                      <a:r>
                        <a:rPr lang="en-US" sz="1400" dirty="0">
                          <a:solidFill>
                            <a:schemeClr val="tx2"/>
                          </a:solidFill>
                          <a:latin typeface="Arial Narrow" panose="020B0606020202030204" pitchFamily="34" charset="0"/>
                        </a:rPr>
                        <a:t>Food rations to 210 HHs in informal settlements</a:t>
                      </a:r>
                    </a:p>
                  </a:txBody>
                  <a:tcPr/>
                </a:tc>
                <a:tc>
                  <a:txBody>
                    <a:bodyPr/>
                    <a:lstStyle/>
                    <a:p>
                      <a:r>
                        <a:rPr lang="en-US" sz="1400" dirty="0">
                          <a:solidFill>
                            <a:schemeClr val="tx2"/>
                          </a:solidFill>
                          <a:latin typeface="Arial Narrow" panose="020B0606020202030204" pitchFamily="34" charset="0"/>
                        </a:rPr>
                        <a:t>?</a:t>
                      </a:r>
                    </a:p>
                  </a:txBody>
                  <a:tcPr/>
                </a:tc>
                <a:tc>
                  <a:txBody>
                    <a:bodyPr/>
                    <a:lstStyle/>
                    <a:p>
                      <a:r>
                        <a:rPr lang="en-US" sz="1400" dirty="0">
                          <a:solidFill>
                            <a:schemeClr val="tx2"/>
                          </a:solidFill>
                          <a:latin typeface="Arial Narrow" panose="020B0606020202030204" pitchFamily="34" charset="0"/>
                        </a:rPr>
                        <a:t>Food rations to </a:t>
                      </a:r>
                      <a:r>
                        <a:rPr lang="en-US" sz="1400">
                          <a:solidFill>
                            <a:schemeClr val="tx2"/>
                          </a:solidFill>
                          <a:latin typeface="Arial Narrow" panose="020B0606020202030204" pitchFamily="34" charset="0"/>
                        </a:rPr>
                        <a:t>informal settlements</a:t>
                      </a:r>
                      <a:endParaRPr lang="en-US" sz="1400" dirty="0">
                        <a:solidFill>
                          <a:schemeClr val="tx2"/>
                        </a:solidFill>
                        <a:latin typeface="Arial Narrow" panose="020B0606020202030204" pitchFamily="34" charset="0"/>
                      </a:endParaRPr>
                    </a:p>
                  </a:txBody>
                  <a:tcPr/>
                </a:tc>
                <a:extLst>
                  <a:ext uri="{0D108BD9-81ED-4DB2-BD59-A6C34878D82A}">
                    <a16:rowId xmlns:a16="http://schemas.microsoft.com/office/drawing/2014/main" val="3424745647"/>
                  </a:ext>
                </a:extLst>
              </a:tr>
              <a:tr h="1024186">
                <a:tc>
                  <a:txBody>
                    <a:bodyPr/>
                    <a:lstStyle/>
                    <a:p>
                      <a:r>
                        <a:rPr lang="en-US" sz="1400" dirty="0">
                          <a:solidFill>
                            <a:schemeClr val="tx2"/>
                          </a:solidFill>
                          <a:latin typeface="Arial Narrow" panose="020B0606020202030204" pitchFamily="34" charset="0"/>
                        </a:rPr>
                        <a:t>Key Issues/ Gaps</a:t>
                      </a:r>
                    </a:p>
                  </a:txBody>
                  <a:tcPr/>
                </a:tc>
                <a:tc>
                  <a:txBody>
                    <a:bodyPr/>
                    <a:lstStyle/>
                    <a:p>
                      <a:endParaRPr lang="en-US" sz="1400" dirty="0">
                        <a:solidFill>
                          <a:schemeClr val="tx2"/>
                        </a:solidFill>
                        <a:latin typeface="Arial Narrow" panose="020B0606020202030204" pitchFamily="34" charset="0"/>
                      </a:endParaRPr>
                    </a:p>
                  </a:txBody>
                  <a:tcPr/>
                </a:tc>
                <a:tc>
                  <a:txBody>
                    <a:bodyPr/>
                    <a:lstStyle/>
                    <a:p>
                      <a:r>
                        <a:rPr lang="en-US" sz="1400" dirty="0">
                          <a:solidFill>
                            <a:schemeClr val="tx2"/>
                          </a:solidFill>
                          <a:latin typeface="Arial Narrow" panose="020B0606020202030204" pitchFamily="34" charset="0"/>
                        </a:rPr>
                        <a:t>Safety and security concerns</a:t>
                      </a:r>
                    </a:p>
                  </a:txBody>
                  <a:tcPr/>
                </a:tc>
                <a:tc>
                  <a:txBody>
                    <a:bodyPr/>
                    <a:lstStyle/>
                    <a:p>
                      <a:r>
                        <a:rPr lang="en-US" sz="1400" dirty="0">
                          <a:solidFill>
                            <a:schemeClr val="tx2"/>
                          </a:solidFill>
                          <a:latin typeface="Arial Narrow" panose="020B0606020202030204" pitchFamily="34" charset="0"/>
                        </a:rPr>
                        <a:t>Safety and security/ perceived presence of UXOs</a:t>
                      </a:r>
                    </a:p>
                  </a:txBody>
                  <a:tcPr/>
                </a:tc>
                <a:tc>
                  <a:txBody>
                    <a:bodyPr/>
                    <a:lstStyle/>
                    <a:p>
                      <a:r>
                        <a:rPr lang="en-US" sz="1400" dirty="0">
                          <a:solidFill>
                            <a:schemeClr val="tx2"/>
                          </a:solidFill>
                          <a:latin typeface="Arial Narrow" panose="020B0606020202030204" pitchFamily="34" charset="0"/>
                        </a:rPr>
                        <a:t>Safety and security/ perceived presence of UXO</a:t>
                      </a:r>
                    </a:p>
                  </a:txBody>
                  <a:tcPr/>
                </a:tc>
                <a:tc>
                  <a:txBody>
                    <a:bodyPr/>
                    <a:lstStyle/>
                    <a:p>
                      <a:r>
                        <a:rPr lang="en-US" sz="1400" dirty="0">
                          <a:solidFill>
                            <a:schemeClr val="tx2"/>
                          </a:solidFill>
                          <a:latin typeface="Arial Narrow" panose="020B0606020202030204" pitchFamily="34" charset="0"/>
                        </a:rPr>
                        <a:t>Safety and security/ perceived presence of UXOs</a:t>
                      </a:r>
                    </a:p>
                  </a:txBody>
                  <a:tcPr/>
                </a:tc>
                <a:extLst>
                  <a:ext uri="{0D108BD9-81ED-4DB2-BD59-A6C34878D82A}">
                    <a16:rowId xmlns:a16="http://schemas.microsoft.com/office/drawing/2014/main" val="4168554116"/>
                  </a:ext>
                </a:extLst>
              </a:tr>
            </a:tbl>
          </a:graphicData>
        </a:graphic>
      </p:graphicFrame>
      <p:sp>
        <p:nvSpPr>
          <p:cNvPr id="7" name="TextBox 6">
            <a:extLst>
              <a:ext uri="{FF2B5EF4-FFF2-40B4-BE49-F238E27FC236}">
                <a16:creationId xmlns:a16="http://schemas.microsoft.com/office/drawing/2014/main" id="{4DDFA4E6-0B09-CA4C-87E0-A6A244733C31}"/>
              </a:ext>
            </a:extLst>
          </p:cNvPr>
          <p:cNvSpPr txBox="1"/>
          <p:nvPr/>
        </p:nvSpPr>
        <p:spPr>
          <a:xfrm>
            <a:off x="350982" y="5357003"/>
            <a:ext cx="7969938" cy="830997"/>
          </a:xfrm>
          <a:prstGeom prst="rect">
            <a:avLst/>
          </a:prstGeom>
          <a:noFill/>
          <a:ln>
            <a:solidFill>
              <a:schemeClr val="accent2"/>
            </a:solidFill>
          </a:ln>
        </p:spPr>
        <p:txBody>
          <a:bodyPr wrap="square" rtlCol="0">
            <a:spAutoFit/>
          </a:bodyPr>
          <a:lstStyle/>
          <a:p>
            <a:r>
              <a:rPr lang="en-US" sz="1600" dirty="0">
                <a:solidFill>
                  <a:schemeClr val="tx2"/>
                </a:solidFill>
                <a:latin typeface="Arial Narrow" panose="020B0606020202030204" pitchFamily="34" charset="0"/>
              </a:rPr>
              <a:t>Food items reported as affordable for the majority of people in the month prior to the assessment. Are these findings consistent with your experience? Are there additional challenges in areas outside Menbij city in terms of food affordability</a:t>
            </a:r>
            <a:r>
              <a:rPr lang="en-US" sz="1600" dirty="0" smtClean="0">
                <a:solidFill>
                  <a:schemeClr val="tx2"/>
                </a:solidFill>
                <a:latin typeface="Arial Narrow" panose="020B0606020202030204" pitchFamily="34" charset="0"/>
              </a:rPr>
              <a:t>?</a:t>
            </a:r>
            <a:endParaRPr lang="en-US" dirty="0">
              <a:solidFill>
                <a:schemeClr val="tx2"/>
              </a:solidFill>
              <a:latin typeface="Arial Narrow" panose="020B0606020202030204" pitchFamily="34" charset="0"/>
            </a:endParaRPr>
          </a:p>
        </p:txBody>
      </p:sp>
    </p:spTree>
    <p:extLst>
      <p:ext uri="{BB962C8B-B14F-4D97-AF65-F5344CB8AC3E}">
        <p14:creationId xmlns:p14="http://schemas.microsoft.com/office/powerpoint/2010/main" val="269826385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7743" y="347931"/>
            <a:ext cx="7886700" cy="371993"/>
          </a:xfrm>
        </p:spPr>
        <p:txBody>
          <a:bodyPr>
            <a:noAutofit/>
          </a:bodyPr>
          <a:lstStyle/>
          <a:p>
            <a:r>
              <a:rPr lang="en-US" sz="2400" dirty="0">
                <a:latin typeface="Arial" panose="020B0604020202020204" pitchFamily="34" charset="0"/>
                <a:cs typeface="Arial" panose="020B0604020202020204" pitchFamily="34" charset="0"/>
              </a:rPr>
              <a:t>Livelihoods</a:t>
            </a:r>
          </a:p>
        </p:txBody>
      </p:sp>
      <p:sp>
        <p:nvSpPr>
          <p:cNvPr id="8" name="Rectangle 7"/>
          <p:cNvSpPr/>
          <p:nvPr/>
        </p:nvSpPr>
        <p:spPr>
          <a:xfrm>
            <a:off x="4994693" y="5262113"/>
            <a:ext cx="471367" cy="189781"/>
          </a:xfrm>
          <a:prstGeom prst="rect">
            <a:avLst/>
          </a:prstGeom>
        </p:spPr>
        <p:txBody>
          <a:bodyPr vert="horz" lIns="91440" tIns="45720" rIns="91440" bIns="45720" rtlCol="0" anchor="ctr">
            <a:normAutofit fontScale="25000" lnSpcReduction="20000"/>
          </a:bodyPr>
          <a:lstStyle/>
          <a:p>
            <a:pPr>
              <a:lnSpc>
                <a:spcPct val="90000"/>
              </a:lnSpc>
              <a:spcBef>
                <a:spcPct val="0"/>
              </a:spcBef>
            </a:pPr>
            <a:endParaRPr lang="en-US" sz="4400">
              <a:solidFill>
                <a:srgbClr val="EE5859"/>
              </a:solidFill>
              <a:latin typeface="Trade Gothic LT Std" panose="00000500000000000000" pitchFamily="50" charset="0"/>
              <a:ea typeface="+mj-ea"/>
              <a:cs typeface="+mj-cs"/>
            </a:endParaRPr>
          </a:p>
        </p:txBody>
      </p:sp>
      <p:sp>
        <p:nvSpPr>
          <p:cNvPr id="4" name="TextBox 3">
            <a:extLst>
              <a:ext uri="{FF2B5EF4-FFF2-40B4-BE49-F238E27FC236}">
                <a16:creationId xmlns:a16="http://schemas.microsoft.com/office/drawing/2014/main" id="{99D08FCB-F31D-6F4F-8809-E3E6C9F28EDD}"/>
              </a:ext>
            </a:extLst>
          </p:cNvPr>
          <p:cNvSpPr txBox="1"/>
          <p:nvPr/>
        </p:nvSpPr>
        <p:spPr>
          <a:xfrm>
            <a:off x="1064302" y="6340839"/>
            <a:ext cx="184731" cy="369332"/>
          </a:xfrm>
          <a:prstGeom prst="rect">
            <a:avLst/>
          </a:prstGeom>
          <a:noFill/>
        </p:spPr>
        <p:txBody>
          <a:bodyPr wrap="none" rtlCol="0">
            <a:spAutoFit/>
          </a:bodyPr>
          <a:lstStyle/>
          <a:p>
            <a:endParaRPr lang="en-US"/>
          </a:p>
        </p:txBody>
      </p:sp>
      <p:graphicFrame>
        <p:nvGraphicFramePr>
          <p:cNvPr id="6" name="Table 5">
            <a:extLst>
              <a:ext uri="{FF2B5EF4-FFF2-40B4-BE49-F238E27FC236}">
                <a16:creationId xmlns:a16="http://schemas.microsoft.com/office/drawing/2014/main" id="{A244C4D8-365B-784E-9E54-F9D29A92EEF5}"/>
              </a:ext>
            </a:extLst>
          </p:cNvPr>
          <p:cNvGraphicFramePr>
            <a:graphicFrameLocks noGrp="1"/>
          </p:cNvGraphicFramePr>
          <p:nvPr>
            <p:extLst>
              <p:ext uri="{D42A27DB-BD31-4B8C-83A1-F6EECF244321}">
                <p14:modId xmlns:p14="http://schemas.microsoft.com/office/powerpoint/2010/main" val="98484809"/>
              </p:ext>
            </p:extLst>
          </p:nvPr>
        </p:nvGraphicFramePr>
        <p:xfrm>
          <a:off x="277743" y="933284"/>
          <a:ext cx="7976146" cy="4069761"/>
        </p:xfrm>
        <a:graphic>
          <a:graphicData uri="http://schemas.openxmlformats.org/drawingml/2006/table">
            <a:tbl>
              <a:tblPr firstRow="1" bandRow="1">
                <a:tableStyleId>{5C22544A-7EE6-4342-B048-85BDC9FD1C3A}</a:tableStyleId>
              </a:tblPr>
              <a:tblGrid>
                <a:gridCol w="1180423">
                  <a:extLst>
                    <a:ext uri="{9D8B030D-6E8A-4147-A177-3AD203B41FA5}">
                      <a16:colId xmlns:a16="http://schemas.microsoft.com/office/drawing/2014/main" val="4187356826"/>
                    </a:ext>
                  </a:extLst>
                </a:gridCol>
                <a:gridCol w="1240064">
                  <a:extLst>
                    <a:ext uri="{9D8B030D-6E8A-4147-A177-3AD203B41FA5}">
                      <a16:colId xmlns:a16="http://schemas.microsoft.com/office/drawing/2014/main" val="4172425106"/>
                    </a:ext>
                  </a:extLst>
                </a:gridCol>
                <a:gridCol w="1993691">
                  <a:extLst>
                    <a:ext uri="{9D8B030D-6E8A-4147-A177-3AD203B41FA5}">
                      <a16:colId xmlns:a16="http://schemas.microsoft.com/office/drawing/2014/main" val="633232271"/>
                    </a:ext>
                  </a:extLst>
                </a:gridCol>
                <a:gridCol w="1289154">
                  <a:extLst>
                    <a:ext uri="{9D8B030D-6E8A-4147-A177-3AD203B41FA5}">
                      <a16:colId xmlns:a16="http://schemas.microsoft.com/office/drawing/2014/main" val="2302824874"/>
                    </a:ext>
                  </a:extLst>
                </a:gridCol>
                <a:gridCol w="1169481">
                  <a:extLst>
                    <a:ext uri="{9D8B030D-6E8A-4147-A177-3AD203B41FA5}">
                      <a16:colId xmlns:a16="http://schemas.microsoft.com/office/drawing/2014/main" val="3253706525"/>
                    </a:ext>
                  </a:extLst>
                </a:gridCol>
                <a:gridCol w="1103333">
                  <a:extLst>
                    <a:ext uri="{9D8B030D-6E8A-4147-A177-3AD203B41FA5}">
                      <a16:colId xmlns:a16="http://schemas.microsoft.com/office/drawing/2014/main" val="22167248"/>
                    </a:ext>
                  </a:extLst>
                </a:gridCol>
              </a:tblGrid>
              <a:tr h="686481">
                <a:tc>
                  <a:txBody>
                    <a:bodyPr/>
                    <a:lstStyle/>
                    <a:p>
                      <a:endParaRPr lang="en-US" dirty="0">
                        <a:latin typeface="Arial Narrow" panose="020B0606020202030204" pitchFamily="34" charset="0"/>
                      </a:endParaRPr>
                    </a:p>
                  </a:txBody>
                  <a:tcPr/>
                </a:tc>
                <a:tc>
                  <a:txBody>
                    <a:bodyPr/>
                    <a:lstStyle/>
                    <a:p>
                      <a:r>
                        <a:rPr lang="en-US" dirty="0" err="1">
                          <a:latin typeface="Arial Narrow" panose="020B0606020202030204" pitchFamily="34" charset="0"/>
                        </a:rPr>
                        <a:t>Menbij</a:t>
                      </a:r>
                      <a:r>
                        <a:rPr lang="en-US" dirty="0">
                          <a:latin typeface="Arial Narrow" panose="020B0606020202030204" pitchFamily="34" charset="0"/>
                        </a:rPr>
                        <a:t> Camps</a:t>
                      </a:r>
                    </a:p>
                  </a:txBody>
                  <a:tcPr/>
                </a:tc>
                <a:tc>
                  <a:txBody>
                    <a:bodyPr/>
                    <a:lstStyle/>
                    <a:p>
                      <a:r>
                        <a:rPr lang="en-US" dirty="0" err="1">
                          <a:latin typeface="Arial Narrow" panose="020B0606020202030204" pitchFamily="34" charset="0"/>
                        </a:rPr>
                        <a:t>Menbij</a:t>
                      </a:r>
                      <a:r>
                        <a:rPr lang="en-US" dirty="0">
                          <a:latin typeface="Arial Narrow" panose="020B0606020202030204" pitchFamily="34" charset="0"/>
                        </a:rPr>
                        <a:t> City</a:t>
                      </a:r>
                    </a:p>
                  </a:txBody>
                  <a:tcPr/>
                </a:tc>
                <a:tc>
                  <a:txBody>
                    <a:bodyPr/>
                    <a:lstStyle/>
                    <a:p>
                      <a:r>
                        <a:rPr lang="en-US" dirty="0" err="1">
                          <a:latin typeface="Arial Narrow" panose="020B0606020202030204" pitchFamily="34" charset="0"/>
                        </a:rPr>
                        <a:t>Menbij</a:t>
                      </a:r>
                      <a:r>
                        <a:rPr lang="en-US" dirty="0">
                          <a:latin typeface="Arial Narrow" panose="020B0606020202030204" pitchFamily="34" charset="0"/>
                        </a:rPr>
                        <a:t> SD (rural)</a:t>
                      </a:r>
                    </a:p>
                  </a:txBody>
                  <a:tcPr/>
                </a:tc>
                <a:tc>
                  <a:txBody>
                    <a:bodyPr/>
                    <a:lstStyle/>
                    <a:p>
                      <a:r>
                        <a:rPr lang="en-US" dirty="0">
                          <a:latin typeface="Arial Narrow" panose="020B0606020202030204" pitchFamily="34" charset="0"/>
                        </a:rPr>
                        <a:t>Abu </a:t>
                      </a:r>
                      <a:r>
                        <a:rPr lang="en-US" dirty="0" err="1">
                          <a:latin typeface="Arial Narrow" panose="020B0606020202030204" pitchFamily="34" charset="0"/>
                        </a:rPr>
                        <a:t>Qalqal</a:t>
                      </a:r>
                      <a:endParaRPr lang="en-US" dirty="0">
                        <a:latin typeface="Arial Narrow" panose="020B0606020202030204" pitchFamily="34" charset="0"/>
                      </a:endParaRPr>
                    </a:p>
                  </a:txBody>
                  <a:tcPr/>
                </a:tc>
                <a:tc>
                  <a:txBody>
                    <a:bodyPr/>
                    <a:lstStyle/>
                    <a:p>
                      <a:r>
                        <a:rPr lang="en-US" dirty="0">
                          <a:latin typeface="Arial Narrow" panose="020B0606020202030204" pitchFamily="34" charset="0"/>
                        </a:rPr>
                        <a:t>Al </a:t>
                      </a:r>
                      <a:r>
                        <a:rPr lang="en-US" dirty="0" err="1">
                          <a:latin typeface="Arial Narrow" panose="020B0606020202030204" pitchFamily="34" charset="0"/>
                        </a:rPr>
                        <a:t>Khafsa</a:t>
                      </a:r>
                      <a:endParaRPr lang="en-US" dirty="0">
                        <a:latin typeface="Arial Narrow" panose="020B0606020202030204" pitchFamily="34" charset="0"/>
                      </a:endParaRPr>
                    </a:p>
                  </a:txBody>
                  <a:tcPr/>
                </a:tc>
                <a:extLst>
                  <a:ext uri="{0D108BD9-81ED-4DB2-BD59-A6C34878D82A}">
                    <a16:rowId xmlns:a16="http://schemas.microsoft.com/office/drawing/2014/main" val="3176833688"/>
                  </a:ext>
                </a:extLst>
              </a:tr>
              <a:tr h="593377">
                <a:tc>
                  <a:txBody>
                    <a:bodyPr/>
                    <a:lstStyle/>
                    <a:p>
                      <a:r>
                        <a:rPr lang="en-US" sz="1400" dirty="0">
                          <a:solidFill>
                            <a:schemeClr val="tx2"/>
                          </a:solidFill>
                          <a:latin typeface="Arial Narrow" panose="020B0606020202030204" pitchFamily="34" charset="0"/>
                        </a:rPr>
                        <a:t>Response</a:t>
                      </a:r>
                    </a:p>
                  </a:txBody>
                  <a:tcPr/>
                </a:tc>
                <a:tc>
                  <a:txBody>
                    <a:bodyPr/>
                    <a:lstStyle/>
                    <a:p>
                      <a:r>
                        <a:rPr lang="en-US" sz="1400" dirty="0">
                          <a:solidFill>
                            <a:schemeClr val="tx2"/>
                          </a:solidFill>
                          <a:latin typeface="Arial Narrow" panose="020B0606020202030204" pitchFamily="34" charset="0"/>
                        </a:rPr>
                        <a:t>Cash for Work</a:t>
                      </a:r>
                    </a:p>
                  </a:txBody>
                  <a:tcPr/>
                </a:tc>
                <a:tc>
                  <a:txBody>
                    <a:bodyPr/>
                    <a:lstStyle/>
                    <a:p>
                      <a:r>
                        <a:rPr lang="en-US" sz="1400" dirty="0">
                          <a:solidFill>
                            <a:schemeClr val="tx2"/>
                          </a:solidFill>
                          <a:latin typeface="Arial Narrow" panose="020B0606020202030204" pitchFamily="34" charset="0"/>
                        </a:rPr>
                        <a:t>2 NGOs supporting VT including sewing, mobile phone repair, refrigerator, washing machine maintenance, electrical wiring, stylist and barber training</a:t>
                      </a:r>
                    </a:p>
                  </a:txBody>
                  <a:tcPr/>
                </a:tc>
                <a:tc>
                  <a:txBody>
                    <a:bodyPr/>
                    <a:lstStyle/>
                    <a:p>
                      <a:r>
                        <a:rPr lang="en-US" sz="1400" dirty="0">
                          <a:solidFill>
                            <a:schemeClr val="tx2"/>
                          </a:solidFill>
                          <a:latin typeface="Arial Narrow" panose="020B0606020202030204" pitchFamily="34" charset="0"/>
                        </a:rPr>
                        <a:t>No response reported</a:t>
                      </a:r>
                    </a:p>
                  </a:txBody>
                  <a:tcPr/>
                </a:tc>
                <a:tc>
                  <a:txBody>
                    <a:bodyPr/>
                    <a:lstStyle/>
                    <a:p>
                      <a:r>
                        <a:rPr lang="en-US" sz="1400" dirty="0">
                          <a:solidFill>
                            <a:schemeClr val="tx2"/>
                          </a:solidFill>
                          <a:latin typeface="Arial Narrow" panose="020B0606020202030204" pitchFamily="34" charset="0"/>
                        </a:rPr>
                        <a:t>No response reported</a:t>
                      </a:r>
                    </a:p>
                  </a:txBody>
                  <a:tcPr/>
                </a:tc>
                <a:tc>
                  <a:txBody>
                    <a:bodyPr/>
                    <a:lstStyle/>
                    <a:p>
                      <a:r>
                        <a:rPr lang="en-US" sz="1400" dirty="0">
                          <a:solidFill>
                            <a:schemeClr val="tx2"/>
                          </a:solidFill>
                          <a:latin typeface="Arial Narrow" panose="020B0606020202030204" pitchFamily="34" charset="0"/>
                        </a:rPr>
                        <a:t>No response reported</a:t>
                      </a:r>
                    </a:p>
                  </a:txBody>
                  <a:tcPr/>
                </a:tc>
                <a:extLst>
                  <a:ext uri="{0D108BD9-81ED-4DB2-BD59-A6C34878D82A}">
                    <a16:rowId xmlns:a16="http://schemas.microsoft.com/office/drawing/2014/main" val="3424745647"/>
                  </a:ext>
                </a:extLst>
              </a:tr>
              <a:tr h="1024186">
                <a:tc>
                  <a:txBody>
                    <a:bodyPr/>
                    <a:lstStyle/>
                    <a:p>
                      <a:r>
                        <a:rPr lang="en-US" sz="1400" dirty="0">
                          <a:solidFill>
                            <a:schemeClr val="tx2"/>
                          </a:solidFill>
                          <a:latin typeface="Arial Narrow" panose="020B0606020202030204" pitchFamily="34" charset="0"/>
                        </a:rPr>
                        <a:t>Key Issues/ Gaps</a:t>
                      </a:r>
                    </a:p>
                  </a:txBody>
                  <a:tcPr/>
                </a:tc>
                <a:tc>
                  <a:txBody>
                    <a:bodyPr/>
                    <a:lstStyle/>
                    <a:p>
                      <a:r>
                        <a:rPr lang="en-US" sz="1400" dirty="0">
                          <a:solidFill>
                            <a:schemeClr val="tx2"/>
                          </a:solidFill>
                          <a:latin typeface="Arial Narrow" panose="020B0606020202030204" pitchFamily="34" charset="0"/>
                        </a:rPr>
                        <a:t>Expanding access to income outside camps. Integrated programming to address child </a:t>
                      </a:r>
                      <a:r>
                        <a:rPr lang="en-US" sz="1400" dirty="0" err="1">
                          <a:solidFill>
                            <a:schemeClr val="tx2"/>
                          </a:solidFill>
                          <a:latin typeface="Arial Narrow" panose="020B0606020202030204" pitchFamily="34" charset="0"/>
                        </a:rPr>
                        <a:t>labour</a:t>
                      </a:r>
                      <a:endParaRPr lang="en-US" sz="1400" dirty="0">
                        <a:solidFill>
                          <a:schemeClr val="tx2"/>
                        </a:solidFill>
                        <a:latin typeface="Arial Narrow" panose="020B0606020202030204" pitchFamily="34" charset="0"/>
                      </a:endParaRPr>
                    </a:p>
                  </a:txBody>
                  <a:tcPr/>
                </a:tc>
                <a:tc>
                  <a:txBody>
                    <a:bodyPr/>
                    <a:lstStyle/>
                    <a:p>
                      <a:r>
                        <a:rPr lang="en-US" sz="1400" dirty="0">
                          <a:solidFill>
                            <a:schemeClr val="tx2"/>
                          </a:solidFill>
                          <a:latin typeface="Arial Narrow" panose="020B0606020202030204" pitchFamily="34" charset="0"/>
                        </a:rPr>
                        <a:t>Livelihoods for IDP HHs who earn less, face more barriers to basic needs. Restriction from authorities. Integrated livelihood programming which address child </a:t>
                      </a:r>
                      <a:r>
                        <a:rPr lang="en-US" sz="1400" dirty="0" err="1">
                          <a:solidFill>
                            <a:schemeClr val="tx2"/>
                          </a:solidFill>
                          <a:latin typeface="Arial Narrow" panose="020B0606020202030204" pitchFamily="34" charset="0"/>
                        </a:rPr>
                        <a:t>labour</a:t>
                      </a:r>
                      <a:endParaRPr lang="en-US" sz="1400" dirty="0">
                        <a:solidFill>
                          <a:schemeClr val="tx2"/>
                        </a:solidFill>
                        <a:latin typeface="Arial Narrow" panose="020B0606020202030204" pitchFamily="34" charset="0"/>
                      </a:endParaRPr>
                    </a:p>
                  </a:txBody>
                  <a:tcPr/>
                </a:tc>
                <a:tc>
                  <a:txBody>
                    <a:bodyPr/>
                    <a:lstStyle/>
                    <a:p>
                      <a:r>
                        <a:rPr lang="en-US" sz="1400" dirty="0">
                          <a:solidFill>
                            <a:schemeClr val="tx2"/>
                          </a:solidFill>
                          <a:latin typeface="Arial Narrow" panose="020B0606020202030204" pitchFamily="34" charset="0"/>
                        </a:rPr>
                        <a:t>IDP HHs earn less. High recourse of food-based coping strategies in informal sites</a:t>
                      </a:r>
                    </a:p>
                  </a:txBody>
                  <a:tcPr/>
                </a:tc>
                <a:tc gridSpan="2">
                  <a:txBody>
                    <a:bodyPr/>
                    <a:lstStyle/>
                    <a:p>
                      <a:r>
                        <a:rPr lang="en-US" sz="1400" dirty="0">
                          <a:solidFill>
                            <a:schemeClr val="tx2"/>
                          </a:solidFill>
                          <a:latin typeface="Arial Narrow" panose="020B0606020202030204" pitchFamily="34" charset="0"/>
                        </a:rPr>
                        <a:t>High number of communities where child </a:t>
                      </a:r>
                      <a:r>
                        <a:rPr lang="en-US" sz="1400" dirty="0" smtClean="0">
                          <a:solidFill>
                            <a:schemeClr val="tx2"/>
                          </a:solidFill>
                          <a:latin typeface="Arial Narrow" panose="020B0606020202030204" pitchFamily="34" charset="0"/>
                        </a:rPr>
                        <a:t>was </a:t>
                      </a:r>
                      <a:r>
                        <a:rPr lang="en-US" sz="1400" dirty="0" err="1" smtClean="0">
                          <a:solidFill>
                            <a:schemeClr val="tx2"/>
                          </a:solidFill>
                          <a:latin typeface="Arial Narrow" panose="020B0606020202030204" pitchFamily="34" charset="0"/>
                        </a:rPr>
                        <a:t>labour</a:t>
                      </a:r>
                      <a:r>
                        <a:rPr lang="en-US" sz="1400" dirty="0" smtClean="0">
                          <a:solidFill>
                            <a:schemeClr val="tx2"/>
                          </a:solidFill>
                          <a:latin typeface="Arial Narrow" panose="020B0606020202030204" pitchFamily="34" charset="0"/>
                        </a:rPr>
                        <a:t> </a:t>
                      </a:r>
                      <a:r>
                        <a:rPr lang="en-US" sz="1400" dirty="0">
                          <a:solidFill>
                            <a:schemeClr val="tx2"/>
                          </a:solidFill>
                          <a:latin typeface="Arial Narrow" panose="020B0606020202030204" pitchFamily="34" charset="0"/>
                        </a:rPr>
                        <a:t>reported</a:t>
                      </a:r>
                    </a:p>
                    <a:p>
                      <a:endParaRPr lang="en-US" sz="1400" dirty="0">
                        <a:solidFill>
                          <a:schemeClr val="tx2"/>
                        </a:solidFill>
                        <a:latin typeface="Arial Narrow" panose="020B0606020202030204" pitchFamily="34" charset="0"/>
                      </a:endParaRPr>
                    </a:p>
                  </a:txBody>
                  <a:tcPr/>
                </a:tc>
                <a:tc hMerge="1">
                  <a:txBody>
                    <a:bodyPr/>
                    <a:lstStyle/>
                    <a:p>
                      <a:endParaRPr lang="en-US" sz="1400" dirty="0">
                        <a:latin typeface="Helvetica" pitchFamily="2" charset="0"/>
                      </a:endParaRPr>
                    </a:p>
                  </a:txBody>
                  <a:tcPr/>
                </a:tc>
                <a:extLst>
                  <a:ext uri="{0D108BD9-81ED-4DB2-BD59-A6C34878D82A}">
                    <a16:rowId xmlns:a16="http://schemas.microsoft.com/office/drawing/2014/main" val="4168554116"/>
                  </a:ext>
                </a:extLst>
              </a:tr>
            </a:tbl>
          </a:graphicData>
        </a:graphic>
      </p:graphicFrame>
      <p:sp>
        <p:nvSpPr>
          <p:cNvPr id="7" name="TextBox 6">
            <a:extLst>
              <a:ext uri="{FF2B5EF4-FFF2-40B4-BE49-F238E27FC236}">
                <a16:creationId xmlns:a16="http://schemas.microsoft.com/office/drawing/2014/main" id="{4DDFA4E6-0B09-CA4C-87E0-A6A244733C31}"/>
              </a:ext>
            </a:extLst>
          </p:cNvPr>
          <p:cNvSpPr txBox="1"/>
          <p:nvPr/>
        </p:nvSpPr>
        <p:spPr>
          <a:xfrm>
            <a:off x="498764" y="5216405"/>
            <a:ext cx="7407563" cy="830997"/>
          </a:xfrm>
          <a:prstGeom prst="rect">
            <a:avLst/>
          </a:prstGeom>
          <a:noFill/>
          <a:ln>
            <a:solidFill>
              <a:schemeClr val="accent2"/>
            </a:solidFill>
          </a:ln>
        </p:spPr>
        <p:txBody>
          <a:bodyPr wrap="square" rtlCol="0">
            <a:spAutoFit/>
          </a:bodyPr>
          <a:lstStyle/>
          <a:p>
            <a:pPr marL="285750" indent="-285750">
              <a:buFont typeface="Arial" panose="020B0604020202020204" pitchFamily="34" charset="0"/>
              <a:buChar char="•"/>
            </a:pPr>
            <a:r>
              <a:rPr lang="en-US" sz="1600" dirty="0" smtClean="0">
                <a:solidFill>
                  <a:schemeClr val="tx2"/>
                </a:solidFill>
                <a:latin typeface="Arial Narrow" panose="020B0606020202030204" pitchFamily="34" charset="0"/>
              </a:rPr>
              <a:t>What </a:t>
            </a:r>
            <a:r>
              <a:rPr lang="en-US" sz="1600" dirty="0">
                <a:solidFill>
                  <a:schemeClr val="tx2"/>
                </a:solidFill>
                <a:latin typeface="Arial Narrow" panose="020B0606020202030204" pitchFamily="34" charset="0"/>
              </a:rPr>
              <a:t>kind of livelihood interventions have been most feasible in </a:t>
            </a:r>
            <a:r>
              <a:rPr lang="en-US" sz="1600" dirty="0" err="1">
                <a:solidFill>
                  <a:schemeClr val="tx2"/>
                </a:solidFill>
                <a:latin typeface="Arial Narrow" panose="020B0606020202030204" pitchFamily="34" charset="0"/>
              </a:rPr>
              <a:t>Menbij</a:t>
            </a:r>
            <a:r>
              <a:rPr lang="en-US" sz="1600" dirty="0">
                <a:solidFill>
                  <a:schemeClr val="tx2"/>
                </a:solidFill>
                <a:latin typeface="Arial Narrow" panose="020B0606020202030204" pitchFamily="34" charset="0"/>
              </a:rPr>
              <a:t> city</a:t>
            </a:r>
          </a:p>
          <a:p>
            <a:pPr marL="285750" indent="-285750">
              <a:buFont typeface="Arial" panose="020B0604020202020204" pitchFamily="34" charset="0"/>
              <a:buChar char="•"/>
            </a:pPr>
            <a:r>
              <a:rPr lang="en-US" sz="1600" dirty="0">
                <a:solidFill>
                  <a:schemeClr val="tx2"/>
                </a:solidFill>
                <a:latin typeface="Arial Narrow" panose="020B0606020202030204" pitchFamily="34" charset="0"/>
              </a:rPr>
              <a:t>How can partners support livelihood interventions for IDPs living in camps and sites? What are appropriate interventions? </a:t>
            </a:r>
          </a:p>
        </p:txBody>
      </p:sp>
    </p:spTree>
    <p:extLst>
      <p:ext uri="{BB962C8B-B14F-4D97-AF65-F5344CB8AC3E}">
        <p14:creationId xmlns:p14="http://schemas.microsoft.com/office/powerpoint/2010/main" val="18490029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90B11F-91CA-45E7-ADD1-5B602BF8DBE2}"/>
              </a:ext>
            </a:extLst>
          </p:cNvPr>
          <p:cNvSpPr>
            <a:spLocks noGrp="1"/>
          </p:cNvSpPr>
          <p:nvPr>
            <p:ph type="title"/>
          </p:nvPr>
        </p:nvSpPr>
        <p:spPr>
          <a:xfrm>
            <a:off x="273950" y="1689642"/>
            <a:ext cx="7905572" cy="3465162"/>
          </a:xfrm>
        </p:spPr>
        <p:txBody>
          <a:bodyPr anchor="ctr">
            <a:normAutofit/>
          </a:bodyPr>
          <a:lstStyle/>
          <a:p>
            <a:r>
              <a:rPr lang="en-US" sz="4200" dirty="0">
                <a:latin typeface="Humanitarian-Icons-v02" pitchFamily="2" charset="0"/>
              </a:rPr>
              <a:t> </a:t>
            </a:r>
            <a:r>
              <a:rPr lang="en-US" sz="4200" dirty="0">
                <a:latin typeface="Arial" panose="020B0604020202020204" pitchFamily="34" charset="0"/>
                <a:cs typeface="Arial" panose="020B0604020202020204" pitchFamily="34" charset="0"/>
              </a:rPr>
              <a:t>SHELTER, NFI </a:t>
            </a:r>
            <a:r>
              <a:rPr lang="en-US" sz="4200" dirty="0" smtClean="0">
                <a:latin typeface="Arial" panose="020B0604020202020204" pitchFamily="34" charset="0"/>
                <a:cs typeface="Arial" panose="020B0604020202020204" pitchFamily="34" charset="0"/>
              </a:rPr>
              <a:t>+ 	ELECTRICITY</a:t>
            </a:r>
            <a:endParaRPr lang="en-GB" sz="4200" b="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4230963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idx="1"/>
          </p:nvPr>
        </p:nvSpPr>
        <p:spPr>
          <a:xfrm>
            <a:off x="429220" y="937636"/>
            <a:ext cx="7886700" cy="2458489"/>
          </a:xfrm>
        </p:spPr>
        <p:txBody>
          <a:bodyPr>
            <a:normAutofit/>
          </a:bodyPr>
          <a:lstStyle/>
          <a:p>
            <a:pPr marL="0" indent="0">
              <a:lnSpc>
                <a:spcPct val="110000"/>
              </a:lnSpc>
              <a:spcBef>
                <a:spcPts val="0"/>
              </a:spcBef>
              <a:spcAft>
                <a:spcPts val="1200"/>
              </a:spcAft>
              <a:buNone/>
            </a:pPr>
            <a:r>
              <a:rPr lang="en-US" sz="1700" b="1" dirty="0">
                <a:solidFill>
                  <a:schemeClr val="tx2"/>
                </a:solidFill>
              </a:rPr>
              <a:t>Most IDPs and host community members </a:t>
            </a:r>
            <a:r>
              <a:rPr lang="en-US" sz="1700" b="1" dirty="0" smtClean="0">
                <a:solidFill>
                  <a:schemeClr val="tx2"/>
                </a:solidFill>
              </a:rPr>
              <a:t>reportedly lived in </a:t>
            </a:r>
            <a:r>
              <a:rPr lang="en-US" sz="1700" b="1" dirty="0">
                <a:solidFill>
                  <a:schemeClr val="tx2"/>
                </a:solidFill>
              </a:rPr>
              <a:t>solid finished buildings, despite commonly reported shelter inadequacies such as lack of heating, lack of insulation from cold and lighting inside/around shelter. </a:t>
            </a:r>
          </a:p>
          <a:p>
            <a:pPr>
              <a:lnSpc>
                <a:spcPct val="110000"/>
              </a:lnSpc>
              <a:spcBef>
                <a:spcPts val="0"/>
              </a:spcBef>
              <a:spcAft>
                <a:spcPts val="1200"/>
              </a:spcAft>
            </a:pPr>
            <a:r>
              <a:rPr lang="en-US" sz="1700" dirty="0" smtClean="0">
                <a:solidFill>
                  <a:schemeClr val="tx2"/>
                </a:solidFill>
              </a:rPr>
              <a:t>The </a:t>
            </a:r>
            <a:r>
              <a:rPr lang="en-US" sz="1700" dirty="0">
                <a:solidFill>
                  <a:schemeClr val="tx2"/>
                </a:solidFill>
              </a:rPr>
              <a:t>majority of people living in Menbij district own or rent the shelter they are living in.</a:t>
            </a:r>
          </a:p>
          <a:p>
            <a:pPr>
              <a:lnSpc>
                <a:spcPct val="110000"/>
              </a:lnSpc>
              <a:spcBef>
                <a:spcPts val="0"/>
              </a:spcBef>
              <a:spcAft>
                <a:spcPts val="1200"/>
              </a:spcAft>
            </a:pPr>
            <a:r>
              <a:rPr lang="en-US" sz="1700" dirty="0" smtClean="0">
                <a:solidFill>
                  <a:schemeClr val="tx2"/>
                </a:solidFill>
              </a:rPr>
              <a:t>The </a:t>
            </a:r>
            <a:r>
              <a:rPr lang="en-US" sz="1700" dirty="0">
                <a:solidFill>
                  <a:schemeClr val="tx2"/>
                </a:solidFill>
              </a:rPr>
              <a:t>cost of rent </a:t>
            </a:r>
            <a:r>
              <a:rPr lang="en-US" sz="1700" dirty="0" smtClean="0">
                <a:solidFill>
                  <a:schemeClr val="tx2"/>
                </a:solidFill>
              </a:rPr>
              <a:t>has </a:t>
            </a:r>
            <a:r>
              <a:rPr lang="en-US" sz="1700" dirty="0">
                <a:solidFill>
                  <a:schemeClr val="tx2"/>
                </a:solidFill>
              </a:rPr>
              <a:t>stayed approximately the same compared to the month before in 98% of assessed communities. </a:t>
            </a:r>
          </a:p>
          <a:p>
            <a:pPr marL="0" indent="0">
              <a:lnSpc>
                <a:spcPct val="110000"/>
              </a:lnSpc>
              <a:spcBef>
                <a:spcPts val="1200"/>
              </a:spcBef>
              <a:spcAft>
                <a:spcPts val="1200"/>
              </a:spcAft>
              <a:buNone/>
            </a:pPr>
            <a:endParaRPr lang="en-US" sz="1800" dirty="0">
              <a:solidFill>
                <a:srgbClr val="57575A"/>
              </a:solidFill>
            </a:endParaRPr>
          </a:p>
          <a:p>
            <a:pPr marL="0" indent="0">
              <a:lnSpc>
                <a:spcPct val="110000"/>
              </a:lnSpc>
              <a:spcBef>
                <a:spcPts val="1200"/>
              </a:spcBef>
              <a:spcAft>
                <a:spcPts val="1200"/>
              </a:spcAft>
              <a:buNone/>
            </a:pPr>
            <a:endParaRPr lang="en-US" sz="1800" dirty="0">
              <a:solidFill>
                <a:srgbClr val="57575A"/>
              </a:solidFill>
            </a:endParaRPr>
          </a:p>
          <a:p>
            <a:pPr marL="0" indent="0">
              <a:lnSpc>
                <a:spcPct val="110000"/>
              </a:lnSpc>
              <a:spcBef>
                <a:spcPts val="1200"/>
              </a:spcBef>
              <a:spcAft>
                <a:spcPts val="1200"/>
              </a:spcAft>
              <a:buNone/>
            </a:pPr>
            <a:endParaRPr lang="en-US" sz="1800" dirty="0">
              <a:solidFill>
                <a:srgbClr val="57575A"/>
              </a:solidFill>
            </a:endParaRPr>
          </a:p>
        </p:txBody>
      </p:sp>
      <p:sp>
        <p:nvSpPr>
          <p:cNvPr id="6" name="Title 5"/>
          <p:cNvSpPr>
            <a:spLocks noGrp="1"/>
          </p:cNvSpPr>
          <p:nvPr>
            <p:ph type="title"/>
          </p:nvPr>
        </p:nvSpPr>
        <p:spPr>
          <a:xfrm>
            <a:off x="429220" y="443346"/>
            <a:ext cx="7886700" cy="494290"/>
          </a:xfrm>
        </p:spPr>
        <p:txBody>
          <a:bodyPr>
            <a:normAutofit/>
          </a:bodyPr>
          <a:lstStyle/>
          <a:p>
            <a:r>
              <a:rPr lang="en-US" sz="2400" dirty="0" smtClean="0">
                <a:latin typeface="Arial" panose="020B0604020202020204" pitchFamily="34" charset="0"/>
                <a:cs typeface="Arial" panose="020B0604020202020204" pitchFamily="34" charset="0"/>
              </a:rPr>
              <a:t>Shelter types</a:t>
            </a:r>
            <a:endParaRPr lang="en-GB" sz="2800" dirty="0">
              <a:latin typeface="Arial" panose="020B0604020202020204" pitchFamily="34" charset="0"/>
              <a:cs typeface="Arial" panose="020B0604020202020204" pitchFamily="34" charset="0"/>
            </a:endParaRPr>
          </a:p>
        </p:txBody>
      </p:sp>
      <p:pic>
        <p:nvPicPr>
          <p:cNvPr id="3" name="Picture 2"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9220" y="3464541"/>
            <a:ext cx="7886700" cy="1946332"/>
          </a:xfrm>
          <a:prstGeom prst="rect">
            <a:avLst/>
          </a:prstGeom>
        </p:spPr>
      </p:pic>
    </p:spTree>
    <p:extLst>
      <p:ext uri="{BB962C8B-B14F-4D97-AF65-F5344CB8AC3E}">
        <p14:creationId xmlns:p14="http://schemas.microsoft.com/office/powerpoint/2010/main" val="225162019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idx="1"/>
          </p:nvPr>
        </p:nvSpPr>
        <p:spPr>
          <a:xfrm>
            <a:off x="429220" y="863744"/>
            <a:ext cx="7886700" cy="2690456"/>
          </a:xfrm>
        </p:spPr>
        <p:txBody>
          <a:bodyPr>
            <a:normAutofit/>
          </a:bodyPr>
          <a:lstStyle/>
          <a:p>
            <a:pPr>
              <a:lnSpc>
                <a:spcPct val="110000"/>
              </a:lnSpc>
              <a:spcBef>
                <a:spcPts val="0"/>
              </a:spcBef>
              <a:spcAft>
                <a:spcPts val="1200"/>
              </a:spcAft>
            </a:pPr>
            <a:r>
              <a:rPr lang="en-US" sz="1800" dirty="0" smtClean="0">
                <a:solidFill>
                  <a:srgbClr val="57575A"/>
                </a:solidFill>
              </a:rPr>
              <a:t>Lack </a:t>
            </a:r>
            <a:r>
              <a:rPr lang="en-US" sz="1800" dirty="0">
                <a:solidFill>
                  <a:srgbClr val="57575A"/>
                </a:solidFill>
              </a:rPr>
              <a:t>of lighting in and around shelters is a protection risk impacting mainly women and children, reported in 42% of assessed communities.</a:t>
            </a:r>
          </a:p>
          <a:p>
            <a:pPr>
              <a:lnSpc>
                <a:spcPct val="110000"/>
              </a:lnSpc>
              <a:spcBef>
                <a:spcPts val="0"/>
              </a:spcBef>
              <a:spcAft>
                <a:spcPts val="1200"/>
              </a:spcAft>
            </a:pPr>
            <a:r>
              <a:rPr lang="en-US" sz="1800" dirty="0" smtClean="0">
                <a:solidFill>
                  <a:srgbClr val="57575A"/>
                </a:solidFill>
              </a:rPr>
              <a:t>Shelters </a:t>
            </a:r>
            <a:r>
              <a:rPr lang="en-US" sz="1800" dirty="0">
                <a:solidFill>
                  <a:srgbClr val="57575A"/>
                </a:solidFill>
              </a:rPr>
              <a:t>in Menbij city were particularly unequipped to keep residents warm, as a lack of </a:t>
            </a:r>
            <a:r>
              <a:rPr lang="en-US" sz="1800" dirty="0" smtClean="0">
                <a:solidFill>
                  <a:srgbClr val="57575A"/>
                </a:solidFill>
              </a:rPr>
              <a:t>heating possibilities </a:t>
            </a:r>
            <a:r>
              <a:rPr lang="en-US" sz="1800" dirty="0">
                <a:solidFill>
                  <a:srgbClr val="57575A"/>
                </a:solidFill>
              </a:rPr>
              <a:t>and a lack of insulation from cold widely reported. </a:t>
            </a:r>
          </a:p>
          <a:p>
            <a:pPr>
              <a:lnSpc>
                <a:spcPct val="110000"/>
              </a:lnSpc>
              <a:spcBef>
                <a:spcPts val="0"/>
              </a:spcBef>
              <a:spcAft>
                <a:spcPts val="1200"/>
              </a:spcAft>
            </a:pPr>
            <a:r>
              <a:rPr lang="en-US" sz="1800" dirty="0" smtClean="0">
                <a:solidFill>
                  <a:srgbClr val="57575A"/>
                </a:solidFill>
              </a:rPr>
              <a:t>The </a:t>
            </a:r>
            <a:r>
              <a:rPr lang="en-US" sz="1800" dirty="0">
                <a:solidFill>
                  <a:srgbClr val="57575A"/>
                </a:solidFill>
              </a:rPr>
              <a:t>majority of people residing in informal sites lived in tents, with shelter conditions reportedly inadequate for winter. Tents, winter blankets, and heating fuel were among the most common priority needs</a:t>
            </a:r>
            <a:r>
              <a:rPr lang="en-US" sz="1800" dirty="0" smtClean="0">
                <a:solidFill>
                  <a:srgbClr val="57575A"/>
                </a:solidFill>
              </a:rPr>
              <a:t>.</a:t>
            </a:r>
            <a:endParaRPr lang="en-US" sz="1800" dirty="0">
              <a:solidFill>
                <a:srgbClr val="57575A"/>
              </a:solidFill>
            </a:endParaRPr>
          </a:p>
        </p:txBody>
      </p:sp>
      <p:sp>
        <p:nvSpPr>
          <p:cNvPr id="6" name="Title 5"/>
          <p:cNvSpPr>
            <a:spLocks noGrp="1"/>
          </p:cNvSpPr>
          <p:nvPr>
            <p:ph type="title"/>
          </p:nvPr>
        </p:nvSpPr>
        <p:spPr>
          <a:xfrm>
            <a:off x="429220" y="286326"/>
            <a:ext cx="7886700" cy="577418"/>
          </a:xfrm>
        </p:spPr>
        <p:txBody>
          <a:bodyPr>
            <a:normAutofit/>
          </a:bodyPr>
          <a:lstStyle/>
          <a:p>
            <a:r>
              <a:rPr lang="en-US" sz="2400" dirty="0" smtClean="0">
                <a:latin typeface="Arial" panose="020B0604020202020204" pitchFamily="34" charset="0"/>
                <a:cs typeface="Arial" panose="020B0604020202020204" pitchFamily="34" charset="0"/>
              </a:rPr>
              <a:t>Shelter issues</a:t>
            </a:r>
            <a:endParaRPr lang="en-GB" sz="2800" dirty="0">
              <a:latin typeface="Arial" panose="020B0604020202020204" pitchFamily="34" charset="0"/>
              <a:cs typeface="Arial" panose="020B0604020202020204" pitchFamily="34" charset="0"/>
            </a:endParaRPr>
          </a:p>
        </p:txBody>
      </p:sp>
      <p:pic>
        <p:nvPicPr>
          <p:cNvPr id="2" name="Picture 1"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1657" y="3716182"/>
            <a:ext cx="7181826" cy="1857964"/>
          </a:xfrm>
          <a:prstGeom prst="rect">
            <a:avLst/>
          </a:prstGeom>
        </p:spPr>
      </p:pic>
    </p:spTree>
    <p:extLst>
      <p:ext uri="{BB962C8B-B14F-4D97-AF65-F5344CB8AC3E}">
        <p14:creationId xmlns:p14="http://schemas.microsoft.com/office/powerpoint/2010/main" val="326843383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0149" y="1620924"/>
            <a:ext cx="7256781" cy="4775257"/>
          </a:xfrm>
          <a:prstGeom prst="rect">
            <a:avLst/>
          </a:prstGeom>
        </p:spPr>
      </p:pic>
      <p:sp>
        <p:nvSpPr>
          <p:cNvPr id="4" name="Title 5"/>
          <p:cNvSpPr>
            <a:spLocks noGrp="1"/>
          </p:cNvSpPr>
          <p:nvPr>
            <p:ph type="title"/>
          </p:nvPr>
        </p:nvSpPr>
        <p:spPr>
          <a:xfrm>
            <a:off x="315190" y="360218"/>
            <a:ext cx="7886700" cy="346509"/>
          </a:xfrm>
        </p:spPr>
        <p:txBody>
          <a:bodyPr>
            <a:normAutofit fontScale="90000"/>
          </a:bodyPr>
          <a:lstStyle/>
          <a:p>
            <a:r>
              <a:rPr lang="en-US" sz="2400" dirty="0" smtClean="0">
                <a:latin typeface="Arial" panose="020B0604020202020204" pitchFamily="34" charset="0"/>
                <a:cs typeface="Arial" panose="020B0604020202020204" pitchFamily="34" charset="0"/>
              </a:rPr>
              <a:t>Shelter damage</a:t>
            </a:r>
            <a:endParaRPr lang="en-GB" sz="2800" dirty="0">
              <a:latin typeface="Arial" panose="020B0604020202020204" pitchFamily="34" charset="0"/>
              <a:cs typeface="Arial" panose="020B0604020202020204" pitchFamily="34" charset="0"/>
            </a:endParaRPr>
          </a:p>
        </p:txBody>
      </p:sp>
      <p:sp>
        <p:nvSpPr>
          <p:cNvPr id="3" name="Rectangle 2"/>
          <p:cNvSpPr/>
          <p:nvPr/>
        </p:nvSpPr>
        <p:spPr>
          <a:xfrm>
            <a:off x="315190" y="768395"/>
            <a:ext cx="7804727" cy="584775"/>
          </a:xfrm>
          <a:prstGeom prst="rect">
            <a:avLst/>
          </a:prstGeom>
        </p:spPr>
        <p:txBody>
          <a:bodyPr wrap="square">
            <a:spAutoFit/>
          </a:bodyPr>
          <a:lstStyle/>
          <a:p>
            <a:r>
              <a:rPr lang="en-US" sz="1600" dirty="0" smtClean="0">
                <a:solidFill>
                  <a:schemeClr val="tx2"/>
                </a:solidFill>
                <a:latin typeface="Arial Narrow" panose="020B0606020202030204" pitchFamily="34" charset="0"/>
                <a:ea typeface="Calibri" panose="020F0502020204030204" pitchFamily="34" charset="0"/>
                <a:cs typeface="Times New Roman" panose="02020603050405020304" pitchFamily="18" charset="0"/>
              </a:rPr>
              <a:t>Two </a:t>
            </a:r>
            <a:r>
              <a:rPr lang="en-US" sz="1600" dirty="0">
                <a:solidFill>
                  <a:schemeClr val="tx2"/>
                </a:solidFill>
                <a:latin typeface="Arial Narrow" panose="020B0606020202030204" pitchFamily="34" charset="0"/>
                <a:ea typeface="Calibri" panose="020F0502020204030204" pitchFamily="34" charset="0"/>
                <a:cs typeface="Times New Roman" panose="02020603050405020304" pitchFamily="18" charset="0"/>
              </a:rPr>
              <a:t>years after the end of active conflict, </a:t>
            </a:r>
            <a:r>
              <a:rPr lang="en-US" sz="1600" dirty="0" smtClean="0">
                <a:solidFill>
                  <a:schemeClr val="tx2"/>
                </a:solidFill>
                <a:latin typeface="Arial Narrow" panose="020B0606020202030204" pitchFamily="34" charset="0"/>
                <a:ea typeface="Calibri" panose="020F0502020204030204" pitchFamily="34" charset="0"/>
                <a:cs typeface="Times New Roman" panose="02020603050405020304" pitchFamily="18" charset="0"/>
              </a:rPr>
              <a:t>some </a:t>
            </a:r>
            <a:r>
              <a:rPr lang="en-US" sz="1600" dirty="0" smtClean="0">
                <a:solidFill>
                  <a:schemeClr val="tx2"/>
                </a:solidFill>
                <a:latin typeface="Arial Narrow" panose="020B0606020202030204" pitchFamily="34" charset="0"/>
                <a:ea typeface="Calibri" panose="020F0502020204030204" pitchFamily="34" charset="0"/>
                <a:cs typeface="Times New Roman" panose="02020603050405020304" pitchFamily="18" charset="0"/>
              </a:rPr>
              <a:t>buildings </a:t>
            </a:r>
            <a:r>
              <a:rPr lang="en-US" sz="1600" dirty="0">
                <a:solidFill>
                  <a:schemeClr val="tx2"/>
                </a:solidFill>
                <a:latin typeface="Arial Narrow" panose="020B0606020202030204" pitchFamily="34" charset="0"/>
                <a:ea typeface="Calibri" panose="020F0502020204030204" pitchFamily="34" charset="0"/>
                <a:cs typeface="Times New Roman" panose="02020603050405020304" pitchFamily="18" charset="0"/>
              </a:rPr>
              <a:t>across the district </a:t>
            </a:r>
            <a:r>
              <a:rPr lang="en-US" sz="1600" dirty="0" smtClean="0">
                <a:solidFill>
                  <a:schemeClr val="tx2"/>
                </a:solidFill>
                <a:latin typeface="Arial Narrow" panose="020B0606020202030204" pitchFamily="34" charset="0"/>
                <a:ea typeface="Calibri" panose="020F0502020204030204" pitchFamily="34" charset="0"/>
                <a:cs typeface="Times New Roman" panose="02020603050405020304" pitchFamily="18" charset="0"/>
              </a:rPr>
              <a:t>remain </a:t>
            </a:r>
            <a:r>
              <a:rPr lang="en-US" sz="1600" dirty="0">
                <a:solidFill>
                  <a:schemeClr val="tx2"/>
                </a:solidFill>
                <a:latin typeface="Arial Narrow" panose="020B0606020202030204" pitchFamily="34" charset="0"/>
                <a:ea typeface="Calibri" panose="020F0502020204030204" pitchFamily="34" charset="0"/>
                <a:cs typeface="Times New Roman" panose="02020603050405020304" pitchFamily="18" charset="0"/>
              </a:rPr>
              <a:t>damaged, negatively impacting access to services and creating challenges for already precarious livelihoods.</a:t>
            </a:r>
            <a:endParaRPr lang="en-US" sz="1600" dirty="0">
              <a:solidFill>
                <a:schemeClr val="tx2"/>
              </a:solidFill>
              <a:latin typeface="Arial Narrow" panose="020B0606020202030204" pitchFamily="34" charset="0"/>
            </a:endParaRPr>
          </a:p>
        </p:txBody>
      </p:sp>
    </p:spTree>
    <p:extLst>
      <p:ext uri="{BB962C8B-B14F-4D97-AF65-F5344CB8AC3E}">
        <p14:creationId xmlns:p14="http://schemas.microsoft.com/office/powerpoint/2010/main" val="414136178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idx="1"/>
          </p:nvPr>
        </p:nvSpPr>
        <p:spPr>
          <a:xfrm>
            <a:off x="408731" y="989865"/>
            <a:ext cx="7886700" cy="4724303"/>
          </a:xfrm>
        </p:spPr>
        <p:txBody>
          <a:bodyPr>
            <a:noAutofit/>
          </a:bodyPr>
          <a:lstStyle/>
          <a:p>
            <a:pPr marL="0" indent="0">
              <a:lnSpc>
                <a:spcPct val="110000"/>
              </a:lnSpc>
              <a:spcBef>
                <a:spcPts val="1200"/>
              </a:spcBef>
              <a:spcAft>
                <a:spcPts val="1200"/>
              </a:spcAft>
              <a:buNone/>
            </a:pPr>
            <a:r>
              <a:rPr lang="en-US" sz="1600" b="1" dirty="0">
                <a:solidFill>
                  <a:schemeClr val="tx2"/>
                </a:solidFill>
              </a:rPr>
              <a:t>Electricity access was fairly limited for those living in Menbij district with an average of 5-6 hours of electricity per day – </a:t>
            </a:r>
            <a:r>
              <a:rPr lang="en-US" sz="1600" b="1" dirty="0" smtClean="0">
                <a:solidFill>
                  <a:schemeClr val="tx2"/>
                </a:solidFill>
              </a:rPr>
              <a:t>at least 11 </a:t>
            </a:r>
            <a:r>
              <a:rPr lang="en-US" sz="1600" b="1" dirty="0">
                <a:solidFill>
                  <a:schemeClr val="tx2"/>
                </a:solidFill>
              </a:rPr>
              <a:t>hours in Menbij City. Affordability for alternatives sources was the key barrier to access electricity.</a:t>
            </a:r>
          </a:p>
          <a:p>
            <a:pPr>
              <a:lnSpc>
                <a:spcPct val="110000"/>
              </a:lnSpc>
              <a:spcBef>
                <a:spcPts val="1200"/>
              </a:spcBef>
              <a:spcAft>
                <a:spcPts val="1200"/>
              </a:spcAft>
            </a:pPr>
            <a:r>
              <a:rPr lang="en-US" sz="1600" dirty="0" smtClean="0">
                <a:solidFill>
                  <a:schemeClr val="tx2"/>
                </a:solidFill>
              </a:rPr>
              <a:t>Community </a:t>
            </a:r>
            <a:r>
              <a:rPr lang="en-US" sz="1600" dirty="0">
                <a:solidFill>
                  <a:schemeClr val="tx2"/>
                </a:solidFill>
              </a:rPr>
              <a:t>generators were the most common source of electricity in Menbij city, while in the rest of Menbij district, the key source of electricity was the main network (reported in 72% assessed communities outside of Menbij city). </a:t>
            </a:r>
          </a:p>
          <a:p>
            <a:pPr>
              <a:lnSpc>
                <a:spcPct val="110000"/>
              </a:lnSpc>
              <a:spcBef>
                <a:spcPts val="1200"/>
              </a:spcBef>
              <a:spcAft>
                <a:spcPts val="1200"/>
              </a:spcAft>
            </a:pPr>
            <a:endParaRPr lang="en-US" sz="1600" dirty="0">
              <a:solidFill>
                <a:schemeClr val="tx2"/>
              </a:solidFill>
            </a:endParaRPr>
          </a:p>
          <a:p>
            <a:pPr>
              <a:lnSpc>
                <a:spcPct val="110000"/>
              </a:lnSpc>
              <a:spcBef>
                <a:spcPts val="1200"/>
              </a:spcBef>
              <a:spcAft>
                <a:spcPts val="1200"/>
              </a:spcAft>
            </a:pPr>
            <a:endParaRPr lang="en-US" sz="1600" dirty="0">
              <a:solidFill>
                <a:schemeClr val="tx2"/>
              </a:solidFill>
            </a:endParaRPr>
          </a:p>
          <a:p>
            <a:pPr marL="0" indent="0">
              <a:lnSpc>
                <a:spcPct val="110000"/>
              </a:lnSpc>
              <a:spcBef>
                <a:spcPts val="1200"/>
              </a:spcBef>
              <a:spcAft>
                <a:spcPts val="1200"/>
              </a:spcAft>
              <a:buNone/>
            </a:pPr>
            <a:endParaRPr lang="en-US" sz="1600" dirty="0">
              <a:solidFill>
                <a:schemeClr val="tx2"/>
              </a:solidFill>
            </a:endParaRPr>
          </a:p>
          <a:p>
            <a:pPr marL="0" indent="0">
              <a:lnSpc>
                <a:spcPct val="110000"/>
              </a:lnSpc>
              <a:spcBef>
                <a:spcPts val="1200"/>
              </a:spcBef>
              <a:spcAft>
                <a:spcPts val="1200"/>
              </a:spcAft>
              <a:buNone/>
            </a:pPr>
            <a:endParaRPr lang="en-US" sz="1600" dirty="0">
              <a:solidFill>
                <a:schemeClr val="tx2"/>
              </a:solidFill>
            </a:endParaRPr>
          </a:p>
          <a:p>
            <a:pPr>
              <a:lnSpc>
                <a:spcPct val="110000"/>
              </a:lnSpc>
              <a:spcBef>
                <a:spcPts val="1200"/>
              </a:spcBef>
              <a:spcAft>
                <a:spcPts val="1200"/>
              </a:spcAft>
            </a:pPr>
            <a:r>
              <a:rPr lang="en-US" sz="1600" dirty="0" smtClean="0">
                <a:solidFill>
                  <a:schemeClr val="tx2"/>
                </a:solidFill>
              </a:rPr>
              <a:t>The </a:t>
            </a:r>
            <a:r>
              <a:rPr lang="en-US" sz="1600" dirty="0">
                <a:solidFill>
                  <a:schemeClr val="tx2"/>
                </a:solidFill>
              </a:rPr>
              <a:t>high cost of fuel and solar panels were the key barriers to electricity access across Menbij district.</a:t>
            </a:r>
          </a:p>
          <a:p>
            <a:pPr>
              <a:lnSpc>
                <a:spcPct val="110000"/>
              </a:lnSpc>
              <a:spcBef>
                <a:spcPts val="1200"/>
              </a:spcBef>
              <a:spcAft>
                <a:spcPts val="1200"/>
              </a:spcAft>
            </a:pPr>
            <a:endParaRPr lang="en-US" sz="1600" dirty="0">
              <a:solidFill>
                <a:schemeClr val="tx2"/>
              </a:solidFill>
            </a:endParaRPr>
          </a:p>
        </p:txBody>
      </p:sp>
      <p:sp>
        <p:nvSpPr>
          <p:cNvPr id="6" name="Title 5"/>
          <p:cNvSpPr>
            <a:spLocks noGrp="1"/>
          </p:cNvSpPr>
          <p:nvPr>
            <p:ph type="title"/>
          </p:nvPr>
        </p:nvSpPr>
        <p:spPr>
          <a:xfrm>
            <a:off x="408731" y="406401"/>
            <a:ext cx="7886700" cy="507999"/>
          </a:xfrm>
        </p:spPr>
        <p:txBody>
          <a:bodyPr>
            <a:normAutofit/>
          </a:bodyPr>
          <a:lstStyle/>
          <a:p>
            <a:r>
              <a:rPr lang="en-US" sz="2400" dirty="0" smtClean="0">
                <a:latin typeface="Arial" panose="020B0604020202020204" pitchFamily="34" charset="0"/>
                <a:cs typeface="Arial" panose="020B0604020202020204" pitchFamily="34" charset="0"/>
              </a:rPr>
              <a:t>Electricity sources and access</a:t>
            </a:r>
            <a:endParaRPr lang="en-GB" sz="2800" dirty="0">
              <a:latin typeface="Arial" panose="020B0604020202020204" pitchFamily="34" charset="0"/>
              <a:cs typeface="Arial" panose="020B0604020202020204" pitchFamily="34" charset="0"/>
            </a:endParaRPr>
          </a:p>
        </p:txBody>
      </p:sp>
      <p:pic>
        <p:nvPicPr>
          <p:cNvPr id="3" name="Picture 2"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55068" y="3287361"/>
            <a:ext cx="5594026" cy="1747310"/>
          </a:xfrm>
          <a:prstGeom prst="rect">
            <a:avLst/>
          </a:prstGeom>
        </p:spPr>
      </p:pic>
    </p:spTree>
    <p:extLst>
      <p:ext uri="{BB962C8B-B14F-4D97-AF65-F5344CB8AC3E}">
        <p14:creationId xmlns:p14="http://schemas.microsoft.com/office/powerpoint/2010/main" val="412095625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29220" y="0"/>
            <a:ext cx="7886700" cy="1325563"/>
          </a:xfrm>
        </p:spPr>
        <p:txBody>
          <a:bodyPr>
            <a:normAutofit/>
          </a:bodyPr>
          <a:lstStyle/>
          <a:p>
            <a:r>
              <a:rPr lang="en-US" sz="2400" dirty="0" smtClean="0">
                <a:latin typeface="Arial" panose="020B0604020202020204" pitchFamily="34" charset="0"/>
                <a:cs typeface="Arial" panose="020B0604020202020204" pitchFamily="34" charset="0"/>
              </a:rPr>
              <a:t>Non-food items</a:t>
            </a:r>
            <a:endParaRPr lang="en-GB" sz="2800" dirty="0">
              <a:latin typeface="Arial" panose="020B0604020202020204" pitchFamily="34" charset="0"/>
              <a:cs typeface="Arial" panose="020B0604020202020204" pitchFamily="34" charset="0"/>
            </a:endParaRPr>
          </a:p>
        </p:txBody>
      </p:sp>
      <p:pic>
        <p:nvPicPr>
          <p:cNvPr id="3" name="Picture 2"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0889" y="1092692"/>
            <a:ext cx="7643362" cy="2877689"/>
          </a:xfrm>
          <a:prstGeom prst="rect">
            <a:avLst/>
          </a:prstGeom>
        </p:spPr>
      </p:pic>
      <p:pic>
        <p:nvPicPr>
          <p:cNvPr id="5" name="Content Placeholder 3"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1934" y="4176695"/>
            <a:ext cx="6517934" cy="2234270"/>
          </a:xfrm>
          <a:prstGeom prst="rect">
            <a:avLst/>
          </a:prstGeom>
        </p:spPr>
      </p:pic>
    </p:spTree>
    <p:extLst>
      <p:ext uri="{BB962C8B-B14F-4D97-AF65-F5344CB8AC3E}">
        <p14:creationId xmlns:p14="http://schemas.microsoft.com/office/powerpoint/2010/main" val="175619472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7743" y="347208"/>
            <a:ext cx="7886700" cy="455341"/>
          </a:xfrm>
        </p:spPr>
        <p:txBody>
          <a:bodyPr>
            <a:normAutofit/>
          </a:bodyPr>
          <a:lstStyle/>
          <a:p>
            <a:r>
              <a:rPr lang="en-US" sz="2400" dirty="0">
                <a:latin typeface="Arial" panose="020B0604020202020204" pitchFamily="34" charset="0"/>
                <a:cs typeface="Arial" panose="020B0604020202020204" pitchFamily="34" charset="0"/>
              </a:rPr>
              <a:t>Shelter + NFIs</a:t>
            </a:r>
          </a:p>
        </p:txBody>
      </p:sp>
      <p:sp>
        <p:nvSpPr>
          <p:cNvPr id="8" name="Rectangle 7"/>
          <p:cNvSpPr/>
          <p:nvPr/>
        </p:nvSpPr>
        <p:spPr>
          <a:xfrm>
            <a:off x="4994693" y="5262113"/>
            <a:ext cx="471367" cy="189781"/>
          </a:xfrm>
          <a:prstGeom prst="rect">
            <a:avLst/>
          </a:prstGeom>
        </p:spPr>
        <p:txBody>
          <a:bodyPr vert="horz" lIns="91440" tIns="45720" rIns="91440" bIns="45720" rtlCol="0" anchor="ctr">
            <a:normAutofit fontScale="25000" lnSpcReduction="20000"/>
          </a:bodyPr>
          <a:lstStyle/>
          <a:p>
            <a:pPr>
              <a:lnSpc>
                <a:spcPct val="90000"/>
              </a:lnSpc>
              <a:spcBef>
                <a:spcPct val="0"/>
              </a:spcBef>
            </a:pPr>
            <a:endParaRPr lang="en-US" sz="4400">
              <a:solidFill>
                <a:srgbClr val="EE5859"/>
              </a:solidFill>
              <a:latin typeface="Trade Gothic LT Std" panose="00000500000000000000" pitchFamily="50" charset="0"/>
              <a:ea typeface="+mj-ea"/>
              <a:cs typeface="+mj-cs"/>
            </a:endParaRPr>
          </a:p>
        </p:txBody>
      </p:sp>
      <p:sp>
        <p:nvSpPr>
          <p:cNvPr id="4" name="TextBox 3">
            <a:extLst>
              <a:ext uri="{FF2B5EF4-FFF2-40B4-BE49-F238E27FC236}">
                <a16:creationId xmlns:a16="http://schemas.microsoft.com/office/drawing/2014/main" id="{99D08FCB-F31D-6F4F-8809-E3E6C9F28EDD}"/>
              </a:ext>
            </a:extLst>
          </p:cNvPr>
          <p:cNvSpPr txBox="1"/>
          <p:nvPr/>
        </p:nvSpPr>
        <p:spPr>
          <a:xfrm>
            <a:off x="1064302" y="6340839"/>
            <a:ext cx="184731" cy="369332"/>
          </a:xfrm>
          <a:prstGeom prst="rect">
            <a:avLst/>
          </a:prstGeom>
          <a:noFill/>
        </p:spPr>
        <p:txBody>
          <a:bodyPr wrap="none" rtlCol="0">
            <a:spAutoFit/>
          </a:bodyPr>
          <a:lstStyle/>
          <a:p>
            <a:endParaRPr lang="en-US"/>
          </a:p>
        </p:txBody>
      </p:sp>
      <p:graphicFrame>
        <p:nvGraphicFramePr>
          <p:cNvPr id="6" name="Table 5">
            <a:extLst>
              <a:ext uri="{FF2B5EF4-FFF2-40B4-BE49-F238E27FC236}">
                <a16:creationId xmlns:a16="http://schemas.microsoft.com/office/drawing/2014/main" id="{A244C4D8-365B-784E-9E54-F9D29A92EEF5}"/>
              </a:ext>
            </a:extLst>
          </p:cNvPr>
          <p:cNvGraphicFramePr>
            <a:graphicFrameLocks noGrp="1"/>
          </p:cNvGraphicFramePr>
          <p:nvPr>
            <p:extLst>
              <p:ext uri="{D42A27DB-BD31-4B8C-83A1-F6EECF244321}">
                <p14:modId xmlns:p14="http://schemas.microsoft.com/office/powerpoint/2010/main" val="1236037890"/>
              </p:ext>
            </p:extLst>
          </p:nvPr>
        </p:nvGraphicFramePr>
        <p:xfrm>
          <a:off x="277743" y="933284"/>
          <a:ext cx="7976146" cy="4161201"/>
        </p:xfrm>
        <a:graphic>
          <a:graphicData uri="http://schemas.openxmlformats.org/drawingml/2006/table">
            <a:tbl>
              <a:tblPr firstRow="1" bandRow="1">
                <a:tableStyleId>{5C22544A-7EE6-4342-B048-85BDC9FD1C3A}</a:tableStyleId>
              </a:tblPr>
              <a:tblGrid>
                <a:gridCol w="937599">
                  <a:extLst>
                    <a:ext uri="{9D8B030D-6E8A-4147-A177-3AD203B41FA5}">
                      <a16:colId xmlns:a16="http://schemas.microsoft.com/office/drawing/2014/main" val="4187356826"/>
                    </a:ext>
                  </a:extLst>
                </a:gridCol>
                <a:gridCol w="1482888">
                  <a:extLst>
                    <a:ext uri="{9D8B030D-6E8A-4147-A177-3AD203B41FA5}">
                      <a16:colId xmlns:a16="http://schemas.microsoft.com/office/drawing/2014/main" val="4172425106"/>
                    </a:ext>
                  </a:extLst>
                </a:gridCol>
                <a:gridCol w="1993691">
                  <a:extLst>
                    <a:ext uri="{9D8B030D-6E8A-4147-A177-3AD203B41FA5}">
                      <a16:colId xmlns:a16="http://schemas.microsoft.com/office/drawing/2014/main" val="633232271"/>
                    </a:ext>
                  </a:extLst>
                </a:gridCol>
                <a:gridCol w="1424313">
                  <a:extLst>
                    <a:ext uri="{9D8B030D-6E8A-4147-A177-3AD203B41FA5}">
                      <a16:colId xmlns:a16="http://schemas.microsoft.com/office/drawing/2014/main" val="2302824874"/>
                    </a:ext>
                  </a:extLst>
                </a:gridCol>
                <a:gridCol w="1034322">
                  <a:extLst>
                    <a:ext uri="{9D8B030D-6E8A-4147-A177-3AD203B41FA5}">
                      <a16:colId xmlns:a16="http://schemas.microsoft.com/office/drawing/2014/main" val="3253706525"/>
                    </a:ext>
                  </a:extLst>
                </a:gridCol>
                <a:gridCol w="1103333">
                  <a:extLst>
                    <a:ext uri="{9D8B030D-6E8A-4147-A177-3AD203B41FA5}">
                      <a16:colId xmlns:a16="http://schemas.microsoft.com/office/drawing/2014/main" val="22167248"/>
                    </a:ext>
                  </a:extLst>
                </a:gridCol>
              </a:tblGrid>
              <a:tr h="686481">
                <a:tc>
                  <a:txBody>
                    <a:bodyPr/>
                    <a:lstStyle/>
                    <a:p>
                      <a:endParaRPr lang="en-US" dirty="0">
                        <a:latin typeface="Arial Narrow" panose="020B0606020202030204" pitchFamily="34" charset="0"/>
                      </a:endParaRPr>
                    </a:p>
                  </a:txBody>
                  <a:tcPr/>
                </a:tc>
                <a:tc>
                  <a:txBody>
                    <a:bodyPr/>
                    <a:lstStyle/>
                    <a:p>
                      <a:r>
                        <a:rPr lang="en-US" dirty="0" err="1">
                          <a:latin typeface="Arial Narrow" panose="020B0606020202030204" pitchFamily="34" charset="0"/>
                        </a:rPr>
                        <a:t>Menbij</a:t>
                      </a:r>
                      <a:r>
                        <a:rPr lang="en-US" dirty="0">
                          <a:latin typeface="Arial Narrow" panose="020B0606020202030204" pitchFamily="34" charset="0"/>
                        </a:rPr>
                        <a:t> Camps</a:t>
                      </a:r>
                    </a:p>
                  </a:txBody>
                  <a:tcPr/>
                </a:tc>
                <a:tc>
                  <a:txBody>
                    <a:bodyPr/>
                    <a:lstStyle/>
                    <a:p>
                      <a:r>
                        <a:rPr lang="en-US" dirty="0" err="1">
                          <a:latin typeface="Arial Narrow" panose="020B0606020202030204" pitchFamily="34" charset="0"/>
                        </a:rPr>
                        <a:t>Menbij</a:t>
                      </a:r>
                      <a:r>
                        <a:rPr lang="en-US" dirty="0">
                          <a:latin typeface="Arial Narrow" panose="020B0606020202030204" pitchFamily="34" charset="0"/>
                        </a:rPr>
                        <a:t> City</a:t>
                      </a:r>
                    </a:p>
                  </a:txBody>
                  <a:tcPr/>
                </a:tc>
                <a:tc>
                  <a:txBody>
                    <a:bodyPr/>
                    <a:lstStyle/>
                    <a:p>
                      <a:r>
                        <a:rPr lang="en-US" dirty="0" err="1">
                          <a:latin typeface="Arial Narrow" panose="020B0606020202030204" pitchFamily="34" charset="0"/>
                        </a:rPr>
                        <a:t>Menbij</a:t>
                      </a:r>
                      <a:r>
                        <a:rPr lang="en-US" dirty="0">
                          <a:latin typeface="Arial Narrow" panose="020B0606020202030204" pitchFamily="34" charset="0"/>
                        </a:rPr>
                        <a:t> SD (rural)</a:t>
                      </a:r>
                    </a:p>
                  </a:txBody>
                  <a:tcPr/>
                </a:tc>
                <a:tc>
                  <a:txBody>
                    <a:bodyPr/>
                    <a:lstStyle/>
                    <a:p>
                      <a:r>
                        <a:rPr lang="en-US" dirty="0">
                          <a:latin typeface="Arial Narrow" panose="020B0606020202030204" pitchFamily="34" charset="0"/>
                        </a:rPr>
                        <a:t>Abu </a:t>
                      </a:r>
                      <a:r>
                        <a:rPr lang="en-US" dirty="0" err="1">
                          <a:latin typeface="Arial Narrow" panose="020B0606020202030204" pitchFamily="34" charset="0"/>
                        </a:rPr>
                        <a:t>Qalqal</a:t>
                      </a:r>
                      <a:endParaRPr lang="en-US" dirty="0">
                        <a:latin typeface="Arial Narrow" panose="020B0606020202030204" pitchFamily="34" charset="0"/>
                      </a:endParaRPr>
                    </a:p>
                  </a:txBody>
                  <a:tcPr/>
                </a:tc>
                <a:tc>
                  <a:txBody>
                    <a:bodyPr/>
                    <a:lstStyle/>
                    <a:p>
                      <a:r>
                        <a:rPr lang="en-US" dirty="0">
                          <a:latin typeface="Arial Narrow" panose="020B0606020202030204" pitchFamily="34" charset="0"/>
                        </a:rPr>
                        <a:t>Al </a:t>
                      </a:r>
                      <a:r>
                        <a:rPr lang="en-US" dirty="0" err="1">
                          <a:latin typeface="Arial Narrow" panose="020B0606020202030204" pitchFamily="34" charset="0"/>
                        </a:rPr>
                        <a:t>Khafsa</a:t>
                      </a:r>
                      <a:endParaRPr lang="en-US" dirty="0">
                        <a:latin typeface="Arial Narrow" panose="020B0606020202030204" pitchFamily="34" charset="0"/>
                      </a:endParaRPr>
                    </a:p>
                  </a:txBody>
                  <a:tcPr/>
                </a:tc>
                <a:extLst>
                  <a:ext uri="{0D108BD9-81ED-4DB2-BD59-A6C34878D82A}">
                    <a16:rowId xmlns:a16="http://schemas.microsoft.com/office/drawing/2014/main" val="3176833688"/>
                  </a:ext>
                </a:extLst>
              </a:tr>
              <a:tr h="593377">
                <a:tc>
                  <a:txBody>
                    <a:bodyPr/>
                    <a:lstStyle/>
                    <a:p>
                      <a:r>
                        <a:rPr lang="en-US" sz="1200" dirty="0">
                          <a:latin typeface="Arial Narrow" panose="020B0606020202030204" pitchFamily="34" charset="0"/>
                        </a:rPr>
                        <a:t>Response</a:t>
                      </a:r>
                    </a:p>
                  </a:txBody>
                  <a:tcPr/>
                </a:tc>
                <a:tc>
                  <a:txBody>
                    <a:bodyPr/>
                    <a:lstStyle/>
                    <a:p>
                      <a:r>
                        <a:rPr lang="en-US" sz="1200" dirty="0">
                          <a:latin typeface="Arial Narrow" panose="020B0606020202030204" pitchFamily="34" charset="0"/>
                        </a:rPr>
                        <a:t>Tent replacements by two NGOs</a:t>
                      </a:r>
                    </a:p>
                    <a:p>
                      <a:endParaRPr lang="en-US" sz="1200" dirty="0">
                        <a:latin typeface="Arial Narrow" panose="020B0606020202030204" pitchFamily="34" charset="0"/>
                      </a:endParaRPr>
                    </a:p>
                    <a:p>
                      <a:r>
                        <a:rPr lang="en-US" sz="1200" dirty="0">
                          <a:latin typeface="Arial Narrow" panose="020B0606020202030204" pitchFamily="34" charset="0"/>
                        </a:rPr>
                        <a:t>Summer kits (in-kind assistance and cash)</a:t>
                      </a:r>
                    </a:p>
                    <a:p>
                      <a:endParaRPr lang="en-US" sz="1200" dirty="0">
                        <a:latin typeface="Arial Narrow" panose="020B0606020202030204" pitchFamily="34" charset="0"/>
                      </a:endParaRPr>
                    </a:p>
                    <a:p>
                      <a:r>
                        <a:rPr lang="en-US" sz="1200" dirty="0" err="1" smtClean="0">
                          <a:latin typeface="Arial Narrow" panose="020B0606020202030204" pitchFamily="34" charset="0"/>
                        </a:rPr>
                        <a:t>Winterisation</a:t>
                      </a:r>
                      <a:r>
                        <a:rPr lang="en-US" sz="1200" dirty="0" smtClean="0">
                          <a:latin typeface="Arial Narrow" panose="020B0606020202030204" pitchFamily="34" charset="0"/>
                        </a:rPr>
                        <a:t> </a:t>
                      </a:r>
                      <a:r>
                        <a:rPr lang="en-US" sz="1200" dirty="0">
                          <a:latin typeface="Arial Narrow" panose="020B0606020202030204" pitchFamily="34" charset="0"/>
                        </a:rPr>
                        <a:t>assistance: kerosene stoves, cash for fuel</a:t>
                      </a:r>
                    </a:p>
                  </a:txBody>
                  <a:tcPr/>
                </a:tc>
                <a:tc>
                  <a:txBody>
                    <a:bodyPr/>
                    <a:lstStyle/>
                    <a:p>
                      <a:r>
                        <a:rPr lang="en-US" sz="1200" dirty="0">
                          <a:latin typeface="Arial Narrow" panose="020B0606020202030204" pitchFamily="34" charset="0"/>
                        </a:rPr>
                        <a:t>Shelter rehabilitation of unfinished buildings where IDPs residing, </a:t>
                      </a:r>
                    </a:p>
                    <a:p>
                      <a:endParaRPr lang="en-US" sz="1200" dirty="0">
                        <a:latin typeface="Arial Narrow" panose="020B0606020202030204" pitchFamily="34" charset="0"/>
                      </a:endParaRPr>
                    </a:p>
                    <a:p>
                      <a:r>
                        <a:rPr lang="en-US" sz="1200" dirty="0" err="1" smtClean="0">
                          <a:latin typeface="Arial Narrow" panose="020B0606020202030204" pitchFamily="34" charset="0"/>
                        </a:rPr>
                        <a:t>Winterisation</a:t>
                      </a:r>
                      <a:r>
                        <a:rPr lang="en-US" sz="1200" dirty="0" smtClean="0">
                          <a:latin typeface="Arial Narrow" panose="020B0606020202030204" pitchFamily="34" charset="0"/>
                        </a:rPr>
                        <a:t> </a:t>
                      </a:r>
                      <a:r>
                        <a:rPr lang="en-US" sz="1200" dirty="0">
                          <a:latin typeface="Arial Narrow" panose="020B0606020202030204" pitchFamily="34" charset="0"/>
                        </a:rPr>
                        <a:t>assistance: NFI </a:t>
                      </a:r>
                      <a:r>
                        <a:rPr lang="en-US" sz="1200" dirty="0">
                          <a:latin typeface="Arial Narrow" panose="020B0606020202030204" pitchFamily="34" charset="0"/>
                          <a:cs typeface="Arial" panose="020B0604020202020204" pitchFamily="34" charset="0"/>
                        </a:rPr>
                        <a:t>vouchers</a:t>
                      </a:r>
                      <a:r>
                        <a:rPr lang="en-US" sz="1200" dirty="0">
                          <a:latin typeface="Arial Narrow" panose="020B0606020202030204" pitchFamily="34" charset="0"/>
                        </a:rPr>
                        <a:t> and diesel stoves to IDPs in unfinished buildings, </a:t>
                      </a:r>
                    </a:p>
                    <a:p>
                      <a:endParaRPr lang="en-US" sz="1200" dirty="0">
                        <a:latin typeface="Arial Narrow" panose="020B0606020202030204" pitchFamily="34" charset="0"/>
                      </a:endParaRPr>
                    </a:p>
                    <a:p>
                      <a:r>
                        <a:rPr lang="en-US" sz="1200" dirty="0">
                          <a:latin typeface="Arial Narrow" panose="020B0606020202030204" pitchFamily="34" charset="0"/>
                        </a:rPr>
                        <a:t>UN convoy:  Plastic sheets, IKEA mattresses, blankets</a:t>
                      </a:r>
                    </a:p>
                  </a:txBody>
                  <a:tcPr/>
                </a:tc>
                <a:tc>
                  <a:txBody>
                    <a:bodyPr/>
                    <a:lstStyle/>
                    <a:p>
                      <a:r>
                        <a:rPr lang="en-US" sz="1200" dirty="0">
                          <a:latin typeface="Arial Narrow" panose="020B0606020202030204" pitchFamily="34" charset="0"/>
                        </a:rPr>
                        <a:t>No Shelter response, but NFIs in inf. Settlements. </a:t>
                      </a:r>
                    </a:p>
                  </a:txBody>
                  <a:tcPr/>
                </a:tc>
                <a:tc>
                  <a:txBody>
                    <a:bodyPr/>
                    <a:lstStyle/>
                    <a:p>
                      <a:r>
                        <a:rPr lang="en-US" sz="1200" dirty="0">
                          <a:latin typeface="Arial Narrow" panose="020B0606020202030204" pitchFamily="34" charset="0"/>
                        </a:rPr>
                        <a:t>No response reported</a:t>
                      </a:r>
                    </a:p>
                  </a:txBody>
                  <a:tcPr/>
                </a:tc>
                <a:tc>
                  <a:txBody>
                    <a:bodyPr/>
                    <a:lstStyle/>
                    <a:p>
                      <a:r>
                        <a:rPr lang="en-US" sz="1200" dirty="0">
                          <a:latin typeface="Arial Narrow" panose="020B0606020202030204" pitchFamily="34" charset="0"/>
                        </a:rPr>
                        <a:t>No response reported</a:t>
                      </a:r>
                    </a:p>
                  </a:txBody>
                  <a:tcPr/>
                </a:tc>
                <a:extLst>
                  <a:ext uri="{0D108BD9-81ED-4DB2-BD59-A6C34878D82A}">
                    <a16:rowId xmlns:a16="http://schemas.microsoft.com/office/drawing/2014/main" val="3424745647"/>
                  </a:ext>
                </a:extLst>
              </a:tr>
              <a:tr h="1024186">
                <a:tc>
                  <a:txBody>
                    <a:bodyPr/>
                    <a:lstStyle/>
                    <a:p>
                      <a:r>
                        <a:rPr lang="en-US" sz="1200" dirty="0">
                          <a:latin typeface="Arial Narrow" panose="020B0606020202030204" pitchFamily="34" charset="0"/>
                        </a:rPr>
                        <a:t>Key Issues/ Gaps</a:t>
                      </a:r>
                    </a:p>
                  </a:txBody>
                  <a:tcPr/>
                </a:tc>
                <a:tc>
                  <a:txBody>
                    <a:bodyPr/>
                    <a:lstStyle/>
                    <a:p>
                      <a:r>
                        <a:rPr lang="en-US" sz="1200" dirty="0">
                          <a:latin typeface="Arial Narrow" panose="020B0606020202030204" pitchFamily="34" charset="0"/>
                        </a:rPr>
                        <a:t>High level of shelter inadequacy issues: Current gap of 116 tents to be addressed within next 2 weeks.</a:t>
                      </a:r>
                    </a:p>
                  </a:txBody>
                  <a:tcPr/>
                </a:tc>
                <a:tc>
                  <a:txBody>
                    <a:bodyPr/>
                    <a:lstStyle/>
                    <a:p>
                      <a:r>
                        <a:rPr lang="en-US" sz="1200" dirty="0" err="1" smtClean="0">
                          <a:latin typeface="Arial Narrow" panose="020B0606020202030204" pitchFamily="34" charset="0"/>
                        </a:rPr>
                        <a:t>Winterisation</a:t>
                      </a:r>
                      <a:r>
                        <a:rPr lang="en-US" sz="1200" dirty="0" smtClean="0">
                          <a:latin typeface="Arial Narrow" panose="020B0606020202030204" pitchFamily="34" charset="0"/>
                        </a:rPr>
                        <a:t> </a:t>
                      </a:r>
                      <a:r>
                        <a:rPr lang="en-US" sz="1200" dirty="0">
                          <a:latin typeface="Arial Narrow" panose="020B0606020202030204" pitchFamily="34" charset="0"/>
                        </a:rPr>
                        <a:t>interventions aimed at addressing high level of reported shelter inadequacy issues including lack of heating, lighting, access to water, lack of insulation.</a:t>
                      </a:r>
                    </a:p>
                    <a:p>
                      <a:endParaRPr lang="en-US" sz="1200" dirty="0">
                        <a:latin typeface="Arial Narrow" panose="020B0606020202030204" pitchFamily="34" charset="0"/>
                      </a:endParaRPr>
                    </a:p>
                    <a:p>
                      <a:r>
                        <a:rPr lang="en-US" sz="1200" dirty="0">
                          <a:latin typeface="Arial Narrow" panose="020B0606020202030204" pitchFamily="34" charset="0"/>
                        </a:rPr>
                        <a:t>Cooking fuel </a:t>
                      </a:r>
                    </a:p>
                  </a:txBody>
                  <a:tcPr/>
                </a:tc>
                <a:tc>
                  <a:txBody>
                    <a:bodyPr/>
                    <a:lstStyle/>
                    <a:p>
                      <a:r>
                        <a:rPr lang="en-US" sz="1200" dirty="0">
                          <a:latin typeface="Arial Narrow" panose="020B0606020202030204" pitchFamily="34" charset="0"/>
                        </a:rPr>
                        <a:t>Tent replacement and repair in </a:t>
                      </a:r>
                      <a:r>
                        <a:rPr lang="en-US" sz="1200" dirty="0" err="1">
                          <a:latin typeface="Arial Narrow" panose="020B0606020202030204" pitchFamily="34" charset="0"/>
                        </a:rPr>
                        <a:t>inf.settl</a:t>
                      </a:r>
                      <a:r>
                        <a:rPr lang="en-US" sz="1200" dirty="0">
                          <a:latin typeface="Arial Narrow" panose="020B0606020202030204" pitchFamily="34" charset="0"/>
                        </a:rPr>
                        <a:t>,  winter NFIs, cooking fuel</a:t>
                      </a:r>
                    </a:p>
                    <a:p>
                      <a:endParaRPr lang="en-US" sz="1200" dirty="0">
                        <a:latin typeface="Arial Narrow" panose="020B0606020202030204" pitchFamily="34" charset="0"/>
                      </a:endParaRPr>
                    </a:p>
                    <a:p>
                      <a:r>
                        <a:rPr lang="en-US" sz="1200" dirty="0">
                          <a:latin typeface="Arial Narrow" panose="020B0606020202030204" pitchFamily="34" charset="0"/>
                        </a:rPr>
                        <a:t>Electricity – 5-6hrs compared to 11 in city</a:t>
                      </a:r>
                    </a:p>
                  </a:txBody>
                  <a:tcPr/>
                </a:tc>
                <a:tc>
                  <a:txBody>
                    <a:bodyPr/>
                    <a:lstStyle/>
                    <a:p>
                      <a:r>
                        <a:rPr lang="en-US" sz="1200" dirty="0">
                          <a:latin typeface="Arial Narrow" panose="020B0606020202030204" pitchFamily="34" charset="0"/>
                        </a:rPr>
                        <a:t>Cooking Fuel</a:t>
                      </a:r>
                    </a:p>
                  </a:txBody>
                  <a:tcPr/>
                </a:tc>
                <a:tc>
                  <a:txBody>
                    <a:bodyPr/>
                    <a:lstStyle/>
                    <a:p>
                      <a:r>
                        <a:rPr lang="en-US" sz="1200" dirty="0">
                          <a:latin typeface="Arial Narrow" panose="020B0606020202030204" pitchFamily="34" charset="0"/>
                        </a:rPr>
                        <a:t>Cooking Fuel</a:t>
                      </a:r>
                    </a:p>
                  </a:txBody>
                  <a:tcPr/>
                </a:tc>
                <a:extLst>
                  <a:ext uri="{0D108BD9-81ED-4DB2-BD59-A6C34878D82A}">
                    <a16:rowId xmlns:a16="http://schemas.microsoft.com/office/drawing/2014/main" val="4168554116"/>
                  </a:ext>
                </a:extLst>
              </a:tr>
            </a:tbl>
          </a:graphicData>
        </a:graphic>
      </p:graphicFrame>
      <p:sp>
        <p:nvSpPr>
          <p:cNvPr id="7" name="TextBox 6">
            <a:extLst>
              <a:ext uri="{FF2B5EF4-FFF2-40B4-BE49-F238E27FC236}">
                <a16:creationId xmlns:a16="http://schemas.microsoft.com/office/drawing/2014/main" id="{4DDFA4E6-0B09-CA4C-87E0-A6A244733C31}"/>
              </a:ext>
            </a:extLst>
          </p:cNvPr>
          <p:cNvSpPr txBox="1"/>
          <p:nvPr/>
        </p:nvSpPr>
        <p:spPr>
          <a:xfrm>
            <a:off x="544944" y="5355954"/>
            <a:ext cx="7416801" cy="1169551"/>
          </a:xfrm>
          <a:prstGeom prst="rect">
            <a:avLst/>
          </a:prstGeom>
          <a:noFill/>
          <a:ln>
            <a:solidFill>
              <a:schemeClr val="tx2"/>
            </a:solidFill>
          </a:ln>
        </p:spPr>
        <p:txBody>
          <a:bodyPr wrap="square" rtlCol="0">
            <a:spAutoFit/>
          </a:bodyPr>
          <a:lstStyle/>
          <a:p>
            <a:pPr marL="285750" indent="-285750">
              <a:buFont typeface="Arial" panose="020B0604020202020204" pitchFamily="34" charset="0"/>
              <a:buChar char="•"/>
            </a:pPr>
            <a:r>
              <a:rPr lang="en-US" sz="1400" dirty="0">
                <a:solidFill>
                  <a:schemeClr val="tx2"/>
                </a:solidFill>
                <a:latin typeface="Arial Narrow" panose="020B0606020202030204" pitchFamily="34" charset="0"/>
              </a:rPr>
              <a:t>What are barriers to providing shelter support/ tents to IDPs living in rural informal settlements?</a:t>
            </a:r>
          </a:p>
          <a:p>
            <a:pPr marL="285750" indent="-285750">
              <a:buFont typeface="Arial" panose="020B0604020202020204" pitchFamily="34" charset="0"/>
              <a:buChar char="•"/>
            </a:pPr>
            <a:r>
              <a:rPr lang="en-US" sz="1400" dirty="0">
                <a:solidFill>
                  <a:schemeClr val="tx2"/>
                </a:solidFill>
                <a:latin typeface="Arial Narrow" panose="020B0606020202030204" pitchFamily="34" charset="0"/>
              </a:rPr>
              <a:t>What are the main challenges in addressing shelter inadequacy issues in </a:t>
            </a:r>
            <a:r>
              <a:rPr lang="en-US" sz="1400" dirty="0" err="1">
                <a:solidFill>
                  <a:schemeClr val="tx2"/>
                </a:solidFill>
                <a:latin typeface="Arial Narrow" panose="020B0606020202030204" pitchFamily="34" charset="0"/>
              </a:rPr>
              <a:t>Menbij</a:t>
            </a:r>
            <a:r>
              <a:rPr lang="en-US" sz="1400" dirty="0">
                <a:solidFill>
                  <a:schemeClr val="tx2"/>
                </a:solidFill>
                <a:latin typeface="Arial Narrow" panose="020B0606020202030204" pitchFamily="34" charset="0"/>
              </a:rPr>
              <a:t> city?</a:t>
            </a:r>
          </a:p>
          <a:p>
            <a:pPr marL="285750" indent="-285750">
              <a:buFont typeface="Arial" panose="020B0604020202020204" pitchFamily="34" charset="0"/>
              <a:buChar char="•"/>
            </a:pPr>
            <a:r>
              <a:rPr lang="en-US" sz="1400" dirty="0">
                <a:solidFill>
                  <a:schemeClr val="tx2"/>
                </a:solidFill>
                <a:latin typeface="Arial Narrow" panose="020B0606020202030204" pitchFamily="34" charset="0"/>
              </a:rPr>
              <a:t>Noting the higher proportion of communities in Abu </a:t>
            </a:r>
            <a:r>
              <a:rPr lang="en-US" sz="1400" dirty="0" err="1">
                <a:solidFill>
                  <a:schemeClr val="tx2"/>
                </a:solidFill>
                <a:latin typeface="Arial Narrow" panose="020B0606020202030204" pitchFamily="34" charset="0"/>
              </a:rPr>
              <a:t>Qalqal</a:t>
            </a:r>
            <a:r>
              <a:rPr lang="en-US" sz="1400" dirty="0">
                <a:solidFill>
                  <a:schemeClr val="tx2"/>
                </a:solidFill>
                <a:latin typeface="Arial Narrow" panose="020B0606020202030204" pitchFamily="34" charset="0"/>
              </a:rPr>
              <a:t> and Al </a:t>
            </a:r>
            <a:r>
              <a:rPr lang="en-US" sz="1400" dirty="0" err="1">
                <a:solidFill>
                  <a:schemeClr val="tx2"/>
                </a:solidFill>
                <a:latin typeface="Arial Narrow" panose="020B0606020202030204" pitchFamily="34" charset="0"/>
              </a:rPr>
              <a:t>Khafsa</a:t>
            </a:r>
            <a:r>
              <a:rPr lang="en-US" sz="1400" dirty="0">
                <a:solidFill>
                  <a:schemeClr val="tx2"/>
                </a:solidFill>
                <a:latin typeface="Arial Narrow" panose="020B0606020202030204" pitchFamily="34" charset="0"/>
              </a:rPr>
              <a:t> reporting damage to shelter, do any partners have plans to support shelter rehabilitation outside </a:t>
            </a:r>
            <a:r>
              <a:rPr lang="en-US" sz="1400" dirty="0" err="1">
                <a:solidFill>
                  <a:schemeClr val="tx2"/>
                </a:solidFill>
                <a:latin typeface="Arial Narrow" panose="020B0606020202030204" pitchFamily="34" charset="0"/>
              </a:rPr>
              <a:t>Menbij</a:t>
            </a:r>
            <a:r>
              <a:rPr lang="en-US" sz="1400" dirty="0">
                <a:solidFill>
                  <a:schemeClr val="tx2"/>
                </a:solidFill>
                <a:latin typeface="Arial Narrow" panose="020B0606020202030204" pitchFamily="34" charset="0"/>
              </a:rPr>
              <a:t> city?</a:t>
            </a:r>
          </a:p>
          <a:p>
            <a:pPr marL="285750" indent="-285750">
              <a:buFont typeface="Arial" panose="020B0604020202020204" pitchFamily="34" charset="0"/>
              <a:buChar char="•"/>
            </a:pPr>
            <a:r>
              <a:rPr lang="en-US" sz="1400" dirty="0">
                <a:solidFill>
                  <a:schemeClr val="tx2"/>
                </a:solidFill>
                <a:latin typeface="Arial Narrow" panose="020B0606020202030204" pitchFamily="34" charset="0"/>
              </a:rPr>
              <a:t>What is the </a:t>
            </a:r>
            <a:r>
              <a:rPr lang="en-US" sz="1400" dirty="0" err="1" smtClean="0">
                <a:solidFill>
                  <a:schemeClr val="tx2"/>
                </a:solidFill>
                <a:latin typeface="Arial Narrow" panose="020B0606020202030204" pitchFamily="34" charset="0"/>
              </a:rPr>
              <a:t>winterisation</a:t>
            </a:r>
            <a:r>
              <a:rPr lang="en-US" sz="1400" dirty="0" smtClean="0">
                <a:solidFill>
                  <a:schemeClr val="tx2"/>
                </a:solidFill>
                <a:latin typeface="Arial Narrow" panose="020B0606020202030204" pitchFamily="34" charset="0"/>
              </a:rPr>
              <a:t> </a:t>
            </a:r>
            <a:r>
              <a:rPr lang="en-US" sz="1400" dirty="0">
                <a:solidFill>
                  <a:schemeClr val="tx2"/>
                </a:solidFill>
                <a:latin typeface="Arial Narrow" panose="020B0606020202030204" pitchFamily="34" charset="0"/>
              </a:rPr>
              <a:t>strategy for </a:t>
            </a:r>
            <a:r>
              <a:rPr lang="en-US" sz="1400" dirty="0" err="1">
                <a:solidFill>
                  <a:schemeClr val="tx2"/>
                </a:solidFill>
                <a:latin typeface="Arial Narrow" panose="020B0606020202030204" pitchFamily="34" charset="0"/>
              </a:rPr>
              <a:t>Menbij</a:t>
            </a:r>
            <a:r>
              <a:rPr lang="en-US" sz="1400" dirty="0">
                <a:solidFill>
                  <a:schemeClr val="tx2"/>
                </a:solidFill>
                <a:latin typeface="Arial Narrow" panose="020B0606020202030204" pitchFamily="34" charset="0"/>
              </a:rPr>
              <a:t> – lessons learned from last year? </a:t>
            </a:r>
          </a:p>
        </p:txBody>
      </p:sp>
    </p:spTree>
    <p:extLst>
      <p:ext uri="{BB962C8B-B14F-4D97-AF65-F5344CB8AC3E}">
        <p14:creationId xmlns:p14="http://schemas.microsoft.com/office/powerpoint/2010/main" val="429278274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BC04511-8C4F-4A24-9E4B-4BF962D4DE00}"/>
              </a:ext>
            </a:extLst>
          </p:cNvPr>
          <p:cNvSpPr txBox="1">
            <a:spLocks noGrp="1"/>
          </p:cNvSpPr>
          <p:nvPr>
            <p:ph idx="1"/>
          </p:nvPr>
        </p:nvSpPr>
        <p:spPr>
          <a:xfrm>
            <a:off x="505843" y="1378278"/>
            <a:ext cx="7789588" cy="2454813"/>
          </a:xfrm>
        </p:spPr>
        <p:txBody>
          <a:bodyPr>
            <a:normAutofit/>
          </a:bodyPr>
          <a:lstStyle/>
          <a:p>
            <a:pPr>
              <a:spcBef>
                <a:spcPts val="900"/>
              </a:spcBef>
            </a:pPr>
            <a:r>
              <a:rPr lang="en-GB" sz="1600" dirty="0">
                <a:solidFill>
                  <a:schemeClr val="tx2"/>
                </a:solidFill>
              </a:rPr>
              <a:t>High level of activity along the OAG/SDF frontlines </a:t>
            </a:r>
          </a:p>
          <a:p>
            <a:pPr lvl="2">
              <a:buFont typeface="Wingdings" pitchFamily="2"/>
              <a:buChar char="§"/>
            </a:pPr>
            <a:r>
              <a:rPr lang="en-GB" sz="1600" dirty="0">
                <a:solidFill>
                  <a:schemeClr val="tx2"/>
                </a:solidFill>
              </a:rPr>
              <a:t>Regular clashes and skirmishes </a:t>
            </a:r>
          </a:p>
          <a:p>
            <a:pPr lvl="2">
              <a:buFont typeface="Wingdings" pitchFamily="2"/>
              <a:buChar char="§"/>
            </a:pPr>
            <a:r>
              <a:rPr lang="en-GB" sz="1600" dirty="0">
                <a:solidFill>
                  <a:schemeClr val="tx2"/>
                </a:solidFill>
              </a:rPr>
              <a:t>More than 50 incidents of direct and indirect fire attacks</a:t>
            </a:r>
          </a:p>
          <a:p>
            <a:pPr lvl="2">
              <a:buFont typeface="Wingdings" pitchFamily="2"/>
              <a:buChar char="§"/>
            </a:pPr>
            <a:r>
              <a:rPr lang="en-GB" sz="1600" dirty="0" err="1">
                <a:solidFill>
                  <a:schemeClr val="tx2"/>
                </a:solidFill>
              </a:rPr>
              <a:t>Menbij</a:t>
            </a:r>
            <a:r>
              <a:rPr lang="en-GB" sz="1600" dirty="0">
                <a:solidFill>
                  <a:schemeClr val="tx2"/>
                </a:solidFill>
              </a:rPr>
              <a:t> road map (June 2018) = TAF/CF patrols</a:t>
            </a:r>
          </a:p>
          <a:p>
            <a:pPr lvl="0">
              <a:lnSpc>
                <a:spcPct val="200000"/>
              </a:lnSpc>
            </a:pPr>
            <a:r>
              <a:rPr lang="en-GB" sz="1600" dirty="0">
                <a:solidFill>
                  <a:schemeClr val="tx2"/>
                </a:solidFill>
              </a:rPr>
              <a:t>Limited level of activity along the GoS/SDF frontlines</a:t>
            </a:r>
          </a:p>
          <a:p>
            <a:pPr lvl="2">
              <a:buFont typeface="Wingdings" pitchFamily="2"/>
              <a:buChar char="§"/>
            </a:pPr>
            <a:r>
              <a:rPr lang="en-GB" sz="1600" dirty="0">
                <a:solidFill>
                  <a:schemeClr val="tx2"/>
                </a:solidFill>
              </a:rPr>
              <a:t>Limited incidents recorded</a:t>
            </a:r>
          </a:p>
          <a:p>
            <a:pPr lvl="2">
              <a:buFont typeface="Wingdings" pitchFamily="2"/>
              <a:buChar char="§"/>
            </a:pPr>
            <a:r>
              <a:rPr lang="en-GB" sz="1600" dirty="0">
                <a:solidFill>
                  <a:schemeClr val="tx2"/>
                </a:solidFill>
              </a:rPr>
              <a:t>SDF-GoS area of influence</a:t>
            </a:r>
          </a:p>
          <a:p>
            <a:pPr lvl="0"/>
            <a:endParaRPr lang="en-GB" sz="1600" dirty="0">
              <a:solidFill>
                <a:schemeClr val="tx2"/>
              </a:solidFill>
            </a:endParaRPr>
          </a:p>
        </p:txBody>
      </p:sp>
      <p:sp>
        <p:nvSpPr>
          <p:cNvPr id="5" name="Title 4">
            <a:extLst>
              <a:ext uri="{FF2B5EF4-FFF2-40B4-BE49-F238E27FC236}">
                <a16:creationId xmlns:a16="http://schemas.microsoft.com/office/drawing/2014/main" id="{C6F4D972-4409-49B0-AD3B-051BAB3419CE}"/>
              </a:ext>
            </a:extLst>
          </p:cNvPr>
          <p:cNvSpPr>
            <a:spLocks noGrp="1"/>
          </p:cNvSpPr>
          <p:nvPr>
            <p:ph type="title"/>
          </p:nvPr>
        </p:nvSpPr>
        <p:spPr/>
        <p:txBody>
          <a:bodyPr>
            <a:normAutofit/>
          </a:bodyPr>
          <a:lstStyle/>
          <a:p>
            <a:r>
              <a:rPr lang="en-GB" sz="2400" b="1" dirty="0" smtClean="0">
                <a:latin typeface="Arial" panose="020B0604020202020204" pitchFamily="34" charset="0"/>
                <a:cs typeface="Arial" panose="020B0604020202020204" pitchFamily="34" charset="0"/>
              </a:rPr>
              <a:t>Frontlines</a:t>
            </a:r>
            <a:endParaRPr lang="en-GB" sz="2400" b="1" dirty="0">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90B11F-91CA-45E7-ADD1-5B602BF8DBE2}"/>
              </a:ext>
            </a:extLst>
          </p:cNvPr>
          <p:cNvSpPr>
            <a:spLocks noGrp="1"/>
          </p:cNvSpPr>
          <p:nvPr>
            <p:ph type="title"/>
          </p:nvPr>
        </p:nvSpPr>
        <p:spPr>
          <a:xfrm>
            <a:off x="273950" y="1689642"/>
            <a:ext cx="7905572" cy="3465162"/>
          </a:xfrm>
        </p:spPr>
        <p:txBody>
          <a:bodyPr anchor="ctr">
            <a:normAutofit/>
          </a:bodyPr>
          <a:lstStyle/>
          <a:p>
            <a:r>
              <a:rPr lang="en-US" sz="4200" dirty="0">
                <a:latin typeface="Humanitarian-Icons-v02" pitchFamily="2" charset="0"/>
              </a:rPr>
              <a:t> </a:t>
            </a:r>
            <a:r>
              <a:rPr lang="en-US" sz="4200" dirty="0">
                <a:latin typeface="Arial" panose="020B0604020202020204" pitchFamily="34" charset="0"/>
                <a:cs typeface="Arial" panose="020B0604020202020204" pitchFamily="34" charset="0"/>
              </a:rPr>
              <a:t>WASH</a:t>
            </a:r>
            <a:endParaRPr lang="en-GB" sz="4200" b="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5645969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idx="1"/>
          </p:nvPr>
        </p:nvSpPr>
        <p:spPr>
          <a:xfrm>
            <a:off x="429218" y="1052945"/>
            <a:ext cx="7886700" cy="6043485"/>
          </a:xfrm>
        </p:spPr>
        <p:txBody>
          <a:bodyPr>
            <a:normAutofit/>
          </a:bodyPr>
          <a:lstStyle/>
          <a:p>
            <a:pPr marL="0" indent="0">
              <a:lnSpc>
                <a:spcPct val="110000"/>
              </a:lnSpc>
              <a:spcBef>
                <a:spcPts val="1200"/>
              </a:spcBef>
              <a:spcAft>
                <a:spcPts val="1200"/>
              </a:spcAft>
              <a:buNone/>
            </a:pPr>
            <a:r>
              <a:rPr lang="en-US" sz="1500" b="1" dirty="0">
                <a:solidFill>
                  <a:srgbClr val="57575A"/>
                </a:solidFill>
              </a:rPr>
              <a:t>While many communities in </a:t>
            </a:r>
            <a:r>
              <a:rPr lang="en-US" sz="1500" b="1" dirty="0" err="1">
                <a:solidFill>
                  <a:srgbClr val="57575A"/>
                </a:solidFill>
              </a:rPr>
              <a:t>Menbij</a:t>
            </a:r>
            <a:r>
              <a:rPr lang="en-US" sz="1500" b="1" dirty="0">
                <a:solidFill>
                  <a:srgbClr val="57575A"/>
                </a:solidFill>
              </a:rPr>
              <a:t> district were connected to a main water network, infrastructure-related problems were reported as major barriers to water access.</a:t>
            </a:r>
          </a:p>
          <a:p>
            <a:pPr>
              <a:lnSpc>
                <a:spcPct val="110000"/>
              </a:lnSpc>
              <a:spcBef>
                <a:spcPts val="1200"/>
              </a:spcBef>
              <a:spcAft>
                <a:spcPts val="1200"/>
              </a:spcAft>
            </a:pPr>
            <a:endParaRPr lang="en-US" sz="1500" b="1" dirty="0">
              <a:solidFill>
                <a:srgbClr val="57575A"/>
              </a:solidFill>
            </a:endParaRPr>
          </a:p>
          <a:p>
            <a:pPr>
              <a:lnSpc>
                <a:spcPct val="110000"/>
              </a:lnSpc>
              <a:spcBef>
                <a:spcPts val="1200"/>
              </a:spcBef>
              <a:spcAft>
                <a:spcPts val="1200"/>
              </a:spcAft>
            </a:pPr>
            <a:endParaRPr lang="en-US" sz="1500" b="1" dirty="0">
              <a:solidFill>
                <a:srgbClr val="57575A"/>
              </a:solidFill>
            </a:endParaRPr>
          </a:p>
          <a:p>
            <a:pPr>
              <a:lnSpc>
                <a:spcPct val="110000"/>
              </a:lnSpc>
              <a:spcBef>
                <a:spcPts val="1200"/>
              </a:spcBef>
              <a:spcAft>
                <a:spcPts val="1200"/>
              </a:spcAft>
            </a:pPr>
            <a:endParaRPr lang="en-GB" sz="1500" dirty="0">
              <a:solidFill>
                <a:srgbClr val="EE5859"/>
              </a:solidFill>
            </a:endParaRPr>
          </a:p>
          <a:p>
            <a:pPr>
              <a:lnSpc>
                <a:spcPct val="110000"/>
              </a:lnSpc>
              <a:spcBef>
                <a:spcPts val="1200"/>
              </a:spcBef>
              <a:spcAft>
                <a:spcPts val="1200"/>
              </a:spcAft>
            </a:pPr>
            <a:r>
              <a:rPr lang="en-US" sz="1500" dirty="0" smtClean="0">
                <a:solidFill>
                  <a:srgbClr val="57575A"/>
                </a:solidFill>
              </a:rPr>
              <a:t>Water </a:t>
            </a:r>
            <a:r>
              <a:rPr lang="en-US" sz="1500" dirty="0">
                <a:solidFill>
                  <a:srgbClr val="57575A"/>
                </a:solidFill>
              </a:rPr>
              <a:t>from the main network was on average available 3 days per week at district level and 4 days per week in Menbij City, </a:t>
            </a:r>
            <a:r>
              <a:rPr lang="en-US" sz="1500" dirty="0" smtClean="0">
                <a:solidFill>
                  <a:srgbClr val="57575A"/>
                </a:solidFill>
              </a:rPr>
              <a:t>where </a:t>
            </a:r>
            <a:r>
              <a:rPr lang="en-US" sz="1500" dirty="0">
                <a:solidFill>
                  <a:srgbClr val="57575A"/>
                </a:solidFill>
              </a:rPr>
              <a:t>it is the main source of water – </a:t>
            </a:r>
            <a:r>
              <a:rPr lang="en-US" sz="1500" dirty="0" smtClean="0">
                <a:solidFill>
                  <a:srgbClr val="57575A"/>
                </a:solidFill>
              </a:rPr>
              <a:t>usually the main network is </a:t>
            </a:r>
            <a:r>
              <a:rPr lang="en-US" sz="1500" dirty="0">
                <a:solidFill>
                  <a:srgbClr val="57575A"/>
                </a:solidFill>
              </a:rPr>
              <a:t>not functioning properly due to disrepair. </a:t>
            </a:r>
          </a:p>
          <a:p>
            <a:pPr>
              <a:lnSpc>
                <a:spcPct val="110000"/>
              </a:lnSpc>
              <a:spcBef>
                <a:spcPts val="1200"/>
              </a:spcBef>
              <a:spcAft>
                <a:spcPts val="1200"/>
              </a:spcAft>
            </a:pPr>
            <a:r>
              <a:rPr lang="en-GB" sz="1500" dirty="0" smtClean="0">
                <a:solidFill>
                  <a:srgbClr val="585859"/>
                </a:solidFill>
              </a:rPr>
              <a:t>Closed </a:t>
            </a:r>
            <a:r>
              <a:rPr lang="en-GB" sz="1500" dirty="0">
                <a:solidFill>
                  <a:srgbClr val="585859"/>
                </a:solidFill>
              </a:rPr>
              <a:t>wells is commonly reported </a:t>
            </a:r>
            <a:r>
              <a:rPr lang="en-GB" sz="1500" dirty="0" smtClean="0">
                <a:solidFill>
                  <a:srgbClr val="585859"/>
                </a:solidFill>
              </a:rPr>
              <a:t>as a </a:t>
            </a:r>
            <a:r>
              <a:rPr lang="en-GB" sz="1500" dirty="0">
                <a:solidFill>
                  <a:srgbClr val="585859"/>
                </a:solidFill>
              </a:rPr>
              <a:t>main source of water in rural areas.</a:t>
            </a:r>
            <a:endParaRPr lang="en-US" sz="1500" dirty="0">
              <a:solidFill>
                <a:srgbClr val="585859"/>
              </a:solidFill>
            </a:endParaRPr>
          </a:p>
          <a:p>
            <a:pPr marL="0" indent="0">
              <a:lnSpc>
                <a:spcPct val="110000"/>
              </a:lnSpc>
              <a:spcBef>
                <a:spcPts val="1200"/>
              </a:spcBef>
              <a:spcAft>
                <a:spcPts val="1200"/>
              </a:spcAft>
              <a:buNone/>
            </a:pPr>
            <a:r>
              <a:rPr lang="en-US" sz="1500" b="1" dirty="0">
                <a:solidFill>
                  <a:srgbClr val="57575A"/>
                </a:solidFill>
              </a:rPr>
              <a:t> </a:t>
            </a:r>
          </a:p>
          <a:p>
            <a:pPr marL="0" indent="0">
              <a:lnSpc>
                <a:spcPct val="110000"/>
              </a:lnSpc>
              <a:spcBef>
                <a:spcPts val="1200"/>
              </a:spcBef>
              <a:spcAft>
                <a:spcPts val="1200"/>
              </a:spcAft>
              <a:buNone/>
            </a:pPr>
            <a:endParaRPr lang="en-US" sz="1500" dirty="0">
              <a:solidFill>
                <a:srgbClr val="57575A"/>
              </a:solidFill>
            </a:endParaRPr>
          </a:p>
        </p:txBody>
      </p:sp>
      <p:sp>
        <p:nvSpPr>
          <p:cNvPr id="6" name="Title 5"/>
          <p:cNvSpPr>
            <a:spLocks noGrp="1"/>
          </p:cNvSpPr>
          <p:nvPr>
            <p:ph type="title"/>
          </p:nvPr>
        </p:nvSpPr>
        <p:spPr>
          <a:xfrm>
            <a:off x="318383" y="369454"/>
            <a:ext cx="7886700" cy="526473"/>
          </a:xfrm>
        </p:spPr>
        <p:txBody>
          <a:bodyPr>
            <a:normAutofit/>
          </a:bodyPr>
          <a:lstStyle/>
          <a:p>
            <a:r>
              <a:rPr lang="en-US" sz="2400" dirty="0" smtClean="0">
                <a:latin typeface="Arial" panose="020B0604020202020204" pitchFamily="34" charset="0"/>
                <a:cs typeface="Arial" panose="020B0604020202020204" pitchFamily="34" charset="0"/>
              </a:rPr>
              <a:t>(Drinking) water: sources and issues</a:t>
            </a:r>
            <a:endParaRPr lang="en-GB" sz="2800" dirty="0">
              <a:latin typeface="Arial" panose="020B0604020202020204" pitchFamily="34" charset="0"/>
              <a:cs typeface="Arial" panose="020B0604020202020204" pitchFamily="34" charset="0"/>
            </a:endParaRPr>
          </a:p>
        </p:txBody>
      </p:sp>
      <p:pic>
        <p:nvPicPr>
          <p:cNvPr id="2" name="Picture 1"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1166" y="1866602"/>
            <a:ext cx="6642802" cy="1409328"/>
          </a:xfrm>
          <a:prstGeom prst="rect">
            <a:avLst/>
          </a:prstGeom>
        </p:spPr>
      </p:pic>
      <p:pic>
        <p:nvPicPr>
          <p:cNvPr id="10" name="Picture 9"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21015" y="5170877"/>
            <a:ext cx="6303103" cy="1336142"/>
          </a:xfrm>
          <a:prstGeom prst="rect">
            <a:avLst/>
          </a:prstGeom>
        </p:spPr>
      </p:pic>
    </p:spTree>
    <p:extLst>
      <p:ext uri="{BB962C8B-B14F-4D97-AF65-F5344CB8AC3E}">
        <p14:creationId xmlns:p14="http://schemas.microsoft.com/office/powerpoint/2010/main" val="387843411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9877" y="313240"/>
            <a:ext cx="2885818" cy="523220"/>
          </a:xfrm>
          <a:prstGeom prst="rect">
            <a:avLst/>
          </a:prstGeom>
          <a:noFill/>
        </p:spPr>
        <p:txBody>
          <a:bodyPr wrap="square" rtlCol="0">
            <a:spAutoFit/>
          </a:bodyPr>
          <a:lstStyle/>
          <a:p>
            <a:pPr algn="r"/>
            <a:r>
              <a:rPr lang="en-US" sz="1400" dirty="0" smtClean="0">
                <a:solidFill>
                  <a:srgbClr val="EE5859"/>
                </a:solidFill>
                <a:latin typeface="Arial" panose="020B0604020202020204" pitchFamily="34" charset="0"/>
                <a:cs typeface="Arial" panose="020B0604020202020204" pitchFamily="34" charset="0"/>
              </a:rPr>
              <a:t>Most common source of drinking water, by community</a:t>
            </a:r>
            <a:endParaRPr lang="en-US" sz="1400" dirty="0">
              <a:solidFill>
                <a:srgbClr val="EE5859"/>
              </a:solidFill>
              <a:latin typeface="Arial" panose="020B0604020202020204" pitchFamily="34" charset="0"/>
              <a:cs typeface="Arial" panose="020B0604020202020204" pitchFamily="34" charset="0"/>
            </a:endParaRPr>
          </a:p>
        </p:txBody>
      </p:sp>
      <p:pic>
        <p:nvPicPr>
          <p:cNvPr id="4" name="Content Placeholder 3" descr="Screen Clipping"/>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922650" y="356785"/>
            <a:ext cx="5461528" cy="6088263"/>
          </a:xfrm>
        </p:spPr>
      </p:pic>
    </p:spTree>
    <p:extLst>
      <p:ext uri="{BB962C8B-B14F-4D97-AF65-F5344CB8AC3E}">
        <p14:creationId xmlns:p14="http://schemas.microsoft.com/office/powerpoint/2010/main" val="4405928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93133" y="1160029"/>
            <a:ext cx="7845157" cy="338554"/>
          </a:xfrm>
          <a:prstGeom prst="rect">
            <a:avLst/>
          </a:prstGeom>
          <a:noFill/>
        </p:spPr>
        <p:txBody>
          <a:bodyPr wrap="square" rtlCol="0">
            <a:spAutoFit/>
          </a:bodyPr>
          <a:lstStyle/>
          <a:p>
            <a:r>
              <a:rPr lang="en-US" sz="1600" dirty="0" smtClean="0">
                <a:solidFill>
                  <a:schemeClr val="accent1"/>
                </a:solidFill>
                <a:latin typeface="Arial" panose="020B0604020202020204" pitchFamily="34" charset="0"/>
                <a:cs typeface="Arial" panose="020B0604020202020204" pitchFamily="34" charset="0"/>
              </a:rPr>
              <a:t>Issues with the main water network in </a:t>
            </a:r>
            <a:r>
              <a:rPr lang="en-US" sz="1600" dirty="0">
                <a:solidFill>
                  <a:schemeClr val="accent1"/>
                </a:solidFill>
                <a:latin typeface="Arial" panose="020B0604020202020204" pitchFamily="34" charset="0"/>
                <a:cs typeface="Arial" panose="020B0604020202020204" pitchFamily="34" charset="0"/>
              </a:rPr>
              <a:t>M</a:t>
            </a:r>
            <a:r>
              <a:rPr lang="en-US" sz="1600" dirty="0" smtClean="0">
                <a:solidFill>
                  <a:schemeClr val="accent1"/>
                </a:solidFill>
                <a:latin typeface="Arial" panose="020B0604020202020204" pitchFamily="34" charset="0"/>
                <a:cs typeface="Arial" panose="020B0604020202020204" pitchFamily="34" charset="0"/>
              </a:rPr>
              <a:t>enbij city by </a:t>
            </a:r>
            <a:r>
              <a:rPr lang="en-US" sz="1600" dirty="0" err="1" smtClean="0">
                <a:solidFill>
                  <a:schemeClr val="accent1"/>
                </a:solidFill>
                <a:latin typeface="Arial" panose="020B0604020202020204" pitchFamily="34" charset="0"/>
                <a:cs typeface="Arial" panose="020B0604020202020204" pitchFamily="34" charset="0"/>
              </a:rPr>
              <a:t>neighbourhood</a:t>
            </a:r>
            <a:endParaRPr lang="en-US" sz="1600" dirty="0">
              <a:solidFill>
                <a:schemeClr val="accent1"/>
              </a:solidFill>
              <a:latin typeface="Arial" panose="020B0604020202020204" pitchFamily="34" charset="0"/>
              <a:cs typeface="Arial" panose="020B0604020202020204" pitchFamily="34" charset="0"/>
            </a:endParaRPr>
          </a:p>
        </p:txBody>
      </p:sp>
      <p:pic>
        <p:nvPicPr>
          <p:cNvPr id="4" name="Content Placeholder 3" descr="Screen Clipping"/>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3133" y="1689154"/>
            <a:ext cx="8369332" cy="3863135"/>
          </a:xfrm>
        </p:spPr>
      </p:pic>
    </p:spTree>
    <p:extLst>
      <p:ext uri="{BB962C8B-B14F-4D97-AF65-F5344CB8AC3E}">
        <p14:creationId xmlns:p14="http://schemas.microsoft.com/office/powerpoint/2010/main" val="133804690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idx="1"/>
          </p:nvPr>
        </p:nvSpPr>
        <p:spPr>
          <a:xfrm>
            <a:off x="429220" y="1060565"/>
            <a:ext cx="7886700" cy="1682636"/>
          </a:xfrm>
        </p:spPr>
        <p:txBody>
          <a:bodyPr>
            <a:normAutofit/>
          </a:bodyPr>
          <a:lstStyle/>
          <a:p>
            <a:pPr>
              <a:lnSpc>
                <a:spcPct val="110000"/>
              </a:lnSpc>
              <a:spcBef>
                <a:spcPts val="0"/>
              </a:spcBef>
              <a:spcAft>
                <a:spcPts val="1200"/>
              </a:spcAft>
            </a:pPr>
            <a:r>
              <a:rPr lang="en-US" sz="1800" dirty="0" smtClean="0">
                <a:solidFill>
                  <a:srgbClr val="57575A"/>
                </a:solidFill>
              </a:rPr>
              <a:t>KIs </a:t>
            </a:r>
            <a:r>
              <a:rPr lang="en-US" sz="1800" dirty="0">
                <a:solidFill>
                  <a:srgbClr val="57575A"/>
                </a:solidFill>
              </a:rPr>
              <a:t>in over 90% of communities reported a lack of garbage collection services and sewage network, presenting significant risks to public health (especially as temperatures rise).</a:t>
            </a:r>
          </a:p>
          <a:p>
            <a:pPr>
              <a:lnSpc>
                <a:spcPct val="110000"/>
              </a:lnSpc>
              <a:spcBef>
                <a:spcPts val="0"/>
              </a:spcBef>
              <a:spcAft>
                <a:spcPts val="1200"/>
              </a:spcAft>
            </a:pPr>
            <a:r>
              <a:rPr lang="en-US" sz="1800" dirty="0" smtClean="0">
                <a:solidFill>
                  <a:srgbClr val="57575A"/>
                </a:solidFill>
              </a:rPr>
              <a:t>In </a:t>
            </a:r>
            <a:r>
              <a:rPr lang="en-US" sz="1800" dirty="0">
                <a:solidFill>
                  <a:srgbClr val="57575A"/>
                </a:solidFill>
              </a:rPr>
              <a:t>informal sites, open defecation is a common alternative to latrine use</a:t>
            </a:r>
            <a:r>
              <a:rPr lang="en-US" sz="1800" dirty="0" smtClean="0">
                <a:solidFill>
                  <a:srgbClr val="57575A"/>
                </a:solidFill>
              </a:rPr>
              <a:t>.</a:t>
            </a:r>
            <a:endParaRPr lang="en-US" sz="1800" dirty="0">
              <a:solidFill>
                <a:srgbClr val="57575A"/>
              </a:solidFill>
            </a:endParaRPr>
          </a:p>
        </p:txBody>
      </p:sp>
      <p:sp>
        <p:nvSpPr>
          <p:cNvPr id="6" name="Title 5"/>
          <p:cNvSpPr>
            <a:spLocks noGrp="1"/>
          </p:cNvSpPr>
          <p:nvPr>
            <p:ph type="title"/>
          </p:nvPr>
        </p:nvSpPr>
        <p:spPr>
          <a:xfrm>
            <a:off x="429220" y="0"/>
            <a:ext cx="7886700" cy="1325563"/>
          </a:xfrm>
        </p:spPr>
        <p:txBody>
          <a:bodyPr>
            <a:normAutofit/>
          </a:bodyPr>
          <a:lstStyle/>
          <a:p>
            <a:r>
              <a:rPr lang="en-US" sz="2400" dirty="0" smtClean="0">
                <a:latin typeface="Arial" panose="020B0604020202020204" pitchFamily="34" charset="0"/>
                <a:cs typeface="Arial" panose="020B0604020202020204" pitchFamily="34" charset="0"/>
              </a:rPr>
              <a:t>Sanitation</a:t>
            </a:r>
            <a:endParaRPr lang="en-GB" sz="2800" dirty="0">
              <a:latin typeface="Arial" panose="020B0604020202020204" pitchFamily="34" charset="0"/>
              <a:cs typeface="Arial" panose="020B0604020202020204" pitchFamily="34" charset="0"/>
            </a:endParaRPr>
          </a:p>
        </p:txBody>
      </p:sp>
      <p:pic>
        <p:nvPicPr>
          <p:cNvPr id="2" name="Picture 1"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9108" y="3034788"/>
            <a:ext cx="7716812" cy="1454477"/>
          </a:xfrm>
          <a:prstGeom prst="rect">
            <a:avLst/>
          </a:prstGeom>
        </p:spPr>
      </p:pic>
    </p:spTree>
    <p:extLst>
      <p:ext uri="{BB962C8B-B14F-4D97-AF65-F5344CB8AC3E}">
        <p14:creationId xmlns:p14="http://schemas.microsoft.com/office/powerpoint/2010/main" val="75038198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p:cNvGraphicFramePr/>
          <p:nvPr>
            <p:extLst>
              <p:ext uri="{D42A27DB-BD31-4B8C-83A1-F6EECF244321}">
                <p14:modId xmlns:p14="http://schemas.microsoft.com/office/powerpoint/2010/main" val="685842974"/>
              </p:ext>
            </p:extLst>
          </p:nvPr>
        </p:nvGraphicFramePr>
        <p:xfrm>
          <a:off x="371475" y="1958556"/>
          <a:ext cx="7887161" cy="4766094"/>
        </p:xfrm>
        <a:graphic>
          <a:graphicData uri="http://schemas.openxmlformats.org/drawingml/2006/chart">
            <c:chart xmlns:c="http://schemas.openxmlformats.org/drawingml/2006/chart" xmlns:r="http://schemas.openxmlformats.org/officeDocument/2006/relationships" r:id="rId2"/>
          </a:graphicData>
        </a:graphic>
      </p:graphicFrame>
      <p:sp>
        <p:nvSpPr>
          <p:cNvPr id="5" name="Title 1"/>
          <p:cNvSpPr>
            <a:spLocks noGrp="1"/>
          </p:cNvSpPr>
          <p:nvPr>
            <p:ph type="title"/>
          </p:nvPr>
        </p:nvSpPr>
        <p:spPr>
          <a:xfrm>
            <a:off x="408731" y="365125"/>
            <a:ext cx="7886700" cy="1325563"/>
          </a:xfrm>
        </p:spPr>
        <p:txBody>
          <a:bodyPr/>
          <a:lstStyle/>
          <a:p>
            <a:r>
              <a:rPr lang="en-US" b="1" dirty="0" smtClean="0">
                <a:latin typeface="Arial" panose="020B0604020202020204" pitchFamily="34" charset="0"/>
                <a:cs typeface="Arial" panose="020B0604020202020204" pitchFamily="34" charset="0"/>
              </a:rPr>
              <a:t>WASH</a:t>
            </a:r>
            <a:endParaRPr lang="en-US" b="1" dirty="0">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2EEA8F91-695D-1148-9B10-1F4ED19480FD}"/>
              </a:ext>
            </a:extLst>
          </p:cNvPr>
          <p:cNvSpPr txBox="1"/>
          <p:nvPr/>
        </p:nvSpPr>
        <p:spPr>
          <a:xfrm>
            <a:off x="371475" y="1424512"/>
            <a:ext cx="7660759" cy="400110"/>
          </a:xfrm>
          <a:prstGeom prst="rect">
            <a:avLst/>
          </a:prstGeom>
          <a:noFill/>
        </p:spPr>
        <p:txBody>
          <a:bodyPr wrap="square" rtlCol="0">
            <a:spAutoFit/>
          </a:bodyPr>
          <a:lstStyle/>
          <a:p>
            <a:r>
              <a:rPr lang="en-US" sz="2000" dirty="0">
                <a:solidFill>
                  <a:schemeClr val="tx2"/>
                </a:solidFill>
                <a:latin typeface="Arial Narrow" panose="020B0606020202030204" pitchFamily="34" charset="0"/>
                <a:cs typeface="Arial" panose="020B0604020202020204" pitchFamily="34" charset="0"/>
              </a:rPr>
              <a:t>Average </a:t>
            </a:r>
            <a:r>
              <a:rPr lang="en-US" sz="2000" dirty="0" smtClean="0">
                <a:solidFill>
                  <a:schemeClr val="tx2"/>
                </a:solidFill>
                <a:latin typeface="Arial Narrow" panose="020B0606020202030204" pitchFamily="34" charset="0"/>
                <a:cs typeface="Arial" panose="020B0604020202020204" pitchFamily="34" charset="0"/>
              </a:rPr>
              <a:t>number of people reached </a:t>
            </a:r>
            <a:r>
              <a:rPr lang="en-US" sz="2000" dirty="0">
                <a:solidFill>
                  <a:schemeClr val="tx2"/>
                </a:solidFill>
                <a:latin typeface="Arial Narrow" panose="020B0606020202030204" pitchFamily="34" charset="0"/>
                <a:cs typeface="Arial" panose="020B0604020202020204" pitchFamily="34" charset="0"/>
              </a:rPr>
              <a:t>over 3 months: </a:t>
            </a:r>
            <a:r>
              <a:rPr lang="en-US" sz="2000" dirty="0" smtClean="0">
                <a:solidFill>
                  <a:schemeClr val="tx2"/>
                </a:solidFill>
                <a:latin typeface="Arial Narrow" panose="020B0606020202030204" pitchFamily="34" charset="0"/>
                <a:cs typeface="Arial" panose="020B0604020202020204" pitchFamily="34" charset="0"/>
              </a:rPr>
              <a:t>10,000</a:t>
            </a:r>
            <a:endParaRPr lang="en-US" sz="2000" dirty="0">
              <a:solidFill>
                <a:schemeClr val="tx2"/>
              </a:solidFill>
              <a:latin typeface="Arial Narrow" panose="020B0606020202030204" pitchFamily="34" charset="0"/>
              <a:cs typeface="Arial" panose="020B0604020202020204" pitchFamily="34" charset="0"/>
            </a:endParaRPr>
          </a:p>
        </p:txBody>
      </p:sp>
      <p:sp>
        <p:nvSpPr>
          <p:cNvPr id="7" name="TextBox 6"/>
          <p:cNvSpPr txBox="1"/>
          <p:nvPr/>
        </p:nvSpPr>
        <p:spPr>
          <a:xfrm>
            <a:off x="5553647" y="2411521"/>
            <a:ext cx="2089355" cy="338554"/>
          </a:xfrm>
          <a:prstGeom prst="rect">
            <a:avLst/>
          </a:prstGeom>
          <a:noFill/>
        </p:spPr>
        <p:txBody>
          <a:bodyPr wrap="none" rtlCol="0">
            <a:spAutoFit/>
          </a:bodyPr>
          <a:lstStyle/>
          <a:p>
            <a:r>
              <a:rPr lang="en-US" sz="1600" b="1" dirty="0">
                <a:solidFill>
                  <a:schemeClr val="tx2"/>
                </a:solidFill>
                <a:latin typeface="Arial Narrow" pitchFamily="34" charset="0"/>
              </a:rPr>
              <a:t>Average reach </a:t>
            </a:r>
            <a:r>
              <a:rPr lang="en-US" sz="1600" b="1" dirty="0" smtClean="0">
                <a:solidFill>
                  <a:schemeClr val="tx2"/>
                </a:solidFill>
                <a:latin typeface="Arial Narrow" pitchFamily="34" charset="0"/>
              </a:rPr>
              <a:t>per area:</a:t>
            </a:r>
            <a:endParaRPr lang="en-US" sz="1600" b="1" dirty="0">
              <a:solidFill>
                <a:schemeClr val="tx2"/>
              </a:solidFill>
              <a:latin typeface="Arial Narrow" pitchFamily="34" charset="0"/>
            </a:endParaRPr>
          </a:p>
        </p:txBody>
      </p:sp>
    </p:spTree>
    <p:extLst>
      <p:ext uri="{BB962C8B-B14F-4D97-AF65-F5344CB8AC3E}">
        <p14:creationId xmlns:p14="http://schemas.microsoft.com/office/powerpoint/2010/main" val="66935827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2465" y="382512"/>
            <a:ext cx="7886700" cy="399923"/>
          </a:xfrm>
        </p:spPr>
        <p:txBody>
          <a:bodyPr>
            <a:normAutofit fontScale="90000"/>
          </a:bodyPr>
          <a:lstStyle/>
          <a:p>
            <a:r>
              <a:rPr lang="en-US" sz="2400" dirty="0">
                <a:latin typeface="Helvetica" pitchFamily="2" charset="0"/>
              </a:rPr>
              <a:t>WASH</a:t>
            </a:r>
          </a:p>
        </p:txBody>
      </p:sp>
      <p:sp>
        <p:nvSpPr>
          <p:cNvPr id="4" name="TextBox 3">
            <a:extLst>
              <a:ext uri="{FF2B5EF4-FFF2-40B4-BE49-F238E27FC236}">
                <a16:creationId xmlns:a16="http://schemas.microsoft.com/office/drawing/2014/main" id="{99D08FCB-F31D-6F4F-8809-E3E6C9F28EDD}"/>
              </a:ext>
            </a:extLst>
          </p:cNvPr>
          <p:cNvSpPr txBox="1"/>
          <p:nvPr/>
        </p:nvSpPr>
        <p:spPr>
          <a:xfrm>
            <a:off x="1064302" y="6340839"/>
            <a:ext cx="184731" cy="369332"/>
          </a:xfrm>
          <a:prstGeom prst="rect">
            <a:avLst/>
          </a:prstGeom>
          <a:noFill/>
        </p:spPr>
        <p:txBody>
          <a:bodyPr wrap="none" rtlCol="0">
            <a:spAutoFit/>
          </a:bodyPr>
          <a:lstStyle/>
          <a:p>
            <a:endParaRPr lang="en-US"/>
          </a:p>
        </p:txBody>
      </p:sp>
      <p:graphicFrame>
        <p:nvGraphicFramePr>
          <p:cNvPr id="6" name="Table 5">
            <a:extLst>
              <a:ext uri="{FF2B5EF4-FFF2-40B4-BE49-F238E27FC236}">
                <a16:creationId xmlns:a16="http://schemas.microsoft.com/office/drawing/2014/main" id="{A244C4D8-365B-784E-9E54-F9D29A92EEF5}"/>
              </a:ext>
            </a:extLst>
          </p:cNvPr>
          <p:cNvGraphicFramePr>
            <a:graphicFrameLocks noGrp="1"/>
          </p:cNvGraphicFramePr>
          <p:nvPr>
            <p:extLst>
              <p:ext uri="{D42A27DB-BD31-4B8C-83A1-F6EECF244321}">
                <p14:modId xmlns:p14="http://schemas.microsoft.com/office/powerpoint/2010/main" val="2728083847"/>
              </p:ext>
            </p:extLst>
          </p:nvPr>
        </p:nvGraphicFramePr>
        <p:xfrm>
          <a:off x="322465" y="904260"/>
          <a:ext cx="7976146" cy="3856401"/>
        </p:xfrm>
        <a:graphic>
          <a:graphicData uri="http://schemas.openxmlformats.org/drawingml/2006/table">
            <a:tbl>
              <a:tblPr firstRow="1" bandRow="1">
                <a:tableStyleId>{5C22544A-7EE6-4342-B048-85BDC9FD1C3A}</a:tableStyleId>
              </a:tblPr>
              <a:tblGrid>
                <a:gridCol w="1180423">
                  <a:extLst>
                    <a:ext uri="{9D8B030D-6E8A-4147-A177-3AD203B41FA5}">
                      <a16:colId xmlns:a16="http://schemas.microsoft.com/office/drawing/2014/main" val="4187356826"/>
                    </a:ext>
                  </a:extLst>
                </a:gridCol>
                <a:gridCol w="1101416">
                  <a:extLst>
                    <a:ext uri="{9D8B030D-6E8A-4147-A177-3AD203B41FA5}">
                      <a16:colId xmlns:a16="http://schemas.microsoft.com/office/drawing/2014/main" val="4172425106"/>
                    </a:ext>
                  </a:extLst>
                </a:gridCol>
                <a:gridCol w="1952457">
                  <a:extLst>
                    <a:ext uri="{9D8B030D-6E8A-4147-A177-3AD203B41FA5}">
                      <a16:colId xmlns:a16="http://schemas.microsoft.com/office/drawing/2014/main" val="633232271"/>
                    </a:ext>
                  </a:extLst>
                </a:gridCol>
                <a:gridCol w="1604195">
                  <a:extLst>
                    <a:ext uri="{9D8B030D-6E8A-4147-A177-3AD203B41FA5}">
                      <a16:colId xmlns:a16="http://schemas.microsoft.com/office/drawing/2014/main" val="2302824874"/>
                    </a:ext>
                  </a:extLst>
                </a:gridCol>
                <a:gridCol w="1034322">
                  <a:extLst>
                    <a:ext uri="{9D8B030D-6E8A-4147-A177-3AD203B41FA5}">
                      <a16:colId xmlns:a16="http://schemas.microsoft.com/office/drawing/2014/main" val="3253706525"/>
                    </a:ext>
                  </a:extLst>
                </a:gridCol>
                <a:gridCol w="1103333">
                  <a:extLst>
                    <a:ext uri="{9D8B030D-6E8A-4147-A177-3AD203B41FA5}">
                      <a16:colId xmlns:a16="http://schemas.microsoft.com/office/drawing/2014/main" val="22167248"/>
                    </a:ext>
                  </a:extLst>
                </a:gridCol>
              </a:tblGrid>
              <a:tr h="686481">
                <a:tc>
                  <a:txBody>
                    <a:bodyPr/>
                    <a:lstStyle/>
                    <a:p>
                      <a:endParaRPr lang="en-US" dirty="0">
                        <a:latin typeface="Arial Narrow" panose="020B0606020202030204" pitchFamily="34" charset="0"/>
                      </a:endParaRPr>
                    </a:p>
                  </a:txBody>
                  <a:tcPr/>
                </a:tc>
                <a:tc>
                  <a:txBody>
                    <a:bodyPr/>
                    <a:lstStyle/>
                    <a:p>
                      <a:r>
                        <a:rPr lang="en-US" dirty="0" err="1">
                          <a:latin typeface="Arial Narrow" panose="020B0606020202030204" pitchFamily="34" charset="0"/>
                        </a:rPr>
                        <a:t>Menbij</a:t>
                      </a:r>
                      <a:r>
                        <a:rPr lang="en-US" dirty="0">
                          <a:latin typeface="Arial Narrow" panose="020B0606020202030204" pitchFamily="34" charset="0"/>
                        </a:rPr>
                        <a:t> Camps</a:t>
                      </a:r>
                    </a:p>
                  </a:txBody>
                  <a:tcPr/>
                </a:tc>
                <a:tc>
                  <a:txBody>
                    <a:bodyPr/>
                    <a:lstStyle/>
                    <a:p>
                      <a:r>
                        <a:rPr lang="en-US" dirty="0" err="1">
                          <a:latin typeface="Arial Narrow" panose="020B0606020202030204" pitchFamily="34" charset="0"/>
                        </a:rPr>
                        <a:t>Menbij</a:t>
                      </a:r>
                      <a:r>
                        <a:rPr lang="en-US" dirty="0">
                          <a:latin typeface="Arial Narrow" panose="020B0606020202030204" pitchFamily="34" charset="0"/>
                        </a:rPr>
                        <a:t> City</a:t>
                      </a:r>
                    </a:p>
                  </a:txBody>
                  <a:tcPr/>
                </a:tc>
                <a:tc>
                  <a:txBody>
                    <a:bodyPr/>
                    <a:lstStyle/>
                    <a:p>
                      <a:r>
                        <a:rPr lang="en-US" dirty="0" err="1">
                          <a:latin typeface="Arial Narrow" panose="020B0606020202030204" pitchFamily="34" charset="0"/>
                        </a:rPr>
                        <a:t>Menbij</a:t>
                      </a:r>
                      <a:r>
                        <a:rPr lang="en-US" dirty="0">
                          <a:latin typeface="Arial Narrow" panose="020B0606020202030204" pitchFamily="34" charset="0"/>
                        </a:rPr>
                        <a:t> SD (rural)</a:t>
                      </a:r>
                    </a:p>
                  </a:txBody>
                  <a:tcPr/>
                </a:tc>
                <a:tc>
                  <a:txBody>
                    <a:bodyPr/>
                    <a:lstStyle/>
                    <a:p>
                      <a:r>
                        <a:rPr lang="en-US" dirty="0">
                          <a:latin typeface="Arial Narrow" panose="020B0606020202030204" pitchFamily="34" charset="0"/>
                        </a:rPr>
                        <a:t>Abu </a:t>
                      </a:r>
                      <a:r>
                        <a:rPr lang="en-US" dirty="0" err="1">
                          <a:latin typeface="Arial Narrow" panose="020B0606020202030204" pitchFamily="34" charset="0"/>
                        </a:rPr>
                        <a:t>Qalqal</a:t>
                      </a:r>
                      <a:endParaRPr lang="en-US" dirty="0">
                        <a:latin typeface="Arial Narrow" panose="020B0606020202030204" pitchFamily="34" charset="0"/>
                      </a:endParaRPr>
                    </a:p>
                  </a:txBody>
                  <a:tcPr/>
                </a:tc>
                <a:tc>
                  <a:txBody>
                    <a:bodyPr/>
                    <a:lstStyle/>
                    <a:p>
                      <a:r>
                        <a:rPr lang="en-US" dirty="0">
                          <a:latin typeface="Arial Narrow" panose="020B0606020202030204" pitchFamily="34" charset="0"/>
                        </a:rPr>
                        <a:t>Al </a:t>
                      </a:r>
                      <a:r>
                        <a:rPr lang="en-US" dirty="0" err="1">
                          <a:latin typeface="Arial Narrow" panose="020B0606020202030204" pitchFamily="34" charset="0"/>
                        </a:rPr>
                        <a:t>Khafsa</a:t>
                      </a:r>
                      <a:endParaRPr lang="en-US" dirty="0">
                        <a:latin typeface="Arial Narrow" panose="020B0606020202030204" pitchFamily="34" charset="0"/>
                      </a:endParaRPr>
                    </a:p>
                  </a:txBody>
                  <a:tcPr/>
                </a:tc>
                <a:extLst>
                  <a:ext uri="{0D108BD9-81ED-4DB2-BD59-A6C34878D82A}">
                    <a16:rowId xmlns:a16="http://schemas.microsoft.com/office/drawing/2014/main" val="3176833688"/>
                  </a:ext>
                </a:extLst>
              </a:tr>
              <a:tr h="593377">
                <a:tc>
                  <a:txBody>
                    <a:bodyPr/>
                    <a:lstStyle/>
                    <a:p>
                      <a:r>
                        <a:rPr lang="en-US" sz="1400" dirty="0">
                          <a:solidFill>
                            <a:schemeClr val="accent2"/>
                          </a:solidFill>
                          <a:latin typeface="Arial Narrow" panose="020B0606020202030204" pitchFamily="34" charset="0"/>
                        </a:rPr>
                        <a:t>Response</a:t>
                      </a:r>
                    </a:p>
                  </a:txBody>
                  <a:tcPr/>
                </a:tc>
                <a:tc>
                  <a:txBody>
                    <a:bodyPr/>
                    <a:lstStyle/>
                    <a:p>
                      <a:r>
                        <a:rPr lang="en-US" sz="1400" dirty="0">
                          <a:solidFill>
                            <a:schemeClr val="accent2"/>
                          </a:solidFill>
                          <a:latin typeface="Arial Narrow" panose="020B0606020202030204" pitchFamily="34" charset="0"/>
                        </a:rPr>
                        <a:t>Comprehensive across both camps</a:t>
                      </a:r>
                    </a:p>
                  </a:txBody>
                  <a:tcPr/>
                </a:tc>
                <a:tc>
                  <a:txBody>
                    <a:bodyPr/>
                    <a:lstStyle/>
                    <a:p>
                      <a:r>
                        <a:rPr lang="en-US" sz="1400" dirty="0">
                          <a:solidFill>
                            <a:schemeClr val="accent2"/>
                          </a:solidFill>
                          <a:latin typeface="Arial Narrow" panose="020B0606020202030204" pitchFamily="34" charset="0"/>
                        </a:rPr>
                        <a:t>Water station + network rehab, water safety activities</a:t>
                      </a:r>
                    </a:p>
                    <a:p>
                      <a:endParaRPr lang="en-US" sz="1400" dirty="0">
                        <a:solidFill>
                          <a:schemeClr val="accent2"/>
                        </a:solidFill>
                        <a:latin typeface="Arial Narrow" panose="020B0606020202030204" pitchFamily="34" charset="0"/>
                      </a:endParaRPr>
                    </a:p>
                    <a:p>
                      <a:r>
                        <a:rPr lang="en-US" sz="1400" dirty="0">
                          <a:solidFill>
                            <a:schemeClr val="accent2"/>
                          </a:solidFill>
                          <a:latin typeface="Arial Narrow" panose="020B0606020202030204" pitchFamily="34" charset="0"/>
                        </a:rPr>
                        <a:t>UN convoy: limited dignity kit distributions, family hygiene kits (267?), diapers (210), female sanitary napkins (5,942)</a:t>
                      </a:r>
                    </a:p>
                  </a:txBody>
                  <a:tcPr/>
                </a:tc>
                <a:tc>
                  <a:txBody>
                    <a:bodyPr/>
                    <a:lstStyle/>
                    <a:p>
                      <a:r>
                        <a:rPr lang="en-US" sz="1400" dirty="0">
                          <a:solidFill>
                            <a:schemeClr val="accent2"/>
                          </a:solidFill>
                          <a:latin typeface="Arial Narrow" panose="020B0606020202030204" pitchFamily="34" charset="0"/>
                        </a:rPr>
                        <a:t>HK to informal settlements/ water station + network rehab, water safety</a:t>
                      </a:r>
                    </a:p>
                  </a:txBody>
                  <a:tcPr/>
                </a:tc>
                <a:tc>
                  <a:txBody>
                    <a:bodyPr/>
                    <a:lstStyle/>
                    <a:p>
                      <a:r>
                        <a:rPr lang="en-US" sz="1400" dirty="0">
                          <a:solidFill>
                            <a:schemeClr val="accent2"/>
                          </a:solidFill>
                          <a:latin typeface="Arial Narrow" panose="020B0606020202030204" pitchFamily="34" charset="0"/>
                        </a:rPr>
                        <a:t>No response reported</a:t>
                      </a:r>
                    </a:p>
                  </a:txBody>
                  <a:tcPr/>
                </a:tc>
                <a:tc>
                  <a:txBody>
                    <a:bodyPr/>
                    <a:lstStyle/>
                    <a:p>
                      <a:r>
                        <a:rPr lang="en-US" sz="1400" dirty="0">
                          <a:solidFill>
                            <a:schemeClr val="accent2"/>
                          </a:solidFill>
                          <a:latin typeface="Arial Narrow" panose="020B0606020202030204" pitchFamily="34" charset="0"/>
                        </a:rPr>
                        <a:t>No response reported</a:t>
                      </a:r>
                    </a:p>
                  </a:txBody>
                  <a:tcPr/>
                </a:tc>
                <a:extLst>
                  <a:ext uri="{0D108BD9-81ED-4DB2-BD59-A6C34878D82A}">
                    <a16:rowId xmlns:a16="http://schemas.microsoft.com/office/drawing/2014/main" val="3424745647"/>
                  </a:ext>
                </a:extLst>
              </a:tr>
              <a:tr h="1024186">
                <a:tc>
                  <a:txBody>
                    <a:bodyPr/>
                    <a:lstStyle/>
                    <a:p>
                      <a:r>
                        <a:rPr lang="en-US" sz="1400" dirty="0">
                          <a:solidFill>
                            <a:schemeClr val="accent2"/>
                          </a:solidFill>
                          <a:latin typeface="Arial Narrow" panose="020B0606020202030204" pitchFamily="34" charset="0"/>
                        </a:rPr>
                        <a:t>Key Issues/ Gaps</a:t>
                      </a:r>
                    </a:p>
                  </a:txBody>
                  <a:tcPr/>
                </a:tc>
                <a:tc>
                  <a:txBody>
                    <a:bodyPr/>
                    <a:lstStyle/>
                    <a:p>
                      <a:r>
                        <a:rPr lang="en-US" sz="1400" dirty="0">
                          <a:solidFill>
                            <a:schemeClr val="accent2"/>
                          </a:solidFill>
                          <a:latin typeface="Arial Narrow" panose="020B0606020202030204" pitchFamily="34" charset="0"/>
                        </a:rPr>
                        <a:t>Latrine cleanliness in New Camp</a:t>
                      </a:r>
                    </a:p>
                  </a:txBody>
                  <a:tcPr/>
                </a:tc>
                <a:tc>
                  <a:txBody>
                    <a:bodyPr/>
                    <a:lstStyle/>
                    <a:p>
                      <a:r>
                        <a:rPr lang="en-US" sz="1400" dirty="0">
                          <a:solidFill>
                            <a:schemeClr val="accent2"/>
                          </a:solidFill>
                          <a:latin typeface="Arial Narrow" panose="020B0606020202030204" pitchFamily="34" charset="0"/>
                        </a:rPr>
                        <a:t>Increase access to mains water network (east, SE and west neighborhoods), particularly as other sources too costly</a:t>
                      </a:r>
                    </a:p>
                  </a:txBody>
                  <a:tcPr/>
                </a:tc>
                <a:tc>
                  <a:txBody>
                    <a:bodyPr/>
                    <a:lstStyle/>
                    <a:p>
                      <a:r>
                        <a:rPr lang="en-US" sz="1400" dirty="0">
                          <a:solidFill>
                            <a:schemeClr val="accent2"/>
                          </a:solidFill>
                          <a:latin typeface="Arial Narrow" panose="020B0606020202030204" pitchFamily="34" charset="0"/>
                        </a:rPr>
                        <a:t>Increase  access to latrines/ increase waste management, variable access to water</a:t>
                      </a:r>
                    </a:p>
                  </a:txBody>
                  <a:tcPr/>
                </a:tc>
                <a:tc>
                  <a:txBody>
                    <a:bodyPr/>
                    <a:lstStyle/>
                    <a:p>
                      <a:r>
                        <a:rPr lang="en-US" sz="1400" dirty="0">
                          <a:solidFill>
                            <a:schemeClr val="accent2"/>
                          </a:solidFill>
                          <a:latin typeface="Arial Narrow" panose="020B0606020202030204" pitchFamily="34" charset="0"/>
                        </a:rPr>
                        <a:t>?</a:t>
                      </a:r>
                    </a:p>
                  </a:txBody>
                  <a:tcPr/>
                </a:tc>
                <a:tc>
                  <a:txBody>
                    <a:bodyPr/>
                    <a:lstStyle/>
                    <a:p>
                      <a:r>
                        <a:rPr lang="en-US" sz="1400" dirty="0">
                          <a:solidFill>
                            <a:schemeClr val="accent2"/>
                          </a:solidFill>
                          <a:latin typeface="Arial Narrow" panose="020B0606020202030204" pitchFamily="34" charset="0"/>
                        </a:rPr>
                        <a:t>?</a:t>
                      </a:r>
                    </a:p>
                  </a:txBody>
                  <a:tcPr/>
                </a:tc>
                <a:extLst>
                  <a:ext uri="{0D108BD9-81ED-4DB2-BD59-A6C34878D82A}">
                    <a16:rowId xmlns:a16="http://schemas.microsoft.com/office/drawing/2014/main" val="4168554116"/>
                  </a:ext>
                </a:extLst>
              </a:tr>
            </a:tbl>
          </a:graphicData>
        </a:graphic>
      </p:graphicFrame>
      <p:sp>
        <p:nvSpPr>
          <p:cNvPr id="7" name="TextBox 6">
            <a:extLst>
              <a:ext uri="{FF2B5EF4-FFF2-40B4-BE49-F238E27FC236}">
                <a16:creationId xmlns:a16="http://schemas.microsoft.com/office/drawing/2014/main" id="{4DDFA4E6-0B09-CA4C-87E0-A6A244733C31}"/>
              </a:ext>
            </a:extLst>
          </p:cNvPr>
          <p:cNvSpPr txBox="1"/>
          <p:nvPr/>
        </p:nvSpPr>
        <p:spPr>
          <a:xfrm>
            <a:off x="581891" y="5078955"/>
            <a:ext cx="7462982" cy="1323439"/>
          </a:xfrm>
          <a:prstGeom prst="rect">
            <a:avLst/>
          </a:prstGeom>
          <a:noFill/>
          <a:ln>
            <a:solidFill>
              <a:schemeClr val="tx2"/>
            </a:solidFill>
          </a:ln>
        </p:spPr>
        <p:txBody>
          <a:bodyPr wrap="square" rtlCol="0">
            <a:spAutoFit/>
          </a:bodyPr>
          <a:lstStyle/>
          <a:p>
            <a:pPr marL="285750" indent="-285750">
              <a:buFont typeface="Arial" panose="020B0604020202020204" pitchFamily="34" charset="0"/>
              <a:buChar char="•"/>
            </a:pPr>
            <a:r>
              <a:rPr lang="en-US" sz="1600" dirty="0">
                <a:solidFill>
                  <a:schemeClr val="accent2"/>
                </a:solidFill>
                <a:latin typeface="Helvetica" pitchFamily="2" charset="0"/>
              </a:rPr>
              <a:t>What steps are being taken in terms of WASH infrastructure rehab in </a:t>
            </a:r>
            <a:r>
              <a:rPr lang="en-US" sz="1600" dirty="0" err="1">
                <a:solidFill>
                  <a:schemeClr val="accent2"/>
                </a:solidFill>
                <a:latin typeface="Helvetica" pitchFamily="2" charset="0"/>
              </a:rPr>
              <a:t>Menbij</a:t>
            </a:r>
            <a:r>
              <a:rPr lang="en-US" sz="1600" dirty="0">
                <a:solidFill>
                  <a:schemeClr val="accent2"/>
                </a:solidFill>
                <a:latin typeface="Helvetica" pitchFamily="2" charset="0"/>
              </a:rPr>
              <a:t> city (specifically east, SE and west neighborhoods)?</a:t>
            </a:r>
          </a:p>
          <a:p>
            <a:pPr marL="285750" indent="-285750">
              <a:buFont typeface="Arial" panose="020B0604020202020204" pitchFamily="34" charset="0"/>
              <a:buChar char="•"/>
            </a:pPr>
            <a:r>
              <a:rPr lang="en-US" sz="1600" dirty="0">
                <a:solidFill>
                  <a:schemeClr val="accent2"/>
                </a:solidFill>
                <a:latin typeface="Helvetica" pitchFamily="2" charset="0"/>
              </a:rPr>
              <a:t>High level of sanitation issues reported across all areas. What are appropriate interventions in </a:t>
            </a:r>
            <a:r>
              <a:rPr lang="en-US" sz="1600" dirty="0" err="1">
                <a:solidFill>
                  <a:schemeClr val="accent2"/>
                </a:solidFill>
                <a:latin typeface="Helvetica" pitchFamily="2" charset="0"/>
              </a:rPr>
              <a:t>Menbij</a:t>
            </a:r>
            <a:r>
              <a:rPr lang="en-US" sz="1600" dirty="0">
                <a:solidFill>
                  <a:schemeClr val="accent2"/>
                </a:solidFill>
                <a:latin typeface="Helvetica" pitchFamily="2" charset="0"/>
              </a:rPr>
              <a:t> city vs rural areas?</a:t>
            </a:r>
          </a:p>
          <a:p>
            <a:pPr marL="285750" indent="-285750">
              <a:buFont typeface="Arial" panose="020B0604020202020204" pitchFamily="34" charset="0"/>
              <a:buChar char="•"/>
            </a:pPr>
            <a:r>
              <a:rPr lang="en-US" sz="1600" dirty="0">
                <a:solidFill>
                  <a:schemeClr val="accent2"/>
                </a:solidFill>
                <a:latin typeface="Helvetica" pitchFamily="2" charset="0"/>
              </a:rPr>
              <a:t>What are barriers to support basic WASH services in informal settlements</a:t>
            </a:r>
            <a:r>
              <a:rPr lang="en-US" sz="1600" dirty="0" smtClean="0">
                <a:solidFill>
                  <a:schemeClr val="accent2"/>
                </a:solidFill>
                <a:latin typeface="Helvetica" pitchFamily="2" charset="0"/>
              </a:rPr>
              <a:t>?</a:t>
            </a:r>
            <a:endParaRPr lang="en-US" dirty="0">
              <a:solidFill>
                <a:schemeClr val="accent2"/>
              </a:solidFill>
            </a:endParaRPr>
          </a:p>
        </p:txBody>
      </p:sp>
    </p:spTree>
    <p:extLst>
      <p:ext uri="{BB962C8B-B14F-4D97-AF65-F5344CB8AC3E}">
        <p14:creationId xmlns:p14="http://schemas.microsoft.com/office/powerpoint/2010/main" val="179450590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90B11F-91CA-45E7-ADD1-5B602BF8DBE2}"/>
              </a:ext>
            </a:extLst>
          </p:cNvPr>
          <p:cNvSpPr>
            <a:spLocks noGrp="1"/>
          </p:cNvSpPr>
          <p:nvPr>
            <p:ph type="title"/>
          </p:nvPr>
        </p:nvSpPr>
        <p:spPr>
          <a:xfrm>
            <a:off x="273950" y="1689642"/>
            <a:ext cx="7905572" cy="3465162"/>
          </a:xfrm>
        </p:spPr>
        <p:txBody>
          <a:bodyPr anchor="ctr">
            <a:normAutofit/>
          </a:bodyPr>
          <a:lstStyle/>
          <a:p>
            <a:r>
              <a:rPr lang="en-US" sz="4200" dirty="0">
                <a:latin typeface="Humanitarian-Icons-v02" pitchFamily="2" charset="0"/>
              </a:rPr>
              <a:t> </a:t>
            </a:r>
            <a:r>
              <a:rPr lang="en-US" sz="4200" dirty="0">
                <a:latin typeface="Arial" panose="020B0604020202020204" pitchFamily="34" charset="0"/>
                <a:cs typeface="Arial" panose="020B0604020202020204" pitchFamily="34" charset="0"/>
              </a:rPr>
              <a:t>HEALTHCARE</a:t>
            </a:r>
            <a:endParaRPr lang="en-GB" sz="4200" b="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1584354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idx="1"/>
          </p:nvPr>
        </p:nvSpPr>
        <p:spPr>
          <a:xfrm>
            <a:off x="223120" y="820420"/>
            <a:ext cx="7886700" cy="2347653"/>
          </a:xfrm>
        </p:spPr>
        <p:txBody>
          <a:bodyPr>
            <a:normAutofit/>
          </a:bodyPr>
          <a:lstStyle/>
          <a:p>
            <a:pPr marL="0" indent="0">
              <a:lnSpc>
                <a:spcPct val="110000"/>
              </a:lnSpc>
              <a:spcBef>
                <a:spcPts val="0"/>
              </a:spcBef>
              <a:spcAft>
                <a:spcPts val="1200"/>
              </a:spcAft>
              <a:buNone/>
            </a:pPr>
            <a:r>
              <a:rPr lang="en-US" sz="1700" b="1" dirty="0">
                <a:solidFill>
                  <a:srgbClr val="57575A"/>
                </a:solidFill>
              </a:rPr>
              <a:t>Most health services were available in the district but affordability (high cost of services and transportation) and accessibility (long distance to access services) were primary barriers for many households, </a:t>
            </a:r>
            <a:r>
              <a:rPr lang="en-US" sz="1700" b="1" dirty="0" smtClean="0">
                <a:solidFill>
                  <a:srgbClr val="57575A"/>
                </a:solidFill>
              </a:rPr>
              <a:t>especially households </a:t>
            </a:r>
            <a:r>
              <a:rPr lang="en-US" sz="1700" b="1" dirty="0">
                <a:solidFill>
                  <a:srgbClr val="57575A"/>
                </a:solidFill>
              </a:rPr>
              <a:t>with low income. </a:t>
            </a:r>
          </a:p>
          <a:p>
            <a:pPr>
              <a:lnSpc>
                <a:spcPct val="110000"/>
              </a:lnSpc>
              <a:spcBef>
                <a:spcPts val="0"/>
              </a:spcBef>
              <a:spcAft>
                <a:spcPts val="1200"/>
              </a:spcAft>
            </a:pPr>
            <a:r>
              <a:rPr lang="en-US" sz="1700" dirty="0" smtClean="0">
                <a:solidFill>
                  <a:srgbClr val="57575A"/>
                </a:solidFill>
              </a:rPr>
              <a:t>Households </a:t>
            </a:r>
            <a:r>
              <a:rPr lang="en-US" sz="1700" dirty="0">
                <a:solidFill>
                  <a:srgbClr val="57575A"/>
                </a:solidFill>
              </a:rPr>
              <a:t>were usually able to access pharmacies, private clinics, primary care facilities, and private and public hospitals in </a:t>
            </a:r>
            <a:r>
              <a:rPr lang="en-US" sz="1700" dirty="0" err="1">
                <a:solidFill>
                  <a:srgbClr val="57575A"/>
                </a:solidFill>
              </a:rPr>
              <a:t>neighbouring</a:t>
            </a:r>
            <a:r>
              <a:rPr lang="en-US" sz="1700" dirty="0">
                <a:solidFill>
                  <a:srgbClr val="57575A"/>
                </a:solidFill>
              </a:rPr>
              <a:t> communities.</a:t>
            </a:r>
          </a:p>
          <a:p>
            <a:pPr>
              <a:lnSpc>
                <a:spcPct val="110000"/>
              </a:lnSpc>
              <a:spcBef>
                <a:spcPts val="0"/>
              </a:spcBef>
              <a:spcAft>
                <a:spcPts val="1200"/>
              </a:spcAft>
            </a:pPr>
            <a:r>
              <a:rPr lang="en-US" sz="1700" dirty="0" smtClean="0">
                <a:solidFill>
                  <a:srgbClr val="585859"/>
                </a:solidFill>
              </a:rPr>
              <a:t>Menbij </a:t>
            </a:r>
            <a:r>
              <a:rPr lang="en-US" sz="1700" dirty="0">
                <a:solidFill>
                  <a:srgbClr val="585859"/>
                </a:solidFill>
              </a:rPr>
              <a:t>city was notably reported as the most common place for people to access healthcare</a:t>
            </a:r>
          </a:p>
        </p:txBody>
      </p:sp>
      <p:sp>
        <p:nvSpPr>
          <p:cNvPr id="6" name="Title 5"/>
          <p:cNvSpPr>
            <a:spLocks noGrp="1"/>
          </p:cNvSpPr>
          <p:nvPr>
            <p:ph type="title"/>
          </p:nvPr>
        </p:nvSpPr>
        <p:spPr>
          <a:xfrm>
            <a:off x="223120" y="304800"/>
            <a:ext cx="7886700" cy="515619"/>
          </a:xfrm>
        </p:spPr>
        <p:txBody>
          <a:bodyPr>
            <a:normAutofit/>
          </a:bodyPr>
          <a:lstStyle/>
          <a:p>
            <a:r>
              <a:rPr lang="en-US" sz="2400" dirty="0" smtClean="0">
                <a:latin typeface="Arial" panose="020B0604020202020204" pitchFamily="34" charset="0"/>
                <a:cs typeface="Arial" panose="020B0604020202020204" pitchFamily="34" charset="0"/>
              </a:rPr>
              <a:t>Healthcare</a:t>
            </a:r>
            <a:endParaRPr lang="en-GB" sz="2800" dirty="0">
              <a:latin typeface="Arial" panose="020B0604020202020204" pitchFamily="34" charset="0"/>
              <a:cs typeface="Arial" panose="020B0604020202020204" pitchFamily="34" charset="0"/>
            </a:endParaRPr>
          </a:p>
        </p:txBody>
      </p:sp>
      <p:pic>
        <p:nvPicPr>
          <p:cNvPr id="5" name="Picture 4"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3120" y="3458669"/>
            <a:ext cx="8092800" cy="1513399"/>
          </a:xfrm>
          <a:prstGeom prst="rect">
            <a:avLst/>
          </a:prstGeom>
        </p:spPr>
      </p:pic>
    </p:spTree>
    <p:extLst>
      <p:ext uri="{BB962C8B-B14F-4D97-AF65-F5344CB8AC3E}">
        <p14:creationId xmlns:p14="http://schemas.microsoft.com/office/powerpoint/2010/main" val="244504819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46821" y="313240"/>
            <a:ext cx="2885818" cy="523220"/>
          </a:xfrm>
          <a:prstGeom prst="rect">
            <a:avLst/>
          </a:prstGeom>
          <a:noFill/>
        </p:spPr>
        <p:txBody>
          <a:bodyPr wrap="square" rtlCol="0">
            <a:spAutoFit/>
          </a:bodyPr>
          <a:lstStyle/>
          <a:p>
            <a:pPr algn="r"/>
            <a:r>
              <a:rPr lang="en-US" sz="1400" dirty="0" smtClean="0">
                <a:solidFill>
                  <a:srgbClr val="EE5859"/>
                </a:solidFill>
                <a:latin typeface="Arial" panose="020B0604020202020204" pitchFamily="34" charset="0"/>
                <a:cs typeface="Arial" panose="020B0604020202020204" pitchFamily="34" charset="0"/>
              </a:rPr>
              <a:t>Locations where households access healthcare</a:t>
            </a:r>
            <a:endParaRPr lang="en-US" sz="1400" dirty="0">
              <a:solidFill>
                <a:srgbClr val="EE5859"/>
              </a:solidFill>
              <a:latin typeface="Arial" panose="020B0604020202020204" pitchFamily="34" charset="0"/>
              <a:cs typeface="Arial" panose="020B0604020202020204" pitchFamily="34" charset="0"/>
            </a:endParaRPr>
          </a:p>
        </p:txBody>
      </p:sp>
      <p:sp>
        <p:nvSpPr>
          <p:cNvPr id="7" name="Title 5"/>
          <p:cNvSpPr>
            <a:spLocks noGrp="1"/>
          </p:cNvSpPr>
          <p:nvPr>
            <p:ph type="title"/>
          </p:nvPr>
        </p:nvSpPr>
        <p:spPr>
          <a:xfrm>
            <a:off x="7616162" y="5908131"/>
            <a:ext cx="679269" cy="949869"/>
          </a:xfrm>
        </p:spPr>
        <p:txBody>
          <a:bodyPr>
            <a:normAutofit/>
          </a:bodyPr>
          <a:lstStyle/>
          <a:p>
            <a:r>
              <a:rPr lang="en-US" sz="3600">
                <a:latin typeface="Humanitarian-Icons-v02" pitchFamily="2" charset="0"/>
              </a:rPr>
              <a:t></a:t>
            </a:r>
            <a:endParaRPr lang="en-GB" sz="3600"/>
          </a:p>
        </p:txBody>
      </p:sp>
      <p:pic>
        <p:nvPicPr>
          <p:cNvPr id="2" name="Picture 1"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38997" y="356785"/>
            <a:ext cx="5471478" cy="6317812"/>
          </a:xfrm>
          <a:prstGeom prst="rect">
            <a:avLst/>
          </a:prstGeom>
        </p:spPr>
      </p:pic>
      <p:sp>
        <p:nvSpPr>
          <p:cNvPr id="4" name="TextBox 3"/>
          <p:cNvSpPr txBox="1"/>
          <p:nvPr/>
        </p:nvSpPr>
        <p:spPr>
          <a:xfrm>
            <a:off x="600366" y="1228436"/>
            <a:ext cx="2105890" cy="1231106"/>
          </a:xfrm>
          <a:prstGeom prst="rect">
            <a:avLst/>
          </a:prstGeom>
          <a:noFill/>
        </p:spPr>
        <p:txBody>
          <a:bodyPr wrap="square" rtlCol="0">
            <a:spAutoFit/>
          </a:bodyPr>
          <a:lstStyle/>
          <a:p>
            <a:pPr algn="just"/>
            <a:r>
              <a:rPr lang="en-US" sz="1400" i="1" dirty="0" smtClean="0">
                <a:solidFill>
                  <a:srgbClr val="57575A"/>
                </a:solidFill>
                <a:latin typeface="Arial Narrow" panose="020B0606020202030204" pitchFamily="34" charset="0"/>
              </a:rPr>
              <a:t>Menbij </a:t>
            </a:r>
            <a:r>
              <a:rPr lang="en-US" sz="1400" i="1" dirty="0">
                <a:solidFill>
                  <a:srgbClr val="57575A"/>
                </a:solidFill>
                <a:latin typeface="Arial Narrow" panose="020B0606020202030204" pitchFamily="34" charset="0"/>
              </a:rPr>
              <a:t>city was reported as the most common place for people to access healthcare in the assessed area.</a:t>
            </a:r>
          </a:p>
          <a:p>
            <a:endParaRPr lang="en-US" dirty="0"/>
          </a:p>
        </p:txBody>
      </p:sp>
    </p:spTree>
    <p:extLst>
      <p:ext uri="{BB962C8B-B14F-4D97-AF65-F5344CB8AC3E}">
        <p14:creationId xmlns:p14="http://schemas.microsoft.com/office/powerpoint/2010/main" val="12664586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A7DC79-F6B4-4169-AA0C-32139D3314AC}"/>
              </a:ext>
            </a:extLst>
          </p:cNvPr>
          <p:cNvSpPr txBox="1">
            <a:spLocks noGrp="1"/>
          </p:cNvSpPr>
          <p:nvPr>
            <p:ph type="title"/>
          </p:nvPr>
        </p:nvSpPr>
        <p:spPr>
          <a:xfrm>
            <a:off x="377191" y="509132"/>
            <a:ext cx="7886700" cy="525341"/>
          </a:xfrm>
        </p:spPr>
        <p:txBody>
          <a:bodyPr>
            <a:normAutofit/>
          </a:bodyPr>
          <a:lstStyle/>
          <a:p>
            <a:pPr lvl="0"/>
            <a:r>
              <a:rPr lang="en-GB" sz="2400" b="1" dirty="0">
                <a:solidFill>
                  <a:schemeClr val="accent1"/>
                </a:solidFill>
                <a:latin typeface="Arial" panose="020B0604020202020204" pitchFamily="34" charset="0"/>
                <a:cs typeface="Arial" panose="020B0604020202020204" pitchFamily="34" charset="0"/>
              </a:rPr>
              <a:t>Conscription</a:t>
            </a:r>
          </a:p>
        </p:txBody>
      </p:sp>
      <p:sp>
        <p:nvSpPr>
          <p:cNvPr id="3" name="Content Placeholder 2">
            <a:extLst>
              <a:ext uri="{FF2B5EF4-FFF2-40B4-BE49-F238E27FC236}">
                <a16:creationId xmlns:a16="http://schemas.microsoft.com/office/drawing/2014/main" id="{5365643B-DB65-4D59-93DF-7C921CD1D439}"/>
              </a:ext>
            </a:extLst>
          </p:cNvPr>
          <p:cNvSpPr txBox="1">
            <a:spLocks noGrp="1"/>
          </p:cNvSpPr>
          <p:nvPr>
            <p:ph idx="1"/>
          </p:nvPr>
        </p:nvSpPr>
        <p:spPr>
          <a:xfrm>
            <a:off x="377191" y="1034473"/>
            <a:ext cx="7675244" cy="1792403"/>
          </a:xfrm>
        </p:spPr>
        <p:txBody>
          <a:bodyPr>
            <a:noAutofit/>
          </a:bodyPr>
          <a:lstStyle/>
          <a:p>
            <a:pPr marL="0" algn="just">
              <a:lnSpc>
                <a:spcPct val="120000"/>
              </a:lnSpc>
              <a:spcBef>
                <a:spcPts val="0"/>
              </a:spcBef>
              <a:spcAft>
                <a:spcPts val="1200"/>
              </a:spcAft>
            </a:pPr>
            <a:r>
              <a:rPr lang="en-GB" sz="1600" dirty="0">
                <a:solidFill>
                  <a:schemeClr val="tx2"/>
                </a:solidFill>
              </a:rPr>
              <a:t>Six circulars issued since 03 November 2017 by MCC/MMC regarding conscription</a:t>
            </a:r>
            <a:r>
              <a:rPr lang="en-GB" sz="1600" dirty="0" smtClean="0">
                <a:solidFill>
                  <a:schemeClr val="tx2"/>
                </a:solidFill>
              </a:rPr>
              <a:t>.</a:t>
            </a:r>
            <a:endParaRPr lang="en-GB" sz="1600" dirty="0">
              <a:solidFill>
                <a:schemeClr val="tx2"/>
              </a:solidFill>
            </a:endParaRPr>
          </a:p>
          <a:p>
            <a:pPr marL="0" algn="just">
              <a:lnSpc>
                <a:spcPct val="120000"/>
              </a:lnSpc>
              <a:spcBef>
                <a:spcPts val="0"/>
              </a:spcBef>
              <a:spcAft>
                <a:spcPts val="1200"/>
              </a:spcAft>
            </a:pPr>
            <a:r>
              <a:rPr lang="en-GB" sz="1600" dirty="0">
                <a:solidFill>
                  <a:schemeClr val="tx2"/>
                </a:solidFill>
              </a:rPr>
              <a:t>Civil unrest/ demonstrations =&gt; since then only limited number of conscription </a:t>
            </a:r>
            <a:r>
              <a:rPr lang="en-GB" sz="1600" dirty="0" smtClean="0">
                <a:solidFill>
                  <a:schemeClr val="tx2"/>
                </a:solidFill>
              </a:rPr>
              <a:t>arrests</a:t>
            </a:r>
            <a:endParaRPr lang="en-GB" sz="1600" dirty="0">
              <a:solidFill>
                <a:schemeClr val="tx2"/>
              </a:solidFill>
            </a:endParaRPr>
          </a:p>
          <a:p>
            <a:pPr marL="0" algn="just">
              <a:lnSpc>
                <a:spcPct val="120000"/>
              </a:lnSpc>
              <a:spcBef>
                <a:spcPts val="0"/>
              </a:spcBef>
              <a:spcAft>
                <a:spcPts val="1200"/>
              </a:spcAft>
            </a:pPr>
            <a:r>
              <a:rPr lang="en-GB" sz="1600" dirty="0">
                <a:solidFill>
                  <a:schemeClr val="tx2"/>
                </a:solidFill>
              </a:rPr>
              <a:t>Civilians required to “report” to conscription centres, but no arrests </a:t>
            </a:r>
            <a:r>
              <a:rPr lang="en-GB" sz="1600" dirty="0" smtClean="0">
                <a:solidFill>
                  <a:schemeClr val="tx2"/>
                </a:solidFill>
              </a:rPr>
              <a:t>conducted.</a:t>
            </a:r>
          </a:p>
          <a:p>
            <a:pPr marL="0" algn="just">
              <a:lnSpc>
                <a:spcPct val="120000"/>
              </a:lnSpc>
              <a:spcBef>
                <a:spcPts val="0"/>
              </a:spcBef>
              <a:spcAft>
                <a:spcPts val="1200"/>
              </a:spcAft>
            </a:pPr>
            <a:r>
              <a:rPr lang="en-GB" sz="1600" dirty="0" smtClean="0">
                <a:solidFill>
                  <a:schemeClr val="tx2"/>
                </a:solidFill>
              </a:rPr>
              <a:t>Civilians </a:t>
            </a:r>
            <a:r>
              <a:rPr lang="en-GB" sz="1600" dirty="0">
                <a:solidFill>
                  <a:schemeClr val="tx2"/>
                </a:solidFill>
              </a:rPr>
              <a:t>from NES can be conscripted in Menbij and vice-versa.</a:t>
            </a:r>
          </a:p>
        </p:txBody>
      </p:sp>
    </p:spTree>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latin typeface="Arial" panose="020B0604020202020204" pitchFamily="34" charset="0"/>
                <a:cs typeface="Arial" panose="020B0604020202020204" pitchFamily="34" charset="0"/>
              </a:rPr>
              <a:t>Healthcare</a:t>
            </a:r>
            <a:endParaRPr lang="en-US" b="1" dirty="0">
              <a:latin typeface="Arial" panose="020B0604020202020204" pitchFamily="34" charset="0"/>
              <a:cs typeface="Arial" panose="020B0604020202020204" pitchFamily="34" charset="0"/>
            </a:endParaRPr>
          </a:p>
        </p:txBody>
      </p:sp>
      <p:graphicFrame>
        <p:nvGraphicFramePr>
          <p:cNvPr id="5" name="Chart 4"/>
          <p:cNvGraphicFramePr/>
          <p:nvPr>
            <p:extLst>
              <p:ext uri="{D42A27DB-BD31-4B8C-83A1-F6EECF244321}">
                <p14:modId xmlns:p14="http://schemas.microsoft.com/office/powerpoint/2010/main" val="70937721"/>
              </p:ext>
            </p:extLst>
          </p:nvPr>
        </p:nvGraphicFramePr>
        <p:xfrm>
          <a:off x="286873" y="2161756"/>
          <a:ext cx="7887161" cy="4766094"/>
        </p:xfrm>
        <a:graphic>
          <a:graphicData uri="http://schemas.openxmlformats.org/drawingml/2006/chart">
            <c:chart xmlns:c="http://schemas.openxmlformats.org/drawingml/2006/chart" xmlns:r="http://schemas.openxmlformats.org/officeDocument/2006/relationships" r:id="rId2"/>
          </a:graphicData>
        </a:graphic>
      </p:graphicFrame>
      <p:sp>
        <p:nvSpPr>
          <p:cNvPr id="3" name="TextBox 2">
            <a:extLst>
              <a:ext uri="{FF2B5EF4-FFF2-40B4-BE49-F238E27FC236}">
                <a16:creationId xmlns:a16="http://schemas.microsoft.com/office/drawing/2014/main" id="{9A4638B3-E117-7D48-B863-E9BE677C9726}"/>
              </a:ext>
            </a:extLst>
          </p:cNvPr>
          <p:cNvSpPr txBox="1"/>
          <p:nvPr/>
        </p:nvSpPr>
        <p:spPr>
          <a:xfrm>
            <a:off x="408731" y="1490633"/>
            <a:ext cx="7643447" cy="400110"/>
          </a:xfrm>
          <a:prstGeom prst="rect">
            <a:avLst/>
          </a:prstGeom>
          <a:noFill/>
        </p:spPr>
        <p:txBody>
          <a:bodyPr wrap="square" rtlCol="0">
            <a:spAutoFit/>
          </a:bodyPr>
          <a:lstStyle/>
          <a:p>
            <a:r>
              <a:rPr lang="en-US" sz="2000" dirty="0">
                <a:solidFill>
                  <a:schemeClr val="accent2"/>
                </a:solidFill>
                <a:latin typeface="Arial Narrow" panose="020B0606020202030204" pitchFamily="34" charset="0"/>
                <a:cs typeface="Arial" panose="020B0604020202020204" pitchFamily="34" charset="0"/>
              </a:rPr>
              <a:t>Average </a:t>
            </a:r>
            <a:r>
              <a:rPr lang="en-US" sz="2000" dirty="0" smtClean="0">
                <a:solidFill>
                  <a:schemeClr val="accent2"/>
                </a:solidFill>
                <a:latin typeface="Arial Narrow" panose="020B0606020202030204" pitchFamily="34" charset="0"/>
                <a:cs typeface="Arial" panose="020B0604020202020204" pitchFamily="34" charset="0"/>
              </a:rPr>
              <a:t>number of people reached </a:t>
            </a:r>
            <a:r>
              <a:rPr lang="en-US" sz="2000" dirty="0">
                <a:solidFill>
                  <a:schemeClr val="accent2"/>
                </a:solidFill>
                <a:latin typeface="Arial Narrow" panose="020B0606020202030204" pitchFamily="34" charset="0"/>
                <a:cs typeface="Arial" panose="020B0604020202020204" pitchFamily="34" charset="0"/>
              </a:rPr>
              <a:t>over 3 months: </a:t>
            </a:r>
            <a:r>
              <a:rPr lang="en-US" sz="2000" dirty="0" smtClean="0">
                <a:solidFill>
                  <a:schemeClr val="accent2"/>
                </a:solidFill>
                <a:latin typeface="Arial Narrow" panose="020B0606020202030204" pitchFamily="34" charset="0"/>
                <a:cs typeface="Arial" panose="020B0604020202020204" pitchFamily="34" charset="0"/>
              </a:rPr>
              <a:t>8,000</a:t>
            </a:r>
            <a:endParaRPr lang="en-US" sz="2000" dirty="0">
              <a:solidFill>
                <a:schemeClr val="accent2"/>
              </a:solidFill>
              <a:latin typeface="Arial Narrow" panose="020B0606020202030204" pitchFamily="34" charset="0"/>
              <a:cs typeface="Arial" panose="020B0604020202020204" pitchFamily="34" charset="0"/>
            </a:endParaRPr>
          </a:p>
        </p:txBody>
      </p:sp>
      <p:sp>
        <p:nvSpPr>
          <p:cNvPr id="7" name="TextBox 6"/>
          <p:cNvSpPr txBox="1"/>
          <p:nvPr/>
        </p:nvSpPr>
        <p:spPr>
          <a:xfrm>
            <a:off x="5470519" y="2646919"/>
            <a:ext cx="2089355" cy="338554"/>
          </a:xfrm>
          <a:prstGeom prst="rect">
            <a:avLst/>
          </a:prstGeom>
          <a:noFill/>
        </p:spPr>
        <p:txBody>
          <a:bodyPr wrap="none" rtlCol="0">
            <a:spAutoFit/>
          </a:bodyPr>
          <a:lstStyle/>
          <a:p>
            <a:r>
              <a:rPr lang="en-US" sz="1600" b="1" dirty="0">
                <a:solidFill>
                  <a:schemeClr val="tx2"/>
                </a:solidFill>
                <a:latin typeface="Arial Narrow" pitchFamily="34" charset="0"/>
              </a:rPr>
              <a:t>Average reach </a:t>
            </a:r>
            <a:r>
              <a:rPr lang="en-US" sz="1600" b="1" dirty="0" smtClean="0">
                <a:solidFill>
                  <a:schemeClr val="tx2"/>
                </a:solidFill>
                <a:latin typeface="Arial Narrow" pitchFamily="34" charset="0"/>
              </a:rPr>
              <a:t>per area:</a:t>
            </a:r>
            <a:endParaRPr lang="en-US" sz="1600" b="1" dirty="0">
              <a:solidFill>
                <a:schemeClr val="tx2"/>
              </a:solidFill>
              <a:latin typeface="Arial Narrow" pitchFamily="34" charset="0"/>
            </a:endParaRPr>
          </a:p>
        </p:txBody>
      </p:sp>
    </p:spTree>
    <p:extLst>
      <p:ext uri="{BB962C8B-B14F-4D97-AF65-F5344CB8AC3E}">
        <p14:creationId xmlns:p14="http://schemas.microsoft.com/office/powerpoint/2010/main" val="248264950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5950" y="390773"/>
            <a:ext cx="7886700" cy="446105"/>
          </a:xfrm>
        </p:spPr>
        <p:txBody>
          <a:bodyPr>
            <a:normAutofit/>
          </a:bodyPr>
          <a:lstStyle/>
          <a:p>
            <a:r>
              <a:rPr lang="en-US" sz="2400" dirty="0" smtClean="0">
                <a:latin typeface="Arial" panose="020B0604020202020204" pitchFamily="34" charset="0"/>
                <a:cs typeface="Arial" panose="020B0604020202020204" pitchFamily="34" charset="0"/>
              </a:rPr>
              <a:t>Healthcare</a:t>
            </a:r>
            <a:endParaRPr lang="en-US" sz="2400" dirty="0">
              <a:latin typeface="Arial" panose="020B0604020202020204" pitchFamily="34" charset="0"/>
              <a:cs typeface="Arial" panose="020B0604020202020204" pitchFamily="34" charset="0"/>
            </a:endParaRPr>
          </a:p>
        </p:txBody>
      </p:sp>
      <p:sp>
        <p:nvSpPr>
          <p:cNvPr id="8" name="Rectangle 7"/>
          <p:cNvSpPr/>
          <p:nvPr/>
        </p:nvSpPr>
        <p:spPr>
          <a:xfrm>
            <a:off x="4994693" y="5262113"/>
            <a:ext cx="471367" cy="189781"/>
          </a:xfrm>
          <a:prstGeom prst="rect">
            <a:avLst/>
          </a:prstGeom>
        </p:spPr>
        <p:txBody>
          <a:bodyPr vert="horz" lIns="91440" tIns="45720" rIns="91440" bIns="45720" rtlCol="0" anchor="ctr">
            <a:normAutofit fontScale="25000" lnSpcReduction="20000"/>
          </a:bodyPr>
          <a:lstStyle/>
          <a:p>
            <a:pPr>
              <a:lnSpc>
                <a:spcPct val="90000"/>
              </a:lnSpc>
              <a:spcBef>
                <a:spcPct val="0"/>
              </a:spcBef>
            </a:pPr>
            <a:endParaRPr lang="en-US" sz="4400">
              <a:solidFill>
                <a:srgbClr val="EE5859"/>
              </a:solidFill>
              <a:latin typeface="Trade Gothic LT Std" panose="00000500000000000000" pitchFamily="50" charset="0"/>
              <a:ea typeface="+mj-ea"/>
              <a:cs typeface="+mj-cs"/>
            </a:endParaRPr>
          </a:p>
        </p:txBody>
      </p:sp>
      <p:sp>
        <p:nvSpPr>
          <p:cNvPr id="4" name="TextBox 3">
            <a:extLst>
              <a:ext uri="{FF2B5EF4-FFF2-40B4-BE49-F238E27FC236}">
                <a16:creationId xmlns:a16="http://schemas.microsoft.com/office/drawing/2014/main" id="{99D08FCB-F31D-6F4F-8809-E3E6C9F28EDD}"/>
              </a:ext>
            </a:extLst>
          </p:cNvPr>
          <p:cNvSpPr txBox="1"/>
          <p:nvPr/>
        </p:nvSpPr>
        <p:spPr>
          <a:xfrm>
            <a:off x="1064302" y="6340839"/>
            <a:ext cx="184731" cy="369332"/>
          </a:xfrm>
          <a:prstGeom prst="rect">
            <a:avLst/>
          </a:prstGeom>
          <a:noFill/>
        </p:spPr>
        <p:txBody>
          <a:bodyPr wrap="none" rtlCol="0">
            <a:spAutoFit/>
          </a:bodyPr>
          <a:lstStyle/>
          <a:p>
            <a:endParaRPr lang="en-US"/>
          </a:p>
        </p:txBody>
      </p:sp>
      <p:graphicFrame>
        <p:nvGraphicFramePr>
          <p:cNvPr id="6" name="Table 5">
            <a:extLst>
              <a:ext uri="{FF2B5EF4-FFF2-40B4-BE49-F238E27FC236}">
                <a16:creationId xmlns:a16="http://schemas.microsoft.com/office/drawing/2014/main" id="{A244C4D8-365B-784E-9E54-F9D29A92EEF5}"/>
              </a:ext>
            </a:extLst>
          </p:cNvPr>
          <p:cNvGraphicFramePr>
            <a:graphicFrameLocks noGrp="1"/>
          </p:cNvGraphicFramePr>
          <p:nvPr>
            <p:extLst>
              <p:ext uri="{D42A27DB-BD31-4B8C-83A1-F6EECF244321}">
                <p14:modId xmlns:p14="http://schemas.microsoft.com/office/powerpoint/2010/main" val="2012430432"/>
              </p:ext>
            </p:extLst>
          </p:nvPr>
        </p:nvGraphicFramePr>
        <p:xfrm>
          <a:off x="189436" y="1092650"/>
          <a:ext cx="8019729" cy="2442187"/>
        </p:xfrm>
        <a:graphic>
          <a:graphicData uri="http://schemas.openxmlformats.org/drawingml/2006/table">
            <a:tbl>
              <a:tblPr firstRow="1" bandRow="1">
                <a:tableStyleId>{5C22544A-7EE6-4342-B048-85BDC9FD1C3A}</a:tableStyleId>
              </a:tblPr>
              <a:tblGrid>
                <a:gridCol w="1186872">
                  <a:extLst>
                    <a:ext uri="{9D8B030D-6E8A-4147-A177-3AD203B41FA5}">
                      <a16:colId xmlns:a16="http://schemas.microsoft.com/office/drawing/2014/main" val="4187356826"/>
                    </a:ext>
                  </a:extLst>
                </a:gridCol>
                <a:gridCol w="1171480">
                  <a:extLst>
                    <a:ext uri="{9D8B030D-6E8A-4147-A177-3AD203B41FA5}">
                      <a16:colId xmlns:a16="http://schemas.microsoft.com/office/drawing/2014/main" val="4172425106"/>
                    </a:ext>
                  </a:extLst>
                </a:gridCol>
                <a:gridCol w="1899080">
                  <a:extLst>
                    <a:ext uri="{9D8B030D-6E8A-4147-A177-3AD203B41FA5}">
                      <a16:colId xmlns:a16="http://schemas.microsoft.com/office/drawing/2014/main" val="633232271"/>
                    </a:ext>
                  </a:extLst>
                </a:gridCol>
                <a:gridCol w="1612961">
                  <a:extLst>
                    <a:ext uri="{9D8B030D-6E8A-4147-A177-3AD203B41FA5}">
                      <a16:colId xmlns:a16="http://schemas.microsoft.com/office/drawing/2014/main" val="2302824874"/>
                    </a:ext>
                  </a:extLst>
                </a:gridCol>
                <a:gridCol w="1252069">
                  <a:extLst>
                    <a:ext uri="{9D8B030D-6E8A-4147-A177-3AD203B41FA5}">
                      <a16:colId xmlns:a16="http://schemas.microsoft.com/office/drawing/2014/main" val="3253706525"/>
                    </a:ext>
                  </a:extLst>
                </a:gridCol>
                <a:gridCol w="897267">
                  <a:extLst>
                    <a:ext uri="{9D8B030D-6E8A-4147-A177-3AD203B41FA5}">
                      <a16:colId xmlns:a16="http://schemas.microsoft.com/office/drawing/2014/main" val="22167248"/>
                    </a:ext>
                  </a:extLst>
                </a:gridCol>
              </a:tblGrid>
              <a:tr h="686481">
                <a:tc>
                  <a:txBody>
                    <a:bodyPr/>
                    <a:lstStyle/>
                    <a:p>
                      <a:endParaRPr lang="en-US" dirty="0">
                        <a:latin typeface="Arial Narrow" panose="020B0606020202030204" pitchFamily="34" charset="0"/>
                      </a:endParaRPr>
                    </a:p>
                  </a:txBody>
                  <a:tcPr/>
                </a:tc>
                <a:tc>
                  <a:txBody>
                    <a:bodyPr/>
                    <a:lstStyle/>
                    <a:p>
                      <a:r>
                        <a:rPr lang="en-US" dirty="0" err="1">
                          <a:latin typeface="Arial Narrow" panose="020B0606020202030204" pitchFamily="34" charset="0"/>
                        </a:rPr>
                        <a:t>Menbij</a:t>
                      </a:r>
                      <a:r>
                        <a:rPr lang="en-US" dirty="0">
                          <a:latin typeface="Arial Narrow" panose="020B0606020202030204" pitchFamily="34" charset="0"/>
                        </a:rPr>
                        <a:t> Camps</a:t>
                      </a:r>
                    </a:p>
                  </a:txBody>
                  <a:tcPr/>
                </a:tc>
                <a:tc>
                  <a:txBody>
                    <a:bodyPr/>
                    <a:lstStyle/>
                    <a:p>
                      <a:r>
                        <a:rPr lang="en-US" dirty="0" err="1">
                          <a:latin typeface="Arial Narrow" panose="020B0606020202030204" pitchFamily="34" charset="0"/>
                        </a:rPr>
                        <a:t>Menbij</a:t>
                      </a:r>
                      <a:r>
                        <a:rPr lang="en-US" dirty="0">
                          <a:latin typeface="Arial Narrow" panose="020B0606020202030204" pitchFamily="34" charset="0"/>
                        </a:rPr>
                        <a:t> City</a:t>
                      </a:r>
                    </a:p>
                  </a:txBody>
                  <a:tcPr/>
                </a:tc>
                <a:tc>
                  <a:txBody>
                    <a:bodyPr/>
                    <a:lstStyle/>
                    <a:p>
                      <a:r>
                        <a:rPr lang="en-US" dirty="0" err="1">
                          <a:latin typeface="Arial Narrow" panose="020B0606020202030204" pitchFamily="34" charset="0"/>
                        </a:rPr>
                        <a:t>Menbij</a:t>
                      </a:r>
                      <a:r>
                        <a:rPr lang="en-US" dirty="0">
                          <a:latin typeface="Arial Narrow" panose="020B0606020202030204" pitchFamily="34" charset="0"/>
                        </a:rPr>
                        <a:t> SD (rural)</a:t>
                      </a:r>
                    </a:p>
                  </a:txBody>
                  <a:tcPr/>
                </a:tc>
                <a:tc>
                  <a:txBody>
                    <a:bodyPr/>
                    <a:lstStyle/>
                    <a:p>
                      <a:r>
                        <a:rPr lang="en-US" dirty="0">
                          <a:latin typeface="Arial Narrow" panose="020B0606020202030204" pitchFamily="34" charset="0"/>
                        </a:rPr>
                        <a:t>Abu </a:t>
                      </a:r>
                      <a:r>
                        <a:rPr lang="en-US" dirty="0" err="1">
                          <a:latin typeface="Arial Narrow" panose="020B0606020202030204" pitchFamily="34" charset="0"/>
                        </a:rPr>
                        <a:t>Qalqal</a:t>
                      </a:r>
                      <a:endParaRPr lang="en-US" dirty="0">
                        <a:latin typeface="Arial Narrow" panose="020B0606020202030204" pitchFamily="34" charset="0"/>
                      </a:endParaRPr>
                    </a:p>
                  </a:txBody>
                  <a:tcPr/>
                </a:tc>
                <a:tc>
                  <a:txBody>
                    <a:bodyPr/>
                    <a:lstStyle/>
                    <a:p>
                      <a:r>
                        <a:rPr lang="en-US" dirty="0">
                          <a:latin typeface="Arial Narrow" panose="020B0606020202030204" pitchFamily="34" charset="0"/>
                        </a:rPr>
                        <a:t>Al </a:t>
                      </a:r>
                      <a:r>
                        <a:rPr lang="en-US" dirty="0" err="1">
                          <a:latin typeface="Arial Narrow" panose="020B0606020202030204" pitchFamily="34" charset="0"/>
                        </a:rPr>
                        <a:t>Khafsa</a:t>
                      </a:r>
                      <a:endParaRPr lang="en-US" dirty="0">
                        <a:latin typeface="Arial Narrow" panose="020B0606020202030204" pitchFamily="34" charset="0"/>
                      </a:endParaRPr>
                    </a:p>
                  </a:txBody>
                  <a:tcPr/>
                </a:tc>
                <a:extLst>
                  <a:ext uri="{0D108BD9-81ED-4DB2-BD59-A6C34878D82A}">
                    <a16:rowId xmlns:a16="http://schemas.microsoft.com/office/drawing/2014/main" val="3176833688"/>
                  </a:ext>
                </a:extLst>
              </a:tr>
              <a:tr h="593377">
                <a:tc>
                  <a:txBody>
                    <a:bodyPr/>
                    <a:lstStyle/>
                    <a:p>
                      <a:r>
                        <a:rPr lang="en-US" sz="1400" dirty="0">
                          <a:solidFill>
                            <a:schemeClr val="accent2"/>
                          </a:solidFill>
                          <a:latin typeface="Arial Narrow" panose="020B0606020202030204" pitchFamily="34" charset="0"/>
                        </a:rPr>
                        <a:t>Response</a:t>
                      </a:r>
                    </a:p>
                  </a:txBody>
                  <a:tcPr/>
                </a:tc>
                <a:tc>
                  <a:txBody>
                    <a:bodyPr/>
                    <a:lstStyle/>
                    <a:p>
                      <a:r>
                        <a:rPr lang="en-US" sz="1400" dirty="0">
                          <a:solidFill>
                            <a:schemeClr val="accent2"/>
                          </a:solidFill>
                          <a:latin typeface="Arial Narrow" panose="020B0606020202030204" pitchFamily="34" charset="0"/>
                        </a:rPr>
                        <a:t>Local authority PHC</a:t>
                      </a:r>
                    </a:p>
                  </a:txBody>
                  <a:tcPr/>
                </a:tc>
                <a:tc>
                  <a:txBody>
                    <a:bodyPr/>
                    <a:lstStyle/>
                    <a:p>
                      <a:r>
                        <a:rPr lang="en-US" sz="1400" dirty="0">
                          <a:solidFill>
                            <a:schemeClr val="accent2"/>
                          </a:solidFill>
                          <a:latin typeface="Arial Narrow" panose="020B0606020202030204" pitchFamily="34" charset="0"/>
                        </a:rPr>
                        <a:t>Support to maternity ward of Al </a:t>
                      </a:r>
                      <a:r>
                        <a:rPr lang="en-US" sz="1400" dirty="0" err="1">
                          <a:solidFill>
                            <a:schemeClr val="accent2"/>
                          </a:solidFill>
                          <a:latin typeface="Arial Narrow" panose="020B0606020202030204" pitchFamily="34" charset="0"/>
                        </a:rPr>
                        <a:t>Furat</a:t>
                      </a:r>
                      <a:r>
                        <a:rPr lang="en-US" sz="1400" dirty="0">
                          <a:solidFill>
                            <a:schemeClr val="accent2"/>
                          </a:solidFill>
                          <a:latin typeface="Arial Narrow" panose="020B0606020202030204" pitchFamily="34" charset="0"/>
                        </a:rPr>
                        <a:t> National Hospital</a:t>
                      </a:r>
                    </a:p>
                  </a:txBody>
                  <a:tcPr/>
                </a:tc>
                <a:tc>
                  <a:txBody>
                    <a:bodyPr/>
                    <a:lstStyle/>
                    <a:p>
                      <a:r>
                        <a:rPr lang="en-US" sz="1400" dirty="0">
                          <a:solidFill>
                            <a:schemeClr val="accent2"/>
                          </a:solidFill>
                          <a:latin typeface="Arial Narrow" panose="020B0606020202030204" pitchFamily="34" charset="0"/>
                        </a:rPr>
                        <a:t>Support to PHCC</a:t>
                      </a:r>
                    </a:p>
                  </a:txBody>
                  <a:tcPr/>
                </a:tc>
                <a:tc>
                  <a:txBody>
                    <a:bodyPr/>
                    <a:lstStyle/>
                    <a:p>
                      <a:r>
                        <a:rPr lang="en-US" sz="1400" dirty="0">
                          <a:solidFill>
                            <a:schemeClr val="accent2"/>
                          </a:solidFill>
                          <a:latin typeface="Arial Narrow" panose="020B0606020202030204" pitchFamily="34" charset="0"/>
                        </a:rPr>
                        <a:t>Support to PHCC</a:t>
                      </a:r>
                    </a:p>
                  </a:txBody>
                  <a:tcPr/>
                </a:tc>
                <a:tc>
                  <a:txBody>
                    <a:bodyPr/>
                    <a:lstStyle/>
                    <a:p>
                      <a:endParaRPr lang="en-US" sz="1400" dirty="0">
                        <a:solidFill>
                          <a:schemeClr val="accent2"/>
                        </a:solidFill>
                        <a:latin typeface="Arial Narrow" panose="020B0606020202030204" pitchFamily="34" charset="0"/>
                      </a:endParaRPr>
                    </a:p>
                  </a:txBody>
                  <a:tcPr/>
                </a:tc>
                <a:extLst>
                  <a:ext uri="{0D108BD9-81ED-4DB2-BD59-A6C34878D82A}">
                    <a16:rowId xmlns:a16="http://schemas.microsoft.com/office/drawing/2014/main" val="3424745647"/>
                  </a:ext>
                </a:extLst>
              </a:tr>
              <a:tr h="1024186">
                <a:tc>
                  <a:txBody>
                    <a:bodyPr/>
                    <a:lstStyle/>
                    <a:p>
                      <a:r>
                        <a:rPr lang="en-US" sz="1400" dirty="0">
                          <a:solidFill>
                            <a:schemeClr val="accent2"/>
                          </a:solidFill>
                          <a:latin typeface="Arial Narrow" panose="020B0606020202030204" pitchFamily="34" charset="0"/>
                        </a:rPr>
                        <a:t>Key Issues/ Gaps</a:t>
                      </a:r>
                    </a:p>
                  </a:txBody>
                  <a:tcPr/>
                </a:tc>
                <a:tc>
                  <a:txBody>
                    <a:bodyPr/>
                    <a:lstStyle/>
                    <a:p>
                      <a:r>
                        <a:rPr lang="en-US" sz="1400" dirty="0">
                          <a:solidFill>
                            <a:schemeClr val="accent2"/>
                          </a:solidFill>
                          <a:latin typeface="Arial Narrow" panose="020B0606020202030204" pitchFamily="34" charset="0"/>
                        </a:rPr>
                        <a:t>Affordability and quality. NGO PHC In camps</a:t>
                      </a:r>
                    </a:p>
                  </a:txBody>
                  <a:tcPr/>
                </a:tc>
                <a:tc>
                  <a:txBody>
                    <a:bodyPr/>
                    <a:lstStyle/>
                    <a:p>
                      <a:endParaRPr lang="en-US" sz="1400" dirty="0">
                        <a:solidFill>
                          <a:schemeClr val="accent2"/>
                        </a:solidFill>
                        <a:latin typeface="Arial Narrow" panose="020B0606020202030204" pitchFamily="34" charset="0"/>
                      </a:endParaRPr>
                    </a:p>
                  </a:txBody>
                  <a:tcPr/>
                </a:tc>
                <a:tc>
                  <a:txBody>
                    <a:bodyPr/>
                    <a:lstStyle/>
                    <a:p>
                      <a:r>
                        <a:rPr lang="en-US" sz="1400" dirty="0">
                          <a:solidFill>
                            <a:schemeClr val="accent2"/>
                          </a:solidFill>
                          <a:latin typeface="Arial Narrow" panose="020B0606020202030204" pitchFamily="34" charset="0"/>
                        </a:rPr>
                        <a:t>Reliance on healthcare in </a:t>
                      </a:r>
                      <a:r>
                        <a:rPr lang="en-US" sz="1400" dirty="0" err="1">
                          <a:solidFill>
                            <a:schemeClr val="accent2"/>
                          </a:solidFill>
                          <a:latin typeface="Arial Narrow" panose="020B0606020202030204" pitchFamily="34" charset="0"/>
                        </a:rPr>
                        <a:t>Menbij</a:t>
                      </a:r>
                      <a:r>
                        <a:rPr lang="en-US" sz="1400" dirty="0">
                          <a:solidFill>
                            <a:schemeClr val="accent2"/>
                          </a:solidFill>
                          <a:latin typeface="Arial Narrow" panose="020B0606020202030204" pitchFamily="34" charset="0"/>
                        </a:rPr>
                        <a:t> city</a:t>
                      </a:r>
                    </a:p>
                  </a:txBody>
                  <a:tcPr/>
                </a:tc>
                <a:tc>
                  <a:txBody>
                    <a:bodyPr/>
                    <a:lstStyle/>
                    <a:p>
                      <a:r>
                        <a:rPr lang="en-US" sz="1400" dirty="0">
                          <a:solidFill>
                            <a:schemeClr val="accent2"/>
                          </a:solidFill>
                          <a:latin typeface="Arial Narrow" panose="020B0606020202030204" pitchFamily="34" charset="0"/>
                        </a:rPr>
                        <a:t>Affordability issues</a:t>
                      </a:r>
                    </a:p>
                  </a:txBody>
                  <a:tcPr/>
                </a:tc>
                <a:tc>
                  <a:txBody>
                    <a:bodyPr/>
                    <a:lstStyle/>
                    <a:p>
                      <a:endParaRPr lang="en-US" sz="1400" dirty="0">
                        <a:solidFill>
                          <a:schemeClr val="accent2"/>
                        </a:solidFill>
                        <a:latin typeface="Arial Narrow" panose="020B0606020202030204" pitchFamily="34" charset="0"/>
                      </a:endParaRPr>
                    </a:p>
                  </a:txBody>
                  <a:tcPr/>
                </a:tc>
                <a:extLst>
                  <a:ext uri="{0D108BD9-81ED-4DB2-BD59-A6C34878D82A}">
                    <a16:rowId xmlns:a16="http://schemas.microsoft.com/office/drawing/2014/main" val="4168554116"/>
                  </a:ext>
                </a:extLst>
              </a:tr>
            </a:tbl>
          </a:graphicData>
        </a:graphic>
      </p:graphicFrame>
      <p:sp>
        <p:nvSpPr>
          <p:cNvPr id="7" name="TextBox 6">
            <a:extLst>
              <a:ext uri="{FF2B5EF4-FFF2-40B4-BE49-F238E27FC236}">
                <a16:creationId xmlns:a16="http://schemas.microsoft.com/office/drawing/2014/main" id="{4DDFA4E6-0B09-CA4C-87E0-A6A244733C31}"/>
              </a:ext>
            </a:extLst>
          </p:cNvPr>
          <p:cNvSpPr txBox="1"/>
          <p:nvPr/>
        </p:nvSpPr>
        <p:spPr>
          <a:xfrm>
            <a:off x="489527" y="3953340"/>
            <a:ext cx="7287492" cy="1200329"/>
          </a:xfrm>
          <a:prstGeom prst="rect">
            <a:avLst/>
          </a:prstGeom>
          <a:noFill/>
          <a:ln>
            <a:solidFill>
              <a:schemeClr val="tx2"/>
            </a:solidFill>
          </a:ln>
        </p:spPr>
        <p:txBody>
          <a:bodyPr wrap="square" rtlCol="0">
            <a:spAutoFit/>
          </a:bodyPr>
          <a:lstStyle/>
          <a:p>
            <a:pPr marL="285750" indent="-285750">
              <a:buFont typeface="Arial" panose="020B0604020202020204" pitchFamily="34" charset="0"/>
              <a:buChar char="•"/>
            </a:pPr>
            <a:r>
              <a:rPr lang="en-US" dirty="0">
                <a:solidFill>
                  <a:schemeClr val="accent2"/>
                </a:solidFill>
                <a:latin typeface="Arial Narrow" panose="020B0606020202030204" pitchFamily="34" charset="0"/>
              </a:rPr>
              <a:t>How can we address affordability challenges, particularly as related to transport?</a:t>
            </a:r>
          </a:p>
          <a:p>
            <a:pPr marL="285750" indent="-285750">
              <a:buFont typeface="Arial" panose="020B0604020202020204" pitchFamily="34" charset="0"/>
              <a:buChar char="•"/>
            </a:pPr>
            <a:r>
              <a:rPr lang="en-US" dirty="0">
                <a:solidFill>
                  <a:schemeClr val="accent2"/>
                </a:solidFill>
                <a:latin typeface="Arial Narrow" panose="020B0606020202030204" pitchFamily="34" charset="0"/>
              </a:rPr>
              <a:t>What are key considerations in improving quality of healthcare in </a:t>
            </a:r>
            <a:r>
              <a:rPr lang="en-US" dirty="0" err="1">
                <a:solidFill>
                  <a:schemeClr val="accent2"/>
                </a:solidFill>
                <a:latin typeface="Arial Narrow" panose="020B0606020202030204" pitchFamily="34" charset="0"/>
              </a:rPr>
              <a:t>Menbij</a:t>
            </a:r>
            <a:r>
              <a:rPr lang="en-US" dirty="0">
                <a:solidFill>
                  <a:schemeClr val="accent2"/>
                </a:solidFill>
                <a:latin typeface="Arial Narrow" panose="020B0606020202030204" pitchFamily="34" charset="0"/>
              </a:rPr>
              <a:t>?</a:t>
            </a:r>
          </a:p>
          <a:p>
            <a:pPr marL="285750" indent="-285750">
              <a:buFont typeface="Arial" panose="020B0604020202020204" pitchFamily="34" charset="0"/>
              <a:buChar char="•"/>
            </a:pPr>
            <a:r>
              <a:rPr lang="en-US" dirty="0">
                <a:solidFill>
                  <a:schemeClr val="accent2"/>
                </a:solidFill>
                <a:latin typeface="Arial Narrow" panose="020B0606020202030204" pitchFamily="34" charset="0"/>
              </a:rPr>
              <a:t>How do we address </a:t>
            </a:r>
            <a:r>
              <a:rPr lang="en-US" dirty="0" smtClean="0">
                <a:solidFill>
                  <a:schemeClr val="accent2"/>
                </a:solidFill>
                <a:latin typeface="Arial Narrow" panose="020B0606020202030204" pitchFamily="34" charset="0"/>
              </a:rPr>
              <a:t>sub-standard </a:t>
            </a:r>
            <a:r>
              <a:rPr lang="en-US" dirty="0">
                <a:solidFill>
                  <a:schemeClr val="accent2"/>
                </a:solidFill>
                <a:latin typeface="Arial Narrow" panose="020B0606020202030204" pitchFamily="34" charset="0"/>
              </a:rPr>
              <a:t>access in rural areas, particularly among IDPs in informal settlements</a:t>
            </a:r>
            <a:r>
              <a:rPr lang="en-US" dirty="0" smtClean="0">
                <a:solidFill>
                  <a:schemeClr val="accent2"/>
                </a:solidFill>
                <a:latin typeface="Arial Narrow" panose="020B0606020202030204" pitchFamily="34" charset="0"/>
              </a:rPr>
              <a:t>?</a:t>
            </a:r>
            <a:endParaRPr lang="en-US" dirty="0">
              <a:solidFill>
                <a:schemeClr val="accent2"/>
              </a:solidFill>
              <a:latin typeface="Arial Narrow" panose="020B0606020202030204" pitchFamily="34" charset="0"/>
            </a:endParaRPr>
          </a:p>
        </p:txBody>
      </p:sp>
    </p:spTree>
    <p:extLst>
      <p:ext uri="{BB962C8B-B14F-4D97-AF65-F5344CB8AC3E}">
        <p14:creationId xmlns:p14="http://schemas.microsoft.com/office/powerpoint/2010/main" val="20304325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90B11F-91CA-45E7-ADD1-5B602BF8DBE2}"/>
              </a:ext>
            </a:extLst>
          </p:cNvPr>
          <p:cNvSpPr>
            <a:spLocks noGrp="1"/>
          </p:cNvSpPr>
          <p:nvPr>
            <p:ph type="title"/>
          </p:nvPr>
        </p:nvSpPr>
        <p:spPr>
          <a:xfrm>
            <a:off x="273950" y="1689642"/>
            <a:ext cx="7905572" cy="3465162"/>
          </a:xfrm>
        </p:spPr>
        <p:txBody>
          <a:bodyPr anchor="ctr">
            <a:normAutofit/>
          </a:bodyPr>
          <a:lstStyle/>
          <a:p>
            <a:r>
              <a:rPr lang="en-US" sz="4200" dirty="0">
                <a:latin typeface="Humanitarian-Icons-v02" pitchFamily="2" charset="0"/>
              </a:rPr>
              <a:t> </a:t>
            </a:r>
            <a:r>
              <a:rPr lang="en-US" sz="4200" dirty="0">
                <a:latin typeface="Arial" panose="020B0604020202020204" pitchFamily="34" charset="0"/>
                <a:cs typeface="Arial" panose="020B0604020202020204" pitchFamily="34" charset="0"/>
              </a:rPr>
              <a:t>EDUCATION + </a:t>
            </a:r>
            <a:r>
              <a:rPr lang="en-US" sz="4200" dirty="0" smtClean="0">
                <a:latin typeface="Arial" panose="020B0604020202020204" pitchFamily="34" charset="0"/>
                <a:cs typeface="Arial" panose="020B0604020202020204" pitchFamily="34" charset="0"/>
              </a:rPr>
              <a:t>	PROTECTION</a:t>
            </a:r>
            <a:endParaRPr lang="en-GB" sz="4200" b="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4284490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61769" y="2692349"/>
            <a:ext cx="5440309" cy="3971472"/>
          </a:xfrm>
          <a:prstGeom prst="rect">
            <a:avLst/>
          </a:prstGeom>
        </p:spPr>
      </p:pic>
      <p:sp>
        <p:nvSpPr>
          <p:cNvPr id="5" name="Title 5"/>
          <p:cNvSpPr txBox="1">
            <a:spLocks/>
          </p:cNvSpPr>
          <p:nvPr/>
        </p:nvSpPr>
        <p:spPr>
          <a:xfrm>
            <a:off x="338574" y="383598"/>
            <a:ext cx="7886700" cy="48597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rgbClr val="EE5859"/>
                </a:solidFill>
                <a:latin typeface="Trade Gothic LT Std" panose="00000500000000000000" pitchFamily="50" charset="0"/>
                <a:ea typeface="+mj-ea"/>
                <a:cs typeface="+mj-cs"/>
              </a:defRPr>
            </a:lvl1pPr>
          </a:lstStyle>
          <a:p>
            <a:r>
              <a:rPr lang="en-US" sz="2400" dirty="0" smtClean="0">
                <a:latin typeface="Arial" panose="020B0604020202020204" pitchFamily="34" charset="0"/>
                <a:cs typeface="Arial" panose="020B0604020202020204" pitchFamily="34" charset="0"/>
              </a:rPr>
              <a:t>Access to education </a:t>
            </a:r>
            <a:endParaRPr lang="en-GB" sz="2400" dirty="0">
              <a:latin typeface="Arial" panose="020B0604020202020204" pitchFamily="34" charset="0"/>
              <a:cs typeface="Arial" panose="020B0604020202020204" pitchFamily="34" charset="0"/>
            </a:endParaRPr>
          </a:p>
        </p:txBody>
      </p:sp>
      <p:sp>
        <p:nvSpPr>
          <p:cNvPr id="4" name="Rectangle 3"/>
          <p:cNvSpPr/>
          <p:nvPr/>
        </p:nvSpPr>
        <p:spPr>
          <a:xfrm>
            <a:off x="338574" y="869569"/>
            <a:ext cx="7886700" cy="1785104"/>
          </a:xfrm>
          <a:prstGeom prst="rect">
            <a:avLst/>
          </a:prstGeom>
        </p:spPr>
        <p:txBody>
          <a:bodyPr wrap="square">
            <a:spAutoFit/>
          </a:bodyPr>
          <a:lstStyle/>
          <a:p>
            <a:pPr>
              <a:spcAft>
                <a:spcPts val="1200"/>
              </a:spcAft>
            </a:pPr>
            <a:r>
              <a:rPr lang="en-US" sz="1500" b="1" dirty="0">
                <a:solidFill>
                  <a:schemeClr val="accent2"/>
                </a:solidFill>
                <a:latin typeface="Arial Narrow" panose="020B0606020202030204" pitchFamily="34" charset="0"/>
              </a:rPr>
              <a:t>Displacement-related barriers (lack of documentation, more precarious livelihood situation) rendered IDP children less likely to be enrolled in school, putting them at protection risks</a:t>
            </a:r>
            <a:r>
              <a:rPr lang="en-US" sz="1500" b="1" dirty="0" smtClean="0">
                <a:solidFill>
                  <a:schemeClr val="accent2"/>
                </a:solidFill>
                <a:latin typeface="Arial Narrow" panose="020B0606020202030204" pitchFamily="34" charset="0"/>
              </a:rPr>
              <a:t>.</a:t>
            </a:r>
          </a:p>
          <a:p>
            <a:pPr marL="285750" indent="-285750">
              <a:spcAft>
                <a:spcPts val="1200"/>
              </a:spcAft>
              <a:buFont typeface="Arial" panose="020B0604020202020204" pitchFamily="34" charset="0"/>
              <a:buChar char="•"/>
            </a:pPr>
            <a:r>
              <a:rPr lang="en-US" sz="1500" dirty="0" smtClean="0">
                <a:solidFill>
                  <a:schemeClr val="accent2"/>
                </a:solidFill>
                <a:latin typeface="Arial Narrow" panose="020B0606020202030204" pitchFamily="34" charset="0"/>
              </a:rPr>
              <a:t>Education </a:t>
            </a:r>
            <a:r>
              <a:rPr lang="en-US" sz="1500" dirty="0">
                <a:solidFill>
                  <a:schemeClr val="accent2"/>
                </a:solidFill>
                <a:latin typeface="Arial Narrow" panose="020B0606020202030204" pitchFamily="34" charset="0"/>
              </a:rPr>
              <a:t>in Menbij is </a:t>
            </a:r>
            <a:r>
              <a:rPr lang="en-US" sz="1500" dirty="0" err="1">
                <a:solidFill>
                  <a:schemeClr val="accent2"/>
                </a:solidFill>
                <a:latin typeface="Arial Narrow" panose="020B0606020202030204" pitchFamily="34" charset="0"/>
              </a:rPr>
              <a:t>characterised</a:t>
            </a:r>
            <a:r>
              <a:rPr lang="en-US" sz="1500" dirty="0">
                <a:solidFill>
                  <a:schemeClr val="accent2"/>
                </a:solidFill>
                <a:latin typeface="Arial Narrow" panose="020B0606020202030204" pitchFamily="34" charset="0"/>
              </a:rPr>
              <a:t> by a significant lower attendance rate and access for IDP children than for host community </a:t>
            </a:r>
            <a:r>
              <a:rPr lang="en-US" sz="1500" dirty="0" smtClean="0">
                <a:solidFill>
                  <a:schemeClr val="accent2"/>
                </a:solidFill>
                <a:latin typeface="Arial Narrow" panose="020B0606020202030204" pitchFamily="34" charset="0"/>
              </a:rPr>
              <a:t>children.</a:t>
            </a:r>
          </a:p>
          <a:p>
            <a:pPr marL="285750" indent="-285750">
              <a:spcAft>
                <a:spcPts val="1200"/>
              </a:spcAft>
              <a:buFont typeface="Arial" panose="020B0604020202020204" pitchFamily="34" charset="0"/>
              <a:buChar char="•"/>
            </a:pPr>
            <a:r>
              <a:rPr lang="en-US" sz="1500" dirty="0" smtClean="0">
                <a:solidFill>
                  <a:schemeClr val="accent2"/>
                </a:solidFill>
                <a:latin typeface="Arial Narrow" panose="020B0606020202030204" pitchFamily="34" charset="0"/>
              </a:rPr>
              <a:t>In </a:t>
            </a:r>
            <a:r>
              <a:rPr lang="en-US" sz="1500" dirty="0">
                <a:solidFill>
                  <a:schemeClr val="accent2"/>
                </a:solidFill>
                <a:latin typeface="Arial Narrow" panose="020B0606020202030204" pitchFamily="34" charset="0"/>
              </a:rPr>
              <a:t>informal sites, there was reportedly no access to education due to a lack of schools within accessible distance.</a:t>
            </a:r>
          </a:p>
        </p:txBody>
      </p:sp>
    </p:spTree>
    <p:extLst>
      <p:ext uri="{BB962C8B-B14F-4D97-AF65-F5344CB8AC3E}">
        <p14:creationId xmlns:p14="http://schemas.microsoft.com/office/powerpoint/2010/main" val="346463897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5214" y="2060236"/>
            <a:ext cx="7271658" cy="1832424"/>
          </a:xfrm>
          <a:prstGeom prst="rect">
            <a:avLst/>
          </a:prstGeom>
        </p:spPr>
      </p:pic>
      <p:sp>
        <p:nvSpPr>
          <p:cNvPr id="10" name="Title 5"/>
          <p:cNvSpPr>
            <a:spLocks noGrp="1"/>
          </p:cNvSpPr>
          <p:nvPr>
            <p:ph type="title"/>
          </p:nvPr>
        </p:nvSpPr>
        <p:spPr>
          <a:xfrm>
            <a:off x="447693" y="362032"/>
            <a:ext cx="7886700" cy="584841"/>
          </a:xfrm>
        </p:spPr>
        <p:txBody>
          <a:bodyPr>
            <a:normAutofit/>
          </a:bodyPr>
          <a:lstStyle/>
          <a:p>
            <a:r>
              <a:rPr lang="en-US" sz="2400" dirty="0" smtClean="0">
                <a:latin typeface="Arial" panose="020B0604020202020204" pitchFamily="34" charset="0"/>
                <a:cs typeface="Arial" panose="020B0604020202020204" pitchFamily="34" charset="0"/>
              </a:rPr>
              <a:t>Barriers to accessing education </a:t>
            </a:r>
            <a:endParaRPr lang="en-GB" sz="2400" dirty="0">
              <a:latin typeface="Arial" panose="020B0604020202020204" pitchFamily="34" charset="0"/>
              <a:cs typeface="Arial" panose="020B0604020202020204" pitchFamily="34" charset="0"/>
            </a:endParaRPr>
          </a:p>
        </p:txBody>
      </p:sp>
      <p:sp>
        <p:nvSpPr>
          <p:cNvPr id="4" name="Title 2"/>
          <p:cNvSpPr txBox="1">
            <a:spLocks/>
          </p:cNvSpPr>
          <p:nvPr/>
        </p:nvSpPr>
        <p:spPr>
          <a:xfrm>
            <a:off x="447693" y="946873"/>
            <a:ext cx="7886700" cy="73088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rgbClr val="EE5859"/>
                </a:solidFill>
                <a:latin typeface="Trade Gothic LT Std" panose="00000500000000000000" pitchFamily="50" charset="0"/>
                <a:ea typeface="+mj-ea"/>
                <a:cs typeface="+mj-cs"/>
              </a:defRPr>
            </a:lvl1pPr>
          </a:lstStyle>
          <a:p>
            <a:pPr marL="285750" indent="-285750">
              <a:buFont typeface="Arial" panose="020B0604020202020204" pitchFamily="34" charset="0"/>
              <a:buChar char="•"/>
            </a:pPr>
            <a:r>
              <a:rPr lang="en-US" sz="1600" dirty="0" smtClean="0">
                <a:solidFill>
                  <a:srgbClr val="585859"/>
                </a:solidFill>
                <a:latin typeface="Arial Narrow" panose="020B0606020202030204" pitchFamily="34" charset="0"/>
              </a:rPr>
              <a:t>Child </a:t>
            </a:r>
            <a:r>
              <a:rPr lang="en-US" sz="1600" dirty="0" err="1">
                <a:solidFill>
                  <a:srgbClr val="585859"/>
                </a:solidFill>
                <a:latin typeface="Arial Narrow" panose="020B0606020202030204" pitchFamily="34" charset="0"/>
              </a:rPr>
              <a:t>labour</a:t>
            </a:r>
            <a:r>
              <a:rPr lang="en-US" sz="1600" dirty="0">
                <a:solidFill>
                  <a:srgbClr val="585859"/>
                </a:solidFill>
                <a:latin typeface="Arial Narrow" panose="020B0606020202030204" pitchFamily="34" charset="0"/>
              </a:rPr>
              <a:t> was reported as a coping strategy for insufficient livelihoods in 96% of communities for IDPs, compared to 39% for host community members.</a:t>
            </a:r>
          </a:p>
        </p:txBody>
      </p:sp>
    </p:spTree>
    <p:extLst>
      <p:ext uri="{BB962C8B-B14F-4D97-AF65-F5344CB8AC3E}">
        <p14:creationId xmlns:p14="http://schemas.microsoft.com/office/powerpoint/2010/main" val="66948781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5"/>
          <p:cNvSpPr>
            <a:spLocks noGrp="1"/>
          </p:cNvSpPr>
          <p:nvPr>
            <p:ph type="title"/>
          </p:nvPr>
        </p:nvSpPr>
        <p:spPr>
          <a:xfrm>
            <a:off x="429220" y="385448"/>
            <a:ext cx="7886700" cy="531236"/>
          </a:xfrm>
        </p:spPr>
        <p:txBody>
          <a:bodyPr>
            <a:normAutofit/>
          </a:bodyPr>
          <a:lstStyle/>
          <a:p>
            <a:r>
              <a:rPr lang="en-US" sz="2400" dirty="0" smtClean="0">
                <a:latin typeface="Arial" panose="020B0604020202020204" pitchFamily="34" charset="0"/>
                <a:cs typeface="Arial" panose="020B0604020202020204" pitchFamily="34" charset="0"/>
              </a:rPr>
              <a:t>Protection risks</a:t>
            </a:r>
            <a:endParaRPr lang="en-GB" sz="2800" dirty="0">
              <a:latin typeface="Arial" panose="020B0604020202020204" pitchFamily="34" charset="0"/>
              <a:cs typeface="Arial" panose="020B0604020202020204" pitchFamily="34" charset="0"/>
            </a:endParaRPr>
          </a:p>
        </p:txBody>
      </p:sp>
      <p:pic>
        <p:nvPicPr>
          <p:cNvPr id="14" name="Picture 13"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05074" y="1882222"/>
            <a:ext cx="6063943" cy="3785102"/>
          </a:xfrm>
          <a:prstGeom prst="rect">
            <a:avLst/>
          </a:prstGeom>
        </p:spPr>
      </p:pic>
      <p:sp>
        <p:nvSpPr>
          <p:cNvPr id="5" name="Title 2"/>
          <p:cNvSpPr txBox="1">
            <a:spLocks/>
          </p:cNvSpPr>
          <p:nvPr/>
        </p:nvSpPr>
        <p:spPr>
          <a:xfrm>
            <a:off x="429220" y="916684"/>
            <a:ext cx="7886700" cy="69044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rgbClr val="EE5859"/>
                </a:solidFill>
                <a:latin typeface="Trade Gothic LT Std" panose="00000500000000000000" pitchFamily="50" charset="0"/>
                <a:ea typeface="+mj-ea"/>
                <a:cs typeface="+mj-cs"/>
              </a:defRPr>
            </a:lvl1pPr>
          </a:lstStyle>
          <a:p>
            <a:r>
              <a:rPr lang="en-US" sz="1600" b="1" dirty="0">
                <a:solidFill>
                  <a:srgbClr val="585859"/>
                </a:solidFill>
                <a:latin typeface="Arial Narrow" panose="020B0606020202030204" pitchFamily="34" charset="0"/>
              </a:rPr>
              <a:t>Most protection issues were related to livelihood and legal issues, rather than conflict, with child </a:t>
            </a:r>
            <a:r>
              <a:rPr lang="en-US" sz="1600" b="1" dirty="0" err="1">
                <a:solidFill>
                  <a:srgbClr val="585859"/>
                </a:solidFill>
                <a:latin typeface="Arial Narrow" panose="020B0606020202030204" pitchFamily="34" charset="0"/>
              </a:rPr>
              <a:t>labour</a:t>
            </a:r>
            <a:r>
              <a:rPr lang="en-US" sz="1600" b="1" dirty="0">
                <a:solidFill>
                  <a:srgbClr val="585859"/>
                </a:solidFill>
                <a:latin typeface="Arial Narrow" panose="020B0606020202030204" pitchFamily="34" charset="0"/>
              </a:rPr>
              <a:t> reported almost everywhere and more likely to affect IDP boys. </a:t>
            </a:r>
          </a:p>
        </p:txBody>
      </p:sp>
    </p:spTree>
    <p:extLst>
      <p:ext uri="{BB962C8B-B14F-4D97-AF65-F5344CB8AC3E}">
        <p14:creationId xmlns:p14="http://schemas.microsoft.com/office/powerpoint/2010/main" val="49894999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221673" y="313240"/>
            <a:ext cx="2617324" cy="738664"/>
          </a:xfrm>
          <a:prstGeom prst="rect">
            <a:avLst/>
          </a:prstGeom>
          <a:noFill/>
        </p:spPr>
        <p:txBody>
          <a:bodyPr wrap="square" rtlCol="0">
            <a:spAutoFit/>
          </a:bodyPr>
          <a:lstStyle/>
          <a:p>
            <a:pPr algn="r"/>
            <a:r>
              <a:rPr lang="en-US" sz="1400" dirty="0" smtClean="0">
                <a:solidFill>
                  <a:srgbClr val="EE5859"/>
                </a:solidFill>
                <a:latin typeface="Arial" panose="020B0604020202020204" pitchFamily="34" charset="0"/>
                <a:cs typeface="Arial" panose="020B0604020202020204" pitchFamily="34" charset="0"/>
              </a:rPr>
              <a:t>Communities where people faced housing, land, and property issues</a:t>
            </a:r>
            <a:endParaRPr lang="en-US" sz="1400" dirty="0">
              <a:solidFill>
                <a:srgbClr val="EE5859"/>
              </a:solidFill>
              <a:latin typeface="Arial" panose="020B0604020202020204" pitchFamily="34" charset="0"/>
              <a:cs typeface="Arial" panose="020B0604020202020204" pitchFamily="34" charset="0"/>
            </a:endParaRPr>
          </a:p>
        </p:txBody>
      </p:sp>
      <p:pic>
        <p:nvPicPr>
          <p:cNvPr id="3" name="Picture 2"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56409" y="301367"/>
            <a:ext cx="5482864" cy="5759977"/>
          </a:xfrm>
          <a:prstGeom prst="rect">
            <a:avLst/>
          </a:prstGeom>
        </p:spPr>
      </p:pic>
      <p:sp>
        <p:nvSpPr>
          <p:cNvPr id="4" name="TextBox 3"/>
          <p:cNvSpPr txBox="1"/>
          <p:nvPr/>
        </p:nvSpPr>
        <p:spPr>
          <a:xfrm>
            <a:off x="806996" y="1311563"/>
            <a:ext cx="2032001" cy="1169551"/>
          </a:xfrm>
          <a:prstGeom prst="rect">
            <a:avLst/>
          </a:prstGeom>
          <a:noFill/>
        </p:spPr>
        <p:txBody>
          <a:bodyPr wrap="square" rtlCol="0">
            <a:spAutoFit/>
          </a:bodyPr>
          <a:lstStyle/>
          <a:p>
            <a:pPr algn="just"/>
            <a:r>
              <a:rPr lang="en-US" sz="1400" i="1" dirty="0" smtClean="0">
                <a:solidFill>
                  <a:schemeClr val="accent2"/>
                </a:solidFill>
                <a:latin typeface="Arial Narrow" panose="020B0606020202030204" pitchFamily="34" charset="0"/>
              </a:rPr>
              <a:t>Housing</a:t>
            </a:r>
            <a:r>
              <a:rPr lang="en-US" sz="1400" i="1" dirty="0">
                <a:solidFill>
                  <a:schemeClr val="accent2"/>
                </a:solidFill>
                <a:latin typeface="Arial Narrow" panose="020B0606020202030204" pitchFamily="34" charset="0"/>
              </a:rPr>
              <a:t>, land and property issues were reported as a protection risk in Menbij City and </a:t>
            </a:r>
            <a:r>
              <a:rPr lang="en-US" sz="1400" i="1" dirty="0" smtClean="0">
                <a:solidFill>
                  <a:schemeClr val="accent2"/>
                </a:solidFill>
                <a:latin typeface="Arial Narrow" panose="020B0606020202030204" pitchFamily="34" charset="0"/>
              </a:rPr>
              <a:t>northwest </a:t>
            </a:r>
            <a:r>
              <a:rPr lang="en-US" sz="1400" i="1" dirty="0">
                <a:solidFill>
                  <a:schemeClr val="accent2"/>
                </a:solidFill>
                <a:latin typeface="Arial Narrow" panose="020B0606020202030204" pitchFamily="34" charset="0"/>
              </a:rPr>
              <a:t>of the district.</a:t>
            </a:r>
          </a:p>
          <a:p>
            <a:pPr algn="just"/>
            <a:endParaRPr lang="en-US" sz="1400" i="1" dirty="0">
              <a:solidFill>
                <a:schemeClr val="accent2"/>
              </a:solidFill>
              <a:latin typeface="Arial Narrow" panose="020B0606020202030204" pitchFamily="34" charset="0"/>
            </a:endParaRPr>
          </a:p>
        </p:txBody>
      </p:sp>
    </p:spTree>
    <p:extLst>
      <p:ext uri="{BB962C8B-B14F-4D97-AF65-F5344CB8AC3E}">
        <p14:creationId xmlns:p14="http://schemas.microsoft.com/office/powerpoint/2010/main" val="50989680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2218" y="417831"/>
            <a:ext cx="7886700" cy="378554"/>
          </a:xfrm>
        </p:spPr>
        <p:txBody>
          <a:bodyPr>
            <a:normAutofit fontScale="90000"/>
          </a:bodyPr>
          <a:lstStyle/>
          <a:p>
            <a:r>
              <a:rPr lang="en-US" sz="2400" dirty="0">
                <a:latin typeface="Arial" panose="020B0604020202020204" pitchFamily="34" charset="0"/>
                <a:cs typeface="Arial" panose="020B0604020202020204" pitchFamily="34" charset="0"/>
              </a:rPr>
              <a:t>Education</a:t>
            </a:r>
          </a:p>
        </p:txBody>
      </p:sp>
      <p:sp>
        <p:nvSpPr>
          <p:cNvPr id="8" name="Rectangle 7"/>
          <p:cNvSpPr/>
          <p:nvPr/>
        </p:nvSpPr>
        <p:spPr>
          <a:xfrm>
            <a:off x="4994693" y="5262113"/>
            <a:ext cx="471367" cy="189781"/>
          </a:xfrm>
          <a:prstGeom prst="rect">
            <a:avLst/>
          </a:prstGeom>
        </p:spPr>
        <p:txBody>
          <a:bodyPr vert="horz" lIns="91440" tIns="45720" rIns="91440" bIns="45720" rtlCol="0" anchor="ctr">
            <a:normAutofit fontScale="25000" lnSpcReduction="20000"/>
          </a:bodyPr>
          <a:lstStyle/>
          <a:p>
            <a:pPr>
              <a:lnSpc>
                <a:spcPct val="90000"/>
              </a:lnSpc>
              <a:spcBef>
                <a:spcPct val="0"/>
              </a:spcBef>
            </a:pPr>
            <a:endParaRPr lang="en-US" sz="4400">
              <a:solidFill>
                <a:srgbClr val="EE5859"/>
              </a:solidFill>
              <a:latin typeface="Trade Gothic LT Std" panose="00000500000000000000" pitchFamily="50" charset="0"/>
              <a:ea typeface="+mj-ea"/>
              <a:cs typeface="+mj-cs"/>
            </a:endParaRPr>
          </a:p>
        </p:txBody>
      </p:sp>
      <p:sp>
        <p:nvSpPr>
          <p:cNvPr id="4" name="TextBox 3">
            <a:extLst>
              <a:ext uri="{FF2B5EF4-FFF2-40B4-BE49-F238E27FC236}">
                <a16:creationId xmlns:a16="http://schemas.microsoft.com/office/drawing/2014/main" id="{99D08FCB-F31D-6F4F-8809-E3E6C9F28EDD}"/>
              </a:ext>
            </a:extLst>
          </p:cNvPr>
          <p:cNvSpPr txBox="1"/>
          <p:nvPr/>
        </p:nvSpPr>
        <p:spPr>
          <a:xfrm>
            <a:off x="1064302" y="6340839"/>
            <a:ext cx="184731" cy="369332"/>
          </a:xfrm>
          <a:prstGeom prst="rect">
            <a:avLst/>
          </a:prstGeom>
          <a:noFill/>
        </p:spPr>
        <p:txBody>
          <a:bodyPr wrap="none" rtlCol="0">
            <a:spAutoFit/>
          </a:bodyPr>
          <a:lstStyle/>
          <a:p>
            <a:endParaRPr lang="en-US"/>
          </a:p>
        </p:txBody>
      </p:sp>
      <p:graphicFrame>
        <p:nvGraphicFramePr>
          <p:cNvPr id="6" name="Table 5">
            <a:extLst>
              <a:ext uri="{FF2B5EF4-FFF2-40B4-BE49-F238E27FC236}">
                <a16:creationId xmlns:a16="http://schemas.microsoft.com/office/drawing/2014/main" id="{A244C4D8-365B-784E-9E54-F9D29A92EEF5}"/>
              </a:ext>
            </a:extLst>
          </p:cNvPr>
          <p:cNvGraphicFramePr>
            <a:graphicFrameLocks noGrp="1"/>
          </p:cNvGraphicFramePr>
          <p:nvPr>
            <p:extLst>
              <p:ext uri="{D42A27DB-BD31-4B8C-83A1-F6EECF244321}">
                <p14:modId xmlns:p14="http://schemas.microsoft.com/office/powerpoint/2010/main" val="3958209780"/>
              </p:ext>
            </p:extLst>
          </p:nvPr>
        </p:nvGraphicFramePr>
        <p:xfrm>
          <a:off x="302218" y="908070"/>
          <a:ext cx="7976146" cy="3291538"/>
        </p:xfrm>
        <a:graphic>
          <a:graphicData uri="http://schemas.openxmlformats.org/drawingml/2006/table">
            <a:tbl>
              <a:tblPr firstRow="1" bandRow="1">
                <a:tableStyleId>{5C22544A-7EE6-4342-B048-85BDC9FD1C3A}</a:tableStyleId>
              </a:tblPr>
              <a:tblGrid>
                <a:gridCol w="996421">
                  <a:extLst>
                    <a:ext uri="{9D8B030D-6E8A-4147-A177-3AD203B41FA5}">
                      <a16:colId xmlns:a16="http://schemas.microsoft.com/office/drawing/2014/main" val="4187356826"/>
                    </a:ext>
                  </a:extLst>
                </a:gridCol>
                <a:gridCol w="1484026">
                  <a:extLst>
                    <a:ext uri="{9D8B030D-6E8A-4147-A177-3AD203B41FA5}">
                      <a16:colId xmlns:a16="http://schemas.microsoft.com/office/drawing/2014/main" val="4172425106"/>
                    </a:ext>
                  </a:extLst>
                </a:gridCol>
                <a:gridCol w="1753849">
                  <a:extLst>
                    <a:ext uri="{9D8B030D-6E8A-4147-A177-3AD203B41FA5}">
                      <a16:colId xmlns:a16="http://schemas.microsoft.com/office/drawing/2014/main" val="633232271"/>
                    </a:ext>
                  </a:extLst>
                </a:gridCol>
                <a:gridCol w="1424066">
                  <a:extLst>
                    <a:ext uri="{9D8B030D-6E8A-4147-A177-3AD203B41FA5}">
                      <a16:colId xmlns:a16="http://schemas.microsoft.com/office/drawing/2014/main" val="2302824874"/>
                    </a:ext>
                  </a:extLst>
                </a:gridCol>
                <a:gridCol w="1214451">
                  <a:extLst>
                    <a:ext uri="{9D8B030D-6E8A-4147-A177-3AD203B41FA5}">
                      <a16:colId xmlns:a16="http://schemas.microsoft.com/office/drawing/2014/main" val="3253706525"/>
                    </a:ext>
                  </a:extLst>
                </a:gridCol>
                <a:gridCol w="1103333">
                  <a:extLst>
                    <a:ext uri="{9D8B030D-6E8A-4147-A177-3AD203B41FA5}">
                      <a16:colId xmlns:a16="http://schemas.microsoft.com/office/drawing/2014/main" val="22167248"/>
                    </a:ext>
                  </a:extLst>
                </a:gridCol>
              </a:tblGrid>
              <a:tr h="686481">
                <a:tc>
                  <a:txBody>
                    <a:bodyPr/>
                    <a:lstStyle/>
                    <a:p>
                      <a:endParaRPr lang="en-US" dirty="0">
                        <a:latin typeface="Arial Narrow" panose="020B0606020202030204" pitchFamily="34" charset="0"/>
                      </a:endParaRPr>
                    </a:p>
                  </a:txBody>
                  <a:tcPr/>
                </a:tc>
                <a:tc>
                  <a:txBody>
                    <a:bodyPr/>
                    <a:lstStyle/>
                    <a:p>
                      <a:r>
                        <a:rPr lang="en-US" dirty="0" err="1">
                          <a:latin typeface="Arial Narrow" panose="020B0606020202030204" pitchFamily="34" charset="0"/>
                        </a:rPr>
                        <a:t>Menbij</a:t>
                      </a:r>
                      <a:r>
                        <a:rPr lang="en-US" dirty="0">
                          <a:latin typeface="Arial Narrow" panose="020B0606020202030204" pitchFamily="34" charset="0"/>
                        </a:rPr>
                        <a:t> Camps</a:t>
                      </a:r>
                    </a:p>
                  </a:txBody>
                  <a:tcPr/>
                </a:tc>
                <a:tc>
                  <a:txBody>
                    <a:bodyPr/>
                    <a:lstStyle/>
                    <a:p>
                      <a:r>
                        <a:rPr lang="en-US" dirty="0" err="1">
                          <a:latin typeface="Arial Narrow" panose="020B0606020202030204" pitchFamily="34" charset="0"/>
                        </a:rPr>
                        <a:t>Menbij</a:t>
                      </a:r>
                      <a:r>
                        <a:rPr lang="en-US" dirty="0">
                          <a:latin typeface="Arial Narrow" panose="020B0606020202030204" pitchFamily="34" charset="0"/>
                        </a:rPr>
                        <a:t> City</a:t>
                      </a:r>
                    </a:p>
                  </a:txBody>
                  <a:tcPr/>
                </a:tc>
                <a:tc>
                  <a:txBody>
                    <a:bodyPr/>
                    <a:lstStyle/>
                    <a:p>
                      <a:r>
                        <a:rPr lang="en-US" dirty="0" err="1">
                          <a:latin typeface="Arial Narrow" panose="020B0606020202030204" pitchFamily="34" charset="0"/>
                        </a:rPr>
                        <a:t>Menbij</a:t>
                      </a:r>
                      <a:r>
                        <a:rPr lang="en-US" dirty="0">
                          <a:latin typeface="Arial Narrow" panose="020B0606020202030204" pitchFamily="34" charset="0"/>
                        </a:rPr>
                        <a:t> SD (rural)</a:t>
                      </a:r>
                    </a:p>
                  </a:txBody>
                  <a:tcPr/>
                </a:tc>
                <a:tc>
                  <a:txBody>
                    <a:bodyPr/>
                    <a:lstStyle/>
                    <a:p>
                      <a:r>
                        <a:rPr lang="en-US" dirty="0">
                          <a:latin typeface="Arial Narrow" panose="020B0606020202030204" pitchFamily="34" charset="0"/>
                        </a:rPr>
                        <a:t>Abu </a:t>
                      </a:r>
                      <a:r>
                        <a:rPr lang="en-US" dirty="0" err="1">
                          <a:latin typeface="Arial Narrow" panose="020B0606020202030204" pitchFamily="34" charset="0"/>
                        </a:rPr>
                        <a:t>Qalqal</a:t>
                      </a:r>
                      <a:endParaRPr lang="en-US" dirty="0">
                        <a:latin typeface="Arial Narrow" panose="020B0606020202030204" pitchFamily="34" charset="0"/>
                      </a:endParaRPr>
                    </a:p>
                  </a:txBody>
                  <a:tcPr/>
                </a:tc>
                <a:tc>
                  <a:txBody>
                    <a:bodyPr/>
                    <a:lstStyle/>
                    <a:p>
                      <a:r>
                        <a:rPr lang="en-US" dirty="0">
                          <a:latin typeface="Arial Narrow" panose="020B0606020202030204" pitchFamily="34" charset="0"/>
                        </a:rPr>
                        <a:t>Al </a:t>
                      </a:r>
                      <a:r>
                        <a:rPr lang="en-US" dirty="0" err="1">
                          <a:latin typeface="Arial Narrow" panose="020B0606020202030204" pitchFamily="34" charset="0"/>
                        </a:rPr>
                        <a:t>Khafsa</a:t>
                      </a:r>
                      <a:endParaRPr lang="en-US" dirty="0">
                        <a:latin typeface="Arial Narrow" panose="020B0606020202030204" pitchFamily="34" charset="0"/>
                      </a:endParaRPr>
                    </a:p>
                  </a:txBody>
                  <a:tcPr/>
                </a:tc>
                <a:extLst>
                  <a:ext uri="{0D108BD9-81ED-4DB2-BD59-A6C34878D82A}">
                    <a16:rowId xmlns:a16="http://schemas.microsoft.com/office/drawing/2014/main" val="3176833688"/>
                  </a:ext>
                </a:extLst>
              </a:tr>
              <a:tr h="593377">
                <a:tc>
                  <a:txBody>
                    <a:bodyPr/>
                    <a:lstStyle/>
                    <a:p>
                      <a:r>
                        <a:rPr lang="en-US" sz="1400" dirty="0">
                          <a:solidFill>
                            <a:schemeClr val="accent2"/>
                          </a:solidFill>
                          <a:latin typeface="Arial Narrow" panose="020B0606020202030204" pitchFamily="34" charset="0"/>
                        </a:rPr>
                        <a:t>Response</a:t>
                      </a:r>
                    </a:p>
                  </a:txBody>
                  <a:tcPr/>
                </a:tc>
                <a:tc>
                  <a:txBody>
                    <a:bodyPr/>
                    <a:lstStyle/>
                    <a:p>
                      <a:r>
                        <a:rPr lang="en-US" sz="1400" dirty="0">
                          <a:solidFill>
                            <a:schemeClr val="accent2"/>
                          </a:solidFill>
                          <a:latin typeface="Arial Narrow" panose="020B0606020202030204" pitchFamily="34" charset="0"/>
                        </a:rPr>
                        <a:t>Local authority supported schools</a:t>
                      </a:r>
                    </a:p>
                  </a:txBody>
                  <a:tcPr/>
                </a:tc>
                <a:tc>
                  <a:txBody>
                    <a:bodyPr/>
                    <a:lstStyle/>
                    <a:p>
                      <a:r>
                        <a:rPr lang="en-US" sz="1400" dirty="0">
                          <a:solidFill>
                            <a:schemeClr val="accent2"/>
                          </a:solidFill>
                          <a:latin typeface="Arial Narrow" panose="020B0606020202030204" pitchFamily="34" charset="0"/>
                        </a:rPr>
                        <a:t>No response reported</a:t>
                      </a:r>
                    </a:p>
                  </a:txBody>
                  <a:tcPr/>
                </a:tc>
                <a:tc>
                  <a:txBody>
                    <a:bodyPr/>
                    <a:lstStyle/>
                    <a:p>
                      <a:r>
                        <a:rPr lang="en-US" sz="1400" dirty="0">
                          <a:solidFill>
                            <a:schemeClr val="accent2"/>
                          </a:solidFill>
                          <a:latin typeface="Arial Narrow" panose="020B0606020202030204" pitchFamily="34" charset="0"/>
                        </a:rPr>
                        <a:t>No response reported</a:t>
                      </a:r>
                    </a:p>
                  </a:txBody>
                  <a:tcPr/>
                </a:tc>
                <a:tc>
                  <a:txBody>
                    <a:bodyPr/>
                    <a:lstStyle/>
                    <a:p>
                      <a:r>
                        <a:rPr lang="en-US" sz="1400" dirty="0">
                          <a:solidFill>
                            <a:schemeClr val="accent2"/>
                          </a:solidFill>
                          <a:latin typeface="Arial Narrow" panose="020B0606020202030204" pitchFamily="34" charset="0"/>
                        </a:rPr>
                        <a:t>No response reported</a:t>
                      </a:r>
                    </a:p>
                  </a:txBody>
                  <a:tcPr/>
                </a:tc>
                <a:tc>
                  <a:txBody>
                    <a:bodyPr/>
                    <a:lstStyle/>
                    <a:p>
                      <a:r>
                        <a:rPr lang="en-US" sz="1400" dirty="0">
                          <a:solidFill>
                            <a:schemeClr val="accent2"/>
                          </a:solidFill>
                          <a:latin typeface="Arial Narrow" panose="020B0606020202030204" pitchFamily="34" charset="0"/>
                        </a:rPr>
                        <a:t>No response reported</a:t>
                      </a:r>
                    </a:p>
                  </a:txBody>
                  <a:tcPr/>
                </a:tc>
                <a:extLst>
                  <a:ext uri="{0D108BD9-81ED-4DB2-BD59-A6C34878D82A}">
                    <a16:rowId xmlns:a16="http://schemas.microsoft.com/office/drawing/2014/main" val="3424745647"/>
                  </a:ext>
                </a:extLst>
              </a:tr>
              <a:tr h="1024186">
                <a:tc>
                  <a:txBody>
                    <a:bodyPr/>
                    <a:lstStyle/>
                    <a:p>
                      <a:r>
                        <a:rPr lang="en-US" sz="1400" dirty="0">
                          <a:solidFill>
                            <a:schemeClr val="accent2"/>
                          </a:solidFill>
                          <a:latin typeface="Arial Narrow" panose="020B0606020202030204" pitchFamily="34" charset="0"/>
                        </a:rPr>
                        <a:t>Key Issues/ Gaps</a:t>
                      </a:r>
                    </a:p>
                  </a:txBody>
                  <a:tcPr/>
                </a:tc>
                <a:tc>
                  <a:txBody>
                    <a:bodyPr/>
                    <a:lstStyle/>
                    <a:p>
                      <a:r>
                        <a:rPr lang="en-US" sz="1400" dirty="0">
                          <a:solidFill>
                            <a:schemeClr val="accent2"/>
                          </a:solidFill>
                          <a:latin typeface="Arial Narrow" panose="020B0606020202030204" pitchFamily="34" charset="0"/>
                        </a:rPr>
                        <a:t>Low levels of primary school attendance particularly in new camp. </a:t>
                      </a:r>
                      <a:r>
                        <a:rPr lang="en-US" sz="1400" dirty="0" smtClean="0">
                          <a:solidFill>
                            <a:schemeClr val="accent2"/>
                          </a:solidFill>
                          <a:latin typeface="Arial Narrow" panose="020B0606020202030204" pitchFamily="34" charset="0"/>
                        </a:rPr>
                        <a:t>Barriers: </a:t>
                      </a:r>
                      <a:r>
                        <a:rPr lang="en-US" sz="1400" dirty="0">
                          <a:solidFill>
                            <a:schemeClr val="accent2"/>
                          </a:solidFill>
                          <a:latin typeface="Arial Narrow" panose="020B0606020202030204" pitchFamily="34" charset="0"/>
                        </a:rPr>
                        <a:t>child does not want to attend school/ not considered important</a:t>
                      </a:r>
                    </a:p>
                  </a:txBody>
                  <a:tcPr/>
                </a:tc>
                <a:tc gridSpan="4">
                  <a:txBody>
                    <a:bodyPr/>
                    <a:lstStyle/>
                    <a:p>
                      <a:r>
                        <a:rPr lang="en-US" sz="1400" dirty="0">
                          <a:solidFill>
                            <a:schemeClr val="accent2"/>
                          </a:solidFill>
                          <a:latin typeface="Arial Narrow" panose="020B0606020202030204" pitchFamily="34" charset="0"/>
                        </a:rPr>
                        <a:t>Non-Formal Education: Catch-up learning/ accelerated learning </a:t>
                      </a:r>
                      <a:r>
                        <a:rPr lang="en-US" sz="1400" dirty="0" err="1">
                          <a:solidFill>
                            <a:schemeClr val="accent2"/>
                          </a:solidFill>
                          <a:latin typeface="Arial Narrow" panose="020B0606020202030204" pitchFamily="34" charset="0"/>
                        </a:rPr>
                        <a:t>programmes</a:t>
                      </a:r>
                      <a:endParaRPr lang="en-US" sz="1400" dirty="0">
                        <a:solidFill>
                          <a:schemeClr val="accent2"/>
                        </a:solidFill>
                        <a:latin typeface="Arial Narrow" panose="020B0606020202030204" pitchFamily="34" charset="0"/>
                      </a:endParaRPr>
                    </a:p>
                    <a:p>
                      <a:endParaRPr lang="en-US" sz="1400" dirty="0">
                        <a:solidFill>
                          <a:schemeClr val="accent2"/>
                        </a:solidFill>
                        <a:latin typeface="Arial Narrow" panose="020B0606020202030204" pitchFamily="34" charset="0"/>
                      </a:endParaRPr>
                    </a:p>
                    <a:p>
                      <a:r>
                        <a:rPr lang="en-US" sz="1400" dirty="0">
                          <a:solidFill>
                            <a:schemeClr val="accent2"/>
                          </a:solidFill>
                          <a:latin typeface="Arial Narrow" panose="020B0606020202030204" pitchFamily="34" charset="0"/>
                        </a:rPr>
                        <a:t>Low IDP school attendance. Barriers affordability/ cannot afford to prioritize school, discomfort attending/ re-entering school/ lack of documentation to </a:t>
                      </a:r>
                      <a:r>
                        <a:rPr lang="en-US" sz="1400" dirty="0" smtClean="0">
                          <a:solidFill>
                            <a:schemeClr val="accent2"/>
                          </a:solidFill>
                          <a:latin typeface="Arial Narrow" panose="020B0606020202030204" pitchFamily="34" charset="0"/>
                        </a:rPr>
                        <a:t>enroll</a:t>
                      </a:r>
                      <a:endParaRPr lang="en-US" sz="1400" dirty="0">
                        <a:solidFill>
                          <a:schemeClr val="accent2"/>
                        </a:solidFill>
                        <a:latin typeface="Arial Narrow" panose="020B0606020202030204" pitchFamily="34" charset="0"/>
                      </a:endParaRPr>
                    </a:p>
                  </a:txBody>
                  <a:tcPr/>
                </a:tc>
                <a:tc hMerge="1">
                  <a:txBody>
                    <a:bodyPr/>
                    <a:lstStyle/>
                    <a:p>
                      <a:endParaRPr lang="en-US" sz="1400" dirty="0">
                        <a:latin typeface="Helvetica" pitchFamily="2" charset="0"/>
                      </a:endParaRPr>
                    </a:p>
                  </a:txBody>
                  <a:tcPr/>
                </a:tc>
                <a:tc hMerge="1">
                  <a:txBody>
                    <a:bodyPr/>
                    <a:lstStyle/>
                    <a:p>
                      <a:endParaRPr lang="en-US" sz="1400" dirty="0">
                        <a:latin typeface="Helvetica" pitchFamily="2" charset="0"/>
                      </a:endParaRPr>
                    </a:p>
                  </a:txBody>
                  <a:tcPr/>
                </a:tc>
                <a:tc hMerge="1">
                  <a:txBody>
                    <a:bodyPr/>
                    <a:lstStyle/>
                    <a:p>
                      <a:endParaRPr lang="en-US" sz="1400" dirty="0">
                        <a:latin typeface="Helvetica" pitchFamily="2" charset="0"/>
                      </a:endParaRPr>
                    </a:p>
                  </a:txBody>
                  <a:tcPr/>
                </a:tc>
                <a:extLst>
                  <a:ext uri="{0D108BD9-81ED-4DB2-BD59-A6C34878D82A}">
                    <a16:rowId xmlns:a16="http://schemas.microsoft.com/office/drawing/2014/main" val="4168554116"/>
                  </a:ext>
                </a:extLst>
              </a:tr>
            </a:tbl>
          </a:graphicData>
        </a:graphic>
      </p:graphicFrame>
      <p:sp>
        <p:nvSpPr>
          <p:cNvPr id="7" name="TextBox 6">
            <a:extLst>
              <a:ext uri="{FF2B5EF4-FFF2-40B4-BE49-F238E27FC236}">
                <a16:creationId xmlns:a16="http://schemas.microsoft.com/office/drawing/2014/main" id="{4DDFA4E6-0B09-CA4C-87E0-A6A244733C31}"/>
              </a:ext>
            </a:extLst>
          </p:cNvPr>
          <p:cNvSpPr txBox="1"/>
          <p:nvPr/>
        </p:nvSpPr>
        <p:spPr>
          <a:xfrm>
            <a:off x="637309" y="4422978"/>
            <a:ext cx="7305964" cy="2062103"/>
          </a:xfrm>
          <a:prstGeom prst="rect">
            <a:avLst/>
          </a:prstGeom>
          <a:noFill/>
          <a:ln>
            <a:solidFill>
              <a:schemeClr val="accent2"/>
            </a:solidFill>
          </a:ln>
        </p:spPr>
        <p:txBody>
          <a:bodyPr wrap="square" rtlCol="0">
            <a:spAutoFit/>
          </a:bodyPr>
          <a:lstStyle/>
          <a:p>
            <a:pPr marL="285750" indent="-285750">
              <a:buFont typeface="Arial" panose="020B0604020202020204" pitchFamily="34" charset="0"/>
              <a:buChar char="•"/>
            </a:pPr>
            <a:r>
              <a:rPr lang="en-US" sz="1600" dirty="0">
                <a:solidFill>
                  <a:schemeClr val="accent2"/>
                </a:solidFill>
                <a:latin typeface="Arial Narrow" panose="020B0606020202030204" pitchFamily="34" charset="0"/>
              </a:rPr>
              <a:t>There is no reported education response in </a:t>
            </a:r>
            <a:r>
              <a:rPr lang="en-US" sz="1600" dirty="0" err="1">
                <a:solidFill>
                  <a:schemeClr val="accent2"/>
                </a:solidFill>
                <a:latin typeface="Arial Narrow" panose="020B0606020202030204" pitchFamily="34" charset="0"/>
              </a:rPr>
              <a:t>Menbij</a:t>
            </a:r>
            <a:r>
              <a:rPr lang="en-US" sz="1600" dirty="0">
                <a:solidFill>
                  <a:schemeClr val="accent2"/>
                </a:solidFill>
                <a:latin typeface="Arial Narrow" panose="020B0606020202030204" pitchFamily="34" charset="0"/>
              </a:rPr>
              <a:t>. Why? Lack of donor interest? Perceived lower needs?</a:t>
            </a:r>
          </a:p>
          <a:p>
            <a:pPr marL="285750" indent="-285750">
              <a:buFont typeface="Arial" panose="020B0604020202020204" pitchFamily="34" charset="0"/>
              <a:buChar char="•"/>
            </a:pPr>
            <a:r>
              <a:rPr lang="en-US" sz="1600" dirty="0">
                <a:solidFill>
                  <a:schemeClr val="accent2"/>
                </a:solidFill>
                <a:latin typeface="Arial Narrow" panose="020B0606020202030204" pitchFamily="34" charset="0"/>
              </a:rPr>
              <a:t>How can education </a:t>
            </a:r>
            <a:r>
              <a:rPr lang="en-US" sz="1600" dirty="0" err="1">
                <a:solidFill>
                  <a:schemeClr val="accent2"/>
                </a:solidFill>
                <a:latin typeface="Arial Narrow" panose="020B0606020202030204" pitchFamily="34" charset="0"/>
              </a:rPr>
              <a:t>programmes</a:t>
            </a:r>
            <a:r>
              <a:rPr lang="en-US" sz="1600" dirty="0">
                <a:solidFill>
                  <a:schemeClr val="accent2"/>
                </a:solidFill>
                <a:latin typeface="Arial Narrow" panose="020B0606020202030204" pitchFamily="34" charset="0"/>
              </a:rPr>
              <a:t> be delivered in peri-urban/ rural environment where [IDP] population dispersed and have lower access?</a:t>
            </a:r>
          </a:p>
          <a:p>
            <a:pPr marL="285750" indent="-285750">
              <a:buFont typeface="Arial" panose="020B0604020202020204" pitchFamily="34" charset="0"/>
              <a:buChar char="•"/>
            </a:pPr>
            <a:r>
              <a:rPr lang="en-US" sz="1600" dirty="0">
                <a:solidFill>
                  <a:schemeClr val="accent2"/>
                </a:solidFill>
                <a:latin typeface="Arial Narrow" panose="020B0606020202030204" pitchFamily="34" charset="0"/>
              </a:rPr>
              <a:t>How can we improve education in camps?</a:t>
            </a:r>
          </a:p>
          <a:p>
            <a:pPr marL="285750" indent="-285750">
              <a:buFont typeface="Arial" panose="020B0604020202020204" pitchFamily="34" charset="0"/>
              <a:buChar char="•"/>
            </a:pPr>
            <a:r>
              <a:rPr lang="en-US" sz="1600" dirty="0">
                <a:solidFill>
                  <a:schemeClr val="accent2"/>
                </a:solidFill>
                <a:latin typeface="Arial Narrow" panose="020B0606020202030204" pitchFamily="34" charset="0"/>
              </a:rPr>
              <a:t>Many of barriers to education less about quality of education but rather discomfort attending/re-entering school and or perception that cannot afford to prioritize school – what would be effective programming</a:t>
            </a:r>
            <a:r>
              <a:rPr lang="en-US" sz="1600" dirty="0" smtClean="0">
                <a:solidFill>
                  <a:schemeClr val="accent2"/>
                </a:solidFill>
                <a:latin typeface="Arial Narrow" panose="020B0606020202030204" pitchFamily="34" charset="0"/>
              </a:rPr>
              <a:t>?</a:t>
            </a:r>
            <a:endParaRPr lang="en-US" sz="1600" dirty="0">
              <a:solidFill>
                <a:schemeClr val="accent2"/>
              </a:solidFill>
              <a:latin typeface="Arial Narrow" panose="020B0606020202030204" pitchFamily="34" charset="0"/>
            </a:endParaRPr>
          </a:p>
        </p:txBody>
      </p:sp>
    </p:spTree>
    <p:extLst>
      <p:ext uri="{BB962C8B-B14F-4D97-AF65-F5344CB8AC3E}">
        <p14:creationId xmlns:p14="http://schemas.microsoft.com/office/powerpoint/2010/main" val="103531122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p:cNvGraphicFramePr/>
          <p:nvPr>
            <p:extLst>
              <p:ext uri="{D42A27DB-BD31-4B8C-83A1-F6EECF244321}">
                <p14:modId xmlns:p14="http://schemas.microsoft.com/office/powerpoint/2010/main" val="4205028595"/>
              </p:ext>
            </p:extLst>
          </p:nvPr>
        </p:nvGraphicFramePr>
        <p:xfrm>
          <a:off x="371475" y="1958556"/>
          <a:ext cx="7887161" cy="4766094"/>
        </p:xfrm>
        <a:graphic>
          <a:graphicData uri="http://schemas.openxmlformats.org/drawingml/2006/chart">
            <c:chart xmlns:c="http://schemas.openxmlformats.org/drawingml/2006/chart" xmlns:r="http://schemas.openxmlformats.org/officeDocument/2006/relationships" r:id="rId2"/>
          </a:graphicData>
        </a:graphic>
      </p:graphicFrame>
      <p:sp>
        <p:nvSpPr>
          <p:cNvPr id="6" name="Title 1"/>
          <p:cNvSpPr>
            <a:spLocks noGrp="1"/>
          </p:cNvSpPr>
          <p:nvPr>
            <p:ph type="title"/>
          </p:nvPr>
        </p:nvSpPr>
        <p:spPr>
          <a:xfrm>
            <a:off x="408731" y="365125"/>
            <a:ext cx="7886700" cy="1325563"/>
          </a:xfrm>
        </p:spPr>
        <p:txBody>
          <a:bodyPr/>
          <a:lstStyle/>
          <a:p>
            <a:r>
              <a:rPr lang="en-US" b="1" dirty="0">
                <a:latin typeface="Arial" panose="020B0604020202020204" pitchFamily="34" charset="0"/>
                <a:cs typeface="Arial" panose="020B0604020202020204" pitchFamily="34" charset="0"/>
              </a:rPr>
              <a:t>Protection</a:t>
            </a:r>
          </a:p>
        </p:txBody>
      </p:sp>
      <p:sp>
        <p:nvSpPr>
          <p:cNvPr id="2" name="TextBox 1">
            <a:extLst>
              <a:ext uri="{FF2B5EF4-FFF2-40B4-BE49-F238E27FC236}">
                <a16:creationId xmlns:a16="http://schemas.microsoft.com/office/drawing/2014/main" id="{A2BE574D-CE67-7C49-8ABA-F61438E6805E}"/>
              </a:ext>
            </a:extLst>
          </p:cNvPr>
          <p:cNvSpPr txBox="1"/>
          <p:nvPr/>
        </p:nvSpPr>
        <p:spPr>
          <a:xfrm>
            <a:off x="408731" y="1455290"/>
            <a:ext cx="7342850" cy="369332"/>
          </a:xfrm>
          <a:prstGeom prst="rect">
            <a:avLst/>
          </a:prstGeom>
          <a:noFill/>
        </p:spPr>
        <p:txBody>
          <a:bodyPr wrap="square" rtlCol="0">
            <a:spAutoFit/>
          </a:bodyPr>
          <a:lstStyle/>
          <a:p>
            <a:r>
              <a:rPr lang="en-US" dirty="0" smtClean="0">
                <a:solidFill>
                  <a:schemeClr val="accent2"/>
                </a:solidFill>
                <a:latin typeface="Arial Narrow" panose="020B0606020202030204" pitchFamily="34" charset="0"/>
                <a:cs typeface="Arial" panose="020B0604020202020204" pitchFamily="34" charset="0"/>
              </a:rPr>
              <a:t>Average number of people reached </a:t>
            </a:r>
            <a:r>
              <a:rPr lang="en-US" dirty="0">
                <a:solidFill>
                  <a:schemeClr val="accent2"/>
                </a:solidFill>
                <a:latin typeface="Arial Narrow" panose="020B0606020202030204" pitchFamily="34" charset="0"/>
                <a:cs typeface="Arial" panose="020B0604020202020204" pitchFamily="34" charset="0"/>
              </a:rPr>
              <a:t>over 3 months: </a:t>
            </a:r>
            <a:r>
              <a:rPr lang="en-US" dirty="0" smtClean="0">
                <a:solidFill>
                  <a:schemeClr val="accent2"/>
                </a:solidFill>
                <a:latin typeface="Arial Narrow" panose="020B0606020202030204" pitchFamily="34" charset="0"/>
                <a:cs typeface="Arial" panose="020B0604020202020204" pitchFamily="34" charset="0"/>
              </a:rPr>
              <a:t>1,900</a:t>
            </a:r>
            <a:endParaRPr lang="en-US" dirty="0">
              <a:solidFill>
                <a:schemeClr val="accent2"/>
              </a:solidFill>
              <a:latin typeface="Arial Narrow" panose="020B0606020202030204" pitchFamily="34" charset="0"/>
              <a:cs typeface="Arial" panose="020B0604020202020204" pitchFamily="34" charset="0"/>
            </a:endParaRPr>
          </a:p>
        </p:txBody>
      </p:sp>
      <p:sp>
        <p:nvSpPr>
          <p:cNvPr id="8" name="TextBox 7"/>
          <p:cNvSpPr txBox="1"/>
          <p:nvPr/>
        </p:nvSpPr>
        <p:spPr>
          <a:xfrm>
            <a:off x="5470519" y="2646919"/>
            <a:ext cx="2089355" cy="338554"/>
          </a:xfrm>
          <a:prstGeom prst="rect">
            <a:avLst/>
          </a:prstGeom>
          <a:noFill/>
        </p:spPr>
        <p:txBody>
          <a:bodyPr wrap="none" rtlCol="0">
            <a:spAutoFit/>
          </a:bodyPr>
          <a:lstStyle/>
          <a:p>
            <a:r>
              <a:rPr lang="en-US" sz="1600" b="1" dirty="0">
                <a:solidFill>
                  <a:schemeClr val="tx2"/>
                </a:solidFill>
                <a:latin typeface="Arial Narrow" pitchFamily="34" charset="0"/>
              </a:rPr>
              <a:t>Average reach </a:t>
            </a:r>
            <a:r>
              <a:rPr lang="en-US" sz="1600" b="1" dirty="0" smtClean="0">
                <a:solidFill>
                  <a:schemeClr val="tx2"/>
                </a:solidFill>
                <a:latin typeface="Arial Narrow" pitchFamily="34" charset="0"/>
              </a:rPr>
              <a:t>per area:</a:t>
            </a:r>
            <a:endParaRPr lang="en-US" sz="1600" b="1" dirty="0">
              <a:solidFill>
                <a:schemeClr val="tx2"/>
              </a:solidFill>
              <a:latin typeface="Arial Narrow" pitchFamily="34" charset="0"/>
            </a:endParaRPr>
          </a:p>
        </p:txBody>
      </p:sp>
    </p:spTree>
    <p:extLst>
      <p:ext uri="{BB962C8B-B14F-4D97-AF65-F5344CB8AC3E}">
        <p14:creationId xmlns:p14="http://schemas.microsoft.com/office/powerpoint/2010/main" val="44143096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7743" y="564551"/>
            <a:ext cx="7886700" cy="419344"/>
          </a:xfrm>
        </p:spPr>
        <p:txBody>
          <a:bodyPr>
            <a:noAutofit/>
          </a:bodyPr>
          <a:lstStyle/>
          <a:p>
            <a:r>
              <a:rPr lang="en-US" sz="2400" dirty="0">
                <a:latin typeface="Arial" panose="020B0604020202020204" pitchFamily="34" charset="0"/>
                <a:cs typeface="Arial" panose="020B0604020202020204" pitchFamily="34" charset="0"/>
              </a:rPr>
              <a:t>Protection</a:t>
            </a:r>
          </a:p>
        </p:txBody>
      </p:sp>
      <p:sp>
        <p:nvSpPr>
          <p:cNvPr id="4" name="TextBox 3">
            <a:extLst>
              <a:ext uri="{FF2B5EF4-FFF2-40B4-BE49-F238E27FC236}">
                <a16:creationId xmlns:a16="http://schemas.microsoft.com/office/drawing/2014/main" id="{99D08FCB-F31D-6F4F-8809-E3E6C9F28EDD}"/>
              </a:ext>
            </a:extLst>
          </p:cNvPr>
          <p:cNvSpPr txBox="1"/>
          <p:nvPr/>
        </p:nvSpPr>
        <p:spPr>
          <a:xfrm>
            <a:off x="1064302" y="6340839"/>
            <a:ext cx="184731" cy="369332"/>
          </a:xfrm>
          <a:prstGeom prst="rect">
            <a:avLst/>
          </a:prstGeom>
          <a:noFill/>
        </p:spPr>
        <p:txBody>
          <a:bodyPr wrap="none" rtlCol="0">
            <a:spAutoFit/>
          </a:bodyPr>
          <a:lstStyle/>
          <a:p>
            <a:endParaRPr lang="en-US"/>
          </a:p>
        </p:txBody>
      </p:sp>
      <p:graphicFrame>
        <p:nvGraphicFramePr>
          <p:cNvPr id="6" name="Table 5">
            <a:extLst>
              <a:ext uri="{FF2B5EF4-FFF2-40B4-BE49-F238E27FC236}">
                <a16:creationId xmlns:a16="http://schemas.microsoft.com/office/drawing/2014/main" id="{A244C4D8-365B-784E-9E54-F9D29A92EEF5}"/>
              </a:ext>
            </a:extLst>
          </p:cNvPr>
          <p:cNvGraphicFramePr>
            <a:graphicFrameLocks noGrp="1"/>
          </p:cNvGraphicFramePr>
          <p:nvPr>
            <p:extLst>
              <p:ext uri="{D42A27DB-BD31-4B8C-83A1-F6EECF244321}">
                <p14:modId xmlns:p14="http://schemas.microsoft.com/office/powerpoint/2010/main" val="573418630"/>
              </p:ext>
            </p:extLst>
          </p:nvPr>
        </p:nvGraphicFramePr>
        <p:xfrm>
          <a:off x="277743" y="1150334"/>
          <a:ext cx="7976146" cy="2438098"/>
        </p:xfrm>
        <a:graphic>
          <a:graphicData uri="http://schemas.openxmlformats.org/drawingml/2006/table">
            <a:tbl>
              <a:tblPr firstRow="1" bandRow="1">
                <a:tableStyleId>{5C22544A-7EE6-4342-B048-85BDC9FD1C3A}</a:tableStyleId>
              </a:tblPr>
              <a:tblGrid>
                <a:gridCol w="1180423">
                  <a:extLst>
                    <a:ext uri="{9D8B030D-6E8A-4147-A177-3AD203B41FA5}">
                      <a16:colId xmlns:a16="http://schemas.microsoft.com/office/drawing/2014/main" val="4187356826"/>
                    </a:ext>
                  </a:extLst>
                </a:gridCol>
                <a:gridCol w="1390542">
                  <a:extLst>
                    <a:ext uri="{9D8B030D-6E8A-4147-A177-3AD203B41FA5}">
                      <a16:colId xmlns:a16="http://schemas.microsoft.com/office/drawing/2014/main" val="4172425106"/>
                    </a:ext>
                  </a:extLst>
                </a:gridCol>
                <a:gridCol w="1663331">
                  <a:extLst>
                    <a:ext uri="{9D8B030D-6E8A-4147-A177-3AD203B41FA5}">
                      <a16:colId xmlns:a16="http://schemas.microsoft.com/office/drawing/2014/main" val="633232271"/>
                    </a:ext>
                  </a:extLst>
                </a:gridCol>
                <a:gridCol w="1604195">
                  <a:extLst>
                    <a:ext uri="{9D8B030D-6E8A-4147-A177-3AD203B41FA5}">
                      <a16:colId xmlns:a16="http://schemas.microsoft.com/office/drawing/2014/main" val="2302824874"/>
                    </a:ext>
                  </a:extLst>
                </a:gridCol>
                <a:gridCol w="1034322">
                  <a:extLst>
                    <a:ext uri="{9D8B030D-6E8A-4147-A177-3AD203B41FA5}">
                      <a16:colId xmlns:a16="http://schemas.microsoft.com/office/drawing/2014/main" val="3253706525"/>
                    </a:ext>
                  </a:extLst>
                </a:gridCol>
                <a:gridCol w="1103333">
                  <a:extLst>
                    <a:ext uri="{9D8B030D-6E8A-4147-A177-3AD203B41FA5}">
                      <a16:colId xmlns:a16="http://schemas.microsoft.com/office/drawing/2014/main" val="22167248"/>
                    </a:ext>
                  </a:extLst>
                </a:gridCol>
              </a:tblGrid>
              <a:tr h="686481">
                <a:tc>
                  <a:txBody>
                    <a:bodyPr/>
                    <a:lstStyle/>
                    <a:p>
                      <a:endParaRPr lang="en-US" dirty="0">
                        <a:latin typeface="Arial Narrow" panose="020B0606020202030204" pitchFamily="34" charset="0"/>
                      </a:endParaRPr>
                    </a:p>
                  </a:txBody>
                  <a:tcPr/>
                </a:tc>
                <a:tc>
                  <a:txBody>
                    <a:bodyPr/>
                    <a:lstStyle/>
                    <a:p>
                      <a:r>
                        <a:rPr lang="en-US" dirty="0" err="1">
                          <a:latin typeface="Arial Narrow" panose="020B0606020202030204" pitchFamily="34" charset="0"/>
                        </a:rPr>
                        <a:t>Menbij</a:t>
                      </a:r>
                      <a:r>
                        <a:rPr lang="en-US" dirty="0">
                          <a:latin typeface="Arial Narrow" panose="020B0606020202030204" pitchFamily="34" charset="0"/>
                        </a:rPr>
                        <a:t> Camps</a:t>
                      </a:r>
                    </a:p>
                  </a:txBody>
                  <a:tcPr/>
                </a:tc>
                <a:tc>
                  <a:txBody>
                    <a:bodyPr/>
                    <a:lstStyle/>
                    <a:p>
                      <a:r>
                        <a:rPr lang="en-US" dirty="0" err="1">
                          <a:latin typeface="Arial Narrow" panose="020B0606020202030204" pitchFamily="34" charset="0"/>
                        </a:rPr>
                        <a:t>Menbij</a:t>
                      </a:r>
                      <a:r>
                        <a:rPr lang="en-US" dirty="0">
                          <a:latin typeface="Arial Narrow" panose="020B0606020202030204" pitchFamily="34" charset="0"/>
                        </a:rPr>
                        <a:t> City</a:t>
                      </a:r>
                    </a:p>
                  </a:txBody>
                  <a:tcPr/>
                </a:tc>
                <a:tc>
                  <a:txBody>
                    <a:bodyPr/>
                    <a:lstStyle/>
                    <a:p>
                      <a:r>
                        <a:rPr lang="en-US" dirty="0" err="1">
                          <a:latin typeface="Arial Narrow" panose="020B0606020202030204" pitchFamily="34" charset="0"/>
                        </a:rPr>
                        <a:t>Menbij</a:t>
                      </a:r>
                      <a:r>
                        <a:rPr lang="en-US" dirty="0">
                          <a:latin typeface="Arial Narrow" panose="020B0606020202030204" pitchFamily="34" charset="0"/>
                        </a:rPr>
                        <a:t> SD (rural)</a:t>
                      </a:r>
                    </a:p>
                  </a:txBody>
                  <a:tcPr/>
                </a:tc>
                <a:tc>
                  <a:txBody>
                    <a:bodyPr/>
                    <a:lstStyle/>
                    <a:p>
                      <a:r>
                        <a:rPr lang="en-US" dirty="0">
                          <a:latin typeface="Arial Narrow" panose="020B0606020202030204" pitchFamily="34" charset="0"/>
                        </a:rPr>
                        <a:t>Abu </a:t>
                      </a:r>
                      <a:r>
                        <a:rPr lang="en-US" dirty="0" err="1">
                          <a:latin typeface="Arial Narrow" panose="020B0606020202030204" pitchFamily="34" charset="0"/>
                        </a:rPr>
                        <a:t>Qalqal</a:t>
                      </a:r>
                      <a:endParaRPr lang="en-US" dirty="0">
                        <a:latin typeface="Arial Narrow" panose="020B0606020202030204" pitchFamily="34" charset="0"/>
                      </a:endParaRPr>
                    </a:p>
                  </a:txBody>
                  <a:tcPr/>
                </a:tc>
                <a:tc>
                  <a:txBody>
                    <a:bodyPr/>
                    <a:lstStyle/>
                    <a:p>
                      <a:r>
                        <a:rPr lang="en-US" dirty="0">
                          <a:latin typeface="Arial Narrow" panose="020B0606020202030204" pitchFamily="34" charset="0"/>
                        </a:rPr>
                        <a:t>Al </a:t>
                      </a:r>
                      <a:r>
                        <a:rPr lang="en-US" dirty="0" err="1">
                          <a:latin typeface="Arial Narrow" panose="020B0606020202030204" pitchFamily="34" charset="0"/>
                        </a:rPr>
                        <a:t>Khafsa</a:t>
                      </a:r>
                      <a:endParaRPr lang="en-US" dirty="0">
                        <a:latin typeface="Arial Narrow" panose="020B0606020202030204" pitchFamily="34" charset="0"/>
                      </a:endParaRPr>
                    </a:p>
                  </a:txBody>
                  <a:tcPr/>
                </a:tc>
                <a:extLst>
                  <a:ext uri="{0D108BD9-81ED-4DB2-BD59-A6C34878D82A}">
                    <a16:rowId xmlns:a16="http://schemas.microsoft.com/office/drawing/2014/main" val="3176833688"/>
                  </a:ext>
                </a:extLst>
              </a:tr>
              <a:tr h="593377">
                <a:tc>
                  <a:txBody>
                    <a:bodyPr/>
                    <a:lstStyle/>
                    <a:p>
                      <a:r>
                        <a:rPr lang="en-US" sz="1400" dirty="0">
                          <a:solidFill>
                            <a:schemeClr val="accent2"/>
                          </a:solidFill>
                          <a:latin typeface="Arial Narrow" panose="020B0606020202030204" pitchFamily="34" charset="0"/>
                        </a:rPr>
                        <a:t>Response</a:t>
                      </a:r>
                    </a:p>
                  </a:txBody>
                  <a:tcPr/>
                </a:tc>
                <a:tc>
                  <a:txBody>
                    <a:bodyPr/>
                    <a:lstStyle/>
                    <a:p>
                      <a:r>
                        <a:rPr lang="en-US" sz="1400" dirty="0">
                          <a:solidFill>
                            <a:schemeClr val="accent2"/>
                          </a:solidFill>
                          <a:latin typeface="Arial Narrow" panose="020B0606020202030204" pitchFamily="34" charset="0"/>
                        </a:rPr>
                        <a:t>CFS, Adolescent  girls </a:t>
                      </a:r>
                      <a:r>
                        <a:rPr lang="en-US" sz="1400" dirty="0" err="1">
                          <a:solidFill>
                            <a:schemeClr val="accent2"/>
                          </a:solidFill>
                          <a:latin typeface="Arial Narrow" panose="020B0606020202030204" pitchFamily="34" charset="0"/>
                        </a:rPr>
                        <a:t>programmes</a:t>
                      </a:r>
                      <a:endParaRPr lang="en-US" sz="1400" dirty="0">
                        <a:solidFill>
                          <a:schemeClr val="accent2"/>
                        </a:solidFill>
                        <a:latin typeface="Arial Narrow" panose="020B0606020202030204" pitchFamily="34" charset="0"/>
                      </a:endParaRPr>
                    </a:p>
                  </a:txBody>
                  <a:tcPr/>
                </a:tc>
                <a:tc>
                  <a:txBody>
                    <a:bodyPr/>
                    <a:lstStyle/>
                    <a:p>
                      <a:r>
                        <a:rPr lang="en-US" sz="1400" dirty="0">
                          <a:solidFill>
                            <a:schemeClr val="accent2"/>
                          </a:solidFill>
                          <a:latin typeface="Arial Narrow" panose="020B0606020202030204" pitchFamily="34" charset="0"/>
                        </a:rPr>
                        <a:t>CFS, social cohesion and youth </a:t>
                      </a:r>
                      <a:r>
                        <a:rPr lang="en-US" sz="1400" dirty="0" err="1" smtClean="0">
                          <a:solidFill>
                            <a:schemeClr val="accent2"/>
                          </a:solidFill>
                          <a:latin typeface="Arial Narrow" panose="020B0606020202030204" pitchFamily="34" charset="0"/>
                        </a:rPr>
                        <a:t>programme</a:t>
                      </a:r>
                      <a:endParaRPr lang="en-US" sz="1400" dirty="0">
                        <a:solidFill>
                          <a:schemeClr val="accent2"/>
                        </a:solidFill>
                        <a:latin typeface="Arial Narrow" panose="020B0606020202030204" pitchFamily="34" charset="0"/>
                      </a:endParaRPr>
                    </a:p>
                  </a:txBody>
                  <a:tcPr/>
                </a:tc>
                <a:tc>
                  <a:txBody>
                    <a:bodyPr/>
                    <a:lstStyle/>
                    <a:p>
                      <a:r>
                        <a:rPr lang="en-US" sz="1400" dirty="0">
                          <a:solidFill>
                            <a:schemeClr val="accent2"/>
                          </a:solidFill>
                          <a:latin typeface="Arial Narrow" panose="020B0606020202030204" pitchFamily="34" charset="0"/>
                        </a:rPr>
                        <a:t>No response reported</a:t>
                      </a:r>
                    </a:p>
                  </a:txBody>
                  <a:tcPr/>
                </a:tc>
                <a:tc>
                  <a:txBody>
                    <a:bodyPr/>
                    <a:lstStyle/>
                    <a:p>
                      <a:r>
                        <a:rPr lang="en-US" sz="1400" dirty="0">
                          <a:solidFill>
                            <a:schemeClr val="accent2"/>
                          </a:solidFill>
                          <a:latin typeface="Arial Narrow" panose="020B0606020202030204" pitchFamily="34" charset="0"/>
                        </a:rPr>
                        <a:t>No response reported</a:t>
                      </a:r>
                    </a:p>
                  </a:txBody>
                  <a:tcPr/>
                </a:tc>
                <a:tc>
                  <a:txBody>
                    <a:bodyPr/>
                    <a:lstStyle/>
                    <a:p>
                      <a:r>
                        <a:rPr lang="en-US" sz="1400" dirty="0">
                          <a:solidFill>
                            <a:schemeClr val="accent2"/>
                          </a:solidFill>
                          <a:latin typeface="Arial Narrow" panose="020B0606020202030204" pitchFamily="34" charset="0"/>
                        </a:rPr>
                        <a:t>No response reported</a:t>
                      </a:r>
                    </a:p>
                  </a:txBody>
                  <a:tcPr/>
                </a:tc>
                <a:extLst>
                  <a:ext uri="{0D108BD9-81ED-4DB2-BD59-A6C34878D82A}">
                    <a16:rowId xmlns:a16="http://schemas.microsoft.com/office/drawing/2014/main" val="3424745647"/>
                  </a:ext>
                </a:extLst>
              </a:tr>
              <a:tr h="1024186">
                <a:tc>
                  <a:txBody>
                    <a:bodyPr/>
                    <a:lstStyle/>
                    <a:p>
                      <a:r>
                        <a:rPr lang="en-US" sz="1400" dirty="0">
                          <a:solidFill>
                            <a:schemeClr val="accent2"/>
                          </a:solidFill>
                          <a:latin typeface="Arial Narrow" panose="020B0606020202030204" pitchFamily="34" charset="0"/>
                        </a:rPr>
                        <a:t>Key Issues/ Gaps</a:t>
                      </a:r>
                    </a:p>
                  </a:txBody>
                  <a:tcPr/>
                </a:tc>
                <a:tc>
                  <a:txBody>
                    <a:bodyPr/>
                    <a:lstStyle/>
                    <a:p>
                      <a:r>
                        <a:rPr lang="en-US" sz="1400" dirty="0">
                          <a:solidFill>
                            <a:schemeClr val="accent2"/>
                          </a:solidFill>
                          <a:latin typeface="Arial Narrow" panose="020B0606020202030204" pitchFamily="34" charset="0"/>
                        </a:rPr>
                        <a:t>High prevalence of reported CP issues (child </a:t>
                      </a:r>
                      <a:r>
                        <a:rPr lang="en-US" sz="1400" dirty="0" err="1">
                          <a:solidFill>
                            <a:schemeClr val="accent2"/>
                          </a:solidFill>
                          <a:latin typeface="Arial Narrow" panose="020B0606020202030204" pitchFamily="34" charset="0"/>
                        </a:rPr>
                        <a:t>labour</a:t>
                      </a:r>
                      <a:r>
                        <a:rPr lang="en-US" sz="1400" dirty="0">
                          <a:solidFill>
                            <a:schemeClr val="accent2"/>
                          </a:solidFill>
                          <a:latin typeface="Arial Narrow" panose="020B0606020202030204" pitchFamily="34" charset="0"/>
                        </a:rPr>
                        <a:t>, early marriage)</a:t>
                      </a:r>
                    </a:p>
                  </a:txBody>
                  <a:tcPr/>
                </a:tc>
                <a:tc gridSpan="4">
                  <a:txBody>
                    <a:bodyPr/>
                    <a:lstStyle/>
                    <a:p>
                      <a:r>
                        <a:rPr lang="en-US" sz="1400" dirty="0">
                          <a:solidFill>
                            <a:schemeClr val="accent2"/>
                          </a:solidFill>
                          <a:latin typeface="Arial Narrow" panose="020B0606020202030204" pitchFamily="34" charset="0"/>
                        </a:rPr>
                        <a:t>High prevalence of CP issues, especially children working.  Lack/ loss of civil documentation issues widely reported as issue for women, men, girls and boys.</a:t>
                      </a:r>
                    </a:p>
                  </a:txBody>
                  <a:tcPr/>
                </a:tc>
                <a:tc hMerge="1">
                  <a:txBody>
                    <a:bodyPr/>
                    <a:lstStyle/>
                    <a:p>
                      <a:endParaRPr lang="en-US" sz="1400" dirty="0">
                        <a:latin typeface="Helvetica" pitchFamily="2" charset="0"/>
                      </a:endParaRPr>
                    </a:p>
                  </a:txBody>
                  <a:tcPr/>
                </a:tc>
                <a:tc hMerge="1">
                  <a:txBody>
                    <a:bodyPr/>
                    <a:lstStyle/>
                    <a:p>
                      <a:endParaRPr lang="en-US" sz="1400" dirty="0">
                        <a:latin typeface="Helvetica" pitchFamily="2" charset="0"/>
                      </a:endParaRPr>
                    </a:p>
                  </a:txBody>
                  <a:tcPr/>
                </a:tc>
                <a:tc hMerge="1">
                  <a:txBody>
                    <a:bodyPr/>
                    <a:lstStyle/>
                    <a:p>
                      <a:endParaRPr lang="en-US" sz="1400" dirty="0">
                        <a:latin typeface="Helvetica" pitchFamily="2" charset="0"/>
                      </a:endParaRPr>
                    </a:p>
                  </a:txBody>
                  <a:tcPr/>
                </a:tc>
                <a:extLst>
                  <a:ext uri="{0D108BD9-81ED-4DB2-BD59-A6C34878D82A}">
                    <a16:rowId xmlns:a16="http://schemas.microsoft.com/office/drawing/2014/main" val="4168554116"/>
                  </a:ext>
                </a:extLst>
              </a:tr>
            </a:tbl>
          </a:graphicData>
        </a:graphic>
      </p:graphicFrame>
      <p:sp>
        <p:nvSpPr>
          <p:cNvPr id="7" name="TextBox 6">
            <a:extLst>
              <a:ext uri="{FF2B5EF4-FFF2-40B4-BE49-F238E27FC236}">
                <a16:creationId xmlns:a16="http://schemas.microsoft.com/office/drawing/2014/main" id="{4DDFA4E6-0B09-CA4C-87E0-A6A244733C31}"/>
              </a:ext>
            </a:extLst>
          </p:cNvPr>
          <p:cNvSpPr txBox="1"/>
          <p:nvPr/>
        </p:nvSpPr>
        <p:spPr>
          <a:xfrm>
            <a:off x="572655" y="3921310"/>
            <a:ext cx="7361382" cy="830997"/>
          </a:xfrm>
          <a:prstGeom prst="rect">
            <a:avLst/>
          </a:prstGeom>
          <a:noFill/>
          <a:ln>
            <a:solidFill>
              <a:schemeClr val="tx2"/>
            </a:solidFill>
          </a:ln>
        </p:spPr>
        <p:txBody>
          <a:bodyPr wrap="square" rtlCol="0">
            <a:spAutoFit/>
          </a:bodyPr>
          <a:lstStyle/>
          <a:p>
            <a:pPr marL="285750" indent="-285750">
              <a:buFont typeface="Arial" panose="020B0604020202020204" pitchFamily="34" charset="0"/>
              <a:buChar char="•"/>
            </a:pPr>
            <a:r>
              <a:rPr lang="en-US" sz="1600" dirty="0" smtClean="0">
                <a:solidFill>
                  <a:schemeClr val="accent2"/>
                </a:solidFill>
                <a:latin typeface="Arial Narrow" panose="020B0606020202030204" pitchFamily="34" charset="0"/>
              </a:rPr>
              <a:t>Which types </a:t>
            </a:r>
            <a:r>
              <a:rPr lang="en-US" sz="1600" dirty="0">
                <a:solidFill>
                  <a:schemeClr val="accent2"/>
                </a:solidFill>
                <a:latin typeface="Arial Narrow" panose="020B0606020202030204" pitchFamily="34" charset="0"/>
              </a:rPr>
              <a:t>of interventions </a:t>
            </a:r>
            <a:r>
              <a:rPr lang="en-US" sz="1600" dirty="0" smtClean="0">
                <a:solidFill>
                  <a:schemeClr val="accent2"/>
                </a:solidFill>
                <a:latin typeface="Arial Narrow" panose="020B0606020202030204" pitchFamily="34" charset="0"/>
              </a:rPr>
              <a:t>are </a:t>
            </a:r>
            <a:r>
              <a:rPr lang="en-US" sz="1600" dirty="0">
                <a:solidFill>
                  <a:schemeClr val="accent2"/>
                </a:solidFill>
                <a:latin typeface="Arial Narrow" panose="020B0606020202030204" pitchFamily="34" charset="0"/>
              </a:rPr>
              <a:t>important to addressing child </a:t>
            </a:r>
            <a:r>
              <a:rPr lang="en-US" sz="1600" dirty="0" err="1">
                <a:solidFill>
                  <a:schemeClr val="accent2"/>
                </a:solidFill>
                <a:latin typeface="Arial Narrow" panose="020B0606020202030204" pitchFamily="34" charset="0"/>
              </a:rPr>
              <a:t>labour</a:t>
            </a:r>
            <a:r>
              <a:rPr lang="en-US" sz="1600" dirty="0">
                <a:solidFill>
                  <a:schemeClr val="accent2"/>
                </a:solidFill>
                <a:latin typeface="Arial Narrow" panose="020B0606020202030204" pitchFamily="34" charset="0"/>
              </a:rPr>
              <a:t>?</a:t>
            </a:r>
          </a:p>
          <a:p>
            <a:pPr marL="285750" indent="-285750">
              <a:buFont typeface="Arial" panose="020B0604020202020204" pitchFamily="34" charset="0"/>
              <a:buChar char="•"/>
            </a:pPr>
            <a:r>
              <a:rPr lang="en-US" sz="1600" dirty="0">
                <a:solidFill>
                  <a:schemeClr val="accent2"/>
                </a:solidFill>
                <a:latin typeface="Arial Narrow" panose="020B0606020202030204" pitchFamily="34" charset="0"/>
              </a:rPr>
              <a:t>What are implications of lack/ loss of civil documentation for people in </a:t>
            </a:r>
            <a:r>
              <a:rPr lang="en-US" sz="1600" dirty="0" err="1">
                <a:solidFill>
                  <a:schemeClr val="accent2"/>
                </a:solidFill>
                <a:latin typeface="Arial Narrow" panose="020B0606020202030204" pitchFamily="34" charset="0"/>
              </a:rPr>
              <a:t>Menbij</a:t>
            </a:r>
            <a:r>
              <a:rPr lang="en-US" sz="1600" dirty="0">
                <a:solidFill>
                  <a:schemeClr val="accent2"/>
                </a:solidFill>
                <a:latin typeface="Arial Narrow" panose="020B0606020202030204" pitchFamily="34" charset="0"/>
              </a:rPr>
              <a:t>? </a:t>
            </a:r>
            <a:r>
              <a:rPr lang="en-US" sz="1600" dirty="0" smtClean="0">
                <a:solidFill>
                  <a:schemeClr val="accent2"/>
                </a:solidFill>
                <a:latin typeface="Arial Narrow" panose="020B0606020202030204" pitchFamily="34" charset="0"/>
              </a:rPr>
              <a:t>Which types </a:t>
            </a:r>
            <a:r>
              <a:rPr lang="en-US" sz="1600" dirty="0">
                <a:solidFill>
                  <a:schemeClr val="accent2"/>
                </a:solidFill>
                <a:latin typeface="Arial Narrow" panose="020B0606020202030204" pitchFamily="34" charset="0"/>
              </a:rPr>
              <a:t>of interventions are needed to address this protection risk</a:t>
            </a:r>
            <a:r>
              <a:rPr lang="en-US" sz="1600" dirty="0" smtClean="0">
                <a:solidFill>
                  <a:schemeClr val="accent2"/>
                </a:solidFill>
                <a:latin typeface="Arial Narrow" panose="020B0606020202030204" pitchFamily="34" charset="0"/>
              </a:rPr>
              <a:t>?</a:t>
            </a:r>
            <a:endParaRPr lang="en-US" dirty="0">
              <a:solidFill>
                <a:schemeClr val="accent2"/>
              </a:solidFill>
              <a:latin typeface="Arial Narrow" panose="020B0606020202030204" pitchFamily="34" charset="0"/>
            </a:endParaRPr>
          </a:p>
        </p:txBody>
      </p:sp>
    </p:spTree>
    <p:extLst>
      <p:ext uri="{BB962C8B-B14F-4D97-AF65-F5344CB8AC3E}">
        <p14:creationId xmlns:p14="http://schemas.microsoft.com/office/powerpoint/2010/main" val="41688791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E052B37-F246-472D-89EA-591691DCB4A5}"/>
              </a:ext>
            </a:extLst>
          </p:cNvPr>
          <p:cNvSpPr txBox="1">
            <a:spLocks noGrp="1"/>
          </p:cNvSpPr>
          <p:nvPr>
            <p:ph idx="1"/>
          </p:nvPr>
        </p:nvSpPr>
        <p:spPr>
          <a:xfrm>
            <a:off x="351473" y="1513416"/>
            <a:ext cx="7868891" cy="4225645"/>
          </a:xfrm>
        </p:spPr>
        <p:txBody>
          <a:bodyPr>
            <a:noAutofit/>
          </a:bodyPr>
          <a:lstStyle/>
          <a:p>
            <a:pPr marL="0" indent="0" algn="just">
              <a:lnSpc>
                <a:spcPct val="120000"/>
              </a:lnSpc>
              <a:spcBef>
                <a:spcPts val="450"/>
              </a:spcBef>
              <a:buNone/>
            </a:pPr>
            <a:r>
              <a:rPr lang="en-GB" sz="1400" dirty="0" err="1">
                <a:solidFill>
                  <a:schemeClr val="tx2"/>
                </a:solidFill>
              </a:rPr>
              <a:t>Menbij</a:t>
            </a:r>
            <a:r>
              <a:rPr lang="en-GB" sz="1400" dirty="0">
                <a:solidFill>
                  <a:schemeClr val="tx2"/>
                </a:solidFill>
              </a:rPr>
              <a:t> District is inhabited by at least 20 Arab Tribes, mainly Bu Bana, Bu Sultan, Bani Said, </a:t>
            </a:r>
            <a:r>
              <a:rPr lang="en-GB" sz="1400" dirty="0" err="1">
                <a:solidFill>
                  <a:schemeClr val="tx2"/>
                </a:solidFill>
              </a:rPr>
              <a:t>Ganayim</a:t>
            </a:r>
            <a:r>
              <a:rPr lang="en-GB" sz="1400" dirty="0">
                <a:solidFill>
                  <a:schemeClr val="tx2"/>
                </a:solidFill>
              </a:rPr>
              <a:t>, </a:t>
            </a:r>
            <a:r>
              <a:rPr lang="en-GB" sz="1400" dirty="0" err="1">
                <a:solidFill>
                  <a:schemeClr val="tx2"/>
                </a:solidFill>
              </a:rPr>
              <a:t>Kharaj</a:t>
            </a:r>
            <a:r>
              <a:rPr lang="en-GB" sz="1400" dirty="0">
                <a:solidFill>
                  <a:schemeClr val="tx2"/>
                </a:solidFill>
              </a:rPr>
              <a:t>, </a:t>
            </a:r>
            <a:r>
              <a:rPr lang="en-GB" sz="1400" dirty="0" err="1">
                <a:solidFill>
                  <a:schemeClr val="tx2"/>
                </a:solidFill>
              </a:rPr>
              <a:t>Ajlan</a:t>
            </a:r>
            <a:r>
              <a:rPr lang="en-GB" sz="1400" dirty="0">
                <a:solidFill>
                  <a:schemeClr val="tx2"/>
                </a:solidFill>
              </a:rPr>
              <a:t>, Al-Aoun, Bani Assed, Glad, </a:t>
            </a:r>
            <a:r>
              <a:rPr lang="en-GB" sz="1400" dirty="0" err="1">
                <a:solidFill>
                  <a:schemeClr val="tx2"/>
                </a:solidFill>
              </a:rPr>
              <a:t>Khanafra</a:t>
            </a:r>
            <a:r>
              <a:rPr lang="en-GB" sz="1400" dirty="0">
                <a:solidFill>
                  <a:schemeClr val="tx2"/>
                </a:solidFill>
              </a:rPr>
              <a:t>, </a:t>
            </a:r>
            <a:r>
              <a:rPr lang="en-GB" sz="1400" dirty="0" err="1">
                <a:solidFill>
                  <a:schemeClr val="tx2"/>
                </a:solidFill>
              </a:rPr>
              <a:t>Adwan</a:t>
            </a:r>
            <a:r>
              <a:rPr lang="en-GB" sz="1400" dirty="0">
                <a:solidFill>
                  <a:schemeClr val="tx2"/>
                </a:solidFill>
              </a:rPr>
              <a:t>, </a:t>
            </a:r>
            <a:r>
              <a:rPr lang="en-GB" sz="1400" dirty="0" err="1">
                <a:solidFill>
                  <a:schemeClr val="tx2"/>
                </a:solidFill>
              </a:rPr>
              <a:t>Naim</a:t>
            </a:r>
            <a:r>
              <a:rPr lang="en-GB" sz="1400" dirty="0">
                <a:solidFill>
                  <a:schemeClr val="tx2"/>
                </a:solidFill>
              </a:rPr>
              <a:t>, Al-Jays, </a:t>
            </a:r>
            <a:r>
              <a:rPr lang="en-GB" sz="1400" dirty="0" err="1">
                <a:solidFill>
                  <a:schemeClr val="tx2"/>
                </a:solidFill>
              </a:rPr>
              <a:t>Hamdoun</a:t>
            </a:r>
            <a:r>
              <a:rPr lang="en-GB" sz="1400" dirty="0">
                <a:solidFill>
                  <a:schemeClr val="tx2"/>
                </a:solidFill>
              </a:rPr>
              <a:t>, Bu </a:t>
            </a:r>
            <a:r>
              <a:rPr lang="en-GB" sz="1400" dirty="0" err="1">
                <a:solidFill>
                  <a:schemeClr val="tx2"/>
                </a:solidFill>
              </a:rPr>
              <a:t>Batoush</a:t>
            </a:r>
            <a:r>
              <a:rPr lang="en-GB" sz="1400" dirty="0">
                <a:solidFill>
                  <a:schemeClr val="tx2"/>
                </a:solidFill>
              </a:rPr>
              <a:t>, </a:t>
            </a:r>
            <a:r>
              <a:rPr lang="en-GB" sz="1400" dirty="0" err="1">
                <a:solidFill>
                  <a:schemeClr val="tx2"/>
                </a:solidFill>
              </a:rPr>
              <a:t>Ameirat</a:t>
            </a:r>
            <a:r>
              <a:rPr lang="en-GB" sz="1400" dirty="0">
                <a:solidFill>
                  <a:schemeClr val="tx2"/>
                </a:solidFill>
              </a:rPr>
              <a:t>, and </a:t>
            </a:r>
            <a:r>
              <a:rPr lang="en-GB" sz="1400" dirty="0" err="1">
                <a:solidFill>
                  <a:schemeClr val="tx2"/>
                </a:solidFill>
              </a:rPr>
              <a:t>Damalkha</a:t>
            </a:r>
            <a:r>
              <a:rPr lang="en-GB" sz="1400" dirty="0">
                <a:solidFill>
                  <a:schemeClr val="tx2"/>
                </a:solidFill>
              </a:rPr>
              <a:t>.</a:t>
            </a:r>
          </a:p>
          <a:p>
            <a:pPr marL="0" indent="0">
              <a:lnSpc>
                <a:spcPct val="120000"/>
              </a:lnSpc>
              <a:spcBef>
                <a:spcPts val="450"/>
              </a:spcBef>
              <a:buNone/>
            </a:pPr>
            <a:r>
              <a:rPr lang="en-GB" sz="1400" dirty="0" err="1">
                <a:solidFill>
                  <a:schemeClr val="tx2"/>
                </a:solidFill>
              </a:rPr>
              <a:t>Menbij</a:t>
            </a:r>
            <a:r>
              <a:rPr lang="en-GB" sz="1400" dirty="0">
                <a:solidFill>
                  <a:schemeClr val="tx2"/>
                </a:solidFill>
              </a:rPr>
              <a:t> City is a very diverse environment with the majority of the population coming from the 20 </a:t>
            </a:r>
            <a:r>
              <a:rPr lang="en-US" sz="1400" dirty="0">
                <a:solidFill>
                  <a:schemeClr val="tx2"/>
                </a:solidFill>
              </a:rPr>
              <a:t>above-mentioned Arab tribes, Kurds (mainly in the eastern sector of the city), Turkman, and few Circassians</a:t>
            </a:r>
            <a:r>
              <a:rPr lang="en-GB" sz="1400" dirty="0">
                <a:solidFill>
                  <a:schemeClr val="tx2"/>
                </a:solidFill>
              </a:rPr>
              <a:t>.</a:t>
            </a:r>
          </a:p>
          <a:p>
            <a:pPr marL="0" indent="0">
              <a:lnSpc>
                <a:spcPct val="120000"/>
              </a:lnSpc>
              <a:spcBef>
                <a:spcPts val="450"/>
              </a:spcBef>
              <a:buNone/>
            </a:pPr>
            <a:r>
              <a:rPr lang="en-GB" sz="1400" dirty="0">
                <a:solidFill>
                  <a:schemeClr val="tx2"/>
                </a:solidFill>
              </a:rPr>
              <a:t>Tribal tensions and altercations are relatively rare in </a:t>
            </a:r>
            <a:r>
              <a:rPr lang="en-GB" sz="1400" dirty="0" err="1">
                <a:solidFill>
                  <a:schemeClr val="tx2"/>
                </a:solidFill>
              </a:rPr>
              <a:t>Menbij</a:t>
            </a:r>
            <a:r>
              <a:rPr lang="en-GB" sz="1400" dirty="0">
                <a:solidFill>
                  <a:schemeClr val="tx2"/>
                </a:solidFill>
              </a:rPr>
              <a:t> Sub-District, compared to the tribal tensions in NES (the Justice committee of MCC established the reconciliation committee —consisting of several tribal and community leaders in </a:t>
            </a:r>
            <a:r>
              <a:rPr lang="en-GB" sz="1400" dirty="0" err="1">
                <a:solidFill>
                  <a:schemeClr val="tx2"/>
                </a:solidFill>
              </a:rPr>
              <a:t>Menbij</a:t>
            </a:r>
            <a:r>
              <a:rPr lang="en-GB" sz="1400" dirty="0">
                <a:solidFill>
                  <a:schemeClr val="tx2"/>
                </a:solidFill>
              </a:rPr>
              <a:t> District— to settle tensions between MMC and tribes as well as altercations within the tribes)</a:t>
            </a:r>
          </a:p>
          <a:p>
            <a:pPr marL="0" indent="0">
              <a:lnSpc>
                <a:spcPct val="120000"/>
              </a:lnSpc>
              <a:spcBef>
                <a:spcPts val="450"/>
              </a:spcBef>
              <a:buNone/>
            </a:pPr>
            <a:endParaRPr lang="en-GB" sz="1400" dirty="0">
              <a:solidFill>
                <a:schemeClr val="tx2"/>
              </a:solidFill>
            </a:endParaRPr>
          </a:p>
          <a:p>
            <a:pPr marL="0" indent="0">
              <a:lnSpc>
                <a:spcPct val="120000"/>
              </a:lnSpc>
              <a:spcBef>
                <a:spcPts val="450"/>
              </a:spcBef>
              <a:buNone/>
            </a:pPr>
            <a:r>
              <a:rPr lang="en-GB" sz="1400" dirty="0">
                <a:solidFill>
                  <a:schemeClr val="tx2"/>
                </a:solidFill>
              </a:rPr>
              <a:t>Noticeable tribal/local authorities tensions (settled by SDF relations office/and reconciliation committee) include but are not limited to:  </a:t>
            </a:r>
          </a:p>
          <a:p>
            <a:pPr>
              <a:lnSpc>
                <a:spcPct val="120000"/>
              </a:lnSpc>
              <a:spcBef>
                <a:spcPts val="450"/>
              </a:spcBef>
            </a:pPr>
            <a:r>
              <a:rPr lang="en-GB" sz="1400" dirty="0">
                <a:solidFill>
                  <a:schemeClr val="tx2"/>
                </a:solidFill>
              </a:rPr>
              <a:t>T</a:t>
            </a:r>
            <a:r>
              <a:rPr lang="en-GB" sz="1400" dirty="0" smtClean="0">
                <a:solidFill>
                  <a:schemeClr val="tx2"/>
                </a:solidFill>
              </a:rPr>
              <a:t>he </a:t>
            </a:r>
            <a:r>
              <a:rPr lang="en-GB" sz="1400" dirty="0">
                <a:solidFill>
                  <a:schemeClr val="tx2"/>
                </a:solidFill>
              </a:rPr>
              <a:t>tensions and demonstrations with Bu Bana Tribe after the killing of 2 Bu Bana tribesmen in MMC prison. (January 2018) </a:t>
            </a:r>
          </a:p>
          <a:p>
            <a:pPr>
              <a:lnSpc>
                <a:spcPct val="120000"/>
              </a:lnSpc>
              <a:spcBef>
                <a:spcPts val="450"/>
              </a:spcBef>
            </a:pPr>
            <a:r>
              <a:rPr lang="en-GB" sz="1400" dirty="0">
                <a:solidFill>
                  <a:schemeClr val="tx2"/>
                </a:solidFill>
              </a:rPr>
              <a:t>Tensions/demonstration by Bu Sultan tribesmen following the arrest of Bu Sultan tribal leader after he spoke out against the MMC imposed conscription law (Late 2017).</a:t>
            </a:r>
          </a:p>
          <a:p>
            <a:pPr>
              <a:lnSpc>
                <a:spcPct val="120000"/>
              </a:lnSpc>
              <a:spcBef>
                <a:spcPts val="450"/>
              </a:spcBef>
            </a:pPr>
            <a:r>
              <a:rPr lang="en-GB" sz="1400" dirty="0">
                <a:solidFill>
                  <a:schemeClr val="tx2"/>
                </a:solidFill>
              </a:rPr>
              <a:t>Tensions/demonstration by most of the tribes following the conscription campaign in late 2017.</a:t>
            </a:r>
          </a:p>
        </p:txBody>
      </p:sp>
      <p:sp>
        <p:nvSpPr>
          <p:cNvPr id="6" name="Rectangle 5">
            <a:extLst>
              <a:ext uri="{FF2B5EF4-FFF2-40B4-BE49-F238E27FC236}">
                <a16:creationId xmlns:a16="http://schemas.microsoft.com/office/drawing/2014/main" id="{F9768FC4-DCBF-4EE1-BC30-10C08889551C}"/>
              </a:ext>
            </a:extLst>
          </p:cNvPr>
          <p:cNvSpPr/>
          <p:nvPr/>
        </p:nvSpPr>
        <p:spPr>
          <a:xfrm>
            <a:off x="351473" y="924976"/>
            <a:ext cx="3035639" cy="461665"/>
          </a:xfrm>
          <a:prstGeom prst="rect">
            <a:avLst/>
          </a:prstGeom>
        </p:spPr>
        <p:txBody>
          <a:bodyPr wrap="none">
            <a:spAutoFit/>
          </a:bodyPr>
          <a:lstStyle/>
          <a:p>
            <a:r>
              <a:rPr lang="en-GB" sz="2400" b="1" cap="all" dirty="0">
                <a:solidFill>
                  <a:schemeClr val="accent1"/>
                </a:solidFill>
                <a:latin typeface="Arial" panose="020B0604020202020204" pitchFamily="34" charset="0"/>
                <a:ea typeface="+mj-ea"/>
                <a:cs typeface="Arial" panose="020B0604020202020204" pitchFamily="34" charset="0"/>
              </a:rPr>
              <a:t>Tribal </a:t>
            </a:r>
            <a:r>
              <a:rPr lang="en-GB" sz="2400" b="1" cap="all" dirty="0" err="1">
                <a:solidFill>
                  <a:schemeClr val="accent1"/>
                </a:solidFill>
                <a:latin typeface="Arial" panose="020B0604020202020204" pitchFamily="34" charset="0"/>
                <a:ea typeface="+mj-ea"/>
                <a:cs typeface="Arial" panose="020B0604020202020204" pitchFamily="34" charset="0"/>
              </a:rPr>
              <a:t>DynamicS</a:t>
            </a:r>
            <a:endParaRPr lang="en-GB" sz="2400" dirty="0">
              <a:solidFill>
                <a:schemeClr val="accent1"/>
              </a:solidFill>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C5F7B2-3D3A-4F2F-BC65-CE92C4056640}"/>
              </a:ext>
            </a:extLst>
          </p:cNvPr>
          <p:cNvSpPr txBox="1">
            <a:spLocks noGrp="1"/>
          </p:cNvSpPr>
          <p:nvPr>
            <p:ph type="title"/>
          </p:nvPr>
        </p:nvSpPr>
        <p:spPr>
          <a:xfrm>
            <a:off x="360793" y="548876"/>
            <a:ext cx="7886700" cy="560600"/>
          </a:xfrm>
        </p:spPr>
        <p:txBody>
          <a:bodyPr>
            <a:normAutofit/>
          </a:bodyPr>
          <a:lstStyle/>
          <a:p>
            <a:pPr lvl="0"/>
            <a:r>
              <a:rPr lang="en-GB" sz="2400" b="1" dirty="0" smtClean="0">
                <a:solidFill>
                  <a:schemeClr val="accent1"/>
                </a:solidFill>
                <a:latin typeface="Arial" panose="020B0604020202020204" pitchFamily="34" charset="0"/>
                <a:cs typeface="Arial" panose="020B0604020202020204" pitchFamily="34" charset="0"/>
              </a:rPr>
              <a:t>Menbij city</a:t>
            </a:r>
            <a:endParaRPr lang="en-GB" sz="2400" b="1" dirty="0">
              <a:solidFill>
                <a:schemeClr val="accent1"/>
              </a:solidFill>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3FC75169-6138-499E-8510-E97C325F9B7D}"/>
              </a:ext>
            </a:extLst>
          </p:cNvPr>
          <p:cNvPicPr>
            <a:picLocks noChangeAspect="1"/>
          </p:cNvPicPr>
          <p:nvPr/>
        </p:nvPicPr>
        <p:blipFill rotWithShape="1">
          <a:blip r:embed="rId3"/>
          <a:srcRect t="61806" r="63141"/>
          <a:stretch/>
        </p:blipFill>
        <p:spPr>
          <a:xfrm>
            <a:off x="4114800" y="4849092"/>
            <a:ext cx="3186548" cy="1677400"/>
          </a:xfrm>
          <a:prstGeom prst="rect">
            <a:avLst/>
          </a:prstGeom>
        </p:spPr>
      </p:pic>
      <p:sp>
        <p:nvSpPr>
          <p:cNvPr id="5" name="Rectangle 4"/>
          <p:cNvSpPr/>
          <p:nvPr/>
        </p:nvSpPr>
        <p:spPr>
          <a:xfrm>
            <a:off x="-697346" y="1247246"/>
            <a:ext cx="4059382" cy="2788456"/>
          </a:xfrm>
          <a:prstGeom prst="rect">
            <a:avLst/>
          </a:prstGeom>
        </p:spPr>
        <p:txBody>
          <a:bodyPr wrap="square">
            <a:spAutoFit/>
          </a:bodyPr>
          <a:lstStyle/>
          <a:p>
            <a:pPr marL="1257300" lvl="2" indent="-342900">
              <a:lnSpc>
                <a:spcPct val="80000"/>
              </a:lnSpc>
              <a:spcAft>
                <a:spcPts val="1200"/>
              </a:spcAft>
              <a:buFont typeface="Arial" panose="020B0604020202020204" pitchFamily="34" charset="0"/>
              <a:buChar char="•"/>
            </a:pPr>
            <a:r>
              <a:rPr lang="en-GB" dirty="0">
                <a:solidFill>
                  <a:schemeClr val="tx2"/>
                </a:solidFill>
                <a:latin typeface="Arial Narrow" panose="020B0606020202030204" pitchFamily="34" charset="0"/>
              </a:rPr>
              <a:t>25 IED attacks + 2 IED Rendered Safe</a:t>
            </a:r>
          </a:p>
          <a:p>
            <a:pPr marL="1257300" lvl="2" indent="-342900">
              <a:lnSpc>
                <a:spcPct val="80000"/>
              </a:lnSpc>
              <a:spcAft>
                <a:spcPts val="1200"/>
              </a:spcAft>
              <a:buFont typeface="Arial" panose="020B0604020202020204" pitchFamily="34" charset="0"/>
              <a:buChar char="•"/>
            </a:pPr>
            <a:r>
              <a:rPr lang="en-GB" dirty="0">
                <a:solidFill>
                  <a:schemeClr val="tx2"/>
                </a:solidFill>
                <a:latin typeface="Arial Narrow" panose="020B0606020202030204" pitchFamily="34" charset="0"/>
              </a:rPr>
              <a:t>15 Arrests/Detentions</a:t>
            </a:r>
          </a:p>
          <a:p>
            <a:pPr marL="2171700" lvl="4" indent="-342900">
              <a:lnSpc>
                <a:spcPct val="80000"/>
              </a:lnSpc>
              <a:spcAft>
                <a:spcPts val="1200"/>
              </a:spcAft>
              <a:buFont typeface="Arial" panose="020B0604020202020204" pitchFamily="34" charset="0"/>
              <a:buChar char="•"/>
            </a:pPr>
            <a:r>
              <a:rPr lang="en-GB" dirty="0">
                <a:solidFill>
                  <a:schemeClr val="tx2"/>
                </a:solidFill>
                <a:latin typeface="Arial Narrow" panose="020B0606020202030204" pitchFamily="34" charset="0"/>
              </a:rPr>
              <a:t>8 Conflict (IS/OAGs)</a:t>
            </a:r>
          </a:p>
          <a:p>
            <a:pPr marL="2171700" lvl="4" indent="-342900">
              <a:lnSpc>
                <a:spcPct val="80000"/>
              </a:lnSpc>
              <a:spcAft>
                <a:spcPts val="1200"/>
              </a:spcAft>
              <a:buFont typeface="Arial" panose="020B0604020202020204" pitchFamily="34" charset="0"/>
              <a:buChar char="•"/>
            </a:pPr>
            <a:r>
              <a:rPr lang="en-GB" dirty="0">
                <a:solidFill>
                  <a:schemeClr val="tx2"/>
                </a:solidFill>
                <a:latin typeface="Arial Narrow" panose="020B0606020202030204" pitchFamily="34" charset="0"/>
              </a:rPr>
              <a:t>5 </a:t>
            </a:r>
            <a:r>
              <a:rPr lang="en-GB" dirty="0" smtClean="0">
                <a:solidFill>
                  <a:schemeClr val="tx2"/>
                </a:solidFill>
                <a:latin typeface="Arial Narrow" panose="020B0606020202030204" pitchFamily="34" charset="0"/>
              </a:rPr>
              <a:t>Criminal</a:t>
            </a:r>
          </a:p>
          <a:p>
            <a:pPr marL="1257300" lvl="2" indent="-342900">
              <a:lnSpc>
                <a:spcPct val="80000"/>
              </a:lnSpc>
              <a:spcAft>
                <a:spcPts val="1200"/>
              </a:spcAft>
              <a:buFont typeface="Arial" panose="020B0604020202020204" pitchFamily="34" charset="0"/>
              <a:buChar char="•"/>
            </a:pPr>
            <a:r>
              <a:rPr lang="en-GB" dirty="0" smtClean="0">
                <a:solidFill>
                  <a:schemeClr val="tx2"/>
                </a:solidFill>
                <a:latin typeface="Arial Narrow" panose="020B0606020202030204" pitchFamily="34" charset="0"/>
              </a:rPr>
              <a:t>4 </a:t>
            </a:r>
            <a:r>
              <a:rPr lang="en-GB" dirty="0">
                <a:solidFill>
                  <a:schemeClr val="tx2"/>
                </a:solidFill>
                <a:latin typeface="Arial Narrow" panose="020B0606020202030204" pitchFamily="34" charset="0"/>
              </a:rPr>
              <a:t>Direct Fire Attacks</a:t>
            </a:r>
          </a:p>
          <a:p>
            <a:pPr marL="1257300" lvl="2" indent="-342900">
              <a:lnSpc>
                <a:spcPct val="80000"/>
              </a:lnSpc>
              <a:spcAft>
                <a:spcPts val="1200"/>
              </a:spcAft>
              <a:buFont typeface="Arial" panose="020B0604020202020204" pitchFamily="34" charset="0"/>
              <a:buChar char="•"/>
            </a:pPr>
            <a:r>
              <a:rPr lang="en-GB" dirty="0">
                <a:solidFill>
                  <a:schemeClr val="tx2"/>
                </a:solidFill>
                <a:latin typeface="Arial Narrow" panose="020B0606020202030204" pitchFamily="34" charset="0"/>
              </a:rPr>
              <a:t>3 Robberies</a:t>
            </a:r>
          </a:p>
          <a:p>
            <a:pPr marL="1257300" lvl="2" indent="-342900">
              <a:lnSpc>
                <a:spcPct val="80000"/>
              </a:lnSpc>
              <a:spcAft>
                <a:spcPts val="1200"/>
              </a:spcAft>
              <a:buFont typeface="Arial" panose="020B0604020202020204" pitchFamily="34" charset="0"/>
              <a:buChar char="•"/>
            </a:pPr>
            <a:r>
              <a:rPr lang="en-GB" dirty="0">
                <a:solidFill>
                  <a:schemeClr val="tx2"/>
                </a:solidFill>
                <a:latin typeface="Arial Narrow" panose="020B0606020202030204" pitchFamily="34" charset="0"/>
              </a:rPr>
              <a:t>1 Demonstration</a:t>
            </a:r>
            <a:endParaRPr lang="en-GB" dirty="0">
              <a:solidFill>
                <a:schemeClr val="tx2"/>
              </a:solidFill>
              <a:latin typeface="Arial Narrow" panose="020B0606020202030204" pitchFamily="34" charset="0"/>
            </a:endParaRPr>
          </a:p>
        </p:txBody>
      </p:sp>
      <p:pic>
        <p:nvPicPr>
          <p:cNvPr id="7" name="Picture 6">
            <a:extLst>
              <a:ext uri="{FF2B5EF4-FFF2-40B4-BE49-F238E27FC236}">
                <a16:creationId xmlns:a16="http://schemas.microsoft.com/office/drawing/2014/main" id="{3FC75169-6138-499E-8510-E97C325F9B7D}"/>
              </a:ext>
            </a:extLst>
          </p:cNvPr>
          <p:cNvPicPr>
            <a:picLocks noChangeAspect="1"/>
          </p:cNvPicPr>
          <p:nvPr/>
        </p:nvPicPr>
        <p:blipFill rotWithShape="1">
          <a:blip r:embed="rId3"/>
          <a:srcRect l="44979" b="24524"/>
          <a:stretch/>
        </p:blipFill>
        <p:spPr>
          <a:xfrm>
            <a:off x="3490769" y="984108"/>
            <a:ext cx="4756724" cy="331474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76336D-B2BF-4BA0-BF92-AEB5B136EBAE}"/>
              </a:ext>
            </a:extLst>
          </p:cNvPr>
          <p:cNvSpPr>
            <a:spLocks noGrp="1"/>
          </p:cNvSpPr>
          <p:nvPr>
            <p:ph type="title"/>
          </p:nvPr>
        </p:nvSpPr>
        <p:spPr>
          <a:xfrm>
            <a:off x="408731" y="365126"/>
            <a:ext cx="7886700" cy="623166"/>
          </a:xfrm>
        </p:spPr>
        <p:txBody>
          <a:bodyPr>
            <a:normAutofit/>
          </a:bodyPr>
          <a:lstStyle/>
          <a:p>
            <a:r>
              <a:rPr lang="en-GB" sz="2400" b="1" dirty="0">
                <a:latin typeface="Arial" panose="020B0604020202020204" pitchFamily="34" charset="0"/>
                <a:cs typeface="Arial" panose="020B0604020202020204" pitchFamily="34" charset="0"/>
              </a:rPr>
              <a:t>TAF/OAG</a:t>
            </a:r>
          </a:p>
        </p:txBody>
      </p:sp>
      <p:sp>
        <p:nvSpPr>
          <p:cNvPr id="3" name="Content Placeholder 2">
            <a:extLst>
              <a:ext uri="{FF2B5EF4-FFF2-40B4-BE49-F238E27FC236}">
                <a16:creationId xmlns:a16="http://schemas.microsoft.com/office/drawing/2014/main" id="{F852DF98-FEBD-4635-8D7A-ED9BEB627BFC}"/>
              </a:ext>
            </a:extLst>
          </p:cNvPr>
          <p:cNvSpPr>
            <a:spLocks noGrp="1"/>
          </p:cNvSpPr>
          <p:nvPr>
            <p:ph idx="1"/>
          </p:nvPr>
        </p:nvSpPr>
        <p:spPr>
          <a:xfrm>
            <a:off x="408731" y="988292"/>
            <a:ext cx="7563357" cy="3905471"/>
          </a:xfrm>
        </p:spPr>
        <p:txBody>
          <a:bodyPr>
            <a:noAutofit/>
          </a:bodyPr>
          <a:lstStyle/>
          <a:p>
            <a:r>
              <a:rPr lang="en-GB" sz="1800" dirty="0">
                <a:solidFill>
                  <a:schemeClr val="tx2"/>
                </a:solidFill>
              </a:rPr>
              <a:t>TAF agenda in </a:t>
            </a:r>
            <a:r>
              <a:rPr lang="en-GB" sz="1800" dirty="0" err="1">
                <a:solidFill>
                  <a:schemeClr val="tx2"/>
                </a:solidFill>
              </a:rPr>
              <a:t>Menbij</a:t>
            </a:r>
            <a:r>
              <a:rPr lang="en-GB" sz="1800" dirty="0">
                <a:solidFill>
                  <a:schemeClr val="tx2"/>
                </a:solidFill>
              </a:rPr>
              <a:t> = prevent expansion of SDF area</a:t>
            </a:r>
          </a:p>
          <a:p>
            <a:pPr lvl="2"/>
            <a:r>
              <a:rPr lang="en-GB" sz="1800" dirty="0" err="1">
                <a:solidFill>
                  <a:schemeClr val="tx2"/>
                </a:solidFill>
              </a:rPr>
              <a:t>Menbij</a:t>
            </a:r>
            <a:r>
              <a:rPr lang="en-GB" sz="1800" dirty="0">
                <a:solidFill>
                  <a:schemeClr val="tx2"/>
                </a:solidFill>
              </a:rPr>
              <a:t> Road map = TAF/CF joint patrols</a:t>
            </a:r>
          </a:p>
          <a:p>
            <a:pPr lvl="2"/>
            <a:r>
              <a:rPr lang="en-GB" sz="1800" dirty="0">
                <a:solidFill>
                  <a:schemeClr val="tx2"/>
                </a:solidFill>
              </a:rPr>
              <a:t>OAG/SDF frontline = more possible probing </a:t>
            </a:r>
          </a:p>
          <a:p>
            <a:pPr lvl="2"/>
            <a:r>
              <a:rPr lang="en-GB" sz="1800" dirty="0">
                <a:solidFill>
                  <a:schemeClr val="tx2"/>
                </a:solidFill>
              </a:rPr>
              <a:t>December /January : switch from </a:t>
            </a:r>
            <a:r>
              <a:rPr lang="en-GB" sz="1800" dirty="0" err="1">
                <a:solidFill>
                  <a:schemeClr val="tx2"/>
                </a:solidFill>
              </a:rPr>
              <a:t>Menbij</a:t>
            </a:r>
            <a:r>
              <a:rPr lang="en-GB" sz="1800" dirty="0">
                <a:solidFill>
                  <a:schemeClr val="tx2"/>
                </a:solidFill>
              </a:rPr>
              <a:t> =&gt; East Euphrates</a:t>
            </a:r>
          </a:p>
          <a:p>
            <a:pPr lvl="4"/>
            <a:r>
              <a:rPr lang="en-GB" dirty="0">
                <a:solidFill>
                  <a:schemeClr val="tx2"/>
                </a:solidFill>
              </a:rPr>
              <a:t>GoS proximity &amp; GoS/MMC relations</a:t>
            </a:r>
          </a:p>
          <a:p>
            <a:pPr lvl="4"/>
            <a:r>
              <a:rPr lang="en-GB" dirty="0" err="1">
                <a:solidFill>
                  <a:schemeClr val="tx2"/>
                </a:solidFill>
              </a:rPr>
              <a:t>Menbij</a:t>
            </a:r>
            <a:r>
              <a:rPr lang="en-GB" dirty="0">
                <a:solidFill>
                  <a:schemeClr val="tx2"/>
                </a:solidFill>
              </a:rPr>
              <a:t> remains vulnerable by geographical positions (west Euphrates; OAG frontline)</a:t>
            </a:r>
          </a:p>
          <a:p>
            <a:r>
              <a:rPr lang="en-GB" sz="1800" dirty="0">
                <a:solidFill>
                  <a:schemeClr val="tx2"/>
                </a:solidFill>
              </a:rPr>
              <a:t>Indicators</a:t>
            </a:r>
          </a:p>
          <a:p>
            <a:pPr lvl="2"/>
            <a:r>
              <a:rPr lang="en-GB" sz="1800" dirty="0">
                <a:solidFill>
                  <a:schemeClr val="tx2"/>
                </a:solidFill>
              </a:rPr>
              <a:t>Removal of parts of the border wall</a:t>
            </a:r>
          </a:p>
          <a:p>
            <a:pPr lvl="2"/>
            <a:r>
              <a:rPr lang="en-GB" sz="1800" dirty="0">
                <a:solidFill>
                  <a:schemeClr val="tx2"/>
                </a:solidFill>
              </a:rPr>
              <a:t>Increased cross-border fire</a:t>
            </a:r>
          </a:p>
          <a:p>
            <a:pPr lvl="2"/>
            <a:r>
              <a:rPr lang="en-GB" sz="1800" dirty="0">
                <a:solidFill>
                  <a:schemeClr val="tx2"/>
                </a:solidFill>
              </a:rPr>
              <a:t>Increased IED attacks in ES and OB areas by YPG/YPG-supported armed groups </a:t>
            </a:r>
            <a:r>
              <a:rPr lang="en-GB" sz="1800" i="1" dirty="0">
                <a:solidFill>
                  <a:schemeClr val="tx2"/>
                </a:solidFill>
              </a:rPr>
              <a:t>(Falcons of Afrin)</a:t>
            </a:r>
          </a:p>
          <a:p>
            <a:pPr lvl="2"/>
            <a:r>
              <a:rPr lang="en-GB" sz="1800" dirty="0" err="1">
                <a:solidFill>
                  <a:schemeClr val="tx2"/>
                </a:solidFill>
              </a:rPr>
              <a:t>GoT</a:t>
            </a:r>
            <a:r>
              <a:rPr lang="en-GB" sz="1800" dirty="0">
                <a:solidFill>
                  <a:schemeClr val="tx2"/>
                </a:solidFill>
              </a:rPr>
              <a:t> deporting Refugees/IDPs</a:t>
            </a:r>
          </a:p>
        </p:txBody>
      </p:sp>
    </p:spTree>
    <p:extLst>
      <p:ext uri="{BB962C8B-B14F-4D97-AF65-F5344CB8AC3E}">
        <p14:creationId xmlns:p14="http://schemas.microsoft.com/office/powerpoint/2010/main" val="1137143019"/>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theme/theme1.xml><?xml version="1.0" encoding="utf-8"?>
<a:theme xmlns:a="http://schemas.openxmlformats.org/drawingml/2006/main" name="1_Custom Design">
  <a:themeElements>
    <a:clrScheme name="REACH">
      <a:dk1>
        <a:sysClr val="windowText" lastClr="000000"/>
      </a:dk1>
      <a:lt1>
        <a:sysClr val="window" lastClr="FFFFFF"/>
      </a:lt1>
      <a:dk2>
        <a:srgbClr val="58585A"/>
      </a:dk2>
      <a:lt2>
        <a:srgbClr val="E7E6E6"/>
      </a:lt2>
      <a:accent1>
        <a:srgbClr val="EE5859"/>
      </a:accent1>
      <a:accent2>
        <a:srgbClr val="58585A"/>
      </a:accent2>
      <a:accent3>
        <a:srgbClr val="D2CBB8"/>
      </a:accent3>
      <a:accent4>
        <a:srgbClr val="FFFFFF"/>
      </a:accent4>
      <a:accent5>
        <a:srgbClr val="FFFFFF"/>
      </a:accent5>
      <a:accent6>
        <a:srgbClr val="FFFFFF"/>
      </a:accent6>
      <a:hlink>
        <a:srgbClr val="FFFFFF"/>
      </a:hlink>
      <a:folHlink>
        <a:srgbClr val="FFFFF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REACH">
    <a:dk1>
      <a:sysClr val="windowText" lastClr="000000"/>
    </a:dk1>
    <a:lt1>
      <a:sysClr val="window" lastClr="FFFFFF"/>
    </a:lt1>
    <a:dk2>
      <a:srgbClr val="58585A"/>
    </a:dk2>
    <a:lt2>
      <a:srgbClr val="E7E6E6"/>
    </a:lt2>
    <a:accent1>
      <a:srgbClr val="EE5859"/>
    </a:accent1>
    <a:accent2>
      <a:srgbClr val="58585A"/>
    </a:accent2>
    <a:accent3>
      <a:srgbClr val="D2CBB8"/>
    </a:accent3>
    <a:accent4>
      <a:srgbClr val="FFFFFF"/>
    </a:accent4>
    <a:accent5>
      <a:srgbClr val="FFFFFF"/>
    </a:accent5>
    <a:accent6>
      <a:srgbClr val="FFFFFF"/>
    </a:accent6>
    <a:hlink>
      <a:srgbClr val="FFFFFF"/>
    </a:hlink>
    <a:folHlink>
      <a:srgbClr val="FFFFFF"/>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
  <TotalTime>0</TotalTime>
  <Words>4196</Words>
  <Application>Microsoft Office PowerPoint</Application>
  <PresentationFormat>On-screen Show (4:3)</PresentationFormat>
  <Paragraphs>483</Paragraphs>
  <Slides>69</Slides>
  <Notes>28</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69</vt:i4>
      </vt:variant>
    </vt:vector>
  </HeadingPairs>
  <TitlesOfParts>
    <vt:vector size="83" baseType="lpstr">
      <vt:lpstr>ＭＳ Ｐゴシック</vt:lpstr>
      <vt:lpstr>Arial</vt:lpstr>
      <vt:lpstr>Arial Black</vt:lpstr>
      <vt:lpstr>Arial Narrow</vt:lpstr>
      <vt:lpstr>Calibri</vt:lpstr>
      <vt:lpstr>Calibri Light</vt:lpstr>
      <vt:lpstr>Helvetica</vt:lpstr>
      <vt:lpstr>Humanitarian-Icons-v02</vt:lpstr>
      <vt:lpstr>OCHA Icons Bounded</vt:lpstr>
      <vt:lpstr>Tahoma</vt:lpstr>
      <vt:lpstr>Times New Roman</vt:lpstr>
      <vt:lpstr>Trade Gothic LT Std</vt:lpstr>
      <vt:lpstr>Wingdings</vt:lpstr>
      <vt:lpstr>1_Custom Design</vt:lpstr>
      <vt:lpstr>PowerPoint Presentation</vt:lpstr>
      <vt:lpstr>Outline</vt:lpstr>
      <vt:lpstr>SECURITY BRIEF</vt:lpstr>
      <vt:lpstr>PowerPoint Presentation</vt:lpstr>
      <vt:lpstr>Frontlines</vt:lpstr>
      <vt:lpstr>Conscription</vt:lpstr>
      <vt:lpstr>PowerPoint Presentation</vt:lpstr>
      <vt:lpstr>Menbij city</vt:lpstr>
      <vt:lpstr>TAF/OAG</vt:lpstr>
      <vt:lpstr>PowerPoint Presentation</vt:lpstr>
      <vt:lpstr>Methodology and Population Figures</vt:lpstr>
      <vt:lpstr>PowerPoint Presentation</vt:lpstr>
      <vt:lpstr>Demographics</vt:lpstr>
      <vt:lpstr>Demographics</vt:lpstr>
      <vt:lpstr>INTER-SECTORAL OVERVIEW</vt:lpstr>
      <vt:lpstr> Key findings</vt:lpstr>
      <vt:lpstr>AREA OVERVIEW Urban vs Rural Informal Sites Menbij City  Camps</vt:lpstr>
      <vt:lpstr>PowerPoint Presentation</vt:lpstr>
      <vt:lpstr>PowerPoint Presentation</vt:lpstr>
      <vt:lpstr>Informal Sites: Locations  </vt:lpstr>
      <vt:lpstr>INFORMAL SITES (as of December 2018)</vt:lpstr>
      <vt:lpstr>MENBIJ CITY</vt:lpstr>
      <vt:lpstr>Menbij Old Camp</vt:lpstr>
      <vt:lpstr>Menbij New Camp</vt:lpstr>
      <vt:lpstr>Camps: Key Issues</vt:lpstr>
      <vt:lpstr>Multi-sector Response Overview </vt:lpstr>
      <vt:lpstr>PowerPoint Presentation</vt:lpstr>
      <vt:lpstr>People reached per month Number of partners reported: 4 </vt:lpstr>
      <vt:lpstr>People reached by area (March – May 2019)</vt:lpstr>
      <vt:lpstr>Average # people reached against PiN (March – May 2019)</vt:lpstr>
      <vt:lpstr>Scope of response by area (March – May 2019)</vt:lpstr>
      <vt:lpstr>SECTOR DISCUSSIONS Livelihoods + Food Security Shelter + NFIs WASH  Health Education + Protection  </vt:lpstr>
      <vt:lpstr> LIVELIHOODS +   FOOD SECURITY</vt:lpstr>
      <vt:lpstr>Livelihoods – challenges, sources &amp; barriers</vt:lpstr>
      <vt:lpstr>Livelihoods – IDPs</vt:lpstr>
      <vt:lpstr> Livelihoods – coping strategies</vt:lpstr>
      <vt:lpstr>Barriers to accessing markets </vt:lpstr>
      <vt:lpstr>Sources of food</vt:lpstr>
      <vt:lpstr> FSL</vt:lpstr>
      <vt:lpstr>ERL</vt:lpstr>
      <vt:lpstr>Food Security</vt:lpstr>
      <vt:lpstr>Livelihoods</vt:lpstr>
      <vt:lpstr> SHELTER, NFI +  ELECTRICITY</vt:lpstr>
      <vt:lpstr>Shelter types</vt:lpstr>
      <vt:lpstr>Shelter issues</vt:lpstr>
      <vt:lpstr>Shelter damage</vt:lpstr>
      <vt:lpstr>Electricity sources and access</vt:lpstr>
      <vt:lpstr>Non-food items</vt:lpstr>
      <vt:lpstr>Shelter + NFIs</vt:lpstr>
      <vt:lpstr> WASH</vt:lpstr>
      <vt:lpstr>(Drinking) water: sources and issues</vt:lpstr>
      <vt:lpstr>PowerPoint Presentation</vt:lpstr>
      <vt:lpstr>PowerPoint Presentation</vt:lpstr>
      <vt:lpstr>Sanitation</vt:lpstr>
      <vt:lpstr>WASH</vt:lpstr>
      <vt:lpstr>WASH</vt:lpstr>
      <vt:lpstr> HEALTHCARE</vt:lpstr>
      <vt:lpstr>Healthcare</vt:lpstr>
      <vt:lpstr></vt:lpstr>
      <vt:lpstr>Healthcare</vt:lpstr>
      <vt:lpstr>Healthcare</vt:lpstr>
      <vt:lpstr> EDUCATION +  PROTECTION</vt:lpstr>
      <vt:lpstr>PowerPoint Presentation</vt:lpstr>
      <vt:lpstr>Barriers to accessing education </vt:lpstr>
      <vt:lpstr>Protection risks</vt:lpstr>
      <vt:lpstr>PowerPoint Presentation</vt:lpstr>
      <vt:lpstr>Education</vt:lpstr>
      <vt:lpstr>Protection</vt:lpstr>
      <vt:lpstr>Protection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Camps and Sites Assessment</dc:title>
  <dc:creator>Oliver Moller</dc:creator>
  <cp:lastModifiedBy>Makayla Palazzo</cp:lastModifiedBy>
  <cp:revision>826</cp:revision>
  <cp:lastPrinted>2018-10-22T05:41:28Z</cp:lastPrinted>
  <dcterms:created xsi:type="dcterms:W3CDTF">2018-09-04T11:43:29Z</dcterms:created>
  <dcterms:modified xsi:type="dcterms:W3CDTF">2019-08-06T12:17:42Z</dcterms:modified>
</cp:coreProperties>
</file>