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5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6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76" r:id="rId9"/>
    <p:sldMasterId id="2147483786" r:id="rId10"/>
    <p:sldMasterId id="2147483791" r:id="rId11"/>
    <p:sldMasterId id="2147483801" r:id="rId12"/>
    <p:sldMasterId id="2147483806" r:id="rId13"/>
    <p:sldMasterId id="2147483810" r:id="rId14"/>
    <p:sldMasterId id="2147483814" r:id="rId15"/>
    <p:sldMasterId id="2147483824" r:id="rId16"/>
  </p:sldMasterIdLst>
  <p:notesMasterIdLst>
    <p:notesMasterId r:id="rId29"/>
  </p:notesMasterIdLst>
  <p:sldIdLst>
    <p:sldId id="452" r:id="rId17"/>
    <p:sldId id="443" r:id="rId18"/>
    <p:sldId id="470" r:id="rId19"/>
    <p:sldId id="468" r:id="rId20"/>
    <p:sldId id="469" r:id="rId21"/>
    <p:sldId id="495" r:id="rId22"/>
    <p:sldId id="496" r:id="rId23"/>
    <p:sldId id="497" r:id="rId24"/>
    <p:sldId id="498" r:id="rId25"/>
    <p:sldId id="501" r:id="rId26"/>
    <p:sldId id="499" r:id="rId27"/>
    <p:sldId id="502" r:id="rId2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  <p15:guide id="3" orient="horz" pos="1616">
          <p15:clr>
            <a:srgbClr val="A4A3A4"/>
          </p15:clr>
        </p15:guide>
        <p15:guide id="4" pos="2245">
          <p15:clr>
            <a:srgbClr val="A4A3A4"/>
          </p15:clr>
        </p15:guide>
        <p15:guide id="5" orient="horz" pos="1366">
          <p15:clr>
            <a:srgbClr val="A4A3A4"/>
          </p15:clr>
        </p15:guide>
        <p15:guide id="6" orient="horz" pos="24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7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Lea Barbezat IMPACT" initials="LB" lastIdx="5" clrIdx="1">
    <p:extLst>
      <p:ext uri="{19B8F6BF-5375-455C-9EA6-DF929625EA0E}">
        <p15:presenceInfo xmlns:p15="http://schemas.microsoft.com/office/powerpoint/2012/main" userId="Lea Barbezat IMPACT" providerId="None"/>
      </p:ext>
    </p:extLst>
  </p:cmAuthor>
  <p:cmAuthor id="3" name="Jessica Murphy" initials="JM" lastIdx="10" clrIdx="2">
    <p:extLst>
      <p:ext uri="{19B8F6BF-5375-455C-9EA6-DF929625EA0E}">
        <p15:presenceInfo xmlns:p15="http://schemas.microsoft.com/office/powerpoint/2012/main" userId="Jessica Murp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859"/>
    <a:srgbClr val="666666"/>
    <a:srgbClr val="D2CBB8"/>
    <a:srgbClr val="808080"/>
    <a:srgbClr val="CACACA"/>
    <a:srgbClr val="979797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84852" autoAdjust="0"/>
  </p:normalViewPr>
  <p:slideViewPr>
    <p:cSldViewPr snapToGrid="0" showGuides="1">
      <p:cViewPr varScale="1">
        <p:scale>
          <a:sx n="79" d="100"/>
          <a:sy n="79" d="100"/>
        </p:scale>
        <p:origin x="922" y="67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custT="1"/>
      <dgm:spPr>
        <a:solidFill>
          <a:srgbClr val="EE5859"/>
        </a:solidFill>
        <a:ln>
          <a:noFill/>
        </a:ln>
      </dgm:spPr>
      <dgm:t>
        <a:bodyPr/>
        <a:lstStyle/>
        <a:p>
          <a:r>
            <a:rPr lang="en-US" sz="1200" dirty="0">
              <a:latin typeface="Arial Narrow" panose="020B0606020202030204" pitchFamily="34" charset="0"/>
            </a:rPr>
            <a:t>INFORMED PROGRAMMING THAT PROTECTS INDIVIDUALS</a:t>
          </a: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custT="1"/>
      <dgm:spPr>
        <a:solidFill>
          <a:srgbClr val="D2CBB8"/>
        </a:solidFill>
        <a:ln>
          <a:noFill/>
        </a:ln>
      </dgm:spPr>
      <dgm:t>
        <a:bodyPr/>
        <a:lstStyle/>
        <a:p>
          <a:pPr algn="l"/>
          <a:r>
            <a:rPr lang="en-US" sz="1050" dirty="0">
              <a:latin typeface="Arial Narrow" panose="020B0606020202030204" pitchFamily="34" charset="0"/>
            </a:rPr>
            <a:t>ONGOING COLLABORATION WITH PROTECTION PARTNERS</a:t>
          </a: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en-US" sz="1050" dirty="0">
              <a:latin typeface="Arial Narrow" panose="020B0606020202030204" pitchFamily="34" charset="0"/>
            </a:rPr>
            <a:t>DATA SHARING AGREEMENTS</a:t>
          </a: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050" dirty="0">
              <a:latin typeface="Arial Narrow" panose="020B0606020202030204" pitchFamily="34" charset="0"/>
            </a:rPr>
            <a:t>DATA AGGREGATED BEYOND SETTLEMENT LEVEL</a:t>
          </a: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050" dirty="0">
              <a:latin typeface="Arial Narrow" panose="020B0606020202030204" pitchFamily="34" charset="0"/>
            </a:rPr>
            <a:t>AGREED UPON FORUMS FOR DISSEMINATION</a:t>
          </a: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 custScaleX="109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rgbClr val="EE585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585A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D2CBB8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endParaRPr lang="en-US" sz="180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31868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 Narrow" panose="020B0606020202030204" pitchFamily="34" charset="0"/>
            </a:rPr>
            <a:t>INFORMED PROGRAMMING THAT PROTECTS INDIVIDUALS</a:t>
          </a:r>
        </a:p>
      </dsp:txBody>
      <dsp:txXfrm>
        <a:off x="1804808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63241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683585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07267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288496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857437" y="718208"/>
          <a:ext cx="1477800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latin typeface="Arial Narrow" panose="020B0606020202030204" pitchFamily="34" charset="0"/>
            </a:rPr>
            <a:t>ONGOING COLLABORATION WITH PROTECTION PARTNERS</a:t>
          </a:r>
        </a:p>
      </dsp:txBody>
      <dsp:txXfrm>
        <a:off x="3091790" y="903383"/>
        <a:ext cx="1009094" cy="797341"/>
      </dsp:txXfrm>
    </dsp:sp>
    <dsp:sp modelId="{7CC1EDCE-2FE7-4E45-9414-DC40B3D97FA7}">
      <dsp:nvSpPr>
        <dsp:cNvPr id="0" name=""/>
        <dsp:cNvSpPr/>
      </dsp:nvSpPr>
      <dsp:spPr>
        <a:xfrm>
          <a:off x="2784687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21463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latin typeface="Arial Narrow" panose="020B0606020202030204" pitchFamily="34" charset="0"/>
            </a:rPr>
            <a:t>DATA SHARING AGREEMENTS</a:t>
          </a:r>
        </a:p>
      </dsp:txBody>
      <dsp:txXfrm>
        <a:off x="3145145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34933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683585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latin typeface="Arial Narrow" panose="020B0606020202030204" pitchFamily="34" charset="0"/>
            </a:rPr>
            <a:t>DATA AGGREGATED BEYOND SETTLEMENT LEVEL</a:t>
          </a:r>
        </a:p>
      </dsp:txBody>
      <dsp:txXfrm>
        <a:off x="1907267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797800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39962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>
              <a:latin typeface="Arial Narrow" panose="020B0606020202030204" pitchFamily="34" charset="0"/>
            </a:rPr>
            <a:t>AGREED UPON FORUMS FOR DISSEMINATION</a:t>
          </a:r>
        </a:p>
      </dsp:txBody>
      <dsp:txXfrm>
        <a:off x="663644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39962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63644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585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2CBB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2DAB53-FCF4-4517-880F-EC3EAE80E4EE}" type="datetimeFigureOut">
              <a:rPr lang="en-US"/>
              <a:pPr>
                <a:defRPr/>
              </a:pPr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E6890D-D9B0-4AEE-ACBE-5BB14A9D4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ACFF5B-51D9-4FF1-A207-CE077458D65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890D-D9B0-4AEE-ACBE-5BB14A9D4B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4F3329-39CA-4D07-8B86-2AA4DB472FE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8C6FBB-BF9B-4CA6-AA98-CA2D7CA0FEE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890D-D9B0-4AEE-ACBE-5BB14A9D4B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BC7E2-DD02-4C61-BDC0-F2AA1653D2B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F74A54-6754-4BC5-BADF-119A88146A3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890D-D9B0-4AEE-ACBE-5BB14A9D4B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E6890D-D9B0-4AEE-ACBE-5BB14A9D4B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3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93850" y="0"/>
            <a:ext cx="0" cy="408146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307138"/>
            <a:ext cx="16351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3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8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54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49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7375" y="1857375"/>
            <a:ext cx="1800225" cy="291623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EE585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749800" y="1857375"/>
            <a:ext cx="1800225" cy="291623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Rectangle 9"/>
          <p:cNvSpPr/>
          <p:nvPr userDrawn="1"/>
        </p:nvSpPr>
        <p:spPr>
          <a:xfrm>
            <a:off x="2668588" y="1857375"/>
            <a:ext cx="1800225" cy="2917825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Rectangle 10"/>
          <p:cNvSpPr/>
          <p:nvPr userDrawn="1"/>
        </p:nvSpPr>
        <p:spPr>
          <a:xfrm>
            <a:off x="6865938" y="1857375"/>
            <a:ext cx="1798637" cy="291623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87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3575" y="1873250"/>
            <a:ext cx="1800225" cy="376713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3575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Rectangle 25"/>
          <p:cNvSpPr/>
          <p:nvPr userDrawn="1"/>
        </p:nvSpPr>
        <p:spPr>
          <a:xfrm>
            <a:off x="2678113" y="1873250"/>
            <a:ext cx="1800225" cy="37671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Rectangle 26"/>
          <p:cNvSpPr/>
          <p:nvPr userDrawn="1"/>
        </p:nvSpPr>
        <p:spPr>
          <a:xfrm>
            <a:off x="2678113" y="1873250"/>
            <a:ext cx="1800225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Rectangle 27"/>
          <p:cNvSpPr/>
          <p:nvPr userDrawn="1"/>
        </p:nvSpPr>
        <p:spPr>
          <a:xfrm>
            <a:off x="4692650" y="1873250"/>
            <a:ext cx="1800225" cy="376713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4692650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705600" y="1873250"/>
            <a:ext cx="1800225" cy="376713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6705600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59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5625" y="1874838"/>
            <a:ext cx="3778250" cy="3949700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0" name="Rectangle 9"/>
          <p:cNvSpPr/>
          <p:nvPr/>
        </p:nvSpPr>
        <p:spPr>
          <a:xfrm>
            <a:off x="555625" y="1709738"/>
            <a:ext cx="3778250" cy="1651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sp>
        <p:nvSpPr>
          <p:cNvPr id="11" name="Rectangle 10"/>
          <p:cNvSpPr/>
          <p:nvPr/>
        </p:nvSpPr>
        <p:spPr>
          <a:xfrm>
            <a:off x="4810125" y="1874838"/>
            <a:ext cx="3776663" cy="3949700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Rectangle 11"/>
          <p:cNvSpPr/>
          <p:nvPr/>
        </p:nvSpPr>
        <p:spPr>
          <a:xfrm>
            <a:off x="4810125" y="1709738"/>
            <a:ext cx="3776663" cy="1651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32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 userDrawn="1"/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6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0601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1077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0963" y="1774825"/>
            <a:ext cx="8974137" cy="4410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0795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427663" y="1895475"/>
            <a:ext cx="0" cy="24225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58826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54972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871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D2CBB8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514350" y="324037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143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6352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561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877050" y="373455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48789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26352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4756150" y="331797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6877050" y="332643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79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93850" y="0"/>
            <a:ext cx="0" cy="4081463"/>
          </a:xfrm>
          <a:prstGeom prst="line">
            <a:avLst/>
          </a:prstGeom>
          <a:ln w="22225">
            <a:solidFill>
              <a:srgbClr val="58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859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13200" y="1895475"/>
            <a:ext cx="0" cy="24225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720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5472113" y="1779588"/>
            <a:ext cx="3324225" cy="17176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817938"/>
            <a:ext cx="1381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198938"/>
            <a:ext cx="1428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394200"/>
            <a:ext cx="1301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60533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833938"/>
            <a:ext cx="1397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5086350"/>
            <a:ext cx="1682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5167313" y="2270125"/>
            <a:ext cx="0" cy="32734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596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5014913" y="2513013"/>
            <a:ext cx="3851275" cy="32734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US" sz="4400" b="1" dirty="0">
                <a:solidFill>
                  <a:srgbClr val="58585A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585A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710113" y="2513013"/>
            <a:ext cx="0" cy="32734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636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041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700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79579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160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622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5472113" y="1779588"/>
            <a:ext cx="3324225" cy="17176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EE5859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817938"/>
            <a:ext cx="1381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198938"/>
            <a:ext cx="1428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394200"/>
            <a:ext cx="1301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60533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833938"/>
            <a:ext cx="1397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5086350"/>
            <a:ext cx="1682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5105400" y="2181225"/>
            <a:ext cx="0" cy="32734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435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908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7375" y="1857375"/>
            <a:ext cx="1800225" cy="291623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EE585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749800" y="1857375"/>
            <a:ext cx="1800225" cy="291623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668588" y="1857375"/>
            <a:ext cx="1800225" cy="2917825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65938" y="1857375"/>
            <a:ext cx="1798637" cy="291623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168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3575" y="1873250"/>
            <a:ext cx="1800225" cy="376713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63575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678113" y="1873250"/>
            <a:ext cx="1800225" cy="37671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678113" y="1873250"/>
            <a:ext cx="1800225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692650" y="1873250"/>
            <a:ext cx="1800225" cy="376713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692650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705600" y="1873250"/>
            <a:ext cx="1800225" cy="376713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705600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771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2575" y="1936750"/>
            <a:ext cx="2781300" cy="3694113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6588" y="1928813"/>
            <a:ext cx="2849562" cy="3692525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40450" y="1927225"/>
            <a:ext cx="2781300" cy="36925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2739100" y="2278213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110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 userDrawn="1"/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137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98387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8446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93850" y="0"/>
            <a:ext cx="0" cy="408146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845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13200" y="1895475"/>
            <a:ext cx="0" cy="24225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8344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5472113" y="1779588"/>
            <a:ext cx="3324225" cy="17176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817938"/>
            <a:ext cx="1381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198938"/>
            <a:ext cx="1428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394200"/>
            <a:ext cx="1301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60533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833938"/>
            <a:ext cx="1397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5086350"/>
            <a:ext cx="1682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5167313" y="2270125"/>
            <a:ext cx="0" cy="32734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6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5014913" y="2513013"/>
            <a:ext cx="3851275" cy="32734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US" sz="4400" b="1" dirty="0">
                <a:solidFill>
                  <a:srgbClr val="EE5859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EE5859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710113" y="2513013"/>
            <a:ext cx="0" cy="32734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85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5014913" y="2513013"/>
            <a:ext cx="3851275" cy="32734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EE5859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 smtClean="0">
                <a:solidFill>
                  <a:srgbClr val="EE5859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710113" y="2513013"/>
            <a:ext cx="0" cy="32734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6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777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82207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889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7375" y="1857375"/>
            <a:ext cx="1800225" cy="291623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EE585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749800" y="1857375"/>
            <a:ext cx="1800225" cy="291623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668588" y="1857375"/>
            <a:ext cx="1800225" cy="2917825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65938" y="1857375"/>
            <a:ext cx="1798637" cy="291623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438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3575" y="1873250"/>
            <a:ext cx="1800225" cy="376713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63575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678113" y="1873250"/>
            <a:ext cx="1800225" cy="37671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678113" y="1873250"/>
            <a:ext cx="1800225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692650" y="1873250"/>
            <a:ext cx="1800225" cy="376713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692650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705600" y="1873250"/>
            <a:ext cx="1800225" cy="376713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705600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425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5625" y="1874838"/>
            <a:ext cx="3778250" cy="3949700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625" y="1709738"/>
            <a:ext cx="3778250" cy="1651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125" y="1874838"/>
            <a:ext cx="3776663" cy="3949700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0125" y="1709738"/>
            <a:ext cx="3776663" cy="1651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dirty="0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099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 userDrawn="1"/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9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07282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604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72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93850" y="0"/>
            <a:ext cx="0" cy="408146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388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013200" y="1895475"/>
            <a:ext cx="0" cy="24225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EE5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618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5472113" y="1779588"/>
            <a:ext cx="3324225" cy="17176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EE5859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3817938"/>
            <a:ext cx="1381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198938"/>
            <a:ext cx="14287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394200"/>
            <a:ext cx="1301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605338"/>
            <a:ext cx="1476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833938"/>
            <a:ext cx="1397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5086350"/>
            <a:ext cx="1682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5167313" y="2270125"/>
            <a:ext cx="0" cy="32734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35934" y="352506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27079" y="376740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27079" y="41341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27078" y="43480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727077" y="456197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27076" y="479005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27075" y="501812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37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5014913" y="2513013"/>
            <a:ext cx="3851275" cy="32734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 fontAlgn="auto">
              <a:lnSpc>
                <a:spcPts val="4500"/>
              </a:lnSpc>
              <a:spcAft>
                <a:spcPts val="0"/>
              </a:spcAft>
              <a:defRPr/>
            </a:pPr>
            <a:r>
              <a:rPr lang="en-US" sz="4400" b="1" dirty="0">
                <a:solidFill>
                  <a:srgbClr val="EE5859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EE5859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710113" y="2513013"/>
            <a:ext cx="0" cy="3273425"/>
          </a:xfrm>
          <a:prstGeom prst="line">
            <a:avLst/>
          </a:prstGeom>
          <a:ln w="161925">
            <a:solidFill>
              <a:srgbClr val="EE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887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824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6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439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9575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2775" y="99098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2775" y="152685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481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6967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5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91658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729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18155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38719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7375" y="1857375"/>
            <a:ext cx="1800225" cy="291623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EE5859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749800" y="1857375"/>
            <a:ext cx="1800225" cy="291623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668588" y="1857375"/>
            <a:ext cx="1800225" cy="2917825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65938" y="1857375"/>
            <a:ext cx="1798637" cy="291623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676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3575" y="1873250"/>
            <a:ext cx="1800225" cy="3767138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63575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678113" y="1873250"/>
            <a:ext cx="1800225" cy="3767138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678113" y="1873250"/>
            <a:ext cx="1800225" cy="5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692650" y="1873250"/>
            <a:ext cx="1800225" cy="3767138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692650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705600" y="1873250"/>
            <a:ext cx="1800225" cy="3767138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705600" y="1873250"/>
            <a:ext cx="1800225" cy="50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62554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76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5625" y="1874838"/>
            <a:ext cx="3778250" cy="3949700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625" y="1709738"/>
            <a:ext cx="3778250" cy="1651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125" y="1874838"/>
            <a:ext cx="3776663" cy="3949700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0125" y="1709738"/>
            <a:ext cx="3776663" cy="165100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a-ET" dirty="0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9130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 userDrawn="1"/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4085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61956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34993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666666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50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67125" y="198438"/>
            <a:ext cx="5287963" cy="589121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9742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138" y="1357313"/>
            <a:ext cx="8966200" cy="4826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278041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4350" y="305211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43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352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561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877050" y="354629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29963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6352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4756150" y="312972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6877050" y="313818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8313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87375" y="1857375"/>
            <a:ext cx="1800225" cy="2916238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749800" y="1857375"/>
            <a:ext cx="1800225" cy="2916238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668588" y="1857375"/>
            <a:ext cx="1800225" cy="2917825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65938" y="1857375"/>
            <a:ext cx="1798637" cy="2916238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908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4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2766215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2676646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2766216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4780307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/>
          </p:nvPr>
        </p:nvSpPr>
        <p:spPr>
          <a:xfrm>
            <a:off x="4690738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780308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/>
          </p:nvPr>
        </p:nvSpPr>
        <p:spPr>
          <a:xfrm>
            <a:off x="6794399" y="268652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6704830" y="1863085"/>
            <a:ext cx="1793928" cy="5172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/>
          </p:nvPr>
        </p:nvSpPr>
        <p:spPr>
          <a:xfrm>
            <a:off x="6794400" y="235343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814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"/>
          <p:cNvGrpSpPr>
            <a:grpSpLocks/>
          </p:cNvGrpSpPr>
          <p:nvPr userDrawn="1"/>
        </p:nvGrpSpPr>
        <p:grpSpPr bwMode="auto">
          <a:xfrm>
            <a:off x="555625" y="1709738"/>
            <a:ext cx="3778250" cy="4114800"/>
            <a:chOff x="3611217" y="1716157"/>
            <a:chExt cx="3776870" cy="4114800"/>
          </a:xfrm>
        </p:grpSpPr>
        <p:sp>
          <p:nvSpPr>
            <p:cNvPr id="10" name="Rectangle 9"/>
            <p:cNvSpPr/>
            <p:nvPr/>
          </p:nvSpPr>
          <p:spPr>
            <a:xfrm>
              <a:off x="3611217" y="1881257"/>
              <a:ext cx="3776870" cy="3949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11217" y="1716157"/>
              <a:ext cx="3776870" cy="165100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8"/>
          <p:cNvGrpSpPr>
            <a:grpSpLocks/>
          </p:cNvGrpSpPr>
          <p:nvPr userDrawn="1"/>
        </p:nvGrpSpPr>
        <p:grpSpPr bwMode="auto">
          <a:xfrm>
            <a:off x="4810125" y="1709738"/>
            <a:ext cx="3776663" cy="4114800"/>
            <a:chOff x="3611217" y="1716157"/>
            <a:chExt cx="3776870" cy="4114800"/>
          </a:xfrm>
        </p:grpSpPr>
        <p:sp>
          <p:nvSpPr>
            <p:cNvPr id="13" name="Rectangle 12"/>
            <p:cNvSpPr/>
            <p:nvPr/>
          </p:nvSpPr>
          <p:spPr>
            <a:xfrm>
              <a:off x="3611217" y="1881257"/>
              <a:ext cx="3776870" cy="3949700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11217" y="1716157"/>
              <a:ext cx="3776870" cy="1651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>
                <a:solidFill>
                  <a:prstClr val="white"/>
                </a:solidFill>
              </a:endParaRPr>
            </a:p>
          </p:txBody>
        </p:sp>
      </p:grpSp>
      <p:sp>
        <p:nvSpPr>
          <p:cNvPr id="25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52123" y="266874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/>
          </p:nvPr>
        </p:nvSpPr>
        <p:spPr>
          <a:xfrm>
            <a:off x="752123" y="191928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759380" y="231578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5004808" y="267600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004808" y="192653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9"/>
          </p:nvPr>
        </p:nvSpPr>
        <p:spPr>
          <a:xfrm>
            <a:off x="5012065" y="232304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68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 userDrawn="1"/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940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31190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3036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95763" y="150813"/>
            <a:ext cx="4784725" cy="59737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807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Tex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58585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lvl="0"/>
            <a:endParaRPr lang="es-ES" noProof="0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5428094" y="55050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EE58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09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2.jpe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8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theme" Target="../theme/theme8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102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0"/>
            <a:ext cx="83566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10244" name="Group 6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10246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1269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931" r:id="rId4"/>
    <p:sldLayoutId id="2147483932" r:id="rId5"/>
    <p:sldLayoutId id="2147483933" r:id="rId6"/>
    <p:sldLayoutId id="2147483934" r:id="rId7"/>
    <p:sldLayoutId id="2147483892" r:id="rId8"/>
    <p:sldLayoutId id="2147483893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69038"/>
            <a:ext cx="9144000" cy="58896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69038"/>
            <a:ext cx="9144000" cy="588962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4341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5365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39" r:id="rId4"/>
    <p:sldLayoutId id="2147483940" r:id="rId5"/>
    <p:sldLayoutId id="2147483941" r:id="rId6"/>
    <p:sldLayoutId id="2147483942" r:id="rId7"/>
    <p:sldLayoutId id="2147483903" r:id="rId8"/>
    <p:sldLayoutId id="2147483904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0"/>
          <p:cNvGrpSpPr>
            <a:grpSpLocks/>
          </p:cNvGrpSpPr>
          <p:nvPr userDrawn="1"/>
        </p:nvGrpSpPr>
        <p:grpSpPr bwMode="auto">
          <a:xfrm>
            <a:off x="0" y="6149975"/>
            <a:ext cx="9144000" cy="819150"/>
            <a:chOff x="0" y="6150495"/>
            <a:chExt cx="9144000" cy="818196"/>
          </a:xfrm>
        </p:grpSpPr>
        <p:sp>
          <p:nvSpPr>
            <p:cNvPr id="12" name="Rectangle 11"/>
            <p:cNvSpPr/>
            <p:nvPr/>
          </p:nvSpPr>
          <p:spPr>
            <a:xfrm>
              <a:off x="0" y="6267833"/>
              <a:ext cx="9144000" cy="5898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16389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4350" y="6150495"/>
              <a:ext cx="3078607" cy="81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43" r:id="rId4"/>
    <p:sldLayoutId id="2147483908" r:id="rId5"/>
    <p:sldLayoutId id="2147483944" r:id="rId6"/>
    <p:sldLayoutId id="2147483945" r:id="rId7"/>
    <p:sldLayoutId id="2147483909" r:id="rId8"/>
    <p:sldLayoutId id="2147483910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2053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307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4101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915" r:id="rId4"/>
    <p:sldLayoutId id="2147483916" r:id="rId5"/>
    <p:sldLayoutId id="2147483917" r:id="rId6"/>
    <p:sldLayoutId id="2147483918" r:id="rId7"/>
    <p:sldLayoutId id="2147483877" r:id="rId8"/>
    <p:sldLayoutId id="2147483878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5125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CBB8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6148" name="Group 6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8" name="Rectangle 7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615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7173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pic>
          <p:nvPicPr>
            <p:cNvPr id="819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5"/>
          <p:cNvGrpSpPr>
            <a:grpSpLocks/>
          </p:cNvGrpSpPr>
          <p:nvPr userDrawn="1"/>
        </p:nvGrpSpPr>
        <p:grpSpPr bwMode="auto">
          <a:xfrm>
            <a:off x="0" y="6251575"/>
            <a:ext cx="9148763" cy="606425"/>
            <a:chOff x="0" y="6251156"/>
            <a:chExt cx="9148386" cy="606844"/>
          </a:xfrm>
        </p:grpSpPr>
        <p:sp>
          <p:nvSpPr>
            <p:cNvPr id="7" name="Rectangle 6"/>
            <p:cNvSpPr/>
            <p:nvPr/>
          </p:nvSpPr>
          <p:spPr>
            <a:xfrm>
              <a:off x="0" y="6268631"/>
              <a:ext cx="9143623" cy="589369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9221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247" y="6251156"/>
              <a:ext cx="2754139" cy="60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923" r:id="rId4"/>
    <p:sldLayoutId id="2147483924" r:id="rId5"/>
    <p:sldLayoutId id="2147483925" r:id="rId6"/>
    <p:sldLayoutId id="2147483926" r:id="rId7"/>
    <p:sldLayoutId id="2147483887" r:id="rId8"/>
    <p:sldLayoutId id="2147483888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5.png"/><Relationship Id="rId4" Type="http://schemas.openxmlformats.org/officeDocument/2006/relationships/image" Target="../media/image28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307138"/>
            <a:ext cx="16335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" b="6258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itle 1"/>
          <p:cNvSpPr txBox="1">
            <a:spLocks/>
          </p:cNvSpPr>
          <p:nvPr/>
        </p:nvSpPr>
        <p:spPr bwMode="auto">
          <a:xfrm>
            <a:off x="293688" y="-263943"/>
            <a:ext cx="876141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en-US" sz="32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REACH Monitoring of Hard-to-Reach Areas of Northeast Nigeria </a:t>
            </a:r>
            <a:endParaRPr lang="en-US" altLang="en-US" sz="32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4500"/>
              </a:lnSpc>
            </a:pPr>
            <a:r>
              <a:rPr lang="en-US" alt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January 2020</a:t>
            </a:r>
            <a:endParaRPr lang="en-US" altLang="en-US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427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6243638"/>
            <a:ext cx="1663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/>
          </p:nvPr>
        </p:nvSpPr>
        <p:spPr bwMode="auto">
          <a:xfrm>
            <a:off x="385763" y="266700"/>
            <a:ext cx="8088312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Shelter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6219825"/>
            <a:ext cx="9144001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1434474"/>
            <a:ext cx="4295775" cy="509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0" y="1480808"/>
            <a:ext cx="330517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0" y="3828391"/>
            <a:ext cx="3429000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ctrTitle"/>
          </p:nvPr>
        </p:nvSpPr>
        <p:spPr bwMode="auto">
          <a:xfrm>
            <a:off x="385763" y="266700"/>
            <a:ext cx="8088312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6219825"/>
            <a:ext cx="9144001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2" y="1438275"/>
            <a:ext cx="4095750" cy="477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" b="5137"/>
          <a:stretch/>
        </p:blipFill>
        <p:spPr>
          <a:xfrm>
            <a:off x="4578804" y="1438275"/>
            <a:ext cx="4210050" cy="4670695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578804" y="6219825"/>
            <a:ext cx="4210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GB" sz="1100" b="1" kern="120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Formal schooling includes all education service delivery based on curricula developed and endorsed by National government 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307138"/>
            <a:ext cx="16335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" b="6258"/>
          <a:stretch>
            <a:fillRect/>
          </a:stretch>
        </p:blipFill>
        <p:spPr bwMode="auto">
          <a:xfrm>
            <a:off x="61913" y="1774825"/>
            <a:ext cx="8974137" cy="441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itle 1"/>
          <p:cNvSpPr txBox="1">
            <a:spLocks/>
          </p:cNvSpPr>
          <p:nvPr/>
        </p:nvSpPr>
        <p:spPr bwMode="auto">
          <a:xfrm>
            <a:off x="293688" y="0"/>
            <a:ext cx="87614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en-US" sz="3200" b="1">
                <a:solidFill>
                  <a:srgbClr val="FFFFFF"/>
                </a:solidFill>
                <a:latin typeface="Arial Narrow" panose="020B0606020202030204" pitchFamily="34" charset="0"/>
              </a:rPr>
              <a:t>THANK YOU FOR YOUR ATTENTION</a:t>
            </a:r>
          </a:p>
        </p:txBody>
      </p:sp>
      <p:pic>
        <p:nvPicPr>
          <p:cNvPr id="73733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6243638"/>
            <a:ext cx="1663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750" y="1897064"/>
            <a:ext cx="2637002" cy="4152900"/>
          </a:xfrm>
          <a:prstGeom prst="rect">
            <a:avLst/>
          </a:prstGeom>
          <a:solidFill>
            <a:schemeClr val="bg1"/>
          </a:solidFill>
          <a:ln>
            <a:solidFill>
              <a:srgbClr val="EE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3735" name="Group 6"/>
          <p:cNvGrpSpPr>
            <a:grpSpLocks/>
          </p:cNvGrpSpPr>
          <p:nvPr/>
        </p:nvGrpSpPr>
        <p:grpSpPr bwMode="auto">
          <a:xfrm>
            <a:off x="382950" y="4936371"/>
            <a:ext cx="4211272" cy="896107"/>
            <a:chOff x="339154" y="3878393"/>
            <a:chExt cx="3192964" cy="670056"/>
          </a:xfrm>
        </p:grpSpPr>
        <p:sp>
          <p:nvSpPr>
            <p:cNvPr id="73740" name="Text Placeholder 8"/>
            <p:cNvSpPr txBox="1">
              <a:spLocks/>
            </p:cNvSpPr>
            <p:nvPr/>
          </p:nvSpPr>
          <p:spPr bwMode="auto">
            <a:xfrm>
              <a:off x="462619" y="3878393"/>
              <a:ext cx="3069499" cy="21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4D4D4D"/>
                  </a:solidFill>
                  <a:latin typeface="Arial Narrow" panose="020B0606020202030204" pitchFamily="34" charset="0"/>
                </a:rPr>
                <a:t>www.reach-initiative.org</a:t>
              </a:r>
              <a:endParaRPr lang="es-ES" altLang="en-US" sz="1200">
                <a:solidFill>
                  <a:srgbClr val="4D4D4D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3741" name="Text Placeholder 8"/>
            <p:cNvSpPr txBox="1">
              <a:spLocks/>
            </p:cNvSpPr>
            <p:nvPr/>
          </p:nvSpPr>
          <p:spPr bwMode="auto">
            <a:xfrm>
              <a:off x="462618" y="4106471"/>
              <a:ext cx="3069499" cy="21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4D4D4D"/>
                  </a:solidFill>
                  <a:latin typeface="Arial Narrow" panose="020B0606020202030204" pitchFamily="34" charset="0"/>
                </a:rPr>
                <a:t>IMPACT Initiatives</a:t>
              </a:r>
              <a:endParaRPr lang="es-ES" altLang="en-US" sz="1200">
                <a:solidFill>
                  <a:srgbClr val="4D4D4D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3742" name="Text Placeholder 8"/>
            <p:cNvSpPr txBox="1">
              <a:spLocks/>
            </p:cNvSpPr>
            <p:nvPr/>
          </p:nvSpPr>
          <p:spPr bwMode="auto">
            <a:xfrm>
              <a:off x="462617" y="4334549"/>
              <a:ext cx="3069499" cy="21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4D4D4D"/>
                  </a:solidFill>
                  <a:latin typeface="Arial Narrow" panose="020B0606020202030204" pitchFamily="34" charset="0"/>
                </a:rPr>
                <a:t>@REACH_info</a:t>
              </a:r>
              <a:endParaRPr lang="es-ES" altLang="en-US" sz="1200">
                <a:solidFill>
                  <a:srgbClr val="4D4D4D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3746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58" y="3921801"/>
              <a:ext cx="147872" cy="14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7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21" y="4150359"/>
              <a:ext cx="138520" cy="13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8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54" y="4402337"/>
              <a:ext cx="168361" cy="11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381918" y="3618798"/>
            <a:ext cx="4222903" cy="1005700"/>
            <a:chOff x="330338" y="2912490"/>
            <a:chExt cx="3201782" cy="752003"/>
          </a:xfrm>
        </p:grpSpPr>
        <p:sp>
          <p:nvSpPr>
            <p:cNvPr id="37" name="Text Placeholder 8"/>
            <p:cNvSpPr txBox="1">
              <a:spLocks/>
            </p:cNvSpPr>
            <p:nvPr/>
          </p:nvSpPr>
          <p:spPr bwMode="auto">
            <a:xfrm>
              <a:off x="330338" y="2912490"/>
              <a:ext cx="3069499" cy="30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en-US" sz="1200" dirty="0" smtClean="0">
                  <a:solidFill>
                    <a:srgbClr val="4D4D4D"/>
                  </a:solidFill>
                  <a:latin typeface="Arial Narrow" panose="020B0606020202030204" pitchFamily="34" charset="0"/>
                </a:rPr>
                <a:t>Jessica Murphy</a:t>
              </a:r>
            </a:p>
            <a:p>
              <a:pPr eaLnBrk="1" hangingPunct="1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altLang="en-US" sz="1200" dirty="0" smtClean="0">
                  <a:solidFill>
                    <a:srgbClr val="4D4D4D"/>
                  </a:solidFill>
                  <a:latin typeface="Arial Narrow" panose="020B0606020202030204" pitchFamily="34" charset="0"/>
                </a:rPr>
                <a:t>H2R Assessment Officer</a:t>
              </a:r>
              <a:endParaRPr lang="es-ES" altLang="en-US" sz="1200" dirty="0">
                <a:solidFill>
                  <a:srgbClr val="4D4D4D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Text Placeholder 8"/>
            <p:cNvSpPr txBox="1">
              <a:spLocks/>
            </p:cNvSpPr>
            <p:nvPr/>
          </p:nvSpPr>
          <p:spPr>
            <a:xfrm>
              <a:off x="458612" y="3248127"/>
              <a:ext cx="3069267" cy="29388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950" kern="1200" baseline="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+</a:t>
              </a:r>
              <a:r>
                <a:rPr lang="en-US" sz="1200" dirty="0" smtClean="0">
                  <a:solidFill>
                    <a:srgbClr val="4D4D4D"/>
                  </a:solidFill>
                </a:rPr>
                <a:t>234 0812 917 9148</a:t>
              </a:r>
              <a:endParaRPr lang="en-US" sz="1200" dirty="0">
                <a:solidFill>
                  <a:srgbClr val="4D4D4D"/>
                </a:solidFill>
              </a:endParaRPr>
            </a:p>
          </p:txBody>
        </p:sp>
        <p:sp>
          <p:nvSpPr>
            <p:cNvPr id="39" name="Text Placeholder 8"/>
            <p:cNvSpPr txBox="1">
              <a:spLocks/>
            </p:cNvSpPr>
            <p:nvPr/>
          </p:nvSpPr>
          <p:spPr bwMode="auto">
            <a:xfrm>
              <a:off x="462621" y="3450593"/>
              <a:ext cx="3069499" cy="21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en-US" altLang="en-US" sz="1200" dirty="0">
                  <a:solidFill>
                    <a:srgbClr val="4D4D4D"/>
                  </a:solidFill>
                  <a:latin typeface="Arial Narrow" panose="020B0606020202030204" pitchFamily="34" charset="0"/>
                </a:rPr>
                <a:t>j</a:t>
              </a:r>
              <a:r>
                <a:rPr lang="en-US" altLang="en-US" sz="1200" dirty="0" smtClean="0">
                  <a:solidFill>
                    <a:srgbClr val="4D4D4D"/>
                  </a:solidFill>
                  <a:latin typeface="Arial Narrow" panose="020B0606020202030204" pitchFamily="34" charset="0"/>
                </a:rPr>
                <a:t>essica.murphy@reach-initiative.org</a:t>
              </a:r>
              <a:endParaRPr lang="es-ES" altLang="en-US" sz="1200" dirty="0">
                <a:solidFill>
                  <a:srgbClr val="4D4D4D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4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76" y="3283237"/>
              <a:ext cx="139097" cy="139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57" y="3516081"/>
              <a:ext cx="142572" cy="9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Text Placeholder 8"/>
          <p:cNvSpPr txBox="1">
            <a:spLocks/>
          </p:cNvSpPr>
          <p:nvPr/>
        </p:nvSpPr>
        <p:spPr bwMode="auto">
          <a:xfrm>
            <a:off x="371316" y="2007771"/>
            <a:ext cx="4048432" cy="40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1200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Ben Townsend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1200" dirty="0" smtClean="0">
                <a:solidFill>
                  <a:srgbClr val="4D4D4D"/>
                </a:solidFill>
                <a:latin typeface="Arial Narrow" panose="020B0606020202030204" pitchFamily="34" charset="0"/>
              </a:rPr>
              <a:t>REACH Assessment Manager</a:t>
            </a:r>
            <a:endParaRPr lang="es-ES" altLang="en-US" sz="12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 Placeholder 8"/>
          <p:cNvSpPr txBox="1">
            <a:spLocks/>
          </p:cNvSpPr>
          <p:nvPr/>
        </p:nvSpPr>
        <p:spPr bwMode="auto">
          <a:xfrm>
            <a:off x="540499" y="2456639"/>
            <a:ext cx="4048126" cy="3930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5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+</a:t>
            </a:r>
            <a:r>
              <a:rPr lang="en-US" sz="1200" dirty="0" smtClean="0">
                <a:solidFill>
                  <a:srgbClr val="4D4D4D"/>
                </a:solidFill>
              </a:rPr>
              <a:t>234 0902 557 0836</a:t>
            </a:r>
            <a:endParaRPr lang="en-US" sz="1200" dirty="0">
              <a:solidFill>
                <a:srgbClr val="4D4D4D"/>
              </a:solidFill>
            </a:endParaRPr>
          </a:p>
        </p:txBody>
      </p:sp>
      <p:sp>
        <p:nvSpPr>
          <p:cNvPr id="52" name="Text Placeholder 8"/>
          <p:cNvSpPr txBox="1">
            <a:spLocks/>
          </p:cNvSpPr>
          <p:nvPr/>
        </p:nvSpPr>
        <p:spPr bwMode="auto">
          <a:xfrm>
            <a:off x="545787" y="2727409"/>
            <a:ext cx="4048432" cy="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rgbClr val="4D4D4D"/>
                </a:solidFill>
                <a:latin typeface="Arial Narrow" panose="020B0606020202030204" pitchFamily="34" charset="0"/>
              </a:rPr>
              <a:t>ben.townsend@reach-initiative.org</a:t>
            </a:r>
            <a:endParaRPr lang="es-ES" altLang="en-US" sz="12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 Placeholder 8"/>
          <p:cNvSpPr txBox="1">
            <a:spLocks/>
          </p:cNvSpPr>
          <p:nvPr/>
        </p:nvSpPr>
        <p:spPr bwMode="auto">
          <a:xfrm>
            <a:off x="545782" y="3013265"/>
            <a:ext cx="4048432" cy="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n-US" sz="1200" dirty="0" err="1">
                <a:solidFill>
                  <a:srgbClr val="4D4D4D"/>
                </a:solidFill>
                <a:latin typeface="Arial Narrow" panose="020B0606020202030204" pitchFamily="34" charset="0"/>
              </a:rPr>
              <a:t>ben_townsend_is</a:t>
            </a:r>
            <a:endParaRPr lang="es-ES" altLang="en-US" sz="1200" dirty="0">
              <a:solidFill>
                <a:srgbClr val="4D4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54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8" y="2503594"/>
            <a:ext cx="183458" cy="18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2814990"/>
            <a:ext cx="188041" cy="1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" y="3074589"/>
            <a:ext cx="172675" cy="1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 bwMode="auto">
          <a:xfrm>
            <a:off x="417513" y="152400"/>
            <a:ext cx="8088312" cy="969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/>
              <a:t>Hard-to-Reach Research Questions</a:t>
            </a:r>
          </a:p>
        </p:txBody>
      </p:sp>
      <p:pic>
        <p:nvPicPr>
          <p:cNvPr id="552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307138"/>
            <a:ext cx="16335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813" y="2128838"/>
            <a:ext cx="2011362" cy="3325812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6843713" y="2128838"/>
            <a:ext cx="2012950" cy="3325812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56138" y="2128838"/>
            <a:ext cx="2011362" cy="3325812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66975" y="2128838"/>
            <a:ext cx="2011363" cy="332581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55304" name="Text Placeholder 1"/>
          <p:cNvSpPr txBox="1">
            <a:spLocks/>
          </p:cNvSpPr>
          <p:nvPr/>
        </p:nvSpPr>
        <p:spPr bwMode="auto">
          <a:xfrm>
            <a:off x="4656138" y="2159000"/>
            <a:ext cx="201136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900">
                <a:latin typeface="Arial Narrow" panose="020B0606020202030204" pitchFamily="34" charset="0"/>
              </a:rPr>
              <a:t>What are the key demographic characteristics of populations present in and moving to or from hard-to-reach settlements?</a:t>
            </a:r>
          </a:p>
        </p:txBody>
      </p:sp>
      <p:sp>
        <p:nvSpPr>
          <p:cNvPr id="55305" name="Text Placeholder 4"/>
          <p:cNvSpPr txBox="1">
            <a:spLocks/>
          </p:cNvSpPr>
          <p:nvPr/>
        </p:nvSpPr>
        <p:spPr bwMode="auto">
          <a:xfrm>
            <a:off x="277813" y="2159000"/>
            <a:ext cx="201136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900" dirty="0">
                <a:latin typeface="Arial Narrow" panose="020B0606020202030204" pitchFamily="34" charset="0"/>
              </a:rPr>
              <a:t>What are the needs and vulnerabilities of internally displaced person (IDP), returnee and host community populations in hard-to-reach areas with regards to sectoral services? 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en-US" sz="1900" dirty="0">
              <a:latin typeface="Arial Narrow" panose="020B0606020202030204" pitchFamily="34" charset="0"/>
            </a:endParaRPr>
          </a:p>
        </p:txBody>
      </p:sp>
      <p:sp>
        <p:nvSpPr>
          <p:cNvPr id="55306" name="Text Placeholder 5"/>
          <p:cNvSpPr txBox="1">
            <a:spLocks/>
          </p:cNvSpPr>
          <p:nvPr/>
        </p:nvSpPr>
        <p:spPr bwMode="auto">
          <a:xfrm>
            <a:off x="2466975" y="2159000"/>
            <a:ext cx="20113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900" dirty="0">
                <a:latin typeface="Arial Narrow" panose="020B0606020202030204" pitchFamily="34" charset="0"/>
              </a:rPr>
              <a:t>What services and types of humanitarian assistance are accessible to IDP, returnee and host community populations in hard-to-reach areas and what access constraints exist? </a:t>
            </a:r>
          </a:p>
        </p:txBody>
      </p:sp>
      <p:sp>
        <p:nvSpPr>
          <p:cNvPr id="55307" name="Text Placeholder 6"/>
          <p:cNvSpPr txBox="1">
            <a:spLocks/>
          </p:cNvSpPr>
          <p:nvPr/>
        </p:nvSpPr>
        <p:spPr bwMode="auto">
          <a:xfrm>
            <a:off x="6843713" y="2159000"/>
            <a:ext cx="20129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1900" dirty="0">
                <a:latin typeface="Arial Narrow" panose="020B0606020202030204" pitchFamily="34" charset="0"/>
              </a:rPr>
              <a:t>What are the key displacement trends including push and pull factors for new arrivals, intentions to move, etc</a:t>
            </a:r>
            <a:r>
              <a:rPr lang="en-US" altLang="en-US" sz="1900" dirty="0" smtClean="0">
                <a:latin typeface="Arial Narrow" panose="020B0606020202030204" pitchFamily="34" charset="0"/>
              </a:rPr>
              <a:t>. </a:t>
            </a:r>
            <a:endParaRPr lang="es-ES" altLang="en-US" sz="1900" dirty="0">
              <a:latin typeface="Arial Narrow" panose="020B0606020202030204" pitchFamily="34" charset="0"/>
            </a:endParaRPr>
          </a:p>
        </p:txBody>
      </p:sp>
      <p:sp>
        <p:nvSpPr>
          <p:cNvPr id="55308" name="Text Placeholder 3"/>
          <p:cNvSpPr txBox="1">
            <a:spLocks/>
          </p:cNvSpPr>
          <p:nvPr/>
        </p:nvSpPr>
        <p:spPr bwMode="auto">
          <a:xfrm>
            <a:off x="277813" y="1628775"/>
            <a:ext cx="20113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500" b="1">
                <a:latin typeface="Arial Narrow" panose="020B0606020202030204" pitchFamily="34" charset="0"/>
              </a:rPr>
              <a:t>Needs</a:t>
            </a:r>
          </a:p>
        </p:txBody>
      </p:sp>
      <p:sp>
        <p:nvSpPr>
          <p:cNvPr id="55309" name="Text Placeholder 3"/>
          <p:cNvSpPr txBox="1">
            <a:spLocks/>
          </p:cNvSpPr>
          <p:nvPr/>
        </p:nvSpPr>
        <p:spPr bwMode="auto">
          <a:xfrm>
            <a:off x="2449513" y="1628775"/>
            <a:ext cx="20113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500" b="1">
                <a:latin typeface="Arial Narrow" panose="020B0606020202030204" pitchFamily="34" charset="0"/>
              </a:rPr>
              <a:t>Services</a:t>
            </a:r>
          </a:p>
        </p:txBody>
      </p:sp>
      <p:sp>
        <p:nvSpPr>
          <p:cNvPr id="55310" name="Text Placeholder 3"/>
          <p:cNvSpPr txBox="1">
            <a:spLocks/>
          </p:cNvSpPr>
          <p:nvPr/>
        </p:nvSpPr>
        <p:spPr bwMode="auto">
          <a:xfrm>
            <a:off x="4621213" y="1628775"/>
            <a:ext cx="20113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500" b="1">
                <a:latin typeface="Arial Narrow" panose="020B0606020202030204" pitchFamily="34" charset="0"/>
              </a:rPr>
              <a:t>Demographics</a:t>
            </a:r>
          </a:p>
        </p:txBody>
      </p:sp>
      <p:sp>
        <p:nvSpPr>
          <p:cNvPr id="55311" name="Text Placeholder 3"/>
          <p:cNvSpPr txBox="1">
            <a:spLocks/>
          </p:cNvSpPr>
          <p:nvPr/>
        </p:nvSpPr>
        <p:spPr bwMode="auto">
          <a:xfrm>
            <a:off x="6843713" y="1628775"/>
            <a:ext cx="20129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500" b="1" dirty="0">
                <a:latin typeface="Arial Narrow" panose="020B0606020202030204" pitchFamily="34" charset="0"/>
              </a:rPr>
              <a:t>Displacement</a:t>
            </a:r>
          </a:p>
        </p:txBody>
      </p:sp>
      <p:pic>
        <p:nvPicPr>
          <p:cNvPr id="55312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6243638"/>
            <a:ext cx="1663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 bwMode="auto">
          <a:xfrm>
            <a:off x="61913" y="52388"/>
            <a:ext cx="40576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</a:pPr>
            <a:r>
              <a:rPr lang="en-US" altLang="en-US" sz="2400" dirty="0" smtClean="0">
                <a:solidFill>
                  <a:srgbClr val="EE5859"/>
                </a:solidFill>
              </a:rPr>
              <a:t>Hard-to-Reach and Area of Knowledge Methodology: Data Collection</a:t>
            </a:r>
            <a:endParaRPr lang="es-ES" altLang="en-US" sz="2400" dirty="0" smtClean="0">
              <a:solidFill>
                <a:srgbClr val="EE585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644" y="1195388"/>
            <a:ext cx="3786187" cy="478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900" dirty="0">
                <a:solidFill>
                  <a:prstClr val="white"/>
                </a:solidFill>
                <a:latin typeface="Arial Narrow" panose="020B0606020202030204" pitchFamily="34" charset="0"/>
              </a:rPr>
              <a:t>A </a:t>
            </a:r>
            <a:r>
              <a:rPr lang="en-US" sz="1900" dirty="0">
                <a:solidFill>
                  <a:prstClr val="white"/>
                </a:solidFill>
                <a:latin typeface="Arial Narrow" panose="020B0606020202030204" pitchFamily="34" charset="0"/>
              </a:rPr>
              <a:t>monthly </a:t>
            </a:r>
            <a:r>
              <a:rPr lang="en-US" sz="1900" b="1" dirty="0">
                <a:solidFill>
                  <a:prstClr val="white"/>
                </a:solidFill>
                <a:latin typeface="Arial Narrow" panose="020B0606020202030204" pitchFamily="34" charset="0"/>
              </a:rPr>
              <a:t>multi-sector quantitative survey </a:t>
            </a:r>
            <a:r>
              <a:rPr lang="en-US" sz="1900" dirty="0">
                <a:solidFill>
                  <a:prstClr val="white"/>
                </a:solidFill>
                <a:latin typeface="Arial Narrow" panose="020B0606020202030204" pitchFamily="34" charset="0"/>
              </a:rPr>
              <a:t>with </a:t>
            </a:r>
            <a:r>
              <a:rPr lang="en-US" sz="1900" b="1" dirty="0">
                <a:solidFill>
                  <a:prstClr val="white"/>
                </a:solidFill>
                <a:latin typeface="Arial Narrow" panose="020B0606020202030204" pitchFamily="34" charset="0"/>
              </a:rPr>
              <a:t>key informants</a:t>
            </a:r>
            <a:r>
              <a:rPr lang="en-US" sz="1900" dirty="0">
                <a:solidFill>
                  <a:prstClr val="white"/>
                </a:solidFill>
                <a:latin typeface="Arial Narrow" panose="020B0606020202030204" pitchFamily="34" charset="0"/>
              </a:rPr>
              <a:t> (</a:t>
            </a:r>
            <a:r>
              <a:rPr lang="en-US" sz="19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KIs) who </a:t>
            </a:r>
            <a:r>
              <a:rPr lang="en-US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are either: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newly </a:t>
            </a:r>
            <a:r>
              <a:rPr lang="en-GB" sz="1700" dirty="0">
                <a:solidFill>
                  <a:schemeClr val="bg1"/>
                </a:solidFill>
              </a:rPr>
              <a:t>arrived </a:t>
            </a:r>
            <a:r>
              <a:rPr lang="en-GB" sz="1700" dirty="0" smtClean="0">
                <a:solidFill>
                  <a:schemeClr val="bg1"/>
                </a:solidFill>
              </a:rPr>
              <a:t>IDPs who </a:t>
            </a:r>
            <a:r>
              <a:rPr lang="en-GB" sz="1700" dirty="0">
                <a:solidFill>
                  <a:schemeClr val="bg1"/>
                </a:solidFill>
              </a:rPr>
              <a:t>have left a hard-to-reach settlement in the last 3 </a:t>
            </a:r>
            <a:r>
              <a:rPr lang="en-GB" sz="1700" dirty="0" smtClean="0">
                <a:solidFill>
                  <a:schemeClr val="bg1"/>
                </a:solidFill>
              </a:rPr>
              <a:t>months</a:t>
            </a: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KIs </a:t>
            </a:r>
            <a:r>
              <a:rPr lang="en-GB" sz="1700" dirty="0">
                <a:solidFill>
                  <a:schemeClr val="bg1"/>
                </a:solidFill>
              </a:rPr>
              <a:t>who have had contact with someone living or having been in a hard-to-reach settlement in the last month (traders, migrants, family members, etc</a:t>
            </a:r>
            <a:r>
              <a:rPr lang="en-GB" sz="1700" dirty="0" smtClean="0">
                <a:solidFill>
                  <a:schemeClr val="bg1"/>
                </a:solidFill>
              </a:rPr>
              <a:t>.)</a:t>
            </a:r>
            <a:endParaRPr lang="en-GB" sz="1700" dirty="0">
              <a:solidFill>
                <a:schemeClr val="bg1"/>
              </a:solidFill>
            </a:endParaRPr>
          </a:p>
          <a:p>
            <a:endParaRPr lang="en-US" sz="17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prstClr val="white"/>
                </a:solidFill>
                <a:latin typeface="Arial Narrow" panose="020B0606020202030204" pitchFamily="34" charset="0"/>
              </a:rPr>
              <a:t>Displacement mapping </a:t>
            </a:r>
            <a:r>
              <a:rPr lang="en-US" sz="1900" b="1" dirty="0">
                <a:solidFill>
                  <a:prstClr val="white"/>
                </a:solidFill>
                <a:latin typeface="Arial Narrow" panose="020B0606020202030204" pitchFamily="34" charset="0"/>
              </a:rPr>
              <a:t>focus group discussions </a:t>
            </a:r>
            <a:r>
              <a:rPr lang="en-US" sz="1900" dirty="0">
                <a:solidFill>
                  <a:prstClr val="white"/>
                </a:solidFill>
                <a:latin typeface="Arial Narrow" panose="020B0606020202030204" pitchFamily="34" charset="0"/>
              </a:rPr>
              <a:t>(FGDs)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900" dirty="0">
                <a:solidFill>
                  <a:prstClr val="white"/>
                </a:solidFill>
                <a:latin typeface="Arial Narrow" panose="020B0606020202030204" pitchFamily="34" charset="0"/>
              </a:rPr>
              <a:t>Sectoral or multi-sectoral </a:t>
            </a:r>
            <a:r>
              <a:rPr lang="en-US" sz="1900" b="1" dirty="0">
                <a:solidFill>
                  <a:prstClr val="white"/>
                </a:solidFill>
                <a:latin typeface="Arial Narrow" panose="020B0606020202030204" pitchFamily="34" charset="0"/>
              </a:rPr>
              <a:t>Service Access Gap </a:t>
            </a:r>
            <a:r>
              <a:rPr lang="en-US" sz="19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FGDs</a:t>
            </a:r>
            <a:endParaRPr lang="en-US" sz="19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5734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307138"/>
            <a:ext cx="16335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6243638"/>
            <a:ext cx="1663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-2699" b="-2699"/>
          <a:stretch/>
        </p:blipFill>
        <p:spPr>
          <a:xfrm>
            <a:off x="4006850" y="-212409"/>
            <a:ext cx="5137150" cy="664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 bwMode="auto">
          <a:xfrm>
            <a:off x="417513" y="152400"/>
            <a:ext cx="8088312" cy="969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dirty="0" smtClean="0"/>
              <a:t>Hard-to-Reach Methods: Aggregation, Analysis, and Limitations</a:t>
            </a:r>
          </a:p>
        </p:txBody>
      </p:sp>
      <p:pic>
        <p:nvPicPr>
          <p:cNvPr id="5837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307138"/>
            <a:ext cx="16335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738" y="2097088"/>
            <a:ext cx="2741612" cy="3856037"/>
          </a:xfrm>
          <a:prstGeom prst="rect">
            <a:avLst/>
          </a:prstGeom>
          <a:solidFill>
            <a:srgbClr val="EE5859"/>
          </a:solidFill>
          <a:ln>
            <a:solidFill>
              <a:srgbClr val="EE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3217863" y="2097088"/>
            <a:ext cx="2741612" cy="3856037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1400" y="2097088"/>
            <a:ext cx="2741613" cy="3856037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5" name="Text Placeholder 1"/>
          <p:cNvSpPr txBox="1">
            <a:spLocks/>
          </p:cNvSpPr>
          <p:nvPr/>
        </p:nvSpPr>
        <p:spPr bwMode="auto">
          <a:xfrm>
            <a:off x="312738" y="2138363"/>
            <a:ext cx="274161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Arial Narrow" panose="020B0606020202030204" pitchFamily="34" charset="0"/>
              </a:rPr>
              <a:t>The </a:t>
            </a:r>
            <a:r>
              <a:rPr lang="en-US" altLang="en-US" sz="1500" b="1" dirty="0">
                <a:latin typeface="Arial Narrow" panose="020B0606020202030204" pitchFamily="34" charset="0"/>
              </a:rPr>
              <a:t>settlement</a:t>
            </a:r>
            <a:r>
              <a:rPr lang="en-US" altLang="en-US" sz="1500" dirty="0">
                <a:latin typeface="Arial Narrow" panose="020B0606020202030204" pitchFamily="34" charset="0"/>
              </a:rPr>
              <a:t> is the unit of </a:t>
            </a:r>
            <a:r>
              <a:rPr lang="en-US" altLang="en-US" sz="1500" dirty="0" smtClean="0">
                <a:latin typeface="Arial Narrow" panose="020B0606020202030204" pitchFamily="34" charset="0"/>
              </a:rPr>
              <a:t>analysis 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 Narrow" panose="020B0606020202030204" pitchFamily="34" charset="0"/>
              </a:rPr>
              <a:t>Data from KIs reporting on the same settlement is aggregated and presented as the </a:t>
            </a:r>
            <a:r>
              <a:rPr lang="en-GB" altLang="en-US" sz="1500" b="1" dirty="0" smtClean="0">
                <a:latin typeface="Arial Narrow" panose="020B0606020202030204" pitchFamily="34" charset="0"/>
              </a:rPr>
              <a:t>percentage </a:t>
            </a:r>
            <a:r>
              <a:rPr lang="en-GB" altLang="en-US" sz="1500" b="1" dirty="0">
                <a:latin typeface="Arial Narrow" panose="020B0606020202030204" pitchFamily="34" charset="0"/>
              </a:rPr>
              <a:t>of settlements </a:t>
            </a:r>
            <a:r>
              <a:rPr lang="en-GB" altLang="en-US" sz="1500" dirty="0">
                <a:latin typeface="Arial Narrow" panose="020B0606020202030204" pitchFamily="34" charset="0"/>
              </a:rPr>
              <a:t>reporting on a given indicator.</a:t>
            </a:r>
            <a:endParaRPr lang="en-US" altLang="en-US" sz="15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latin typeface="Arial Narrow" panose="020B0606020202030204" pitchFamily="34" charset="0"/>
              </a:rPr>
              <a:t>During </a:t>
            </a:r>
            <a:r>
              <a:rPr lang="en-US" altLang="en-US" sz="1500" dirty="0">
                <a:latin typeface="Arial Narrow" panose="020B0606020202030204" pitchFamily="34" charset="0"/>
              </a:rPr>
              <a:t>the aggregation process, the response for a settlement is left blank and removed from analysis if KIs do not concur</a:t>
            </a:r>
            <a:r>
              <a:rPr lang="en-US" altLang="en-US" sz="1500" dirty="0" smtClean="0"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latin typeface="Arial Narrow" panose="020B0606020202030204" pitchFamily="34" charset="0"/>
              </a:rPr>
              <a:t>Findings for an LGA are only reported if at least 5% of settlements in an LGA are assessed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3217863" y="2152650"/>
            <a:ext cx="2741612" cy="3800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1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chemeClr val="tx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Thematic analysis </a:t>
            </a:r>
            <a:r>
              <a:rPr lang="en-GB" altLang="en-US" sz="1600" dirty="0" smtClean="0">
                <a:solidFill>
                  <a:schemeClr val="tx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is used </a:t>
            </a:r>
            <a:r>
              <a:rPr lang="en-GB" altLang="en-US" sz="1600" dirty="0">
                <a:solidFill>
                  <a:schemeClr val="tx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to code and </a:t>
            </a:r>
            <a:r>
              <a:rPr lang="en-GB" altLang="en-US" sz="1600" dirty="0" smtClean="0">
                <a:solidFill>
                  <a:schemeClr val="tx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analyse FGD </a:t>
            </a:r>
            <a:r>
              <a:rPr lang="en-GB" altLang="en-US" sz="1600" dirty="0">
                <a:solidFill>
                  <a:schemeClr val="tx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transcripts from semi-structured data collection.</a:t>
            </a:r>
            <a:r>
              <a:rPr lang="en-GB" altLang="en-US" sz="1600" u="sng" dirty="0">
                <a:solidFill>
                  <a:schemeClr val="tx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Participatory mapping exercises </a:t>
            </a:r>
            <a:r>
              <a:rPr lang="en-GB" sz="1600" dirty="0" smtClean="0">
                <a:solidFill>
                  <a:schemeClr val="tx1"/>
                </a:solidFill>
              </a:rPr>
              <a:t>are employed to map migration patterns and pair with both quantitative and qualitative results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Qualitative analysis provides </a:t>
            </a:r>
            <a:r>
              <a:rPr lang="en-GB" sz="1600" b="1" dirty="0" smtClean="0">
                <a:solidFill>
                  <a:schemeClr val="tx1"/>
                </a:solidFill>
              </a:rPr>
              <a:t>inductive, targeted analysis of quantitative indicators.</a:t>
            </a:r>
            <a:endParaRPr lang="en-US" sz="1600" b="1" dirty="0">
              <a:solidFill>
                <a:schemeClr val="tx1"/>
              </a:solidFill>
            </a:endParaRP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58377" name="Text Placeholder 1"/>
          <p:cNvSpPr txBox="1">
            <a:spLocks/>
          </p:cNvSpPr>
          <p:nvPr/>
        </p:nvSpPr>
        <p:spPr bwMode="auto">
          <a:xfrm>
            <a:off x="6121400" y="2146300"/>
            <a:ext cx="274161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 Narrow" panose="020B0606020202030204" pitchFamily="34" charset="0"/>
              </a:rPr>
              <a:t>Only </a:t>
            </a:r>
            <a:r>
              <a:rPr lang="en-US" altLang="en-US" sz="1600" b="1" dirty="0">
                <a:latin typeface="Arial Narrow" panose="020B0606020202030204" pitchFamily="34" charset="0"/>
              </a:rPr>
              <a:t>purposive sampling </a:t>
            </a:r>
            <a:r>
              <a:rPr lang="en-US" altLang="en-US" sz="1600" dirty="0" smtClean="0">
                <a:latin typeface="Arial Narrow" panose="020B0606020202030204" pitchFamily="34" charset="0"/>
              </a:rPr>
              <a:t>is </a:t>
            </a:r>
            <a:r>
              <a:rPr lang="en-US" altLang="en-US" sz="1600" dirty="0">
                <a:latin typeface="Arial Narrow" panose="020B0606020202030204" pitchFamily="34" charset="0"/>
              </a:rPr>
              <a:t>employed - not randomized sampling. Due to this sampling approach, Hard-to-Reach data is indicative and not representative </a:t>
            </a:r>
            <a:r>
              <a:rPr lang="en-US" altLang="en-US" sz="1600" dirty="0" smtClean="0">
                <a:latin typeface="Arial Narrow" panose="020B0606020202030204" pitchFamily="34" charset="0"/>
              </a:rPr>
              <a:t>.</a:t>
            </a:r>
            <a:endParaRPr lang="en-US" altLang="en-US" sz="1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 Narrow" panose="020B0606020202030204" pitchFamily="34" charset="0"/>
              </a:rPr>
              <a:t>Data collection is dependent on the presence and identification of KIs with recent information concerning an inaccessible area. Thus, we </a:t>
            </a:r>
            <a:r>
              <a:rPr lang="en-US" altLang="en-US" sz="1600" b="1" dirty="0">
                <a:latin typeface="Arial Narrow" panose="020B0606020202030204" pitchFamily="34" charset="0"/>
              </a:rPr>
              <a:t>cannot guarantee coverage</a:t>
            </a:r>
            <a:r>
              <a:rPr lang="en-US" altLang="en-US" sz="1600" dirty="0">
                <a:latin typeface="Arial Narrow" panose="020B0606020202030204" pitchFamily="34" charset="0"/>
              </a:rPr>
              <a:t>, or sufficient coverage, of given geographic areas</a:t>
            </a:r>
            <a:r>
              <a:rPr lang="en-US" altLang="en-US" sz="16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8378" name="Text Placeholder 3"/>
          <p:cNvSpPr txBox="1">
            <a:spLocks/>
          </p:cNvSpPr>
          <p:nvPr/>
        </p:nvSpPr>
        <p:spPr bwMode="auto">
          <a:xfrm>
            <a:off x="382588" y="1503363"/>
            <a:ext cx="2428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Quantitative</a:t>
            </a:r>
          </a:p>
        </p:txBody>
      </p:sp>
      <p:sp>
        <p:nvSpPr>
          <p:cNvPr id="58379" name="Text Placeholder 3"/>
          <p:cNvSpPr txBox="1">
            <a:spLocks/>
          </p:cNvSpPr>
          <p:nvPr/>
        </p:nvSpPr>
        <p:spPr bwMode="auto">
          <a:xfrm>
            <a:off x="3322638" y="1485900"/>
            <a:ext cx="24288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Qualitative</a:t>
            </a:r>
          </a:p>
        </p:txBody>
      </p:sp>
      <p:sp>
        <p:nvSpPr>
          <p:cNvPr id="58380" name="Text Placeholder 3"/>
          <p:cNvSpPr txBox="1">
            <a:spLocks/>
          </p:cNvSpPr>
          <p:nvPr/>
        </p:nvSpPr>
        <p:spPr bwMode="auto">
          <a:xfrm>
            <a:off x="6262688" y="1485900"/>
            <a:ext cx="24288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Limitations</a:t>
            </a:r>
          </a:p>
        </p:txBody>
      </p:sp>
      <p:pic>
        <p:nvPicPr>
          <p:cNvPr id="58381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6243638"/>
            <a:ext cx="1663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 bwMode="auto">
          <a:xfrm>
            <a:off x="385763" y="266700"/>
            <a:ext cx="8088312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Hard-to-Reach Protection Considerations</a:t>
            </a:r>
          </a:p>
        </p:txBody>
      </p:sp>
      <p:sp>
        <p:nvSpPr>
          <p:cNvPr id="60419" name="Subtitle 2"/>
          <p:cNvSpPr>
            <a:spLocks noGrp="1"/>
          </p:cNvSpPr>
          <p:nvPr>
            <p:ph type="subTitle" idx="1"/>
          </p:nvPr>
        </p:nvSpPr>
        <p:spPr bwMode="auto">
          <a:xfrm>
            <a:off x="514350" y="2474913"/>
            <a:ext cx="1697038" cy="52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1600" smtClean="0"/>
              <a:t>COLLABORATION</a:t>
            </a:r>
          </a:p>
        </p:txBody>
      </p:sp>
      <p:sp>
        <p:nvSpPr>
          <p:cNvPr id="604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404813" y="2971800"/>
            <a:ext cx="1917700" cy="290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indent="-171450" algn="l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REACH proactively engages with the protection sector concerning Hard to REACH data collection. </a:t>
            </a:r>
          </a:p>
          <a:p>
            <a:pPr marL="171450" indent="-171450" algn="l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Information is collected and produced in a way that enhances the protection of individuals and reduces risk.</a:t>
            </a:r>
          </a:p>
        </p:txBody>
      </p:sp>
      <p:sp>
        <p:nvSpPr>
          <p:cNvPr id="60421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2444750" y="2971800"/>
            <a:ext cx="1978025" cy="327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Settlement-level data is aggregated to the ward level or greater.</a:t>
            </a:r>
          </a:p>
          <a:p>
            <a:pPr marL="285750" indent="-285750" algn="l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Raw qualitative data is uploaded to a secure server located </a:t>
            </a:r>
            <a:r>
              <a:rPr lang="en-GB" altLang="en-US" sz="1600" dirty="0" smtClean="0"/>
              <a:t>in Geneva, Switzerland</a:t>
            </a:r>
            <a:r>
              <a:rPr lang="en-US" altLang="en-US" sz="1600" dirty="0" smtClean="0"/>
              <a:t>.</a:t>
            </a:r>
          </a:p>
          <a:p>
            <a:pPr marL="285750" indent="-285750" algn="l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Raw quantitative data is stored on secure </a:t>
            </a:r>
            <a:r>
              <a:rPr lang="en-US" altLang="en-US" sz="1600" dirty="0" err="1" smtClean="0"/>
              <a:t>KoBo</a:t>
            </a:r>
            <a:r>
              <a:rPr lang="en-US" altLang="en-US" sz="1600" dirty="0" smtClean="0"/>
              <a:t> servers in the USA.</a:t>
            </a:r>
          </a:p>
        </p:txBody>
      </p:sp>
      <p:sp>
        <p:nvSpPr>
          <p:cNvPr id="60422" name="Text Placeholder 7"/>
          <p:cNvSpPr>
            <a:spLocks noGrp="1"/>
          </p:cNvSpPr>
          <p:nvPr>
            <p:ph type="body" sz="quarter" idx="17"/>
          </p:nvPr>
        </p:nvSpPr>
        <p:spPr bwMode="auto">
          <a:xfrm>
            <a:off x="4545013" y="2971800"/>
            <a:ext cx="2167072" cy="338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REACH will under no circumstances share settlement-level data in an electronic format.</a:t>
            </a:r>
          </a:p>
          <a:p>
            <a:pPr marL="285750" indent="-285750" algn="l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Any hard-copy sharing of settlement-level data will require a data sharing agreement reviewed and agreed-upon by both REACH and OCHA.</a:t>
            </a:r>
          </a:p>
        </p:txBody>
      </p:sp>
      <p:sp>
        <p:nvSpPr>
          <p:cNvPr id="60423" name="Text Placeholder 9"/>
          <p:cNvSpPr>
            <a:spLocks noGrp="1"/>
          </p:cNvSpPr>
          <p:nvPr>
            <p:ph type="body" sz="quarter" idx="19"/>
          </p:nvPr>
        </p:nvSpPr>
        <p:spPr bwMode="auto">
          <a:xfrm>
            <a:off x="6932613" y="2971800"/>
            <a:ext cx="1838325" cy="270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REACH and Humanitarian Coordinating Partners are jointly developing a detailed validation and dissemination plan ahead of  dissemination of Hard to Reach outputs.</a:t>
            </a:r>
          </a:p>
        </p:txBody>
      </p:sp>
      <p:sp>
        <p:nvSpPr>
          <p:cNvPr id="60424" name="Text Placeholder 11"/>
          <p:cNvSpPr>
            <a:spLocks noGrp="1"/>
          </p:cNvSpPr>
          <p:nvPr>
            <p:ph type="body" sz="quarter" idx="21"/>
          </p:nvPr>
        </p:nvSpPr>
        <p:spPr bwMode="auto">
          <a:xfrm>
            <a:off x="2690813" y="2513013"/>
            <a:ext cx="156845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1600" smtClean="0"/>
              <a:t>AGGREGATION</a:t>
            </a:r>
          </a:p>
        </p:txBody>
      </p:sp>
      <p:sp>
        <p:nvSpPr>
          <p:cNvPr id="60425" name="Text Placeholder 12"/>
          <p:cNvSpPr>
            <a:spLocks noGrp="1"/>
          </p:cNvSpPr>
          <p:nvPr>
            <p:ph type="body" sz="quarter" idx="22"/>
          </p:nvPr>
        </p:nvSpPr>
        <p:spPr bwMode="auto">
          <a:xfrm>
            <a:off x="4894263" y="2513013"/>
            <a:ext cx="156845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1600" smtClean="0"/>
              <a:t>DATA SHARING</a:t>
            </a:r>
          </a:p>
        </p:txBody>
      </p:sp>
      <p:sp>
        <p:nvSpPr>
          <p:cNvPr id="60426" name="Text Placeholder 13"/>
          <p:cNvSpPr>
            <a:spLocks noGrp="1"/>
          </p:cNvSpPr>
          <p:nvPr>
            <p:ph type="body" sz="quarter" idx="23"/>
          </p:nvPr>
        </p:nvSpPr>
        <p:spPr bwMode="auto">
          <a:xfrm>
            <a:off x="6932613" y="2513013"/>
            <a:ext cx="156845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1600" smtClean="0"/>
              <a:t>DISSEMINATION</a:t>
            </a:r>
          </a:p>
        </p:txBody>
      </p:sp>
      <p:pic>
        <p:nvPicPr>
          <p:cNvPr id="6042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24025"/>
            <a:ext cx="714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724025"/>
            <a:ext cx="714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724025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1724025"/>
            <a:ext cx="704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307138"/>
            <a:ext cx="16335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6243638"/>
            <a:ext cx="1663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ctrTitle"/>
          </p:nvPr>
        </p:nvSpPr>
        <p:spPr bwMode="auto">
          <a:xfrm>
            <a:off x="292100" y="1844675"/>
            <a:ext cx="2941638" cy="250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Assessed Locations November 2019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754" r="4754"/>
          <a:stretch>
            <a:fillRect/>
          </a:stretch>
        </p:blipFill>
        <p:spPr>
          <a:xfrm>
            <a:off x="3667125" y="176213"/>
            <a:ext cx="5287963" cy="5891212"/>
          </a:xfrm>
          <a:prstGeom prst="rect">
            <a:avLst/>
          </a:prstGeom>
        </p:spPr>
      </p:pic>
      <p:sp>
        <p:nvSpPr>
          <p:cNvPr id="62469" name="Title 1"/>
          <p:cNvSpPr txBox="1">
            <a:spLocks/>
          </p:cNvSpPr>
          <p:nvPr/>
        </p:nvSpPr>
        <p:spPr bwMode="auto">
          <a:xfrm>
            <a:off x="0" y="4738688"/>
            <a:ext cx="34750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en-US" altLang="en-US" sz="19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521 Key Informant Interviews</a:t>
            </a:r>
            <a:endParaRPr lang="en-US" altLang="en-US" sz="19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n-US" sz="19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272 Settlements Assessed</a:t>
            </a:r>
            <a:endParaRPr lang="en-US" altLang="en-US" sz="19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altLang="en-US" sz="19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14 LGAs Assessed</a:t>
            </a:r>
          </a:p>
          <a:p>
            <a:pPr eaLnBrk="1" hangingPunct="1">
              <a:lnSpc>
                <a:spcPts val="2000"/>
              </a:lnSpc>
            </a:pPr>
            <a:r>
              <a:rPr lang="en-US" altLang="en-US" sz="19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4 LGAs with 5% or more coverage</a:t>
            </a:r>
            <a:endParaRPr lang="en-US" altLang="en-US" sz="19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19" y="6219825"/>
            <a:ext cx="9141381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491" name="Title 1"/>
          <p:cNvSpPr>
            <a:spLocks noGrp="1"/>
          </p:cNvSpPr>
          <p:nvPr>
            <p:ph type="ctrTitle"/>
          </p:nvPr>
        </p:nvSpPr>
        <p:spPr bwMode="auto">
          <a:xfrm>
            <a:off x="385763" y="266700"/>
            <a:ext cx="8088312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Food Security and Livelihoods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" y="1455650"/>
            <a:ext cx="9141380" cy="484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6219825"/>
            <a:ext cx="9144001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539" name="Title 1"/>
          <p:cNvSpPr>
            <a:spLocks noGrp="1"/>
          </p:cNvSpPr>
          <p:nvPr>
            <p:ph type="ctrTitle"/>
          </p:nvPr>
        </p:nvSpPr>
        <p:spPr bwMode="auto">
          <a:xfrm>
            <a:off x="385763" y="266700"/>
            <a:ext cx="8088312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Health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1532844"/>
            <a:ext cx="4419600" cy="477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363" y="1509031"/>
            <a:ext cx="4171950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 bwMode="auto">
          <a:xfrm>
            <a:off x="385763" y="266700"/>
            <a:ext cx="8088312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WASH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6219825"/>
            <a:ext cx="9144001" cy="638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414462"/>
            <a:ext cx="4381500" cy="512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1450377"/>
            <a:ext cx="4200525" cy="49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B2D6CB1-6E43-4983-AB44-C0078063B9DF}"/>
    </a:ext>
  </a:extLst>
</a:theme>
</file>

<file path=ppt/theme/theme10.xml><?xml version="1.0" encoding="utf-8"?>
<a:theme xmlns:a="http://schemas.openxmlformats.org/drawingml/2006/main" name="1_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B2D6CB1-6E43-4983-AB44-C0078063B9DF}"/>
    </a:ext>
  </a:extLst>
</a:theme>
</file>

<file path=ppt/theme/theme11.xml><?xml version="1.0" encoding="utf-8"?>
<a:theme xmlns:a="http://schemas.openxmlformats.org/drawingml/2006/main" name="1_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2BD1E236-E27A-44A0-B6CA-258BDCEE32A3}"/>
    </a:ext>
  </a:extLst>
</a:theme>
</file>

<file path=ppt/theme/theme12.xml><?xml version="1.0" encoding="utf-8"?>
<a:theme xmlns:a="http://schemas.openxmlformats.org/drawingml/2006/main" name="2_Op1">
  <a:themeElements>
    <a:clrScheme name="REACH colours">
      <a:dk1>
        <a:srgbClr val="000000"/>
      </a:dk1>
      <a:lt1>
        <a:srgbClr val="FFFFFF"/>
      </a:lt1>
      <a:dk2>
        <a:srgbClr val="EE5859"/>
      </a:dk2>
      <a:lt2>
        <a:srgbClr val="FFFFFF"/>
      </a:lt2>
      <a:accent1>
        <a:srgbClr val="D2CBB8"/>
      </a:accent1>
      <a:accent2>
        <a:srgbClr val="D1D3D4"/>
      </a:accent2>
      <a:accent3>
        <a:srgbClr val="A5A5A5"/>
      </a:accent3>
      <a:accent4>
        <a:srgbClr val="F6ABAB"/>
      </a:accent4>
      <a:accent5>
        <a:srgbClr val="FACCCD"/>
      </a:accent5>
      <a:accent6>
        <a:srgbClr val="E8E4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AB2D6CB1-6E43-4983-AB44-C0078063B9DF}"/>
    </a:ext>
  </a:extLst>
</a:theme>
</file>

<file path=ppt/theme/theme13.xml><?xml version="1.0" encoding="utf-8"?>
<a:theme xmlns:a="http://schemas.openxmlformats.org/drawingml/2006/main" name="1_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66A6868-009C-4E23-B260-E0BDABE94902}"/>
    </a:ext>
  </a:extLst>
</a:theme>
</file>

<file path=ppt/theme/theme14.xml><?xml version="1.0" encoding="utf-8"?>
<a:theme xmlns:a="http://schemas.openxmlformats.org/drawingml/2006/main" name="2_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66A6868-009C-4E23-B260-E0BDABE94902}"/>
    </a:ext>
  </a:extLst>
</a:theme>
</file>

<file path=ppt/theme/theme15.xml><?xml version="1.0" encoding="utf-8"?>
<a:theme xmlns:a="http://schemas.openxmlformats.org/drawingml/2006/main" name="5_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2BD1E236-E27A-44A0-B6CA-258BDCEE32A3}"/>
    </a:ext>
  </a:extLst>
</a:theme>
</file>

<file path=ppt/theme/theme16.xml><?xml version="1.0" encoding="utf-8"?>
<a:theme xmlns:a="http://schemas.openxmlformats.org/drawingml/2006/main" name="Op1 Top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ACT_Powerpoint_Template_MasterSlides.pptx" id="{3F85F11B-56BD-49F4-AF5F-93E7565E95DE}" vid="{C730AC34-B05E-408E-9FF6-BAB647C6509F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66A6868-009C-4E23-B260-E0BDABE94902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E2DB4B3-0A91-46AC-B2E1-1E41E4DC0BFF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2BD1E236-E27A-44A0-B6CA-258BDCEE32A3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BA16BE75-FF82-49EE-9E11-72ADE461BB0E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01F33962-6289-48AF-91AE-BCC022D1B5E5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64858D50-D725-4E48-972A-A58B142B7469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544AC4C3-99A9-4423-A11E-24865A665579}"/>
    </a:ext>
  </a:extLst>
</a:theme>
</file>

<file path=ppt/theme/theme9.xml><?xml version="1.0" encoding="utf-8"?>
<a:theme xmlns:a="http://schemas.openxmlformats.org/drawingml/2006/main" name="1_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H_Powerpoint_Template_MasterSlides.pptx" id="{958E95B1-D1E0-4E6A-9EE1-F967C05616B6}" vid="{544AC4C3-99A9-4423-A11E-24865A6655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REACH_Powerpoint_Template_MasterSlides</Template>
  <TotalTime>76</TotalTime>
  <Words>602</Words>
  <Application>Microsoft Office PowerPoint</Application>
  <PresentationFormat>On-screen Show (4:3)</PresentationFormat>
  <Paragraphs>78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Cambria</vt:lpstr>
      <vt:lpstr>Times New Roman</vt:lpstr>
      <vt:lpstr>Wingdings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1_Op2 Top banner</vt:lpstr>
      <vt:lpstr>1_Op1</vt:lpstr>
      <vt:lpstr>1_Op1 Top banner</vt:lpstr>
      <vt:lpstr>2_Op1</vt:lpstr>
      <vt:lpstr>1_Op1 Left banner</vt:lpstr>
      <vt:lpstr>2_Op1 Left banner</vt:lpstr>
      <vt:lpstr>5_Op1 Top banner</vt:lpstr>
      <vt:lpstr>Op1 Top banner layout</vt:lpstr>
      <vt:lpstr>PowerPoint Presentation</vt:lpstr>
      <vt:lpstr>Hard-to-Reach Research Questions</vt:lpstr>
      <vt:lpstr>Hard-to-Reach and Area of Knowledge Methodology: Data Collection</vt:lpstr>
      <vt:lpstr>Hard-to-Reach Methods: Aggregation, Analysis, and Limitations</vt:lpstr>
      <vt:lpstr>Hard-to-Reach Protection Considerations</vt:lpstr>
      <vt:lpstr>Assessed Locations November 2019</vt:lpstr>
      <vt:lpstr>Food Security and Livelihoods</vt:lpstr>
      <vt:lpstr>Health</vt:lpstr>
      <vt:lpstr>WASH</vt:lpstr>
      <vt:lpstr>Shelter</vt:lpstr>
      <vt:lpstr>Education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Pastor Melo</dc:creator>
  <cp:lastModifiedBy>Jessica Murphy</cp:lastModifiedBy>
  <cp:revision>336</cp:revision>
  <dcterms:created xsi:type="dcterms:W3CDTF">2018-03-16T14:29:28Z</dcterms:created>
  <dcterms:modified xsi:type="dcterms:W3CDTF">2020-01-23T16:26:22Z</dcterms:modified>
</cp:coreProperties>
</file>