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7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8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9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695" r:id="rId2"/>
    <p:sldMasterId id="2147483701" r:id="rId3"/>
    <p:sldMasterId id="2147483697" r:id="rId4"/>
    <p:sldMasterId id="2147483703" r:id="rId5"/>
    <p:sldMasterId id="2147483723" r:id="rId6"/>
    <p:sldMasterId id="2147483733" r:id="rId7"/>
    <p:sldMasterId id="2147483752" r:id="rId8"/>
    <p:sldMasterId id="2147483739" r:id="rId9"/>
    <p:sldMasterId id="2147483688" r:id="rId10"/>
  </p:sldMasterIdLst>
  <p:notesMasterIdLst>
    <p:notesMasterId r:id="rId29"/>
  </p:notesMasterIdLst>
  <p:sldIdLst>
    <p:sldId id="295" r:id="rId11"/>
    <p:sldId id="296" r:id="rId12"/>
    <p:sldId id="357" r:id="rId13"/>
    <p:sldId id="360" r:id="rId14"/>
    <p:sldId id="300" r:id="rId15"/>
    <p:sldId id="364" r:id="rId16"/>
    <p:sldId id="365" r:id="rId17"/>
    <p:sldId id="366" r:id="rId18"/>
    <p:sldId id="362" r:id="rId19"/>
    <p:sldId id="363" r:id="rId20"/>
    <p:sldId id="370" r:id="rId21"/>
    <p:sldId id="375" r:id="rId22"/>
    <p:sldId id="371" r:id="rId23"/>
    <p:sldId id="372" r:id="rId24"/>
    <p:sldId id="374" r:id="rId25"/>
    <p:sldId id="361" r:id="rId26"/>
    <p:sldId id="302" r:id="rId27"/>
    <p:sldId id="373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789" userDrawn="1">
          <p15:clr>
            <a:srgbClr val="A4A3A4"/>
          </p15:clr>
        </p15:guide>
        <p15:guide id="3" orient="horz" pos="1616" userDrawn="1">
          <p15:clr>
            <a:srgbClr val="A4A3A4"/>
          </p15:clr>
        </p15:guide>
        <p15:guide id="4" pos="2245" userDrawn="1">
          <p15:clr>
            <a:srgbClr val="A4A3A4"/>
          </p15:clr>
        </p15:guide>
        <p15:guide id="5" orient="horz" pos="1366" userDrawn="1">
          <p15:clr>
            <a:srgbClr val="A4A3A4"/>
          </p15:clr>
        </p15:guide>
        <p15:guide id="6" orient="horz" pos="247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écile Avena" initials="CA" lastIdx="2" clrIdx="0">
    <p:extLst>
      <p:ext uri="{19B8F6BF-5375-455C-9EA6-DF929625EA0E}">
        <p15:presenceInfo xmlns:p15="http://schemas.microsoft.com/office/powerpoint/2012/main" userId="Cécile Avena" providerId="None"/>
      </p:ext>
    </p:extLst>
  </p:cmAuthor>
  <p:cmAuthor id="2" name="Lysiane Haefelin" initials="LH" lastIdx="23" clrIdx="1">
    <p:extLst>
      <p:ext uri="{19B8F6BF-5375-455C-9EA6-DF929625EA0E}">
        <p15:presenceInfo xmlns:p15="http://schemas.microsoft.com/office/powerpoint/2012/main" userId="7cdb19f78a2203ad" providerId="Windows Live"/>
      </p:ext>
    </p:extLst>
  </p:cmAuthor>
  <p:cmAuthor id="3" name="Veronique Pingard" initials="VP" lastIdx="3" clrIdx="2">
    <p:extLst>
      <p:ext uri="{19B8F6BF-5375-455C-9EA6-DF929625EA0E}">
        <p15:presenceInfo xmlns:p15="http://schemas.microsoft.com/office/powerpoint/2012/main" userId="Veronique Pingar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A"/>
    <a:srgbClr val="EE5859"/>
    <a:srgbClr val="D2CBB8"/>
    <a:srgbClr val="4D4D4D"/>
    <a:srgbClr val="666666"/>
    <a:srgbClr val="D1D3D4"/>
    <a:srgbClr val="000000"/>
    <a:srgbClr val="979797"/>
    <a:srgbClr val="808080"/>
    <a:srgbClr val="CAC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042" autoAdjust="0"/>
  </p:normalViewPr>
  <p:slideViewPr>
    <p:cSldViewPr snapToGrid="0">
      <p:cViewPr varScale="1">
        <p:scale>
          <a:sx n="60" d="100"/>
          <a:sy n="60" d="100"/>
        </p:scale>
        <p:origin x="1484" y="40"/>
      </p:cViewPr>
      <p:guideLst>
        <p:guide orient="horz" pos="2160"/>
        <p:guide pos="2789"/>
        <p:guide orient="horz" pos="1616"/>
        <p:guide pos="2245"/>
        <p:guide orient="horz" pos="1366"/>
        <p:guide orient="horz" pos="2478"/>
      </p:guideLst>
    </p:cSldViewPr>
  </p:slideViewPr>
  <p:outlineViewPr>
    <p:cViewPr>
      <p:scale>
        <a:sx n="33" d="100"/>
        <a:sy n="33" d="100"/>
      </p:scale>
      <p:origin x="0" y="-5396"/>
    </p:cViewPr>
  </p:outlineViewPr>
  <p:notesTextViewPr>
    <p:cViewPr>
      <p:scale>
        <a:sx n="1" d="1"/>
        <a:sy n="1" d="1"/>
      </p:scale>
      <p:origin x="0" y="-172"/>
    </p:cViewPr>
  </p:notesTextViewPr>
  <p:sorterViewPr>
    <p:cViewPr>
      <p:scale>
        <a:sx n="100" d="100"/>
        <a:sy n="100" d="100"/>
      </p:scale>
      <p:origin x="0" y="-12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commentAuthors" Target="commentAuthors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6E385A-87A1-4206-B4DD-06094F754068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21F6C2-60C5-4F12-865C-902F24AB221A}">
      <dgm:prSet phldrT="[Text]" phldr="1" custT="1"/>
      <dgm:spPr>
        <a:solidFill>
          <a:srgbClr val="EE5859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D746B296-ABB7-45D2-9176-325795C24DEE}" type="parTrans" cxnId="{D722942E-6E96-4E01-B4B0-F439873F1872}">
      <dgm:prSet/>
      <dgm:spPr/>
      <dgm:t>
        <a:bodyPr/>
        <a:lstStyle/>
        <a:p>
          <a:endParaRPr lang="en-US"/>
        </a:p>
      </dgm:t>
    </dgm:pt>
    <dgm:pt modelId="{0273A9FB-FE90-4028-8AA4-30882672A62E}" type="sibTrans" cxnId="{D722942E-6E96-4E01-B4B0-F439873F1872}">
      <dgm:prSet/>
      <dgm:spPr/>
      <dgm:t>
        <a:bodyPr/>
        <a:lstStyle/>
        <a:p>
          <a:endParaRPr lang="en-US"/>
        </a:p>
      </dgm:t>
    </dgm:pt>
    <dgm:pt modelId="{70E3F231-63EE-41EF-9A8D-1C355E45F643}">
      <dgm:prSet phldrT="[Text]" phldr="1" custT="1"/>
      <dgm:spPr>
        <a:solidFill>
          <a:srgbClr val="58585A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014991C-3BA1-482C-8F60-42C9AD9CB624}" type="parTrans" cxnId="{514ED5D6-5D91-4731-B555-A41394B9E92A}">
      <dgm:prSet/>
      <dgm:spPr/>
      <dgm:t>
        <a:bodyPr/>
        <a:lstStyle/>
        <a:p>
          <a:endParaRPr lang="en-US"/>
        </a:p>
      </dgm:t>
    </dgm:pt>
    <dgm:pt modelId="{40EFEAC6-569C-482C-AF5C-53A4B8978EE8}" type="sibTrans" cxnId="{514ED5D6-5D91-4731-B555-A41394B9E92A}">
      <dgm:prSet/>
      <dgm:spPr/>
      <dgm:t>
        <a:bodyPr/>
        <a:lstStyle/>
        <a:p>
          <a:endParaRPr lang="en-US"/>
        </a:p>
      </dgm:t>
    </dgm:pt>
    <dgm:pt modelId="{FACC9926-4231-4E01-A9AB-E5DFED19C8FD}">
      <dgm:prSet phldrT="[Text]" phldr="1" custT="1"/>
      <dgm:spPr>
        <a:solidFill>
          <a:srgbClr val="D2CBB8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C711441-5BF4-4D4A-BBBF-F67CBFF2D5EB}" type="parTrans" cxnId="{F6EB394A-2E58-4252-BADE-E4168254D690}">
      <dgm:prSet/>
      <dgm:spPr/>
      <dgm:t>
        <a:bodyPr/>
        <a:lstStyle/>
        <a:p>
          <a:endParaRPr lang="en-US"/>
        </a:p>
      </dgm:t>
    </dgm:pt>
    <dgm:pt modelId="{6E4BD22F-C643-4283-A19D-4D334A5EED6D}" type="sibTrans" cxnId="{F6EB394A-2E58-4252-BADE-E4168254D690}">
      <dgm:prSet/>
      <dgm:spPr/>
      <dgm:t>
        <a:bodyPr/>
        <a:lstStyle/>
        <a:p>
          <a:endParaRPr lang="en-US"/>
        </a:p>
      </dgm:t>
    </dgm:pt>
    <dgm:pt modelId="{25D6640D-C921-4827-9C68-28FABCB989C1}">
      <dgm:prSet phldrT="[Text]" phldr="1" custT="1"/>
      <dgm:spPr>
        <a:solidFill>
          <a:schemeClr val="tx1">
            <a:lumMod val="50000"/>
            <a:lumOff val="50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6DE24966-6684-4AE6-944C-BA6EB6CE5A0D}" type="parTrans" cxnId="{A87A1630-B34D-4B01-AC99-7B7F143677F3}">
      <dgm:prSet/>
      <dgm:spPr/>
      <dgm:t>
        <a:bodyPr/>
        <a:lstStyle/>
        <a:p>
          <a:endParaRPr lang="en-US"/>
        </a:p>
      </dgm:t>
    </dgm:pt>
    <dgm:pt modelId="{A07BEC86-D4B4-4ACA-9D28-18E3CFF6205B}" type="sibTrans" cxnId="{A87A1630-B34D-4B01-AC99-7B7F143677F3}">
      <dgm:prSet/>
      <dgm:spPr/>
      <dgm:t>
        <a:bodyPr/>
        <a:lstStyle/>
        <a:p>
          <a:endParaRPr lang="en-US"/>
        </a:p>
      </dgm:t>
    </dgm:pt>
    <dgm:pt modelId="{19770A51-E882-4041-8689-E12E416E18B0}">
      <dgm:prSet phldrT="[Text]" phldr="1" custT="1"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F8D44643-2EEE-4C0B-8D5E-7991F657DD12}" type="parTrans" cxnId="{4B908479-D3B3-4115-B14A-8D0C766009FF}">
      <dgm:prSet/>
      <dgm:spPr/>
      <dgm:t>
        <a:bodyPr/>
        <a:lstStyle/>
        <a:p>
          <a:endParaRPr lang="en-US"/>
        </a:p>
      </dgm:t>
    </dgm:pt>
    <dgm:pt modelId="{CA9D706E-AD53-4513-8AB1-DC3187D95985}" type="sibTrans" cxnId="{4B908479-D3B3-4115-B14A-8D0C766009FF}">
      <dgm:prSet/>
      <dgm:spPr/>
      <dgm:t>
        <a:bodyPr/>
        <a:lstStyle/>
        <a:p>
          <a:endParaRPr lang="en-US"/>
        </a:p>
      </dgm:t>
    </dgm:pt>
    <dgm:pt modelId="{7262C3E8-EB66-4EAB-8987-2136D95F56BF}">
      <dgm:prSet phldrT="[Text]" phldr="1" custT="1"/>
      <dgm:spPr>
        <a:solidFill>
          <a:schemeClr val="bg1">
            <a:lumMod val="7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A32DD2A-57C2-4524-8F99-C8C192282BDD}" type="parTrans" cxnId="{F42D4BE9-D547-4641-9122-F20B9DFDCEDA}">
      <dgm:prSet/>
      <dgm:spPr/>
      <dgm:t>
        <a:bodyPr/>
        <a:lstStyle/>
        <a:p>
          <a:endParaRPr lang="en-US"/>
        </a:p>
      </dgm:t>
    </dgm:pt>
    <dgm:pt modelId="{A670DCE0-6E68-470A-8A60-C5ACDB47B6CB}" type="sibTrans" cxnId="{F42D4BE9-D547-4641-9122-F20B9DFDCEDA}">
      <dgm:prSet/>
      <dgm:spPr/>
      <dgm:t>
        <a:bodyPr/>
        <a:lstStyle/>
        <a:p>
          <a:endParaRPr lang="en-US"/>
        </a:p>
      </dgm:t>
    </dgm:pt>
    <dgm:pt modelId="{1623FBE0-81BA-469A-BC11-A39E0579D9A5}">
      <dgm:prSet phldrT="[Text]" phldr="1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10E8632-7279-4023-8E40-ABB45571E8BA}" type="parTrans" cxnId="{A44752EF-E99F-4310-BA2A-D57B6CFCED3E}">
      <dgm:prSet/>
      <dgm:spPr/>
      <dgm:t>
        <a:bodyPr/>
        <a:lstStyle/>
        <a:p>
          <a:endParaRPr lang="en-US"/>
        </a:p>
      </dgm:t>
    </dgm:pt>
    <dgm:pt modelId="{55C44505-088E-4490-B49B-D39474EC5E8A}" type="sibTrans" cxnId="{A44752EF-E99F-4310-BA2A-D57B6CFCED3E}">
      <dgm:prSet/>
      <dgm:spPr/>
      <dgm:t>
        <a:bodyPr/>
        <a:lstStyle/>
        <a:p>
          <a:endParaRPr lang="en-US"/>
        </a:p>
      </dgm:t>
    </dgm:pt>
    <dgm:pt modelId="{2544BCCF-E002-438A-A74F-A495E284AB9E}" type="pres">
      <dgm:prSet presAssocID="{156E385A-87A1-4206-B4DD-06094F7540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2B2154D-66E7-4FDE-87D6-54A84AD23FAA}" type="pres">
      <dgm:prSet presAssocID="{0A21F6C2-60C5-4F12-865C-902F24AB221A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D53A5D26-E23B-41E4-9F51-28032B415ED6}" type="pres">
      <dgm:prSet presAssocID="{70E3F231-63EE-41EF-9A8D-1C355E45F643}" presName="Accent1" presStyleCnt="0"/>
      <dgm:spPr/>
    </dgm:pt>
    <dgm:pt modelId="{CC74C9F0-6D76-4523-973E-C83ED7E14E54}" type="pres">
      <dgm:prSet presAssocID="{70E3F231-63EE-41EF-9A8D-1C355E45F643}" presName="Accent" presStyleLbl="bgShp" presStyleIdx="0" presStyleCnt="6"/>
      <dgm:spPr/>
    </dgm:pt>
    <dgm:pt modelId="{AB67786F-3905-46D7-A93E-AF5E97A1DB68}" type="pres">
      <dgm:prSet presAssocID="{70E3F231-63EE-41EF-9A8D-1C355E45F64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49FBA-A039-460E-8EB7-07349660E9E7}" type="pres">
      <dgm:prSet presAssocID="{FACC9926-4231-4E01-A9AB-E5DFED19C8FD}" presName="Accent2" presStyleCnt="0"/>
      <dgm:spPr/>
    </dgm:pt>
    <dgm:pt modelId="{868AB947-ADE5-46AC-9026-8304CA11CDEB}" type="pres">
      <dgm:prSet presAssocID="{FACC9926-4231-4E01-A9AB-E5DFED19C8FD}" presName="Accent" presStyleLbl="bgShp" presStyleIdx="1" presStyleCnt="6"/>
      <dgm:spPr>
        <a:solidFill>
          <a:schemeClr val="bg2"/>
        </a:solidFill>
      </dgm:spPr>
    </dgm:pt>
    <dgm:pt modelId="{28444ACE-AB4C-4B84-A5F3-B60EE582385E}" type="pres">
      <dgm:prSet presAssocID="{FACC9926-4231-4E01-A9AB-E5DFED19C8F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81EA7-6C16-4064-A9A3-974D86577728}" type="pres">
      <dgm:prSet presAssocID="{25D6640D-C921-4827-9C68-28FABCB989C1}" presName="Accent3" presStyleCnt="0"/>
      <dgm:spPr/>
    </dgm:pt>
    <dgm:pt modelId="{B2A6F704-34B4-4E29-99E6-61B5FB753B5F}" type="pres">
      <dgm:prSet presAssocID="{25D6640D-C921-4827-9C68-28FABCB989C1}" presName="Accent" presStyleLbl="bgShp" presStyleIdx="2" presStyleCnt="6"/>
      <dgm:spPr>
        <a:solidFill>
          <a:schemeClr val="bg2"/>
        </a:solidFill>
      </dgm:spPr>
    </dgm:pt>
    <dgm:pt modelId="{C83C3C06-A202-4832-9AD7-6ED9D092A04C}" type="pres">
      <dgm:prSet presAssocID="{25D6640D-C921-4827-9C68-28FABCB989C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EAE14-7540-460E-B450-CA5240B81D56}" type="pres">
      <dgm:prSet presAssocID="{19770A51-E882-4041-8689-E12E416E18B0}" presName="Accent4" presStyleCnt="0"/>
      <dgm:spPr/>
    </dgm:pt>
    <dgm:pt modelId="{7CC1EDCE-2FE7-4E45-9414-DC40B3D97FA7}" type="pres">
      <dgm:prSet presAssocID="{19770A51-E882-4041-8689-E12E416E18B0}" presName="Accent" presStyleLbl="bgShp" presStyleIdx="3" presStyleCnt="6"/>
      <dgm:spPr>
        <a:solidFill>
          <a:schemeClr val="bg2"/>
        </a:solidFill>
      </dgm:spPr>
    </dgm:pt>
    <dgm:pt modelId="{5B907FC8-9B3B-4696-91E4-08971BF9F525}" type="pres">
      <dgm:prSet presAssocID="{19770A51-E882-4041-8689-E12E416E18B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84FB7-C75A-4903-AAF1-3B387018DDD9}" type="pres">
      <dgm:prSet presAssocID="{7262C3E8-EB66-4EAB-8987-2136D95F56BF}" presName="Accent5" presStyleCnt="0"/>
      <dgm:spPr/>
    </dgm:pt>
    <dgm:pt modelId="{CA03A5CC-D4CC-4B60-A4F9-B0D5A47FC231}" type="pres">
      <dgm:prSet presAssocID="{7262C3E8-EB66-4EAB-8987-2136D95F56BF}" presName="Accent" presStyleLbl="bgShp" presStyleIdx="4" presStyleCnt="6"/>
      <dgm:spPr>
        <a:solidFill>
          <a:schemeClr val="bg2"/>
        </a:solidFill>
      </dgm:spPr>
    </dgm:pt>
    <dgm:pt modelId="{0DD1483D-ABBF-4C01-A05A-2422BE723BD5}" type="pres">
      <dgm:prSet presAssocID="{7262C3E8-EB66-4EAB-8987-2136D95F56B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6F10A-6569-4D5A-8787-D62E28445ECB}" type="pres">
      <dgm:prSet presAssocID="{1623FBE0-81BA-469A-BC11-A39E0579D9A5}" presName="Accent6" presStyleCnt="0"/>
      <dgm:spPr/>
    </dgm:pt>
    <dgm:pt modelId="{5EB18341-C21D-4938-A464-D3060C0A5EB8}" type="pres">
      <dgm:prSet presAssocID="{1623FBE0-81BA-469A-BC11-A39E0579D9A5}" presName="Accent" presStyleLbl="bgShp" presStyleIdx="5" presStyleCnt="6"/>
      <dgm:spPr>
        <a:solidFill>
          <a:schemeClr val="bg2"/>
        </a:solidFill>
      </dgm:spPr>
    </dgm:pt>
    <dgm:pt modelId="{B26889CB-5ABD-47CC-95BF-2DC4E5124E04}" type="pres">
      <dgm:prSet presAssocID="{1623FBE0-81BA-469A-BC11-A39E0579D9A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5D81FA-5519-4040-8889-BD34505C70A4}" type="presOf" srcId="{FACC9926-4231-4E01-A9AB-E5DFED19C8FD}" destId="{28444ACE-AB4C-4B84-A5F3-B60EE582385E}" srcOrd="0" destOrd="0" presId="urn:microsoft.com/office/officeart/2011/layout/HexagonRadial"/>
    <dgm:cxn modelId="{4B908479-D3B3-4115-B14A-8D0C766009FF}" srcId="{0A21F6C2-60C5-4F12-865C-902F24AB221A}" destId="{19770A51-E882-4041-8689-E12E416E18B0}" srcOrd="3" destOrd="0" parTransId="{F8D44643-2EEE-4C0B-8D5E-7991F657DD12}" sibTransId="{CA9D706E-AD53-4513-8AB1-DC3187D95985}"/>
    <dgm:cxn modelId="{5785D627-7ED0-4978-BA99-25716AB134E4}" type="presOf" srcId="{70E3F231-63EE-41EF-9A8D-1C355E45F643}" destId="{AB67786F-3905-46D7-A93E-AF5E97A1DB68}" srcOrd="0" destOrd="0" presId="urn:microsoft.com/office/officeart/2011/layout/HexagonRadial"/>
    <dgm:cxn modelId="{F6EB394A-2E58-4252-BADE-E4168254D690}" srcId="{0A21F6C2-60C5-4F12-865C-902F24AB221A}" destId="{FACC9926-4231-4E01-A9AB-E5DFED19C8FD}" srcOrd="1" destOrd="0" parTransId="{0C711441-5BF4-4D4A-BBBF-F67CBFF2D5EB}" sibTransId="{6E4BD22F-C643-4283-A19D-4D334A5EED6D}"/>
    <dgm:cxn modelId="{A87A1630-B34D-4B01-AC99-7B7F143677F3}" srcId="{0A21F6C2-60C5-4F12-865C-902F24AB221A}" destId="{25D6640D-C921-4827-9C68-28FABCB989C1}" srcOrd="2" destOrd="0" parTransId="{6DE24966-6684-4AE6-944C-BA6EB6CE5A0D}" sibTransId="{A07BEC86-D4B4-4ACA-9D28-18E3CFF6205B}"/>
    <dgm:cxn modelId="{514ED5D6-5D91-4731-B555-A41394B9E92A}" srcId="{0A21F6C2-60C5-4F12-865C-902F24AB221A}" destId="{70E3F231-63EE-41EF-9A8D-1C355E45F643}" srcOrd="0" destOrd="0" parTransId="{8014991C-3BA1-482C-8F60-42C9AD9CB624}" sibTransId="{40EFEAC6-569C-482C-AF5C-53A4B8978EE8}"/>
    <dgm:cxn modelId="{D722942E-6E96-4E01-B4B0-F439873F1872}" srcId="{156E385A-87A1-4206-B4DD-06094F754068}" destId="{0A21F6C2-60C5-4F12-865C-902F24AB221A}" srcOrd="0" destOrd="0" parTransId="{D746B296-ABB7-45D2-9176-325795C24DEE}" sibTransId="{0273A9FB-FE90-4028-8AA4-30882672A62E}"/>
    <dgm:cxn modelId="{261B9A08-3162-4A95-B9BD-19F60E6A72CA}" type="presOf" srcId="{7262C3E8-EB66-4EAB-8987-2136D95F56BF}" destId="{0DD1483D-ABBF-4C01-A05A-2422BE723BD5}" srcOrd="0" destOrd="0" presId="urn:microsoft.com/office/officeart/2011/layout/HexagonRadial"/>
    <dgm:cxn modelId="{888366BB-7B66-47F5-B8F5-12B791EB34C6}" type="presOf" srcId="{19770A51-E882-4041-8689-E12E416E18B0}" destId="{5B907FC8-9B3B-4696-91E4-08971BF9F525}" srcOrd="0" destOrd="0" presId="urn:microsoft.com/office/officeart/2011/layout/HexagonRadial"/>
    <dgm:cxn modelId="{E9586F27-4991-45A3-9433-F32613A6F1BD}" type="presOf" srcId="{25D6640D-C921-4827-9C68-28FABCB989C1}" destId="{C83C3C06-A202-4832-9AD7-6ED9D092A04C}" srcOrd="0" destOrd="0" presId="urn:microsoft.com/office/officeart/2011/layout/HexagonRadial"/>
    <dgm:cxn modelId="{AEE95233-1790-43C3-A09A-164AC033FC95}" type="presOf" srcId="{1623FBE0-81BA-469A-BC11-A39E0579D9A5}" destId="{B26889CB-5ABD-47CC-95BF-2DC4E5124E04}" srcOrd="0" destOrd="0" presId="urn:microsoft.com/office/officeart/2011/layout/HexagonRadial"/>
    <dgm:cxn modelId="{F42D4BE9-D547-4641-9122-F20B9DFDCEDA}" srcId="{0A21F6C2-60C5-4F12-865C-902F24AB221A}" destId="{7262C3E8-EB66-4EAB-8987-2136D95F56BF}" srcOrd="4" destOrd="0" parTransId="{8A32DD2A-57C2-4524-8F99-C8C192282BDD}" sibTransId="{A670DCE0-6E68-470A-8A60-C5ACDB47B6CB}"/>
    <dgm:cxn modelId="{BEC2B23B-09DB-46B7-8CAC-D73F5980CDB8}" type="presOf" srcId="{0A21F6C2-60C5-4F12-865C-902F24AB221A}" destId="{02B2154D-66E7-4FDE-87D6-54A84AD23FAA}" srcOrd="0" destOrd="0" presId="urn:microsoft.com/office/officeart/2011/layout/HexagonRadial"/>
    <dgm:cxn modelId="{A44752EF-E99F-4310-BA2A-D57B6CFCED3E}" srcId="{0A21F6C2-60C5-4F12-865C-902F24AB221A}" destId="{1623FBE0-81BA-469A-BC11-A39E0579D9A5}" srcOrd="5" destOrd="0" parTransId="{010E8632-7279-4023-8E40-ABB45571E8BA}" sibTransId="{55C44505-088E-4490-B49B-D39474EC5E8A}"/>
    <dgm:cxn modelId="{5EDBCA3F-E313-4627-A87B-B2DAC0BBE334}" type="presOf" srcId="{156E385A-87A1-4206-B4DD-06094F754068}" destId="{2544BCCF-E002-438A-A74F-A495E284AB9E}" srcOrd="0" destOrd="0" presId="urn:microsoft.com/office/officeart/2011/layout/HexagonRadial"/>
    <dgm:cxn modelId="{45120C89-8C37-409F-862B-DF81421DEFAC}" type="presParOf" srcId="{2544BCCF-E002-438A-A74F-A495E284AB9E}" destId="{02B2154D-66E7-4FDE-87D6-54A84AD23FAA}" srcOrd="0" destOrd="0" presId="urn:microsoft.com/office/officeart/2011/layout/HexagonRadial"/>
    <dgm:cxn modelId="{35A6ACCD-F71C-4386-A517-BCB5F875D596}" type="presParOf" srcId="{2544BCCF-E002-438A-A74F-A495E284AB9E}" destId="{D53A5D26-E23B-41E4-9F51-28032B415ED6}" srcOrd="1" destOrd="0" presId="urn:microsoft.com/office/officeart/2011/layout/HexagonRadial"/>
    <dgm:cxn modelId="{EA3B1C41-D807-46A8-8301-F4062B3C4226}" type="presParOf" srcId="{D53A5D26-E23B-41E4-9F51-28032B415ED6}" destId="{CC74C9F0-6D76-4523-973E-C83ED7E14E54}" srcOrd="0" destOrd="0" presId="urn:microsoft.com/office/officeart/2011/layout/HexagonRadial"/>
    <dgm:cxn modelId="{92F7D684-8C68-494E-8DC3-4C2096321DA6}" type="presParOf" srcId="{2544BCCF-E002-438A-A74F-A495E284AB9E}" destId="{AB67786F-3905-46D7-A93E-AF5E97A1DB68}" srcOrd="2" destOrd="0" presId="urn:microsoft.com/office/officeart/2011/layout/HexagonRadial"/>
    <dgm:cxn modelId="{DF989294-F3A0-4374-B03A-5C9150A92A9B}" type="presParOf" srcId="{2544BCCF-E002-438A-A74F-A495E284AB9E}" destId="{D0749FBA-A039-460E-8EB7-07349660E9E7}" srcOrd="3" destOrd="0" presId="urn:microsoft.com/office/officeart/2011/layout/HexagonRadial"/>
    <dgm:cxn modelId="{F5DA7014-15E4-4D02-A52D-EA100B46749D}" type="presParOf" srcId="{D0749FBA-A039-460E-8EB7-07349660E9E7}" destId="{868AB947-ADE5-46AC-9026-8304CA11CDEB}" srcOrd="0" destOrd="0" presId="urn:microsoft.com/office/officeart/2011/layout/HexagonRadial"/>
    <dgm:cxn modelId="{5329203D-BDD2-4605-9E01-D59A2BC573E7}" type="presParOf" srcId="{2544BCCF-E002-438A-A74F-A495E284AB9E}" destId="{28444ACE-AB4C-4B84-A5F3-B60EE582385E}" srcOrd="4" destOrd="0" presId="urn:microsoft.com/office/officeart/2011/layout/HexagonRadial"/>
    <dgm:cxn modelId="{75E435C4-6809-4EF6-8D04-2A9E30D356B2}" type="presParOf" srcId="{2544BCCF-E002-438A-A74F-A495E284AB9E}" destId="{51F81EA7-6C16-4064-A9A3-974D86577728}" srcOrd="5" destOrd="0" presId="urn:microsoft.com/office/officeart/2011/layout/HexagonRadial"/>
    <dgm:cxn modelId="{F86DED83-EF9C-4A80-99E6-06B5BBFABA00}" type="presParOf" srcId="{51F81EA7-6C16-4064-A9A3-974D86577728}" destId="{B2A6F704-34B4-4E29-99E6-61B5FB753B5F}" srcOrd="0" destOrd="0" presId="urn:microsoft.com/office/officeart/2011/layout/HexagonRadial"/>
    <dgm:cxn modelId="{213DC67B-123E-4BB0-B383-F21821E017BB}" type="presParOf" srcId="{2544BCCF-E002-438A-A74F-A495E284AB9E}" destId="{C83C3C06-A202-4832-9AD7-6ED9D092A04C}" srcOrd="6" destOrd="0" presId="urn:microsoft.com/office/officeart/2011/layout/HexagonRadial"/>
    <dgm:cxn modelId="{7078C9E8-92FB-41CD-A23A-00D7282EAF3C}" type="presParOf" srcId="{2544BCCF-E002-438A-A74F-A495E284AB9E}" destId="{DA8EAE14-7540-460E-B450-CA5240B81D56}" srcOrd="7" destOrd="0" presId="urn:microsoft.com/office/officeart/2011/layout/HexagonRadial"/>
    <dgm:cxn modelId="{4B7818EA-19D2-4C1C-98C9-AFCB52E7FA6B}" type="presParOf" srcId="{DA8EAE14-7540-460E-B450-CA5240B81D56}" destId="{7CC1EDCE-2FE7-4E45-9414-DC40B3D97FA7}" srcOrd="0" destOrd="0" presId="urn:microsoft.com/office/officeart/2011/layout/HexagonRadial"/>
    <dgm:cxn modelId="{54E15A88-E8A9-452C-B5D2-319D03EC818C}" type="presParOf" srcId="{2544BCCF-E002-438A-A74F-A495E284AB9E}" destId="{5B907FC8-9B3B-4696-91E4-08971BF9F525}" srcOrd="8" destOrd="0" presId="urn:microsoft.com/office/officeart/2011/layout/HexagonRadial"/>
    <dgm:cxn modelId="{80ACF8F6-2DB3-4E87-A1FB-0E66F9AD6131}" type="presParOf" srcId="{2544BCCF-E002-438A-A74F-A495E284AB9E}" destId="{08C84FB7-C75A-4903-AAF1-3B387018DDD9}" srcOrd="9" destOrd="0" presId="urn:microsoft.com/office/officeart/2011/layout/HexagonRadial"/>
    <dgm:cxn modelId="{A74D821F-DD19-4447-9AC4-E4827C3C3960}" type="presParOf" srcId="{08C84FB7-C75A-4903-AAF1-3B387018DDD9}" destId="{CA03A5CC-D4CC-4B60-A4F9-B0D5A47FC231}" srcOrd="0" destOrd="0" presId="urn:microsoft.com/office/officeart/2011/layout/HexagonRadial"/>
    <dgm:cxn modelId="{8F379825-2B53-44B8-8E1C-D241A27ED719}" type="presParOf" srcId="{2544BCCF-E002-438A-A74F-A495E284AB9E}" destId="{0DD1483D-ABBF-4C01-A05A-2422BE723BD5}" srcOrd="10" destOrd="0" presId="urn:microsoft.com/office/officeart/2011/layout/HexagonRadial"/>
    <dgm:cxn modelId="{A634D970-2EB2-44AC-9617-BE6659ED78FB}" type="presParOf" srcId="{2544BCCF-E002-438A-A74F-A495E284AB9E}" destId="{F276F10A-6569-4D5A-8787-D62E28445ECB}" srcOrd="11" destOrd="0" presId="urn:microsoft.com/office/officeart/2011/layout/HexagonRadial"/>
    <dgm:cxn modelId="{E90BFC88-892A-4415-B6CA-A7DA9440892D}" type="presParOf" srcId="{F276F10A-6569-4D5A-8787-D62E28445ECB}" destId="{5EB18341-C21D-4938-A464-D3060C0A5EB8}" srcOrd="0" destOrd="0" presId="urn:microsoft.com/office/officeart/2011/layout/HexagonRadial"/>
    <dgm:cxn modelId="{A779273A-0C4F-4D18-BE5B-15E64727E192}" type="presParOf" srcId="{2544BCCF-E002-438A-A74F-A495E284AB9E}" destId="{B26889CB-5ABD-47CC-95BF-2DC4E5124E0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6E385A-87A1-4206-B4DD-06094F754068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21F6C2-60C5-4F12-865C-902F24AB221A}">
      <dgm:prSet phldrT="[Text]" phldr="1" custT="1"/>
      <dgm:spPr>
        <a:solidFill>
          <a:srgbClr val="EE5859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D746B296-ABB7-45D2-9176-325795C24DEE}" type="parTrans" cxnId="{D722942E-6E96-4E01-B4B0-F439873F1872}">
      <dgm:prSet/>
      <dgm:spPr/>
      <dgm:t>
        <a:bodyPr/>
        <a:lstStyle/>
        <a:p>
          <a:endParaRPr lang="en-US"/>
        </a:p>
      </dgm:t>
    </dgm:pt>
    <dgm:pt modelId="{0273A9FB-FE90-4028-8AA4-30882672A62E}" type="sibTrans" cxnId="{D722942E-6E96-4E01-B4B0-F439873F1872}">
      <dgm:prSet/>
      <dgm:spPr/>
      <dgm:t>
        <a:bodyPr/>
        <a:lstStyle/>
        <a:p>
          <a:endParaRPr lang="en-US"/>
        </a:p>
      </dgm:t>
    </dgm:pt>
    <dgm:pt modelId="{70E3F231-63EE-41EF-9A8D-1C355E45F643}">
      <dgm:prSet phldrT="[Text]" phldr="1" custT="1"/>
      <dgm:spPr>
        <a:solidFill>
          <a:srgbClr val="58585A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014991C-3BA1-482C-8F60-42C9AD9CB624}" type="parTrans" cxnId="{514ED5D6-5D91-4731-B555-A41394B9E92A}">
      <dgm:prSet/>
      <dgm:spPr/>
      <dgm:t>
        <a:bodyPr/>
        <a:lstStyle/>
        <a:p>
          <a:endParaRPr lang="en-US"/>
        </a:p>
      </dgm:t>
    </dgm:pt>
    <dgm:pt modelId="{40EFEAC6-569C-482C-AF5C-53A4B8978EE8}" type="sibTrans" cxnId="{514ED5D6-5D91-4731-B555-A41394B9E92A}">
      <dgm:prSet/>
      <dgm:spPr/>
      <dgm:t>
        <a:bodyPr/>
        <a:lstStyle/>
        <a:p>
          <a:endParaRPr lang="en-US"/>
        </a:p>
      </dgm:t>
    </dgm:pt>
    <dgm:pt modelId="{FACC9926-4231-4E01-A9AB-E5DFED19C8FD}">
      <dgm:prSet phldrT="[Text]" phldr="1" custT="1"/>
      <dgm:spPr>
        <a:solidFill>
          <a:srgbClr val="D2CBB8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C711441-5BF4-4D4A-BBBF-F67CBFF2D5EB}" type="parTrans" cxnId="{F6EB394A-2E58-4252-BADE-E4168254D690}">
      <dgm:prSet/>
      <dgm:spPr/>
      <dgm:t>
        <a:bodyPr/>
        <a:lstStyle/>
        <a:p>
          <a:endParaRPr lang="en-US"/>
        </a:p>
      </dgm:t>
    </dgm:pt>
    <dgm:pt modelId="{6E4BD22F-C643-4283-A19D-4D334A5EED6D}" type="sibTrans" cxnId="{F6EB394A-2E58-4252-BADE-E4168254D690}">
      <dgm:prSet/>
      <dgm:spPr/>
      <dgm:t>
        <a:bodyPr/>
        <a:lstStyle/>
        <a:p>
          <a:endParaRPr lang="en-US"/>
        </a:p>
      </dgm:t>
    </dgm:pt>
    <dgm:pt modelId="{25D6640D-C921-4827-9C68-28FABCB989C1}">
      <dgm:prSet phldrT="[Text]" phldr="1" custT="1"/>
      <dgm:spPr>
        <a:solidFill>
          <a:schemeClr val="tx1">
            <a:lumMod val="50000"/>
            <a:lumOff val="50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6DE24966-6684-4AE6-944C-BA6EB6CE5A0D}" type="parTrans" cxnId="{A87A1630-B34D-4B01-AC99-7B7F143677F3}">
      <dgm:prSet/>
      <dgm:spPr/>
      <dgm:t>
        <a:bodyPr/>
        <a:lstStyle/>
        <a:p>
          <a:endParaRPr lang="en-US"/>
        </a:p>
      </dgm:t>
    </dgm:pt>
    <dgm:pt modelId="{A07BEC86-D4B4-4ACA-9D28-18E3CFF6205B}" type="sibTrans" cxnId="{A87A1630-B34D-4B01-AC99-7B7F143677F3}">
      <dgm:prSet/>
      <dgm:spPr/>
      <dgm:t>
        <a:bodyPr/>
        <a:lstStyle/>
        <a:p>
          <a:endParaRPr lang="en-US"/>
        </a:p>
      </dgm:t>
    </dgm:pt>
    <dgm:pt modelId="{19770A51-E882-4041-8689-E12E416E18B0}">
      <dgm:prSet phldrT="[Text]" phldr="1" custT="1"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F8D44643-2EEE-4C0B-8D5E-7991F657DD12}" type="parTrans" cxnId="{4B908479-D3B3-4115-B14A-8D0C766009FF}">
      <dgm:prSet/>
      <dgm:spPr/>
      <dgm:t>
        <a:bodyPr/>
        <a:lstStyle/>
        <a:p>
          <a:endParaRPr lang="en-US"/>
        </a:p>
      </dgm:t>
    </dgm:pt>
    <dgm:pt modelId="{CA9D706E-AD53-4513-8AB1-DC3187D95985}" type="sibTrans" cxnId="{4B908479-D3B3-4115-B14A-8D0C766009FF}">
      <dgm:prSet/>
      <dgm:spPr/>
      <dgm:t>
        <a:bodyPr/>
        <a:lstStyle/>
        <a:p>
          <a:endParaRPr lang="en-US"/>
        </a:p>
      </dgm:t>
    </dgm:pt>
    <dgm:pt modelId="{7262C3E8-EB66-4EAB-8987-2136D95F56BF}">
      <dgm:prSet phldrT="[Text]" phldr="1" custT="1"/>
      <dgm:spPr>
        <a:solidFill>
          <a:schemeClr val="bg1">
            <a:lumMod val="7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A32DD2A-57C2-4524-8F99-C8C192282BDD}" type="parTrans" cxnId="{F42D4BE9-D547-4641-9122-F20B9DFDCEDA}">
      <dgm:prSet/>
      <dgm:spPr/>
      <dgm:t>
        <a:bodyPr/>
        <a:lstStyle/>
        <a:p>
          <a:endParaRPr lang="en-US"/>
        </a:p>
      </dgm:t>
    </dgm:pt>
    <dgm:pt modelId="{A670DCE0-6E68-470A-8A60-C5ACDB47B6CB}" type="sibTrans" cxnId="{F42D4BE9-D547-4641-9122-F20B9DFDCEDA}">
      <dgm:prSet/>
      <dgm:spPr/>
      <dgm:t>
        <a:bodyPr/>
        <a:lstStyle/>
        <a:p>
          <a:endParaRPr lang="en-US"/>
        </a:p>
      </dgm:t>
    </dgm:pt>
    <dgm:pt modelId="{1623FBE0-81BA-469A-BC11-A39E0579D9A5}">
      <dgm:prSet phldrT="[Text]" phldr="1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10E8632-7279-4023-8E40-ABB45571E8BA}" type="parTrans" cxnId="{A44752EF-E99F-4310-BA2A-D57B6CFCED3E}">
      <dgm:prSet/>
      <dgm:spPr/>
      <dgm:t>
        <a:bodyPr/>
        <a:lstStyle/>
        <a:p>
          <a:endParaRPr lang="en-US"/>
        </a:p>
      </dgm:t>
    </dgm:pt>
    <dgm:pt modelId="{55C44505-088E-4490-B49B-D39474EC5E8A}" type="sibTrans" cxnId="{A44752EF-E99F-4310-BA2A-D57B6CFCED3E}">
      <dgm:prSet/>
      <dgm:spPr/>
      <dgm:t>
        <a:bodyPr/>
        <a:lstStyle/>
        <a:p>
          <a:endParaRPr lang="en-US"/>
        </a:p>
      </dgm:t>
    </dgm:pt>
    <dgm:pt modelId="{2544BCCF-E002-438A-A74F-A495E284AB9E}" type="pres">
      <dgm:prSet presAssocID="{156E385A-87A1-4206-B4DD-06094F7540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2B2154D-66E7-4FDE-87D6-54A84AD23FAA}" type="pres">
      <dgm:prSet presAssocID="{0A21F6C2-60C5-4F12-865C-902F24AB221A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D53A5D26-E23B-41E4-9F51-28032B415ED6}" type="pres">
      <dgm:prSet presAssocID="{70E3F231-63EE-41EF-9A8D-1C355E45F643}" presName="Accent1" presStyleCnt="0"/>
      <dgm:spPr/>
    </dgm:pt>
    <dgm:pt modelId="{CC74C9F0-6D76-4523-973E-C83ED7E14E54}" type="pres">
      <dgm:prSet presAssocID="{70E3F231-63EE-41EF-9A8D-1C355E45F643}" presName="Accent" presStyleLbl="bgShp" presStyleIdx="0" presStyleCnt="6"/>
      <dgm:spPr/>
    </dgm:pt>
    <dgm:pt modelId="{AB67786F-3905-46D7-A93E-AF5E97A1DB68}" type="pres">
      <dgm:prSet presAssocID="{70E3F231-63EE-41EF-9A8D-1C355E45F64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49FBA-A039-460E-8EB7-07349660E9E7}" type="pres">
      <dgm:prSet presAssocID="{FACC9926-4231-4E01-A9AB-E5DFED19C8FD}" presName="Accent2" presStyleCnt="0"/>
      <dgm:spPr/>
    </dgm:pt>
    <dgm:pt modelId="{868AB947-ADE5-46AC-9026-8304CA11CDEB}" type="pres">
      <dgm:prSet presAssocID="{FACC9926-4231-4E01-A9AB-E5DFED19C8FD}" presName="Accent" presStyleLbl="bgShp" presStyleIdx="1" presStyleCnt="6"/>
      <dgm:spPr>
        <a:solidFill>
          <a:schemeClr val="bg2"/>
        </a:solidFill>
      </dgm:spPr>
    </dgm:pt>
    <dgm:pt modelId="{28444ACE-AB4C-4B84-A5F3-B60EE582385E}" type="pres">
      <dgm:prSet presAssocID="{FACC9926-4231-4E01-A9AB-E5DFED19C8F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81EA7-6C16-4064-A9A3-974D86577728}" type="pres">
      <dgm:prSet presAssocID="{25D6640D-C921-4827-9C68-28FABCB989C1}" presName="Accent3" presStyleCnt="0"/>
      <dgm:spPr/>
    </dgm:pt>
    <dgm:pt modelId="{B2A6F704-34B4-4E29-99E6-61B5FB753B5F}" type="pres">
      <dgm:prSet presAssocID="{25D6640D-C921-4827-9C68-28FABCB989C1}" presName="Accent" presStyleLbl="bgShp" presStyleIdx="2" presStyleCnt="6"/>
      <dgm:spPr>
        <a:solidFill>
          <a:schemeClr val="bg2"/>
        </a:solidFill>
      </dgm:spPr>
    </dgm:pt>
    <dgm:pt modelId="{C83C3C06-A202-4832-9AD7-6ED9D092A04C}" type="pres">
      <dgm:prSet presAssocID="{25D6640D-C921-4827-9C68-28FABCB989C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EAE14-7540-460E-B450-CA5240B81D56}" type="pres">
      <dgm:prSet presAssocID="{19770A51-E882-4041-8689-E12E416E18B0}" presName="Accent4" presStyleCnt="0"/>
      <dgm:spPr/>
    </dgm:pt>
    <dgm:pt modelId="{7CC1EDCE-2FE7-4E45-9414-DC40B3D97FA7}" type="pres">
      <dgm:prSet presAssocID="{19770A51-E882-4041-8689-E12E416E18B0}" presName="Accent" presStyleLbl="bgShp" presStyleIdx="3" presStyleCnt="6"/>
      <dgm:spPr>
        <a:solidFill>
          <a:schemeClr val="bg2"/>
        </a:solidFill>
      </dgm:spPr>
    </dgm:pt>
    <dgm:pt modelId="{5B907FC8-9B3B-4696-91E4-08971BF9F525}" type="pres">
      <dgm:prSet presAssocID="{19770A51-E882-4041-8689-E12E416E18B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84FB7-C75A-4903-AAF1-3B387018DDD9}" type="pres">
      <dgm:prSet presAssocID="{7262C3E8-EB66-4EAB-8987-2136D95F56BF}" presName="Accent5" presStyleCnt="0"/>
      <dgm:spPr/>
    </dgm:pt>
    <dgm:pt modelId="{CA03A5CC-D4CC-4B60-A4F9-B0D5A47FC231}" type="pres">
      <dgm:prSet presAssocID="{7262C3E8-EB66-4EAB-8987-2136D95F56BF}" presName="Accent" presStyleLbl="bgShp" presStyleIdx="4" presStyleCnt="6"/>
      <dgm:spPr>
        <a:solidFill>
          <a:schemeClr val="bg2"/>
        </a:solidFill>
      </dgm:spPr>
    </dgm:pt>
    <dgm:pt modelId="{0DD1483D-ABBF-4C01-A05A-2422BE723BD5}" type="pres">
      <dgm:prSet presAssocID="{7262C3E8-EB66-4EAB-8987-2136D95F56B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6F10A-6569-4D5A-8787-D62E28445ECB}" type="pres">
      <dgm:prSet presAssocID="{1623FBE0-81BA-469A-BC11-A39E0579D9A5}" presName="Accent6" presStyleCnt="0"/>
      <dgm:spPr/>
    </dgm:pt>
    <dgm:pt modelId="{5EB18341-C21D-4938-A464-D3060C0A5EB8}" type="pres">
      <dgm:prSet presAssocID="{1623FBE0-81BA-469A-BC11-A39E0579D9A5}" presName="Accent" presStyleLbl="bgShp" presStyleIdx="5" presStyleCnt="6"/>
      <dgm:spPr>
        <a:solidFill>
          <a:schemeClr val="bg2"/>
        </a:solidFill>
      </dgm:spPr>
    </dgm:pt>
    <dgm:pt modelId="{B26889CB-5ABD-47CC-95BF-2DC4E5124E04}" type="pres">
      <dgm:prSet presAssocID="{1623FBE0-81BA-469A-BC11-A39E0579D9A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5D81FA-5519-4040-8889-BD34505C70A4}" type="presOf" srcId="{FACC9926-4231-4E01-A9AB-E5DFED19C8FD}" destId="{28444ACE-AB4C-4B84-A5F3-B60EE582385E}" srcOrd="0" destOrd="0" presId="urn:microsoft.com/office/officeart/2011/layout/HexagonRadial"/>
    <dgm:cxn modelId="{4B908479-D3B3-4115-B14A-8D0C766009FF}" srcId="{0A21F6C2-60C5-4F12-865C-902F24AB221A}" destId="{19770A51-E882-4041-8689-E12E416E18B0}" srcOrd="3" destOrd="0" parTransId="{F8D44643-2EEE-4C0B-8D5E-7991F657DD12}" sibTransId="{CA9D706E-AD53-4513-8AB1-DC3187D95985}"/>
    <dgm:cxn modelId="{5785D627-7ED0-4978-BA99-25716AB134E4}" type="presOf" srcId="{70E3F231-63EE-41EF-9A8D-1C355E45F643}" destId="{AB67786F-3905-46D7-A93E-AF5E97A1DB68}" srcOrd="0" destOrd="0" presId="urn:microsoft.com/office/officeart/2011/layout/HexagonRadial"/>
    <dgm:cxn modelId="{F6EB394A-2E58-4252-BADE-E4168254D690}" srcId="{0A21F6C2-60C5-4F12-865C-902F24AB221A}" destId="{FACC9926-4231-4E01-A9AB-E5DFED19C8FD}" srcOrd="1" destOrd="0" parTransId="{0C711441-5BF4-4D4A-BBBF-F67CBFF2D5EB}" sibTransId="{6E4BD22F-C643-4283-A19D-4D334A5EED6D}"/>
    <dgm:cxn modelId="{A87A1630-B34D-4B01-AC99-7B7F143677F3}" srcId="{0A21F6C2-60C5-4F12-865C-902F24AB221A}" destId="{25D6640D-C921-4827-9C68-28FABCB989C1}" srcOrd="2" destOrd="0" parTransId="{6DE24966-6684-4AE6-944C-BA6EB6CE5A0D}" sibTransId="{A07BEC86-D4B4-4ACA-9D28-18E3CFF6205B}"/>
    <dgm:cxn modelId="{514ED5D6-5D91-4731-B555-A41394B9E92A}" srcId="{0A21F6C2-60C5-4F12-865C-902F24AB221A}" destId="{70E3F231-63EE-41EF-9A8D-1C355E45F643}" srcOrd="0" destOrd="0" parTransId="{8014991C-3BA1-482C-8F60-42C9AD9CB624}" sibTransId="{40EFEAC6-569C-482C-AF5C-53A4B8978EE8}"/>
    <dgm:cxn modelId="{D722942E-6E96-4E01-B4B0-F439873F1872}" srcId="{156E385A-87A1-4206-B4DD-06094F754068}" destId="{0A21F6C2-60C5-4F12-865C-902F24AB221A}" srcOrd="0" destOrd="0" parTransId="{D746B296-ABB7-45D2-9176-325795C24DEE}" sibTransId="{0273A9FB-FE90-4028-8AA4-30882672A62E}"/>
    <dgm:cxn modelId="{261B9A08-3162-4A95-B9BD-19F60E6A72CA}" type="presOf" srcId="{7262C3E8-EB66-4EAB-8987-2136D95F56BF}" destId="{0DD1483D-ABBF-4C01-A05A-2422BE723BD5}" srcOrd="0" destOrd="0" presId="urn:microsoft.com/office/officeart/2011/layout/HexagonRadial"/>
    <dgm:cxn modelId="{888366BB-7B66-47F5-B8F5-12B791EB34C6}" type="presOf" srcId="{19770A51-E882-4041-8689-E12E416E18B0}" destId="{5B907FC8-9B3B-4696-91E4-08971BF9F525}" srcOrd="0" destOrd="0" presId="urn:microsoft.com/office/officeart/2011/layout/HexagonRadial"/>
    <dgm:cxn modelId="{E9586F27-4991-45A3-9433-F32613A6F1BD}" type="presOf" srcId="{25D6640D-C921-4827-9C68-28FABCB989C1}" destId="{C83C3C06-A202-4832-9AD7-6ED9D092A04C}" srcOrd="0" destOrd="0" presId="urn:microsoft.com/office/officeart/2011/layout/HexagonRadial"/>
    <dgm:cxn modelId="{AEE95233-1790-43C3-A09A-164AC033FC95}" type="presOf" srcId="{1623FBE0-81BA-469A-BC11-A39E0579D9A5}" destId="{B26889CB-5ABD-47CC-95BF-2DC4E5124E04}" srcOrd="0" destOrd="0" presId="urn:microsoft.com/office/officeart/2011/layout/HexagonRadial"/>
    <dgm:cxn modelId="{F42D4BE9-D547-4641-9122-F20B9DFDCEDA}" srcId="{0A21F6C2-60C5-4F12-865C-902F24AB221A}" destId="{7262C3E8-EB66-4EAB-8987-2136D95F56BF}" srcOrd="4" destOrd="0" parTransId="{8A32DD2A-57C2-4524-8F99-C8C192282BDD}" sibTransId="{A670DCE0-6E68-470A-8A60-C5ACDB47B6CB}"/>
    <dgm:cxn modelId="{BEC2B23B-09DB-46B7-8CAC-D73F5980CDB8}" type="presOf" srcId="{0A21F6C2-60C5-4F12-865C-902F24AB221A}" destId="{02B2154D-66E7-4FDE-87D6-54A84AD23FAA}" srcOrd="0" destOrd="0" presId="urn:microsoft.com/office/officeart/2011/layout/HexagonRadial"/>
    <dgm:cxn modelId="{A44752EF-E99F-4310-BA2A-D57B6CFCED3E}" srcId="{0A21F6C2-60C5-4F12-865C-902F24AB221A}" destId="{1623FBE0-81BA-469A-BC11-A39E0579D9A5}" srcOrd="5" destOrd="0" parTransId="{010E8632-7279-4023-8E40-ABB45571E8BA}" sibTransId="{55C44505-088E-4490-B49B-D39474EC5E8A}"/>
    <dgm:cxn modelId="{5EDBCA3F-E313-4627-A87B-B2DAC0BBE334}" type="presOf" srcId="{156E385A-87A1-4206-B4DD-06094F754068}" destId="{2544BCCF-E002-438A-A74F-A495E284AB9E}" srcOrd="0" destOrd="0" presId="urn:microsoft.com/office/officeart/2011/layout/HexagonRadial"/>
    <dgm:cxn modelId="{45120C89-8C37-409F-862B-DF81421DEFAC}" type="presParOf" srcId="{2544BCCF-E002-438A-A74F-A495E284AB9E}" destId="{02B2154D-66E7-4FDE-87D6-54A84AD23FAA}" srcOrd="0" destOrd="0" presId="urn:microsoft.com/office/officeart/2011/layout/HexagonRadial"/>
    <dgm:cxn modelId="{35A6ACCD-F71C-4386-A517-BCB5F875D596}" type="presParOf" srcId="{2544BCCF-E002-438A-A74F-A495E284AB9E}" destId="{D53A5D26-E23B-41E4-9F51-28032B415ED6}" srcOrd="1" destOrd="0" presId="urn:microsoft.com/office/officeart/2011/layout/HexagonRadial"/>
    <dgm:cxn modelId="{EA3B1C41-D807-46A8-8301-F4062B3C4226}" type="presParOf" srcId="{D53A5D26-E23B-41E4-9F51-28032B415ED6}" destId="{CC74C9F0-6D76-4523-973E-C83ED7E14E54}" srcOrd="0" destOrd="0" presId="urn:microsoft.com/office/officeart/2011/layout/HexagonRadial"/>
    <dgm:cxn modelId="{92F7D684-8C68-494E-8DC3-4C2096321DA6}" type="presParOf" srcId="{2544BCCF-E002-438A-A74F-A495E284AB9E}" destId="{AB67786F-3905-46D7-A93E-AF5E97A1DB68}" srcOrd="2" destOrd="0" presId="urn:microsoft.com/office/officeart/2011/layout/HexagonRadial"/>
    <dgm:cxn modelId="{DF989294-F3A0-4374-B03A-5C9150A92A9B}" type="presParOf" srcId="{2544BCCF-E002-438A-A74F-A495E284AB9E}" destId="{D0749FBA-A039-460E-8EB7-07349660E9E7}" srcOrd="3" destOrd="0" presId="urn:microsoft.com/office/officeart/2011/layout/HexagonRadial"/>
    <dgm:cxn modelId="{F5DA7014-15E4-4D02-A52D-EA100B46749D}" type="presParOf" srcId="{D0749FBA-A039-460E-8EB7-07349660E9E7}" destId="{868AB947-ADE5-46AC-9026-8304CA11CDEB}" srcOrd="0" destOrd="0" presId="urn:microsoft.com/office/officeart/2011/layout/HexagonRadial"/>
    <dgm:cxn modelId="{5329203D-BDD2-4605-9E01-D59A2BC573E7}" type="presParOf" srcId="{2544BCCF-E002-438A-A74F-A495E284AB9E}" destId="{28444ACE-AB4C-4B84-A5F3-B60EE582385E}" srcOrd="4" destOrd="0" presId="urn:microsoft.com/office/officeart/2011/layout/HexagonRadial"/>
    <dgm:cxn modelId="{75E435C4-6809-4EF6-8D04-2A9E30D356B2}" type="presParOf" srcId="{2544BCCF-E002-438A-A74F-A495E284AB9E}" destId="{51F81EA7-6C16-4064-A9A3-974D86577728}" srcOrd="5" destOrd="0" presId="urn:microsoft.com/office/officeart/2011/layout/HexagonRadial"/>
    <dgm:cxn modelId="{F86DED83-EF9C-4A80-99E6-06B5BBFABA00}" type="presParOf" srcId="{51F81EA7-6C16-4064-A9A3-974D86577728}" destId="{B2A6F704-34B4-4E29-99E6-61B5FB753B5F}" srcOrd="0" destOrd="0" presId="urn:microsoft.com/office/officeart/2011/layout/HexagonRadial"/>
    <dgm:cxn modelId="{213DC67B-123E-4BB0-B383-F21821E017BB}" type="presParOf" srcId="{2544BCCF-E002-438A-A74F-A495E284AB9E}" destId="{C83C3C06-A202-4832-9AD7-6ED9D092A04C}" srcOrd="6" destOrd="0" presId="urn:microsoft.com/office/officeart/2011/layout/HexagonRadial"/>
    <dgm:cxn modelId="{7078C9E8-92FB-41CD-A23A-00D7282EAF3C}" type="presParOf" srcId="{2544BCCF-E002-438A-A74F-A495E284AB9E}" destId="{DA8EAE14-7540-460E-B450-CA5240B81D56}" srcOrd="7" destOrd="0" presId="urn:microsoft.com/office/officeart/2011/layout/HexagonRadial"/>
    <dgm:cxn modelId="{4B7818EA-19D2-4C1C-98C9-AFCB52E7FA6B}" type="presParOf" srcId="{DA8EAE14-7540-460E-B450-CA5240B81D56}" destId="{7CC1EDCE-2FE7-4E45-9414-DC40B3D97FA7}" srcOrd="0" destOrd="0" presId="urn:microsoft.com/office/officeart/2011/layout/HexagonRadial"/>
    <dgm:cxn modelId="{54E15A88-E8A9-452C-B5D2-319D03EC818C}" type="presParOf" srcId="{2544BCCF-E002-438A-A74F-A495E284AB9E}" destId="{5B907FC8-9B3B-4696-91E4-08971BF9F525}" srcOrd="8" destOrd="0" presId="urn:microsoft.com/office/officeart/2011/layout/HexagonRadial"/>
    <dgm:cxn modelId="{80ACF8F6-2DB3-4E87-A1FB-0E66F9AD6131}" type="presParOf" srcId="{2544BCCF-E002-438A-A74F-A495E284AB9E}" destId="{08C84FB7-C75A-4903-AAF1-3B387018DDD9}" srcOrd="9" destOrd="0" presId="urn:microsoft.com/office/officeart/2011/layout/HexagonRadial"/>
    <dgm:cxn modelId="{A74D821F-DD19-4447-9AC4-E4827C3C3960}" type="presParOf" srcId="{08C84FB7-C75A-4903-AAF1-3B387018DDD9}" destId="{CA03A5CC-D4CC-4B60-A4F9-B0D5A47FC231}" srcOrd="0" destOrd="0" presId="urn:microsoft.com/office/officeart/2011/layout/HexagonRadial"/>
    <dgm:cxn modelId="{8F379825-2B53-44B8-8E1C-D241A27ED719}" type="presParOf" srcId="{2544BCCF-E002-438A-A74F-A495E284AB9E}" destId="{0DD1483D-ABBF-4C01-A05A-2422BE723BD5}" srcOrd="10" destOrd="0" presId="urn:microsoft.com/office/officeart/2011/layout/HexagonRadial"/>
    <dgm:cxn modelId="{A634D970-2EB2-44AC-9617-BE6659ED78FB}" type="presParOf" srcId="{2544BCCF-E002-438A-A74F-A495E284AB9E}" destId="{F276F10A-6569-4D5A-8787-D62E28445ECB}" srcOrd="11" destOrd="0" presId="urn:microsoft.com/office/officeart/2011/layout/HexagonRadial"/>
    <dgm:cxn modelId="{E90BFC88-892A-4415-B6CA-A7DA9440892D}" type="presParOf" srcId="{F276F10A-6569-4D5A-8787-D62E28445ECB}" destId="{5EB18341-C21D-4938-A464-D3060C0A5EB8}" srcOrd="0" destOrd="0" presId="urn:microsoft.com/office/officeart/2011/layout/HexagonRadial"/>
    <dgm:cxn modelId="{A779273A-0C4F-4D18-BE5B-15E64727E192}" type="presParOf" srcId="{2544BCCF-E002-438A-A74F-A495E284AB9E}" destId="{B26889CB-5ABD-47CC-95BF-2DC4E5124E0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2154D-66E7-4FDE-87D6-54A84AD23FAA}">
      <dsp:nvSpPr>
        <dsp:cNvPr id="0" name=""/>
        <dsp:cNvSpPr/>
      </dsp:nvSpPr>
      <dsp:spPr>
        <a:xfrm>
          <a:off x="1563881" y="1295828"/>
          <a:ext cx="1647054" cy="1424768"/>
        </a:xfrm>
        <a:prstGeom prst="hexagon">
          <a:avLst>
            <a:gd name="adj" fmla="val 28570"/>
            <a:gd name="vf" fmla="val 115470"/>
          </a:avLst>
        </a:prstGeom>
        <a:solidFill>
          <a:srgbClr val="EE585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836821" y="1531932"/>
        <a:ext cx="1101174" cy="952560"/>
      </dsp:txXfrm>
    </dsp:sp>
    <dsp:sp modelId="{868AB947-ADE5-46AC-9026-8304CA11CDEB}">
      <dsp:nvSpPr>
        <dsp:cNvPr id="0" name=""/>
        <dsp:cNvSpPr/>
      </dsp:nvSpPr>
      <dsp:spPr>
        <a:xfrm>
          <a:off x="2595253" y="614173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7786F-3905-46D7-A93E-AF5E97A1DB68}">
      <dsp:nvSpPr>
        <dsp:cNvPr id="0" name=""/>
        <dsp:cNvSpPr/>
      </dsp:nvSpPr>
      <dsp:spPr>
        <a:xfrm>
          <a:off x="1715598" y="0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58585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939280" y="193511"/>
        <a:ext cx="902385" cy="780669"/>
      </dsp:txXfrm>
    </dsp:sp>
    <dsp:sp modelId="{B2A6F704-34B4-4E29-99E6-61B5FB753B5F}">
      <dsp:nvSpPr>
        <dsp:cNvPr id="0" name=""/>
        <dsp:cNvSpPr/>
      </dsp:nvSpPr>
      <dsp:spPr>
        <a:xfrm>
          <a:off x="3320509" y="1615166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44ACE-AB4C-4B84-A5F3-B60EE582385E}">
      <dsp:nvSpPr>
        <dsp:cNvPr id="0" name=""/>
        <dsp:cNvSpPr/>
      </dsp:nvSpPr>
      <dsp:spPr>
        <a:xfrm>
          <a:off x="2953475" y="718208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D2CBB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177157" y="911719"/>
        <a:ext cx="902385" cy="780669"/>
      </dsp:txXfrm>
    </dsp:sp>
    <dsp:sp modelId="{7CC1EDCE-2FE7-4E45-9414-DC40B3D97FA7}">
      <dsp:nvSpPr>
        <dsp:cNvPr id="0" name=""/>
        <dsp:cNvSpPr/>
      </dsp:nvSpPr>
      <dsp:spPr>
        <a:xfrm>
          <a:off x="2816700" y="2745100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C3C06-A202-4832-9AD7-6ED9D092A04C}">
      <dsp:nvSpPr>
        <dsp:cNvPr id="0" name=""/>
        <dsp:cNvSpPr/>
      </dsp:nvSpPr>
      <dsp:spPr>
        <a:xfrm>
          <a:off x="2953475" y="2130123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tx1">
            <a:lumMod val="50000"/>
            <a:lumOff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177157" y="2323634"/>
        <a:ext cx="902385" cy="780669"/>
      </dsp:txXfrm>
    </dsp:sp>
    <dsp:sp modelId="{CA03A5CC-D4CC-4B60-A4F9-B0D5A47FC231}">
      <dsp:nvSpPr>
        <dsp:cNvPr id="0" name=""/>
        <dsp:cNvSpPr/>
      </dsp:nvSpPr>
      <dsp:spPr>
        <a:xfrm>
          <a:off x="1566946" y="2862391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07FC8-9B3B-4696-91E4-08971BF9F525}">
      <dsp:nvSpPr>
        <dsp:cNvPr id="0" name=""/>
        <dsp:cNvSpPr/>
      </dsp:nvSpPr>
      <dsp:spPr>
        <a:xfrm>
          <a:off x="1715598" y="2849136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939280" y="3042647"/>
        <a:ext cx="902385" cy="780669"/>
      </dsp:txXfrm>
    </dsp:sp>
    <dsp:sp modelId="{5EB18341-C21D-4938-A464-D3060C0A5EB8}">
      <dsp:nvSpPr>
        <dsp:cNvPr id="0" name=""/>
        <dsp:cNvSpPr/>
      </dsp:nvSpPr>
      <dsp:spPr>
        <a:xfrm>
          <a:off x="829813" y="1861799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1483D-ABBF-4C01-A05A-2422BE723BD5}">
      <dsp:nvSpPr>
        <dsp:cNvPr id="0" name=""/>
        <dsp:cNvSpPr/>
      </dsp:nvSpPr>
      <dsp:spPr>
        <a:xfrm>
          <a:off x="471974" y="2130927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695656" y="2324438"/>
        <a:ext cx="902385" cy="780669"/>
      </dsp:txXfrm>
    </dsp:sp>
    <dsp:sp modelId="{B26889CB-5ABD-47CC-95BF-2DC4E5124E04}">
      <dsp:nvSpPr>
        <dsp:cNvPr id="0" name=""/>
        <dsp:cNvSpPr/>
      </dsp:nvSpPr>
      <dsp:spPr>
        <a:xfrm>
          <a:off x="471974" y="716602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695656" y="910113"/>
        <a:ext cx="902385" cy="780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2154D-66E7-4FDE-87D6-54A84AD23FAA}">
      <dsp:nvSpPr>
        <dsp:cNvPr id="0" name=""/>
        <dsp:cNvSpPr/>
      </dsp:nvSpPr>
      <dsp:spPr>
        <a:xfrm>
          <a:off x="1563881" y="1295828"/>
          <a:ext cx="1647054" cy="1424768"/>
        </a:xfrm>
        <a:prstGeom prst="hexagon">
          <a:avLst>
            <a:gd name="adj" fmla="val 28570"/>
            <a:gd name="vf" fmla="val 115470"/>
          </a:avLst>
        </a:prstGeom>
        <a:solidFill>
          <a:srgbClr val="EE585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836821" y="1531932"/>
        <a:ext cx="1101174" cy="952560"/>
      </dsp:txXfrm>
    </dsp:sp>
    <dsp:sp modelId="{868AB947-ADE5-46AC-9026-8304CA11CDEB}">
      <dsp:nvSpPr>
        <dsp:cNvPr id="0" name=""/>
        <dsp:cNvSpPr/>
      </dsp:nvSpPr>
      <dsp:spPr>
        <a:xfrm>
          <a:off x="2595253" y="614173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7786F-3905-46D7-A93E-AF5E97A1DB68}">
      <dsp:nvSpPr>
        <dsp:cNvPr id="0" name=""/>
        <dsp:cNvSpPr/>
      </dsp:nvSpPr>
      <dsp:spPr>
        <a:xfrm>
          <a:off x="1715598" y="0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58585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939280" y="193511"/>
        <a:ext cx="902385" cy="780669"/>
      </dsp:txXfrm>
    </dsp:sp>
    <dsp:sp modelId="{B2A6F704-34B4-4E29-99E6-61B5FB753B5F}">
      <dsp:nvSpPr>
        <dsp:cNvPr id="0" name=""/>
        <dsp:cNvSpPr/>
      </dsp:nvSpPr>
      <dsp:spPr>
        <a:xfrm>
          <a:off x="3320509" y="1615166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44ACE-AB4C-4B84-A5F3-B60EE582385E}">
      <dsp:nvSpPr>
        <dsp:cNvPr id="0" name=""/>
        <dsp:cNvSpPr/>
      </dsp:nvSpPr>
      <dsp:spPr>
        <a:xfrm>
          <a:off x="2953475" y="718208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D2CBB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177157" y="911719"/>
        <a:ext cx="902385" cy="780669"/>
      </dsp:txXfrm>
    </dsp:sp>
    <dsp:sp modelId="{7CC1EDCE-2FE7-4E45-9414-DC40B3D97FA7}">
      <dsp:nvSpPr>
        <dsp:cNvPr id="0" name=""/>
        <dsp:cNvSpPr/>
      </dsp:nvSpPr>
      <dsp:spPr>
        <a:xfrm>
          <a:off x="2816700" y="2745100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C3C06-A202-4832-9AD7-6ED9D092A04C}">
      <dsp:nvSpPr>
        <dsp:cNvPr id="0" name=""/>
        <dsp:cNvSpPr/>
      </dsp:nvSpPr>
      <dsp:spPr>
        <a:xfrm>
          <a:off x="2953475" y="2130123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tx1">
            <a:lumMod val="50000"/>
            <a:lumOff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177157" y="2323634"/>
        <a:ext cx="902385" cy="780669"/>
      </dsp:txXfrm>
    </dsp:sp>
    <dsp:sp modelId="{CA03A5CC-D4CC-4B60-A4F9-B0D5A47FC231}">
      <dsp:nvSpPr>
        <dsp:cNvPr id="0" name=""/>
        <dsp:cNvSpPr/>
      </dsp:nvSpPr>
      <dsp:spPr>
        <a:xfrm>
          <a:off x="1566946" y="2862391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07FC8-9B3B-4696-91E4-08971BF9F525}">
      <dsp:nvSpPr>
        <dsp:cNvPr id="0" name=""/>
        <dsp:cNvSpPr/>
      </dsp:nvSpPr>
      <dsp:spPr>
        <a:xfrm>
          <a:off x="1715598" y="2849136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939280" y="3042647"/>
        <a:ext cx="902385" cy="780669"/>
      </dsp:txXfrm>
    </dsp:sp>
    <dsp:sp modelId="{5EB18341-C21D-4938-A464-D3060C0A5EB8}">
      <dsp:nvSpPr>
        <dsp:cNvPr id="0" name=""/>
        <dsp:cNvSpPr/>
      </dsp:nvSpPr>
      <dsp:spPr>
        <a:xfrm>
          <a:off x="829813" y="1861799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1483D-ABBF-4C01-A05A-2422BE723BD5}">
      <dsp:nvSpPr>
        <dsp:cNvPr id="0" name=""/>
        <dsp:cNvSpPr/>
      </dsp:nvSpPr>
      <dsp:spPr>
        <a:xfrm>
          <a:off x="471974" y="2130927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695656" y="2324438"/>
        <a:ext cx="902385" cy="780669"/>
      </dsp:txXfrm>
    </dsp:sp>
    <dsp:sp modelId="{B26889CB-5ABD-47CC-95BF-2DC4E5124E04}">
      <dsp:nvSpPr>
        <dsp:cNvPr id="0" name=""/>
        <dsp:cNvSpPr/>
      </dsp:nvSpPr>
      <dsp:spPr>
        <a:xfrm>
          <a:off x="471974" y="716602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695656" y="910113"/>
        <a:ext cx="902385" cy="780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0A826-AF4C-4057-A5AC-0AD1D5705D3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397A9-5E78-4AF5-9B5B-5C19EF63F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77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principaux risques sécuritaires auxquels sont confrontés les enfants dans les sites évalués sont </a:t>
            </a:r>
            <a:r>
              <a:rPr lang="fr-CH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tensions au sein de la communauté </a:t>
            </a:r>
            <a:r>
              <a:rPr lang="fr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(dans 43% des sites) et </a:t>
            </a:r>
            <a:r>
              <a:rPr lang="fr-CH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risques d’agressions sur le trajet </a:t>
            </a:r>
            <a:r>
              <a:rPr lang="fr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 la collecte de bois ou pour l’eau (également dans 43% des sites).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Bien que majorité des déplacés et des réfugiés a rapporté que seulement une partie des enfants ont été exposés à des problèmes de protection au cours des 6 mois précédant la collecte de données dans autant de sites (58%), selon les chiffres, </a:t>
            </a:r>
            <a:r>
              <a:rPr lang="fr-CH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réfugiés semblent les plus touchés</a:t>
            </a:r>
            <a:r>
              <a:rPr lang="fr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car </a:t>
            </a:r>
            <a:r>
              <a:rPr lang="fr-CH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 24% des sites</a:t>
            </a:r>
            <a:r>
              <a:rPr lang="fr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les réfugiés ont rapporté </a:t>
            </a:r>
            <a:r>
              <a:rPr lang="fr-CH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 l’ensemble des enfants avaient été exposés à des problèmes de protection</a:t>
            </a:r>
            <a:r>
              <a:rPr lang="fr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contre 10% des sites pour l’ensemble des enfants PDI. </a:t>
            </a:r>
            <a:r>
              <a:rPr lang="fr-CH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principal problème de protection </a:t>
            </a:r>
            <a:r>
              <a:rPr lang="fr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auxquels sont confrontés les enfants </a:t>
            </a:r>
            <a:r>
              <a:rPr lang="fr-CH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 le mariage forcé et précoce </a:t>
            </a:r>
            <a:r>
              <a:rPr lang="fr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 la fois pour les PDI et les réfugiés, selon les IC.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 26% des sites enquêtés, les IC ont rapporté une augmentation des atteintes à l’intégrité au cours des 6 mois précédant la collecte. </a:t>
            </a:r>
            <a:r>
              <a:rPr lang="fr-CH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deux raisons principales sont l’augmentation du nombre de personnes déplacées </a:t>
            </a:r>
            <a:r>
              <a:rPr lang="fr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 les sites dans 53% des sites, </a:t>
            </a:r>
            <a:r>
              <a:rPr lang="fr-CH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la dégradation de la situation sécuritaire</a:t>
            </a:r>
            <a:r>
              <a:rPr lang="fr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dans 28% des sites. Dans 35% des sites dans lesquels les IC ont rapporté une diminution des atteintes à l’intégrité</a:t>
            </a:r>
            <a:r>
              <a:rPr lang="fr-CH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les activités de sensibilisation </a:t>
            </a:r>
            <a:r>
              <a:rPr lang="fr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mises en place par les acteurs humanitaires (dans 55% des sites) et les acteurs locaux (dans 42% des sites) </a:t>
            </a:r>
            <a:r>
              <a:rPr lang="fr-CH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 permis de diminuer le nombre des atteintes à l’intégrité </a:t>
            </a:r>
            <a:r>
              <a:rPr lang="fr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 cours des 6 mois précédant la collecte de données. Cependant les activités de sensibilisation semblent encore insuffisantes car dans 26% des sites dans lesquels les IC ont rapporté une augmentation des atteintes à l’intégrité, </a:t>
            </a:r>
            <a:r>
              <a:rPr lang="fr-CH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 ¼ des sites,</a:t>
            </a:r>
            <a:r>
              <a:rPr lang="fr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IC ont rapporté que </a:t>
            </a:r>
            <a:r>
              <a:rPr lang="fr-CH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troisième raison de ces augmentations est la réduction des activités de sensibilisation mises en place par les acteurs locaux.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397A9-5E78-4AF5-9B5B-5C19EF63FC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71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 vu des résultats, dans 60% des sites dans lesquels les IC ont rapporté la présence d’un service de prise en charge des enfants de moins de 18 ans confrontés à des problèmes majeurs de protection, la majorité des </a:t>
            </a:r>
            <a:r>
              <a:rPr lang="fr-CH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services les plus disponibles sont des services médicaux</a:t>
            </a:r>
            <a:r>
              <a:rPr lang="fr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(dans 66% des sites selon les C) et en deuxième position, </a:t>
            </a:r>
            <a:r>
              <a:rPr lang="fr-CH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services juridiques </a:t>
            </a:r>
            <a:r>
              <a:rPr lang="fr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(dans 63% des sites selon les IC).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H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Selon </a:t>
            </a:r>
            <a:r>
              <a:rPr lang="fr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IC, </a:t>
            </a:r>
            <a:r>
              <a:rPr lang="fr-CH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l’ensemble des parents PDI ont connaissance de ces services dans 56% des sites enquêtés</a:t>
            </a:r>
            <a:r>
              <a:rPr lang="fr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alors que l’ensemble des parents réfugiés ont connaissance de ces services dans 74% des sites.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principale raison de la non accessibilité et de la non efficacité des services de prise en charge est un manque d’infrastructures adaptées. En effet, dans 60% des sites dans lesquels les IC ont rapporté qu’il existait des services de prises en charge, les IC ont rapporté que </a:t>
            </a:r>
            <a:r>
              <a:rPr lang="fr-CH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principale raison à l’inaccessibilité de ces services était le manque de capacité d’accueil et de prise en charge des enfants dans 33% des sites enquêtés</a:t>
            </a:r>
            <a:r>
              <a:rPr lang="fr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De plus, la raison principale de l’inefficacité de ces services est la prise en charge inadaptée et incomplète des enfants, dans 68% des sites selon les IC.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Ainsi bien qu’il y ait une présence de services de prise en charge des enfants confrontés à des problèmes majeurs de protection dans les sites, </a:t>
            </a:r>
            <a:r>
              <a:rPr lang="fr-CH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renforcement de ces structures et davantage de sensibilisation auprès des personnes réfugiées</a:t>
            </a:r>
            <a:r>
              <a:rPr lang="fr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une meilleure connaissance des services disponibles seraient nécessaires, </a:t>
            </a:r>
            <a:r>
              <a:rPr lang="fr-CH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 améliorer la réponse sur les sites </a:t>
            </a:r>
            <a:r>
              <a:rPr lang="fr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cas de problèmes majeurs de protection.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397A9-5E78-4AF5-9B5B-5C19EF63FCF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6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1593256" y="0"/>
            <a:ext cx="0" cy="4081549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743635" y="412376"/>
            <a:ext cx="4714315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700"/>
              </a:lnSpc>
              <a:defRPr sz="6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43636" y="2952281"/>
            <a:ext cx="4164106" cy="525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Here is an example of how your explanatory text could be placed</a:t>
            </a:r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743075" y="3478213"/>
            <a:ext cx="2713038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Month Year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0015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Big Left banner+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1889" y="-15484"/>
            <a:ext cx="2941487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44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889" y="2593539"/>
            <a:ext cx="29414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Here goes your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1889" y="3119470"/>
            <a:ext cx="2941487" cy="2893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plain text</a:t>
            </a:r>
            <a:endParaRPr lang="es-E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195763" y="150813"/>
            <a:ext cx="4784725" cy="59737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 smtClean="0"/>
              <a:t>Click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icon</a:t>
            </a:r>
            <a:r>
              <a:rPr lang="es-ES" dirty="0" smtClean="0"/>
              <a:t> </a:t>
            </a:r>
            <a:r>
              <a:rPr lang="es-ES" dirty="0" err="1" smtClean="0"/>
              <a:t>below</a:t>
            </a:r>
            <a:r>
              <a:rPr lang="es-ES" dirty="0" smtClean="0"/>
              <a:t> to </a:t>
            </a:r>
            <a:r>
              <a:rPr lang="es-ES" dirty="0" err="1" smtClean="0"/>
              <a:t>insert</a:t>
            </a:r>
            <a:r>
              <a:rPr lang="es-ES" dirty="0" smtClean="0"/>
              <a:t> </a:t>
            </a:r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6646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Big Left banner+Text &amp; Text +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1889" y="-15484"/>
            <a:ext cx="2941487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4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889" y="2593539"/>
            <a:ext cx="29414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Here goes your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1889" y="3119470"/>
            <a:ext cx="2941487" cy="2893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plain text</a:t>
            </a:r>
            <a:endParaRPr lang="es-E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28187" y="9431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the plain text</a:t>
            </a:r>
            <a:endParaRPr lang="es-ES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52963" y="8509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428187" y="223819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the plain text</a:t>
            </a:r>
            <a:endParaRPr lang="es-ES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652963" y="214591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428187" y="356835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the plain text</a:t>
            </a:r>
            <a:endParaRPr lang="es-ES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4652963" y="347607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5428187" y="49055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the plain text</a:t>
            </a:r>
            <a:endParaRPr lang="es-ES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652963" y="48133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5428187" y="1836013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the title</a:t>
            </a:r>
            <a:endParaRPr lang="es-ES" dirty="0"/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5428094" y="316114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the title</a:t>
            </a:r>
            <a:endParaRPr lang="es-ES" dirty="0"/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5428094" y="452018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the title</a:t>
            </a:r>
            <a:endParaRPr lang="es-ES" dirty="0"/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5428094" y="550506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the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2960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&amp; Text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6176" y="1443988"/>
            <a:ext cx="8087840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Here goes the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86176" y="1969919"/>
            <a:ext cx="8087840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4259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&amp; Image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4138" y="1357313"/>
            <a:ext cx="8966200" cy="4826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 Narrow" panose="020B0606020202030204" pitchFamily="34" charset="0"/>
              </a:defRPr>
            </a:lvl1pPr>
          </a:lstStyle>
          <a:p>
            <a:r>
              <a:rPr lang="es-ES" dirty="0" err="1" smtClean="0"/>
              <a:t>Click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icon</a:t>
            </a:r>
            <a:r>
              <a:rPr lang="es-ES" dirty="0" smtClean="0"/>
              <a:t> </a:t>
            </a:r>
            <a:r>
              <a:rPr lang="es-ES" dirty="0" err="1" smtClean="0"/>
              <a:t>below</a:t>
            </a:r>
            <a:r>
              <a:rPr lang="es-ES" dirty="0" smtClean="0"/>
              <a:t> to </a:t>
            </a:r>
            <a:r>
              <a:rPr lang="es-ES" dirty="0" err="1" smtClean="0"/>
              <a:t>insert</a:t>
            </a:r>
            <a:r>
              <a:rPr lang="es-ES" dirty="0" smtClean="0"/>
              <a:t> </a:t>
            </a:r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6329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Texts &amp; Icon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3052113"/>
            <a:ext cx="1568450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HERE YOU PASTE YOUR HEADER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43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plain text</a:t>
            </a:r>
            <a:endParaRPr lang="es-E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953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6352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1162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7561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52371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8770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73580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2635250" y="312972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YOU PASTE YOUR HEADER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4756150" y="312972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YOU PASTE YOUR HEADER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6877050" y="313818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YOU PASTE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6049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4 Boxes +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587141" y="1857675"/>
            <a:ext cx="1799924" cy="2916456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EE5859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4750052" y="1857675"/>
            <a:ext cx="1799924" cy="2916456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angle 28"/>
          <p:cNvSpPr/>
          <p:nvPr userDrawn="1"/>
        </p:nvSpPr>
        <p:spPr>
          <a:xfrm>
            <a:off x="2668596" y="1858074"/>
            <a:ext cx="1799924" cy="2916456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angle 29"/>
          <p:cNvSpPr/>
          <p:nvPr userDrawn="1"/>
        </p:nvSpPr>
        <p:spPr>
          <a:xfrm>
            <a:off x="6865180" y="1857675"/>
            <a:ext cx="1799924" cy="2916456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4874490" y="1856508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THE TITLE OF YOUR BOX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5875" y="4995195"/>
            <a:ext cx="8177069" cy="1026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text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714086" y="1856509"/>
            <a:ext cx="1568450" cy="2918691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THE TITLE OF YOUR BOX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2790534" y="1856509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THE TITLE OF YOUR BOX</a:t>
            </a:r>
            <a:endParaRPr lang="es-ES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988690" y="1856507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THE TITLE OF YOUR BOX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0008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+ 4 Text Boxe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664143" y="1873250"/>
            <a:ext cx="1799924" cy="3767154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angle 22"/>
          <p:cNvSpPr/>
          <p:nvPr userDrawn="1"/>
        </p:nvSpPr>
        <p:spPr>
          <a:xfrm>
            <a:off x="664143" y="1873250"/>
            <a:ext cx="1799924" cy="50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angle 30"/>
          <p:cNvSpPr/>
          <p:nvPr userDrawn="1"/>
        </p:nvSpPr>
        <p:spPr>
          <a:xfrm>
            <a:off x="2678224" y="1873250"/>
            <a:ext cx="1799924" cy="3767154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angle 31"/>
          <p:cNvSpPr/>
          <p:nvPr userDrawn="1"/>
        </p:nvSpPr>
        <p:spPr>
          <a:xfrm>
            <a:off x="2678224" y="1873250"/>
            <a:ext cx="1799924" cy="5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angle 32"/>
          <p:cNvSpPr/>
          <p:nvPr userDrawn="1"/>
        </p:nvSpPr>
        <p:spPr>
          <a:xfrm>
            <a:off x="4692305" y="1873250"/>
            <a:ext cx="1799924" cy="3767154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angle 33"/>
          <p:cNvSpPr/>
          <p:nvPr userDrawn="1"/>
        </p:nvSpPr>
        <p:spPr>
          <a:xfrm>
            <a:off x="4692305" y="1873250"/>
            <a:ext cx="1799924" cy="50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angle 34"/>
          <p:cNvSpPr/>
          <p:nvPr userDrawn="1"/>
        </p:nvSpPr>
        <p:spPr>
          <a:xfrm>
            <a:off x="6706386" y="1873250"/>
            <a:ext cx="1799924" cy="376715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Rectangle 35"/>
          <p:cNvSpPr/>
          <p:nvPr userDrawn="1"/>
        </p:nvSpPr>
        <p:spPr>
          <a:xfrm>
            <a:off x="6706386" y="1873250"/>
            <a:ext cx="1799924" cy="50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752123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your plain text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662554" y="1863085"/>
            <a:ext cx="1793928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THE BOX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752124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the header title</a:t>
            </a:r>
            <a:endParaRPr lang="es-E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2766215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your plain text</a:t>
            </a:r>
            <a:endParaRPr lang="es-ES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27" hasCustomPrompt="1"/>
          </p:nvPr>
        </p:nvSpPr>
        <p:spPr>
          <a:xfrm>
            <a:off x="2676646" y="1863085"/>
            <a:ext cx="1793928" cy="517238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THE BOX</a:t>
            </a:r>
            <a:endParaRPr lang="es-ES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2766216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the header title</a:t>
            </a:r>
            <a:endParaRPr lang="es-E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4780307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your plain text</a:t>
            </a:r>
            <a:endParaRPr lang="es-ES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30" hasCustomPrompt="1"/>
          </p:nvPr>
        </p:nvSpPr>
        <p:spPr>
          <a:xfrm>
            <a:off x="4690738" y="1863085"/>
            <a:ext cx="1793928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THE BOX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31" hasCustomPrompt="1"/>
          </p:nvPr>
        </p:nvSpPr>
        <p:spPr>
          <a:xfrm>
            <a:off x="4780308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the header title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794399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your plain text</a:t>
            </a:r>
            <a:endParaRPr lang="es-E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33" hasCustomPrompt="1"/>
          </p:nvPr>
        </p:nvSpPr>
        <p:spPr>
          <a:xfrm>
            <a:off x="6704830" y="1863085"/>
            <a:ext cx="1793928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THE BOX</a:t>
            </a:r>
            <a:endParaRPr lang="es-ES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34" hasCustomPrompt="1"/>
          </p:nvPr>
        </p:nvSpPr>
        <p:spPr>
          <a:xfrm>
            <a:off x="6794400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the header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4989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+2 Text Boxe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556329" y="1875182"/>
            <a:ext cx="3776870" cy="3949148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Rectangle 37"/>
          <p:cNvSpPr/>
          <p:nvPr/>
        </p:nvSpPr>
        <p:spPr>
          <a:xfrm>
            <a:off x="556329" y="1709530"/>
            <a:ext cx="3776870" cy="165652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0" name="Rectangle 39"/>
          <p:cNvSpPr/>
          <p:nvPr/>
        </p:nvSpPr>
        <p:spPr>
          <a:xfrm>
            <a:off x="4810277" y="1875182"/>
            <a:ext cx="3776870" cy="3949148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Rectangle 40"/>
          <p:cNvSpPr/>
          <p:nvPr/>
        </p:nvSpPr>
        <p:spPr>
          <a:xfrm>
            <a:off x="4810277" y="1709530"/>
            <a:ext cx="3776870" cy="165652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5" name="Text Placeholder 1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752123" y="2668746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your plain text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752123" y="1919282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YOUR TITLE</a:t>
            </a:r>
            <a:endParaRPr lang="es-ES" dirty="0"/>
          </a:p>
        </p:txBody>
      </p:sp>
      <p:sp>
        <p:nvSpPr>
          <p:cNvPr id="26" name="Text Placeholder 1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59380" y="2315785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your header</a:t>
            </a:r>
            <a:endParaRPr lang="es-ES" dirty="0"/>
          </a:p>
        </p:txBody>
      </p:sp>
      <p:sp>
        <p:nvSpPr>
          <p:cNvPr id="27" name="Text Placeholder 1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5004808" y="2676003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your plain text</a:t>
            </a:r>
            <a:endParaRPr lang="es-ES" dirty="0"/>
          </a:p>
        </p:txBody>
      </p:sp>
      <p:sp>
        <p:nvSpPr>
          <p:cNvPr id="28" name="Text Placeholder 1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5004808" y="1926539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YOUR TITLE</a:t>
            </a:r>
            <a:endParaRPr lang="es-ES" dirty="0"/>
          </a:p>
        </p:txBody>
      </p:sp>
      <p:sp>
        <p:nvSpPr>
          <p:cNvPr id="29" name="Text Placeholder 1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012065" y="2323042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2654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Chart &amp;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TITLE OF THE GRAPHIC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your plain text</a:t>
            </a:r>
            <a:endParaRPr lang="es-ES" dirty="0"/>
          </a:p>
        </p:txBody>
      </p:sp>
      <p:graphicFrame>
        <p:nvGraphicFramePr>
          <p:cNvPr id="3" name="Diagram 2"/>
          <p:cNvGraphicFramePr/>
          <p:nvPr userDrawn="1">
            <p:extLst>
              <p:ext uri="{D42A27DB-BD31-4B8C-83A1-F6EECF244321}">
                <p14:modId xmlns:p14="http://schemas.microsoft.com/office/powerpoint/2010/main" val="151553760"/>
              </p:ext>
            </p:extLst>
          </p:nvPr>
        </p:nvGraphicFramePr>
        <p:xfrm>
          <a:off x="275771" y="1716315"/>
          <a:ext cx="4775200" cy="4016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6609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Chartop2 &amp;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TITLE OF THE CHART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your plain text</a:t>
            </a:r>
            <a:endParaRPr lang="es-E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5" hasCustomPrompt="1"/>
          </p:nvPr>
        </p:nvSpPr>
        <p:spPr>
          <a:xfrm>
            <a:off x="386176" y="1794971"/>
            <a:ext cx="4563195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 smtClean="0"/>
              <a:t>Click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icon</a:t>
            </a:r>
            <a:r>
              <a:rPr lang="es-ES" dirty="0" smtClean="0"/>
              <a:t> </a:t>
            </a:r>
            <a:r>
              <a:rPr lang="es-ES" dirty="0" err="1" smtClean="0"/>
              <a:t>below</a:t>
            </a:r>
            <a:r>
              <a:rPr lang="es-ES" dirty="0" smtClean="0"/>
              <a:t> to </a:t>
            </a:r>
            <a:r>
              <a:rPr lang="es-ES" dirty="0" err="1" smtClean="0"/>
              <a:t>insert</a:t>
            </a:r>
            <a:r>
              <a:rPr lang="es-ES" dirty="0" smtClean="0"/>
              <a:t> </a:t>
            </a:r>
            <a:r>
              <a:rPr lang="es-ES" dirty="0" err="1" smtClean="0"/>
              <a:t>your</a:t>
            </a:r>
            <a:r>
              <a:rPr lang="es-ES" dirty="0" smtClean="0"/>
              <a:t> chart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4215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Section Intro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143678" y="2492943"/>
            <a:ext cx="1539249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rgbClr val="EE58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00</a:t>
            </a:r>
            <a:endParaRPr lang="es-E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9824" y="2168601"/>
            <a:ext cx="230034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HERE GOES THE TITLE OF YOUR SECTION</a:t>
            </a:r>
            <a:endParaRPr lang="es-E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12877" y="1894901"/>
            <a:ext cx="0" cy="2423711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789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Smartgraphic &amp;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1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TITLE OF YOUR SMARTART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your plain text</a:t>
            </a:r>
            <a:endParaRPr lang="es-ES" dirty="0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5" hasCustomPrompt="1"/>
          </p:nvPr>
        </p:nvSpPr>
        <p:spPr>
          <a:xfrm>
            <a:off x="386175" y="1794971"/>
            <a:ext cx="4736687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 smtClean="0"/>
              <a:t>Click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icon</a:t>
            </a:r>
            <a:r>
              <a:rPr lang="es-ES" dirty="0" smtClean="0"/>
              <a:t> </a:t>
            </a:r>
            <a:r>
              <a:rPr lang="es-ES" dirty="0" err="1" smtClean="0"/>
              <a:t>below</a:t>
            </a:r>
            <a:r>
              <a:rPr lang="es-ES" dirty="0" smtClean="0"/>
              <a:t> to </a:t>
            </a:r>
            <a:r>
              <a:rPr lang="es-ES" dirty="0" err="1" smtClean="0"/>
              <a:t>insert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SmartArt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9951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1 Section Intro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143678" y="2492943"/>
            <a:ext cx="1539249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rgbClr val="EE58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00</a:t>
            </a:r>
            <a:endParaRPr lang="es-E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9824" y="2168601"/>
            <a:ext cx="230034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HERE GOES THE TITLE OF YOUR SECTION</a:t>
            </a:r>
            <a:endParaRPr lang="es-E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12877" y="1894901"/>
            <a:ext cx="0" cy="2423711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848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ig Banner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471959"/>
            <a:ext cx="8087840" cy="47250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141" y="858297"/>
            <a:ext cx="8087840" cy="6925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 baseline="0">
                <a:solidFill>
                  <a:srgbClr val="D2CBB8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your plain text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80963" y="1774825"/>
            <a:ext cx="8974137" cy="4410075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 smtClean="0"/>
              <a:t>Click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icon</a:t>
            </a:r>
            <a:r>
              <a:rPr lang="es-ES" dirty="0" smtClean="0"/>
              <a:t> </a:t>
            </a:r>
            <a:r>
              <a:rPr lang="es-ES" dirty="0" err="1" smtClean="0"/>
              <a:t>below</a:t>
            </a:r>
            <a:r>
              <a:rPr lang="es-ES" dirty="0" smtClean="0"/>
              <a:t> to </a:t>
            </a:r>
            <a:r>
              <a:rPr lang="es-ES" dirty="0" err="1" smtClean="0"/>
              <a:t>insert</a:t>
            </a:r>
            <a:r>
              <a:rPr lang="es-ES" dirty="0" smtClean="0"/>
              <a:t> </a:t>
            </a:r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6326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ig Banner, Texts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471959"/>
            <a:ext cx="8087840" cy="47250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2900" b="1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141" y="858297"/>
            <a:ext cx="8087840" cy="6925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D2CBB8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your plain text</a:t>
            </a:r>
            <a:endParaRPr lang="es-E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3240370"/>
            <a:ext cx="1568450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HERE YOU PASTE YOUR HEADER</a:t>
            </a:r>
            <a:endParaRPr lang="es-ES" dirty="0"/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3734551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plain text</a:t>
            </a:r>
            <a:endParaRPr lang="es-ES" dirty="0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95363" y="248789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635250" y="3734551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plain text</a:t>
            </a:r>
            <a:endParaRPr lang="es-ES" dirty="0"/>
          </a:p>
        </p:txBody>
      </p:sp>
      <p:sp>
        <p:nvSpPr>
          <p:cNvPr id="3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116263" y="248789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756150" y="3734551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plain text</a:t>
            </a:r>
            <a:endParaRPr lang="es-ES" dirty="0"/>
          </a:p>
        </p:txBody>
      </p:sp>
      <p:sp>
        <p:nvSpPr>
          <p:cNvPr id="37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237163" y="248789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6877050" y="3734551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plain text</a:t>
            </a:r>
            <a:endParaRPr lang="es-ES" dirty="0"/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7358063" y="248789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40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2635250" y="3317977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YOU PASTE YOUR HEADER</a:t>
            </a:r>
            <a:endParaRPr lang="es-ES" dirty="0"/>
          </a:p>
        </p:txBody>
      </p:sp>
      <p:sp>
        <p:nvSpPr>
          <p:cNvPr id="41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4756150" y="3317977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YOU PASTE YOUR HEADER</a:t>
            </a:r>
            <a:endParaRPr lang="es-ES" dirty="0"/>
          </a:p>
        </p:txBody>
      </p:sp>
      <p:sp>
        <p:nvSpPr>
          <p:cNvPr id="42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6877050" y="3326437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YOU PASTE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5108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1593256" y="0"/>
            <a:ext cx="0" cy="4081549"/>
          </a:xfrm>
          <a:prstGeom prst="line">
            <a:avLst/>
          </a:prstGeom>
          <a:ln w="22225">
            <a:solidFill>
              <a:srgbClr val="58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743635" y="412376"/>
            <a:ext cx="4714315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700"/>
              </a:lnSpc>
              <a:defRPr sz="60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43636" y="2952281"/>
            <a:ext cx="4164106" cy="525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Here is an example of how your explanatory text could be placed</a:t>
            </a:r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743075" y="3478213"/>
            <a:ext cx="2713038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Month Year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48512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Section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143678" y="2492943"/>
            <a:ext cx="1539249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rgbClr val="EE58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00</a:t>
            </a:r>
            <a:endParaRPr lang="es-E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9824" y="2168601"/>
            <a:ext cx="230034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HERE GOES THE TITLE OF YOUR SECTION</a:t>
            </a:r>
            <a:endParaRPr lang="es-E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12877" y="1894901"/>
            <a:ext cx="0" cy="2423711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1739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5472699" y="1779705"/>
            <a:ext cx="3323875" cy="171691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58585A"/>
                </a:solidFill>
                <a:latin typeface="Arial Narrow" panose="020B0606020202030204" pitchFamily="34" charset="0"/>
              </a:rPr>
              <a:t>THANK YOU FOR YOUR ATTENTION</a:t>
            </a:r>
            <a:endParaRPr lang="es-ES" b="1" dirty="0">
              <a:solidFill>
                <a:srgbClr val="58585A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535934" y="3525066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Name </a:t>
            </a:r>
            <a:r>
              <a:rPr lang="en-US" dirty="0" err="1" smtClean="0"/>
              <a:t>Lastname</a:t>
            </a:r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727079" y="3767409"/>
            <a:ext cx="3069499" cy="366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5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Mobile Telephone</a:t>
            </a:r>
          </a:p>
          <a:p>
            <a:pPr lvl="0"/>
            <a:r>
              <a:rPr lang="en-US" dirty="0" smtClean="0"/>
              <a:t>Desktop Telephone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27079" y="41341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name.lastname@impact-initiatives.org</a:t>
            </a:r>
            <a:endParaRPr lang="es-E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727078" y="43480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skype user name</a:t>
            </a:r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727077" y="45619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www.impact-initiatives.org</a:t>
            </a:r>
            <a:endParaRPr lang="es-E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727076" y="4790051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IMPACT Initiatives</a:t>
            </a:r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727075" y="5018129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IMPACT_init</a:t>
            </a:r>
            <a:endParaRPr lang="es-E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08" y="3817681"/>
            <a:ext cx="139097" cy="1390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15" y="4199661"/>
            <a:ext cx="142572" cy="980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4393774"/>
            <a:ext cx="130921" cy="1309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16" y="4605381"/>
            <a:ext cx="147872" cy="1478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79" y="4833939"/>
            <a:ext cx="138520" cy="1385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5085917"/>
            <a:ext cx="168361" cy="117852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>
            <a:off x="5167909" y="2270286"/>
            <a:ext cx="0" cy="3273866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8341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 userDrawn="1"/>
        </p:nvSpPr>
        <p:spPr>
          <a:xfrm>
            <a:off x="5015499" y="2512335"/>
            <a:ext cx="3850595" cy="32738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4400" b="1" dirty="0" smtClean="0">
                <a:solidFill>
                  <a:srgbClr val="58585A"/>
                </a:solidFill>
                <a:latin typeface="Arial Narrow" panose="020B0606020202030204" pitchFamily="34" charset="0"/>
              </a:rPr>
              <a:t>THANK YOU FOR </a:t>
            </a:r>
            <a:r>
              <a:rPr lang="en-US" sz="4400" b="1" smtClean="0">
                <a:solidFill>
                  <a:srgbClr val="58585A"/>
                </a:solidFill>
                <a:latin typeface="Arial Narrow" panose="020B0606020202030204" pitchFamily="34" charset="0"/>
              </a:rPr>
              <a:t>YOUR ATTENTION</a:t>
            </a:r>
            <a:endParaRPr lang="es-ES" sz="4400" b="1" dirty="0">
              <a:solidFill>
                <a:srgbClr val="58585A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710709" y="2512335"/>
            <a:ext cx="0" cy="3273866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9710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Left banner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2775" y="990982"/>
            <a:ext cx="416410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62775" y="1526859"/>
            <a:ext cx="4164106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614128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Left banner, Text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28187" y="462065"/>
            <a:ext cx="2998694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Here goes the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28187" y="9431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plain text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652963" y="8509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428187" y="223819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652963" y="214591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428187" y="356835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652963" y="347607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428187" y="49055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4652963" y="48133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5428187" y="1836013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the title</a:t>
            </a:r>
            <a:endParaRPr lang="es-E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5428094" y="316114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the title</a:t>
            </a:r>
            <a:endParaRPr lang="es-E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5428094" y="452018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the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1409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 userDrawn="1"/>
        </p:nvSpPr>
        <p:spPr>
          <a:xfrm>
            <a:off x="5472699" y="1779705"/>
            <a:ext cx="3323875" cy="171691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THANK YOU FOR YOUR ATTENTION</a:t>
            </a:r>
            <a:endParaRPr lang="es-ES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535934" y="3525066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Name </a:t>
            </a:r>
            <a:r>
              <a:rPr lang="en-US" dirty="0" err="1" smtClean="0"/>
              <a:t>Lastname</a:t>
            </a:r>
            <a:endParaRPr lang="es-E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727079" y="3767409"/>
            <a:ext cx="3069499" cy="366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Mobile Telephone</a:t>
            </a:r>
          </a:p>
          <a:p>
            <a:pPr lvl="0"/>
            <a:r>
              <a:rPr lang="en-US" dirty="0" smtClean="0"/>
              <a:t>Desktop Telephone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27079" y="41341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name.lastname@impact-initiatives.org</a:t>
            </a:r>
            <a:endParaRPr lang="es-E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727078" y="43480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skype user name</a:t>
            </a:r>
            <a:endParaRPr lang="es-ES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727077" y="45619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www.impact-initiatives.org</a:t>
            </a:r>
            <a:endParaRPr lang="es-E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727076" y="4790051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IMPACT Initiatives</a:t>
            </a:r>
            <a:endParaRPr lang="es-ES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727075" y="5018129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IMPACT_init</a:t>
            </a:r>
            <a:endParaRPr lang="es-ES" dirty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08" y="3817681"/>
            <a:ext cx="139097" cy="13909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15" y="4199661"/>
            <a:ext cx="142572" cy="9801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4393774"/>
            <a:ext cx="130921" cy="1309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16" y="4605381"/>
            <a:ext cx="147872" cy="147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79" y="4833939"/>
            <a:ext cx="138520" cy="13852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5085917"/>
            <a:ext cx="168361" cy="117852"/>
          </a:xfrm>
          <a:prstGeom prst="rect">
            <a:avLst/>
          </a:prstGeom>
        </p:spPr>
      </p:pic>
      <p:cxnSp>
        <p:nvCxnSpPr>
          <p:cNvPr id="37" name="Straight Connector 36"/>
          <p:cNvCxnSpPr/>
          <p:nvPr userDrawn="1"/>
        </p:nvCxnSpPr>
        <p:spPr>
          <a:xfrm>
            <a:off x="5167909" y="2270286"/>
            <a:ext cx="0" cy="3273866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6803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Left banner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THE TITLE OF YOU SECTION</a:t>
            </a:r>
            <a:endParaRPr lang="es-E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3667125" y="198438"/>
            <a:ext cx="5287963" cy="589121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GB" noProof="0" dirty="0" smtClean="0"/>
              <a:t>Click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icon</a:t>
            </a:r>
            <a:r>
              <a:rPr lang="es-ES" dirty="0" smtClean="0"/>
              <a:t> </a:t>
            </a:r>
            <a:r>
              <a:rPr lang="es-ES" dirty="0" err="1" smtClean="0"/>
              <a:t>below</a:t>
            </a:r>
            <a:r>
              <a:rPr lang="es-ES" dirty="0" smtClean="0"/>
              <a:t> to </a:t>
            </a:r>
            <a:r>
              <a:rPr lang="es-ES" dirty="0" err="1" smtClean="0"/>
              <a:t>insert</a:t>
            </a:r>
            <a:r>
              <a:rPr lang="es-ES" dirty="0" smtClean="0"/>
              <a:t> </a:t>
            </a:r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9474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6176" y="1443988"/>
            <a:ext cx="8087840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Here goes the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86176" y="1969919"/>
            <a:ext cx="8087840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72540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4138" y="1357313"/>
            <a:ext cx="8966200" cy="4826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 Narrow" panose="020B0606020202030204" pitchFamily="34" charset="0"/>
              </a:defRPr>
            </a:lvl1pPr>
          </a:lstStyle>
          <a:p>
            <a:r>
              <a:rPr lang="es-ES" dirty="0" err="1" smtClean="0"/>
              <a:t>Click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icon</a:t>
            </a:r>
            <a:r>
              <a:rPr lang="es-ES" dirty="0" smtClean="0"/>
              <a:t> </a:t>
            </a:r>
            <a:r>
              <a:rPr lang="es-ES" dirty="0" err="1" smtClean="0"/>
              <a:t>below</a:t>
            </a:r>
            <a:r>
              <a:rPr lang="es-ES" dirty="0" smtClean="0"/>
              <a:t> to </a:t>
            </a:r>
            <a:r>
              <a:rPr lang="es-ES" dirty="0" err="1" smtClean="0"/>
              <a:t>insert</a:t>
            </a:r>
            <a:r>
              <a:rPr lang="es-ES" dirty="0" smtClean="0"/>
              <a:t> </a:t>
            </a:r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062882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, Texts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3052113"/>
            <a:ext cx="1568450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HERE YOU PASTE YOUR HEADER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43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plain text</a:t>
            </a:r>
            <a:endParaRPr lang="es-E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953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6352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1162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7561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52371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8770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73580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2635250" y="312972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YOU PASTE YOUR HEADER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4756150" y="312972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YOU PASTE YOUR HEADER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6877050" y="313818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YOU PASTE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36894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 4 Boxes +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587141" y="1857675"/>
            <a:ext cx="1799924" cy="2916456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EE5859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4750052" y="1857675"/>
            <a:ext cx="1799924" cy="2916456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angle 28"/>
          <p:cNvSpPr/>
          <p:nvPr userDrawn="1"/>
        </p:nvSpPr>
        <p:spPr>
          <a:xfrm>
            <a:off x="2668596" y="1858074"/>
            <a:ext cx="1799924" cy="2916456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angle 29"/>
          <p:cNvSpPr/>
          <p:nvPr userDrawn="1"/>
        </p:nvSpPr>
        <p:spPr>
          <a:xfrm>
            <a:off x="6865180" y="1857675"/>
            <a:ext cx="1799924" cy="2916456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4874490" y="1856508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THE TITLE OF YOUR BOX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5875" y="4995195"/>
            <a:ext cx="8177069" cy="1026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text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714086" y="1856509"/>
            <a:ext cx="1568450" cy="2918691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THE TITLE OF YOUR BOX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2790534" y="1856509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THE TITLE OF YOUR BOX</a:t>
            </a:r>
            <a:endParaRPr lang="es-ES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988690" y="1856507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THE TITLE OF YOUR BOX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55524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 + 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664143" y="1873250"/>
            <a:ext cx="1799924" cy="3767154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angle 22"/>
          <p:cNvSpPr/>
          <p:nvPr userDrawn="1"/>
        </p:nvSpPr>
        <p:spPr>
          <a:xfrm>
            <a:off x="664143" y="1873250"/>
            <a:ext cx="1799924" cy="50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angle 30"/>
          <p:cNvSpPr/>
          <p:nvPr userDrawn="1"/>
        </p:nvSpPr>
        <p:spPr>
          <a:xfrm>
            <a:off x="2678224" y="1873250"/>
            <a:ext cx="1799924" cy="3767154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angle 31"/>
          <p:cNvSpPr/>
          <p:nvPr userDrawn="1"/>
        </p:nvSpPr>
        <p:spPr>
          <a:xfrm>
            <a:off x="2678224" y="1873250"/>
            <a:ext cx="1799924" cy="5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angle 32"/>
          <p:cNvSpPr/>
          <p:nvPr userDrawn="1"/>
        </p:nvSpPr>
        <p:spPr>
          <a:xfrm>
            <a:off x="4692305" y="1873250"/>
            <a:ext cx="1799924" cy="3767154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angle 33"/>
          <p:cNvSpPr/>
          <p:nvPr userDrawn="1"/>
        </p:nvSpPr>
        <p:spPr>
          <a:xfrm>
            <a:off x="4692305" y="1873250"/>
            <a:ext cx="1799924" cy="50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angle 34"/>
          <p:cNvSpPr/>
          <p:nvPr userDrawn="1"/>
        </p:nvSpPr>
        <p:spPr>
          <a:xfrm>
            <a:off x="6706386" y="1873250"/>
            <a:ext cx="1799924" cy="376715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Rectangle 35"/>
          <p:cNvSpPr/>
          <p:nvPr userDrawn="1"/>
        </p:nvSpPr>
        <p:spPr>
          <a:xfrm>
            <a:off x="6706386" y="1873250"/>
            <a:ext cx="1799924" cy="50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752123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your plain text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662554" y="1863085"/>
            <a:ext cx="1793928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THE BOX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752124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the header title</a:t>
            </a:r>
            <a:endParaRPr lang="es-E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2766215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your plain text</a:t>
            </a:r>
            <a:endParaRPr lang="es-ES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27" hasCustomPrompt="1"/>
          </p:nvPr>
        </p:nvSpPr>
        <p:spPr>
          <a:xfrm>
            <a:off x="2676646" y="1863085"/>
            <a:ext cx="1793928" cy="517238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THE BOX</a:t>
            </a:r>
            <a:endParaRPr lang="es-ES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2766216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the header title</a:t>
            </a:r>
            <a:endParaRPr lang="es-E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4780307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your plain text</a:t>
            </a:r>
            <a:endParaRPr lang="es-ES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30" hasCustomPrompt="1"/>
          </p:nvPr>
        </p:nvSpPr>
        <p:spPr>
          <a:xfrm>
            <a:off x="4690738" y="1863085"/>
            <a:ext cx="1793928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THE BOX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31" hasCustomPrompt="1"/>
          </p:nvPr>
        </p:nvSpPr>
        <p:spPr>
          <a:xfrm>
            <a:off x="4780308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the header title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794399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your plain text</a:t>
            </a:r>
            <a:endParaRPr lang="es-E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33" hasCustomPrompt="1"/>
          </p:nvPr>
        </p:nvSpPr>
        <p:spPr>
          <a:xfrm>
            <a:off x="6704830" y="1863085"/>
            <a:ext cx="1793928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THE BOX</a:t>
            </a:r>
            <a:endParaRPr lang="es-ES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34" hasCustomPrompt="1"/>
          </p:nvPr>
        </p:nvSpPr>
        <p:spPr>
          <a:xfrm>
            <a:off x="6794400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the header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0411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 +2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556329" y="1875182"/>
            <a:ext cx="3776870" cy="3949148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Rectangle 37"/>
          <p:cNvSpPr/>
          <p:nvPr/>
        </p:nvSpPr>
        <p:spPr>
          <a:xfrm>
            <a:off x="556329" y="1709530"/>
            <a:ext cx="3776870" cy="165652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0" name="Rectangle 39"/>
          <p:cNvSpPr/>
          <p:nvPr/>
        </p:nvSpPr>
        <p:spPr>
          <a:xfrm>
            <a:off x="4810277" y="1875182"/>
            <a:ext cx="3776870" cy="3949148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Rectangle 40"/>
          <p:cNvSpPr/>
          <p:nvPr/>
        </p:nvSpPr>
        <p:spPr>
          <a:xfrm>
            <a:off x="4810277" y="1709530"/>
            <a:ext cx="3776870" cy="165652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5" name="Text Placeholder 1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752123" y="2668746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your plain text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752123" y="1919282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YOUR TITLE</a:t>
            </a:r>
            <a:endParaRPr lang="es-ES" dirty="0"/>
          </a:p>
        </p:txBody>
      </p:sp>
      <p:sp>
        <p:nvSpPr>
          <p:cNvPr id="26" name="Text Placeholder 1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59380" y="2315785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your header</a:t>
            </a:r>
            <a:endParaRPr lang="es-ES" dirty="0"/>
          </a:p>
        </p:txBody>
      </p:sp>
      <p:sp>
        <p:nvSpPr>
          <p:cNvPr id="27" name="Text Placeholder 1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5004808" y="2676003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your plain text</a:t>
            </a:r>
            <a:endParaRPr lang="es-ES" dirty="0"/>
          </a:p>
        </p:txBody>
      </p:sp>
      <p:sp>
        <p:nvSpPr>
          <p:cNvPr id="28" name="Text Placeholder 1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5004808" y="1926539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YOUR TITLE</a:t>
            </a:r>
            <a:endParaRPr lang="es-ES" dirty="0"/>
          </a:p>
        </p:txBody>
      </p:sp>
      <p:sp>
        <p:nvSpPr>
          <p:cNvPr id="29" name="Text Placeholder 1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012065" y="2323042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82783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, Chart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TITLE OF THE GRAPHIC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your plain text</a:t>
            </a:r>
            <a:endParaRPr lang="es-ES" dirty="0"/>
          </a:p>
        </p:txBody>
      </p:sp>
      <p:graphicFrame>
        <p:nvGraphicFramePr>
          <p:cNvPr id="3" name="Diagram 2"/>
          <p:cNvGraphicFramePr/>
          <p:nvPr userDrawn="1">
            <p:extLst>
              <p:ext uri="{D42A27DB-BD31-4B8C-83A1-F6EECF244321}">
                <p14:modId xmlns:p14="http://schemas.microsoft.com/office/powerpoint/2010/main" val="3155327852"/>
              </p:ext>
            </p:extLst>
          </p:nvPr>
        </p:nvGraphicFramePr>
        <p:xfrm>
          <a:off x="275771" y="1716315"/>
          <a:ext cx="4775200" cy="4016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67415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, Chartop2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TITLE OF THE CHART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your plain text</a:t>
            </a:r>
            <a:endParaRPr lang="es-E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5" hasCustomPrompt="1"/>
          </p:nvPr>
        </p:nvSpPr>
        <p:spPr>
          <a:xfrm>
            <a:off x="386176" y="1794971"/>
            <a:ext cx="4563195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 smtClean="0"/>
              <a:t>Click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icon</a:t>
            </a:r>
            <a:r>
              <a:rPr lang="es-ES" dirty="0" smtClean="0"/>
              <a:t> </a:t>
            </a:r>
            <a:r>
              <a:rPr lang="es-ES" dirty="0" err="1" smtClean="0"/>
              <a:t>below</a:t>
            </a:r>
            <a:r>
              <a:rPr lang="es-ES" dirty="0" smtClean="0"/>
              <a:t> to </a:t>
            </a:r>
            <a:r>
              <a:rPr lang="es-ES" dirty="0" err="1" smtClean="0"/>
              <a:t>insert</a:t>
            </a:r>
            <a:r>
              <a:rPr lang="es-ES" dirty="0" smtClean="0"/>
              <a:t> </a:t>
            </a:r>
            <a:r>
              <a:rPr lang="es-ES" dirty="0" err="1" smtClean="0"/>
              <a:t>your</a:t>
            </a:r>
            <a:r>
              <a:rPr lang="es-ES" dirty="0" smtClean="0"/>
              <a:t> chart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65439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, Smartgraphic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1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TITLE OF YOUR SMARTART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your plain text</a:t>
            </a:r>
            <a:endParaRPr lang="es-ES" dirty="0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5" hasCustomPrompt="1"/>
          </p:nvPr>
        </p:nvSpPr>
        <p:spPr>
          <a:xfrm>
            <a:off x="386175" y="1794971"/>
            <a:ext cx="4736687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 smtClean="0"/>
              <a:t>Click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icon</a:t>
            </a:r>
            <a:r>
              <a:rPr lang="es-ES" dirty="0" smtClean="0"/>
              <a:t> </a:t>
            </a:r>
            <a:r>
              <a:rPr lang="es-ES" dirty="0" err="1" smtClean="0"/>
              <a:t>below</a:t>
            </a:r>
            <a:r>
              <a:rPr lang="es-ES" dirty="0" smtClean="0"/>
              <a:t> to </a:t>
            </a:r>
            <a:r>
              <a:rPr lang="es-ES" dirty="0" err="1" smtClean="0"/>
              <a:t>insert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SmartArt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3407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1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 userDrawn="1"/>
        </p:nvSpPr>
        <p:spPr>
          <a:xfrm>
            <a:off x="5015499" y="2512335"/>
            <a:ext cx="3850595" cy="32738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44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THANK YOU FOR </a:t>
            </a:r>
            <a:r>
              <a:rPr lang="en-US" sz="4400" b="1" smtClean="0">
                <a:solidFill>
                  <a:srgbClr val="EE5859"/>
                </a:solidFill>
                <a:latin typeface="Arial Narrow" panose="020B0606020202030204" pitchFamily="34" charset="0"/>
              </a:rPr>
              <a:t>YOUR ATTENTION</a:t>
            </a:r>
            <a:endParaRPr lang="es-ES" sz="44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710709" y="2512335"/>
            <a:ext cx="0" cy="3273866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9397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Left banner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1889" y="-15484"/>
            <a:ext cx="2941487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4400" b="1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889" y="2593539"/>
            <a:ext cx="29414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Here goes your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1889" y="3119470"/>
            <a:ext cx="2941487" cy="2893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plain text</a:t>
            </a:r>
            <a:endParaRPr lang="es-E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195763" y="150813"/>
            <a:ext cx="4784725" cy="59737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 smtClean="0"/>
              <a:t>Click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icon</a:t>
            </a:r>
            <a:r>
              <a:rPr lang="es-ES" dirty="0" smtClean="0"/>
              <a:t> </a:t>
            </a:r>
            <a:r>
              <a:rPr lang="es-ES" dirty="0" err="1" smtClean="0"/>
              <a:t>below</a:t>
            </a:r>
            <a:r>
              <a:rPr lang="es-ES" dirty="0" smtClean="0"/>
              <a:t> to </a:t>
            </a:r>
            <a:r>
              <a:rPr lang="es-ES" dirty="0" err="1" smtClean="0"/>
              <a:t>insert</a:t>
            </a:r>
            <a:r>
              <a:rPr lang="es-ES" dirty="0" smtClean="0"/>
              <a:t> </a:t>
            </a:r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17085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Left banner, Text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1889" y="-15484"/>
            <a:ext cx="2941487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44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889" y="2593539"/>
            <a:ext cx="29414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Here goes your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1889" y="3119470"/>
            <a:ext cx="2941487" cy="2893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plain text</a:t>
            </a:r>
            <a:endParaRPr lang="es-E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28187" y="9431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the plain text</a:t>
            </a:r>
            <a:endParaRPr lang="es-ES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52963" y="8509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428187" y="223819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the plain text</a:t>
            </a:r>
            <a:endParaRPr lang="es-ES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652963" y="214591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428187" y="356835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the plain text</a:t>
            </a:r>
            <a:endParaRPr lang="es-ES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4652963" y="347607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5428187" y="49055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the plain text</a:t>
            </a:r>
            <a:endParaRPr lang="es-ES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652963" y="48133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5428187" y="1836013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the title</a:t>
            </a:r>
            <a:endParaRPr lang="es-ES" dirty="0"/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5428094" y="316114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the title</a:t>
            </a:r>
            <a:endParaRPr lang="es-ES" dirty="0"/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5428094" y="452018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the title</a:t>
            </a:r>
            <a:endParaRPr lang="es-ES" dirty="0"/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5428093" y="541441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the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925019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 3 Cover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38536" y="0"/>
            <a:ext cx="5288096" cy="4616067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43635" y="53790"/>
            <a:ext cx="4164107" cy="2913529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700"/>
              </a:lnSpc>
              <a:defRPr sz="6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43636" y="2952281"/>
            <a:ext cx="4164106" cy="525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Here is an example of how your explanatory text could be placed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743075" y="3478213"/>
            <a:ext cx="2713038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Month Year</a:t>
            </a:r>
            <a:endParaRPr lang="es-E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593256" y="0"/>
            <a:ext cx="0" cy="4081549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8070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3 Cover O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43571" y="0"/>
            <a:ext cx="5288096" cy="4616067"/>
          </a:xfrm>
          <a:prstGeom prst="rect">
            <a:avLst/>
          </a:prstGeom>
          <a:solidFill>
            <a:srgbClr val="D2CBB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D2CBB8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85526" y="0"/>
            <a:ext cx="0" cy="4081549"/>
          </a:xfrm>
          <a:prstGeom prst="line">
            <a:avLst/>
          </a:prstGeom>
          <a:ln w="22225">
            <a:solidFill>
              <a:srgbClr val="58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43635" y="53790"/>
            <a:ext cx="4164107" cy="2913529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700"/>
              </a:lnSpc>
              <a:defRPr sz="60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43636" y="2952281"/>
            <a:ext cx="4164106" cy="525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Here is an example of how your explanatory text could be placed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743075" y="3478213"/>
            <a:ext cx="2713038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Month Year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23025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3 Section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722922"/>
            <a:ext cx="9144000" cy="2762451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143678" y="2492943"/>
            <a:ext cx="1539249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rgbClr val="EE58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00</a:t>
            </a:r>
            <a:endParaRPr lang="es-E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012877" y="1894901"/>
            <a:ext cx="0" cy="2423711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9824" y="2168601"/>
            <a:ext cx="230034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HERE GOES THE TITLE OF TOUR SECTION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66618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3 Section Op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722922"/>
            <a:ext cx="9144000" cy="2762451"/>
          </a:xfrm>
          <a:prstGeom prst="rect">
            <a:avLst/>
          </a:prstGeom>
          <a:solidFill>
            <a:srgbClr val="D2CBB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143678" y="2492943"/>
            <a:ext cx="1539249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rgbClr val="EE58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00</a:t>
            </a:r>
            <a:endParaRPr lang="es-E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012877" y="1894901"/>
            <a:ext cx="0" cy="2423711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9824" y="2168601"/>
            <a:ext cx="230034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HERE GOES THE TITLE OF TOUR SECTION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43511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 3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5167909" y="2270286"/>
            <a:ext cx="3976091" cy="3273866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472699" y="1779705"/>
            <a:ext cx="3323875" cy="171691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THANK YOU FOR YOUR ATTENTION</a:t>
            </a:r>
            <a:endParaRPr lang="es-E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535934" y="3525066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Name </a:t>
            </a:r>
            <a:r>
              <a:rPr lang="en-US" dirty="0" err="1" smtClean="0"/>
              <a:t>Lastname</a:t>
            </a:r>
            <a:endParaRPr lang="es-E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727079" y="3767409"/>
            <a:ext cx="3069499" cy="366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Mobile Telephone</a:t>
            </a:r>
          </a:p>
          <a:p>
            <a:pPr lvl="0"/>
            <a:r>
              <a:rPr lang="en-US" dirty="0" smtClean="0"/>
              <a:t>Desktop Telephone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27079" y="41341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name.lastname@</a:t>
            </a:r>
            <a:r>
              <a:rPr lang="es-ES" smtClean="0"/>
              <a:t>reach-initiative.org</a:t>
            </a:r>
            <a:endParaRPr lang="es-ES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727078" y="43480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skype user name</a:t>
            </a:r>
            <a:endParaRPr lang="es-E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727077" y="45619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s-ES" smtClean="0"/>
              <a:t>www.reach-initiative.org</a:t>
            </a:r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727076" y="4790051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IMPACT Initiatives</a:t>
            </a:r>
            <a:endParaRPr lang="es-E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727075" y="5018129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@REACH_info</a:t>
            </a:r>
            <a:endParaRPr lang="es-E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08" y="3817681"/>
            <a:ext cx="139097" cy="1390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15" y="4199661"/>
            <a:ext cx="142572" cy="980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4393774"/>
            <a:ext cx="130921" cy="1309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16" y="4605381"/>
            <a:ext cx="147872" cy="1478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79" y="4833939"/>
            <a:ext cx="138520" cy="1385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5085917"/>
            <a:ext cx="168361" cy="117852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5167909" y="2270286"/>
            <a:ext cx="0" cy="3273866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0460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 3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5167909" y="2270286"/>
            <a:ext cx="3976091" cy="3273866"/>
          </a:xfrm>
          <a:prstGeom prst="rect">
            <a:avLst/>
          </a:prstGeom>
          <a:solidFill>
            <a:srgbClr val="D2CBB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472699" y="1779705"/>
            <a:ext cx="3323875" cy="171691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58585A"/>
                </a:solidFill>
                <a:latin typeface="Arial Narrow" panose="020B0606020202030204" pitchFamily="34" charset="0"/>
              </a:rPr>
              <a:t>THANK YOU FOR YOUR ATTENTION</a:t>
            </a:r>
            <a:endParaRPr lang="es-ES" b="1" dirty="0">
              <a:solidFill>
                <a:srgbClr val="58585A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535934" y="3525066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Name </a:t>
            </a:r>
            <a:r>
              <a:rPr lang="en-US" dirty="0" err="1" smtClean="0"/>
              <a:t>Lastname</a:t>
            </a:r>
            <a:endParaRPr lang="es-E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727079" y="3767409"/>
            <a:ext cx="3069499" cy="366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5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Mobile Telephone</a:t>
            </a:r>
          </a:p>
          <a:p>
            <a:pPr lvl="0"/>
            <a:r>
              <a:rPr lang="en-US" dirty="0" smtClean="0"/>
              <a:t>Desktop Telephone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27079" y="41341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name.lastname@</a:t>
            </a:r>
            <a:r>
              <a:rPr lang="es-ES" smtClean="0"/>
              <a:t>reach-initiative.org</a:t>
            </a:r>
            <a:endParaRPr lang="es-ES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727078" y="43480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skype user name</a:t>
            </a:r>
            <a:endParaRPr lang="es-E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727077" y="45619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ES" smtClean="0"/>
              <a:t>www.reach-initiative.org</a:t>
            </a:r>
            <a:endParaRPr lang="es-ES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727076" y="4790051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IMPACT Initiatives</a:t>
            </a:r>
            <a:endParaRPr lang="es-E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727075" y="5018129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@IREACH_info</a:t>
            </a:r>
            <a:endParaRPr lang="es-E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08" y="3817681"/>
            <a:ext cx="139097" cy="1390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15" y="4199661"/>
            <a:ext cx="142572" cy="980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4393774"/>
            <a:ext cx="130921" cy="1309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16" y="4605381"/>
            <a:ext cx="147872" cy="1478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79" y="4833939"/>
            <a:ext cx="138520" cy="1385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5085917"/>
            <a:ext cx="168361" cy="117852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5167909" y="2270286"/>
            <a:ext cx="0" cy="3273866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0302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 3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5167909" y="2270286"/>
            <a:ext cx="3976091" cy="3273866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5167909" y="2270286"/>
            <a:ext cx="0" cy="3273866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 userDrawn="1"/>
        </p:nvSpPr>
        <p:spPr>
          <a:xfrm>
            <a:off x="5472704" y="2270290"/>
            <a:ext cx="3850595" cy="32738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4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THANK YOU FOR </a:t>
            </a:r>
            <a:r>
              <a:rPr lang="en-US" sz="4400" b="1" smtClean="0">
                <a:solidFill>
                  <a:schemeClr val="bg1"/>
                </a:solidFill>
                <a:latin typeface="Arial Narrow" panose="020B0606020202030204" pitchFamily="34" charset="0"/>
              </a:rPr>
              <a:t>YOUR ATTENTION</a:t>
            </a:r>
            <a:endParaRPr lang="es-ES" sz="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5735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p 3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5167909" y="2270286"/>
            <a:ext cx="3976091" cy="3273866"/>
          </a:xfrm>
          <a:prstGeom prst="rect">
            <a:avLst/>
          </a:prstGeom>
          <a:solidFill>
            <a:srgbClr val="D2CBB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5167909" y="2270286"/>
            <a:ext cx="0" cy="3273866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 userDrawn="1"/>
        </p:nvSpPr>
        <p:spPr>
          <a:xfrm>
            <a:off x="5472704" y="2270290"/>
            <a:ext cx="3850595" cy="32738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4400" b="1" dirty="0" smtClean="0">
                <a:solidFill>
                  <a:srgbClr val="58585A"/>
                </a:solidFill>
                <a:latin typeface="Arial Narrow" panose="020B0606020202030204" pitchFamily="34" charset="0"/>
              </a:rPr>
              <a:t>THANK YOU FOR </a:t>
            </a:r>
            <a:r>
              <a:rPr lang="en-US" sz="4400" b="1" smtClean="0">
                <a:solidFill>
                  <a:srgbClr val="58585A"/>
                </a:solidFill>
                <a:latin typeface="Arial Narrow" panose="020B0606020202030204" pitchFamily="34" charset="0"/>
              </a:rPr>
              <a:t>YOUR ATTENTION</a:t>
            </a:r>
            <a:endParaRPr lang="es-ES" sz="4400" b="1" dirty="0">
              <a:solidFill>
                <a:srgbClr val="58585A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375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1 Left banner &amp; Text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2775" y="990982"/>
            <a:ext cx="416410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62775" y="1526859"/>
            <a:ext cx="4164106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0201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Left banner &amp; Text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2775" y="990982"/>
            <a:ext cx="416410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62775" y="1526859"/>
            <a:ext cx="4164106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0977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Left banner, Text &amp; Icon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28187" y="462065"/>
            <a:ext cx="2998694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Here goes the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28187" y="9431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plain text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652963" y="8509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428187" y="223819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652963" y="214591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428187" y="356835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652963" y="347607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428187" y="49055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4652963" y="48133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5428187" y="1836013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the title</a:t>
            </a:r>
            <a:endParaRPr lang="es-E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5428094" y="316114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the title</a:t>
            </a:r>
            <a:endParaRPr lang="es-E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5428094" y="452018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the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3086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Left banner &amp; Image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THE TITLE OF YOU SECTION</a:t>
            </a:r>
            <a:endParaRPr lang="es-E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3667125" y="198438"/>
            <a:ext cx="5287963" cy="589121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GB" noProof="0" dirty="0" smtClean="0"/>
              <a:t>Click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icon</a:t>
            </a:r>
            <a:r>
              <a:rPr lang="es-ES" dirty="0" smtClean="0"/>
              <a:t> </a:t>
            </a:r>
            <a:r>
              <a:rPr lang="es-ES" dirty="0" err="1" smtClean="0"/>
              <a:t>below</a:t>
            </a:r>
            <a:r>
              <a:rPr lang="es-ES" dirty="0" smtClean="0"/>
              <a:t> to </a:t>
            </a:r>
            <a:r>
              <a:rPr lang="es-ES" dirty="0" err="1" smtClean="0"/>
              <a:t>insert</a:t>
            </a:r>
            <a:r>
              <a:rPr lang="es-ES" dirty="0" smtClean="0"/>
              <a:t> </a:t>
            </a:r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903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1 Section Intro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143678" y="2492943"/>
            <a:ext cx="1539249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rgbClr val="EE58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00</a:t>
            </a:r>
            <a:endParaRPr lang="es-E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9824" y="2168601"/>
            <a:ext cx="230034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HERE GOES THE TITLE OF YOUR SECTION</a:t>
            </a:r>
            <a:endParaRPr lang="es-E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12877" y="1894901"/>
            <a:ext cx="0" cy="2423711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53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46.xml"/><Relationship Id="rId10" Type="http://schemas.openxmlformats.org/officeDocument/2006/relationships/image" Target="../media/image20.jpg"/><Relationship Id="rId4" Type="http://schemas.openxmlformats.org/officeDocument/2006/relationships/slideLayout" Target="../slideLayouts/slideLayout45.xml"/><Relationship Id="rId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4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3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7.jpg"/><Relationship Id="rId5" Type="http://schemas.openxmlformats.org/officeDocument/2006/relationships/image" Target="../media/image9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18.jp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13.jpg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.png"/><Relationship Id="rId5" Type="http://schemas.openxmlformats.org/officeDocument/2006/relationships/image" Target="../media/image19.jpg"/><Relationship Id="rId4" Type="http://schemas.openxmlformats.org/officeDocument/2006/relationships/image" Target="../media/image1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6"/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251156"/>
            <a:ext cx="9148386" cy="606844"/>
            <a:chOff x="0" y="6251156"/>
            <a:chExt cx="9148386" cy="606844"/>
          </a:xfrm>
        </p:grpSpPr>
        <p:sp>
          <p:nvSpPr>
            <p:cNvPr id="8" name="Rectangle 7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247" y="6251156"/>
              <a:ext cx="2754139" cy="606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645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27" r:id="rId2"/>
    <p:sldLayoutId id="2147483719" r:id="rId3"/>
    <p:sldLayoutId id="2147483770" r:id="rId4"/>
    <p:sldLayoutId id="214748377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"/>
            <a:ext cx="9144000" cy="6856929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0" y="6251156"/>
            <a:ext cx="9148386" cy="606844"/>
            <a:chOff x="0" y="6251156"/>
            <a:chExt cx="9148386" cy="606844"/>
          </a:xfrm>
        </p:grpSpPr>
        <p:sp>
          <p:nvSpPr>
            <p:cNvPr id="7" name="Rectangle 6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247" y="6251156"/>
              <a:ext cx="2754139" cy="606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185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3" r:id="rId2"/>
    <p:sldLayoutId id="2147483692" r:id="rId3"/>
    <p:sldLayoutId id="2147483722" r:id="rId4"/>
    <p:sldLayoutId id="2147483751" r:id="rId5"/>
    <p:sldLayoutId id="2147483773" r:id="rId6"/>
    <p:sldLayoutId id="2147483772" r:id="rId7"/>
    <p:sldLayoutId id="214748377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0" y="6251156"/>
            <a:ext cx="9148386" cy="606844"/>
            <a:chOff x="0" y="6251156"/>
            <a:chExt cx="9148386" cy="606844"/>
          </a:xfrm>
        </p:grpSpPr>
        <p:sp>
          <p:nvSpPr>
            <p:cNvPr id="7" name="Rectangle 6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247" y="6251156"/>
              <a:ext cx="2754139" cy="606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428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5" r:id="rId2"/>
    <p:sldLayoutId id="2147483699" r:id="rId3"/>
    <p:sldLayoutId id="214748377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0" y="6251156"/>
            <a:ext cx="9148386" cy="606844"/>
            <a:chOff x="0" y="6251156"/>
            <a:chExt cx="9148386" cy="606844"/>
          </a:xfrm>
        </p:grpSpPr>
        <p:sp>
          <p:nvSpPr>
            <p:cNvPr id="7" name="Rectangle 6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247" y="6251156"/>
              <a:ext cx="2754139" cy="606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196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0" y="6251156"/>
            <a:ext cx="9148386" cy="606844"/>
            <a:chOff x="0" y="6251156"/>
            <a:chExt cx="9148386" cy="606844"/>
          </a:xfrm>
        </p:grpSpPr>
        <p:sp>
          <p:nvSpPr>
            <p:cNvPr id="7" name="Rectangle 6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247" y="6251156"/>
              <a:ext cx="2754139" cy="606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889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7" r:id="rId3"/>
    <p:sldLayoutId id="2147483716" r:id="rId4"/>
    <p:sldLayoutId id="2147483717" r:id="rId5"/>
    <p:sldLayoutId id="2147483718" r:id="rId6"/>
    <p:sldLayoutId id="2147483709" r:id="rId7"/>
    <p:sldLayoutId id="2147483714" r:id="rId8"/>
    <p:sldLayoutId id="2147483715" r:id="rId9"/>
    <p:sldLayoutId id="214748377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0" y="6251156"/>
            <a:ext cx="9148386" cy="606844"/>
            <a:chOff x="0" y="6251156"/>
            <a:chExt cx="9148386" cy="606844"/>
          </a:xfrm>
        </p:grpSpPr>
        <p:sp>
          <p:nvSpPr>
            <p:cNvPr id="7" name="Rectangle 6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247" y="6251156"/>
              <a:ext cx="2754139" cy="606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433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6"/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2CBB8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251156"/>
            <a:ext cx="9148386" cy="606844"/>
            <a:chOff x="0" y="6251156"/>
            <a:chExt cx="9148386" cy="606844"/>
          </a:xfrm>
        </p:grpSpPr>
        <p:sp>
          <p:nvSpPr>
            <p:cNvPr id="8" name="Rectangle 7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247" y="6251156"/>
              <a:ext cx="2754139" cy="606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866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6" r:id="rId2"/>
    <p:sldLayoutId id="2147483725" r:id="rId3"/>
    <p:sldLayoutId id="214748377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0" y="6251156"/>
            <a:ext cx="9148386" cy="606844"/>
            <a:chOff x="0" y="6251156"/>
            <a:chExt cx="9148386" cy="606844"/>
          </a:xfrm>
        </p:grpSpPr>
        <p:sp>
          <p:nvSpPr>
            <p:cNvPr id="7" name="Rectangle 6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247" y="6251156"/>
              <a:ext cx="2754139" cy="606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8029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6" r:id="rId2"/>
    <p:sldLayoutId id="214748373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0" y="6251156"/>
            <a:ext cx="9148386" cy="606844"/>
            <a:chOff x="0" y="6251156"/>
            <a:chExt cx="9148386" cy="606844"/>
          </a:xfrm>
        </p:grpSpPr>
        <p:sp>
          <p:nvSpPr>
            <p:cNvPr id="7" name="Rectangle 6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247" y="6251156"/>
              <a:ext cx="2754139" cy="606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268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5" r:id="rId2"/>
    <p:sldLayoutId id="2147483757" r:id="rId3"/>
    <p:sldLayoutId id="2147483759" r:id="rId4"/>
    <p:sldLayoutId id="2147483761" r:id="rId5"/>
    <p:sldLayoutId id="2147483763" r:id="rId6"/>
    <p:sldLayoutId id="2147483765" r:id="rId7"/>
    <p:sldLayoutId id="2147483767" r:id="rId8"/>
    <p:sldLayoutId id="21474837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0" y="6251156"/>
            <a:ext cx="9148386" cy="606844"/>
            <a:chOff x="0" y="6251156"/>
            <a:chExt cx="9148386" cy="606844"/>
          </a:xfrm>
        </p:grpSpPr>
        <p:sp>
          <p:nvSpPr>
            <p:cNvPr id="7" name="Rectangle 6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247" y="6251156"/>
              <a:ext cx="2754139" cy="606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11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reachresourcecentre.info/search/?search=1&amp;initiative%5b0%5d=reach&amp;pcountry%5b0%5d=niger&amp;ptheme%5b0%5d=humanitarian-situation-monitoring&amp;dates&amp;keyword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3634" y="412376"/>
            <a:ext cx="7298766" cy="2501153"/>
          </a:xfrm>
        </p:spPr>
        <p:txBody>
          <a:bodyPr/>
          <a:lstStyle/>
          <a:p>
            <a:r>
              <a:rPr lang="en-US" sz="5400" dirty="0"/>
              <a:t>Evaluation Protection de </a:t>
            </a:r>
            <a:r>
              <a:rPr lang="en-US" sz="5400" dirty="0" err="1"/>
              <a:t>l’enfance</a:t>
            </a:r>
            <a:r>
              <a:rPr lang="en-US" sz="5400" dirty="0"/>
              <a:t> </a:t>
            </a:r>
            <a:r>
              <a:rPr lang="en-US" sz="5400" dirty="0" err="1"/>
              <a:t>dans</a:t>
            </a:r>
            <a:r>
              <a:rPr lang="en-US" sz="5400" dirty="0"/>
              <a:t> la </a:t>
            </a:r>
            <a:r>
              <a:rPr lang="en-US" sz="5400" dirty="0" err="1"/>
              <a:t>région</a:t>
            </a:r>
            <a:r>
              <a:rPr lang="en-US" sz="5400" dirty="0"/>
              <a:t> de Diffa</a:t>
            </a:r>
            <a:endParaRPr lang="es-E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3635" y="2952281"/>
            <a:ext cx="5571565" cy="525931"/>
          </a:xfrm>
        </p:spPr>
        <p:txBody>
          <a:bodyPr/>
          <a:lstStyle/>
          <a:p>
            <a:r>
              <a:rPr lang="es-ES" sz="2400" dirty="0" err="1" smtClean="0"/>
              <a:t>Réunion</a:t>
            </a:r>
            <a:r>
              <a:rPr lang="es-ES" sz="2400" dirty="0" smtClean="0"/>
              <a:t> du </a:t>
            </a:r>
            <a:r>
              <a:rPr lang="es-ES" sz="2400" dirty="0" err="1" smtClean="0"/>
              <a:t>sous</a:t>
            </a:r>
            <a:r>
              <a:rPr lang="es-ES" sz="2400" dirty="0" err="1"/>
              <a:t>-</a:t>
            </a:r>
            <a:r>
              <a:rPr lang="es-ES" sz="2400" dirty="0" err="1" smtClean="0"/>
              <a:t>cluster</a:t>
            </a:r>
            <a:r>
              <a:rPr lang="es-ES" sz="2400" dirty="0" smtClean="0"/>
              <a:t> </a:t>
            </a:r>
            <a:r>
              <a:rPr lang="es-ES" sz="2400" dirty="0" err="1"/>
              <a:t>Protection</a:t>
            </a:r>
            <a:r>
              <a:rPr lang="es-ES" sz="2400" dirty="0"/>
              <a:t> de </a:t>
            </a:r>
            <a:r>
              <a:rPr lang="es-ES" sz="2400" dirty="0" err="1"/>
              <a:t>l’enfance</a:t>
            </a:r>
            <a:endParaRPr lang="en-US" sz="24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sz="1400" dirty="0" err="1" smtClean="0"/>
              <a:t>Mai</a:t>
            </a:r>
            <a:r>
              <a:rPr lang="es-ES" sz="1400" dirty="0" smtClean="0"/>
              <a:t> 2020</a:t>
            </a:r>
          </a:p>
          <a:p>
            <a:endParaRPr lang="es-E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4662"/>
            <a:ext cx="1759226" cy="5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8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smtClean="0"/>
              <a:t>Résultats – Protection de l’enfance</a:t>
            </a:r>
            <a:endParaRPr lang="en-US" dirty="0"/>
          </a:p>
        </p:txBody>
      </p:sp>
      <p:sp>
        <p:nvSpPr>
          <p:cNvPr id="26" name="Subtitle 4"/>
          <p:cNvSpPr>
            <a:spLocks noGrp="1"/>
          </p:cNvSpPr>
          <p:nvPr>
            <p:ph type="subTitle" idx="1"/>
          </p:nvPr>
        </p:nvSpPr>
        <p:spPr>
          <a:xfrm>
            <a:off x="152131" y="1258066"/>
            <a:ext cx="8488643" cy="631673"/>
          </a:xfrm>
        </p:spPr>
        <p:txBody>
          <a:bodyPr/>
          <a:lstStyle/>
          <a:p>
            <a:r>
              <a:rPr lang="fr-CH" sz="1600" dirty="0" smtClean="0"/>
              <a:t>Risques sécuritaires, problèmes de protection et atteintes </a:t>
            </a:r>
            <a:r>
              <a:rPr lang="fr-CH" sz="1600" dirty="0"/>
              <a:t>à l’intégrité des enfants </a:t>
            </a:r>
            <a:r>
              <a:rPr lang="fr-CH" sz="1600" dirty="0" smtClean="0"/>
              <a:t>au </a:t>
            </a:r>
            <a:r>
              <a:rPr lang="fr-CH" sz="1600" dirty="0"/>
              <a:t>cours des 6 mois précédant la collecte de données 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86176" y="5812384"/>
            <a:ext cx="8733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aseline="30000" dirty="0" smtClean="0"/>
              <a:t>1 </a:t>
            </a:r>
            <a:r>
              <a:rPr lang="fr-FR" sz="1400" baseline="30000" dirty="0"/>
              <a:t>Les IC pouvaient choisir plusieurs options de réponses (question à choix multiples)</a:t>
            </a:r>
          </a:p>
          <a:p>
            <a:r>
              <a:rPr lang="fr-FR" sz="1400" baseline="30000" dirty="0" smtClean="0"/>
              <a:t>2 Les pourcentages ont été arrondis au nombre entier ce qui explique que le total ne soit pas exactement égal à 100, à 1% ou 2% près.</a:t>
            </a:r>
          </a:p>
          <a:p>
            <a:r>
              <a:rPr lang="fr-FR" sz="1400" baseline="30000" dirty="0" smtClean="0"/>
              <a:t>3 </a:t>
            </a:r>
            <a:r>
              <a:rPr lang="fr-FR" sz="1400" baseline="30000" dirty="0"/>
              <a:t>Une partie désigne : la majorité, la moitié et la </a:t>
            </a:r>
            <a:r>
              <a:rPr lang="fr-FR" sz="1400" baseline="30000" dirty="0" smtClean="0"/>
              <a:t>minorité</a:t>
            </a:r>
            <a:endParaRPr lang="fr-FR" sz="1400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17" y="2011762"/>
            <a:ext cx="8631215" cy="32782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4662"/>
            <a:ext cx="1759226" cy="5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3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/>
              <a:t>Résultats – Protection de l’enfance</a:t>
            </a:r>
            <a:endParaRPr lang="en-US" dirty="0"/>
          </a:p>
        </p:txBody>
      </p:sp>
      <p:sp>
        <p:nvSpPr>
          <p:cNvPr id="8" name="Subtitle 4"/>
          <p:cNvSpPr>
            <a:spLocks noGrp="1"/>
          </p:cNvSpPr>
          <p:nvPr>
            <p:ph type="subTitle" idx="1"/>
          </p:nvPr>
        </p:nvSpPr>
        <p:spPr>
          <a:xfrm>
            <a:off x="116349" y="1291625"/>
            <a:ext cx="8659436" cy="568106"/>
          </a:xfrm>
        </p:spPr>
        <p:txBody>
          <a:bodyPr/>
          <a:lstStyle/>
          <a:p>
            <a:pPr marL="0" indent="0">
              <a:buNone/>
            </a:pPr>
            <a:r>
              <a:rPr lang="fr-CH" sz="1600" b="1" dirty="0">
                <a:solidFill>
                  <a:srgbClr val="EE5859"/>
                </a:solidFill>
                <a:latin typeface="Arial Narrow" panose="020B0606020202030204" pitchFamily="34" charset="0"/>
              </a:rPr>
              <a:t>Risques sécuritaires, problèmes de protection et </a:t>
            </a:r>
            <a:r>
              <a:rPr lang="fr-CH" sz="16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atteintes </a:t>
            </a:r>
            <a:r>
              <a:rPr lang="fr-CH" sz="1600" b="1" dirty="0">
                <a:solidFill>
                  <a:srgbClr val="EE5859"/>
                </a:solidFill>
                <a:latin typeface="Arial Narrow" panose="020B0606020202030204" pitchFamily="34" charset="0"/>
              </a:rPr>
              <a:t>à l’intégrité des enfants </a:t>
            </a:r>
            <a:r>
              <a:rPr lang="fr-CH" sz="16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au </a:t>
            </a:r>
            <a:r>
              <a:rPr lang="fr-CH" sz="1600" b="1" dirty="0">
                <a:solidFill>
                  <a:srgbClr val="EE5859"/>
                </a:solidFill>
                <a:latin typeface="Arial Narrow" panose="020B0606020202030204" pitchFamily="34" charset="0"/>
              </a:rPr>
              <a:t>cours des 6 mois précédant la collecte de données </a:t>
            </a:r>
            <a:endParaRPr lang="en-US" sz="16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18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394" y="6038700"/>
            <a:ext cx="8733042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aseline="30000" dirty="0"/>
              <a:t>1 Les IC pouvaient choisir plusieurs options de réponses (question à choix multiples</a:t>
            </a:r>
            <a:r>
              <a:rPr lang="fr-FR" sz="1400" baseline="30000" dirty="0" smtClean="0"/>
              <a:t>)</a:t>
            </a:r>
            <a:endParaRPr lang="fr-FR" sz="1400" baseline="30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65" y="2660489"/>
            <a:ext cx="4552950" cy="1733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804" y="2660489"/>
            <a:ext cx="4272414" cy="1812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4662"/>
            <a:ext cx="1759226" cy="5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8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/>
              <a:t>Résultats – Protection de l’enfance</a:t>
            </a:r>
            <a:endParaRPr lang="en-US" dirty="0"/>
          </a:p>
        </p:txBody>
      </p:sp>
      <p:sp>
        <p:nvSpPr>
          <p:cNvPr id="8" name="Subtitle 4"/>
          <p:cNvSpPr>
            <a:spLocks noGrp="1"/>
          </p:cNvSpPr>
          <p:nvPr>
            <p:ph type="subTitle" idx="4294967295"/>
          </p:nvPr>
        </p:nvSpPr>
        <p:spPr>
          <a:xfrm>
            <a:off x="116349" y="1320773"/>
            <a:ext cx="8211442" cy="568106"/>
          </a:xfrm>
        </p:spPr>
        <p:txBody>
          <a:bodyPr/>
          <a:lstStyle/>
          <a:p>
            <a:pPr marL="0" indent="0">
              <a:buNone/>
            </a:pPr>
            <a:r>
              <a:rPr lang="fr-CH" sz="1600" b="1" dirty="0">
                <a:solidFill>
                  <a:srgbClr val="EE5859"/>
                </a:solidFill>
                <a:latin typeface="Arial Narrow" panose="020B0606020202030204" pitchFamily="34" charset="0"/>
              </a:rPr>
              <a:t>Risques sécuritaires, problèmes de protection et atteinte à </a:t>
            </a:r>
            <a:r>
              <a:rPr lang="fr-CH" sz="16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l’intégrité des enfants au cours des 6 mois précédant la collecte de données </a:t>
            </a:r>
            <a:endParaRPr lang="en-US" sz="16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349" y="1935113"/>
            <a:ext cx="877581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fr-CH" sz="1100" dirty="0">
                <a:latin typeface="Arial Narrow" panose="020B0606020202030204" pitchFamily="34" charset="0"/>
              </a:rPr>
              <a:t>P</a:t>
            </a:r>
            <a:r>
              <a:rPr lang="fr-CH" sz="1100" dirty="0" smtClean="0">
                <a:latin typeface="Arial Narrow" panose="020B0606020202030204" pitchFamily="34" charset="0"/>
              </a:rPr>
              <a:t>rincipaux risques sécuritaires :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fr-CH" sz="1100" b="1" dirty="0" smtClean="0">
                <a:latin typeface="Arial Narrow" panose="020B0606020202030204" pitchFamily="34" charset="0"/>
              </a:rPr>
              <a:t>les tensions au sein de la communauté </a:t>
            </a:r>
            <a:endParaRPr lang="fr-CH" sz="1100" dirty="0">
              <a:latin typeface="Arial Narrow" panose="020B0606020202030204" pitchFamily="34" charset="0"/>
            </a:endParaRP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fr-CH" sz="1100" b="1" dirty="0" smtClean="0">
                <a:latin typeface="Arial Narrow" panose="020B0606020202030204" pitchFamily="34" charset="0"/>
              </a:rPr>
              <a:t>les risques d’agressions sur les trajets </a:t>
            </a:r>
            <a:endParaRPr lang="fr-CH" sz="1100" dirty="0">
              <a:latin typeface="Arial Narrow" panose="020B0606020202030204" pitchFamily="34" charset="0"/>
            </a:endParaRPr>
          </a:p>
          <a:p>
            <a:pPr lvl="1" algn="just"/>
            <a:endParaRPr lang="fr-CH" sz="1100" dirty="0" smtClean="0">
              <a:latin typeface="Arial Narrow" panose="020B060602020203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fr-CH" sz="1100" dirty="0" smtClean="0">
                <a:latin typeface="Arial Narrow" panose="020B0606020202030204" pitchFamily="34" charset="0"/>
              </a:rPr>
              <a:t>Problèmes de protection : selon la majorité des IC déplacés (IDP et réfugiés), </a:t>
            </a:r>
            <a:r>
              <a:rPr lang="fr-CH" sz="1100" b="1" dirty="0" smtClean="0">
                <a:latin typeface="Arial Narrow" panose="020B0606020202030204" pitchFamily="34" charset="0"/>
              </a:rPr>
              <a:t>seulement une partie des enfants exposés</a:t>
            </a:r>
            <a:endParaRPr lang="fr-CH" sz="1100" dirty="0" smtClean="0">
              <a:latin typeface="Arial Narrow" panose="020B0606020202030204" pitchFamily="34" charset="0"/>
            </a:endParaRPr>
          </a:p>
          <a:p>
            <a:pPr algn="just"/>
            <a:r>
              <a:rPr lang="fr-CH" sz="1100" dirty="0" smtClean="0">
                <a:latin typeface="Arial Narrow" panose="020B0606020202030204" pitchFamily="34" charset="0"/>
              </a:rPr>
              <a:t>Principal problème de protection </a:t>
            </a:r>
            <a:r>
              <a:rPr lang="fr-CH" sz="1100" b="1" dirty="0" smtClean="0">
                <a:latin typeface="Arial Narrow" panose="020B0606020202030204" pitchFamily="34" charset="0"/>
              </a:rPr>
              <a:t>: </a:t>
            </a:r>
            <a:r>
              <a:rPr lang="fr-CH" sz="1100" b="1" dirty="0">
                <a:latin typeface="Arial Narrow" panose="020B0606020202030204" pitchFamily="34" charset="0"/>
              </a:rPr>
              <a:t>mariage forcé et </a:t>
            </a:r>
            <a:r>
              <a:rPr lang="fr-CH" sz="1100" b="1" dirty="0" smtClean="0">
                <a:latin typeface="Arial Narrow" panose="020B0606020202030204" pitchFamily="34" charset="0"/>
              </a:rPr>
              <a:t>précoce</a:t>
            </a:r>
            <a:endParaRPr lang="fr-CH" sz="1100" dirty="0" smtClean="0">
              <a:latin typeface="Arial Narrow" panose="020B0606020202030204" pitchFamily="34" charset="0"/>
            </a:endParaRPr>
          </a:p>
          <a:p>
            <a:pPr algn="just"/>
            <a:r>
              <a:rPr lang="fr-CH" sz="1100" b="1" dirty="0" smtClean="0">
                <a:latin typeface="Arial Narrow" panose="020B0606020202030204" pitchFamily="34" charset="0"/>
              </a:rPr>
              <a:t>Réfugiés semblent les plus touchés :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fr-CH" sz="1100" b="1" dirty="0">
                <a:latin typeface="Arial Narrow" panose="020B0606020202030204" pitchFamily="34" charset="0"/>
              </a:rPr>
              <a:t>d</a:t>
            </a:r>
            <a:r>
              <a:rPr lang="fr-CH" sz="1100" b="1" dirty="0" smtClean="0">
                <a:latin typeface="Arial Narrow" panose="020B0606020202030204" pitchFamily="34" charset="0"/>
              </a:rPr>
              <a:t>ans 24</a:t>
            </a:r>
            <a:r>
              <a:rPr lang="fr-CH" sz="1100" b="1" dirty="0">
                <a:latin typeface="Arial Narrow" panose="020B0606020202030204" pitchFamily="34" charset="0"/>
              </a:rPr>
              <a:t>% des sites</a:t>
            </a:r>
            <a:r>
              <a:rPr lang="fr-CH" sz="1100" dirty="0">
                <a:latin typeface="Arial Narrow" panose="020B0606020202030204" pitchFamily="34" charset="0"/>
              </a:rPr>
              <a:t>, </a:t>
            </a:r>
            <a:r>
              <a:rPr lang="fr-CH" sz="1100" b="1" dirty="0" smtClean="0">
                <a:latin typeface="Arial Narrow" panose="020B0606020202030204" pitchFamily="34" charset="0"/>
              </a:rPr>
              <a:t>l’ensemble </a:t>
            </a:r>
            <a:r>
              <a:rPr lang="fr-CH" sz="1100" b="1" dirty="0">
                <a:latin typeface="Arial Narrow" panose="020B0606020202030204" pitchFamily="34" charset="0"/>
              </a:rPr>
              <a:t>des enfants </a:t>
            </a:r>
            <a:r>
              <a:rPr lang="fr-CH" sz="1100" b="1" dirty="0" smtClean="0">
                <a:latin typeface="Arial Narrow" panose="020B0606020202030204" pitchFamily="34" charset="0"/>
              </a:rPr>
              <a:t>a été exposé </a:t>
            </a:r>
            <a:r>
              <a:rPr lang="fr-CH" sz="1100" b="1" dirty="0">
                <a:latin typeface="Arial Narrow" panose="020B0606020202030204" pitchFamily="34" charset="0"/>
              </a:rPr>
              <a:t>à des problèmes de </a:t>
            </a:r>
            <a:r>
              <a:rPr lang="fr-CH" sz="1100" b="1" dirty="0" smtClean="0">
                <a:latin typeface="Arial Narrow" panose="020B0606020202030204" pitchFamily="34" charset="0"/>
              </a:rPr>
              <a:t>protection</a:t>
            </a:r>
            <a:r>
              <a:rPr lang="fr-CH" sz="1100" dirty="0" smtClean="0">
                <a:latin typeface="Arial Narrow" panose="020B0606020202030204" pitchFamily="34" charset="0"/>
              </a:rPr>
              <a:t>, contre 10% des sites pour l’ensemble des enfants PDI</a:t>
            </a:r>
          </a:p>
          <a:p>
            <a:pPr algn="just"/>
            <a:endParaRPr lang="fr-CH" sz="1100" dirty="0" smtClean="0">
              <a:latin typeface="Arial Narrow" panose="020B060602020203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fr-CH" sz="1100" dirty="0" smtClean="0">
                <a:latin typeface="Arial Narrow" panose="020B0606020202030204" pitchFamily="34" charset="0"/>
              </a:rPr>
              <a:t>Augmentation des atteintes à l’intégrité rapportée dans 26% des sites selon les IC</a:t>
            </a:r>
          </a:p>
          <a:p>
            <a:pPr algn="just"/>
            <a:r>
              <a:rPr lang="fr-CH" sz="1100" b="1" dirty="0" smtClean="0">
                <a:latin typeface="Arial Narrow" panose="020B0606020202030204" pitchFamily="34" charset="0"/>
              </a:rPr>
              <a:t>Raisons principales :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fr-CH" sz="1100" b="1" dirty="0" smtClean="0">
                <a:latin typeface="Arial Narrow" panose="020B0606020202030204" pitchFamily="34" charset="0"/>
              </a:rPr>
              <a:t>augmentation du nombre de personnes déplacées 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fr-CH" sz="1100" b="1" dirty="0" smtClean="0">
                <a:latin typeface="Arial Narrow" panose="020B0606020202030204" pitchFamily="34" charset="0"/>
              </a:rPr>
              <a:t>dégradation de la situation sécuritaire</a:t>
            </a:r>
          </a:p>
          <a:p>
            <a:pPr lvl="1" algn="just"/>
            <a:endParaRPr lang="fr-CH" sz="1100" b="1" dirty="0" smtClean="0">
              <a:latin typeface="Arial Narrow" panose="020B0606020202030204" pitchFamily="34" charset="0"/>
            </a:endParaRPr>
          </a:p>
          <a:p>
            <a:pPr algn="just"/>
            <a:r>
              <a:rPr lang="fr-CH" sz="1100" dirty="0" smtClean="0">
                <a:latin typeface="Arial Narrow" panose="020B0606020202030204" pitchFamily="34" charset="0"/>
              </a:rPr>
              <a:t>Diminution </a:t>
            </a:r>
            <a:r>
              <a:rPr lang="fr-CH" sz="1100" dirty="0">
                <a:latin typeface="Arial Narrow" panose="020B0606020202030204" pitchFamily="34" charset="0"/>
              </a:rPr>
              <a:t>des atteintes à </a:t>
            </a:r>
            <a:r>
              <a:rPr lang="fr-CH" sz="1100" dirty="0" smtClean="0">
                <a:latin typeface="Arial Narrow" panose="020B0606020202030204" pitchFamily="34" charset="0"/>
              </a:rPr>
              <a:t>l’intégrité rapportée dans </a:t>
            </a:r>
            <a:r>
              <a:rPr lang="fr-CH" sz="1100" dirty="0">
                <a:latin typeface="Arial Narrow" panose="020B0606020202030204" pitchFamily="34" charset="0"/>
              </a:rPr>
              <a:t>35% des </a:t>
            </a:r>
            <a:r>
              <a:rPr lang="fr-CH" sz="1100" dirty="0" smtClean="0">
                <a:latin typeface="Arial Narrow" panose="020B0606020202030204" pitchFamily="34" charset="0"/>
              </a:rPr>
              <a:t>sites selon les IC</a:t>
            </a:r>
          </a:p>
          <a:p>
            <a:pPr algn="just"/>
            <a:r>
              <a:rPr lang="fr-CH" sz="1100" b="1" dirty="0" smtClean="0">
                <a:latin typeface="Arial Narrow" panose="020B0606020202030204" pitchFamily="34" charset="0"/>
              </a:rPr>
              <a:t>Raison principale: 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fr-CH" sz="1100" b="1" dirty="0">
                <a:latin typeface="Arial Narrow" panose="020B0606020202030204" pitchFamily="34" charset="0"/>
              </a:rPr>
              <a:t>a</a:t>
            </a:r>
            <a:r>
              <a:rPr lang="fr-CH" sz="1100" b="1" dirty="0" smtClean="0">
                <a:latin typeface="Arial Narrow" panose="020B0606020202030204" pitchFamily="34" charset="0"/>
              </a:rPr>
              <a:t>ugmentation des activités </a:t>
            </a:r>
            <a:r>
              <a:rPr lang="fr-CH" sz="1100" b="1" dirty="0">
                <a:latin typeface="Arial Narrow" panose="020B0606020202030204" pitchFamily="34" charset="0"/>
              </a:rPr>
              <a:t>de sensibilisation </a:t>
            </a:r>
            <a:r>
              <a:rPr lang="fr-CH" sz="1100" dirty="0">
                <a:latin typeface="Arial Narrow" panose="020B0606020202030204" pitchFamily="34" charset="0"/>
              </a:rPr>
              <a:t>mises en place par les acteurs </a:t>
            </a:r>
            <a:r>
              <a:rPr lang="fr-CH" sz="1100" dirty="0" smtClean="0">
                <a:latin typeface="Arial Narrow" panose="020B0606020202030204" pitchFamily="34" charset="0"/>
              </a:rPr>
              <a:t>humanitaires et locaux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endParaRPr lang="fr-CH" sz="1100" dirty="0" smtClean="0">
              <a:latin typeface="Arial Narrow" panose="020B0606020202030204" pitchFamily="34" charset="0"/>
            </a:endParaRPr>
          </a:p>
          <a:p>
            <a:pPr algn="just"/>
            <a:r>
              <a:rPr lang="fr-CH" sz="1100" u="sng" dirty="0" smtClean="0">
                <a:latin typeface="Arial Narrow" panose="020B0606020202030204" pitchFamily="34" charset="0"/>
              </a:rPr>
              <a:t>Insuffisances des activités de sensibilisation ?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fr-CH" sz="1100" b="1" dirty="0" smtClean="0">
                <a:latin typeface="Arial Narrow" panose="020B0606020202030204" pitchFamily="34" charset="0"/>
              </a:rPr>
              <a:t>dans ¼ des sites,</a:t>
            </a:r>
            <a:r>
              <a:rPr lang="fr-CH" sz="1100" dirty="0" smtClean="0">
                <a:latin typeface="Arial Narrow" panose="020B0606020202030204" pitchFamily="34" charset="0"/>
              </a:rPr>
              <a:t> la troisième raison de l’augmentations des atteintes à l’intégrité citée par les IC, est </a:t>
            </a:r>
            <a:r>
              <a:rPr lang="fr-CH" sz="1100" b="1" dirty="0" smtClean="0">
                <a:latin typeface="Arial Narrow" panose="020B0606020202030204" pitchFamily="34" charset="0"/>
              </a:rPr>
              <a:t>la réduction des activités de sensibilisation </a:t>
            </a:r>
            <a:r>
              <a:rPr lang="fr-CH" sz="1100" dirty="0" smtClean="0">
                <a:latin typeface="Arial Narrow" panose="020B0606020202030204" pitchFamily="34" charset="0"/>
              </a:rPr>
              <a:t>mises en place par les acteurs locaux</a:t>
            </a:r>
            <a:endParaRPr lang="en-US" sz="1100" dirty="0"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4662"/>
            <a:ext cx="1759226" cy="5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4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/>
              <a:t>Résultats – Protection de l’enfance</a:t>
            </a:r>
            <a:endParaRPr lang="en-US" dirty="0"/>
          </a:p>
        </p:txBody>
      </p:sp>
      <p:sp>
        <p:nvSpPr>
          <p:cNvPr id="6" name="Subtitle 4"/>
          <p:cNvSpPr>
            <a:spLocks noGrp="1"/>
          </p:cNvSpPr>
          <p:nvPr>
            <p:ph type="subTitle" idx="1"/>
          </p:nvPr>
        </p:nvSpPr>
        <p:spPr>
          <a:xfrm>
            <a:off x="156355" y="1246530"/>
            <a:ext cx="8504760" cy="681316"/>
          </a:xfrm>
        </p:spPr>
        <p:txBody>
          <a:bodyPr/>
          <a:lstStyle/>
          <a:p>
            <a:pPr marL="0" indent="0">
              <a:buNone/>
            </a:pPr>
            <a:r>
              <a:rPr lang="fr-CH" sz="1600" b="1" dirty="0">
                <a:solidFill>
                  <a:srgbClr val="EE5859"/>
                </a:solidFill>
                <a:latin typeface="Arial Narrow" panose="020B0606020202030204" pitchFamily="34" charset="0"/>
              </a:rPr>
              <a:t>Présence et accessibilité des services de </a:t>
            </a:r>
            <a:r>
              <a:rPr lang="fr-CH" sz="16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prise </a:t>
            </a:r>
            <a:r>
              <a:rPr lang="fr-CH" sz="1600" b="1" dirty="0">
                <a:solidFill>
                  <a:srgbClr val="EE5859"/>
                </a:solidFill>
                <a:latin typeface="Arial Narrow" panose="020B0606020202030204" pitchFamily="34" charset="0"/>
              </a:rPr>
              <a:t>en charge </a:t>
            </a:r>
            <a:r>
              <a:rPr lang="fr-FR" sz="1600" b="1" dirty="0">
                <a:solidFill>
                  <a:srgbClr val="EE5859"/>
                </a:solidFill>
                <a:latin typeface="Arial Narrow" panose="020B0606020202030204" pitchFamily="34" charset="0"/>
              </a:rPr>
              <a:t>des enfants (filles et garçons entre 0 et moins de 18 ans) confrontés à des problèmes </a:t>
            </a:r>
            <a:r>
              <a:rPr lang="en-US" sz="1600" b="1" dirty="0" err="1">
                <a:solidFill>
                  <a:srgbClr val="EE5859"/>
                </a:solidFill>
                <a:latin typeface="Arial Narrow" panose="020B0606020202030204" pitchFamily="34" charset="0"/>
              </a:rPr>
              <a:t>majeurs</a:t>
            </a:r>
            <a:r>
              <a:rPr lang="en-US" sz="1600" b="1" dirty="0">
                <a:solidFill>
                  <a:srgbClr val="EE5859"/>
                </a:solidFill>
                <a:latin typeface="Arial Narrow" panose="020B0606020202030204" pitchFamily="34" charset="0"/>
              </a:rPr>
              <a:t> de protection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6176" y="5895071"/>
            <a:ext cx="8733042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aseline="30000" dirty="0"/>
              <a:t>1 Les IC pouvaient choisir plusieurs options de réponses (question à choix multiples</a:t>
            </a:r>
            <a:r>
              <a:rPr lang="fr-FR" sz="1400" baseline="30000" dirty="0" smtClean="0"/>
              <a:t>).</a:t>
            </a:r>
            <a:endParaRPr lang="fr-FR" sz="1400" baseline="30000" dirty="0"/>
          </a:p>
          <a:p>
            <a:r>
              <a:rPr lang="fr-FR" sz="1400" baseline="30000" dirty="0"/>
              <a:t>3 Une partie désigne : la majorité, la moitié et la minorité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4662"/>
            <a:ext cx="1759226" cy="5833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38" y="1953912"/>
            <a:ext cx="8512868" cy="338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/>
              <a:t>Résultats – Protection de l’enfance</a:t>
            </a:r>
            <a:endParaRPr lang="en-US" dirty="0"/>
          </a:p>
        </p:txBody>
      </p:sp>
      <p:sp>
        <p:nvSpPr>
          <p:cNvPr id="6" name="Subtitle 4"/>
          <p:cNvSpPr>
            <a:spLocks noGrp="1"/>
          </p:cNvSpPr>
          <p:nvPr>
            <p:ph type="subTitle" idx="4294967295"/>
          </p:nvPr>
        </p:nvSpPr>
        <p:spPr>
          <a:xfrm>
            <a:off x="149629" y="1391321"/>
            <a:ext cx="8758065" cy="681316"/>
          </a:xfrm>
        </p:spPr>
        <p:txBody>
          <a:bodyPr/>
          <a:lstStyle/>
          <a:p>
            <a:pPr marL="0" indent="0">
              <a:buNone/>
            </a:pPr>
            <a:r>
              <a:rPr lang="fr-CH" sz="1600" b="1" dirty="0">
                <a:solidFill>
                  <a:srgbClr val="EE5859"/>
                </a:solidFill>
                <a:latin typeface="Arial Narrow" panose="020B0606020202030204" pitchFamily="34" charset="0"/>
              </a:rPr>
              <a:t>Présence et accessibilité des services de </a:t>
            </a:r>
            <a:r>
              <a:rPr lang="fr-CH" sz="16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prise </a:t>
            </a:r>
            <a:r>
              <a:rPr lang="fr-CH" sz="1600" b="1" dirty="0">
                <a:solidFill>
                  <a:srgbClr val="EE5859"/>
                </a:solidFill>
                <a:latin typeface="Arial Narrow" panose="020B0606020202030204" pitchFamily="34" charset="0"/>
              </a:rPr>
              <a:t>en charge </a:t>
            </a:r>
            <a:r>
              <a:rPr lang="fr-FR" sz="1600" b="1" dirty="0">
                <a:solidFill>
                  <a:srgbClr val="EE5859"/>
                </a:solidFill>
                <a:latin typeface="Arial Narrow" panose="020B0606020202030204" pitchFamily="34" charset="0"/>
              </a:rPr>
              <a:t>des enfants (filles et garçons entre 0 et moins de 18 ans) confrontés à des problèmes </a:t>
            </a:r>
            <a:r>
              <a:rPr lang="en-US" sz="1600" b="1" dirty="0" err="1">
                <a:solidFill>
                  <a:srgbClr val="EE5859"/>
                </a:solidFill>
                <a:latin typeface="Arial Narrow" panose="020B0606020202030204" pitchFamily="34" charset="0"/>
              </a:rPr>
              <a:t>majeurs</a:t>
            </a:r>
            <a:r>
              <a:rPr lang="en-US" sz="1600" b="1" dirty="0">
                <a:solidFill>
                  <a:srgbClr val="EE5859"/>
                </a:solidFill>
                <a:latin typeface="Arial Narrow" panose="020B0606020202030204" pitchFamily="34" charset="0"/>
              </a:rPr>
              <a:t> de protection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6176" y="5798232"/>
            <a:ext cx="8733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aseline="30000" dirty="0"/>
              <a:t>1 Les IC pouvaient choisir plusieurs options de réponses (question à choix multiples)</a:t>
            </a:r>
          </a:p>
          <a:p>
            <a:r>
              <a:rPr lang="fr-FR" sz="1400" baseline="30000" dirty="0"/>
              <a:t>2 Les pourcentages ont été arrondis au nombre entier ce qui explique que le total ne soit pas exactement égal à 100, à 1% ou 2% près.</a:t>
            </a:r>
          </a:p>
          <a:p>
            <a:r>
              <a:rPr lang="fr-FR" sz="1400" baseline="30000" dirty="0"/>
              <a:t>3 Une partie désigne : la majorité, la moitié et la minorité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4662"/>
            <a:ext cx="1759226" cy="583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76" y="2072637"/>
            <a:ext cx="8330989" cy="330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6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/>
              <a:t>Résultats – Protection de l’enfance</a:t>
            </a:r>
            <a:endParaRPr lang="en-US" dirty="0"/>
          </a:p>
        </p:txBody>
      </p:sp>
      <p:sp>
        <p:nvSpPr>
          <p:cNvPr id="6" name="Subtitle 4"/>
          <p:cNvSpPr>
            <a:spLocks noGrp="1"/>
          </p:cNvSpPr>
          <p:nvPr>
            <p:ph type="subTitle" idx="4294967295"/>
          </p:nvPr>
        </p:nvSpPr>
        <p:spPr>
          <a:xfrm>
            <a:off x="149629" y="1391321"/>
            <a:ext cx="8758065" cy="681316"/>
          </a:xfrm>
        </p:spPr>
        <p:txBody>
          <a:bodyPr/>
          <a:lstStyle/>
          <a:p>
            <a:pPr marL="0" indent="0">
              <a:buNone/>
            </a:pPr>
            <a:r>
              <a:rPr lang="fr-CH" sz="1600" b="1" dirty="0">
                <a:solidFill>
                  <a:srgbClr val="EE5859"/>
                </a:solidFill>
                <a:latin typeface="Arial Narrow" panose="020B0606020202030204" pitchFamily="34" charset="0"/>
              </a:rPr>
              <a:t>Présence et accessibilité des services de </a:t>
            </a:r>
            <a:r>
              <a:rPr lang="fr-CH" sz="16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prise </a:t>
            </a:r>
            <a:r>
              <a:rPr lang="fr-CH" sz="1600" b="1" dirty="0">
                <a:solidFill>
                  <a:srgbClr val="EE5859"/>
                </a:solidFill>
                <a:latin typeface="Arial Narrow" panose="020B0606020202030204" pitchFamily="34" charset="0"/>
              </a:rPr>
              <a:t>en charge </a:t>
            </a:r>
            <a:r>
              <a:rPr lang="fr-FR" sz="1600" b="1" dirty="0">
                <a:solidFill>
                  <a:srgbClr val="EE5859"/>
                </a:solidFill>
                <a:latin typeface="Arial Narrow" panose="020B0606020202030204" pitchFamily="34" charset="0"/>
              </a:rPr>
              <a:t>des enfants (filles et garçons entre 0 et moins de 18 ans) confrontés à des problèmes </a:t>
            </a:r>
            <a:r>
              <a:rPr lang="en-US" sz="1600" b="1" dirty="0" err="1">
                <a:solidFill>
                  <a:srgbClr val="EE5859"/>
                </a:solidFill>
                <a:latin typeface="Arial Narrow" panose="020B0606020202030204" pitchFamily="34" charset="0"/>
              </a:rPr>
              <a:t>majeurs</a:t>
            </a:r>
            <a:r>
              <a:rPr lang="en-US" sz="1600" b="1" dirty="0">
                <a:solidFill>
                  <a:srgbClr val="EE5859"/>
                </a:solidFill>
                <a:latin typeface="Arial Narrow" panose="020B0606020202030204" pitchFamily="34" charset="0"/>
              </a:rPr>
              <a:t> de protection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9628" y="1921287"/>
            <a:ext cx="875806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sz="1200" dirty="0">
              <a:latin typeface="Arial Narrow" panose="020B060602020203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fr-CH" sz="1200" dirty="0" smtClean="0">
                <a:latin typeface="Arial Narrow" panose="020B0606020202030204" pitchFamily="34" charset="0"/>
              </a:rPr>
              <a:t>Dans 60% des sites selon les IC, présence d’au moins un service de prise en charge des enfants de moins de 18 ans confrontés à des problèmes majeurs de protection.</a:t>
            </a:r>
          </a:p>
          <a:p>
            <a:pPr algn="just"/>
            <a:r>
              <a:rPr lang="fr-CH" sz="1200" b="1" dirty="0" smtClean="0">
                <a:latin typeface="Arial Narrow" panose="020B0606020202030204" pitchFamily="34" charset="0"/>
              </a:rPr>
              <a:t>Services les plus disponibles </a:t>
            </a:r>
            <a:r>
              <a:rPr lang="fr-CH" sz="1200" dirty="0" smtClean="0">
                <a:latin typeface="Arial Narrow" panose="020B0606020202030204" pitchFamily="34" charset="0"/>
              </a:rPr>
              <a:t>(majoritairement) selon les IC :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fr-CH" sz="1200" b="1" dirty="0" smtClean="0">
                <a:latin typeface="Arial Narrow" panose="020B0606020202030204" pitchFamily="34" charset="0"/>
              </a:rPr>
              <a:t>Services médicaux</a:t>
            </a:r>
            <a:r>
              <a:rPr lang="fr-CH" sz="1200" dirty="0" smtClean="0">
                <a:latin typeface="Arial Narrow" panose="020B0606020202030204" pitchFamily="34" charset="0"/>
              </a:rPr>
              <a:t> 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fr-CH" sz="1200" b="1" dirty="0" smtClean="0">
                <a:latin typeface="Arial Narrow" panose="020B0606020202030204" pitchFamily="34" charset="0"/>
              </a:rPr>
              <a:t>Services</a:t>
            </a:r>
            <a:r>
              <a:rPr lang="fr-CH" sz="1200" dirty="0" smtClean="0">
                <a:latin typeface="Arial Narrow" panose="020B0606020202030204" pitchFamily="34" charset="0"/>
              </a:rPr>
              <a:t> </a:t>
            </a:r>
            <a:r>
              <a:rPr lang="fr-CH" sz="1200" b="1" dirty="0" smtClean="0">
                <a:latin typeface="Arial Narrow" panose="020B0606020202030204" pitchFamily="34" charset="0"/>
              </a:rPr>
              <a:t>juridiques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endParaRPr lang="fr-CH" sz="1200" dirty="0" smtClean="0">
              <a:latin typeface="Arial Narrow" panose="020B0606020202030204" pitchFamily="34" charset="0"/>
            </a:endParaRPr>
          </a:p>
          <a:p>
            <a:pPr algn="just"/>
            <a:r>
              <a:rPr lang="fr-CH" sz="1200" dirty="0" smtClean="0">
                <a:latin typeface="Arial Narrow" panose="020B0606020202030204" pitchFamily="34" charset="0"/>
              </a:rPr>
              <a:t>L’ensemble des parents réfugiés ont connaissance de ces services dans </a:t>
            </a:r>
            <a:r>
              <a:rPr lang="fr-CH" sz="1200" b="1" dirty="0" smtClean="0">
                <a:latin typeface="Arial Narrow" panose="020B0606020202030204" pitchFamily="34" charset="0"/>
              </a:rPr>
              <a:t>74% des sites </a:t>
            </a:r>
            <a:r>
              <a:rPr lang="fr-CH" sz="1200" dirty="0" smtClean="0">
                <a:latin typeface="Arial Narrow" panose="020B0606020202030204" pitchFamily="34" charset="0"/>
              </a:rPr>
              <a:t>selon les IC</a:t>
            </a:r>
          </a:p>
          <a:p>
            <a:pPr algn="just"/>
            <a:r>
              <a:rPr lang="fr-CH" sz="1200" dirty="0" smtClean="0">
                <a:latin typeface="Arial Narrow" panose="020B0606020202030204" pitchFamily="34" charset="0"/>
              </a:rPr>
              <a:t>L’ensemble des parents PDI ont connaissance de ces services </a:t>
            </a:r>
            <a:r>
              <a:rPr lang="fr-CH" sz="1200" b="1" dirty="0" smtClean="0">
                <a:latin typeface="Arial Narrow" panose="020B0606020202030204" pitchFamily="34" charset="0"/>
              </a:rPr>
              <a:t>dans 56% des sites </a:t>
            </a:r>
            <a:r>
              <a:rPr lang="fr-CH" sz="1200" dirty="0" smtClean="0">
                <a:latin typeface="Arial Narrow" panose="020B0606020202030204" pitchFamily="34" charset="0"/>
              </a:rPr>
              <a:t>selon les IC</a:t>
            </a:r>
          </a:p>
          <a:p>
            <a:pPr algn="just"/>
            <a:endParaRPr lang="fr-CH" sz="1200" b="1" dirty="0">
              <a:latin typeface="Arial Narrow" panose="020B0606020202030204" pitchFamily="34" charset="0"/>
            </a:endParaRPr>
          </a:p>
          <a:p>
            <a:pPr algn="just"/>
            <a:endParaRPr lang="fr-CH" sz="1200" dirty="0">
              <a:latin typeface="Arial Narrow" panose="020B060602020203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fr-CH" sz="1200" dirty="0" smtClean="0">
                <a:latin typeface="Arial Narrow" panose="020B0606020202030204" pitchFamily="34" charset="0"/>
              </a:rPr>
              <a:t>Principale raison de l’inaccessibilité et de l’inefficacité des services de prises en charge : </a:t>
            </a:r>
            <a:r>
              <a:rPr lang="fr-CH" sz="1200" b="1" dirty="0" smtClean="0">
                <a:latin typeface="Arial Narrow" panose="020B0606020202030204" pitchFamily="34" charset="0"/>
              </a:rPr>
              <a:t>manque d’infrastructures adaptées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fr-CH" sz="1200" dirty="0" smtClean="0">
                <a:latin typeface="Arial Narrow" panose="020B0606020202030204" pitchFamily="34" charset="0"/>
              </a:rPr>
              <a:t>Principale raison </a:t>
            </a:r>
            <a:r>
              <a:rPr lang="fr-CH" sz="1200" dirty="0">
                <a:latin typeface="Arial Narrow" panose="020B0606020202030204" pitchFamily="34" charset="0"/>
              </a:rPr>
              <a:t>à</a:t>
            </a:r>
            <a:r>
              <a:rPr lang="fr-CH" sz="1200" dirty="0" smtClean="0">
                <a:latin typeface="Arial Narrow" panose="020B0606020202030204" pitchFamily="34" charset="0"/>
              </a:rPr>
              <a:t> </a:t>
            </a:r>
            <a:r>
              <a:rPr lang="fr-CH" sz="1200" b="1" dirty="0" smtClean="0">
                <a:latin typeface="Arial Narrow" panose="020B0606020202030204" pitchFamily="34" charset="0"/>
              </a:rPr>
              <a:t>l’</a:t>
            </a:r>
            <a:r>
              <a:rPr lang="fr-CH" sz="1200" b="1" u="sng" dirty="0" smtClean="0">
                <a:latin typeface="Arial Narrow" panose="020B0606020202030204" pitchFamily="34" charset="0"/>
              </a:rPr>
              <a:t>inaccessibilité</a:t>
            </a:r>
            <a:r>
              <a:rPr lang="fr-CH" sz="1200" dirty="0" smtClean="0">
                <a:latin typeface="Arial Narrow" panose="020B0606020202030204" pitchFamily="34" charset="0"/>
              </a:rPr>
              <a:t> </a:t>
            </a:r>
            <a:r>
              <a:rPr lang="fr-CH" sz="1200" b="1" dirty="0" smtClean="0">
                <a:latin typeface="Arial Narrow" panose="020B0606020202030204" pitchFamily="34" charset="0"/>
              </a:rPr>
              <a:t>de ces services </a:t>
            </a:r>
            <a:r>
              <a:rPr lang="fr-CH" sz="1200" dirty="0" smtClean="0">
                <a:latin typeface="Arial Narrow" panose="020B0606020202030204" pitchFamily="34" charset="0"/>
              </a:rPr>
              <a:t>selon les IC </a:t>
            </a:r>
            <a:r>
              <a:rPr lang="fr-CH" sz="1200" b="1" dirty="0" smtClean="0">
                <a:latin typeface="Arial Narrow" panose="020B0606020202030204" pitchFamily="34" charset="0"/>
              </a:rPr>
              <a:t>: manque de capacité d’accueil et de prise en charge des enfants 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fr-CH" sz="1200" dirty="0" smtClean="0">
                <a:latin typeface="Arial Narrow" panose="020B0606020202030204" pitchFamily="34" charset="0"/>
              </a:rPr>
              <a:t>Principale raison de </a:t>
            </a:r>
            <a:r>
              <a:rPr lang="fr-CH" sz="1200" b="1" dirty="0" smtClean="0">
                <a:latin typeface="Arial Narrow" panose="020B0606020202030204" pitchFamily="34" charset="0"/>
              </a:rPr>
              <a:t>l’</a:t>
            </a:r>
            <a:r>
              <a:rPr lang="fr-CH" sz="1200" b="1" u="sng" dirty="0" smtClean="0">
                <a:latin typeface="Arial Narrow" panose="020B0606020202030204" pitchFamily="34" charset="0"/>
              </a:rPr>
              <a:t> inefficacité </a:t>
            </a:r>
            <a:r>
              <a:rPr lang="fr-CH" sz="1200" b="1" dirty="0" smtClean="0">
                <a:latin typeface="Arial Narrow" panose="020B0606020202030204" pitchFamily="34" charset="0"/>
              </a:rPr>
              <a:t>de ces services </a:t>
            </a:r>
            <a:r>
              <a:rPr lang="fr-CH" sz="1200" dirty="0" smtClean="0">
                <a:latin typeface="Arial Narrow" panose="020B0606020202030204" pitchFamily="34" charset="0"/>
              </a:rPr>
              <a:t>selon les IC: </a:t>
            </a:r>
            <a:r>
              <a:rPr lang="fr-CH" sz="1200" b="1" dirty="0" smtClean="0">
                <a:latin typeface="Arial Narrow" panose="020B0606020202030204" pitchFamily="34" charset="0"/>
              </a:rPr>
              <a:t>prise en charge inadaptée et incomplète des enfants</a:t>
            </a:r>
          </a:p>
          <a:p>
            <a:pPr lvl="1" algn="just"/>
            <a:endParaRPr lang="fr-CH" sz="1200" dirty="0" smtClean="0">
              <a:latin typeface="Arial Narrow" panose="020B0606020202030204" pitchFamily="34" charset="0"/>
            </a:endParaRPr>
          </a:p>
          <a:p>
            <a:pPr algn="just"/>
            <a:endParaRPr lang="fr-CH" sz="1200" dirty="0" smtClean="0">
              <a:latin typeface="Arial Narrow" panose="020B0606020202030204" pitchFamily="34" charset="0"/>
            </a:endParaRPr>
          </a:p>
          <a:p>
            <a:pPr marL="171450" lvl="1" indent="-171450" algn="just">
              <a:buFont typeface="Wingdings" panose="05000000000000000000" pitchFamily="2" charset="2"/>
              <a:buChar char="Ø"/>
            </a:pPr>
            <a:r>
              <a:rPr lang="fr-CH" sz="1200" dirty="0" smtClean="0">
                <a:latin typeface="Arial Narrow" panose="020B0606020202030204" pitchFamily="34" charset="0"/>
              </a:rPr>
              <a:t>Pour une amélioration de la réponse en </a:t>
            </a:r>
            <a:r>
              <a:rPr lang="fr-CH" sz="1200" dirty="0">
                <a:latin typeface="Arial Narrow" panose="020B0606020202030204" pitchFamily="34" charset="0"/>
              </a:rPr>
              <a:t>cas de problèmes majeurs de </a:t>
            </a:r>
            <a:r>
              <a:rPr lang="fr-CH" sz="1200" dirty="0" smtClean="0">
                <a:latin typeface="Arial Narrow" panose="020B0606020202030204" pitchFamily="34" charset="0"/>
              </a:rPr>
              <a:t>protection</a:t>
            </a:r>
            <a:r>
              <a:rPr lang="fr-CH" sz="1200" dirty="0">
                <a:latin typeface="Arial Narrow" panose="020B0606020202030204" pitchFamily="34" charset="0"/>
              </a:rPr>
              <a:t> </a:t>
            </a:r>
            <a:r>
              <a:rPr lang="fr-CH" sz="1200" dirty="0" smtClean="0">
                <a:latin typeface="Arial Narrow" panose="020B0606020202030204" pitchFamily="34" charset="0"/>
              </a:rPr>
              <a:t>sur les sites :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fr-CH" sz="1200" b="1" dirty="0" smtClean="0">
                <a:latin typeface="Arial Narrow" panose="020B0606020202030204" pitchFamily="34" charset="0"/>
              </a:rPr>
              <a:t>Renforcer les capacités de prises en charge de ces structures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fr-CH" sz="1200" b="1" dirty="0" smtClean="0">
                <a:latin typeface="Arial Narrow" panose="020B0606020202030204" pitchFamily="34" charset="0"/>
              </a:rPr>
              <a:t>Sensibiliser davantage les personnes réfugiées</a:t>
            </a:r>
            <a:r>
              <a:rPr lang="fr-CH" sz="1200" dirty="0" smtClean="0">
                <a:latin typeface="Arial Narrow" panose="020B0606020202030204" pitchFamily="34" charset="0"/>
              </a:rPr>
              <a:t> aux services disponibles </a:t>
            </a:r>
            <a:endParaRPr lang="en-US" sz="1200" dirty="0">
              <a:latin typeface="Arial Narrow" panose="020B0606020202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4662"/>
            <a:ext cx="1759226" cy="5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1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05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9823" y="2168601"/>
            <a:ext cx="2842125" cy="1743959"/>
          </a:xfrm>
        </p:spPr>
        <p:txBody>
          <a:bodyPr/>
          <a:lstStyle/>
          <a:p>
            <a:r>
              <a:rPr lang="es-ES" dirty="0" smtClean="0"/>
              <a:t>PUBLICATIONS</a:t>
            </a:r>
            <a:endParaRPr lang="es-E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4662"/>
            <a:ext cx="1759226" cy="5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2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Publications</a:t>
            </a:r>
            <a:endParaRPr lang="es-E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728896" y="2964702"/>
            <a:ext cx="3863325" cy="217082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z="2400" dirty="0" err="1" smtClean="0"/>
              <a:t>Pour</a:t>
            </a:r>
            <a:r>
              <a:rPr lang="es-ES" sz="2400" dirty="0" smtClean="0"/>
              <a:t> </a:t>
            </a:r>
            <a:r>
              <a:rPr lang="es-ES" sz="2400" dirty="0" err="1" smtClean="0"/>
              <a:t>retrouver</a:t>
            </a:r>
            <a:r>
              <a:rPr lang="es-ES" sz="2400" dirty="0" smtClean="0"/>
              <a:t> les </a:t>
            </a:r>
            <a:r>
              <a:rPr lang="es-ES" sz="2400" dirty="0" err="1" smtClean="0"/>
              <a:t>publications</a:t>
            </a:r>
            <a:r>
              <a:rPr lang="es-ES" sz="2400" dirty="0" smtClean="0"/>
              <a:t> en </a:t>
            </a:r>
            <a:r>
              <a:rPr lang="es-ES" sz="2400" dirty="0" err="1" smtClean="0"/>
              <a:t>lien</a:t>
            </a:r>
            <a:r>
              <a:rPr lang="es-ES" sz="2400" dirty="0" smtClean="0"/>
              <a:t> </a:t>
            </a:r>
            <a:r>
              <a:rPr lang="es-ES" sz="2400" dirty="0" err="1" smtClean="0"/>
              <a:t>avec</a:t>
            </a:r>
            <a:r>
              <a:rPr lang="es-ES" sz="2400" dirty="0" smtClean="0"/>
              <a:t> </a:t>
            </a:r>
            <a:r>
              <a:rPr lang="es-ES" sz="2400" dirty="0" err="1" smtClean="0"/>
              <a:t>l’évaluation</a:t>
            </a:r>
            <a:r>
              <a:rPr lang="es-ES" sz="2400" dirty="0" smtClean="0"/>
              <a:t> </a:t>
            </a:r>
            <a:r>
              <a:rPr lang="es-ES" sz="2400" dirty="0" err="1" smtClean="0"/>
              <a:t>protection</a:t>
            </a:r>
            <a:r>
              <a:rPr lang="es-ES" sz="2400" dirty="0" smtClean="0"/>
              <a:t> (fiches </a:t>
            </a:r>
            <a:r>
              <a:rPr lang="es-ES" sz="2400" dirty="0" err="1" smtClean="0"/>
              <a:t>d’information</a:t>
            </a:r>
            <a:r>
              <a:rPr lang="es-ES" sz="2400" dirty="0" smtClean="0"/>
              <a:t>, </a:t>
            </a:r>
            <a:r>
              <a:rPr lang="es-ES" sz="2400" dirty="0" err="1"/>
              <a:t>c</a:t>
            </a:r>
            <a:r>
              <a:rPr lang="es-ES" sz="2400" dirty="0" err="1" smtClean="0"/>
              <a:t>artes</a:t>
            </a:r>
            <a:r>
              <a:rPr lang="es-ES" sz="2400" dirty="0" smtClean="0"/>
              <a:t> et </a:t>
            </a:r>
            <a:r>
              <a:rPr lang="es-ES" sz="2400" dirty="0" err="1"/>
              <a:t>r</a:t>
            </a:r>
            <a:r>
              <a:rPr lang="es-ES" sz="2400" dirty="0" err="1" smtClean="0"/>
              <a:t>apport</a:t>
            </a:r>
            <a:r>
              <a:rPr lang="es-ES" sz="2400" dirty="0" smtClean="0"/>
              <a:t>) : </a:t>
            </a:r>
            <a:r>
              <a:rPr lang="es-ES" sz="2400" dirty="0" smtClean="0">
                <a:hlinkClick r:id="rId2"/>
              </a:rPr>
              <a:t>ICI</a:t>
            </a:r>
            <a:endParaRPr lang="es-ES" sz="2400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4853513" y="1845250"/>
            <a:ext cx="3738708" cy="421983"/>
          </a:xfrm>
        </p:spPr>
        <p:txBody>
          <a:bodyPr/>
          <a:lstStyle/>
          <a:p>
            <a:r>
              <a:rPr lang="es-ES" sz="2400" dirty="0" err="1" smtClean="0"/>
              <a:t>Resource</a:t>
            </a:r>
            <a:r>
              <a:rPr lang="es-ES" sz="2400" dirty="0" smtClean="0"/>
              <a:t> Center de REACH</a:t>
            </a:r>
            <a:endParaRPr lang="es-ES" sz="2400" dirty="0"/>
          </a:p>
        </p:txBody>
      </p:sp>
      <p:pic>
        <p:nvPicPr>
          <p:cNvPr id="18" name="Picture Placeholder 19"/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925" y="1919077"/>
            <a:ext cx="609944" cy="72993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4662"/>
            <a:ext cx="1759226" cy="5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3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4068" y="2135148"/>
            <a:ext cx="2908033" cy="2076828"/>
          </a:xfrm>
        </p:spPr>
        <p:txBody>
          <a:bodyPr/>
          <a:lstStyle/>
          <a:p>
            <a:r>
              <a:rPr lang="fr-CH" sz="4000" dirty="0" smtClean="0">
                <a:solidFill>
                  <a:srgbClr val="EE5859"/>
                </a:solidFill>
              </a:rPr>
              <a:t>MERCI </a:t>
            </a:r>
            <a:r>
              <a:rPr lang="fr-CH" sz="4400" dirty="0" smtClean="0">
                <a:solidFill>
                  <a:srgbClr val="EE5859"/>
                </a:solidFill>
              </a:rPr>
              <a:t>POUR</a:t>
            </a:r>
            <a:r>
              <a:rPr lang="fr-CH" sz="4000" dirty="0" smtClean="0">
                <a:solidFill>
                  <a:srgbClr val="EE5859"/>
                </a:solidFill>
              </a:rPr>
              <a:t> VOTRE ATTENTION</a:t>
            </a:r>
            <a:endParaRPr lang="en-US" sz="4000" dirty="0">
              <a:solidFill>
                <a:srgbClr val="EE585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4662"/>
            <a:ext cx="1759226" cy="5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24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01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9824" y="2168601"/>
            <a:ext cx="3143231" cy="1743959"/>
          </a:xfrm>
        </p:spPr>
        <p:txBody>
          <a:bodyPr/>
          <a:lstStyle/>
          <a:p>
            <a:r>
              <a:rPr lang="en-US" dirty="0" smtClean="0"/>
              <a:t>OBJECTIF DE </a:t>
            </a:r>
            <a:r>
              <a:rPr lang="en-US" dirty="0" err="1" smtClean="0"/>
              <a:t>l’EVALUATION</a:t>
            </a:r>
            <a:endParaRPr lang="es-E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4662"/>
            <a:ext cx="1759226" cy="5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8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OBJECTIF</a:t>
            </a:r>
            <a:endParaRPr lang="es-E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8031" y="994311"/>
            <a:ext cx="5283200" cy="1399568"/>
          </a:xfrm>
        </p:spPr>
        <p:txBody>
          <a:bodyPr/>
          <a:lstStyle/>
          <a:p>
            <a:pPr algn="just"/>
            <a:r>
              <a:rPr lang="fr-FR" dirty="0"/>
              <a:t>Fournir une vue d’ensemble de la situation et des besoins en matière de protection des populations affectées par la crise du Lac Tchad vivant dans la région de </a:t>
            </a:r>
            <a:r>
              <a:rPr lang="fr-FR" dirty="0" smtClean="0"/>
              <a:t>Diffa, </a:t>
            </a:r>
            <a:r>
              <a:rPr lang="fr-FR" dirty="0"/>
              <a:t>afin d’informer la planification de la réponse humanitaire</a:t>
            </a:r>
            <a:endParaRPr lang="es-E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004501" y="2641449"/>
            <a:ext cx="4470259" cy="2814129"/>
          </a:xfrm>
          <a:solidFill>
            <a:schemeClr val="bg1"/>
          </a:solidFill>
        </p:spPr>
        <p:txBody>
          <a:bodyPr/>
          <a:lstStyle/>
          <a:p>
            <a:endParaRPr lang="es-ES" dirty="0" smtClean="0"/>
          </a:p>
          <a:p>
            <a:pPr algn="just"/>
            <a:r>
              <a:rPr lang="es-ES" sz="1800" dirty="0" smtClean="0"/>
              <a:t>Les 3 </a:t>
            </a:r>
            <a:r>
              <a:rPr lang="es-ES" sz="1800" dirty="0" err="1" smtClean="0"/>
              <a:t>volets</a:t>
            </a:r>
            <a:r>
              <a:rPr lang="es-ES" sz="1800" dirty="0" smtClean="0"/>
              <a:t> de </a:t>
            </a:r>
            <a:r>
              <a:rPr lang="es-ES" sz="1800" dirty="0" err="1" smtClean="0"/>
              <a:t>l’évaluation</a:t>
            </a:r>
            <a:r>
              <a:rPr lang="es-ES" sz="1800" dirty="0" smtClean="0"/>
              <a:t> :</a:t>
            </a:r>
          </a:p>
          <a:p>
            <a:pPr marL="285750" indent="-285750" algn="just">
              <a:buFontTx/>
              <a:buChar char="-"/>
            </a:pPr>
            <a:r>
              <a:rPr lang="es-ES" sz="1800" dirty="0" err="1" smtClean="0"/>
              <a:t>Protection</a:t>
            </a:r>
            <a:r>
              <a:rPr lang="es-ES" sz="1800" dirty="0" smtClean="0"/>
              <a:t> </a:t>
            </a:r>
            <a:r>
              <a:rPr lang="es-ES" sz="1800" dirty="0" err="1" smtClean="0"/>
              <a:t>générale</a:t>
            </a:r>
            <a:r>
              <a:rPr lang="es-ES" sz="1800" dirty="0" smtClean="0"/>
              <a:t> de la </a:t>
            </a:r>
            <a:r>
              <a:rPr lang="es-ES" sz="1800" dirty="0" err="1" smtClean="0"/>
              <a:t>population</a:t>
            </a:r>
            <a:r>
              <a:rPr lang="es-ES" sz="1800" dirty="0" smtClean="0"/>
              <a:t> </a:t>
            </a:r>
            <a:r>
              <a:rPr lang="es-ES" sz="1800" dirty="0" err="1" smtClean="0"/>
              <a:t>affectée</a:t>
            </a:r>
            <a:endParaRPr lang="es-ES" sz="1800" dirty="0" smtClean="0"/>
          </a:p>
          <a:p>
            <a:pPr marL="285750" indent="-285750" algn="just">
              <a:buFontTx/>
              <a:buChar char="-"/>
            </a:pPr>
            <a:r>
              <a:rPr lang="fr-FR" sz="1800" dirty="0"/>
              <a:t>V</a:t>
            </a:r>
            <a:r>
              <a:rPr lang="fr-FR" sz="1800" dirty="0" smtClean="0"/>
              <a:t>iolences </a:t>
            </a:r>
            <a:r>
              <a:rPr lang="fr-FR" sz="1800" dirty="0"/>
              <a:t>basées sur le genre </a:t>
            </a:r>
            <a:r>
              <a:rPr lang="fr-FR" sz="1800" dirty="0" smtClean="0"/>
              <a:t>(VBG) et </a:t>
            </a:r>
            <a:r>
              <a:rPr lang="fr-FR" sz="1800" dirty="0"/>
              <a:t>protection de l’enfance </a:t>
            </a:r>
            <a:endParaRPr lang="fr-FR" sz="1800" dirty="0" smtClean="0"/>
          </a:p>
          <a:p>
            <a:pPr marL="285750" indent="-285750" algn="just">
              <a:buFontTx/>
              <a:buChar char="-"/>
            </a:pPr>
            <a:r>
              <a:rPr lang="fr-FR" sz="1800" dirty="0"/>
              <a:t>M</a:t>
            </a:r>
            <a:r>
              <a:rPr lang="fr-FR" sz="1800" dirty="0" smtClean="0"/>
              <a:t>écanismes </a:t>
            </a:r>
            <a:r>
              <a:rPr lang="fr-FR" sz="1800" dirty="0"/>
              <a:t>de référencement</a:t>
            </a:r>
          </a:p>
          <a:p>
            <a:pPr marL="285750" indent="-285750">
              <a:buFontTx/>
              <a:buChar char="-"/>
            </a:pPr>
            <a:endParaRPr lang="fr-FR" sz="1600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4662"/>
            <a:ext cx="1759226" cy="5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5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02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9824" y="2168601"/>
            <a:ext cx="3244831" cy="1743959"/>
          </a:xfrm>
        </p:spPr>
        <p:txBody>
          <a:bodyPr/>
          <a:lstStyle/>
          <a:p>
            <a:r>
              <a:rPr lang="en-US" dirty="0" smtClean="0"/>
              <a:t>METHODOLOGIE</a:t>
            </a:r>
            <a:endParaRPr lang="es-E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4662"/>
            <a:ext cx="1759226" cy="5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0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METHODOLOGIE</a:t>
            </a:r>
            <a:endParaRPr lang="es-E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2775" y="460967"/>
            <a:ext cx="4164106" cy="525931"/>
          </a:xfrm>
        </p:spPr>
        <p:txBody>
          <a:bodyPr/>
          <a:lstStyle/>
          <a:p>
            <a:r>
              <a:rPr lang="es-ES" sz="2000" dirty="0" smtClean="0"/>
              <a:t>1. </a:t>
            </a:r>
            <a:r>
              <a:rPr lang="es-ES" sz="2000" dirty="0" err="1" smtClean="0"/>
              <a:t>Volet</a:t>
            </a:r>
            <a:r>
              <a:rPr lang="es-ES" sz="2000" dirty="0" smtClean="0"/>
              <a:t> </a:t>
            </a:r>
            <a:r>
              <a:rPr lang="es-ES" sz="2000" dirty="0" err="1" smtClean="0"/>
              <a:t>quantitatif</a:t>
            </a:r>
            <a:endParaRPr lang="es-E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125108" y="1094025"/>
            <a:ext cx="4618200" cy="2790058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s-ES" sz="1600" dirty="0" smtClean="0"/>
              <a:t>478 enquêtes réalisées </a:t>
            </a:r>
            <a:r>
              <a:rPr lang="es-ES" sz="1600" dirty="0" err="1" smtClean="0"/>
              <a:t>auprès</a:t>
            </a:r>
            <a:r>
              <a:rPr lang="es-ES" sz="1600" dirty="0" smtClean="0"/>
              <a:t> </a:t>
            </a:r>
            <a:r>
              <a:rPr lang="es-ES" sz="1600" dirty="0" err="1" smtClean="0"/>
              <a:t>d’informateurs</a:t>
            </a:r>
            <a:r>
              <a:rPr lang="es-ES" sz="1600" dirty="0" smtClean="0"/>
              <a:t> clés (IC) </a:t>
            </a:r>
          </a:p>
          <a:p>
            <a:pPr marL="285750" indent="-285750" algn="just">
              <a:buFontTx/>
              <a:buChar char="-"/>
            </a:pPr>
            <a:r>
              <a:rPr lang="es-ES" sz="1600" dirty="0" smtClean="0"/>
              <a:t>Profil des </a:t>
            </a:r>
            <a:r>
              <a:rPr lang="es-ES" sz="1600" dirty="0" err="1" smtClean="0"/>
              <a:t>informateurs</a:t>
            </a:r>
            <a:r>
              <a:rPr lang="es-ES" sz="1600" dirty="0" smtClean="0"/>
              <a:t> </a:t>
            </a:r>
            <a:r>
              <a:rPr lang="es-ES" sz="1600" dirty="0" err="1" smtClean="0"/>
              <a:t>clés</a:t>
            </a:r>
            <a:r>
              <a:rPr lang="es-ES" sz="1600" dirty="0" smtClean="0"/>
              <a:t> : </a:t>
            </a:r>
          </a:p>
          <a:p>
            <a:pPr marL="971550" lvl="1" indent="-28575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1600" dirty="0" smtClean="0">
                <a:solidFill>
                  <a:srgbClr val="58585A"/>
                </a:solidFill>
                <a:latin typeface="Arial Narrow" panose="020B0606020202030204" pitchFamily="34" charset="0"/>
              </a:rPr>
              <a:t>Personnes ayant des connaissances</a:t>
            </a:r>
            <a:r>
              <a:rPr lang="fr-FR" sz="1600" dirty="0">
                <a:solidFill>
                  <a:srgbClr val="58585A"/>
                </a:solidFill>
                <a:latin typeface="Arial Narrow" panose="020B0606020202030204" pitchFamily="34" charset="0"/>
              </a:rPr>
              <a:t> générales sur la situation en </a:t>
            </a:r>
            <a:r>
              <a:rPr lang="fr-FR" sz="1600" dirty="0" smtClean="0">
                <a:solidFill>
                  <a:srgbClr val="58585A"/>
                </a:solidFill>
                <a:latin typeface="Arial Narrow" panose="020B0606020202030204" pitchFamily="34" charset="0"/>
              </a:rPr>
              <a:t>matière </a:t>
            </a:r>
            <a:r>
              <a:rPr lang="fr-FR" sz="1600" dirty="0">
                <a:solidFill>
                  <a:srgbClr val="58585A"/>
                </a:solidFill>
                <a:latin typeface="Arial Narrow" panose="020B0606020202030204" pitchFamily="34" charset="0"/>
              </a:rPr>
              <a:t>de </a:t>
            </a:r>
            <a:r>
              <a:rPr lang="fr-FR" sz="1600" dirty="0" smtClean="0">
                <a:solidFill>
                  <a:srgbClr val="58585A"/>
                </a:solidFill>
                <a:latin typeface="Arial Narrow" panose="020B0606020202030204" pitchFamily="34" charset="0"/>
              </a:rPr>
              <a:t>protection dans les sites enquêtés</a:t>
            </a:r>
          </a:p>
          <a:p>
            <a:pPr marL="971550" lvl="1" indent="-28575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1600" dirty="0" err="1" smtClean="0">
                <a:solidFill>
                  <a:srgbClr val="58585A"/>
                </a:solidFill>
                <a:latin typeface="Arial Narrow" panose="020B0606020202030204" pitchFamily="34" charset="0"/>
              </a:rPr>
              <a:t>Personnes</a:t>
            </a:r>
            <a:r>
              <a:rPr lang="es-ES" sz="1600" dirty="0">
                <a:solidFill>
                  <a:srgbClr val="58585A"/>
                </a:solidFill>
                <a:latin typeface="Arial Narrow" panose="020B0606020202030204" pitchFamily="34" charset="0"/>
              </a:rPr>
              <a:t> </a:t>
            </a:r>
            <a:r>
              <a:rPr lang="fr-FR" sz="1600" dirty="0" smtClean="0">
                <a:solidFill>
                  <a:srgbClr val="58585A"/>
                </a:solidFill>
                <a:latin typeface="Arial Narrow" panose="020B0606020202030204" pitchFamily="34" charset="0"/>
              </a:rPr>
              <a:t>(de </a:t>
            </a:r>
            <a:r>
              <a:rPr lang="fr-FR" sz="1600" dirty="0">
                <a:solidFill>
                  <a:srgbClr val="58585A"/>
                </a:solidFill>
                <a:latin typeface="Arial Narrow" panose="020B0606020202030204" pitchFamily="34" charset="0"/>
              </a:rPr>
              <a:t>préférence féminines) </a:t>
            </a:r>
            <a:r>
              <a:rPr lang="es-ES" sz="1600" dirty="0" err="1" smtClean="0">
                <a:solidFill>
                  <a:srgbClr val="58585A"/>
                </a:solidFill>
                <a:latin typeface="Arial Narrow" panose="020B0606020202030204" pitchFamily="34" charset="0"/>
              </a:rPr>
              <a:t>ayant</a:t>
            </a:r>
            <a:r>
              <a:rPr lang="es-ES" sz="1600" dirty="0" smtClean="0">
                <a:solidFill>
                  <a:srgbClr val="58585A"/>
                </a:solidFill>
                <a:latin typeface="Arial Narrow" panose="020B0606020202030204" pitchFamily="34" charset="0"/>
              </a:rPr>
              <a:t> des connaissances</a:t>
            </a:r>
            <a:r>
              <a:rPr lang="fr-FR" sz="1600" dirty="0" smtClean="0">
                <a:solidFill>
                  <a:srgbClr val="58585A"/>
                </a:solidFill>
                <a:latin typeface="Arial Narrow" panose="020B0606020202030204" pitchFamily="34" charset="0"/>
              </a:rPr>
              <a:t> spécifiques </a:t>
            </a:r>
            <a:r>
              <a:rPr lang="fr-FR" sz="1600" dirty="0">
                <a:solidFill>
                  <a:srgbClr val="58585A"/>
                </a:solidFill>
                <a:latin typeface="Arial Narrow" panose="020B0606020202030204" pitchFamily="34" charset="0"/>
              </a:rPr>
              <a:t>sur la protection de l’enfance et les VBG </a:t>
            </a:r>
            <a:r>
              <a:rPr lang="fr-FR" sz="1600" dirty="0" smtClean="0">
                <a:solidFill>
                  <a:srgbClr val="58585A"/>
                </a:solidFill>
                <a:latin typeface="Arial Narrow" panose="020B0606020202030204" pitchFamily="34" charset="0"/>
              </a:rPr>
              <a:t>dans les sites enquêtés </a:t>
            </a:r>
            <a:endParaRPr lang="fr-FR" sz="1600" dirty="0">
              <a:solidFill>
                <a:srgbClr val="58585A"/>
              </a:solidFill>
              <a:latin typeface="Arial Narrow" panose="020B0606020202030204" pitchFamily="34" charset="0"/>
            </a:endParaRPr>
          </a:p>
          <a:p>
            <a:pPr marL="971550" lvl="1" indent="-28575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58585A"/>
                </a:solidFill>
                <a:latin typeface="Arial Narrow" panose="020B0606020202030204" pitchFamily="34" charset="0"/>
              </a:rPr>
              <a:t>Personnes travaillant </a:t>
            </a:r>
            <a:r>
              <a:rPr lang="fr-FR" sz="1600" dirty="0" smtClean="0">
                <a:solidFill>
                  <a:srgbClr val="58585A"/>
                </a:solidFill>
                <a:latin typeface="Arial Narrow" panose="020B0606020202030204" pitchFamily="34" charset="0"/>
              </a:rPr>
              <a:t>sur </a:t>
            </a:r>
            <a:r>
              <a:rPr lang="fr-FR" sz="1600" dirty="0">
                <a:solidFill>
                  <a:srgbClr val="58585A"/>
                </a:solidFill>
                <a:latin typeface="Arial Narrow" panose="020B0606020202030204" pitchFamily="34" charset="0"/>
              </a:rPr>
              <a:t>les mécanismes de </a:t>
            </a:r>
            <a:r>
              <a:rPr lang="fr-FR" sz="1600" dirty="0" smtClean="0">
                <a:solidFill>
                  <a:srgbClr val="58585A"/>
                </a:solidFill>
                <a:latin typeface="Arial Narrow" panose="020B0606020202030204" pitchFamily="34" charset="0"/>
              </a:rPr>
              <a:t>référencement </a:t>
            </a:r>
            <a:r>
              <a:rPr lang="fr-FR" sz="1600" dirty="0">
                <a:solidFill>
                  <a:srgbClr val="58585A"/>
                </a:solidFill>
                <a:latin typeface="Arial Narrow" panose="020B0606020202030204" pitchFamily="34" charset="0"/>
              </a:rPr>
              <a:t>dans les sites enquêtés </a:t>
            </a:r>
          </a:p>
          <a:p>
            <a:pPr marL="971550" lvl="1" indent="-28575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fr-FR" sz="1600" dirty="0" smtClean="0">
              <a:solidFill>
                <a:srgbClr val="58585A"/>
              </a:solidFill>
              <a:latin typeface="Arial Narrow" panose="020B0606020202030204" pitchFamily="34" charset="0"/>
            </a:endParaRPr>
          </a:p>
          <a:p>
            <a:pPr marL="971550" lvl="1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fr-FR" sz="1600" dirty="0">
              <a:solidFill>
                <a:srgbClr val="58585A"/>
              </a:solidFill>
              <a:latin typeface="Arial Narrow" panose="020B0606020202030204" pitchFamily="34" charset="0"/>
            </a:endParaRPr>
          </a:p>
          <a:p>
            <a:pPr marL="971550" lvl="1" indent="-285750">
              <a:spcBef>
                <a:spcPts val="0"/>
              </a:spcBef>
              <a:buFontTx/>
              <a:buChar char="-"/>
            </a:pPr>
            <a:endParaRPr lang="es-ES" sz="1600" dirty="0" smtClean="0">
              <a:latin typeface="Arial Narrow" panose="020B0606020202030204" pitchFamily="34" charset="0"/>
            </a:endParaRPr>
          </a:p>
          <a:p>
            <a:pPr lvl="1" indent="0">
              <a:buNone/>
            </a:pPr>
            <a:endParaRPr lang="es-ES" dirty="0" smtClean="0"/>
          </a:p>
          <a:p>
            <a:pPr lvl="1" indent="0">
              <a:buNone/>
            </a:pPr>
            <a:endParaRPr lang="es-ES" dirty="0" smtClean="0"/>
          </a:p>
          <a:p>
            <a:pPr marL="285750" indent="-285750">
              <a:buFontTx/>
              <a:buChar char="-"/>
            </a:pPr>
            <a:endParaRPr lang="es-E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262775" y="3970282"/>
            <a:ext cx="4164106" cy="525931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b="1" kern="1200" baseline="0">
                <a:solidFill>
                  <a:srgbClr val="EE5859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/>
              <a:t>2</a:t>
            </a:r>
            <a:r>
              <a:rPr lang="es-ES" sz="2000" dirty="0" smtClean="0"/>
              <a:t>. </a:t>
            </a:r>
            <a:r>
              <a:rPr lang="es-ES" sz="2000" dirty="0" err="1" smtClean="0"/>
              <a:t>Volet</a:t>
            </a:r>
            <a:r>
              <a:rPr lang="es-ES" sz="2000" dirty="0" smtClean="0"/>
              <a:t> </a:t>
            </a:r>
            <a:r>
              <a:rPr lang="es-ES" sz="2000" dirty="0" err="1" smtClean="0"/>
              <a:t>qualitatif</a:t>
            </a:r>
            <a:endParaRPr lang="es-ES" sz="2000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4125108" y="4582412"/>
            <a:ext cx="4439438" cy="115168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>
                <a:solidFill>
                  <a:srgbClr val="58585A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90000"/>
              </a:lnSpc>
              <a:spcBef>
                <a:spcPts val="1200"/>
              </a:spcBef>
              <a:buFontTx/>
              <a:buChar char="-"/>
            </a:pPr>
            <a:r>
              <a:rPr lang="fr-CH" sz="1600" dirty="0" smtClean="0"/>
              <a:t>56 groupes de discussion dans les 10 communes avec 6 groupes distincts différenciés par statuts (population non déplacée et population déplacée), par âge et par genre (femmes/hommes, filles/garçons)</a:t>
            </a:r>
            <a:endParaRPr lang="fr-CH" dirty="0" smtClean="0"/>
          </a:p>
          <a:p>
            <a:pPr marL="285750" indent="-285750">
              <a:buFontTx/>
              <a:buChar char="-"/>
            </a:pPr>
            <a:endParaRPr lang="es-ES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4262775" y="3691173"/>
            <a:ext cx="4164106" cy="3858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>
                <a:solidFill>
                  <a:srgbClr val="58585A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es-ES" sz="1600" dirty="0" smtClean="0"/>
              <a:t>Sur 162 </a:t>
            </a:r>
            <a:r>
              <a:rPr lang="es-ES" sz="1600" dirty="0" err="1" smtClean="0"/>
              <a:t>sites</a:t>
            </a:r>
            <a:r>
              <a:rPr lang="es-ES" sz="1600" dirty="0" smtClean="0"/>
              <a:t> et 1 camp (</a:t>
            </a:r>
            <a:r>
              <a:rPr lang="es-ES" sz="1600" dirty="0" err="1" smtClean="0"/>
              <a:t>au</a:t>
            </a:r>
            <a:r>
              <a:rPr lang="es-ES" sz="1600" dirty="0" smtClean="0"/>
              <a:t> total)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4662"/>
            <a:ext cx="1759226" cy="5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6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smtClean="0"/>
              <a:t>03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9823" y="2168601"/>
            <a:ext cx="3512375" cy="1743959"/>
          </a:xfrm>
        </p:spPr>
        <p:txBody>
          <a:bodyPr/>
          <a:lstStyle/>
          <a:p>
            <a:pPr algn="ctr"/>
            <a:r>
              <a:rPr lang="fr-CH" dirty="0" smtClean="0"/>
              <a:t>SITES ENQUÊTÉS </a:t>
            </a:r>
            <a:br>
              <a:rPr lang="fr-CH" dirty="0" smtClean="0"/>
            </a:br>
            <a:r>
              <a:rPr lang="fr-CH" dirty="0" smtClean="0"/>
              <a:t>-</a:t>
            </a:r>
          </a:p>
          <a:p>
            <a:pPr algn="ctr"/>
            <a:r>
              <a:rPr lang="fr-CH" dirty="0" smtClean="0"/>
              <a:t>«PROTECTION DE L’ENFANCE»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4662"/>
            <a:ext cx="1759226" cy="5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1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087840" cy="836464"/>
          </a:xfrm>
        </p:spPr>
        <p:txBody>
          <a:bodyPr/>
          <a:lstStyle/>
          <a:p>
            <a:r>
              <a:rPr lang="fr-CH" dirty="0" smtClean="0"/>
              <a:t>SITES ENQUÊTÉS POUR LE VOLET  «PROTECTION DE L’ENFANCE»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319371" y="3098075"/>
            <a:ext cx="4413661" cy="1192306"/>
          </a:xfrm>
        </p:spPr>
        <p:txBody>
          <a:bodyPr/>
          <a:lstStyle/>
          <a:p>
            <a:pPr algn="just"/>
            <a:r>
              <a:rPr lang="fr-CH" sz="1800" dirty="0" smtClean="0"/>
              <a:t>161 sites et 1 camp enquêtés dans l’ensemble de la région pour le volet «protection de l’enfance».</a:t>
            </a:r>
            <a:endParaRPr lang="en-US" sz="18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86176" y="2223247"/>
            <a:ext cx="3773448" cy="380990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76" y="1467120"/>
            <a:ext cx="3460375" cy="44542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4662"/>
            <a:ext cx="1759226" cy="5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/>
              <a:t>SITES ENQUÊTÉS POUR LE VOLET  «PROTECTION DE L’ENFANCE»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7" b="11967"/>
          <a:stretch>
            <a:fillRect/>
          </a:stretch>
        </p:blipFill>
        <p:spPr/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4662"/>
            <a:ext cx="1759226" cy="5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6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04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9824" y="2168601"/>
            <a:ext cx="3466503" cy="1743959"/>
          </a:xfrm>
        </p:spPr>
        <p:txBody>
          <a:bodyPr/>
          <a:lstStyle/>
          <a:p>
            <a:r>
              <a:rPr lang="fr-CH" dirty="0" smtClean="0"/>
              <a:t>RESULTATS DU VOLET «PROTECTION DE L’ENFANCE»</a:t>
            </a:r>
            <a:endParaRPr lang="fr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4662"/>
            <a:ext cx="1759226" cy="5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7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1">
  <a:themeElements>
    <a:clrScheme name="REACH colours">
      <a:dk1>
        <a:srgbClr val="000000"/>
      </a:dk1>
      <a:lt1>
        <a:srgbClr val="FFFFFF"/>
      </a:lt1>
      <a:dk2>
        <a:srgbClr val="EE5859"/>
      </a:dk2>
      <a:lt2>
        <a:srgbClr val="FFFFFF"/>
      </a:lt2>
      <a:accent1>
        <a:srgbClr val="D2CBB8"/>
      </a:accent1>
      <a:accent2>
        <a:srgbClr val="D1D3D4"/>
      </a:accent2>
      <a:accent3>
        <a:srgbClr val="A5A5A5"/>
      </a:accent3>
      <a:accent4>
        <a:srgbClr val="F6ABAB"/>
      </a:accent4>
      <a:accent5>
        <a:srgbClr val="FACCCD"/>
      </a:accent5>
      <a:accent6>
        <a:srgbClr val="E8E4D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958E95B1-D1E0-4E6A-9EE1-F967C05616B6}" vid="{AB2D6CB1-6E43-4983-AB44-C0078063B9DF}"/>
    </a:ext>
  </a:extLst>
</a:theme>
</file>

<file path=ppt/theme/theme10.xml><?xml version="1.0" encoding="utf-8"?>
<a:theme xmlns:a="http://schemas.openxmlformats.org/drawingml/2006/main" name="Op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958E95B1-D1E0-4E6A-9EE1-F967C05616B6}" vid="{00ED20B0-A57B-47A6-92B6-BF532C01082F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p1 Left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958E95B1-D1E0-4E6A-9EE1-F967C05616B6}" vid="{B66A6868-009C-4E23-B260-E0BDABE94902}"/>
    </a:ext>
  </a:extLst>
</a:theme>
</file>

<file path=ppt/theme/theme3.xml><?xml version="1.0" encoding="utf-8"?>
<a:theme xmlns:a="http://schemas.openxmlformats.org/drawingml/2006/main" name="Op1 Big Left banner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958E95B1-D1E0-4E6A-9EE1-F967C05616B6}" vid="{6E2DB4B3-0A91-46AC-B2E1-1E41E4DC0BFF}"/>
    </a:ext>
  </a:extLst>
</a:theme>
</file>

<file path=ppt/theme/theme4.xml><?xml version="1.0" encoding="utf-8"?>
<a:theme xmlns:a="http://schemas.openxmlformats.org/drawingml/2006/main" name="Op1 Top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958E95B1-D1E0-4E6A-9EE1-F967C05616B6}" vid="{2BD1E236-E27A-44A0-B6CA-258BDCEE32A3}"/>
    </a:ext>
  </a:extLst>
</a:theme>
</file>

<file path=ppt/theme/theme5.xml><?xml version="1.0" encoding="utf-8"?>
<a:theme xmlns:a="http://schemas.openxmlformats.org/drawingml/2006/main" name="Op1 Top big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958E95B1-D1E0-4E6A-9EE1-F967C05616B6}" vid="{BA16BE75-FF82-49EE-9E11-72ADE461BB0E}"/>
    </a:ext>
  </a:extLst>
</a:theme>
</file>

<file path=ppt/theme/theme6.xml><?xml version="1.0" encoding="utf-8"?>
<a:theme xmlns:a="http://schemas.openxmlformats.org/drawingml/2006/main" name="Op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958E95B1-D1E0-4E6A-9EE1-F967C05616B6}" vid="{01F33962-6289-48AF-91AE-BCC022D1B5E5}"/>
    </a:ext>
  </a:extLst>
</a:theme>
</file>

<file path=ppt/theme/theme7.xml><?xml version="1.0" encoding="utf-8"?>
<a:theme xmlns:a="http://schemas.openxmlformats.org/drawingml/2006/main" name="Op2 Left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958E95B1-D1E0-4E6A-9EE1-F967C05616B6}" vid="{64858D50-D725-4E48-972A-A58B142B7469}"/>
    </a:ext>
  </a:extLst>
</a:theme>
</file>

<file path=ppt/theme/theme8.xml><?xml version="1.0" encoding="utf-8"?>
<a:theme xmlns:a="http://schemas.openxmlformats.org/drawingml/2006/main" name="Op2 Top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958E95B1-D1E0-4E6A-9EE1-F967C05616B6}" vid="{544AC4C3-99A9-4423-A11E-24865A665579}"/>
    </a:ext>
  </a:extLst>
</a:theme>
</file>

<file path=ppt/theme/theme9.xml><?xml version="1.0" encoding="utf-8"?>
<a:theme xmlns:a="http://schemas.openxmlformats.org/drawingml/2006/main" name="Op2 Big Left banner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958E95B1-D1E0-4E6A-9EE1-F967C05616B6}" vid="{AC6BFDDA-B6C8-441F-A441-4E6BD2FD0A9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REACH_Powerpoint_Template_MasterSlides</Template>
  <TotalTime>3770</TotalTime>
  <Words>1633</Words>
  <Application>Microsoft Office PowerPoint</Application>
  <PresentationFormat>On-screen Show (4:3)</PresentationFormat>
  <Paragraphs>111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Arial</vt:lpstr>
      <vt:lpstr>Arial Narrow</vt:lpstr>
      <vt:lpstr>Calibri</vt:lpstr>
      <vt:lpstr>Wingdings</vt:lpstr>
      <vt:lpstr>Op1</vt:lpstr>
      <vt:lpstr>Op1 Left banner</vt:lpstr>
      <vt:lpstr>Op1 Big Left banner layout</vt:lpstr>
      <vt:lpstr>Op1 Top banner</vt:lpstr>
      <vt:lpstr>Op1 Top big banner</vt:lpstr>
      <vt:lpstr>Op2</vt:lpstr>
      <vt:lpstr>Op2 Left banner</vt:lpstr>
      <vt:lpstr>Op2 Top banner</vt:lpstr>
      <vt:lpstr>Op2 Big Left banner layout</vt:lpstr>
      <vt:lpstr>Op3</vt:lpstr>
      <vt:lpstr>Evaluation Protection de l’enfance dans la région de Diffa</vt:lpstr>
      <vt:lpstr>01</vt:lpstr>
      <vt:lpstr>OBJECTIF</vt:lpstr>
      <vt:lpstr>02</vt:lpstr>
      <vt:lpstr>METHODOLOGIE</vt:lpstr>
      <vt:lpstr>03</vt:lpstr>
      <vt:lpstr>SITES ENQUÊTÉS POUR LE VOLET  «PROTECTION DE L’ENFANCE»</vt:lpstr>
      <vt:lpstr>SITES ENQUÊTÉS POUR LE VOLET  «PROTECTION DE L’ENFANCE»</vt:lpstr>
      <vt:lpstr>04</vt:lpstr>
      <vt:lpstr>Résultats – Protection de l’enfance</vt:lpstr>
      <vt:lpstr>Résultats – Protection de l’enfance</vt:lpstr>
      <vt:lpstr>Résultats – Protection de l’enfance</vt:lpstr>
      <vt:lpstr>Résultats – Protection de l’enfance</vt:lpstr>
      <vt:lpstr>Résultats – Protection de l’enfance</vt:lpstr>
      <vt:lpstr>Résultats – Protection de l’enfance</vt:lpstr>
      <vt:lpstr>05</vt:lpstr>
      <vt:lpstr>Publications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 Pastor Melo</dc:creator>
  <cp:lastModifiedBy>Veronique Pingard</cp:lastModifiedBy>
  <cp:revision>183</cp:revision>
  <dcterms:created xsi:type="dcterms:W3CDTF">2018-03-16T14:29:28Z</dcterms:created>
  <dcterms:modified xsi:type="dcterms:W3CDTF">2020-05-09T10:08:01Z</dcterms:modified>
</cp:coreProperties>
</file>