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</p:sldMasterIdLst>
  <p:notesMasterIdLst>
    <p:notesMasterId r:id="rId29"/>
  </p:notesMasterIdLst>
  <p:sldIdLst>
    <p:sldId id="295" r:id="rId11"/>
    <p:sldId id="357" r:id="rId12"/>
    <p:sldId id="358" r:id="rId13"/>
    <p:sldId id="361" r:id="rId14"/>
    <p:sldId id="422" r:id="rId15"/>
    <p:sldId id="442" r:id="rId16"/>
    <p:sldId id="444" r:id="rId17"/>
    <p:sldId id="412" r:id="rId18"/>
    <p:sldId id="415" r:id="rId19"/>
    <p:sldId id="445" r:id="rId20"/>
    <p:sldId id="418" r:id="rId21"/>
    <p:sldId id="414" r:id="rId22"/>
    <p:sldId id="448" r:id="rId23"/>
    <p:sldId id="452" r:id="rId24"/>
    <p:sldId id="453" r:id="rId25"/>
    <p:sldId id="455" r:id="rId26"/>
    <p:sldId id="458" r:id="rId27"/>
    <p:sldId id="394" r:id="rId28"/>
  </p:sldIdLst>
  <p:sldSz cx="12192000" cy="6858000"/>
  <p:notesSz cx="6858000" cy="9144000"/>
  <p:defaultTextStyle>
    <a:defPPr>
      <a:defRPr lang="es-ES"/>
    </a:defPPr>
    <a:lvl1pPr marL="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83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3001" userDrawn="1">
          <p15:clr>
            <a:srgbClr val="A4A3A4"/>
          </p15:clr>
        </p15:guide>
        <p15:guide id="5" orient="horz" pos="2228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abriel Mayorga" initials="GM" lastIdx="2" clrIdx="6">
    <p:extLst>
      <p:ext uri="{19B8F6BF-5375-455C-9EA6-DF929625EA0E}">
        <p15:presenceInfo xmlns:p15="http://schemas.microsoft.com/office/powerpoint/2012/main" userId="13f98ab0fee8bd88" providerId="Windows Live"/>
      </p:ext>
    </p:extLst>
  </p:cmAuthor>
  <p:cmAuthor id="1" name="Lina" initials="lp" lastIdx="32" clrIdx="0">
    <p:extLst>
      <p:ext uri="{19B8F6BF-5375-455C-9EA6-DF929625EA0E}">
        <p15:presenceInfo xmlns:p15="http://schemas.microsoft.com/office/powerpoint/2012/main" userId="db537970168c66fb" providerId="Windows Live"/>
      </p:ext>
    </p:extLst>
  </p:cmAuthor>
  <p:cmAuthor id="8" name="Katherine CONDON" initials="KC" lastIdx="14" clrIdx="7">
    <p:extLst>
      <p:ext uri="{19B8F6BF-5375-455C-9EA6-DF929625EA0E}">
        <p15:presenceInfo xmlns:p15="http://schemas.microsoft.com/office/powerpoint/2012/main" userId="Katherine CONDON" providerId="None"/>
      </p:ext>
    </p:extLst>
  </p:cmAuthor>
  <p:cmAuthor id="2" name="Angie" initials="A" lastIdx="11" clrIdx="1">
    <p:extLst>
      <p:ext uri="{19B8F6BF-5375-455C-9EA6-DF929625EA0E}">
        <p15:presenceInfo xmlns:p15="http://schemas.microsoft.com/office/powerpoint/2012/main" userId="e631325f702b7058" providerId="Windows Live"/>
      </p:ext>
    </p:extLst>
  </p:cmAuthor>
  <p:cmAuthor id="9" name="Estefanía  Avendaño" initials="EA" lastIdx="13" clrIdx="8">
    <p:extLst>
      <p:ext uri="{19B8F6BF-5375-455C-9EA6-DF929625EA0E}">
        <p15:presenceInfo xmlns:p15="http://schemas.microsoft.com/office/powerpoint/2012/main" userId="Estefanía  Avendaño" providerId="None"/>
      </p:ext>
    </p:extLst>
  </p:cmAuthor>
  <p:cmAuthor id="3" name="juan david rojas calle" initials="jdrc" lastIdx="6" clrIdx="2">
    <p:extLst>
      <p:ext uri="{19B8F6BF-5375-455C-9EA6-DF929625EA0E}">
        <p15:presenceInfo xmlns:p15="http://schemas.microsoft.com/office/powerpoint/2012/main" userId="1088592bb36eeca6" providerId="Windows Live"/>
      </p:ext>
    </p:extLst>
  </p:cmAuthor>
  <p:cmAuthor id="4" name="Naina Calland-Scoble" initials="NC" lastIdx="127" clrIdx="3">
    <p:extLst>
      <p:ext uri="{19B8F6BF-5375-455C-9EA6-DF929625EA0E}">
        <p15:presenceInfo xmlns:p15="http://schemas.microsoft.com/office/powerpoint/2012/main" userId="115581bc0e1fcd61" providerId="Windows Live"/>
      </p:ext>
    </p:extLst>
  </p:cmAuthor>
  <p:cmAuthor id="5" name="Sandra CAMPO" initials="SC" lastIdx="1" clrIdx="4">
    <p:extLst>
      <p:ext uri="{19B8F6BF-5375-455C-9EA6-DF929625EA0E}">
        <p15:presenceInfo xmlns:p15="http://schemas.microsoft.com/office/powerpoint/2012/main" userId="91f8ebe76c315f0d" providerId="Windows Live"/>
      </p:ext>
    </p:extLst>
  </p:cmAuthor>
  <p:cmAuthor id="6" name="Estefanía Avendaño Niño" initials="EAN" lastIdx="6" clrIdx="5">
    <p:extLst>
      <p:ext uri="{19B8F6BF-5375-455C-9EA6-DF929625EA0E}">
        <p15:presenceInfo xmlns:p15="http://schemas.microsoft.com/office/powerpoint/2012/main" userId="S::estefania.avendano@reach-initiative.org::885c7490-e907-4b03-86a6-faabae7563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C2"/>
    <a:srgbClr val="EE5859"/>
    <a:srgbClr val="666666"/>
    <a:srgbClr val="D1D3D4"/>
    <a:srgbClr val="D2CBB8"/>
    <a:srgbClr val="979797"/>
    <a:srgbClr val="58585A"/>
    <a:srgbClr val="000000"/>
    <a:srgbClr val="808080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2" autoAdjust="0"/>
    <p:restoredTop sz="93112" autoAdjust="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>
        <p:guide pos="4883"/>
        <p:guide orient="horz" pos="1638"/>
        <p:guide pos="3001"/>
        <p:guide orient="horz" pos="2228"/>
        <p:guide orient="horz" pos="2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ropbox\REACH_COL\2_Research_Management\2018-9_44%20DXN_44ALR%20_ECHO\ETNIMM\05_Quantitative_data\Round_3\Clean_data\REACH_COL_ETNIMM_Database_R3_Jul2021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ropbox\REACH_COL\2_Research_Management\2018-9_44%20DXN_44ALR%20_ECHO\ETNIMM\05_Quantitative_data\Round_3\Clean_data\REACH_COL_ETNIMM_Database_R3_Jul2021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ted%20User\Downloads\homework-plann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5685265219086"/>
          <c:y val="7.9802177562249374E-2"/>
          <c:w val="0.53741510904315881"/>
          <c:h val="0.812581460252242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DA-435C-B8DD-D0F5D1E3C73C}"/>
              </c:ext>
            </c:extLst>
          </c:dPt>
          <c:dPt>
            <c:idx val="1"/>
            <c:bubble3D val="0"/>
            <c:spPr>
              <a:solidFill>
                <a:srgbClr val="F9C1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DA-435C-B8DD-D0F5D1E3C73C}"/>
              </c:ext>
            </c:extLst>
          </c:dPt>
          <c:dPt>
            <c:idx val="2"/>
            <c:bubble3D val="0"/>
            <c:spPr>
              <a:solidFill>
                <a:srgbClr val="66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DA-435C-B8DD-D0F5D1E3C73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DA-435C-B8DD-D0F5D1E3C73C}"/>
              </c:ext>
            </c:extLst>
          </c:dPt>
          <c:dLbls>
            <c:dLbl>
              <c:idx val="0"/>
              <c:layout>
                <c:manualLayout>
                  <c:x val="0.15261295611896822"/>
                  <c:y val="-1.15376788491634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DA-435C-B8DD-D0F5D1E3C73C}"/>
                </c:ext>
              </c:extLst>
            </c:dLbl>
            <c:dLbl>
              <c:idx val="1"/>
              <c:layout>
                <c:manualLayout>
                  <c:x val="-0.13735166050707159"/>
                  <c:y val="-3.07671435977692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A-435C-B8DD-D0F5D1E3C73C}"/>
                </c:ext>
              </c:extLst>
            </c:dLbl>
            <c:dLbl>
              <c:idx val="2"/>
              <c:layout>
                <c:manualLayout>
                  <c:x val="-0.10682906928327789"/>
                  <c:y val="-9.23014307933077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DA-435C-B8DD-D0F5D1E3C73C}"/>
                </c:ext>
              </c:extLst>
            </c:dLbl>
            <c:dLbl>
              <c:idx val="3"/>
              <c:layout>
                <c:manualLayout>
                  <c:x val="1.0174197074597801E-2"/>
                  <c:y val="-0.14411749277254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DA-435C-B8DD-D0F5D1E3C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Hoja1!$C$11:$C$14</c:f>
              <c:strCache>
                <c:ptCount val="4"/>
                <c:pt idx="0">
                  <c:v>Venezuela </c:v>
                </c:pt>
                <c:pt idx="1">
                  <c:v>Colombia</c:v>
                </c:pt>
                <c:pt idx="2">
                  <c:v>Perú</c:v>
                </c:pt>
                <c:pt idx="3">
                  <c:v>Ecuador</c:v>
                </c:pt>
              </c:strCache>
            </c:strRef>
          </c:cat>
          <c:val>
            <c:numRef>
              <c:f>Hoja1!$D$11:$D$14</c:f>
              <c:numCache>
                <c:formatCode>0%</c:formatCode>
                <c:ptCount val="4"/>
                <c:pt idx="0">
                  <c:v>0.74</c:v>
                </c:pt>
                <c:pt idx="1">
                  <c:v>0.21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DA-435C-B8DD-D0F5D1E3C7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1-418E-9D98-D914E8DFA4CD}"/>
              </c:ext>
            </c:extLst>
          </c:dPt>
          <c:dPt>
            <c:idx val="1"/>
            <c:invertIfNegative val="0"/>
            <c:bubble3D val="0"/>
            <c:spPr>
              <a:solidFill>
                <a:srgbClr val="F9C1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E1-418E-9D98-D914E8DFA4CD}"/>
              </c:ext>
            </c:extLst>
          </c:dPt>
          <c:dPt>
            <c:idx val="2"/>
            <c:invertIfNegative val="0"/>
            <c:bubble3D val="0"/>
            <c:spPr>
              <a:solidFill>
                <a:srgbClr val="EE58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1-418E-9D98-D914E8DFA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Hoja1!$D$2:$D$4</c:f>
              <c:strCache>
                <c:ptCount val="3"/>
                <c:pt idx="0">
                  <c:v>Temperaturas extremas de calor/sol/frío </c:v>
                </c:pt>
                <c:pt idx="1">
                  <c:v>Escasez de agua </c:v>
                </c:pt>
                <c:pt idx="2">
                  <c:v>Escasez de alimento 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0.39</c:v>
                </c:pt>
                <c:pt idx="1">
                  <c:v>0.5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1-418E-9D98-D914E8DFA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7066463"/>
        <c:axId val="1177056895"/>
      </c:barChart>
      <c:catAx>
        <c:axId val="1177066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77056895"/>
        <c:crosses val="autoZero"/>
        <c:auto val="1"/>
        <c:lblAlgn val="ctr"/>
        <c:lblOffset val="100"/>
        <c:noMultiLvlLbl val="0"/>
      </c:catAx>
      <c:valAx>
        <c:axId val="11770568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7706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1-4B4C-8157-CAF2E77E69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'[homework-planner.xlsx]Hoja1'!$B$8:$B$10</c:f>
              <c:strCache>
                <c:ptCount val="3"/>
                <c:pt idx="0">
                  <c:v>Fiebre </c:v>
                </c:pt>
                <c:pt idx="1">
                  <c:v>Dolor de cabeza </c:v>
                </c:pt>
                <c:pt idx="2">
                  <c:v>Dolencias musculares 
y articulares  </c:v>
                </c:pt>
              </c:strCache>
            </c:strRef>
          </c:cat>
          <c:val>
            <c:numRef>
              <c:f>'[homework-planner.xlsx]Hoja1'!$C$8:$C$10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1-4B4C-8157-CAF2E77E69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12389183"/>
        <c:axId val="1107294351"/>
      </c:barChart>
      <c:catAx>
        <c:axId val="111238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07294351"/>
        <c:crosses val="autoZero"/>
        <c:auto val="1"/>
        <c:lblAlgn val="ctr"/>
        <c:lblOffset val="100"/>
        <c:noMultiLvlLbl val="0"/>
      </c:catAx>
      <c:valAx>
        <c:axId val="11072943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1238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71279467159755"/>
          <c:y val="2.2502489920481778E-4"/>
          <c:w val="0.56697004635948511"/>
          <c:h val="0.912075848037623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4-49BC-9604-E5AB6036000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4-49BC-9604-E5AB60360004}"/>
              </c:ext>
            </c:extLst>
          </c:dPt>
          <c:dLbls>
            <c:dLbl>
              <c:idx val="0"/>
              <c:layout>
                <c:manualLayout>
                  <c:x val="0.1313973978762869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4-49BC-9604-E5AB60360004}"/>
                </c:ext>
              </c:extLst>
            </c:dLbl>
            <c:dLbl>
              <c:idx val="1"/>
              <c:layout>
                <c:manualLayout>
                  <c:x val="-0.1471650856214414"/>
                  <c:y val="-7.0105006264018286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74-49BC-9604-E5AB60360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'[homework-planner.xlsx]Hoja1'!$P$3:$P$4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'[homework-planner.xlsx]Hoja1'!$Q$3:$Q$4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4-49BC-9604-E5AB603600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32061214738989"/>
          <c:y val="8.1567336442950108E-3"/>
          <c:w val="0.47445152743636604"/>
          <c:h val="0.812689225714640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1-4F82-99A6-D24C03C66169}"/>
              </c:ext>
            </c:extLst>
          </c:dPt>
          <c:dPt>
            <c:idx val="1"/>
            <c:bubble3D val="0"/>
            <c:spPr>
              <a:solidFill>
                <a:srgbClr val="F9C1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1-4F82-99A6-D24C03C6616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1-4F82-99A6-D24C03C66169}"/>
              </c:ext>
            </c:extLst>
          </c:dPt>
          <c:dLbls>
            <c:dLbl>
              <c:idx val="0"/>
              <c:layout>
                <c:manualLayout>
                  <c:x val="0.1318583704974107"/>
                  <c:y val="-7.2777156373670775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A1-4F82-99A6-D24C03C66169}"/>
                </c:ext>
              </c:extLst>
            </c:dLbl>
            <c:dLbl>
              <c:idx val="1"/>
              <c:layout>
                <c:manualLayout>
                  <c:x val="-0.10988197541450884"/>
                  <c:y val="-3.96970893281408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A1-4F82-99A6-D24C03C66169}"/>
                </c:ext>
              </c:extLst>
            </c:dLbl>
            <c:dLbl>
              <c:idx val="2"/>
              <c:layout>
                <c:manualLayout>
                  <c:x val="-0.16360205228382427"/>
                  <c:y val="-7.54244697234675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A1-4F82-99A6-D24C03C66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Hoja1!$C$18:$C$20</c:f>
              <c:strCache>
                <c:ptCount val="3"/>
                <c:pt idx="0">
                  <c:v>Logró satisfacer algunas</c:v>
                </c:pt>
                <c:pt idx="1">
                  <c:v>Logró satisfacer poco</c:v>
                </c:pt>
                <c:pt idx="2">
                  <c:v>Logró satisfacer todad</c:v>
                </c:pt>
              </c:strCache>
            </c:strRef>
          </c:cat>
          <c:val>
            <c:numRef>
              <c:f>Hoja1!$D$18:$D$20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0.28000000000000003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A1-4F82-99A6-D24C03C661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8287983265345"/>
          <c:y val="9.0165738439325946E-2"/>
          <c:w val="0.64018528798346575"/>
          <c:h val="0.819668523121348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E58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DA-41F8-A383-02B88FD4F17D}"/>
              </c:ext>
            </c:extLst>
          </c:dPt>
          <c:dPt>
            <c:idx val="1"/>
            <c:invertIfNegative val="0"/>
            <c:bubble3D val="0"/>
            <c:spPr>
              <a:solidFill>
                <a:srgbClr val="F9C1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A-41F8-A383-02B88FD4F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'[homework-planner.xlsx]Hoja1'!$M$23:$M$25</c:f>
              <c:strCache>
                <c:ptCount val="3"/>
                <c:pt idx="0">
                  <c:v>Hospedaje </c:v>
                </c:pt>
                <c:pt idx="1">
                  <c:v>Transporte </c:v>
                </c:pt>
                <c:pt idx="2">
                  <c:v>Alimentos </c:v>
                </c:pt>
              </c:strCache>
            </c:strRef>
          </c:cat>
          <c:val>
            <c:numRef>
              <c:f>'[homework-planner.xlsx]Hoja1'!$N$23:$N$25</c:f>
              <c:numCache>
                <c:formatCode>0%</c:formatCode>
                <c:ptCount val="3"/>
                <c:pt idx="0">
                  <c:v>0.43</c:v>
                </c:pt>
                <c:pt idx="1">
                  <c:v>0.6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A-41F8-A383-02B88FD4F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2828287"/>
        <c:axId val="1022827455"/>
      </c:barChart>
      <c:catAx>
        <c:axId val="1022828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22827455"/>
        <c:crosses val="autoZero"/>
        <c:auto val="1"/>
        <c:lblAlgn val="ctr"/>
        <c:lblOffset val="100"/>
        <c:noMultiLvlLbl val="0"/>
      </c:catAx>
      <c:valAx>
        <c:axId val="10228274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2282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96-4548-80AA-BDB9246B6AAF}"/>
              </c:ext>
            </c:extLst>
          </c:dPt>
          <c:dPt>
            <c:idx val="1"/>
            <c:invertIfNegative val="0"/>
            <c:bubble3D val="0"/>
            <c:spPr>
              <a:solidFill>
                <a:srgbClr val="F9C1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96-4548-80AA-BDB9246B6AAF}"/>
              </c:ext>
            </c:extLst>
          </c:dPt>
          <c:dPt>
            <c:idx val="2"/>
            <c:invertIfNegative val="0"/>
            <c:bubble3D val="0"/>
            <c:spPr>
              <a:solidFill>
                <a:srgbClr val="EE58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96-4548-80AA-BDB9246B6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'[homework-planner.xlsx]Hoja1'!$J$37:$J$39</c:f>
              <c:strCache>
                <c:ptCount val="3"/>
                <c:pt idx="0">
                  <c:v>Servicios específicos </c:v>
                </c:pt>
                <c:pt idx="1">
                  <c:v>Un bono o cupones </c:v>
                </c:pt>
                <c:pt idx="2">
                  <c:v>Dinero en efectivo </c:v>
                </c:pt>
              </c:strCache>
            </c:strRef>
          </c:cat>
          <c:val>
            <c:numRef>
              <c:f>'[homework-planner.xlsx]Hoja1'!$K$37:$K$39</c:f>
              <c:numCache>
                <c:formatCode>0%</c:formatCode>
                <c:ptCount val="3"/>
                <c:pt idx="0">
                  <c:v>0.21</c:v>
                </c:pt>
                <c:pt idx="1">
                  <c:v>0.22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6-4548-80AA-BDB9246B6A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73107935"/>
        <c:axId val="1022825791"/>
      </c:barChart>
      <c:catAx>
        <c:axId val="973107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22825791"/>
        <c:crosses val="autoZero"/>
        <c:auto val="1"/>
        <c:lblAlgn val="ctr"/>
        <c:lblOffset val="100"/>
        <c:noMultiLvlLbl val="0"/>
      </c:catAx>
      <c:valAx>
        <c:axId val="102282579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7310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8039528363263"/>
          <c:y val="6.258573988935727E-2"/>
          <c:w val="0.53201700754916581"/>
          <c:h val="0.846525314742219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8-4349-9A04-BBC7A08A1B3A}"/>
              </c:ext>
            </c:extLst>
          </c:dPt>
          <c:dPt>
            <c:idx val="1"/>
            <c:bubble3D val="0"/>
            <c:spPr>
              <a:solidFill>
                <a:srgbClr val="EE5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98-4349-9A04-BBC7A08A1B3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98-4349-9A04-BBC7A08A1B3A}"/>
              </c:ext>
            </c:extLst>
          </c:dPt>
          <c:dLbls>
            <c:dLbl>
              <c:idx val="0"/>
              <c:layout>
                <c:manualLayout>
                  <c:x val="0.19059041906504476"/>
                  <c:y val="1.57537795891177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98-4349-9A04-BBC7A08A1B3A}"/>
                </c:ext>
              </c:extLst>
            </c:dLbl>
            <c:dLbl>
              <c:idx val="1"/>
              <c:layout>
                <c:manualLayout>
                  <c:x val="-0.14108641411308509"/>
                  <c:y val="-5.9076673459191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98-4349-9A04-BBC7A08A1B3A}"/>
                </c:ext>
              </c:extLst>
            </c:dLbl>
            <c:dLbl>
              <c:idx val="2"/>
              <c:layout>
                <c:manualLayout>
                  <c:x val="-6.9305606932743541E-2"/>
                  <c:y val="-0.131473161720016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914773593238452E-2"/>
                      <c:h val="8.53513084862954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98-4349-9A04-BBC7A08A1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'[homework-planner.xlsx]Hoja1'!$J$49:$J$51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Se rehúsa a contestar </c:v>
                </c:pt>
              </c:strCache>
            </c:strRef>
          </c:cat>
          <c:val>
            <c:numRef>
              <c:f>'[homework-planner.xlsx]Hoja1'!$K$49:$K$51</c:f>
              <c:numCache>
                <c:formatCode>0%</c:formatCode>
                <c:ptCount val="3"/>
                <c:pt idx="0">
                  <c:v>0.77</c:v>
                </c:pt>
                <c:pt idx="1">
                  <c:v>0.22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98-4349-9A04-BBC7A08A1B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01164435543255"/>
          <c:y val="0.89487701352995375"/>
          <c:w val="0.54407571540108579"/>
          <c:h val="8.5430761983648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2359747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632687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3391120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251146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411637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3749342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3612566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3749342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973024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2362812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251146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273514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162568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1267841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1267841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491523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62F2-6930-4C32-B6A7-06DEC7CAF458}" type="datetimeFigureOut">
              <a:rPr lang="es-CO" smtClean="0"/>
              <a:t>29/11/2021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8F85A-122F-4282-9F31-8CEA10EA1D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6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F86B7-7A56-49A3-8804-E807630F225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1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24341" y="2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412378"/>
            <a:ext cx="628575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9" y="2952283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854" y="-15483"/>
            <a:ext cx="392198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854" y="2593541"/>
            <a:ext cx="3921983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854" y="3119472"/>
            <a:ext cx="3921983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594353" y="150813"/>
            <a:ext cx="6379633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854" y="-15483"/>
            <a:ext cx="392198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854" y="2593541"/>
            <a:ext cx="3921983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854" y="3119472"/>
            <a:ext cx="3921983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37584" y="9431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03951" y="8509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237584" y="223819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03951" y="214592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237584" y="356835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03951" y="347608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237584" y="49055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203951" y="48133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37584" y="1836015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237460" y="316114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7237460" y="452018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7237460" y="550508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2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2" y="1969921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5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3052115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2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8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9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4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1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8" y="3129721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4" y="3129721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1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4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1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8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6" y="1856511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3" y="1856511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4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5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885525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8941849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8941849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2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3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8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2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90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4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6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200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3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38" name="Rectangle 37"/>
          <p:cNvSpPr/>
          <p:nvPr/>
        </p:nvSpPr>
        <p:spPr>
          <a:xfrm>
            <a:off x="74177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40" name="Rectangle 39"/>
          <p:cNvSpPr/>
          <p:nvPr/>
        </p:nvSpPr>
        <p:spPr>
          <a:xfrm>
            <a:off x="6413704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41" name="Rectangle 40"/>
          <p:cNvSpPr/>
          <p:nvPr/>
        </p:nvSpPr>
        <p:spPr>
          <a:xfrm>
            <a:off x="6413704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51553760"/>
              </p:ext>
            </p:extLst>
          </p:nvPr>
        </p:nvGraphicFramePr>
        <p:xfrm>
          <a:off x="367696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5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7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3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2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24341" y="2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412378"/>
            <a:ext cx="628575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9" y="2952283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52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471961"/>
            <a:ext cx="10783787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6856" y="858297"/>
            <a:ext cx="10783787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07951" y="1774827"/>
            <a:ext cx="11965516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471961"/>
            <a:ext cx="10783787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6856" y="858297"/>
            <a:ext cx="10783787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3240371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3734551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327152" y="2487897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513668" y="3734551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155019" y="2487897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3734551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982885" y="2487897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169401" y="3734551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810751" y="2487897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3513668" y="3317977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341534" y="3317977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9169401" y="3326437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24341" y="2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412378"/>
            <a:ext cx="628575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9" y="2952283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5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7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3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7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96934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3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7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7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7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6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2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6" y="3817682"/>
            <a:ext cx="185463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3"/>
            <a:ext cx="190096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4393776"/>
            <a:ext cx="17456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9" y="4605381"/>
            <a:ext cx="197163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7" y="4833939"/>
            <a:ext cx="184693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5085917"/>
            <a:ext cx="224481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6687334" y="2512336"/>
            <a:ext cx="5134127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0945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3700" y="990984"/>
            <a:ext cx="5552141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83700" y="1526861"/>
            <a:ext cx="5552141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412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7584" y="462067"/>
            <a:ext cx="3998259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7584" y="9431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03951" y="8509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37584" y="223819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03951" y="214592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237584" y="356835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03951" y="347608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237584" y="49055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03951" y="48133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7237584" y="1836015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37460" y="316114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237460" y="452018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40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7296934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3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7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7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7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6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2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6" y="3817682"/>
            <a:ext cx="185463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3"/>
            <a:ext cx="190096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4393776"/>
            <a:ext cx="17456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9" y="4605381"/>
            <a:ext cx="197163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7" y="4833939"/>
            <a:ext cx="184693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5085917"/>
            <a:ext cx="22448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89502" y="198438"/>
            <a:ext cx="7050617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7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2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2" y="1969921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25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2185" y="1357313"/>
            <a:ext cx="11954933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288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3052115"/>
            <a:ext cx="2091267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27152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13668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155019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41534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982885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69401" y="3546295"/>
            <a:ext cx="2091267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9810751" y="2299640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3513668" y="3129721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41534" y="3129721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169401" y="3138180"/>
            <a:ext cx="2091267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68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782855" y="1857675"/>
            <a:ext cx="2399899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333404" y="1857675"/>
            <a:ext cx="2399899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3558128" y="1858074"/>
            <a:ext cx="2399899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9153573" y="1857675"/>
            <a:ext cx="2399899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499321" y="1856510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1168" y="4995195"/>
            <a:ext cx="1090275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52116" y="1856511"/>
            <a:ext cx="2091267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720713" y="1856511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9318254" y="1856509"/>
            <a:ext cx="2091267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552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5525" y="1873250"/>
            <a:ext cx="2399899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885525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3570965" y="1873250"/>
            <a:ext cx="2399899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3570965" y="1873250"/>
            <a:ext cx="2399899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6256407" y="1873250"/>
            <a:ext cx="2399899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6256407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8941849" y="1873250"/>
            <a:ext cx="2399899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8941849" y="1873250"/>
            <a:ext cx="2399899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002832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83405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1002833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3688288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568862" y="1863085"/>
            <a:ext cx="2391904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3688290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373744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6254317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6373746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9059200" y="2686528"/>
            <a:ext cx="217431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8939773" y="1863085"/>
            <a:ext cx="2391904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9059202" y="2353435"/>
            <a:ext cx="217431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41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1773" y="1875182"/>
            <a:ext cx="5035827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38" name="Rectangle 37"/>
          <p:cNvSpPr/>
          <p:nvPr/>
        </p:nvSpPr>
        <p:spPr>
          <a:xfrm>
            <a:off x="741773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40" name="Rectangle 39"/>
          <p:cNvSpPr/>
          <p:nvPr/>
        </p:nvSpPr>
        <p:spPr>
          <a:xfrm>
            <a:off x="6413704" y="1875182"/>
            <a:ext cx="5035827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sp>
        <p:nvSpPr>
          <p:cNvPr id="41" name="Rectangle 40"/>
          <p:cNvSpPr/>
          <p:nvPr/>
        </p:nvSpPr>
        <p:spPr>
          <a:xfrm>
            <a:off x="6413704" y="1709530"/>
            <a:ext cx="5035827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02831" y="2668746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02831" y="1919282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12507" y="2315785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3078" y="2676003"/>
            <a:ext cx="4382236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673078" y="1926539"/>
            <a:ext cx="4382236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82753" y="2323042"/>
            <a:ext cx="437256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27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3155327852"/>
              </p:ext>
            </p:extLst>
          </p:nvPr>
        </p:nvGraphicFramePr>
        <p:xfrm>
          <a:off x="367696" y="1716315"/>
          <a:ext cx="6366933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4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514902" y="1794971"/>
            <a:ext cx="6084260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150654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4343" y="1794972"/>
            <a:ext cx="4324955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14343" y="2466111"/>
            <a:ext cx="4324955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14343" y="2663222"/>
            <a:ext cx="4324955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514902" y="1794971"/>
            <a:ext cx="6315583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36934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87334" y="2512336"/>
            <a:ext cx="5134127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280945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9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854" y="-15483"/>
            <a:ext cx="392198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854" y="2593541"/>
            <a:ext cx="3921983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854" y="3119472"/>
            <a:ext cx="3921983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594353" y="150813"/>
            <a:ext cx="6379633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70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5854" y="-15483"/>
            <a:ext cx="3921983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854" y="2593541"/>
            <a:ext cx="3921983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854" y="3119472"/>
            <a:ext cx="3921983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37584" y="9431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03951" y="8509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237584" y="223819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03951" y="214592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237584" y="356835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203951" y="347608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237584" y="49055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203951" y="48133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37584" y="1836015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237460" y="316114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7237460" y="452018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7237459" y="541443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50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18048" y="2"/>
            <a:ext cx="7050795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53791"/>
            <a:ext cx="5552143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9" y="2952283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24341" y="2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4761" y="2"/>
            <a:ext cx="7050795" cy="4616067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14035" y="2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4848" y="53791"/>
            <a:ext cx="5552143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4849" y="2952283"/>
            <a:ext cx="5552141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00" y="3478213"/>
            <a:ext cx="3617384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4"/>
            <a:ext cx="12192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5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50503" y="1894903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7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4"/>
            <a:ext cx="12192000" cy="2762451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5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50503" y="1894903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7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890547" y="2270286"/>
            <a:ext cx="5301455" cy="327386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96934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3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7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7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7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name.lastname@</a:t>
            </a:r>
            <a:r>
              <a:rPr lang="es-ES"/>
              <a:t>reach-initiative.org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6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www.reach-initiative.org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2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6" y="3817682"/>
            <a:ext cx="185463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3"/>
            <a:ext cx="190096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4393776"/>
            <a:ext cx="17456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9" y="4605381"/>
            <a:ext cx="197163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7" y="4833939"/>
            <a:ext cx="184693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5085917"/>
            <a:ext cx="22448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890547" y="2270286"/>
            <a:ext cx="5301455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96934" y="1779705"/>
            <a:ext cx="4431833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3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381247" y="3525066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6107" y="3767409"/>
            <a:ext cx="4092665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6107" y="41341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name.lastname@</a:t>
            </a:r>
            <a:r>
              <a:rPr lang="es-ES"/>
              <a:t>reach-initiative.org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6106" y="43480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636104" y="4561973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www.reach-initiative.org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36102" y="4790051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636102" y="5018129"/>
            <a:ext cx="4092665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@IREACH_info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46" y="3817682"/>
            <a:ext cx="185463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53" y="4199663"/>
            <a:ext cx="190096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4393776"/>
            <a:ext cx="17456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9" y="4605381"/>
            <a:ext cx="197163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07" y="4833939"/>
            <a:ext cx="184693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85" y="5085917"/>
            <a:ext cx="22448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3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6890547" y="2270286"/>
            <a:ext cx="5301455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7296940" y="2270292"/>
            <a:ext cx="5134127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3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6890547" y="2270286"/>
            <a:ext cx="5301455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890545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7296940" y="2270292"/>
            <a:ext cx="5134127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3700" y="990984"/>
            <a:ext cx="5552141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83700" y="1526861"/>
            <a:ext cx="5552141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7584" y="462067"/>
            <a:ext cx="3998259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7584" y="9431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03951" y="8509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37584" y="223819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03951" y="214592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237584" y="3568352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03951" y="3476081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237584" y="4905573"/>
            <a:ext cx="3998259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03951" y="4813302"/>
            <a:ext cx="884767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7237584" y="1836015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37460" y="316114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7237460" y="4520187"/>
            <a:ext cx="3998383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210" y="1845252"/>
            <a:ext cx="3921983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89502" y="198438"/>
            <a:ext cx="7050617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902" y="266337"/>
            <a:ext cx="10783787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902" y="1443989"/>
            <a:ext cx="107837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902" y="1969921"/>
            <a:ext cx="10783787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563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858238" y="2492945"/>
            <a:ext cx="2052332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9767" y="2168602"/>
            <a:ext cx="306712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50503" y="1894903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12192000" cy="685692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2" r:id="rId4"/>
    <p:sldLayoutId id="2147483751" r:id="rId5"/>
    <p:sldLayoutId id="2147483773" r:id="rId6"/>
    <p:sldLayoutId id="2147483772" r:id="rId7"/>
    <p:sldLayoutId id="21474837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  <p:sldLayoutId id="2147483775" r:id="rId4"/>
    <p:sldLayoutId id="21474837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  <p:sldLayoutId id="21474837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CBB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7" r:id="rId3"/>
    <p:sldLayoutId id="2147483759" r:id="rId4"/>
    <p:sldLayoutId id="2147483761" r:id="rId5"/>
    <p:sldLayoutId id="2147483763" r:id="rId6"/>
    <p:sldLayoutId id="2147483765" r:id="rId7"/>
    <p:sldLayoutId id="2147483767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12197848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pereira@reach-initiative.org" TargetMode="External"/><Relationship Id="rId2" Type="http://schemas.openxmlformats.org/officeDocument/2006/relationships/hyperlink" Target="mailto:Jennifer.gutierrez@reach-initiativ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7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087" y="412378"/>
            <a:ext cx="9566031" cy="2654380"/>
          </a:xfrm>
        </p:spPr>
        <p:txBody>
          <a:bodyPr/>
          <a:lstStyle/>
          <a:p>
            <a:r>
              <a:rPr lang="es-CO" sz="4000" dirty="0"/>
              <a:t>Evaluación de Tendencias sobre Necesidades e Intenciones de Movimientos Migratorios (ETNIMM) Colombia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6085" y="3429002"/>
            <a:ext cx="9847386" cy="504825"/>
          </a:xfrm>
        </p:spPr>
        <p:txBody>
          <a:bodyPr/>
          <a:lstStyle/>
          <a:p>
            <a:r>
              <a:rPr lang="en-US" sz="2800" dirty="0" err="1"/>
              <a:t>Reunión</a:t>
            </a:r>
            <a:r>
              <a:rPr lang="en-US" sz="2800" dirty="0"/>
              <a:t> </a:t>
            </a:r>
            <a:r>
              <a:rPr lang="en-US" sz="2800" dirty="0" err="1"/>
              <a:t>mensual</a:t>
            </a:r>
            <a:r>
              <a:rPr lang="en-US" sz="2800" dirty="0"/>
              <a:t> del </a:t>
            </a:r>
            <a:r>
              <a:rPr lang="en-US" sz="2800" dirty="0" err="1"/>
              <a:t>Espacio</a:t>
            </a:r>
            <a:r>
              <a:rPr lang="en-US" sz="2800" dirty="0"/>
              <a:t> de </a:t>
            </a:r>
            <a:r>
              <a:rPr lang="en-US" sz="2800" dirty="0" err="1"/>
              <a:t>Información</a:t>
            </a:r>
            <a:r>
              <a:rPr lang="en-US" sz="2800" dirty="0"/>
              <a:t> (EMI)</a:t>
            </a:r>
          </a:p>
          <a:p>
            <a:r>
              <a:rPr lang="en-US" sz="2800" dirty="0" err="1"/>
              <a:t>Grupo</a:t>
            </a:r>
            <a:r>
              <a:rPr lang="en-US" sz="2800" dirty="0"/>
              <a:t> </a:t>
            </a:r>
            <a:r>
              <a:rPr lang="en-US" sz="2800" dirty="0" err="1"/>
              <a:t>Interagencial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Flujos</a:t>
            </a:r>
            <a:r>
              <a:rPr lang="en-US" sz="2800" dirty="0"/>
              <a:t> </a:t>
            </a:r>
            <a:r>
              <a:rPr lang="en-US" sz="2800" dirty="0" err="1"/>
              <a:t>Migratorios</a:t>
            </a:r>
            <a:r>
              <a:rPr lang="en-US" sz="2800" dirty="0"/>
              <a:t> </a:t>
            </a:r>
            <a:r>
              <a:rPr lang="en-US" sz="2800" dirty="0" err="1"/>
              <a:t>Mixtos</a:t>
            </a:r>
            <a:r>
              <a:rPr lang="en-US" sz="2800" dirty="0"/>
              <a:t> (GIFMM)</a:t>
            </a:r>
          </a:p>
          <a:p>
            <a:endParaRPr lang="es-CO" sz="2800" dirty="0"/>
          </a:p>
          <a:p>
            <a:endParaRPr lang="es-CO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96085" y="4440442"/>
            <a:ext cx="2713038" cy="654050"/>
          </a:xfrm>
        </p:spPr>
        <p:txBody>
          <a:bodyPr/>
          <a:lstStyle/>
          <a:p>
            <a:r>
              <a:rPr lang="es-ES" sz="2400" smtClean="0"/>
              <a:t>26 noviembre </a:t>
            </a:r>
            <a:r>
              <a:rPr lang="es-ES" sz="2400" dirty="0"/>
              <a:t>2021</a:t>
            </a:r>
          </a:p>
          <a:p>
            <a:endParaRPr lang="es-E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AE247-5D47-412C-99BE-6459D8FA3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Intenciones de desplazamiento</a:t>
            </a:r>
            <a:endParaRPr lang="es-CO" sz="4000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2D84B2A5-9AA1-4ACB-AC6B-CD82315F8548}"/>
              </a:ext>
            </a:extLst>
          </p:cNvPr>
          <p:cNvSpPr txBox="1">
            <a:spLocks/>
          </p:cNvSpPr>
          <p:nvPr/>
        </p:nvSpPr>
        <p:spPr>
          <a:xfrm>
            <a:off x="407964" y="6035040"/>
            <a:ext cx="11591774" cy="17738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i="1" dirty="0">
                <a:latin typeface="Arial Narrow" panose="020B0606020202030204" pitchFamily="34" charset="0"/>
                <a:cs typeface="Calibri" panose="020F0502020204030204" pitchFamily="34" charset="0"/>
              </a:rPr>
              <a:t>Fuente: </a:t>
            </a:r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REACH. Elaboración propia, 2021. </a:t>
            </a:r>
            <a:endParaRPr lang="es-CO" sz="11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1281575"/>
            <a:ext cx="10916530" cy="47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9E400-2B11-43E3-81E2-885C9A11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2" y="242555"/>
            <a:ext cx="8087840" cy="7246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altLang="en-US" sz="4400" dirty="0"/>
              <a:t>Intenciones de desplazamiento</a:t>
            </a:r>
            <a:endParaRPr lang="es-CO" sz="4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90798C-E25F-4AD7-8F11-41E27F8C0441}"/>
              </a:ext>
            </a:extLst>
          </p:cNvPr>
          <p:cNvSpPr/>
          <p:nvPr/>
        </p:nvSpPr>
        <p:spPr>
          <a:xfrm>
            <a:off x="1386164" y="3118723"/>
            <a:ext cx="43139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 Narrow" panose="020B0606020202030204" pitchFamily="34" charset="0"/>
              </a:rPr>
              <a:t>de los IC reportan que en ese </a:t>
            </a:r>
            <a:r>
              <a:rPr lang="es-MX" dirty="0">
                <a:latin typeface="Arial Narrow" panose="020B0606020202030204" pitchFamily="34" charset="0"/>
              </a:rPr>
              <a:t>lugar viven amigos/familiares que les recibirían </a:t>
            </a:r>
            <a:endParaRPr lang="es-MX" b="1" dirty="0" smtClean="0">
              <a:latin typeface="Arial Narrow" panose="020B0606020202030204" pitchFamily="34" charset="0"/>
            </a:endParaRPr>
          </a:p>
          <a:p>
            <a:endParaRPr lang="es-MX" b="1" dirty="0">
              <a:latin typeface="Arial Narrow" panose="020B0606020202030204" pitchFamily="34" charset="0"/>
            </a:endParaRPr>
          </a:p>
          <a:p>
            <a:r>
              <a:rPr lang="es-MX" dirty="0">
                <a:latin typeface="Arial Narrow" panose="020B0606020202030204" pitchFamily="34" charset="0"/>
              </a:rPr>
              <a:t>de los IC reportan que en </a:t>
            </a:r>
            <a:r>
              <a:rPr lang="es-MX" dirty="0" smtClean="0">
                <a:latin typeface="Arial Narrow" panose="020B0606020202030204" pitchFamily="34" charset="0"/>
              </a:rPr>
              <a:t>tiene </a:t>
            </a:r>
            <a:r>
              <a:rPr lang="es-MX" dirty="0">
                <a:latin typeface="Arial Narrow" panose="020B0606020202030204" pitchFamily="34" charset="0"/>
              </a:rPr>
              <a:t>mayores oportunidades laborales  </a:t>
            </a:r>
            <a:endParaRPr lang="es-MX" b="1" dirty="0" smtClean="0">
              <a:latin typeface="Arial Narrow" panose="020B0606020202030204" pitchFamily="34" charset="0"/>
            </a:endParaRPr>
          </a:p>
          <a:p>
            <a:endParaRPr lang="es-MX" b="1" dirty="0">
              <a:latin typeface="Arial Narrow" panose="020B0606020202030204" pitchFamily="34" charset="0"/>
            </a:endParaRPr>
          </a:p>
          <a:p>
            <a:r>
              <a:rPr lang="es-MX" dirty="0">
                <a:latin typeface="Arial Narrow" panose="020B0606020202030204" pitchFamily="34" charset="0"/>
              </a:rPr>
              <a:t>de los IC reportan que en </a:t>
            </a:r>
            <a:r>
              <a:rPr lang="es-ES" dirty="0" smtClean="0">
                <a:latin typeface="Arial Narrow" panose="020B0606020202030204" pitchFamily="34" charset="0"/>
              </a:rPr>
              <a:t>puede </a:t>
            </a:r>
            <a:r>
              <a:rPr lang="es-ES" dirty="0">
                <a:latin typeface="Arial Narrow" panose="020B0606020202030204" pitchFamily="34" charset="0"/>
              </a:rPr>
              <a:t>tener y/o puede dar una vida mejor a su </a:t>
            </a:r>
            <a:r>
              <a:rPr lang="es-ES" dirty="0" smtClean="0">
                <a:latin typeface="Arial Narrow" panose="020B0606020202030204" pitchFamily="34" charset="0"/>
              </a:rPr>
              <a:t>familia</a:t>
            </a:r>
            <a:endParaRPr lang="es-MX" b="1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b="1" dirty="0" smtClean="0">
              <a:latin typeface="Arial Narrow" panose="020B0606020202030204" pitchFamily="34" charset="0"/>
            </a:endParaRPr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B5DAE742-BE75-4986-A6E9-36640A405EE7}"/>
              </a:ext>
            </a:extLst>
          </p:cNvPr>
          <p:cNvCxnSpPr>
            <a:cxnSpLocks/>
          </p:cNvCxnSpPr>
          <p:nvPr/>
        </p:nvCxnSpPr>
        <p:spPr>
          <a:xfrm>
            <a:off x="6194474" y="1359660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76A78D-BB77-4D68-9D5F-A1407906957D}"/>
              </a:ext>
            </a:extLst>
          </p:cNvPr>
          <p:cNvSpPr txBox="1"/>
          <p:nvPr/>
        </p:nvSpPr>
        <p:spPr>
          <a:xfrm>
            <a:off x="7636821" y="3309301"/>
            <a:ext cx="39794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 </a:t>
            </a:r>
          </a:p>
          <a:p>
            <a:r>
              <a:rPr lang="es-CO" sz="2000" dirty="0">
                <a:latin typeface="Arial Narrow" panose="020B0606020202030204" pitchFamily="34" charset="0"/>
              </a:rPr>
              <a:t>de los 74 IC que tenían una próxima </a:t>
            </a:r>
            <a:r>
              <a:rPr lang="es-CO" sz="2000" dirty="0" smtClean="0">
                <a:latin typeface="Arial Narrow" panose="020B0606020202030204" pitchFamily="34" charset="0"/>
              </a:rPr>
              <a:t>parada </a:t>
            </a:r>
            <a:r>
              <a:rPr lang="es-CO" sz="2000" dirty="0">
                <a:latin typeface="Arial Narrow" panose="020B0606020202030204" pitchFamily="34" charset="0"/>
              </a:rPr>
              <a:t>reportó </a:t>
            </a:r>
            <a:r>
              <a:rPr lang="es-CO" sz="2000" b="1" dirty="0">
                <a:latin typeface="Arial Narrow" panose="020B0606020202030204" pitchFamily="34" charset="0"/>
              </a:rPr>
              <a:t>la caminata como el medio de transporte principal </a:t>
            </a:r>
            <a:r>
              <a:rPr lang="es-CO" sz="2000" dirty="0">
                <a:latin typeface="Arial Narrow" panose="020B0606020202030204" pitchFamily="34" charset="0"/>
              </a:rPr>
              <a:t>que usarían para desplazarse hacia la siguiente </a:t>
            </a:r>
            <a:r>
              <a:rPr lang="es-CO" sz="2000" dirty="0" smtClean="0">
                <a:latin typeface="Arial Narrow" panose="020B0606020202030204" pitchFamily="34" charset="0"/>
              </a:rPr>
              <a:t>parada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B6BFA8A8-52C7-4777-9DA2-74CBAE0A8D9F}"/>
              </a:ext>
            </a:extLst>
          </p:cNvPr>
          <p:cNvSpPr txBox="1">
            <a:spLocks/>
          </p:cNvSpPr>
          <p:nvPr/>
        </p:nvSpPr>
        <p:spPr bwMode="auto">
          <a:xfrm>
            <a:off x="6495807" y="1528570"/>
            <a:ext cx="975884" cy="7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4%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(2 IC)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700A183-C679-47B4-97C9-0A52C35BC27C}"/>
              </a:ext>
            </a:extLst>
          </p:cNvPr>
          <p:cNvSpPr txBox="1"/>
          <p:nvPr/>
        </p:nvSpPr>
        <p:spPr>
          <a:xfrm>
            <a:off x="7626655" y="1382533"/>
            <a:ext cx="39589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  <a:cs typeface="Calibri" panose="020F0502020204030204" pitchFamily="34" charset="0"/>
              </a:rPr>
              <a:t>de los 521 IC </a:t>
            </a:r>
            <a:r>
              <a:rPr lang="es-CO" alt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que indicaron tener un destino </a:t>
            </a:r>
            <a:r>
              <a:rPr lang="es-CO" altLang="en-U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final</a:t>
            </a:r>
            <a:r>
              <a:rPr lang="es-CO" altLang="en-US" sz="2000" dirty="0" smtClean="0">
                <a:latin typeface="Arial Narrow" panose="020B0606020202030204" pitchFamily="34" charset="0"/>
              </a:rPr>
              <a:t> </a:t>
            </a:r>
            <a:r>
              <a:rPr lang="es-CO" altLang="en-US" sz="2000" b="1" dirty="0">
                <a:latin typeface="Arial Narrow" panose="020B0606020202030204" pitchFamily="34" charset="0"/>
              </a:rPr>
              <a:t>re</a:t>
            </a:r>
            <a:r>
              <a:rPr lang="es-ES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portaron tener la </a:t>
            </a:r>
            <a:r>
              <a:rPr lang="es-ES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intención </a:t>
            </a:r>
            <a:r>
              <a:rPr lang="es-ES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de </a:t>
            </a:r>
            <a:r>
              <a:rPr lang="es-MX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acogerse </a:t>
            </a:r>
            <a:r>
              <a:rPr lang="es-MX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al </a:t>
            </a:r>
            <a:r>
              <a:rPr lang="es-CO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Estatuto Temporal de Protección para Migrantes </a:t>
            </a:r>
            <a:r>
              <a:rPr lang="es-CO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Venezolanos (ETPV)</a:t>
            </a:r>
            <a:endParaRPr lang="es-ES" sz="20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048B711E-3604-4C77-85B9-2783121766AD}"/>
              </a:ext>
            </a:extLst>
          </p:cNvPr>
          <p:cNvSpPr txBox="1">
            <a:spLocks/>
          </p:cNvSpPr>
          <p:nvPr/>
        </p:nvSpPr>
        <p:spPr bwMode="auto">
          <a:xfrm>
            <a:off x="6471344" y="4663457"/>
            <a:ext cx="986492" cy="7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s-ES" sz="2800" b="1" dirty="0">
              <a:solidFill>
                <a:srgbClr val="EE585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endParaRPr lang="es-ES" sz="2800" b="1" dirty="0" smtClean="0">
              <a:solidFill>
                <a:srgbClr val="EE585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70</a:t>
            </a:r>
            <a:r>
              <a:rPr lang="es-ES" sz="28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%</a:t>
            </a:r>
          </a:p>
          <a:p>
            <a:pPr algn="ctr"/>
            <a:endParaRPr lang="es-CO" altLang="en-US" sz="2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338905" y="2912194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61%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365969" y="3718711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338904" y="4557622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39%</a:t>
            </a:r>
          </a:p>
        </p:txBody>
      </p:sp>
      <p:pic>
        <p:nvPicPr>
          <p:cNvPr id="27" name="Gráfico 23">
            <a:extLst>
              <a:ext uri="{FF2B5EF4-FFF2-40B4-BE49-F238E27FC236}">
                <a16:creationId xmlns:a16="http://schemas.microsoft.com/office/drawing/2014/main" id="{960B71F4-F7AF-4F84-B426-16EAE3FC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791" y="3785571"/>
            <a:ext cx="746672" cy="66889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53AB33E-FCDD-45F3-8847-A37A1CCE146F}"/>
              </a:ext>
            </a:extLst>
          </p:cNvPr>
          <p:cNvSpPr/>
          <p:nvPr/>
        </p:nvSpPr>
        <p:spPr>
          <a:xfrm>
            <a:off x="351045" y="1381143"/>
            <a:ext cx="532486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Razones principales de elección de destino </a:t>
            </a: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reportadas por los 521 </a:t>
            </a:r>
            <a:r>
              <a:rPr lang="es-CO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IC que </a:t>
            </a: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indicaron </a:t>
            </a:r>
            <a:r>
              <a:rPr lang="es-CO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tener un destino </a:t>
            </a: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final: </a:t>
            </a:r>
            <a:endParaRPr lang="es-MX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478660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85973-B154-4C6E-B594-52C9DE2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336" y="197442"/>
            <a:ext cx="8564109" cy="811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4400" dirty="0"/>
              <a:t>Dificultades durante el viaje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7D6F5C31-99E3-449E-BE26-0972A96BB40E}"/>
              </a:ext>
            </a:extLst>
          </p:cNvPr>
          <p:cNvCxnSpPr>
            <a:cxnSpLocks/>
          </p:cNvCxnSpPr>
          <p:nvPr/>
        </p:nvCxnSpPr>
        <p:spPr>
          <a:xfrm>
            <a:off x="-2004299" y="-532429"/>
            <a:ext cx="0" cy="2516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71C306AF-5736-4AC3-805C-97B17964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655" y="128637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A410CEA-B0AC-47F6-8693-1576397BD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3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117510D-E5AD-4921-B40C-87BA87BE7AFB}"/>
              </a:ext>
            </a:extLst>
          </p:cNvPr>
          <p:cNvSpPr txBox="1">
            <a:spLocks/>
          </p:cNvSpPr>
          <p:nvPr/>
        </p:nvSpPr>
        <p:spPr bwMode="auto">
          <a:xfrm>
            <a:off x="6598885" y="4935760"/>
            <a:ext cx="5870653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205704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B33026C7-B92A-4B2A-A8B8-50E0B83CF023}"/>
              </a:ext>
            </a:extLst>
          </p:cNvPr>
          <p:cNvSpPr txBox="1">
            <a:spLocks/>
          </p:cNvSpPr>
          <p:nvPr/>
        </p:nvSpPr>
        <p:spPr bwMode="auto">
          <a:xfrm>
            <a:off x="369379" y="4852937"/>
            <a:ext cx="975887" cy="7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71</a:t>
            </a: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(109 IC)</a:t>
            </a:r>
            <a:endParaRPr lang="es-CO" altLang="en-US" sz="16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00C663E-3A24-4906-8B7A-500C0CD7BE2B}"/>
              </a:ext>
            </a:extLst>
          </p:cNvPr>
          <p:cNvSpPr txBox="1"/>
          <p:nvPr/>
        </p:nvSpPr>
        <p:spPr>
          <a:xfrm>
            <a:off x="1306285" y="4728534"/>
            <a:ext cx="4073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153 IC </a:t>
            </a:r>
            <a:r>
              <a:rPr lang="es-CO" altLang="en-US" dirty="0">
                <a:latin typeface="Arial Narrow" panose="020B0606020202030204" pitchFamily="34" charset="0"/>
                <a:cs typeface="Calibri" panose="020F0502020204030204" pitchFamily="34" charset="0"/>
              </a:rPr>
              <a:t>que señalaron que ellos/as o alguien de su grupo </a:t>
            </a:r>
            <a:r>
              <a:rPr lang="es-CO" altLang="en-U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se </a:t>
            </a:r>
            <a:r>
              <a:rPr lang="es-CO" altLang="en-US" dirty="0">
                <a:latin typeface="Arial Narrow" panose="020B0606020202030204" pitchFamily="34" charset="0"/>
                <a:cs typeface="Calibri" panose="020F0502020204030204" pitchFamily="34" charset="0"/>
              </a:rPr>
              <a:t>sintió enfermo/a, </a:t>
            </a:r>
            <a:r>
              <a:rPr lang="es-CO" altLang="en-US" b="1" dirty="0">
                <a:latin typeface="Arial Narrow" panose="020B0606020202030204" pitchFamily="34" charset="0"/>
                <a:cs typeface="Calibri" panose="020F0502020204030204" pitchFamily="34" charset="0"/>
              </a:rPr>
              <a:t>indicó no </a:t>
            </a:r>
            <a:r>
              <a:rPr lang="es-CO" altLang="en-U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haber acudido </a:t>
            </a:r>
            <a:r>
              <a:rPr lang="es-CO" altLang="en-US" b="1" dirty="0">
                <a:latin typeface="Arial Narrow" panose="020B0606020202030204" pitchFamily="34" charset="0"/>
                <a:cs typeface="Calibri" panose="020F0502020204030204" pitchFamily="34" charset="0"/>
              </a:rPr>
              <a:t>a ningún sitio para recibir atención </a:t>
            </a:r>
            <a:r>
              <a:rPr lang="es-CO" altLang="en-U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médica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44" name="Subtítulo 2">
            <a:extLst>
              <a:ext uri="{FF2B5EF4-FFF2-40B4-BE49-F238E27FC236}">
                <a16:creationId xmlns:a16="http://schemas.microsoft.com/office/drawing/2014/main" id="{B33026C7-B92A-4B2A-A8B8-50E0B83CF023}"/>
              </a:ext>
            </a:extLst>
          </p:cNvPr>
          <p:cNvSpPr txBox="1">
            <a:spLocks/>
          </p:cNvSpPr>
          <p:nvPr/>
        </p:nvSpPr>
        <p:spPr bwMode="auto">
          <a:xfrm>
            <a:off x="6266082" y="4844917"/>
            <a:ext cx="975887" cy="7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35%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(38 IC)</a:t>
            </a:r>
            <a:endParaRPr lang="es-CO" altLang="en-US" sz="1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00C663E-3A24-4906-8B7A-500C0CD7BE2B}"/>
              </a:ext>
            </a:extLst>
          </p:cNvPr>
          <p:cNvSpPr txBox="1"/>
          <p:nvPr/>
        </p:nvSpPr>
        <p:spPr>
          <a:xfrm>
            <a:off x="7202988" y="4720514"/>
            <a:ext cx="441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los 109 IC que </a:t>
            </a:r>
            <a:r>
              <a:rPr lang="es-CO" altLang="en-U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señalaron no acudir </a:t>
            </a:r>
            <a:r>
              <a:rPr lang="es-CO" altLang="en-US" dirty="0">
                <a:latin typeface="Arial Narrow" panose="020B0606020202030204" pitchFamily="34" charset="0"/>
                <a:cs typeface="Calibri" panose="020F0502020204030204" pitchFamily="34" charset="0"/>
              </a:rPr>
              <a:t>a un sitio para recibir atención </a:t>
            </a:r>
            <a:r>
              <a:rPr lang="es-CO" altLang="en-U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médica </a:t>
            </a:r>
            <a:r>
              <a:rPr lang="es-CO" altLang="en-US" b="1" dirty="0">
                <a:latin typeface="Arial Narrow" panose="020B0606020202030204" pitchFamily="34" charset="0"/>
                <a:cs typeface="Calibri" panose="020F0502020204030204" pitchFamily="34" charset="0"/>
              </a:rPr>
              <a:t>reportó que la razón principal se debía a la falta de </a:t>
            </a:r>
            <a:r>
              <a:rPr lang="es-CO" altLang="en-U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información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14792"/>
              </p:ext>
            </p:extLst>
          </p:nvPr>
        </p:nvGraphicFramePr>
        <p:xfrm>
          <a:off x="411134" y="2466829"/>
          <a:ext cx="4968840" cy="170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Gráfico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922874"/>
              </p:ext>
            </p:extLst>
          </p:nvPr>
        </p:nvGraphicFramePr>
        <p:xfrm>
          <a:off x="6463970" y="2466828"/>
          <a:ext cx="4945896" cy="166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1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8775F0F-2D8A-4B81-A506-C2D23EA6C7E1}"/>
              </a:ext>
            </a:extLst>
          </p:cNvPr>
          <p:cNvSpPr txBox="1">
            <a:spLocks/>
          </p:cNvSpPr>
          <p:nvPr/>
        </p:nvSpPr>
        <p:spPr bwMode="auto">
          <a:xfrm>
            <a:off x="361336" y="1613576"/>
            <a:ext cx="5010592" cy="54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Principales dificultades reportadas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durante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el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camino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 </a:t>
            </a:r>
            <a:r>
              <a:rPr lang="es-CO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por los </a:t>
            </a: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525 </a:t>
            </a:r>
            <a:r>
              <a:rPr lang="es-CO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IC que indicaron tener un destino </a:t>
            </a:r>
            <a:r>
              <a:rPr lang="es-CO" sz="2000" b="1" dirty="0" smtClean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final*: 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8775F0F-2D8A-4B81-A506-C2D23EA6C7E1}"/>
              </a:ext>
            </a:extLst>
          </p:cNvPr>
          <p:cNvSpPr txBox="1">
            <a:spLocks/>
          </p:cNvSpPr>
          <p:nvPr/>
        </p:nvSpPr>
        <p:spPr bwMode="auto">
          <a:xfrm>
            <a:off x="6266082" y="1613576"/>
            <a:ext cx="5337199" cy="54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Principales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condiciones de salud reportadas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por los 153 IC que indicaron sentirse enfermos durante el camino</a:t>
            </a:r>
            <a:r>
              <a:rPr lang="es-CO" altLang="en-US" sz="2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*:</a:t>
            </a:r>
            <a:endParaRPr lang="es-CO" altLang="en-US" sz="2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83528-9D8E-401F-847C-D7EDDD849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Dificultades durante el viaje</a:t>
            </a:r>
            <a:endParaRPr lang="es-CO" sz="4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879829B-ECD4-4B6D-B391-FD9B2AF7B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92" y="1233986"/>
            <a:ext cx="5065052" cy="525931"/>
          </a:xfrm>
        </p:spPr>
        <p:txBody>
          <a:bodyPr/>
          <a:lstStyle/>
          <a:p>
            <a:r>
              <a:rPr lang="es-CO" sz="2000" dirty="0"/>
              <a:t>Lugar de </a:t>
            </a:r>
            <a:r>
              <a:rPr lang="es-CO" sz="2000" dirty="0" smtClean="0"/>
              <a:t>hospedaje:</a:t>
            </a:r>
            <a:endParaRPr lang="es-CO" sz="2000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7E0F918-B07E-41E5-ADE3-DA103C4C7EF2}"/>
              </a:ext>
            </a:extLst>
          </p:cNvPr>
          <p:cNvSpPr txBox="1">
            <a:spLocks/>
          </p:cNvSpPr>
          <p:nvPr/>
        </p:nvSpPr>
        <p:spPr bwMode="auto">
          <a:xfrm>
            <a:off x="388064" y="2125678"/>
            <a:ext cx="975884" cy="6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68%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66D10C-693C-478B-8223-E5B105CFDCA8}"/>
              </a:ext>
            </a:extLst>
          </p:cNvPr>
          <p:cNvSpPr txBox="1"/>
          <p:nvPr/>
        </p:nvSpPr>
        <p:spPr>
          <a:xfrm>
            <a:off x="1455747" y="2313529"/>
            <a:ext cx="3943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  <a:cs typeface="Calibri" panose="020F0502020204030204" pitchFamily="34" charset="0"/>
              </a:rPr>
              <a:t>de los IC reportó que ellos y/o la mayoría de su grupo de viaje </a:t>
            </a:r>
            <a:r>
              <a:rPr lang="es-CO" b="1" dirty="0">
                <a:latin typeface="Arial Narrow" panose="020B0606020202030204" pitchFamily="34" charset="0"/>
                <a:cs typeface="Calibri" panose="020F0502020204030204" pitchFamily="34" charset="0"/>
              </a:rPr>
              <a:t>estaba pasando la noche en las ci</a:t>
            </a:r>
            <a:r>
              <a:rPr lang="es-MX" b="1" dirty="0" err="1">
                <a:latin typeface="Arial Narrow" panose="020B0606020202030204" pitchFamily="34" charset="0"/>
                <a:cs typeface="Calibri" panose="020F0502020204030204" pitchFamily="34" charset="0"/>
              </a:rPr>
              <a:t>udades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donde se realizo la encuesta</a:t>
            </a:r>
            <a:endParaRPr lang="es-MX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9C7DC5-0E76-4190-BCCC-2A6C2BDE5EE8}"/>
              </a:ext>
            </a:extLst>
          </p:cNvPr>
          <p:cNvSpPr txBox="1"/>
          <p:nvPr/>
        </p:nvSpPr>
        <p:spPr>
          <a:xfrm>
            <a:off x="1473715" y="4361066"/>
            <a:ext cx="3944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d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 los IC indicó que  estaban </a:t>
            </a:r>
            <a:r>
              <a:rPr lang="es-MX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pernoctando en 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la calle o vía </a:t>
            </a:r>
            <a:r>
              <a:rPr lang="es-MX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pública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como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lugar principal para pasar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la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noche</a:t>
            </a: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D3483514-1C46-40D1-B33D-9C12AEFDCC28}"/>
              </a:ext>
            </a:extLst>
          </p:cNvPr>
          <p:cNvSpPr txBox="1">
            <a:spLocks/>
          </p:cNvSpPr>
          <p:nvPr/>
        </p:nvSpPr>
        <p:spPr>
          <a:xfrm>
            <a:off x="6246352" y="1242637"/>
            <a:ext cx="5337927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Seguridad </a:t>
            </a:r>
            <a:r>
              <a:rPr lang="es-CO" sz="2000" dirty="0" smtClean="0"/>
              <a:t>alimentaria:</a:t>
            </a:r>
            <a:endParaRPr lang="es-CO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6821583" y="3427428"/>
            <a:ext cx="975884" cy="7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17E0F918-B07E-41E5-ADE3-DA103C4C7EF2}"/>
              </a:ext>
            </a:extLst>
          </p:cNvPr>
          <p:cNvSpPr txBox="1">
            <a:spLocks/>
          </p:cNvSpPr>
          <p:nvPr/>
        </p:nvSpPr>
        <p:spPr bwMode="auto">
          <a:xfrm>
            <a:off x="388064" y="4186161"/>
            <a:ext cx="975884" cy="6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47%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17E0F918-B07E-41E5-ADE3-DA103C4C7EF2}"/>
              </a:ext>
            </a:extLst>
          </p:cNvPr>
          <p:cNvSpPr txBox="1">
            <a:spLocks/>
          </p:cNvSpPr>
          <p:nvPr/>
        </p:nvSpPr>
        <p:spPr bwMode="auto">
          <a:xfrm>
            <a:off x="6440708" y="2098525"/>
            <a:ext cx="975884" cy="6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37%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C66D10C-693C-478B-8223-E5B105CFDCA8}"/>
              </a:ext>
            </a:extLst>
          </p:cNvPr>
          <p:cNvSpPr txBox="1"/>
          <p:nvPr/>
        </p:nvSpPr>
        <p:spPr>
          <a:xfrm>
            <a:off x="7527942" y="2292492"/>
            <a:ext cx="3943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IC indicó que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 en los tres meses previos a la recolección de </a:t>
            </a:r>
            <a:r>
              <a:rPr lang="es-E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datos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ellos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y/o la mayoría de su grupo de viaje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consumía tres comidas al </a:t>
            </a:r>
            <a:r>
              <a:rPr lang="es-E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día</a:t>
            </a:r>
            <a:endParaRPr lang="es-CO" altLang="en-US" b="1" dirty="0">
              <a:latin typeface="Arial Narrow" panose="020B0606020202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C9C7DC5-0E76-4190-BCCC-2A6C2BDE5EE8}"/>
              </a:ext>
            </a:extLst>
          </p:cNvPr>
          <p:cNvSpPr txBox="1"/>
          <p:nvPr/>
        </p:nvSpPr>
        <p:spPr>
          <a:xfrm>
            <a:off x="7526359" y="4361066"/>
            <a:ext cx="39446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IC mencionó que ellos y/o la mayoría de su grupo de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viaje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consumía tres comidas al día durante los siete días previos a la recolección de </a:t>
            </a:r>
            <a:r>
              <a:rPr lang="es-E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datos</a:t>
            </a:r>
            <a:endParaRPr lang="es-CO" altLang="en-US" dirty="0">
              <a:latin typeface="Arial Narrow" panose="020B0606020202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id="{17E0F918-B07E-41E5-ADE3-DA103C4C7EF2}"/>
              </a:ext>
            </a:extLst>
          </p:cNvPr>
          <p:cNvSpPr txBox="1">
            <a:spLocks/>
          </p:cNvSpPr>
          <p:nvPr/>
        </p:nvSpPr>
        <p:spPr bwMode="auto">
          <a:xfrm>
            <a:off x="6440708" y="4200435"/>
            <a:ext cx="975884" cy="6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25%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9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7ECB0-4EE8-4088-83B4-CBCC4DEC5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Asistencia humanitaria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5A2CD77-13BA-458F-94E9-EB20EA1F1CCE}"/>
              </a:ext>
            </a:extLst>
          </p:cNvPr>
          <p:cNvSpPr txBox="1">
            <a:spLocks/>
          </p:cNvSpPr>
          <p:nvPr/>
        </p:nvSpPr>
        <p:spPr bwMode="auto">
          <a:xfrm>
            <a:off x="315423" y="1298703"/>
            <a:ext cx="5083621" cy="8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Proporción de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los 278 IC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que reportó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recibir asistencia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humanitaria durante el recorrido: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334C7B-ECDA-49CB-8D0A-BE5B44DED606}"/>
              </a:ext>
            </a:extLst>
          </p:cNvPr>
          <p:cNvSpPr txBox="1">
            <a:spLocks/>
          </p:cNvSpPr>
          <p:nvPr/>
        </p:nvSpPr>
        <p:spPr bwMode="auto">
          <a:xfrm>
            <a:off x="5916613" y="1691555"/>
            <a:ext cx="6275386" cy="4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17E500-6ACE-46CD-B811-6E8F62637EC2}"/>
              </a:ext>
            </a:extLst>
          </p:cNvPr>
          <p:cNvSpPr txBox="1"/>
          <p:nvPr/>
        </p:nvSpPr>
        <p:spPr>
          <a:xfrm>
            <a:off x="7316589" y="1484173"/>
            <a:ext cx="4287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  <a:cs typeface="Calibri" panose="020F0502020204030204" pitchFamily="34" charset="0"/>
              </a:rPr>
              <a:t>De los </a:t>
            </a:r>
            <a:r>
              <a:rPr lang="es-CO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IC </a:t>
            </a:r>
            <a:r>
              <a:rPr lang="es-CO" dirty="0">
                <a:latin typeface="Arial Narrow" panose="020B0606020202030204" pitchFamily="34" charset="0"/>
                <a:cs typeface="Calibri" panose="020F0502020204030204" pitchFamily="34" charset="0"/>
              </a:rPr>
              <a:t>que reportaron </a:t>
            </a:r>
            <a:r>
              <a:rPr lang="es-CO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recibir asistencia </a:t>
            </a:r>
            <a:r>
              <a:rPr lang="es-CO" dirty="0">
                <a:latin typeface="Arial Narrow" panose="020B0606020202030204" pitchFamily="34" charset="0"/>
                <a:cs typeface="Calibri" panose="020F0502020204030204" pitchFamily="34" charset="0"/>
              </a:rPr>
              <a:t>humanitaria durante el </a:t>
            </a:r>
            <a:r>
              <a:rPr lang="es-CO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recorrido </a:t>
            </a:r>
            <a:r>
              <a:rPr lang="es-CO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reportó </a:t>
            </a:r>
            <a:r>
              <a:rPr lang="es-CO" b="1" dirty="0">
                <a:latin typeface="Arial Narrow" panose="020B0606020202030204" pitchFamily="34" charset="0"/>
                <a:cs typeface="Calibri" panose="020F0502020204030204" pitchFamily="34" charset="0"/>
              </a:rPr>
              <a:t>los organismos humanitarios como la principal fuente de </a:t>
            </a:r>
            <a:r>
              <a:rPr lang="es-CO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asistencia</a:t>
            </a:r>
            <a:endParaRPr lang="es-MX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A1751A9-7424-4C33-9151-1FD67EAB7F9E}"/>
              </a:ext>
            </a:extLst>
          </p:cNvPr>
          <p:cNvSpPr txBox="1"/>
          <p:nvPr/>
        </p:nvSpPr>
        <p:spPr>
          <a:xfrm>
            <a:off x="6020460" y="2996262"/>
            <a:ext cx="5599264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Dos principales tipos de asistencia humanitaria 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recibidas durante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el recorrido*: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90E4A6-B49B-434F-ABD4-C21C817510BC}"/>
              </a:ext>
            </a:extLst>
          </p:cNvPr>
          <p:cNvSpPr txBox="1"/>
          <p:nvPr/>
        </p:nvSpPr>
        <p:spPr>
          <a:xfrm>
            <a:off x="7285749" y="3667894"/>
            <a:ext cx="43339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  <a:cs typeface="Calibri" panose="020F0502020204030204" pitchFamily="34" charset="0"/>
              </a:rPr>
              <a:t>Alimentos para llevar </a:t>
            </a: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  <a:cs typeface="Calibri" panose="020F0502020204030204" pitchFamily="34" charset="0"/>
              </a:rPr>
              <a:t>Alimentos calientes 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559E557-FB4E-4A6D-A8AB-7B266071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596" y="1560474"/>
            <a:ext cx="337589" cy="445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676463"/>
              </p:ext>
            </p:extLst>
          </p:nvPr>
        </p:nvGraphicFramePr>
        <p:xfrm>
          <a:off x="440899" y="2367123"/>
          <a:ext cx="4832668" cy="332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01034" y="3929327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61%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01034" y="4932443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30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205704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02422" y="1806465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74%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EC0F8-2ADA-4791-8428-5841B00E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3" y="266337"/>
            <a:ext cx="10783787" cy="724646"/>
          </a:xfrm>
        </p:spPr>
        <p:txBody>
          <a:bodyPr anchor="ctr">
            <a:normAutofit/>
          </a:bodyPr>
          <a:lstStyle/>
          <a:p>
            <a:r>
              <a:rPr lang="es-CO" sz="4400" dirty="0"/>
              <a:t>Asistencia humanitaria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FED882-83B4-41FF-9A85-33498DAA3925}"/>
              </a:ext>
            </a:extLst>
          </p:cNvPr>
          <p:cNvSpPr txBox="1">
            <a:spLocks/>
          </p:cNvSpPr>
          <p:nvPr/>
        </p:nvSpPr>
        <p:spPr bwMode="auto">
          <a:xfrm>
            <a:off x="369589" y="1305007"/>
            <a:ext cx="5023534" cy="8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Escala de satisfacción con la asistencia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humanitaria recibida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durante la ruta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FFED882-83B4-41FF-9A85-33498DAA3925}"/>
              </a:ext>
            </a:extLst>
          </p:cNvPr>
          <p:cNvSpPr txBox="1">
            <a:spLocks/>
          </p:cNvSpPr>
          <p:nvPr/>
        </p:nvSpPr>
        <p:spPr bwMode="auto">
          <a:xfrm>
            <a:off x="6178284" y="1320993"/>
            <a:ext cx="5484656" cy="8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Dos principales usos de la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asistencia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humanitaria recibida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durante la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ruta*: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390E4A6-B49B-434F-ABD4-C21C817510BC}"/>
              </a:ext>
            </a:extLst>
          </p:cNvPr>
          <p:cNvSpPr txBox="1"/>
          <p:nvPr/>
        </p:nvSpPr>
        <p:spPr>
          <a:xfrm>
            <a:off x="7368420" y="2056023"/>
            <a:ext cx="42945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  <a:cs typeface="Calibri" panose="020F0502020204030204" pitchFamily="34" charset="0"/>
              </a:rPr>
              <a:t>Se ha usado/consumido</a:t>
            </a:r>
            <a:r>
              <a:rPr lang="es-CO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O" sz="2000" dirty="0">
                <a:latin typeface="Arial Narrow" panose="020B0606020202030204" pitchFamily="34" charset="0"/>
                <a:cs typeface="Calibri" panose="020F0502020204030204" pitchFamily="34" charset="0"/>
              </a:rPr>
              <a:t>La han entregado como pago para el transporte</a:t>
            </a:r>
            <a:r>
              <a:rPr lang="es-CO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119277" y="2382770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61%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119277" y="3385886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50%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68723"/>
              </p:ext>
            </p:extLst>
          </p:nvPr>
        </p:nvGraphicFramePr>
        <p:xfrm>
          <a:off x="192087" y="2600324"/>
          <a:ext cx="5201035" cy="319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1734671" y="2904565"/>
            <a:ext cx="295835" cy="1862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205704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CEE2A-DBB9-498B-AB8C-6B123CF5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Asistencia humanitaria</a:t>
            </a:r>
            <a:endParaRPr lang="es-CO" sz="4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17FB2A-9D42-451B-A300-EF55902EC0B1}"/>
              </a:ext>
            </a:extLst>
          </p:cNvPr>
          <p:cNvSpPr txBox="1">
            <a:spLocks/>
          </p:cNvSpPr>
          <p:nvPr/>
        </p:nvSpPr>
        <p:spPr bwMode="auto">
          <a:xfrm>
            <a:off x="251446" y="1591501"/>
            <a:ext cx="5380611" cy="4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Tres principales necesidades reportadas por los IC*: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4E4B3B-E766-47A1-AC20-5D942ACE4ABB}"/>
              </a:ext>
            </a:extLst>
          </p:cNvPr>
          <p:cNvSpPr txBox="1">
            <a:spLocks/>
          </p:cNvSpPr>
          <p:nvPr/>
        </p:nvSpPr>
        <p:spPr bwMode="auto">
          <a:xfrm>
            <a:off x="261402" y="4091665"/>
            <a:ext cx="5137642" cy="4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Tres principales preferencias de asistencia reportadas por los IC*: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D48C1B66-0886-4993-80EA-0F3C93079089}"/>
              </a:ext>
            </a:extLst>
          </p:cNvPr>
          <p:cNvSpPr txBox="1">
            <a:spLocks/>
          </p:cNvSpPr>
          <p:nvPr/>
        </p:nvSpPr>
        <p:spPr>
          <a:xfrm>
            <a:off x="6192808" y="5886172"/>
            <a:ext cx="5591204" cy="28607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11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11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6BD9F0-61DA-462D-82DF-066ABF1FC919}"/>
              </a:ext>
            </a:extLst>
          </p:cNvPr>
          <p:cNvSpPr txBox="1"/>
          <p:nvPr/>
        </p:nvSpPr>
        <p:spPr>
          <a:xfrm>
            <a:off x="7368420" y="2893090"/>
            <a:ext cx="43731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Dinero </a:t>
            </a:r>
            <a:r>
              <a:rPr lang="es-CO" sz="2000" dirty="0">
                <a:latin typeface="Arial Narrow" panose="020B0606020202030204" pitchFamily="34" charset="0"/>
                <a:cs typeface="Calibri" panose="020F0502020204030204" pitchFamily="34" charset="0"/>
              </a:rPr>
              <a:t>en efectivo </a:t>
            </a:r>
            <a:endParaRPr lang="es-CO" sz="2000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CO" sz="20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R</a:t>
            </a:r>
            <a:r>
              <a:rPr lang="es-MX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etiro </a:t>
            </a: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en la caja de supermercados </a:t>
            </a:r>
            <a:r>
              <a:rPr lang="es-MX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o servicios </a:t>
            </a: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como </a:t>
            </a:r>
            <a:r>
              <a:rPr lang="es-MX" sz="2000" dirty="0" err="1">
                <a:latin typeface="Arial Narrow" panose="020B0606020202030204" pitchFamily="34" charset="0"/>
                <a:cs typeface="Calibri" panose="020F0502020204030204" pitchFamily="34" charset="0"/>
              </a:rPr>
              <a:t>Efecty</a:t>
            </a: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s-MX" sz="2000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2000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Arial Narrow" panose="020B0606020202030204" pitchFamily="34" charset="0"/>
                <a:cs typeface="Calibri" panose="020F0502020204030204" pitchFamily="34" charset="0"/>
              </a:rPr>
              <a:t>B</a:t>
            </a:r>
            <a:r>
              <a:rPr lang="es-E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ono </a:t>
            </a:r>
            <a:r>
              <a:rPr lang="es-ES" sz="2000" dirty="0">
                <a:latin typeface="Arial Narrow" panose="020B0606020202030204" pitchFamily="34" charset="0"/>
                <a:cs typeface="Calibri" panose="020F0502020204030204" pitchFamily="34" charset="0"/>
              </a:rPr>
              <a:t>o </a:t>
            </a:r>
            <a:r>
              <a:rPr lang="es-ES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cupones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141876"/>
              </p:ext>
            </p:extLst>
          </p:nvPr>
        </p:nvGraphicFramePr>
        <p:xfrm>
          <a:off x="407247" y="1951069"/>
          <a:ext cx="4991797" cy="15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36415"/>
              </p:ext>
            </p:extLst>
          </p:nvPr>
        </p:nvGraphicFramePr>
        <p:xfrm>
          <a:off x="407247" y="4512787"/>
          <a:ext cx="4991795" cy="151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15219" y="2718011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84%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15219" y="3692656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8</a:t>
            </a: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28282" y="4982034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3</a:t>
            </a: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34C3131-620E-4094-9BC1-EBCE4DF0E66E}"/>
              </a:ext>
            </a:extLst>
          </p:cNvPr>
          <p:cNvSpPr txBox="1">
            <a:spLocks/>
          </p:cNvSpPr>
          <p:nvPr/>
        </p:nvSpPr>
        <p:spPr bwMode="auto">
          <a:xfrm>
            <a:off x="6225552" y="1647351"/>
            <a:ext cx="5373428" cy="4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Tres principales formas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donde los 216 IC se sienten más seguros al recibir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asistencia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en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dinero en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efectivo: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7ECB0-4EE8-4088-83B4-CBCC4DEC5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1" y="266338"/>
            <a:ext cx="11048742" cy="760605"/>
          </a:xfrm>
        </p:spPr>
        <p:txBody>
          <a:bodyPr/>
          <a:lstStyle/>
          <a:p>
            <a:r>
              <a:rPr lang="es-CO" sz="4400" dirty="0"/>
              <a:t>Dificultades de acceso a mercados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5A2CD77-13BA-458F-94E9-EB20EA1F1CCE}"/>
              </a:ext>
            </a:extLst>
          </p:cNvPr>
          <p:cNvSpPr txBox="1">
            <a:spLocks/>
          </p:cNvSpPr>
          <p:nvPr/>
        </p:nvSpPr>
        <p:spPr bwMode="auto">
          <a:xfrm>
            <a:off x="298298" y="1352981"/>
            <a:ext cx="5596395" cy="8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Proporción de IC que reportó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tener dificultades </a:t>
            </a: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para acceder a mercados: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334C7B-ECDA-49CB-8D0A-BE5B44DED606}"/>
              </a:ext>
            </a:extLst>
          </p:cNvPr>
          <p:cNvSpPr txBox="1">
            <a:spLocks/>
          </p:cNvSpPr>
          <p:nvPr/>
        </p:nvSpPr>
        <p:spPr bwMode="auto">
          <a:xfrm>
            <a:off x="5916613" y="1691555"/>
            <a:ext cx="6275386" cy="4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BC15D874-F924-4180-94BF-6810CCC9E7F5}"/>
              </a:ext>
            </a:extLst>
          </p:cNvPr>
          <p:cNvSpPr txBox="1">
            <a:spLocks/>
          </p:cNvSpPr>
          <p:nvPr/>
        </p:nvSpPr>
        <p:spPr>
          <a:xfrm>
            <a:off x="6377407" y="5805235"/>
            <a:ext cx="5262610" cy="46517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*Los </a:t>
            </a:r>
            <a:r>
              <a:rPr lang="es-MX" sz="1100" dirty="0" err="1">
                <a:latin typeface="Arial Narrow" panose="020B0606020202030204" pitchFamily="34" charset="0"/>
                <a:cs typeface="Calibri" panose="020F0502020204030204" pitchFamily="34" charset="0"/>
              </a:rPr>
              <a:t>ICs</a:t>
            </a:r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 podían elegir varias opciones de respuesta al estar informando para el grupo de viaje, lo cual </a:t>
            </a:r>
            <a:r>
              <a:rPr lang="es-MX" sz="11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11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11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90E4A6-B49B-434F-ABD4-C21C817510BC}"/>
              </a:ext>
            </a:extLst>
          </p:cNvPr>
          <p:cNvSpPr txBox="1"/>
          <p:nvPr/>
        </p:nvSpPr>
        <p:spPr>
          <a:xfrm>
            <a:off x="7299934" y="2749376"/>
            <a:ext cx="4431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No les </a:t>
            </a: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permiten entrar a la tienda o mercado debido a su nacionalidad </a:t>
            </a: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sz="2000" b="1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No les venden los productos que necesitan debido a su nacionalidad </a:t>
            </a:r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sz="2000" b="1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s-MX" sz="20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No tienen </a:t>
            </a:r>
            <a:r>
              <a:rPr lang="es-MX" sz="2000" dirty="0">
                <a:latin typeface="Arial Narrow" panose="020B0606020202030204" pitchFamily="34" charset="0"/>
                <a:cs typeface="Calibri" panose="020F0502020204030204" pitchFamily="34" charset="0"/>
              </a:rPr>
              <a:t>los recursos suficientes </a:t>
            </a:r>
            <a:r>
              <a:rPr lang="es-CO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25398"/>
              </p:ext>
            </p:extLst>
          </p:nvPr>
        </p:nvGraphicFramePr>
        <p:xfrm>
          <a:off x="335638" y="2522778"/>
          <a:ext cx="5130898" cy="328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15219" y="2533564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33%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28282" y="3751342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29%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328282" y="4965461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25%</a:t>
            </a:r>
            <a:endParaRPr lang="es-CO" altLang="en-US" sz="28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1751A9-7424-4C33-9151-1FD67EAB7F9E}"/>
              </a:ext>
            </a:extLst>
          </p:cNvPr>
          <p:cNvSpPr txBox="1"/>
          <p:nvPr/>
        </p:nvSpPr>
        <p:spPr>
          <a:xfrm>
            <a:off x="6262220" y="1386865"/>
            <a:ext cx="5377797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Tres principales barreras de acceso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a mercados reportadas por </a:t>
            </a:r>
            <a:r>
              <a:rPr lang="es-ES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117 </a:t>
            </a:r>
            <a:r>
              <a:rPr lang="es-E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IC indicaron tener barreras </a:t>
            </a:r>
            <a:r>
              <a:rPr lang="es-ES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durante </a:t>
            </a:r>
            <a:r>
              <a:rPr lang="es-E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la </a:t>
            </a:r>
            <a:r>
              <a:rPr lang="es-ES" altLang="en-US" sz="2000" b="1" smtClean="0">
                <a:solidFill>
                  <a:srgbClr val="EE5859"/>
                </a:solidFill>
                <a:latin typeface="Arial Narrow" panose="020B0606020202030204" pitchFamily="34" charset="0"/>
              </a:rPr>
              <a:t>ruta*:</a:t>
            </a:r>
            <a:endParaRPr lang="es-ES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069" y="2865473"/>
            <a:ext cx="4281730" cy="17439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altLang="en-US" sz="4800" dirty="0"/>
              <a:t/>
            </a:r>
            <a:br>
              <a:rPr lang="es-CO" altLang="en-US" sz="4800" dirty="0"/>
            </a:br>
            <a:r>
              <a:rPr lang="es-CO" altLang="en-US" sz="4800" dirty="0"/>
              <a:t/>
            </a:r>
            <a:br>
              <a:rPr lang="es-CO" altLang="en-US" sz="4800" dirty="0"/>
            </a:br>
            <a:r>
              <a:rPr lang="es-CO" altLang="en-US" sz="4800" dirty="0"/>
              <a:t/>
            </a:r>
            <a:br>
              <a:rPr lang="es-CO" altLang="en-US" sz="4800" dirty="0"/>
            </a:br>
            <a:r>
              <a:rPr lang="es-CO" altLang="en-US" sz="4800" dirty="0"/>
              <a:t/>
            </a:r>
            <a:br>
              <a:rPr lang="es-CO" altLang="en-US" sz="4800" dirty="0"/>
            </a:br>
            <a:r>
              <a:rPr lang="es-CO" altLang="en-US" sz="4800" dirty="0"/>
              <a:t>¿Preguntas?</a:t>
            </a:r>
            <a:br>
              <a:rPr lang="es-CO" altLang="en-US" sz="4800" dirty="0"/>
            </a:br>
            <a:r>
              <a:rPr lang="es-CO" altLang="en-US" sz="4800" dirty="0"/>
              <a:t>¡Gracias! </a:t>
            </a:r>
            <a:br>
              <a:rPr lang="es-CO" altLang="en-US" sz="4800" dirty="0"/>
            </a:br>
            <a:endParaRPr lang="es-E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s-ES" altLang="en-US" sz="3200" dirty="0"/>
          </a:p>
          <a:p>
            <a:endParaRPr lang="es-ES" sz="2000" dirty="0"/>
          </a:p>
        </p:txBody>
      </p:sp>
      <p:sp>
        <p:nvSpPr>
          <p:cNvPr id="5" name="Subtítulo 10">
            <a:extLst>
              <a:ext uri="{FF2B5EF4-FFF2-40B4-BE49-F238E27FC236}">
                <a16:creationId xmlns:a16="http://schemas.microsoft.com/office/drawing/2014/main" id="{267BB3F4-CD93-4558-BCBB-2BEDDBC52FF3}"/>
              </a:ext>
            </a:extLst>
          </p:cNvPr>
          <p:cNvSpPr txBox="1">
            <a:spLocks/>
          </p:cNvSpPr>
          <p:nvPr/>
        </p:nvSpPr>
        <p:spPr>
          <a:xfrm>
            <a:off x="6096002" y="1918645"/>
            <a:ext cx="4281731" cy="255822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CO" sz="1800" dirty="0"/>
          </a:p>
          <a:p>
            <a:pPr>
              <a:spcBef>
                <a:spcPts val="0"/>
              </a:spcBef>
            </a:pPr>
            <a:r>
              <a:rPr lang="es-CO" sz="1800" dirty="0"/>
              <a:t>Jennifer Gutiérrez</a:t>
            </a:r>
          </a:p>
          <a:p>
            <a:pPr>
              <a:spcBef>
                <a:spcPts val="0"/>
              </a:spcBef>
            </a:pPr>
            <a:r>
              <a:rPr lang="es-CO" sz="1800" dirty="0"/>
              <a:t>Oficial evaluación </a:t>
            </a:r>
          </a:p>
          <a:p>
            <a:pPr>
              <a:spcBef>
                <a:spcPts val="0"/>
              </a:spcBef>
            </a:pPr>
            <a:r>
              <a:rPr lang="es-CO" sz="1800" b="0">
                <a:hlinkClick r:id="rId2"/>
              </a:rPr>
              <a:t>Jennifer.gutierrez@reach-initiative.org</a:t>
            </a:r>
            <a:endParaRPr lang="es-CO" sz="1800" dirty="0"/>
          </a:p>
          <a:p>
            <a:pPr>
              <a:spcBef>
                <a:spcPts val="0"/>
              </a:spcBef>
            </a:pPr>
            <a:r>
              <a:rPr lang="es-CO" sz="1800" dirty="0"/>
              <a:t>David Pereira </a:t>
            </a:r>
            <a:r>
              <a:rPr lang="es-CO" sz="1800" dirty="0" err="1"/>
              <a:t>Espasandín</a:t>
            </a:r>
            <a:endParaRPr lang="es-CO" sz="1800" dirty="0"/>
          </a:p>
          <a:p>
            <a:pPr>
              <a:spcBef>
                <a:spcPts val="0"/>
              </a:spcBef>
            </a:pPr>
            <a:r>
              <a:rPr lang="es-CO" sz="1800" dirty="0"/>
              <a:t>Gerente de evaluación</a:t>
            </a:r>
          </a:p>
          <a:p>
            <a:pPr>
              <a:spcBef>
                <a:spcPts val="0"/>
              </a:spcBef>
            </a:pPr>
            <a:r>
              <a:rPr lang="es-CO" sz="1800" b="0" dirty="0">
                <a:hlinkClick r:id="rId3"/>
              </a:rPr>
              <a:t>david.pereira@reach-initiative.org</a:t>
            </a:r>
            <a:endParaRPr lang="es-CO" sz="1800" b="0" dirty="0"/>
          </a:p>
          <a:p>
            <a:pPr>
              <a:spcBef>
                <a:spcPts val="0"/>
              </a:spcBef>
            </a:pPr>
            <a:endParaRPr lang="es-CO" sz="1800" b="0" dirty="0"/>
          </a:p>
          <a:p>
            <a:endParaRPr lang="es-CO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3943D-5321-489B-9A51-32705915C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055" y="2776415"/>
            <a:ext cx="3921983" cy="863600"/>
          </a:xfrm>
        </p:spPr>
        <p:txBody>
          <a:bodyPr/>
          <a:lstStyle/>
          <a:p>
            <a:r>
              <a:rPr lang="es-CO" dirty="0"/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5" name="CuadroTexto 51">
            <a:extLst>
              <a:ext uri="{FF2B5EF4-FFF2-40B4-BE49-F238E27FC236}">
                <a16:creationId xmlns:a16="http://schemas.microsoft.com/office/drawing/2014/main" id="{5582228B-209C-4F7C-AAF7-456EC943B213}"/>
              </a:ext>
            </a:extLst>
          </p:cNvPr>
          <p:cNvSpPr txBox="1"/>
          <p:nvPr/>
        </p:nvSpPr>
        <p:spPr>
          <a:xfrm>
            <a:off x="5368833" y="322883"/>
            <a:ext cx="578684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sz="22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Resumen </a:t>
            </a: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general de la evaluación</a:t>
            </a:r>
          </a:p>
          <a:p>
            <a:pPr marL="628650"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Contexto</a:t>
            </a:r>
          </a:p>
          <a:p>
            <a:pPr marL="628650"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Cobertura geográfica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2. Perfil demográfico general, de vulnerabilidad y migratorio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3. Historia de desplazamiento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4. Intenciones de desplazamiento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5. Dificultades durante el viaje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6. Asistencia humanitaria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7. Dificultades de acceso a mercados </a:t>
            </a:r>
          </a:p>
          <a:p>
            <a:pPr>
              <a:lnSpc>
                <a:spcPct val="150000"/>
              </a:lnSpc>
            </a:pPr>
            <a:r>
              <a:rPr lang="es-CO" sz="2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8. Preguntas</a:t>
            </a:r>
          </a:p>
        </p:txBody>
      </p:sp>
    </p:spTree>
    <p:extLst>
      <p:ext uri="{BB962C8B-B14F-4D97-AF65-F5344CB8AC3E}">
        <p14:creationId xmlns:p14="http://schemas.microsoft.com/office/powerpoint/2010/main" val="21879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95419-4D51-4815-85CD-2C851F69A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3" y="642228"/>
            <a:ext cx="10783787" cy="559069"/>
          </a:xfrm>
        </p:spPr>
        <p:txBody>
          <a:bodyPr/>
          <a:lstStyle/>
          <a:p>
            <a:r>
              <a:rPr lang="es-CO" sz="4400" dirty="0" smtClean="0"/>
              <a:t>Resumen </a:t>
            </a:r>
            <a:r>
              <a:rPr lang="es-CO" sz="4400" dirty="0"/>
              <a:t>general de la evaluación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CD16F73C-5BCC-493C-93F6-2AADB09B6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335" y="1373928"/>
            <a:ext cx="5012788" cy="43141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000" b="1" dirty="0">
                <a:solidFill>
                  <a:srgbClr val="EE5859"/>
                </a:solidFill>
              </a:rPr>
              <a:t>Propósito: </a:t>
            </a:r>
            <a:r>
              <a:rPr lang="es-MX" sz="1800" dirty="0">
                <a:solidFill>
                  <a:schemeClr val="tx1"/>
                </a:solidFill>
              </a:rPr>
              <a:t>Informar </a:t>
            </a:r>
            <a:r>
              <a:rPr lang="es-CO" sz="1800" dirty="0">
                <a:solidFill>
                  <a:schemeClr val="tx1"/>
                </a:solidFill>
              </a:rPr>
              <a:t>a la comunidad humanitaria sobre las principales tendencias que reportan las personas que se encuentran entrando, saliendo y transitando dentro de Colombia, por causa de una situación </a:t>
            </a:r>
            <a:r>
              <a:rPr lang="es-CO" sz="1800" dirty="0" smtClean="0">
                <a:solidFill>
                  <a:schemeClr val="tx1"/>
                </a:solidFill>
              </a:rPr>
              <a:t>humanitaria</a:t>
            </a:r>
            <a:endParaRPr lang="es-CO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O" sz="2000" b="1" dirty="0">
              <a:solidFill>
                <a:srgbClr val="EE585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000" b="1" dirty="0" smtClean="0">
                <a:solidFill>
                  <a:srgbClr val="EE5859"/>
                </a:solidFill>
              </a:rPr>
              <a:t>Temas </a:t>
            </a:r>
            <a:r>
              <a:rPr lang="es-MX" sz="2000" b="1" dirty="0">
                <a:solidFill>
                  <a:srgbClr val="EE5859"/>
                </a:solidFill>
              </a:rPr>
              <a:t>evaluados: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Perfiles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Necesidades básicas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Motivaciones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Intenciones de desplazamiento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Preferencias de asistencia humanitaria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O" altLang="en-US" sz="2000" b="1" dirty="0">
              <a:solidFill>
                <a:srgbClr val="EE5859"/>
              </a:solidFill>
            </a:endParaRPr>
          </a:p>
          <a:p>
            <a:pPr>
              <a:lnSpc>
                <a:spcPct val="100000"/>
              </a:lnSpc>
            </a:pPr>
            <a:endParaRPr lang="es-MX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4FA230-C9B1-447E-A733-C61776936838}"/>
              </a:ext>
            </a:extLst>
          </p:cNvPr>
          <p:cNvSpPr txBox="1"/>
          <p:nvPr/>
        </p:nvSpPr>
        <p:spPr>
          <a:xfrm>
            <a:off x="6750484" y="1463847"/>
            <a:ext cx="5123655" cy="197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s-MX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Población de interés: </a:t>
            </a:r>
            <a:r>
              <a:rPr lang="es-MX" dirty="0">
                <a:latin typeface="Arial Narrow" panose="020B0606020202030204" pitchFamily="34" charset="0"/>
              </a:rPr>
              <a:t>Personas desplazadas y en movimiento que se encuentran en territorio colombiano,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específicamente:</a:t>
            </a: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spcBef>
                <a:spcPts val="1000"/>
              </a:spcBef>
            </a:pPr>
            <a:r>
              <a:rPr lang="es-MX" dirty="0">
                <a:latin typeface="Arial Narrow" panose="020B0606020202030204" pitchFamily="34" charset="0"/>
              </a:rPr>
              <a:t>Arauca, Bogotá D.C., Bucaramanga y Cúcuta</a:t>
            </a:r>
          </a:p>
          <a:p>
            <a:pPr lvl="1"/>
            <a:endParaRPr lang="es-MX" sz="2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s-MX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B6C27D-BAD5-42A9-82AB-C9DEBA78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6" y="1437336"/>
            <a:ext cx="299734" cy="370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69152-E0B2-4F56-98A5-21E341B4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5" y="1447801"/>
            <a:ext cx="349171" cy="384384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79513277-4CA2-4798-A2DE-76D95E0AFE38}"/>
              </a:ext>
            </a:extLst>
          </p:cNvPr>
          <p:cNvGrpSpPr>
            <a:grpSpLocks/>
          </p:cNvGrpSpPr>
          <p:nvPr/>
        </p:nvGrpSpPr>
        <p:grpSpPr bwMode="auto">
          <a:xfrm>
            <a:off x="6333956" y="3064273"/>
            <a:ext cx="319087" cy="321654"/>
            <a:chOff x="0" y="142"/>
            <a:chExt cx="697" cy="555"/>
          </a:xfrm>
        </p:grpSpPr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64312F0C-1DAC-467B-9F89-FC3CD3D9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2"/>
              <a:ext cx="697" cy="555"/>
            </a:xfrm>
            <a:custGeom>
              <a:avLst/>
              <a:gdLst>
                <a:gd name="T0" fmla="*/ 278 w 697"/>
                <a:gd name="T1" fmla="*/ 7 h 697"/>
                <a:gd name="T2" fmla="*/ 154 w 697"/>
                <a:gd name="T3" fmla="*/ 59 h 697"/>
                <a:gd name="T4" fmla="*/ 59 w 697"/>
                <a:gd name="T5" fmla="*/ 154 h 697"/>
                <a:gd name="T6" fmla="*/ 7 w 697"/>
                <a:gd name="T7" fmla="*/ 278 h 697"/>
                <a:gd name="T8" fmla="*/ 7 w 697"/>
                <a:gd name="T9" fmla="*/ 418 h 697"/>
                <a:gd name="T10" fmla="*/ 59 w 697"/>
                <a:gd name="T11" fmla="*/ 543 h 697"/>
                <a:gd name="T12" fmla="*/ 154 w 697"/>
                <a:gd name="T13" fmla="*/ 637 h 697"/>
                <a:gd name="T14" fmla="*/ 278 w 697"/>
                <a:gd name="T15" fmla="*/ 689 h 697"/>
                <a:gd name="T16" fmla="*/ 418 w 697"/>
                <a:gd name="T17" fmla="*/ 689 h 697"/>
                <a:gd name="T18" fmla="*/ 543 w 697"/>
                <a:gd name="T19" fmla="*/ 637 h 697"/>
                <a:gd name="T20" fmla="*/ 348 w 697"/>
                <a:gd name="T21" fmla="*/ 617 h 697"/>
                <a:gd name="T22" fmla="*/ 315 w 697"/>
                <a:gd name="T23" fmla="*/ 603 h 697"/>
                <a:gd name="T24" fmla="*/ 301 w 697"/>
                <a:gd name="T25" fmla="*/ 570 h 697"/>
                <a:gd name="T26" fmla="*/ 315 w 697"/>
                <a:gd name="T27" fmla="*/ 536 h 697"/>
                <a:gd name="T28" fmla="*/ 348 w 697"/>
                <a:gd name="T29" fmla="*/ 522 h 697"/>
                <a:gd name="T30" fmla="*/ 669 w 697"/>
                <a:gd name="T31" fmla="*/ 484 h 697"/>
                <a:gd name="T32" fmla="*/ 348 w 697"/>
                <a:gd name="T33" fmla="*/ 459 h 697"/>
                <a:gd name="T34" fmla="*/ 315 w 697"/>
                <a:gd name="T35" fmla="*/ 445 h 697"/>
                <a:gd name="T36" fmla="*/ 301 w 697"/>
                <a:gd name="T37" fmla="*/ 412 h 697"/>
                <a:gd name="T38" fmla="*/ 304 w 697"/>
                <a:gd name="T39" fmla="*/ 108 h 697"/>
                <a:gd name="T40" fmla="*/ 330 w 697"/>
                <a:gd name="T41" fmla="*/ 83 h 697"/>
                <a:gd name="T42" fmla="*/ 567 w 697"/>
                <a:gd name="T43" fmla="*/ 79 h 697"/>
                <a:gd name="T44" fmla="*/ 484 w 697"/>
                <a:gd name="T45" fmla="*/ 27 h 697"/>
                <a:gd name="T46" fmla="*/ 348 w 697"/>
                <a:gd name="T47" fmla="*/ 0 h 697"/>
                <a:gd name="T48" fmla="*/ 348 w 697"/>
                <a:gd name="T49" fmla="*/ 522 h 697"/>
                <a:gd name="T50" fmla="*/ 382 w 697"/>
                <a:gd name="T51" fmla="*/ 536 h 697"/>
                <a:gd name="T52" fmla="*/ 396 w 697"/>
                <a:gd name="T53" fmla="*/ 570 h 697"/>
                <a:gd name="T54" fmla="*/ 382 w 697"/>
                <a:gd name="T55" fmla="*/ 603 h 697"/>
                <a:gd name="T56" fmla="*/ 348 w 697"/>
                <a:gd name="T57" fmla="*/ 617 h 697"/>
                <a:gd name="T58" fmla="*/ 595 w 697"/>
                <a:gd name="T59" fmla="*/ 595 h 697"/>
                <a:gd name="T60" fmla="*/ 648 w 697"/>
                <a:gd name="T61" fmla="*/ 522 h 697"/>
                <a:gd name="T62" fmla="*/ 361 w 697"/>
                <a:gd name="T63" fmla="*/ 79 h 697"/>
                <a:gd name="T64" fmla="*/ 390 w 697"/>
                <a:gd name="T65" fmla="*/ 102 h 697"/>
                <a:gd name="T66" fmla="*/ 396 w 697"/>
                <a:gd name="T67" fmla="*/ 412 h 697"/>
                <a:gd name="T68" fmla="*/ 382 w 697"/>
                <a:gd name="T69" fmla="*/ 445 h 697"/>
                <a:gd name="T70" fmla="*/ 348 w 697"/>
                <a:gd name="T71" fmla="*/ 459 h 697"/>
                <a:gd name="T72" fmla="*/ 689 w 697"/>
                <a:gd name="T73" fmla="*/ 418 h 697"/>
                <a:gd name="T74" fmla="*/ 689 w 697"/>
                <a:gd name="T75" fmla="*/ 278 h 697"/>
                <a:gd name="T76" fmla="*/ 637 w 697"/>
                <a:gd name="T77" fmla="*/ 154 h 697"/>
                <a:gd name="T78" fmla="*/ 567 w 697"/>
                <a:gd name="T79" fmla="*/ 7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7" h="697">
                  <a:moveTo>
                    <a:pt x="348" y="0"/>
                  </a:moveTo>
                  <a:lnTo>
                    <a:pt x="278" y="7"/>
                  </a:lnTo>
                  <a:lnTo>
                    <a:pt x="213" y="27"/>
                  </a:lnTo>
                  <a:lnTo>
                    <a:pt x="154" y="59"/>
                  </a:lnTo>
                  <a:lnTo>
                    <a:pt x="102" y="102"/>
                  </a:lnTo>
                  <a:lnTo>
                    <a:pt x="59" y="154"/>
                  </a:lnTo>
                  <a:lnTo>
                    <a:pt x="27" y="213"/>
                  </a:lnTo>
                  <a:lnTo>
                    <a:pt x="7" y="27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27" y="484"/>
                  </a:lnTo>
                  <a:lnTo>
                    <a:pt x="59" y="543"/>
                  </a:lnTo>
                  <a:lnTo>
                    <a:pt x="102" y="595"/>
                  </a:lnTo>
                  <a:lnTo>
                    <a:pt x="154" y="637"/>
                  </a:lnTo>
                  <a:lnTo>
                    <a:pt x="213" y="669"/>
                  </a:lnTo>
                  <a:lnTo>
                    <a:pt x="278" y="689"/>
                  </a:lnTo>
                  <a:lnTo>
                    <a:pt x="348" y="697"/>
                  </a:lnTo>
                  <a:lnTo>
                    <a:pt x="418" y="689"/>
                  </a:lnTo>
                  <a:lnTo>
                    <a:pt x="484" y="669"/>
                  </a:lnTo>
                  <a:lnTo>
                    <a:pt x="543" y="637"/>
                  </a:lnTo>
                  <a:lnTo>
                    <a:pt x="567" y="617"/>
                  </a:lnTo>
                  <a:lnTo>
                    <a:pt x="348" y="617"/>
                  </a:lnTo>
                  <a:lnTo>
                    <a:pt x="330" y="614"/>
                  </a:lnTo>
                  <a:lnTo>
                    <a:pt x="315" y="603"/>
                  </a:lnTo>
                  <a:lnTo>
                    <a:pt x="304" y="588"/>
                  </a:lnTo>
                  <a:lnTo>
                    <a:pt x="301" y="570"/>
                  </a:lnTo>
                  <a:lnTo>
                    <a:pt x="304" y="551"/>
                  </a:lnTo>
                  <a:lnTo>
                    <a:pt x="315" y="536"/>
                  </a:lnTo>
                  <a:lnTo>
                    <a:pt x="330" y="526"/>
                  </a:lnTo>
                  <a:lnTo>
                    <a:pt x="348" y="522"/>
                  </a:lnTo>
                  <a:lnTo>
                    <a:pt x="648" y="522"/>
                  </a:lnTo>
                  <a:lnTo>
                    <a:pt x="669" y="484"/>
                  </a:lnTo>
                  <a:lnTo>
                    <a:pt x="677" y="459"/>
                  </a:lnTo>
                  <a:lnTo>
                    <a:pt x="348" y="459"/>
                  </a:lnTo>
                  <a:lnTo>
                    <a:pt x="330" y="455"/>
                  </a:lnTo>
                  <a:lnTo>
                    <a:pt x="315" y="445"/>
                  </a:lnTo>
                  <a:lnTo>
                    <a:pt x="304" y="430"/>
                  </a:lnTo>
                  <a:lnTo>
                    <a:pt x="301" y="412"/>
                  </a:lnTo>
                  <a:lnTo>
                    <a:pt x="301" y="127"/>
                  </a:lnTo>
                  <a:lnTo>
                    <a:pt x="304" y="108"/>
                  </a:lnTo>
                  <a:lnTo>
                    <a:pt x="315" y="93"/>
                  </a:lnTo>
                  <a:lnTo>
                    <a:pt x="330" y="83"/>
                  </a:lnTo>
                  <a:lnTo>
                    <a:pt x="348" y="79"/>
                  </a:lnTo>
                  <a:lnTo>
                    <a:pt x="567" y="79"/>
                  </a:lnTo>
                  <a:lnTo>
                    <a:pt x="543" y="59"/>
                  </a:lnTo>
                  <a:lnTo>
                    <a:pt x="484" y="27"/>
                  </a:lnTo>
                  <a:lnTo>
                    <a:pt x="418" y="7"/>
                  </a:lnTo>
                  <a:lnTo>
                    <a:pt x="348" y="0"/>
                  </a:lnTo>
                  <a:close/>
                  <a:moveTo>
                    <a:pt x="648" y="522"/>
                  </a:moveTo>
                  <a:lnTo>
                    <a:pt x="348" y="522"/>
                  </a:lnTo>
                  <a:lnTo>
                    <a:pt x="367" y="526"/>
                  </a:lnTo>
                  <a:lnTo>
                    <a:pt x="382" y="536"/>
                  </a:lnTo>
                  <a:lnTo>
                    <a:pt x="392" y="551"/>
                  </a:lnTo>
                  <a:lnTo>
                    <a:pt x="396" y="570"/>
                  </a:lnTo>
                  <a:lnTo>
                    <a:pt x="392" y="588"/>
                  </a:lnTo>
                  <a:lnTo>
                    <a:pt x="382" y="603"/>
                  </a:lnTo>
                  <a:lnTo>
                    <a:pt x="367" y="614"/>
                  </a:lnTo>
                  <a:lnTo>
                    <a:pt x="348" y="617"/>
                  </a:lnTo>
                  <a:lnTo>
                    <a:pt x="567" y="617"/>
                  </a:lnTo>
                  <a:lnTo>
                    <a:pt x="595" y="595"/>
                  </a:lnTo>
                  <a:lnTo>
                    <a:pt x="637" y="543"/>
                  </a:lnTo>
                  <a:lnTo>
                    <a:pt x="648" y="522"/>
                  </a:lnTo>
                  <a:close/>
                  <a:moveTo>
                    <a:pt x="567" y="79"/>
                  </a:moveTo>
                  <a:lnTo>
                    <a:pt x="361" y="79"/>
                  </a:lnTo>
                  <a:lnTo>
                    <a:pt x="373" y="85"/>
                  </a:lnTo>
                  <a:lnTo>
                    <a:pt x="390" y="102"/>
                  </a:lnTo>
                  <a:lnTo>
                    <a:pt x="396" y="114"/>
                  </a:lnTo>
                  <a:lnTo>
                    <a:pt x="396" y="412"/>
                  </a:lnTo>
                  <a:lnTo>
                    <a:pt x="392" y="430"/>
                  </a:lnTo>
                  <a:lnTo>
                    <a:pt x="382" y="445"/>
                  </a:lnTo>
                  <a:lnTo>
                    <a:pt x="367" y="455"/>
                  </a:lnTo>
                  <a:lnTo>
                    <a:pt x="348" y="459"/>
                  </a:lnTo>
                  <a:lnTo>
                    <a:pt x="677" y="459"/>
                  </a:lnTo>
                  <a:lnTo>
                    <a:pt x="689" y="418"/>
                  </a:lnTo>
                  <a:lnTo>
                    <a:pt x="697" y="348"/>
                  </a:lnTo>
                  <a:lnTo>
                    <a:pt x="689" y="278"/>
                  </a:lnTo>
                  <a:lnTo>
                    <a:pt x="669" y="213"/>
                  </a:lnTo>
                  <a:lnTo>
                    <a:pt x="637" y="154"/>
                  </a:lnTo>
                  <a:lnTo>
                    <a:pt x="595" y="102"/>
                  </a:lnTo>
                  <a:lnTo>
                    <a:pt x="567" y="79"/>
                  </a:lnTo>
                  <a:close/>
                </a:path>
              </a:pathLst>
            </a:custGeom>
            <a:solidFill>
              <a:srgbClr val="F1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 dirty="0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F159D9-E304-424B-9AB0-64A1B2DE4D54}"/>
              </a:ext>
            </a:extLst>
          </p:cNvPr>
          <p:cNvSpPr txBox="1">
            <a:spLocks/>
          </p:cNvSpPr>
          <p:nvPr/>
        </p:nvSpPr>
        <p:spPr bwMode="auto">
          <a:xfrm>
            <a:off x="955245" y="4695132"/>
            <a:ext cx="5123656" cy="55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20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Período</a:t>
            </a:r>
            <a:r>
              <a:rPr lang="en-U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20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recolección</a:t>
            </a:r>
            <a:r>
              <a:rPr lang="en-U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 de </a:t>
            </a:r>
            <a:r>
              <a:rPr lang="en-US" altLang="en-US" sz="2000" b="1" dirty="0" err="1">
                <a:solidFill>
                  <a:srgbClr val="EE5859"/>
                </a:solidFill>
                <a:latin typeface="Arial Narrow" panose="020B0606020202030204" pitchFamily="34" charset="0"/>
              </a:rPr>
              <a:t>datos</a:t>
            </a:r>
            <a:r>
              <a:rPr lang="en-U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   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4A2A0F58-4697-416E-971C-A9AE8992483A}"/>
              </a:ext>
            </a:extLst>
          </p:cNvPr>
          <p:cNvGrpSpPr>
            <a:grpSpLocks/>
          </p:cNvGrpSpPr>
          <p:nvPr/>
        </p:nvGrpSpPr>
        <p:grpSpPr bwMode="auto">
          <a:xfrm>
            <a:off x="504840" y="4812676"/>
            <a:ext cx="345068" cy="394210"/>
            <a:chOff x="807" y="235"/>
            <a:chExt cx="665" cy="76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EDB99E3F-8705-4BC4-9F53-F9F80F89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329"/>
              <a:ext cx="665" cy="665"/>
            </a:xfrm>
            <a:custGeom>
              <a:avLst/>
              <a:gdLst>
                <a:gd name="T0" fmla="+- 0 934 807"/>
                <a:gd name="T1" fmla="*/ T0 w 665"/>
                <a:gd name="T2" fmla="+- 0 330 330"/>
                <a:gd name="T3" fmla="*/ 330 h 665"/>
                <a:gd name="T4" fmla="+- 0 839 807"/>
                <a:gd name="T5" fmla="*/ T4 w 665"/>
                <a:gd name="T6" fmla="+- 0 330 330"/>
                <a:gd name="T7" fmla="*/ 330 h 665"/>
                <a:gd name="T8" fmla="+- 0 827 807"/>
                <a:gd name="T9" fmla="*/ T8 w 665"/>
                <a:gd name="T10" fmla="+- 0 332 330"/>
                <a:gd name="T11" fmla="*/ 332 h 665"/>
                <a:gd name="T12" fmla="+- 0 817 807"/>
                <a:gd name="T13" fmla="*/ T12 w 665"/>
                <a:gd name="T14" fmla="+- 0 339 330"/>
                <a:gd name="T15" fmla="*/ 339 h 665"/>
                <a:gd name="T16" fmla="+- 0 810 807"/>
                <a:gd name="T17" fmla="*/ T16 w 665"/>
                <a:gd name="T18" fmla="+- 0 349 330"/>
                <a:gd name="T19" fmla="*/ 349 h 665"/>
                <a:gd name="T20" fmla="+- 0 807 807"/>
                <a:gd name="T21" fmla="*/ T20 w 665"/>
                <a:gd name="T22" fmla="+- 0 361 330"/>
                <a:gd name="T23" fmla="*/ 361 h 665"/>
                <a:gd name="T24" fmla="+- 0 807 807"/>
                <a:gd name="T25" fmla="*/ T24 w 665"/>
                <a:gd name="T26" fmla="+- 0 963 330"/>
                <a:gd name="T27" fmla="*/ 963 h 665"/>
                <a:gd name="T28" fmla="+- 0 810 807"/>
                <a:gd name="T29" fmla="*/ T28 w 665"/>
                <a:gd name="T30" fmla="+- 0 975 330"/>
                <a:gd name="T31" fmla="*/ 975 h 665"/>
                <a:gd name="T32" fmla="+- 0 817 807"/>
                <a:gd name="T33" fmla="*/ T32 w 665"/>
                <a:gd name="T34" fmla="+- 0 985 330"/>
                <a:gd name="T35" fmla="*/ 985 h 665"/>
                <a:gd name="T36" fmla="+- 0 827 807"/>
                <a:gd name="T37" fmla="*/ T36 w 665"/>
                <a:gd name="T38" fmla="+- 0 992 330"/>
                <a:gd name="T39" fmla="*/ 992 h 665"/>
                <a:gd name="T40" fmla="+- 0 839 807"/>
                <a:gd name="T41" fmla="*/ T40 w 665"/>
                <a:gd name="T42" fmla="+- 0 995 330"/>
                <a:gd name="T43" fmla="*/ 995 h 665"/>
                <a:gd name="T44" fmla="+- 0 1441 807"/>
                <a:gd name="T45" fmla="*/ T44 w 665"/>
                <a:gd name="T46" fmla="+- 0 995 330"/>
                <a:gd name="T47" fmla="*/ 995 h 665"/>
                <a:gd name="T48" fmla="+- 0 1453 807"/>
                <a:gd name="T49" fmla="*/ T48 w 665"/>
                <a:gd name="T50" fmla="+- 0 992 330"/>
                <a:gd name="T51" fmla="*/ 992 h 665"/>
                <a:gd name="T52" fmla="+- 0 1463 807"/>
                <a:gd name="T53" fmla="*/ T52 w 665"/>
                <a:gd name="T54" fmla="+- 0 985 330"/>
                <a:gd name="T55" fmla="*/ 985 h 665"/>
                <a:gd name="T56" fmla="+- 0 1470 807"/>
                <a:gd name="T57" fmla="*/ T56 w 665"/>
                <a:gd name="T58" fmla="+- 0 975 330"/>
                <a:gd name="T59" fmla="*/ 975 h 665"/>
                <a:gd name="T60" fmla="+- 0 1472 807"/>
                <a:gd name="T61" fmla="*/ T60 w 665"/>
                <a:gd name="T62" fmla="+- 0 963 330"/>
                <a:gd name="T63" fmla="*/ 963 h 665"/>
                <a:gd name="T64" fmla="+- 0 1472 807"/>
                <a:gd name="T65" fmla="*/ T64 w 665"/>
                <a:gd name="T66" fmla="+- 0 931 330"/>
                <a:gd name="T67" fmla="*/ 931 h 665"/>
                <a:gd name="T68" fmla="+- 0 871 807"/>
                <a:gd name="T69" fmla="*/ T68 w 665"/>
                <a:gd name="T70" fmla="+- 0 931 330"/>
                <a:gd name="T71" fmla="*/ 931 h 665"/>
                <a:gd name="T72" fmla="+- 0 871 807"/>
                <a:gd name="T73" fmla="*/ T72 w 665"/>
                <a:gd name="T74" fmla="+- 0 520 330"/>
                <a:gd name="T75" fmla="*/ 520 h 665"/>
                <a:gd name="T76" fmla="+- 0 1472 807"/>
                <a:gd name="T77" fmla="*/ T76 w 665"/>
                <a:gd name="T78" fmla="+- 0 520 330"/>
                <a:gd name="T79" fmla="*/ 520 h 665"/>
                <a:gd name="T80" fmla="+- 0 1472 807"/>
                <a:gd name="T81" fmla="*/ T80 w 665"/>
                <a:gd name="T82" fmla="+- 0 425 330"/>
                <a:gd name="T83" fmla="*/ 425 h 665"/>
                <a:gd name="T84" fmla="+- 0 989 807"/>
                <a:gd name="T85" fmla="*/ T84 w 665"/>
                <a:gd name="T86" fmla="+- 0 425 330"/>
                <a:gd name="T87" fmla="*/ 425 h 665"/>
                <a:gd name="T88" fmla="+- 0 968 807"/>
                <a:gd name="T89" fmla="*/ T88 w 665"/>
                <a:gd name="T90" fmla="+- 0 420 330"/>
                <a:gd name="T91" fmla="*/ 420 h 665"/>
                <a:gd name="T92" fmla="+- 0 950 807"/>
                <a:gd name="T93" fmla="*/ T92 w 665"/>
                <a:gd name="T94" fmla="+- 0 409 330"/>
                <a:gd name="T95" fmla="*/ 409 h 665"/>
                <a:gd name="T96" fmla="+- 0 938 807"/>
                <a:gd name="T97" fmla="*/ T96 w 665"/>
                <a:gd name="T98" fmla="+- 0 391 330"/>
                <a:gd name="T99" fmla="*/ 391 h 665"/>
                <a:gd name="T100" fmla="+- 0 934 807"/>
                <a:gd name="T101" fmla="*/ T100 w 665"/>
                <a:gd name="T102" fmla="+- 0 369 330"/>
                <a:gd name="T103" fmla="*/ 369 h 665"/>
                <a:gd name="T104" fmla="+- 0 934 807"/>
                <a:gd name="T105" fmla="*/ T104 w 665"/>
                <a:gd name="T106" fmla="+- 0 330 330"/>
                <a:gd name="T107" fmla="*/ 330 h 665"/>
                <a:gd name="T108" fmla="+- 0 1472 807"/>
                <a:gd name="T109" fmla="*/ T108 w 665"/>
                <a:gd name="T110" fmla="+- 0 520 330"/>
                <a:gd name="T111" fmla="*/ 520 h 665"/>
                <a:gd name="T112" fmla="+- 0 1409 807"/>
                <a:gd name="T113" fmla="*/ T112 w 665"/>
                <a:gd name="T114" fmla="+- 0 520 330"/>
                <a:gd name="T115" fmla="*/ 520 h 665"/>
                <a:gd name="T116" fmla="+- 0 1409 807"/>
                <a:gd name="T117" fmla="*/ T116 w 665"/>
                <a:gd name="T118" fmla="+- 0 931 330"/>
                <a:gd name="T119" fmla="*/ 931 h 665"/>
                <a:gd name="T120" fmla="+- 0 1472 807"/>
                <a:gd name="T121" fmla="*/ T120 w 665"/>
                <a:gd name="T122" fmla="+- 0 931 330"/>
                <a:gd name="T123" fmla="*/ 931 h 665"/>
                <a:gd name="T124" fmla="+- 0 1472 807"/>
                <a:gd name="T125" fmla="*/ T124 w 665"/>
                <a:gd name="T126" fmla="+- 0 520 330"/>
                <a:gd name="T127" fmla="*/ 520 h 665"/>
                <a:gd name="T128" fmla="+- 0 1251 807"/>
                <a:gd name="T129" fmla="*/ T128 w 665"/>
                <a:gd name="T130" fmla="+- 0 330 330"/>
                <a:gd name="T131" fmla="*/ 330 h 665"/>
                <a:gd name="T132" fmla="+- 0 1045 807"/>
                <a:gd name="T133" fmla="*/ T132 w 665"/>
                <a:gd name="T134" fmla="+- 0 330 330"/>
                <a:gd name="T135" fmla="*/ 330 h 665"/>
                <a:gd name="T136" fmla="+- 0 1045 807"/>
                <a:gd name="T137" fmla="*/ T136 w 665"/>
                <a:gd name="T138" fmla="+- 0 369 330"/>
                <a:gd name="T139" fmla="*/ 369 h 665"/>
                <a:gd name="T140" fmla="+- 0 1040 807"/>
                <a:gd name="T141" fmla="*/ T140 w 665"/>
                <a:gd name="T142" fmla="+- 0 391 330"/>
                <a:gd name="T143" fmla="*/ 391 h 665"/>
                <a:gd name="T144" fmla="+- 0 1029 807"/>
                <a:gd name="T145" fmla="*/ T144 w 665"/>
                <a:gd name="T146" fmla="+- 0 409 330"/>
                <a:gd name="T147" fmla="*/ 409 h 665"/>
                <a:gd name="T148" fmla="+- 0 1011 807"/>
                <a:gd name="T149" fmla="*/ T148 w 665"/>
                <a:gd name="T150" fmla="+- 0 420 330"/>
                <a:gd name="T151" fmla="*/ 420 h 665"/>
                <a:gd name="T152" fmla="+- 0 989 807"/>
                <a:gd name="T153" fmla="*/ T152 w 665"/>
                <a:gd name="T154" fmla="+- 0 425 330"/>
                <a:gd name="T155" fmla="*/ 425 h 665"/>
                <a:gd name="T156" fmla="+- 0 1306 807"/>
                <a:gd name="T157" fmla="*/ T156 w 665"/>
                <a:gd name="T158" fmla="+- 0 425 330"/>
                <a:gd name="T159" fmla="*/ 425 h 665"/>
                <a:gd name="T160" fmla="+- 0 1284 807"/>
                <a:gd name="T161" fmla="*/ T160 w 665"/>
                <a:gd name="T162" fmla="+- 0 420 330"/>
                <a:gd name="T163" fmla="*/ 420 h 665"/>
                <a:gd name="T164" fmla="+- 0 1267 807"/>
                <a:gd name="T165" fmla="*/ T164 w 665"/>
                <a:gd name="T166" fmla="+- 0 409 330"/>
                <a:gd name="T167" fmla="*/ 409 h 665"/>
                <a:gd name="T168" fmla="+- 0 1255 807"/>
                <a:gd name="T169" fmla="*/ T168 w 665"/>
                <a:gd name="T170" fmla="+- 0 391 330"/>
                <a:gd name="T171" fmla="*/ 391 h 665"/>
                <a:gd name="T172" fmla="+- 0 1251 807"/>
                <a:gd name="T173" fmla="*/ T172 w 665"/>
                <a:gd name="T174" fmla="+- 0 369 330"/>
                <a:gd name="T175" fmla="*/ 369 h 665"/>
                <a:gd name="T176" fmla="+- 0 1251 807"/>
                <a:gd name="T177" fmla="*/ T176 w 665"/>
                <a:gd name="T178" fmla="+- 0 330 330"/>
                <a:gd name="T179" fmla="*/ 330 h 665"/>
                <a:gd name="T180" fmla="+- 0 1441 807"/>
                <a:gd name="T181" fmla="*/ T180 w 665"/>
                <a:gd name="T182" fmla="+- 0 330 330"/>
                <a:gd name="T183" fmla="*/ 330 h 665"/>
                <a:gd name="T184" fmla="+- 0 1361 807"/>
                <a:gd name="T185" fmla="*/ T184 w 665"/>
                <a:gd name="T186" fmla="+- 0 330 330"/>
                <a:gd name="T187" fmla="*/ 330 h 665"/>
                <a:gd name="T188" fmla="+- 0 1361 807"/>
                <a:gd name="T189" fmla="*/ T188 w 665"/>
                <a:gd name="T190" fmla="+- 0 369 330"/>
                <a:gd name="T191" fmla="*/ 369 h 665"/>
                <a:gd name="T192" fmla="+- 0 1357 807"/>
                <a:gd name="T193" fmla="*/ T192 w 665"/>
                <a:gd name="T194" fmla="+- 0 391 330"/>
                <a:gd name="T195" fmla="*/ 391 h 665"/>
                <a:gd name="T196" fmla="+- 0 1345 807"/>
                <a:gd name="T197" fmla="*/ T196 w 665"/>
                <a:gd name="T198" fmla="+- 0 409 330"/>
                <a:gd name="T199" fmla="*/ 409 h 665"/>
                <a:gd name="T200" fmla="+- 0 1328 807"/>
                <a:gd name="T201" fmla="*/ T200 w 665"/>
                <a:gd name="T202" fmla="+- 0 420 330"/>
                <a:gd name="T203" fmla="*/ 420 h 665"/>
                <a:gd name="T204" fmla="+- 0 1306 807"/>
                <a:gd name="T205" fmla="*/ T204 w 665"/>
                <a:gd name="T206" fmla="+- 0 425 330"/>
                <a:gd name="T207" fmla="*/ 425 h 665"/>
                <a:gd name="T208" fmla="+- 0 1472 807"/>
                <a:gd name="T209" fmla="*/ T208 w 665"/>
                <a:gd name="T210" fmla="+- 0 425 330"/>
                <a:gd name="T211" fmla="*/ 425 h 665"/>
                <a:gd name="T212" fmla="+- 0 1472 807"/>
                <a:gd name="T213" fmla="*/ T212 w 665"/>
                <a:gd name="T214" fmla="+- 0 361 330"/>
                <a:gd name="T215" fmla="*/ 361 h 665"/>
                <a:gd name="T216" fmla="+- 0 1470 807"/>
                <a:gd name="T217" fmla="*/ T216 w 665"/>
                <a:gd name="T218" fmla="+- 0 349 330"/>
                <a:gd name="T219" fmla="*/ 349 h 665"/>
                <a:gd name="T220" fmla="+- 0 1463 807"/>
                <a:gd name="T221" fmla="*/ T220 w 665"/>
                <a:gd name="T222" fmla="+- 0 339 330"/>
                <a:gd name="T223" fmla="*/ 339 h 665"/>
                <a:gd name="T224" fmla="+- 0 1453 807"/>
                <a:gd name="T225" fmla="*/ T224 w 665"/>
                <a:gd name="T226" fmla="+- 0 332 330"/>
                <a:gd name="T227" fmla="*/ 332 h 665"/>
                <a:gd name="T228" fmla="+- 0 1441 807"/>
                <a:gd name="T229" fmla="*/ T228 w 665"/>
                <a:gd name="T230" fmla="+- 0 330 330"/>
                <a:gd name="T231" fmla="*/ 330 h 6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665" h="665">
                  <a:moveTo>
                    <a:pt x="127" y="0"/>
                  </a:moveTo>
                  <a:lnTo>
                    <a:pt x="32" y="0"/>
                  </a:lnTo>
                  <a:lnTo>
                    <a:pt x="20" y="2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633"/>
                  </a:lnTo>
                  <a:lnTo>
                    <a:pt x="3" y="645"/>
                  </a:lnTo>
                  <a:lnTo>
                    <a:pt x="10" y="655"/>
                  </a:lnTo>
                  <a:lnTo>
                    <a:pt x="20" y="662"/>
                  </a:lnTo>
                  <a:lnTo>
                    <a:pt x="32" y="665"/>
                  </a:lnTo>
                  <a:lnTo>
                    <a:pt x="634" y="665"/>
                  </a:lnTo>
                  <a:lnTo>
                    <a:pt x="646" y="662"/>
                  </a:lnTo>
                  <a:lnTo>
                    <a:pt x="656" y="655"/>
                  </a:lnTo>
                  <a:lnTo>
                    <a:pt x="663" y="645"/>
                  </a:lnTo>
                  <a:lnTo>
                    <a:pt x="665" y="633"/>
                  </a:lnTo>
                  <a:lnTo>
                    <a:pt x="665" y="601"/>
                  </a:lnTo>
                  <a:lnTo>
                    <a:pt x="64" y="601"/>
                  </a:lnTo>
                  <a:lnTo>
                    <a:pt x="64" y="190"/>
                  </a:lnTo>
                  <a:lnTo>
                    <a:pt x="665" y="190"/>
                  </a:lnTo>
                  <a:lnTo>
                    <a:pt x="665" y="95"/>
                  </a:lnTo>
                  <a:lnTo>
                    <a:pt x="182" y="95"/>
                  </a:lnTo>
                  <a:lnTo>
                    <a:pt x="161" y="90"/>
                  </a:lnTo>
                  <a:lnTo>
                    <a:pt x="143" y="79"/>
                  </a:lnTo>
                  <a:lnTo>
                    <a:pt x="131" y="61"/>
                  </a:lnTo>
                  <a:lnTo>
                    <a:pt x="127" y="39"/>
                  </a:lnTo>
                  <a:lnTo>
                    <a:pt x="127" y="0"/>
                  </a:lnTo>
                  <a:close/>
                  <a:moveTo>
                    <a:pt x="665" y="190"/>
                  </a:moveTo>
                  <a:lnTo>
                    <a:pt x="602" y="190"/>
                  </a:lnTo>
                  <a:lnTo>
                    <a:pt x="602" y="601"/>
                  </a:lnTo>
                  <a:lnTo>
                    <a:pt x="665" y="601"/>
                  </a:lnTo>
                  <a:lnTo>
                    <a:pt x="665" y="190"/>
                  </a:lnTo>
                  <a:close/>
                  <a:moveTo>
                    <a:pt x="444" y="0"/>
                  </a:moveTo>
                  <a:lnTo>
                    <a:pt x="238" y="0"/>
                  </a:lnTo>
                  <a:lnTo>
                    <a:pt x="238" y="39"/>
                  </a:lnTo>
                  <a:lnTo>
                    <a:pt x="233" y="61"/>
                  </a:lnTo>
                  <a:lnTo>
                    <a:pt x="222" y="79"/>
                  </a:lnTo>
                  <a:lnTo>
                    <a:pt x="204" y="90"/>
                  </a:lnTo>
                  <a:lnTo>
                    <a:pt x="182" y="95"/>
                  </a:lnTo>
                  <a:lnTo>
                    <a:pt x="499" y="95"/>
                  </a:lnTo>
                  <a:lnTo>
                    <a:pt x="477" y="90"/>
                  </a:lnTo>
                  <a:lnTo>
                    <a:pt x="460" y="79"/>
                  </a:lnTo>
                  <a:lnTo>
                    <a:pt x="448" y="61"/>
                  </a:lnTo>
                  <a:lnTo>
                    <a:pt x="444" y="39"/>
                  </a:lnTo>
                  <a:lnTo>
                    <a:pt x="444" y="0"/>
                  </a:lnTo>
                  <a:close/>
                  <a:moveTo>
                    <a:pt x="634" y="0"/>
                  </a:moveTo>
                  <a:lnTo>
                    <a:pt x="554" y="0"/>
                  </a:lnTo>
                  <a:lnTo>
                    <a:pt x="554" y="39"/>
                  </a:lnTo>
                  <a:lnTo>
                    <a:pt x="550" y="61"/>
                  </a:lnTo>
                  <a:lnTo>
                    <a:pt x="538" y="79"/>
                  </a:lnTo>
                  <a:lnTo>
                    <a:pt x="521" y="90"/>
                  </a:lnTo>
                  <a:lnTo>
                    <a:pt x="499" y="95"/>
                  </a:lnTo>
                  <a:lnTo>
                    <a:pt x="665" y="95"/>
                  </a:lnTo>
                  <a:lnTo>
                    <a:pt x="665" y="31"/>
                  </a:lnTo>
                  <a:lnTo>
                    <a:pt x="663" y="19"/>
                  </a:lnTo>
                  <a:lnTo>
                    <a:pt x="656" y="9"/>
                  </a:lnTo>
                  <a:lnTo>
                    <a:pt x="646" y="2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1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/>
            </a:p>
          </p:txBody>
        </p:sp>
        <p:sp>
          <p:nvSpPr>
            <p:cNvPr id="16" name="Line 4">
              <a:extLst>
                <a:ext uri="{FF2B5EF4-FFF2-40B4-BE49-F238E27FC236}">
                  <a16:creationId xmlns:a16="http://schemas.microsoft.com/office/drawing/2014/main" id="{3E6B9D38-8B46-4819-B0C5-E87CF00B1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235"/>
              <a:ext cx="0" cy="158"/>
            </a:xfrm>
            <a:prstGeom prst="line">
              <a:avLst/>
            </a:prstGeom>
            <a:noFill/>
            <a:ln w="30156">
              <a:solidFill>
                <a:srgbClr val="F15B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/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DB688910-3D2B-41C4-AEE6-E6F5307F5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6" y="235"/>
              <a:ext cx="0" cy="158"/>
            </a:xfrm>
            <a:prstGeom prst="line">
              <a:avLst/>
            </a:prstGeom>
            <a:noFill/>
            <a:ln w="30156">
              <a:solidFill>
                <a:srgbClr val="F15B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/>
            </a:p>
          </p:txBody>
        </p:sp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DB34C072-1406-4614-A477-4AA4FE273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598"/>
              <a:ext cx="25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7">
            <a:extLst>
              <a:ext uri="{FF2B5EF4-FFF2-40B4-BE49-F238E27FC236}">
                <a16:creationId xmlns:a16="http://schemas.microsoft.com/office/drawing/2014/main" id="{AD168929-E1C4-4967-A60F-85974227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45" y="5416176"/>
            <a:ext cx="3389313" cy="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ts val="11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 21 al 30 de </a:t>
            </a:r>
            <a:r>
              <a:rPr lang="en-US" altLang="en-US" dirty="0" err="1">
                <a:latin typeface="Arial Narrow" panose="020B0606020202030204" pitchFamily="34" charset="0"/>
              </a:rPr>
              <a:t>julio</a:t>
            </a:r>
            <a:r>
              <a:rPr lang="en-US" altLang="en-US" dirty="0">
                <a:latin typeface="Arial Narrow" panose="020B0606020202030204" pitchFamily="34" charset="0"/>
              </a:rPr>
              <a:t> 2021  </a:t>
            </a:r>
            <a:endParaRPr lang="en-GB" altLang="en-US" dirty="0">
              <a:latin typeface="Arial Narrow" panose="020B060602020203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9D26296-88B4-40FE-B0A8-6A1DE6A0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426" y="4781122"/>
            <a:ext cx="5109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es-ES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Informantes Clave (IC) entrevistados</a:t>
            </a:r>
            <a:r>
              <a:rPr lang="es-ES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*</a:t>
            </a:r>
          </a:p>
          <a:p>
            <a:pPr lvl="0" fontAlgn="base">
              <a:spcAft>
                <a:spcPct val="0"/>
              </a:spcAft>
            </a:pPr>
            <a:endParaRPr lang="es-ES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22DC379-2C36-4289-9C8A-ED9F0A344D57}"/>
              </a:ext>
            </a:extLst>
          </p:cNvPr>
          <p:cNvSpPr txBox="1">
            <a:spLocks/>
          </p:cNvSpPr>
          <p:nvPr/>
        </p:nvSpPr>
        <p:spPr bwMode="auto">
          <a:xfrm>
            <a:off x="6016278" y="4632802"/>
            <a:ext cx="1168148" cy="78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ts val="15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EE5859"/>
                </a:solidFill>
                <a:latin typeface="Arial Narrow" panose="020B0606020202030204" pitchFamily="34" charset="0"/>
              </a:rPr>
              <a:t>   525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8B6C27D-BAD5-42A9-82AB-C9DEBA78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9" y="2807753"/>
            <a:ext cx="299734" cy="3702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50484" y="3100193"/>
            <a:ext cx="51527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Limitaciones: </a:t>
            </a:r>
            <a:r>
              <a:rPr lang="es-CO" altLang="en-US" dirty="0">
                <a:latin typeface="Arial Narrow" panose="020B0606020202030204" pitchFamily="34" charset="0"/>
              </a:rPr>
              <a:t>Resultados </a:t>
            </a:r>
            <a:r>
              <a:rPr lang="es-CO" altLang="en-US" dirty="0" smtClean="0">
                <a:latin typeface="Arial Narrow" panose="020B0606020202030204" pitchFamily="34" charset="0"/>
              </a:rPr>
              <a:t>indicativos, ya que los puntos de recogida de datos no se seleccionan al azar, si no que se basa en los lugares donde los GIFMM locales han observado grades flujos de transito</a:t>
            </a:r>
            <a:endParaRPr lang="es-CO" altLang="en-US" dirty="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0484" y="52068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s-ES" altLang="en-US" dirty="0">
                <a:latin typeface="Arial Narrow" panose="020B0606020202030204" pitchFamily="34" charset="0"/>
              </a:rPr>
              <a:t>68% viajaba en grupo</a:t>
            </a:r>
          </a:p>
          <a:p>
            <a:pPr lvl="0" fontAlgn="base">
              <a:spcAft>
                <a:spcPct val="0"/>
              </a:spcAft>
            </a:pPr>
            <a:r>
              <a:rPr lang="es-ES" altLang="en-US" dirty="0">
                <a:latin typeface="Arial Narrow" panose="020B0606020202030204" pitchFamily="34" charset="0"/>
              </a:rPr>
              <a:t>32% viajaba solo/la</a:t>
            </a:r>
            <a:endParaRPr lang="en-GB" altLang="en-US" dirty="0"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827799" y="5972180"/>
            <a:ext cx="3049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>
                <a:latin typeface="Arial Narrow" panose="020B0606020202030204" pitchFamily="34" charset="0"/>
              </a:rPr>
              <a:t>*de los 525 IC representan a 1.534 viajeros que transitaban en total 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27D21C9A-5660-4514-AC0E-61EC95B6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77" y="228602"/>
            <a:ext cx="5594313" cy="5879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E93943D-5321-489B-9A51-32705915C71A}"/>
              </a:ext>
            </a:extLst>
          </p:cNvPr>
          <p:cNvSpPr txBox="1">
            <a:spLocks/>
          </p:cNvSpPr>
          <p:nvPr/>
        </p:nvSpPr>
        <p:spPr>
          <a:xfrm>
            <a:off x="980055" y="2776415"/>
            <a:ext cx="3921983" cy="863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Cobertura geográfica</a:t>
            </a:r>
          </a:p>
        </p:txBody>
      </p:sp>
    </p:spTree>
    <p:extLst>
      <p:ext uri="{BB962C8B-B14F-4D97-AF65-F5344CB8AC3E}">
        <p14:creationId xmlns:p14="http://schemas.microsoft.com/office/powerpoint/2010/main" val="1293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9">
            <a:extLst>
              <a:ext uri="{FF2B5EF4-FFF2-40B4-BE49-F238E27FC236}">
                <a16:creationId xmlns:a16="http://schemas.microsoft.com/office/drawing/2014/main" id="{20FEE8CA-4DFE-4DD8-8B64-60E4D9754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61281" r="74255" b="27464"/>
          <a:stretch>
            <a:fillRect/>
          </a:stretch>
        </p:blipFill>
        <p:spPr bwMode="auto">
          <a:xfrm>
            <a:off x="2868089" y="2099370"/>
            <a:ext cx="1153170" cy="22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itle 3"/>
          <p:cNvSpPr>
            <a:spLocks noGrp="1"/>
          </p:cNvSpPr>
          <p:nvPr>
            <p:ph type="ctrTitle"/>
          </p:nvPr>
        </p:nvSpPr>
        <p:spPr bwMode="auto">
          <a:xfrm>
            <a:off x="432326" y="203469"/>
            <a:ext cx="11541973" cy="786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s-CO" sz="4400" dirty="0"/>
              <a:t>Perfil demográfico general </a:t>
            </a:r>
            <a:endParaRPr lang="es-CO" altLang="en-US" sz="4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3B340BA-28BA-477E-BBB1-EA061940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162" y="11749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D242013-B5FB-406C-80B5-6BB5ED54B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026" y="115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CDD58BB1-1447-4E30-99C9-D9AB5251A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3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EE8BD75-7AD7-4BF7-B618-9D8CF63F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956" y="25096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240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D1A2FC-DBDE-494E-8F88-2E2000D74F31}"/>
              </a:ext>
            </a:extLst>
          </p:cNvPr>
          <p:cNvSpPr txBox="1">
            <a:spLocks/>
          </p:cNvSpPr>
          <p:nvPr/>
        </p:nvSpPr>
        <p:spPr bwMode="auto">
          <a:xfrm>
            <a:off x="330715" y="1263343"/>
            <a:ext cx="5056489" cy="6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demográfico de viajeros/as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solos/as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DB03C24-396A-4F06-B1E6-FCE4FA05B852}"/>
              </a:ext>
            </a:extLst>
          </p:cNvPr>
          <p:cNvSpPr txBox="1">
            <a:spLocks/>
          </p:cNvSpPr>
          <p:nvPr/>
        </p:nvSpPr>
        <p:spPr bwMode="auto">
          <a:xfrm>
            <a:off x="6256478" y="1290892"/>
            <a:ext cx="5425228" cy="6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demográfico de viajeros/as en grupo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11439D8-350F-40DD-8014-FB2EE4C6C6D4}"/>
              </a:ext>
            </a:extLst>
          </p:cNvPr>
          <p:cNvSpPr/>
          <p:nvPr/>
        </p:nvSpPr>
        <p:spPr>
          <a:xfrm>
            <a:off x="7358288" y="4637648"/>
            <a:ext cx="4314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aseline="30000" dirty="0">
                <a:latin typeface="Arial Narrow" panose="020B0606020202030204" pitchFamily="34" charset="0"/>
              </a:rPr>
              <a:t>Grupo etario más reportado dentro del </a:t>
            </a:r>
            <a:r>
              <a:rPr lang="es-ES" sz="2400" baseline="30000" dirty="0" smtClean="0">
                <a:latin typeface="Arial Narrow" panose="020B0606020202030204" pitchFamily="34" charset="0"/>
              </a:rPr>
              <a:t>grupo</a:t>
            </a:r>
            <a:endParaRPr lang="es-ES" sz="2400" baseline="30000" dirty="0">
              <a:latin typeface="Arial Narrow" panose="020B060602020203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FFCADC0-3226-4BF2-91F3-40665CE74F5C}"/>
              </a:ext>
            </a:extLst>
          </p:cNvPr>
          <p:cNvSpPr/>
          <p:nvPr/>
        </p:nvSpPr>
        <p:spPr>
          <a:xfrm>
            <a:off x="1315428" y="5099266"/>
            <a:ext cx="4071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aseline="30000" dirty="0">
                <a:latin typeface="Arial Narrow" panose="020B0606020202030204" pitchFamily="34" charset="0"/>
              </a:rPr>
              <a:t>Edad media reportada por los que viajaban </a:t>
            </a:r>
            <a:r>
              <a:rPr lang="es-MX" sz="2400" baseline="30000" dirty="0" smtClean="0">
                <a:latin typeface="Arial Narrow" panose="020B0606020202030204" pitchFamily="34" charset="0"/>
              </a:rPr>
              <a:t>solos/as</a:t>
            </a:r>
            <a:endParaRPr lang="es-MX" sz="2400" baseline="30000" dirty="0">
              <a:latin typeface="Arial Narrow" panose="020B0606020202030204" pitchFamily="34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74FD7B15-9C22-4507-9769-3F32C141D1AC}"/>
              </a:ext>
            </a:extLst>
          </p:cNvPr>
          <p:cNvSpPr txBox="1">
            <a:spLocks/>
          </p:cNvSpPr>
          <p:nvPr/>
        </p:nvSpPr>
        <p:spPr bwMode="auto">
          <a:xfrm>
            <a:off x="330713" y="4896077"/>
            <a:ext cx="984104" cy="7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s-CO" altLang="en-US" sz="2400" b="1" dirty="0">
                <a:solidFill>
                  <a:srgbClr val="EE5859"/>
                </a:solidFill>
                <a:latin typeface="Arial Narrow" panose="020B0606020202030204" pitchFamily="34" charset="0"/>
              </a:rPr>
              <a:t>31 años</a:t>
            </a: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1EF52576-EEE5-4A51-BECC-98C0E3E0DE1C}"/>
              </a:ext>
            </a:extLst>
          </p:cNvPr>
          <p:cNvSpPr txBox="1">
            <a:spLocks/>
          </p:cNvSpPr>
          <p:nvPr/>
        </p:nvSpPr>
        <p:spPr bwMode="auto">
          <a:xfrm>
            <a:off x="3561451" y="3048303"/>
            <a:ext cx="20828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27%</a:t>
            </a:r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id="{B6EE6BD8-AE5F-48CE-BD84-5A538D326104}"/>
              </a:ext>
            </a:extLst>
          </p:cNvPr>
          <p:cNvSpPr txBox="1">
            <a:spLocks/>
          </p:cNvSpPr>
          <p:nvPr/>
        </p:nvSpPr>
        <p:spPr bwMode="auto">
          <a:xfrm>
            <a:off x="1214685" y="3047460"/>
            <a:ext cx="20828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73%</a:t>
            </a:r>
          </a:p>
        </p:txBody>
      </p:sp>
      <p:pic>
        <p:nvPicPr>
          <p:cNvPr id="45" name="Picture 19">
            <a:extLst>
              <a:ext uri="{FF2B5EF4-FFF2-40B4-BE49-F238E27FC236}">
                <a16:creationId xmlns:a16="http://schemas.microsoft.com/office/drawing/2014/main" id="{8704B496-EAF7-48D2-A716-6E6518C8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61281" r="74255" b="27464"/>
          <a:stretch>
            <a:fillRect/>
          </a:stretch>
        </p:blipFill>
        <p:spPr bwMode="auto">
          <a:xfrm>
            <a:off x="9085051" y="2106059"/>
            <a:ext cx="1152000" cy="222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ubtítulo 2">
            <a:extLst>
              <a:ext uri="{FF2B5EF4-FFF2-40B4-BE49-F238E27FC236}">
                <a16:creationId xmlns:a16="http://schemas.microsoft.com/office/drawing/2014/main" id="{495A3B93-D0E7-4A61-A585-4938768EB7D8}"/>
              </a:ext>
            </a:extLst>
          </p:cNvPr>
          <p:cNvSpPr txBox="1">
            <a:spLocks/>
          </p:cNvSpPr>
          <p:nvPr/>
        </p:nvSpPr>
        <p:spPr bwMode="auto">
          <a:xfrm>
            <a:off x="7190199" y="3047460"/>
            <a:ext cx="1636679" cy="5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57%</a:t>
            </a: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23D489AC-C87E-4395-A443-831003486BD5}"/>
              </a:ext>
            </a:extLst>
          </p:cNvPr>
          <p:cNvSpPr txBox="1">
            <a:spLocks/>
          </p:cNvSpPr>
          <p:nvPr/>
        </p:nvSpPr>
        <p:spPr bwMode="auto">
          <a:xfrm>
            <a:off x="9804847" y="3037775"/>
            <a:ext cx="20828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43%</a:t>
            </a: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A29420B6-7F79-49FC-B4EE-08631208477D}"/>
              </a:ext>
            </a:extLst>
          </p:cNvPr>
          <p:cNvSpPr txBox="1">
            <a:spLocks/>
          </p:cNvSpPr>
          <p:nvPr/>
        </p:nvSpPr>
        <p:spPr bwMode="auto">
          <a:xfrm>
            <a:off x="6356030" y="4578678"/>
            <a:ext cx="1023036" cy="6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CO" altLang="en-US" sz="2400" b="1" dirty="0">
                <a:solidFill>
                  <a:srgbClr val="EE5859"/>
                </a:solidFill>
                <a:latin typeface="Arial Narrow" panose="020B0606020202030204" pitchFamily="34" charset="0"/>
              </a:rPr>
              <a:t>18 a 28</a:t>
            </a:r>
          </a:p>
          <a:p>
            <a:pPr algn="ctr"/>
            <a:r>
              <a:rPr lang="es-CO" altLang="en-US" sz="2400" b="1" dirty="0">
                <a:solidFill>
                  <a:srgbClr val="EE5859"/>
                </a:solidFill>
                <a:latin typeface="Arial Narrow" panose="020B0606020202030204" pitchFamily="34" charset="0"/>
              </a:rPr>
              <a:t>años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BCEDCC-FA1F-4F90-8BE1-2C227BD97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313" y="4166267"/>
            <a:ext cx="13697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04508EC-08B9-4D36-B63E-C31991BCB6A6}"/>
              </a:ext>
            </a:extLst>
          </p:cNvPr>
          <p:cNvSpPr/>
          <p:nvPr/>
        </p:nvSpPr>
        <p:spPr>
          <a:xfrm>
            <a:off x="7379068" y="5566617"/>
            <a:ext cx="4318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aseline="30000" dirty="0">
                <a:latin typeface="Arial Narrow" panose="020B0606020202030204" pitchFamily="34" charset="0"/>
              </a:rPr>
              <a:t>Tamaño medio de integrantes de los grupos de </a:t>
            </a:r>
            <a:r>
              <a:rPr lang="es-ES" sz="2400" baseline="30000" dirty="0" smtClean="0">
                <a:latin typeface="Arial Narrow" panose="020B0606020202030204" pitchFamily="34" charset="0"/>
              </a:rPr>
              <a:t>viaje</a:t>
            </a:r>
            <a:endParaRPr lang="es-ES" sz="2400" baseline="30000" dirty="0">
              <a:latin typeface="Arial Narrow" panose="020B0606020202030204" pitchFamily="34" charset="0"/>
            </a:endParaRP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id="{7E21A20E-3232-4F95-86C5-50CB9DD3CDAE}"/>
              </a:ext>
            </a:extLst>
          </p:cNvPr>
          <p:cNvSpPr txBox="1">
            <a:spLocks/>
          </p:cNvSpPr>
          <p:nvPr/>
        </p:nvSpPr>
        <p:spPr bwMode="auto">
          <a:xfrm>
            <a:off x="6332779" y="5138303"/>
            <a:ext cx="1023036" cy="7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CO" altLang="en-US" sz="2400" b="1" dirty="0">
                <a:solidFill>
                  <a:srgbClr val="EE5859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FEA4230-1F62-4901-B7F4-1B67FC5D8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371" y="2337855"/>
            <a:ext cx="925132" cy="1707936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DDE1A83E-78A8-4281-90F9-F7B0D8AB9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3934" y="2337563"/>
            <a:ext cx="925132" cy="17079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9796" y="4092014"/>
            <a:ext cx="7906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(122 IC)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21199" y="4086241"/>
            <a:ext cx="7906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(204 IC)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95860" y="4101631"/>
            <a:ext cx="69762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(45 IC)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9265750" y="4101631"/>
            <a:ext cx="79060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(154 IC)</a:t>
            </a:r>
          </a:p>
        </p:txBody>
      </p:sp>
      <p:cxnSp>
        <p:nvCxnSpPr>
          <p:cNvPr id="44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D7D5CE4-3042-4590-BD81-FDD2C4CE5E15}"/>
              </a:ext>
            </a:extLst>
          </p:cNvPr>
          <p:cNvSpPr txBox="1"/>
          <p:nvPr/>
        </p:nvSpPr>
        <p:spPr>
          <a:xfrm>
            <a:off x="7368194" y="2241096"/>
            <a:ext cx="43043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32%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de las 358 IC que viajaba en grupo, reportó que ellas o mujeres dentro de su grupo se 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encontraban viajando en estado de gestación o </a:t>
            </a:r>
            <a:r>
              <a:rPr lang="es-MX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lactancia</a:t>
            </a: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BB4713-8C49-4862-826E-073733030543}"/>
              </a:ext>
            </a:extLst>
          </p:cNvPr>
          <p:cNvSpPr txBox="1"/>
          <p:nvPr/>
        </p:nvSpPr>
        <p:spPr>
          <a:xfrm>
            <a:off x="6256389" y="3929335"/>
            <a:ext cx="3887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Menores viajando </a:t>
            </a:r>
            <a:r>
              <a:rPr lang="es-E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solos/as:</a:t>
            </a:r>
            <a:endParaRPr 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E6E4F8D-933F-4CF8-BA33-B3BE6D6BE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8289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55" y="4692663"/>
            <a:ext cx="970962" cy="78001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7C18612-0CE9-4A46-BF94-F12CA74B0F6A}"/>
              </a:ext>
            </a:extLst>
          </p:cNvPr>
          <p:cNvSpPr txBox="1"/>
          <p:nvPr/>
        </p:nvSpPr>
        <p:spPr>
          <a:xfrm>
            <a:off x="7391674" y="4427130"/>
            <a:ext cx="4280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5%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(8 IC) de los 152 que viajaban con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menores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reportó que dentro de su grupo de viaje había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niños/as viajando sin su acudiente legal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F00EFBF-245B-4A85-AAAB-A2AD021F8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Perfil de vulnerabilidad</a:t>
            </a:r>
            <a:endParaRPr lang="es-CO" sz="40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616D3A-20F6-4D1E-AA57-50AA3B9C82BA}"/>
              </a:ext>
            </a:extLst>
          </p:cNvPr>
          <p:cNvSpPr txBox="1">
            <a:spLocks/>
          </p:cNvSpPr>
          <p:nvPr/>
        </p:nvSpPr>
        <p:spPr bwMode="auto">
          <a:xfrm>
            <a:off x="365011" y="1316724"/>
            <a:ext cx="5022190" cy="5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de vulnerabilidad de viajeros/as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solos/as: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210995-2935-4B7A-B54C-9623E18C927A}"/>
              </a:ext>
            </a:extLst>
          </p:cNvPr>
          <p:cNvSpPr txBox="1"/>
          <p:nvPr/>
        </p:nvSpPr>
        <p:spPr>
          <a:xfrm>
            <a:off x="1433386" y="3254832"/>
            <a:ext cx="3953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16%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(7 IC)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de las 45 IC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mujeres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reportó estar 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viajando en estado de gestación o </a:t>
            </a:r>
            <a:r>
              <a:rPr lang="es-MX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lactancia</a:t>
            </a: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BB98571-801A-4DCE-B788-AC85EE8612B0}"/>
              </a:ext>
            </a:extLst>
          </p:cNvPr>
          <p:cNvSpPr txBox="1">
            <a:spLocks/>
          </p:cNvSpPr>
          <p:nvPr/>
        </p:nvSpPr>
        <p:spPr bwMode="auto">
          <a:xfrm>
            <a:off x="6256389" y="1329969"/>
            <a:ext cx="5415414" cy="5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de vulnerabilidad de viajeros/as en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grupo: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C17078F9-FC48-4BAA-AD4D-BDA92754BC09}"/>
              </a:ext>
            </a:extLst>
          </p:cNvPr>
          <p:cNvGrpSpPr>
            <a:grpSpLocks/>
          </p:cNvGrpSpPr>
          <p:nvPr/>
        </p:nvGrpSpPr>
        <p:grpSpPr bwMode="auto">
          <a:xfrm>
            <a:off x="563204" y="3245562"/>
            <a:ext cx="544235" cy="984738"/>
            <a:chOff x="0" y="0"/>
            <a:chExt cx="444" cy="760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0759534F-6E4B-4736-8B9B-D7281A003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"/>
              <a:ext cx="444" cy="602"/>
            </a:xfrm>
            <a:custGeom>
              <a:avLst/>
              <a:gdLst>
                <a:gd name="T0" fmla="*/ 174 w 444"/>
                <a:gd name="T1" fmla="+- 0 570 158"/>
                <a:gd name="T2" fmla="*/ 570 h 602"/>
                <a:gd name="T3" fmla="*/ 177 w 444"/>
                <a:gd name="T4" fmla="+- 0 741 158"/>
                <a:gd name="T5" fmla="*/ 741 h 602"/>
                <a:gd name="T6" fmla="*/ 193 w 444"/>
                <a:gd name="T7" fmla="+- 0 757 158"/>
                <a:gd name="T8" fmla="*/ 757 h 602"/>
                <a:gd name="T9" fmla="*/ 218 w 444"/>
                <a:gd name="T10" fmla="+- 0 757 158"/>
                <a:gd name="T11" fmla="*/ 757 h 602"/>
                <a:gd name="T12" fmla="*/ 235 w 444"/>
                <a:gd name="T13" fmla="+- 0 740 158"/>
                <a:gd name="T14" fmla="*/ 740 h 602"/>
                <a:gd name="T15" fmla="*/ 237 w 444"/>
                <a:gd name="T16" fmla="+- 0 570 158"/>
                <a:gd name="T17" fmla="*/ 570 h 602"/>
                <a:gd name="T18" fmla="*/ 174 w 444"/>
                <a:gd name="T19" fmla="+- 0 222 158"/>
                <a:gd name="T20" fmla="*/ 222 h 602"/>
                <a:gd name="T21" fmla="*/ 93 w 444"/>
                <a:gd name="T22" fmla="+- 0 556 158"/>
                <a:gd name="T23" fmla="*/ 556 h 602"/>
                <a:gd name="T24" fmla="*/ 269 w 444"/>
                <a:gd name="T25" fmla="+- 0 570 158"/>
                <a:gd name="T26" fmla="*/ 570 h 602"/>
                <a:gd name="T27" fmla="*/ 272 w 444"/>
                <a:gd name="T28" fmla="+- 0 741 158"/>
                <a:gd name="T29" fmla="*/ 741 h 602"/>
                <a:gd name="T30" fmla="*/ 288 w 444"/>
                <a:gd name="T31" fmla="+- 0 757 158"/>
                <a:gd name="T32" fmla="*/ 757 h 602"/>
                <a:gd name="T33" fmla="*/ 313 w 444"/>
                <a:gd name="T34" fmla="+- 0 757 158"/>
                <a:gd name="T35" fmla="*/ 757 h 602"/>
                <a:gd name="T36" fmla="*/ 330 w 444"/>
                <a:gd name="T37" fmla="+- 0 740 158"/>
                <a:gd name="T38" fmla="*/ 740 h 602"/>
                <a:gd name="T39" fmla="*/ 332 w 444"/>
                <a:gd name="T40" fmla="+- 0 551 158"/>
                <a:gd name="T41" fmla="*/ 551 h 602"/>
                <a:gd name="T42" fmla="*/ 350 w 444"/>
                <a:gd name="T43" fmla="+- 0 530 158"/>
                <a:gd name="T44" fmla="*/ 530 h 602"/>
                <a:gd name="T45" fmla="*/ 361 w 444"/>
                <a:gd name="T46" fmla="+- 0 503 158"/>
                <a:gd name="T47" fmla="*/ 503 h 602"/>
                <a:gd name="T48" fmla="*/ 420 w 444"/>
                <a:gd name="T49" fmla="+- 0 463 158"/>
                <a:gd name="T50" fmla="*/ 463 h 602"/>
                <a:gd name="T51" fmla="*/ 332 w 444"/>
                <a:gd name="T52" fmla="+- 0 459 158"/>
                <a:gd name="T53" fmla="*/ 459 h 602"/>
                <a:gd name="T54" fmla="*/ 326 w 444"/>
                <a:gd name="T55" fmla="+- 0 458 158"/>
                <a:gd name="T56" fmla="*/ 458 h 602"/>
                <a:gd name="T57" fmla="*/ 279 w 444"/>
                <a:gd name="T58" fmla="+- 0 409 158"/>
                <a:gd name="T59" fmla="*/ 409 h 602"/>
                <a:gd name="T60" fmla="*/ 269 w 444"/>
                <a:gd name="T61" fmla="+- 0 383 158"/>
                <a:gd name="T62" fmla="*/ 383 h 602"/>
                <a:gd name="T63" fmla="*/ 280 w 444"/>
                <a:gd name="T64" fmla="+- 0 358 158"/>
                <a:gd name="T65" fmla="*/ 358 h 602"/>
                <a:gd name="T66" fmla="*/ 305 w 444"/>
                <a:gd name="T67" fmla="+- 0 348 158"/>
                <a:gd name="T68" fmla="*/ 348 h 602"/>
                <a:gd name="T69" fmla="*/ 362 w 444"/>
                <a:gd name="T70" fmla="+- 0 346 158"/>
                <a:gd name="T71" fmla="*/ 346 h 602"/>
                <a:gd name="T72" fmla="*/ 416 w 444"/>
                <a:gd name="T73" fmla="+- 0 322 158"/>
                <a:gd name="T74" fmla="*/ 322 h 602"/>
                <a:gd name="T75" fmla="*/ 348 w 444"/>
                <a:gd name="T76" fmla="+- 0 285 158"/>
                <a:gd name="T77" fmla="*/ 285 h 602"/>
                <a:gd name="T78" fmla="*/ 338 w 444"/>
                <a:gd name="T79" fmla="+- 0 222 158"/>
                <a:gd name="T80" fmla="*/ 222 h 602"/>
                <a:gd name="T81" fmla="*/ 362 w 444"/>
                <a:gd name="T82" fmla="+- 0 346 158"/>
                <a:gd name="T83" fmla="*/ 346 h 602"/>
                <a:gd name="T84" fmla="*/ 385 w 444"/>
                <a:gd name="T85" fmla="+- 0 358 158"/>
                <a:gd name="T86" fmla="*/ 358 h 602"/>
                <a:gd name="T87" fmla="*/ 396 w 444"/>
                <a:gd name="T88" fmla="+- 0 383 158"/>
                <a:gd name="T89" fmla="*/ 383 h 602"/>
                <a:gd name="T90" fmla="*/ 386 w 444"/>
                <a:gd name="T91" fmla="+- 0 409 158"/>
                <a:gd name="T92" fmla="*/ 409 h 602"/>
                <a:gd name="T93" fmla="*/ 338 w 444"/>
                <a:gd name="T94" fmla="+- 0 458 158"/>
                <a:gd name="T95" fmla="*/ 458 h 602"/>
                <a:gd name="T96" fmla="*/ 422 w 444"/>
                <a:gd name="T97" fmla="+- 0 459 158"/>
                <a:gd name="T98" fmla="*/ 459 h 602"/>
                <a:gd name="T99" fmla="*/ 443 w 444"/>
                <a:gd name="T100" fmla="+- 0 395 158"/>
                <a:gd name="T101" fmla="*/ 395 h 602"/>
                <a:gd name="T102" fmla="*/ 430 w 444"/>
                <a:gd name="T103" fmla="+- 0 346 158"/>
                <a:gd name="T104" fmla="*/ 346 h 602"/>
                <a:gd name="T105" fmla="*/ 202 w 444"/>
                <a:gd name="T106" fmla="+- 0 158 158"/>
                <a:gd name="T107" fmla="*/ 158 h 602"/>
                <a:gd name="T108" fmla="*/ 123 w 444"/>
                <a:gd name="T109" fmla="+- 0 176 158"/>
                <a:gd name="T110" fmla="*/ 176 h 602"/>
                <a:gd name="T111" fmla="*/ 16 w 444"/>
                <a:gd name="T112" fmla="+- 0 285 158"/>
                <a:gd name="T113" fmla="*/ 285 h 602"/>
                <a:gd name="T114" fmla="*/ 2 w 444"/>
                <a:gd name="T115" fmla="+- 0 376 158"/>
                <a:gd name="T116" fmla="*/ 376 h 602"/>
                <a:gd name="T117" fmla="*/ 19 w 444"/>
                <a:gd name="T118" fmla="+- 0 393 158"/>
                <a:gd name="T119" fmla="*/ 393 h 602"/>
                <a:gd name="T120" fmla="*/ 44 w 444"/>
                <a:gd name="T121" fmla="+- 0 393 158"/>
                <a:gd name="T122" fmla="*/ 393 h 602"/>
                <a:gd name="T123" fmla="*/ 61 w 444"/>
                <a:gd name="T124" fmla="+- 0 376 158"/>
                <a:gd name="T125" fmla="*/ 376 h 602"/>
                <a:gd name="T126" fmla="*/ 72 w 444"/>
                <a:gd name="T127" fmla="+- 0 316 158"/>
                <a:gd name="T128" fmla="*/ 316 h 602"/>
                <a:gd name="T129" fmla="*/ 130 w 444"/>
                <a:gd name="T130" fmla="+- 0 241 158"/>
                <a:gd name="T131" fmla="*/ 241 h 602"/>
                <a:gd name="T132" fmla="*/ 338 w 444"/>
                <a:gd name="T133" fmla="+- 0 222 158"/>
                <a:gd name="T134" fmla="*/ 222 h 602"/>
                <a:gd name="T135" fmla="*/ 329 w 444"/>
                <a:gd name="T136" fmla="+- 0 167 158"/>
                <a:gd name="T137" fmla="*/ 167 h 602"/>
                <a:gd name="T138" fmla="*/ 356 w 444"/>
                <a:gd name="T139" fmla="+- 0 348 158"/>
                <a:gd name="T140" fmla="*/ 348 h 602"/>
                <a:gd name="T141" fmla="*/ 318 w 444"/>
                <a:gd name="T142" fmla="+- 0 351 158"/>
                <a:gd name="T143" fmla="*/ 351 h 602"/>
                <a:gd name="T144" fmla="*/ 332 w 444"/>
                <a:gd name="T145" fmla="+- 0 363 158"/>
                <a:gd name="T146" fmla="*/ 363 h 602"/>
                <a:gd name="T147" fmla="*/ 340 w 444"/>
                <a:gd name="T148" fmla="+- 0 355 158"/>
                <a:gd name="T149" fmla="*/ 355 h 602"/>
                <a:gd name="T150" fmla="*/ 356 w 444"/>
                <a:gd name="T151" fmla="+- 0 348 158"/>
                <a:gd name="T152" fmla="*/ 348 h 60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</a:cxnLst>
              <a:rect l="0" t="0" r="r" b="b"/>
              <a:pathLst>
                <a:path w="444" h="602">
                  <a:moveTo>
                    <a:pt x="237" y="412"/>
                  </a:moveTo>
                  <a:lnTo>
                    <a:pt x="174" y="412"/>
                  </a:lnTo>
                  <a:lnTo>
                    <a:pt x="174" y="570"/>
                  </a:lnTo>
                  <a:lnTo>
                    <a:pt x="177" y="583"/>
                  </a:lnTo>
                  <a:lnTo>
                    <a:pt x="183" y="593"/>
                  </a:lnTo>
                  <a:lnTo>
                    <a:pt x="193" y="599"/>
                  </a:lnTo>
                  <a:lnTo>
                    <a:pt x="206" y="602"/>
                  </a:lnTo>
                  <a:lnTo>
                    <a:pt x="218" y="599"/>
                  </a:lnTo>
                  <a:lnTo>
                    <a:pt x="228" y="593"/>
                  </a:lnTo>
                  <a:lnTo>
                    <a:pt x="235" y="582"/>
                  </a:lnTo>
                  <a:lnTo>
                    <a:pt x="237" y="570"/>
                  </a:lnTo>
                  <a:lnTo>
                    <a:pt x="237" y="412"/>
                  </a:lnTo>
                  <a:close/>
                  <a:moveTo>
                    <a:pt x="338" y="64"/>
                  </a:moveTo>
                  <a:lnTo>
                    <a:pt x="174" y="64"/>
                  </a:lnTo>
                  <a:lnTo>
                    <a:pt x="95" y="383"/>
                  </a:lnTo>
                  <a:lnTo>
                    <a:pt x="93" y="398"/>
                  </a:lnTo>
                  <a:lnTo>
                    <a:pt x="102" y="412"/>
                  </a:lnTo>
                  <a:lnTo>
                    <a:pt x="269" y="412"/>
                  </a:lnTo>
                  <a:lnTo>
                    <a:pt x="269" y="570"/>
                  </a:lnTo>
                  <a:lnTo>
                    <a:pt x="272" y="583"/>
                  </a:lnTo>
                  <a:lnTo>
                    <a:pt x="278" y="593"/>
                  </a:lnTo>
                  <a:lnTo>
                    <a:pt x="288" y="599"/>
                  </a:lnTo>
                  <a:lnTo>
                    <a:pt x="301" y="602"/>
                  </a:lnTo>
                  <a:lnTo>
                    <a:pt x="313" y="599"/>
                  </a:lnTo>
                  <a:lnTo>
                    <a:pt x="323" y="593"/>
                  </a:lnTo>
                  <a:lnTo>
                    <a:pt x="330" y="582"/>
                  </a:lnTo>
                  <a:lnTo>
                    <a:pt x="332" y="570"/>
                  </a:lnTo>
                  <a:lnTo>
                    <a:pt x="332" y="393"/>
                  </a:lnTo>
                  <a:lnTo>
                    <a:pt x="342" y="383"/>
                  </a:lnTo>
                  <a:lnTo>
                    <a:pt x="350" y="372"/>
                  </a:lnTo>
                  <a:lnTo>
                    <a:pt x="356" y="359"/>
                  </a:lnTo>
                  <a:lnTo>
                    <a:pt x="361" y="345"/>
                  </a:lnTo>
                  <a:lnTo>
                    <a:pt x="394" y="330"/>
                  </a:lnTo>
                  <a:lnTo>
                    <a:pt x="420" y="305"/>
                  </a:lnTo>
                  <a:lnTo>
                    <a:pt x="422" y="301"/>
                  </a:lnTo>
                  <a:lnTo>
                    <a:pt x="332" y="301"/>
                  </a:lnTo>
                  <a:lnTo>
                    <a:pt x="329" y="301"/>
                  </a:lnTo>
                  <a:lnTo>
                    <a:pt x="326" y="300"/>
                  </a:lnTo>
                  <a:lnTo>
                    <a:pt x="324" y="298"/>
                  </a:lnTo>
                  <a:lnTo>
                    <a:pt x="279" y="251"/>
                  </a:lnTo>
                  <a:lnTo>
                    <a:pt x="272" y="239"/>
                  </a:lnTo>
                  <a:lnTo>
                    <a:pt x="269" y="225"/>
                  </a:lnTo>
                  <a:lnTo>
                    <a:pt x="272" y="212"/>
                  </a:lnTo>
                  <a:lnTo>
                    <a:pt x="280" y="200"/>
                  </a:lnTo>
                  <a:lnTo>
                    <a:pt x="292" y="192"/>
                  </a:lnTo>
                  <a:lnTo>
                    <a:pt x="305" y="190"/>
                  </a:lnTo>
                  <a:lnTo>
                    <a:pt x="356" y="190"/>
                  </a:lnTo>
                  <a:lnTo>
                    <a:pt x="362" y="188"/>
                  </a:lnTo>
                  <a:lnTo>
                    <a:pt x="430" y="188"/>
                  </a:lnTo>
                  <a:lnTo>
                    <a:pt x="416" y="164"/>
                  </a:lnTo>
                  <a:lnTo>
                    <a:pt x="386" y="140"/>
                  </a:lnTo>
                  <a:lnTo>
                    <a:pt x="348" y="127"/>
                  </a:lnTo>
                  <a:lnTo>
                    <a:pt x="338" y="64"/>
                  </a:lnTo>
                  <a:close/>
                  <a:moveTo>
                    <a:pt x="430" y="188"/>
                  </a:moveTo>
                  <a:lnTo>
                    <a:pt x="362" y="188"/>
                  </a:lnTo>
                  <a:lnTo>
                    <a:pt x="375" y="190"/>
                  </a:lnTo>
                  <a:lnTo>
                    <a:pt x="385" y="200"/>
                  </a:lnTo>
                  <a:lnTo>
                    <a:pt x="393" y="212"/>
                  </a:lnTo>
                  <a:lnTo>
                    <a:pt x="396" y="225"/>
                  </a:lnTo>
                  <a:lnTo>
                    <a:pt x="393" y="239"/>
                  </a:lnTo>
                  <a:lnTo>
                    <a:pt x="386" y="251"/>
                  </a:lnTo>
                  <a:lnTo>
                    <a:pt x="341" y="298"/>
                  </a:lnTo>
                  <a:lnTo>
                    <a:pt x="338" y="300"/>
                  </a:lnTo>
                  <a:lnTo>
                    <a:pt x="335" y="301"/>
                  </a:lnTo>
                  <a:lnTo>
                    <a:pt x="422" y="301"/>
                  </a:lnTo>
                  <a:lnTo>
                    <a:pt x="437" y="274"/>
                  </a:lnTo>
                  <a:lnTo>
                    <a:pt x="443" y="237"/>
                  </a:lnTo>
                  <a:lnTo>
                    <a:pt x="436" y="197"/>
                  </a:lnTo>
                  <a:lnTo>
                    <a:pt x="430" y="188"/>
                  </a:lnTo>
                  <a:close/>
                  <a:moveTo>
                    <a:pt x="320" y="0"/>
                  </a:moveTo>
                  <a:lnTo>
                    <a:pt x="202" y="0"/>
                  </a:lnTo>
                  <a:lnTo>
                    <a:pt x="123" y="18"/>
                  </a:lnTo>
                  <a:lnTo>
                    <a:pt x="59" y="62"/>
                  </a:lnTo>
                  <a:lnTo>
                    <a:pt x="16" y="127"/>
                  </a:lnTo>
                  <a:lnTo>
                    <a:pt x="0" y="206"/>
                  </a:lnTo>
                  <a:lnTo>
                    <a:pt x="2" y="218"/>
                  </a:lnTo>
                  <a:lnTo>
                    <a:pt x="9" y="228"/>
                  </a:lnTo>
                  <a:lnTo>
                    <a:pt x="19" y="235"/>
                  </a:lnTo>
                  <a:lnTo>
                    <a:pt x="32" y="238"/>
                  </a:lnTo>
                  <a:lnTo>
                    <a:pt x="44" y="235"/>
                  </a:lnTo>
                  <a:lnTo>
                    <a:pt x="54" y="228"/>
                  </a:lnTo>
                  <a:lnTo>
                    <a:pt x="61" y="218"/>
                  </a:lnTo>
                  <a:lnTo>
                    <a:pt x="63" y="206"/>
                  </a:lnTo>
                  <a:lnTo>
                    <a:pt x="72" y="158"/>
                  </a:lnTo>
                  <a:lnTo>
                    <a:pt x="95" y="115"/>
                  </a:lnTo>
                  <a:lnTo>
                    <a:pt x="130" y="83"/>
                  </a:lnTo>
                  <a:lnTo>
                    <a:pt x="174" y="64"/>
                  </a:lnTo>
                  <a:lnTo>
                    <a:pt x="338" y="64"/>
                  </a:lnTo>
                  <a:lnTo>
                    <a:pt x="331" y="22"/>
                  </a:lnTo>
                  <a:lnTo>
                    <a:pt x="329" y="9"/>
                  </a:lnTo>
                  <a:lnTo>
                    <a:pt x="320" y="0"/>
                  </a:lnTo>
                  <a:close/>
                  <a:moveTo>
                    <a:pt x="356" y="190"/>
                  </a:moveTo>
                  <a:lnTo>
                    <a:pt x="305" y="190"/>
                  </a:lnTo>
                  <a:lnTo>
                    <a:pt x="318" y="193"/>
                  </a:lnTo>
                  <a:lnTo>
                    <a:pt x="329" y="201"/>
                  </a:lnTo>
                  <a:lnTo>
                    <a:pt x="332" y="205"/>
                  </a:lnTo>
                  <a:lnTo>
                    <a:pt x="336" y="201"/>
                  </a:lnTo>
                  <a:lnTo>
                    <a:pt x="340" y="197"/>
                  </a:lnTo>
                  <a:lnTo>
                    <a:pt x="345" y="194"/>
                  </a:lnTo>
                  <a:lnTo>
                    <a:pt x="356" y="190"/>
                  </a:lnTo>
                  <a:close/>
                </a:path>
              </a:pathLst>
            </a:custGeom>
            <a:solidFill>
              <a:srgbClr val="F1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 dirty="0"/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5FADF5A3-EED6-4E70-A278-F853E0EDA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0"/>
              <a:ext cx="127" cy="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Group 1">
            <a:extLst>
              <a:ext uri="{FF2B5EF4-FFF2-40B4-BE49-F238E27FC236}">
                <a16:creationId xmlns:a16="http://schemas.microsoft.com/office/drawing/2014/main" id="{C17078F9-FC48-4BAA-AD4D-BDA92754BC09}"/>
              </a:ext>
            </a:extLst>
          </p:cNvPr>
          <p:cNvGrpSpPr>
            <a:grpSpLocks/>
          </p:cNvGrpSpPr>
          <p:nvPr/>
        </p:nvGrpSpPr>
        <p:grpSpPr bwMode="auto">
          <a:xfrm>
            <a:off x="6437048" y="2384700"/>
            <a:ext cx="544235" cy="984738"/>
            <a:chOff x="0" y="0"/>
            <a:chExt cx="444" cy="760"/>
          </a:xfrm>
        </p:grpSpPr>
        <p:sp>
          <p:nvSpPr>
            <p:cNvPr id="43" name="AutoShape 3">
              <a:extLst>
                <a:ext uri="{FF2B5EF4-FFF2-40B4-BE49-F238E27FC236}">
                  <a16:creationId xmlns:a16="http://schemas.microsoft.com/office/drawing/2014/main" id="{0759534F-6E4B-4736-8B9B-D7281A003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"/>
              <a:ext cx="444" cy="602"/>
            </a:xfrm>
            <a:custGeom>
              <a:avLst/>
              <a:gdLst>
                <a:gd name="T0" fmla="*/ 174 w 444"/>
                <a:gd name="T1" fmla="+- 0 570 158"/>
                <a:gd name="T2" fmla="*/ 570 h 602"/>
                <a:gd name="T3" fmla="*/ 177 w 444"/>
                <a:gd name="T4" fmla="+- 0 741 158"/>
                <a:gd name="T5" fmla="*/ 741 h 602"/>
                <a:gd name="T6" fmla="*/ 193 w 444"/>
                <a:gd name="T7" fmla="+- 0 757 158"/>
                <a:gd name="T8" fmla="*/ 757 h 602"/>
                <a:gd name="T9" fmla="*/ 218 w 444"/>
                <a:gd name="T10" fmla="+- 0 757 158"/>
                <a:gd name="T11" fmla="*/ 757 h 602"/>
                <a:gd name="T12" fmla="*/ 235 w 444"/>
                <a:gd name="T13" fmla="+- 0 740 158"/>
                <a:gd name="T14" fmla="*/ 740 h 602"/>
                <a:gd name="T15" fmla="*/ 237 w 444"/>
                <a:gd name="T16" fmla="+- 0 570 158"/>
                <a:gd name="T17" fmla="*/ 570 h 602"/>
                <a:gd name="T18" fmla="*/ 174 w 444"/>
                <a:gd name="T19" fmla="+- 0 222 158"/>
                <a:gd name="T20" fmla="*/ 222 h 602"/>
                <a:gd name="T21" fmla="*/ 93 w 444"/>
                <a:gd name="T22" fmla="+- 0 556 158"/>
                <a:gd name="T23" fmla="*/ 556 h 602"/>
                <a:gd name="T24" fmla="*/ 269 w 444"/>
                <a:gd name="T25" fmla="+- 0 570 158"/>
                <a:gd name="T26" fmla="*/ 570 h 602"/>
                <a:gd name="T27" fmla="*/ 272 w 444"/>
                <a:gd name="T28" fmla="+- 0 741 158"/>
                <a:gd name="T29" fmla="*/ 741 h 602"/>
                <a:gd name="T30" fmla="*/ 288 w 444"/>
                <a:gd name="T31" fmla="+- 0 757 158"/>
                <a:gd name="T32" fmla="*/ 757 h 602"/>
                <a:gd name="T33" fmla="*/ 313 w 444"/>
                <a:gd name="T34" fmla="+- 0 757 158"/>
                <a:gd name="T35" fmla="*/ 757 h 602"/>
                <a:gd name="T36" fmla="*/ 330 w 444"/>
                <a:gd name="T37" fmla="+- 0 740 158"/>
                <a:gd name="T38" fmla="*/ 740 h 602"/>
                <a:gd name="T39" fmla="*/ 332 w 444"/>
                <a:gd name="T40" fmla="+- 0 551 158"/>
                <a:gd name="T41" fmla="*/ 551 h 602"/>
                <a:gd name="T42" fmla="*/ 350 w 444"/>
                <a:gd name="T43" fmla="+- 0 530 158"/>
                <a:gd name="T44" fmla="*/ 530 h 602"/>
                <a:gd name="T45" fmla="*/ 361 w 444"/>
                <a:gd name="T46" fmla="+- 0 503 158"/>
                <a:gd name="T47" fmla="*/ 503 h 602"/>
                <a:gd name="T48" fmla="*/ 420 w 444"/>
                <a:gd name="T49" fmla="+- 0 463 158"/>
                <a:gd name="T50" fmla="*/ 463 h 602"/>
                <a:gd name="T51" fmla="*/ 332 w 444"/>
                <a:gd name="T52" fmla="+- 0 459 158"/>
                <a:gd name="T53" fmla="*/ 459 h 602"/>
                <a:gd name="T54" fmla="*/ 326 w 444"/>
                <a:gd name="T55" fmla="+- 0 458 158"/>
                <a:gd name="T56" fmla="*/ 458 h 602"/>
                <a:gd name="T57" fmla="*/ 279 w 444"/>
                <a:gd name="T58" fmla="+- 0 409 158"/>
                <a:gd name="T59" fmla="*/ 409 h 602"/>
                <a:gd name="T60" fmla="*/ 269 w 444"/>
                <a:gd name="T61" fmla="+- 0 383 158"/>
                <a:gd name="T62" fmla="*/ 383 h 602"/>
                <a:gd name="T63" fmla="*/ 280 w 444"/>
                <a:gd name="T64" fmla="+- 0 358 158"/>
                <a:gd name="T65" fmla="*/ 358 h 602"/>
                <a:gd name="T66" fmla="*/ 305 w 444"/>
                <a:gd name="T67" fmla="+- 0 348 158"/>
                <a:gd name="T68" fmla="*/ 348 h 602"/>
                <a:gd name="T69" fmla="*/ 362 w 444"/>
                <a:gd name="T70" fmla="+- 0 346 158"/>
                <a:gd name="T71" fmla="*/ 346 h 602"/>
                <a:gd name="T72" fmla="*/ 416 w 444"/>
                <a:gd name="T73" fmla="+- 0 322 158"/>
                <a:gd name="T74" fmla="*/ 322 h 602"/>
                <a:gd name="T75" fmla="*/ 348 w 444"/>
                <a:gd name="T76" fmla="+- 0 285 158"/>
                <a:gd name="T77" fmla="*/ 285 h 602"/>
                <a:gd name="T78" fmla="*/ 338 w 444"/>
                <a:gd name="T79" fmla="+- 0 222 158"/>
                <a:gd name="T80" fmla="*/ 222 h 602"/>
                <a:gd name="T81" fmla="*/ 362 w 444"/>
                <a:gd name="T82" fmla="+- 0 346 158"/>
                <a:gd name="T83" fmla="*/ 346 h 602"/>
                <a:gd name="T84" fmla="*/ 385 w 444"/>
                <a:gd name="T85" fmla="+- 0 358 158"/>
                <a:gd name="T86" fmla="*/ 358 h 602"/>
                <a:gd name="T87" fmla="*/ 396 w 444"/>
                <a:gd name="T88" fmla="+- 0 383 158"/>
                <a:gd name="T89" fmla="*/ 383 h 602"/>
                <a:gd name="T90" fmla="*/ 386 w 444"/>
                <a:gd name="T91" fmla="+- 0 409 158"/>
                <a:gd name="T92" fmla="*/ 409 h 602"/>
                <a:gd name="T93" fmla="*/ 338 w 444"/>
                <a:gd name="T94" fmla="+- 0 458 158"/>
                <a:gd name="T95" fmla="*/ 458 h 602"/>
                <a:gd name="T96" fmla="*/ 422 w 444"/>
                <a:gd name="T97" fmla="+- 0 459 158"/>
                <a:gd name="T98" fmla="*/ 459 h 602"/>
                <a:gd name="T99" fmla="*/ 443 w 444"/>
                <a:gd name="T100" fmla="+- 0 395 158"/>
                <a:gd name="T101" fmla="*/ 395 h 602"/>
                <a:gd name="T102" fmla="*/ 430 w 444"/>
                <a:gd name="T103" fmla="+- 0 346 158"/>
                <a:gd name="T104" fmla="*/ 346 h 602"/>
                <a:gd name="T105" fmla="*/ 202 w 444"/>
                <a:gd name="T106" fmla="+- 0 158 158"/>
                <a:gd name="T107" fmla="*/ 158 h 602"/>
                <a:gd name="T108" fmla="*/ 123 w 444"/>
                <a:gd name="T109" fmla="+- 0 176 158"/>
                <a:gd name="T110" fmla="*/ 176 h 602"/>
                <a:gd name="T111" fmla="*/ 16 w 444"/>
                <a:gd name="T112" fmla="+- 0 285 158"/>
                <a:gd name="T113" fmla="*/ 285 h 602"/>
                <a:gd name="T114" fmla="*/ 2 w 444"/>
                <a:gd name="T115" fmla="+- 0 376 158"/>
                <a:gd name="T116" fmla="*/ 376 h 602"/>
                <a:gd name="T117" fmla="*/ 19 w 444"/>
                <a:gd name="T118" fmla="+- 0 393 158"/>
                <a:gd name="T119" fmla="*/ 393 h 602"/>
                <a:gd name="T120" fmla="*/ 44 w 444"/>
                <a:gd name="T121" fmla="+- 0 393 158"/>
                <a:gd name="T122" fmla="*/ 393 h 602"/>
                <a:gd name="T123" fmla="*/ 61 w 444"/>
                <a:gd name="T124" fmla="+- 0 376 158"/>
                <a:gd name="T125" fmla="*/ 376 h 602"/>
                <a:gd name="T126" fmla="*/ 72 w 444"/>
                <a:gd name="T127" fmla="+- 0 316 158"/>
                <a:gd name="T128" fmla="*/ 316 h 602"/>
                <a:gd name="T129" fmla="*/ 130 w 444"/>
                <a:gd name="T130" fmla="+- 0 241 158"/>
                <a:gd name="T131" fmla="*/ 241 h 602"/>
                <a:gd name="T132" fmla="*/ 338 w 444"/>
                <a:gd name="T133" fmla="+- 0 222 158"/>
                <a:gd name="T134" fmla="*/ 222 h 602"/>
                <a:gd name="T135" fmla="*/ 329 w 444"/>
                <a:gd name="T136" fmla="+- 0 167 158"/>
                <a:gd name="T137" fmla="*/ 167 h 602"/>
                <a:gd name="T138" fmla="*/ 356 w 444"/>
                <a:gd name="T139" fmla="+- 0 348 158"/>
                <a:gd name="T140" fmla="*/ 348 h 602"/>
                <a:gd name="T141" fmla="*/ 318 w 444"/>
                <a:gd name="T142" fmla="+- 0 351 158"/>
                <a:gd name="T143" fmla="*/ 351 h 602"/>
                <a:gd name="T144" fmla="*/ 332 w 444"/>
                <a:gd name="T145" fmla="+- 0 363 158"/>
                <a:gd name="T146" fmla="*/ 363 h 602"/>
                <a:gd name="T147" fmla="*/ 340 w 444"/>
                <a:gd name="T148" fmla="+- 0 355 158"/>
                <a:gd name="T149" fmla="*/ 355 h 602"/>
                <a:gd name="T150" fmla="*/ 356 w 444"/>
                <a:gd name="T151" fmla="+- 0 348 158"/>
                <a:gd name="T152" fmla="*/ 348 h 60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</a:cxnLst>
              <a:rect l="0" t="0" r="r" b="b"/>
              <a:pathLst>
                <a:path w="444" h="602">
                  <a:moveTo>
                    <a:pt x="237" y="412"/>
                  </a:moveTo>
                  <a:lnTo>
                    <a:pt x="174" y="412"/>
                  </a:lnTo>
                  <a:lnTo>
                    <a:pt x="174" y="570"/>
                  </a:lnTo>
                  <a:lnTo>
                    <a:pt x="177" y="583"/>
                  </a:lnTo>
                  <a:lnTo>
                    <a:pt x="183" y="593"/>
                  </a:lnTo>
                  <a:lnTo>
                    <a:pt x="193" y="599"/>
                  </a:lnTo>
                  <a:lnTo>
                    <a:pt x="206" y="602"/>
                  </a:lnTo>
                  <a:lnTo>
                    <a:pt x="218" y="599"/>
                  </a:lnTo>
                  <a:lnTo>
                    <a:pt x="228" y="593"/>
                  </a:lnTo>
                  <a:lnTo>
                    <a:pt x="235" y="582"/>
                  </a:lnTo>
                  <a:lnTo>
                    <a:pt x="237" y="570"/>
                  </a:lnTo>
                  <a:lnTo>
                    <a:pt x="237" y="412"/>
                  </a:lnTo>
                  <a:close/>
                  <a:moveTo>
                    <a:pt x="338" y="64"/>
                  </a:moveTo>
                  <a:lnTo>
                    <a:pt x="174" y="64"/>
                  </a:lnTo>
                  <a:lnTo>
                    <a:pt x="95" y="383"/>
                  </a:lnTo>
                  <a:lnTo>
                    <a:pt x="93" y="398"/>
                  </a:lnTo>
                  <a:lnTo>
                    <a:pt x="102" y="412"/>
                  </a:lnTo>
                  <a:lnTo>
                    <a:pt x="269" y="412"/>
                  </a:lnTo>
                  <a:lnTo>
                    <a:pt x="269" y="570"/>
                  </a:lnTo>
                  <a:lnTo>
                    <a:pt x="272" y="583"/>
                  </a:lnTo>
                  <a:lnTo>
                    <a:pt x="278" y="593"/>
                  </a:lnTo>
                  <a:lnTo>
                    <a:pt x="288" y="599"/>
                  </a:lnTo>
                  <a:lnTo>
                    <a:pt x="301" y="602"/>
                  </a:lnTo>
                  <a:lnTo>
                    <a:pt x="313" y="599"/>
                  </a:lnTo>
                  <a:lnTo>
                    <a:pt x="323" y="593"/>
                  </a:lnTo>
                  <a:lnTo>
                    <a:pt x="330" y="582"/>
                  </a:lnTo>
                  <a:lnTo>
                    <a:pt x="332" y="570"/>
                  </a:lnTo>
                  <a:lnTo>
                    <a:pt x="332" y="393"/>
                  </a:lnTo>
                  <a:lnTo>
                    <a:pt x="342" y="383"/>
                  </a:lnTo>
                  <a:lnTo>
                    <a:pt x="350" y="372"/>
                  </a:lnTo>
                  <a:lnTo>
                    <a:pt x="356" y="359"/>
                  </a:lnTo>
                  <a:lnTo>
                    <a:pt x="361" y="345"/>
                  </a:lnTo>
                  <a:lnTo>
                    <a:pt x="394" y="330"/>
                  </a:lnTo>
                  <a:lnTo>
                    <a:pt x="420" y="305"/>
                  </a:lnTo>
                  <a:lnTo>
                    <a:pt x="422" y="301"/>
                  </a:lnTo>
                  <a:lnTo>
                    <a:pt x="332" y="301"/>
                  </a:lnTo>
                  <a:lnTo>
                    <a:pt x="329" y="301"/>
                  </a:lnTo>
                  <a:lnTo>
                    <a:pt x="326" y="300"/>
                  </a:lnTo>
                  <a:lnTo>
                    <a:pt x="324" y="298"/>
                  </a:lnTo>
                  <a:lnTo>
                    <a:pt x="279" y="251"/>
                  </a:lnTo>
                  <a:lnTo>
                    <a:pt x="272" y="239"/>
                  </a:lnTo>
                  <a:lnTo>
                    <a:pt x="269" y="225"/>
                  </a:lnTo>
                  <a:lnTo>
                    <a:pt x="272" y="212"/>
                  </a:lnTo>
                  <a:lnTo>
                    <a:pt x="280" y="200"/>
                  </a:lnTo>
                  <a:lnTo>
                    <a:pt x="292" y="192"/>
                  </a:lnTo>
                  <a:lnTo>
                    <a:pt x="305" y="190"/>
                  </a:lnTo>
                  <a:lnTo>
                    <a:pt x="356" y="190"/>
                  </a:lnTo>
                  <a:lnTo>
                    <a:pt x="362" y="188"/>
                  </a:lnTo>
                  <a:lnTo>
                    <a:pt x="430" y="188"/>
                  </a:lnTo>
                  <a:lnTo>
                    <a:pt x="416" y="164"/>
                  </a:lnTo>
                  <a:lnTo>
                    <a:pt x="386" y="140"/>
                  </a:lnTo>
                  <a:lnTo>
                    <a:pt x="348" y="127"/>
                  </a:lnTo>
                  <a:lnTo>
                    <a:pt x="338" y="64"/>
                  </a:lnTo>
                  <a:close/>
                  <a:moveTo>
                    <a:pt x="430" y="188"/>
                  </a:moveTo>
                  <a:lnTo>
                    <a:pt x="362" y="188"/>
                  </a:lnTo>
                  <a:lnTo>
                    <a:pt x="375" y="190"/>
                  </a:lnTo>
                  <a:lnTo>
                    <a:pt x="385" y="200"/>
                  </a:lnTo>
                  <a:lnTo>
                    <a:pt x="393" y="212"/>
                  </a:lnTo>
                  <a:lnTo>
                    <a:pt x="396" y="225"/>
                  </a:lnTo>
                  <a:lnTo>
                    <a:pt x="393" y="239"/>
                  </a:lnTo>
                  <a:lnTo>
                    <a:pt x="386" y="251"/>
                  </a:lnTo>
                  <a:lnTo>
                    <a:pt x="341" y="298"/>
                  </a:lnTo>
                  <a:lnTo>
                    <a:pt x="338" y="300"/>
                  </a:lnTo>
                  <a:lnTo>
                    <a:pt x="335" y="301"/>
                  </a:lnTo>
                  <a:lnTo>
                    <a:pt x="422" y="301"/>
                  </a:lnTo>
                  <a:lnTo>
                    <a:pt x="437" y="274"/>
                  </a:lnTo>
                  <a:lnTo>
                    <a:pt x="443" y="237"/>
                  </a:lnTo>
                  <a:lnTo>
                    <a:pt x="436" y="197"/>
                  </a:lnTo>
                  <a:lnTo>
                    <a:pt x="430" y="188"/>
                  </a:lnTo>
                  <a:close/>
                  <a:moveTo>
                    <a:pt x="320" y="0"/>
                  </a:moveTo>
                  <a:lnTo>
                    <a:pt x="202" y="0"/>
                  </a:lnTo>
                  <a:lnTo>
                    <a:pt x="123" y="18"/>
                  </a:lnTo>
                  <a:lnTo>
                    <a:pt x="59" y="62"/>
                  </a:lnTo>
                  <a:lnTo>
                    <a:pt x="16" y="127"/>
                  </a:lnTo>
                  <a:lnTo>
                    <a:pt x="0" y="206"/>
                  </a:lnTo>
                  <a:lnTo>
                    <a:pt x="2" y="218"/>
                  </a:lnTo>
                  <a:lnTo>
                    <a:pt x="9" y="228"/>
                  </a:lnTo>
                  <a:lnTo>
                    <a:pt x="19" y="235"/>
                  </a:lnTo>
                  <a:lnTo>
                    <a:pt x="32" y="238"/>
                  </a:lnTo>
                  <a:lnTo>
                    <a:pt x="44" y="235"/>
                  </a:lnTo>
                  <a:lnTo>
                    <a:pt x="54" y="228"/>
                  </a:lnTo>
                  <a:lnTo>
                    <a:pt x="61" y="218"/>
                  </a:lnTo>
                  <a:lnTo>
                    <a:pt x="63" y="206"/>
                  </a:lnTo>
                  <a:lnTo>
                    <a:pt x="72" y="158"/>
                  </a:lnTo>
                  <a:lnTo>
                    <a:pt x="95" y="115"/>
                  </a:lnTo>
                  <a:lnTo>
                    <a:pt x="130" y="83"/>
                  </a:lnTo>
                  <a:lnTo>
                    <a:pt x="174" y="64"/>
                  </a:lnTo>
                  <a:lnTo>
                    <a:pt x="338" y="64"/>
                  </a:lnTo>
                  <a:lnTo>
                    <a:pt x="331" y="22"/>
                  </a:lnTo>
                  <a:lnTo>
                    <a:pt x="329" y="9"/>
                  </a:lnTo>
                  <a:lnTo>
                    <a:pt x="320" y="0"/>
                  </a:lnTo>
                  <a:close/>
                  <a:moveTo>
                    <a:pt x="356" y="190"/>
                  </a:moveTo>
                  <a:lnTo>
                    <a:pt x="305" y="190"/>
                  </a:lnTo>
                  <a:lnTo>
                    <a:pt x="318" y="193"/>
                  </a:lnTo>
                  <a:lnTo>
                    <a:pt x="329" y="201"/>
                  </a:lnTo>
                  <a:lnTo>
                    <a:pt x="332" y="205"/>
                  </a:lnTo>
                  <a:lnTo>
                    <a:pt x="336" y="201"/>
                  </a:lnTo>
                  <a:lnTo>
                    <a:pt x="340" y="197"/>
                  </a:lnTo>
                  <a:lnTo>
                    <a:pt x="345" y="194"/>
                  </a:lnTo>
                  <a:lnTo>
                    <a:pt x="356" y="190"/>
                  </a:lnTo>
                  <a:close/>
                </a:path>
              </a:pathLst>
            </a:custGeom>
            <a:solidFill>
              <a:srgbClr val="F1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000" dirty="0"/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FADF5A3-EED6-4E70-A278-F853E0EDA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0"/>
              <a:ext cx="127" cy="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7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D7D5CE4-3042-4590-BD81-FDD2C4CE5E15}"/>
              </a:ext>
            </a:extLst>
          </p:cNvPr>
          <p:cNvSpPr txBox="1"/>
          <p:nvPr/>
        </p:nvSpPr>
        <p:spPr>
          <a:xfrm>
            <a:off x="7371088" y="1970227"/>
            <a:ext cx="4286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de los 358 IC que viajaban en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grupo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reportó 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tener nacionalidad venezolana.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Seguido de un 7% (39 IC) que reportaron tener nacionalidad colombo-venezolana y 1% (4 IC)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colombiana.*</a:t>
            </a: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F00EFBF-245B-4A85-AAAB-A2AD021F8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Perfil migratorio</a:t>
            </a:r>
            <a:endParaRPr lang="es-CO" sz="40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616D3A-20F6-4D1E-AA57-50AA3B9C82BA}"/>
              </a:ext>
            </a:extLst>
          </p:cNvPr>
          <p:cNvSpPr txBox="1">
            <a:spLocks/>
          </p:cNvSpPr>
          <p:nvPr/>
        </p:nvSpPr>
        <p:spPr bwMode="auto">
          <a:xfrm>
            <a:off x="347591" y="1348724"/>
            <a:ext cx="5030189" cy="5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migratorio de viajeros/as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solos/as: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210995-2935-4B7A-B54C-9623E18C927A}"/>
              </a:ext>
            </a:extLst>
          </p:cNvPr>
          <p:cNvSpPr txBox="1"/>
          <p:nvPr/>
        </p:nvSpPr>
        <p:spPr>
          <a:xfrm>
            <a:off x="1449680" y="2011435"/>
            <a:ext cx="393220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de los 167 IC que viajaban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solos/as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reportó tener </a:t>
            </a:r>
            <a:r>
              <a:rPr lang="es-MX" b="1" dirty="0">
                <a:latin typeface="Arial Narrow" panose="020B0606020202030204" pitchFamily="34" charset="0"/>
                <a:cs typeface="Calibri" panose="020F0502020204030204" pitchFamily="34" charset="0"/>
              </a:rPr>
              <a:t>nacionalidad venezolana. </a:t>
            </a: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Seguido de un 4% (4 IC) que reportó tener nacionalidad colombo-venezolana, y 2% (2 IC)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colombiana.*</a:t>
            </a: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ES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BB98571-801A-4DCE-B788-AC85EE8612B0}"/>
              </a:ext>
            </a:extLst>
          </p:cNvPr>
          <p:cNvSpPr txBox="1">
            <a:spLocks/>
          </p:cNvSpPr>
          <p:nvPr/>
        </p:nvSpPr>
        <p:spPr bwMode="auto">
          <a:xfrm>
            <a:off x="6247326" y="1384844"/>
            <a:ext cx="5409904" cy="5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5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Perfil migratorio de viajeros/as en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grupo: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288008" y="1801956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96%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9A7AAD2-4A3B-4551-BE00-F0200E3C0C5C}"/>
              </a:ext>
            </a:extLst>
          </p:cNvPr>
          <p:cNvSpPr txBox="1"/>
          <p:nvPr/>
        </p:nvSpPr>
        <p:spPr>
          <a:xfrm>
            <a:off x="1378243" y="4072359"/>
            <a:ext cx="39482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161 IC que indicaron tener nacionalidad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venezolana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reportaron contar con la Tarjeta de Movilidad Fronteriza (TMF) como documento migratorio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válido para estar dentro de territorio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colombiano.</a:t>
            </a:r>
            <a:endParaRPr lang="es-CO" dirty="0"/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8DB2D294-6E95-46A0-B039-84E3BFD5C19D}"/>
              </a:ext>
            </a:extLst>
          </p:cNvPr>
          <p:cNvSpPr txBox="1">
            <a:spLocks/>
          </p:cNvSpPr>
          <p:nvPr/>
        </p:nvSpPr>
        <p:spPr bwMode="auto">
          <a:xfrm>
            <a:off x="179013" y="4173599"/>
            <a:ext cx="986000" cy="72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9%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(16 IC)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A1FB9158-84AB-4200-8D00-D3703DC0CF3D}"/>
              </a:ext>
            </a:extLst>
          </p:cNvPr>
          <p:cNvSpPr txBox="1">
            <a:spLocks/>
          </p:cNvSpPr>
          <p:nvPr/>
        </p:nvSpPr>
        <p:spPr bwMode="auto">
          <a:xfrm>
            <a:off x="6296118" y="1714833"/>
            <a:ext cx="990802" cy="7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97%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DD1A7E3-B4DD-4BCF-949F-9BCFA4367E1A}"/>
              </a:ext>
            </a:extLst>
          </p:cNvPr>
          <p:cNvSpPr txBox="1"/>
          <p:nvPr/>
        </p:nvSpPr>
        <p:spPr>
          <a:xfrm>
            <a:off x="7363222" y="4072359"/>
            <a:ext cx="4294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315 IC que indicaron tener nacionalidad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venezolana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reportaron contar con la Tarjeta de Movilidad Fronteriza (TMF)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como documento migratorio válido para estar dentro de territorio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colombiano.</a:t>
            </a:r>
            <a:endParaRPr lang="es-E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  <a:p>
            <a:endParaRPr lang="es-CO" dirty="0"/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87C17DAF-6FCB-4F2F-9934-90B266874580}"/>
              </a:ext>
            </a:extLst>
          </p:cNvPr>
          <p:cNvSpPr txBox="1">
            <a:spLocks/>
          </p:cNvSpPr>
          <p:nvPr/>
        </p:nvSpPr>
        <p:spPr bwMode="auto">
          <a:xfrm>
            <a:off x="6296118" y="4225842"/>
            <a:ext cx="971483" cy="6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12%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(39 IC)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2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205704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7ECB0-4EE8-4088-83B4-CBCC4DEC5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Historia del desplazamiento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5A2CD77-13BA-458F-94E9-EB20EA1F1CCE}"/>
              </a:ext>
            </a:extLst>
          </p:cNvPr>
          <p:cNvSpPr txBox="1">
            <a:spLocks/>
          </p:cNvSpPr>
          <p:nvPr/>
        </p:nvSpPr>
        <p:spPr bwMode="auto">
          <a:xfrm>
            <a:off x="350723" y="1368763"/>
            <a:ext cx="4993023" cy="72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País de residencia tres meses antes de la recolección de datos reportado por los IC: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334C7B-ECDA-49CB-8D0A-BE5B44DED606}"/>
              </a:ext>
            </a:extLst>
          </p:cNvPr>
          <p:cNvSpPr txBox="1">
            <a:spLocks/>
          </p:cNvSpPr>
          <p:nvPr/>
        </p:nvSpPr>
        <p:spPr bwMode="auto">
          <a:xfrm>
            <a:off x="6247325" y="1515324"/>
            <a:ext cx="5425082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Tres principales razones reportadas por las que los IC dejaron el lugar de residencia tres meses antes*: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F87011A-6FFF-4C6F-9217-397DD729BC2B}"/>
              </a:ext>
            </a:extLst>
          </p:cNvPr>
          <p:cNvSpPr/>
          <p:nvPr/>
        </p:nvSpPr>
        <p:spPr>
          <a:xfrm>
            <a:off x="7326385" y="2513477"/>
            <a:ext cx="43308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Por pérdida de empleo/actividad que generaba ingresos en el lugar de residencia </a:t>
            </a:r>
          </a:p>
          <a:p>
            <a:pPr algn="just">
              <a:spcBef>
                <a:spcPts val="600"/>
              </a:spcBef>
            </a:pPr>
            <a:endParaRPr lang="es-MX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Por buscar una mejor de calidad de vida en otro </a:t>
            </a:r>
            <a:r>
              <a:rPr lang="es-MX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lugar</a:t>
            </a:r>
          </a:p>
          <a:p>
            <a:pPr algn="just">
              <a:spcBef>
                <a:spcPts val="600"/>
              </a:spcBef>
            </a:pPr>
            <a:endParaRPr lang="es-CO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s-MX" dirty="0">
                <a:latin typeface="Arial Narrow" panose="020B0606020202030204" pitchFamily="34" charset="0"/>
                <a:cs typeface="Calibri" panose="020F0502020204030204" pitchFamily="34" charset="0"/>
              </a:rPr>
              <a:t>Por escasez/encarecimiento de alimentos </a:t>
            </a:r>
            <a:endParaRPr lang="es-CO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274394" y="2288010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61%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274394" y="3291126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50%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A50A3056-61C2-4B39-AEFB-E72B33D5F6FB}"/>
              </a:ext>
            </a:extLst>
          </p:cNvPr>
          <p:cNvSpPr txBox="1">
            <a:spLocks/>
          </p:cNvSpPr>
          <p:nvPr/>
        </p:nvSpPr>
        <p:spPr bwMode="auto">
          <a:xfrm>
            <a:off x="6283225" y="4243119"/>
            <a:ext cx="984715" cy="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39%</a:t>
            </a:r>
          </a:p>
        </p:txBody>
      </p:sp>
      <p:sp>
        <p:nvSpPr>
          <p:cNvPr id="29" name="Marcador de pie de página 3">
            <a:extLst>
              <a:ext uri="{FF2B5EF4-FFF2-40B4-BE49-F238E27FC236}">
                <a16:creationId xmlns:a16="http://schemas.microsoft.com/office/drawing/2014/main" id="{EC4380A3-015C-4FC9-932B-53594F0C2260}"/>
              </a:ext>
            </a:extLst>
          </p:cNvPr>
          <p:cNvSpPr txBox="1">
            <a:spLocks/>
          </p:cNvSpPr>
          <p:nvPr/>
        </p:nvSpPr>
        <p:spPr>
          <a:xfrm>
            <a:off x="6205704" y="5902549"/>
            <a:ext cx="5677819" cy="20952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*Los IC podían elegir varias opciones de respuesta al estar informando para el grupo de viaje, lo cual </a:t>
            </a:r>
            <a:r>
              <a:rPr lang="es-MX" sz="900" dirty="0"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hace</a:t>
            </a:r>
            <a:r>
              <a:rPr lang="es-MX" sz="900" dirty="0">
                <a:latin typeface="Arial Narrow" panose="020B0606020202030204" pitchFamily="34" charset="0"/>
                <a:cs typeface="Calibri" panose="020F0502020204030204" pitchFamily="34" charset="0"/>
              </a:rPr>
              <a:t> que el porcentaje sea superior a 100%. </a:t>
            </a:r>
            <a:endParaRPr lang="es-CO" sz="9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375873"/>
              </p:ext>
            </p:extLst>
          </p:nvPr>
        </p:nvGraphicFramePr>
        <p:xfrm>
          <a:off x="350723" y="2471189"/>
          <a:ext cx="4993023" cy="34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3561C-E2F6-45A2-B632-564D52380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dirty="0"/>
              <a:t>Historia del desplazamiento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71F898-FD62-43AA-BF41-CDDFC48B389A}"/>
              </a:ext>
            </a:extLst>
          </p:cNvPr>
          <p:cNvSpPr txBox="1"/>
          <p:nvPr/>
        </p:nvSpPr>
        <p:spPr>
          <a:xfrm>
            <a:off x="1449679" y="2015669"/>
            <a:ext cx="3932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los 414 IC </a:t>
            </a:r>
            <a:r>
              <a:rPr lang="es-CO" altLang="en-US" dirty="0">
                <a:latin typeface="Arial Narrow" panose="020B0606020202030204" pitchFamily="34" charset="0"/>
                <a:cs typeface="Calibri" panose="020F0502020204030204" pitchFamily="34" charset="0"/>
              </a:rPr>
              <a:t>que señalaron como país de  </a:t>
            </a:r>
            <a:r>
              <a:rPr lang="es-CO" altLang="en-US" dirty="0">
                <a:latin typeface="Arial Narrow" panose="020B0606020202030204" pitchFamily="34" charset="0"/>
              </a:rPr>
              <a:t>residencia de hace tres meses un país diferente a </a:t>
            </a:r>
            <a:r>
              <a:rPr lang="es-CO" altLang="en-US" dirty="0" smtClean="0">
                <a:latin typeface="Arial Narrow" panose="020B0606020202030204" pitchFamily="34" charset="0"/>
              </a:rPr>
              <a:t>Colombia </a:t>
            </a:r>
            <a:r>
              <a:rPr lang="es-CO" altLang="en-US" b="1" dirty="0">
                <a:latin typeface="Arial Narrow" panose="020B0606020202030204" pitchFamily="34" charset="0"/>
              </a:rPr>
              <a:t>re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portó que él/ella o la mayoría de su grupo cruzaron por un paso fronterizo oficial para llegar a </a:t>
            </a:r>
            <a:r>
              <a:rPr lang="es-ES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Colombia</a:t>
            </a:r>
            <a:endParaRPr lang="es-E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F136B82-0934-4980-A470-4DD67145654E}"/>
              </a:ext>
            </a:extLst>
          </p:cNvPr>
          <p:cNvSpPr txBox="1">
            <a:spLocks/>
          </p:cNvSpPr>
          <p:nvPr/>
        </p:nvSpPr>
        <p:spPr bwMode="auto">
          <a:xfrm>
            <a:off x="295427" y="1363116"/>
            <a:ext cx="5141851" cy="4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Cruce por un paso fronterizo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oficial: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9665E4-B5E9-4186-A3F9-A50054400D86}"/>
              </a:ext>
            </a:extLst>
          </p:cNvPr>
          <p:cNvSpPr txBox="1"/>
          <p:nvPr/>
        </p:nvSpPr>
        <p:spPr>
          <a:xfrm>
            <a:off x="7300511" y="2009649"/>
            <a:ext cx="4356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43% de los IC reportó la caminata a pie como el principal medio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de transporte, desde el lugar de partida del viaje hasta el lugar de la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encuesta</a:t>
            </a:r>
            <a:endParaRPr lang="es-E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01B4C0C-3424-44A7-83A3-23602EE4E3F0}"/>
              </a:ext>
            </a:extLst>
          </p:cNvPr>
          <p:cNvSpPr txBox="1">
            <a:spLocks/>
          </p:cNvSpPr>
          <p:nvPr/>
        </p:nvSpPr>
        <p:spPr bwMode="auto">
          <a:xfrm>
            <a:off x="281792" y="2134565"/>
            <a:ext cx="979662" cy="7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2800" b="1" dirty="0">
                <a:solidFill>
                  <a:srgbClr val="EE5859"/>
                </a:solidFill>
                <a:latin typeface="Arial Narrow" panose="020B0606020202030204" pitchFamily="34" charset="0"/>
              </a:rPr>
              <a:t>3%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altLang="en-US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(15 IC)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93CFCD-2D80-45AB-8264-D3DCF54AF2ED}"/>
              </a:ext>
            </a:extLst>
          </p:cNvPr>
          <p:cNvSpPr txBox="1">
            <a:spLocks/>
          </p:cNvSpPr>
          <p:nvPr/>
        </p:nvSpPr>
        <p:spPr bwMode="auto">
          <a:xfrm>
            <a:off x="6290785" y="1519360"/>
            <a:ext cx="5366446" cy="4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Medio de transporte más usado hasta el lugar de la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encuesta: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AB8BC675-3056-4D4D-B29F-A57F6EA6444E}"/>
              </a:ext>
            </a:extLst>
          </p:cNvPr>
          <p:cNvSpPr txBox="1">
            <a:spLocks/>
          </p:cNvSpPr>
          <p:nvPr/>
        </p:nvSpPr>
        <p:spPr bwMode="auto">
          <a:xfrm>
            <a:off x="329083" y="4991186"/>
            <a:ext cx="1130361" cy="5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23 de julio de 2021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2B88A0-C788-49FC-8F42-C95E19AA0B63}"/>
              </a:ext>
            </a:extLst>
          </p:cNvPr>
          <p:cNvSpPr txBox="1"/>
          <p:nvPr/>
        </p:nvSpPr>
        <p:spPr>
          <a:xfrm>
            <a:off x="1459442" y="4600207"/>
            <a:ext cx="39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fue la fecha media 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en la que la mayoría de los informantes clave comunicó que </a:t>
            </a:r>
            <a:r>
              <a:rPr lang="es-ES" b="1" dirty="0">
                <a:latin typeface="Arial Narrow" panose="020B0606020202030204" pitchFamily="34" charset="0"/>
                <a:cs typeface="Calibri" panose="020F0502020204030204" pitchFamily="34" charset="0"/>
              </a:rPr>
              <a:t>inició el viaje</a:t>
            </a:r>
            <a:r>
              <a:rPr lang="es-ES" dirty="0">
                <a:latin typeface="Arial Narrow" panose="020B0606020202030204" pitchFamily="34" charset="0"/>
                <a:cs typeface="Calibri" panose="020F0502020204030204" pitchFamily="34" charset="0"/>
              </a:rPr>
              <a:t> él/ella y/o los integrantes de su </a:t>
            </a:r>
            <a:r>
              <a:rPr lang="es-ES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grupo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5C49279-BDC0-4895-8152-B3339D544D8F}"/>
              </a:ext>
            </a:extLst>
          </p:cNvPr>
          <p:cNvSpPr txBox="1">
            <a:spLocks/>
          </p:cNvSpPr>
          <p:nvPr/>
        </p:nvSpPr>
        <p:spPr bwMode="auto">
          <a:xfrm>
            <a:off x="311774" y="3916822"/>
            <a:ext cx="5034837" cy="4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Fecha media del inicio de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viaje: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9CF36C4-3F8C-45F2-86D0-944B590CAABB}"/>
              </a:ext>
            </a:extLst>
          </p:cNvPr>
          <p:cNvSpPr/>
          <p:nvPr/>
        </p:nvSpPr>
        <p:spPr>
          <a:xfrm>
            <a:off x="6225653" y="3516712"/>
            <a:ext cx="5431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n-US" sz="2000" b="1" dirty="0">
                <a:solidFill>
                  <a:srgbClr val="EE5859"/>
                </a:solidFill>
                <a:latin typeface="Arial Narrow" panose="020B0606020202030204" pitchFamily="34" charset="0"/>
              </a:rPr>
              <a:t>Número de paradas realizadas durante el </a:t>
            </a:r>
            <a:r>
              <a:rPr lang="es-CO" altLang="en-US" sz="20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viaje:</a:t>
            </a:r>
            <a:endParaRPr lang="es-CO" sz="2000" dirty="0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11437CF9-F697-4CE4-87A2-65DD6B571AC7}"/>
              </a:ext>
            </a:extLst>
          </p:cNvPr>
          <p:cNvSpPr txBox="1">
            <a:spLocks/>
          </p:cNvSpPr>
          <p:nvPr/>
        </p:nvSpPr>
        <p:spPr bwMode="auto">
          <a:xfrm>
            <a:off x="6290787" y="4060683"/>
            <a:ext cx="1009723" cy="7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s-ES" altLang="en-US" sz="2000" b="1" dirty="0">
                <a:solidFill>
                  <a:srgbClr val="EE585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paradas</a:t>
            </a:r>
            <a:endParaRPr lang="es-CO" altLang="en-US" sz="20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CFB360-5079-4C8E-8A9A-12A8C5EF2858}"/>
              </a:ext>
            </a:extLst>
          </p:cNvPr>
          <p:cNvSpPr txBox="1"/>
          <p:nvPr/>
        </p:nvSpPr>
        <p:spPr>
          <a:xfrm>
            <a:off x="7300508" y="3770928"/>
            <a:ext cx="4356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 </a:t>
            </a:r>
          </a:p>
          <a:p>
            <a:r>
              <a:rPr lang="es-CO" b="1" dirty="0">
                <a:latin typeface="Arial Narrow" panose="020B0606020202030204" pitchFamily="34" charset="0"/>
              </a:rPr>
              <a:t>Promedio del número de paradas reportado </a:t>
            </a:r>
            <a:r>
              <a:rPr lang="es-CO" dirty="0">
                <a:latin typeface="Arial Narrow" panose="020B0606020202030204" pitchFamily="34" charset="0"/>
              </a:rPr>
              <a:t>por los 337 IC que indicaron la caminata como medio de transporte y que reportaron haber hecho paradas que duraron más de un día, pero menos de una semana desde el lugar de origen hasta el municipio de </a:t>
            </a:r>
            <a:r>
              <a:rPr lang="es-CO" dirty="0" smtClean="0">
                <a:latin typeface="Arial Narrow" panose="020B0606020202030204" pitchFamily="34" charset="0"/>
              </a:rPr>
              <a:t>encuesta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960B71F4-F7AF-4F84-B426-16EAE3FC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8828" y="2304448"/>
            <a:ext cx="746672" cy="668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0" y="6363860"/>
            <a:ext cx="3346466" cy="363918"/>
          </a:xfrm>
          <a:prstGeom prst="rect">
            <a:avLst/>
          </a:prstGeom>
        </p:spPr>
      </p:pic>
      <p:cxnSp>
        <p:nvCxnSpPr>
          <p:cNvPr id="29" name="Straight Connector 14">
            <a:extLst>
              <a:ext uri="{FF2B5EF4-FFF2-40B4-BE49-F238E27FC236}">
                <a16:creationId xmlns:a16="http://schemas.microsoft.com/office/drawing/2014/main" id="{BC4E6418-0F60-4F7B-93B0-4E6ED9A92459}"/>
              </a:ext>
            </a:extLst>
          </p:cNvPr>
          <p:cNvCxnSpPr>
            <a:cxnSpLocks/>
          </p:cNvCxnSpPr>
          <p:nvPr/>
        </p:nvCxnSpPr>
        <p:spPr>
          <a:xfrm>
            <a:off x="5921972" y="1459677"/>
            <a:ext cx="0" cy="47181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0ED20B0-A57B-47A6-92B6-BF532C01082F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E2DB4B3-0A91-46AC-B2E1-1E41E4DC0BFF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A16BE75-FF82-49EE-9E11-72ADE461BB0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1F33962-6289-48AF-91AE-BCC022D1B5E5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4858D50-D725-4E48-972A-A58B142B7469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C6BFDDA-B6C8-441F-A441-4E6BD2FD0A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REACH_Powerpoint_Template_MasterSlides</Template>
  <TotalTime>13920</TotalTime>
  <Words>1691</Words>
  <Application>Microsoft Office PowerPoint</Application>
  <PresentationFormat>Panorámica</PresentationFormat>
  <Paragraphs>204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Evaluación de Tendencias sobre Necesidades e Intenciones de Movimientos Migratorios (ETNIMM) Colombia</vt:lpstr>
      <vt:lpstr>Agenda</vt:lpstr>
      <vt:lpstr>Resumen general de la evaluación </vt:lpstr>
      <vt:lpstr>Presentación de PowerPoint</vt:lpstr>
      <vt:lpstr>Perfil demográfico general </vt:lpstr>
      <vt:lpstr>Perfil de vulnerabilidad</vt:lpstr>
      <vt:lpstr>Perfil migratorio</vt:lpstr>
      <vt:lpstr>Historia del desplazamiento</vt:lpstr>
      <vt:lpstr>Historia del desplazamiento</vt:lpstr>
      <vt:lpstr>Intenciones de desplazamiento</vt:lpstr>
      <vt:lpstr>Intenciones de desplazamiento</vt:lpstr>
      <vt:lpstr>Dificultades durante el viaje</vt:lpstr>
      <vt:lpstr>Dificultades durante el viaje</vt:lpstr>
      <vt:lpstr>Asistencia humanitaria</vt:lpstr>
      <vt:lpstr>Asistencia humanitaria</vt:lpstr>
      <vt:lpstr>Asistencia humanitaria</vt:lpstr>
      <vt:lpstr>Dificultades de acceso a mercados</vt:lpstr>
      <vt:lpstr>    ¿Preguntas? ¡Gracias!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Acted User</cp:lastModifiedBy>
  <cp:revision>697</cp:revision>
  <dcterms:created xsi:type="dcterms:W3CDTF">2018-03-16T14:29:28Z</dcterms:created>
  <dcterms:modified xsi:type="dcterms:W3CDTF">2021-11-29T13:40:38Z</dcterms:modified>
</cp:coreProperties>
</file>