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Lst>
  <p:notesMasterIdLst>
    <p:notesMasterId r:id="rId38"/>
  </p:notesMasterIdLst>
  <p:sldIdLst>
    <p:sldId id="295" r:id="rId11"/>
    <p:sldId id="296" r:id="rId12"/>
    <p:sldId id="444" r:id="rId13"/>
    <p:sldId id="357" r:id="rId14"/>
    <p:sldId id="359" r:id="rId15"/>
    <p:sldId id="456" r:id="rId16"/>
    <p:sldId id="481" r:id="rId17"/>
    <p:sldId id="457" r:id="rId18"/>
    <p:sldId id="395" r:id="rId19"/>
    <p:sldId id="360" r:id="rId20"/>
    <p:sldId id="473" r:id="rId21"/>
    <p:sldId id="486" r:id="rId22"/>
    <p:sldId id="483" r:id="rId23"/>
    <p:sldId id="454" r:id="rId24"/>
    <p:sldId id="476" r:id="rId25"/>
    <p:sldId id="396" r:id="rId26"/>
    <p:sldId id="468" r:id="rId27"/>
    <p:sldId id="471" r:id="rId28"/>
    <p:sldId id="485" r:id="rId29"/>
    <p:sldId id="465" r:id="rId30"/>
    <p:sldId id="461" r:id="rId31"/>
    <p:sldId id="449" r:id="rId32"/>
    <p:sldId id="482" r:id="rId33"/>
    <p:sldId id="479" r:id="rId34"/>
    <p:sldId id="439" r:id="rId35"/>
    <p:sldId id="480" r:id="rId36"/>
    <p:sldId id="404"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Barbezat IMPACT" initials="LB" lastIdx="49" clrIdx="0">
    <p:extLst>
      <p:ext uri="{19B8F6BF-5375-455C-9EA6-DF929625EA0E}">
        <p15:presenceInfo xmlns:p15="http://schemas.microsoft.com/office/powerpoint/2012/main" userId="Lea Barbezat IMPACT" providerId="None"/>
      </p:ext>
    </p:extLst>
  </p:cmAuthor>
  <p:cmAuthor id="2" name="REACH-ASS-NER" initials="R" lastIdx="38" clrIdx="1">
    <p:extLst>
      <p:ext uri="{19B8F6BF-5375-455C-9EA6-DF929625EA0E}">
        <p15:presenceInfo xmlns:p15="http://schemas.microsoft.com/office/powerpoint/2012/main" userId="REACH-ASS-NER" providerId="None"/>
      </p:ext>
    </p:extLst>
  </p:cmAuthor>
  <p:cmAuthor id="3" name="Lysiane Haefelin" initials="LH" lastIdx="11" clrIdx="2">
    <p:extLst>
      <p:ext uri="{19B8F6BF-5375-455C-9EA6-DF929625EA0E}">
        <p15:presenceInfo xmlns:p15="http://schemas.microsoft.com/office/powerpoint/2012/main" userId="Lysiane Haefelin" providerId="None"/>
      </p:ext>
    </p:extLst>
  </p:cmAuthor>
  <p:cmAuthor id="4" name="Veronique Pingard" initials="VP" lastIdx="4" clrIdx="3">
    <p:extLst>
      <p:ext uri="{19B8F6BF-5375-455C-9EA6-DF929625EA0E}">
        <p15:presenceInfo xmlns:p15="http://schemas.microsoft.com/office/powerpoint/2012/main" userId="Veronique Ping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D2CBB8"/>
    <a:srgbClr val="666666"/>
    <a:srgbClr val="4D4D4D"/>
    <a:srgbClr val="EE5859"/>
    <a:srgbClr val="58585A"/>
    <a:srgbClr val="CACACA"/>
    <a:srgbClr val="808080"/>
    <a:srgbClr val="D1D3D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5388" autoAdjust="0"/>
  </p:normalViewPr>
  <p:slideViewPr>
    <p:cSldViewPr snapToGrid="0">
      <p:cViewPr varScale="1">
        <p:scale>
          <a:sx n="69" d="100"/>
          <a:sy n="69" d="100"/>
        </p:scale>
        <p:origin x="416" y="44"/>
      </p:cViewPr>
      <p:guideLst>
        <p:guide orient="horz" pos="2160"/>
        <p:guide pos="2789"/>
        <p:guide orient="horz" pos="1616"/>
        <p:guide pos="2245"/>
        <p:guide orient="horz" pos="1366"/>
        <p:guide orient="horz" pos="247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Sheet1!$B$1</c:f>
              <c:strCache>
                <c:ptCount val="1"/>
                <c:pt idx="0">
                  <c:v>Tassara</c:v>
                </c:pt>
              </c:strCache>
            </c:strRef>
          </c:tx>
          <c:spPr>
            <a:solidFill>
              <a:srgbClr val="EE5859"/>
            </a:solidFill>
          </c:spPr>
          <c:dPt>
            <c:idx val="0"/>
            <c:bubble3D val="0"/>
            <c:spPr>
              <a:solidFill>
                <a:srgbClr val="EE5859"/>
              </a:solidFill>
              <a:ln w="19050">
                <a:solidFill>
                  <a:schemeClr val="lt1"/>
                </a:solidFill>
              </a:ln>
              <a:effectLst/>
            </c:spPr>
            <c:extLst>
              <c:ext xmlns:c16="http://schemas.microsoft.com/office/drawing/2014/chart" uri="{C3380CC4-5D6E-409C-BE32-E72D297353CC}">
                <c16:uniqueId val="{00000001-1E88-4C38-9F48-F0C4E71F4F58}"/>
              </c:ext>
            </c:extLst>
          </c:dPt>
          <c:dLbls>
            <c:dLbl>
              <c:idx val="0"/>
              <c:layout>
                <c:manualLayout>
                  <c:x val="-8.3945011690286005E-4"/>
                  <c:y val="-0.1616907877180693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E88-4C38-9F48-F0C4E71F4F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c:f>
              <c:strCache>
                <c:ptCount val="1"/>
                <c:pt idx="0">
                  <c:v>Planifié</c:v>
                </c:pt>
              </c:strCache>
            </c:strRef>
          </c:cat>
          <c:val>
            <c:numRef>
              <c:f>Sheet1!$B$2</c:f>
              <c:numCache>
                <c:formatCode>General</c:formatCode>
                <c:ptCount val="1"/>
                <c:pt idx="0">
                  <c:v>3</c:v>
                </c:pt>
              </c:numCache>
            </c:numRef>
          </c:val>
          <c:extLst>
            <c:ext xmlns:c16="http://schemas.microsoft.com/office/drawing/2014/chart" uri="{C3380CC4-5D6E-409C-BE32-E72D297353CC}">
              <c16:uniqueId val="{00000000-E185-4216-9C39-DD5338FF629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Sheet1!$B$1</c:f>
              <c:strCache>
                <c:ptCount val="1"/>
                <c:pt idx="0">
                  <c:v>Tillia</c:v>
                </c:pt>
              </c:strCache>
            </c:strRef>
          </c:tx>
          <c:spPr>
            <a:solidFill>
              <a:srgbClr val="EE5859"/>
            </a:solidFill>
          </c:spPr>
          <c:dPt>
            <c:idx val="0"/>
            <c:bubble3D val="0"/>
            <c:spPr>
              <a:solidFill>
                <a:srgbClr val="EE5859"/>
              </a:solidFill>
              <a:ln w="19050">
                <a:solidFill>
                  <a:schemeClr val="lt1"/>
                </a:solidFill>
              </a:ln>
              <a:effectLst/>
            </c:spPr>
            <c:extLst>
              <c:ext xmlns:c16="http://schemas.microsoft.com/office/drawing/2014/chart" uri="{C3380CC4-5D6E-409C-BE32-E72D297353CC}">
                <c16:uniqueId val="{00000001-7681-4607-BA22-D5523345C939}"/>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7681-4607-BA22-D5523345C93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Planifié</c:v>
                </c:pt>
                <c:pt idx="1">
                  <c:v>Informel</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2-7681-4607-BA22-D5523345C93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Sheet1!$B$1</c:f>
              <c:strCache>
                <c:ptCount val="1"/>
                <c:pt idx="0">
                  <c:v>Tassara</c:v>
                </c:pt>
              </c:strCache>
            </c:strRef>
          </c:tx>
          <c:spPr>
            <a:solidFill>
              <a:srgbClr val="EE5859">
                <a:alpha val="74902"/>
              </a:srgbClr>
            </a:solidFill>
          </c:spPr>
          <c:dPt>
            <c:idx val="0"/>
            <c:bubble3D val="0"/>
            <c:spPr>
              <a:solidFill>
                <a:srgbClr val="EE5859">
                  <a:alpha val="74902"/>
                </a:srgbClr>
              </a:solidFill>
              <a:ln w="19050">
                <a:solidFill>
                  <a:schemeClr val="lt1"/>
                </a:solidFill>
              </a:ln>
              <a:effectLst/>
            </c:spPr>
            <c:extLst>
              <c:ext xmlns:c16="http://schemas.microsoft.com/office/drawing/2014/chart" uri="{C3380CC4-5D6E-409C-BE32-E72D297353CC}">
                <c16:uniqueId val="{00000004-2E1E-42C9-8D65-4C834D172E63}"/>
              </c:ext>
            </c:extLst>
          </c:dPt>
          <c:dLbls>
            <c:dLbl>
              <c:idx val="0"/>
              <c:layout>
                <c:manualLayout>
                  <c:x val="-3.0230599232297728E-3"/>
                  <c:y val="-0.1623428061176178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E1E-42C9-8D65-4C834D172E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c:f>
              <c:strCache>
                <c:ptCount val="1"/>
                <c:pt idx="0">
                  <c:v>Abri d'urgence</c:v>
                </c:pt>
              </c:strCache>
            </c:strRef>
          </c:cat>
          <c:val>
            <c:numRef>
              <c:f>Sheet1!$B$2</c:f>
              <c:numCache>
                <c:formatCode>General</c:formatCode>
                <c:ptCount val="1"/>
                <c:pt idx="0">
                  <c:v>3</c:v>
                </c:pt>
              </c:numCache>
            </c:numRef>
          </c:val>
          <c:extLst>
            <c:ext xmlns:c16="http://schemas.microsoft.com/office/drawing/2014/chart" uri="{C3380CC4-5D6E-409C-BE32-E72D297353CC}">
              <c16:uniqueId val="{00000000-2E1E-42C9-8D65-4C834D172E6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latin typeface="Arial Narrow" panose="020B0606020202030204" pitchFamily="34" charset="0"/>
              </a:rPr>
              <a:t>Tillia</a:t>
            </a:r>
            <a:endParaRPr lang="en-US" dirty="0">
              <a:latin typeface="Arial Narrow" panose="020B0606020202030204" pitchFamily="34" charset="0"/>
            </a:endParaRPr>
          </a:p>
        </c:rich>
      </c:tx>
      <c:layout>
        <c:manualLayout>
          <c:xMode val="edge"/>
          <c:yMode val="edge"/>
          <c:x val="0.434723547858897"/>
          <c:y val="4.301397833334139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05152342913859"/>
          <c:y val="0.26256961345481111"/>
          <c:w val="0.2215991634868483"/>
          <c:h val="0.47035083729684479"/>
        </c:manualLayout>
      </c:layout>
      <c:pieChart>
        <c:varyColors val="1"/>
        <c:ser>
          <c:idx val="0"/>
          <c:order val="0"/>
          <c:tx>
            <c:strRef>
              <c:f>Sheet1!$B$1</c:f>
              <c:strCache>
                <c:ptCount val="1"/>
                <c:pt idx="0">
                  <c:v>Tillia</c:v>
                </c:pt>
              </c:strCache>
            </c:strRef>
          </c:tx>
          <c:dPt>
            <c:idx val="0"/>
            <c:bubble3D val="0"/>
            <c:spPr>
              <a:solidFill>
                <a:srgbClr val="EE5859"/>
              </a:solidFill>
              <a:ln w="19050">
                <a:solidFill>
                  <a:schemeClr val="lt1"/>
                </a:solidFill>
              </a:ln>
              <a:effectLst/>
            </c:spPr>
            <c:extLst>
              <c:ext xmlns:c16="http://schemas.microsoft.com/office/drawing/2014/chart" uri="{C3380CC4-5D6E-409C-BE32-E72D297353CC}">
                <c16:uniqueId val="{00000005-19F5-4257-B6E7-21329327D17E}"/>
              </c:ext>
            </c:extLst>
          </c:dPt>
          <c:dPt>
            <c:idx val="1"/>
            <c:bubble3D val="0"/>
            <c:spPr>
              <a:solidFill>
                <a:srgbClr val="EE5859">
                  <a:alpha val="74902"/>
                </a:srgbClr>
              </a:solidFill>
              <a:ln w="19050">
                <a:solidFill>
                  <a:schemeClr val="lt1"/>
                </a:solidFill>
              </a:ln>
              <a:effectLst/>
            </c:spPr>
            <c:extLst>
              <c:ext xmlns:c16="http://schemas.microsoft.com/office/drawing/2014/chart" uri="{C3380CC4-5D6E-409C-BE32-E72D297353CC}">
                <c16:uniqueId val="{00000004-19F5-4257-B6E7-21329327D17E}"/>
              </c:ext>
            </c:extLst>
          </c:dPt>
          <c:dPt>
            <c:idx val="2"/>
            <c:bubble3D val="0"/>
            <c:spPr>
              <a:solidFill>
                <a:srgbClr val="D2CBB8"/>
              </a:solidFill>
              <a:ln w="19050">
                <a:solidFill>
                  <a:schemeClr val="lt1"/>
                </a:solidFill>
              </a:ln>
              <a:effectLst/>
            </c:spPr>
            <c:extLst>
              <c:ext xmlns:c16="http://schemas.microsoft.com/office/drawing/2014/chart" uri="{C3380CC4-5D6E-409C-BE32-E72D297353CC}">
                <c16:uniqueId val="{00000006-19F5-4257-B6E7-21329327D17E}"/>
              </c:ext>
            </c:extLst>
          </c:dPt>
          <c:dPt>
            <c:idx val="3"/>
            <c:bubble3D val="0"/>
            <c:spPr>
              <a:solidFill>
                <a:srgbClr val="808080"/>
              </a:solidFill>
              <a:ln w="19050">
                <a:solidFill>
                  <a:schemeClr val="lt1"/>
                </a:solidFill>
              </a:ln>
              <a:effectLst/>
            </c:spPr>
            <c:extLst>
              <c:ext xmlns:c16="http://schemas.microsoft.com/office/drawing/2014/chart" uri="{C3380CC4-5D6E-409C-BE32-E72D297353CC}">
                <c16:uniqueId val="{00000007-19F5-4257-B6E7-21329327D17E}"/>
              </c:ext>
            </c:extLst>
          </c:dPt>
          <c:dLbls>
            <c:dLbl>
              <c:idx val="1"/>
              <c:layout>
                <c:manualLayout>
                  <c:x val="-3.4978951536444986E-3"/>
                  <c:y val="-0.1892890839329001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9F5-4257-B6E7-21329327D1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A l'air libre</c:v>
                </c:pt>
                <c:pt idx="1">
                  <c:v>Abri d'urgence</c:v>
                </c:pt>
                <c:pt idx="2">
                  <c:v>Habitat en paille</c:v>
                </c:pt>
                <c:pt idx="3">
                  <c:v>Concession</c:v>
                </c:pt>
              </c:strCache>
            </c:strRef>
          </c:cat>
          <c:val>
            <c:numRef>
              <c:f>Sheet1!$B$2:$B$5</c:f>
              <c:numCache>
                <c:formatCode>General</c:formatCode>
                <c:ptCount val="4"/>
                <c:pt idx="0">
                  <c:v>2</c:v>
                </c:pt>
                <c:pt idx="1">
                  <c:v>5</c:v>
                </c:pt>
                <c:pt idx="2">
                  <c:v>1</c:v>
                </c:pt>
                <c:pt idx="3">
                  <c:v>1</c:v>
                </c:pt>
              </c:numCache>
            </c:numRef>
          </c:val>
          <c:extLst>
            <c:ext xmlns:c16="http://schemas.microsoft.com/office/drawing/2014/chart" uri="{C3380CC4-5D6E-409C-BE32-E72D297353CC}">
              <c16:uniqueId val="{00000000-19F5-4257-B6E7-21329327D17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726108951741946E-2"/>
          <c:y val="0.73138278442690896"/>
          <c:w val="0.88559041806995964"/>
          <c:h val="0.23150503060050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52998915621458"/>
          <c:y val="0.12255352041291344"/>
          <c:w val="0.6683980691507756"/>
          <c:h val="0.35336270540818793"/>
        </c:manualLayout>
      </c:layout>
      <c:barChart>
        <c:barDir val="col"/>
        <c:grouping val="clustered"/>
        <c:varyColors val="0"/>
        <c:ser>
          <c:idx val="0"/>
          <c:order val="0"/>
          <c:tx>
            <c:strRef>
              <c:f>Sheet1!$B$1</c:f>
              <c:strCache>
                <c:ptCount val="1"/>
                <c:pt idx="0">
                  <c:v>Présence d'un point d'eau spécifique au CSI et de latrines dédiées</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Tillia</c:v>
                </c:pt>
              </c:strCache>
            </c:strRef>
          </c:cat>
          <c:val>
            <c:numRef>
              <c:f>Sheet1!$B$2</c:f>
              <c:numCache>
                <c:formatCode>General</c:formatCode>
                <c:ptCount val="1"/>
                <c:pt idx="0">
                  <c:v>2</c:v>
                </c:pt>
              </c:numCache>
            </c:numRef>
          </c:val>
          <c:extLst>
            <c:ext xmlns:c16="http://schemas.microsoft.com/office/drawing/2014/chart" uri="{C3380CC4-5D6E-409C-BE32-E72D297353CC}">
              <c16:uniqueId val="{00000000-C429-424E-995A-5EE1535ABCF2}"/>
            </c:ext>
          </c:extLst>
        </c:ser>
        <c:ser>
          <c:idx val="1"/>
          <c:order val="1"/>
          <c:tx>
            <c:strRef>
              <c:f>Sheet1!$C$1</c:f>
              <c:strCache>
                <c:ptCount val="1"/>
                <c:pt idx="0">
                  <c:v>Mention d'une carence de médicaments et/ou de personnel de santé</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c:f>
              <c:strCache>
                <c:ptCount val="1"/>
                <c:pt idx="0">
                  <c:v>Tillia</c:v>
                </c:pt>
              </c:strCache>
            </c:strRef>
          </c:cat>
          <c:val>
            <c:numRef>
              <c:f>Sheet1!$C$2</c:f>
              <c:numCache>
                <c:formatCode>General</c:formatCode>
                <c:ptCount val="1"/>
                <c:pt idx="0">
                  <c:v>3</c:v>
                </c:pt>
              </c:numCache>
            </c:numRef>
          </c:val>
          <c:extLst>
            <c:ext xmlns:c16="http://schemas.microsoft.com/office/drawing/2014/chart" uri="{C3380CC4-5D6E-409C-BE32-E72D297353CC}">
              <c16:uniqueId val="{00000001-C429-424E-995A-5EE1535ABCF2}"/>
            </c:ext>
          </c:extLst>
        </c:ser>
        <c:dLbls>
          <c:dLblPos val="outEnd"/>
          <c:showLegendKey val="0"/>
          <c:showVal val="1"/>
          <c:showCatName val="0"/>
          <c:showSerName val="0"/>
          <c:showPercent val="0"/>
          <c:showBubbleSize val="0"/>
        </c:dLbls>
        <c:gapWidth val="199"/>
        <c:axId val="1966217471"/>
        <c:axId val="1966218719"/>
      </c:barChart>
      <c:catAx>
        <c:axId val="1966217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Arial Narrow" panose="020B0606020202030204" pitchFamily="34" charset="0"/>
                <a:ea typeface="+mn-ea"/>
                <a:cs typeface="+mn-cs"/>
              </a:defRPr>
            </a:pPr>
            <a:endParaRPr lang="en-US"/>
          </a:p>
        </c:txPr>
        <c:crossAx val="1966218719"/>
        <c:crosses val="autoZero"/>
        <c:auto val="1"/>
        <c:lblAlgn val="ctr"/>
        <c:lblOffset val="100"/>
        <c:noMultiLvlLbl val="0"/>
      </c:catAx>
      <c:valAx>
        <c:axId val="1966218719"/>
        <c:scaling>
          <c:orientation val="minMax"/>
        </c:scaling>
        <c:delete val="1"/>
        <c:axPos val="l"/>
        <c:numFmt formatCode="General" sourceLinked="1"/>
        <c:majorTickMark val="none"/>
        <c:minorTickMark val="none"/>
        <c:tickLblPos val="nextTo"/>
        <c:crossAx val="1966217471"/>
        <c:crosses val="autoZero"/>
        <c:crossBetween val="between"/>
      </c:valAx>
      <c:spPr>
        <a:noFill/>
        <a:ln>
          <a:noFill/>
        </a:ln>
        <a:effectLst/>
      </c:spPr>
    </c:plotArea>
    <c:legend>
      <c:legendPos val="t"/>
      <c:layout>
        <c:manualLayout>
          <c:xMode val="edge"/>
          <c:yMode val="edge"/>
          <c:x val="0.10684870400378774"/>
          <c:y val="0.63538843788341193"/>
          <c:w val="0.86873639329925478"/>
          <c:h val="0.277688035221005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0530517980156"/>
          <c:y val="7.9760795370943022E-2"/>
          <c:w val="0.58355392111410065"/>
          <c:h val="0.45748244185865689"/>
        </c:manualLayout>
      </c:layout>
      <c:barChart>
        <c:barDir val="col"/>
        <c:grouping val="clustered"/>
        <c:varyColors val="0"/>
        <c:ser>
          <c:idx val="0"/>
          <c:order val="0"/>
          <c:tx>
            <c:strRef>
              <c:f>Feuil1!$B$1</c:f>
              <c:strCache>
                <c:ptCount val="1"/>
                <c:pt idx="0">
                  <c:v>Mixte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Tillia</c:v>
                </c:pt>
              </c:strCache>
            </c:strRef>
          </c:cat>
          <c:val>
            <c:numRef>
              <c:f>Feuil1!$B$2</c:f>
              <c:numCache>
                <c:formatCode>General</c:formatCode>
                <c:ptCount val="1"/>
                <c:pt idx="0">
                  <c:v>2</c:v>
                </c:pt>
              </c:numCache>
            </c:numRef>
          </c:val>
          <c:extLst>
            <c:ext xmlns:c16="http://schemas.microsoft.com/office/drawing/2014/chart" uri="{C3380CC4-5D6E-409C-BE32-E72D297353CC}">
              <c16:uniqueId val="{00000000-0CF1-42AF-AF33-9B088B7B7F4F}"/>
            </c:ext>
          </c:extLst>
        </c:ser>
        <c:ser>
          <c:idx val="1"/>
          <c:order val="1"/>
          <c:tx>
            <c:strRef>
              <c:f>Feuil1!$C$1</c:f>
              <c:strCache>
                <c:ptCount val="1"/>
                <c:pt idx="0">
                  <c:v>A bétail</c:v>
                </c:pt>
              </c:strCache>
            </c:strRef>
          </c:tx>
          <c:spPr>
            <a:solidFill>
              <a:srgbClr val="808080"/>
            </a:solidFill>
            <a:ln>
              <a:noFill/>
            </a:ln>
            <a:effectLst/>
          </c:spPr>
          <c:invertIfNegative val="0"/>
          <c:dLbls>
            <c:dLbl>
              <c:idx val="0"/>
              <c:layout>
                <c:manualLayout>
                  <c:x val="-4.516628840394072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CF1-42AF-AF33-9B088B7B7F4F}"/>
                </c:ext>
              </c:extLst>
            </c:dLbl>
            <c:dLbl>
              <c:idx val="3"/>
              <c:layout>
                <c:manualLayout>
                  <c:x val="-1.50554294679807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F1-42AF-AF33-9B088B7B7F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Tillia</c:v>
                </c:pt>
              </c:strCache>
            </c:strRef>
          </c:cat>
          <c:val>
            <c:numRef>
              <c:f>Feuil1!$C$2</c:f>
              <c:numCache>
                <c:formatCode>General</c:formatCode>
                <c:ptCount val="1"/>
                <c:pt idx="0">
                  <c:v>3</c:v>
                </c:pt>
              </c:numCache>
            </c:numRef>
          </c:val>
          <c:extLst>
            <c:ext xmlns:c16="http://schemas.microsoft.com/office/drawing/2014/chart" uri="{C3380CC4-5D6E-409C-BE32-E72D297353CC}">
              <c16:uniqueId val="{00000003-0CF1-42AF-AF33-9B088B7B7F4F}"/>
            </c:ext>
          </c:extLst>
        </c:ser>
        <c:ser>
          <c:idx val="2"/>
          <c:order val="2"/>
          <c:tx>
            <c:strRef>
              <c:f>Feuil1!$D$1</c:f>
              <c:strCache>
                <c:ptCount val="1"/>
                <c:pt idx="0">
                  <c:v>Transfrontalier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Tillia</c:v>
                </c:pt>
              </c:strCache>
            </c:strRef>
          </c:cat>
          <c:val>
            <c:numRef>
              <c:f>Feuil1!$D$2</c:f>
              <c:numCache>
                <c:formatCode>General</c:formatCode>
                <c:ptCount val="1"/>
                <c:pt idx="0">
                  <c:v>2</c:v>
                </c:pt>
              </c:numCache>
            </c:numRef>
          </c:val>
          <c:extLst>
            <c:ext xmlns:c16="http://schemas.microsoft.com/office/drawing/2014/chart" uri="{C3380CC4-5D6E-409C-BE32-E72D297353CC}">
              <c16:uniqueId val="{00000000-7361-4AC4-8517-84B041FC349C}"/>
            </c:ext>
          </c:extLst>
        </c:ser>
        <c:dLbls>
          <c:dLblPos val="outEnd"/>
          <c:showLegendKey val="0"/>
          <c:showVal val="1"/>
          <c:showCatName val="0"/>
          <c:showSerName val="0"/>
          <c:showPercent val="0"/>
          <c:showBubbleSize val="0"/>
        </c:dLbls>
        <c:gapWidth val="150"/>
        <c:axId val="435535280"/>
        <c:axId val="435527408"/>
      </c:barChart>
      <c:catAx>
        <c:axId val="4355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527408"/>
        <c:crosses val="autoZero"/>
        <c:auto val="1"/>
        <c:lblAlgn val="ctr"/>
        <c:lblOffset val="100"/>
        <c:noMultiLvlLbl val="0"/>
      </c:catAx>
      <c:valAx>
        <c:axId val="435527408"/>
        <c:scaling>
          <c:orientation val="minMax"/>
        </c:scaling>
        <c:delete val="1"/>
        <c:axPos val="l"/>
        <c:numFmt formatCode="General" sourceLinked="1"/>
        <c:majorTickMark val="none"/>
        <c:minorTickMark val="none"/>
        <c:tickLblPos val="nextTo"/>
        <c:crossAx val="435535280"/>
        <c:crosses val="autoZero"/>
        <c:crossBetween val="between"/>
      </c:valAx>
      <c:spPr>
        <a:noFill/>
        <a:ln>
          <a:noFill/>
        </a:ln>
        <a:effectLst/>
      </c:spPr>
    </c:plotArea>
    <c:legend>
      <c:legendPos val="b"/>
      <c:layout>
        <c:manualLayout>
          <c:xMode val="edge"/>
          <c:yMode val="edge"/>
          <c:x val="8.2486794969066649E-2"/>
          <c:y val="0.61965435194278995"/>
          <c:w val="0.72779723178796907"/>
          <c:h val="0.2956466815082954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770956147662E-2"/>
          <c:y val="0.13617063084397268"/>
          <c:w val="0.79655278010748731"/>
          <c:h val="0.53695092534725131"/>
        </c:manualLayout>
      </c:layout>
      <c:barChart>
        <c:barDir val="col"/>
        <c:grouping val="clustered"/>
        <c:varyColors val="0"/>
        <c:ser>
          <c:idx val="0"/>
          <c:order val="0"/>
          <c:tx>
            <c:strRef>
              <c:f>Feuil1!$B$1</c:f>
              <c:strCache>
                <c:ptCount val="1"/>
                <c:pt idx="0">
                  <c:v>Abri</c:v>
                </c:pt>
              </c:strCache>
            </c:strRef>
          </c:tx>
          <c:spPr>
            <a:solidFill>
              <a:srgbClr val="EE5859"/>
            </a:solidFill>
            <a:ln>
              <a:noFill/>
            </a:ln>
            <a:effectLst/>
          </c:spPr>
          <c:invertIfNegative val="0"/>
          <c:dLbls>
            <c:dLbl>
              <c:idx val="0"/>
              <c:layout/>
              <c:tx>
                <c:rich>
                  <a:bodyPr/>
                  <a:lstStyle/>
                  <a:p>
                    <a:fld id="{972AED07-150E-4AC7-9E3C-A867CCFE92E7}" type="VALUE">
                      <a:rPr lang="en-CH" smtClean="0"/>
                      <a:pPr/>
                      <a:t>[VALUE]</a:t>
                    </a:fld>
                    <a:r>
                      <a:rPr lang="en-CH"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92A-4896-8474-80B6A527F81D}"/>
                </c:ext>
              </c:extLst>
            </c:dLbl>
            <c:dLbl>
              <c:idx val="1"/>
              <c:layout/>
              <c:tx>
                <c:rich>
                  <a:bodyPr/>
                  <a:lstStyle/>
                  <a:p>
                    <a:fld id="{B71B9E2D-CCA8-43B8-935A-15A6667A86AF}" type="VALUE">
                      <a:rPr lang="en-CH" smtClean="0"/>
                      <a:pPr/>
                      <a:t>[VALUE]</a:t>
                    </a:fld>
                    <a:r>
                      <a:rPr lang="en-CH"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92A-4896-8474-80B6A527F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Tassara</c:v>
                </c:pt>
                <c:pt idx="1">
                  <c:v>Tillia</c:v>
                </c:pt>
              </c:strCache>
            </c:strRef>
          </c:cat>
          <c:val>
            <c:numRef>
              <c:f>Feuil1!$B$2:$B$3</c:f>
              <c:numCache>
                <c:formatCode>General</c:formatCode>
                <c:ptCount val="2"/>
                <c:pt idx="0">
                  <c:v>33</c:v>
                </c:pt>
                <c:pt idx="1">
                  <c:v>40</c:v>
                </c:pt>
              </c:numCache>
            </c:numRef>
          </c:val>
          <c:extLst>
            <c:ext xmlns:c16="http://schemas.microsoft.com/office/drawing/2014/chart" uri="{C3380CC4-5D6E-409C-BE32-E72D297353CC}">
              <c16:uniqueId val="{00000000-DEE0-48C9-8F4B-0B378DD5B014}"/>
            </c:ext>
          </c:extLst>
        </c:ser>
        <c:ser>
          <c:idx val="1"/>
          <c:order val="1"/>
          <c:tx>
            <c:strRef>
              <c:f>Feuil1!$C$1</c:f>
              <c:strCache>
                <c:ptCount val="1"/>
                <c:pt idx="0">
                  <c:v>Bien non alimentaire (BNA)</c:v>
                </c:pt>
              </c:strCache>
            </c:strRef>
          </c:tx>
          <c:spPr>
            <a:solidFill>
              <a:srgbClr val="808080"/>
            </a:solidFill>
            <a:ln>
              <a:noFill/>
            </a:ln>
            <a:effectLst/>
          </c:spPr>
          <c:invertIfNegative val="0"/>
          <c:dLbls>
            <c:dLbl>
              <c:idx val="0"/>
              <c:layout>
                <c:manualLayout>
                  <c:x val="-4.5166288403940729E-3"/>
                  <c:y val="0"/>
                </c:manualLayout>
              </c:layout>
              <c:tx>
                <c:rich>
                  <a:bodyPr/>
                  <a:lstStyle/>
                  <a:p>
                    <a:fld id="{C0023E63-0D72-4459-B921-4A4E75C0CEA1}" type="VALUE">
                      <a:rPr lang="en-CH" smtClean="0"/>
                      <a:pPr/>
                      <a:t>[VALUE]</a:t>
                    </a:fld>
                    <a:r>
                      <a:rPr lang="en-CH" dirty="0"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A92A-4896-8474-80B6A527F81D}"/>
                </c:ext>
              </c:extLst>
            </c:dLbl>
            <c:dLbl>
              <c:idx val="1"/>
              <c:layout/>
              <c:tx>
                <c:rich>
                  <a:bodyPr/>
                  <a:lstStyle/>
                  <a:p>
                    <a:fld id="{F0285093-EE52-4A02-A478-EB5F677C379E}" type="VALUE">
                      <a:rPr lang="en-CH" smtClean="0"/>
                      <a:pPr/>
                      <a:t>[VALUE]</a:t>
                    </a:fld>
                    <a:r>
                      <a:rPr lang="en-CH"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74F-4989-AA19-39048B981207}"/>
                </c:ext>
              </c:extLst>
            </c:dLbl>
            <c:dLbl>
              <c:idx val="3"/>
              <c:layout>
                <c:manualLayout>
                  <c:x val="-1.50554294679807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2A-4896-8474-80B6A527F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Tassara</c:v>
                </c:pt>
                <c:pt idx="1">
                  <c:v>Tillia</c:v>
                </c:pt>
              </c:strCache>
            </c:strRef>
          </c:cat>
          <c:val>
            <c:numRef>
              <c:f>Feuil1!$C$2:$C$3</c:f>
              <c:numCache>
                <c:formatCode>General</c:formatCode>
                <c:ptCount val="2"/>
                <c:pt idx="0">
                  <c:v>67</c:v>
                </c:pt>
                <c:pt idx="1">
                  <c:v>20</c:v>
                </c:pt>
              </c:numCache>
            </c:numRef>
          </c:val>
          <c:extLst>
            <c:ext xmlns:c16="http://schemas.microsoft.com/office/drawing/2014/chart" uri="{C3380CC4-5D6E-409C-BE32-E72D297353CC}">
              <c16:uniqueId val="{00000001-DEE0-48C9-8F4B-0B378DD5B014}"/>
            </c:ext>
          </c:extLst>
        </c:ser>
        <c:ser>
          <c:idx val="2"/>
          <c:order val="2"/>
          <c:tx>
            <c:strRef>
              <c:f>Feuil1!$D$1</c:f>
              <c:strCache>
                <c:ptCount val="1"/>
                <c:pt idx="0">
                  <c:v>Alimentaire</c:v>
                </c:pt>
              </c:strCache>
            </c:strRef>
          </c:tx>
          <c:spPr>
            <a:solidFill>
              <a:srgbClr val="E1E1E1"/>
            </a:solidFill>
            <a:ln>
              <a:noFill/>
            </a:ln>
            <a:effectLst/>
          </c:spPr>
          <c:invertIfNegative val="0"/>
          <c:dLbls>
            <c:dLbl>
              <c:idx val="0"/>
              <c:layout/>
              <c:tx>
                <c:rich>
                  <a:bodyPr/>
                  <a:lstStyle/>
                  <a:p>
                    <a:fld id="{C73D8A20-3A12-406D-B659-EA73AAFDCA5E}" type="VALUE">
                      <a:rPr lang="en-CH" smtClean="0"/>
                      <a:pPr/>
                      <a:t>[VALUE]</a:t>
                    </a:fld>
                    <a:r>
                      <a:rPr lang="en-CH"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A1B1-4F94-B4E0-0E4DB50E92AD}"/>
                </c:ext>
              </c:extLst>
            </c:dLbl>
            <c:dLbl>
              <c:idx val="1"/>
              <c:layout/>
              <c:tx>
                <c:rich>
                  <a:bodyPr/>
                  <a:lstStyle/>
                  <a:p>
                    <a:fld id="{F08D5575-39A9-46FC-8329-90240268DC09}" type="VALUE">
                      <a:rPr lang="en-CH" smtClean="0"/>
                      <a:pPr/>
                      <a:t>[VALUE]</a:t>
                    </a:fld>
                    <a:r>
                      <a:rPr lang="en-CH" smtClean="0"/>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74F-4989-AA19-39048B981207}"/>
                </c:ext>
              </c:extLst>
            </c:dLbl>
            <c:dLbl>
              <c:idx val="8"/>
              <c:layout>
                <c:manualLayout>
                  <c:x val="1.3549886521182219E-2"/>
                  <c:y val="-1.740790900315077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2A-4896-8474-80B6A527F8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Tassara</c:v>
                </c:pt>
                <c:pt idx="1">
                  <c:v>Tillia</c:v>
                </c:pt>
              </c:strCache>
            </c:strRef>
          </c:cat>
          <c:val>
            <c:numRef>
              <c:f>Feuil1!$D$2:$D$3</c:f>
              <c:numCache>
                <c:formatCode>General</c:formatCode>
                <c:ptCount val="2"/>
                <c:pt idx="0">
                  <c:v>33</c:v>
                </c:pt>
                <c:pt idx="1">
                  <c:v>60</c:v>
                </c:pt>
              </c:numCache>
            </c:numRef>
          </c:val>
          <c:extLst>
            <c:ext xmlns:c16="http://schemas.microsoft.com/office/drawing/2014/chart" uri="{C3380CC4-5D6E-409C-BE32-E72D297353CC}">
              <c16:uniqueId val="{00000002-DEE0-48C9-8F4B-0B378DD5B014}"/>
            </c:ext>
          </c:extLst>
        </c:ser>
        <c:dLbls>
          <c:dLblPos val="outEnd"/>
          <c:showLegendKey val="0"/>
          <c:showVal val="1"/>
          <c:showCatName val="0"/>
          <c:showSerName val="0"/>
          <c:showPercent val="0"/>
          <c:showBubbleSize val="0"/>
        </c:dLbls>
        <c:gapWidth val="150"/>
        <c:axId val="435535280"/>
        <c:axId val="435527408"/>
      </c:barChart>
      <c:catAx>
        <c:axId val="4355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35527408"/>
        <c:crosses val="autoZero"/>
        <c:auto val="1"/>
        <c:lblAlgn val="ctr"/>
        <c:lblOffset val="100"/>
        <c:noMultiLvlLbl val="0"/>
      </c:catAx>
      <c:valAx>
        <c:axId val="435527408"/>
        <c:scaling>
          <c:orientation val="minMax"/>
        </c:scaling>
        <c:delete val="1"/>
        <c:axPos val="l"/>
        <c:numFmt formatCode="General" sourceLinked="1"/>
        <c:majorTickMark val="none"/>
        <c:minorTickMark val="none"/>
        <c:tickLblPos val="nextTo"/>
        <c:crossAx val="435535280"/>
        <c:crosses val="autoZero"/>
        <c:crossBetween val="between"/>
      </c:valAx>
      <c:spPr>
        <a:noFill/>
        <a:ln>
          <a:noFill/>
        </a:ln>
        <a:effectLst/>
      </c:spPr>
    </c:plotArea>
    <c:legend>
      <c:legendPos val="b"/>
      <c:layout>
        <c:manualLayout>
          <c:xMode val="edge"/>
          <c:yMode val="edge"/>
          <c:x val="7.9918812960642599E-2"/>
          <c:y val="0.81221830169727227"/>
          <c:w val="0.77894164378801167"/>
          <c:h val="0.102052510920191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B097D8-B766-43CC-BAED-3CC2E0F75E0C}" type="doc">
      <dgm:prSet loTypeId="urn:microsoft.com/office/officeart/2005/8/layout/StepDownProcess" loCatId="process" qsTypeId="urn:microsoft.com/office/officeart/2005/8/quickstyle/simple3" qsCatId="simple" csTypeId="urn:microsoft.com/office/officeart/2005/8/colors/colorful2" csCatId="colorful" phldr="1"/>
      <dgm:spPr/>
      <dgm:t>
        <a:bodyPr/>
        <a:lstStyle/>
        <a:p>
          <a:endParaRPr lang="en-US"/>
        </a:p>
      </dgm:t>
    </dgm:pt>
    <dgm:pt modelId="{8ADCD2D4-35BF-4E7F-84AA-BB3572EB0163}">
      <dgm:prSet phldrT="[Text]"/>
      <dgm:spPr>
        <a:solidFill>
          <a:srgbClr val="D0CECE"/>
        </a:solidFill>
        <a:ln>
          <a:solidFill>
            <a:schemeClr val="tx1"/>
          </a:solidFill>
        </a:ln>
      </dgm:spPr>
      <dgm:t>
        <a:bodyPr/>
        <a:lstStyle/>
        <a:p>
          <a:r>
            <a:rPr lang="fr-FR" dirty="0" smtClean="0">
              <a:latin typeface="Arial Narrow" panose="020B0606020202030204" pitchFamily="34" charset="0"/>
            </a:rPr>
            <a:t>Crises sécuritaires dans les régions de Diffa, Tahoua et </a:t>
          </a:r>
          <a:r>
            <a:rPr lang="fr-FR" dirty="0" err="1" smtClean="0">
              <a:latin typeface="Arial Narrow" panose="020B0606020202030204" pitchFamily="34" charset="0"/>
            </a:rPr>
            <a:t>Tillabéri</a:t>
          </a:r>
          <a:endParaRPr lang="en-US" dirty="0">
            <a:latin typeface="Arial Narrow" panose="020B0606020202030204" pitchFamily="34" charset="0"/>
          </a:endParaRPr>
        </a:p>
      </dgm:t>
    </dgm:pt>
    <dgm:pt modelId="{0BADEFDF-AA5E-48AA-A342-30183B6C37A6}" type="parTrans" cxnId="{1810E875-0E3C-4ED5-9082-4542AAC6FF22}">
      <dgm:prSet/>
      <dgm:spPr/>
      <dgm:t>
        <a:bodyPr/>
        <a:lstStyle/>
        <a:p>
          <a:endParaRPr lang="en-US"/>
        </a:p>
      </dgm:t>
    </dgm:pt>
    <dgm:pt modelId="{55E82257-2E69-4EDA-A944-1245194C5D22}" type="sibTrans" cxnId="{1810E875-0E3C-4ED5-9082-4542AAC6FF22}">
      <dgm:prSet/>
      <dgm:spPr/>
      <dgm:t>
        <a:bodyPr/>
        <a:lstStyle/>
        <a:p>
          <a:endParaRPr lang="en-US"/>
        </a:p>
      </dgm:t>
    </dgm:pt>
    <dgm:pt modelId="{62A1042A-2619-47B9-94AE-7FA76AEA03A7}">
      <dgm:prSet phldrT="[Text]"/>
      <dgm:spPr/>
      <dgm:t>
        <a:bodyPr/>
        <a:lstStyle/>
        <a:p>
          <a:endParaRPr lang="en-US" dirty="0"/>
        </a:p>
      </dgm:t>
    </dgm:pt>
    <dgm:pt modelId="{390CA1E3-AA64-4DA7-901C-D4300B52B0B4}" type="parTrans" cxnId="{15E0F312-BAB9-4349-AAF0-31829B2BBF99}">
      <dgm:prSet/>
      <dgm:spPr/>
      <dgm:t>
        <a:bodyPr/>
        <a:lstStyle/>
        <a:p>
          <a:endParaRPr lang="en-US"/>
        </a:p>
      </dgm:t>
    </dgm:pt>
    <dgm:pt modelId="{75EF0663-CF63-4A5D-967B-3593878E6F58}" type="sibTrans" cxnId="{15E0F312-BAB9-4349-AAF0-31829B2BBF99}">
      <dgm:prSet/>
      <dgm:spPr/>
      <dgm:t>
        <a:bodyPr/>
        <a:lstStyle/>
        <a:p>
          <a:endParaRPr lang="en-US"/>
        </a:p>
      </dgm:t>
    </dgm:pt>
    <dgm:pt modelId="{72AC55D8-B031-4933-A914-3D01EF8C5442}">
      <dgm:prSet phldrT="[Text]"/>
      <dgm:spPr>
        <a:solidFill>
          <a:srgbClr val="D0CECE"/>
        </a:solidFill>
        <a:ln>
          <a:solidFill>
            <a:schemeClr val="tx1"/>
          </a:solidFill>
        </a:ln>
      </dgm:spPr>
      <dgm:t>
        <a:bodyPr/>
        <a:lstStyle/>
        <a:p>
          <a:r>
            <a:rPr lang="fr-FR" dirty="0" smtClean="0">
              <a:latin typeface="Arial Narrow" panose="020B0606020202030204" pitchFamily="34" charset="0"/>
            </a:rPr>
            <a:t>Importants déplacements de population au sein du Niger</a:t>
          </a:r>
          <a:endParaRPr lang="en-US" dirty="0">
            <a:latin typeface="Arial Narrow" panose="020B0606020202030204" pitchFamily="34" charset="0"/>
          </a:endParaRPr>
        </a:p>
      </dgm:t>
    </dgm:pt>
    <dgm:pt modelId="{6BCE231C-F028-4B93-9A05-610A858B89B5}" type="parTrans" cxnId="{FD1660BD-786C-4BB9-920A-BE144C52DE2A}">
      <dgm:prSet/>
      <dgm:spPr/>
      <dgm:t>
        <a:bodyPr/>
        <a:lstStyle/>
        <a:p>
          <a:endParaRPr lang="en-US"/>
        </a:p>
      </dgm:t>
    </dgm:pt>
    <dgm:pt modelId="{2DA55BAC-15FF-41A7-A04D-E8235EF90CA6}" type="sibTrans" cxnId="{FD1660BD-786C-4BB9-920A-BE144C52DE2A}">
      <dgm:prSet/>
      <dgm:spPr/>
      <dgm:t>
        <a:bodyPr/>
        <a:lstStyle/>
        <a:p>
          <a:endParaRPr lang="en-US"/>
        </a:p>
      </dgm:t>
    </dgm:pt>
    <dgm:pt modelId="{32E4A680-909B-4ED3-B84C-2E333F4B6F17}">
      <dgm:prSet phldrT="[Text]"/>
      <dgm:spPr/>
      <dgm:t>
        <a:bodyPr/>
        <a:lstStyle/>
        <a:p>
          <a:endParaRPr lang="en-US" dirty="0"/>
        </a:p>
      </dgm:t>
    </dgm:pt>
    <dgm:pt modelId="{B37B2B63-697C-4106-9E3E-26C80C4B5C5E}" type="parTrans" cxnId="{5523E077-FDC2-48AD-9980-CFE482D7DB05}">
      <dgm:prSet/>
      <dgm:spPr/>
      <dgm:t>
        <a:bodyPr/>
        <a:lstStyle/>
        <a:p>
          <a:endParaRPr lang="en-US"/>
        </a:p>
      </dgm:t>
    </dgm:pt>
    <dgm:pt modelId="{1565D04A-1750-4F28-B432-B82D748996FA}" type="sibTrans" cxnId="{5523E077-FDC2-48AD-9980-CFE482D7DB05}">
      <dgm:prSet/>
      <dgm:spPr/>
      <dgm:t>
        <a:bodyPr/>
        <a:lstStyle/>
        <a:p>
          <a:endParaRPr lang="en-US"/>
        </a:p>
      </dgm:t>
    </dgm:pt>
    <dgm:pt modelId="{3B9F18AE-86CB-46CA-905A-C3A92373D4F7}">
      <dgm:prSet phldrT="[Text]"/>
      <dgm:spPr>
        <a:solidFill>
          <a:srgbClr val="D0CECE"/>
        </a:solidFill>
        <a:ln>
          <a:solidFill>
            <a:schemeClr val="tx1"/>
          </a:solidFill>
        </a:ln>
      </dgm:spPr>
      <dgm:t>
        <a:bodyPr/>
        <a:lstStyle/>
        <a:p>
          <a:r>
            <a:rPr lang="fr-FR" dirty="0" smtClean="0">
              <a:latin typeface="Arial Narrow" panose="020B0606020202030204" pitchFamily="34" charset="0"/>
            </a:rPr>
            <a:t>Evolutions des sites de déplacés (mouvements, états des lieux, </a:t>
          </a:r>
          <a:r>
            <a:rPr lang="en-CH" dirty="0" smtClean="0">
              <a:latin typeface="Arial Narrow" panose="020B0606020202030204" pitchFamily="34" charset="0"/>
            </a:rPr>
            <a:t>…</a:t>
          </a:r>
          <a:r>
            <a:rPr lang="fr-FR" dirty="0" smtClean="0">
              <a:latin typeface="Arial Narrow" panose="020B0606020202030204" pitchFamily="34" charset="0"/>
            </a:rPr>
            <a:t>) </a:t>
          </a:r>
          <a:endParaRPr lang="en-US" dirty="0">
            <a:latin typeface="Arial Narrow" panose="020B0606020202030204" pitchFamily="34" charset="0"/>
          </a:endParaRPr>
        </a:p>
      </dgm:t>
    </dgm:pt>
    <dgm:pt modelId="{5A78BF64-9FA0-4CDB-A1D1-721BE5300A20}" type="parTrans" cxnId="{D1148417-1B5B-418C-979F-633B79E4866B}">
      <dgm:prSet/>
      <dgm:spPr/>
      <dgm:t>
        <a:bodyPr/>
        <a:lstStyle/>
        <a:p>
          <a:endParaRPr lang="en-US"/>
        </a:p>
      </dgm:t>
    </dgm:pt>
    <dgm:pt modelId="{02B06C2B-E4E8-482A-9361-D7AF53657015}" type="sibTrans" cxnId="{D1148417-1B5B-418C-979F-633B79E4866B}">
      <dgm:prSet/>
      <dgm:spPr/>
      <dgm:t>
        <a:bodyPr/>
        <a:lstStyle/>
        <a:p>
          <a:endParaRPr lang="en-US"/>
        </a:p>
      </dgm:t>
    </dgm:pt>
    <dgm:pt modelId="{C7DEC481-F1A9-480F-A809-BE2645B14353}" type="pres">
      <dgm:prSet presAssocID="{E9B097D8-B766-43CC-BAED-3CC2E0F75E0C}" presName="rootnode" presStyleCnt="0">
        <dgm:presLayoutVars>
          <dgm:chMax/>
          <dgm:chPref/>
          <dgm:dir/>
          <dgm:animLvl val="lvl"/>
        </dgm:presLayoutVars>
      </dgm:prSet>
      <dgm:spPr/>
      <dgm:t>
        <a:bodyPr/>
        <a:lstStyle/>
        <a:p>
          <a:endParaRPr lang="en-US"/>
        </a:p>
      </dgm:t>
    </dgm:pt>
    <dgm:pt modelId="{65764F98-3AFC-4EE0-8B6C-844802C7427A}" type="pres">
      <dgm:prSet presAssocID="{8ADCD2D4-35BF-4E7F-84AA-BB3572EB0163}" presName="composite" presStyleCnt="0"/>
      <dgm:spPr/>
    </dgm:pt>
    <dgm:pt modelId="{8EB7D594-3303-44C8-9539-58E86C90E5A8}" type="pres">
      <dgm:prSet presAssocID="{8ADCD2D4-35BF-4E7F-84AA-BB3572EB0163}" presName="bentUpArrow1" presStyleLbl="alignImgPlace1" presStyleIdx="0" presStyleCnt="2" custScaleX="45093" custScaleY="76022"/>
      <dgm:spPr>
        <a:solidFill>
          <a:srgbClr val="D0CECE"/>
        </a:solidFill>
        <a:ln>
          <a:solidFill>
            <a:schemeClr val="tx1"/>
          </a:solidFill>
        </a:ln>
      </dgm:spPr>
      <dgm:t>
        <a:bodyPr/>
        <a:lstStyle/>
        <a:p>
          <a:endParaRPr lang="en-US"/>
        </a:p>
      </dgm:t>
    </dgm:pt>
    <dgm:pt modelId="{3F932F21-807C-4E95-86B6-C6F99C612DF3}" type="pres">
      <dgm:prSet presAssocID="{8ADCD2D4-35BF-4E7F-84AA-BB3572EB0163}" presName="ParentText" presStyleLbl="node1" presStyleIdx="0" presStyleCnt="3">
        <dgm:presLayoutVars>
          <dgm:chMax val="1"/>
          <dgm:chPref val="1"/>
          <dgm:bulletEnabled val="1"/>
        </dgm:presLayoutVars>
      </dgm:prSet>
      <dgm:spPr/>
      <dgm:t>
        <a:bodyPr/>
        <a:lstStyle/>
        <a:p>
          <a:endParaRPr lang="en-US"/>
        </a:p>
      </dgm:t>
    </dgm:pt>
    <dgm:pt modelId="{7CCD48D9-5DFB-4CF7-9689-6B39AE8F57C4}" type="pres">
      <dgm:prSet presAssocID="{8ADCD2D4-35BF-4E7F-84AA-BB3572EB0163}" presName="ChildText" presStyleLbl="revTx" presStyleIdx="0" presStyleCnt="2">
        <dgm:presLayoutVars>
          <dgm:chMax val="0"/>
          <dgm:chPref val="0"/>
          <dgm:bulletEnabled val="1"/>
        </dgm:presLayoutVars>
      </dgm:prSet>
      <dgm:spPr/>
      <dgm:t>
        <a:bodyPr/>
        <a:lstStyle/>
        <a:p>
          <a:endParaRPr lang="en-US"/>
        </a:p>
      </dgm:t>
    </dgm:pt>
    <dgm:pt modelId="{8DB34237-BBAD-4DE3-A4DC-6FCBD0A0364B}" type="pres">
      <dgm:prSet presAssocID="{55E82257-2E69-4EDA-A944-1245194C5D22}" presName="sibTrans" presStyleCnt="0"/>
      <dgm:spPr/>
    </dgm:pt>
    <dgm:pt modelId="{DCE2ABF0-B3CD-4D58-B0F7-4C40962BF107}" type="pres">
      <dgm:prSet presAssocID="{72AC55D8-B031-4933-A914-3D01EF8C5442}" presName="composite" presStyleCnt="0"/>
      <dgm:spPr/>
    </dgm:pt>
    <dgm:pt modelId="{63B344C7-6851-42C8-B621-85417C876DC5}" type="pres">
      <dgm:prSet presAssocID="{72AC55D8-B031-4933-A914-3D01EF8C5442}" presName="bentUpArrow1" presStyleLbl="alignImgPlace1" presStyleIdx="1" presStyleCnt="2" custScaleX="48178" custScaleY="90218" custLinFactNeighborX="12600" custLinFactNeighborY="8766"/>
      <dgm:spPr>
        <a:solidFill>
          <a:srgbClr val="D0CECE"/>
        </a:solidFill>
        <a:ln>
          <a:solidFill>
            <a:schemeClr val="tx1"/>
          </a:solidFill>
        </a:ln>
      </dgm:spPr>
      <dgm:t>
        <a:bodyPr/>
        <a:lstStyle/>
        <a:p>
          <a:endParaRPr lang="en-US"/>
        </a:p>
      </dgm:t>
    </dgm:pt>
    <dgm:pt modelId="{D798367D-3CF6-4C3D-B4AF-5D44DC5AC31F}" type="pres">
      <dgm:prSet presAssocID="{72AC55D8-B031-4933-A914-3D01EF8C5442}" presName="ParentText" presStyleLbl="node1" presStyleIdx="1" presStyleCnt="3">
        <dgm:presLayoutVars>
          <dgm:chMax val="1"/>
          <dgm:chPref val="1"/>
          <dgm:bulletEnabled val="1"/>
        </dgm:presLayoutVars>
      </dgm:prSet>
      <dgm:spPr/>
      <dgm:t>
        <a:bodyPr/>
        <a:lstStyle/>
        <a:p>
          <a:endParaRPr lang="en-US"/>
        </a:p>
      </dgm:t>
    </dgm:pt>
    <dgm:pt modelId="{78E8E66C-346A-4183-B1F0-1A6A1ECBF0E6}" type="pres">
      <dgm:prSet presAssocID="{72AC55D8-B031-4933-A914-3D01EF8C5442}" presName="ChildText" presStyleLbl="revTx" presStyleIdx="1" presStyleCnt="2">
        <dgm:presLayoutVars>
          <dgm:chMax val="0"/>
          <dgm:chPref val="0"/>
          <dgm:bulletEnabled val="1"/>
        </dgm:presLayoutVars>
      </dgm:prSet>
      <dgm:spPr/>
      <dgm:t>
        <a:bodyPr/>
        <a:lstStyle/>
        <a:p>
          <a:endParaRPr lang="en-US"/>
        </a:p>
      </dgm:t>
    </dgm:pt>
    <dgm:pt modelId="{0B2F9DCA-37EC-4358-8968-1F8028BA8403}" type="pres">
      <dgm:prSet presAssocID="{2DA55BAC-15FF-41A7-A04D-E8235EF90CA6}" presName="sibTrans" presStyleCnt="0"/>
      <dgm:spPr/>
    </dgm:pt>
    <dgm:pt modelId="{5AAF0D51-E87C-4208-9899-2B4A867F0E97}" type="pres">
      <dgm:prSet presAssocID="{3B9F18AE-86CB-46CA-905A-C3A92373D4F7}" presName="composite" presStyleCnt="0"/>
      <dgm:spPr/>
    </dgm:pt>
    <dgm:pt modelId="{51DF12E2-2173-4A62-94D8-BD740CD1FEFB}" type="pres">
      <dgm:prSet presAssocID="{3B9F18AE-86CB-46CA-905A-C3A92373D4F7}" presName="ParentText" presStyleLbl="node1" presStyleIdx="2" presStyleCnt="3" custScaleX="151295">
        <dgm:presLayoutVars>
          <dgm:chMax val="1"/>
          <dgm:chPref val="1"/>
          <dgm:bulletEnabled val="1"/>
        </dgm:presLayoutVars>
      </dgm:prSet>
      <dgm:spPr/>
      <dgm:t>
        <a:bodyPr/>
        <a:lstStyle/>
        <a:p>
          <a:endParaRPr lang="en-US"/>
        </a:p>
      </dgm:t>
    </dgm:pt>
  </dgm:ptLst>
  <dgm:cxnLst>
    <dgm:cxn modelId="{15E0F312-BAB9-4349-AAF0-31829B2BBF99}" srcId="{8ADCD2D4-35BF-4E7F-84AA-BB3572EB0163}" destId="{62A1042A-2619-47B9-94AE-7FA76AEA03A7}" srcOrd="0" destOrd="0" parTransId="{390CA1E3-AA64-4DA7-901C-D4300B52B0B4}" sibTransId="{75EF0663-CF63-4A5D-967B-3593878E6F58}"/>
    <dgm:cxn modelId="{D1148417-1B5B-418C-979F-633B79E4866B}" srcId="{E9B097D8-B766-43CC-BAED-3CC2E0F75E0C}" destId="{3B9F18AE-86CB-46CA-905A-C3A92373D4F7}" srcOrd="2" destOrd="0" parTransId="{5A78BF64-9FA0-4CDB-A1D1-721BE5300A20}" sibTransId="{02B06C2B-E4E8-482A-9361-D7AF53657015}"/>
    <dgm:cxn modelId="{DE967E9C-C625-4BB6-A44B-B480C5AFDCAC}" type="presOf" srcId="{32E4A680-909B-4ED3-B84C-2E333F4B6F17}" destId="{78E8E66C-346A-4183-B1F0-1A6A1ECBF0E6}" srcOrd="0" destOrd="0" presId="urn:microsoft.com/office/officeart/2005/8/layout/StepDownProcess"/>
    <dgm:cxn modelId="{9512BC3C-AEFC-4027-92F7-B2771F3570D3}" type="presOf" srcId="{72AC55D8-B031-4933-A914-3D01EF8C5442}" destId="{D798367D-3CF6-4C3D-B4AF-5D44DC5AC31F}" srcOrd="0" destOrd="0" presId="urn:microsoft.com/office/officeart/2005/8/layout/StepDownProcess"/>
    <dgm:cxn modelId="{74E9B224-E65B-445F-BE01-94B00BE4E4DE}" type="presOf" srcId="{3B9F18AE-86CB-46CA-905A-C3A92373D4F7}" destId="{51DF12E2-2173-4A62-94D8-BD740CD1FEFB}" srcOrd="0" destOrd="0" presId="urn:microsoft.com/office/officeart/2005/8/layout/StepDownProcess"/>
    <dgm:cxn modelId="{89E74B5F-38A4-4FBF-85EB-57ED0AACD9D6}" type="presOf" srcId="{E9B097D8-B766-43CC-BAED-3CC2E0F75E0C}" destId="{C7DEC481-F1A9-480F-A809-BE2645B14353}" srcOrd="0" destOrd="0" presId="urn:microsoft.com/office/officeart/2005/8/layout/StepDownProcess"/>
    <dgm:cxn modelId="{5523E077-FDC2-48AD-9980-CFE482D7DB05}" srcId="{72AC55D8-B031-4933-A914-3D01EF8C5442}" destId="{32E4A680-909B-4ED3-B84C-2E333F4B6F17}" srcOrd="0" destOrd="0" parTransId="{B37B2B63-697C-4106-9E3E-26C80C4B5C5E}" sibTransId="{1565D04A-1750-4F28-B432-B82D748996FA}"/>
    <dgm:cxn modelId="{BA954AD9-7966-48A6-987B-C556746D621C}" type="presOf" srcId="{62A1042A-2619-47B9-94AE-7FA76AEA03A7}" destId="{7CCD48D9-5DFB-4CF7-9689-6B39AE8F57C4}" srcOrd="0" destOrd="0" presId="urn:microsoft.com/office/officeart/2005/8/layout/StepDownProcess"/>
    <dgm:cxn modelId="{6B47682B-F671-485F-9F87-44A2FF1E76E1}" type="presOf" srcId="{8ADCD2D4-35BF-4E7F-84AA-BB3572EB0163}" destId="{3F932F21-807C-4E95-86B6-C6F99C612DF3}" srcOrd="0" destOrd="0" presId="urn:microsoft.com/office/officeart/2005/8/layout/StepDownProcess"/>
    <dgm:cxn modelId="{FD1660BD-786C-4BB9-920A-BE144C52DE2A}" srcId="{E9B097D8-B766-43CC-BAED-3CC2E0F75E0C}" destId="{72AC55D8-B031-4933-A914-3D01EF8C5442}" srcOrd="1" destOrd="0" parTransId="{6BCE231C-F028-4B93-9A05-610A858B89B5}" sibTransId="{2DA55BAC-15FF-41A7-A04D-E8235EF90CA6}"/>
    <dgm:cxn modelId="{1810E875-0E3C-4ED5-9082-4542AAC6FF22}" srcId="{E9B097D8-B766-43CC-BAED-3CC2E0F75E0C}" destId="{8ADCD2D4-35BF-4E7F-84AA-BB3572EB0163}" srcOrd="0" destOrd="0" parTransId="{0BADEFDF-AA5E-48AA-A342-30183B6C37A6}" sibTransId="{55E82257-2E69-4EDA-A944-1245194C5D22}"/>
    <dgm:cxn modelId="{7C71DF79-BB25-45B9-96E1-3226FBB92586}" type="presParOf" srcId="{C7DEC481-F1A9-480F-A809-BE2645B14353}" destId="{65764F98-3AFC-4EE0-8B6C-844802C7427A}" srcOrd="0" destOrd="0" presId="urn:microsoft.com/office/officeart/2005/8/layout/StepDownProcess"/>
    <dgm:cxn modelId="{CE1EE06D-3E3F-469D-98D9-319F45C348A5}" type="presParOf" srcId="{65764F98-3AFC-4EE0-8B6C-844802C7427A}" destId="{8EB7D594-3303-44C8-9539-58E86C90E5A8}" srcOrd="0" destOrd="0" presId="urn:microsoft.com/office/officeart/2005/8/layout/StepDownProcess"/>
    <dgm:cxn modelId="{30F90AB2-2579-48D8-AB11-A9D64F73A2DA}" type="presParOf" srcId="{65764F98-3AFC-4EE0-8B6C-844802C7427A}" destId="{3F932F21-807C-4E95-86B6-C6F99C612DF3}" srcOrd="1" destOrd="0" presId="urn:microsoft.com/office/officeart/2005/8/layout/StepDownProcess"/>
    <dgm:cxn modelId="{907F5009-E3F6-49A7-9EE8-57709AE5893C}" type="presParOf" srcId="{65764F98-3AFC-4EE0-8B6C-844802C7427A}" destId="{7CCD48D9-5DFB-4CF7-9689-6B39AE8F57C4}" srcOrd="2" destOrd="0" presId="urn:microsoft.com/office/officeart/2005/8/layout/StepDownProcess"/>
    <dgm:cxn modelId="{C2D938EC-85E1-444E-8210-021381ADFB7B}" type="presParOf" srcId="{C7DEC481-F1A9-480F-A809-BE2645B14353}" destId="{8DB34237-BBAD-4DE3-A4DC-6FCBD0A0364B}" srcOrd="1" destOrd="0" presId="urn:microsoft.com/office/officeart/2005/8/layout/StepDownProcess"/>
    <dgm:cxn modelId="{949174CA-4081-4FE6-8EE1-E247272CE9DA}" type="presParOf" srcId="{C7DEC481-F1A9-480F-A809-BE2645B14353}" destId="{DCE2ABF0-B3CD-4D58-B0F7-4C40962BF107}" srcOrd="2" destOrd="0" presId="urn:microsoft.com/office/officeart/2005/8/layout/StepDownProcess"/>
    <dgm:cxn modelId="{93136FDF-6443-4274-BEC0-E6D34BBE272D}" type="presParOf" srcId="{DCE2ABF0-B3CD-4D58-B0F7-4C40962BF107}" destId="{63B344C7-6851-42C8-B621-85417C876DC5}" srcOrd="0" destOrd="0" presId="urn:microsoft.com/office/officeart/2005/8/layout/StepDownProcess"/>
    <dgm:cxn modelId="{04AD910B-518C-474D-BB4E-4D60E024266E}" type="presParOf" srcId="{DCE2ABF0-B3CD-4D58-B0F7-4C40962BF107}" destId="{D798367D-3CF6-4C3D-B4AF-5D44DC5AC31F}" srcOrd="1" destOrd="0" presId="urn:microsoft.com/office/officeart/2005/8/layout/StepDownProcess"/>
    <dgm:cxn modelId="{FED5B437-FF94-4F13-B2AB-ABEAEA0A159A}" type="presParOf" srcId="{DCE2ABF0-B3CD-4D58-B0F7-4C40962BF107}" destId="{78E8E66C-346A-4183-B1F0-1A6A1ECBF0E6}" srcOrd="2" destOrd="0" presId="urn:microsoft.com/office/officeart/2005/8/layout/StepDownProcess"/>
    <dgm:cxn modelId="{AE5ED562-C8C8-4E2F-A4CC-EB69B97FAE8B}" type="presParOf" srcId="{C7DEC481-F1A9-480F-A809-BE2645B14353}" destId="{0B2F9DCA-37EC-4358-8968-1F8028BA8403}" srcOrd="3" destOrd="0" presId="urn:microsoft.com/office/officeart/2005/8/layout/StepDownProcess"/>
    <dgm:cxn modelId="{930506EF-BF0D-464C-93DD-C308E5AA517F}" type="presParOf" srcId="{C7DEC481-F1A9-480F-A809-BE2645B14353}" destId="{5AAF0D51-E87C-4208-9899-2B4A867F0E97}" srcOrd="4" destOrd="0" presId="urn:microsoft.com/office/officeart/2005/8/layout/StepDownProcess"/>
    <dgm:cxn modelId="{56B3E054-A6B6-4E7B-8AFA-5662B85C0A30}" type="presParOf" srcId="{5AAF0D51-E87C-4208-9899-2B4A867F0E97}" destId="{51DF12E2-2173-4A62-94D8-BD740CD1FEF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CCAB16-BCB0-47F6-832F-B24548157A81}"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BCD013F2-AA1B-47DA-B1D1-35F36C440767}">
      <dgm:prSet phldrT="[Text]" custT="1"/>
      <dgm:spPr>
        <a:solidFill>
          <a:srgbClr val="CACACA"/>
        </a:solidFill>
        <a:ln>
          <a:solidFill>
            <a:schemeClr val="tx1"/>
          </a:solidFill>
        </a:ln>
      </dgm:spPr>
      <dgm:t>
        <a:bodyPr/>
        <a:lstStyle/>
        <a:p>
          <a:r>
            <a:rPr lang="fr-CH" sz="1800" dirty="0" smtClean="0">
              <a:latin typeface="Arial Narrow" panose="020B0606020202030204" pitchFamily="34" charset="0"/>
            </a:rPr>
            <a:t>Actualiser la base de données des infrastructures sociocommunautaires des sites d’accueil de personnes déplacées internes (PDI) dans les 3 régions</a:t>
          </a:r>
          <a:endParaRPr lang="en-US" sz="1800" dirty="0">
            <a:latin typeface="Arial Narrow" panose="020B0606020202030204" pitchFamily="34" charset="0"/>
          </a:endParaRPr>
        </a:p>
      </dgm:t>
    </dgm:pt>
    <dgm:pt modelId="{65F642AF-F52A-426A-8D88-623234C5BA2D}" type="parTrans" cxnId="{746E3DE3-F93F-4015-9DD9-4A7143D1418C}">
      <dgm:prSet/>
      <dgm:spPr/>
      <dgm:t>
        <a:bodyPr/>
        <a:lstStyle/>
        <a:p>
          <a:endParaRPr lang="en-US"/>
        </a:p>
      </dgm:t>
    </dgm:pt>
    <dgm:pt modelId="{DDA38DDE-8743-437F-8EB8-1F964A9A1D39}" type="sibTrans" cxnId="{746E3DE3-F93F-4015-9DD9-4A7143D1418C}">
      <dgm:prSet/>
      <dgm:spPr/>
      <dgm:t>
        <a:bodyPr/>
        <a:lstStyle/>
        <a:p>
          <a:endParaRPr lang="en-US"/>
        </a:p>
      </dgm:t>
    </dgm:pt>
    <dgm:pt modelId="{AD78353E-562E-4513-B14B-1ADDDA40F1A3}">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Identifier les </a:t>
          </a:r>
          <a:r>
            <a:rPr lang="fr-CH" sz="1800" dirty="0" smtClean="0">
              <a:latin typeface="Arial Narrow" panose="020B0606020202030204" pitchFamily="34" charset="0"/>
            </a:rPr>
            <a:t>zones d’origine, les profils, les causes de déplacement et les intentions de mouvement des PDI</a:t>
          </a:r>
          <a:endParaRPr lang="en-US" sz="1800" dirty="0">
            <a:latin typeface="Arial Narrow" panose="020B0606020202030204" pitchFamily="34" charset="0"/>
          </a:endParaRPr>
        </a:p>
      </dgm:t>
    </dgm:pt>
    <dgm:pt modelId="{B07F5E39-F034-415F-BB44-74665B708082}" type="parTrans" cxnId="{CB015AA0-E9BE-4433-B783-EFC53613885E}">
      <dgm:prSet/>
      <dgm:spPr/>
      <dgm:t>
        <a:bodyPr/>
        <a:lstStyle/>
        <a:p>
          <a:endParaRPr lang="en-US"/>
        </a:p>
      </dgm:t>
    </dgm:pt>
    <dgm:pt modelId="{2C139105-47A7-45E7-8968-4B0EDDE7D96F}" type="sibTrans" cxnId="{CB015AA0-E9BE-4433-B783-EFC53613885E}">
      <dgm:prSet/>
      <dgm:spPr/>
      <dgm:t>
        <a:bodyPr/>
        <a:lstStyle/>
        <a:p>
          <a:endParaRPr lang="en-US"/>
        </a:p>
      </dgm:t>
    </dgm:pt>
    <dgm:pt modelId="{B51DCF98-E359-400B-8948-DC03DD957C37}">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Comprendre la situation des populations sur les sites et l’information dont ils disposent en matière d’accès à l’aide humanitaire </a:t>
          </a:r>
          <a:endParaRPr lang="en-US" sz="1800" dirty="0">
            <a:latin typeface="Arial Narrow" panose="020B0606020202030204" pitchFamily="34" charset="0"/>
          </a:endParaRPr>
        </a:p>
      </dgm:t>
    </dgm:pt>
    <dgm:pt modelId="{746E3BA4-890F-45FA-92F2-F5DA7CB29C9F}" type="parTrans" cxnId="{4782207A-58DC-4040-92A3-20EF35D1C0F9}">
      <dgm:prSet/>
      <dgm:spPr/>
      <dgm:t>
        <a:bodyPr/>
        <a:lstStyle/>
        <a:p>
          <a:endParaRPr lang="en-US"/>
        </a:p>
      </dgm:t>
    </dgm:pt>
    <dgm:pt modelId="{26E5D252-45D1-410C-BEBA-E9C3917AD210}" type="sibTrans" cxnId="{4782207A-58DC-4040-92A3-20EF35D1C0F9}">
      <dgm:prSet/>
      <dgm:spPr/>
      <dgm:t>
        <a:bodyPr/>
        <a:lstStyle/>
        <a:p>
          <a:endParaRPr lang="en-US"/>
        </a:p>
      </dgm:t>
    </dgm:pt>
    <dgm:pt modelId="{3E780036-4875-4681-B676-DD47ED7B1F3F}">
      <dgm:prSet phldrT="[Text]" custT="1"/>
      <dgm:spPr>
        <a:solidFill>
          <a:srgbClr val="D0CECE"/>
        </a:solidFill>
        <a:ln>
          <a:solidFill>
            <a:schemeClr val="tx1"/>
          </a:solidFill>
        </a:ln>
      </dgm:spPr>
      <dgm:t>
        <a:bodyPr/>
        <a:lstStyle/>
        <a:p>
          <a:r>
            <a:rPr lang="fr-FR" sz="1800" dirty="0" smtClean="0">
              <a:latin typeface="Arial Narrow" panose="020B0606020202030204" pitchFamily="34" charset="0"/>
            </a:rPr>
            <a:t>Observer la </a:t>
          </a:r>
          <a:r>
            <a:rPr lang="fr-CH" sz="1800" dirty="0" smtClean="0">
              <a:latin typeface="Arial Narrow" panose="020B0606020202030204" pitchFamily="34" charset="0"/>
            </a:rPr>
            <a:t>situation des PDI sur les sites d’installation à la fois au niveau des abris que des biens non alimentaires et des infrastructures</a:t>
          </a:r>
          <a:endParaRPr lang="en-US" sz="1800" dirty="0">
            <a:latin typeface="Arial Narrow" panose="020B0606020202030204" pitchFamily="34" charset="0"/>
          </a:endParaRPr>
        </a:p>
      </dgm:t>
    </dgm:pt>
    <dgm:pt modelId="{C64E4043-A23E-47A3-9966-7FF7075A1E96}" type="parTrans" cxnId="{7CDF3AEE-2139-4B62-BB86-DD4B64484D65}">
      <dgm:prSet/>
      <dgm:spPr/>
      <dgm:t>
        <a:bodyPr/>
        <a:lstStyle/>
        <a:p>
          <a:endParaRPr lang="en-US"/>
        </a:p>
      </dgm:t>
    </dgm:pt>
    <dgm:pt modelId="{0D8BE8E7-F206-4D61-9BA5-C9DEEB50F8C4}" type="sibTrans" cxnId="{7CDF3AEE-2139-4B62-BB86-DD4B64484D65}">
      <dgm:prSet/>
      <dgm:spPr/>
      <dgm:t>
        <a:bodyPr/>
        <a:lstStyle/>
        <a:p>
          <a:endParaRPr lang="en-US"/>
        </a:p>
      </dgm:t>
    </dgm:pt>
    <dgm:pt modelId="{1247D1FA-DAE7-4145-AA62-E1800BE65F1C}" type="pres">
      <dgm:prSet presAssocID="{08CCAB16-BCB0-47F6-832F-B24548157A81}" presName="linear" presStyleCnt="0">
        <dgm:presLayoutVars>
          <dgm:animLvl val="lvl"/>
          <dgm:resizeHandles val="exact"/>
        </dgm:presLayoutVars>
      </dgm:prSet>
      <dgm:spPr/>
      <dgm:t>
        <a:bodyPr/>
        <a:lstStyle/>
        <a:p>
          <a:endParaRPr lang="en-US"/>
        </a:p>
      </dgm:t>
    </dgm:pt>
    <dgm:pt modelId="{18BFD352-FE2B-4624-A336-7D1EC74C072F}" type="pres">
      <dgm:prSet presAssocID="{BCD013F2-AA1B-47DA-B1D1-35F36C440767}" presName="parentText" presStyleLbl="node1" presStyleIdx="0" presStyleCnt="4" custLinFactNeighborX="2053" custLinFactNeighborY="-29077">
        <dgm:presLayoutVars>
          <dgm:chMax val="0"/>
          <dgm:bulletEnabled val="1"/>
        </dgm:presLayoutVars>
      </dgm:prSet>
      <dgm:spPr/>
      <dgm:t>
        <a:bodyPr/>
        <a:lstStyle/>
        <a:p>
          <a:endParaRPr lang="en-US"/>
        </a:p>
      </dgm:t>
    </dgm:pt>
    <dgm:pt modelId="{C3705790-8D0A-4B41-82EC-B4A80645F286}" type="pres">
      <dgm:prSet presAssocID="{DDA38DDE-8743-437F-8EB8-1F964A9A1D39}" presName="spacer" presStyleCnt="0"/>
      <dgm:spPr/>
    </dgm:pt>
    <dgm:pt modelId="{F9DBD806-C2B6-483C-99F2-A81009DF722A}" type="pres">
      <dgm:prSet presAssocID="{AD78353E-562E-4513-B14B-1ADDDA40F1A3}" presName="parentText" presStyleLbl="node1" presStyleIdx="1" presStyleCnt="4">
        <dgm:presLayoutVars>
          <dgm:chMax val="0"/>
          <dgm:bulletEnabled val="1"/>
        </dgm:presLayoutVars>
      </dgm:prSet>
      <dgm:spPr/>
      <dgm:t>
        <a:bodyPr/>
        <a:lstStyle/>
        <a:p>
          <a:endParaRPr lang="en-US"/>
        </a:p>
      </dgm:t>
    </dgm:pt>
    <dgm:pt modelId="{F958038D-423D-400E-A1B9-D514A466DD4C}" type="pres">
      <dgm:prSet presAssocID="{2C139105-47A7-45E7-8968-4B0EDDE7D96F}" presName="spacer" presStyleCnt="0"/>
      <dgm:spPr/>
    </dgm:pt>
    <dgm:pt modelId="{4E920F86-CCA5-4CD1-8AE2-6389791400D8}" type="pres">
      <dgm:prSet presAssocID="{B51DCF98-E359-400B-8948-DC03DD957C37}" presName="parentText" presStyleLbl="node1" presStyleIdx="2" presStyleCnt="4">
        <dgm:presLayoutVars>
          <dgm:chMax val="0"/>
          <dgm:bulletEnabled val="1"/>
        </dgm:presLayoutVars>
      </dgm:prSet>
      <dgm:spPr/>
      <dgm:t>
        <a:bodyPr/>
        <a:lstStyle/>
        <a:p>
          <a:endParaRPr lang="en-US"/>
        </a:p>
      </dgm:t>
    </dgm:pt>
    <dgm:pt modelId="{A27D6819-1C0C-40AD-B191-8F7AD1C81971}" type="pres">
      <dgm:prSet presAssocID="{26E5D252-45D1-410C-BEBA-E9C3917AD210}" presName="spacer" presStyleCnt="0"/>
      <dgm:spPr/>
    </dgm:pt>
    <dgm:pt modelId="{EE03FB28-2AC3-4812-AAC6-3ABCCC6B1345}" type="pres">
      <dgm:prSet presAssocID="{3E780036-4875-4681-B676-DD47ED7B1F3F}" presName="parentText" presStyleLbl="node1" presStyleIdx="3" presStyleCnt="4">
        <dgm:presLayoutVars>
          <dgm:chMax val="0"/>
          <dgm:bulletEnabled val="1"/>
        </dgm:presLayoutVars>
      </dgm:prSet>
      <dgm:spPr/>
      <dgm:t>
        <a:bodyPr/>
        <a:lstStyle/>
        <a:p>
          <a:endParaRPr lang="en-US"/>
        </a:p>
      </dgm:t>
    </dgm:pt>
  </dgm:ptLst>
  <dgm:cxnLst>
    <dgm:cxn modelId="{746E3DE3-F93F-4015-9DD9-4A7143D1418C}" srcId="{08CCAB16-BCB0-47F6-832F-B24548157A81}" destId="{BCD013F2-AA1B-47DA-B1D1-35F36C440767}" srcOrd="0" destOrd="0" parTransId="{65F642AF-F52A-426A-8D88-623234C5BA2D}" sibTransId="{DDA38DDE-8743-437F-8EB8-1F964A9A1D39}"/>
    <dgm:cxn modelId="{67CC1540-0FEE-4067-9EF7-8AFA02618B0A}" type="presOf" srcId="{BCD013F2-AA1B-47DA-B1D1-35F36C440767}" destId="{18BFD352-FE2B-4624-A336-7D1EC74C072F}" srcOrd="0" destOrd="0" presId="urn:microsoft.com/office/officeart/2005/8/layout/vList2"/>
    <dgm:cxn modelId="{E6E59F58-E878-488E-9646-45E575BB83F3}" type="presOf" srcId="{B51DCF98-E359-400B-8948-DC03DD957C37}" destId="{4E920F86-CCA5-4CD1-8AE2-6389791400D8}" srcOrd="0" destOrd="0" presId="urn:microsoft.com/office/officeart/2005/8/layout/vList2"/>
    <dgm:cxn modelId="{128D842B-0E16-4369-9920-E26CB7F5E201}" type="presOf" srcId="{3E780036-4875-4681-B676-DD47ED7B1F3F}" destId="{EE03FB28-2AC3-4812-AAC6-3ABCCC6B1345}" srcOrd="0" destOrd="0" presId="urn:microsoft.com/office/officeart/2005/8/layout/vList2"/>
    <dgm:cxn modelId="{4782207A-58DC-4040-92A3-20EF35D1C0F9}" srcId="{08CCAB16-BCB0-47F6-832F-B24548157A81}" destId="{B51DCF98-E359-400B-8948-DC03DD957C37}" srcOrd="2" destOrd="0" parTransId="{746E3BA4-890F-45FA-92F2-F5DA7CB29C9F}" sibTransId="{26E5D252-45D1-410C-BEBA-E9C3917AD210}"/>
    <dgm:cxn modelId="{CB015AA0-E9BE-4433-B783-EFC53613885E}" srcId="{08CCAB16-BCB0-47F6-832F-B24548157A81}" destId="{AD78353E-562E-4513-B14B-1ADDDA40F1A3}" srcOrd="1" destOrd="0" parTransId="{B07F5E39-F034-415F-BB44-74665B708082}" sibTransId="{2C139105-47A7-45E7-8968-4B0EDDE7D96F}"/>
    <dgm:cxn modelId="{A730F1C9-27D1-40AD-8927-1B1657C32652}" type="presOf" srcId="{08CCAB16-BCB0-47F6-832F-B24548157A81}" destId="{1247D1FA-DAE7-4145-AA62-E1800BE65F1C}" srcOrd="0" destOrd="0" presId="urn:microsoft.com/office/officeart/2005/8/layout/vList2"/>
    <dgm:cxn modelId="{F6A9ABCE-7A66-4751-86DB-E1985B14A6E2}" type="presOf" srcId="{AD78353E-562E-4513-B14B-1ADDDA40F1A3}" destId="{F9DBD806-C2B6-483C-99F2-A81009DF722A}" srcOrd="0" destOrd="0" presId="urn:microsoft.com/office/officeart/2005/8/layout/vList2"/>
    <dgm:cxn modelId="{7CDF3AEE-2139-4B62-BB86-DD4B64484D65}" srcId="{08CCAB16-BCB0-47F6-832F-B24548157A81}" destId="{3E780036-4875-4681-B676-DD47ED7B1F3F}" srcOrd="3" destOrd="0" parTransId="{C64E4043-A23E-47A3-9966-7FF7075A1E96}" sibTransId="{0D8BE8E7-F206-4D61-9BA5-C9DEEB50F8C4}"/>
    <dgm:cxn modelId="{681DAC98-82B4-4756-94AC-0E1D85C72680}" type="presParOf" srcId="{1247D1FA-DAE7-4145-AA62-E1800BE65F1C}" destId="{18BFD352-FE2B-4624-A336-7D1EC74C072F}" srcOrd="0" destOrd="0" presId="urn:microsoft.com/office/officeart/2005/8/layout/vList2"/>
    <dgm:cxn modelId="{45BFAC53-635D-4BC4-B622-866C77F17CBF}" type="presParOf" srcId="{1247D1FA-DAE7-4145-AA62-E1800BE65F1C}" destId="{C3705790-8D0A-4B41-82EC-B4A80645F286}" srcOrd="1" destOrd="0" presId="urn:microsoft.com/office/officeart/2005/8/layout/vList2"/>
    <dgm:cxn modelId="{F07744A5-DF6B-4500-A996-F768D798F01F}" type="presParOf" srcId="{1247D1FA-DAE7-4145-AA62-E1800BE65F1C}" destId="{F9DBD806-C2B6-483C-99F2-A81009DF722A}" srcOrd="2" destOrd="0" presId="urn:microsoft.com/office/officeart/2005/8/layout/vList2"/>
    <dgm:cxn modelId="{A94AE15C-516D-4D54-B07B-2F33147FD0F5}" type="presParOf" srcId="{1247D1FA-DAE7-4145-AA62-E1800BE65F1C}" destId="{F958038D-423D-400E-A1B9-D514A466DD4C}" srcOrd="3" destOrd="0" presId="urn:microsoft.com/office/officeart/2005/8/layout/vList2"/>
    <dgm:cxn modelId="{311FA5EB-9382-4C8B-92F7-25749FF93D4A}" type="presParOf" srcId="{1247D1FA-DAE7-4145-AA62-E1800BE65F1C}" destId="{4E920F86-CCA5-4CD1-8AE2-6389791400D8}" srcOrd="4" destOrd="0" presId="urn:microsoft.com/office/officeart/2005/8/layout/vList2"/>
    <dgm:cxn modelId="{C552DBB4-4103-4C2C-B81F-13A30764A03B}" type="presParOf" srcId="{1247D1FA-DAE7-4145-AA62-E1800BE65F1C}" destId="{A27D6819-1C0C-40AD-B191-8F7AD1C81971}" srcOrd="5" destOrd="0" presId="urn:microsoft.com/office/officeart/2005/8/layout/vList2"/>
    <dgm:cxn modelId="{93A875C8-C353-4628-82F3-A28E027E4FF5}" type="presParOf" srcId="{1247D1FA-DAE7-4145-AA62-E1800BE65F1C}" destId="{EE03FB28-2AC3-4812-AAC6-3ABCCC6B134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9D50A4-6E7F-4BE0-A146-D14A3926F2A6}" type="doc">
      <dgm:prSet loTypeId="urn:microsoft.com/office/officeart/2005/8/layout/chevron1" loCatId="process" qsTypeId="urn:microsoft.com/office/officeart/2005/8/quickstyle/simple3" qsCatId="simple" csTypeId="urn:microsoft.com/office/officeart/2005/8/colors/colorful2" csCatId="colorful" phldr="1"/>
      <dgm:spPr/>
    </dgm:pt>
    <dgm:pt modelId="{A5BBC6FB-2C78-430A-8F8A-907AC3154E1D}">
      <dgm:prSet phldrT="[Text]"/>
      <dgm:spPr>
        <a:solidFill>
          <a:srgbClr val="CACACA"/>
        </a:solidFill>
      </dgm:spPr>
      <dgm:t>
        <a:bodyPr/>
        <a:lstStyle/>
        <a:p>
          <a:r>
            <a:rPr lang="fr-FR" dirty="0" smtClean="0">
              <a:latin typeface="Arial Narrow" panose="020B0606020202030204" pitchFamily="34" charset="0"/>
            </a:rPr>
            <a:t>Entretiens avec informateurs clés (IC) issus des PDI</a:t>
          </a:r>
          <a:endParaRPr lang="en-US" dirty="0">
            <a:latin typeface="Arial Narrow" panose="020B0606020202030204" pitchFamily="34" charset="0"/>
          </a:endParaRPr>
        </a:p>
      </dgm:t>
    </dgm:pt>
    <dgm:pt modelId="{2536BE25-17E0-4963-BD9A-220CA96E6E11}" type="parTrans" cxnId="{EB380948-EC91-40BB-B8B2-15A0DA22D9E0}">
      <dgm:prSet/>
      <dgm:spPr/>
      <dgm:t>
        <a:bodyPr/>
        <a:lstStyle/>
        <a:p>
          <a:endParaRPr lang="en-US"/>
        </a:p>
      </dgm:t>
    </dgm:pt>
    <dgm:pt modelId="{26554950-B65E-4BC9-BA6B-8AF4B5A2FD47}" type="sibTrans" cxnId="{EB380948-EC91-40BB-B8B2-15A0DA22D9E0}">
      <dgm:prSet/>
      <dgm:spPr/>
      <dgm:t>
        <a:bodyPr/>
        <a:lstStyle/>
        <a:p>
          <a:endParaRPr lang="en-US"/>
        </a:p>
      </dgm:t>
    </dgm:pt>
    <dgm:pt modelId="{26D809DC-D54F-4594-9A1A-3BC0A0FD198D}">
      <dgm:prSet phldrT="[Text]"/>
      <dgm:spPr>
        <a:solidFill>
          <a:srgbClr val="CACACA"/>
        </a:solidFill>
      </dgm:spPr>
      <dgm:t>
        <a:bodyPr/>
        <a:lstStyle/>
        <a:p>
          <a:r>
            <a:rPr lang="fr-FR" dirty="0" smtClean="0">
              <a:latin typeface="Arial Narrow" panose="020B0606020202030204" pitchFamily="34" charset="0"/>
            </a:rPr>
            <a:t>Entretiens avec les usagers des infrastructures</a:t>
          </a:r>
          <a:endParaRPr lang="en-US" dirty="0">
            <a:latin typeface="Arial Narrow" panose="020B0606020202030204" pitchFamily="34" charset="0"/>
          </a:endParaRPr>
        </a:p>
      </dgm:t>
    </dgm:pt>
    <dgm:pt modelId="{4C3B6916-6271-4946-9851-0F770D0098EA}" type="parTrans" cxnId="{FA713C4A-B5B8-406D-9253-DA398B058609}">
      <dgm:prSet/>
      <dgm:spPr/>
      <dgm:t>
        <a:bodyPr/>
        <a:lstStyle/>
        <a:p>
          <a:endParaRPr lang="en-US"/>
        </a:p>
      </dgm:t>
    </dgm:pt>
    <dgm:pt modelId="{3BEE5F85-0DC3-449F-AB72-035D9258EE9F}" type="sibTrans" cxnId="{FA713C4A-B5B8-406D-9253-DA398B058609}">
      <dgm:prSet/>
      <dgm:spPr/>
      <dgm:t>
        <a:bodyPr/>
        <a:lstStyle/>
        <a:p>
          <a:endParaRPr lang="en-US"/>
        </a:p>
      </dgm:t>
    </dgm:pt>
    <dgm:pt modelId="{74C0388D-1492-401F-9C20-81088F4BD01A}">
      <dgm:prSet phldrT="[Text]"/>
      <dgm:spPr>
        <a:solidFill>
          <a:srgbClr val="CACACA"/>
        </a:solidFill>
      </dgm:spPr>
      <dgm:t>
        <a:bodyPr/>
        <a:lstStyle/>
        <a:p>
          <a:r>
            <a:rPr lang="fr-FR" dirty="0" smtClean="0">
              <a:latin typeface="Arial Narrow" panose="020B0606020202030204" pitchFamily="34" charset="0"/>
            </a:rPr>
            <a:t>Cartographie des infrastructures et du périmètre du site</a:t>
          </a:r>
          <a:endParaRPr lang="en-US" dirty="0">
            <a:latin typeface="Arial Narrow" panose="020B0606020202030204" pitchFamily="34" charset="0"/>
          </a:endParaRPr>
        </a:p>
      </dgm:t>
    </dgm:pt>
    <dgm:pt modelId="{814B194A-A962-4985-97D6-7E4228F9FF41}" type="parTrans" cxnId="{45DE24CF-2E5C-4949-A51B-DE16F9B216EC}">
      <dgm:prSet/>
      <dgm:spPr/>
      <dgm:t>
        <a:bodyPr/>
        <a:lstStyle/>
        <a:p>
          <a:endParaRPr lang="en-US"/>
        </a:p>
      </dgm:t>
    </dgm:pt>
    <dgm:pt modelId="{03144FEF-F66B-4D0B-9BF5-061992D09716}" type="sibTrans" cxnId="{45DE24CF-2E5C-4949-A51B-DE16F9B216EC}">
      <dgm:prSet/>
      <dgm:spPr/>
      <dgm:t>
        <a:bodyPr/>
        <a:lstStyle/>
        <a:p>
          <a:endParaRPr lang="en-US"/>
        </a:p>
      </dgm:t>
    </dgm:pt>
    <dgm:pt modelId="{0D287E7B-DB36-479A-B314-F006A4877E4A}" type="pres">
      <dgm:prSet presAssocID="{7B9D50A4-6E7F-4BE0-A146-D14A3926F2A6}" presName="Name0" presStyleCnt="0">
        <dgm:presLayoutVars>
          <dgm:dir/>
          <dgm:animLvl val="lvl"/>
          <dgm:resizeHandles val="exact"/>
        </dgm:presLayoutVars>
      </dgm:prSet>
      <dgm:spPr/>
    </dgm:pt>
    <dgm:pt modelId="{5AF7FC82-EDFE-40E0-8156-B20164680D81}" type="pres">
      <dgm:prSet presAssocID="{A5BBC6FB-2C78-430A-8F8A-907AC3154E1D}" presName="parTxOnly" presStyleLbl="node1" presStyleIdx="0" presStyleCnt="3">
        <dgm:presLayoutVars>
          <dgm:chMax val="0"/>
          <dgm:chPref val="0"/>
          <dgm:bulletEnabled val="1"/>
        </dgm:presLayoutVars>
      </dgm:prSet>
      <dgm:spPr/>
      <dgm:t>
        <a:bodyPr/>
        <a:lstStyle/>
        <a:p>
          <a:endParaRPr lang="en-US"/>
        </a:p>
      </dgm:t>
    </dgm:pt>
    <dgm:pt modelId="{FB67BD65-924F-4D2E-AD51-C1A0D10EFB48}" type="pres">
      <dgm:prSet presAssocID="{26554950-B65E-4BC9-BA6B-8AF4B5A2FD47}" presName="parTxOnlySpace" presStyleCnt="0"/>
      <dgm:spPr/>
    </dgm:pt>
    <dgm:pt modelId="{D9CBA73D-6217-4D18-8C2A-80AECB429531}" type="pres">
      <dgm:prSet presAssocID="{26D809DC-D54F-4594-9A1A-3BC0A0FD198D}" presName="parTxOnly" presStyleLbl="node1" presStyleIdx="1" presStyleCnt="3">
        <dgm:presLayoutVars>
          <dgm:chMax val="0"/>
          <dgm:chPref val="0"/>
          <dgm:bulletEnabled val="1"/>
        </dgm:presLayoutVars>
      </dgm:prSet>
      <dgm:spPr/>
      <dgm:t>
        <a:bodyPr/>
        <a:lstStyle/>
        <a:p>
          <a:endParaRPr lang="en-US"/>
        </a:p>
      </dgm:t>
    </dgm:pt>
    <dgm:pt modelId="{876C1D6D-FBF0-416F-B30D-F57A2FA21766}" type="pres">
      <dgm:prSet presAssocID="{3BEE5F85-0DC3-449F-AB72-035D9258EE9F}" presName="parTxOnlySpace" presStyleCnt="0"/>
      <dgm:spPr/>
    </dgm:pt>
    <dgm:pt modelId="{6454FA43-49CF-439B-A586-50E2C78F7B89}" type="pres">
      <dgm:prSet presAssocID="{74C0388D-1492-401F-9C20-81088F4BD01A}" presName="parTxOnly" presStyleLbl="node1" presStyleIdx="2" presStyleCnt="3">
        <dgm:presLayoutVars>
          <dgm:chMax val="0"/>
          <dgm:chPref val="0"/>
          <dgm:bulletEnabled val="1"/>
        </dgm:presLayoutVars>
      </dgm:prSet>
      <dgm:spPr/>
      <dgm:t>
        <a:bodyPr/>
        <a:lstStyle/>
        <a:p>
          <a:endParaRPr lang="en-US"/>
        </a:p>
      </dgm:t>
    </dgm:pt>
  </dgm:ptLst>
  <dgm:cxnLst>
    <dgm:cxn modelId="{FA713C4A-B5B8-406D-9253-DA398B058609}" srcId="{7B9D50A4-6E7F-4BE0-A146-D14A3926F2A6}" destId="{26D809DC-D54F-4594-9A1A-3BC0A0FD198D}" srcOrd="1" destOrd="0" parTransId="{4C3B6916-6271-4946-9851-0F770D0098EA}" sibTransId="{3BEE5F85-0DC3-449F-AB72-035D9258EE9F}"/>
    <dgm:cxn modelId="{EB380948-EC91-40BB-B8B2-15A0DA22D9E0}" srcId="{7B9D50A4-6E7F-4BE0-A146-D14A3926F2A6}" destId="{A5BBC6FB-2C78-430A-8F8A-907AC3154E1D}" srcOrd="0" destOrd="0" parTransId="{2536BE25-17E0-4963-BD9A-220CA96E6E11}" sibTransId="{26554950-B65E-4BC9-BA6B-8AF4B5A2FD47}"/>
    <dgm:cxn modelId="{3C6022EC-F6E4-46A5-98FE-43988118EAD0}" type="presOf" srcId="{A5BBC6FB-2C78-430A-8F8A-907AC3154E1D}" destId="{5AF7FC82-EDFE-40E0-8156-B20164680D81}" srcOrd="0" destOrd="0" presId="urn:microsoft.com/office/officeart/2005/8/layout/chevron1"/>
    <dgm:cxn modelId="{3F7DCD34-A17F-48A6-B70B-035E8812165B}" type="presOf" srcId="{74C0388D-1492-401F-9C20-81088F4BD01A}" destId="{6454FA43-49CF-439B-A586-50E2C78F7B89}" srcOrd="0" destOrd="0" presId="urn:microsoft.com/office/officeart/2005/8/layout/chevron1"/>
    <dgm:cxn modelId="{B3C40523-A911-4D2B-A0DB-A8CEDF66A070}" type="presOf" srcId="{7B9D50A4-6E7F-4BE0-A146-D14A3926F2A6}" destId="{0D287E7B-DB36-479A-B314-F006A4877E4A}" srcOrd="0" destOrd="0" presId="urn:microsoft.com/office/officeart/2005/8/layout/chevron1"/>
    <dgm:cxn modelId="{45DE24CF-2E5C-4949-A51B-DE16F9B216EC}" srcId="{7B9D50A4-6E7F-4BE0-A146-D14A3926F2A6}" destId="{74C0388D-1492-401F-9C20-81088F4BD01A}" srcOrd="2" destOrd="0" parTransId="{814B194A-A962-4985-97D6-7E4228F9FF41}" sibTransId="{03144FEF-F66B-4D0B-9BF5-061992D09716}"/>
    <dgm:cxn modelId="{8DBB5164-D4B9-4FD7-87B7-E678329FEA65}" type="presOf" srcId="{26D809DC-D54F-4594-9A1A-3BC0A0FD198D}" destId="{D9CBA73D-6217-4D18-8C2A-80AECB429531}" srcOrd="0" destOrd="0" presId="urn:microsoft.com/office/officeart/2005/8/layout/chevron1"/>
    <dgm:cxn modelId="{BA2C132B-959A-4DFC-A48A-82D2EBC99833}" type="presParOf" srcId="{0D287E7B-DB36-479A-B314-F006A4877E4A}" destId="{5AF7FC82-EDFE-40E0-8156-B20164680D81}" srcOrd="0" destOrd="0" presId="urn:microsoft.com/office/officeart/2005/8/layout/chevron1"/>
    <dgm:cxn modelId="{C511945A-2B17-49DE-9715-A756439B3F7F}" type="presParOf" srcId="{0D287E7B-DB36-479A-B314-F006A4877E4A}" destId="{FB67BD65-924F-4D2E-AD51-C1A0D10EFB48}" srcOrd="1" destOrd="0" presId="urn:microsoft.com/office/officeart/2005/8/layout/chevron1"/>
    <dgm:cxn modelId="{1E7EE0DC-2BF1-4D69-B7F5-FC48D335784F}" type="presParOf" srcId="{0D287E7B-DB36-479A-B314-F006A4877E4A}" destId="{D9CBA73D-6217-4D18-8C2A-80AECB429531}" srcOrd="2" destOrd="0" presId="urn:microsoft.com/office/officeart/2005/8/layout/chevron1"/>
    <dgm:cxn modelId="{FBCE5A02-657C-4E7B-93FA-038EF630438A}" type="presParOf" srcId="{0D287E7B-DB36-479A-B314-F006A4877E4A}" destId="{876C1D6D-FBF0-416F-B30D-F57A2FA21766}" srcOrd="3" destOrd="0" presId="urn:microsoft.com/office/officeart/2005/8/layout/chevron1"/>
    <dgm:cxn modelId="{4BF8021F-528D-4798-B120-3F4A970DCC2B}" type="presParOf" srcId="{0D287E7B-DB36-479A-B314-F006A4877E4A}" destId="{6454FA43-49CF-439B-A586-50E2C78F7B89}"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D594-3303-44C8-9539-58E86C90E5A8}">
      <dsp:nvSpPr>
        <dsp:cNvPr id="0" name=""/>
        <dsp:cNvSpPr/>
      </dsp:nvSpPr>
      <dsp:spPr>
        <a:xfrm rot="5400000">
          <a:off x="1385861" y="1724239"/>
          <a:ext cx="908708" cy="613640"/>
        </a:xfrm>
        <a:prstGeom prst="bentUpArrow">
          <a:avLst>
            <a:gd name="adj1" fmla="val 32840"/>
            <a:gd name="adj2" fmla="val 25000"/>
            <a:gd name="adj3" fmla="val 35780"/>
          </a:avLst>
        </a:prstGeom>
        <a:solidFill>
          <a:srgbClr val="D0CECE"/>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3F932F21-807C-4E95-86B6-C6F99C612DF3}">
      <dsp:nvSpPr>
        <dsp:cNvPr id="0" name=""/>
        <dsp:cNvSpPr/>
      </dsp:nvSpPr>
      <dsp:spPr>
        <a:xfrm>
          <a:off x="925866" y="25604"/>
          <a:ext cx="2012219"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Crises sécuritaires dans les régions de Diffa, Tahoua et </a:t>
          </a:r>
          <a:r>
            <a:rPr lang="fr-FR" sz="2000" kern="1200" dirty="0" err="1" smtClean="0">
              <a:latin typeface="Arial Narrow" panose="020B0606020202030204" pitchFamily="34" charset="0"/>
            </a:rPr>
            <a:t>Tillabéri</a:t>
          </a:r>
          <a:endParaRPr lang="en-US" sz="2000" kern="1200" dirty="0">
            <a:latin typeface="Arial Narrow" panose="020B0606020202030204" pitchFamily="34" charset="0"/>
          </a:endParaRPr>
        </a:p>
      </dsp:txBody>
      <dsp:txXfrm>
        <a:off x="994635" y="94373"/>
        <a:ext cx="1874681" cy="1270950"/>
      </dsp:txXfrm>
    </dsp:sp>
    <dsp:sp modelId="{7CCD48D9-5DFB-4CF7-9689-6B39AE8F57C4}">
      <dsp:nvSpPr>
        <dsp:cNvPr id="0" name=""/>
        <dsp:cNvSpPr/>
      </dsp:nvSpPr>
      <dsp:spPr>
        <a:xfrm>
          <a:off x="2938085" y="159936"/>
          <a:ext cx="1463496" cy="113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2938085" y="159936"/>
        <a:ext cx="1463496" cy="1138402"/>
      </dsp:txXfrm>
    </dsp:sp>
    <dsp:sp modelId="{63B344C7-6851-42C8-B621-85417C876DC5}">
      <dsp:nvSpPr>
        <dsp:cNvPr id="0" name=""/>
        <dsp:cNvSpPr/>
      </dsp:nvSpPr>
      <dsp:spPr>
        <a:xfrm rot="5400000">
          <a:off x="3140826" y="3246921"/>
          <a:ext cx="1078396" cy="655621"/>
        </a:xfrm>
        <a:prstGeom prst="bentUpArrow">
          <a:avLst>
            <a:gd name="adj1" fmla="val 32840"/>
            <a:gd name="adj2" fmla="val 25000"/>
            <a:gd name="adj3" fmla="val 35780"/>
          </a:avLst>
        </a:prstGeom>
        <a:solidFill>
          <a:srgbClr val="D0CECE"/>
        </a:solidFill>
        <a:ln w="6350" cap="flat" cmpd="sng" algn="ctr">
          <a:solidFill>
            <a:schemeClr val="tx1"/>
          </a:solidFill>
          <a:prstDash val="solid"/>
          <a:miter lim="800000"/>
        </a:ln>
        <a:effectLst/>
      </dsp:spPr>
      <dsp:style>
        <a:lnRef idx="1">
          <a:scrgbClr r="0" g="0" b="0"/>
        </a:lnRef>
        <a:fillRef idx="1">
          <a:scrgbClr r="0" g="0" b="0"/>
        </a:fillRef>
        <a:effectRef idx="1">
          <a:scrgbClr r="0" g="0" b="0"/>
        </a:effectRef>
        <a:fontRef idx="minor"/>
      </dsp:style>
    </dsp:sp>
    <dsp:sp modelId="{D798367D-3CF6-4C3D-B4AF-5D44DC5AC31F}">
      <dsp:nvSpPr>
        <dsp:cNvPr id="0" name=""/>
        <dsp:cNvSpPr/>
      </dsp:nvSpPr>
      <dsp:spPr>
        <a:xfrm>
          <a:off x="2594210" y="1464494"/>
          <a:ext cx="2012219"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Importants déplacements de population au sein du Niger</a:t>
          </a:r>
          <a:endParaRPr lang="en-US" sz="2000" kern="1200" dirty="0">
            <a:latin typeface="Arial Narrow" panose="020B0606020202030204" pitchFamily="34" charset="0"/>
          </a:endParaRPr>
        </a:p>
      </dsp:txBody>
      <dsp:txXfrm>
        <a:off x="2662979" y="1533263"/>
        <a:ext cx="1874681" cy="1270950"/>
      </dsp:txXfrm>
    </dsp:sp>
    <dsp:sp modelId="{78E8E66C-346A-4183-B1F0-1A6A1ECBF0E6}">
      <dsp:nvSpPr>
        <dsp:cNvPr id="0" name=""/>
        <dsp:cNvSpPr/>
      </dsp:nvSpPr>
      <dsp:spPr>
        <a:xfrm>
          <a:off x="4606429" y="1598826"/>
          <a:ext cx="1463496" cy="113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4606429" y="1598826"/>
        <a:ext cx="1463496" cy="1138402"/>
      </dsp:txXfrm>
    </dsp:sp>
    <dsp:sp modelId="{51DF12E2-2173-4A62-94D8-BD740CD1FEFB}">
      <dsp:nvSpPr>
        <dsp:cNvPr id="0" name=""/>
        <dsp:cNvSpPr/>
      </dsp:nvSpPr>
      <dsp:spPr>
        <a:xfrm>
          <a:off x="4262554" y="2988228"/>
          <a:ext cx="3044387" cy="1408488"/>
        </a:xfrm>
        <a:prstGeom prst="roundRect">
          <a:avLst>
            <a:gd name="adj" fmla="val 16670"/>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Evolutions des sites de déplacés (mouvements, états des lieux, </a:t>
          </a:r>
          <a:r>
            <a:rPr lang="en-CH" sz="2000" kern="1200" dirty="0" smtClean="0">
              <a:latin typeface="Arial Narrow" panose="020B0606020202030204" pitchFamily="34" charset="0"/>
            </a:rPr>
            <a:t>…</a:t>
          </a:r>
          <a:r>
            <a:rPr lang="fr-FR" sz="2000" kern="1200" dirty="0" smtClean="0">
              <a:latin typeface="Arial Narrow" panose="020B0606020202030204" pitchFamily="34" charset="0"/>
            </a:rPr>
            <a:t>) </a:t>
          </a:r>
          <a:endParaRPr lang="en-US" sz="2000" kern="1200" dirty="0">
            <a:latin typeface="Arial Narrow" panose="020B0606020202030204" pitchFamily="34" charset="0"/>
          </a:endParaRPr>
        </a:p>
      </dsp:txBody>
      <dsp:txXfrm>
        <a:off x="4331323" y="3056997"/>
        <a:ext cx="2906849" cy="1270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FD352-FE2B-4624-A336-7D1EC74C072F}">
      <dsp:nvSpPr>
        <dsp:cNvPr id="0" name=""/>
        <dsp:cNvSpPr/>
      </dsp:nvSpPr>
      <dsp:spPr>
        <a:xfrm>
          <a:off x="0" y="0"/>
          <a:ext cx="6843562" cy="992160"/>
        </a:xfrm>
        <a:prstGeom prst="roundRect">
          <a:avLst/>
        </a:prstGeom>
        <a:solidFill>
          <a:srgbClr val="CACACA"/>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CH" sz="1800" kern="1200" dirty="0" smtClean="0">
              <a:latin typeface="Arial Narrow" panose="020B0606020202030204" pitchFamily="34" charset="0"/>
            </a:rPr>
            <a:t>Actualiser la base de données des infrastructures sociocommunautaires des sites d’accueil de personnes déplacées internes (PDI) dans les 3 régions</a:t>
          </a:r>
          <a:endParaRPr lang="en-US" sz="1800" kern="1200" dirty="0">
            <a:latin typeface="Arial Narrow" panose="020B0606020202030204" pitchFamily="34" charset="0"/>
          </a:endParaRPr>
        </a:p>
      </dsp:txBody>
      <dsp:txXfrm>
        <a:off x="48433" y="48433"/>
        <a:ext cx="6746696" cy="895294"/>
      </dsp:txXfrm>
    </dsp:sp>
    <dsp:sp modelId="{F9DBD806-C2B6-483C-99F2-A81009DF722A}">
      <dsp:nvSpPr>
        <dsp:cNvPr id="0" name=""/>
        <dsp:cNvSpPr/>
      </dsp:nvSpPr>
      <dsp:spPr>
        <a:xfrm>
          <a:off x="0" y="11494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Identifier les </a:t>
          </a:r>
          <a:r>
            <a:rPr lang="fr-CH" sz="1800" kern="1200" dirty="0" smtClean="0">
              <a:latin typeface="Arial Narrow" panose="020B0606020202030204" pitchFamily="34" charset="0"/>
            </a:rPr>
            <a:t>zones d’origine, les profils, les causes de déplacement et les intentions de mouvement des PDI</a:t>
          </a:r>
          <a:endParaRPr lang="en-US" sz="1800" kern="1200" dirty="0">
            <a:latin typeface="Arial Narrow" panose="020B0606020202030204" pitchFamily="34" charset="0"/>
          </a:endParaRPr>
        </a:p>
      </dsp:txBody>
      <dsp:txXfrm>
        <a:off x="48433" y="1197907"/>
        <a:ext cx="6746696" cy="895294"/>
      </dsp:txXfrm>
    </dsp:sp>
    <dsp:sp modelId="{4E920F86-CCA5-4CD1-8AE2-6389791400D8}">
      <dsp:nvSpPr>
        <dsp:cNvPr id="0" name=""/>
        <dsp:cNvSpPr/>
      </dsp:nvSpPr>
      <dsp:spPr>
        <a:xfrm>
          <a:off x="0" y="22942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Comprendre la situation des populations sur les sites et l’information dont ils disposent en matière d’accès à l’aide humanitaire </a:t>
          </a:r>
          <a:endParaRPr lang="en-US" sz="1800" kern="1200" dirty="0">
            <a:latin typeface="Arial Narrow" panose="020B0606020202030204" pitchFamily="34" charset="0"/>
          </a:endParaRPr>
        </a:p>
      </dsp:txBody>
      <dsp:txXfrm>
        <a:off x="48433" y="2342707"/>
        <a:ext cx="6746696" cy="895294"/>
      </dsp:txXfrm>
    </dsp:sp>
    <dsp:sp modelId="{EE03FB28-2AC3-4812-AAC6-3ABCCC6B1345}">
      <dsp:nvSpPr>
        <dsp:cNvPr id="0" name=""/>
        <dsp:cNvSpPr/>
      </dsp:nvSpPr>
      <dsp:spPr>
        <a:xfrm>
          <a:off x="0" y="3439074"/>
          <a:ext cx="6843562" cy="992160"/>
        </a:xfrm>
        <a:prstGeom prst="roundRect">
          <a:avLst/>
        </a:prstGeom>
        <a:solidFill>
          <a:srgbClr val="D0CECE"/>
        </a:solid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latin typeface="Arial Narrow" panose="020B0606020202030204" pitchFamily="34" charset="0"/>
            </a:rPr>
            <a:t>Observer la </a:t>
          </a:r>
          <a:r>
            <a:rPr lang="fr-CH" sz="1800" kern="1200" dirty="0" smtClean="0">
              <a:latin typeface="Arial Narrow" panose="020B0606020202030204" pitchFamily="34" charset="0"/>
            </a:rPr>
            <a:t>situation des PDI sur les sites d’installation à la fois au niveau des abris que des biens non alimentaires et des infrastructures</a:t>
          </a:r>
          <a:endParaRPr lang="en-US" sz="1800" kern="1200" dirty="0">
            <a:latin typeface="Arial Narrow" panose="020B0606020202030204" pitchFamily="34" charset="0"/>
          </a:endParaRPr>
        </a:p>
      </dsp:txBody>
      <dsp:txXfrm>
        <a:off x="48433" y="3487507"/>
        <a:ext cx="6746696"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FC82-EDFE-40E0-8156-B20164680D81}">
      <dsp:nvSpPr>
        <dsp:cNvPr id="0" name=""/>
        <dsp:cNvSpPr/>
      </dsp:nvSpPr>
      <dsp:spPr>
        <a:xfrm>
          <a:off x="2370"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Entretiens avec informateurs clés (IC) issus des PDI</a:t>
          </a:r>
          <a:endParaRPr lang="en-US" sz="2000" kern="1200" dirty="0">
            <a:latin typeface="Arial Narrow" panose="020B0606020202030204" pitchFamily="34" charset="0"/>
          </a:endParaRPr>
        </a:p>
      </dsp:txBody>
      <dsp:txXfrm>
        <a:off x="579964" y="704875"/>
        <a:ext cx="1732781" cy="1155187"/>
      </dsp:txXfrm>
    </dsp:sp>
    <dsp:sp modelId="{D9CBA73D-6217-4D18-8C2A-80AECB429531}">
      <dsp:nvSpPr>
        <dsp:cNvPr id="0" name=""/>
        <dsp:cNvSpPr/>
      </dsp:nvSpPr>
      <dsp:spPr>
        <a:xfrm>
          <a:off x="2601542"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Entretiens avec les usagers des infrastructures</a:t>
          </a:r>
          <a:endParaRPr lang="en-US" sz="2000" kern="1200" dirty="0">
            <a:latin typeface="Arial Narrow" panose="020B0606020202030204" pitchFamily="34" charset="0"/>
          </a:endParaRPr>
        </a:p>
      </dsp:txBody>
      <dsp:txXfrm>
        <a:off x="3179136" y="704875"/>
        <a:ext cx="1732781" cy="1155187"/>
      </dsp:txXfrm>
    </dsp:sp>
    <dsp:sp modelId="{6454FA43-49CF-439B-A586-50E2C78F7B89}">
      <dsp:nvSpPr>
        <dsp:cNvPr id="0" name=""/>
        <dsp:cNvSpPr/>
      </dsp:nvSpPr>
      <dsp:spPr>
        <a:xfrm>
          <a:off x="5200714" y="704875"/>
          <a:ext cx="2887968" cy="1155187"/>
        </a:xfrm>
        <a:prstGeom prst="chevron">
          <a:avLst/>
        </a:prstGeom>
        <a:solidFill>
          <a:srgbClr val="CACAC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FR" sz="2000" kern="1200" dirty="0" smtClean="0">
              <a:latin typeface="Arial Narrow" panose="020B0606020202030204" pitchFamily="34" charset="0"/>
            </a:rPr>
            <a:t>Cartographie des infrastructures et du périmètre du site</a:t>
          </a:r>
          <a:endParaRPr lang="en-US" sz="2000" kern="1200" dirty="0">
            <a:latin typeface="Arial Narrow" panose="020B0606020202030204" pitchFamily="34" charset="0"/>
          </a:endParaRPr>
        </a:p>
      </dsp:txBody>
      <dsp:txXfrm>
        <a:off x="5778308" y="704875"/>
        <a:ext cx="1732781" cy="115518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0B09B-6E0E-4CC1-8D33-9081A5D4BFCC}" type="datetimeFigureOut">
              <a:rPr lang="fr-FR" smtClean="0"/>
              <a:t>19/11/2020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CEC5-F4B4-46B2-AA4A-A9AF67C3AFFC}" type="slidenum">
              <a:rPr lang="fr-FR" smtClean="0"/>
              <a:t>‹#›</a:t>
            </a:fld>
            <a:endParaRPr lang="fr-FR"/>
          </a:p>
        </p:txBody>
      </p:sp>
    </p:spTree>
    <p:extLst>
      <p:ext uri="{BB962C8B-B14F-4D97-AF65-F5344CB8AC3E}">
        <p14:creationId xmlns:p14="http://schemas.microsoft.com/office/powerpoint/2010/main" val="266247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3804215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238995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p1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666666"/>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chemeClr val="tx1"/>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2113243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chemeClr val="bg1"/>
                </a:solidFill>
                <a:latin typeface="Arial Narrow" panose="020B0606020202030204" pitchFamily="34" charset="0"/>
              </a:defRPr>
            </a:lvl1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rgbClr val="D2CBB8"/>
                </a:solidFill>
                <a:latin typeface="Arial Narrow" panose="020B0606020202030204" pitchFamily="34" charset="0"/>
              </a:defRPr>
            </a:lvl1pPr>
          </a:lstStyle>
          <a:p>
            <a:pPr lvl="0"/>
            <a:r>
              <a:rPr lang="en-US" dirty="0" smtClean="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p2 Goodbye slide">
    <p:spTree>
      <p:nvGrpSpPr>
        <p:cNvPr id="1" name=""/>
        <p:cNvGrpSpPr/>
        <p:nvPr/>
      </p:nvGrpSpPr>
      <p:grpSpPr>
        <a:xfrm>
          <a:off x="0" y="0"/>
          <a:ext cx="0" cy="0"/>
          <a:chOff x="0" y="0"/>
          <a:chExt cx="0" cy="0"/>
        </a:xfrm>
      </p:grpSpPr>
      <p:sp>
        <p:nvSpPr>
          <p:cNvPr id="23"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cxnSp>
        <p:nvCxnSpPr>
          <p:cNvPr id="24" name="Straight Connector 23"/>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71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a:t>
            </a:r>
            <a:r>
              <a:rPr lang="en-US" dirty="0" err="1" smtClean="0"/>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smtClean="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smtClean="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smtClean="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smtClean="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smtClean="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smtClean="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smtClean="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smtClean="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chart</a:t>
            </a:r>
            <a:endParaRPr lang="es-ES" dirty="0"/>
          </a:p>
        </p:txBody>
      </p:sp>
    </p:spTree>
    <p:extLst>
      <p:ext uri="{BB962C8B-B14F-4D97-AF65-F5344CB8AC3E}">
        <p14:creationId xmlns:p14="http://schemas.microsoft.com/office/powerpoint/2010/main" val="1506543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smtClean="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smtClean="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a:t>
            </a:r>
            <a:r>
              <a:rPr lang="es-ES" dirty="0" smtClean="0"/>
              <a:t> SmartArt</a:t>
            </a:r>
            <a:endParaRPr lang="es-ES" dirty="0"/>
          </a:p>
        </p:txBody>
      </p:sp>
    </p:spTree>
    <p:extLst>
      <p:ext uri="{BB962C8B-B14F-4D97-AF65-F5344CB8AC3E}">
        <p14:creationId xmlns:p14="http://schemas.microsoft.com/office/powerpoint/2010/main" val="369340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3" y="541441"/>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1 Goodbye slide">
    <p:spTree>
      <p:nvGrpSpPr>
        <p:cNvPr id="1" name=""/>
        <p:cNvGrpSpPr/>
        <p:nvPr/>
      </p:nvGrpSpPr>
      <p:grpSpPr>
        <a:xfrm>
          <a:off x="0" y="0"/>
          <a:ext cx="0" cy="0"/>
          <a:chOff x="0" y="0"/>
          <a:chExt cx="0" cy="0"/>
        </a:xfrm>
      </p:grpSpPr>
      <p:sp>
        <p:nvSpPr>
          <p:cNvPr id="17" name="Title 1"/>
          <p:cNvSpPr txBox="1">
            <a:spLocks/>
          </p:cNvSpPr>
          <p:nvPr userDrawn="1"/>
        </p:nvSpPr>
        <p:spPr>
          <a:xfrm>
            <a:off x="5015499" y="2512335"/>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EE5859"/>
                </a:solidFill>
                <a:latin typeface="Arial Narrow" panose="020B0606020202030204" pitchFamily="34" charset="0"/>
              </a:rPr>
              <a:t>THANK YOU FOR </a:t>
            </a:r>
            <a:r>
              <a:rPr lang="en-US" sz="4400" b="1" smtClean="0">
                <a:solidFill>
                  <a:srgbClr val="EE5859"/>
                </a:solidFill>
                <a:latin typeface="Arial Narrow" panose="020B0606020202030204" pitchFamily="34" charset="0"/>
              </a:rPr>
              <a:t>YOUR ATTENTION</a:t>
            </a:r>
            <a:endParaRPr lang="es-ES" sz="4400" b="1" dirty="0">
              <a:solidFill>
                <a:srgbClr val="EE5859"/>
              </a:solidFill>
              <a:latin typeface="Arial Narrow" panose="020B0606020202030204" pitchFamily="34" charset="0"/>
            </a:endParaRPr>
          </a:p>
        </p:txBody>
      </p:sp>
      <p:cxnSp>
        <p:nvCxnSpPr>
          <p:cNvPr id="18" name="Straight Connector 17"/>
          <p:cNvCxnSpPr/>
          <p:nvPr userDrawn="1"/>
        </p:nvCxnSpPr>
        <p:spPr>
          <a:xfrm>
            <a:off x="4710709" y="2512335"/>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39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smtClean="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smtClean="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smtClean="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chemeClr val="bg1"/>
                </a:solidFill>
                <a:latin typeface="Arial Narrow" panose="020B0606020202030204" pitchFamily="34" charset="0"/>
              </a:rPr>
              <a:t>THANK YOU FOR YOUR ATTENTION</a:t>
            </a:r>
            <a:endParaRPr lang="es-ES" b="1" dirty="0">
              <a:solidFill>
                <a:schemeClr val="bg1"/>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s-ES" smtClean="0"/>
              <a:t>www.reach-initiative.org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smtClean="0"/>
              <a:t>@REACH_info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smtClean="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Name </a:t>
            </a:r>
            <a:r>
              <a:rPr lang="en-US" dirty="0" err="1" smtClean="0"/>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smtClean="0"/>
              <a:t>Mobile Telephone</a:t>
            </a:r>
          </a:p>
          <a:p>
            <a:pPr lvl="0"/>
            <a:r>
              <a:rPr lang="en-US" dirty="0" smtClean="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n-US" smtClean="0"/>
              <a:t>name.lastname@</a:t>
            </a:r>
            <a:r>
              <a:rPr lang="es-ES" smtClean="0"/>
              <a:t>reach-initiative.org</a:t>
            </a:r>
            <a:endParaRPr lang="es-ES"/>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smtClean="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r>
              <a:rPr lang="es-ES" smtClean="0"/>
              <a:t>www.reach-initiative.org</a:t>
            </a:r>
            <a:endParaRPr lang="es-ES"/>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smtClean="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smtClean="0"/>
              <a:t>@IREACH_info</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30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chemeClr val="bg1"/>
                </a:solidFill>
                <a:latin typeface="Arial Narrow" panose="020B0606020202030204" pitchFamily="34" charset="0"/>
              </a:rPr>
              <a:t>THANK YOU FOR </a:t>
            </a:r>
            <a:r>
              <a:rPr lang="en-US" sz="4400" b="1" smtClean="0">
                <a:solidFill>
                  <a:schemeClr val="bg1"/>
                </a:solidFill>
                <a:latin typeface="Arial Narrow" panose="020B0606020202030204" pitchFamily="34" charset="0"/>
              </a:rPr>
              <a:t>YOUR ATTENTION</a:t>
            </a:r>
            <a:endParaRPr lang="es-ES" sz="440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539573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Op 3 Goodbye slide">
    <p:spTree>
      <p:nvGrpSpPr>
        <p:cNvPr id="1" name=""/>
        <p:cNvGrpSpPr/>
        <p:nvPr/>
      </p:nvGrpSpPr>
      <p:grpSpPr>
        <a:xfrm>
          <a:off x="0" y="0"/>
          <a:ext cx="0" cy="0"/>
          <a:chOff x="0" y="0"/>
          <a:chExt cx="0" cy="0"/>
        </a:xfrm>
      </p:grpSpPr>
      <p:sp>
        <p:nvSpPr>
          <p:cNvPr id="25" name="Rectangle 24"/>
          <p:cNvSpPr/>
          <p:nvPr userDrawn="1"/>
        </p:nvSpPr>
        <p:spPr>
          <a:xfrm>
            <a:off x="5167909" y="2270286"/>
            <a:ext cx="3976091" cy="3273866"/>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Straight Connector 25"/>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userDrawn="1"/>
        </p:nvSpPr>
        <p:spPr>
          <a:xfrm>
            <a:off x="5472704" y="2270290"/>
            <a:ext cx="3850595" cy="3273865"/>
          </a:xfrm>
          <a:prstGeom prst="rect">
            <a:avLst/>
          </a:prstGeom>
        </p:spPr>
        <p:txBody>
          <a:bodyPr anchor="ctr"/>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pPr>
              <a:lnSpc>
                <a:spcPts val="4500"/>
              </a:lnSpc>
            </a:pPr>
            <a:r>
              <a:rPr lang="en-US" sz="4400" b="1" dirty="0" smtClean="0">
                <a:solidFill>
                  <a:srgbClr val="58585A"/>
                </a:solidFill>
                <a:latin typeface="Arial Narrow" panose="020B0606020202030204" pitchFamily="34" charset="0"/>
              </a:rPr>
              <a:t>THANK YOU FOR </a:t>
            </a:r>
            <a:r>
              <a:rPr lang="en-US" sz="4400" b="1" smtClean="0">
                <a:solidFill>
                  <a:srgbClr val="58585A"/>
                </a:solidFill>
                <a:latin typeface="Arial Narrow" panose="020B0606020202030204" pitchFamily="34" charset="0"/>
              </a:rPr>
              <a:t>YOUR ATTENTION</a:t>
            </a:r>
            <a:endParaRPr lang="es-ES" sz="4400" b="1" dirty="0">
              <a:solidFill>
                <a:srgbClr val="58585A"/>
              </a:solidFill>
              <a:latin typeface="Arial Narrow" panose="020B0606020202030204" pitchFamily="34" charset="0"/>
            </a:endParaRPr>
          </a:p>
        </p:txBody>
      </p:sp>
    </p:spTree>
    <p:extLst>
      <p:ext uri="{BB962C8B-B14F-4D97-AF65-F5344CB8AC3E}">
        <p14:creationId xmlns:p14="http://schemas.microsoft.com/office/powerpoint/2010/main" val="79737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smtClean="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smtClean="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smtClean="0"/>
              <a:t>Click</a:t>
            </a:r>
            <a:r>
              <a:rPr lang="es-ES" dirty="0" smtClean="0"/>
              <a:t> in </a:t>
            </a:r>
            <a:r>
              <a:rPr lang="es-ES" dirty="0" err="1" smtClean="0"/>
              <a:t>the</a:t>
            </a:r>
            <a:r>
              <a:rPr lang="es-ES" dirty="0" smtClean="0"/>
              <a:t> </a:t>
            </a:r>
            <a:r>
              <a:rPr lang="es-ES" dirty="0" err="1" smtClean="0"/>
              <a:t>icon</a:t>
            </a:r>
            <a:r>
              <a:rPr lang="es-ES" dirty="0" smtClean="0"/>
              <a:t> </a:t>
            </a:r>
            <a:r>
              <a:rPr lang="es-ES" dirty="0" err="1" smtClean="0"/>
              <a:t>below</a:t>
            </a:r>
            <a:r>
              <a:rPr lang="es-ES" dirty="0" smtClean="0"/>
              <a:t> to </a:t>
            </a:r>
            <a:r>
              <a:rPr lang="es-ES" dirty="0" err="1" smtClean="0"/>
              <a:t>insert</a:t>
            </a:r>
            <a:r>
              <a:rPr lang="es-ES" dirty="0" smtClean="0"/>
              <a:t> </a:t>
            </a:r>
            <a:r>
              <a:rPr lang="es-ES" dirty="0" err="1" smtClean="0"/>
              <a:t>your</a:t>
            </a:r>
            <a:r>
              <a:rPr lang="es-ES" dirty="0" smtClean="0"/>
              <a:t> </a:t>
            </a:r>
            <a:r>
              <a:rPr lang="es-ES" dirty="0" err="1" smtClean="0"/>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chemeClr val="bg1"/>
                </a:solidFill>
                <a:latin typeface="Arial Narrow" panose="020B0606020202030204" pitchFamily="34" charset="0"/>
              </a:defRPr>
            </a:lvl1pPr>
          </a:lstStyle>
          <a:p>
            <a:r>
              <a:rPr lang="en-US" dirty="0" smtClean="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smtClean="0"/>
              <a:t>Here goes your plain text</a:t>
            </a:r>
            <a:endParaRPr lang="es-ES" dirty="0"/>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smtClean="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
        <p:nvSpPr>
          <p:cNvPr id="16" name="Text Placeholder 20"/>
          <p:cNvSpPr>
            <a:spLocks noGrp="1"/>
          </p:cNvSpPr>
          <p:nvPr>
            <p:ph type="body" sz="quarter" idx="25" hasCustomPrompt="1"/>
          </p:nvPr>
        </p:nvSpPr>
        <p:spPr>
          <a:xfrm>
            <a:off x="5428094" y="550506"/>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smtClean="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png"/><Relationship Id="rId5" Type="http://schemas.openxmlformats.org/officeDocument/2006/relationships/slideLayout" Target="../slideLayouts/slideLayout44.xml"/><Relationship Id="rId10" Type="http://schemas.openxmlformats.org/officeDocument/2006/relationships/image" Target="../media/image20.jpg"/><Relationship Id="rId4" Type="http://schemas.openxmlformats.org/officeDocument/2006/relationships/slideLayout" Target="../slideLayouts/slideLayout43.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4.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4.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microsoft.com/office/2007/relationships/hdphoto" Target="../media/hdphoto1.wdp"/><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8.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3.jpg"/><Relationship Id="rId5" Type="http://schemas.openxmlformats.org/officeDocument/2006/relationships/slideLayout" Target="../slideLayouts/slideLayout33.xml"/><Relationship Id="rId10" Type="http://schemas.openxmlformats.org/officeDocument/2006/relationships/theme" Target="../theme/theme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19" r:id="rId3"/>
    <p:sldLayoutId id="21474837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2" r:id="rId4"/>
    <p:sldLayoutId id="2147483751" r:id="rId5"/>
    <p:sldLayoutId id="2147483773" r:id="rId6"/>
    <p:sldLayoutId id="2147483772" r:id="rId7"/>
    <p:sldLayoutId id="214748377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7" r:id="rId3"/>
    <p:sldLayoutId id="2147483716" r:id="rId4"/>
    <p:sldLayoutId id="2147483717" r:id="rId5"/>
    <p:sldLayoutId id="2147483718" r:id="rId6"/>
    <p:sldLayoutId id="2147483709" r:id="rId7"/>
    <p:sldLayoutId id="2147483714" r:id="rId8"/>
    <p:sldLayoutId id="2147483715"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6.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7.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3.xml"/><Relationship Id="rId7" Type="http://schemas.openxmlformats.org/officeDocument/2006/relationships/image" Target="../media/image21.png"/><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4.png"/><Relationship Id="rId4" Type="http://schemas.openxmlformats.org/officeDocument/2006/relationships/diagramQuickStyle" Target="../diagrams/quickStyle3.xml"/><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4.xml"/><Relationship Id="rId7" Type="http://schemas.openxmlformats.org/officeDocument/2006/relationships/image" Target="../media/image21.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4.png"/><Relationship Id="rId4" Type="http://schemas.openxmlformats.org/officeDocument/2006/relationships/diagramQuickStyle" Target="../diagrams/quickStyle4.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4.png"/><Relationship Id="rId4" Type="http://schemas.openxmlformats.org/officeDocument/2006/relationships/diagramQuickStyle" Target="../diagrams/quickStyle5.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3634" y="412376"/>
            <a:ext cx="6790765" cy="2501153"/>
          </a:xfrm>
        </p:spPr>
        <p:txBody>
          <a:bodyPr/>
          <a:lstStyle/>
          <a:p>
            <a:r>
              <a:rPr lang="fr-FR" sz="3200" dirty="0" smtClean="0"/>
              <a:t>Profilage des sites de déplacés internes dans la région de Tahoua</a:t>
            </a:r>
            <a:endParaRPr lang="fr-FR" sz="3200" dirty="0"/>
          </a:p>
        </p:txBody>
      </p:sp>
      <p:sp>
        <p:nvSpPr>
          <p:cNvPr id="4" name="Text Placeholder 3"/>
          <p:cNvSpPr>
            <a:spLocks noGrp="1"/>
          </p:cNvSpPr>
          <p:nvPr>
            <p:ph type="body" sz="quarter" idx="14"/>
          </p:nvPr>
        </p:nvSpPr>
        <p:spPr>
          <a:xfrm>
            <a:off x="1743634" y="3632406"/>
            <a:ext cx="2713038" cy="466257"/>
          </a:xfrm>
        </p:spPr>
        <p:txBody>
          <a:bodyPr/>
          <a:lstStyle/>
          <a:p>
            <a:r>
              <a:rPr lang="es-ES" sz="2400" b="1" dirty="0" err="1" smtClean="0"/>
              <a:t>Novembre</a:t>
            </a:r>
            <a:r>
              <a:rPr lang="es-ES" sz="2400" b="1" dirty="0" smtClean="0"/>
              <a:t> 2020</a:t>
            </a:r>
          </a:p>
          <a:p>
            <a:endParaRPr lang="es-ES" dirty="0"/>
          </a:p>
        </p:txBody>
      </p:sp>
      <p:sp>
        <p:nvSpPr>
          <p:cNvPr id="3" name="ZoneTexte 2"/>
          <p:cNvSpPr txBox="1"/>
          <p:nvPr/>
        </p:nvSpPr>
        <p:spPr>
          <a:xfrm>
            <a:off x="1743634" y="2954176"/>
            <a:ext cx="6338047" cy="523220"/>
          </a:xfrm>
          <a:prstGeom prst="rect">
            <a:avLst/>
          </a:prstGeom>
          <a:noFill/>
        </p:spPr>
        <p:txBody>
          <a:bodyPr wrap="square" rtlCol="0">
            <a:spAutoFit/>
          </a:bodyPr>
          <a:lstStyle/>
          <a:p>
            <a:r>
              <a:rPr lang="fr-FR" sz="2800" b="1" dirty="0" smtClean="0">
                <a:solidFill>
                  <a:srgbClr val="EE5859"/>
                </a:solidFill>
                <a:latin typeface="Arial Narrow" panose="020B0606020202030204" pitchFamily="34" charset="0"/>
              </a:rPr>
              <a:t>Présentation des résultats</a:t>
            </a:r>
            <a:endParaRPr lang="fr-FR" sz="2800" b="1" dirty="0">
              <a:solidFill>
                <a:srgbClr val="EE5859"/>
              </a:solidFill>
              <a:latin typeface="Arial Narrow" panose="020B0606020202030204" pitchFamily="34" charset="0"/>
            </a:endParaRPr>
          </a:p>
        </p:txBody>
      </p:sp>
      <p:pic>
        <p:nvPicPr>
          <p:cNvPr id="9"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0" name="Picture 9"/>
          <p:cNvPicPr>
            <a:picLocks noChangeAspect="1"/>
          </p:cNvPicPr>
          <p:nvPr/>
        </p:nvPicPr>
        <p:blipFill>
          <a:blip r:embed="rId3"/>
          <a:stretch>
            <a:fillRect/>
          </a:stretch>
        </p:blipFill>
        <p:spPr>
          <a:xfrm>
            <a:off x="5118797" y="6328059"/>
            <a:ext cx="608558" cy="5170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51668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03</a:t>
            </a:r>
            <a:endParaRPr lang="es-ES" dirty="0"/>
          </a:p>
        </p:txBody>
      </p:sp>
      <p:sp>
        <p:nvSpPr>
          <p:cNvPr id="3" name="Subtitle 2"/>
          <p:cNvSpPr>
            <a:spLocks noGrp="1"/>
          </p:cNvSpPr>
          <p:nvPr>
            <p:ph type="subTitle" idx="1"/>
          </p:nvPr>
        </p:nvSpPr>
        <p:spPr>
          <a:xfrm>
            <a:off x="4359142" y="2159636"/>
            <a:ext cx="4364234" cy="1743959"/>
          </a:xfrm>
        </p:spPr>
        <p:txBody>
          <a:bodyPr/>
          <a:lstStyle/>
          <a:p>
            <a:r>
              <a:rPr lang="es-ES" dirty="0" smtClean="0"/>
              <a:t>Typologie des </a:t>
            </a:r>
            <a:r>
              <a:rPr lang="es-ES" dirty="0" err="1" smtClean="0"/>
              <a:t>sites</a:t>
            </a:r>
            <a:r>
              <a:rPr lang="es-ES" dirty="0" smtClean="0"/>
              <a:t> et </a:t>
            </a:r>
            <a:r>
              <a:rPr lang="es-ES" dirty="0" err="1"/>
              <a:t>d</a:t>
            </a:r>
            <a:r>
              <a:rPr lang="es-ES" dirty="0" err="1" smtClean="0"/>
              <a:t>ynamiques</a:t>
            </a:r>
            <a:r>
              <a:rPr lang="es-ES" dirty="0" smtClean="0"/>
              <a:t> de </a:t>
            </a:r>
            <a:r>
              <a:rPr lang="es-ES" dirty="0" err="1" smtClean="0"/>
              <a:t>déplacement</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853545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2800"/>
              </a:lnSpc>
            </a:pPr>
            <a:r>
              <a:rPr lang="es-ES" dirty="0" smtClean="0"/>
              <a:t>Typologie des </a:t>
            </a:r>
            <a:r>
              <a:rPr lang="es-ES" dirty="0" err="1" smtClean="0"/>
              <a:t>sites</a:t>
            </a:r>
            <a:r>
              <a:rPr lang="es-ES" dirty="0" smtClean="0"/>
              <a:t> et </a:t>
            </a:r>
            <a:r>
              <a:rPr lang="es-ES" dirty="0" err="1"/>
              <a:t>d</a:t>
            </a:r>
            <a:r>
              <a:rPr lang="es-ES" dirty="0" err="1" smtClean="0"/>
              <a:t>ynamiques</a:t>
            </a:r>
            <a:r>
              <a:rPr lang="es-ES" dirty="0" smtClean="0"/>
              <a:t> </a:t>
            </a:r>
            <a:r>
              <a:rPr lang="es-ES" dirty="0"/>
              <a:t>de </a:t>
            </a:r>
            <a:r>
              <a:rPr lang="es-ES" dirty="0" err="1" smtClean="0"/>
              <a:t>déplacement</a:t>
            </a:r>
            <a:endParaRPr lang="es-ES" dirty="0"/>
          </a:p>
        </p:txBody>
      </p:sp>
      <p:sp>
        <p:nvSpPr>
          <p:cNvPr id="5" name="Text Placeholder 4"/>
          <p:cNvSpPr>
            <a:spLocks noGrp="1"/>
          </p:cNvSpPr>
          <p:nvPr>
            <p:ph type="body" sz="quarter" idx="14"/>
          </p:nvPr>
        </p:nvSpPr>
        <p:spPr>
          <a:xfrm>
            <a:off x="227166" y="5010910"/>
            <a:ext cx="8405859" cy="566211"/>
          </a:xfrm>
        </p:spPr>
        <p:txBody>
          <a:bodyPr/>
          <a:lstStyle/>
          <a:p>
            <a:pPr marL="285750" indent="-285750" algn="just">
              <a:lnSpc>
                <a:spcPct val="100000"/>
              </a:lnSpc>
              <a:buFont typeface="Arial" panose="020B0604020202020204" pitchFamily="34" charset="0"/>
              <a:buChar char="•"/>
            </a:pPr>
            <a:r>
              <a:rPr lang="fr-CH" sz="1600" dirty="0" smtClean="0"/>
              <a:t>Présence de réfugiés au sein de 3 sites de déplacés dans la commune de Tillia (</a:t>
            </a:r>
            <a:r>
              <a:rPr lang="fr-CH" sz="1600" dirty="0" err="1" smtClean="0"/>
              <a:t>Adarzagren</a:t>
            </a:r>
            <a:r>
              <a:rPr lang="fr-CH" sz="1600" dirty="0" smtClean="0"/>
              <a:t>, </a:t>
            </a:r>
            <a:r>
              <a:rPr lang="fr-CH" sz="1600" dirty="0" err="1" smtClean="0"/>
              <a:t>Intikane</a:t>
            </a:r>
            <a:r>
              <a:rPr lang="fr-CH" sz="1600" dirty="0" smtClean="0"/>
              <a:t>, </a:t>
            </a:r>
            <a:r>
              <a:rPr lang="fr-CH" sz="1600" dirty="0" err="1" smtClean="0"/>
              <a:t>Telemces</a:t>
            </a:r>
            <a:r>
              <a:rPr lang="fr-CH" sz="1600" dirty="0" smtClean="0"/>
              <a:t>) installés antérieurement aux PDI</a:t>
            </a:r>
          </a:p>
        </p:txBody>
      </p:sp>
      <p:pic>
        <p:nvPicPr>
          <p:cNvPr id="1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5" name="Picture 14"/>
          <p:cNvPicPr>
            <a:picLocks noChangeAspect="1"/>
          </p:cNvPicPr>
          <p:nvPr/>
        </p:nvPicPr>
        <p:blipFill>
          <a:blip r:embed="rId3"/>
          <a:stretch>
            <a:fillRect/>
          </a:stretch>
        </p:blipFill>
        <p:spPr>
          <a:xfrm>
            <a:off x="5118797" y="6328059"/>
            <a:ext cx="608558" cy="517005"/>
          </a:xfrm>
          <a:prstGeom prst="rect">
            <a:avLst/>
          </a:prstGeom>
        </p:spPr>
      </p:pic>
      <p:sp>
        <p:nvSpPr>
          <p:cNvPr id="4" name="Rectangle 3"/>
          <p:cNvSpPr/>
          <p:nvPr/>
        </p:nvSpPr>
        <p:spPr>
          <a:xfrm>
            <a:off x="212503" y="1403367"/>
            <a:ext cx="6887523" cy="338554"/>
          </a:xfrm>
          <a:prstGeom prst="rect">
            <a:avLst/>
          </a:prstGeom>
        </p:spPr>
        <p:txBody>
          <a:bodyPr wrap="square">
            <a:spAutoFit/>
          </a:bodyPr>
          <a:lstStyle/>
          <a:p>
            <a:pPr>
              <a:lnSpc>
                <a:spcPct val="100000"/>
              </a:lnSpc>
            </a:pPr>
            <a:r>
              <a:rPr lang="es-ES" sz="1600" b="1" dirty="0">
                <a:solidFill>
                  <a:srgbClr val="58585A"/>
                </a:solidFill>
              </a:rPr>
              <a:t>Typologie des </a:t>
            </a:r>
            <a:r>
              <a:rPr lang="es-ES" sz="1600" b="1" dirty="0" err="1">
                <a:solidFill>
                  <a:srgbClr val="58585A"/>
                </a:solidFill>
              </a:rPr>
              <a:t>sites</a:t>
            </a:r>
            <a:r>
              <a:rPr lang="es-ES" sz="1600" b="1" dirty="0">
                <a:solidFill>
                  <a:srgbClr val="58585A"/>
                </a:solidFill>
              </a:rPr>
              <a:t> de </a:t>
            </a:r>
            <a:r>
              <a:rPr lang="es-ES" sz="1600" b="1" dirty="0" err="1">
                <a:solidFill>
                  <a:srgbClr val="58585A"/>
                </a:solidFill>
              </a:rPr>
              <a:t>déplacés</a:t>
            </a:r>
            <a:r>
              <a:rPr lang="es-ES" sz="1600" b="1" dirty="0">
                <a:solidFill>
                  <a:srgbClr val="58585A"/>
                </a:solidFill>
              </a:rPr>
              <a:t> internes </a:t>
            </a:r>
            <a:r>
              <a:rPr lang="es-ES" sz="1600" b="1" dirty="0" err="1" smtClean="0">
                <a:solidFill>
                  <a:srgbClr val="58585A"/>
                </a:solidFill>
              </a:rPr>
              <a:t>évalués</a:t>
            </a:r>
            <a:r>
              <a:rPr lang="es-ES" sz="1600" b="1" dirty="0" smtClean="0">
                <a:solidFill>
                  <a:srgbClr val="58585A"/>
                </a:solidFill>
              </a:rPr>
              <a:t> </a:t>
            </a:r>
            <a:r>
              <a:rPr lang="es-ES" sz="1600" b="1" dirty="0">
                <a:solidFill>
                  <a:srgbClr val="58585A"/>
                </a:solidFill>
              </a:rPr>
              <a:t>par </a:t>
            </a:r>
            <a:r>
              <a:rPr lang="es-ES" sz="1600" b="1" dirty="0" err="1">
                <a:solidFill>
                  <a:srgbClr val="58585A"/>
                </a:solidFill>
              </a:rPr>
              <a:t>communes</a:t>
            </a:r>
            <a:r>
              <a:rPr lang="es-ES" sz="1600" b="1" dirty="0">
                <a:solidFill>
                  <a:srgbClr val="58585A"/>
                </a:solidFill>
              </a:rPr>
              <a:t>, </a:t>
            </a:r>
            <a:r>
              <a:rPr lang="es-ES" sz="1600" b="1" dirty="0" err="1">
                <a:solidFill>
                  <a:srgbClr val="58585A"/>
                </a:solidFill>
              </a:rPr>
              <a:t>selon</a:t>
            </a:r>
            <a:r>
              <a:rPr lang="es-ES" sz="1600" b="1" dirty="0">
                <a:solidFill>
                  <a:srgbClr val="58585A"/>
                </a:solidFill>
              </a:rPr>
              <a:t> les IC</a:t>
            </a:r>
          </a:p>
        </p:txBody>
      </p:sp>
      <p:sp>
        <p:nvSpPr>
          <p:cNvPr id="18" name="Rectangle: Rounded Corners 26">
            <a:extLst>
              <a:ext uri="{FF2B5EF4-FFF2-40B4-BE49-F238E27FC236}">
                <a16:creationId xmlns:a16="http://schemas.microsoft.com/office/drawing/2014/main" id="{5EA1194A-5DF1-4C0F-ABEA-19ADD4477D6C}"/>
              </a:ext>
            </a:extLst>
          </p:cNvPr>
          <p:cNvSpPr/>
          <p:nvPr/>
        </p:nvSpPr>
        <p:spPr>
          <a:xfrm>
            <a:off x="5727355" y="2354460"/>
            <a:ext cx="3027093" cy="1330279"/>
          </a:xfrm>
          <a:prstGeom prst="roundRect">
            <a:avLst/>
          </a:prstGeom>
          <a:solidFill>
            <a:srgbClr val="FFFFFF"/>
          </a:solidFill>
          <a:ln w="12700" cap="flat" cmpd="sng" algn="ctr">
            <a:solidFill>
              <a:srgbClr val="EE5859"/>
            </a:solidFill>
            <a:prstDash val="solid"/>
            <a:miter lim="800000"/>
          </a:ln>
          <a:effectLst/>
        </p:spPr>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nl-BE" sz="1600" kern="0" dirty="0" smtClean="0">
                <a:solidFill>
                  <a:srgbClr val="4D4D4D"/>
                </a:solidFill>
                <a:latin typeface="Arial Narrow"/>
                <a:ea typeface="ＭＳ Ｐゴシック"/>
              </a:rPr>
              <a:t>Les trois sites évalués dans la commune de Tassara se situent sur des terres cultivables selon les IC et les PDI ont accès à ces terres cultivables</a:t>
            </a:r>
          </a:p>
        </p:txBody>
      </p:sp>
      <p:graphicFrame>
        <p:nvGraphicFramePr>
          <p:cNvPr id="21" name="Chart 20"/>
          <p:cNvGraphicFramePr/>
          <p:nvPr>
            <p:extLst>
              <p:ext uri="{D42A27DB-BD31-4B8C-83A1-F6EECF244321}">
                <p14:modId xmlns:p14="http://schemas.microsoft.com/office/powerpoint/2010/main" val="531806768"/>
              </p:ext>
            </p:extLst>
          </p:nvPr>
        </p:nvGraphicFramePr>
        <p:xfrm>
          <a:off x="386176" y="2088869"/>
          <a:ext cx="2079933" cy="1918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extLst>
              <p:ext uri="{D42A27DB-BD31-4B8C-83A1-F6EECF244321}">
                <p14:modId xmlns:p14="http://schemas.microsoft.com/office/powerpoint/2010/main" val="1136859116"/>
              </p:ext>
            </p:extLst>
          </p:nvPr>
        </p:nvGraphicFramePr>
        <p:xfrm>
          <a:off x="2718358" y="2088869"/>
          <a:ext cx="2079933" cy="191865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 Placeholder 4"/>
          <p:cNvSpPr>
            <a:spLocks noGrp="1"/>
          </p:cNvSpPr>
          <p:nvPr>
            <p:ph type="body" sz="quarter" idx="14"/>
          </p:nvPr>
        </p:nvSpPr>
        <p:spPr>
          <a:xfrm>
            <a:off x="227166" y="4133748"/>
            <a:ext cx="8405859" cy="1034044"/>
          </a:xfrm>
        </p:spPr>
        <p:txBody>
          <a:bodyPr/>
          <a:lstStyle/>
          <a:p>
            <a:pPr marL="285750" indent="-285750" algn="just">
              <a:lnSpc>
                <a:spcPct val="100000"/>
              </a:lnSpc>
              <a:buFont typeface="Arial" panose="020B0604020202020204" pitchFamily="34" charset="0"/>
              <a:buChar char="•"/>
            </a:pPr>
            <a:r>
              <a:rPr lang="fr-CH" sz="1600" dirty="0"/>
              <a:t>L</a:t>
            </a:r>
            <a:r>
              <a:rPr lang="fr-CH" sz="1600" dirty="0" smtClean="0"/>
              <a:t>es autorités politiques en 2019 auraient été à l’initiative de certains sites planifiés dans les communes de </a:t>
            </a:r>
            <a:r>
              <a:rPr lang="fr-CH" sz="1600" dirty="0" err="1" smtClean="0"/>
              <a:t>Tassara</a:t>
            </a:r>
            <a:r>
              <a:rPr lang="fr-CH" sz="1600" dirty="0" smtClean="0"/>
              <a:t> et de Tillia, en coordination avec les humanitaires afin de faciliter les réponses humanitaires au sein des sites*</a:t>
            </a:r>
          </a:p>
        </p:txBody>
      </p:sp>
      <p:sp>
        <p:nvSpPr>
          <p:cNvPr id="3" name="TextBox 2"/>
          <p:cNvSpPr txBox="1"/>
          <p:nvPr/>
        </p:nvSpPr>
        <p:spPr>
          <a:xfrm>
            <a:off x="262557" y="5812264"/>
            <a:ext cx="8271816" cy="415498"/>
          </a:xfrm>
          <a:prstGeom prst="rect">
            <a:avLst/>
          </a:prstGeom>
          <a:noFill/>
        </p:spPr>
        <p:txBody>
          <a:bodyPr wrap="none" rtlCol="0">
            <a:spAutoFit/>
          </a:bodyPr>
          <a:lstStyle/>
          <a:p>
            <a:r>
              <a:rPr lang="fr-CH" sz="1050" dirty="0" smtClean="0"/>
              <a:t>*Haut Commissariat des Nations unies pour les réfugiés (UNHCR)- </a:t>
            </a:r>
            <a:r>
              <a:rPr lang="fr-FR" sz="1050" dirty="0"/>
              <a:t>Rapport d’analyse mensuelle de monitoring de protection dans les </a:t>
            </a:r>
            <a:r>
              <a:rPr lang="fr-FR" sz="1050" dirty="0" smtClean="0"/>
              <a:t>départements</a:t>
            </a:r>
          </a:p>
          <a:p>
            <a:r>
              <a:rPr lang="fr-FR" sz="1050" dirty="0" smtClean="0"/>
              <a:t> de </a:t>
            </a:r>
            <a:r>
              <a:rPr lang="fr-FR" sz="1050" dirty="0"/>
              <a:t>Tillia et </a:t>
            </a:r>
            <a:r>
              <a:rPr lang="fr-FR" sz="1050" dirty="0" err="1"/>
              <a:t>Tassara</a:t>
            </a:r>
            <a:r>
              <a:rPr lang="fr-FR" sz="1050" dirty="0"/>
              <a:t>, région de </a:t>
            </a:r>
            <a:r>
              <a:rPr lang="fr-FR" sz="1050" dirty="0" smtClean="0"/>
              <a:t>Tahoua, mai 2019.</a:t>
            </a:r>
            <a:endParaRPr lang="en-US" sz="105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027872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Carte</a:t>
            </a:r>
            <a:r>
              <a:rPr lang="es-ES" dirty="0" smtClean="0"/>
              <a:t> – </a:t>
            </a:r>
            <a:r>
              <a:rPr lang="es-ES" dirty="0" err="1" smtClean="0"/>
              <a:t>Sites</a:t>
            </a:r>
            <a:r>
              <a:rPr lang="es-ES" dirty="0" smtClean="0"/>
              <a:t> et </a:t>
            </a:r>
            <a:r>
              <a:rPr lang="es-ES" dirty="0" err="1" smtClean="0"/>
              <a:t>localités</a:t>
            </a:r>
            <a:r>
              <a:rPr lang="es-ES" dirty="0" smtClean="0"/>
              <a:t> </a:t>
            </a:r>
            <a:r>
              <a:rPr lang="es-ES" dirty="0" err="1" smtClean="0"/>
              <a:t>d’origine</a:t>
            </a:r>
            <a:r>
              <a:rPr lang="es-ES" dirty="0" smtClean="0"/>
              <a:t> des </a:t>
            </a:r>
            <a:r>
              <a:rPr lang="es-ES" dirty="0" err="1" smtClean="0"/>
              <a:t>déplacés</a:t>
            </a:r>
            <a:r>
              <a:rPr lang="es-ES" dirty="0" smtClean="0"/>
              <a:t> </a:t>
            </a:r>
            <a:endParaRPr lang="en-US" dirty="0"/>
          </a:p>
        </p:txBody>
      </p:sp>
      <p:pic>
        <p:nvPicPr>
          <p:cNvPr id="7" name="Picture 6"/>
          <p:cNvPicPr>
            <a:picLocks noChangeAspect="1"/>
          </p:cNvPicPr>
          <p:nvPr/>
        </p:nvPicPr>
        <p:blipFill>
          <a:blip r:embed="rId2"/>
          <a:stretch>
            <a:fillRect/>
          </a:stretch>
        </p:blipFill>
        <p:spPr>
          <a:xfrm>
            <a:off x="797133" y="1434905"/>
            <a:ext cx="7566332" cy="4731813"/>
          </a:xfrm>
          <a:prstGeom prst="rect">
            <a:avLst/>
          </a:prstGeom>
        </p:spPr>
      </p:pic>
      <p:sp>
        <p:nvSpPr>
          <p:cNvPr id="3" name="TextBox 2"/>
          <p:cNvSpPr txBox="1"/>
          <p:nvPr/>
        </p:nvSpPr>
        <p:spPr>
          <a:xfrm>
            <a:off x="918482" y="5196568"/>
            <a:ext cx="571500" cy="369332"/>
          </a:xfrm>
          <a:prstGeom prst="rect">
            <a:avLst/>
          </a:prstGeom>
          <a:solidFill>
            <a:srgbClr val="E1E1E1"/>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pic>
        <p:nvPicPr>
          <p:cNvPr id="8"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spTree>
    <p:extLst>
      <p:ext uri="{BB962C8B-B14F-4D97-AF65-F5344CB8AC3E}">
        <p14:creationId xmlns:p14="http://schemas.microsoft.com/office/powerpoint/2010/main" val="347726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a:t>Dynamiques</a:t>
            </a:r>
            <a:r>
              <a:rPr lang="es-ES" dirty="0"/>
              <a:t> de </a:t>
            </a:r>
            <a:r>
              <a:rPr lang="es-ES" dirty="0" err="1" smtClean="0"/>
              <a:t>déplacement</a:t>
            </a:r>
            <a:r>
              <a:rPr lang="es-ES" dirty="0" smtClean="0"/>
              <a:t> </a:t>
            </a:r>
            <a:endParaRPr lang="es-ES" dirty="0"/>
          </a:p>
        </p:txBody>
      </p:sp>
      <p:sp>
        <p:nvSpPr>
          <p:cNvPr id="5" name="Text Placeholder 4"/>
          <p:cNvSpPr>
            <a:spLocks noGrp="1"/>
          </p:cNvSpPr>
          <p:nvPr>
            <p:ph type="body" sz="quarter" idx="14"/>
          </p:nvPr>
        </p:nvSpPr>
        <p:spPr>
          <a:xfrm>
            <a:off x="388114" y="3669215"/>
            <a:ext cx="8110295" cy="4118644"/>
          </a:xfrm>
        </p:spPr>
        <p:txBody>
          <a:bodyPr/>
          <a:lstStyle/>
          <a:p>
            <a:pPr marL="285750" indent="-285750" algn="just">
              <a:lnSpc>
                <a:spcPct val="100000"/>
              </a:lnSpc>
              <a:buFont typeface="Arial" panose="020B0604020202020204" pitchFamily="34" charset="0"/>
              <a:buChar char="•"/>
            </a:pPr>
            <a:r>
              <a:rPr lang="es-ES" sz="1800" dirty="0" smtClean="0"/>
              <a:t>Principales </a:t>
            </a:r>
            <a:r>
              <a:rPr lang="es-ES" sz="1800" dirty="0" err="1"/>
              <a:t>raisons</a:t>
            </a:r>
            <a:r>
              <a:rPr lang="es-ES" sz="1800" dirty="0"/>
              <a:t> </a:t>
            </a:r>
            <a:r>
              <a:rPr lang="es-ES" sz="1800" dirty="0" err="1"/>
              <a:t>rapportées</a:t>
            </a:r>
            <a:r>
              <a:rPr lang="es-ES" sz="1800" dirty="0"/>
              <a:t> </a:t>
            </a:r>
            <a:r>
              <a:rPr lang="es-ES" sz="1800" dirty="0" err="1"/>
              <a:t>motivant</a:t>
            </a:r>
            <a:r>
              <a:rPr lang="es-ES" sz="1800" dirty="0"/>
              <a:t> les </a:t>
            </a:r>
            <a:r>
              <a:rPr lang="es-ES" sz="1800" dirty="0" err="1"/>
              <a:t>déplacements</a:t>
            </a:r>
            <a:r>
              <a:rPr lang="es-ES" sz="1800" dirty="0"/>
              <a:t> </a:t>
            </a:r>
            <a:r>
              <a:rPr lang="es-ES" sz="1800" dirty="0" err="1" smtClean="0"/>
              <a:t>selon</a:t>
            </a:r>
            <a:r>
              <a:rPr lang="es-ES" sz="1800" dirty="0" smtClean="0"/>
              <a:t> les IC : </a:t>
            </a:r>
            <a:r>
              <a:rPr lang="es-ES" sz="1800" b="1" dirty="0" err="1"/>
              <a:t>conflit</a:t>
            </a:r>
            <a:r>
              <a:rPr lang="es-ES" sz="1800" b="1" dirty="0"/>
              <a:t> </a:t>
            </a:r>
            <a:r>
              <a:rPr lang="es-ES" sz="1800" dirty="0"/>
              <a:t>(</a:t>
            </a:r>
            <a:r>
              <a:rPr lang="es-ES" sz="1800" dirty="0" err="1"/>
              <a:t>dans</a:t>
            </a:r>
            <a:r>
              <a:rPr lang="es-ES" sz="1800" dirty="0"/>
              <a:t> </a:t>
            </a:r>
            <a:r>
              <a:rPr lang="es-ES" sz="1800" dirty="0" err="1" smtClean="0"/>
              <a:t>l’ensemble</a:t>
            </a:r>
            <a:r>
              <a:rPr lang="es-ES" sz="1800" dirty="0" smtClean="0"/>
              <a:t> des </a:t>
            </a:r>
            <a:r>
              <a:rPr lang="es-ES" sz="1800" dirty="0" err="1" smtClean="0"/>
              <a:t>sites</a:t>
            </a:r>
            <a:r>
              <a:rPr lang="es-ES" sz="1800" dirty="0" smtClean="0"/>
              <a:t> </a:t>
            </a:r>
            <a:r>
              <a:rPr lang="es-ES" sz="1800" dirty="0" err="1" smtClean="0"/>
              <a:t>évalués</a:t>
            </a:r>
            <a:r>
              <a:rPr lang="es-ES" sz="1800" dirty="0" smtClean="0"/>
              <a:t>) </a:t>
            </a:r>
            <a:r>
              <a:rPr lang="es-ES" sz="1800" dirty="0"/>
              <a:t>et </a:t>
            </a:r>
            <a:r>
              <a:rPr lang="es-ES" sz="1800" b="1" dirty="0" err="1"/>
              <a:t>insécurité</a:t>
            </a:r>
            <a:r>
              <a:rPr lang="es-ES" sz="1800" b="1" dirty="0"/>
              <a:t> </a:t>
            </a:r>
            <a:r>
              <a:rPr lang="es-ES" sz="1800" b="1" dirty="0" err="1"/>
              <a:t>alimentaire</a:t>
            </a:r>
            <a:r>
              <a:rPr lang="es-ES" sz="1800" b="1" dirty="0"/>
              <a:t> </a:t>
            </a:r>
            <a:r>
              <a:rPr lang="es-ES" sz="1800" dirty="0"/>
              <a:t>(</a:t>
            </a:r>
            <a:r>
              <a:rPr lang="es-ES" sz="1800" dirty="0" err="1"/>
              <a:t>dans</a:t>
            </a:r>
            <a:r>
              <a:rPr lang="es-ES" sz="1800" dirty="0"/>
              <a:t> </a:t>
            </a:r>
            <a:r>
              <a:rPr lang="es-ES" sz="1800" dirty="0" smtClean="0"/>
              <a:t>les 3 </a:t>
            </a:r>
            <a:r>
              <a:rPr lang="es-ES" sz="1800" dirty="0" err="1" smtClean="0"/>
              <a:t>sites</a:t>
            </a:r>
            <a:r>
              <a:rPr lang="es-ES" sz="1800" dirty="0" smtClean="0"/>
              <a:t> </a:t>
            </a:r>
            <a:r>
              <a:rPr lang="es-ES" sz="1800" dirty="0" err="1" smtClean="0"/>
              <a:t>évalués</a:t>
            </a:r>
            <a:r>
              <a:rPr lang="es-ES" sz="1800" dirty="0" smtClean="0"/>
              <a:t> </a:t>
            </a:r>
            <a:r>
              <a:rPr lang="es-ES" sz="1800" dirty="0" err="1" smtClean="0"/>
              <a:t>dans</a:t>
            </a:r>
            <a:r>
              <a:rPr lang="es-ES" sz="1800" dirty="0" smtClean="0"/>
              <a:t> la </a:t>
            </a:r>
            <a:r>
              <a:rPr lang="es-ES" sz="1800" dirty="0" err="1" smtClean="0"/>
              <a:t>commune</a:t>
            </a:r>
            <a:r>
              <a:rPr lang="es-ES" sz="1800" dirty="0" smtClean="0"/>
              <a:t> de </a:t>
            </a:r>
            <a:r>
              <a:rPr lang="es-ES" sz="1800" dirty="0" err="1" smtClean="0"/>
              <a:t>Tassara</a:t>
            </a:r>
            <a:r>
              <a:rPr lang="es-ES" sz="1800" dirty="0" smtClean="0"/>
              <a:t> : </a:t>
            </a:r>
            <a:r>
              <a:rPr lang="es-ES" sz="1800" dirty="0" err="1" smtClean="0"/>
              <a:t>Miguza</a:t>
            </a:r>
            <a:r>
              <a:rPr lang="es-ES" sz="1800" dirty="0" smtClean="0"/>
              <a:t>, </a:t>
            </a:r>
            <a:r>
              <a:rPr lang="es-ES" sz="1800" dirty="0" err="1" smtClean="0"/>
              <a:t>Tachguart</a:t>
            </a:r>
            <a:r>
              <a:rPr lang="es-ES" sz="1800" dirty="0" smtClean="0"/>
              <a:t> et </a:t>
            </a:r>
            <a:r>
              <a:rPr lang="es-ES" sz="1800" dirty="0" err="1" smtClean="0"/>
              <a:t>Tassak</a:t>
            </a:r>
            <a:r>
              <a:rPr lang="es-ES" sz="1800" dirty="0" smtClean="0"/>
              <a:t>)</a:t>
            </a:r>
          </a:p>
          <a:p>
            <a:pPr marL="285750" indent="-285750" algn="just">
              <a:lnSpc>
                <a:spcPct val="100000"/>
              </a:lnSpc>
              <a:buFont typeface="Arial" panose="020B0604020202020204" pitchFamily="34" charset="0"/>
              <a:buChar char="•"/>
            </a:pPr>
            <a:r>
              <a:rPr lang="es-ES" sz="1800" dirty="0" smtClean="0"/>
              <a:t>Principales </a:t>
            </a:r>
            <a:r>
              <a:rPr lang="es-ES" sz="1800" dirty="0" err="1"/>
              <a:t>raisons</a:t>
            </a:r>
            <a:r>
              <a:rPr lang="es-ES" sz="1800" dirty="0"/>
              <a:t> </a:t>
            </a:r>
            <a:r>
              <a:rPr lang="es-ES" sz="1800" dirty="0" err="1"/>
              <a:t>rapportées</a:t>
            </a:r>
            <a:r>
              <a:rPr lang="es-ES" sz="1800" dirty="0"/>
              <a:t> </a:t>
            </a:r>
            <a:r>
              <a:rPr lang="es-ES" sz="1800" dirty="0" err="1"/>
              <a:t>motivant</a:t>
            </a:r>
            <a:r>
              <a:rPr lang="es-ES" sz="1800" dirty="0"/>
              <a:t> le </a:t>
            </a:r>
            <a:r>
              <a:rPr lang="es-ES" sz="1800" dirty="0" err="1"/>
              <a:t>choix</a:t>
            </a:r>
            <a:r>
              <a:rPr lang="es-ES" sz="1800" dirty="0"/>
              <a:t> du </a:t>
            </a:r>
            <a:r>
              <a:rPr lang="es-ES" sz="1800" dirty="0" err="1"/>
              <a:t>site</a:t>
            </a:r>
            <a:r>
              <a:rPr lang="es-ES" sz="1800" dirty="0"/>
              <a:t> : la </a:t>
            </a:r>
            <a:r>
              <a:rPr lang="es-ES" sz="1800" b="1" dirty="0" err="1"/>
              <a:t>sécurité</a:t>
            </a:r>
            <a:r>
              <a:rPr lang="es-ES" sz="1800" dirty="0"/>
              <a:t> (</a:t>
            </a:r>
            <a:r>
              <a:rPr lang="es-ES" sz="1800" dirty="0" err="1"/>
              <a:t>dans</a:t>
            </a:r>
            <a:r>
              <a:rPr lang="es-ES" sz="1800" dirty="0"/>
              <a:t> 6 </a:t>
            </a:r>
            <a:r>
              <a:rPr lang="es-ES" sz="1800" dirty="0" err="1"/>
              <a:t>sites</a:t>
            </a:r>
            <a:r>
              <a:rPr lang="es-ES" sz="1800" dirty="0"/>
              <a:t>), </a:t>
            </a:r>
            <a:r>
              <a:rPr lang="es-ES" sz="1800" b="1" dirty="0" err="1"/>
              <a:t>l’aide</a:t>
            </a:r>
            <a:r>
              <a:rPr lang="es-ES" sz="1800" b="1" dirty="0"/>
              <a:t> </a:t>
            </a:r>
            <a:r>
              <a:rPr lang="es-ES" sz="1800" b="1" dirty="0" err="1"/>
              <a:t>humanitaire</a:t>
            </a:r>
            <a:r>
              <a:rPr lang="es-ES" sz="1800" b="1" dirty="0"/>
              <a:t> </a:t>
            </a:r>
            <a:r>
              <a:rPr lang="es-ES" sz="1800" dirty="0"/>
              <a:t>(</a:t>
            </a:r>
            <a:r>
              <a:rPr lang="es-ES" sz="1800" dirty="0" err="1"/>
              <a:t>dans</a:t>
            </a:r>
            <a:r>
              <a:rPr lang="es-ES" sz="1800" dirty="0"/>
              <a:t> 4 </a:t>
            </a:r>
            <a:r>
              <a:rPr lang="es-ES" sz="1800" dirty="0" err="1"/>
              <a:t>sites</a:t>
            </a:r>
            <a:r>
              <a:rPr lang="es-ES" sz="1800" dirty="0"/>
              <a:t>) et la </a:t>
            </a:r>
            <a:r>
              <a:rPr lang="es-ES" sz="1800" b="1" dirty="0" err="1"/>
              <a:t>sécurité</a:t>
            </a:r>
            <a:r>
              <a:rPr lang="es-ES" sz="1800" b="1" dirty="0"/>
              <a:t> </a:t>
            </a:r>
            <a:r>
              <a:rPr lang="es-ES" sz="1800" b="1" dirty="0" err="1" smtClean="0"/>
              <a:t>alimentaire</a:t>
            </a:r>
            <a:r>
              <a:rPr lang="es-ES" sz="1800" b="1" dirty="0" smtClean="0"/>
              <a:t> </a:t>
            </a:r>
            <a:r>
              <a:rPr lang="es-ES" sz="1800" dirty="0"/>
              <a:t>(</a:t>
            </a:r>
            <a:r>
              <a:rPr lang="es-ES" sz="1800" dirty="0" err="1"/>
              <a:t>dans</a:t>
            </a:r>
            <a:r>
              <a:rPr lang="es-ES" sz="1800" dirty="0"/>
              <a:t> 4 </a:t>
            </a:r>
            <a:r>
              <a:rPr lang="es-ES" sz="1800" dirty="0" err="1"/>
              <a:t>sites</a:t>
            </a:r>
            <a:r>
              <a:rPr lang="es-ES" sz="1800" dirty="0" smtClean="0"/>
              <a:t>)</a:t>
            </a:r>
          </a:p>
          <a:p>
            <a:pPr marL="285750" indent="-285750" algn="just">
              <a:lnSpc>
                <a:spcPct val="100000"/>
              </a:lnSpc>
              <a:buFont typeface="Arial" panose="020B0604020202020204" pitchFamily="34" charset="0"/>
              <a:buChar char="•"/>
            </a:pPr>
            <a:r>
              <a:rPr lang="es-ES" sz="1800" dirty="0" err="1"/>
              <a:t>Intention</a:t>
            </a:r>
            <a:r>
              <a:rPr lang="es-ES" sz="1800" dirty="0"/>
              <a:t> de </a:t>
            </a:r>
            <a:r>
              <a:rPr lang="es-ES" sz="1800" dirty="0" err="1"/>
              <a:t>déplacements</a:t>
            </a:r>
            <a:r>
              <a:rPr lang="es-ES" sz="1800" dirty="0"/>
              <a:t> </a:t>
            </a:r>
            <a:r>
              <a:rPr lang="es-ES" sz="1800" dirty="0" err="1" smtClean="0"/>
              <a:t>d’au</a:t>
            </a:r>
            <a:r>
              <a:rPr lang="es-ES" sz="1800" dirty="0" smtClean="0"/>
              <a:t> </a:t>
            </a:r>
            <a:r>
              <a:rPr lang="es-ES" sz="1800" dirty="0" err="1" smtClean="0"/>
              <a:t>moins</a:t>
            </a:r>
            <a:r>
              <a:rPr lang="es-ES" sz="1800" dirty="0" smtClean="0"/>
              <a:t> une </a:t>
            </a:r>
            <a:r>
              <a:rPr lang="es-ES" sz="1800" dirty="0" err="1" smtClean="0"/>
              <a:t>partie</a:t>
            </a:r>
            <a:r>
              <a:rPr lang="es-ES" sz="1800" dirty="0" smtClean="0"/>
              <a:t> de la </a:t>
            </a:r>
            <a:r>
              <a:rPr lang="es-ES" sz="1800" dirty="0" err="1" smtClean="0"/>
              <a:t>population</a:t>
            </a:r>
            <a:r>
              <a:rPr lang="es-ES" sz="1800" dirty="0" smtClean="0"/>
              <a:t> </a:t>
            </a:r>
            <a:r>
              <a:rPr lang="es-ES" sz="1800" dirty="0" err="1" smtClean="0"/>
              <a:t>dans</a:t>
            </a:r>
            <a:r>
              <a:rPr lang="es-ES" sz="1800" dirty="0" smtClean="0"/>
              <a:t> </a:t>
            </a:r>
            <a:r>
              <a:rPr lang="es-ES" sz="1800" dirty="0"/>
              <a:t>les 3 </a:t>
            </a:r>
            <a:r>
              <a:rPr lang="es-ES" sz="1800" dirty="0" err="1"/>
              <a:t>prochains</a:t>
            </a:r>
            <a:r>
              <a:rPr lang="es-ES" sz="1800" dirty="0"/>
              <a:t> </a:t>
            </a:r>
            <a:r>
              <a:rPr lang="es-ES" sz="1800" dirty="0" err="1"/>
              <a:t>mois</a:t>
            </a:r>
            <a:r>
              <a:rPr lang="es-ES" sz="1800" dirty="0"/>
              <a:t> </a:t>
            </a:r>
            <a:r>
              <a:rPr lang="es-ES" sz="1800" dirty="0" err="1"/>
              <a:t>selon</a:t>
            </a:r>
            <a:r>
              <a:rPr lang="es-ES" sz="1800" dirty="0"/>
              <a:t> les IC </a:t>
            </a:r>
            <a:r>
              <a:rPr lang="es-ES" sz="1800" dirty="0" err="1"/>
              <a:t>dans</a:t>
            </a:r>
            <a:r>
              <a:rPr lang="es-ES" sz="1800" dirty="0"/>
              <a:t> les </a:t>
            </a:r>
            <a:r>
              <a:rPr lang="es-ES" sz="1800" dirty="0" err="1"/>
              <a:t>sites</a:t>
            </a:r>
            <a:r>
              <a:rPr lang="es-ES" sz="1800" dirty="0"/>
              <a:t> de </a:t>
            </a:r>
            <a:r>
              <a:rPr lang="es-ES" sz="1800" dirty="0" err="1"/>
              <a:t>de</a:t>
            </a:r>
            <a:r>
              <a:rPr lang="es-ES" sz="1800" dirty="0"/>
              <a:t> </a:t>
            </a:r>
            <a:r>
              <a:rPr lang="es-ES" sz="1800" dirty="0" err="1"/>
              <a:t>Telemces</a:t>
            </a:r>
            <a:r>
              <a:rPr lang="es-ES" sz="1800" dirty="0"/>
              <a:t> et </a:t>
            </a:r>
            <a:r>
              <a:rPr lang="es-ES" sz="1800" dirty="0" err="1"/>
              <a:t>d’Intikane</a:t>
            </a:r>
            <a:r>
              <a:rPr lang="es-ES" sz="1800" dirty="0"/>
              <a:t> </a:t>
            </a:r>
            <a:r>
              <a:rPr lang="es-ES" sz="1800" dirty="0" smtClean="0"/>
              <a:t>(</a:t>
            </a:r>
            <a:r>
              <a:rPr lang="es-ES" sz="1800" dirty="0" err="1"/>
              <a:t>c</a:t>
            </a:r>
            <a:r>
              <a:rPr lang="es-ES" sz="1800" dirty="0" err="1" smtClean="0"/>
              <a:t>ommune</a:t>
            </a:r>
            <a:r>
              <a:rPr lang="es-ES" sz="1800" dirty="0" smtClean="0"/>
              <a:t> </a:t>
            </a:r>
            <a:r>
              <a:rPr lang="es-ES" sz="1800" dirty="0"/>
              <a:t>de </a:t>
            </a:r>
            <a:r>
              <a:rPr lang="es-ES" sz="1800" dirty="0" err="1"/>
              <a:t>Tillia</a:t>
            </a:r>
            <a:r>
              <a:rPr lang="es-ES" sz="1800" dirty="0"/>
              <a:t>) </a:t>
            </a:r>
            <a:r>
              <a:rPr lang="es-ES" sz="1800" dirty="0" err="1" smtClean="0"/>
              <a:t>pour</a:t>
            </a:r>
            <a:r>
              <a:rPr lang="es-ES" sz="1800" dirty="0" smtClean="0"/>
              <a:t> les </a:t>
            </a:r>
            <a:r>
              <a:rPr lang="es-ES" sz="1800" dirty="0" err="1" smtClean="0"/>
              <a:t>environs</a:t>
            </a:r>
            <a:r>
              <a:rPr lang="es-ES" sz="1800" dirty="0" smtClean="0"/>
              <a:t> de </a:t>
            </a:r>
            <a:r>
              <a:rPr lang="es-ES" sz="1800" dirty="0" err="1" smtClean="0"/>
              <a:t>Tahoua</a:t>
            </a:r>
            <a:r>
              <a:rPr lang="es-ES" sz="1800" dirty="0" smtClean="0"/>
              <a:t> et de Niamey</a:t>
            </a:r>
            <a:endParaRPr lang="es-ES" sz="1800" dirty="0"/>
          </a:p>
          <a:p>
            <a:pPr marL="285750" indent="-285750" algn="just">
              <a:lnSpc>
                <a:spcPct val="100000"/>
              </a:lnSpc>
              <a:buFont typeface="Arial" panose="020B0604020202020204" pitchFamily="34" charset="0"/>
              <a:buChar char="•"/>
            </a:pPr>
            <a:endParaRPr lang="es-ES" sz="1600" dirty="0" smtClean="0"/>
          </a:p>
          <a:p>
            <a:pPr marL="285750" indent="-285750" algn="just">
              <a:lnSpc>
                <a:spcPct val="100000"/>
              </a:lnSpc>
              <a:buFont typeface="Arial" panose="020B0604020202020204" pitchFamily="34" charset="0"/>
              <a:buChar char="•"/>
            </a:pPr>
            <a:endParaRPr lang="es-ES" sz="1600" dirty="0"/>
          </a:p>
        </p:txBody>
      </p:sp>
      <p:pic>
        <p:nvPicPr>
          <p:cNvPr id="14"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5" name="Picture 14"/>
          <p:cNvPicPr>
            <a:picLocks noChangeAspect="1"/>
          </p:cNvPicPr>
          <p:nvPr/>
        </p:nvPicPr>
        <p:blipFill>
          <a:blip r:embed="rId3"/>
          <a:stretch>
            <a:fillRect/>
          </a:stretch>
        </p:blipFill>
        <p:spPr>
          <a:xfrm>
            <a:off x="5118797" y="6328059"/>
            <a:ext cx="608558" cy="517005"/>
          </a:xfrm>
          <a:prstGeom prst="rect">
            <a:avLst/>
          </a:prstGeom>
        </p:spPr>
      </p:pic>
      <p:pic>
        <p:nvPicPr>
          <p:cNvPr id="3" name="Picture 2"/>
          <p:cNvPicPr>
            <a:picLocks noChangeAspect="1"/>
          </p:cNvPicPr>
          <p:nvPr/>
        </p:nvPicPr>
        <p:blipFill>
          <a:blip r:embed="rId4"/>
          <a:stretch>
            <a:fillRect/>
          </a:stretch>
        </p:blipFill>
        <p:spPr>
          <a:xfrm>
            <a:off x="4678470" y="2279530"/>
            <a:ext cx="3810000" cy="688862"/>
          </a:xfrm>
          <a:prstGeom prst="rect">
            <a:avLst/>
          </a:prstGeom>
        </p:spPr>
      </p:pic>
      <p:pic>
        <p:nvPicPr>
          <p:cNvPr id="4" name="Picture 3"/>
          <p:cNvPicPr>
            <a:picLocks noChangeAspect="1"/>
          </p:cNvPicPr>
          <p:nvPr/>
        </p:nvPicPr>
        <p:blipFill>
          <a:blip r:embed="rId5"/>
          <a:stretch>
            <a:fillRect/>
          </a:stretch>
        </p:blipFill>
        <p:spPr>
          <a:xfrm>
            <a:off x="6379466" y="1647268"/>
            <a:ext cx="506803" cy="556652"/>
          </a:xfrm>
          <a:prstGeom prst="rect">
            <a:avLst/>
          </a:prstGeom>
        </p:spPr>
      </p:pic>
      <p:sp>
        <p:nvSpPr>
          <p:cNvPr id="6" name="Oval 5"/>
          <p:cNvSpPr/>
          <p:nvPr/>
        </p:nvSpPr>
        <p:spPr>
          <a:xfrm>
            <a:off x="7430767" y="1391036"/>
            <a:ext cx="1511203" cy="597157"/>
          </a:xfrm>
          <a:prstGeom prst="ellipse">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t>3 déplacements</a:t>
            </a:r>
            <a:endParaRPr lang="en-US" sz="1200" dirty="0"/>
          </a:p>
        </p:txBody>
      </p:sp>
      <p:sp>
        <p:nvSpPr>
          <p:cNvPr id="11" name="Text Placeholder 4"/>
          <p:cNvSpPr>
            <a:spLocks noGrp="1"/>
          </p:cNvSpPr>
          <p:nvPr>
            <p:ph type="body" sz="quarter" idx="14"/>
          </p:nvPr>
        </p:nvSpPr>
        <p:spPr>
          <a:xfrm>
            <a:off x="386176" y="1477099"/>
            <a:ext cx="3464209" cy="1194906"/>
          </a:xfrm>
        </p:spPr>
        <p:txBody>
          <a:bodyPr/>
          <a:lstStyle/>
          <a:p>
            <a:pPr marL="285750" indent="-285750" algn="just">
              <a:lnSpc>
                <a:spcPct val="100000"/>
              </a:lnSpc>
              <a:buFont typeface="Arial" panose="020B0604020202020204" pitchFamily="34" charset="0"/>
              <a:buChar char="•"/>
            </a:pPr>
            <a:r>
              <a:rPr lang="es-ES" sz="1800" dirty="0"/>
              <a:t>En </a:t>
            </a:r>
            <a:r>
              <a:rPr lang="es-ES" sz="1800" dirty="0" err="1"/>
              <a:t>moyenne</a:t>
            </a:r>
            <a:r>
              <a:rPr lang="es-ES" sz="1800" dirty="0"/>
              <a:t>, les </a:t>
            </a:r>
            <a:r>
              <a:rPr lang="es-ES" sz="1800" dirty="0" err="1"/>
              <a:t>populations</a:t>
            </a:r>
            <a:r>
              <a:rPr lang="es-ES" sz="1800" dirty="0"/>
              <a:t> se </a:t>
            </a:r>
            <a:r>
              <a:rPr lang="es-ES" sz="1800" dirty="0" err="1"/>
              <a:t>sont</a:t>
            </a:r>
            <a:r>
              <a:rPr lang="es-ES" sz="1800" dirty="0"/>
              <a:t> </a:t>
            </a:r>
            <a:r>
              <a:rPr lang="es-ES" sz="1800" dirty="0" err="1"/>
              <a:t>déplacées</a:t>
            </a:r>
            <a:r>
              <a:rPr lang="es-ES" sz="1800" dirty="0"/>
              <a:t> </a:t>
            </a:r>
            <a:r>
              <a:rPr lang="es-ES" sz="1800" b="1" dirty="0"/>
              <a:t>3 </a:t>
            </a:r>
            <a:r>
              <a:rPr lang="es-ES" sz="1800" b="1" dirty="0" err="1"/>
              <a:t>fois</a:t>
            </a:r>
            <a:r>
              <a:rPr lang="es-ES" sz="1800" b="1" dirty="0"/>
              <a:t> </a:t>
            </a:r>
            <a:r>
              <a:rPr lang="es-ES" sz="1800" dirty="0" err="1"/>
              <a:t>avant</a:t>
            </a:r>
            <a:r>
              <a:rPr lang="es-ES" sz="1800" dirty="0"/>
              <a:t> de </a:t>
            </a:r>
            <a:r>
              <a:rPr lang="es-ES" sz="1800" dirty="0" err="1"/>
              <a:t>s’établir</a:t>
            </a:r>
            <a:r>
              <a:rPr lang="es-ES" sz="1800" dirty="0"/>
              <a:t> sur les </a:t>
            </a:r>
            <a:r>
              <a:rPr lang="es-ES" sz="1800" dirty="0" err="1"/>
              <a:t>sites</a:t>
            </a:r>
            <a:r>
              <a:rPr lang="es-ES" sz="1800" dirty="0"/>
              <a:t> de </a:t>
            </a:r>
            <a:r>
              <a:rPr lang="es-ES" sz="1800" dirty="0" err="1"/>
              <a:t>déplacés</a:t>
            </a:r>
            <a:r>
              <a:rPr lang="es-ES" sz="1800" dirty="0"/>
              <a:t> internes </a:t>
            </a:r>
            <a:r>
              <a:rPr lang="es-ES" sz="1800" dirty="0" err="1" smtClean="0"/>
              <a:t>évalués</a:t>
            </a:r>
            <a:endParaRPr lang="es-ES" sz="1800" dirty="0" smtClean="0"/>
          </a:p>
          <a:p>
            <a:pPr marL="285750" indent="-285750" algn="just">
              <a:lnSpc>
                <a:spcPct val="100000"/>
              </a:lnSpc>
              <a:buFont typeface="Arial" panose="020B0604020202020204" pitchFamily="34" charset="0"/>
              <a:buChar char="•"/>
            </a:pPr>
            <a:endParaRPr lang="es-ES" sz="160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
        <p:nvSpPr>
          <p:cNvPr id="7" name="TextBox 6"/>
          <p:cNvSpPr txBox="1"/>
          <p:nvPr/>
        </p:nvSpPr>
        <p:spPr>
          <a:xfrm>
            <a:off x="386176" y="2718639"/>
            <a:ext cx="3781633" cy="1200329"/>
          </a:xfrm>
          <a:prstGeom prst="rect">
            <a:avLst/>
          </a:prstGeom>
          <a:noFill/>
        </p:spPr>
        <p:txBody>
          <a:bodyPr wrap="square" rtlCol="0">
            <a:spAutoFit/>
          </a:bodyPr>
          <a:lstStyle/>
          <a:p>
            <a:pPr marL="285750" indent="-285750" algn="just">
              <a:spcBef>
                <a:spcPts val="1000"/>
              </a:spcBef>
              <a:buFont typeface="Arial" panose="020B0604020202020204" pitchFamily="34" charset="0"/>
              <a:buChar char="•"/>
            </a:pPr>
            <a:r>
              <a:rPr lang="es-ES" dirty="0" err="1">
                <a:solidFill>
                  <a:srgbClr val="58585A"/>
                </a:solidFill>
                <a:latin typeface="Arial Narrow" panose="020B0606020202030204" pitchFamily="34" charset="0"/>
              </a:rPr>
              <a:t>Déplacements</a:t>
            </a:r>
            <a:r>
              <a:rPr lang="es-ES" dirty="0">
                <a:solidFill>
                  <a:srgbClr val="58585A"/>
                </a:solidFill>
                <a:latin typeface="Arial Narrow" panose="020B0606020202030204" pitchFamily="34" charset="0"/>
              </a:rPr>
              <a:t> </a:t>
            </a:r>
            <a:r>
              <a:rPr lang="es-ES" dirty="0" err="1">
                <a:solidFill>
                  <a:srgbClr val="58585A"/>
                </a:solidFill>
                <a:latin typeface="Arial Narrow" panose="020B0606020202030204" pitchFamily="34" charset="0"/>
              </a:rPr>
              <a:t>depuis</a:t>
            </a:r>
            <a:r>
              <a:rPr lang="es-ES" dirty="0">
                <a:solidFill>
                  <a:srgbClr val="58585A"/>
                </a:solidFill>
                <a:latin typeface="Arial Narrow" panose="020B0606020202030204" pitchFamily="34" charset="0"/>
              </a:rPr>
              <a:t> les </a:t>
            </a:r>
            <a:r>
              <a:rPr lang="es-ES" dirty="0" err="1">
                <a:solidFill>
                  <a:srgbClr val="58585A"/>
                </a:solidFill>
                <a:latin typeface="Arial Narrow" panose="020B0606020202030204" pitchFamily="34" charset="0"/>
              </a:rPr>
              <a:t>communes</a:t>
            </a:r>
            <a:r>
              <a:rPr lang="es-ES">
                <a:solidFill>
                  <a:srgbClr val="58585A"/>
                </a:solidFill>
                <a:latin typeface="Arial Narrow" panose="020B0606020202030204" pitchFamily="34" charset="0"/>
              </a:rPr>
              <a:t> </a:t>
            </a:r>
            <a:r>
              <a:rPr lang="es-ES" smtClean="0">
                <a:solidFill>
                  <a:srgbClr val="58585A"/>
                </a:solidFill>
                <a:latin typeface="Arial Narrow" panose="020B0606020202030204" pitchFamily="34" charset="0"/>
              </a:rPr>
              <a:t>limitrophes</a:t>
            </a:r>
            <a:r>
              <a:rPr lang="es-ES" dirty="0" smtClean="0">
                <a:solidFill>
                  <a:srgbClr val="58585A"/>
                </a:solidFill>
                <a:latin typeface="Arial Narrow" panose="020B0606020202030204" pitchFamily="34" charset="0"/>
              </a:rPr>
              <a:t> </a:t>
            </a:r>
            <a:r>
              <a:rPr lang="es-ES" dirty="0" err="1" smtClean="0">
                <a:solidFill>
                  <a:srgbClr val="58585A"/>
                </a:solidFill>
                <a:latin typeface="Arial Narrow" panose="020B0606020202030204" pitchFamily="34" charset="0"/>
              </a:rPr>
              <a:t>pour</a:t>
            </a:r>
            <a:r>
              <a:rPr lang="es-ES" dirty="0" smtClean="0">
                <a:solidFill>
                  <a:srgbClr val="58585A"/>
                </a:solidFill>
                <a:latin typeface="Arial Narrow" panose="020B0606020202030204" pitchFamily="34" charset="0"/>
              </a:rPr>
              <a:t> la </a:t>
            </a:r>
            <a:r>
              <a:rPr lang="es-ES" dirty="0" err="1" smtClean="0">
                <a:solidFill>
                  <a:srgbClr val="58585A"/>
                </a:solidFill>
                <a:latin typeface="Arial Narrow" panose="020B0606020202030204" pitchFamily="34" charset="0"/>
              </a:rPr>
              <a:t>majorité</a:t>
            </a:r>
            <a:r>
              <a:rPr lang="es-ES" dirty="0" smtClean="0">
                <a:solidFill>
                  <a:srgbClr val="58585A"/>
                </a:solidFill>
                <a:latin typeface="Arial Narrow" panose="020B0606020202030204" pitchFamily="34" charset="0"/>
              </a:rPr>
              <a:t> des </a:t>
            </a:r>
            <a:r>
              <a:rPr lang="es-ES" dirty="0" err="1" smtClean="0">
                <a:solidFill>
                  <a:srgbClr val="58585A"/>
                </a:solidFill>
                <a:latin typeface="Arial Narrow" panose="020B0606020202030204" pitchFamily="34" charset="0"/>
              </a:rPr>
              <a:t>déplacés</a:t>
            </a:r>
            <a:r>
              <a:rPr lang="es-ES" dirty="0" smtClean="0">
                <a:solidFill>
                  <a:srgbClr val="58585A"/>
                </a:solidFill>
                <a:latin typeface="Arial Narrow" panose="020B0606020202030204" pitchFamily="34" charset="0"/>
              </a:rPr>
              <a:t> internes</a:t>
            </a:r>
            <a:endParaRPr lang="es-ES" dirty="0">
              <a:solidFill>
                <a:srgbClr val="58585A"/>
              </a:solidFill>
              <a:latin typeface="Arial Narrow" panose="020B0606020202030204" pitchFamily="34" charset="0"/>
            </a:endParaRPr>
          </a:p>
          <a:p>
            <a:endParaRPr lang="en-US" dirty="0"/>
          </a:p>
        </p:txBody>
      </p:sp>
    </p:spTree>
    <p:extLst>
      <p:ext uri="{BB962C8B-B14F-4D97-AF65-F5344CB8AC3E}">
        <p14:creationId xmlns:p14="http://schemas.microsoft.com/office/powerpoint/2010/main" val="4056363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04</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Résultats</a:t>
            </a:r>
            <a:r>
              <a:rPr lang="es-ES" dirty="0" smtClean="0"/>
              <a:t> : </a:t>
            </a:r>
            <a:r>
              <a:rPr lang="es-ES" dirty="0" err="1" smtClean="0"/>
              <a:t>situation</a:t>
            </a:r>
            <a:r>
              <a:rPr lang="es-ES" dirty="0" smtClean="0"/>
              <a:t> en </a:t>
            </a:r>
            <a:r>
              <a:rPr lang="es-ES" dirty="0" err="1" smtClean="0"/>
              <a:t>matière</a:t>
            </a:r>
            <a:r>
              <a:rPr lang="es-ES" dirty="0" smtClean="0"/>
              <a:t> </a:t>
            </a:r>
            <a:r>
              <a:rPr lang="es-ES" dirty="0" err="1" smtClean="0"/>
              <a:t>d’abris</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02616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3224"/>
            <a:ext cx="8087840" cy="724646"/>
          </a:xfrm>
        </p:spPr>
        <p:txBody>
          <a:bodyPr/>
          <a:lstStyle/>
          <a:p>
            <a:r>
              <a:rPr lang="es-ES" dirty="0" err="1"/>
              <a:t>Résultats</a:t>
            </a:r>
            <a:r>
              <a:rPr lang="es-ES" dirty="0"/>
              <a:t> : </a:t>
            </a:r>
            <a:r>
              <a:rPr lang="es-ES" dirty="0" err="1"/>
              <a:t>situation</a:t>
            </a:r>
            <a:r>
              <a:rPr lang="es-ES" dirty="0"/>
              <a:t> en </a:t>
            </a:r>
            <a:r>
              <a:rPr lang="es-ES" dirty="0" err="1" smtClean="0"/>
              <a:t>matière</a:t>
            </a:r>
            <a:r>
              <a:rPr lang="es-ES" dirty="0" smtClean="0"/>
              <a:t> </a:t>
            </a:r>
            <a:r>
              <a:rPr lang="es-ES" dirty="0" err="1" smtClean="0"/>
              <a:t>d’abris</a:t>
            </a:r>
            <a:r>
              <a:rPr lang="es-ES" dirty="0" smtClean="0"/>
              <a:t> - </a:t>
            </a:r>
            <a:r>
              <a:rPr lang="es-ES" dirty="0" err="1" smtClean="0"/>
              <a:t>Tahoua</a:t>
            </a:r>
            <a:endParaRPr lang="es-ES" dirty="0"/>
          </a:p>
        </p:txBody>
      </p:sp>
      <p:sp>
        <p:nvSpPr>
          <p:cNvPr id="3" name="Subtitle 2"/>
          <p:cNvSpPr>
            <a:spLocks noGrp="1"/>
          </p:cNvSpPr>
          <p:nvPr>
            <p:ph type="subTitle" idx="1"/>
          </p:nvPr>
        </p:nvSpPr>
        <p:spPr>
          <a:xfrm>
            <a:off x="156828" y="1178973"/>
            <a:ext cx="8879290" cy="522236"/>
          </a:xfrm>
          <a:noFill/>
        </p:spPr>
        <p:txBody>
          <a:bodyPr/>
          <a:lstStyle/>
          <a:p>
            <a:pPr>
              <a:lnSpc>
                <a:spcPct val="100000"/>
              </a:lnSpc>
            </a:pPr>
            <a:r>
              <a:rPr lang="es-ES" sz="1600" dirty="0" err="1" smtClean="0">
                <a:solidFill>
                  <a:srgbClr val="58585A"/>
                </a:solidFill>
              </a:rPr>
              <a:t>Proportion</a:t>
            </a:r>
            <a:r>
              <a:rPr lang="es-ES" sz="1600" dirty="0" smtClean="0">
                <a:solidFill>
                  <a:srgbClr val="58585A"/>
                </a:solidFill>
              </a:rPr>
              <a:t> des </a:t>
            </a:r>
            <a:r>
              <a:rPr lang="es-ES" sz="1600" dirty="0" err="1">
                <a:solidFill>
                  <a:srgbClr val="58585A"/>
                </a:solidFill>
              </a:rPr>
              <a:t>t</a:t>
            </a:r>
            <a:r>
              <a:rPr lang="es-ES" sz="1600" dirty="0" err="1" smtClean="0">
                <a:solidFill>
                  <a:srgbClr val="58585A"/>
                </a:solidFill>
              </a:rPr>
              <a:t>ypes</a:t>
            </a:r>
            <a:r>
              <a:rPr lang="es-ES" sz="1600" dirty="0" smtClean="0">
                <a:solidFill>
                  <a:srgbClr val="58585A"/>
                </a:solidFill>
              </a:rPr>
              <a:t> </a:t>
            </a:r>
            <a:r>
              <a:rPr lang="es-ES" sz="1600" dirty="0" err="1" smtClean="0">
                <a:solidFill>
                  <a:srgbClr val="58585A"/>
                </a:solidFill>
              </a:rPr>
              <a:t>d’abris</a:t>
            </a:r>
            <a:r>
              <a:rPr lang="es-ES" sz="1600" dirty="0" smtClean="0">
                <a:solidFill>
                  <a:srgbClr val="58585A"/>
                </a:solidFill>
              </a:rPr>
              <a:t> de la </a:t>
            </a:r>
            <a:r>
              <a:rPr lang="es-ES" sz="1600" dirty="0" err="1" smtClean="0">
                <a:solidFill>
                  <a:srgbClr val="58585A"/>
                </a:solidFill>
              </a:rPr>
              <a:t>majorité</a:t>
            </a:r>
            <a:r>
              <a:rPr lang="es-ES" sz="1600" dirty="0" smtClean="0">
                <a:solidFill>
                  <a:srgbClr val="58585A"/>
                </a:solidFill>
              </a:rPr>
              <a:t> des PDI, par nombre de </a:t>
            </a:r>
            <a:r>
              <a:rPr lang="es-ES" sz="1600" dirty="0" err="1" smtClean="0">
                <a:solidFill>
                  <a:srgbClr val="58585A"/>
                </a:solidFill>
              </a:rPr>
              <a:t>sites</a:t>
            </a:r>
            <a:r>
              <a:rPr lang="es-ES" sz="1600" dirty="0" smtClean="0">
                <a:solidFill>
                  <a:srgbClr val="58585A"/>
                </a:solidFill>
              </a:rPr>
              <a:t> et par </a:t>
            </a:r>
            <a:r>
              <a:rPr lang="es-ES" sz="1600" dirty="0" err="1" smtClean="0">
                <a:solidFill>
                  <a:srgbClr val="58585A"/>
                </a:solidFill>
              </a:rPr>
              <a:t>commune</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a:t>
            </a:r>
            <a:endParaRPr lang="es-ES" sz="1600" dirty="0">
              <a:solidFill>
                <a:srgbClr val="58585A"/>
              </a:solidFill>
            </a:endParaRPr>
          </a:p>
        </p:txBody>
      </p:sp>
      <p:sp>
        <p:nvSpPr>
          <p:cNvPr id="11" name="Rectangle: Rounded Corners 26">
            <a:extLst>
              <a:ext uri="{FF2B5EF4-FFF2-40B4-BE49-F238E27FC236}">
                <a16:creationId xmlns:a16="http://schemas.microsoft.com/office/drawing/2014/main" id="{5EA1194A-5DF1-4C0F-ABEA-19ADD4477D6C}"/>
              </a:ext>
            </a:extLst>
          </p:cNvPr>
          <p:cNvSpPr/>
          <p:nvPr/>
        </p:nvSpPr>
        <p:spPr>
          <a:xfrm>
            <a:off x="232610" y="4064000"/>
            <a:ext cx="8727726" cy="2081249"/>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600" kern="0" dirty="0" smtClean="0">
                <a:solidFill>
                  <a:srgbClr val="4D4D4D"/>
                </a:solidFill>
                <a:latin typeface="Arial Narrow"/>
                <a:ea typeface="ＭＳ Ｐゴシック"/>
              </a:rPr>
              <a:t>Dans la moitié des sites de déplacés évalués dans la région de Tahoua, les déplacés internes sont “</a:t>
            </a:r>
            <a:r>
              <a:rPr lang="nl-BE" sz="1600" b="1" kern="0" dirty="0" smtClean="0">
                <a:solidFill>
                  <a:srgbClr val="4D4D4D"/>
                </a:solidFill>
                <a:latin typeface="Arial Narrow"/>
                <a:ea typeface="ＭＳ Ｐゴシック"/>
              </a:rPr>
              <a:t>plutôt insatifaits” </a:t>
            </a:r>
            <a:r>
              <a:rPr lang="nl-BE" sz="1600" kern="0" dirty="0" smtClean="0">
                <a:solidFill>
                  <a:srgbClr val="4D4D4D"/>
                </a:solidFill>
                <a:latin typeface="Arial Narrow"/>
                <a:ea typeface="ＭＳ Ｐゴシック"/>
              </a:rPr>
              <a:t>de leur abri</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600" kern="0" dirty="0" smtClean="0">
              <a:solidFill>
                <a:srgbClr val="4D4D4D"/>
              </a:solidFill>
              <a:latin typeface="Arial Narrow"/>
              <a:ea typeface="ＭＳ Ｐゴシック"/>
            </a:endParaRPr>
          </a:p>
          <a:p>
            <a:pPr marL="285750" lvl="0" indent="-285750">
              <a:buFont typeface="Arial" panose="020B0604020202020204" pitchFamily="34" charset="0"/>
              <a:buChar char="•"/>
              <a:defRPr/>
            </a:pPr>
            <a:r>
              <a:rPr lang="nl-BE" sz="1600" kern="0" dirty="0" smtClean="0">
                <a:solidFill>
                  <a:srgbClr val="4D4D4D"/>
                </a:solidFill>
                <a:latin typeface="Arial Narrow"/>
                <a:ea typeface="ＭＳ Ｐゴシック"/>
              </a:rPr>
              <a:t>Dans 7 sites de déplacés évalués, les principales difficultés rencontrées par les populations déplacées sont les </a:t>
            </a:r>
            <a:r>
              <a:rPr lang="fr-FR" sz="1600" kern="0" dirty="0" smtClean="0">
                <a:solidFill>
                  <a:srgbClr val="4D4D4D"/>
                </a:solidFill>
                <a:latin typeface="Arial Narrow"/>
                <a:ea typeface="ＭＳ Ｐゴシック"/>
              </a:rPr>
              <a:t>trous </a:t>
            </a:r>
            <a:r>
              <a:rPr lang="fr-FR" sz="1600" kern="0" dirty="0">
                <a:solidFill>
                  <a:srgbClr val="4D4D4D"/>
                </a:solidFill>
                <a:latin typeface="Arial Narrow"/>
                <a:ea typeface="ＭＳ Ｐゴシック"/>
              </a:rPr>
              <a:t>/ fissures / déchirures dans le toit </a:t>
            </a:r>
            <a:r>
              <a:rPr lang="fr-FR" sz="1600" kern="0" dirty="0" smtClean="0">
                <a:solidFill>
                  <a:srgbClr val="4D4D4D"/>
                </a:solidFill>
                <a:latin typeface="Arial Narrow"/>
                <a:ea typeface="ＭＳ Ｐゴシック"/>
              </a:rPr>
              <a:t>de leur abri</a:t>
            </a:r>
            <a:r>
              <a:rPr lang="fr-FR" sz="1600" kern="0" dirty="0">
                <a:solidFill>
                  <a:srgbClr val="4D4D4D"/>
                </a:solidFill>
                <a:latin typeface="Arial Narrow"/>
                <a:ea typeface="ＭＳ Ｐゴシック"/>
              </a:rPr>
              <a:t> </a:t>
            </a:r>
            <a:r>
              <a:rPr lang="fr-FR" sz="1600" kern="0" dirty="0" smtClean="0">
                <a:solidFill>
                  <a:srgbClr val="4D4D4D"/>
                </a:solidFill>
                <a:latin typeface="Arial Narrow"/>
                <a:ea typeface="ＭＳ Ｐゴシック"/>
              </a:rPr>
              <a:t>selon les IC</a:t>
            </a:r>
          </a:p>
          <a:p>
            <a:pPr lvl="0">
              <a:defRPr/>
            </a:pPr>
            <a:endParaRPr lang="fr-FR" sz="1600" kern="0" dirty="0" smtClean="0">
              <a:solidFill>
                <a:srgbClr val="4D4D4D"/>
              </a:solidFill>
              <a:latin typeface="Arial Narrow"/>
              <a:ea typeface="ＭＳ Ｐゴシック"/>
            </a:endParaRPr>
          </a:p>
          <a:p>
            <a:pPr marL="285750" lvl="0" indent="-285750">
              <a:buFont typeface="Arial" panose="020B0604020202020204" pitchFamily="34" charset="0"/>
              <a:buChar char="•"/>
              <a:defRPr/>
            </a:pPr>
            <a:r>
              <a:rPr kumimoji="0" lang="fr-FR" sz="1600" i="0" u="none" strike="noStrike" kern="0" cap="none" spc="0" normalizeH="0" baseline="0" noProof="0" dirty="0" smtClean="0">
                <a:ln>
                  <a:noFill/>
                </a:ln>
                <a:solidFill>
                  <a:srgbClr val="4D4D4D"/>
                </a:solidFill>
                <a:effectLst/>
                <a:uLnTx/>
                <a:uFillTx/>
                <a:latin typeface="Arial Narrow"/>
                <a:ea typeface="ＭＳ Ｐゴシック"/>
              </a:rPr>
              <a:t>L’abri appartient à un membre du</a:t>
            </a:r>
            <a:r>
              <a:rPr kumimoji="0" lang="fr-FR" sz="1600" i="0" u="none" strike="noStrike" kern="0" cap="none" spc="0" normalizeH="0" noProof="0" dirty="0" smtClean="0">
                <a:ln>
                  <a:noFill/>
                </a:ln>
                <a:solidFill>
                  <a:srgbClr val="4D4D4D"/>
                </a:solidFill>
                <a:effectLst/>
                <a:uLnTx/>
                <a:uFillTx/>
                <a:latin typeface="Arial Narrow"/>
                <a:ea typeface="ＭＳ Ｐゴシック"/>
              </a:rPr>
              <a:t> ménage pour la majorité de la population</a:t>
            </a:r>
            <a:r>
              <a:rPr kumimoji="0" lang="fr-FR" sz="1600" i="0" u="none" strike="noStrike" kern="0" cap="none" spc="0" normalizeH="0" baseline="0" noProof="0" dirty="0" smtClean="0">
                <a:ln>
                  <a:noFill/>
                </a:ln>
                <a:solidFill>
                  <a:srgbClr val="4D4D4D"/>
                </a:solidFill>
                <a:effectLst/>
                <a:uLnTx/>
                <a:uFillTx/>
                <a:latin typeface="Arial Narrow"/>
                <a:ea typeface="ＭＳ Ｐゴシック"/>
              </a:rPr>
              <a:t> dans 7 sites évalués</a:t>
            </a:r>
            <a:r>
              <a:rPr kumimoji="0" lang="fr-FR" sz="1600" i="0" u="none" strike="noStrike" kern="0" cap="none" spc="0" normalizeH="0" noProof="0" dirty="0" smtClean="0">
                <a:ln>
                  <a:noFill/>
                </a:ln>
                <a:solidFill>
                  <a:srgbClr val="4D4D4D"/>
                </a:solidFill>
                <a:effectLst/>
                <a:uLnTx/>
                <a:uFillTx/>
                <a:latin typeface="Arial Narrow"/>
                <a:ea typeface="ＭＳ Ｐゴシック"/>
              </a:rPr>
              <a:t> dans la région de Tahoua, selon les IC (excepté dans le site d’</a:t>
            </a:r>
            <a:r>
              <a:rPr kumimoji="0" lang="fr-FR" sz="1600" i="0" u="none" strike="noStrike" kern="0" cap="none" spc="0" normalizeH="0" noProof="0" dirty="0" err="1" smtClean="0">
                <a:ln>
                  <a:noFill/>
                </a:ln>
                <a:solidFill>
                  <a:srgbClr val="4D4D4D"/>
                </a:solidFill>
                <a:effectLst/>
                <a:uLnTx/>
                <a:uFillTx/>
                <a:latin typeface="Arial Narrow"/>
                <a:ea typeface="ＭＳ Ｐゴシック"/>
              </a:rPr>
              <a:t>Adarzagren</a:t>
            </a:r>
            <a:r>
              <a:rPr kumimoji="0" lang="fr-FR" sz="1600" i="0" u="none" strike="noStrike" kern="0" cap="none" spc="0" normalizeH="0" noProof="0" dirty="0" smtClean="0">
                <a:ln>
                  <a:noFill/>
                </a:ln>
                <a:solidFill>
                  <a:srgbClr val="4D4D4D"/>
                </a:solidFill>
                <a:effectLst/>
                <a:uLnTx/>
                <a:uFillTx/>
                <a:latin typeface="Arial Narrow"/>
                <a:ea typeface="ＭＳ Ｐゴシック"/>
              </a:rPr>
              <a:t>, dans la commune de Tillia)</a:t>
            </a:r>
            <a:endParaRPr kumimoji="0" lang="nl-BE" sz="1600" i="0" u="none" strike="noStrike" kern="0" cap="none" spc="0" normalizeH="0" baseline="0" noProof="0" dirty="0" smtClean="0">
              <a:ln>
                <a:noFill/>
              </a:ln>
              <a:solidFill>
                <a:srgbClr val="4D4D4D"/>
              </a:solidFill>
              <a:effectLst/>
              <a:uLnTx/>
              <a:uFillTx/>
              <a:latin typeface="Arial Narrow"/>
              <a:ea typeface="ＭＳ Ｐゴシック"/>
            </a:endParaRPr>
          </a:p>
        </p:txBody>
      </p:sp>
      <p:pic>
        <p:nvPicPr>
          <p:cNvPr id="12"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3" name="Picture 12"/>
          <p:cNvPicPr>
            <a:picLocks noChangeAspect="1"/>
          </p:cNvPicPr>
          <p:nvPr/>
        </p:nvPicPr>
        <p:blipFill>
          <a:blip r:embed="rId3"/>
          <a:stretch>
            <a:fillRect/>
          </a:stretch>
        </p:blipFill>
        <p:spPr>
          <a:xfrm>
            <a:off x="5118797" y="6328059"/>
            <a:ext cx="608558" cy="517005"/>
          </a:xfrm>
          <a:prstGeom prst="rect">
            <a:avLst/>
          </a:prstGeom>
        </p:spPr>
      </p:pic>
      <p:graphicFrame>
        <p:nvGraphicFramePr>
          <p:cNvPr id="6" name="Chart 5"/>
          <p:cNvGraphicFramePr/>
          <p:nvPr>
            <p:extLst>
              <p:ext uri="{D42A27DB-BD31-4B8C-83A1-F6EECF244321}">
                <p14:modId xmlns:p14="http://schemas.microsoft.com/office/powerpoint/2010/main" val="2625382695"/>
              </p:ext>
            </p:extLst>
          </p:nvPr>
        </p:nvGraphicFramePr>
        <p:xfrm>
          <a:off x="953813" y="1740603"/>
          <a:ext cx="2529887" cy="1964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3165241353"/>
              </p:ext>
            </p:extLst>
          </p:nvPr>
        </p:nvGraphicFramePr>
        <p:xfrm>
          <a:off x="3962896" y="1740603"/>
          <a:ext cx="4386781" cy="2066770"/>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155351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05</a:t>
            </a:r>
            <a:endParaRPr lang="es-ES" dirty="0"/>
          </a:p>
        </p:txBody>
      </p:sp>
      <p:sp>
        <p:nvSpPr>
          <p:cNvPr id="3" name="Subtitle 2"/>
          <p:cNvSpPr>
            <a:spLocks noGrp="1"/>
          </p:cNvSpPr>
          <p:nvPr>
            <p:ph type="subTitle" idx="1"/>
          </p:nvPr>
        </p:nvSpPr>
        <p:spPr>
          <a:xfrm>
            <a:off x="4269495" y="2159636"/>
            <a:ext cx="4623493" cy="1743959"/>
          </a:xfrm>
        </p:spPr>
        <p:txBody>
          <a:bodyPr/>
          <a:lstStyle/>
          <a:p>
            <a:r>
              <a:rPr lang="es-ES" dirty="0" err="1" smtClean="0"/>
              <a:t>Situation</a:t>
            </a:r>
            <a:r>
              <a:rPr lang="es-ES" dirty="0" smtClean="0"/>
              <a:t> en </a:t>
            </a:r>
            <a:r>
              <a:rPr lang="es-ES" dirty="0" err="1" smtClean="0"/>
              <a:t>matière</a:t>
            </a:r>
            <a:r>
              <a:rPr lang="es-ES" dirty="0" smtClean="0"/>
              <a:t> </a:t>
            </a:r>
            <a:r>
              <a:rPr lang="es-ES" dirty="0" err="1" smtClean="0"/>
              <a:t>d’infrastructures</a:t>
            </a:r>
            <a:r>
              <a:rPr lang="es-ES" dirty="0" smtClean="0"/>
              <a:t> </a:t>
            </a:r>
            <a:endParaRPr lang="es-ES" dirty="0"/>
          </a:p>
        </p:txBody>
      </p:sp>
      <p:pic>
        <p:nvPicPr>
          <p:cNvPr id="9"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0" name="Picture 9"/>
          <p:cNvPicPr>
            <a:picLocks noChangeAspect="1"/>
          </p:cNvPicPr>
          <p:nvPr/>
        </p:nvPicPr>
        <p:blipFill>
          <a:blip r:embed="rId3"/>
          <a:stretch>
            <a:fillRect/>
          </a:stretch>
        </p:blipFill>
        <p:spPr>
          <a:xfrm>
            <a:off x="5118797" y="6328059"/>
            <a:ext cx="608558" cy="5170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802892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2800" dirty="0"/>
              <a:t>Situation en matière d’infrastructures </a:t>
            </a:r>
            <a:r>
              <a:rPr lang="fr-FR" sz="2800" dirty="0" smtClean="0"/>
              <a:t>– Education</a:t>
            </a:r>
            <a:endParaRPr lang="es-ES" sz="2800" dirty="0"/>
          </a:p>
        </p:txBody>
      </p:sp>
      <p:sp>
        <p:nvSpPr>
          <p:cNvPr id="13" name="Subtitle 2"/>
          <p:cNvSpPr txBox="1">
            <a:spLocks/>
          </p:cNvSpPr>
          <p:nvPr/>
        </p:nvSpPr>
        <p:spPr>
          <a:xfrm>
            <a:off x="330068" y="2498405"/>
            <a:ext cx="7860288" cy="57008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smtClean="0">
                <a:solidFill>
                  <a:srgbClr val="58585A"/>
                </a:solidFill>
              </a:rPr>
              <a:t>Nombre de </a:t>
            </a:r>
            <a:r>
              <a:rPr lang="es-ES" sz="1600" dirty="0" err="1" smtClean="0">
                <a:solidFill>
                  <a:srgbClr val="58585A"/>
                </a:solidFill>
              </a:rPr>
              <a:t>sites</a:t>
            </a:r>
            <a:r>
              <a:rPr lang="es-ES" sz="1600" dirty="0" smtClean="0">
                <a:solidFill>
                  <a:srgbClr val="58585A"/>
                </a:solidFill>
              </a:rPr>
              <a:t> </a:t>
            </a:r>
            <a:r>
              <a:rPr lang="es-ES" sz="1600" dirty="0" err="1" smtClean="0">
                <a:solidFill>
                  <a:srgbClr val="58585A"/>
                </a:solidFill>
              </a:rPr>
              <a:t>ayant</a:t>
            </a:r>
            <a:r>
              <a:rPr lang="es-ES" sz="1600" dirty="0" smtClean="0">
                <a:solidFill>
                  <a:srgbClr val="58585A"/>
                </a:solidFill>
              </a:rPr>
              <a:t> des </a:t>
            </a:r>
            <a:r>
              <a:rPr lang="es-ES" sz="1600" dirty="0" err="1" smtClean="0">
                <a:solidFill>
                  <a:srgbClr val="58585A"/>
                </a:solidFill>
              </a:rPr>
              <a:t>écoles</a:t>
            </a:r>
            <a:r>
              <a:rPr lang="es-ES" sz="1600" dirty="0" smtClean="0">
                <a:solidFill>
                  <a:srgbClr val="58585A"/>
                </a:solidFill>
              </a:rPr>
              <a:t> </a:t>
            </a:r>
            <a:r>
              <a:rPr lang="es-ES" sz="1600" dirty="0" err="1">
                <a:solidFill>
                  <a:srgbClr val="58585A"/>
                </a:solidFill>
              </a:rPr>
              <a:t>disposant</a:t>
            </a:r>
            <a:r>
              <a:rPr lang="es-ES" sz="1600" dirty="0">
                <a:solidFill>
                  <a:srgbClr val="58585A"/>
                </a:solidFill>
              </a:rPr>
              <a:t> </a:t>
            </a:r>
            <a:r>
              <a:rPr lang="es-ES" sz="1600" dirty="0" err="1">
                <a:solidFill>
                  <a:srgbClr val="58585A"/>
                </a:solidFill>
              </a:rPr>
              <a:t>d’une</a:t>
            </a:r>
            <a:r>
              <a:rPr lang="es-ES" sz="1600" dirty="0">
                <a:solidFill>
                  <a:srgbClr val="58585A"/>
                </a:solidFill>
              </a:rPr>
              <a:t> </a:t>
            </a:r>
            <a:r>
              <a:rPr lang="es-ES" sz="1600" dirty="0" err="1">
                <a:solidFill>
                  <a:srgbClr val="58585A"/>
                </a:solidFill>
              </a:rPr>
              <a:t>cantine</a:t>
            </a:r>
            <a:r>
              <a:rPr lang="es-ES" sz="1600" dirty="0">
                <a:solidFill>
                  <a:srgbClr val="58585A"/>
                </a:solidFill>
              </a:rPr>
              <a:t> </a:t>
            </a:r>
            <a:r>
              <a:rPr lang="es-ES" sz="1600" dirty="0" err="1">
                <a:solidFill>
                  <a:srgbClr val="58585A"/>
                </a:solidFill>
              </a:rPr>
              <a:t>opérationnelle</a:t>
            </a:r>
            <a:r>
              <a:rPr lang="es-ES" sz="1600" dirty="0">
                <a:solidFill>
                  <a:srgbClr val="58585A"/>
                </a:solidFill>
              </a:rPr>
              <a:t>, </a:t>
            </a:r>
            <a:r>
              <a:rPr lang="es-ES" sz="1600" dirty="0" err="1">
                <a:solidFill>
                  <a:srgbClr val="58585A"/>
                </a:solidFill>
              </a:rPr>
              <a:t>d’un</a:t>
            </a:r>
            <a:r>
              <a:rPr lang="es-ES" sz="1600" dirty="0">
                <a:solidFill>
                  <a:srgbClr val="58585A"/>
                </a:solidFill>
              </a:rPr>
              <a:t> </a:t>
            </a:r>
            <a:r>
              <a:rPr lang="es-ES" sz="1600" dirty="0" err="1">
                <a:solidFill>
                  <a:srgbClr val="58585A"/>
                </a:solidFill>
              </a:rPr>
              <a:t>point</a:t>
            </a:r>
            <a:r>
              <a:rPr lang="es-ES" sz="1600" dirty="0">
                <a:solidFill>
                  <a:srgbClr val="58585A"/>
                </a:solidFill>
              </a:rPr>
              <a:t> </a:t>
            </a:r>
            <a:r>
              <a:rPr lang="es-ES" sz="1600" dirty="0" err="1">
                <a:solidFill>
                  <a:srgbClr val="58585A"/>
                </a:solidFill>
              </a:rPr>
              <a:t>d’eau</a:t>
            </a:r>
            <a:r>
              <a:rPr lang="es-ES" sz="1600" dirty="0">
                <a:solidFill>
                  <a:srgbClr val="58585A"/>
                </a:solidFill>
              </a:rPr>
              <a:t>  et de </a:t>
            </a:r>
            <a:r>
              <a:rPr lang="es-ES" sz="1600" dirty="0" err="1">
                <a:solidFill>
                  <a:srgbClr val="58585A"/>
                </a:solidFill>
              </a:rPr>
              <a:t>latrines</a:t>
            </a:r>
            <a:r>
              <a:rPr lang="es-ES" sz="1600" dirty="0">
                <a:solidFill>
                  <a:srgbClr val="58585A"/>
                </a:solidFill>
              </a:rPr>
              <a:t> </a:t>
            </a:r>
            <a:r>
              <a:rPr lang="es-ES" sz="1600" dirty="0" err="1">
                <a:solidFill>
                  <a:srgbClr val="58585A"/>
                </a:solidFill>
              </a:rPr>
              <a:t>fonctionnelles</a:t>
            </a:r>
            <a:r>
              <a:rPr lang="es-ES" sz="1600" dirty="0">
                <a:solidFill>
                  <a:srgbClr val="58585A"/>
                </a:solidFill>
              </a:rPr>
              <a:t> </a:t>
            </a:r>
            <a:r>
              <a:rPr lang="es-ES" sz="1600" dirty="0" err="1">
                <a:solidFill>
                  <a:srgbClr val="58585A"/>
                </a:solidFill>
              </a:rPr>
              <a:t>selon</a:t>
            </a:r>
            <a:r>
              <a:rPr lang="es-ES" sz="1600" dirty="0">
                <a:solidFill>
                  <a:srgbClr val="58585A"/>
                </a:solidFill>
              </a:rPr>
              <a:t> les </a:t>
            </a:r>
            <a:r>
              <a:rPr lang="es-ES" sz="1600" dirty="0" smtClean="0">
                <a:solidFill>
                  <a:srgbClr val="58585A"/>
                </a:solidFill>
              </a:rPr>
              <a:t>IC </a:t>
            </a:r>
            <a:r>
              <a:rPr lang="es-ES" sz="1600" dirty="0" err="1" smtClean="0">
                <a:solidFill>
                  <a:srgbClr val="58585A"/>
                </a:solidFill>
              </a:rPr>
              <a:t>dans</a:t>
            </a:r>
            <a:r>
              <a:rPr lang="es-ES" sz="1600" dirty="0" smtClean="0">
                <a:solidFill>
                  <a:srgbClr val="58585A"/>
                </a:solidFill>
              </a:rPr>
              <a:t> la </a:t>
            </a:r>
            <a:r>
              <a:rPr lang="es-ES" sz="1600" dirty="0" err="1" smtClean="0">
                <a:solidFill>
                  <a:srgbClr val="58585A"/>
                </a:solidFill>
              </a:rPr>
              <a:t>région</a:t>
            </a:r>
            <a:endParaRPr lang="es-ES" sz="1600" dirty="0">
              <a:solidFill>
                <a:srgbClr val="58585A"/>
              </a:solidFill>
            </a:endParaRPr>
          </a:p>
        </p:txBody>
      </p:sp>
      <p:sp>
        <p:nvSpPr>
          <p:cNvPr id="12" name="Rectangle: Rounded Corners 25">
            <a:extLst>
              <a:ext uri="{FF2B5EF4-FFF2-40B4-BE49-F238E27FC236}">
                <a16:creationId xmlns:a16="http://schemas.microsoft.com/office/drawing/2014/main" id="{9BFC9F47-D815-4E6C-AD5D-2D600B57C0DE}"/>
              </a:ext>
            </a:extLst>
          </p:cNvPr>
          <p:cNvSpPr/>
          <p:nvPr/>
        </p:nvSpPr>
        <p:spPr>
          <a:xfrm>
            <a:off x="289414" y="1362091"/>
            <a:ext cx="8503604" cy="555934"/>
          </a:xfrm>
          <a:prstGeom prst="roundRect">
            <a:avLst/>
          </a:prstGeom>
          <a:solidFill>
            <a:srgbClr val="FFFFFF"/>
          </a:solidFill>
          <a:ln w="12700" cap="flat" cmpd="sng" algn="ctr">
            <a:solidFill>
              <a:srgbClr val="EE5859"/>
            </a:solidFill>
            <a:prstDash val="solid"/>
            <a:miter lim="800000"/>
          </a:ln>
          <a:effectLst/>
        </p:spPr>
        <p:txBody>
          <a:bodyPr rtlCol="0" anchor="ctr"/>
          <a:lstStyle/>
          <a:p>
            <a:r>
              <a:rPr lang="fr-FR" dirty="0" smtClean="0">
                <a:solidFill>
                  <a:srgbClr val="666666"/>
                </a:solidFill>
                <a:latin typeface="Arial Narrow" panose="020B0606020202030204" pitchFamily="34" charset="0"/>
              </a:rPr>
              <a:t>1 site sur 8 n’a pas d’école fonctionnelle selon les </a:t>
            </a:r>
            <a:r>
              <a:rPr lang="fr-FR" dirty="0">
                <a:solidFill>
                  <a:srgbClr val="666666"/>
                </a:solidFill>
                <a:latin typeface="Arial Narrow" panose="020B0606020202030204" pitchFamily="34" charset="0"/>
              </a:rPr>
              <a:t>IC : </a:t>
            </a:r>
            <a:r>
              <a:rPr lang="fr-FR" b="1" dirty="0" err="1" smtClean="0">
                <a:solidFill>
                  <a:srgbClr val="666666"/>
                </a:solidFill>
                <a:latin typeface="Arial Narrow" panose="020B0606020202030204" pitchFamily="34" charset="0"/>
              </a:rPr>
              <a:t>Tachguart</a:t>
            </a:r>
            <a:r>
              <a:rPr lang="fr-FR" b="1" dirty="0" smtClean="0">
                <a:solidFill>
                  <a:srgbClr val="666666"/>
                </a:solidFill>
                <a:latin typeface="Arial Narrow" panose="020B0606020202030204" pitchFamily="34" charset="0"/>
              </a:rPr>
              <a:t>, </a:t>
            </a:r>
            <a:r>
              <a:rPr lang="fr-FR" dirty="0" smtClean="0">
                <a:solidFill>
                  <a:srgbClr val="666666"/>
                </a:solidFill>
                <a:latin typeface="Arial Narrow" panose="020B0606020202030204" pitchFamily="34" charset="0"/>
              </a:rPr>
              <a:t>dans la commune de </a:t>
            </a:r>
            <a:r>
              <a:rPr lang="fr-FR" dirty="0" err="1" smtClean="0">
                <a:solidFill>
                  <a:srgbClr val="666666"/>
                </a:solidFill>
                <a:latin typeface="Arial Narrow" panose="020B0606020202030204" pitchFamily="34" charset="0"/>
              </a:rPr>
              <a:t>Tassara</a:t>
            </a:r>
            <a:endParaRPr lang="fr-FR" dirty="0">
              <a:solidFill>
                <a:srgbClr val="666666"/>
              </a:solidFill>
              <a:latin typeface="Arial Narrow" panose="020B0606020202030204" pitchFamily="34" charset="0"/>
            </a:endParaRPr>
          </a:p>
        </p:txBody>
      </p:sp>
      <p:pic>
        <p:nvPicPr>
          <p:cNvPr id="11"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4" name="Picture 13"/>
          <p:cNvPicPr>
            <a:picLocks noChangeAspect="1"/>
          </p:cNvPicPr>
          <p:nvPr/>
        </p:nvPicPr>
        <p:blipFill>
          <a:blip r:embed="rId3"/>
          <a:stretch>
            <a:fillRect/>
          </a:stretch>
        </p:blipFill>
        <p:spPr>
          <a:xfrm>
            <a:off x="5118797" y="6328059"/>
            <a:ext cx="608558" cy="517005"/>
          </a:xfrm>
          <a:prstGeom prst="rect">
            <a:avLst/>
          </a:prstGeom>
        </p:spPr>
      </p:pic>
      <p:sp>
        <p:nvSpPr>
          <p:cNvPr id="7" name="Oval 6"/>
          <p:cNvSpPr/>
          <p:nvPr/>
        </p:nvSpPr>
        <p:spPr>
          <a:xfrm>
            <a:off x="556481" y="3140921"/>
            <a:ext cx="910088" cy="792904"/>
          </a:xfrm>
          <a:prstGeom prst="ellipse">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3</a:t>
            </a:r>
            <a:endParaRPr lang="en-US" dirty="0"/>
          </a:p>
        </p:txBody>
      </p:sp>
      <p:sp>
        <p:nvSpPr>
          <p:cNvPr id="22" name="Oval 21"/>
          <p:cNvSpPr/>
          <p:nvPr/>
        </p:nvSpPr>
        <p:spPr>
          <a:xfrm>
            <a:off x="2111600" y="4885523"/>
            <a:ext cx="910088" cy="792904"/>
          </a:xfrm>
          <a:prstGeom prst="ellipse">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1</a:t>
            </a:r>
            <a:endParaRPr lang="en-US" dirty="0"/>
          </a:p>
        </p:txBody>
      </p:sp>
      <p:sp>
        <p:nvSpPr>
          <p:cNvPr id="23" name="Oval 22"/>
          <p:cNvSpPr/>
          <p:nvPr/>
        </p:nvSpPr>
        <p:spPr>
          <a:xfrm>
            <a:off x="1306377" y="4020289"/>
            <a:ext cx="910088" cy="792904"/>
          </a:xfrm>
          <a:prstGeom prst="ellipse">
            <a:avLst/>
          </a:prstGeom>
          <a:solidFill>
            <a:srgbClr val="CA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2</a:t>
            </a:r>
            <a:endParaRPr lang="en-US" dirty="0"/>
          </a:p>
        </p:txBody>
      </p:sp>
      <p:sp>
        <p:nvSpPr>
          <p:cNvPr id="24" name="TextBox 23"/>
          <p:cNvSpPr txBox="1"/>
          <p:nvPr/>
        </p:nvSpPr>
        <p:spPr>
          <a:xfrm>
            <a:off x="1571968" y="3269608"/>
            <a:ext cx="5367175" cy="523220"/>
          </a:xfrm>
          <a:prstGeom prst="rect">
            <a:avLst/>
          </a:prstGeom>
          <a:noFill/>
        </p:spPr>
        <p:txBody>
          <a:bodyPr wrap="none" rtlCol="0">
            <a:spAutoFit/>
          </a:bodyPr>
          <a:lstStyle/>
          <a:p>
            <a:r>
              <a:rPr lang="fr-CH" sz="1400" dirty="0">
                <a:solidFill>
                  <a:srgbClr val="58585A"/>
                </a:solidFill>
                <a:latin typeface="Arial Narrow" panose="020B0606020202030204" pitchFamily="34" charset="0"/>
              </a:rPr>
              <a:t>s</a:t>
            </a:r>
            <a:r>
              <a:rPr lang="fr-CH" sz="1400" dirty="0" smtClean="0">
                <a:solidFill>
                  <a:srgbClr val="58585A"/>
                </a:solidFill>
                <a:latin typeface="Arial Narrow" panose="020B0606020202030204" pitchFamily="34" charset="0"/>
              </a:rPr>
              <a:t>ites dans lesquels les IC ont rapporté la présence d’infrastructures éducatives </a:t>
            </a:r>
          </a:p>
          <a:p>
            <a:r>
              <a:rPr lang="fr-CH" sz="1400" dirty="0" smtClean="0">
                <a:solidFill>
                  <a:srgbClr val="58585A"/>
                </a:solidFill>
                <a:latin typeface="Arial Narrow" panose="020B0606020202030204" pitchFamily="34" charset="0"/>
              </a:rPr>
              <a:t>disposant d’une cantine scolaire (</a:t>
            </a:r>
            <a:r>
              <a:rPr lang="fr-CH" sz="1400" dirty="0" err="1" smtClean="0">
                <a:solidFill>
                  <a:srgbClr val="58585A"/>
                </a:solidFill>
                <a:latin typeface="Arial Narrow" panose="020B0606020202030204" pitchFamily="34" charset="0"/>
              </a:rPr>
              <a:t>Intikane</a:t>
            </a:r>
            <a:r>
              <a:rPr lang="fr-CH" sz="1400" dirty="0" smtClean="0">
                <a:solidFill>
                  <a:srgbClr val="58585A"/>
                </a:solidFill>
                <a:latin typeface="Arial Narrow" panose="020B0606020202030204" pitchFamily="34" charset="0"/>
              </a:rPr>
              <a:t>, Tillia et </a:t>
            </a:r>
            <a:r>
              <a:rPr lang="fr-CH" sz="1400" dirty="0" err="1" smtClean="0">
                <a:solidFill>
                  <a:srgbClr val="58585A"/>
                </a:solidFill>
                <a:latin typeface="Arial Narrow" panose="020B0606020202030204" pitchFamily="34" charset="0"/>
              </a:rPr>
              <a:t>Tassak</a:t>
            </a:r>
            <a:r>
              <a:rPr lang="fr-CH" sz="1400" dirty="0" smtClean="0">
                <a:solidFill>
                  <a:srgbClr val="58585A"/>
                </a:solidFill>
                <a:latin typeface="Arial Narrow" panose="020B0606020202030204" pitchFamily="34" charset="0"/>
              </a:rPr>
              <a:t>)</a:t>
            </a:r>
            <a:endParaRPr lang="en-US" sz="1400" dirty="0">
              <a:solidFill>
                <a:srgbClr val="58585A"/>
              </a:solidFill>
              <a:latin typeface="Arial Narrow" panose="020B0606020202030204" pitchFamily="34" charset="0"/>
            </a:endParaRPr>
          </a:p>
        </p:txBody>
      </p:sp>
      <p:sp>
        <p:nvSpPr>
          <p:cNvPr id="25" name="TextBox 24"/>
          <p:cNvSpPr txBox="1"/>
          <p:nvPr/>
        </p:nvSpPr>
        <p:spPr>
          <a:xfrm>
            <a:off x="2331234" y="4117439"/>
            <a:ext cx="5367175" cy="523220"/>
          </a:xfrm>
          <a:prstGeom prst="rect">
            <a:avLst/>
          </a:prstGeom>
          <a:noFill/>
        </p:spPr>
        <p:txBody>
          <a:bodyPr wrap="none" rtlCol="0">
            <a:spAutoFit/>
          </a:bodyPr>
          <a:lstStyle/>
          <a:p>
            <a:r>
              <a:rPr lang="fr-CH" sz="1400" dirty="0">
                <a:solidFill>
                  <a:srgbClr val="666666"/>
                </a:solidFill>
                <a:latin typeface="Arial Narrow" panose="020B0606020202030204" pitchFamily="34" charset="0"/>
              </a:rPr>
              <a:t>s</a:t>
            </a:r>
            <a:r>
              <a:rPr lang="fr-CH" sz="1400" dirty="0" smtClean="0">
                <a:solidFill>
                  <a:srgbClr val="666666"/>
                </a:solidFill>
                <a:latin typeface="Arial Narrow" panose="020B0606020202030204" pitchFamily="34" charset="0"/>
              </a:rPr>
              <a:t>ites dans lesquels les IC ont rapporté la présence d’infrastructures éducatives </a:t>
            </a:r>
          </a:p>
          <a:p>
            <a:r>
              <a:rPr lang="fr-CH" sz="1400" dirty="0" smtClean="0">
                <a:solidFill>
                  <a:srgbClr val="666666"/>
                </a:solidFill>
                <a:latin typeface="Arial Narrow" panose="020B0606020202030204" pitchFamily="34" charset="0"/>
              </a:rPr>
              <a:t>disposant de latrines fonctionnelles (</a:t>
            </a:r>
            <a:r>
              <a:rPr lang="fr-CH" sz="1400" dirty="0" err="1" smtClean="0">
                <a:solidFill>
                  <a:srgbClr val="666666"/>
                </a:solidFill>
                <a:latin typeface="Arial Narrow" panose="020B0606020202030204" pitchFamily="34" charset="0"/>
              </a:rPr>
              <a:t>Adarzagren</a:t>
            </a:r>
            <a:r>
              <a:rPr lang="fr-CH" sz="1400" dirty="0" smtClean="0">
                <a:solidFill>
                  <a:srgbClr val="666666"/>
                </a:solidFill>
                <a:latin typeface="Arial Narrow" panose="020B0606020202030204" pitchFamily="34" charset="0"/>
              </a:rPr>
              <a:t> et </a:t>
            </a:r>
            <a:r>
              <a:rPr lang="fr-CH" sz="1400" dirty="0" err="1" smtClean="0">
                <a:solidFill>
                  <a:srgbClr val="666666"/>
                </a:solidFill>
                <a:latin typeface="Arial Narrow" panose="020B0606020202030204" pitchFamily="34" charset="0"/>
              </a:rPr>
              <a:t>Intikane</a:t>
            </a:r>
            <a:r>
              <a:rPr lang="fr-CH" sz="1400" dirty="0" smtClean="0">
                <a:solidFill>
                  <a:srgbClr val="666666"/>
                </a:solidFill>
                <a:latin typeface="Arial Narrow" panose="020B0606020202030204" pitchFamily="34" charset="0"/>
              </a:rPr>
              <a:t>)</a:t>
            </a:r>
            <a:endParaRPr lang="en-US" sz="1400" dirty="0">
              <a:solidFill>
                <a:srgbClr val="666666"/>
              </a:solidFill>
              <a:latin typeface="Arial Narrow" panose="020B0606020202030204" pitchFamily="34" charset="0"/>
            </a:endParaRPr>
          </a:p>
        </p:txBody>
      </p:sp>
      <p:sp>
        <p:nvSpPr>
          <p:cNvPr id="26" name="TextBox 25"/>
          <p:cNvSpPr txBox="1"/>
          <p:nvPr/>
        </p:nvSpPr>
        <p:spPr>
          <a:xfrm>
            <a:off x="3049320" y="5070665"/>
            <a:ext cx="5551520" cy="523220"/>
          </a:xfrm>
          <a:prstGeom prst="rect">
            <a:avLst/>
          </a:prstGeom>
          <a:noFill/>
        </p:spPr>
        <p:txBody>
          <a:bodyPr wrap="none" rtlCol="0">
            <a:spAutoFit/>
          </a:bodyPr>
          <a:lstStyle/>
          <a:p>
            <a:r>
              <a:rPr lang="fr-CH" sz="1400" b="1" dirty="0" smtClean="0">
                <a:solidFill>
                  <a:srgbClr val="FF0000"/>
                </a:solidFill>
                <a:latin typeface="Arial Narrow" panose="020B0606020202030204" pitchFamily="34" charset="0"/>
              </a:rPr>
              <a:t>site dans lequel les IC ont rapporté la présence d’infrastructures éducatives </a:t>
            </a:r>
          </a:p>
          <a:p>
            <a:r>
              <a:rPr lang="fr-CH" sz="1400" b="1" dirty="0" smtClean="0">
                <a:solidFill>
                  <a:srgbClr val="FF0000"/>
                </a:solidFill>
                <a:latin typeface="Arial Narrow" panose="020B0606020202030204" pitchFamily="34" charset="0"/>
              </a:rPr>
              <a:t>disposant d’un point d’eau fonctionnel </a:t>
            </a:r>
            <a:r>
              <a:rPr lang="fr-CH" sz="1400" dirty="0" smtClean="0">
                <a:solidFill>
                  <a:srgbClr val="666666"/>
                </a:solidFill>
                <a:latin typeface="Arial Narrow" panose="020B0606020202030204" pitchFamily="34" charset="0"/>
              </a:rPr>
              <a:t>(</a:t>
            </a:r>
            <a:r>
              <a:rPr lang="fr-CH" sz="1400" dirty="0" err="1" smtClean="0">
                <a:solidFill>
                  <a:srgbClr val="666666"/>
                </a:solidFill>
                <a:latin typeface="Arial Narrow" panose="020B0606020202030204" pitchFamily="34" charset="0"/>
              </a:rPr>
              <a:t>Intikane</a:t>
            </a:r>
            <a:r>
              <a:rPr lang="fr-CH" sz="1400" dirty="0" smtClean="0">
                <a:solidFill>
                  <a:srgbClr val="666666"/>
                </a:solidFill>
                <a:latin typeface="Arial Narrow" panose="020B0606020202030204" pitchFamily="34" charset="0"/>
              </a:rPr>
              <a:t>)</a:t>
            </a:r>
            <a:endParaRPr lang="en-US" sz="1400" dirty="0">
              <a:solidFill>
                <a:srgbClr val="666666"/>
              </a:solidFill>
              <a:latin typeface="Arial Narrow" panose="020B0606020202030204" pitchFamily="34" charset="0"/>
            </a:endParaRPr>
          </a:p>
        </p:txBody>
      </p:sp>
      <p:sp>
        <p:nvSpPr>
          <p:cNvPr id="4" name="TextBox 3"/>
          <p:cNvSpPr txBox="1"/>
          <p:nvPr/>
        </p:nvSpPr>
        <p:spPr>
          <a:xfrm>
            <a:off x="215676" y="2042609"/>
            <a:ext cx="6654386" cy="369332"/>
          </a:xfrm>
          <a:prstGeom prst="rect">
            <a:avLst/>
          </a:prstGeom>
          <a:noFill/>
        </p:spPr>
        <p:txBody>
          <a:bodyPr wrap="none" rtlCol="0">
            <a:spAutoFit/>
          </a:bodyPr>
          <a:lstStyle/>
          <a:p>
            <a:r>
              <a:rPr lang="fr-CH" b="1" dirty="0" smtClean="0">
                <a:latin typeface="Arial Narrow" panose="020B0606020202030204" pitchFamily="34" charset="0"/>
              </a:rPr>
              <a:t>Une présence d’infrastructures éducatives mais toujours peu équipées*</a:t>
            </a:r>
            <a:endParaRPr lang="en-US" b="1" dirty="0">
              <a:latin typeface="Arial Narrow" panose="020B0606020202030204" pitchFamily="34" charset="0"/>
            </a:endParaRPr>
          </a:p>
        </p:txBody>
      </p:sp>
      <p:sp>
        <p:nvSpPr>
          <p:cNvPr id="17" name="TextBox 16"/>
          <p:cNvSpPr txBox="1"/>
          <p:nvPr/>
        </p:nvSpPr>
        <p:spPr>
          <a:xfrm>
            <a:off x="330068" y="5981906"/>
            <a:ext cx="8610049" cy="261610"/>
          </a:xfrm>
          <a:prstGeom prst="rect">
            <a:avLst/>
          </a:prstGeom>
          <a:noFill/>
        </p:spPr>
        <p:txBody>
          <a:bodyPr wrap="none" rtlCol="0">
            <a:spAutoFit/>
          </a:bodyPr>
          <a:lstStyle/>
          <a:p>
            <a:r>
              <a:rPr lang="fr-CH" sz="1100" dirty="0" smtClean="0">
                <a:solidFill>
                  <a:srgbClr val="666666"/>
                </a:solidFill>
                <a:latin typeface="Arial Narrow" panose="020B0606020202030204" pitchFamily="34" charset="0"/>
              </a:rPr>
              <a:t>* Il y avait déjà mention dans les rapports d’analyse mensuelle de monitoring de protection en </a:t>
            </a:r>
            <a:r>
              <a:rPr lang="fr-FR" sz="1100" dirty="0" smtClean="0">
                <a:solidFill>
                  <a:srgbClr val="666666"/>
                </a:solidFill>
                <a:latin typeface="Arial Narrow" panose="020B0606020202030204" pitchFamily="34" charset="0"/>
              </a:rPr>
              <a:t>2019 du </a:t>
            </a:r>
            <a:r>
              <a:rPr lang="fr-FR" sz="1100" dirty="0">
                <a:solidFill>
                  <a:srgbClr val="666666"/>
                </a:solidFill>
                <a:latin typeface="Arial Narrow" panose="020B0606020202030204" pitchFamily="34" charset="0"/>
              </a:rPr>
              <a:t>sous-équipement des écoles </a:t>
            </a:r>
            <a:r>
              <a:rPr lang="fr-FR" sz="1100" dirty="0" smtClean="0">
                <a:solidFill>
                  <a:srgbClr val="666666"/>
                </a:solidFill>
                <a:latin typeface="Arial Narrow" panose="020B0606020202030204" pitchFamily="34" charset="0"/>
              </a:rPr>
              <a:t>existantes – UNHCR, mai 2019  </a:t>
            </a:r>
            <a:endParaRPr lang="en-US" sz="1100" dirty="0">
              <a:solidFill>
                <a:srgbClr val="666666"/>
              </a:solidFill>
              <a:latin typeface="Arial Narrow" panose="020B060602020203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63321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2800" dirty="0"/>
              <a:t>Situation en matière d’infrastructures </a:t>
            </a:r>
            <a:r>
              <a:rPr lang="fr-FR" sz="2800" dirty="0" smtClean="0"/>
              <a:t>– Santé</a:t>
            </a:r>
            <a:endParaRPr lang="es-ES" sz="2800" dirty="0"/>
          </a:p>
        </p:txBody>
      </p:sp>
      <p:sp>
        <p:nvSpPr>
          <p:cNvPr id="13" name="Subtitle 2"/>
          <p:cNvSpPr txBox="1">
            <a:spLocks/>
          </p:cNvSpPr>
          <p:nvPr/>
        </p:nvSpPr>
        <p:spPr>
          <a:xfrm>
            <a:off x="4146331" y="1741012"/>
            <a:ext cx="4721772" cy="84014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1600" dirty="0" smtClean="0">
                <a:solidFill>
                  <a:srgbClr val="58585A"/>
                </a:solidFill>
              </a:rPr>
              <a:t>Nombre de </a:t>
            </a:r>
            <a:r>
              <a:rPr lang="es-ES" sz="1600" dirty="0" err="1" smtClean="0">
                <a:solidFill>
                  <a:srgbClr val="58585A"/>
                </a:solidFill>
              </a:rPr>
              <a:t>site</a:t>
            </a:r>
            <a:r>
              <a:rPr lang="es-ES" sz="1600" dirty="0" smtClean="0">
                <a:solidFill>
                  <a:srgbClr val="58585A"/>
                </a:solidFill>
              </a:rPr>
              <a:t> </a:t>
            </a:r>
            <a:r>
              <a:rPr lang="es-ES" sz="1600" dirty="0" err="1" smtClean="0">
                <a:solidFill>
                  <a:srgbClr val="58585A"/>
                </a:solidFill>
              </a:rPr>
              <a:t>avec</a:t>
            </a:r>
            <a:r>
              <a:rPr lang="es-ES" sz="1600" dirty="0" smtClean="0">
                <a:solidFill>
                  <a:srgbClr val="58585A"/>
                </a:solidFill>
              </a:rPr>
              <a:t> </a:t>
            </a:r>
            <a:r>
              <a:rPr lang="es-ES" sz="1600" dirty="0" err="1" smtClean="0">
                <a:solidFill>
                  <a:srgbClr val="58585A"/>
                </a:solidFill>
              </a:rPr>
              <a:t>présence</a:t>
            </a:r>
            <a:r>
              <a:rPr lang="es-ES" sz="1600" dirty="0" smtClean="0">
                <a:solidFill>
                  <a:srgbClr val="58585A"/>
                </a:solidFill>
              </a:rPr>
              <a:t> </a:t>
            </a:r>
            <a:r>
              <a:rPr lang="es-ES" sz="1600" dirty="0" err="1" smtClean="0">
                <a:solidFill>
                  <a:srgbClr val="58585A"/>
                </a:solidFill>
              </a:rPr>
              <a:t>d’un</a:t>
            </a:r>
            <a:r>
              <a:rPr lang="es-ES" sz="1600" dirty="0" smtClean="0">
                <a:solidFill>
                  <a:srgbClr val="58585A"/>
                </a:solidFill>
              </a:rPr>
              <a:t> </a:t>
            </a:r>
            <a:r>
              <a:rPr lang="es-ES" sz="1600" dirty="0" err="1" smtClean="0">
                <a:solidFill>
                  <a:srgbClr val="58585A"/>
                </a:solidFill>
              </a:rPr>
              <a:t>point</a:t>
            </a:r>
            <a:r>
              <a:rPr lang="es-ES" sz="1600" dirty="0" smtClean="0">
                <a:solidFill>
                  <a:srgbClr val="58585A"/>
                </a:solidFill>
              </a:rPr>
              <a:t> </a:t>
            </a:r>
            <a:r>
              <a:rPr lang="es-ES" sz="1600" dirty="0" err="1" smtClean="0">
                <a:solidFill>
                  <a:srgbClr val="58585A"/>
                </a:solidFill>
              </a:rPr>
              <a:t>d’eau</a:t>
            </a:r>
            <a:r>
              <a:rPr lang="es-ES" sz="1600" dirty="0" smtClean="0">
                <a:solidFill>
                  <a:srgbClr val="58585A"/>
                </a:solidFill>
              </a:rPr>
              <a:t> </a:t>
            </a:r>
            <a:r>
              <a:rPr lang="es-ES" sz="1600" dirty="0" err="1" smtClean="0">
                <a:solidFill>
                  <a:srgbClr val="58585A"/>
                </a:solidFill>
              </a:rPr>
              <a:t>spécifique</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sein</a:t>
            </a:r>
            <a:r>
              <a:rPr lang="es-ES" sz="1600" dirty="0" smtClean="0">
                <a:solidFill>
                  <a:srgbClr val="58585A"/>
                </a:solidFill>
              </a:rPr>
              <a:t> du Centre de </a:t>
            </a:r>
            <a:r>
              <a:rPr lang="es-ES" sz="1600" dirty="0" err="1" smtClean="0">
                <a:solidFill>
                  <a:srgbClr val="58585A"/>
                </a:solidFill>
              </a:rPr>
              <a:t>Santé</a:t>
            </a:r>
            <a:r>
              <a:rPr lang="es-ES" sz="1600" dirty="0" smtClean="0">
                <a:solidFill>
                  <a:srgbClr val="58585A"/>
                </a:solidFill>
              </a:rPr>
              <a:t> </a:t>
            </a:r>
            <a:r>
              <a:rPr lang="es-ES" sz="1600" dirty="0" err="1" smtClean="0">
                <a:solidFill>
                  <a:srgbClr val="58585A"/>
                </a:solidFill>
              </a:rPr>
              <a:t>Intégré</a:t>
            </a:r>
            <a:r>
              <a:rPr lang="es-ES" sz="1600" dirty="0" smtClean="0">
                <a:solidFill>
                  <a:srgbClr val="58585A"/>
                </a:solidFill>
              </a:rPr>
              <a:t> (CSI) et de </a:t>
            </a:r>
            <a:r>
              <a:rPr lang="es-ES" sz="1600" dirty="0" err="1" smtClean="0">
                <a:solidFill>
                  <a:srgbClr val="58585A"/>
                </a:solidFill>
              </a:rPr>
              <a:t>latrines</a:t>
            </a:r>
            <a:r>
              <a:rPr lang="es-ES" sz="1600" dirty="0" smtClean="0">
                <a:solidFill>
                  <a:srgbClr val="58585A"/>
                </a:solidFill>
              </a:rPr>
              <a:t> </a:t>
            </a:r>
            <a:r>
              <a:rPr lang="es-ES" sz="1600" dirty="0" err="1" smtClean="0">
                <a:solidFill>
                  <a:srgbClr val="58585A"/>
                </a:solidFill>
              </a:rPr>
              <a:t>dédiées</a:t>
            </a:r>
            <a:r>
              <a:rPr lang="es-ES" sz="1600" dirty="0" smtClean="0">
                <a:solidFill>
                  <a:srgbClr val="58585A"/>
                </a:solidFill>
              </a:rPr>
              <a:t>, </a:t>
            </a:r>
            <a:r>
              <a:rPr lang="es-ES" sz="1600" dirty="0" err="1" smtClean="0">
                <a:solidFill>
                  <a:srgbClr val="58585A"/>
                </a:solidFill>
              </a:rPr>
              <a:t>selon</a:t>
            </a:r>
            <a:r>
              <a:rPr lang="es-ES" sz="1600" dirty="0" smtClean="0">
                <a:solidFill>
                  <a:srgbClr val="58585A"/>
                </a:solidFill>
              </a:rPr>
              <a:t> les IC*</a:t>
            </a:r>
            <a:endParaRPr lang="es-ES" sz="1600" dirty="0">
              <a:solidFill>
                <a:srgbClr val="58585A"/>
              </a:solidFill>
            </a:endParaRPr>
          </a:p>
        </p:txBody>
      </p:sp>
      <p:sp>
        <p:nvSpPr>
          <p:cNvPr id="17" name="ZoneTexte 16"/>
          <p:cNvSpPr txBox="1"/>
          <p:nvPr/>
        </p:nvSpPr>
        <p:spPr>
          <a:xfrm>
            <a:off x="386176" y="5907672"/>
            <a:ext cx="8258249" cy="276999"/>
          </a:xfrm>
          <a:prstGeom prst="rect">
            <a:avLst/>
          </a:prstGeom>
          <a:noFill/>
        </p:spPr>
        <p:txBody>
          <a:bodyPr wrap="square" rtlCol="0">
            <a:spAutoFit/>
          </a:bodyPr>
          <a:lstStyle/>
          <a:p>
            <a:r>
              <a:rPr lang="fr-FR" sz="1200" dirty="0">
                <a:solidFill>
                  <a:srgbClr val="666666"/>
                </a:solidFill>
                <a:latin typeface="Arial Narrow" panose="020B0606020202030204" pitchFamily="34" charset="0"/>
              </a:rPr>
              <a:t>*Parmi les sites dans lesquels les IC ont </a:t>
            </a:r>
            <a:r>
              <a:rPr lang="fr-FR" sz="1200" dirty="0" smtClean="0">
                <a:solidFill>
                  <a:srgbClr val="666666"/>
                </a:solidFill>
                <a:latin typeface="Arial Narrow" panose="020B0606020202030204" pitchFamily="34" charset="0"/>
              </a:rPr>
              <a:t>rapporté la présence d’infrastructures de santé fonctionnelles utilisées par la population déplacée</a:t>
            </a:r>
          </a:p>
        </p:txBody>
      </p:sp>
      <p:sp>
        <p:nvSpPr>
          <p:cNvPr id="12" name="Rectangle: Rounded Corners 25">
            <a:extLst>
              <a:ext uri="{FF2B5EF4-FFF2-40B4-BE49-F238E27FC236}">
                <a16:creationId xmlns:a16="http://schemas.microsoft.com/office/drawing/2014/main" id="{9BFC9F47-D815-4E6C-AD5D-2D600B57C0DE}"/>
              </a:ext>
            </a:extLst>
          </p:cNvPr>
          <p:cNvSpPr/>
          <p:nvPr/>
        </p:nvSpPr>
        <p:spPr>
          <a:xfrm>
            <a:off x="441434" y="1820917"/>
            <a:ext cx="3045826" cy="3121573"/>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pPr>
            <a:r>
              <a:rPr lang="fr-FR" sz="1600" dirty="0">
                <a:solidFill>
                  <a:srgbClr val="666666"/>
                </a:solidFill>
                <a:latin typeface="Arial Narrow" panose="020B0606020202030204" pitchFamily="34" charset="0"/>
              </a:rPr>
              <a:t>4</a:t>
            </a:r>
            <a:r>
              <a:rPr lang="fr-FR" sz="1600" dirty="0" smtClean="0">
                <a:solidFill>
                  <a:srgbClr val="666666"/>
                </a:solidFill>
                <a:latin typeface="Arial Narrow" panose="020B0606020202030204" pitchFamily="34" charset="0"/>
              </a:rPr>
              <a:t> sites sur 8 n’ont pas d’infrastructure de santé fonctionnelles</a:t>
            </a:r>
          </a:p>
          <a:p>
            <a:pPr marL="285750" indent="-285750">
              <a:buFont typeface="Arial" panose="020B0604020202020204" pitchFamily="34" charset="0"/>
              <a:buChar char="•"/>
            </a:pPr>
            <a:endParaRPr lang="fr-FR" sz="1600" dirty="0" smtClean="0">
              <a:solidFill>
                <a:srgbClr val="666666"/>
              </a:solidFill>
              <a:latin typeface="Arial Narrow" panose="020B0606020202030204" pitchFamily="34" charset="0"/>
            </a:endParaRPr>
          </a:p>
          <a:p>
            <a:pPr marL="285750" indent="-285750">
              <a:buFont typeface="Arial" panose="020B0604020202020204" pitchFamily="34" charset="0"/>
              <a:buChar char="•"/>
            </a:pPr>
            <a:r>
              <a:rPr lang="fr-FR" sz="1600" b="1" dirty="0">
                <a:solidFill>
                  <a:srgbClr val="EE5859"/>
                </a:solidFill>
                <a:latin typeface="Arial Narrow" panose="020B0606020202030204" pitchFamily="34" charset="0"/>
              </a:rPr>
              <a:t>A</a:t>
            </a:r>
            <a:r>
              <a:rPr lang="fr-CH" sz="1600" b="1" dirty="0" err="1">
                <a:solidFill>
                  <a:srgbClr val="EE5859"/>
                </a:solidFill>
                <a:latin typeface="Arial Narrow" panose="020B0606020202030204" pitchFamily="34" charset="0"/>
              </a:rPr>
              <a:t>ucun</a:t>
            </a:r>
            <a:r>
              <a:rPr lang="fr-CH" sz="1600" b="1" dirty="0">
                <a:solidFill>
                  <a:srgbClr val="EE5859"/>
                </a:solidFill>
                <a:latin typeface="Arial Narrow" panose="020B0606020202030204" pitchFamily="34" charset="0"/>
              </a:rPr>
              <a:t> </a:t>
            </a:r>
            <a:r>
              <a:rPr lang="fr-CH" sz="1600" b="1" dirty="0" smtClean="0">
                <a:solidFill>
                  <a:srgbClr val="EE5859"/>
                </a:solidFill>
                <a:latin typeface="Arial Narrow" panose="020B0606020202030204" pitchFamily="34" charset="0"/>
              </a:rPr>
              <a:t>des sites </a:t>
            </a:r>
            <a:r>
              <a:rPr lang="fr-CH" sz="1600" dirty="0">
                <a:solidFill>
                  <a:srgbClr val="EE5859"/>
                </a:solidFill>
                <a:latin typeface="Arial Narrow" panose="020B0606020202030204" pitchFamily="34" charset="0"/>
              </a:rPr>
              <a:t>de déplacés de </a:t>
            </a:r>
            <a:r>
              <a:rPr lang="fr-CH" sz="1600" dirty="0" err="1" smtClean="0">
                <a:solidFill>
                  <a:srgbClr val="EE5859"/>
                </a:solidFill>
                <a:latin typeface="Arial Narrow" panose="020B0606020202030204" pitchFamily="34" charset="0"/>
              </a:rPr>
              <a:t>Tassara</a:t>
            </a:r>
            <a:r>
              <a:rPr lang="fr-CH" sz="1600" dirty="0" smtClean="0">
                <a:solidFill>
                  <a:srgbClr val="EE5859"/>
                </a:solidFill>
                <a:latin typeface="Arial Narrow" panose="020B0606020202030204" pitchFamily="34" charset="0"/>
              </a:rPr>
              <a:t> évalués n’a d’infrastructures de santé fonctionnelles utilisées par les PDI</a:t>
            </a:r>
            <a:endParaRPr lang="en-US" sz="1600" dirty="0">
              <a:solidFill>
                <a:srgbClr val="EE5859"/>
              </a:solidFill>
              <a:latin typeface="Arial Narrow" panose="020B0606020202030204" pitchFamily="34" charset="0"/>
            </a:endParaRPr>
          </a:p>
        </p:txBody>
      </p:sp>
      <p:pic>
        <p:nvPicPr>
          <p:cNvPr id="11"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4" name="Picture 13"/>
          <p:cNvPicPr>
            <a:picLocks noChangeAspect="1"/>
          </p:cNvPicPr>
          <p:nvPr/>
        </p:nvPicPr>
        <p:blipFill>
          <a:blip r:embed="rId3"/>
          <a:stretch>
            <a:fillRect/>
          </a:stretch>
        </p:blipFill>
        <p:spPr>
          <a:xfrm>
            <a:off x="5118797" y="6328059"/>
            <a:ext cx="608558" cy="517005"/>
          </a:xfrm>
          <a:prstGeom prst="rect">
            <a:avLst/>
          </a:prstGeom>
        </p:spPr>
      </p:pic>
      <p:graphicFrame>
        <p:nvGraphicFramePr>
          <p:cNvPr id="6" name="Chart 5"/>
          <p:cNvGraphicFramePr/>
          <p:nvPr>
            <p:extLst>
              <p:ext uri="{D42A27DB-BD31-4B8C-83A1-F6EECF244321}">
                <p14:modId xmlns:p14="http://schemas.microsoft.com/office/powerpoint/2010/main" val="569598814"/>
              </p:ext>
            </p:extLst>
          </p:nvPr>
        </p:nvGraphicFramePr>
        <p:xfrm>
          <a:off x="4462728" y="2527021"/>
          <a:ext cx="4088978" cy="3053178"/>
        </p:xfrm>
        <a:graphic>
          <a:graphicData uri="http://schemas.openxmlformats.org/drawingml/2006/chart">
            <c:chart xmlns:c="http://schemas.openxmlformats.org/drawingml/2006/chart" xmlns:r="http://schemas.openxmlformats.org/officeDocument/2006/relationships" r:id="rId4"/>
          </a:graphicData>
        </a:graphic>
      </p:graphicFrame>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78316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2"/>
          <p:cNvSpPr txBox="1">
            <a:spLocks/>
          </p:cNvSpPr>
          <p:nvPr/>
        </p:nvSpPr>
        <p:spPr>
          <a:xfrm>
            <a:off x="5117270" y="1434354"/>
            <a:ext cx="3257392" cy="11612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1" i="0" u="none" strike="noStrike" kern="1200" cap="none" spc="0" normalizeH="0" baseline="0" noProof="0" dirty="0">
              <a:ln>
                <a:noFill/>
              </a:ln>
              <a:solidFill>
                <a:srgbClr val="EE5859"/>
              </a:solidFill>
              <a:effectLst/>
              <a:uLnTx/>
              <a:uFillTx/>
              <a:latin typeface="Arial Narrow" panose="020B0606020202030204" pitchFamily="34" charset="0"/>
              <a:ea typeface="+mn-ea"/>
              <a:cs typeface="+mn-cs"/>
            </a:endParaRPr>
          </a:p>
        </p:txBody>
      </p:sp>
      <p:sp>
        <p:nvSpPr>
          <p:cNvPr id="13" name="Rectangle: Rounded Corners 25">
            <a:extLst>
              <a:ext uri="{FF2B5EF4-FFF2-40B4-BE49-F238E27FC236}">
                <a16:creationId xmlns:a16="http://schemas.microsoft.com/office/drawing/2014/main" id="{9BFC9F47-D815-4E6C-AD5D-2D600B57C0DE}"/>
              </a:ext>
            </a:extLst>
          </p:cNvPr>
          <p:cNvSpPr/>
          <p:nvPr/>
        </p:nvSpPr>
        <p:spPr>
          <a:xfrm>
            <a:off x="286822" y="1354923"/>
            <a:ext cx="7787503" cy="999699"/>
          </a:xfrm>
          <a:prstGeom prst="roundRect">
            <a:avLst/>
          </a:prstGeom>
          <a:solidFill>
            <a:srgbClr val="FFFFFF"/>
          </a:solidFill>
          <a:ln w="12700" cap="flat" cmpd="sng" algn="ctr">
            <a:solidFill>
              <a:srgbClr val="EE5859"/>
            </a:solidFill>
            <a:prstDash val="solid"/>
            <a:miter lim="800000"/>
          </a:ln>
          <a:effectLst/>
        </p:spPr>
        <p:txBody>
          <a:bodyPr rtlCol="0" anchor="ctr"/>
          <a:lstStyle/>
          <a:p>
            <a:r>
              <a:rPr lang="fr-FR" dirty="0">
                <a:solidFill>
                  <a:srgbClr val="666666"/>
                </a:solidFill>
                <a:latin typeface="Arial Narrow" panose="020B0606020202030204" pitchFamily="34" charset="0"/>
              </a:rPr>
              <a:t>1</a:t>
            </a:r>
            <a:r>
              <a:rPr lang="fr-FR" dirty="0" smtClean="0">
                <a:solidFill>
                  <a:srgbClr val="666666"/>
                </a:solidFill>
                <a:latin typeface="Arial Narrow" panose="020B0606020202030204" pitchFamily="34" charset="0"/>
              </a:rPr>
              <a:t> site </a:t>
            </a:r>
            <a:r>
              <a:rPr lang="fr-FR" dirty="0">
                <a:solidFill>
                  <a:srgbClr val="666666"/>
                </a:solidFill>
                <a:latin typeface="Arial Narrow" panose="020B0606020202030204" pitchFamily="34" charset="0"/>
              </a:rPr>
              <a:t>sur </a:t>
            </a:r>
            <a:r>
              <a:rPr lang="fr-FR" dirty="0" smtClean="0">
                <a:solidFill>
                  <a:srgbClr val="666666"/>
                </a:solidFill>
                <a:latin typeface="Arial Narrow" panose="020B0606020202030204" pitchFamily="34" charset="0"/>
              </a:rPr>
              <a:t>8 n’a </a:t>
            </a:r>
            <a:r>
              <a:rPr lang="fr-FR" dirty="0">
                <a:solidFill>
                  <a:srgbClr val="666666"/>
                </a:solidFill>
                <a:latin typeface="Arial Narrow" panose="020B0606020202030204" pitchFamily="34" charset="0"/>
              </a:rPr>
              <a:t>pas de </a:t>
            </a:r>
            <a:r>
              <a:rPr lang="fr-FR" dirty="0" smtClean="0">
                <a:solidFill>
                  <a:srgbClr val="666666"/>
                </a:solidFill>
                <a:latin typeface="Arial Narrow" panose="020B0606020202030204" pitchFamily="34" charset="0"/>
              </a:rPr>
              <a:t>point</a:t>
            </a:r>
            <a:r>
              <a:rPr lang="fr-FR" dirty="0">
                <a:solidFill>
                  <a:srgbClr val="666666"/>
                </a:solidFill>
                <a:latin typeface="Arial Narrow" panose="020B0606020202030204" pitchFamily="34" charset="0"/>
              </a:rPr>
              <a:t> </a:t>
            </a:r>
            <a:r>
              <a:rPr lang="fr-FR" dirty="0" smtClean="0">
                <a:solidFill>
                  <a:srgbClr val="666666"/>
                </a:solidFill>
                <a:latin typeface="Arial Narrow" panose="020B0606020202030204" pitchFamily="34" charset="0"/>
              </a:rPr>
              <a:t>d’eau fonctionnel, ni de latrine communautaire fonctionnelle :</a:t>
            </a:r>
            <a:endParaRPr lang="fr-FR" dirty="0">
              <a:solidFill>
                <a:srgbClr val="666666"/>
              </a:solidFill>
              <a:latin typeface="Arial Narrow" panose="020B0606020202030204" pitchFamily="34" charset="0"/>
            </a:endParaRPr>
          </a:p>
          <a:p>
            <a:r>
              <a:rPr lang="fr-FR" dirty="0">
                <a:solidFill>
                  <a:srgbClr val="666666"/>
                </a:solidFill>
                <a:latin typeface="Arial Narrow" panose="020B0606020202030204" pitchFamily="34" charset="0"/>
              </a:rPr>
              <a:t>l</a:t>
            </a:r>
            <a:r>
              <a:rPr lang="fr-FR" dirty="0" smtClean="0">
                <a:solidFill>
                  <a:srgbClr val="666666"/>
                </a:solidFill>
                <a:latin typeface="Arial Narrow" panose="020B0606020202030204" pitchFamily="34" charset="0"/>
              </a:rPr>
              <a:t>e site de </a:t>
            </a:r>
            <a:r>
              <a:rPr lang="fr-FR" b="1" dirty="0" err="1" smtClean="0">
                <a:solidFill>
                  <a:srgbClr val="666666"/>
                </a:solidFill>
                <a:latin typeface="Arial Narrow" panose="020B0606020202030204" pitchFamily="34" charset="0"/>
              </a:rPr>
              <a:t>Tachguart</a:t>
            </a:r>
            <a:r>
              <a:rPr lang="fr-FR" b="1" dirty="0" smtClean="0">
                <a:solidFill>
                  <a:srgbClr val="666666"/>
                </a:solidFill>
                <a:latin typeface="Arial Narrow" panose="020B0606020202030204" pitchFamily="34" charset="0"/>
              </a:rPr>
              <a:t> </a:t>
            </a:r>
            <a:r>
              <a:rPr lang="fr-FR" dirty="0">
                <a:solidFill>
                  <a:srgbClr val="666666"/>
                </a:solidFill>
                <a:latin typeface="Arial Narrow" panose="020B0606020202030204" pitchFamily="34" charset="0"/>
              </a:rPr>
              <a:t>(commune de </a:t>
            </a:r>
            <a:r>
              <a:rPr lang="fr-FR" dirty="0" err="1" smtClean="0">
                <a:solidFill>
                  <a:srgbClr val="666666"/>
                </a:solidFill>
                <a:latin typeface="Arial Narrow" panose="020B0606020202030204" pitchFamily="34" charset="0"/>
              </a:rPr>
              <a:t>Tassara</a:t>
            </a:r>
            <a:r>
              <a:rPr lang="fr-FR" dirty="0" smtClean="0">
                <a:solidFill>
                  <a:srgbClr val="666666"/>
                </a:solidFill>
                <a:latin typeface="Arial Narrow" panose="020B0606020202030204" pitchFamily="34" charset="0"/>
              </a:rPr>
              <a:t>)</a:t>
            </a:r>
            <a:endParaRPr lang="fr-FR" dirty="0">
              <a:solidFill>
                <a:srgbClr val="666666"/>
              </a:solidFill>
              <a:latin typeface="Arial Narrow" panose="020B0606020202030204" pitchFamily="34" charset="0"/>
            </a:endParaRPr>
          </a:p>
        </p:txBody>
      </p:sp>
      <p:sp>
        <p:nvSpPr>
          <p:cNvPr id="14" name="Title 1"/>
          <p:cNvSpPr txBox="1">
            <a:spLocks/>
          </p:cNvSpPr>
          <p:nvPr/>
        </p:nvSpPr>
        <p:spPr>
          <a:xfrm>
            <a:off x="286822" y="186816"/>
            <a:ext cx="8087840" cy="89956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ts val="3100"/>
              </a:lnSpc>
            </a:pPr>
            <a:r>
              <a:rPr lang="fr-FR" sz="3200" dirty="0" smtClean="0"/>
              <a:t>Situation en matière d’infrastructures –</a:t>
            </a:r>
            <a:br>
              <a:rPr lang="fr-FR" sz="3200" dirty="0" smtClean="0"/>
            </a:br>
            <a:r>
              <a:rPr lang="fr-FR" sz="3200" dirty="0" smtClean="0"/>
              <a:t>Eau et hygiène</a:t>
            </a:r>
            <a:endParaRPr lang="fr-FR" dirty="0"/>
          </a:p>
        </p:txBody>
      </p:sp>
      <p:pic>
        <p:nvPicPr>
          <p:cNvPr id="16"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7" name="Picture 16"/>
          <p:cNvPicPr>
            <a:picLocks noChangeAspect="1"/>
          </p:cNvPicPr>
          <p:nvPr/>
        </p:nvPicPr>
        <p:blipFill>
          <a:blip r:embed="rId3"/>
          <a:stretch>
            <a:fillRect/>
          </a:stretch>
        </p:blipFill>
        <p:spPr>
          <a:xfrm>
            <a:off x="5118797" y="6328059"/>
            <a:ext cx="608558" cy="517005"/>
          </a:xfrm>
          <a:prstGeom prst="rect">
            <a:avLst/>
          </a:prstGeom>
        </p:spPr>
      </p:pic>
      <p:pic>
        <p:nvPicPr>
          <p:cNvPr id="4" name="Picture 3"/>
          <p:cNvPicPr>
            <a:picLocks noChangeAspect="1"/>
          </p:cNvPicPr>
          <p:nvPr/>
        </p:nvPicPr>
        <p:blipFill>
          <a:blip r:embed="rId4"/>
          <a:stretch>
            <a:fillRect/>
          </a:stretch>
        </p:blipFill>
        <p:spPr>
          <a:xfrm>
            <a:off x="2503997" y="2434052"/>
            <a:ext cx="6640003" cy="358718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187053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01</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smtClean="0"/>
              <a:t>Contexte et objectifs de </a:t>
            </a:r>
            <a:r>
              <a:rPr lang="es-ES" dirty="0" err="1" smtClean="0"/>
              <a:t>l’évaluation</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spTree>
    <p:extLst>
      <p:ext uri="{BB962C8B-B14F-4D97-AF65-F5344CB8AC3E}">
        <p14:creationId xmlns:p14="http://schemas.microsoft.com/office/powerpoint/2010/main" val="132638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401" y="1293736"/>
            <a:ext cx="7487125" cy="798364"/>
          </a:xfrm>
        </p:spPr>
        <p:txBody>
          <a:bodyPr/>
          <a:lstStyle/>
          <a:p>
            <a:r>
              <a:rPr lang="es-ES" sz="1600" dirty="0" err="1" smtClean="0">
                <a:solidFill>
                  <a:srgbClr val="58585A"/>
                </a:solidFill>
              </a:rPr>
              <a:t>Pourcentage</a:t>
            </a:r>
            <a:r>
              <a:rPr lang="es-ES" sz="1600" dirty="0" smtClean="0">
                <a:solidFill>
                  <a:srgbClr val="58585A"/>
                </a:solidFill>
              </a:rPr>
              <a:t> de </a:t>
            </a:r>
            <a:r>
              <a:rPr lang="es-ES" sz="1600" dirty="0" err="1" smtClean="0">
                <a:solidFill>
                  <a:srgbClr val="58585A"/>
                </a:solidFill>
              </a:rPr>
              <a:t>points</a:t>
            </a:r>
            <a:r>
              <a:rPr lang="es-ES" sz="1600" dirty="0" smtClean="0">
                <a:solidFill>
                  <a:srgbClr val="58585A"/>
                </a:solidFill>
              </a:rPr>
              <a:t> </a:t>
            </a:r>
            <a:r>
              <a:rPr lang="es-ES" sz="1600" dirty="0" err="1" smtClean="0">
                <a:solidFill>
                  <a:srgbClr val="58585A"/>
                </a:solidFill>
              </a:rPr>
              <a:t>d’eau</a:t>
            </a:r>
            <a:r>
              <a:rPr lang="es-ES" sz="1600" dirty="0" smtClean="0">
                <a:solidFill>
                  <a:srgbClr val="58585A"/>
                </a:solidFill>
              </a:rPr>
              <a:t> et de </a:t>
            </a:r>
            <a:r>
              <a:rPr lang="es-ES" sz="1600" dirty="0" err="1" smtClean="0">
                <a:solidFill>
                  <a:srgbClr val="58585A"/>
                </a:solidFill>
              </a:rPr>
              <a:t>latrines</a:t>
            </a:r>
            <a:r>
              <a:rPr lang="es-ES" sz="1600" dirty="0" smtClean="0">
                <a:solidFill>
                  <a:srgbClr val="58585A"/>
                </a:solidFill>
              </a:rPr>
              <a:t> </a:t>
            </a:r>
            <a:r>
              <a:rPr lang="es-ES" sz="1600" dirty="0" err="1" smtClean="0">
                <a:solidFill>
                  <a:srgbClr val="58585A"/>
                </a:solidFill>
              </a:rPr>
              <a:t>communautaires</a:t>
            </a:r>
            <a:r>
              <a:rPr lang="es-ES" sz="1600" dirty="0" smtClean="0">
                <a:solidFill>
                  <a:srgbClr val="58585A"/>
                </a:solidFill>
              </a:rPr>
              <a:t> </a:t>
            </a:r>
            <a:r>
              <a:rPr lang="es-ES" sz="1600" dirty="0" err="1" smtClean="0">
                <a:solidFill>
                  <a:srgbClr val="58585A"/>
                </a:solidFill>
              </a:rPr>
              <a:t>fonctionnels</a:t>
            </a:r>
            <a:r>
              <a:rPr lang="es-ES" sz="1600" dirty="0" smtClean="0">
                <a:solidFill>
                  <a:srgbClr val="58585A"/>
                </a:solidFill>
              </a:rPr>
              <a:t>, durables et en bon </a:t>
            </a:r>
            <a:r>
              <a:rPr lang="es-ES" sz="1600" dirty="0" err="1" smtClean="0">
                <a:solidFill>
                  <a:srgbClr val="58585A"/>
                </a:solidFill>
              </a:rPr>
              <a:t>état</a:t>
            </a:r>
            <a:r>
              <a:rPr lang="es-ES" sz="1600" dirty="0" smtClean="0">
                <a:solidFill>
                  <a:srgbClr val="58585A"/>
                </a:solidFill>
              </a:rPr>
              <a:t> </a:t>
            </a:r>
            <a:r>
              <a:rPr lang="es-ES" sz="1600" dirty="0" err="1" smtClean="0">
                <a:solidFill>
                  <a:srgbClr val="58585A"/>
                </a:solidFill>
              </a:rPr>
              <a:t>utilisés</a:t>
            </a:r>
            <a:r>
              <a:rPr lang="es-ES" sz="1600" dirty="0" smtClean="0">
                <a:solidFill>
                  <a:srgbClr val="58585A"/>
                </a:solidFill>
              </a:rPr>
              <a:t> par la </a:t>
            </a:r>
            <a:r>
              <a:rPr lang="es-ES" sz="1600" dirty="0" err="1" smtClean="0">
                <a:solidFill>
                  <a:srgbClr val="58585A"/>
                </a:solidFill>
              </a:rPr>
              <a:t>population</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sein</a:t>
            </a:r>
            <a:r>
              <a:rPr lang="es-ES" sz="1600" dirty="0" smtClean="0">
                <a:solidFill>
                  <a:srgbClr val="58585A"/>
                </a:solidFill>
              </a:rPr>
              <a:t> des </a:t>
            </a:r>
            <a:r>
              <a:rPr lang="es-ES" sz="1600" dirty="0" err="1" smtClean="0">
                <a:solidFill>
                  <a:srgbClr val="58585A"/>
                </a:solidFill>
              </a:rPr>
              <a:t>sites</a:t>
            </a:r>
            <a:r>
              <a:rPr lang="es-ES" sz="1600" dirty="0" smtClean="0">
                <a:solidFill>
                  <a:srgbClr val="58585A"/>
                </a:solidFill>
              </a:rPr>
              <a:t> de </a:t>
            </a:r>
            <a:r>
              <a:rPr lang="es-ES" sz="1600" dirty="0" err="1" smtClean="0">
                <a:solidFill>
                  <a:srgbClr val="58585A"/>
                </a:solidFill>
              </a:rPr>
              <a:t>déplacés</a:t>
            </a:r>
            <a:r>
              <a:rPr lang="es-ES" sz="1600" dirty="0" smtClean="0">
                <a:solidFill>
                  <a:srgbClr val="58585A"/>
                </a:solidFill>
              </a:rPr>
              <a:t> internes,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commune</a:t>
            </a:r>
            <a:r>
              <a:rPr lang="es-ES" sz="1600" dirty="0" smtClean="0">
                <a:solidFill>
                  <a:srgbClr val="58585A"/>
                </a:solidFill>
              </a:rPr>
              <a:t>*</a:t>
            </a:r>
            <a:endParaRPr lang="es-ES" sz="1600" dirty="0">
              <a:solidFill>
                <a:srgbClr val="58585A"/>
              </a:solidFill>
            </a:endParaRPr>
          </a:p>
        </p:txBody>
      </p:sp>
      <p:sp>
        <p:nvSpPr>
          <p:cNvPr id="21" name="Subtitle 2"/>
          <p:cNvSpPr txBox="1">
            <a:spLocks/>
          </p:cNvSpPr>
          <p:nvPr/>
        </p:nvSpPr>
        <p:spPr>
          <a:xfrm>
            <a:off x="5108682" y="3299329"/>
            <a:ext cx="3257392" cy="1161288"/>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000" b="1" i="0" u="none" strike="noStrike" kern="1200" cap="none" spc="0" normalizeH="0" baseline="0" noProof="0" dirty="0">
              <a:ln>
                <a:noFill/>
              </a:ln>
              <a:solidFill>
                <a:srgbClr val="EE5859"/>
              </a:solidFill>
              <a:effectLst/>
              <a:uLnTx/>
              <a:uFillTx/>
              <a:latin typeface="Arial Narrow" panose="020B0606020202030204" pitchFamily="34" charset="0"/>
              <a:ea typeface="+mn-ea"/>
              <a:cs typeface="+mn-cs"/>
            </a:endParaRPr>
          </a:p>
        </p:txBody>
      </p:sp>
      <p:sp>
        <p:nvSpPr>
          <p:cNvPr id="12" name="ZoneTexte 6"/>
          <p:cNvSpPr txBox="1"/>
          <p:nvPr/>
        </p:nvSpPr>
        <p:spPr>
          <a:xfrm>
            <a:off x="286822" y="5886363"/>
            <a:ext cx="8507686"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400" dirty="0" smtClean="0">
                <a:solidFill>
                  <a:srgbClr val="666666"/>
                </a:solidFill>
                <a:latin typeface="Arial Narrow" panose="020B0606020202030204" pitchFamily="34" charset="0"/>
              </a:rPr>
              <a:t>*Parmi les sites dans lesquels les IC ont rapporté la présence de points d’eau et de latrines communautaires</a:t>
            </a:r>
            <a:endParaRPr lang="fr-FR" sz="1400" b="1" dirty="0" smtClean="0">
              <a:solidFill>
                <a:srgbClr val="666666"/>
              </a:solidFill>
              <a:latin typeface="Arial Narrow" panose="020B0606020202030204" pitchFamily="34" charset="0"/>
            </a:endParaRPr>
          </a:p>
          <a:p>
            <a:endParaRPr lang="fr-FR" sz="1600" dirty="0">
              <a:latin typeface="Arial Narrow" panose="020B0606020202030204" pitchFamily="34" charset="0"/>
            </a:endParaRPr>
          </a:p>
        </p:txBody>
      </p:sp>
      <p:sp>
        <p:nvSpPr>
          <p:cNvPr id="14" name="Title 1"/>
          <p:cNvSpPr txBox="1">
            <a:spLocks/>
          </p:cNvSpPr>
          <p:nvPr/>
        </p:nvSpPr>
        <p:spPr>
          <a:xfrm>
            <a:off x="286822" y="186816"/>
            <a:ext cx="8087840" cy="89956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ts val="3100"/>
              </a:lnSpc>
            </a:pPr>
            <a:r>
              <a:rPr lang="fr-FR" sz="3200" dirty="0" smtClean="0"/>
              <a:t>Situation en matière d’infrastructures –</a:t>
            </a:r>
            <a:br>
              <a:rPr lang="fr-FR" sz="3200" dirty="0" smtClean="0"/>
            </a:br>
            <a:r>
              <a:rPr lang="fr-FR" sz="3200" dirty="0" smtClean="0"/>
              <a:t>Eau et hygiène</a:t>
            </a:r>
            <a:endParaRPr lang="fr-FR" dirty="0"/>
          </a:p>
        </p:txBody>
      </p:sp>
      <p:pic>
        <p:nvPicPr>
          <p:cNvPr id="16"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7" name="Picture 16"/>
          <p:cNvPicPr>
            <a:picLocks noChangeAspect="1"/>
          </p:cNvPicPr>
          <p:nvPr/>
        </p:nvPicPr>
        <p:blipFill>
          <a:blip r:embed="rId3"/>
          <a:stretch>
            <a:fillRect/>
          </a:stretch>
        </p:blipFill>
        <p:spPr>
          <a:xfrm>
            <a:off x="5118797" y="6328059"/>
            <a:ext cx="608558" cy="517005"/>
          </a:xfrm>
          <a:prstGeom prst="rect">
            <a:avLst/>
          </a:prstGeom>
        </p:spPr>
      </p:pic>
      <p:cxnSp>
        <p:nvCxnSpPr>
          <p:cNvPr id="19" name="Connecteur droit 26"/>
          <p:cNvCxnSpPr/>
          <p:nvPr/>
        </p:nvCxnSpPr>
        <p:spPr>
          <a:xfrm flipH="1">
            <a:off x="4601730" y="2331010"/>
            <a:ext cx="6342" cy="2692623"/>
          </a:xfrm>
          <a:prstGeom prst="line">
            <a:avLst/>
          </a:prstGeom>
          <a:ln w="19050">
            <a:solidFill>
              <a:srgbClr val="EE5859"/>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55411" y="2596551"/>
            <a:ext cx="184731" cy="369332"/>
          </a:xfrm>
          <a:prstGeom prst="rect">
            <a:avLst/>
          </a:prstGeom>
          <a:noFill/>
        </p:spPr>
        <p:txBody>
          <a:bodyPr wrap="none" rtlCol="0">
            <a:spAutoFit/>
          </a:bodyPr>
          <a:lstStyle/>
          <a:p>
            <a:endParaRPr lang="en-US" dirty="0"/>
          </a:p>
        </p:txBody>
      </p:sp>
      <p:sp>
        <p:nvSpPr>
          <p:cNvPr id="6" name="TextBox 5"/>
          <p:cNvSpPr txBox="1"/>
          <p:nvPr/>
        </p:nvSpPr>
        <p:spPr>
          <a:xfrm>
            <a:off x="5112618" y="2883783"/>
            <a:ext cx="3137397" cy="830997"/>
          </a:xfrm>
          <a:prstGeom prst="rect">
            <a:avLst/>
          </a:prstGeom>
          <a:noFill/>
        </p:spPr>
        <p:txBody>
          <a:bodyPr wrap="none" rtlCol="0">
            <a:spAutoFit/>
          </a:bodyPr>
          <a:lstStyle/>
          <a:p>
            <a:r>
              <a:rPr lang="fr-CH" sz="1600" b="1" dirty="0" smtClean="0">
                <a:solidFill>
                  <a:srgbClr val="4D4D4D"/>
                </a:solidFill>
                <a:latin typeface="Arial Narrow" panose="020B0606020202030204" pitchFamily="34" charset="0"/>
              </a:rPr>
              <a:t>77% </a:t>
            </a:r>
            <a:r>
              <a:rPr lang="fr-CH" sz="1600" dirty="0" smtClean="0">
                <a:solidFill>
                  <a:srgbClr val="666666"/>
                </a:solidFill>
                <a:latin typeface="Arial Narrow" panose="020B0606020202030204" pitchFamily="34" charset="0"/>
              </a:rPr>
              <a:t>des points d’eau sont fonctionnels,</a:t>
            </a:r>
          </a:p>
          <a:p>
            <a:r>
              <a:rPr lang="fr-CH" sz="1600" dirty="0" smtClean="0">
                <a:solidFill>
                  <a:srgbClr val="666666"/>
                </a:solidFill>
                <a:latin typeface="Arial Narrow" panose="020B0606020202030204" pitchFamily="34" charset="0"/>
              </a:rPr>
              <a:t>durables et en bon état dans les sites</a:t>
            </a:r>
          </a:p>
          <a:p>
            <a:r>
              <a:rPr lang="fr-CH" sz="1600" dirty="0" smtClean="0">
                <a:solidFill>
                  <a:srgbClr val="666666"/>
                </a:solidFill>
                <a:latin typeface="Arial Narrow" panose="020B0606020202030204" pitchFamily="34" charset="0"/>
              </a:rPr>
              <a:t>de déplacés évalués</a:t>
            </a:r>
            <a:endParaRPr lang="en-US" sz="1600" dirty="0">
              <a:solidFill>
                <a:srgbClr val="666666"/>
              </a:solidFill>
              <a:latin typeface="Arial Narrow" panose="020B0606020202030204" pitchFamily="34" charset="0"/>
            </a:endParaRPr>
          </a:p>
        </p:txBody>
      </p:sp>
      <p:sp>
        <p:nvSpPr>
          <p:cNvPr id="20" name="TextBox 19"/>
          <p:cNvSpPr txBox="1"/>
          <p:nvPr/>
        </p:nvSpPr>
        <p:spPr>
          <a:xfrm>
            <a:off x="5141023" y="4022787"/>
            <a:ext cx="3073277" cy="830997"/>
          </a:xfrm>
          <a:prstGeom prst="rect">
            <a:avLst/>
          </a:prstGeom>
          <a:noFill/>
        </p:spPr>
        <p:txBody>
          <a:bodyPr wrap="none" rtlCol="0">
            <a:spAutoFit/>
          </a:bodyPr>
          <a:lstStyle/>
          <a:p>
            <a:r>
              <a:rPr lang="fr-CH" sz="1600" b="1" dirty="0" smtClean="0">
                <a:solidFill>
                  <a:srgbClr val="666666"/>
                </a:solidFill>
                <a:latin typeface="Arial Narrow" panose="020B0606020202030204" pitchFamily="34" charset="0"/>
              </a:rPr>
              <a:t>65% </a:t>
            </a:r>
            <a:r>
              <a:rPr lang="fr-CH" sz="1600" dirty="0" smtClean="0">
                <a:solidFill>
                  <a:srgbClr val="666666"/>
                </a:solidFill>
                <a:latin typeface="Arial Narrow" panose="020B0606020202030204" pitchFamily="34" charset="0"/>
              </a:rPr>
              <a:t>des latrines communautaires sont</a:t>
            </a:r>
          </a:p>
          <a:p>
            <a:r>
              <a:rPr lang="fr-CH" sz="1600" dirty="0" smtClean="0">
                <a:solidFill>
                  <a:srgbClr val="666666"/>
                </a:solidFill>
                <a:latin typeface="Arial Narrow" panose="020B0606020202030204" pitchFamily="34" charset="0"/>
              </a:rPr>
              <a:t>fonctionnelles, durables et en bon état </a:t>
            </a:r>
          </a:p>
          <a:p>
            <a:r>
              <a:rPr lang="fr-CH" sz="1600" dirty="0" smtClean="0">
                <a:solidFill>
                  <a:srgbClr val="666666"/>
                </a:solidFill>
                <a:latin typeface="Arial Narrow" panose="020B0606020202030204" pitchFamily="34" charset="0"/>
              </a:rPr>
              <a:t>dans les sites de déplacés évalués</a:t>
            </a:r>
            <a:endParaRPr lang="en-US" sz="1600" dirty="0">
              <a:solidFill>
                <a:srgbClr val="666666"/>
              </a:solidFill>
              <a:latin typeface="Arial Narrow" panose="020B0606020202030204" pitchFamily="34" charset="0"/>
            </a:endParaRPr>
          </a:p>
        </p:txBody>
      </p:sp>
      <p:sp>
        <p:nvSpPr>
          <p:cNvPr id="7" name="TextBox 6"/>
          <p:cNvSpPr txBox="1"/>
          <p:nvPr/>
        </p:nvSpPr>
        <p:spPr>
          <a:xfrm>
            <a:off x="6389405" y="2266750"/>
            <a:ext cx="636713" cy="369332"/>
          </a:xfrm>
          <a:prstGeom prst="rect">
            <a:avLst/>
          </a:prstGeom>
          <a:noFill/>
        </p:spPr>
        <p:txBody>
          <a:bodyPr wrap="none" rtlCol="0">
            <a:spAutoFit/>
          </a:bodyPr>
          <a:lstStyle/>
          <a:p>
            <a:r>
              <a:rPr lang="fr-CH" b="1" dirty="0" smtClean="0">
                <a:solidFill>
                  <a:srgbClr val="58585A"/>
                </a:solidFill>
              </a:rPr>
              <a:t>Tillia</a:t>
            </a:r>
            <a:endParaRPr lang="en-US" b="1" dirty="0">
              <a:solidFill>
                <a:srgbClr val="58585A"/>
              </a:solidFill>
            </a:endParaRPr>
          </a:p>
        </p:txBody>
      </p:sp>
      <p:sp>
        <p:nvSpPr>
          <p:cNvPr id="22" name="TextBox 21"/>
          <p:cNvSpPr txBox="1"/>
          <p:nvPr/>
        </p:nvSpPr>
        <p:spPr>
          <a:xfrm>
            <a:off x="702401" y="2927661"/>
            <a:ext cx="3631122" cy="830997"/>
          </a:xfrm>
          <a:prstGeom prst="rect">
            <a:avLst/>
          </a:prstGeom>
          <a:noFill/>
        </p:spPr>
        <p:txBody>
          <a:bodyPr wrap="none" rtlCol="0">
            <a:spAutoFit/>
          </a:bodyPr>
          <a:lstStyle/>
          <a:p>
            <a:r>
              <a:rPr lang="fr-CH" sz="1600" dirty="0" smtClean="0">
                <a:solidFill>
                  <a:srgbClr val="666666"/>
                </a:solidFill>
                <a:latin typeface="Arial Narrow" panose="020B0606020202030204" pitchFamily="34" charset="0"/>
              </a:rPr>
              <a:t>Seuls</a:t>
            </a:r>
            <a:r>
              <a:rPr lang="fr-CH" sz="1600" b="1" dirty="0" smtClean="0">
                <a:solidFill>
                  <a:srgbClr val="EE5859"/>
                </a:solidFill>
                <a:latin typeface="Arial Narrow" panose="020B0606020202030204" pitchFamily="34" charset="0"/>
              </a:rPr>
              <a:t> 17% </a:t>
            </a:r>
            <a:r>
              <a:rPr lang="fr-CH" sz="1600" dirty="0" smtClean="0">
                <a:solidFill>
                  <a:srgbClr val="666666"/>
                </a:solidFill>
                <a:latin typeface="Arial Narrow" panose="020B0606020202030204" pitchFamily="34" charset="0"/>
              </a:rPr>
              <a:t>des points d’eau sont fonctionnels,</a:t>
            </a:r>
          </a:p>
          <a:p>
            <a:r>
              <a:rPr lang="fr-CH" sz="1600" dirty="0" smtClean="0">
                <a:solidFill>
                  <a:srgbClr val="666666"/>
                </a:solidFill>
                <a:latin typeface="Arial Narrow" panose="020B0606020202030204" pitchFamily="34" charset="0"/>
              </a:rPr>
              <a:t>durables et en bon état dans les sites</a:t>
            </a:r>
          </a:p>
          <a:p>
            <a:r>
              <a:rPr lang="fr-CH" sz="1600" dirty="0" smtClean="0">
                <a:solidFill>
                  <a:srgbClr val="666666"/>
                </a:solidFill>
                <a:latin typeface="Arial Narrow" panose="020B0606020202030204" pitchFamily="34" charset="0"/>
              </a:rPr>
              <a:t>de déplacés évalués</a:t>
            </a:r>
            <a:endParaRPr lang="en-US" sz="1600" dirty="0">
              <a:solidFill>
                <a:srgbClr val="666666"/>
              </a:solidFill>
              <a:latin typeface="Arial Narrow" panose="020B0606020202030204" pitchFamily="34" charset="0"/>
            </a:endParaRPr>
          </a:p>
        </p:txBody>
      </p:sp>
      <p:sp>
        <p:nvSpPr>
          <p:cNvPr id="23" name="TextBox 22"/>
          <p:cNvSpPr txBox="1"/>
          <p:nvPr/>
        </p:nvSpPr>
        <p:spPr>
          <a:xfrm>
            <a:off x="2099201" y="2271869"/>
            <a:ext cx="881908" cy="369332"/>
          </a:xfrm>
          <a:prstGeom prst="rect">
            <a:avLst/>
          </a:prstGeom>
          <a:noFill/>
        </p:spPr>
        <p:txBody>
          <a:bodyPr wrap="none" rtlCol="0">
            <a:spAutoFit/>
          </a:bodyPr>
          <a:lstStyle/>
          <a:p>
            <a:r>
              <a:rPr lang="fr-CH" b="1" dirty="0" err="1" smtClean="0">
                <a:solidFill>
                  <a:srgbClr val="58585A"/>
                </a:solidFill>
              </a:rPr>
              <a:t>Tassara</a:t>
            </a:r>
            <a:endParaRPr lang="en-US" b="1" dirty="0">
              <a:solidFill>
                <a:srgbClr val="58585A"/>
              </a:solidFill>
            </a:endParaRPr>
          </a:p>
        </p:txBody>
      </p:sp>
      <p:sp>
        <p:nvSpPr>
          <p:cNvPr id="24" name="TextBox 23"/>
          <p:cNvSpPr txBox="1"/>
          <p:nvPr/>
        </p:nvSpPr>
        <p:spPr>
          <a:xfrm>
            <a:off x="717855" y="4045118"/>
            <a:ext cx="3073277" cy="830997"/>
          </a:xfrm>
          <a:prstGeom prst="rect">
            <a:avLst/>
          </a:prstGeom>
          <a:noFill/>
        </p:spPr>
        <p:txBody>
          <a:bodyPr wrap="none" rtlCol="0">
            <a:spAutoFit/>
          </a:bodyPr>
          <a:lstStyle/>
          <a:p>
            <a:r>
              <a:rPr lang="fr-CH" sz="1600" b="1" dirty="0" smtClean="0">
                <a:solidFill>
                  <a:srgbClr val="666666"/>
                </a:solidFill>
                <a:latin typeface="Arial Narrow" panose="020B0606020202030204" pitchFamily="34" charset="0"/>
              </a:rPr>
              <a:t>50% </a:t>
            </a:r>
            <a:r>
              <a:rPr lang="fr-CH" sz="1600" dirty="0" smtClean="0">
                <a:solidFill>
                  <a:srgbClr val="666666"/>
                </a:solidFill>
                <a:latin typeface="Arial Narrow" panose="020B0606020202030204" pitchFamily="34" charset="0"/>
              </a:rPr>
              <a:t>des latrines communautaires sont</a:t>
            </a:r>
          </a:p>
          <a:p>
            <a:r>
              <a:rPr lang="fr-CH" sz="1600" dirty="0" smtClean="0">
                <a:solidFill>
                  <a:srgbClr val="666666"/>
                </a:solidFill>
                <a:latin typeface="Arial Narrow" panose="020B0606020202030204" pitchFamily="34" charset="0"/>
              </a:rPr>
              <a:t>fonctionnelles, durables et en bon état </a:t>
            </a:r>
          </a:p>
          <a:p>
            <a:r>
              <a:rPr lang="fr-CH" sz="1600" dirty="0" smtClean="0">
                <a:solidFill>
                  <a:srgbClr val="666666"/>
                </a:solidFill>
                <a:latin typeface="Arial Narrow" panose="020B0606020202030204" pitchFamily="34" charset="0"/>
              </a:rPr>
              <a:t>dans les sites de déplacés évalués</a:t>
            </a:r>
            <a:endParaRPr lang="en-US" sz="1600" dirty="0">
              <a:solidFill>
                <a:srgbClr val="666666"/>
              </a:solidFill>
              <a:latin typeface="Arial Narrow" panose="020B0606020202030204" pitchFamily="34" charset="0"/>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26932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sz="3200" dirty="0" err="1"/>
              <a:t>Situation</a:t>
            </a:r>
            <a:r>
              <a:rPr lang="es-ES" sz="3200" dirty="0"/>
              <a:t> en </a:t>
            </a:r>
            <a:r>
              <a:rPr lang="es-ES" sz="3200" dirty="0" err="1"/>
              <a:t>matière</a:t>
            </a:r>
            <a:r>
              <a:rPr lang="es-ES" sz="3200" dirty="0"/>
              <a:t> </a:t>
            </a:r>
            <a:r>
              <a:rPr lang="es-ES" sz="3200" dirty="0" err="1"/>
              <a:t>d’infrastructures</a:t>
            </a:r>
            <a:r>
              <a:rPr lang="es-ES" sz="3200" dirty="0"/>
              <a:t> - </a:t>
            </a:r>
            <a:r>
              <a:rPr lang="es-ES" sz="3200" dirty="0" err="1" smtClean="0"/>
              <a:t>Marchés</a:t>
            </a:r>
            <a:endParaRPr lang="es-ES" dirty="0"/>
          </a:p>
        </p:txBody>
      </p:sp>
      <p:sp>
        <p:nvSpPr>
          <p:cNvPr id="3" name="Subtitle 2"/>
          <p:cNvSpPr>
            <a:spLocks noGrp="1"/>
          </p:cNvSpPr>
          <p:nvPr>
            <p:ph type="subTitle" idx="1"/>
          </p:nvPr>
        </p:nvSpPr>
        <p:spPr>
          <a:xfrm>
            <a:off x="322278" y="1483018"/>
            <a:ext cx="4472151" cy="798364"/>
          </a:xfrm>
        </p:spPr>
        <p:txBody>
          <a:bodyPr/>
          <a:lstStyle/>
          <a:p>
            <a:r>
              <a:rPr lang="es-ES" sz="1600" dirty="0" err="1" smtClean="0">
                <a:solidFill>
                  <a:srgbClr val="58585A"/>
                </a:solidFill>
              </a:rPr>
              <a:t>Types</a:t>
            </a:r>
            <a:r>
              <a:rPr lang="es-ES" sz="1600" dirty="0" smtClean="0">
                <a:solidFill>
                  <a:srgbClr val="58585A"/>
                </a:solidFill>
              </a:rPr>
              <a:t> de </a:t>
            </a:r>
            <a:r>
              <a:rPr lang="es-ES" sz="1600" dirty="0" err="1" smtClean="0">
                <a:solidFill>
                  <a:srgbClr val="58585A"/>
                </a:solidFill>
              </a:rPr>
              <a:t>marchés</a:t>
            </a:r>
            <a:r>
              <a:rPr lang="es-ES" sz="1600" dirty="0" smtClean="0">
                <a:solidFill>
                  <a:srgbClr val="58585A"/>
                </a:solidFill>
              </a:rPr>
              <a:t> </a:t>
            </a:r>
            <a:r>
              <a:rPr lang="es-ES" sz="1600" dirty="0" err="1" smtClean="0">
                <a:solidFill>
                  <a:srgbClr val="58585A"/>
                </a:solidFill>
              </a:rPr>
              <a:t>fonctionnels</a:t>
            </a:r>
            <a:r>
              <a:rPr lang="es-ES" sz="1600" dirty="0" smtClean="0">
                <a:solidFill>
                  <a:srgbClr val="58585A"/>
                </a:solidFill>
              </a:rPr>
              <a:t> </a:t>
            </a:r>
            <a:r>
              <a:rPr lang="es-ES" sz="1600" dirty="0" err="1" smtClean="0">
                <a:solidFill>
                  <a:srgbClr val="58585A"/>
                </a:solidFill>
              </a:rPr>
              <a:t>utilisés</a:t>
            </a:r>
            <a:r>
              <a:rPr lang="es-ES" sz="1600" dirty="0" smtClean="0">
                <a:solidFill>
                  <a:srgbClr val="58585A"/>
                </a:solidFill>
              </a:rPr>
              <a:t> par la </a:t>
            </a:r>
            <a:r>
              <a:rPr lang="es-ES" sz="1600" dirty="0" err="1" smtClean="0">
                <a:solidFill>
                  <a:srgbClr val="58585A"/>
                </a:solidFill>
              </a:rPr>
              <a:t>population</a:t>
            </a:r>
            <a:r>
              <a:rPr lang="es-ES" sz="1600" dirty="0" smtClean="0">
                <a:solidFill>
                  <a:srgbClr val="58585A"/>
                </a:solidFill>
              </a:rPr>
              <a:t> </a:t>
            </a:r>
            <a:r>
              <a:rPr lang="es-ES" sz="1600" dirty="0" err="1" smtClean="0">
                <a:solidFill>
                  <a:srgbClr val="58585A"/>
                </a:solidFill>
              </a:rPr>
              <a:t>au</a:t>
            </a:r>
            <a:r>
              <a:rPr lang="es-ES" sz="1600" dirty="0" smtClean="0">
                <a:solidFill>
                  <a:srgbClr val="58585A"/>
                </a:solidFill>
              </a:rPr>
              <a:t> </a:t>
            </a:r>
            <a:r>
              <a:rPr lang="es-ES" sz="1600" dirty="0" err="1" smtClean="0">
                <a:solidFill>
                  <a:srgbClr val="58585A"/>
                </a:solidFill>
              </a:rPr>
              <a:t>sein</a:t>
            </a:r>
            <a:r>
              <a:rPr lang="es-ES" sz="1600" dirty="0" smtClean="0">
                <a:solidFill>
                  <a:srgbClr val="58585A"/>
                </a:solidFill>
              </a:rPr>
              <a:t> des </a:t>
            </a:r>
            <a:r>
              <a:rPr lang="es-ES" sz="1600" dirty="0" err="1" smtClean="0">
                <a:solidFill>
                  <a:srgbClr val="58585A"/>
                </a:solidFill>
              </a:rPr>
              <a:t>sites</a:t>
            </a:r>
            <a:r>
              <a:rPr lang="es-ES" sz="1600" dirty="0" smtClean="0">
                <a:solidFill>
                  <a:srgbClr val="58585A"/>
                </a:solidFill>
              </a:rPr>
              <a:t> de </a:t>
            </a:r>
            <a:r>
              <a:rPr lang="es-ES" sz="1600" dirty="0" err="1" smtClean="0">
                <a:solidFill>
                  <a:srgbClr val="58585A"/>
                </a:solidFill>
              </a:rPr>
              <a:t>déplacés</a:t>
            </a:r>
            <a:r>
              <a:rPr lang="es-ES" sz="1600" dirty="0" smtClean="0">
                <a:solidFill>
                  <a:srgbClr val="58585A"/>
                </a:solidFill>
              </a:rPr>
              <a:t> internes, </a:t>
            </a:r>
            <a:r>
              <a:rPr lang="es-ES" sz="1600" dirty="0" err="1" smtClean="0">
                <a:solidFill>
                  <a:srgbClr val="58585A"/>
                </a:solidFill>
              </a:rPr>
              <a:t>selon</a:t>
            </a:r>
            <a:r>
              <a:rPr lang="es-ES" sz="1600" dirty="0" smtClean="0">
                <a:solidFill>
                  <a:srgbClr val="58585A"/>
                </a:solidFill>
              </a:rPr>
              <a:t> les IC par </a:t>
            </a:r>
            <a:r>
              <a:rPr lang="es-ES" sz="1600" dirty="0" err="1" smtClean="0">
                <a:solidFill>
                  <a:srgbClr val="58585A"/>
                </a:solidFill>
              </a:rPr>
              <a:t>commune</a:t>
            </a:r>
            <a:endParaRPr lang="es-ES" sz="1600" dirty="0">
              <a:solidFill>
                <a:srgbClr val="58585A"/>
              </a:solidFill>
            </a:endParaRPr>
          </a:p>
        </p:txBody>
      </p:sp>
      <p:graphicFrame>
        <p:nvGraphicFramePr>
          <p:cNvPr id="11" name="Graphique 6"/>
          <p:cNvGraphicFramePr/>
          <p:nvPr>
            <p:extLst>
              <p:ext uri="{D42A27DB-BD31-4B8C-83A1-F6EECF244321}">
                <p14:modId xmlns:p14="http://schemas.microsoft.com/office/powerpoint/2010/main" val="2743518417"/>
              </p:ext>
            </p:extLst>
          </p:nvPr>
        </p:nvGraphicFramePr>
        <p:xfrm>
          <a:off x="709355" y="2605382"/>
          <a:ext cx="3720741" cy="334374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25">
            <a:extLst>
              <a:ext uri="{FF2B5EF4-FFF2-40B4-BE49-F238E27FC236}">
                <a16:creationId xmlns:a16="http://schemas.microsoft.com/office/drawing/2014/main" id="{9BFC9F47-D815-4E6C-AD5D-2D600B57C0DE}"/>
              </a:ext>
            </a:extLst>
          </p:cNvPr>
          <p:cNvSpPr/>
          <p:nvPr/>
        </p:nvSpPr>
        <p:spPr>
          <a:xfrm>
            <a:off x="5047852" y="2344445"/>
            <a:ext cx="3487932" cy="2908874"/>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defRPr/>
            </a:pPr>
            <a:r>
              <a:rPr lang="fr-FR" sz="1600" b="1" dirty="0">
                <a:solidFill>
                  <a:srgbClr val="EE5859"/>
                </a:solidFill>
                <a:latin typeface="Arial Narrow" panose="020B0606020202030204" pitchFamily="34" charset="0"/>
              </a:rPr>
              <a:t>A</a:t>
            </a:r>
            <a:r>
              <a:rPr lang="fr-CH" sz="1600" b="1" dirty="0" err="1">
                <a:solidFill>
                  <a:srgbClr val="EE5859"/>
                </a:solidFill>
                <a:latin typeface="Arial Narrow" panose="020B0606020202030204" pitchFamily="34" charset="0"/>
              </a:rPr>
              <a:t>ucun</a:t>
            </a:r>
            <a:r>
              <a:rPr lang="fr-CH" sz="1600" b="1" dirty="0">
                <a:solidFill>
                  <a:srgbClr val="EE5859"/>
                </a:solidFill>
                <a:latin typeface="Arial Narrow" panose="020B0606020202030204" pitchFamily="34" charset="0"/>
              </a:rPr>
              <a:t> des site </a:t>
            </a:r>
            <a:r>
              <a:rPr lang="fr-CH" sz="1600" dirty="0">
                <a:solidFill>
                  <a:srgbClr val="EE5859"/>
                </a:solidFill>
                <a:latin typeface="Arial Narrow" panose="020B0606020202030204" pitchFamily="34" charset="0"/>
              </a:rPr>
              <a:t>de déplacés de </a:t>
            </a:r>
            <a:r>
              <a:rPr lang="fr-CH" sz="1600" dirty="0" err="1">
                <a:solidFill>
                  <a:srgbClr val="EE5859"/>
                </a:solidFill>
                <a:latin typeface="Arial Narrow" panose="020B0606020202030204" pitchFamily="34" charset="0"/>
              </a:rPr>
              <a:t>Tassara</a:t>
            </a:r>
            <a:r>
              <a:rPr lang="fr-CH" sz="1600" dirty="0">
                <a:solidFill>
                  <a:srgbClr val="EE5859"/>
                </a:solidFill>
                <a:latin typeface="Arial Narrow" panose="020B0606020202030204" pitchFamily="34" charset="0"/>
              </a:rPr>
              <a:t> évalués n’abrite de marché fonctionnel utilisé par les </a:t>
            </a:r>
            <a:r>
              <a:rPr lang="fr-CH" sz="1600" dirty="0" smtClean="0">
                <a:solidFill>
                  <a:srgbClr val="EE5859"/>
                </a:solidFill>
                <a:latin typeface="Arial Narrow" panose="020B0606020202030204" pitchFamily="34" charset="0"/>
              </a:rPr>
              <a:t>PDI</a:t>
            </a:r>
          </a:p>
          <a:p>
            <a:pPr>
              <a:defRPr/>
            </a:pPr>
            <a:endParaRPr lang="en-US" sz="1600" dirty="0">
              <a:solidFill>
                <a:srgbClr val="EE5859"/>
              </a:solidFill>
              <a:latin typeface="Arial Narrow" panose="020B0606020202030204" pitchFamily="34" charset="0"/>
            </a:endParaRPr>
          </a:p>
          <a:p>
            <a:pPr marL="285750" indent="-285750">
              <a:buFont typeface="Arial" panose="020B0604020202020204" pitchFamily="34" charset="0"/>
              <a:buChar char="•"/>
              <a:defRPr/>
            </a:pPr>
            <a:r>
              <a:rPr lang="fr-FR" sz="1600" dirty="0" smtClean="0">
                <a:solidFill>
                  <a:srgbClr val="666666"/>
                </a:solidFill>
                <a:latin typeface="Arial Narrow" panose="020B0606020202030204" pitchFamily="34" charset="0"/>
              </a:rPr>
              <a:t>Présence </a:t>
            </a:r>
            <a:r>
              <a:rPr lang="fr-FR" sz="1600" dirty="0">
                <a:solidFill>
                  <a:srgbClr val="666666"/>
                </a:solidFill>
                <a:latin typeface="Arial Narrow" panose="020B0606020202030204" pitchFamily="34" charset="0"/>
              </a:rPr>
              <a:t>suffisante de produits en quantité et en diversité au sein des marchés </a:t>
            </a:r>
            <a:r>
              <a:rPr lang="fr-FR" sz="1600" b="1" dirty="0" smtClean="0">
                <a:solidFill>
                  <a:srgbClr val="666666"/>
                </a:solidFill>
                <a:latin typeface="Arial Narrow" panose="020B0606020202030204" pitchFamily="34" charset="0"/>
              </a:rPr>
              <a:t>dans </a:t>
            </a:r>
            <a:r>
              <a:rPr lang="fr-FR" sz="1600" b="1" dirty="0">
                <a:solidFill>
                  <a:srgbClr val="666666"/>
                </a:solidFill>
                <a:latin typeface="Arial Narrow" panose="020B0606020202030204" pitchFamily="34" charset="0"/>
              </a:rPr>
              <a:t>67% des </a:t>
            </a:r>
            <a:r>
              <a:rPr lang="fr-FR" sz="1600" b="1" dirty="0" smtClean="0">
                <a:solidFill>
                  <a:srgbClr val="666666"/>
                </a:solidFill>
                <a:latin typeface="Arial Narrow" panose="020B0606020202030204" pitchFamily="34" charset="0"/>
              </a:rPr>
              <a:t>sites</a:t>
            </a:r>
            <a:r>
              <a:rPr lang="fr-FR" sz="1600" dirty="0" smtClean="0">
                <a:solidFill>
                  <a:srgbClr val="666666"/>
                </a:solidFill>
                <a:latin typeface="Arial Narrow" panose="020B0606020202030204" pitchFamily="34" charset="0"/>
              </a:rPr>
              <a:t> dans </a:t>
            </a:r>
            <a:r>
              <a:rPr lang="fr-FR" sz="1600" dirty="0">
                <a:solidFill>
                  <a:srgbClr val="666666"/>
                </a:solidFill>
                <a:latin typeface="Arial Narrow" panose="020B0606020202030204" pitchFamily="34" charset="0"/>
              </a:rPr>
              <a:t>lesquels les </a:t>
            </a:r>
            <a:r>
              <a:rPr lang="fr-FR" sz="1600" dirty="0" smtClean="0">
                <a:solidFill>
                  <a:srgbClr val="666666"/>
                </a:solidFill>
                <a:latin typeface="Arial Narrow" panose="020B0606020202030204" pitchFamily="34" charset="0"/>
              </a:rPr>
              <a:t>IC ont </a:t>
            </a:r>
            <a:r>
              <a:rPr lang="fr-FR" sz="1600" dirty="0">
                <a:solidFill>
                  <a:srgbClr val="666666"/>
                </a:solidFill>
                <a:latin typeface="Arial Narrow" panose="020B0606020202030204" pitchFamily="34" charset="0"/>
              </a:rPr>
              <a:t>rapporté la présence de marchés </a:t>
            </a:r>
            <a:r>
              <a:rPr lang="fr-FR" sz="1600" dirty="0" smtClean="0">
                <a:solidFill>
                  <a:srgbClr val="666666"/>
                </a:solidFill>
                <a:latin typeface="Arial Narrow" panose="020B0606020202030204" pitchFamily="34" charset="0"/>
              </a:rPr>
              <a:t>fonctionnels</a:t>
            </a:r>
          </a:p>
        </p:txBody>
      </p:sp>
      <p:pic>
        <p:nvPicPr>
          <p:cNvPr id="13"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4" name="Picture 13"/>
          <p:cNvPicPr>
            <a:picLocks noChangeAspect="1"/>
          </p:cNvPicPr>
          <p:nvPr/>
        </p:nvPicPr>
        <p:blipFill>
          <a:blip r:embed="rId4"/>
          <a:stretch>
            <a:fillRect/>
          </a:stretch>
        </p:blipFill>
        <p:spPr>
          <a:xfrm>
            <a:off x="5118797" y="6328059"/>
            <a:ext cx="608558" cy="5170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609253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06</a:t>
            </a:r>
            <a:endParaRPr lang="es-ES" dirty="0"/>
          </a:p>
        </p:txBody>
      </p:sp>
      <p:sp>
        <p:nvSpPr>
          <p:cNvPr id="3" name="Subtitle 2"/>
          <p:cNvSpPr>
            <a:spLocks noGrp="1"/>
          </p:cNvSpPr>
          <p:nvPr>
            <p:ph type="subTitle" idx="1"/>
          </p:nvPr>
        </p:nvSpPr>
        <p:spPr>
          <a:xfrm>
            <a:off x="4269495" y="2159636"/>
            <a:ext cx="4623493" cy="1743959"/>
          </a:xfrm>
        </p:spPr>
        <p:txBody>
          <a:bodyPr/>
          <a:lstStyle/>
          <a:p>
            <a:r>
              <a:rPr lang="es-ES" dirty="0" err="1" smtClean="0"/>
              <a:t>Situation</a:t>
            </a:r>
            <a:r>
              <a:rPr lang="es-ES" dirty="0" smtClean="0"/>
              <a:t> en </a:t>
            </a:r>
            <a:r>
              <a:rPr lang="es-ES" dirty="0" err="1" smtClean="0"/>
              <a:t>matière</a:t>
            </a:r>
            <a:r>
              <a:rPr lang="es-ES" dirty="0" smtClean="0"/>
              <a:t> </a:t>
            </a:r>
            <a:r>
              <a:rPr lang="es-ES" dirty="0" err="1" smtClean="0"/>
              <a:t>d’aide</a:t>
            </a:r>
            <a:r>
              <a:rPr lang="es-ES" dirty="0" smtClean="0"/>
              <a:t> </a:t>
            </a:r>
            <a:r>
              <a:rPr lang="es-ES" dirty="0" err="1" smtClean="0"/>
              <a:t>humanitaire</a:t>
            </a:r>
            <a:endParaRPr lang="es-ES" dirty="0"/>
          </a:p>
        </p:txBody>
      </p:sp>
      <p:pic>
        <p:nvPicPr>
          <p:cNvPr id="9"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0" name="Picture 9"/>
          <p:cNvPicPr>
            <a:picLocks noChangeAspect="1"/>
          </p:cNvPicPr>
          <p:nvPr/>
        </p:nvPicPr>
        <p:blipFill>
          <a:blip r:embed="rId3"/>
          <a:stretch>
            <a:fillRect/>
          </a:stretch>
        </p:blipFill>
        <p:spPr>
          <a:xfrm>
            <a:off x="5118797" y="6328059"/>
            <a:ext cx="608558" cy="5170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166518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2900"/>
              </a:lnSpc>
            </a:pPr>
            <a:r>
              <a:rPr lang="fr-FR" dirty="0" smtClean="0"/>
              <a:t>Distributions humanitaires au cours des 12 mois précédant la collecte de données</a:t>
            </a:r>
            <a:endParaRPr lang="fr-FR" dirty="0"/>
          </a:p>
        </p:txBody>
      </p:sp>
      <p:sp>
        <p:nvSpPr>
          <p:cNvPr id="9" name="Subtitle 2"/>
          <p:cNvSpPr txBox="1">
            <a:spLocks/>
          </p:cNvSpPr>
          <p:nvPr/>
        </p:nvSpPr>
        <p:spPr>
          <a:xfrm>
            <a:off x="217777" y="1415064"/>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s-ES" sz="16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1" name="Subtitle 2"/>
          <p:cNvSpPr txBox="1">
            <a:spLocks/>
          </p:cNvSpPr>
          <p:nvPr/>
        </p:nvSpPr>
        <p:spPr>
          <a:xfrm>
            <a:off x="117959" y="1294182"/>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H" sz="1600" dirty="0" smtClean="0">
                <a:solidFill>
                  <a:srgbClr val="58585A"/>
                </a:solidFill>
              </a:rPr>
              <a:t>Pourcentage de sites ayant reçu une assistance humanitaire, par commune et par type d’assistance</a:t>
            </a:r>
            <a:endParaRPr kumimoji="0" lang="fr-CH" sz="1600" b="1" i="0" u="none" strike="noStrike" kern="1200" cap="none" spc="0" normalizeH="0" baseline="0" dirty="0">
              <a:ln>
                <a:noFill/>
              </a:ln>
              <a:solidFill>
                <a:srgbClr val="58585A"/>
              </a:solidFill>
              <a:effectLst/>
              <a:uLnTx/>
              <a:uFillTx/>
            </a:endParaRPr>
          </a:p>
        </p:txBody>
      </p:sp>
      <p:graphicFrame>
        <p:nvGraphicFramePr>
          <p:cNvPr id="7" name="Graphique 6"/>
          <p:cNvGraphicFramePr/>
          <p:nvPr>
            <p:extLst>
              <p:ext uri="{D42A27DB-BD31-4B8C-83A1-F6EECF244321}">
                <p14:modId xmlns:p14="http://schemas.microsoft.com/office/powerpoint/2010/main" val="195470848"/>
              </p:ext>
            </p:extLst>
          </p:nvPr>
        </p:nvGraphicFramePr>
        <p:xfrm>
          <a:off x="102571" y="1775709"/>
          <a:ext cx="5450131" cy="2564929"/>
        </p:xfrm>
        <a:graphic>
          <a:graphicData uri="http://schemas.openxmlformats.org/drawingml/2006/chart">
            <c:chart xmlns:c="http://schemas.openxmlformats.org/drawingml/2006/chart" xmlns:r="http://schemas.openxmlformats.org/officeDocument/2006/relationships" r:id="rId2"/>
          </a:graphicData>
        </a:graphic>
      </p:graphicFrame>
      <p:pic>
        <p:nvPicPr>
          <p:cNvPr id="17"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8" name="Picture 17"/>
          <p:cNvPicPr>
            <a:picLocks noChangeAspect="1"/>
          </p:cNvPicPr>
          <p:nvPr/>
        </p:nvPicPr>
        <p:blipFill>
          <a:blip r:embed="rId4"/>
          <a:stretch>
            <a:fillRect/>
          </a:stretch>
        </p:blipFill>
        <p:spPr>
          <a:xfrm>
            <a:off x="5118797" y="6328059"/>
            <a:ext cx="608558" cy="517005"/>
          </a:xfrm>
          <a:prstGeom prst="rect">
            <a:avLst/>
          </a:prstGeom>
        </p:spPr>
      </p:pic>
      <p:sp>
        <p:nvSpPr>
          <p:cNvPr id="16" name="Rectangle: Rounded Corners 25">
            <a:extLst>
              <a:ext uri="{FF2B5EF4-FFF2-40B4-BE49-F238E27FC236}">
                <a16:creationId xmlns:a16="http://schemas.microsoft.com/office/drawing/2014/main" id="{9BFC9F47-D815-4E6C-AD5D-2D600B57C0DE}"/>
              </a:ext>
            </a:extLst>
          </p:cNvPr>
          <p:cNvSpPr/>
          <p:nvPr/>
        </p:nvSpPr>
        <p:spPr>
          <a:xfrm>
            <a:off x="5118797" y="1718263"/>
            <a:ext cx="3838459" cy="3405265"/>
          </a:xfrm>
          <a:prstGeom prst="roundRect">
            <a:avLst/>
          </a:prstGeom>
          <a:solidFill>
            <a:srgbClr val="FFFFFF"/>
          </a:solidFill>
          <a:ln w="12700" cap="flat" cmpd="sng" algn="ctr">
            <a:solidFill>
              <a:srgbClr val="EE5859"/>
            </a:solidFill>
            <a:prstDash val="solid"/>
            <a:miter lim="800000"/>
          </a:ln>
          <a:effectLst/>
        </p:spPr>
        <p:txBody>
          <a:bodyPr rtlCol="0" anchor="ctr"/>
          <a:lstStyle/>
          <a:p>
            <a:pPr marL="285750" indent="-285750">
              <a:buFont typeface="Arial" panose="020B0604020202020204" pitchFamily="34" charset="0"/>
              <a:buChar char="•"/>
            </a:pPr>
            <a:r>
              <a:rPr lang="fr-FR" sz="1500" dirty="0">
                <a:solidFill>
                  <a:srgbClr val="666666"/>
                </a:solidFill>
                <a:latin typeface="Arial Narrow" panose="020B0606020202030204" pitchFamily="34" charset="0"/>
              </a:rPr>
              <a:t>Les IC ont rapporté qu’il y avait une insatisfaction de l’aide humanitaire dans 2 sites sur les 8 évalués : </a:t>
            </a:r>
            <a:r>
              <a:rPr lang="fr-FR" sz="1500" dirty="0" err="1">
                <a:solidFill>
                  <a:srgbClr val="666666"/>
                </a:solidFill>
                <a:latin typeface="Arial Narrow" panose="020B0606020202030204" pitchFamily="34" charset="0"/>
              </a:rPr>
              <a:t>Miguza</a:t>
            </a:r>
            <a:r>
              <a:rPr lang="fr-FR" sz="1500" dirty="0">
                <a:solidFill>
                  <a:srgbClr val="666666"/>
                </a:solidFill>
                <a:latin typeface="Arial Narrow" panose="020B0606020202030204" pitchFamily="34" charset="0"/>
              </a:rPr>
              <a:t> et </a:t>
            </a:r>
            <a:r>
              <a:rPr lang="fr-FR" sz="1500" dirty="0" err="1">
                <a:solidFill>
                  <a:srgbClr val="666666"/>
                </a:solidFill>
                <a:latin typeface="Arial Narrow" panose="020B0606020202030204" pitchFamily="34" charset="0"/>
              </a:rPr>
              <a:t>Tachguart</a:t>
            </a:r>
            <a:r>
              <a:rPr lang="fr-FR" sz="1500" dirty="0">
                <a:solidFill>
                  <a:srgbClr val="666666"/>
                </a:solidFill>
                <a:latin typeface="Arial Narrow" panose="020B0606020202030204" pitchFamily="34" charset="0"/>
              </a:rPr>
              <a:t> </a:t>
            </a:r>
            <a:r>
              <a:rPr lang="fr-FR" sz="1500" dirty="0" smtClean="0">
                <a:solidFill>
                  <a:srgbClr val="666666"/>
                </a:solidFill>
                <a:latin typeface="Arial Narrow" panose="020B0606020202030204" pitchFamily="34" charset="0"/>
              </a:rPr>
              <a:t> dans la commune </a:t>
            </a:r>
            <a:r>
              <a:rPr lang="fr-FR" sz="1500" dirty="0">
                <a:solidFill>
                  <a:srgbClr val="666666"/>
                </a:solidFill>
                <a:latin typeface="Arial Narrow" panose="020B0606020202030204" pitchFamily="34" charset="0"/>
              </a:rPr>
              <a:t>de </a:t>
            </a:r>
            <a:r>
              <a:rPr lang="fr-FR" sz="1500" dirty="0" err="1" smtClean="0">
                <a:solidFill>
                  <a:srgbClr val="666666"/>
                </a:solidFill>
                <a:latin typeface="Arial Narrow" panose="020B0606020202030204" pitchFamily="34" charset="0"/>
              </a:rPr>
              <a:t>Tassara</a:t>
            </a:r>
            <a:r>
              <a:rPr lang="fr-FR" sz="1500" dirty="0">
                <a:solidFill>
                  <a:srgbClr val="666666"/>
                </a:solidFill>
                <a:latin typeface="Arial Narrow" panose="020B0606020202030204" pitchFamily="34" charset="0"/>
              </a:rPr>
              <a:t> </a:t>
            </a:r>
            <a:r>
              <a:rPr lang="fr-FR" sz="1500" dirty="0" smtClean="0">
                <a:solidFill>
                  <a:srgbClr val="666666"/>
                </a:solidFill>
                <a:latin typeface="Arial Narrow" panose="020B0606020202030204" pitchFamily="34" charset="0"/>
              </a:rPr>
              <a:t>(dans les sites dans lesquels les IC ont rapporté une assistance humanitaire)</a:t>
            </a:r>
            <a:endParaRPr lang="fr-FR" sz="1500" dirty="0">
              <a:solidFill>
                <a:srgbClr val="666666"/>
              </a:solidFill>
              <a:latin typeface="Arial Narrow" panose="020B0606020202030204" pitchFamily="34" charset="0"/>
            </a:endParaRPr>
          </a:p>
          <a:p>
            <a:endParaRPr lang="fr-FR" sz="1500" dirty="0">
              <a:solidFill>
                <a:srgbClr val="666666"/>
              </a:solidFill>
              <a:latin typeface="Arial Narrow" panose="020B0606020202030204" pitchFamily="34" charset="0"/>
            </a:endParaRPr>
          </a:p>
          <a:p>
            <a:pPr marL="285750" indent="-285750">
              <a:buFont typeface="Arial" panose="020B0604020202020204" pitchFamily="34" charset="0"/>
              <a:buChar char="•"/>
            </a:pPr>
            <a:r>
              <a:rPr lang="fr-FR" sz="1500" dirty="0">
                <a:solidFill>
                  <a:srgbClr val="666666"/>
                </a:solidFill>
                <a:latin typeface="Arial Narrow" panose="020B0606020202030204" pitchFamily="34" charset="0"/>
              </a:rPr>
              <a:t>Principale raison de </a:t>
            </a:r>
            <a:r>
              <a:rPr lang="fr-FR" sz="1500" dirty="0" smtClean="0">
                <a:solidFill>
                  <a:srgbClr val="666666"/>
                </a:solidFill>
                <a:latin typeface="Arial Narrow" panose="020B0606020202030204" pitchFamily="34" charset="0"/>
              </a:rPr>
              <a:t>l’insatisfaction dans ces deux sites  </a:t>
            </a:r>
            <a:r>
              <a:rPr lang="fr-FR" sz="1500" dirty="0">
                <a:solidFill>
                  <a:srgbClr val="666666"/>
                </a:solidFill>
                <a:latin typeface="Arial Narrow" panose="020B0606020202030204" pitchFamily="34" charset="0"/>
              </a:rPr>
              <a:t>: </a:t>
            </a:r>
            <a:r>
              <a:rPr lang="fr-FR" sz="1500" b="1" dirty="0">
                <a:solidFill>
                  <a:srgbClr val="666666"/>
                </a:solidFill>
                <a:latin typeface="Arial Narrow" panose="020B0606020202030204" pitchFamily="34" charset="0"/>
              </a:rPr>
              <a:t>le manque de </a:t>
            </a:r>
            <a:r>
              <a:rPr lang="fr-FR" sz="1500" b="1" dirty="0" smtClean="0">
                <a:solidFill>
                  <a:srgbClr val="666666"/>
                </a:solidFill>
                <a:latin typeface="Arial Narrow" panose="020B0606020202030204" pitchFamily="34" charset="0"/>
              </a:rPr>
              <a:t>quantité</a:t>
            </a:r>
          </a:p>
          <a:p>
            <a:pPr marL="285750" indent="-285750">
              <a:buFont typeface="Arial" panose="020B0604020202020204" pitchFamily="34" charset="0"/>
              <a:buChar char="•"/>
            </a:pPr>
            <a:endParaRPr lang="fr-FR" sz="1500" b="1" dirty="0" smtClean="0">
              <a:solidFill>
                <a:srgbClr val="666666"/>
              </a:solidFill>
              <a:latin typeface="Arial Narrow" panose="020B0606020202030204" pitchFamily="34" charset="0"/>
            </a:endParaRPr>
          </a:p>
          <a:p>
            <a:pPr marL="285750" indent="-285750">
              <a:buFont typeface="Arial" panose="020B0604020202020204" pitchFamily="34" charset="0"/>
              <a:buChar char="•"/>
            </a:pPr>
            <a:r>
              <a:rPr lang="fr-FR" sz="1500" dirty="0" smtClean="0">
                <a:solidFill>
                  <a:srgbClr val="666666"/>
                </a:solidFill>
                <a:latin typeface="Arial Narrow" panose="020B0606020202030204" pitchFamily="34" charset="0"/>
              </a:rPr>
              <a:t>Les déplacés des </a:t>
            </a:r>
            <a:r>
              <a:rPr lang="fr-FR" sz="1500" b="1" dirty="0" smtClean="0">
                <a:solidFill>
                  <a:srgbClr val="666666"/>
                </a:solidFill>
                <a:latin typeface="Arial Narrow" panose="020B0606020202030204" pitchFamily="34" charset="0"/>
              </a:rPr>
              <a:t>sites de </a:t>
            </a:r>
            <a:r>
              <a:rPr lang="fr-FR" sz="1500" b="1" dirty="0" err="1" smtClean="0">
                <a:solidFill>
                  <a:srgbClr val="666666"/>
                </a:solidFill>
                <a:latin typeface="Arial Narrow" panose="020B0606020202030204" pitchFamily="34" charset="0"/>
              </a:rPr>
              <a:t>Tassak</a:t>
            </a:r>
            <a:r>
              <a:rPr lang="fr-FR" sz="1500" b="1" dirty="0" smtClean="0">
                <a:solidFill>
                  <a:srgbClr val="666666"/>
                </a:solidFill>
                <a:latin typeface="Arial Narrow" panose="020B0606020202030204" pitchFamily="34" charset="0"/>
              </a:rPr>
              <a:t>, de Tillia </a:t>
            </a:r>
            <a:r>
              <a:rPr lang="fr-FR" sz="1500" b="1" dirty="0">
                <a:solidFill>
                  <a:srgbClr val="666666"/>
                </a:solidFill>
                <a:latin typeface="Arial Narrow" panose="020B0606020202030204" pitchFamily="34" charset="0"/>
              </a:rPr>
              <a:t>et de </a:t>
            </a:r>
            <a:r>
              <a:rPr lang="fr-FR" sz="1500" b="1" dirty="0" err="1">
                <a:solidFill>
                  <a:srgbClr val="666666"/>
                </a:solidFill>
                <a:latin typeface="Arial Narrow" panose="020B0606020202030204" pitchFamily="34" charset="0"/>
              </a:rPr>
              <a:t>Tagalalt</a:t>
            </a:r>
            <a:r>
              <a:rPr lang="fr-FR" sz="1500" b="1" dirty="0">
                <a:solidFill>
                  <a:srgbClr val="666666"/>
                </a:solidFill>
                <a:latin typeface="Arial Narrow" panose="020B0606020202030204" pitchFamily="34" charset="0"/>
              </a:rPr>
              <a:t> </a:t>
            </a:r>
            <a:r>
              <a:rPr lang="fr-FR" sz="1500" b="1" dirty="0" smtClean="0">
                <a:solidFill>
                  <a:srgbClr val="666666"/>
                </a:solidFill>
                <a:latin typeface="Arial Narrow" panose="020B0606020202030204" pitchFamily="34" charset="0"/>
              </a:rPr>
              <a:t>n’ont pas bénéficié d’assistance humanitaire </a:t>
            </a:r>
            <a:r>
              <a:rPr lang="fr-FR" sz="1500" dirty="0" smtClean="0">
                <a:solidFill>
                  <a:srgbClr val="666666"/>
                </a:solidFill>
                <a:latin typeface="Arial Narrow" panose="020B0606020202030204" pitchFamily="34" charset="0"/>
              </a:rPr>
              <a:t>au cours des 12 mois précédant la collecte de données</a:t>
            </a:r>
          </a:p>
        </p:txBody>
      </p:sp>
      <p:sp>
        <p:nvSpPr>
          <p:cNvPr id="13" name="Subtitle 2"/>
          <p:cNvSpPr txBox="1">
            <a:spLocks/>
          </p:cNvSpPr>
          <p:nvPr/>
        </p:nvSpPr>
        <p:spPr>
          <a:xfrm>
            <a:off x="217776" y="4777657"/>
            <a:ext cx="8624273" cy="382199"/>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200" b="1" kern="1200">
                <a:solidFill>
                  <a:srgbClr val="EE5859"/>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CH" sz="1600" dirty="0" smtClean="0">
                <a:solidFill>
                  <a:srgbClr val="58585A"/>
                </a:solidFill>
              </a:rPr>
              <a:t>A l’échelle régionale </a:t>
            </a:r>
            <a:endParaRPr kumimoji="0" lang="fr-CH" sz="1600" b="1" i="0" u="none" strike="noStrike" kern="1200" cap="none" spc="0" normalizeH="0" baseline="0" dirty="0">
              <a:ln>
                <a:noFill/>
              </a:ln>
              <a:solidFill>
                <a:srgbClr val="58585A"/>
              </a:solidFill>
              <a:effectLst/>
              <a:uLnTx/>
              <a:uFillTx/>
            </a:endParaRPr>
          </a:p>
        </p:txBody>
      </p:sp>
      <p:sp>
        <p:nvSpPr>
          <p:cNvPr id="14" name="Rectangle: Rounded Corners 25">
            <a:extLst>
              <a:ext uri="{FF2B5EF4-FFF2-40B4-BE49-F238E27FC236}">
                <a16:creationId xmlns:a16="http://schemas.microsoft.com/office/drawing/2014/main" id="{9BFC9F47-D815-4E6C-AD5D-2D600B57C0DE}"/>
              </a:ext>
            </a:extLst>
          </p:cNvPr>
          <p:cNvSpPr/>
          <p:nvPr/>
        </p:nvSpPr>
        <p:spPr>
          <a:xfrm>
            <a:off x="116067" y="5236231"/>
            <a:ext cx="2770568" cy="994485"/>
          </a:xfrm>
          <a:prstGeom prst="roundRect">
            <a:avLst/>
          </a:prstGeom>
          <a:solidFill>
            <a:srgbClr val="FFFFFF"/>
          </a:solidFill>
          <a:ln w="12700" cap="flat" cmpd="sng" algn="ctr">
            <a:solidFill>
              <a:srgbClr val="EE585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500" b="1" kern="0" dirty="0" smtClean="0">
                <a:solidFill>
                  <a:srgbClr val="EE5859"/>
                </a:solidFill>
                <a:latin typeface="Arial Narrow"/>
                <a:ea typeface="ＭＳ Ｐゴシック"/>
              </a:rPr>
              <a:t>5/8 sites n’ont pas bénéficié d’une assistance en abris au cours des 12 mois précédant la collecte de données</a:t>
            </a:r>
            <a:endParaRPr kumimoji="0" lang="nl-BE" sz="1500" b="1" i="0" u="none" strike="noStrike" kern="0" cap="none" spc="0" normalizeH="0" baseline="0" noProof="0" dirty="0" smtClean="0">
              <a:ln>
                <a:noFill/>
              </a:ln>
              <a:solidFill>
                <a:srgbClr val="EE5859"/>
              </a:solidFill>
              <a:effectLst/>
              <a:uLnTx/>
              <a:uFillTx/>
              <a:latin typeface="Arial Narrow"/>
              <a:ea typeface="ＭＳ Ｐゴシック"/>
            </a:endParaRPr>
          </a:p>
        </p:txBody>
      </p:sp>
      <p:sp>
        <p:nvSpPr>
          <p:cNvPr id="15" name="Rectangle: Rounded Corners 26">
            <a:extLst>
              <a:ext uri="{FF2B5EF4-FFF2-40B4-BE49-F238E27FC236}">
                <a16:creationId xmlns:a16="http://schemas.microsoft.com/office/drawing/2014/main" id="{5EA1194A-5DF1-4C0F-ABEA-19ADD4477D6C}"/>
              </a:ext>
            </a:extLst>
          </p:cNvPr>
          <p:cNvSpPr/>
          <p:nvPr/>
        </p:nvSpPr>
        <p:spPr>
          <a:xfrm>
            <a:off x="3147393" y="5231085"/>
            <a:ext cx="2747380" cy="992969"/>
          </a:xfrm>
          <a:prstGeom prst="roundRect">
            <a:avLst/>
          </a:prstGeom>
          <a:solidFill>
            <a:srgbClr val="FFFFFF"/>
          </a:solidFill>
          <a:ln w="12700" cap="flat" cmpd="sng" algn="ctr">
            <a:solidFill>
              <a:srgbClr val="808080"/>
            </a:solidFill>
            <a:prstDash val="solid"/>
            <a:miter lim="800000"/>
          </a:ln>
          <a:effectLst/>
        </p:spPr>
        <p:txBody>
          <a:bodyPr rtlCol="0" anchor="ctr"/>
          <a:lstStyle/>
          <a:p>
            <a:pPr lvl="0" algn="ctr">
              <a:defRPr/>
            </a:pPr>
            <a:r>
              <a:rPr lang="nl-BE" sz="1500" b="1" kern="0" dirty="0" smtClean="0">
                <a:solidFill>
                  <a:srgbClr val="808080"/>
                </a:solidFill>
                <a:latin typeface="Arial Narrow"/>
                <a:ea typeface="ＭＳ Ｐゴシック"/>
              </a:rPr>
              <a:t>5/8 sites n’ont </a:t>
            </a:r>
            <a:r>
              <a:rPr lang="nl-BE" sz="1500" b="1" kern="0" dirty="0">
                <a:solidFill>
                  <a:srgbClr val="808080"/>
                </a:solidFill>
                <a:latin typeface="Arial Narrow"/>
                <a:ea typeface="ＭＳ Ｐゴシック"/>
              </a:rPr>
              <a:t>pas bénéficié d’une assistance en BNA </a:t>
            </a:r>
            <a:r>
              <a:rPr lang="nl-BE" sz="1500" b="1" kern="0" dirty="0" smtClean="0">
                <a:solidFill>
                  <a:srgbClr val="808080"/>
                </a:solidFill>
                <a:latin typeface="Arial Narrow"/>
                <a:ea typeface="ＭＳ Ｐゴシック"/>
              </a:rPr>
              <a:t>au cours des 12 mois précédant la collecte de données</a:t>
            </a:r>
            <a:endParaRPr lang="nl-BE" sz="1500" b="1" kern="0" dirty="0">
              <a:solidFill>
                <a:srgbClr val="808080"/>
              </a:solidFill>
              <a:latin typeface="Arial Narrow"/>
              <a:ea typeface="ＭＳ Ｐゴシック"/>
            </a:endParaRPr>
          </a:p>
        </p:txBody>
      </p:sp>
      <p:sp>
        <p:nvSpPr>
          <p:cNvPr id="20" name="Rectangle: Rounded Corners 26">
            <a:extLst>
              <a:ext uri="{FF2B5EF4-FFF2-40B4-BE49-F238E27FC236}">
                <a16:creationId xmlns:a16="http://schemas.microsoft.com/office/drawing/2014/main" id="{5EA1194A-5DF1-4C0F-ABEA-19ADD4477D6C}"/>
              </a:ext>
            </a:extLst>
          </p:cNvPr>
          <p:cNvSpPr/>
          <p:nvPr/>
        </p:nvSpPr>
        <p:spPr>
          <a:xfrm>
            <a:off x="6149662" y="5229310"/>
            <a:ext cx="2807594" cy="961620"/>
          </a:xfrm>
          <a:prstGeom prst="roundRect">
            <a:avLst/>
          </a:prstGeom>
          <a:solidFill>
            <a:srgbClr val="FFFFFF"/>
          </a:solidFill>
          <a:ln w="12700" cap="flat" cmpd="sng" algn="ctr">
            <a:solidFill>
              <a:srgbClr val="FFC000"/>
            </a:solidFill>
            <a:prstDash val="solid"/>
            <a:miter lim="800000"/>
          </a:ln>
          <a:effectLst/>
        </p:spPr>
        <p:txBody>
          <a:bodyPr rtlCol="0" anchor="ctr"/>
          <a:lstStyle/>
          <a:p>
            <a:pPr lvl="0" algn="ctr">
              <a:defRPr/>
            </a:pPr>
            <a:r>
              <a:rPr lang="nl-BE" sz="1500" b="1" kern="0" dirty="0">
                <a:solidFill>
                  <a:schemeClr val="accent2">
                    <a:lumMod val="60000"/>
                    <a:lumOff val="40000"/>
                  </a:schemeClr>
                </a:solidFill>
                <a:latin typeface="Arial Narrow"/>
                <a:ea typeface="ＭＳ Ｐゴシック"/>
              </a:rPr>
              <a:t>4</a:t>
            </a:r>
            <a:r>
              <a:rPr lang="nl-BE" sz="1500" b="1" kern="0" dirty="0" smtClean="0">
                <a:solidFill>
                  <a:schemeClr val="accent2">
                    <a:lumMod val="60000"/>
                    <a:lumOff val="40000"/>
                  </a:schemeClr>
                </a:solidFill>
                <a:latin typeface="Arial Narrow"/>
                <a:ea typeface="ＭＳ Ｐゴシック"/>
              </a:rPr>
              <a:t>/8 sites n’ont pas bénéficié </a:t>
            </a:r>
            <a:r>
              <a:rPr lang="nl-BE" sz="1500" b="1" kern="0" dirty="0">
                <a:solidFill>
                  <a:schemeClr val="accent2">
                    <a:lumMod val="60000"/>
                    <a:lumOff val="40000"/>
                  </a:schemeClr>
                </a:solidFill>
                <a:latin typeface="Arial Narrow"/>
                <a:ea typeface="ＭＳ Ｐゴシック"/>
              </a:rPr>
              <a:t>d’une assistance </a:t>
            </a:r>
            <a:r>
              <a:rPr lang="nl-BE" sz="1500" b="1" kern="0" dirty="0" smtClean="0">
                <a:solidFill>
                  <a:schemeClr val="accent2">
                    <a:lumMod val="60000"/>
                    <a:lumOff val="40000"/>
                  </a:schemeClr>
                </a:solidFill>
                <a:latin typeface="Arial Narrow"/>
                <a:ea typeface="ＭＳ Ｐゴシック"/>
              </a:rPr>
              <a:t>alimentaire au cours des 12 mois précédant la collecte de données</a:t>
            </a:r>
            <a:endParaRPr lang="nl-BE" sz="1500" b="1" kern="0" dirty="0">
              <a:solidFill>
                <a:schemeClr val="accent2">
                  <a:lumMod val="60000"/>
                  <a:lumOff val="40000"/>
                </a:schemeClr>
              </a:solidFill>
              <a:latin typeface="Arial Narrow"/>
              <a:ea typeface="ＭＳ Ｐゴシック"/>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116532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07</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Conclusions</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044493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176" y="325024"/>
            <a:ext cx="8087840" cy="724646"/>
          </a:xfrm>
        </p:spPr>
        <p:txBody>
          <a:bodyPr/>
          <a:lstStyle/>
          <a:p>
            <a:r>
              <a:rPr lang="es-ES" dirty="0" err="1" smtClean="0"/>
              <a:t>Conclusions</a:t>
            </a:r>
            <a:endParaRPr lang="es-ES" dirty="0"/>
          </a:p>
        </p:txBody>
      </p:sp>
      <p:sp>
        <p:nvSpPr>
          <p:cNvPr id="3" name="ZoneTexte 2"/>
          <p:cNvSpPr txBox="1"/>
          <p:nvPr/>
        </p:nvSpPr>
        <p:spPr>
          <a:xfrm>
            <a:off x="386176" y="1302765"/>
            <a:ext cx="8355488" cy="4985980"/>
          </a:xfrm>
          <a:prstGeom prst="rect">
            <a:avLst/>
          </a:prstGeom>
          <a:noFill/>
        </p:spPr>
        <p:txBody>
          <a:bodyPr wrap="square" rtlCol="0">
            <a:spAutoFit/>
          </a:bodyPr>
          <a:lstStyle/>
          <a:p>
            <a:pPr algn="just"/>
            <a:r>
              <a:rPr lang="fr-FR" sz="1600" b="1" u="sng" dirty="0" smtClean="0">
                <a:solidFill>
                  <a:srgbClr val="58585A"/>
                </a:solidFill>
                <a:latin typeface="Arial Narrow" panose="020B0606020202030204" pitchFamily="34" charset="0"/>
              </a:rPr>
              <a:t>Dynamiques de déplacement</a:t>
            </a:r>
            <a:endParaRPr lang="fr-FR" sz="1600" dirty="0" smtClean="0">
              <a:solidFill>
                <a:srgbClr val="58585A"/>
              </a:solidFill>
              <a:latin typeface="Arial Narrow" panose="020B0606020202030204" pitchFamily="34" charset="0"/>
            </a:endParaRPr>
          </a:p>
          <a:p>
            <a:pPr marL="285750" indent="-285750" algn="just">
              <a:buFont typeface="Arial" panose="020B0604020202020204" pitchFamily="34" charset="0"/>
              <a:buChar char="•"/>
            </a:pPr>
            <a:r>
              <a:rPr lang="fr-FR" sz="1600" dirty="0">
                <a:solidFill>
                  <a:srgbClr val="58585A"/>
                </a:solidFill>
                <a:latin typeface="Arial Narrow" panose="020B0606020202030204" pitchFamily="34" charset="0"/>
              </a:rPr>
              <a:t>Intention de départ d’au </a:t>
            </a:r>
            <a:r>
              <a:rPr lang="fr-FR" sz="1600" dirty="0" smtClean="0">
                <a:solidFill>
                  <a:srgbClr val="58585A"/>
                </a:solidFill>
                <a:latin typeface="Arial Narrow" panose="020B0606020202030204" pitchFamily="34" charset="0"/>
              </a:rPr>
              <a:t>moins une partie de la population dans </a:t>
            </a:r>
            <a:r>
              <a:rPr lang="fr-FR" sz="1600" dirty="0">
                <a:solidFill>
                  <a:srgbClr val="58585A"/>
                </a:solidFill>
                <a:latin typeface="Arial Narrow" panose="020B0606020202030204" pitchFamily="34" charset="0"/>
              </a:rPr>
              <a:t>les 3 mois </a:t>
            </a:r>
            <a:r>
              <a:rPr lang="fr-FR" sz="1600" dirty="0" smtClean="0">
                <a:solidFill>
                  <a:srgbClr val="58585A"/>
                </a:solidFill>
                <a:latin typeface="Arial Narrow" panose="020B0606020202030204" pitchFamily="34" charset="0"/>
              </a:rPr>
              <a:t>suivant </a:t>
            </a:r>
            <a:r>
              <a:rPr lang="fr-FR" sz="1600" dirty="0">
                <a:solidFill>
                  <a:srgbClr val="58585A"/>
                </a:solidFill>
                <a:latin typeface="Arial Narrow" panose="020B0606020202030204" pitchFamily="34" charset="0"/>
              </a:rPr>
              <a:t>la collecte de données </a:t>
            </a:r>
            <a:r>
              <a:rPr lang="fr-FR" sz="1600" dirty="0" smtClean="0">
                <a:solidFill>
                  <a:srgbClr val="58585A"/>
                </a:solidFill>
                <a:latin typeface="Arial Narrow" panose="020B0606020202030204" pitchFamily="34" charset="0"/>
              </a:rPr>
              <a:t>selon les IC des sites de </a:t>
            </a:r>
            <a:r>
              <a:rPr lang="fr-FR" sz="1600" dirty="0" err="1" smtClean="0">
                <a:solidFill>
                  <a:srgbClr val="58585A"/>
                </a:solidFill>
                <a:latin typeface="Arial Narrow" panose="020B0606020202030204" pitchFamily="34" charset="0"/>
              </a:rPr>
              <a:t>Telemces</a:t>
            </a:r>
            <a:r>
              <a:rPr lang="fr-FR" sz="1600" dirty="0" smtClean="0">
                <a:solidFill>
                  <a:srgbClr val="58585A"/>
                </a:solidFill>
                <a:latin typeface="Arial Narrow" panose="020B0606020202030204" pitchFamily="34" charset="0"/>
              </a:rPr>
              <a:t> et d’</a:t>
            </a:r>
            <a:r>
              <a:rPr lang="fr-FR" sz="1600" dirty="0" err="1" smtClean="0">
                <a:solidFill>
                  <a:srgbClr val="58585A"/>
                </a:solidFill>
                <a:latin typeface="Arial Narrow" panose="020B0606020202030204" pitchFamily="34" charset="0"/>
              </a:rPr>
              <a:t>Intikane</a:t>
            </a:r>
            <a:r>
              <a:rPr lang="fr-FR" sz="1600" dirty="0" smtClean="0">
                <a:solidFill>
                  <a:srgbClr val="58585A"/>
                </a:solidFill>
                <a:latin typeface="Arial Narrow" panose="020B0606020202030204" pitchFamily="34" charset="0"/>
              </a:rPr>
              <a:t> (commune de Tillia)</a:t>
            </a:r>
            <a:endParaRPr lang="fr-FR" sz="2000" dirty="0"/>
          </a:p>
          <a:p>
            <a:pPr algn="just"/>
            <a:endParaRPr lang="fr-FR" sz="1600" dirty="0" smtClean="0">
              <a:solidFill>
                <a:srgbClr val="58585A"/>
              </a:solidFill>
              <a:latin typeface="Arial Narrow" panose="020B0606020202030204" pitchFamily="34" charset="0"/>
            </a:endParaRPr>
          </a:p>
          <a:p>
            <a:pPr algn="just"/>
            <a:r>
              <a:rPr lang="fr-FR" sz="1600" b="1" u="sng" dirty="0" smtClean="0">
                <a:solidFill>
                  <a:srgbClr val="58585A"/>
                </a:solidFill>
                <a:latin typeface="Arial Narrow" panose="020B0606020202030204" pitchFamily="34" charset="0"/>
              </a:rPr>
              <a:t>Infrastructures</a:t>
            </a:r>
          </a:p>
          <a:p>
            <a:pPr marL="285750" indent="-285750" algn="just">
              <a:buFont typeface="Arial" panose="020B0604020202020204" pitchFamily="34" charset="0"/>
              <a:buChar char="•"/>
            </a:pPr>
            <a:r>
              <a:rPr lang="fr-FR" sz="1600" b="1" dirty="0">
                <a:solidFill>
                  <a:srgbClr val="58585A"/>
                </a:solidFill>
                <a:latin typeface="Arial Narrow" panose="020B0606020202030204" pitchFamily="34" charset="0"/>
              </a:rPr>
              <a:t>M</a:t>
            </a:r>
            <a:r>
              <a:rPr lang="fr-FR" sz="1600" b="1" dirty="0" smtClean="0">
                <a:solidFill>
                  <a:srgbClr val="58585A"/>
                </a:solidFill>
                <a:latin typeface="Arial Narrow" panose="020B0606020202030204" pitchFamily="34" charset="0"/>
              </a:rPr>
              <a:t>archés </a:t>
            </a:r>
            <a:r>
              <a:rPr lang="fr-FR" sz="1600" dirty="0" smtClean="0">
                <a:solidFill>
                  <a:srgbClr val="58585A"/>
                </a:solidFill>
                <a:latin typeface="Arial Narrow" panose="020B0606020202030204" pitchFamily="34" charset="0"/>
              </a:rPr>
              <a:t>: absence </a:t>
            </a:r>
            <a:r>
              <a:rPr lang="fr-FR" sz="1600" dirty="0">
                <a:solidFill>
                  <a:srgbClr val="58585A"/>
                </a:solidFill>
                <a:latin typeface="Arial Narrow" panose="020B0606020202030204" pitchFamily="34" charset="0"/>
              </a:rPr>
              <a:t>de </a:t>
            </a:r>
            <a:r>
              <a:rPr lang="fr-FR" sz="1600" dirty="0" smtClean="0">
                <a:solidFill>
                  <a:srgbClr val="58585A"/>
                </a:solidFill>
                <a:latin typeface="Arial Narrow" panose="020B0606020202030204" pitchFamily="34" charset="0"/>
              </a:rPr>
              <a:t>marchés </a:t>
            </a:r>
            <a:r>
              <a:rPr lang="fr-FR" sz="1600" dirty="0">
                <a:solidFill>
                  <a:srgbClr val="58585A"/>
                </a:solidFill>
                <a:latin typeface="Arial Narrow" panose="020B0606020202030204" pitchFamily="34" charset="0"/>
              </a:rPr>
              <a:t>au sein des sites de déplacés dans la commune de </a:t>
            </a:r>
            <a:r>
              <a:rPr lang="fr-FR" sz="1600" dirty="0" err="1">
                <a:solidFill>
                  <a:srgbClr val="58585A"/>
                </a:solidFill>
                <a:latin typeface="Arial Narrow" panose="020B0606020202030204" pitchFamily="34" charset="0"/>
              </a:rPr>
              <a:t>Tassara</a:t>
            </a:r>
            <a:endParaRPr lang="fr-FR" sz="1600" dirty="0">
              <a:solidFill>
                <a:srgbClr val="58585A"/>
              </a:solidFill>
              <a:latin typeface="Arial Narrow" panose="020B0606020202030204" pitchFamily="34" charset="0"/>
            </a:endParaRPr>
          </a:p>
          <a:p>
            <a:pPr marL="285750" indent="-285750" algn="just">
              <a:buFont typeface="Arial" panose="020B0604020202020204" pitchFamily="34" charset="0"/>
              <a:buChar char="•"/>
            </a:pPr>
            <a:r>
              <a:rPr lang="fr-FR" sz="1600" dirty="0" smtClean="0">
                <a:solidFill>
                  <a:srgbClr val="58585A"/>
                </a:solidFill>
                <a:latin typeface="Arial Narrow" panose="020B0606020202030204" pitchFamily="34" charset="0"/>
              </a:rPr>
              <a:t>Dans la commune de Tillia, les produits sont généralement disponibles dans les marchés et les populations accèdent aux marchés même si certaines personnes (personnes âgées, en situation d’handicap etc.) ont plus de difficultés que d’autres </a:t>
            </a:r>
          </a:p>
          <a:p>
            <a:pPr marL="285750" indent="-285750" algn="just">
              <a:buFont typeface="Arial" panose="020B0604020202020204" pitchFamily="34" charset="0"/>
              <a:buChar char="•"/>
            </a:pPr>
            <a:endParaRPr lang="fr-FR" sz="1600" dirty="0" smtClean="0">
              <a:solidFill>
                <a:srgbClr val="FF0000"/>
              </a:solidFill>
              <a:latin typeface="Arial Narrow" panose="020B0606020202030204" pitchFamily="34" charset="0"/>
            </a:endParaRPr>
          </a:p>
          <a:p>
            <a:pPr marL="285750" indent="-285750" algn="just">
              <a:buFont typeface="Arial" panose="020B0604020202020204" pitchFamily="34" charset="0"/>
              <a:buChar char="•"/>
            </a:pPr>
            <a:r>
              <a:rPr lang="fr-FR" sz="1600" b="1" dirty="0" smtClean="0">
                <a:solidFill>
                  <a:srgbClr val="58585A"/>
                </a:solidFill>
                <a:latin typeface="Arial Narrow" panose="020B0606020202030204" pitchFamily="34" charset="0"/>
              </a:rPr>
              <a:t>Abris </a:t>
            </a:r>
            <a:r>
              <a:rPr lang="fr-FR" sz="1600" dirty="0" smtClean="0">
                <a:solidFill>
                  <a:srgbClr val="58585A"/>
                </a:solidFill>
                <a:latin typeface="Arial Narrow" panose="020B0606020202030204" pitchFamily="34" charset="0"/>
              </a:rPr>
              <a:t>: majorité d’insatisfaction des populations déplacées pour les différents types d’abris. La majorité voire l’ensemble des PDI vivent dans des abris précaires dans les 8 sites de déplacés évalués de la région</a:t>
            </a:r>
          </a:p>
          <a:p>
            <a:pPr marL="285750" indent="-285750" algn="just">
              <a:buFont typeface="Arial" panose="020B0604020202020204" pitchFamily="34" charset="0"/>
              <a:buChar char="•"/>
            </a:pPr>
            <a:endParaRPr lang="fr-FR" sz="1600" dirty="0" smtClean="0">
              <a:solidFill>
                <a:srgbClr val="58585A"/>
              </a:solidFill>
              <a:latin typeface="Arial Narrow" panose="020B0606020202030204" pitchFamily="34" charset="0"/>
            </a:endParaRPr>
          </a:p>
          <a:p>
            <a:pPr marL="285750" indent="-285750" algn="just">
              <a:buFont typeface="Arial" panose="020B0604020202020204" pitchFamily="34" charset="0"/>
              <a:buChar char="•"/>
            </a:pPr>
            <a:r>
              <a:rPr lang="fr-FR" sz="1600" b="1" dirty="0" smtClean="0">
                <a:solidFill>
                  <a:srgbClr val="58585A"/>
                </a:solidFill>
                <a:latin typeface="Arial Narrow" panose="020B0606020202030204" pitchFamily="34" charset="0"/>
              </a:rPr>
              <a:t>Manque de points d’eau fonctionnels </a:t>
            </a:r>
            <a:r>
              <a:rPr lang="fr-FR" sz="1600" dirty="0" smtClean="0">
                <a:solidFill>
                  <a:srgbClr val="58585A"/>
                </a:solidFill>
                <a:latin typeface="Arial Narrow" panose="020B0606020202030204" pitchFamily="34" charset="0"/>
              </a:rPr>
              <a:t>dans les écoles présentes dans les sites évalués (dans les 7 sites dans lesquels les IC ont rapporté la présence d’une école fonctionnelle)</a:t>
            </a:r>
          </a:p>
          <a:p>
            <a:pPr marL="285750" indent="-285750" algn="just">
              <a:buFont typeface="Arial" panose="020B0604020202020204" pitchFamily="34" charset="0"/>
              <a:buChar char="•"/>
            </a:pPr>
            <a:endParaRPr lang="fr-FR" sz="1600" dirty="0" smtClean="0">
              <a:solidFill>
                <a:srgbClr val="58585A"/>
              </a:solidFill>
              <a:latin typeface="Arial Narrow" panose="020B0606020202030204" pitchFamily="34" charset="0"/>
            </a:endParaRPr>
          </a:p>
          <a:p>
            <a:pPr marL="285750" indent="-285750" algn="just">
              <a:buFont typeface="Arial" panose="020B0604020202020204" pitchFamily="34" charset="0"/>
              <a:buChar char="•"/>
            </a:pPr>
            <a:r>
              <a:rPr lang="fr-FR" sz="1600" dirty="0" smtClean="0">
                <a:solidFill>
                  <a:srgbClr val="58585A"/>
                </a:solidFill>
                <a:latin typeface="Arial Narrow" panose="020B0606020202030204" pitchFamily="34" charset="0"/>
              </a:rPr>
              <a:t>Une attention particulière doit être portée aux sites de déplacés dans la commune de </a:t>
            </a:r>
            <a:r>
              <a:rPr lang="fr-FR" sz="1600" b="1" dirty="0" err="1" smtClean="0">
                <a:solidFill>
                  <a:srgbClr val="58585A"/>
                </a:solidFill>
                <a:latin typeface="Arial Narrow" panose="020B0606020202030204" pitchFamily="34" charset="0"/>
              </a:rPr>
              <a:t>Tassara</a:t>
            </a:r>
            <a:r>
              <a:rPr lang="fr-FR" sz="1600" b="1" dirty="0" smtClean="0">
                <a:solidFill>
                  <a:srgbClr val="58585A"/>
                </a:solidFill>
                <a:latin typeface="Arial Narrow" panose="020B0606020202030204" pitchFamily="34" charset="0"/>
              </a:rPr>
              <a:t> </a:t>
            </a:r>
            <a:r>
              <a:rPr lang="fr-FR" sz="1600" dirty="0" smtClean="0">
                <a:solidFill>
                  <a:srgbClr val="58585A"/>
                </a:solidFill>
                <a:latin typeface="Arial Narrow" panose="020B0606020202030204" pitchFamily="34" charset="0"/>
              </a:rPr>
              <a:t>qui manquent de tous les types d’infrastructures en quantité suffisante et particulièrement le site de </a:t>
            </a:r>
            <a:r>
              <a:rPr lang="fr-FR" sz="1600" b="1" dirty="0" err="1" smtClean="0">
                <a:solidFill>
                  <a:srgbClr val="666666"/>
                </a:solidFill>
                <a:latin typeface="Arial Narrow" panose="020B0606020202030204" pitchFamily="34" charset="0"/>
              </a:rPr>
              <a:t>Tachguart</a:t>
            </a:r>
            <a:r>
              <a:rPr lang="fr-FR" sz="1600" b="1" dirty="0" smtClean="0">
                <a:solidFill>
                  <a:srgbClr val="666666"/>
                </a:solidFill>
                <a:latin typeface="Arial Narrow" panose="020B0606020202030204" pitchFamily="34" charset="0"/>
              </a:rPr>
              <a:t>, </a:t>
            </a:r>
            <a:r>
              <a:rPr lang="fr-FR" sz="1600" dirty="0" smtClean="0">
                <a:solidFill>
                  <a:srgbClr val="666666"/>
                </a:solidFill>
                <a:latin typeface="Arial Narrow" panose="020B0606020202030204" pitchFamily="34" charset="0"/>
              </a:rPr>
              <a:t>sans infrastructures éducatives, de santé ainsi que des points d’eau et des latrines fonctionnelles</a:t>
            </a:r>
            <a:endParaRPr lang="fr-FR" sz="1600" dirty="0" smtClean="0">
              <a:solidFill>
                <a:srgbClr val="58585A"/>
              </a:solidFill>
              <a:latin typeface="Arial Narrow" panose="020B0606020202030204" pitchFamily="34" charset="0"/>
            </a:endParaRPr>
          </a:p>
          <a:p>
            <a:pPr algn="just"/>
            <a:endParaRPr lang="fr-FR" sz="1400" u="sng" dirty="0" smtClean="0">
              <a:solidFill>
                <a:srgbClr val="FF0000"/>
              </a:solidFill>
              <a:latin typeface="Arial Narrow" panose="020B0606020202030204" pitchFamily="34" charset="0"/>
            </a:endParaRPr>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3176794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08</a:t>
            </a:r>
            <a:endParaRPr lang="es-ES" dirty="0"/>
          </a:p>
        </p:txBody>
      </p:sp>
      <p:sp>
        <p:nvSpPr>
          <p:cNvPr id="3" name="Subtitle 2"/>
          <p:cNvSpPr>
            <a:spLocks noGrp="1"/>
          </p:cNvSpPr>
          <p:nvPr>
            <p:ph type="subTitle" idx="1"/>
          </p:nvPr>
        </p:nvSpPr>
        <p:spPr>
          <a:xfrm>
            <a:off x="4359142" y="2159636"/>
            <a:ext cx="4517003" cy="1743959"/>
          </a:xfrm>
        </p:spPr>
        <p:txBody>
          <a:bodyPr/>
          <a:lstStyle/>
          <a:p>
            <a:r>
              <a:rPr lang="es-ES" dirty="0" err="1" smtClean="0"/>
              <a:t>Retours</a:t>
            </a:r>
            <a:r>
              <a:rPr lang="es-ES" dirty="0" smtClean="0"/>
              <a:t> &amp; </a:t>
            </a:r>
            <a:r>
              <a:rPr lang="es-ES" dirty="0" err="1" smtClean="0"/>
              <a:t>questions</a:t>
            </a:r>
            <a:r>
              <a:rPr lang="es-ES" dirty="0" smtClean="0"/>
              <a:t> </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264012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1056" y="2492943"/>
            <a:ext cx="2091871" cy="1208401"/>
          </a:xfrm>
        </p:spPr>
        <p:txBody>
          <a:bodyPr/>
          <a:lstStyle/>
          <a:p>
            <a:r>
              <a:rPr lang="es-ES" dirty="0" smtClean="0"/>
              <a:t>Fin</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Merci</a:t>
            </a:r>
            <a:r>
              <a:rPr lang="es-ES" dirty="0" smtClean="0"/>
              <a:t> pour </a:t>
            </a:r>
            <a:r>
              <a:rPr lang="es-ES" dirty="0" err="1" smtClean="0"/>
              <a:t>votre</a:t>
            </a:r>
            <a:r>
              <a:rPr lang="es-ES" dirty="0" smtClean="0"/>
              <a:t> </a:t>
            </a:r>
            <a:r>
              <a:rPr lang="es-ES" dirty="0" err="1" smtClean="0"/>
              <a:t>attention</a:t>
            </a:r>
            <a:endParaRPr lang="es-ES" dirty="0"/>
          </a:p>
        </p:txBody>
      </p:sp>
      <p:pic>
        <p:nvPicPr>
          <p:cNvPr id="9"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0" name="Picture 9"/>
          <p:cNvPicPr>
            <a:picLocks noChangeAspect="1"/>
          </p:cNvPicPr>
          <p:nvPr/>
        </p:nvPicPr>
        <p:blipFill>
          <a:blip r:embed="rId3"/>
          <a:stretch>
            <a:fillRect/>
          </a:stretch>
        </p:blipFill>
        <p:spPr>
          <a:xfrm>
            <a:off x="5118797" y="6328059"/>
            <a:ext cx="608558" cy="51700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67249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Contexte</a:t>
            </a:r>
            <a:r>
              <a:rPr lang="es-ES" dirty="0" smtClean="0"/>
              <a:t> &amp; </a:t>
            </a:r>
            <a:r>
              <a:rPr lang="es-ES" dirty="0" err="1" smtClean="0"/>
              <a:t>justification</a:t>
            </a:r>
            <a:endParaRPr lang="es-ES" dirty="0"/>
          </a:p>
        </p:txBody>
      </p:sp>
      <p:graphicFrame>
        <p:nvGraphicFramePr>
          <p:cNvPr id="3" name="Diagram 2"/>
          <p:cNvGraphicFramePr/>
          <p:nvPr>
            <p:extLst>
              <p:ext uri="{D42A27DB-BD31-4B8C-83A1-F6EECF244321}">
                <p14:modId xmlns:p14="http://schemas.microsoft.com/office/powerpoint/2010/main" val="932979793"/>
              </p:ext>
            </p:extLst>
          </p:nvPr>
        </p:nvGraphicFramePr>
        <p:xfrm>
          <a:off x="-206484" y="1534185"/>
          <a:ext cx="8232808" cy="4422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772727" y="1630219"/>
            <a:ext cx="3024561" cy="2115127"/>
          </a:xfrm>
          <a:prstGeom prst="roundRect">
            <a:avLst/>
          </a:prstGeom>
          <a:solidFill>
            <a:srgbClr val="F7AC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84279" y="1865887"/>
            <a:ext cx="2401455" cy="1754326"/>
          </a:xfrm>
          <a:prstGeom prst="rect">
            <a:avLst/>
          </a:prstGeom>
          <a:noFill/>
        </p:spPr>
        <p:txBody>
          <a:bodyPr wrap="square" rtlCol="0">
            <a:spAutoFit/>
          </a:bodyPr>
          <a:lstStyle/>
          <a:p>
            <a:r>
              <a:rPr lang="fr-FR" dirty="0" smtClean="0">
                <a:latin typeface="Arial Narrow" panose="020B0606020202030204" pitchFamily="34" charset="0"/>
              </a:rPr>
              <a:t>Besoin d’informations pour connaître la situation réelle dans les sites de déplacés internes, pour améliorer la réponse humanitaire</a:t>
            </a:r>
            <a:endParaRPr lang="en-US" dirty="0">
              <a:latin typeface="Arial Narrow" panose="020B0606020202030204" pitchFamily="34" charset="0"/>
            </a:endParaRPr>
          </a:p>
        </p:txBody>
      </p:sp>
      <p:sp>
        <p:nvSpPr>
          <p:cNvPr id="13" name="Bent-Up Arrow 12"/>
          <p:cNvSpPr/>
          <p:nvPr/>
        </p:nvSpPr>
        <p:spPr>
          <a:xfrm>
            <a:off x="7555065" y="3972219"/>
            <a:ext cx="677743" cy="1549319"/>
          </a:xfrm>
          <a:prstGeom prst="bentUpArrow">
            <a:avLst>
              <a:gd name="adj1" fmla="val 32840"/>
              <a:gd name="adj2" fmla="val 25000"/>
              <a:gd name="adj3" fmla="val 35780"/>
            </a:avLst>
          </a:prstGeom>
          <a:solidFill>
            <a:srgbClr val="D0CECE"/>
          </a:solidFill>
          <a:ln>
            <a:solidFill>
              <a:schemeClr val="tx1"/>
            </a:solidFill>
          </a:ln>
        </p:spPr>
        <p:style>
          <a:lnRef idx="1">
            <a:scrgbClr r="0" g="0" b="0"/>
          </a:lnRef>
          <a:fillRef idx="1">
            <a:scrgbClr r="0" g="0" b="0"/>
          </a:fillRef>
          <a:effectRef idx="1">
            <a:schemeClr val="accent2">
              <a:tint val="50000"/>
              <a:hueOff val="-880662"/>
              <a:satOff val="-76170"/>
              <a:lumOff val="8755"/>
              <a:alphaOff val="0"/>
            </a:schemeClr>
          </a:effectRef>
          <a:fontRef idx="minor">
            <a:schemeClr val="lt1">
              <a:hueOff val="0"/>
              <a:satOff val="0"/>
              <a:lumOff val="0"/>
              <a:alphaOff val="0"/>
            </a:schemeClr>
          </a:fontRef>
        </p:style>
      </p:sp>
      <p:pic>
        <p:nvPicPr>
          <p:cNvPr id="10"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4" name="Picture 13"/>
          <p:cNvPicPr>
            <a:picLocks noChangeAspect="1"/>
          </p:cNvPicPr>
          <p:nvPr/>
        </p:nvPicPr>
        <p:blipFill>
          <a:blip r:embed="rId8"/>
          <a:stretch>
            <a:fillRect/>
          </a:stretch>
        </p:blipFill>
        <p:spPr>
          <a:xfrm>
            <a:off x="5118797" y="6328059"/>
            <a:ext cx="608558" cy="51700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679701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Questions</a:t>
            </a:r>
            <a:r>
              <a:rPr lang="es-ES" dirty="0" smtClean="0"/>
              <a:t> de </a:t>
            </a:r>
            <a:r>
              <a:rPr lang="es-ES" dirty="0" err="1" smtClean="0"/>
              <a:t>recherche</a:t>
            </a:r>
            <a:r>
              <a:rPr lang="es-ES" dirty="0" smtClean="0"/>
              <a:t> </a:t>
            </a:r>
            <a:endParaRPr lang="es-ES" dirty="0"/>
          </a:p>
        </p:txBody>
      </p:sp>
      <p:graphicFrame>
        <p:nvGraphicFramePr>
          <p:cNvPr id="34" name="Diagram 33"/>
          <p:cNvGraphicFramePr/>
          <p:nvPr>
            <p:extLst>
              <p:ext uri="{D42A27DB-BD31-4B8C-83A1-F6EECF244321}">
                <p14:modId xmlns:p14="http://schemas.microsoft.com/office/powerpoint/2010/main" val="73546807"/>
              </p:ext>
            </p:extLst>
          </p:nvPr>
        </p:nvGraphicFramePr>
        <p:xfrm>
          <a:off x="1281109" y="1445862"/>
          <a:ext cx="6843562" cy="443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8" name="Picture 7"/>
          <p:cNvPicPr>
            <a:picLocks noChangeAspect="1"/>
          </p:cNvPicPr>
          <p:nvPr/>
        </p:nvPicPr>
        <p:blipFill>
          <a:blip r:embed="rId8"/>
          <a:stretch>
            <a:fillRect/>
          </a:stretch>
        </p:blipFill>
        <p:spPr>
          <a:xfrm>
            <a:off x="5118797" y="6328059"/>
            <a:ext cx="608558" cy="51700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85867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02</a:t>
            </a:r>
            <a:endParaRPr lang="es-ES" dirty="0"/>
          </a:p>
        </p:txBody>
      </p:sp>
      <p:sp>
        <p:nvSpPr>
          <p:cNvPr id="3" name="Subtitle 2"/>
          <p:cNvSpPr>
            <a:spLocks noGrp="1"/>
          </p:cNvSpPr>
          <p:nvPr>
            <p:ph type="subTitle" idx="1"/>
          </p:nvPr>
        </p:nvSpPr>
        <p:spPr>
          <a:xfrm>
            <a:off x="4359142" y="2159636"/>
            <a:ext cx="3771847" cy="1743959"/>
          </a:xfrm>
        </p:spPr>
        <p:txBody>
          <a:bodyPr/>
          <a:lstStyle/>
          <a:p>
            <a:r>
              <a:rPr lang="es-ES" dirty="0" err="1" smtClean="0"/>
              <a:t>Méthodologie</a:t>
            </a:r>
            <a:r>
              <a:rPr lang="es-ES" dirty="0" smtClean="0"/>
              <a:t> et </a:t>
            </a:r>
            <a:r>
              <a:rPr lang="es-ES" dirty="0" err="1" smtClean="0"/>
              <a:t>couverture</a:t>
            </a:r>
            <a:r>
              <a:rPr lang="es-ES" dirty="0" smtClean="0"/>
              <a:t> </a:t>
            </a:r>
            <a:r>
              <a:rPr lang="es-ES" dirty="0" err="1" smtClean="0"/>
              <a:t>géographique</a:t>
            </a:r>
            <a:endParaRPr lang="es-ES" dirty="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3"/>
          <a:stretch>
            <a:fillRect/>
          </a:stretch>
        </p:blipFill>
        <p:spPr>
          <a:xfrm>
            <a:off x="5118797" y="6328059"/>
            <a:ext cx="608558" cy="5170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03456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Méthodologie</a:t>
            </a:r>
            <a:endParaRPr lang="es-ES" dirty="0"/>
          </a:p>
        </p:txBody>
      </p:sp>
      <p:sp>
        <p:nvSpPr>
          <p:cNvPr id="26" name="TextBox 25"/>
          <p:cNvSpPr txBox="1"/>
          <p:nvPr/>
        </p:nvSpPr>
        <p:spPr>
          <a:xfrm>
            <a:off x="526473" y="3666836"/>
            <a:ext cx="2253673" cy="2062103"/>
          </a:xfrm>
          <a:prstGeom prst="rect">
            <a:avLst/>
          </a:prstGeom>
          <a:noFill/>
        </p:spPr>
        <p:txBody>
          <a:bodyPr wrap="square" rtlCol="0">
            <a:spAutoFit/>
          </a:bodyPr>
          <a:lstStyle/>
          <a:p>
            <a:r>
              <a:rPr lang="fr-FR" sz="1600" dirty="0" smtClean="0">
                <a:latin typeface="Arial Narrow" panose="020B0606020202030204" pitchFamily="34" charset="0"/>
              </a:rPr>
              <a:t>Données obtenues à propos des usages des services communautaires, des lieux de provenance des PDI, de leurs avoirs en matière d’abris, de biens non alimentaires et alimentaires</a:t>
            </a:r>
            <a:endParaRPr lang="en-US" sz="1600" dirty="0">
              <a:latin typeface="Arial Narrow" panose="020B0606020202030204" pitchFamily="34" charset="0"/>
            </a:endParaRPr>
          </a:p>
        </p:txBody>
      </p:sp>
      <p:sp>
        <p:nvSpPr>
          <p:cNvPr id="27" name="TextBox 26"/>
          <p:cNvSpPr txBox="1"/>
          <p:nvPr/>
        </p:nvSpPr>
        <p:spPr>
          <a:xfrm>
            <a:off x="3483368" y="3666835"/>
            <a:ext cx="1985819" cy="1569660"/>
          </a:xfrm>
          <a:prstGeom prst="rect">
            <a:avLst/>
          </a:prstGeom>
          <a:noFill/>
        </p:spPr>
        <p:txBody>
          <a:bodyPr wrap="square" rtlCol="0">
            <a:spAutoFit/>
          </a:bodyPr>
          <a:lstStyle/>
          <a:p>
            <a:r>
              <a:rPr lang="fr-FR" sz="1600" dirty="0" smtClean="0">
                <a:latin typeface="Arial Narrow" panose="020B0606020202030204" pitchFamily="34" charset="0"/>
              </a:rPr>
              <a:t>Données obtenues à propos des infrastructures (type, état, usage par les populations, fonctionnalité </a:t>
            </a:r>
            <a:r>
              <a:rPr lang="en-CH" sz="1600" dirty="0" smtClean="0">
                <a:latin typeface="Arial Narrow" panose="020B0606020202030204" pitchFamily="34" charset="0"/>
              </a:rPr>
              <a:t>…</a:t>
            </a:r>
            <a:r>
              <a:rPr lang="fr-FR" sz="1600" dirty="0" smtClean="0">
                <a:latin typeface="Arial Narrow" panose="020B0606020202030204" pitchFamily="34" charset="0"/>
              </a:rPr>
              <a:t>)</a:t>
            </a:r>
            <a:endParaRPr lang="en-US" sz="1600" dirty="0">
              <a:latin typeface="Arial Narrow" panose="020B0606020202030204" pitchFamily="34" charset="0"/>
            </a:endParaRPr>
          </a:p>
        </p:txBody>
      </p:sp>
      <p:sp>
        <p:nvSpPr>
          <p:cNvPr id="29" name="TextBox 28"/>
          <p:cNvSpPr txBox="1"/>
          <p:nvPr/>
        </p:nvSpPr>
        <p:spPr>
          <a:xfrm>
            <a:off x="6073538" y="3657403"/>
            <a:ext cx="1985819" cy="2062103"/>
          </a:xfrm>
          <a:prstGeom prst="rect">
            <a:avLst/>
          </a:prstGeom>
          <a:noFill/>
        </p:spPr>
        <p:txBody>
          <a:bodyPr wrap="square" rtlCol="0">
            <a:spAutoFit/>
          </a:bodyPr>
          <a:lstStyle/>
          <a:p>
            <a:r>
              <a:rPr lang="fr-FR" sz="1600" dirty="0" smtClean="0">
                <a:latin typeface="Arial Narrow" panose="020B0606020202030204" pitchFamily="34" charset="0"/>
              </a:rPr>
              <a:t>Données nécessaires à la création de cartes géo-référencées pour avoir un aperçu de la taille du site et des infrastructures </a:t>
            </a:r>
            <a:r>
              <a:rPr lang="fr-FR" sz="1600" dirty="0" err="1" smtClean="0">
                <a:latin typeface="Arial Narrow" panose="020B0606020202030204" pitchFamily="34" charset="0"/>
              </a:rPr>
              <a:t>socio-communautaires</a:t>
            </a:r>
            <a:r>
              <a:rPr lang="fr-FR" sz="1600" dirty="0" smtClean="0">
                <a:latin typeface="Arial Narrow" panose="020B0606020202030204" pitchFamily="34" charset="0"/>
              </a:rPr>
              <a:t> présentes</a:t>
            </a:r>
            <a:endParaRPr lang="en-US" sz="1600" dirty="0">
              <a:latin typeface="Arial Narrow" panose="020B0606020202030204" pitchFamily="34" charset="0"/>
            </a:endParaRPr>
          </a:p>
        </p:txBody>
      </p:sp>
      <p:graphicFrame>
        <p:nvGraphicFramePr>
          <p:cNvPr id="31" name="Diagram 30"/>
          <p:cNvGraphicFramePr/>
          <p:nvPr>
            <p:extLst>
              <p:ext uri="{D42A27DB-BD31-4B8C-83A1-F6EECF244321}">
                <p14:modId xmlns:p14="http://schemas.microsoft.com/office/powerpoint/2010/main" val="3142074802"/>
              </p:ext>
            </p:extLst>
          </p:nvPr>
        </p:nvGraphicFramePr>
        <p:xfrm>
          <a:off x="526473" y="1295860"/>
          <a:ext cx="8091054" cy="256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1" name="Picture 10"/>
          <p:cNvPicPr>
            <a:picLocks noChangeAspect="1"/>
          </p:cNvPicPr>
          <p:nvPr/>
        </p:nvPicPr>
        <p:blipFill>
          <a:blip r:embed="rId8"/>
          <a:stretch>
            <a:fillRect/>
          </a:stretch>
        </p:blipFill>
        <p:spPr>
          <a:xfrm>
            <a:off x="5118797" y="6328059"/>
            <a:ext cx="608558" cy="51700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2026817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Exemple</a:t>
            </a:r>
            <a:r>
              <a:rPr lang="es-ES" dirty="0" smtClean="0"/>
              <a:t> : </a:t>
            </a:r>
            <a:r>
              <a:rPr lang="es-ES" dirty="0" err="1" smtClean="0"/>
              <a:t>carte</a:t>
            </a:r>
            <a:r>
              <a:rPr lang="es-ES" dirty="0" smtClean="0"/>
              <a:t> des </a:t>
            </a:r>
            <a:r>
              <a:rPr lang="es-ES" dirty="0" err="1" smtClean="0"/>
              <a:t>infrastructures</a:t>
            </a:r>
            <a:endParaRPr lang="es-ES" dirty="0"/>
          </a:p>
        </p:txBody>
      </p:sp>
      <p:pic>
        <p:nvPicPr>
          <p:cNvPr id="4" name="Picture 3"/>
          <p:cNvPicPr>
            <a:picLocks noChangeAspect="1"/>
          </p:cNvPicPr>
          <p:nvPr/>
        </p:nvPicPr>
        <p:blipFill>
          <a:blip r:embed="rId2"/>
          <a:stretch>
            <a:fillRect/>
          </a:stretch>
        </p:blipFill>
        <p:spPr>
          <a:xfrm>
            <a:off x="386176" y="1394930"/>
            <a:ext cx="8388218" cy="4517256"/>
          </a:xfrm>
          <a:prstGeom prst="rect">
            <a:avLst/>
          </a:prstGeom>
        </p:spPr>
      </p:pic>
      <p:pic>
        <p:nvPicPr>
          <p:cNvPr id="7"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9" name="Picture 8"/>
          <p:cNvPicPr>
            <a:picLocks noChangeAspect="1"/>
          </p:cNvPicPr>
          <p:nvPr/>
        </p:nvPicPr>
        <p:blipFill>
          <a:blip r:embed="rId4"/>
          <a:stretch>
            <a:fillRect/>
          </a:stretch>
        </p:blipFill>
        <p:spPr>
          <a:xfrm>
            <a:off x="5118797" y="6328059"/>
            <a:ext cx="608558" cy="5170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109389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Couverture</a:t>
            </a:r>
            <a:r>
              <a:rPr lang="es-ES" dirty="0" smtClean="0"/>
              <a:t> </a:t>
            </a:r>
            <a:r>
              <a:rPr lang="es-ES" dirty="0" err="1" smtClean="0"/>
              <a:t>géographique</a:t>
            </a:r>
            <a:r>
              <a:rPr lang="es-ES" dirty="0" smtClean="0"/>
              <a:t> - </a:t>
            </a:r>
            <a:r>
              <a:rPr lang="es-ES" dirty="0" err="1" smtClean="0"/>
              <a:t>Tahoua</a:t>
            </a:r>
            <a:endParaRPr lang="es-ES" dirty="0"/>
          </a:p>
        </p:txBody>
      </p:sp>
      <p:pic>
        <p:nvPicPr>
          <p:cNvPr id="6" name="Picture 5"/>
          <p:cNvPicPr>
            <a:picLocks noChangeAspect="1"/>
          </p:cNvPicPr>
          <p:nvPr/>
        </p:nvPicPr>
        <p:blipFill>
          <a:blip r:embed="rId2"/>
          <a:stretch>
            <a:fillRect/>
          </a:stretch>
        </p:blipFill>
        <p:spPr>
          <a:xfrm>
            <a:off x="3105688" y="1496291"/>
            <a:ext cx="5840309" cy="4044138"/>
          </a:xfrm>
          <a:prstGeom prst="rect">
            <a:avLst/>
          </a:prstGeom>
        </p:spPr>
      </p:pic>
      <p:sp>
        <p:nvSpPr>
          <p:cNvPr id="8" name="ZoneTexte 18"/>
          <p:cNvSpPr txBox="1"/>
          <p:nvPr/>
        </p:nvSpPr>
        <p:spPr>
          <a:xfrm>
            <a:off x="475820" y="2455626"/>
            <a:ext cx="2276904" cy="1815882"/>
          </a:xfrm>
          <a:prstGeom prst="rect">
            <a:avLst/>
          </a:prstGeom>
          <a:noFill/>
          <a:ln>
            <a:solidFill>
              <a:srgbClr val="EE5859"/>
            </a:solidFill>
            <a:prstDash val="sysDash"/>
          </a:ln>
        </p:spPr>
        <p:txBody>
          <a:bodyPr wrap="square" rtlCol="0">
            <a:spAutoFit/>
          </a:bodyPr>
          <a:lstStyle/>
          <a:p>
            <a:pPr algn="ctr"/>
            <a:r>
              <a:rPr lang="fr-FR" sz="1400" dirty="0" smtClean="0">
                <a:solidFill>
                  <a:srgbClr val="58585A"/>
                </a:solidFill>
                <a:latin typeface="Arial Narrow" panose="020B0606020202030204" pitchFamily="34" charset="0"/>
              </a:rPr>
              <a:t>8 sites de déplacés internes évalués dans 2 communes</a:t>
            </a:r>
          </a:p>
          <a:p>
            <a:pPr algn="ctr"/>
            <a:endParaRPr lang="fr-FR" sz="1400" dirty="0">
              <a:solidFill>
                <a:srgbClr val="58585A"/>
              </a:solidFill>
              <a:latin typeface="Arial Narrow" panose="020B0606020202030204" pitchFamily="34" charset="0"/>
            </a:endParaRPr>
          </a:p>
          <a:p>
            <a:pPr algn="ctr"/>
            <a:r>
              <a:rPr lang="fr-FR" sz="1400" dirty="0" smtClean="0">
                <a:solidFill>
                  <a:srgbClr val="58585A"/>
                </a:solidFill>
                <a:latin typeface="Arial Narrow" panose="020B0606020202030204" pitchFamily="34" charset="0"/>
              </a:rPr>
              <a:t>169 entretiens avec des informateurs clés réalisés</a:t>
            </a:r>
          </a:p>
          <a:p>
            <a:pPr algn="ctr"/>
            <a:endParaRPr lang="fr-FR" sz="1400" dirty="0">
              <a:solidFill>
                <a:srgbClr val="58585A"/>
              </a:solidFill>
              <a:latin typeface="Arial Narrow" panose="020B0606020202030204" pitchFamily="34" charset="0"/>
            </a:endParaRPr>
          </a:p>
          <a:p>
            <a:pPr algn="ctr"/>
            <a:r>
              <a:rPr lang="fr-FR" sz="1400" dirty="0" smtClean="0">
                <a:solidFill>
                  <a:srgbClr val="58585A"/>
                </a:solidFill>
                <a:latin typeface="Arial Narrow" panose="020B0606020202030204" pitchFamily="34" charset="0"/>
              </a:rPr>
              <a:t>Collecte de données entre le 15 et le 19 août 2020*</a:t>
            </a:r>
            <a:endParaRPr lang="fr-FR" sz="1400" dirty="0">
              <a:solidFill>
                <a:srgbClr val="58585A"/>
              </a:solidFill>
              <a:latin typeface="Arial Narrow" panose="020B0606020202030204" pitchFamily="34" charset="0"/>
            </a:endParaRPr>
          </a:p>
        </p:txBody>
      </p:sp>
      <p:sp>
        <p:nvSpPr>
          <p:cNvPr id="9" name="ZoneTexte 18"/>
          <p:cNvSpPr txBox="1"/>
          <p:nvPr/>
        </p:nvSpPr>
        <p:spPr>
          <a:xfrm>
            <a:off x="386176" y="5736151"/>
            <a:ext cx="8317198" cy="523220"/>
          </a:xfrm>
          <a:prstGeom prst="rect">
            <a:avLst/>
          </a:prstGeom>
          <a:noFill/>
          <a:ln>
            <a:noFill/>
            <a:prstDash val="sysDash"/>
          </a:ln>
        </p:spPr>
        <p:txBody>
          <a:bodyPr wrap="square" rtlCol="0">
            <a:spAutoFit/>
          </a:bodyPr>
          <a:lstStyle/>
          <a:p>
            <a:r>
              <a:rPr lang="fr-FR" sz="1400" dirty="0" smtClean="0">
                <a:solidFill>
                  <a:srgbClr val="58585A"/>
                </a:solidFill>
                <a:latin typeface="Arial Narrow" panose="020B0606020202030204" pitchFamily="34" charset="0"/>
              </a:rPr>
              <a:t>*Réalisée par le partenaire : </a:t>
            </a:r>
            <a:r>
              <a:rPr lang="fr-FR" sz="1400" dirty="0" smtClean="0">
                <a:solidFill>
                  <a:srgbClr val="666666"/>
                </a:solidFill>
                <a:latin typeface="Arial Narrow" panose="020B0606020202030204" pitchFamily="34" charset="0"/>
              </a:rPr>
              <a:t>Association </a:t>
            </a:r>
            <a:r>
              <a:rPr lang="fr-FR" sz="1400" dirty="0">
                <a:solidFill>
                  <a:srgbClr val="666666"/>
                </a:solidFill>
                <a:latin typeface="Arial Narrow" panose="020B0606020202030204" pitchFamily="34" charset="0"/>
              </a:rPr>
              <a:t>Nigérienne pour le traitement de la délinquance et la prévention du crime (ANTD) </a:t>
            </a:r>
            <a:r>
              <a:rPr lang="fr-FR" sz="1400" dirty="0" smtClean="0">
                <a:solidFill>
                  <a:srgbClr val="666666"/>
                </a:solidFill>
                <a:latin typeface="Arial Narrow" panose="020B0606020202030204" pitchFamily="34" charset="0"/>
              </a:rPr>
              <a:t>et appuyée par REACH &amp; l’Organisation internationale pour les migrations (OIM)</a:t>
            </a:r>
            <a:endParaRPr lang="fr-FR" sz="1400" dirty="0">
              <a:solidFill>
                <a:srgbClr val="666666"/>
              </a:solidFill>
              <a:latin typeface="Arial Narrow" panose="020B0606020202030204" pitchFamily="34" charset="0"/>
            </a:endParaRPr>
          </a:p>
        </p:txBody>
      </p:sp>
      <p:pic>
        <p:nvPicPr>
          <p:cNvPr id="11"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12" name="Picture 11"/>
          <p:cNvPicPr>
            <a:picLocks noChangeAspect="1"/>
          </p:cNvPicPr>
          <p:nvPr/>
        </p:nvPicPr>
        <p:blipFill>
          <a:blip r:embed="rId4"/>
          <a:stretch>
            <a:fillRect/>
          </a:stretch>
        </p:blipFill>
        <p:spPr>
          <a:xfrm>
            <a:off x="5118797" y="6328059"/>
            <a:ext cx="608558" cy="51700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6278" y="6328059"/>
            <a:ext cx="3150443" cy="432465"/>
          </a:xfrm>
          <a:prstGeom prst="rect">
            <a:avLst/>
          </a:prstGeom>
        </p:spPr>
      </p:pic>
    </p:spTree>
    <p:extLst>
      <p:ext uri="{BB962C8B-B14F-4D97-AF65-F5344CB8AC3E}">
        <p14:creationId xmlns:p14="http://schemas.microsoft.com/office/powerpoint/2010/main" val="1823092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Limites de l’évaluation</a:t>
            </a:r>
            <a:endParaRPr lang="es-ES" dirty="0"/>
          </a:p>
        </p:txBody>
      </p:sp>
      <p:sp>
        <p:nvSpPr>
          <p:cNvPr id="18" name="ZoneTexte 17"/>
          <p:cNvSpPr txBox="1"/>
          <p:nvPr/>
        </p:nvSpPr>
        <p:spPr>
          <a:xfrm>
            <a:off x="386176" y="1582200"/>
            <a:ext cx="8432422" cy="3293209"/>
          </a:xfrm>
          <a:prstGeom prst="rect">
            <a:avLst/>
          </a:prstGeom>
          <a:noFill/>
          <a:ln>
            <a:noFill/>
          </a:ln>
        </p:spPr>
        <p:txBody>
          <a:bodyPr wrap="square" rtlCol="0">
            <a:spAutoFit/>
          </a:bodyPr>
          <a:lstStyle/>
          <a:p>
            <a:pPr marL="285750" lvl="0" indent="-285750" algn="just">
              <a:buFont typeface="Arial" panose="020B0604020202020204" pitchFamily="34" charset="0"/>
              <a:buChar char="•"/>
            </a:pPr>
            <a:r>
              <a:rPr lang="fr-FR" sz="1600" dirty="0">
                <a:solidFill>
                  <a:srgbClr val="666666"/>
                </a:solidFill>
                <a:latin typeface="Arial Narrow" panose="020B0606020202030204" pitchFamily="34" charset="0"/>
              </a:rPr>
              <a:t>Comme les informations sont fournies par des </a:t>
            </a:r>
            <a:r>
              <a:rPr lang="fr-FR" sz="1600" dirty="0" smtClean="0">
                <a:solidFill>
                  <a:srgbClr val="666666"/>
                </a:solidFill>
                <a:latin typeface="Arial Narrow" panose="020B0606020202030204" pitchFamily="34" charset="0"/>
              </a:rPr>
              <a:t>IC, les résultats dépendent fortement de la connaissance et la perception de ces IC sur la situation au sen des sites de déplacés. </a:t>
            </a:r>
            <a:r>
              <a:rPr lang="fr-FR" sz="1600" b="1" dirty="0" smtClean="0">
                <a:solidFill>
                  <a:srgbClr val="666666"/>
                </a:solidFill>
                <a:latin typeface="Arial Narrow" panose="020B0606020202030204" pitchFamily="34" charset="0"/>
              </a:rPr>
              <a:t>Par conséquent, les résultats doivent être considérés comme indicatifs. </a:t>
            </a:r>
            <a:endParaRPr lang="fr-FR" sz="1600" dirty="0">
              <a:solidFill>
                <a:srgbClr val="666666"/>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600" i="0" u="none" strike="noStrike" kern="1200" cap="none" spc="0" normalizeH="0" baseline="0" noProof="0" dirty="0" smtClean="0">
              <a:ln>
                <a:noFill/>
              </a:ln>
              <a:solidFill>
                <a:srgbClr val="666666"/>
              </a:solidFill>
              <a:effectLst/>
              <a:uLnTx/>
              <a:uFillTx/>
              <a:latin typeface="Arial Narrow" panose="020B0606020202030204" pitchFamily="34" charset="0"/>
            </a:endParaRPr>
          </a:p>
          <a:p>
            <a:pPr marL="285750" indent="-285750" algn="just">
              <a:buFont typeface="Arial" panose="020B0604020202020204" pitchFamily="34" charset="0"/>
              <a:buChar char="•"/>
              <a:defRPr/>
            </a:pPr>
            <a:r>
              <a:rPr lang="fr-FR" sz="1600" b="1" dirty="0">
                <a:solidFill>
                  <a:srgbClr val="666666"/>
                </a:solidFill>
                <a:latin typeface="Arial Narrow" panose="020B0606020202030204" pitchFamily="34" charset="0"/>
              </a:rPr>
              <a:t>Grande mobilité des populations </a:t>
            </a:r>
            <a:r>
              <a:rPr lang="fr-FR" sz="1600" dirty="0" smtClean="0">
                <a:solidFill>
                  <a:srgbClr val="666666"/>
                </a:solidFill>
                <a:latin typeface="Arial Narrow" panose="020B0606020202030204" pitchFamily="34" charset="0"/>
              </a:rPr>
              <a:t>dans la région qui </a:t>
            </a:r>
            <a:r>
              <a:rPr lang="fr-FR" sz="1600" dirty="0">
                <a:solidFill>
                  <a:srgbClr val="666666"/>
                </a:solidFill>
                <a:latin typeface="Arial Narrow" panose="020B0606020202030204" pitchFamily="34" charset="0"/>
              </a:rPr>
              <a:t>empêche les partenaires humanitaires d’avoir une visibilité réaliste sur le nombre </a:t>
            </a:r>
            <a:r>
              <a:rPr lang="fr-FR" sz="1600" dirty="0" smtClean="0">
                <a:solidFill>
                  <a:srgbClr val="666666"/>
                </a:solidFill>
                <a:latin typeface="Arial Narrow" panose="020B0606020202030204" pitchFamily="34" charset="0"/>
              </a:rPr>
              <a:t>de </a:t>
            </a:r>
            <a:r>
              <a:rPr lang="fr-FR" sz="1600" dirty="0">
                <a:solidFill>
                  <a:srgbClr val="666666"/>
                </a:solidFill>
                <a:latin typeface="Arial Narrow" panose="020B0606020202030204" pitchFamily="34" charset="0"/>
              </a:rPr>
              <a:t>sites de déplacés existants </a:t>
            </a:r>
            <a:endParaRPr lang="fr-FR" sz="1600" dirty="0" smtClean="0">
              <a:solidFill>
                <a:srgbClr val="666666"/>
              </a:solidFill>
              <a:latin typeface="Arial Narrow" panose="020B0606020202030204" pitchFamily="34" charset="0"/>
            </a:endParaRPr>
          </a:p>
          <a:p>
            <a:pPr marL="285750" indent="-285750" algn="just">
              <a:buFont typeface="Arial" panose="020B0604020202020204" pitchFamily="34" charset="0"/>
              <a:buChar char="•"/>
              <a:defRPr/>
            </a:pPr>
            <a:endParaRPr lang="fr-FR" sz="1600" dirty="0">
              <a:solidFill>
                <a:srgbClr val="666666"/>
              </a:solidFill>
              <a:latin typeface="Arial Narrow" panose="020B0606020202030204" pitchFamily="34" charset="0"/>
            </a:endParaRPr>
          </a:p>
          <a:p>
            <a:pPr marL="285750" lvl="0" indent="-285750" algn="just">
              <a:buFont typeface="Arial" panose="020B0604020202020204" pitchFamily="34" charset="0"/>
              <a:buChar char="•"/>
              <a:defRPr/>
            </a:pPr>
            <a:r>
              <a:rPr lang="fr-FR" sz="1600" dirty="0">
                <a:solidFill>
                  <a:srgbClr val="666666"/>
                </a:solidFill>
                <a:latin typeface="Arial Narrow" panose="020B0606020202030204" pitchFamily="34" charset="0"/>
              </a:rPr>
              <a:t>Pour des raisons de sécurité et d’aléas climatiques, quatre sites de déplacés internes </a:t>
            </a:r>
            <a:r>
              <a:rPr lang="fr-FR" sz="1600" dirty="0" smtClean="0">
                <a:solidFill>
                  <a:srgbClr val="666666"/>
                </a:solidFill>
                <a:latin typeface="Arial Narrow" panose="020B0606020202030204" pitchFamily="34" charset="0"/>
              </a:rPr>
              <a:t>n’ont </a:t>
            </a:r>
            <a:r>
              <a:rPr lang="fr-FR" sz="1600" dirty="0">
                <a:solidFill>
                  <a:srgbClr val="666666"/>
                </a:solidFill>
                <a:latin typeface="Arial Narrow" panose="020B0606020202030204" pitchFamily="34" charset="0"/>
              </a:rPr>
              <a:t>pu être visités en présentiel </a:t>
            </a:r>
            <a:r>
              <a:rPr lang="fr-FR" sz="1600" dirty="0" smtClean="0">
                <a:solidFill>
                  <a:srgbClr val="666666"/>
                </a:solidFill>
                <a:latin typeface="Arial Narrow" panose="020B0606020202030204" pitchFamily="34" charset="0"/>
              </a:rPr>
              <a:t>: </a:t>
            </a:r>
            <a:r>
              <a:rPr lang="fr-FR" sz="1600" dirty="0" err="1" smtClean="0">
                <a:solidFill>
                  <a:srgbClr val="666666"/>
                </a:solidFill>
                <a:latin typeface="Arial Narrow" panose="020B0606020202030204" pitchFamily="34" charset="0"/>
              </a:rPr>
              <a:t>Agando</a:t>
            </a:r>
            <a:r>
              <a:rPr lang="fr-FR" sz="1600" dirty="0" smtClean="0">
                <a:solidFill>
                  <a:srgbClr val="666666"/>
                </a:solidFill>
                <a:latin typeface="Arial Narrow" panose="020B0606020202030204" pitchFamily="34" charset="0"/>
              </a:rPr>
              <a:t>, </a:t>
            </a:r>
            <a:r>
              <a:rPr lang="fr-FR" sz="1600" dirty="0">
                <a:solidFill>
                  <a:srgbClr val="666666"/>
                </a:solidFill>
                <a:latin typeface="Arial Narrow" panose="020B0606020202030204" pitchFamily="34" charset="0"/>
              </a:rPr>
              <a:t>A</a:t>
            </a:r>
            <a:r>
              <a:rPr lang="en-US" sz="1600" dirty="0" err="1">
                <a:solidFill>
                  <a:srgbClr val="666666"/>
                </a:solidFill>
                <a:latin typeface="Arial Narrow" panose="020B0606020202030204" pitchFamily="34" charset="0"/>
              </a:rPr>
              <a:t>ssagaygay</a:t>
            </a:r>
            <a:r>
              <a:rPr lang="en-US" sz="1600" dirty="0">
                <a:solidFill>
                  <a:srgbClr val="666666"/>
                </a:solidFill>
                <a:latin typeface="Arial Narrow" panose="020B0606020202030204" pitchFamily="34" charset="0"/>
              </a:rPr>
              <a:t>,</a:t>
            </a:r>
            <a:r>
              <a:rPr lang="fr-FR" sz="1600" dirty="0" smtClean="0">
                <a:solidFill>
                  <a:srgbClr val="666666"/>
                </a:solidFill>
                <a:latin typeface="Arial Narrow" panose="020B0606020202030204" pitchFamily="34" charset="0"/>
              </a:rPr>
              <a:t> </a:t>
            </a:r>
            <a:r>
              <a:rPr lang="fr-FR" sz="1600" dirty="0" err="1" smtClean="0">
                <a:solidFill>
                  <a:srgbClr val="666666"/>
                </a:solidFill>
                <a:latin typeface="Arial Narrow" panose="020B0606020202030204" pitchFamily="34" charset="0"/>
              </a:rPr>
              <a:t>Bakorat</a:t>
            </a:r>
            <a:r>
              <a:rPr lang="fr-FR" sz="1600" dirty="0">
                <a:solidFill>
                  <a:srgbClr val="666666"/>
                </a:solidFill>
                <a:latin typeface="Arial Narrow" panose="020B0606020202030204" pitchFamily="34" charset="0"/>
              </a:rPr>
              <a:t> et </a:t>
            </a:r>
            <a:r>
              <a:rPr lang="en-US" sz="1600" dirty="0" err="1" smtClean="0">
                <a:solidFill>
                  <a:srgbClr val="666666"/>
                </a:solidFill>
                <a:latin typeface="Arial Narrow" panose="020B0606020202030204" pitchFamily="34" charset="0"/>
              </a:rPr>
              <a:t>Inizdane</a:t>
            </a:r>
            <a:r>
              <a:rPr lang="en-US" sz="1600" dirty="0" smtClean="0">
                <a:solidFill>
                  <a:srgbClr val="666666"/>
                </a:solidFill>
                <a:latin typeface="Arial Narrow" panose="020B0606020202030204" pitchFamily="34" charset="0"/>
              </a:rPr>
              <a:t>, </a:t>
            </a:r>
            <a:r>
              <a:rPr lang="en-US" sz="1600" dirty="0" err="1" smtClean="0">
                <a:solidFill>
                  <a:srgbClr val="666666"/>
                </a:solidFill>
                <a:latin typeface="Arial Narrow" panose="020B0606020202030204" pitchFamily="34" charset="0"/>
              </a:rPr>
              <a:t>dans</a:t>
            </a:r>
            <a:r>
              <a:rPr lang="en-US" sz="1600" dirty="0" smtClean="0">
                <a:solidFill>
                  <a:srgbClr val="666666"/>
                </a:solidFill>
                <a:latin typeface="Arial Narrow" panose="020B0606020202030204" pitchFamily="34" charset="0"/>
              </a:rPr>
              <a:t> la commune de </a:t>
            </a:r>
            <a:r>
              <a:rPr lang="en-US" sz="1600" dirty="0" err="1" smtClean="0">
                <a:solidFill>
                  <a:srgbClr val="666666"/>
                </a:solidFill>
                <a:latin typeface="Arial Narrow" panose="020B0606020202030204" pitchFamily="34" charset="0"/>
              </a:rPr>
              <a:t>Tillia</a:t>
            </a:r>
            <a:r>
              <a:rPr lang="en-US" sz="1600" dirty="0" smtClean="0">
                <a:solidFill>
                  <a:srgbClr val="666666"/>
                </a:solidFill>
                <a:latin typeface="Arial Narrow" panose="020B0606020202030204" pitchFamily="34" charset="0"/>
              </a:rPr>
              <a:t> </a:t>
            </a:r>
            <a:endParaRPr lang="fr-FR" sz="1600" dirty="0">
              <a:solidFill>
                <a:srgbClr val="666666"/>
              </a:solidFill>
              <a:latin typeface="Arial Narrow" panose="020B0606020202030204" pitchFamily="34" charset="0"/>
            </a:endParaRPr>
          </a:p>
          <a:p>
            <a:pPr lvl="0" algn="just"/>
            <a:endParaRPr lang="fr-FR" sz="1600" dirty="0" smtClean="0">
              <a:solidFill>
                <a:srgbClr val="666666"/>
              </a:solidFill>
              <a:latin typeface="Arial Narrow" panose="020B0606020202030204" pitchFamily="34" charset="0"/>
            </a:endParaRPr>
          </a:p>
          <a:p>
            <a:pPr marL="285750" lvl="0" indent="-285750" algn="just">
              <a:buFont typeface="Arial" panose="020B0604020202020204" pitchFamily="34" charset="0"/>
              <a:buChar char="•"/>
            </a:pPr>
            <a:r>
              <a:rPr lang="fr-FR" sz="1600" dirty="0" smtClean="0">
                <a:solidFill>
                  <a:srgbClr val="666666"/>
                </a:solidFill>
                <a:latin typeface="Arial Narrow" panose="020B0606020202030204" pitchFamily="34" charset="0"/>
              </a:rPr>
              <a:t>Les </a:t>
            </a:r>
            <a:r>
              <a:rPr lang="fr-FR" sz="1600" dirty="0">
                <a:solidFill>
                  <a:srgbClr val="666666"/>
                </a:solidFill>
                <a:latin typeface="Arial Narrow" panose="020B0606020202030204" pitchFamily="34" charset="0"/>
              </a:rPr>
              <a:t>données reposant sur les réponses </a:t>
            </a:r>
            <a:r>
              <a:rPr lang="fr-FR" sz="1600" dirty="0" smtClean="0">
                <a:solidFill>
                  <a:srgbClr val="666666"/>
                </a:solidFill>
                <a:latin typeface="Arial Narrow" panose="020B0606020202030204" pitchFamily="34" charset="0"/>
              </a:rPr>
              <a:t>des IC habitant parfois au sein des sites, </a:t>
            </a:r>
            <a:r>
              <a:rPr lang="fr-FR" sz="1600" dirty="0">
                <a:solidFill>
                  <a:srgbClr val="666666"/>
                </a:solidFill>
                <a:latin typeface="Arial Narrow" panose="020B0606020202030204" pitchFamily="34" charset="0"/>
              </a:rPr>
              <a:t>il existe </a:t>
            </a:r>
            <a:r>
              <a:rPr lang="fr-FR" sz="1600" b="1" dirty="0" smtClean="0">
                <a:solidFill>
                  <a:srgbClr val="666666"/>
                </a:solidFill>
                <a:latin typeface="Arial Narrow" panose="020B0606020202030204" pitchFamily="34" charset="0"/>
              </a:rPr>
              <a:t>une </a:t>
            </a:r>
            <a:r>
              <a:rPr lang="fr-FR" sz="1600" b="1" dirty="0">
                <a:solidFill>
                  <a:srgbClr val="666666"/>
                </a:solidFill>
                <a:latin typeface="Arial Narrow" panose="020B0606020202030204" pitchFamily="34" charset="0"/>
              </a:rPr>
              <a:t>possibilité de biais </a:t>
            </a:r>
            <a:r>
              <a:rPr lang="fr-FR" sz="1600" dirty="0" smtClean="0">
                <a:solidFill>
                  <a:srgbClr val="666666"/>
                </a:solidFill>
                <a:latin typeface="Arial Narrow" panose="020B0606020202030204" pitchFamily="34" charset="0"/>
              </a:rPr>
              <a:t>et</a:t>
            </a:r>
            <a:r>
              <a:rPr lang="fr-FR" sz="1600" b="1" dirty="0" smtClean="0">
                <a:solidFill>
                  <a:srgbClr val="666666"/>
                </a:solidFill>
                <a:latin typeface="Arial Narrow" panose="020B0606020202030204" pitchFamily="34" charset="0"/>
              </a:rPr>
              <a:t> </a:t>
            </a:r>
            <a:r>
              <a:rPr lang="fr-FR" sz="1600" dirty="0" smtClean="0">
                <a:solidFill>
                  <a:srgbClr val="666666"/>
                </a:solidFill>
                <a:latin typeface="Arial Narrow" panose="020B0606020202030204" pitchFamily="34" charset="0"/>
              </a:rPr>
              <a:t>que </a:t>
            </a:r>
            <a:r>
              <a:rPr lang="fr-FR" sz="1600" dirty="0">
                <a:solidFill>
                  <a:srgbClr val="666666"/>
                </a:solidFill>
                <a:latin typeface="Arial Narrow" panose="020B0606020202030204" pitchFamily="34" charset="0"/>
              </a:rPr>
              <a:t>certaines problématiques </a:t>
            </a:r>
            <a:r>
              <a:rPr lang="fr-FR" sz="1600" dirty="0" smtClean="0">
                <a:solidFill>
                  <a:srgbClr val="666666"/>
                </a:solidFill>
                <a:latin typeface="Arial Narrow" panose="020B0606020202030204" pitchFamily="34" charset="0"/>
              </a:rPr>
              <a:t>soient </a:t>
            </a:r>
            <a:r>
              <a:rPr lang="fr-FR" sz="1600" dirty="0">
                <a:solidFill>
                  <a:srgbClr val="666666"/>
                </a:solidFill>
                <a:latin typeface="Arial Narrow" panose="020B0606020202030204" pitchFamily="34" charset="0"/>
              </a:rPr>
              <a:t>sous rapportées </a:t>
            </a:r>
            <a:r>
              <a:rPr lang="fr-FR" sz="1600" dirty="0" smtClean="0">
                <a:solidFill>
                  <a:srgbClr val="666666"/>
                </a:solidFill>
                <a:latin typeface="Arial Narrow" panose="020B0606020202030204" pitchFamily="34" charset="0"/>
              </a:rPr>
              <a:t>par les informateurs clés soit en </a:t>
            </a:r>
            <a:r>
              <a:rPr lang="fr-FR" sz="1600" dirty="0">
                <a:solidFill>
                  <a:srgbClr val="666666"/>
                </a:solidFill>
                <a:latin typeface="Arial Narrow" panose="020B0606020202030204" pitchFamily="34" charset="0"/>
              </a:rPr>
              <a:t>raison de leur caractère </a:t>
            </a:r>
            <a:r>
              <a:rPr lang="fr-FR" sz="1600" dirty="0" smtClean="0">
                <a:solidFill>
                  <a:srgbClr val="666666"/>
                </a:solidFill>
                <a:latin typeface="Arial Narrow" panose="020B0606020202030204" pitchFamily="34" charset="0"/>
              </a:rPr>
              <a:t>sensible, soit pour recevoir de l’aide humanitaire</a:t>
            </a:r>
            <a:endParaRPr lang="fr-FR" sz="1600" dirty="0">
              <a:solidFill>
                <a:srgbClr val="666666"/>
              </a:solidFill>
              <a:latin typeface="Arial Narrow" panose="020B060602020203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99" y="6328059"/>
            <a:ext cx="1549669" cy="464901"/>
          </a:xfrm>
          <a:prstGeom prst="rect">
            <a:avLst/>
          </a:prstGeom>
        </p:spPr>
      </p:pic>
      <p:pic>
        <p:nvPicPr>
          <p:cNvPr id="3" name="Picture 2"/>
          <p:cNvPicPr>
            <a:picLocks noChangeAspect="1"/>
          </p:cNvPicPr>
          <p:nvPr/>
        </p:nvPicPr>
        <p:blipFill>
          <a:blip r:embed="rId3"/>
          <a:stretch>
            <a:fillRect/>
          </a:stretch>
        </p:blipFill>
        <p:spPr>
          <a:xfrm>
            <a:off x="5118797" y="6328059"/>
            <a:ext cx="608558" cy="5170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4772" y="6296711"/>
            <a:ext cx="564481" cy="5483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6278" y="6328058"/>
            <a:ext cx="3150443" cy="432465"/>
          </a:xfrm>
          <a:prstGeom prst="rect">
            <a:avLst/>
          </a:prstGeom>
        </p:spPr>
      </p:pic>
    </p:spTree>
    <p:extLst>
      <p:ext uri="{BB962C8B-B14F-4D97-AF65-F5344CB8AC3E}">
        <p14:creationId xmlns:p14="http://schemas.microsoft.com/office/powerpoint/2010/main" val="368182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B2D6CB1-6E43-4983-AB44-C0078063B9DF}"/>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0ED20B0-A57B-47A6-92B6-BF532C01082F}"/>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66A6868-009C-4E23-B260-E0BDABE94902}"/>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E2DB4B3-0A91-46AC-B2E1-1E41E4DC0BFF}"/>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2BD1E236-E27A-44A0-B6CA-258BDCEE32A3}"/>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BA16BE75-FF82-49EE-9E11-72ADE461BB0E}"/>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01F33962-6289-48AF-91AE-BCC022D1B5E5}"/>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64858D50-D725-4E48-972A-A58B142B7469}"/>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544AC4C3-99A9-4423-A11E-24865A665579}"/>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958E95B1-D1E0-4E6A-9EE1-F967C05616B6}" vid="{AC6BFDDA-B6C8-441F-A441-4E6BD2FD0A9B}"/>
    </a:ext>
  </a:extLst>
</a:theme>
</file>

<file path=docProps/app.xml><?xml version="1.0" encoding="utf-8"?>
<Properties xmlns="http://schemas.openxmlformats.org/officeDocument/2006/extended-properties" xmlns:vt="http://schemas.openxmlformats.org/officeDocument/2006/docPropsVTypes">
  <Template>REACH_Powerpoint_Template_MasterSlides</Template>
  <TotalTime>10067</TotalTime>
  <Words>1813</Words>
  <Application>Microsoft Office PowerPoint</Application>
  <PresentationFormat>On-screen Show (4:3)</PresentationFormat>
  <Paragraphs>159</Paragraphs>
  <Slides>27</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27</vt:i4>
      </vt:variant>
    </vt:vector>
  </HeadingPairs>
  <TitlesOfParts>
    <vt:vector size="41" baseType="lpstr">
      <vt:lpstr>ＭＳ Ｐゴシック</vt:lpstr>
      <vt:lpstr>Arial</vt:lpstr>
      <vt:lpstr>Arial Narrow</vt:lpstr>
      <vt:lpstr>Calibri</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Profilage des sites de déplacés internes dans la région de Tahoua</vt:lpstr>
      <vt:lpstr>01</vt:lpstr>
      <vt:lpstr>Contexte &amp; justification</vt:lpstr>
      <vt:lpstr>Questions de recherche </vt:lpstr>
      <vt:lpstr>02</vt:lpstr>
      <vt:lpstr>Méthodologie</vt:lpstr>
      <vt:lpstr>Exemple : carte des infrastructures</vt:lpstr>
      <vt:lpstr>Couverture géographique - Tahoua</vt:lpstr>
      <vt:lpstr>Limites de l’évaluation</vt:lpstr>
      <vt:lpstr>03</vt:lpstr>
      <vt:lpstr>Typologie des sites et dynamiques de déplacement</vt:lpstr>
      <vt:lpstr>Carte – Sites et localités d’origine des déplacés </vt:lpstr>
      <vt:lpstr>Dynamiques de déplacement </vt:lpstr>
      <vt:lpstr>04</vt:lpstr>
      <vt:lpstr>Résultats : situation en matière d’abris - Tahoua</vt:lpstr>
      <vt:lpstr>05</vt:lpstr>
      <vt:lpstr>Situation en matière d’infrastructures – Education</vt:lpstr>
      <vt:lpstr>Situation en matière d’infrastructures – Santé</vt:lpstr>
      <vt:lpstr>PowerPoint Presentation</vt:lpstr>
      <vt:lpstr>PowerPoint Presentation</vt:lpstr>
      <vt:lpstr>Situation en matière d’infrastructures - Marchés</vt:lpstr>
      <vt:lpstr>06</vt:lpstr>
      <vt:lpstr>Distributions humanitaires au cours des 12 mois précédant la collecte de données</vt:lpstr>
      <vt:lpstr>07</vt:lpstr>
      <vt:lpstr>Conclusions</vt:lpstr>
      <vt:lpstr>08</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Pastor Melo</dc:creator>
  <cp:lastModifiedBy>Veronique Pingard</cp:lastModifiedBy>
  <cp:revision>1332</cp:revision>
  <dcterms:created xsi:type="dcterms:W3CDTF">2018-03-16T14:29:28Z</dcterms:created>
  <dcterms:modified xsi:type="dcterms:W3CDTF">2020-11-19T07:45:56Z</dcterms:modified>
</cp:coreProperties>
</file>