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7" r:id="rId3"/>
    <p:sldId id="271" r:id="rId4"/>
    <p:sldId id="412" r:id="rId5"/>
    <p:sldId id="331" r:id="rId6"/>
    <p:sldId id="382" r:id="rId7"/>
    <p:sldId id="272" r:id="rId8"/>
    <p:sldId id="264" r:id="rId9"/>
    <p:sldId id="407" r:id="rId10"/>
    <p:sldId id="287" r:id="rId11"/>
    <p:sldId id="273" r:id="rId12"/>
    <p:sldId id="274" r:id="rId13"/>
    <p:sldId id="408" r:id="rId14"/>
    <p:sldId id="423" r:id="rId15"/>
    <p:sldId id="428" r:id="rId16"/>
    <p:sldId id="424" r:id="rId17"/>
    <p:sldId id="425" r:id="rId18"/>
    <p:sldId id="411" r:id="rId19"/>
    <p:sldId id="413" r:id="rId20"/>
    <p:sldId id="414" r:id="rId21"/>
    <p:sldId id="415" r:id="rId22"/>
    <p:sldId id="426" r:id="rId23"/>
    <p:sldId id="416" r:id="rId24"/>
    <p:sldId id="427" r:id="rId25"/>
    <p:sldId id="417" r:id="rId26"/>
    <p:sldId id="419" r:id="rId27"/>
    <p:sldId id="418" r:id="rId28"/>
    <p:sldId id="422" r:id="rId29"/>
    <p:sldId id="420" r:id="rId30"/>
    <p:sldId id="430" r:id="rId31"/>
    <p:sldId id="429"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ea Barbezat" initials="II" lastIdx="41" clrIdx="6">
    <p:extLst>
      <p:ext uri="{19B8F6BF-5375-455C-9EA6-DF929625EA0E}">
        <p15:presenceInfo xmlns:p15="http://schemas.microsoft.com/office/powerpoint/2012/main" xmlns="" userId="Lea Barbezat" providerId="None"/>
      </p:ext>
    </p:extLst>
  </p:cmAuthor>
  <p:cmAuthor id="1" name="unhcr" initials="u" lastIdx="7" clrIdx="0">
    <p:extLst>
      <p:ext uri="{19B8F6BF-5375-455C-9EA6-DF929625EA0E}">
        <p15:presenceInfo xmlns:p15="http://schemas.microsoft.com/office/powerpoint/2012/main" xmlns="" userId="unhcr" providerId="None"/>
      </p:ext>
    </p:extLst>
  </p:cmAuthor>
  <p:cmAuthor id="8" name="Visitor" initials="V" lastIdx="32" clrIdx="7">
    <p:extLst>
      <p:ext uri="{19B8F6BF-5375-455C-9EA6-DF929625EA0E}">
        <p15:presenceInfo xmlns:p15="http://schemas.microsoft.com/office/powerpoint/2012/main" xmlns="" userId="Visitor" providerId="None"/>
      </p:ext>
    </p:extLst>
  </p:cmAuthor>
  <p:cmAuthor id="2" name="REACH Niger" initials="ck" lastIdx="29" clrIdx="1">
    <p:extLst>
      <p:ext uri="{19B8F6BF-5375-455C-9EA6-DF929625EA0E}">
        <p15:presenceInfo xmlns:p15="http://schemas.microsoft.com/office/powerpoint/2012/main" xmlns="" userId="REACH Niger" providerId="None"/>
      </p:ext>
    </p:extLst>
  </p:cmAuthor>
  <p:cmAuthor id="9" name="Marie Faou" initials="MF" lastIdx="7" clrIdx="8"/>
  <p:cmAuthor id="3" name="Claudia" initials="CG" lastIdx="31" clrIdx="2">
    <p:extLst>
      <p:ext uri="{19B8F6BF-5375-455C-9EA6-DF929625EA0E}">
        <p15:presenceInfo xmlns:p15="http://schemas.microsoft.com/office/powerpoint/2012/main" xmlns="" userId="Claudia" providerId="None"/>
      </p:ext>
    </p:extLst>
  </p:cmAuthor>
  <p:cmAuthor id="4" name="Megan" initials="M" lastIdx="1" clrIdx="3">
    <p:extLst>
      <p:ext uri="{19B8F6BF-5375-455C-9EA6-DF929625EA0E}">
        <p15:presenceInfo xmlns:p15="http://schemas.microsoft.com/office/powerpoint/2012/main" xmlns="" userId="Megan" providerId="None"/>
      </p:ext>
    </p:extLst>
  </p:cmAuthor>
  <p:cmAuthor id="5" name="Nayana Das" initials="R" lastIdx="22" clrIdx="4">
    <p:extLst>
      <p:ext uri="{19B8F6BF-5375-455C-9EA6-DF929625EA0E}">
        <p15:presenceInfo xmlns:p15="http://schemas.microsoft.com/office/powerpoint/2012/main" xmlns="" userId="Nayana Das" providerId="None"/>
      </p:ext>
    </p:extLst>
  </p:cmAuthor>
  <p:cmAuthor id="6" name="HP PROBOOK" initials="HP" lastIdx="36"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8585A"/>
    <a:srgbClr val="58585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5" autoAdjust="0"/>
    <p:restoredTop sz="82206" autoAdjust="0"/>
  </p:normalViewPr>
  <p:slideViewPr>
    <p:cSldViewPr snapToGrid="0" showGuides="1">
      <p:cViewPr>
        <p:scale>
          <a:sx n="55" d="100"/>
          <a:sy n="55" d="100"/>
        </p:scale>
        <p:origin x="-1848" y="-192"/>
      </p:cViewPr>
      <p:guideLst>
        <p:guide orient="horz" pos="2160"/>
        <p:guide pos="2880"/>
      </p:guideLst>
    </p:cSldViewPr>
  </p:slideViewPr>
  <p:notesTextViewPr>
    <p:cViewPr>
      <p:scale>
        <a:sx n="1" d="1"/>
        <a:sy n="1" d="1"/>
      </p:scale>
      <p:origin x="0" y="906"/>
    </p:cViewPr>
  </p:notesTextViewPr>
  <p:notesViewPr>
    <p:cSldViewPr snapToGrid="0">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8A587C-D404-413D-A741-BC6B5775C4D2}" type="datetimeFigureOut">
              <a:rPr lang="fr-FR" smtClean="0"/>
              <a:t>15/10/2017</a:t>
            </a:fld>
            <a:endParaRPr lang="fr-F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0D7343-0814-4D56-857D-B50F9ABE7930}" type="slidenum">
              <a:rPr lang="fr-FR" smtClean="0"/>
              <a:t>‹N°›</a:t>
            </a:fld>
            <a:endParaRPr lang="fr-FR"/>
          </a:p>
        </p:txBody>
      </p:sp>
    </p:spTree>
    <p:extLst>
      <p:ext uri="{BB962C8B-B14F-4D97-AF65-F5344CB8AC3E}">
        <p14:creationId xmlns:p14="http://schemas.microsoft.com/office/powerpoint/2010/main" val="149927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4</a:t>
            </a:fld>
            <a:endParaRPr lang="fr-FR"/>
          </a:p>
        </p:txBody>
      </p:sp>
    </p:spTree>
    <p:extLst>
      <p:ext uri="{BB962C8B-B14F-4D97-AF65-F5344CB8AC3E}">
        <p14:creationId xmlns:p14="http://schemas.microsoft.com/office/powerpoint/2010/main" val="4162884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Principaux</a:t>
            </a:r>
            <a:r>
              <a:rPr lang="fr-FR" baseline="0" dirty="0" smtClean="0"/>
              <a:t> acteurs: selon les IC interrogés </a:t>
            </a:r>
          </a:p>
          <a:p>
            <a:r>
              <a:rPr lang="fr-FR" b="1" baseline="0" dirty="0" smtClean="0"/>
              <a:t>Autres acteurs identifiés: </a:t>
            </a:r>
          </a:p>
          <a:p>
            <a:r>
              <a:rPr lang="fr-FR" b="1" baseline="0" dirty="0" smtClean="0"/>
              <a:t>Réfugiés: </a:t>
            </a:r>
            <a:r>
              <a:rPr lang="fr-FR" baseline="0" dirty="0" smtClean="0"/>
              <a:t>DRC, </a:t>
            </a:r>
            <a:r>
              <a:rPr lang="fr-FR" sz="1200" dirty="0" smtClean="0">
                <a:effectLst/>
                <a:latin typeface="Arial Narrow"/>
                <a:ea typeface="Cambria"/>
                <a:cs typeface="Times New Roman"/>
              </a:rPr>
              <a:t>DRC, le Ministère de l’Action Humanitaire et de la Gestion des Catastrophes (MAH/GC)/Gestion des Sites, </a:t>
            </a:r>
            <a:r>
              <a:rPr lang="fr-FR" sz="1200" dirty="0" err="1" smtClean="0">
                <a:effectLst/>
                <a:latin typeface="Arial Narrow"/>
                <a:ea typeface="Cambria"/>
                <a:cs typeface="Times New Roman"/>
              </a:rPr>
              <a:t>Samaritan</a:t>
            </a:r>
            <a:r>
              <a:rPr lang="fr-FR" sz="1200" dirty="0" smtClean="0">
                <a:effectLst/>
                <a:latin typeface="Arial Narrow"/>
                <a:ea typeface="Cambria"/>
                <a:cs typeface="Times New Roman"/>
              </a:rPr>
              <a:t> </a:t>
            </a:r>
            <a:r>
              <a:rPr lang="fr-FR" sz="1200" dirty="0" err="1" smtClean="0">
                <a:effectLst/>
                <a:latin typeface="Arial Narrow"/>
                <a:ea typeface="Cambria"/>
                <a:cs typeface="Times New Roman"/>
              </a:rPr>
              <a:t>Purse</a:t>
            </a:r>
            <a:r>
              <a:rPr lang="fr-FR" sz="1200" dirty="0" smtClean="0">
                <a:effectLst/>
                <a:latin typeface="Arial Narrow"/>
                <a:ea typeface="Cambria"/>
                <a:cs typeface="Times New Roman"/>
              </a:rPr>
              <a:t>, Save the </a:t>
            </a:r>
            <a:r>
              <a:rPr lang="fr-FR" sz="1200" dirty="0" err="1" smtClean="0">
                <a:effectLst/>
                <a:latin typeface="Arial Narrow"/>
                <a:ea typeface="Cambria"/>
                <a:cs typeface="Times New Roman"/>
              </a:rPr>
              <a:t>Children</a:t>
            </a:r>
            <a:r>
              <a:rPr lang="fr-FR" sz="1200" dirty="0" smtClean="0">
                <a:effectLst/>
                <a:latin typeface="Arial Narrow"/>
                <a:ea typeface="Cambria"/>
                <a:cs typeface="Times New Roman"/>
              </a:rPr>
              <a:t>, HCR identifiés dans deux sites chacun ; la Croix Rouge nigérienne, Oxfam et </a:t>
            </a:r>
            <a:r>
              <a:rPr lang="fr-FR" sz="1200" dirty="0" err="1" smtClean="0">
                <a:effectLst/>
                <a:latin typeface="Arial Narrow"/>
                <a:ea typeface="Cambria"/>
                <a:cs typeface="Times New Roman"/>
              </a:rPr>
              <a:t>Welt</a:t>
            </a:r>
            <a:r>
              <a:rPr lang="fr-FR" sz="1200" dirty="0" smtClean="0">
                <a:effectLst/>
                <a:latin typeface="Arial Narrow"/>
                <a:ea typeface="Cambria"/>
                <a:cs typeface="Times New Roman"/>
              </a:rPr>
              <a:t> </a:t>
            </a:r>
            <a:r>
              <a:rPr lang="fr-FR" sz="1200" dirty="0" err="1" smtClean="0">
                <a:effectLst/>
                <a:latin typeface="Arial Narrow"/>
                <a:ea typeface="Cambria"/>
                <a:cs typeface="Times New Roman"/>
              </a:rPr>
              <a:t>Hunger</a:t>
            </a:r>
            <a:r>
              <a:rPr lang="fr-FR" sz="1200" dirty="0" smtClean="0">
                <a:effectLst/>
                <a:latin typeface="Arial Narrow"/>
                <a:ea typeface="Cambria"/>
                <a:cs typeface="Times New Roman"/>
              </a:rPr>
              <a:t> Life dans un site chacun. </a:t>
            </a:r>
          </a:p>
          <a:p>
            <a:r>
              <a:rPr lang="fr-FR" sz="1200" b="1" dirty="0" smtClean="0">
                <a:effectLst/>
                <a:latin typeface="Arial Narrow"/>
                <a:cs typeface="Times New Roman"/>
              </a:rPr>
              <a:t>PDI: </a:t>
            </a:r>
            <a:r>
              <a:rPr lang="fr-FR" sz="1200" dirty="0" smtClean="0">
                <a:effectLst/>
                <a:latin typeface="Arial Narrow"/>
                <a:ea typeface="Cambria"/>
                <a:cs typeface="Times New Roman"/>
              </a:rPr>
              <a:t>Les autres acteurs sont, par ordre d’importance : HCR (six), Oxfam, </a:t>
            </a:r>
            <a:r>
              <a:rPr lang="fr-FR" sz="1200" dirty="0" err="1" smtClean="0">
                <a:effectLst/>
                <a:latin typeface="Arial Narrow"/>
                <a:ea typeface="Cambria"/>
                <a:cs typeface="Times New Roman"/>
              </a:rPr>
              <a:t>Samaritan</a:t>
            </a:r>
            <a:r>
              <a:rPr lang="fr-FR" sz="1200" dirty="0" smtClean="0">
                <a:effectLst/>
                <a:latin typeface="Arial Narrow"/>
                <a:ea typeface="Cambria"/>
                <a:cs typeface="Times New Roman"/>
              </a:rPr>
              <a:t> </a:t>
            </a:r>
            <a:r>
              <a:rPr lang="fr-FR" sz="1200" dirty="0" err="1" smtClean="0">
                <a:effectLst/>
                <a:latin typeface="Arial Narrow"/>
                <a:ea typeface="Cambria"/>
                <a:cs typeface="Times New Roman"/>
              </a:rPr>
              <a:t>Purse</a:t>
            </a:r>
            <a:r>
              <a:rPr lang="fr-FR" sz="1200" dirty="0" smtClean="0">
                <a:effectLst/>
                <a:latin typeface="Arial Narrow"/>
                <a:ea typeface="Cambria"/>
                <a:cs typeface="Times New Roman"/>
              </a:rPr>
              <a:t> identifiés dans quatre sites ; Save the </a:t>
            </a:r>
            <a:r>
              <a:rPr lang="fr-FR" sz="1200" dirty="0" err="1" smtClean="0">
                <a:effectLst/>
                <a:latin typeface="Arial Narrow"/>
                <a:ea typeface="Cambria"/>
                <a:cs typeface="Times New Roman"/>
              </a:rPr>
              <a:t>Children</a:t>
            </a:r>
            <a:r>
              <a:rPr lang="fr-FR" sz="1200" dirty="0" smtClean="0">
                <a:effectLst/>
                <a:latin typeface="Arial Narrow"/>
                <a:ea typeface="Cambria"/>
                <a:cs typeface="Times New Roman"/>
              </a:rPr>
              <a:t>, Volontaires Nigériens Pour le Développement (VND/NUR) chacun identifiés dans deux sites ; puis Action Contre la Faim (ACF), ACTED, Caritas, Cellule de Coordination Humanitaire (CCH), la Croix rouge nigérienne, HELP, Observatoire Nigérien des Elections Démocratiques (ONED), Programme Alimentaire Mondial (PAM), Projet de Cohésion Communautaire au Niger (PCN) and Réseau d’Appui aux Initiatives Locales (RAIL) identifiés dans un site chacun.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22</a:t>
            </a:fld>
            <a:endParaRPr lang="fr-FR"/>
          </a:p>
        </p:txBody>
      </p:sp>
    </p:spTree>
    <p:extLst>
      <p:ext uri="{BB962C8B-B14F-4D97-AF65-F5344CB8AC3E}">
        <p14:creationId xmlns:p14="http://schemas.microsoft.com/office/powerpoint/2010/main" val="3731060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smtClean="0"/>
              <a:t>Faible proportion de la population</a:t>
            </a:r>
            <a:r>
              <a:rPr lang="fr-FR" b="1" baseline="0" dirty="0" smtClean="0"/>
              <a:t> des communautés de réfugiés et de PDI sait comment adresser de plaintes ou suggestion: </a:t>
            </a:r>
          </a:p>
          <a:p>
            <a:r>
              <a:rPr lang="fr-FR" b="1" baseline="0" dirty="0" smtClean="0"/>
              <a:t>PDI:</a:t>
            </a:r>
            <a:r>
              <a:rPr lang="fr-FR" baseline="0" dirty="0" smtClean="0"/>
              <a:t> </a:t>
            </a:r>
            <a:r>
              <a:rPr lang="fr-FR" sz="1200" dirty="0" smtClean="0">
                <a:effectLst/>
                <a:latin typeface="Arial Narrow"/>
                <a:ea typeface="Cambria"/>
                <a:cs typeface="Times New Roman"/>
              </a:rPr>
              <a:t>les IC ont rapporté que dans la majorité des communautés (80), une minorité de la population (0-20%) sait comment adresser des plaintes ou suggestions en cas d’insatisfaction ou de mécontentement avec les services de base. Dans seulement 10 communautés, une majorité de la population (81-100%) sait comment mener de telles actions. </a:t>
            </a:r>
          </a:p>
          <a:p>
            <a:pPr algn="just">
              <a:spcAft>
                <a:spcPts val="600"/>
              </a:spcAft>
            </a:pPr>
            <a:r>
              <a:rPr lang="fr-FR" sz="1200" b="1" dirty="0" smtClean="0">
                <a:effectLst/>
                <a:latin typeface="Arial Narrow"/>
                <a:cs typeface="Times New Roman"/>
              </a:rPr>
              <a:t>Réfugiés:</a:t>
            </a:r>
            <a:r>
              <a:rPr lang="fr-FR" sz="1200" b="1" baseline="0" dirty="0" smtClean="0">
                <a:effectLst/>
                <a:latin typeface="Arial Narrow"/>
                <a:cs typeface="Times New Roman"/>
              </a:rPr>
              <a:t> </a:t>
            </a:r>
            <a:r>
              <a:rPr lang="fr-FR" sz="1200" dirty="0" smtClean="0">
                <a:solidFill>
                  <a:srgbClr val="000000"/>
                </a:solidFill>
                <a:effectLst/>
                <a:latin typeface="Arial Narrow"/>
                <a:ea typeface="Cambria"/>
                <a:cs typeface="Times New Roman"/>
              </a:rPr>
              <a:t>dans plus de la moitié des communautés (106), seulement une minorité de la population (0-20%) sait comment adresser des plaintes ou suggestions en cas d’insatisfaction ou mécontentement avec n’importe quel aspect ayant attrait aux services de base. Dans seulement 20 communautés, plus de la moitié de la population (61-100%) sait comment effectuer de telles procédures. </a:t>
            </a:r>
            <a:endParaRPr lang="fr-FR" dirty="0" smtClean="0"/>
          </a:p>
          <a:p>
            <a:endParaRPr lang="fr-FR" dirty="0" smtClean="0"/>
          </a:p>
          <a:p>
            <a:r>
              <a:rPr lang="fr-FR" dirty="0" smtClean="0"/>
              <a:t>Recours aux mécanismes de</a:t>
            </a:r>
            <a:r>
              <a:rPr lang="fr-FR" baseline="0" dirty="0" smtClean="0"/>
              <a:t> </a:t>
            </a:r>
            <a:r>
              <a:rPr lang="fr-FR" baseline="0" dirty="0" err="1" smtClean="0"/>
              <a:t>redevabilité</a:t>
            </a:r>
            <a:r>
              <a:rPr lang="fr-FR" baseline="0" dirty="0" smtClean="0"/>
              <a:t>: parmi les communautés qui savent comment adresser des plaintes ou suggestions </a:t>
            </a:r>
          </a:p>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23</a:t>
            </a:fld>
            <a:endParaRPr lang="fr-FR"/>
          </a:p>
        </p:txBody>
      </p:sp>
    </p:spTree>
    <p:extLst>
      <p:ext uri="{BB962C8B-B14F-4D97-AF65-F5344CB8AC3E}">
        <p14:creationId xmlns:p14="http://schemas.microsoft.com/office/powerpoint/2010/main" val="2339128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Traitement des plaintes ou suggestions parmi les communautés qui savent comment adresser des plaintes ou suggestions et qui les</a:t>
            </a:r>
            <a:r>
              <a:rPr lang="fr-FR" baseline="0" dirty="0" smtClean="0"/>
              <a:t> ont adressé </a:t>
            </a:r>
          </a:p>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24</a:t>
            </a:fld>
            <a:endParaRPr lang="fr-FR"/>
          </a:p>
        </p:txBody>
      </p:sp>
    </p:spTree>
    <p:extLst>
      <p:ext uri="{BB962C8B-B14F-4D97-AF65-F5344CB8AC3E}">
        <p14:creationId xmlns:p14="http://schemas.microsoft.com/office/powerpoint/2010/main" val="2339128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Mise en place/création d’un comité:</a:t>
            </a:r>
            <a:r>
              <a:rPr lang="fr-FR" baseline="0" dirty="0" smtClean="0"/>
              <a:t> </a:t>
            </a:r>
            <a:r>
              <a:rPr kumimoji="0" lang="fr-FR" sz="1800" b="1" i="0" u="none" strike="noStrike" kern="1200" cap="none" spc="0" normalizeH="0" baseline="0" noProof="0" dirty="0" smtClean="0">
                <a:ln>
                  <a:noFill/>
                </a:ln>
                <a:solidFill>
                  <a:srgbClr val="000000"/>
                </a:solidFill>
                <a:effectLst/>
                <a:uLnTx/>
                <a:uFillTx/>
                <a:latin typeface="Arial Narrow"/>
                <a:ea typeface="ＭＳ Ｐゴシック"/>
                <a:cs typeface="+mn-cs"/>
              </a:rPr>
              <a:t> </a:t>
            </a:r>
            <a:r>
              <a:rPr kumimoji="0" lang="fr-FR" sz="1600" b="0" i="0" u="none" strike="noStrike" kern="1200" cap="none" spc="0" normalizeH="0" baseline="0" noProof="0" dirty="0" smtClean="0">
                <a:ln>
                  <a:noFill/>
                </a:ln>
                <a:solidFill>
                  <a:srgbClr val="000000"/>
                </a:solidFill>
                <a:effectLst/>
                <a:uLnTx/>
                <a:uFillTx/>
                <a:latin typeface="Arial Narrow"/>
                <a:ea typeface="ＭＳ Ｐゴシック"/>
                <a:cs typeface="+mn-cs"/>
              </a:rPr>
              <a:t>ex: comité central de gestion des déplacés ou comité de plaintes</a:t>
            </a:r>
            <a:endParaRPr kumimoji="0" lang="fr-FR" sz="1800" b="0" i="0" u="none" strike="noStrike" kern="1200" cap="none" spc="0" normalizeH="0" baseline="0" noProof="0" dirty="0" smtClean="0">
              <a:ln>
                <a:noFill/>
              </a:ln>
              <a:solidFill>
                <a:srgbClr val="000000"/>
              </a:solidFill>
              <a:effectLst/>
              <a:uLnTx/>
              <a:uFillTx/>
              <a:latin typeface="Arial Narrow"/>
              <a:ea typeface="ＭＳ Ｐゴシック"/>
              <a:cs typeface="+mn-cs"/>
            </a:endParaRPr>
          </a:p>
          <a:p>
            <a:r>
              <a:rPr lang="fr-FR" dirty="0" smtClean="0"/>
              <a:t>Comité</a:t>
            </a:r>
            <a:r>
              <a:rPr lang="fr-FR" baseline="0" dirty="0" smtClean="0"/>
              <a:t> de plaintes identifié très majoritairement par les IC pour les deux types de population; </a:t>
            </a:r>
          </a:p>
          <a:p>
            <a:r>
              <a:rPr lang="fr-FR" baseline="0" dirty="0" smtClean="0"/>
              <a:t>Camp </a:t>
            </a:r>
            <a:r>
              <a:rPr lang="fr-FR" baseline="0" dirty="0" err="1" smtClean="0"/>
              <a:t>Sayam</a:t>
            </a:r>
            <a:r>
              <a:rPr lang="fr-FR" baseline="0" dirty="0" smtClean="0"/>
              <a:t> Forage: comité chargé de la protection de l’environnement et de la salubrité</a:t>
            </a:r>
          </a:p>
          <a:p>
            <a:r>
              <a:rPr lang="fr-FR" baseline="0" dirty="0" smtClean="0"/>
              <a:t>Autres comités PDI: comité de gestion de la population, comité de gestion des déplacés et comité de protection </a:t>
            </a:r>
          </a:p>
          <a:p>
            <a:r>
              <a:rPr lang="fr-FR" baseline="0" dirty="0" smtClean="0"/>
              <a:t>Implication de la population dans processus décisionnel de la programmation humanitaire et la définition des besoins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25</a:t>
            </a:fld>
            <a:endParaRPr lang="fr-FR"/>
          </a:p>
        </p:txBody>
      </p:sp>
    </p:spTree>
    <p:extLst>
      <p:ext uri="{BB962C8B-B14F-4D97-AF65-F5344CB8AC3E}">
        <p14:creationId xmlns:p14="http://schemas.microsoft.com/office/powerpoint/2010/main" val="2380704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b="1" dirty="0" smtClean="0"/>
              <a:t>Services</a:t>
            </a:r>
            <a:r>
              <a:rPr lang="fr-FR" sz="1100" b="1" baseline="0" dirty="0" smtClean="0"/>
              <a:t> identifiés par réfugiés: </a:t>
            </a:r>
            <a:r>
              <a:rPr lang="fr-FR" sz="1100" dirty="0" smtClean="0">
                <a:effectLst/>
                <a:latin typeface="Arial Narrow"/>
                <a:ea typeface="Cambria"/>
                <a:cs typeface="Times New Roman"/>
              </a:rPr>
              <a:t>Il est intéressant de souligner que ces trois services avaient été aussi été identifiés par les IC comme étant ceux vis-à-vis desquels les communautés de réfugiés ont fait le plus de plaintes ou suggestions. Cela souligne donc que malgré l’implication de la population dans le processus décisionnel de ces services, les communautés de réfugiés semblent être insatisfaites vis-à-vis de ces derniers. Or, l’un des objectifs de l’implication de la population dans le processus décisionnel est que les activités développées soient plus adaptées aux besoins et attentes de la population réfugiée. Au regard de cet aspect, il apparait donc nécessaire de revoir les modalités de l’implication de cette population afin qu’elle remplisse cet objectif. </a:t>
            </a:r>
          </a:p>
          <a:p>
            <a:endParaRPr lang="fr-FR" sz="1100" b="1" dirty="0" smtClean="0">
              <a:effectLst/>
              <a:latin typeface="Arial Narrow"/>
              <a:cs typeface="Times New Roman"/>
            </a:endParaRPr>
          </a:p>
          <a:p>
            <a:pPr algn="just">
              <a:spcAft>
                <a:spcPts val="600"/>
              </a:spcAft>
            </a:pPr>
            <a:r>
              <a:rPr lang="fr-FR" sz="1100" b="1" dirty="0" smtClean="0">
                <a:effectLst/>
                <a:latin typeface="Arial Narrow"/>
                <a:cs typeface="Times New Roman"/>
              </a:rPr>
              <a:t>Services</a:t>
            </a:r>
            <a:r>
              <a:rPr lang="fr-FR" sz="1100" b="1" baseline="0" dirty="0" smtClean="0">
                <a:effectLst/>
                <a:latin typeface="Arial Narrow"/>
                <a:cs typeface="Times New Roman"/>
              </a:rPr>
              <a:t> PDI: </a:t>
            </a:r>
            <a:r>
              <a:rPr lang="fr-FR" sz="1100" dirty="0" smtClean="0">
                <a:solidFill>
                  <a:srgbClr val="000000"/>
                </a:solidFill>
                <a:effectLst/>
                <a:latin typeface="Arial Narrow"/>
                <a:ea typeface="Cambria"/>
                <a:cs typeface="Times New Roman"/>
              </a:rPr>
              <a:t>Il semble intéressant de souligner que le service de base pour lequel les PDI semblent être le plus impliquées, en l’occurrence l’eau, est également un des services ayant été identifié par les IC comme étant le plus problématique en termes d’accessibilité et de conditions d’accès. De plus, les services pour lesquels les PDI sont le moins impliquées ne correspondent pas forcément aux services auxquels elle a le moins accès. Il apparait donc nécessaire de revoir les modalités de l’implication de la population afin qu’elle permette d’améliorer l’accès aux services de base. </a:t>
            </a:r>
          </a:p>
          <a:p>
            <a:endParaRPr lang="fr-FR" sz="1100" b="1"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27</a:t>
            </a:fld>
            <a:endParaRPr lang="fr-FR"/>
          </a:p>
        </p:txBody>
      </p:sp>
    </p:spTree>
    <p:extLst>
      <p:ext uri="{BB962C8B-B14F-4D97-AF65-F5344CB8AC3E}">
        <p14:creationId xmlns:p14="http://schemas.microsoft.com/office/powerpoint/2010/main" val="2169825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err="1" smtClean="0"/>
              <a:t>Définition</a:t>
            </a:r>
            <a:r>
              <a:rPr lang="en-GB" b="0" baseline="0" dirty="0" smtClean="0"/>
              <a:t> des </a:t>
            </a:r>
            <a:r>
              <a:rPr lang="en-GB" b="0" baseline="0" dirty="0" err="1" smtClean="0"/>
              <a:t>mécanismes</a:t>
            </a:r>
            <a:r>
              <a:rPr lang="en-GB" b="0" baseline="0" dirty="0" smtClean="0"/>
              <a:t> de </a:t>
            </a:r>
            <a:r>
              <a:rPr lang="en-GB" b="0" baseline="0" dirty="0" err="1" smtClean="0"/>
              <a:t>redevabilité</a:t>
            </a:r>
            <a:r>
              <a:rPr lang="en-GB" b="0" baseline="0" dirty="0" smtClean="0"/>
              <a:t> = </a:t>
            </a:r>
            <a:r>
              <a:rPr lang="fr-FR" sz="1200" dirty="0" smtClean="0">
                <a:effectLst/>
                <a:latin typeface="Arial Narrow"/>
                <a:ea typeface="Cambria"/>
                <a:cs typeface="Times New Roman"/>
              </a:rPr>
              <a:t>Le terme ‘mécanisme de </a:t>
            </a:r>
            <a:r>
              <a:rPr lang="fr-FR" sz="1200" dirty="0" err="1" smtClean="0">
                <a:effectLst/>
                <a:latin typeface="Arial Narrow"/>
                <a:ea typeface="Cambria"/>
                <a:cs typeface="Times New Roman"/>
              </a:rPr>
              <a:t>redevabilité</a:t>
            </a:r>
            <a:r>
              <a:rPr lang="fr-FR" sz="1200" dirty="0" smtClean="0">
                <a:effectLst/>
                <a:latin typeface="Arial Narrow"/>
                <a:ea typeface="Cambria"/>
                <a:cs typeface="Times New Roman"/>
              </a:rPr>
              <a:t>’ est compris dans cette évaluation de manière assez large. Il inclut les concepts de responsabilité, participation et émancipation, et suppose la centralisation des opinions et points de vue des populations, ainsi que leur implication dans le processus de prise de décision. Il comprend les mécanismes suivants : les comités de gestion des plaintes, les comités de sélection, les lignes vertes (téléphone), les groupes de discussion, les tables de plaintes, les comités, les espaces amis des enfants, les comités de protection, les groupes de soutien aux femmes, les systèmes de suivi des activités et les réunions des comités sectoriels avec la population</a:t>
            </a:r>
            <a:endParaRPr lang="en-GB" b="0" dirty="0"/>
          </a:p>
        </p:txBody>
      </p:sp>
      <p:sp>
        <p:nvSpPr>
          <p:cNvPr id="4" name="Slide Number Placeholder 3"/>
          <p:cNvSpPr>
            <a:spLocks noGrp="1"/>
          </p:cNvSpPr>
          <p:nvPr>
            <p:ph type="sldNum" sz="quarter" idx="10"/>
          </p:nvPr>
        </p:nvSpPr>
        <p:spPr/>
        <p:txBody>
          <a:bodyPr/>
          <a:lstStyle/>
          <a:p>
            <a:fld id="{6DA328BB-F285-48D0-93DD-D6566DD51CCA}" type="slidenum">
              <a:rPr lang="en-GB" smtClean="0"/>
              <a:t>5</a:t>
            </a:fld>
            <a:endParaRPr lang="en-GB"/>
          </a:p>
        </p:txBody>
      </p:sp>
    </p:spTree>
    <p:extLst>
      <p:ext uri="{BB962C8B-B14F-4D97-AF65-F5344CB8AC3E}">
        <p14:creationId xmlns:p14="http://schemas.microsoft.com/office/powerpoint/2010/main" val="2891426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(5) </a:t>
            </a:r>
            <a:r>
              <a:rPr lang="fr-FR" b="1" dirty="0" smtClean="0"/>
              <a:t>Deux aspects </a:t>
            </a:r>
            <a:r>
              <a:rPr lang="fr-FR" b="0" dirty="0" smtClean="0"/>
              <a:t>reflétant</a:t>
            </a:r>
            <a:r>
              <a:rPr lang="fr-FR" b="0" baseline="0" dirty="0" smtClean="0"/>
              <a:t> deux questions en particulier</a:t>
            </a:r>
            <a:r>
              <a:rPr lang="fr-FR" b="1" baseline="0" dirty="0" smtClean="0"/>
              <a:t> = </a:t>
            </a:r>
            <a:r>
              <a:rPr lang="fr-FR" baseline="0" dirty="0" smtClean="0"/>
              <a:t>principaux problèmes ou contraintes identifiés par les IC comme étant à l’origine de l’accès limité aux services de base pour les communautés de PDI et de réfugiés, par type de services de base</a:t>
            </a:r>
          </a:p>
          <a:p>
            <a:r>
              <a:rPr lang="fr-FR" baseline="0" dirty="0" smtClean="0"/>
              <a:t>	            Traitement des plaintes/suggestions adressées par les communautés de PDI et de réfugiés, par type de mécanismes de </a:t>
            </a:r>
            <a:r>
              <a:rPr lang="fr-FR" baseline="0" dirty="0" err="1" smtClean="0"/>
              <a:t>redevabilité</a:t>
            </a:r>
            <a:r>
              <a:rPr lang="fr-FR" baseline="0" dirty="0" smtClean="0"/>
              <a:t>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6</a:t>
            </a:fld>
            <a:endParaRPr lang="fr-FR"/>
          </a:p>
        </p:txBody>
      </p:sp>
    </p:spTree>
    <p:extLst>
      <p:ext uri="{BB962C8B-B14F-4D97-AF65-F5344CB8AC3E}">
        <p14:creationId xmlns:p14="http://schemas.microsoft.com/office/powerpoint/2010/main" val="3038320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200" b="0" i="0" u="none" strike="noStrike" kern="1200" cap="none" spc="0" normalizeH="0" baseline="0" noProof="0" dirty="0" smtClean="0">
                <a:ln>
                  <a:noFill/>
                </a:ln>
                <a:solidFill>
                  <a:srgbClr val="000000"/>
                </a:solidFill>
                <a:effectLst/>
                <a:uLnTx/>
                <a:uFillTx/>
                <a:latin typeface="Arial Narrow"/>
                <a:ea typeface="ＭＳ Ｐゴシック"/>
                <a:cs typeface="+mn-cs"/>
              </a:rPr>
              <a:t>- </a:t>
            </a:r>
            <a:r>
              <a:rPr lang="fr-FR" sz="1200" b="1" dirty="0" smtClean="0">
                <a:effectLst/>
                <a:latin typeface="Arial Narrow"/>
                <a:ea typeface="Cambria"/>
                <a:cs typeface="Times New Roman"/>
              </a:rPr>
              <a:t>Le nombre total d’IC ne correspond pas exactement au nombre total de communautés représentées. </a:t>
            </a:r>
            <a:r>
              <a:rPr lang="fr-FR" sz="1200" dirty="0" smtClean="0">
                <a:effectLst/>
                <a:latin typeface="Arial Narrow"/>
                <a:ea typeface="Cambria"/>
                <a:cs typeface="Times New Roman"/>
              </a:rPr>
              <a:t>En effet, en l’absence de </a:t>
            </a:r>
            <a:r>
              <a:rPr lang="fr-FR" sz="1200" dirty="0" err="1" smtClean="0">
                <a:effectLst/>
                <a:latin typeface="Arial Narrow"/>
                <a:ea typeface="Cambria"/>
                <a:cs typeface="Times New Roman"/>
              </a:rPr>
              <a:t>Boulamas</a:t>
            </a:r>
            <a:r>
              <a:rPr lang="fr-FR" sz="1200" dirty="0" smtClean="0">
                <a:effectLst/>
                <a:latin typeface="Arial Narrow"/>
                <a:ea typeface="Cambria"/>
                <a:cs typeface="Times New Roman"/>
              </a:rPr>
              <a:t> représentant ces deux types de population, les </a:t>
            </a:r>
            <a:r>
              <a:rPr lang="fr-FR" sz="1200" dirty="0" err="1" smtClean="0">
                <a:effectLst/>
                <a:latin typeface="Arial Narrow"/>
                <a:ea typeface="Cambria"/>
                <a:cs typeface="Times New Roman"/>
              </a:rPr>
              <a:t>Boulamas</a:t>
            </a:r>
            <a:r>
              <a:rPr lang="fr-FR" sz="1200" dirty="0" smtClean="0">
                <a:effectLst/>
                <a:latin typeface="Arial Narrow"/>
                <a:ea typeface="Cambria"/>
                <a:cs typeface="Times New Roman"/>
              </a:rPr>
              <a:t> représentant la population hôte, mais gérant les affaires des populations déplacées, ont été interviewés. Certains de ces IC peuvent donc représenter les deux types de populations - réfugiés et déplacés internes -  à la fois</a:t>
            </a:r>
            <a:r>
              <a:rPr lang="fr-FR" sz="1200" baseline="0" dirty="0" smtClean="0">
                <a:effectLst/>
                <a:latin typeface="Arial Narrow"/>
                <a:ea typeface="Cambria"/>
                <a:cs typeface="Times New Roman"/>
              </a:rPr>
              <a:t> </a:t>
            </a:r>
            <a:r>
              <a:rPr lang="fr-FR" sz="1200" dirty="0" smtClean="0">
                <a:effectLst/>
                <a:latin typeface="Arial Narrow"/>
                <a:ea typeface="Cambria"/>
                <a:cs typeface="Times New Roman"/>
              </a:rPr>
              <a:t>: cela a été le cas de 23 IC.  De plus, dans le cas de la localité de </a:t>
            </a:r>
            <a:r>
              <a:rPr lang="fr-FR" sz="1200" dirty="0" err="1" smtClean="0">
                <a:effectLst/>
                <a:latin typeface="Arial Narrow"/>
                <a:ea typeface="Cambria"/>
                <a:cs typeface="Times New Roman"/>
              </a:rPr>
              <a:t>Bosso</a:t>
            </a:r>
            <a:r>
              <a:rPr lang="fr-FR" sz="1200" dirty="0" smtClean="0">
                <a:effectLst/>
                <a:latin typeface="Arial Narrow"/>
                <a:ea typeface="Cambria"/>
                <a:cs typeface="Times New Roman"/>
              </a:rPr>
              <a:t>, l’IC déplacé interne a représenté la communauté des déplacés internes et la communauté des réfugiés. Au total, 24 IC ont donc représenté deux communautés à la fois  - la communauté des déplacés internes et celle des réfugiés. </a:t>
            </a:r>
            <a:endParaRPr kumimoji="0" lang="fr-FR" sz="1200" b="0" i="0" u="none" strike="noStrike" kern="1200" cap="none" spc="0" normalizeH="0" baseline="0" noProof="0" dirty="0" smtClean="0">
              <a:ln>
                <a:noFill/>
              </a:ln>
              <a:solidFill>
                <a:srgbClr val="000000"/>
              </a:solidFill>
              <a:effectLst/>
              <a:uLnTx/>
              <a:uFillTx/>
              <a:latin typeface="Arial Narrow"/>
              <a:ea typeface="ＭＳ Ｐゴシック"/>
              <a:cs typeface="+mn-cs"/>
            </a:endParaRPr>
          </a:p>
          <a:p>
            <a:r>
              <a:rPr lang="fr-FR" dirty="0" smtClean="0"/>
              <a:t>- L’unité de mesure</a:t>
            </a:r>
            <a:r>
              <a:rPr lang="fr-FR" baseline="0" dirty="0" smtClean="0"/>
              <a:t> utilisée ici est la communauté et non le site/camp de déplacés car chaque chef ou représentant des déplacés représente sa communauté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8</a:t>
            </a:fld>
            <a:endParaRPr lang="fr-FR"/>
          </a:p>
        </p:txBody>
      </p:sp>
    </p:spTree>
    <p:extLst>
      <p:ext uri="{BB962C8B-B14F-4D97-AF65-F5344CB8AC3E}">
        <p14:creationId xmlns:p14="http://schemas.microsoft.com/office/powerpoint/2010/main" val="702679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lvl="0" indent="-228600" algn="just">
              <a:spcAft>
                <a:spcPts val="600"/>
              </a:spcAft>
              <a:buFont typeface="Trade Gothic LT Std"/>
              <a:buAutoNum type="arabicParenBoth"/>
            </a:pPr>
            <a:r>
              <a:rPr lang="fr-FR" sz="1200" dirty="0" smtClean="0">
                <a:solidFill>
                  <a:srgbClr val="000000"/>
                </a:solidFill>
                <a:effectLst/>
                <a:latin typeface="Arial Narrow"/>
                <a:ea typeface="Cambria"/>
                <a:cs typeface="Times New Roman"/>
              </a:rPr>
              <a:t>Comme évoqué précédemment, il s’agit notamment de la raison pour laquelle le nombre total d’IC est inférieur au nombre total de communautés représentées lors de cette évaluation. Les IC risquent donc d’avoir rapporté des informations basées sur </a:t>
            </a:r>
            <a:r>
              <a:rPr lang="fr-FR" sz="1200" dirty="0" smtClean="0">
                <a:solidFill>
                  <a:srgbClr val="FF0000"/>
                </a:solidFill>
                <a:effectLst/>
                <a:latin typeface="Arial Narrow"/>
                <a:ea typeface="Cambria"/>
                <a:cs typeface="Times New Roman"/>
              </a:rPr>
              <a:t>une moyenne entre les deux types de population, et ainsi limiter la mise en évidence des spécificités de chaque population. </a:t>
            </a:r>
          </a:p>
          <a:p>
            <a:pPr marL="228600" lvl="0" indent="-228600" algn="just">
              <a:spcAft>
                <a:spcPts val="600"/>
              </a:spcAft>
              <a:buFont typeface="Trade Gothic LT Std"/>
              <a:buAutoNum type="arabicParenBoth"/>
            </a:pPr>
            <a:r>
              <a:rPr lang="fr-FR" sz="1200" dirty="0" smtClean="0">
                <a:solidFill>
                  <a:srgbClr val="000000"/>
                </a:solidFill>
                <a:effectLst/>
                <a:latin typeface="Arial Narrow"/>
                <a:ea typeface="Cambria"/>
                <a:cs typeface="Times New Roman"/>
              </a:rPr>
              <a:t>Dans le cas où un IC a répondu au questionnaire à la fois pour les personnes déplacées internes et la population réfugiée, les réponses de cet IC ont été dédoublées afin de pouvoir conserver la même échelle. </a:t>
            </a:r>
          </a:p>
          <a:p>
            <a:pPr marL="0" marR="0" lvl="0" indent="0" algn="just" defTabSz="914400" rtl="0" eaLnBrk="1" fontAlgn="auto" latinLnBrk="0" hangingPunct="1">
              <a:lnSpc>
                <a:spcPct val="90000"/>
              </a:lnSpc>
              <a:spcBef>
                <a:spcPts val="1000"/>
              </a:spcBef>
              <a:spcAft>
                <a:spcPts val="0"/>
              </a:spcAft>
              <a:buClrTx/>
              <a:buSzTx/>
              <a:buFont typeface="Trade Gothic LT Std"/>
              <a:buNone/>
              <a:tabLst/>
              <a:defRPr/>
            </a:pPr>
            <a:r>
              <a:rPr lang="fr-FR" sz="1200" dirty="0" smtClean="0">
                <a:solidFill>
                  <a:srgbClr val="000000"/>
                </a:solidFill>
                <a:effectLst/>
                <a:latin typeface="Arial Narrow"/>
                <a:ea typeface="Cambria"/>
                <a:cs typeface="Times New Roman"/>
              </a:rPr>
              <a:t>(3) Liste</a:t>
            </a:r>
            <a:r>
              <a:rPr lang="fr-FR" sz="1200" baseline="0" dirty="0" smtClean="0">
                <a:solidFill>
                  <a:srgbClr val="000000"/>
                </a:solidFill>
                <a:effectLst/>
                <a:latin typeface="Arial Narrow"/>
                <a:ea typeface="Cambria"/>
                <a:cs typeface="Times New Roman"/>
              </a:rPr>
              <a:t> des communautés pouvant ne pas être exhaustive </a:t>
            </a:r>
            <a:r>
              <a:rPr kumimoji="0" lang="fr-FR" sz="2200" b="0" i="0" u="none" strike="noStrike" kern="1200" cap="none" spc="0" normalizeH="0" baseline="0" noProof="0" dirty="0" smtClean="0">
                <a:ln>
                  <a:noFill/>
                </a:ln>
                <a:solidFill>
                  <a:srgbClr val="FFFF00"/>
                </a:solidFill>
                <a:effectLst/>
                <a:uLnTx/>
                <a:uFillTx/>
                <a:latin typeface="Arial Narrow"/>
                <a:ea typeface="Cambria"/>
                <a:cs typeface="Times New Roman"/>
              </a:rPr>
              <a:t>en raison du risque que les enquêteurs n’aient pas interrogé tous les représentants des communautés présentes dans chaque site/camp de déplacés de Diffa; certains communautés peuvent alors ne pas avoir été représentées lors de cette évaluation. </a:t>
            </a:r>
            <a:endParaRPr lang="fr-FR" sz="1200" dirty="0" smtClean="0">
              <a:solidFill>
                <a:srgbClr val="000000"/>
              </a:solidFill>
              <a:effectLst/>
              <a:latin typeface="Arial Narrow"/>
              <a:ea typeface="Cambria"/>
              <a:cs typeface="Times New Roman"/>
            </a:endParaRPr>
          </a:p>
          <a:p>
            <a:pPr marL="0" lvl="0" indent="0" algn="just">
              <a:spcAft>
                <a:spcPts val="600"/>
              </a:spcAft>
              <a:buFont typeface="Trade Gothic LT Std"/>
              <a:buNone/>
            </a:pPr>
            <a:r>
              <a:rPr kumimoji="0" lang="fr-FR" sz="2000" b="0" i="0" u="none" strike="noStrike" kern="1200" cap="none" spc="0" normalizeH="0" baseline="0" noProof="0" dirty="0" smtClean="0">
                <a:ln>
                  <a:noFill/>
                </a:ln>
                <a:solidFill>
                  <a:srgbClr val="000000"/>
                </a:solidFill>
                <a:effectLst/>
                <a:uLnTx/>
                <a:uFillTx/>
                <a:latin typeface="Arial Narrow"/>
                <a:ea typeface="Cambria"/>
                <a:cs typeface="Times New Roman"/>
              </a:rPr>
              <a:t>(4) Pour autant, les tendances et les dynamiques générales identifiées peuvent être transposées à l’ensemble de la population. </a:t>
            </a:r>
          </a:p>
          <a:p>
            <a:pPr marL="0" lvl="0" indent="0" algn="just">
              <a:spcAft>
                <a:spcPts val="600"/>
              </a:spcAft>
              <a:buFont typeface="Trade Gothic LT Std"/>
              <a:buNone/>
            </a:pPr>
            <a:endParaRPr kumimoji="0" lang="fr-FR" sz="2000" b="0" i="0" u="none" strike="noStrike" kern="1200" cap="none" spc="0" normalizeH="0" baseline="0" noProof="0" dirty="0" smtClean="0">
              <a:ln>
                <a:noFill/>
              </a:ln>
              <a:solidFill>
                <a:srgbClr val="000000"/>
              </a:solidFill>
              <a:effectLst/>
              <a:uLnTx/>
              <a:uFillTx/>
              <a:latin typeface="Arial Narrow"/>
              <a:ea typeface="Cambria"/>
              <a:cs typeface="Times New Roman"/>
            </a:endParaRPr>
          </a:p>
          <a:p>
            <a:pPr marL="0" lvl="0" indent="0" algn="just">
              <a:spcAft>
                <a:spcPts val="600"/>
              </a:spcAft>
              <a:buFont typeface="Trade Gothic LT Std"/>
              <a:buNone/>
            </a:pPr>
            <a:r>
              <a:rPr kumimoji="0" lang="fr-FR" sz="2000" b="0" i="0" u="none" strike="noStrike" kern="1200" cap="none" spc="0" normalizeH="0" baseline="0" noProof="0" dirty="0" smtClean="0">
                <a:ln>
                  <a:noFill/>
                </a:ln>
                <a:solidFill>
                  <a:srgbClr val="000000"/>
                </a:solidFill>
                <a:effectLst/>
                <a:uLnTx/>
                <a:uFillTx/>
                <a:latin typeface="Arial Narrow"/>
                <a:ea typeface="Cambria"/>
                <a:cs typeface="Times New Roman"/>
              </a:rPr>
              <a:t>+ première fois qu’une enquête à l’échelle régionale a pris en compte les différences entre communautés sur un même site </a:t>
            </a:r>
          </a:p>
          <a:p>
            <a:pPr marL="228600" lvl="0" indent="-228600" algn="just">
              <a:spcAft>
                <a:spcPts val="600"/>
              </a:spcAft>
              <a:buFont typeface="Trade Gothic LT Std"/>
              <a:buAutoNum type="arabicParenBoth"/>
            </a:pPr>
            <a:endParaRPr kumimoji="0" lang="fr-FR" sz="2000" b="0" i="0" u="none" strike="noStrike" kern="1200" cap="none" spc="0" normalizeH="0" baseline="0" noProof="0" dirty="0" smtClean="0">
              <a:ln>
                <a:noFill/>
              </a:ln>
              <a:solidFill>
                <a:srgbClr val="000000"/>
              </a:solidFill>
              <a:effectLst/>
              <a:uLnTx/>
              <a:uFillTx/>
              <a:latin typeface="Arial Narrow"/>
              <a:ea typeface="Cambria"/>
              <a:cs typeface="Times New Roman"/>
            </a:endParaRPr>
          </a:p>
          <a:p>
            <a:pPr marL="228600" lvl="0" indent="-228600" algn="just">
              <a:spcAft>
                <a:spcPts val="600"/>
              </a:spcAft>
              <a:buFont typeface="Trade Gothic LT Std"/>
              <a:buAutoNum type="arabicParenBoth"/>
            </a:pPr>
            <a:endParaRPr lang="fr-FR" sz="1200" dirty="0" smtClean="0">
              <a:solidFill>
                <a:srgbClr val="000000"/>
              </a:solidFill>
              <a:effectLst/>
              <a:latin typeface="Arial Narrow"/>
              <a:ea typeface="Cambria"/>
              <a:cs typeface="Times New Roman"/>
            </a:endParaRPr>
          </a:p>
          <a:p>
            <a:pPr marL="228600" lvl="0" indent="-228600" algn="just">
              <a:spcAft>
                <a:spcPts val="600"/>
              </a:spcAft>
              <a:buFont typeface="Trade Gothic LT Std"/>
              <a:buAutoNum type="arabicParenBoth"/>
            </a:pPr>
            <a:endParaRPr lang="fr-FR" sz="1200" dirty="0" smtClean="0">
              <a:solidFill>
                <a:srgbClr val="000000"/>
              </a:solidFill>
              <a:effectLst/>
              <a:latin typeface="Arial Narrow"/>
              <a:ea typeface="Cambria"/>
              <a:cs typeface="Times New Roman"/>
            </a:endParaRPr>
          </a:p>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10</a:t>
            </a:fld>
            <a:endParaRPr lang="fr-FR"/>
          </a:p>
        </p:txBody>
      </p:sp>
    </p:spTree>
    <p:extLst>
      <p:ext uri="{BB962C8B-B14F-4D97-AF65-F5344CB8AC3E}">
        <p14:creationId xmlns:p14="http://schemas.microsoft.com/office/powerpoint/2010/main" val="3405726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smtClean="0"/>
              <a:t>Accès aux services de base limité</a:t>
            </a:r>
            <a:r>
              <a:rPr lang="fr-FR" b="1" baseline="0" dirty="0" smtClean="0"/>
              <a:t> pour les réfugiés et les PDI: </a:t>
            </a:r>
          </a:p>
          <a:p>
            <a:r>
              <a:rPr lang="fr-FR" sz="1200" b="1" dirty="0" smtClean="0">
                <a:effectLst/>
                <a:latin typeface="Arial Narrow"/>
                <a:ea typeface="Cambria"/>
                <a:cs typeface="Times New Roman"/>
              </a:rPr>
              <a:t>PDI:</a:t>
            </a:r>
            <a:r>
              <a:rPr lang="fr-FR" sz="1200" dirty="0" smtClean="0">
                <a:effectLst/>
                <a:latin typeface="Arial Narrow"/>
                <a:ea typeface="Cambria"/>
                <a:cs typeface="Times New Roman"/>
              </a:rPr>
              <a:t> selon les IC interrogés, dans seulement un faible nombre de communautés (sept), la quasi-totalité de la population (81-100%) considère qu’elle a accès aux services de base quand elle le souhaite ou le choisit. </a:t>
            </a:r>
          </a:p>
          <a:p>
            <a:r>
              <a:rPr lang="fr-FR" sz="1200" b="1" dirty="0" smtClean="0">
                <a:effectLst/>
                <a:latin typeface="Arial Narrow"/>
                <a:ea typeface="Cambria"/>
                <a:cs typeface="Times New Roman"/>
              </a:rPr>
              <a:t>Réfugiés:</a:t>
            </a:r>
            <a:r>
              <a:rPr lang="fr-FR" sz="1200" b="1" baseline="0" dirty="0" smtClean="0">
                <a:effectLst/>
                <a:latin typeface="Arial Narrow"/>
                <a:ea typeface="Cambria"/>
                <a:cs typeface="Times New Roman"/>
              </a:rPr>
              <a:t> </a:t>
            </a:r>
            <a:r>
              <a:rPr lang="fr-FR" sz="1200" b="0" baseline="0" dirty="0" smtClean="0">
                <a:effectLst/>
                <a:latin typeface="Arial Narrow"/>
                <a:ea typeface="Cambria"/>
                <a:cs typeface="Times New Roman"/>
              </a:rPr>
              <a:t>selon les IC interrogés, </a:t>
            </a:r>
            <a:r>
              <a:rPr lang="fr-FR" sz="1200" dirty="0" smtClean="0">
                <a:effectLst/>
                <a:latin typeface="Arial Narrow"/>
                <a:ea typeface="Cambria"/>
                <a:cs typeface="Times New Roman"/>
              </a:rPr>
              <a:t>dans 85 sur 181 communautés de réfugiés, environ la moitié (0-40%) de la population considère qu’elle a accès aux services de base quand elle le souhaite ou le choisit. </a:t>
            </a:r>
          </a:p>
          <a:p>
            <a:endParaRPr lang="fr-FR" sz="1200" dirty="0" smtClean="0">
              <a:effectLst/>
              <a:latin typeface="Arial Narrow"/>
              <a:cs typeface="Times New Roman"/>
            </a:endParaRPr>
          </a:p>
          <a:p>
            <a:r>
              <a:rPr lang="fr-FR" sz="1200" dirty="0" smtClean="0">
                <a:effectLst/>
                <a:latin typeface="Arial Narrow"/>
                <a:cs typeface="Times New Roman"/>
              </a:rPr>
              <a:t>Principaux services de base auxquels</a:t>
            </a:r>
            <a:r>
              <a:rPr lang="fr-FR" sz="1200" baseline="0" dirty="0" smtClean="0">
                <a:effectLst/>
                <a:latin typeface="Arial Narrow"/>
                <a:cs typeface="Times New Roman"/>
              </a:rPr>
              <a:t> la population a un accès limité: identique pour les populations réfugiée et PDI</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13</a:t>
            </a:fld>
            <a:endParaRPr lang="fr-FR"/>
          </a:p>
        </p:txBody>
      </p:sp>
    </p:spTree>
    <p:extLst>
      <p:ext uri="{BB962C8B-B14F-4D97-AF65-F5344CB8AC3E}">
        <p14:creationId xmlns:p14="http://schemas.microsoft.com/office/powerpoint/2010/main" val="4227285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Mesures suggérées</a:t>
            </a:r>
            <a:r>
              <a:rPr lang="fr-FR" baseline="0" dirty="0" smtClean="0"/>
              <a:t> pour améliorer l’accès aux services de base également similaires pour tous les secteurs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14</a:t>
            </a:fld>
            <a:endParaRPr lang="fr-FR"/>
          </a:p>
        </p:txBody>
      </p:sp>
    </p:spTree>
    <p:extLst>
      <p:ext uri="{BB962C8B-B14F-4D97-AF65-F5344CB8AC3E}">
        <p14:creationId xmlns:p14="http://schemas.microsoft.com/office/powerpoint/2010/main" val="1102818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smtClean="0"/>
              <a:t>PDI dignité: </a:t>
            </a:r>
            <a:r>
              <a:rPr lang="fr-FR" b="0" dirty="0" smtClean="0"/>
              <a:t>selon</a:t>
            </a:r>
            <a:r>
              <a:rPr lang="fr-FR" b="0" baseline="0" dirty="0" smtClean="0"/>
              <a:t> les estimations des IC, </a:t>
            </a:r>
            <a:r>
              <a:rPr lang="fr-FR" sz="1200" dirty="0" smtClean="0">
                <a:effectLst/>
                <a:latin typeface="Arial Narrow"/>
                <a:ea typeface="Cambria"/>
                <a:cs typeface="Times New Roman"/>
              </a:rPr>
              <a:t>seule une minorité de la population (21-40%) a le sentiment d’avoir accès aux services de base de manière digne dans la majorité des communautés (68). </a:t>
            </a:r>
          </a:p>
          <a:p>
            <a:r>
              <a:rPr lang="fr-FR" sz="1200" b="1" dirty="0" smtClean="0">
                <a:effectLst/>
                <a:latin typeface="Arial Narrow"/>
                <a:cs typeface="Times New Roman"/>
              </a:rPr>
              <a:t>PDI équité et non discrimination: </a:t>
            </a:r>
            <a:r>
              <a:rPr lang="fr-FR" sz="1200" b="0" dirty="0" smtClean="0">
                <a:effectLst/>
                <a:latin typeface="Arial Narrow"/>
                <a:cs typeface="Times New Roman"/>
              </a:rPr>
              <a:t>selon</a:t>
            </a:r>
            <a:r>
              <a:rPr lang="fr-FR" sz="1200" b="0" baseline="0" dirty="0" smtClean="0">
                <a:effectLst/>
                <a:latin typeface="Arial Narrow"/>
                <a:cs typeface="Times New Roman"/>
              </a:rPr>
              <a:t> les estimations des IC, </a:t>
            </a:r>
            <a:r>
              <a:rPr lang="fr-FR" sz="1200" kern="1200" dirty="0" smtClean="0">
                <a:solidFill>
                  <a:schemeClr val="tx1"/>
                </a:solidFill>
                <a:effectLst/>
                <a:latin typeface="+mn-lt"/>
                <a:ea typeface="+mn-ea"/>
                <a:cs typeface="+mn-cs"/>
              </a:rPr>
              <a:t>moins de la moitié de la population (0-40%) dans plus de la moitié des communautés (123) a accès aux services de base de manière équitable et sans discrimination</a:t>
            </a:r>
          </a:p>
          <a:p>
            <a:r>
              <a:rPr lang="fr-FR" sz="1200" b="1" dirty="0" smtClean="0">
                <a:effectLst/>
                <a:latin typeface="Arial Narrow"/>
                <a:ea typeface="Cambria"/>
                <a:cs typeface="Times New Roman"/>
              </a:rPr>
              <a:t>Réfugiés</a:t>
            </a:r>
            <a:r>
              <a:rPr lang="fr-FR" sz="1200" b="1" baseline="0" dirty="0" smtClean="0">
                <a:effectLst/>
                <a:latin typeface="Arial Narrow"/>
                <a:ea typeface="Cambria"/>
                <a:cs typeface="Times New Roman"/>
              </a:rPr>
              <a:t> sécurité: </a:t>
            </a:r>
            <a:r>
              <a:rPr lang="fr-FR" sz="1200" b="0" baseline="0" dirty="0" smtClean="0">
                <a:effectLst/>
                <a:latin typeface="Arial Narrow"/>
                <a:ea typeface="Cambria"/>
                <a:cs typeface="Times New Roman"/>
              </a:rPr>
              <a:t>selon les estimations des IC, </a:t>
            </a:r>
            <a:r>
              <a:rPr lang="fr-FR" sz="1200" dirty="0" smtClean="0">
                <a:effectLst/>
                <a:latin typeface="Arial Narrow"/>
                <a:ea typeface="Cambria"/>
                <a:cs typeface="Times New Roman"/>
              </a:rPr>
              <a:t>dans un peu moins de la moitié des communautés (88), moins de la moitié de la population (0-40%) se sent en sécurité lorsqu’elle accède aux services de base </a:t>
            </a: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15</a:t>
            </a:fld>
            <a:endParaRPr lang="fr-FR"/>
          </a:p>
        </p:txBody>
      </p:sp>
    </p:spTree>
    <p:extLst>
      <p:ext uri="{BB962C8B-B14F-4D97-AF65-F5344CB8AC3E}">
        <p14:creationId xmlns:p14="http://schemas.microsoft.com/office/powerpoint/2010/main" val="4020907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
                <a:srgbClr val="EE5859"/>
              </a:buClr>
              <a:buSzTx/>
              <a:buFont typeface="Wingdings" pitchFamily="2" charset="2"/>
              <a:buNone/>
              <a:tabLst/>
              <a:defRPr/>
            </a:pPr>
            <a:r>
              <a:rPr kumimoji="0" lang="fr-FR" sz="2800" b="1" i="0" u="none" strike="noStrike" kern="1200" cap="none" spc="0" normalizeH="0" baseline="0" noProof="0" dirty="0" smtClean="0">
                <a:ln>
                  <a:noFill/>
                </a:ln>
                <a:solidFill>
                  <a:srgbClr val="000000"/>
                </a:solidFill>
                <a:effectLst/>
                <a:uLnTx/>
                <a:uFillTx/>
                <a:latin typeface="Arial Narrow"/>
                <a:ea typeface="ＭＳ Ｐゴシック"/>
                <a:cs typeface="+mn-cs"/>
              </a:rPr>
              <a:t>Principaux mécanismes identifiés identiques pour les PDI et les réfugiés: </a:t>
            </a:r>
            <a:r>
              <a:rPr kumimoji="0" lang="fr-FR" sz="2800" b="0" i="0" u="none" strike="noStrike" kern="1200" cap="none" spc="0" normalizeH="0" baseline="0" noProof="0" dirty="0" smtClean="0">
                <a:ln>
                  <a:noFill/>
                </a:ln>
                <a:solidFill>
                  <a:srgbClr val="000000"/>
                </a:solidFill>
                <a:effectLst/>
                <a:uLnTx/>
                <a:uFillTx/>
                <a:latin typeface="Arial Narrow"/>
                <a:ea typeface="ＭＳ Ｐゴシック"/>
                <a:cs typeface="+mn-cs"/>
              </a:rPr>
              <a:t>dans le même ordre d’importance pour les deux types de population </a:t>
            </a:r>
            <a:endParaRPr kumimoji="0" lang="fr-FR" sz="2800" b="1" i="0" u="none" strike="noStrike" kern="1200" cap="none" spc="0" normalizeH="0" baseline="0" noProof="0" dirty="0" smtClean="0">
              <a:ln>
                <a:noFill/>
              </a:ln>
              <a:solidFill>
                <a:srgbClr val="000000"/>
              </a:solidFill>
              <a:effectLst/>
              <a:uLnTx/>
              <a:uFillTx/>
              <a:latin typeface="Arial Narrow"/>
              <a:ea typeface="ＭＳ Ｐゴシック"/>
              <a:cs typeface="+mn-cs"/>
            </a:endParaRPr>
          </a:p>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19</a:t>
            </a:fld>
            <a:endParaRPr lang="fr-FR"/>
          </a:p>
        </p:txBody>
      </p:sp>
    </p:spTree>
    <p:extLst>
      <p:ext uri="{BB962C8B-B14F-4D97-AF65-F5344CB8AC3E}">
        <p14:creationId xmlns:p14="http://schemas.microsoft.com/office/powerpoint/2010/main" val="36403135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4" name="Group 13"/>
          <p:cNvGrpSpPr/>
          <p:nvPr userDrawn="1"/>
        </p:nvGrpSpPr>
        <p:grpSpPr>
          <a:xfrm>
            <a:off x="-1" y="6247805"/>
            <a:ext cx="9144001" cy="610195"/>
            <a:chOff x="-1" y="6247805"/>
            <a:chExt cx="9144001" cy="610195"/>
          </a:xfrm>
        </p:grpSpPr>
        <p:sp>
          <p:nvSpPr>
            <p:cNvPr id="9" name="Rectangle 8"/>
            <p:cNvSpPr/>
            <p:nvPr userDrawn="1"/>
          </p:nvSpPr>
          <p:spPr>
            <a:xfrm>
              <a:off x="-1" y="6330186"/>
              <a:ext cx="9144001" cy="52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9" descr="REACH-PowerpointTit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1880" y="6364560"/>
              <a:ext cx="3237775" cy="465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 y="6247805"/>
              <a:ext cx="9143999" cy="961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Rectangle 14"/>
          <p:cNvSpPr/>
          <p:nvPr userDrawn="1"/>
        </p:nvSpPr>
        <p:spPr>
          <a:xfrm>
            <a:off x="-1" y="0"/>
            <a:ext cx="9144001" cy="62478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233757" y="379824"/>
            <a:ext cx="5012011" cy="658330"/>
          </a:xfrm>
        </p:spPr>
        <p:txBody>
          <a:bodyPr anchor="b">
            <a:normAutofit/>
          </a:bodyPr>
          <a:lstStyle>
            <a:lvl1pPr algn="l">
              <a:defRPr sz="4000" b="1" baseline="0">
                <a:ln>
                  <a:noFill/>
                </a:ln>
                <a:solidFill>
                  <a:schemeClr val="tx1"/>
                </a:solidFill>
                <a:effectLst/>
                <a:latin typeface="Arial Narrow" panose="020B0606020202030204" pitchFamily="34" charset="0"/>
              </a:defRPr>
            </a:lvl1pPr>
          </a:lstStyle>
          <a:p>
            <a:r>
              <a:rPr lang="en-US" dirty="0" smtClean="0"/>
              <a:t>Presentation title here</a:t>
            </a:r>
            <a:endParaRPr lang="en-US" dirty="0"/>
          </a:p>
        </p:txBody>
      </p:sp>
      <p:sp>
        <p:nvSpPr>
          <p:cNvPr id="3" name="Subtitle 2"/>
          <p:cNvSpPr>
            <a:spLocks noGrp="1"/>
          </p:cNvSpPr>
          <p:nvPr>
            <p:ph type="subTitle" idx="1" hasCustomPrompt="1"/>
          </p:nvPr>
        </p:nvSpPr>
        <p:spPr>
          <a:xfrm>
            <a:off x="233757" y="1120535"/>
            <a:ext cx="5012011" cy="426821"/>
          </a:xfrm>
        </p:spPr>
        <p:txBody>
          <a:bodyPr/>
          <a:lstStyle>
            <a:lvl1pPr marL="0" indent="0" algn="l">
              <a:buNone/>
              <a:defRPr sz="2400" b="1">
                <a:ln>
                  <a:noFill/>
                </a:ln>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Location, date</a:t>
            </a:r>
            <a:endParaRPr lang="en-US" dirty="0"/>
          </a:p>
        </p:txBody>
      </p:sp>
    </p:spTree>
    <p:extLst>
      <p:ext uri="{BB962C8B-B14F-4D97-AF65-F5344CB8AC3E}">
        <p14:creationId xmlns:p14="http://schemas.microsoft.com/office/powerpoint/2010/main" val="2436225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1076292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48781"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33756"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80969011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1" name="Group 10"/>
          <p:cNvGrpSpPr/>
          <p:nvPr userDrawn="1"/>
        </p:nvGrpSpPr>
        <p:grpSpPr>
          <a:xfrm>
            <a:off x="8554685" y="0"/>
            <a:ext cx="589315" cy="6858003"/>
            <a:chOff x="8554685" y="0"/>
            <a:chExt cx="589315" cy="6858003"/>
          </a:xfrm>
        </p:grpSpPr>
        <p:sp>
          <p:nvSpPr>
            <p:cNvPr id="12"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smtClean="0">
                <a:latin typeface="Trade Gothic LT Std" panose="00000500000000000000" pitchFamily="50" charset="0"/>
              </a:endParaRPr>
            </a:p>
          </p:txBody>
        </p:sp>
        <p:pic>
          <p:nvPicPr>
            <p:cNvPr id="13" name="Picture 12" descr="REACH-PowerpointTitl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grpSp>
    </p:spTree>
    <p:extLst>
      <p:ext uri="{BB962C8B-B14F-4D97-AF65-F5344CB8AC3E}">
        <p14:creationId xmlns:p14="http://schemas.microsoft.com/office/powerpoint/2010/main" val="4814492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3756" y="1709739"/>
            <a:ext cx="7905572" cy="1707229"/>
          </a:xfrm>
        </p:spPr>
        <p:txBody>
          <a:bodyPr anchor="b"/>
          <a:lstStyle>
            <a:lvl1pPr>
              <a:defRPr sz="4400" b="1"/>
            </a:lvl1pPr>
          </a:lstStyle>
          <a:p>
            <a:r>
              <a:rPr lang="en-US" smtClean="0"/>
              <a:t>Click to edit Master title style</a:t>
            </a:r>
            <a:endParaRPr lang="en-US" dirty="0"/>
          </a:p>
        </p:txBody>
      </p:sp>
      <p:sp>
        <p:nvSpPr>
          <p:cNvPr id="3" name="Text Placeholder 2"/>
          <p:cNvSpPr>
            <a:spLocks noGrp="1"/>
          </p:cNvSpPr>
          <p:nvPr>
            <p:ph type="body" idx="1"/>
          </p:nvPr>
        </p:nvSpPr>
        <p:spPr>
          <a:xfrm>
            <a:off x="233756" y="3544436"/>
            <a:ext cx="7905572"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67924566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Content Placeholder 2"/>
          <p:cNvSpPr>
            <a:spLocks noGrp="1"/>
          </p:cNvSpPr>
          <p:nvPr>
            <p:ph sz="half" idx="1"/>
          </p:nvPr>
        </p:nvSpPr>
        <p:spPr>
          <a:xfrm>
            <a:off x="233756"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19647"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0583374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Detailed/zoomed map">
    <p:spTree>
      <p:nvGrpSpPr>
        <p:cNvPr id="1" name=""/>
        <p:cNvGrpSpPr/>
        <p:nvPr/>
      </p:nvGrpSpPr>
      <p:grpSpPr>
        <a:xfrm>
          <a:off x="0" y="0"/>
          <a:ext cx="0" cy="0"/>
          <a:chOff x="0" y="0"/>
          <a:chExt cx="0" cy="0"/>
        </a:xfrm>
      </p:grpSpPr>
      <p:sp>
        <p:nvSpPr>
          <p:cNvPr id="8" name="Rectangle 7"/>
          <p:cNvSpPr/>
          <p:nvPr userDrawn="1"/>
        </p:nvSpPr>
        <p:spPr>
          <a:xfrm>
            <a:off x="-2" y="0"/>
            <a:ext cx="8548009"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smtClean="0"/>
              <a:t>Use this slide for a detailed map.</a:t>
            </a:r>
            <a:br>
              <a:rPr lang="en-US" dirty="0" smtClean="0"/>
            </a:br>
            <a:r>
              <a:rPr lang="en-US" dirty="0" smtClean="0"/>
              <a:t/>
            </a:r>
            <a:br>
              <a:rPr lang="en-US" dirty="0" smtClean="0"/>
            </a:br>
            <a:r>
              <a:rPr lang="en-US" dirty="0" smtClean="0"/>
              <a:t>Crop the map to show only the area of interest, using the REACH sidebar. </a:t>
            </a:r>
            <a:br>
              <a:rPr lang="en-US" dirty="0" smtClean="0"/>
            </a:br>
            <a:r>
              <a:rPr lang="en-US" dirty="0" smtClean="0"/>
              <a:t>While no title is needed, leave an explanation in the comments section if the slideshow will be shared afterwards.</a:t>
            </a:r>
            <a:endParaRPr lang="en-US" dirty="0"/>
          </a:p>
        </p:txBody>
      </p:sp>
    </p:spTree>
    <p:extLst>
      <p:ext uri="{BB962C8B-B14F-4D97-AF65-F5344CB8AC3E}">
        <p14:creationId xmlns:p14="http://schemas.microsoft.com/office/powerpoint/2010/main" val="125519455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Whole map">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smtClean="0"/>
              <a:t>Use this slide for a whole map.</a:t>
            </a:r>
            <a:br>
              <a:rPr lang="en-US" dirty="0" smtClean="0"/>
            </a:br>
            <a:r>
              <a:rPr lang="en-US" dirty="0" smtClean="0"/>
              <a:t/>
            </a:r>
            <a:br>
              <a:rPr lang="en-US" dirty="0" smtClean="0"/>
            </a:br>
            <a:r>
              <a:rPr lang="en-US" dirty="0" smtClean="0"/>
              <a:t>Expand the map to fill the page proportionally as much as possible. Centre the map on the page and leave black space at edges as required. </a:t>
            </a:r>
            <a:endParaRPr lang="en-US" dirty="0"/>
          </a:p>
        </p:txBody>
      </p:sp>
    </p:spTree>
    <p:extLst>
      <p:ext uri="{BB962C8B-B14F-4D97-AF65-F5344CB8AC3E}">
        <p14:creationId xmlns:p14="http://schemas.microsoft.com/office/powerpoint/2010/main" val="275505987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441646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3345263" cy="1600200"/>
          </a:xfrm>
        </p:spPr>
        <p:txBody>
          <a:bodyPr anchor="b"/>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3726353" y="987426"/>
            <a:ext cx="445512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33756" y="2057400"/>
            <a:ext cx="33452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6984089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2949178" cy="1600200"/>
          </a:xfrm>
        </p:spPr>
        <p:txBody>
          <a:bodyPr anchor="b"/>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52324"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33756"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02526427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3756" y="365127"/>
            <a:ext cx="7947718" cy="67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33756" y="1253331"/>
            <a:ext cx="7947718" cy="507184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6" name="Group 15"/>
          <p:cNvGrpSpPr/>
          <p:nvPr userDrawn="1"/>
        </p:nvGrpSpPr>
        <p:grpSpPr>
          <a:xfrm>
            <a:off x="8554685" y="0"/>
            <a:ext cx="589315" cy="6858003"/>
            <a:chOff x="8554685" y="0"/>
            <a:chExt cx="589315" cy="6858003"/>
          </a:xfrm>
        </p:grpSpPr>
        <p:sp>
          <p:nvSpPr>
            <p:cNvPr id="17"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smtClean="0">
                <a:latin typeface="Trade Gothic LT Std" panose="00000500000000000000" pitchFamily="50" charset="0"/>
              </a:endParaRPr>
            </a:p>
          </p:txBody>
        </p:sp>
        <p:pic>
          <p:nvPicPr>
            <p:cNvPr id="18" name="Picture 17" descr="REACH-PowerpointTitle"/>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grpSp>
    </p:spTree>
    <p:extLst>
      <p:ext uri="{BB962C8B-B14F-4D97-AF65-F5344CB8AC3E}">
        <p14:creationId xmlns:p14="http://schemas.microsoft.com/office/powerpoint/2010/main" val="2979163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72"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marie.faou@reach-initiative.org" TargetMode="External"/><Relationship Id="rId2" Type="http://schemas.openxmlformats.org/officeDocument/2006/relationships/hyperlink" Target="mailto:claudia.grigore@reach-initiative.org"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bit.ly/2wJ3HQ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bit.ly/2hYNyCM"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extLst>
              <a:ext uri="{28A0092B-C50C-407E-A947-70E740481C1C}">
                <a14:useLocalDpi xmlns:a14="http://schemas.microsoft.com/office/drawing/2010/main" val="0"/>
              </a:ext>
            </a:extLst>
          </a:blip>
          <a:srcRect r="2405"/>
          <a:stretch/>
        </p:blipFill>
        <p:spPr>
          <a:xfrm>
            <a:off x="-1" y="0"/>
            <a:ext cx="9144001" cy="6246254"/>
          </a:xfrm>
          <a:prstGeom prst="rect">
            <a:avLst/>
          </a:prstGeom>
        </p:spPr>
      </p:pic>
      <p:sp>
        <p:nvSpPr>
          <p:cNvPr id="2" name="Title 1"/>
          <p:cNvSpPr>
            <a:spLocks noGrp="1"/>
          </p:cNvSpPr>
          <p:nvPr>
            <p:ph type="ctrTitle"/>
          </p:nvPr>
        </p:nvSpPr>
        <p:spPr>
          <a:xfrm>
            <a:off x="0" y="396241"/>
            <a:ext cx="9037319" cy="1158240"/>
          </a:xfrm>
          <a:solidFill>
            <a:srgbClr val="000000">
              <a:alpha val="50196"/>
            </a:srgbClr>
          </a:solidFill>
        </p:spPr>
        <p:txBody>
          <a:bodyPr>
            <a:noAutofit/>
          </a:bodyPr>
          <a:lstStyle/>
          <a:p>
            <a:r>
              <a:rPr lang="fr-FR" dirty="0" smtClean="0">
                <a:solidFill>
                  <a:schemeClr val="accent1"/>
                </a:solidFill>
              </a:rPr>
              <a:t>Evaluation des mécanismes de redevabilité présents dans les sites de déplacés à Diffa</a:t>
            </a:r>
            <a:endParaRPr lang="fr-FR" dirty="0">
              <a:solidFill>
                <a:schemeClr val="accent1"/>
              </a:solidFill>
            </a:endParaRPr>
          </a:p>
        </p:txBody>
      </p:sp>
      <p:sp>
        <p:nvSpPr>
          <p:cNvPr id="3" name="Subtitle 2"/>
          <p:cNvSpPr>
            <a:spLocks noGrp="1"/>
          </p:cNvSpPr>
          <p:nvPr>
            <p:ph type="subTitle" idx="1"/>
          </p:nvPr>
        </p:nvSpPr>
        <p:spPr>
          <a:xfrm>
            <a:off x="0" y="3123127"/>
            <a:ext cx="2857817" cy="426821"/>
          </a:xfrm>
          <a:solidFill>
            <a:srgbClr val="000000">
              <a:alpha val="50196"/>
            </a:srgbClr>
          </a:solidFill>
        </p:spPr>
        <p:txBody>
          <a:bodyPr/>
          <a:lstStyle/>
          <a:p>
            <a:r>
              <a:rPr lang="en-GB" dirty="0" smtClean="0">
                <a:solidFill>
                  <a:schemeClr val="accent1"/>
                </a:solidFill>
              </a:rPr>
              <a:t>Niger, </a:t>
            </a:r>
            <a:r>
              <a:rPr lang="en-GB" dirty="0" err="1" smtClean="0">
                <a:solidFill>
                  <a:schemeClr val="accent1"/>
                </a:solidFill>
              </a:rPr>
              <a:t>septembre</a:t>
            </a:r>
            <a:r>
              <a:rPr lang="en-GB" dirty="0" smtClean="0">
                <a:solidFill>
                  <a:schemeClr val="accent1"/>
                </a:solidFill>
              </a:rPr>
              <a:t> 2017</a:t>
            </a:r>
            <a:endParaRPr lang="en-GB" dirty="0">
              <a:solidFill>
                <a:schemeClr val="accent1"/>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3943" y="6376782"/>
            <a:ext cx="695740" cy="425916"/>
          </a:xfrm>
          <a:prstGeom prst="rect">
            <a:avLst/>
          </a:prstGeom>
        </p:spPr>
      </p:pic>
    </p:spTree>
    <p:extLst>
      <p:ext uri="{BB962C8B-B14F-4D97-AF65-F5344CB8AC3E}">
        <p14:creationId xmlns:p14="http://schemas.microsoft.com/office/powerpoint/2010/main" val="2714196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756" y="261609"/>
            <a:ext cx="7947718" cy="673028"/>
          </a:xfrm>
        </p:spPr>
        <p:txBody>
          <a:bodyPr>
            <a:normAutofit fontScale="90000"/>
          </a:bodyPr>
          <a:lstStyle/>
          <a:p>
            <a:r>
              <a:rPr lang="fr-FR" dirty="0" smtClean="0"/>
              <a:t>Limites de la méthodologie</a:t>
            </a:r>
            <a:endParaRPr lang="fr-FR" dirty="0"/>
          </a:p>
        </p:txBody>
      </p:sp>
      <p:sp>
        <p:nvSpPr>
          <p:cNvPr id="3" name="Content Placeholder 2"/>
          <p:cNvSpPr>
            <a:spLocks noGrp="1"/>
          </p:cNvSpPr>
          <p:nvPr>
            <p:ph idx="1"/>
          </p:nvPr>
        </p:nvSpPr>
        <p:spPr>
          <a:xfrm>
            <a:off x="233756" y="1042937"/>
            <a:ext cx="8058906" cy="5668414"/>
          </a:xfrm>
        </p:spPr>
        <p:txBody>
          <a:bodyPr>
            <a:noAutofit/>
          </a:bodyPr>
          <a:lstStyle/>
          <a:p>
            <a:pPr marL="342900" lvl="1" indent="-342900" algn="just">
              <a:lnSpc>
                <a:spcPct val="100000"/>
              </a:lnSpc>
              <a:spcBef>
                <a:spcPts val="3000"/>
              </a:spcBef>
              <a:buFont typeface="Trade Gothic LT Std"/>
              <a:buChar char="-"/>
            </a:pPr>
            <a:r>
              <a:rPr lang="fr-FR" sz="2000" dirty="0">
                <a:solidFill>
                  <a:srgbClr val="000000"/>
                </a:solidFill>
                <a:ea typeface="Cambria"/>
                <a:cs typeface="Times New Roman"/>
              </a:rPr>
              <a:t>En raison de la nature qualitative de la méthodologie, </a:t>
            </a:r>
            <a:r>
              <a:rPr lang="fr-FR" sz="2000" b="1" dirty="0">
                <a:solidFill>
                  <a:srgbClr val="000000"/>
                </a:solidFill>
                <a:ea typeface="Cambria"/>
                <a:cs typeface="Times New Roman"/>
              </a:rPr>
              <a:t>résultats indicatifs</a:t>
            </a:r>
            <a:r>
              <a:rPr lang="fr-FR" sz="2000" dirty="0">
                <a:solidFill>
                  <a:srgbClr val="000000"/>
                </a:solidFill>
                <a:ea typeface="Cambria"/>
                <a:cs typeface="Times New Roman"/>
              </a:rPr>
              <a:t>, et non représentatifs, de la situation des communautés évaluées. </a:t>
            </a:r>
            <a:endParaRPr lang="fr-FR" sz="1800" dirty="0" smtClean="0">
              <a:solidFill>
                <a:srgbClr val="000000"/>
              </a:solidFill>
              <a:ea typeface="Cambria"/>
              <a:cs typeface="Times New Roman"/>
            </a:endParaRPr>
          </a:p>
          <a:p>
            <a:pPr marL="342900" indent="-342900" algn="just">
              <a:lnSpc>
                <a:spcPct val="100000"/>
              </a:lnSpc>
              <a:spcBef>
                <a:spcPts val="3000"/>
              </a:spcBef>
              <a:buFont typeface="Trade Gothic LT Std"/>
              <a:buChar char="-"/>
            </a:pPr>
            <a:r>
              <a:rPr lang="fr-FR" sz="2000" dirty="0" smtClean="0">
                <a:solidFill>
                  <a:srgbClr val="000000"/>
                </a:solidFill>
                <a:ea typeface="Cambria"/>
                <a:cs typeface="Times New Roman"/>
              </a:rPr>
              <a:t>Dans certains cas, </a:t>
            </a:r>
            <a:r>
              <a:rPr lang="fr-FR" sz="2000" b="1" dirty="0" smtClean="0">
                <a:solidFill>
                  <a:srgbClr val="000000"/>
                </a:solidFill>
                <a:ea typeface="Cambria"/>
                <a:cs typeface="Times New Roman"/>
              </a:rPr>
              <a:t>impossibilité d’identifier un IC pour chaque communauté </a:t>
            </a:r>
            <a:r>
              <a:rPr lang="fr-FR" sz="2000" dirty="0" smtClean="0">
                <a:solidFill>
                  <a:srgbClr val="000000"/>
                </a:solidFill>
                <a:ea typeface="Cambria"/>
                <a:cs typeface="Times New Roman"/>
              </a:rPr>
              <a:t>= IC ayant alors répondu au questionnaire à la fois pour les PDI et les réfugiés du même camp/site.</a:t>
            </a:r>
            <a:endParaRPr lang="fr-FR" sz="1800" dirty="0" smtClean="0">
              <a:solidFill>
                <a:srgbClr val="000000"/>
              </a:solidFill>
              <a:ea typeface="Cambria"/>
              <a:cs typeface="Times New Roman"/>
            </a:endParaRPr>
          </a:p>
          <a:p>
            <a:pPr marL="342900" indent="-342900" algn="just">
              <a:lnSpc>
                <a:spcPct val="100000"/>
              </a:lnSpc>
              <a:spcBef>
                <a:spcPts val="3000"/>
              </a:spcBef>
              <a:buFont typeface="Trade Gothic LT Std"/>
              <a:buChar char="-"/>
            </a:pPr>
            <a:r>
              <a:rPr lang="fr-FR" sz="2000" b="1" dirty="0" smtClean="0">
                <a:solidFill>
                  <a:srgbClr val="000000"/>
                </a:solidFill>
                <a:ea typeface="Cambria"/>
                <a:cs typeface="Times New Roman"/>
              </a:rPr>
              <a:t>Liste des communautés pouvant ne pas être exhaustive </a:t>
            </a:r>
            <a:r>
              <a:rPr lang="fr-FR" sz="2000" b="1" dirty="0">
                <a:solidFill>
                  <a:srgbClr val="000000"/>
                </a:solidFill>
                <a:ea typeface="Cambria"/>
                <a:cs typeface="Times New Roman"/>
              </a:rPr>
              <a:t> </a:t>
            </a:r>
            <a:r>
              <a:rPr lang="fr-FR" sz="2000" dirty="0" smtClean="0">
                <a:solidFill>
                  <a:srgbClr val="000000"/>
                </a:solidFill>
                <a:ea typeface="Cambria"/>
                <a:cs typeface="Times New Roman"/>
              </a:rPr>
              <a:t>= risque que tous les représentants des communautés présentes dans chaque site/camp de déplacés de Diffa n’aient pas été interrogés</a:t>
            </a:r>
            <a:r>
              <a:rPr lang="fr-FR" sz="2000" dirty="0" smtClean="0">
                <a:ea typeface="Cambria"/>
                <a:cs typeface="Times New Roman"/>
              </a:rPr>
              <a:t>; </a:t>
            </a:r>
            <a:endParaRPr lang="fr-FR" sz="1800" dirty="0" smtClean="0">
              <a:ea typeface="Cambria"/>
              <a:cs typeface="Times New Roman"/>
            </a:endParaRPr>
          </a:p>
          <a:p>
            <a:pPr marL="342900" indent="-342900" algn="just">
              <a:lnSpc>
                <a:spcPct val="100000"/>
              </a:lnSpc>
              <a:spcBef>
                <a:spcPts val="3000"/>
              </a:spcBef>
              <a:buFont typeface="Trade Gothic LT Std"/>
              <a:buChar char="-"/>
            </a:pPr>
            <a:r>
              <a:rPr lang="fr-FR" sz="2000" dirty="0" smtClean="0">
                <a:solidFill>
                  <a:srgbClr val="000000"/>
                </a:solidFill>
                <a:ea typeface="Cambria"/>
                <a:cs typeface="Times New Roman"/>
              </a:rPr>
              <a:t>En raison des ressources limitées, </a:t>
            </a:r>
            <a:r>
              <a:rPr lang="fr-FR" sz="2000" b="1" dirty="0" smtClean="0">
                <a:solidFill>
                  <a:srgbClr val="000000"/>
                </a:solidFill>
                <a:ea typeface="Cambria"/>
                <a:cs typeface="Times New Roman"/>
              </a:rPr>
              <a:t>impossibilité d’interviewer plusieurs IC par communauté</a:t>
            </a:r>
            <a:r>
              <a:rPr lang="fr-FR" sz="2000" dirty="0" smtClean="0">
                <a:solidFill>
                  <a:srgbClr val="000000"/>
                </a:solidFill>
                <a:ea typeface="Cambria"/>
                <a:cs typeface="Times New Roman"/>
              </a:rPr>
              <a:t> et donc de trianguler les données à l’échelle de la communauté. </a:t>
            </a:r>
            <a:endParaRPr lang="fr-FR" sz="1800" dirty="0" smtClean="0">
              <a:solidFill>
                <a:srgbClr val="000000"/>
              </a:solidFill>
              <a:ea typeface="Cambria"/>
              <a:cs typeface="Times New Roman"/>
            </a:endParaRPr>
          </a:p>
          <a:p>
            <a:pPr marL="342900" indent="-342900" algn="just">
              <a:lnSpc>
                <a:spcPct val="100000"/>
              </a:lnSpc>
              <a:spcBef>
                <a:spcPts val="3000"/>
              </a:spcBef>
              <a:buFont typeface="Trade Gothic LT Std"/>
              <a:buChar char="-"/>
            </a:pPr>
            <a:r>
              <a:rPr lang="fr-FR" sz="2000" dirty="0" smtClean="0">
                <a:solidFill>
                  <a:srgbClr val="000000"/>
                </a:solidFill>
                <a:ea typeface="Cambria"/>
                <a:cs typeface="Times New Roman"/>
              </a:rPr>
              <a:t>Les données reposant sur les réponses des participants, </a:t>
            </a:r>
            <a:r>
              <a:rPr lang="fr-FR" sz="2000" b="1" dirty="0" smtClean="0">
                <a:solidFill>
                  <a:srgbClr val="000000"/>
                </a:solidFill>
                <a:ea typeface="Cambria"/>
                <a:cs typeface="Times New Roman"/>
              </a:rPr>
              <a:t>existence possible d’un biais dans les réponses</a:t>
            </a:r>
            <a:r>
              <a:rPr lang="fr-FR" sz="2000" dirty="0" smtClean="0">
                <a:solidFill>
                  <a:srgbClr val="000000"/>
                </a:solidFill>
                <a:ea typeface="Cambria"/>
                <a:cs typeface="Times New Roman"/>
              </a:rPr>
              <a:t>, notamment dans l’optique de recevoir davantage d’assistance. </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9718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p>
        </p:txBody>
      </p:sp>
      <p:sp>
        <p:nvSpPr>
          <p:cNvPr id="4102" name="Rectangle 11"/>
          <p:cNvSpPr>
            <a:spLocks noGrp="1" noChangeArrowheads="1"/>
          </p:cNvSpPr>
          <p:nvPr>
            <p:ph type="ctrTitle"/>
          </p:nvPr>
        </p:nvSpPr>
        <p:spPr>
          <a:xfrm>
            <a:off x="1589088" y="2052638"/>
            <a:ext cx="5875337"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3. </a:t>
            </a:r>
            <a:r>
              <a:rPr lang="en-US" altLang="en-US" sz="4800" cap="small" dirty="0" err="1" smtClean="0">
                <a:solidFill>
                  <a:schemeClr val="bg2">
                    <a:lumMod val="50000"/>
                  </a:schemeClr>
                </a:solidFill>
              </a:rPr>
              <a:t>Résultats</a:t>
            </a:r>
            <a:r>
              <a:rPr lang="en-US" altLang="en-US" sz="4800" cap="small" dirty="0" smtClean="0">
                <a:solidFill>
                  <a:schemeClr val="bg2">
                    <a:lumMod val="50000"/>
                  </a:schemeClr>
                </a:solidFill>
              </a:rPr>
              <a:t> </a:t>
            </a:r>
            <a:r>
              <a:rPr lang="en-US" altLang="en-US" sz="4800" cap="small" dirty="0" err="1">
                <a:solidFill>
                  <a:schemeClr val="bg2">
                    <a:lumMod val="50000"/>
                  </a:schemeClr>
                </a:solidFill>
              </a:rPr>
              <a:t>p</a:t>
            </a:r>
            <a:r>
              <a:rPr lang="en-US" altLang="en-US" sz="4800" cap="small" dirty="0" err="1" smtClean="0">
                <a:solidFill>
                  <a:schemeClr val="bg2">
                    <a:lumMod val="50000"/>
                  </a:schemeClr>
                </a:solidFill>
              </a:rPr>
              <a:t>rincipaux</a:t>
            </a:r>
            <a:r>
              <a:rPr lang="en-US" altLang="en-US" sz="4800" cap="small" dirty="0" smtClean="0">
                <a:solidFill>
                  <a:schemeClr val="bg2">
                    <a:lumMod val="50000"/>
                  </a:schemeClr>
                </a:solidFill>
              </a:rPr>
              <a:t> de </a:t>
            </a:r>
            <a:r>
              <a:rPr lang="en-US" altLang="en-US" sz="4800" cap="small" dirty="0" err="1" smtClean="0">
                <a:solidFill>
                  <a:schemeClr val="bg2">
                    <a:lumMod val="50000"/>
                  </a:schemeClr>
                </a:solidFill>
              </a:rPr>
              <a:t>l’évaluation</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7514" y="6385953"/>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1948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p>
        </p:txBody>
      </p:sp>
      <p:sp>
        <p:nvSpPr>
          <p:cNvPr id="4102" name="Rectangle 11"/>
          <p:cNvSpPr>
            <a:spLocks noGrp="1" noChangeArrowheads="1"/>
          </p:cNvSpPr>
          <p:nvPr>
            <p:ph type="ctrTitle"/>
          </p:nvPr>
        </p:nvSpPr>
        <p:spPr>
          <a:xfrm>
            <a:off x="1009934" y="2052638"/>
            <a:ext cx="6987654"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3.1. </a:t>
            </a:r>
            <a:r>
              <a:rPr lang="en-US" altLang="en-US" sz="4800" cap="small" dirty="0" err="1" smtClean="0">
                <a:solidFill>
                  <a:schemeClr val="bg2">
                    <a:lumMod val="50000"/>
                  </a:schemeClr>
                </a:solidFill>
              </a:rPr>
              <a:t>Accès</a:t>
            </a:r>
            <a:r>
              <a:rPr lang="en-US" altLang="en-US" sz="4800" cap="small" dirty="0" smtClean="0">
                <a:solidFill>
                  <a:schemeClr val="bg2">
                    <a:lumMod val="50000"/>
                  </a:schemeClr>
                </a:solidFill>
              </a:rPr>
              <a:t> aux services de base</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79719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Accessibilité des services de base</a:t>
            </a:r>
            <a:endParaRPr lang="fr-FR" dirty="0"/>
          </a:p>
        </p:txBody>
      </p:sp>
      <p:sp>
        <p:nvSpPr>
          <p:cNvPr id="3" name="Espace réservé du contenu 2"/>
          <p:cNvSpPr>
            <a:spLocks noGrp="1"/>
          </p:cNvSpPr>
          <p:nvPr>
            <p:ph idx="1"/>
          </p:nvPr>
        </p:nvSpPr>
        <p:spPr>
          <a:xfrm>
            <a:off x="233756" y="1253330"/>
            <a:ext cx="8137512" cy="3485997"/>
          </a:xfrm>
        </p:spPr>
        <p:txBody>
          <a:bodyPr>
            <a:normAutofit fontScale="92500" lnSpcReduction="10000"/>
          </a:bodyPr>
          <a:lstStyle/>
          <a:p>
            <a:pPr>
              <a:buClr>
                <a:schemeClr val="accent1"/>
              </a:buClr>
              <a:buFont typeface="Wingdings" pitchFamily="2" charset="2"/>
              <a:buChar char="Ø"/>
            </a:pPr>
            <a:r>
              <a:rPr lang="fr-FR" dirty="0" smtClean="0"/>
              <a:t> </a:t>
            </a:r>
            <a:r>
              <a:rPr lang="fr-FR" b="1" dirty="0" smtClean="0"/>
              <a:t>Similarité de l’accessibilité </a:t>
            </a:r>
            <a:r>
              <a:rPr lang="fr-FR" dirty="0" smtClean="0"/>
              <a:t>des services de base entre les communautés réfugiées et PDI. </a:t>
            </a:r>
          </a:p>
          <a:p>
            <a:pPr>
              <a:buClr>
                <a:schemeClr val="accent1"/>
              </a:buClr>
              <a:buFont typeface="Wingdings" pitchFamily="2" charset="2"/>
              <a:buChar char="Ø"/>
            </a:pPr>
            <a:endParaRPr lang="fr-FR" dirty="0" smtClean="0"/>
          </a:p>
          <a:p>
            <a:pPr>
              <a:buClr>
                <a:schemeClr val="accent1"/>
              </a:buClr>
              <a:buFont typeface="Wingdings" pitchFamily="2" charset="2"/>
              <a:buChar char="Ø"/>
            </a:pPr>
            <a:r>
              <a:rPr lang="fr-FR" dirty="0" smtClean="0"/>
              <a:t>Accès aux services de base </a:t>
            </a:r>
            <a:r>
              <a:rPr lang="fr-FR" b="1" dirty="0" smtClean="0"/>
              <a:t>limité</a:t>
            </a:r>
            <a:r>
              <a:rPr lang="fr-FR" dirty="0" smtClean="0"/>
              <a:t> </a:t>
            </a:r>
            <a:r>
              <a:rPr lang="fr-FR" b="1" dirty="0" smtClean="0"/>
              <a:t>pour les réfugiés et les PDI</a:t>
            </a:r>
            <a:r>
              <a:rPr lang="fr-FR" dirty="0" smtClean="0"/>
              <a:t>; légèrement plus de communautés de PDI ont un accès limité que de communautés de réfugiés.  </a:t>
            </a:r>
          </a:p>
          <a:p>
            <a:pPr marL="0" indent="0">
              <a:buClr>
                <a:schemeClr val="accent1"/>
              </a:buClr>
              <a:buNone/>
            </a:pPr>
            <a:endParaRPr lang="fr-FR" dirty="0"/>
          </a:p>
          <a:p>
            <a:pPr>
              <a:buClr>
                <a:schemeClr val="accent1"/>
              </a:buClr>
              <a:buFont typeface="Wingdings" pitchFamily="2" charset="2"/>
              <a:buChar char="Ø"/>
            </a:pPr>
            <a:r>
              <a:rPr lang="fr-FR" dirty="0" smtClean="0">
                <a:solidFill>
                  <a:srgbClr val="000000"/>
                </a:solidFill>
              </a:rPr>
              <a:t> Principaux </a:t>
            </a:r>
            <a:r>
              <a:rPr lang="fr-FR" b="1" dirty="0">
                <a:solidFill>
                  <a:srgbClr val="000000"/>
                </a:solidFill>
              </a:rPr>
              <a:t>services de base </a:t>
            </a:r>
            <a:r>
              <a:rPr lang="fr-FR" dirty="0">
                <a:solidFill>
                  <a:srgbClr val="000000"/>
                </a:solidFill>
              </a:rPr>
              <a:t>auxquels </a:t>
            </a:r>
            <a:r>
              <a:rPr lang="fr-FR" dirty="0" smtClean="0">
                <a:solidFill>
                  <a:srgbClr val="000000"/>
                </a:solidFill>
              </a:rPr>
              <a:t>les communautés réfugiés et déplacées internes ont </a:t>
            </a:r>
            <a:r>
              <a:rPr lang="fr-FR" dirty="0">
                <a:solidFill>
                  <a:srgbClr val="000000"/>
                </a:solidFill>
              </a:rPr>
              <a:t>un accès limité</a:t>
            </a:r>
            <a:r>
              <a:rPr lang="fr-FR" dirty="0" smtClean="0">
                <a:solidFill>
                  <a:srgbClr val="000000"/>
                </a:solidFill>
              </a:rPr>
              <a:t>:</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2872" y="4750919"/>
            <a:ext cx="559707" cy="439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4721" y="5279800"/>
            <a:ext cx="515608" cy="515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6726" y="6040979"/>
            <a:ext cx="511997" cy="49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space réservé du contenu 2"/>
          <p:cNvSpPr txBox="1">
            <a:spLocks/>
          </p:cNvSpPr>
          <p:nvPr/>
        </p:nvSpPr>
        <p:spPr>
          <a:xfrm>
            <a:off x="1282751" y="4758128"/>
            <a:ext cx="1331796" cy="2986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400" b="1" dirty="0" smtClean="0">
                <a:solidFill>
                  <a:schemeClr val="accent1"/>
                </a:solidFill>
              </a:rPr>
              <a:t>1</a:t>
            </a:r>
            <a:r>
              <a:rPr lang="fr-FR" sz="2400" dirty="0" smtClean="0"/>
              <a:t>. Santé</a:t>
            </a:r>
            <a:endParaRPr lang="fr-FR" sz="2400" dirty="0">
              <a:solidFill>
                <a:schemeClr val="bg1"/>
              </a:solidFill>
            </a:endParaRPr>
          </a:p>
        </p:txBody>
      </p:sp>
      <p:sp>
        <p:nvSpPr>
          <p:cNvPr id="8" name="Espace réservé du contenu 2"/>
          <p:cNvSpPr txBox="1">
            <a:spLocks/>
          </p:cNvSpPr>
          <p:nvPr/>
        </p:nvSpPr>
        <p:spPr>
          <a:xfrm>
            <a:off x="1314283" y="5351956"/>
            <a:ext cx="1067033" cy="3169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400" b="1" dirty="0" smtClean="0">
                <a:solidFill>
                  <a:schemeClr val="accent1"/>
                </a:solidFill>
              </a:rPr>
              <a:t>2. </a:t>
            </a:r>
            <a:r>
              <a:rPr lang="fr-FR" sz="2400" dirty="0" smtClean="0"/>
              <a:t>Eau</a:t>
            </a:r>
            <a:endParaRPr lang="fr-FR" sz="2400" dirty="0">
              <a:solidFill>
                <a:schemeClr val="bg1"/>
              </a:solidFill>
            </a:endParaRPr>
          </a:p>
        </p:txBody>
      </p:sp>
      <p:sp>
        <p:nvSpPr>
          <p:cNvPr id="9" name="Espace réservé du contenu 2"/>
          <p:cNvSpPr txBox="1">
            <a:spLocks/>
          </p:cNvSpPr>
          <p:nvPr/>
        </p:nvSpPr>
        <p:spPr>
          <a:xfrm>
            <a:off x="1291051" y="5930669"/>
            <a:ext cx="1991337" cy="6573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400" b="1" dirty="0" smtClean="0">
                <a:solidFill>
                  <a:schemeClr val="accent1"/>
                </a:solidFill>
              </a:rPr>
              <a:t>3. </a:t>
            </a:r>
            <a:r>
              <a:rPr lang="fr-FR" sz="2400" dirty="0" smtClean="0"/>
              <a:t>Hygiène et assainissement</a:t>
            </a:r>
          </a:p>
        </p:txBody>
      </p:sp>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17325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EE5859"/>
                </a:solidFill>
              </a:rPr>
              <a:t>Accessibilité des services de base</a:t>
            </a:r>
            <a:endParaRPr lang="fr-FR" dirty="0"/>
          </a:p>
        </p:txBody>
      </p:sp>
      <p:sp>
        <p:nvSpPr>
          <p:cNvPr id="3" name="Espace réservé du contenu 2"/>
          <p:cNvSpPr>
            <a:spLocks noGrp="1"/>
          </p:cNvSpPr>
          <p:nvPr>
            <p:ph idx="1"/>
          </p:nvPr>
        </p:nvSpPr>
        <p:spPr>
          <a:xfrm>
            <a:off x="299297" y="1251642"/>
            <a:ext cx="8214785" cy="5417925"/>
          </a:xfrm>
        </p:spPr>
        <p:txBody>
          <a:bodyPr>
            <a:normAutofit/>
          </a:bodyPr>
          <a:lstStyle/>
          <a:p>
            <a:pPr>
              <a:buClr>
                <a:schemeClr val="accent1"/>
              </a:buClr>
              <a:buFont typeface="Wingdings" pitchFamily="2" charset="2"/>
              <a:buChar char="Ø"/>
            </a:pPr>
            <a:r>
              <a:rPr lang="fr-FR" dirty="0" smtClean="0">
                <a:solidFill>
                  <a:srgbClr val="000000"/>
                </a:solidFill>
              </a:rPr>
              <a:t> </a:t>
            </a:r>
            <a:r>
              <a:rPr lang="fr-FR" b="1" dirty="0" smtClean="0">
                <a:solidFill>
                  <a:srgbClr val="000000"/>
                </a:solidFill>
              </a:rPr>
              <a:t>Principaux </a:t>
            </a:r>
            <a:r>
              <a:rPr lang="fr-FR" b="1" dirty="0">
                <a:solidFill>
                  <a:srgbClr val="000000"/>
                </a:solidFill>
              </a:rPr>
              <a:t>problèmes ou </a:t>
            </a:r>
            <a:r>
              <a:rPr lang="fr-FR" b="1" dirty="0" smtClean="0">
                <a:solidFill>
                  <a:srgbClr val="000000"/>
                </a:solidFill>
              </a:rPr>
              <a:t>contraintes</a:t>
            </a:r>
            <a:r>
              <a:rPr lang="fr-FR" dirty="0" smtClean="0">
                <a:solidFill>
                  <a:srgbClr val="000000"/>
                </a:solidFill>
              </a:rPr>
              <a:t> </a:t>
            </a:r>
            <a:r>
              <a:rPr lang="fr-FR" dirty="0">
                <a:solidFill>
                  <a:srgbClr val="000000"/>
                </a:solidFill>
              </a:rPr>
              <a:t>étant à l’origine de cet accès limité </a:t>
            </a:r>
            <a:r>
              <a:rPr lang="fr-FR" b="1" dirty="0">
                <a:solidFill>
                  <a:srgbClr val="000000"/>
                </a:solidFill>
              </a:rPr>
              <a:t>similaires pour tous les </a:t>
            </a:r>
            <a:r>
              <a:rPr lang="fr-FR" b="1" dirty="0" smtClean="0">
                <a:solidFill>
                  <a:srgbClr val="000000"/>
                </a:solidFill>
              </a:rPr>
              <a:t>secteurs: </a:t>
            </a:r>
            <a:endParaRPr lang="fr-FR" dirty="0" smtClean="0">
              <a:solidFill>
                <a:srgbClr val="000000"/>
              </a:solidFill>
            </a:endParaRPr>
          </a:p>
          <a:p>
            <a:pPr marL="0" lvl="0" indent="0">
              <a:lnSpc>
                <a:spcPct val="110000"/>
              </a:lnSpc>
              <a:buClr>
                <a:schemeClr val="accent1"/>
              </a:buClr>
              <a:buNone/>
            </a:pPr>
            <a:r>
              <a:rPr lang="fr-FR" dirty="0">
                <a:solidFill>
                  <a:srgbClr val="000000"/>
                </a:solidFill>
              </a:rPr>
              <a:t> </a:t>
            </a:r>
            <a:r>
              <a:rPr lang="fr-FR" dirty="0" smtClean="0">
                <a:solidFill>
                  <a:srgbClr val="000000"/>
                </a:solidFill>
              </a:rPr>
              <a:t>                    </a:t>
            </a:r>
            <a:r>
              <a:rPr lang="fr-FR" sz="2400" dirty="0" smtClean="0">
                <a:solidFill>
                  <a:srgbClr val="000000"/>
                </a:solidFill>
              </a:rPr>
              <a:t>Manque </a:t>
            </a:r>
            <a:r>
              <a:rPr lang="fr-FR" sz="2400" dirty="0">
                <a:solidFill>
                  <a:srgbClr val="000000"/>
                </a:solidFill>
              </a:rPr>
              <a:t>de moyens pour le </a:t>
            </a:r>
            <a:r>
              <a:rPr lang="fr-FR" sz="2400" dirty="0" smtClean="0">
                <a:solidFill>
                  <a:srgbClr val="000000"/>
                </a:solidFill>
              </a:rPr>
              <a:t>service</a:t>
            </a:r>
          </a:p>
          <a:p>
            <a:pPr marL="0" lvl="0" indent="0">
              <a:lnSpc>
                <a:spcPct val="110000"/>
              </a:lnSpc>
              <a:buClr>
                <a:schemeClr val="accent1"/>
              </a:buClr>
              <a:buNone/>
            </a:pPr>
            <a:r>
              <a:rPr lang="fr-FR" sz="2400" dirty="0">
                <a:solidFill>
                  <a:srgbClr val="000000"/>
                </a:solidFill>
              </a:rPr>
              <a:t> </a:t>
            </a:r>
            <a:r>
              <a:rPr lang="fr-FR" sz="2400" dirty="0" smtClean="0">
                <a:solidFill>
                  <a:srgbClr val="000000"/>
                </a:solidFill>
              </a:rPr>
              <a:t>                        Le </a:t>
            </a:r>
            <a:r>
              <a:rPr lang="fr-FR" sz="2400" dirty="0">
                <a:solidFill>
                  <a:srgbClr val="000000"/>
                </a:solidFill>
              </a:rPr>
              <a:t>service n’existe </a:t>
            </a:r>
            <a:r>
              <a:rPr lang="fr-FR" sz="2400" dirty="0" smtClean="0">
                <a:solidFill>
                  <a:srgbClr val="000000"/>
                </a:solidFill>
              </a:rPr>
              <a:t>pas</a:t>
            </a:r>
          </a:p>
          <a:p>
            <a:pPr marL="0" lvl="0" indent="0">
              <a:lnSpc>
                <a:spcPct val="110000"/>
              </a:lnSpc>
              <a:buClr>
                <a:schemeClr val="accent1"/>
              </a:buClr>
              <a:buNone/>
            </a:pPr>
            <a:r>
              <a:rPr lang="fr-FR" sz="2400" dirty="0">
                <a:solidFill>
                  <a:srgbClr val="000000"/>
                </a:solidFill>
              </a:rPr>
              <a:t> </a:t>
            </a:r>
            <a:r>
              <a:rPr lang="fr-FR" sz="2400" dirty="0" smtClean="0">
                <a:solidFill>
                  <a:srgbClr val="000000"/>
                </a:solidFill>
              </a:rPr>
              <a:t>                        Caractère </a:t>
            </a:r>
            <a:r>
              <a:rPr lang="fr-FR" sz="2400" dirty="0">
                <a:solidFill>
                  <a:srgbClr val="000000"/>
                </a:solidFill>
              </a:rPr>
              <a:t>trop éloigné du service </a:t>
            </a:r>
            <a:endParaRPr lang="fr-FR" sz="2400" dirty="0" smtClean="0">
              <a:solidFill>
                <a:srgbClr val="000000"/>
              </a:solidFill>
            </a:endParaRPr>
          </a:p>
          <a:p>
            <a:pPr lvl="0">
              <a:buClr>
                <a:schemeClr val="accent1"/>
              </a:buClr>
              <a:buFont typeface="Wingdings" pitchFamily="2" charset="2"/>
              <a:buChar char="Ø"/>
            </a:pPr>
            <a:r>
              <a:rPr lang="fr-FR" dirty="0">
                <a:solidFill>
                  <a:srgbClr val="000000"/>
                </a:solidFill>
              </a:rPr>
              <a:t> </a:t>
            </a:r>
            <a:r>
              <a:rPr lang="fr-FR" b="1" dirty="0" smtClean="0">
                <a:solidFill>
                  <a:srgbClr val="000000"/>
                </a:solidFill>
              </a:rPr>
              <a:t>Mesures suggérées par les IC </a:t>
            </a:r>
            <a:r>
              <a:rPr lang="fr-FR" dirty="0" smtClean="0">
                <a:solidFill>
                  <a:srgbClr val="000000"/>
                </a:solidFill>
              </a:rPr>
              <a:t>pour </a:t>
            </a:r>
            <a:r>
              <a:rPr lang="fr-FR" dirty="0">
                <a:solidFill>
                  <a:srgbClr val="000000"/>
                </a:solidFill>
              </a:rPr>
              <a:t>améliorer </a:t>
            </a:r>
            <a:r>
              <a:rPr lang="fr-FR" dirty="0" smtClean="0">
                <a:solidFill>
                  <a:srgbClr val="000000"/>
                </a:solidFill>
              </a:rPr>
              <a:t>l’accès </a:t>
            </a:r>
            <a:r>
              <a:rPr lang="fr-FR" dirty="0">
                <a:solidFill>
                  <a:srgbClr val="000000"/>
                </a:solidFill>
              </a:rPr>
              <a:t>aux services de base: </a:t>
            </a:r>
            <a:endParaRPr lang="fr-FR" dirty="0" smtClean="0">
              <a:solidFill>
                <a:srgbClr val="000000"/>
              </a:solidFill>
            </a:endParaRPr>
          </a:p>
          <a:p>
            <a:pPr marL="0" lvl="0" indent="0">
              <a:buClr>
                <a:schemeClr val="accent1"/>
              </a:buClr>
              <a:buNone/>
            </a:pPr>
            <a:r>
              <a:rPr lang="fr-FR" dirty="0">
                <a:solidFill>
                  <a:srgbClr val="000000"/>
                </a:solidFill>
              </a:rPr>
              <a:t>	</a:t>
            </a:r>
            <a:r>
              <a:rPr lang="fr-FR" dirty="0" smtClean="0">
                <a:solidFill>
                  <a:srgbClr val="000000"/>
                </a:solidFill>
              </a:rPr>
              <a:t>        </a:t>
            </a:r>
            <a:r>
              <a:rPr lang="fr-FR" sz="2400" dirty="0" smtClean="0">
                <a:solidFill>
                  <a:srgbClr val="000000"/>
                </a:solidFill>
              </a:rPr>
              <a:t>Augmentation </a:t>
            </a:r>
            <a:r>
              <a:rPr lang="fr-FR" sz="2400" dirty="0">
                <a:solidFill>
                  <a:srgbClr val="000000"/>
                </a:solidFill>
              </a:rPr>
              <a:t>de l’offre de </a:t>
            </a:r>
            <a:r>
              <a:rPr lang="fr-FR" sz="2400" dirty="0" smtClean="0">
                <a:solidFill>
                  <a:srgbClr val="000000"/>
                </a:solidFill>
              </a:rPr>
              <a:t>base</a:t>
            </a:r>
          </a:p>
          <a:p>
            <a:pPr marL="0" lvl="0" indent="0">
              <a:buClr>
                <a:schemeClr val="accent1"/>
              </a:buClr>
              <a:buNone/>
            </a:pPr>
            <a:r>
              <a:rPr lang="fr-FR" sz="2400" dirty="0">
                <a:solidFill>
                  <a:srgbClr val="000000"/>
                </a:solidFill>
              </a:rPr>
              <a:t>	 </a:t>
            </a:r>
            <a:r>
              <a:rPr lang="fr-FR" sz="2400" dirty="0" smtClean="0">
                <a:solidFill>
                  <a:srgbClr val="000000"/>
                </a:solidFill>
              </a:rPr>
              <a:t>        Revoir </a:t>
            </a:r>
            <a:r>
              <a:rPr lang="fr-FR" sz="2400" dirty="0">
                <a:solidFill>
                  <a:srgbClr val="000000"/>
                </a:solidFill>
              </a:rPr>
              <a:t>les critères de ciblage </a:t>
            </a:r>
          </a:p>
          <a:p>
            <a:pPr marL="0" lvl="0" indent="0">
              <a:buClr>
                <a:schemeClr val="accent1"/>
              </a:buClr>
              <a:buNone/>
            </a:pPr>
            <a:r>
              <a:rPr lang="fr-FR" sz="2400" dirty="0" smtClean="0">
                <a:solidFill>
                  <a:srgbClr val="000000"/>
                </a:solidFill>
              </a:rPr>
              <a:t>	         Augmenter </a:t>
            </a:r>
            <a:r>
              <a:rPr lang="fr-FR" sz="2400" dirty="0">
                <a:solidFill>
                  <a:srgbClr val="000000"/>
                </a:solidFill>
              </a:rPr>
              <a:t>l’information </a:t>
            </a:r>
            <a:r>
              <a:rPr lang="fr-FR" sz="2400" dirty="0" smtClean="0">
                <a:solidFill>
                  <a:srgbClr val="000000"/>
                </a:solidFill>
              </a:rPr>
              <a:t>sur 			             	         l’accès </a:t>
            </a:r>
            <a:r>
              <a:rPr lang="fr-FR" sz="2400" dirty="0">
                <a:solidFill>
                  <a:srgbClr val="000000"/>
                </a:solidFill>
              </a:rPr>
              <a:t>aux services </a:t>
            </a:r>
            <a:r>
              <a:rPr lang="fr-FR" sz="2400" dirty="0" smtClean="0">
                <a:solidFill>
                  <a:srgbClr val="000000"/>
                </a:solidFill>
              </a:rPr>
              <a:t>de base</a:t>
            </a:r>
            <a:endParaRPr lang="fr-FR" sz="2400" b="1" dirty="0">
              <a:solidFill>
                <a:srgbClr val="000000"/>
              </a:solidFill>
            </a:endParaRPr>
          </a:p>
          <a:p>
            <a:endParaRPr lang="fr-FR" dirty="0"/>
          </a:p>
        </p:txBody>
      </p:sp>
      <p:sp>
        <p:nvSpPr>
          <p:cNvPr id="13" name="Ellipse 12"/>
          <p:cNvSpPr/>
          <p:nvPr/>
        </p:nvSpPr>
        <p:spPr>
          <a:xfrm>
            <a:off x="5747443" y="4785868"/>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p:nvPr/>
        </p:nvSpPr>
        <p:spPr>
          <a:xfrm>
            <a:off x="1484440" y="2207934"/>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1536939" y="2170284"/>
            <a:ext cx="477548" cy="461665"/>
          </a:xfrm>
          <a:prstGeom prst="rect">
            <a:avLst/>
          </a:prstGeom>
          <a:noFill/>
        </p:spPr>
        <p:txBody>
          <a:bodyPr wrap="square" rtlCol="0">
            <a:spAutoFit/>
          </a:bodyPr>
          <a:lstStyle/>
          <a:p>
            <a:r>
              <a:rPr lang="fr-CH" sz="2400" b="1" dirty="0">
                <a:solidFill>
                  <a:schemeClr val="accent1"/>
                </a:solidFill>
              </a:rPr>
              <a:t>1</a:t>
            </a:r>
            <a:r>
              <a:rPr lang="fr-CH" sz="2000" b="1" dirty="0" smtClean="0">
                <a:solidFill>
                  <a:schemeClr val="accent1"/>
                </a:solidFill>
              </a:rPr>
              <a:t> </a:t>
            </a:r>
            <a:endParaRPr lang="fr-FR" sz="2000" b="1" dirty="0">
              <a:solidFill>
                <a:schemeClr val="accent1"/>
              </a:solidFill>
            </a:endParaRPr>
          </a:p>
        </p:txBody>
      </p:sp>
      <p:sp>
        <p:nvSpPr>
          <p:cNvPr id="22" name="Ellipse 21"/>
          <p:cNvSpPr/>
          <p:nvPr/>
        </p:nvSpPr>
        <p:spPr>
          <a:xfrm>
            <a:off x="1474897" y="2790302"/>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536420" y="2738138"/>
            <a:ext cx="492788" cy="461665"/>
          </a:xfrm>
          <a:prstGeom prst="rect">
            <a:avLst/>
          </a:prstGeom>
          <a:noFill/>
        </p:spPr>
        <p:txBody>
          <a:bodyPr wrap="square" rtlCol="0">
            <a:spAutoFit/>
          </a:bodyPr>
          <a:lstStyle/>
          <a:p>
            <a:r>
              <a:rPr lang="fr-CH" sz="2400" b="1" dirty="0">
                <a:solidFill>
                  <a:schemeClr val="accent1"/>
                </a:solidFill>
              </a:rPr>
              <a:t>2</a:t>
            </a:r>
            <a:endParaRPr lang="fr-FR" sz="2400" b="1" dirty="0">
              <a:solidFill>
                <a:schemeClr val="accent1"/>
              </a:solidFill>
            </a:endParaRPr>
          </a:p>
        </p:txBody>
      </p:sp>
      <p:sp>
        <p:nvSpPr>
          <p:cNvPr id="24" name="Ellipse 23"/>
          <p:cNvSpPr/>
          <p:nvPr/>
        </p:nvSpPr>
        <p:spPr>
          <a:xfrm>
            <a:off x="1496824" y="3314524"/>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1536420" y="3262360"/>
            <a:ext cx="477548" cy="461665"/>
          </a:xfrm>
          <a:prstGeom prst="rect">
            <a:avLst/>
          </a:prstGeom>
          <a:noFill/>
        </p:spPr>
        <p:txBody>
          <a:bodyPr wrap="square" rtlCol="0">
            <a:spAutoFit/>
          </a:bodyPr>
          <a:lstStyle/>
          <a:p>
            <a:r>
              <a:rPr lang="fr-CH" sz="2400" b="1" dirty="0" smtClean="0">
                <a:solidFill>
                  <a:schemeClr val="accent1"/>
                </a:solidFill>
              </a:rPr>
              <a:t>3</a:t>
            </a:r>
            <a:endParaRPr lang="fr-FR" sz="2400" b="1" dirty="0">
              <a:solidFill>
                <a:schemeClr val="accent1"/>
              </a:solidFill>
            </a:endParaRPr>
          </a:p>
        </p:txBody>
      </p:sp>
      <p:sp>
        <p:nvSpPr>
          <p:cNvPr id="26" name="Ellipse 25"/>
          <p:cNvSpPr/>
          <p:nvPr/>
        </p:nvSpPr>
        <p:spPr>
          <a:xfrm>
            <a:off x="5762683" y="5243594"/>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p:cNvSpPr txBox="1"/>
          <p:nvPr/>
        </p:nvSpPr>
        <p:spPr>
          <a:xfrm>
            <a:off x="5813426" y="5209996"/>
            <a:ext cx="492788" cy="461665"/>
          </a:xfrm>
          <a:prstGeom prst="rect">
            <a:avLst/>
          </a:prstGeom>
          <a:noFill/>
        </p:spPr>
        <p:txBody>
          <a:bodyPr wrap="square" rtlCol="0">
            <a:spAutoFit/>
          </a:bodyPr>
          <a:lstStyle/>
          <a:p>
            <a:r>
              <a:rPr lang="fr-CH" sz="2400" b="1" dirty="0">
                <a:solidFill>
                  <a:schemeClr val="accent1"/>
                </a:solidFill>
              </a:rPr>
              <a:t>2</a:t>
            </a:r>
            <a:endParaRPr lang="fr-FR" sz="2400" b="1" dirty="0">
              <a:solidFill>
                <a:schemeClr val="accent1"/>
              </a:solidFill>
            </a:endParaRPr>
          </a:p>
        </p:txBody>
      </p:sp>
      <p:sp>
        <p:nvSpPr>
          <p:cNvPr id="29" name="ZoneTexte 28"/>
          <p:cNvSpPr txBox="1"/>
          <p:nvPr/>
        </p:nvSpPr>
        <p:spPr>
          <a:xfrm>
            <a:off x="5775948" y="4720443"/>
            <a:ext cx="477548" cy="461665"/>
          </a:xfrm>
          <a:prstGeom prst="rect">
            <a:avLst/>
          </a:prstGeom>
          <a:noFill/>
        </p:spPr>
        <p:txBody>
          <a:bodyPr wrap="square" rtlCol="0">
            <a:spAutoFit/>
          </a:bodyPr>
          <a:lstStyle/>
          <a:p>
            <a:r>
              <a:rPr lang="fr-CH" sz="2400" b="1" dirty="0">
                <a:solidFill>
                  <a:schemeClr val="accent1"/>
                </a:solidFill>
              </a:rPr>
              <a:t>1</a:t>
            </a:r>
            <a:r>
              <a:rPr lang="fr-CH" sz="2000" b="1" dirty="0" smtClean="0">
                <a:solidFill>
                  <a:schemeClr val="accent1"/>
                </a:solidFill>
              </a:rPr>
              <a:t> </a:t>
            </a:r>
            <a:endParaRPr lang="fr-FR" sz="2000" b="1" dirty="0">
              <a:solidFill>
                <a:schemeClr val="accent1"/>
              </a:solidFill>
            </a:endParaRPr>
          </a:p>
        </p:txBody>
      </p:sp>
      <p:sp>
        <p:nvSpPr>
          <p:cNvPr id="27" name="Ellipse 26"/>
          <p:cNvSpPr/>
          <p:nvPr/>
        </p:nvSpPr>
        <p:spPr>
          <a:xfrm>
            <a:off x="5777923" y="5810230"/>
            <a:ext cx="412638" cy="386366"/>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5785017" y="5772580"/>
            <a:ext cx="477548" cy="461665"/>
          </a:xfrm>
          <a:prstGeom prst="rect">
            <a:avLst/>
          </a:prstGeom>
          <a:noFill/>
        </p:spPr>
        <p:txBody>
          <a:bodyPr wrap="square" rtlCol="0">
            <a:spAutoFit/>
          </a:bodyPr>
          <a:lstStyle/>
          <a:p>
            <a:r>
              <a:rPr lang="fr-CH" sz="2400" b="1" dirty="0" smtClean="0">
                <a:solidFill>
                  <a:schemeClr val="accent1"/>
                </a:solidFill>
              </a:rPr>
              <a:t>3</a:t>
            </a:r>
            <a:endParaRPr lang="fr-FR" sz="2400" b="1" dirty="0">
              <a:solidFill>
                <a:schemeClr val="accent1"/>
              </a:solidFill>
            </a:endParaRPr>
          </a:p>
        </p:txBody>
      </p:sp>
      <p:pic>
        <p:nvPicPr>
          <p:cNvPr id="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76936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Conditions d’accès aux services de base</a:t>
            </a:r>
            <a:endParaRPr lang="fr-FR" dirty="0"/>
          </a:p>
        </p:txBody>
      </p:sp>
      <p:sp>
        <p:nvSpPr>
          <p:cNvPr id="16" name="Espace réservé du contenu 2"/>
          <p:cNvSpPr>
            <a:spLocks noGrp="1"/>
          </p:cNvSpPr>
          <p:nvPr>
            <p:ph idx="1"/>
          </p:nvPr>
        </p:nvSpPr>
        <p:spPr>
          <a:xfrm>
            <a:off x="299297" y="1551196"/>
            <a:ext cx="8214785" cy="5417925"/>
          </a:xfrm>
        </p:spPr>
        <p:txBody>
          <a:bodyPr>
            <a:normAutofit/>
          </a:bodyPr>
          <a:lstStyle/>
          <a:p>
            <a:pPr>
              <a:buClr>
                <a:schemeClr val="accent1"/>
              </a:buClr>
              <a:buFont typeface="Wingdings" pitchFamily="2" charset="2"/>
              <a:buChar char="Ø"/>
            </a:pPr>
            <a:r>
              <a:rPr lang="fr-FR" sz="2600" b="1" dirty="0" smtClean="0">
                <a:solidFill>
                  <a:srgbClr val="000000"/>
                </a:solidFill>
              </a:rPr>
              <a:t> Accès aux services de base problématique à la fois pour les PDI et les réfugiés </a:t>
            </a:r>
            <a:r>
              <a:rPr lang="fr-FR" sz="2600" dirty="0" smtClean="0">
                <a:solidFill>
                  <a:srgbClr val="000000"/>
                </a:solidFill>
              </a:rPr>
              <a:t>quant aux trois conditions suivantes: </a:t>
            </a:r>
            <a:endParaRPr lang="fr-FR" sz="2600" dirty="0">
              <a:solidFill>
                <a:srgbClr val="000000"/>
              </a:solidFill>
            </a:endParaRPr>
          </a:p>
          <a:p>
            <a:pPr lvl="2">
              <a:buClr>
                <a:schemeClr val="accent1"/>
              </a:buClr>
            </a:pPr>
            <a:endParaRPr lang="fr-FR" sz="2400" dirty="0" smtClean="0">
              <a:solidFill>
                <a:srgbClr val="000000"/>
              </a:solidFill>
            </a:endParaRPr>
          </a:p>
          <a:p>
            <a:pPr lvl="2">
              <a:buClr>
                <a:schemeClr val="accent1"/>
              </a:buClr>
            </a:pPr>
            <a:endParaRPr lang="fr-FR" sz="2400" dirty="0">
              <a:solidFill>
                <a:srgbClr val="000000"/>
              </a:solidFill>
            </a:endParaRPr>
          </a:p>
          <a:p>
            <a:pPr lvl="2">
              <a:buClr>
                <a:schemeClr val="accent1"/>
              </a:buClr>
            </a:pPr>
            <a:endParaRPr lang="fr-FR" sz="2400" dirty="0" smtClean="0">
              <a:solidFill>
                <a:srgbClr val="000000"/>
              </a:solidFill>
            </a:endParaRPr>
          </a:p>
          <a:p>
            <a:pPr marL="914400" lvl="2" indent="0">
              <a:buClr>
                <a:schemeClr val="accent1"/>
              </a:buClr>
              <a:buNone/>
            </a:pPr>
            <a:endParaRPr lang="fr-FR" sz="2400" dirty="0" smtClean="0">
              <a:solidFill>
                <a:srgbClr val="000000"/>
              </a:solidFill>
            </a:endParaRPr>
          </a:p>
          <a:p>
            <a:pPr marL="914400" lvl="2" indent="0">
              <a:buClr>
                <a:schemeClr val="accent1"/>
              </a:buClr>
              <a:buNone/>
            </a:pPr>
            <a:endParaRPr lang="fr-FR" sz="2400" dirty="0" smtClean="0">
              <a:solidFill>
                <a:srgbClr val="000000"/>
              </a:solidFill>
            </a:endParaRPr>
          </a:p>
          <a:p>
            <a:pPr lvl="0">
              <a:buClr>
                <a:schemeClr val="accent1"/>
              </a:buClr>
              <a:buFont typeface="Wingdings" pitchFamily="2" charset="2"/>
              <a:buChar char="Ø"/>
            </a:pPr>
            <a:endParaRPr lang="fr-FR" sz="2600" dirty="0" smtClean="0">
              <a:solidFill>
                <a:srgbClr val="000000"/>
              </a:solidFill>
            </a:endParaRPr>
          </a:p>
          <a:p>
            <a:pPr lvl="0">
              <a:buClr>
                <a:schemeClr val="accent1"/>
              </a:buClr>
              <a:buFont typeface="Wingdings" pitchFamily="2" charset="2"/>
              <a:buChar char="Ø"/>
            </a:pPr>
            <a:r>
              <a:rPr lang="fr-FR" sz="2600" dirty="0" smtClean="0">
                <a:solidFill>
                  <a:srgbClr val="000000"/>
                </a:solidFill>
              </a:rPr>
              <a:t> Selon les IC interrogés, seule une </a:t>
            </a:r>
            <a:r>
              <a:rPr lang="fr-FR" sz="2600" b="1" dirty="0" smtClean="0">
                <a:solidFill>
                  <a:srgbClr val="000000"/>
                </a:solidFill>
              </a:rPr>
              <a:t>faible proportion de la population de la majorité </a:t>
            </a:r>
            <a:r>
              <a:rPr lang="fr-FR" sz="2600" dirty="0" smtClean="0">
                <a:solidFill>
                  <a:srgbClr val="000000"/>
                </a:solidFill>
              </a:rPr>
              <a:t>des communautés de réfugiés et de PDI a le </a:t>
            </a:r>
            <a:r>
              <a:rPr lang="fr-FR" sz="2600" b="1" dirty="0" smtClean="0">
                <a:solidFill>
                  <a:srgbClr val="000000"/>
                </a:solidFill>
              </a:rPr>
              <a:t>sentiment d’avoir accès aux services de base </a:t>
            </a:r>
            <a:r>
              <a:rPr lang="fr-FR" sz="2600" dirty="0" smtClean="0">
                <a:solidFill>
                  <a:srgbClr val="000000"/>
                </a:solidFill>
              </a:rPr>
              <a:t>dans chacune de ces trois conditions. </a:t>
            </a:r>
            <a:endParaRPr lang="fr-FR" sz="2600" dirty="0">
              <a:solidFill>
                <a:srgbClr val="000000"/>
              </a:solidFill>
            </a:endParaRPr>
          </a:p>
          <a:p>
            <a:endParaRPr lang="fr-FR" dirty="0"/>
          </a:p>
        </p:txBody>
      </p:sp>
      <p:sp>
        <p:nvSpPr>
          <p:cNvPr id="18" name="Ellipse 17"/>
          <p:cNvSpPr/>
          <p:nvPr/>
        </p:nvSpPr>
        <p:spPr>
          <a:xfrm>
            <a:off x="331071" y="2758969"/>
            <a:ext cx="2477868" cy="982968"/>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t>Equité et non-discrimination</a:t>
            </a:r>
            <a:endParaRPr lang="fr-FR" sz="2000" b="1" dirty="0"/>
          </a:p>
        </p:txBody>
      </p:sp>
      <p:sp>
        <p:nvSpPr>
          <p:cNvPr id="21" name="Ellipse 20"/>
          <p:cNvSpPr/>
          <p:nvPr/>
        </p:nvSpPr>
        <p:spPr>
          <a:xfrm>
            <a:off x="3042273" y="3741937"/>
            <a:ext cx="2665926" cy="938298"/>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t>Dignité </a:t>
            </a:r>
            <a:endParaRPr lang="fr-FR" sz="2000" b="1" dirty="0"/>
          </a:p>
        </p:txBody>
      </p:sp>
      <p:sp>
        <p:nvSpPr>
          <p:cNvPr id="22" name="Ellipse 21"/>
          <p:cNvSpPr/>
          <p:nvPr/>
        </p:nvSpPr>
        <p:spPr>
          <a:xfrm>
            <a:off x="5847000" y="2758969"/>
            <a:ext cx="2488748" cy="938298"/>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t>Sécurité </a:t>
            </a:r>
            <a:endParaRPr lang="fr-FR" sz="2000" b="1"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02204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p:txBody>
          <a:bodyPr>
            <a:normAutofit fontScale="90000"/>
          </a:bodyPr>
          <a:lstStyle/>
          <a:p>
            <a:r>
              <a:rPr lang="fr-FR" dirty="0" smtClean="0"/>
              <a:t>Conditions d’accès aux services de base - Dignité</a:t>
            </a:r>
            <a:endParaRPr lang="fr-FR" dirty="0"/>
          </a:p>
        </p:txBody>
      </p:sp>
      <p:sp>
        <p:nvSpPr>
          <p:cNvPr id="3" name="Espace réservé du contenu 2"/>
          <p:cNvSpPr>
            <a:spLocks noGrp="1"/>
          </p:cNvSpPr>
          <p:nvPr>
            <p:ph idx="1"/>
          </p:nvPr>
        </p:nvSpPr>
        <p:spPr>
          <a:xfrm>
            <a:off x="180747" y="2266123"/>
            <a:ext cx="1793827" cy="940904"/>
          </a:xfrm>
        </p:spPr>
        <p:txBody>
          <a:bodyPr>
            <a:normAutofit/>
          </a:bodyPr>
          <a:lstStyle/>
          <a:p>
            <a:pPr marL="0" indent="0">
              <a:buNone/>
            </a:pPr>
            <a:r>
              <a:rPr lang="fr-FR" sz="2000" b="1" dirty="0" smtClean="0"/>
              <a:t>Principaux services jugés problématiques</a:t>
            </a:r>
            <a:endParaRPr lang="fr-FR" sz="2000" b="1" dirty="0"/>
          </a:p>
        </p:txBody>
      </p:sp>
      <p:sp>
        <p:nvSpPr>
          <p:cNvPr id="5" name="Rectangle à coins arrondis 4"/>
          <p:cNvSpPr/>
          <p:nvPr/>
        </p:nvSpPr>
        <p:spPr>
          <a:xfrm>
            <a:off x="3127512" y="1267122"/>
            <a:ext cx="1740579" cy="6994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Réfugiés</a:t>
            </a:r>
            <a:endParaRPr lang="fr-FR" sz="2800" b="1" dirty="0"/>
          </a:p>
        </p:txBody>
      </p:sp>
      <p:sp>
        <p:nvSpPr>
          <p:cNvPr id="6" name="Rectangle à coins arrondis 5"/>
          <p:cNvSpPr/>
          <p:nvPr/>
        </p:nvSpPr>
        <p:spPr>
          <a:xfrm>
            <a:off x="5879046" y="1267122"/>
            <a:ext cx="1740579" cy="6994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PDI</a:t>
            </a:r>
            <a:endParaRPr lang="fr-FR" sz="2800" b="1" dirty="0"/>
          </a:p>
        </p:txBody>
      </p:sp>
      <p:sp>
        <p:nvSpPr>
          <p:cNvPr id="8" name="Espace réservé du contenu 2"/>
          <p:cNvSpPr txBox="1">
            <a:spLocks/>
          </p:cNvSpPr>
          <p:nvPr/>
        </p:nvSpPr>
        <p:spPr>
          <a:xfrm>
            <a:off x="3277824" y="2133603"/>
            <a:ext cx="1705655"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b="1" dirty="0" smtClean="0">
                <a:solidFill>
                  <a:schemeClr val="accent1"/>
                </a:solidFill>
              </a:rPr>
              <a:t>1. </a:t>
            </a:r>
            <a:r>
              <a:rPr lang="fr-FR" sz="2000" dirty="0" smtClean="0"/>
              <a:t>Santé</a:t>
            </a:r>
          </a:p>
          <a:p>
            <a:pPr marL="0" indent="0">
              <a:buFont typeface="Arial" panose="020B0604020202020204" pitchFamily="34" charset="0"/>
              <a:buNone/>
            </a:pPr>
            <a:r>
              <a:rPr lang="fr-FR" sz="2000" b="1" dirty="0" smtClean="0">
                <a:solidFill>
                  <a:schemeClr val="accent1"/>
                </a:solidFill>
              </a:rPr>
              <a:t>2</a:t>
            </a:r>
            <a:r>
              <a:rPr lang="fr-FR" sz="2000" dirty="0" smtClean="0"/>
              <a:t>. Eau </a:t>
            </a:r>
          </a:p>
          <a:p>
            <a:pPr marL="0" indent="0">
              <a:buFont typeface="Arial" panose="020B0604020202020204" pitchFamily="34" charset="0"/>
              <a:buNone/>
            </a:pPr>
            <a:r>
              <a:rPr lang="fr-FR" sz="2000" b="1" dirty="0" smtClean="0">
                <a:solidFill>
                  <a:schemeClr val="accent1"/>
                </a:solidFill>
              </a:rPr>
              <a:t>3. </a:t>
            </a:r>
            <a:r>
              <a:rPr lang="fr-FR" sz="2000" dirty="0" smtClean="0"/>
              <a:t>Hygiène et assainissement</a:t>
            </a:r>
            <a:endParaRPr lang="fr-FR" sz="2000" dirty="0"/>
          </a:p>
        </p:txBody>
      </p:sp>
      <p:sp>
        <p:nvSpPr>
          <p:cNvPr id="14" name="Espace réservé du contenu 2"/>
          <p:cNvSpPr txBox="1">
            <a:spLocks/>
          </p:cNvSpPr>
          <p:nvPr/>
        </p:nvSpPr>
        <p:spPr>
          <a:xfrm>
            <a:off x="6013834" y="2233660"/>
            <a:ext cx="1590266" cy="119269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b="1" dirty="0" smtClean="0">
                <a:solidFill>
                  <a:schemeClr val="accent1"/>
                </a:solidFill>
              </a:rPr>
              <a:t>1. </a:t>
            </a:r>
            <a:r>
              <a:rPr lang="fr-FR" sz="2200" dirty="0" smtClean="0"/>
              <a:t>Santé</a:t>
            </a:r>
          </a:p>
          <a:p>
            <a:pPr marL="0" indent="0">
              <a:buFont typeface="Arial" panose="020B0604020202020204" pitchFamily="34" charset="0"/>
              <a:buNone/>
            </a:pPr>
            <a:r>
              <a:rPr lang="fr-FR" sz="2200" b="1" dirty="0" smtClean="0">
                <a:solidFill>
                  <a:schemeClr val="accent1"/>
                </a:solidFill>
              </a:rPr>
              <a:t>2. </a:t>
            </a:r>
            <a:r>
              <a:rPr lang="fr-FR" sz="2200" dirty="0" smtClean="0"/>
              <a:t>Eau </a:t>
            </a:r>
          </a:p>
          <a:p>
            <a:pPr marL="0" indent="0">
              <a:buFont typeface="Arial" panose="020B0604020202020204" pitchFamily="34" charset="0"/>
              <a:buNone/>
            </a:pPr>
            <a:r>
              <a:rPr lang="fr-FR" sz="2200" b="1" dirty="0" smtClean="0">
                <a:solidFill>
                  <a:schemeClr val="accent1"/>
                </a:solidFill>
              </a:rPr>
              <a:t>3. </a:t>
            </a:r>
            <a:r>
              <a:rPr lang="fr-FR" sz="2200" dirty="0" smtClean="0"/>
              <a:t>Marchés </a:t>
            </a:r>
            <a:r>
              <a:rPr lang="fr-FR" sz="2200" dirty="0" smtClean="0">
                <a:solidFill>
                  <a:schemeClr val="bg1"/>
                </a:solidFill>
              </a:rPr>
              <a:t>et </a:t>
            </a:r>
            <a:r>
              <a:rPr lang="fr-FR" sz="2000" dirty="0" smtClean="0">
                <a:solidFill>
                  <a:schemeClr val="bg1"/>
                </a:solidFill>
              </a:rPr>
              <a:t>assainissement</a:t>
            </a:r>
            <a:endParaRPr lang="fr-FR" sz="2000" dirty="0">
              <a:solidFill>
                <a:schemeClr val="bg1"/>
              </a:solidFill>
            </a:endParaRPr>
          </a:p>
        </p:txBody>
      </p:sp>
      <p:sp>
        <p:nvSpPr>
          <p:cNvPr id="15" name="Espace réservé du contenu 2"/>
          <p:cNvSpPr txBox="1">
            <a:spLocks/>
          </p:cNvSpPr>
          <p:nvPr/>
        </p:nvSpPr>
        <p:spPr>
          <a:xfrm>
            <a:off x="172277" y="4454330"/>
            <a:ext cx="1895063" cy="131859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b="1" dirty="0" smtClean="0"/>
              <a:t>Mesures pouvant améliorer l’accès dans cette condition selon les IC interrogés</a:t>
            </a:r>
            <a:endParaRPr lang="fr-FR" sz="2000" b="1" dirty="0"/>
          </a:p>
        </p:txBody>
      </p:sp>
      <p:sp>
        <p:nvSpPr>
          <p:cNvPr id="20" name="Espace réservé du contenu 2"/>
          <p:cNvSpPr txBox="1">
            <a:spLocks/>
          </p:cNvSpPr>
          <p:nvPr/>
        </p:nvSpPr>
        <p:spPr>
          <a:xfrm>
            <a:off x="3277825" y="4055186"/>
            <a:ext cx="2223815" cy="5963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900" b="1" dirty="0" smtClean="0">
                <a:solidFill>
                  <a:schemeClr val="accent1"/>
                </a:solidFill>
              </a:rPr>
              <a:t>1. </a:t>
            </a:r>
            <a:r>
              <a:rPr lang="fr-FR" sz="1900" dirty="0" smtClean="0"/>
              <a:t>Rapprochement géographique des services </a:t>
            </a:r>
          </a:p>
          <a:p>
            <a:pPr marL="0" indent="0">
              <a:buFont typeface="Arial" panose="020B0604020202020204" pitchFamily="34" charset="0"/>
              <a:buNone/>
            </a:pPr>
            <a:r>
              <a:rPr lang="fr-FR" sz="1900" b="1" dirty="0" smtClean="0">
                <a:solidFill>
                  <a:schemeClr val="accent1"/>
                </a:solidFill>
              </a:rPr>
              <a:t>2. </a:t>
            </a:r>
            <a:r>
              <a:rPr lang="fr-FR" sz="1900" dirty="0" smtClean="0"/>
              <a:t>Changer la méthode de distribution des services   </a:t>
            </a:r>
            <a:endParaRPr lang="fr-FR" sz="1900" dirty="0"/>
          </a:p>
        </p:txBody>
      </p:sp>
      <p:sp>
        <p:nvSpPr>
          <p:cNvPr id="21" name="Espace réservé du contenu 2"/>
          <p:cNvSpPr txBox="1">
            <a:spLocks/>
          </p:cNvSpPr>
          <p:nvPr/>
        </p:nvSpPr>
        <p:spPr>
          <a:xfrm>
            <a:off x="6040812" y="4055185"/>
            <a:ext cx="2234508" cy="5963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900" b="1" dirty="0" smtClean="0">
                <a:solidFill>
                  <a:schemeClr val="accent1"/>
                </a:solidFill>
              </a:rPr>
              <a:t>1. </a:t>
            </a:r>
            <a:r>
              <a:rPr lang="fr-FR" sz="1900" dirty="0" smtClean="0"/>
              <a:t>Rapprochement géographique des services </a:t>
            </a:r>
          </a:p>
          <a:p>
            <a:pPr marL="0" indent="0">
              <a:buFont typeface="Arial" panose="020B0604020202020204" pitchFamily="34" charset="0"/>
              <a:buNone/>
            </a:pPr>
            <a:r>
              <a:rPr lang="fr-FR" sz="1900" b="1" dirty="0" smtClean="0">
                <a:solidFill>
                  <a:schemeClr val="accent1"/>
                </a:solidFill>
              </a:rPr>
              <a:t>2. </a:t>
            </a:r>
            <a:r>
              <a:rPr lang="fr-FR" sz="1900" dirty="0" smtClean="0"/>
              <a:t>Changer la méthode de distribution des services   </a:t>
            </a:r>
          </a:p>
          <a:p>
            <a:pPr marL="0" indent="0">
              <a:buFont typeface="Arial" panose="020B0604020202020204" pitchFamily="34" charset="0"/>
              <a:buNone/>
            </a:pPr>
            <a:r>
              <a:rPr lang="fr-FR" sz="1900" b="1" dirty="0" smtClean="0">
                <a:solidFill>
                  <a:schemeClr val="accent1"/>
                </a:solidFill>
              </a:rPr>
              <a:t>3. </a:t>
            </a:r>
            <a:r>
              <a:rPr lang="fr-FR" sz="1900" dirty="0" smtClean="0"/>
              <a:t>Changer le lieu de distribution ou d’accès aux services </a:t>
            </a:r>
            <a:endParaRPr lang="fr-FR" sz="1900" dirty="0"/>
          </a:p>
        </p:txBody>
      </p:sp>
      <p:cxnSp>
        <p:nvCxnSpPr>
          <p:cNvPr id="12" name="Connecteur droit 11"/>
          <p:cNvCxnSpPr/>
          <p:nvPr/>
        </p:nvCxnSpPr>
        <p:spPr>
          <a:xfrm>
            <a:off x="390937" y="3814639"/>
            <a:ext cx="8269357"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56270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p:txBody>
          <a:bodyPr>
            <a:normAutofit fontScale="90000"/>
          </a:bodyPr>
          <a:lstStyle/>
          <a:p>
            <a:r>
              <a:rPr lang="fr-FR" dirty="0" smtClean="0"/>
              <a:t>Conditions d’accès aux services de base – Sécurité </a:t>
            </a:r>
            <a:endParaRPr lang="fr-FR" dirty="0"/>
          </a:p>
        </p:txBody>
      </p:sp>
      <p:sp>
        <p:nvSpPr>
          <p:cNvPr id="3" name="Espace réservé du contenu 2"/>
          <p:cNvSpPr>
            <a:spLocks noGrp="1"/>
          </p:cNvSpPr>
          <p:nvPr>
            <p:ph idx="1"/>
          </p:nvPr>
        </p:nvSpPr>
        <p:spPr>
          <a:xfrm>
            <a:off x="180747" y="2266123"/>
            <a:ext cx="1793827" cy="940904"/>
          </a:xfrm>
        </p:spPr>
        <p:txBody>
          <a:bodyPr>
            <a:normAutofit/>
          </a:bodyPr>
          <a:lstStyle/>
          <a:p>
            <a:pPr marL="0" indent="0">
              <a:buNone/>
            </a:pPr>
            <a:r>
              <a:rPr lang="fr-FR" sz="2000" b="1" dirty="0" smtClean="0"/>
              <a:t>Principaux services jugés problématiques</a:t>
            </a:r>
            <a:endParaRPr lang="fr-FR" sz="2000" b="1" dirty="0"/>
          </a:p>
        </p:txBody>
      </p:sp>
      <p:sp>
        <p:nvSpPr>
          <p:cNvPr id="5" name="Rectangle à coins arrondis 4"/>
          <p:cNvSpPr/>
          <p:nvPr/>
        </p:nvSpPr>
        <p:spPr>
          <a:xfrm>
            <a:off x="3127512" y="1267122"/>
            <a:ext cx="1740579" cy="6994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Réfugiés</a:t>
            </a:r>
            <a:endParaRPr lang="fr-FR" sz="2800" b="1" dirty="0"/>
          </a:p>
        </p:txBody>
      </p:sp>
      <p:sp>
        <p:nvSpPr>
          <p:cNvPr id="6" name="Rectangle à coins arrondis 5"/>
          <p:cNvSpPr/>
          <p:nvPr/>
        </p:nvSpPr>
        <p:spPr>
          <a:xfrm>
            <a:off x="5863806" y="1267122"/>
            <a:ext cx="1740579" cy="6994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PDI</a:t>
            </a:r>
            <a:endParaRPr lang="fr-FR" sz="2800" b="1" dirty="0"/>
          </a:p>
        </p:txBody>
      </p:sp>
      <p:cxnSp>
        <p:nvCxnSpPr>
          <p:cNvPr id="10" name="Connecteur droit 9"/>
          <p:cNvCxnSpPr/>
          <p:nvPr/>
        </p:nvCxnSpPr>
        <p:spPr>
          <a:xfrm>
            <a:off x="238537" y="3662239"/>
            <a:ext cx="8269357"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4" name="Espace réservé du contenu 2"/>
          <p:cNvSpPr txBox="1">
            <a:spLocks/>
          </p:cNvSpPr>
          <p:nvPr/>
        </p:nvSpPr>
        <p:spPr>
          <a:xfrm>
            <a:off x="6074794" y="2126980"/>
            <a:ext cx="1590266" cy="153525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b="1" dirty="0" smtClean="0">
                <a:solidFill>
                  <a:schemeClr val="accent1"/>
                </a:solidFill>
              </a:rPr>
              <a:t>1. </a:t>
            </a:r>
            <a:r>
              <a:rPr lang="fr-FR" sz="2200" dirty="0" smtClean="0"/>
              <a:t>Santé</a:t>
            </a:r>
          </a:p>
          <a:p>
            <a:pPr marL="0" indent="0">
              <a:buFont typeface="Arial" panose="020B0604020202020204" pitchFamily="34" charset="0"/>
              <a:buNone/>
            </a:pPr>
            <a:r>
              <a:rPr lang="fr-FR" sz="2200" b="1" dirty="0" smtClean="0">
                <a:solidFill>
                  <a:schemeClr val="accent1"/>
                </a:solidFill>
              </a:rPr>
              <a:t>2.</a:t>
            </a:r>
            <a:r>
              <a:rPr lang="fr-FR" sz="2200" dirty="0" smtClean="0"/>
              <a:t> Eau </a:t>
            </a:r>
          </a:p>
          <a:p>
            <a:pPr marL="0" indent="0">
              <a:buFont typeface="Arial" panose="020B0604020202020204" pitchFamily="34" charset="0"/>
              <a:buNone/>
            </a:pPr>
            <a:r>
              <a:rPr lang="fr-FR" sz="2200" b="1" dirty="0" smtClean="0">
                <a:solidFill>
                  <a:schemeClr val="accent1"/>
                </a:solidFill>
              </a:rPr>
              <a:t>3.</a:t>
            </a:r>
            <a:r>
              <a:rPr lang="fr-FR" sz="2200" dirty="0" smtClean="0"/>
              <a:t> Marchés </a:t>
            </a:r>
            <a:r>
              <a:rPr lang="fr-FR" sz="2200" dirty="0" smtClean="0">
                <a:solidFill>
                  <a:schemeClr val="bg1"/>
                </a:solidFill>
              </a:rPr>
              <a:t>et </a:t>
            </a:r>
            <a:r>
              <a:rPr lang="fr-FR" sz="2000" dirty="0" smtClean="0">
                <a:solidFill>
                  <a:schemeClr val="bg1"/>
                </a:solidFill>
              </a:rPr>
              <a:t>assainissement</a:t>
            </a:r>
            <a:endParaRPr lang="fr-FR" sz="2000" dirty="0">
              <a:solidFill>
                <a:schemeClr val="bg1"/>
              </a:solidFill>
            </a:endParaRPr>
          </a:p>
        </p:txBody>
      </p:sp>
      <p:sp>
        <p:nvSpPr>
          <p:cNvPr id="15" name="Espace réservé du contenu 2"/>
          <p:cNvSpPr txBox="1">
            <a:spLocks/>
          </p:cNvSpPr>
          <p:nvPr/>
        </p:nvSpPr>
        <p:spPr>
          <a:xfrm>
            <a:off x="172277" y="4485862"/>
            <a:ext cx="1895063" cy="131859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b="1" dirty="0" smtClean="0"/>
              <a:t>Mesures pouvant améliorer l’accès dans cette condition selon les IC interrogés </a:t>
            </a:r>
            <a:endParaRPr lang="fr-FR" sz="2000" b="1" dirty="0"/>
          </a:p>
        </p:txBody>
      </p:sp>
      <p:sp>
        <p:nvSpPr>
          <p:cNvPr id="20" name="Espace réservé du contenu 2"/>
          <p:cNvSpPr txBox="1">
            <a:spLocks/>
          </p:cNvSpPr>
          <p:nvPr/>
        </p:nvSpPr>
        <p:spPr>
          <a:xfrm>
            <a:off x="3277825" y="4055186"/>
            <a:ext cx="2223815" cy="5963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900" b="1" dirty="0" smtClean="0">
                <a:solidFill>
                  <a:schemeClr val="accent1"/>
                </a:solidFill>
              </a:rPr>
              <a:t>1. </a:t>
            </a:r>
            <a:r>
              <a:rPr lang="fr-FR" sz="1900" dirty="0" smtClean="0"/>
              <a:t>Rapprochement géographique des services </a:t>
            </a:r>
          </a:p>
          <a:p>
            <a:pPr marL="0" indent="0">
              <a:buFont typeface="Arial" panose="020B0604020202020204" pitchFamily="34" charset="0"/>
              <a:buNone/>
            </a:pPr>
            <a:r>
              <a:rPr lang="fr-FR" sz="1900" b="1" dirty="0" smtClean="0">
                <a:solidFill>
                  <a:schemeClr val="accent1"/>
                </a:solidFill>
              </a:rPr>
              <a:t>2. </a:t>
            </a:r>
            <a:r>
              <a:rPr lang="fr-FR" sz="1900" dirty="0" smtClean="0"/>
              <a:t>Changer la méthode de distribution des services   </a:t>
            </a:r>
            <a:endParaRPr lang="fr-FR" sz="1900" dirty="0"/>
          </a:p>
        </p:txBody>
      </p:sp>
      <p:sp>
        <p:nvSpPr>
          <p:cNvPr id="21" name="Espace réservé du contenu 2"/>
          <p:cNvSpPr txBox="1">
            <a:spLocks/>
          </p:cNvSpPr>
          <p:nvPr/>
        </p:nvSpPr>
        <p:spPr>
          <a:xfrm>
            <a:off x="6074411" y="4055225"/>
            <a:ext cx="2246629" cy="5963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900" b="1" dirty="0" smtClean="0">
                <a:solidFill>
                  <a:schemeClr val="accent1"/>
                </a:solidFill>
              </a:rPr>
              <a:t>1. </a:t>
            </a:r>
            <a:r>
              <a:rPr lang="fr-FR" sz="1900" dirty="0" smtClean="0"/>
              <a:t>Rapprochement géographique des services </a:t>
            </a:r>
          </a:p>
          <a:p>
            <a:pPr marL="0" indent="0">
              <a:buFont typeface="Arial" panose="020B0604020202020204" pitchFamily="34" charset="0"/>
              <a:buNone/>
            </a:pPr>
            <a:r>
              <a:rPr lang="fr-FR" sz="1900" b="1" dirty="0" smtClean="0">
                <a:solidFill>
                  <a:schemeClr val="accent1"/>
                </a:solidFill>
              </a:rPr>
              <a:t>2.</a:t>
            </a:r>
            <a:r>
              <a:rPr lang="fr-FR" sz="1900" dirty="0" smtClean="0"/>
              <a:t> Changer la méthode de distribution des services   </a:t>
            </a:r>
          </a:p>
          <a:p>
            <a:pPr marL="0" indent="0">
              <a:buFont typeface="Arial" panose="020B0604020202020204" pitchFamily="34" charset="0"/>
              <a:buNone/>
            </a:pPr>
            <a:r>
              <a:rPr lang="fr-FR" sz="1900" b="1" dirty="0" smtClean="0">
                <a:solidFill>
                  <a:schemeClr val="accent1"/>
                </a:solidFill>
              </a:rPr>
              <a:t>3.</a:t>
            </a:r>
            <a:r>
              <a:rPr lang="fr-FR" sz="1900" dirty="0" smtClean="0"/>
              <a:t> Changer le lieu de distribution ou d’accès aux services </a:t>
            </a:r>
            <a:endParaRPr lang="fr-FR" sz="1900" dirty="0"/>
          </a:p>
        </p:txBody>
      </p:sp>
      <p:sp>
        <p:nvSpPr>
          <p:cNvPr id="12" name="Espace réservé du contenu 2"/>
          <p:cNvSpPr txBox="1">
            <a:spLocks/>
          </p:cNvSpPr>
          <p:nvPr/>
        </p:nvSpPr>
        <p:spPr>
          <a:xfrm>
            <a:off x="3277825" y="2126985"/>
            <a:ext cx="1590266" cy="153525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b="1" dirty="0" smtClean="0">
                <a:solidFill>
                  <a:schemeClr val="accent1"/>
                </a:solidFill>
              </a:rPr>
              <a:t>1. </a:t>
            </a:r>
            <a:r>
              <a:rPr lang="fr-FR" sz="2200" dirty="0" smtClean="0"/>
              <a:t>Santé</a:t>
            </a:r>
          </a:p>
          <a:p>
            <a:pPr marL="0" indent="0">
              <a:buFont typeface="Arial" panose="020B0604020202020204" pitchFamily="34" charset="0"/>
              <a:buNone/>
            </a:pPr>
            <a:r>
              <a:rPr lang="fr-FR" sz="2200" b="1" dirty="0" smtClean="0">
                <a:solidFill>
                  <a:schemeClr val="accent1"/>
                </a:solidFill>
              </a:rPr>
              <a:t>2</a:t>
            </a:r>
            <a:r>
              <a:rPr lang="fr-FR" sz="2200" dirty="0" smtClean="0"/>
              <a:t>. Eau </a:t>
            </a:r>
          </a:p>
          <a:p>
            <a:pPr marL="0" indent="0">
              <a:buFont typeface="Arial" panose="020B0604020202020204" pitchFamily="34" charset="0"/>
              <a:buNone/>
            </a:pPr>
            <a:r>
              <a:rPr lang="fr-FR" sz="2200" b="1" dirty="0" smtClean="0">
                <a:solidFill>
                  <a:schemeClr val="accent1"/>
                </a:solidFill>
              </a:rPr>
              <a:t>3. </a:t>
            </a:r>
            <a:r>
              <a:rPr lang="fr-FR" sz="2200" dirty="0" smtClean="0"/>
              <a:t>Marchés </a:t>
            </a:r>
            <a:r>
              <a:rPr lang="fr-FR" sz="2200" dirty="0" smtClean="0">
                <a:solidFill>
                  <a:schemeClr val="bg1"/>
                </a:solidFill>
              </a:rPr>
              <a:t>et </a:t>
            </a:r>
            <a:r>
              <a:rPr lang="fr-FR" sz="2000" dirty="0" smtClean="0">
                <a:solidFill>
                  <a:schemeClr val="bg1"/>
                </a:solidFill>
              </a:rPr>
              <a:t>assainissement</a:t>
            </a:r>
            <a:endParaRPr lang="fr-FR" sz="2000" dirty="0">
              <a:solidFill>
                <a:schemeClr val="bg1"/>
              </a:solidFill>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0592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p>
        </p:txBody>
      </p:sp>
      <p:sp>
        <p:nvSpPr>
          <p:cNvPr id="4102" name="Rectangle 11"/>
          <p:cNvSpPr>
            <a:spLocks noGrp="1" noChangeArrowheads="1"/>
          </p:cNvSpPr>
          <p:nvPr>
            <p:ph type="ctrTitle"/>
          </p:nvPr>
        </p:nvSpPr>
        <p:spPr>
          <a:xfrm>
            <a:off x="1009934" y="2052638"/>
            <a:ext cx="6987654"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3.2. </a:t>
            </a:r>
            <a:r>
              <a:rPr lang="en-US" altLang="en-US" sz="4800" cap="small" dirty="0" err="1">
                <a:solidFill>
                  <a:schemeClr val="bg2">
                    <a:lumMod val="50000"/>
                  </a:schemeClr>
                </a:solidFill>
              </a:rPr>
              <a:t>M</a:t>
            </a:r>
            <a:r>
              <a:rPr lang="en-US" altLang="en-US" sz="4800" cap="small" dirty="0" err="1" smtClean="0">
                <a:solidFill>
                  <a:schemeClr val="bg2">
                    <a:lumMod val="50000"/>
                  </a:schemeClr>
                </a:solidFill>
              </a:rPr>
              <a:t>écanismes</a:t>
            </a:r>
            <a:r>
              <a:rPr lang="en-US" altLang="en-US" sz="4800" cap="small" dirty="0" smtClean="0">
                <a:solidFill>
                  <a:schemeClr val="bg2">
                    <a:lumMod val="50000"/>
                  </a:schemeClr>
                </a:solidFill>
              </a:rPr>
              <a:t> de </a:t>
            </a:r>
            <a:r>
              <a:rPr lang="en-US" altLang="en-US" sz="4800" cap="small" dirty="0" err="1" smtClean="0">
                <a:solidFill>
                  <a:schemeClr val="bg2">
                    <a:lumMod val="50000"/>
                  </a:schemeClr>
                </a:solidFill>
              </a:rPr>
              <a:t>redevabilite</a:t>
            </a:r>
            <a:r>
              <a:rPr lang="en-US" altLang="en-US" sz="4800" cap="small" dirty="0" smtClean="0">
                <a:solidFill>
                  <a:schemeClr val="bg2">
                    <a:lumMod val="50000"/>
                  </a:schemeClr>
                </a:solidFill>
              </a:rPr>
              <a:t> </a:t>
            </a:r>
            <a:r>
              <a:rPr lang="en-US" altLang="en-US" sz="4800" cap="small" dirty="0" err="1" smtClean="0">
                <a:solidFill>
                  <a:schemeClr val="bg2">
                    <a:lumMod val="50000"/>
                  </a:schemeClr>
                </a:solidFill>
              </a:rPr>
              <a:t>disponibles</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44991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Caractéristiques des mécanismes de </a:t>
            </a:r>
            <a:r>
              <a:rPr lang="fr-FR" dirty="0" err="1" smtClean="0"/>
              <a:t>redevabilité</a:t>
            </a:r>
            <a:r>
              <a:rPr lang="fr-FR" dirty="0" smtClean="0"/>
              <a:t> </a:t>
            </a:r>
            <a:endParaRPr lang="fr-FR" dirty="0"/>
          </a:p>
        </p:txBody>
      </p:sp>
      <p:sp>
        <p:nvSpPr>
          <p:cNvPr id="3" name="Espace réservé du contenu 2"/>
          <p:cNvSpPr>
            <a:spLocks noGrp="1"/>
          </p:cNvSpPr>
          <p:nvPr>
            <p:ph idx="1"/>
          </p:nvPr>
        </p:nvSpPr>
        <p:spPr>
          <a:xfrm>
            <a:off x="233755" y="1253330"/>
            <a:ext cx="8366906" cy="4744649"/>
          </a:xfrm>
        </p:spPr>
        <p:txBody>
          <a:bodyPr>
            <a:normAutofit/>
          </a:bodyPr>
          <a:lstStyle/>
          <a:p>
            <a:pPr>
              <a:buClr>
                <a:schemeClr val="accent1"/>
              </a:buClr>
              <a:buFont typeface="Wingdings" pitchFamily="2" charset="2"/>
              <a:buChar char="Ø"/>
            </a:pPr>
            <a:r>
              <a:rPr lang="fr-FR" dirty="0" smtClean="0"/>
              <a:t> </a:t>
            </a:r>
            <a:r>
              <a:rPr lang="fr-FR" b="1" dirty="0" smtClean="0"/>
              <a:t>Présence de mécanismes de </a:t>
            </a:r>
            <a:r>
              <a:rPr lang="fr-FR" b="1" dirty="0" err="1" smtClean="0"/>
              <a:t>redevabilité</a:t>
            </a:r>
            <a:r>
              <a:rPr lang="fr-FR" b="1" dirty="0" smtClean="0"/>
              <a:t> </a:t>
            </a:r>
            <a:r>
              <a:rPr lang="fr-FR" dirty="0" smtClean="0"/>
              <a:t>dans la quasi-totalité des sites/camps de déplacés évalués: </a:t>
            </a:r>
          </a:p>
          <a:p>
            <a:pPr>
              <a:buClr>
                <a:schemeClr val="accent1"/>
              </a:buClr>
              <a:buFont typeface="Wingdings" pitchFamily="2" charset="2"/>
              <a:buChar char="Ø"/>
            </a:pPr>
            <a:endParaRPr lang="fr-FR" dirty="0" smtClean="0"/>
          </a:p>
          <a:p>
            <a:pPr marL="0" indent="0">
              <a:buClr>
                <a:schemeClr val="accent1"/>
              </a:buClr>
              <a:buNone/>
            </a:pPr>
            <a:endParaRPr lang="fr-FR" dirty="0" smtClean="0"/>
          </a:p>
          <a:p>
            <a:pPr marL="0" indent="0">
              <a:buClr>
                <a:schemeClr val="accent1"/>
              </a:buClr>
              <a:buNone/>
            </a:pPr>
            <a:endParaRPr lang="fr-FR" dirty="0"/>
          </a:p>
          <a:p>
            <a:pPr>
              <a:buClr>
                <a:schemeClr val="accent1"/>
              </a:buClr>
              <a:buFont typeface="Wingdings" pitchFamily="2" charset="2"/>
              <a:buChar char="Ø"/>
            </a:pPr>
            <a:r>
              <a:rPr lang="fr-FR" dirty="0"/>
              <a:t> </a:t>
            </a:r>
            <a:r>
              <a:rPr lang="fr-FR" b="1" dirty="0" smtClean="0"/>
              <a:t>Principaux mécanismes </a:t>
            </a:r>
            <a:r>
              <a:rPr lang="fr-FR" dirty="0" smtClean="0"/>
              <a:t>identifiés identiques pour les PDI et les réfugiés:</a:t>
            </a:r>
          </a:p>
        </p:txBody>
      </p:sp>
      <p:grpSp>
        <p:nvGrpSpPr>
          <p:cNvPr id="4" name="Groupe 3"/>
          <p:cNvGrpSpPr/>
          <p:nvPr/>
        </p:nvGrpSpPr>
        <p:grpSpPr>
          <a:xfrm>
            <a:off x="899161" y="2164081"/>
            <a:ext cx="2612668" cy="1233838"/>
            <a:chOff x="293302" y="1609725"/>
            <a:chExt cx="2475789" cy="1514475"/>
          </a:xfrm>
        </p:grpSpPr>
        <p:sp>
          <p:nvSpPr>
            <p:cNvPr id="5" name="Ellipse 4"/>
            <p:cNvSpPr/>
            <p:nvPr/>
          </p:nvSpPr>
          <p:spPr>
            <a:xfrm>
              <a:off x="293303" y="1609725"/>
              <a:ext cx="2395264" cy="1514475"/>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7" name="ZoneTexte 6"/>
            <p:cNvSpPr txBox="1"/>
            <p:nvPr/>
          </p:nvSpPr>
          <p:spPr>
            <a:xfrm>
              <a:off x="293302" y="1862080"/>
              <a:ext cx="2475789" cy="944451"/>
            </a:xfrm>
            <a:prstGeom prst="rect">
              <a:avLst/>
            </a:prstGeom>
            <a:noFill/>
          </p:spPr>
          <p:txBody>
            <a:bodyPr wrap="square" rtlCol="0">
              <a:spAutoFit/>
            </a:bodyPr>
            <a:lstStyle/>
            <a:p>
              <a:pPr algn="ctr"/>
              <a:r>
                <a:rPr lang="fr-CH" sz="2200" b="1" dirty="0" smtClean="0">
                  <a:solidFill>
                    <a:schemeClr val="accent1"/>
                  </a:solidFill>
                </a:rPr>
                <a:t>96</a:t>
              </a:r>
              <a:r>
                <a:rPr lang="fr-CH" sz="2200" b="1" dirty="0" smtClean="0">
                  <a:solidFill>
                    <a:schemeClr val="tx2"/>
                  </a:solidFill>
                </a:rPr>
                <a:t>/103</a:t>
              </a:r>
              <a:r>
                <a:rPr lang="fr-CH" sz="2200" dirty="0" smtClean="0">
                  <a:solidFill>
                    <a:schemeClr val="tx2"/>
                  </a:solidFill>
                </a:rPr>
                <a:t> </a:t>
              </a:r>
              <a:r>
                <a:rPr lang="fr-CH" sz="2200" dirty="0" smtClean="0"/>
                <a:t>sites/camp accueillant des PDI </a:t>
              </a:r>
              <a:endParaRPr lang="fr-CH" sz="2200" dirty="0"/>
            </a:p>
          </p:txBody>
        </p:sp>
      </p:grpSp>
      <p:grpSp>
        <p:nvGrpSpPr>
          <p:cNvPr id="9" name="Groupe 8"/>
          <p:cNvGrpSpPr/>
          <p:nvPr/>
        </p:nvGrpSpPr>
        <p:grpSpPr>
          <a:xfrm>
            <a:off x="4836226" y="2164081"/>
            <a:ext cx="2722814" cy="1239639"/>
            <a:chOff x="293302" y="1609725"/>
            <a:chExt cx="2475789" cy="1516051"/>
          </a:xfrm>
        </p:grpSpPr>
        <p:sp>
          <p:nvSpPr>
            <p:cNvPr id="10" name="Ellipse 9"/>
            <p:cNvSpPr/>
            <p:nvPr/>
          </p:nvSpPr>
          <p:spPr>
            <a:xfrm>
              <a:off x="293303" y="1609725"/>
              <a:ext cx="2395264" cy="1514475"/>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1" name="ZoneTexte 10"/>
            <p:cNvSpPr txBox="1"/>
            <p:nvPr/>
          </p:nvSpPr>
          <p:spPr>
            <a:xfrm>
              <a:off x="293302" y="1770723"/>
              <a:ext cx="2475789" cy="1355053"/>
            </a:xfrm>
            <a:prstGeom prst="rect">
              <a:avLst/>
            </a:prstGeom>
            <a:noFill/>
          </p:spPr>
          <p:txBody>
            <a:bodyPr wrap="square" rtlCol="0">
              <a:spAutoFit/>
            </a:bodyPr>
            <a:lstStyle/>
            <a:p>
              <a:pPr algn="ctr"/>
              <a:r>
                <a:rPr lang="fr-CH" sz="2200" b="1" dirty="0" smtClean="0">
                  <a:solidFill>
                    <a:schemeClr val="accent1"/>
                  </a:solidFill>
                </a:rPr>
                <a:t>82</a:t>
              </a:r>
              <a:r>
                <a:rPr lang="fr-CH" sz="2200" b="1" dirty="0" smtClean="0">
                  <a:solidFill>
                    <a:schemeClr val="tx2"/>
                  </a:solidFill>
                </a:rPr>
                <a:t>/90</a:t>
              </a:r>
              <a:r>
                <a:rPr lang="fr-CH" sz="2200" dirty="0" smtClean="0">
                  <a:solidFill>
                    <a:schemeClr val="tx2"/>
                  </a:solidFill>
                </a:rPr>
                <a:t> </a:t>
              </a:r>
              <a:r>
                <a:rPr lang="fr-CH" sz="2200" dirty="0" smtClean="0"/>
                <a:t>sites/camp accueillant des réfugiés</a:t>
              </a:r>
              <a:endParaRPr lang="fr-CH" sz="2200" dirty="0"/>
            </a:p>
          </p:txBody>
        </p:sp>
      </p:grpSp>
      <p:sp>
        <p:nvSpPr>
          <p:cNvPr id="16" name="Espace réservé du contenu 2"/>
          <p:cNvSpPr txBox="1">
            <a:spLocks/>
          </p:cNvSpPr>
          <p:nvPr/>
        </p:nvSpPr>
        <p:spPr>
          <a:xfrm>
            <a:off x="2508036" y="4619148"/>
            <a:ext cx="3924860" cy="14329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400" dirty="0" smtClean="0"/>
              <a:t>Comité de gestion des plaintes</a:t>
            </a:r>
          </a:p>
          <a:p>
            <a:pPr marL="0" indent="0">
              <a:lnSpc>
                <a:spcPct val="110000"/>
              </a:lnSpc>
              <a:buFont typeface="Arial" panose="020B0604020202020204" pitchFamily="34" charset="0"/>
              <a:buNone/>
            </a:pPr>
            <a:r>
              <a:rPr lang="fr-FR" sz="2400" dirty="0" smtClean="0"/>
              <a:t>Comité de protection</a:t>
            </a:r>
          </a:p>
          <a:p>
            <a:pPr marL="0" indent="0">
              <a:lnSpc>
                <a:spcPct val="110000"/>
              </a:lnSpc>
              <a:buFont typeface="Arial" panose="020B0604020202020204" pitchFamily="34" charset="0"/>
              <a:buNone/>
            </a:pPr>
            <a:r>
              <a:rPr lang="fr-FR" sz="2400" dirty="0" smtClean="0"/>
              <a:t>Comité de </a:t>
            </a:r>
            <a:r>
              <a:rPr lang="fr-FR" sz="2400" dirty="0" smtClean="0"/>
              <a:t>sélection des bénéficiaires</a:t>
            </a:r>
            <a:endParaRPr lang="fr-FR" sz="2400" dirty="0">
              <a:solidFill>
                <a:schemeClr val="bg1"/>
              </a:solidFill>
            </a:endParaRPr>
          </a:p>
        </p:txBody>
      </p:sp>
      <p:sp>
        <p:nvSpPr>
          <p:cNvPr id="19" name="Ellipse 18"/>
          <p:cNvSpPr/>
          <p:nvPr/>
        </p:nvSpPr>
        <p:spPr>
          <a:xfrm>
            <a:off x="1835766" y="4522281"/>
            <a:ext cx="366615" cy="441022"/>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1861396" y="4534930"/>
            <a:ext cx="340985" cy="430887"/>
          </a:xfrm>
          <a:prstGeom prst="rect">
            <a:avLst/>
          </a:prstGeom>
          <a:noFill/>
        </p:spPr>
        <p:txBody>
          <a:bodyPr wrap="square" rtlCol="0">
            <a:spAutoFit/>
          </a:bodyPr>
          <a:lstStyle/>
          <a:p>
            <a:r>
              <a:rPr lang="fr-CH" sz="2200" b="1" dirty="0" smtClean="0">
                <a:solidFill>
                  <a:schemeClr val="accent1"/>
                </a:solidFill>
              </a:rPr>
              <a:t>1</a:t>
            </a:r>
            <a:endParaRPr lang="fr-FR" sz="2200" b="1" dirty="0">
              <a:solidFill>
                <a:schemeClr val="accent1"/>
              </a:solidFill>
            </a:endParaRPr>
          </a:p>
        </p:txBody>
      </p:sp>
      <p:sp>
        <p:nvSpPr>
          <p:cNvPr id="20" name="Ellipse 19"/>
          <p:cNvSpPr/>
          <p:nvPr/>
        </p:nvSpPr>
        <p:spPr>
          <a:xfrm>
            <a:off x="1835766" y="5054105"/>
            <a:ext cx="366615" cy="441022"/>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p:cNvSpPr txBox="1"/>
          <p:nvPr/>
        </p:nvSpPr>
        <p:spPr>
          <a:xfrm>
            <a:off x="1881486" y="5064240"/>
            <a:ext cx="641790" cy="430887"/>
          </a:xfrm>
          <a:prstGeom prst="rect">
            <a:avLst/>
          </a:prstGeom>
          <a:noFill/>
        </p:spPr>
        <p:txBody>
          <a:bodyPr wrap="square" rtlCol="0">
            <a:spAutoFit/>
          </a:bodyPr>
          <a:lstStyle/>
          <a:p>
            <a:r>
              <a:rPr lang="fr-CH" sz="2200" b="1" dirty="0">
                <a:solidFill>
                  <a:schemeClr val="accent1"/>
                </a:solidFill>
              </a:rPr>
              <a:t>2</a:t>
            </a:r>
            <a:endParaRPr lang="fr-FR" sz="2200" b="1" dirty="0">
              <a:solidFill>
                <a:schemeClr val="accent1"/>
              </a:solidFill>
            </a:endParaRPr>
          </a:p>
        </p:txBody>
      </p:sp>
      <p:sp>
        <p:nvSpPr>
          <p:cNvPr id="21" name="Ellipse 20"/>
          <p:cNvSpPr/>
          <p:nvPr/>
        </p:nvSpPr>
        <p:spPr>
          <a:xfrm>
            <a:off x="1835766" y="5781627"/>
            <a:ext cx="366615" cy="441022"/>
          </a:xfrm>
          <a:prstGeom prst="ellipse">
            <a:avLst/>
          </a:prstGeom>
          <a:solidFill>
            <a:schemeClr val="bg2">
              <a:lumMod val="40000"/>
              <a:lumOff val="60000"/>
            </a:schemeClr>
          </a:solidFill>
          <a:ln w="285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p:cNvSpPr txBox="1"/>
          <p:nvPr/>
        </p:nvSpPr>
        <p:spPr>
          <a:xfrm>
            <a:off x="1869439" y="5791762"/>
            <a:ext cx="477548" cy="430887"/>
          </a:xfrm>
          <a:prstGeom prst="rect">
            <a:avLst/>
          </a:prstGeom>
          <a:noFill/>
        </p:spPr>
        <p:txBody>
          <a:bodyPr wrap="square" rtlCol="0">
            <a:spAutoFit/>
          </a:bodyPr>
          <a:lstStyle/>
          <a:p>
            <a:r>
              <a:rPr lang="fr-CH" sz="2200" b="1" dirty="0" smtClean="0">
                <a:solidFill>
                  <a:schemeClr val="accent1"/>
                </a:solidFill>
              </a:rPr>
              <a:t>3</a:t>
            </a:r>
            <a:endParaRPr lang="fr-FR" sz="2200" b="1" dirty="0">
              <a:solidFill>
                <a:schemeClr val="accent1"/>
              </a:solidFill>
            </a:endParaRPr>
          </a:p>
        </p:txBody>
      </p:sp>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9299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smtClean="0"/>
              <a:t>Sommaire</a:t>
            </a: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233756" y="1399977"/>
            <a:ext cx="7947718" cy="4743245"/>
          </a:xfrm>
        </p:spPr>
        <p:txBody>
          <a:bodyPr>
            <a:normAutofit/>
          </a:bodyPr>
          <a:lstStyle/>
          <a:p>
            <a:pPr marL="0" indent="0">
              <a:buNone/>
            </a:pPr>
            <a:r>
              <a:rPr lang="fr-FR" sz="3200" dirty="0" smtClean="0"/>
              <a:t>1. Introduction</a:t>
            </a:r>
          </a:p>
          <a:p>
            <a:pPr marL="0" indent="0">
              <a:buNone/>
            </a:pPr>
            <a:r>
              <a:rPr lang="fr-FR" sz="3200" dirty="0" smtClean="0"/>
              <a:t>2. Méthodologie</a:t>
            </a:r>
          </a:p>
          <a:p>
            <a:pPr marL="0" indent="0">
              <a:buNone/>
            </a:pPr>
            <a:r>
              <a:rPr lang="fr-FR" sz="3200" dirty="0" smtClean="0"/>
              <a:t>3. Résultats principaux de l’évaluation</a:t>
            </a:r>
          </a:p>
          <a:p>
            <a:pPr lvl="1"/>
            <a:r>
              <a:rPr lang="fr-FR" sz="2800" dirty="0" smtClean="0"/>
              <a:t>Accès aux services de base</a:t>
            </a:r>
          </a:p>
          <a:p>
            <a:pPr lvl="1"/>
            <a:r>
              <a:rPr lang="fr-FR" sz="2800" dirty="0" smtClean="0"/>
              <a:t>Mécanismes de redevabilité disponibles </a:t>
            </a:r>
          </a:p>
          <a:p>
            <a:pPr lvl="1"/>
            <a:r>
              <a:rPr lang="fr-FR" sz="2800" dirty="0" smtClean="0"/>
              <a:t>Participation de la population au processus décisionnel de la programmation humanitaire </a:t>
            </a:r>
          </a:p>
          <a:p>
            <a:pPr marL="0" indent="0">
              <a:buNone/>
            </a:pPr>
            <a:r>
              <a:rPr lang="fr-FR" dirty="0" smtClean="0"/>
              <a:t>4. </a:t>
            </a:r>
            <a:r>
              <a:rPr lang="fr-FR" sz="3200" dirty="0" smtClean="0"/>
              <a:t>Conclusion</a:t>
            </a:r>
          </a:p>
          <a:p>
            <a:pPr marL="457200" lvl="1" indent="0">
              <a:buNone/>
            </a:pPr>
            <a:endParaRPr lang="fr-FR" dirty="0"/>
          </a:p>
        </p:txBody>
      </p:sp>
    </p:spTree>
    <p:extLst>
      <p:ext uri="{BB962C8B-B14F-4D97-AF65-F5344CB8AC3E}">
        <p14:creationId xmlns:p14="http://schemas.microsoft.com/office/powerpoint/2010/main" val="42344190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566601"/>
            <a:ext cx="7947718" cy="673028"/>
          </a:xfrm>
        </p:spPr>
        <p:txBody>
          <a:bodyPr>
            <a:noAutofit/>
          </a:bodyPr>
          <a:lstStyle/>
          <a:p>
            <a:r>
              <a:rPr lang="fr-FR" sz="3600" dirty="0" smtClean="0"/>
              <a:t>Existence de mécanismes de </a:t>
            </a:r>
            <a:r>
              <a:rPr lang="fr-FR" sz="3600" dirty="0" err="1" smtClean="0"/>
              <a:t>redevabilité</a:t>
            </a:r>
            <a:r>
              <a:rPr lang="fr-FR" sz="3600" dirty="0" smtClean="0"/>
              <a:t> dans les sites/camps de déplacés évalués – PDI </a:t>
            </a:r>
            <a:endParaRPr lang="fr-FR" sz="36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1623848"/>
            <a:ext cx="8513379" cy="5097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4568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33756" y="504609"/>
            <a:ext cx="7947718" cy="673028"/>
          </a:xfrm>
        </p:spPr>
        <p:txBody>
          <a:bodyPr>
            <a:noAutofit/>
          </a:bodyPr>
          <a:lstStyle/>
          <a:p>
            <a:r>
              <a:rPr lang="fr-FR" sz="3600" dirty="0" smtClean="0"/>
              <a:t>Existence de mécanismes de </a:t>
            </a:r>
            <a:r>
              <a:rPr lang="fr-FR" sz="3600" dirty="0" err="1" smtClean="0"/>
              <a:t>redevabilité</a:t>
            </a:r>
            <a:r>
              <a:rPr lang="fr-FR" sz="3600" dirty="0" smtClean="0"/>
              <a:t> dans les sites/camps de déplacés évalués – Réfugiés</a:t>
            </a:r>
            <a:endParaRPr lang="fr-FR" sz="36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766" y="1626533"/>
            <a:ext cx="8466082" cy="5076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61520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EE5859"/>
                </a:solidFill>
              </a:rPr>
              <a:t>Caractéristiques des mécanismes de </a:t>
            </a:r>
            <a:r>
              <a:rPr lang="fr-FR" dirty="0" err="1">
                <a:solidFill>
                  <a:srgbClr val="EE5859"/>
                </a:solidFill>
              </a:rPr>
              <a:t>redevabilité</a:t>
            </a:r>
            <a:r>
              <a:rPr lang="fr-FR" dirty="0">
                <a:solidFill>
                  <a:srgbClr val="EE5859"/>
                </a:solidFill>
              </a:rPr>
              <a:t> </a:t>
            </a:r>
            <a:endParaRPr lang="fr-FR" dirty="0"/>
          </a:p>
        </p:txBody>
      </p:sp>
      <p:sp>
        <p:nvSpPr>
          <p:cNvPr id="3" name="Espace réservé du contenu 2"/>
          <p:cNvSpPr>
            <a:spLocks noGrp="1"/>
          </p:cNvSpPr>
          <p:nvPr>
            <p:ph idx="1"/>
          </p:nvPr>
        </p:nvSpPr>
        <p:spPr/>
        <p:txBody>
          <a:bodyPr/>
          <a:lstStyle/>
          <a:p>
            <a:pPr>
              <a:buClr>
                <a:schemeClr val="accent1"/>
              </a:buClr>
              <a:buFont typeface="Wingdings" pitchFamily="2" charset="2"/>
              <a:buChar char="Ø"/>
            </a:pPr>
            <a:r>
              <a:rPr lang="fr-FR" dirty="0" smtClean="0"/>
              <a:t> </a:t>
            </a:r>
            <a:r>
              <a:rPr lang="fr-FR" b="1" dirty="0" smtClean="0"/>
              <a:t>Similarité des </a:t>
            </a:r>
            <a:r>
              <a:rPr lang="fr-FR" b="1" dirty="0"/>
              <a:t>p</a:t>
            </a:r>
            <a:r>
              <a:rPr lang="fr-FR" b="1" dirty="0" smtClean="0"/>
              <a:t>rincipaux acteurs </a:t>
            </a:r>
            <a:r>
              <a:rPr lang="fr-FR" dirty="0" smtClean="0"/>
              <a:t>assurant la gestion des mécanismes de redevabilité: </a:t>
            </a:r>
          </a:p>
          <a:p>
            <a:pPr marL="0" indent="0">
              <a:buClr>
                <a:schemeClr val="accent1"/>
              </a:buClr>
              <a:buNone/>
            </a:pPr>
            <a:endParaRPr lang="fr-FR" dirty="0"/>
          </a:p>
        </p:txBody>
      </p:sp>
      <p:sp>
        <p:nvSpPr>
          <p:cNvPr id="6" name="Espace réservé du contenu 2"/>
          <p:cNvSpPr txBox="1">
            <a:spLocks/>
          </p:cNvSpPr>
          <p:nvPr/>
        </p:nvSpPr>
        <p:spPr>
          <a:xfrm>
            <a:off x="1539240" y="3263272"/>
            <a:ext cx="2392679" cy="23026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fr-FR" sz="2400" b="1" dirty="0" smtClean="0">
                <a:solidFill>
                  <a:schemeClr val="accent1"/>
                </a:solidFill>
              </a:rPr>
              <a:t>1. </a:t>
            </a:r>
            <a:r>
              <a:rPr lang="fr-FR" sz="2400" dirty="0" smtClean="0"/>
              <a:t>CARE</a:t>
            </a:r>
          </a:p>
          <a:p>
            <a:pPr marL="0" indent="0">
              <a:lnSpc>
                <a:spcPct val="150000"/>
              </a:lnSpc>
              <a:buFont typeface="Arial" panose="020B0604020202020204" pitchFamily="34" charset="0"/>
              <a:buNone/>
            </a:pPr>
            <a:r>
              <a:rPr lang="fr-FR" sz="2400" b="1" dirty="0" smtClean="0">
                <a:solidFill>
                  <a:schemeClr val="accent1"/>
                </a:solidFill>
              </a:rPr>
              <a:t>2. </a:t>
            </a:r>
            <a:r>
              <a:rPr lang="fr-FR" sz="2400" dirty="0" smtClean="0"/>
              <a:t>International </a:t>
            </a:r>
            <a:r>
              <a:rPr lang="fr-FR" sz="2400" dirty="0" err="1" smtClean="0"/>
              <a:t>Rescue</a:t>
            </a:r>
            <a:r>
              <a:rPr lang="fr-FR" sz="2400" dirty="0" smtClean="0"/>
              <a:t> </a:t>
            </a:r>
            <a:r>
              <a:rPr lang="fr-FR" sz="2400" dirty="0" err="1" smtClean="0"/>
              <a:t>Committee</a:t>
            </a:r>
            <a:r>
              <a:rPr lang="fr-FR" sz="2400" dirty="0" smtClean="0"/>
              <a:t> </a:t>
            </a:r>
          </a:p>
          <a:p>
            <a:pPr marL="0" indent="0">
              <a:lnSpc>
                <a:spcPct val="150000"/>
              </a:lnSpc>
              <a:buFont typeface="Arial" panose="020B0604020202020204" pitchFamily="34" charset="0"/>
              <a:buNone/>
            </a:pPr>
            <a:r>
              <a:rPr lang="fr-FR" sz="2400" b="1" dirty="0" smtClean="0">
                <a:solidFill>
                  <a:schemeClr val="accent1"/>
                </a:solidFill>
              </a:rPr>
              <a:t>3. </a:t>
            </a:r>
            <a:r>
              <a:rPr lang="fr-FR" sz="2400" dirty="0" smtClean="0"/>
              <a:t>KARKARA</a:t>
            </a:r>
            <a:endParaRPr lang="fr-FR" sz="2000" dirty="0" smtClean="0"/>
          </a:p>
        </p:txBody>
      </p:sp>
      <p:sp>
        <p:nvSpPr>
          <p:cNvPr id="7" name="Rectangle à coins arrondis 6"/>
          <p:cNvSpPr/>
          <p:nvPr/>
        </p:nvSpPr>
        <p:spPr>
          <a:xfrm>
            <a:off x="1386933" y="2552582"/>
            <a:ext cx="1740579" cy="6994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Réfugiés</a:t>
            </a:r>
            <a:endParaRPr lang="fr-FR" sz="2800" b="1" dirty="0"/>
          </a:p>
        </p:txBody>
      </p:sp>
      <p:sp>
        <p:nvSpPr>
          <p:cNvPr id="8" name="Rectangle à coins arrondis 7"/>
          <p:cNvSpPr/>
          <p:nvPr/>
        </p:nvSpPr>
        <p:spPr>
          <a:xfrm>
            <a:off x="5206876" y="2552582"/>
            <a:ext cx="1740579" cy="6994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PDI</a:t>
            </a:r>
            <a:endParaRPr lang="fr-FR" sz="2800" b="1" dirty="0"/>
          </a:p>
        </p:txBody>
      </p:sp>
      <p:sp>
        <p:nvSpPr>
          <p:cNvPr id="10" name="Espace réservé du contenu 2"/>
          <p:cNvSpPr txBox="1">
            <a:spLocks/>
          </p:cNvSpPr>
          <p:nvPr/>
        </p:nvSpPr>
        <p:spPr>
          <a:xfrm>
            <a:off x="5439839" y="3279763"/>
            <a:ext cx="2469721" cy="23026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fr-FR" sz="2400" b="1" dirty="0" smtClean="0">
                <a:solidFill>
                  <a:schemeClr val="accent1"/>
                </a:solidFill>
              </a:rPr>
              <a:t>1. </a:t>
            </a:r>
            <a:r>
              <a:rPr lang="fr-FR" sz="2400" dirty="0" smtClean="0"/>
              <a:t>CARE</a:t>
            </a:r>
          </a:p>
          <a:p>
            <a:pPr marL="0" indent="0">
              <a:lnSpc>
                <a:spcPct val="150000"/>
              </a:lnSpc>
              <a:buFont typeface="Arial" panose="020B0604020202020204" pitchFamily="34" charset="0"/>
              <a:buNone/>
            </a:pPr>
            <a:r>
              <a:rPr lang="fr-FR" sz="2400" b="1" dirty="0" smtClean="0">
                <a:solidFill>
                  <a:schemeClr val="accent1"/>
                </a:solidFill>
              </a:rPr>
              <a:t>2. </a:t>
            </a:r>
            <a:r>
              <a:rPr lang="fr-FR" sz="2400" dirty="0" err="1" smtClean="0"/>
              <a:t>Danish</a:t>
            </a:r>
            <a:r>
              <a:rPr lang="fr-FR" sz="2400" dirty="0" smtClean="0"/>
              <a:t> </a:t>
            </a:r>
            <a:r>
              <a:rPr lang="fr-FR" sz="2400" dirty="0" err="1" smtClean="0"/>
              <a:t>Refugee</a:t>
            </a:r>
            <a:r>
              <a:rPr lang="fr-FR" sz="2400" dirty="0" smtClean="0"/>
              <a:t> Council </a:t>
            </a:r>
          </a:p>
          <a:p>
            <a:pPr marL="0" indent="0">
              <a:lnSpc>
                <a:spcPct val="150000"/>
              </a:lnSpc>
              <a:buFont typeface="Arial" panose="020B0604020202020204" pitchFamily="34" charset="0"/>
              <a:buNone/>
            </a:pPr>
            <a:r>
              <a:rPr lang="fr-FR" sz="2400" b="1" dirty="0" smtClean="0">
                <a:solidFill>
                  <a:schemeClr val="accent1"/>
                </a:solidFill>
              </a:rPr>
              <a:t>3. </a:t>
            </a:r>
            <a:r>
              <a:rPr lang="fr-FR" sz="2400" dirty="0" smtClean="0"/>
              <a:t>International </a:t>
            </a:r>
            <a:r>
              <a:rPr lang="fr-FR" sz="2400" dirty="0" err="1" smtClean="0"/>
              <a:t>Rescue</a:t>
            </a:r>
            <a:r>
              <a:rPr lang="fr-FR" sz="2400" dirty="0" smtClean="0"/>
              <a:t> </a:t>
            </a:r>
            <a:r>
              <a:rPr lang="fr-FR" sz="2400" dirty="0" err="1" smtClean="0"/>
              <a:t>Committee</a:t>
            </a:r>
            <a:r>
              <a:rPr lang="fr-FR" sz="2400" dirty="0" smtClean="0"/>
              <a:t> </a:t>
            </a:r>
            <a:endParaRPr lang="fr-FR" sz="2000" dirty="0" smtClean="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54285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249015"/>
            <a:ext cx="7947718" cy="673028"/>
          </a:xfrm>
        </p:spPr>
        <p:txBody>
          <a:bodyPr>
            <a:normAutofit/>
          </a:bodyPr>
          <a:lstStyle/>
          <a:p>
            <a:r>
              <a:rPr lang="fr-FR" sz="3600" dirty="0" smtClean="0"/>
              <a:t>Recours aux mécanismes de </a:t>
            </a:r>
            <a:r>
              <a:rPr lang="fr-FR" sz="3600" dirty="0" err="1" smtClean="0"/>
              <a:t>redevabilité</a:t>
            </a:r>
            <a:r>
              <a:rPr lang="fr-FR" sz="3600" dirty="0" smtClean="0"/>
              <a:t> </a:t>
            </a:r>
            <a:endParaRPr lang="fr-FR" sz="3600" dirty="0"/>
          </a:p>
        </p:txBody>
      </p:sp>
      <p:sp>
        <p:nvSpPr>
          <p:cNvPr id="3" name="Espace réservé du contenu 2"/>
          <p:cNvSpPr>
            <a:spLocks noGrp="1"/>
          </p:cNvSpPr>
          <p:nvPr>
            <p:ph idx="1"/>
          </p:nvPr>
        </p:nvSpPr>
        <p:spPr>
          <a:xfrm>
            <a:off x="233756" y="817911"/>
            <a:ext cx="7947718" cy="5071841"/>
          </a:xfrm>
        </p:spPr>
        <p:txBody>
          <a:bodyPr>
            <a:normAutofit/>
          </a:bodyPr>
          <a:lstStyle/>
          <a:p>
            <a:pPr>
              <a:buClr>
                <a:schemeClr val="accent1"/>
              </a:buClr>
              <a:buFont typeface="Wingdings" pitchFamily="2" charset="2"/>
              <a:buChar char="Ø"/>
            </a:pPr>
            <a:r>
              <a:rPr lang="fr-FR" sz="2400" dirty="0" smtClean="0"/>
              <a:t> </a:t>
            </a:r>
            <a:r>
              <a:rPr lang="fr-FR" sz="2200" dirty="0" smtClean="0"/>
              <a:t>Seule une </a:t>
            </a:r>
            <a:r>
              <a:rPr lang="fr-FR" sz="2200" b="1" dirty="0" smtClean="0"/>
              <a:t>faible proportion </a:t>
            </a:r>
            <a:r>
              <a:rPr lang="fr-FR" sz="2200" dirty="0" smtClean="0"/>
              <a:t>de la population des communautés de réfugiés et de PDI sait </a:t>
            </a:r>
            <a:r>
              <a:rPr lang="fr-FR" sz="2200" b="1" dirty="0" smtClean="0"/>
              <a:t>comment adresser des plaintes ou suggestions</a:t>
            </a:r>
            <a:r>
              <a:rPr lang="fr-FR" sz="2200" dirty="0" smtClean="0"/>
              <a:t> en cas d’insatisfaction avec les services de base. </a:t>
            </a:r>
          </a:p>
          <a:p>
            <a:pPr>
              <a:buClr>
                <a:schemeClr val="accent1"/>
              </a:buClr>
              <a:buFont typeface="Wingdings" pitchFamily="2" charset="2"/>
              <a:buChar char="Ø"/>
            </a:pPr>
            <a:endParaRPr lang="fr-FR" sz="2200" dirty="0" smtClean="0"/>
          </a:p>
          <a:p>
            <a:pPr>
              <a:buClr>
                <a:schemeClr val="accent1"/>
              </a:buClr>
              <a:buFont typeface="Wingdings" pitchFamily="2" charset="2"/>
              <a:buChar char="Ø"/>
            </a:pPr>
            <a:r>
              <a:rPr lang="fr-FR" sz="2200" dirty="0"/>
              <a:t> </a:t>
            </a:r>
            <a:r>
              <a:rPr lang="fr-FR" sz="2200" b="1" dirty="0" smtClean="0"/>
              <a:t>Un nombre légèrement plus important de communautés de PDI ont recours aux mécanismes de </a:t>
            </a:r>
            <a:r>
              <a:rPr lang="fr-FR" sz="2200" b="1" dirty="0" err="1" smtClean="0"/>
              <a:t>redevabilité</a:t>
            </a:r>
            <a:r>
              <a:rPr lang="fr-FR" sz="2200" dirty="0" smtClean="0"/>
              <a:t> que les communautés de réfugiés.</a:t>
            </a:r>
          </a:p>
          <a:p>
            <a:pPr>
              <a:buClr>
                <a:schemeClr val="accent1"/>
              </a:buClr>
              <a:buFont typeface="Wingdings" pitchFamily="2" charset="2"/>
              <a:buChar char="Ø"/>
            </a:pPr>
            <a:endParaRPr lang="fr-FR" sz="2200" dirty="0" smtClean="0"/>
          </a:p>
          <a:p>
            <a:pPr>
              <a:buClr>
                <a:schemeClr val="accent1"/>
              </a:buClr>
              <a:buFont typeface="Wingdings" pitchFamily="2" charset="2"/>
              <a:buChar char="Ø"/>
            </a:pPr>
            <a:r>
              <a:rPr lang="fr-FR" sz="2200" b="1" dirty="0" smtClean="0"/>
              <a:t> </a:t>
            </a:r>
            <a:r>
              <a:rPr lang="fr-FR" sz="2200" dirty="0" smtClean="0"/>
              <a:t>Réfugiés et PDI ont principalement </a:t>
            </a:r>
            <a:r>
              <a:rPr lang="fr-FR" sz="2200" b="1" dirty="0" smtClean="0"/>
              <a:t>utilisé les mécanismes suivants </a:t>
            </a:r>
            <a:r>
              <a:rPr lang="fr-FR" sz="2200" dirty="0" smtClean="0"/>
              <a:t>et adressé leurs plaintes ou suggestions </a:t>
            </a:r>
            <a:r>
              <a:rPr lang="fr-FR" sz="2200" b="1" dirty="0" smtClean="0"/>
              <a:t>vis-à-vis des services suivants</a:t>
            </a:r>
            <a:r>
              <a:rPr lang="fr-FR" sz="2200" dirty="0" smtClean="0"/>
              <a:t>:</a:t>
            </a:r>
            <a:endParaRPr lang="fr-FR" sz="2200" dirty="0"/>
          </a:p>
        </p:txBody>
      </p:sp>
      <p:sp>
        <p:nvSpPr>
          <p:cNvPr id="5" name="Rectangle à coins arrondis 4"/>
          <p:cNvSpPr/>
          <p:nvPr/>
        </p:nvSpPr>
        <p:spPr>
          <a:xfrm>
            <a:off x="5699851" y="4505798"/>
            <a:ext cx="1569627" cy="625874"/>
          </a:xfrm>
          <a:prstGeom prst="roundRect">
            <a:avLst/>
          </a:prstGeom>
          <a:solidFill>
            <a:schemeClr val="bg1"/>
          </a:solid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Services concernés </a:t>
            </a:r>
            <a:endParaRPr lang="fr-FR" sz="2800" b="1" dirty="0">
              <a:solidFill>
                <a:schemeClr val="accent1"/>
              </a:solidFill>
            </a:endParaRPr>
          </a:p>
        </p:txBody>
      </p:sp>
      <p:cxnSp>
        <p:nvCxnSpPr>
          <p:cNvPr id="6" name="Connecteur droit 5"/>
          <p:cNvCxnSpPr/>
          <p:nvPr/>
        </p:nvCxnSpPr>
        <p:spPr>
          <a:xfrm>
            <a:off x="4385806" y="4654269"/>
            <a:ext cx="0" cy="205843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7" name="Ellipse 16"/>
          <p:cNvSpPr/>
          <p:nvPr/>
        </p:nvSpPr>
        <p:spPr>
          <a:xfrm>
            <a:off x="882867" y="5168877"/>
            <a:ext cx="2806262" cy="8400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Comité de gestion des déplacés </a:t>
            </a:r>
            <a:endParaRPr lang="fr-FR" dirty="0">
              <a:solidFill>
                <a:schemeClr val="tx1"/>
              </a:solidFill>
            </a:endParaRPr>
          </a:p>
        </p:txBody>
      </p:sp>
      <p:sp>
        <p:nvSpPr>
          <p:cNvPr id="18" name="Ellipse 17"/>
          <p:cNvSpPr/>
          <p:nvPr/>
        </p:nvSpPr>
        <p:spPr>
          <a:xfrm>
            <a:off x="2430880" y="5985261"/>
            <a:ext cx="1907628" cy="8002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Comité de protection</a:t>
            </a:r>
            <a:endParaRPr lang="fr-FR" dirty="0">
              <a:solidFill>
                <a:schemeClr val="tx1"/>
              </a:solidFill>
            </a:endParaRPr>
          </a:p>
        </p:txBody>
      </p:sp>
      <p:sp>
        <p:nvSpPr>
          <p:cNvPr id="19" name="Ellipse 18"/>
          <p:cNvSpPr/>
          <p:nvPr/>
        </p:nvSpPr>
        <p:spPr>
          <a:xfrm>
            <a:off x="78826" y="5709472"/>
            <a:ext cx="1907628" cy="8400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Groupe de discussion</a:t>
            </a:r>
            <a:endParaRPr lang="fr-FR" dirty="0">
              <a:solidFill>
                <a:schemeClr val="tx1"/>
              </a:solidFill>
            </a:endParaRPr>
          </a:p>
        </p:txBody>
      </p:sp>
      <p:sp>
        <p:nvSpPr>
          <p:cNvPr id="20" name="Rectangle à coins arrondis 19"/>
          <p:cNvSpPr/>
          <p:nvPr/>
        </p:nvSpPr>
        <p:spPr>
          <a:xfrm>
            <a:off x="1512841" y="4546805"/>
            <a:ext cx="1569627" cy="62587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Mécanismes utilisés </a:t>
            </a:r>
            <a:endParaRPr lang="fr-FR" sz="2800" b="1" dirty="0">
              <a:solidFill>
                <a:schemeClr val="accent1"/>
              </a:solidFill>
            </a:endParaRPr>
          </a:p>
        </p:txBody>
      </p:sp>
      <p:sp>
        <p:nvSpPr>
          <p:cNvPr id="21" name="Rectangle à coins arrondis 20"/>
          <p:cNvSpPr/>
          <p:nvPr/>
        </p:nvSpPr>
        <p:spPr>
          <a:xfrm>
            <a:off x="5762775" y="4514758"/>
            <a:ext cx="1569627" cy="62587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dirty="0" smtClean="0">
                <a:solidFill>
                  <a:schemeClr val="accent1"/>
                </a:solidFill>
              </a:rPr>
              <a:t>Services concernés </a:t>
            </a:r>
            <a:endParaRPr lang="fr-FR" sz="2800" b="1" dirty="0">
              <a:solidFill>
                <a:schemeClr val="accent1"/>
              </a:solidFill>
            </a:endParaRPr>
          </a:p>
        </p:txBody>
      </p:sp>
      <p:sp>
        <p:nvSpPr>
          <p:cNvPr id="22" name="Ellipse 21"/>
          <p:cNvSpPr/>
          <p:nvPr/>
        </p:nvSpPr>
        <p:spPr>
          <a:xfrm>
            <a:off x="5556991" y="5163204"/>
            <a:ext cx="2012728" cy="8400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Aide alimentaire</a:t>
            </a:r>
            <a:endParaRPr lang="fr-FR" dirty="0">
              <a:solidFill>
                <a:schemeClr val="tx1"/>
              </a:solidFill>
            </a:endParaRPr>
          </a:p>
        </p:txBody>
      </p:sp>
      <p:sp>
        <p:nvSpPr>
          <p:cNvPr id="23" name="Ellipse 22"/>
          <p:cNvSpPr/>
          <p:nvPr/>
        </p:nvSpPr>
        <p:spPr>
          <a:xfrm>
            <a:off x="4561310" y="5847408"/>
            <a:ext cx="1707574" cy="56415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Eau</a:t>
            </a:r>
            <a:endParaRPr lang="fr-FR" dirty="0">
              <a:solidFill>
                <a:schemeClr val="tx1"/>
              </a:solidFill>
            </a:endParaRPr>
          </a:p>
        </p:txBody>
      </p:sp>
      <p:sp>
        <p:nvSpPr>
          <p:cNvPr id="24" name="Ellipse 23"/>
          <p:cNvSpPr/>
          <p:nvPr/>
        </p:nvSpPr>
        <p:spPr>
          <a:xfrm>
            <a:off x="6595026" y="6103286"/>
            <a:ext cx="1707574" cy="56415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Santé</a:t>
            </a:r>
            <a:endParaRPr lang="fr-FR" dirty="0">
              <a:solidFill>
                <a:schemeClr val="tx1"/>
              </a:solidFill>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66917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Recours aux mécanismes de </a:t>
            </a:r>
            <a:r>
              <a:rPr lang="fr-FR" dirty="0" err="1" smtClean="0"/>
              <a:t>redevabilité</a:t>
            </a:r>
            <a:r>
              <a:rPr lang="fr-FR" dirty="0" smtClean="0"/>
              <a:t> </a:t>
            </a:r>
            <a:endParaRPr lang="fr-FR" dirty="0"/>
          </a:p>
        </p:txBody>
      </p:sp>
      <p:sp>
        <p:nvSpPr>
          <p:cNvPr id="12" name="Espace réservé du contenu 2"/>
          <p:cNvSpPr>
            <a:spLocks noGrp="1"/>
          </p:cNvSpPr>
          <p:nvPr>
            <p:ph idx="1"/>
          </p:nvPr>
        </p:nvSpPr>
        <p:spPr/>
        <p:txBody>
          <a:bodyPr>
            <a:normAutofit/>
          </a:bodyPr>
          <a:lstStyle/>
          <a:p>
            <a:pPr>
              <a:buClr>
                <a:schemeClr val="accent1"/>
              </a:buClr>
              <a:buFont typeface="Wingdings" pitchFamily="2" charset="2"/>
              <a:buChar char="Ø"/>
            </a:pPr>
            <a:r>
              <a:rPr lang="fr-FR" sz="2400" dirty="0" smtClean="0"/>
              <a:t> Selon les estimations des IC, </a:t>
            </a:r>
            <a:r>
              <a:rPr lang="fr-FR" sz="2400" b="1" dirty="0"/>
              <a:t>t</a:t>
            </a:r>
            <a:r>
              <a:rPr lang="fr-FR" sz="2400" b="1" dirty="0" smtClean="0"/>
              <a:t>raitement des plaintes ou suggestions </a:t>
            </a:r>
            <a:r>
              <a:rPr lang="fr-FR" sz="2400" dirty="0" smtClean="0"/>
              <a:t>différant légèrement entre les deux types de population</a:t>
            </a:r>
            <a:r>
              <a:rPr lang="fr-FR" sz="2200" dirty="0" smtClean="0"/>
              <a:t>: </a:t>
            </a:r>
          </a:p>
          <a:p>
            <a:pPr>
              <a:buClr>
                <a:schemeClr val="accent1"/>
              </a:buClr>
              <a:buFont typeface="Wingdings" pitchFamily="2" charset="2"/>
              <a:buChar char="Ø"/>
            </a:pPr>
            <a:endParaRPr lang="fr-FR" sz="2400" dirty="0"/>
          </a:p>
        </p:txBody>
      </p:sp>
      <p:sp>
        <p:nvSpPr>
          <p:cNvPr id="14" name="Espace réservé du contenu 2"/>
          <p:cNvSpPr txBox="1">
            <a:spLocks/>
          </p:cNvSpPr>
          <p:nvPr/>
        </p:nvSpPr>
        <p:spPr>
          <a:xfrm>
            <a:off x="228600" y="2265330"/>
            <a:ext cx="2356040" cy="27939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fr-FR" sz="2000" b="1" dirty="0" smtClean="0"/>
              <a:t>% communautés de PDI</a:t>
            </a:r>
          </a:p>
          <a:p>
            <a:pPr marL="0" indent="0" algn="ctr">
              <a:lnSpc>
                <a:spcPct val="100000"/>
              </a:lnSpc>
              <a:buFont typeface="Arial" panose="020B0604020202020204" pitchFamily="34" charset="0"/>
              <a:buNone/>
            </a:pPr>
            <a:r>
              <a:rPr lang="fr-FR" sz="2400" b="1" dirty="0" smtClean="0">
                <a:solidFill>
                  <a:schemeClr val="accent1"/>
                </a:solidFill>
              </a:rPr>
              <a:t>74%</a:t>
            </a:r>
          </a:p>
          <a:p>
            <a:pPr marL="0" indent="0" algn="ctr">
              <a:lnSpc>
                <a:spcPct val="100000"/>
              </a:lnSpc>
              <a:buFont typeface="Arial" panose="020B0604020202020204" pitchFamily="34" charset="0"/>
              <a:buNone/>
            </a:pPr>
            <a:endParaRPr lang="fr-FR" sz="2400" b="1" dirty="0">
              <a:solidFill>
                <a:schemeClr val="accent1"/>
              </a:solidFill>
            </a:endParaRPr>
          </a:p>
          <a:p>
            <a:pPr marL="0" indent="0" algn="ctr">
              <a:lnSpc>
                <a:spcPct val="100000"/>
              </a:lnSpc>
              <a:buFont typeface="Arial" panose="020B0604020202020204" pitchFamily="34" charset="0"/>
              <a:buNone/>
            </a:pPr>
            <a:endParaRPr lang="fr-FR" sz="1200" b="1" dirty="0">
              <a:solidFill>
                <a:schemeClr val="accent1"/>
              </a:solidFill>
            </a:endParaRPr>
          </a:p>
          <a:p>
            <a:pPr marL="0" indent="0" algn="ctr">
              <a:lnSpc>
                <a:spcPct val="100000"/>
              </a:lnSpc>
              <a:buFont typeface="Arial" panose="020B0604020202020204" pitchFamily="34" charset="0"/>
              <a:buNone/>
            </a:pPr>
            <a:r>
              <a:rPr lang="fr-FR" sz="2400" b="1" dirty="0" smtClean="0">
                <a:solidFill>
                  <a:schemeClr val="accent1"/>
                </a:solidFill>
              </a:rPr>
              <a:t>52%</a:t>
            </a:r>
          </a:p>
        </p:txBody>
      </p:sp>
      <p:sp>
        <p:nvSpPr>
          <p:cNvPr id="15" name="Espace réservé du contenu 2"/>
          <p:cNvSpPr txBox="1">
            <a:spLocks/>
          </p:cNvSpPr>
          <p:nvPr/>
        </p:nvSpPr>
        <p:spPr>
          <a:xfrm>
            <a:off x="6074600" y="2265330"/>
            <a:ext cx="2356040" cy="47701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fr-FR" sz="2000" b="1" dirty="0" smtClean="0"/>
              <a:t>% communautés de réfugiés</a:t>
            </a:r>
          </a:p>
          <a:p>
            <a:pPr marL="0" indent="0" algn="ctr">
              <a:lnSpc>
                <a:spcPct val="100000"/>
              </a:lnSpc>
              <a:buFont typeface="Arial" panose="020B0604020202020204" pitchFamily="34" charset="0"/>
              <a:buNone/>
            </a:pPr>
            <a:r>
              <a:rPr lang="fr-FR" sz="2400" b="1" dirty="0" smtClean="0">
                <a:solidFill>
                  <a:schemeClr val="accent1"/>
                </a:solidFill>
              </a:rPr>
              <a:t>80%</a:t>
            </a:r>
            <a:endParaRPr lang="fr-FR" sz="2400" b="1" dirty="0">
              <a:solidFill>
                <a:schemeClr val="accent1"/>
              </a:solidFill>
            </a:endParaRPr>
          </a:p>
          <a:p>
            <a:pPr marL="0" indent="0" algn="ctr">
              <a:lnSpc>
                <a:spcPct val="100000"/>
              </a:lnSpc>
              <a:buFont typeface="Arial" panose="020B0604020202020204" pitchFamily="34" charset="0"/>
              <a:buNone/>
            </a:pPr>
            <a:endParaRPr lang="fr-FR" sz="2400" b="1" dirty="0" smtClean="0">
              <a:solidFill>
                <a:schemeClr val="accent1"/>
              </a:solidFill>
            </a:endParaRPr>
          </a:p>
          <a:p>
            <a:pPr marL="0" indent="0" algn="ctr">
              <a:lnSpc>
                <a:spcPct val="100000"/>
              </a:lnSpc>
              <a:buFont typeface="Arial" panose="020B0604020202020204" pitchFamily="34" charset="0"/>
              <a:buNone/>
            </a:pPr>
            <a:endParaRPr lang="fr-FR" sz="1200" b="1" dirty="0" smtClean="0">
              <a:solidFill>
                <a:schemeClr val="accent1"/>
              </a:solidFill>
            </a:endParaRPr>
          </a:p>
          <a:p>
            <a:pPr marL="0" indent="0" algn="ctr">
              <a:lnSpc>
                <a:spcPct val="100000"/>
              </a:lnSpc>
              <a:buFont typeface="Arial" panose="020B0604020202020204" pitchFamily="34" charset="0"/>
              <a:buNone/>
            </a:pPr>
            <a:r>
              <a:rPr lang="fr-FR" sz="2400" b="1" dirty="0" smtClean="0">
                <a:solidFill>
                  <a:schemeClr val="accent1"/>
                </a:solidFill>
              </a:rPr>
              <a:t>65%</a:t>
            </a:r>
          </a:p>
          <a:p>
            <a:pPr marL="0" indent="0" algn="ctr">
              <a:lnSpc>
                <a:spcPct val="100000"/>
              </a:lnSpc>
              <a:buFont typeface="Arial" panose="020B0604020202020204" pitchFamily="34" charset="0"/>
              <a:buNone/>
            </a:pPr>
            <a:endParaRPr lang="fr-FR" sz="2400" b="1" dirty="0">
              <a:solidFill>
                <a:schemeClr val="accent1"/>
              </a:solidFill>
            </a:endParaRPr>
          </a:p>
          <a:p>
            <a:pPr marL="0" indent="0" algn="ctr">
              <a:lnSpc>
                <a:spcPct val="100000"/>
              </a:lnSpc>
              <a:buFont typeface="Arial" panose="020B0604020202020204" pitchFamily="34" charset="0"/>
              <a:buNone/>
            </a:pPr>
            <a:endParaRPr lang="fr-FR" b="1" dirty="0" smtClean="0">
              <a:solidFill>
                <a:schemeClr val="accent1"/>
              </a:solidFill>
            </a:endParaRPr>
          </a:p>
          <a:p>
            <a:pPr marL="0" indent="0" algn="ctr">
              <a:lnSpc>
                <a:spcPct val="100000"/>
              </a:lnSpc>
              <a:buFont typeface="Arial" panose="020B0604020202020204" pitchFamily="34" charset="0"/>
              <a:buNone/>
            </a:pPr>
            <a:endParaRPr lang="fr-FR" b="1" dirty="0" smtClean="0">
              <a:solidFill>
                <a:schemeClr val="accent1"/>
              </a:solidFill>
            </a:endParaRPr>
          </a:p>
        </p:txBody>
      </p:sp>
      <p:sp>
        <p:nvSpPr>
          <p:cNvPr id="19" name="Rectangle à coins arrondis 18"/>
          <p:cNvSpPr/>
          <p:nvPr/>
        </p:nvSpPr>
        <p:spPr>
          <a:xfrm>
            <a:off x="2584640" y="2932780"/>
            <a:ext cx="3489960" cy="62587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dirty="0" smtClean="0">
                <a:solidFill>
                  <a:schemeClr val="tx1"/>
                </a:solidFill>
              </a:rPr>
              <a:t>Plaintes ou suggestions </a:t>
            </a:r>
            <a:r>
              <a:rPr lang="fr-FR" sz="2000" b="1" dirty="0" smtClean="0">
                <a:solidFill>
                  <a:schemeClr val="tx1"/>
                </a:solidFill>
              </a:rPr>
              <a:t>prises en considération</a:t>
            </a:r>
            <a:endParaRPr lang="fr-FR" sz="2000" b="1" dirty="0">
              <a:solidFill>
                <a:schemeClr val="tx1"/>
              </a:solidFill>
            </a:endParaRPr>
          </a:p>
        </p:txBody>
      </p:sp>
      <p:sp>
        <p:nvSpPr>
          <p:cNvPr id="20" name="Rectangle à coins arrondis 19"/>
          <p:cNvSpPr/>
          <p:nvPr/>
        </p:nvSpPr>
        <p:spPr>
          <a:xfrm>
            <a:off x="2584640" y="4245876"/>
            <a:ext cx="3489960" cy="62587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dirty="0" smtClean="0">
                <a:solidFill>
                  <a:schemeClr val="tx1"/>
                </a:solidFill>
              </a:rPr>
              <a:t>Plaintes ou suggestions </a:t>
            </a:r>
            <a:r>
              <a:rPr lang="fr-FR" sz="2000" b="1" dirty="0" smtClean="0">
                <a:solidFill>
                  <a:schemeClr val="tx1"/>
                </a:solidFill>
              </a:rPr>
              <a:t>traitées en toute confidentialité</a:t>
            </a:r>
            <a:endParaRPr lang="fr-FR" sz="2800" b="1" dirty="0">
              <a:solidFill>
                <a:schemeClr val="tx1"/>
              </a:solidFill>
            </a:endParaRPr>
          </a:p>
        </p:txBody>
      </p:sp>
      <p:sp>
        <p:nvSpPr>
          <p:cNvPr id="21" name="Rectangle à coins arrondis 20"/>
          <p:cNvSpPr/>
          <p:nvPr/>
        </p:nvSpPr>
        <p:spPr>
          <a:xfrm>
            <a:off x="2584640" y="5486464"/>
            <a:ext cx="3489960" cy="90070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dirty="0" smtClean="0">
                <a:solidFill>
                  <a:schemeClr val="tx1"/>
                </a:solidFill>
              </a:rPr>
              <a:t>Plaintes ou suggestions ayant permis d’</a:t>
            </a:r>
            <a:r>
              <a:rPr lang="fr-FR" sz="2000" b="1" dirty="0" smtClean="0">
                <a:solidFill>
                  <a:schemeClr val="tx1"/>
                </a:solidFill>
              </a:rPr>
              <a:t>améliorer la situation ou résoudre le problème </a:t>
            </a:r>
            <a:endParaRPr lang="fr-FR" sz="2800" b="1" dirty="0">
              <a:solidFill>
                <a:schemeClr val="tx1"/>
              </a:solidFill>
            </a:endParaRPr>
          </a:p>
        </p:txBody>
      </p:sp>
      <p:sp>
        <p:nvSpPr>
          <p:cNvPr id="23" name="Espace réservé du contenu 2"/>
          <p:cNvSpPr txBox="1">
            <a:spLocks/>
          </p:cNvSpPr>
          <p:nvPr/>
        </p:nvSpPr>
        <p:spPr>
          <a:xfrm>
            <a:off x="228600" y="5710571"/>
            <a:ext cx="2356040" cy="6786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fr-FR" sz="2400" b="1" dirty="0">
                <a:solidFill>
                  <a:schemeClr val="accent1"/>
                </a:solidFill>
              </a:rPr>
              <a:t>6</a:t>
            </a:r>
            <a:r>
              <a:rPr lang="fr-FR" sz="2400" b="1" dirty="0" smtClean="0">
                <a:solidFill>
                  <a:schemeClr val="accent1"/>
                </a:solidFill>
              </a:rPr>
              <a:t>4%</a:t>
            </a:r>
            <a:endParaRPr lang="fr-FR" sz="2400" b="1" dirty="0">
              <a:solidFill>
                <a:schemeClr val="accent1"/>
              </a:solidFill>
            </a:endParaRPr>
          </a:p>
        </p:txBody>
      </p:sp>
      <p:sp>
        <p:nvSpPr>
          <p:cNvPr id="16" name="Espace réservé du contenu 2"/>
          <p:cNvSpPr txBox="1">
            <a:spLocks/>
          </p:cNvSpPr>
          <p:nvPr/>
        </p:nvSpPr>
        <p:spPr>
          <a:xfrm>
            <a:off x="6111240" y="5708512"/>
            <a:ext cx="2356040" cy="6786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fr-FR" sz="2400" b="1" dirty="0" smtClean="0">
                <a:solidFill>
                  <a:schemeClr val="accent1"/>
                </a:solidFill>
              </a:rPr>
              <a:t>57%</a:t>
            </a:r>
            <a:endParaRPr lang="fr-FR" sz="2400" b="1" dirty="0">
              <a:solidFill>
                <a:schemeClr val="accent1"/>
              </a:solidFill>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08571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Amélioration des mécanismes de </a:t>
            </a:r>
            <a:r>
              <a:rPr lang="fr-FR" dirty="0" err="1" smtClean="0"/>
              <a:t>redevabilité</a:t>
            </a:r>
            <a:r>
              <a:rPr lang="fr-FR" dirty="0" smtClean="0"/>
              <a:t> </a:t>
            </a:r>
            <a:endParaRPr lang="fr-FR" dirty="0"/>
          </a:p>
        </p:txBody>
      </p:sp>
      <p:sp>
        <p:nvSpPr>
          <p:cNvPr id="3" name="Espace réservé du contenu 2"/>
          <p:cNvSpPr>
            <a:spLocks noGrp="1"/>
          </p:cNvSpPr>
          <p:nvPr>
            <p:ph idx="1"/>
          </p:nvPr>
        </p:nvSpPr>
        <p:spPr>
          <a:xfrm>
            <a:off x="233756" y="1253331"/>
            <a:ext cx="7947718" cy="5024504"/>
          </a:xfrm>
        </p:spPr>
        <p:txBody>
          <a:bodyPr>
            <a:normAutofit/>
          </a:bodyPr>
          <a:lstStyle/>
          <a:p>
            <a:pPr>
              <a:buClr>
                <a:schemeClr val="accent1"/>
              </a:buClr>
              <a:buFont typeface="Wingdings" pitchFamily="2" charset="2"/>
              <a:buChar char="Ø"/>
            </a:pPr>
            <a:r>
              <a:rPr lang="fr-FR" sz="2400" dirty="0" smtClean="0"/>
              <a:t> </a:t>
            </a:r>
            <a:r>
              <a:rPr lang="fr-FR" sz="2200" dirty="0" smtClean="0"/>
              <a:t>Principales mesures identifiées par les IC pour une </a:t>
            </a:r>
            <a:r>
              <a:rPr lang="fr-FR" sz="2200" b="1" dirty="0" smtClean="0"/>
              <a:t>meilleure prise en considération des plaintes/suggestions </a:t>
            </a:r>
            <a:r>
              <a:rPr lang="fr-FR" sz="2200" dirty="0" smtClean="0"/>
              <a:t>formulées par la population: </a:t>
            </a:r>
          </a:p>
          <a:p>
            <a:pPr>
              <a:buClr>
                <a:schemeClr val="accent1"/>
              </a:buClr>
              <a:buFont typeface="Wingdings" pitchFamily="2" charset="2"/>
              <a:buChar char="Ø"/>
            </a:pPr>
            <a:endParaRPr lang="fr-FR" sz="2000" dirty="0"/>
          </a:p>
          <a:p>
            <a:pPr>
              <a:buClr>
                <a:schemeClr val="accent1"/>
              </a:buClr>
              <a:buFont typeface="Wingdings" pitchFamily="2" charset="2"/>
              <a:buChar char="Ø"/>
            </a:pPr>
            <a:endParaRPr lang="fr-FR" sz="2000" dirty="0" smtClean="0"/>
          </a:p>
          <a:p>
            <a:pPr>
              <a:buClr>
                <a:schemeClr val="accent1"/>
              </a:buClr>
              <a:buFont typeface="Wingdings" pitchFamily="2" charset="2"/>
              <a:buChar char="Ø"/>
            </a:pPr>
            <a:endParaRPr lang="fr-FR" sz="2000" dirty="0"/>
          </a:p>
          <a:p>
            <a:pPr>
              <a:buClr>
                <a:schemeClr val="accent1"/>
              </a:buClr>
              <a:buFont typeface="Wingdings" pitchFamily="2" charset="2"/>
              <a:buChar char="Ø"/>
            </a:pPr>
            <a:endParaRPr lang="fr-FR" sz="2000" dirty="0" smtClean="0"/>
          </a:p>
          <a:p>
            <a:pPr>
              <a:buClr>
                <a:schemeClr val="accent1"/>
              </a:buClr>
              <a:buFont typeface="Wingdings" pitchFamily="2" charset="2"/>
              <a:buChar char="Ø"/>
            </a:pPr>
            <a:endParaRPr lang="fr-FR" sz="2000" dirty="0"/>
          </a:p>
          <a:p>
            <a:pPr>
              <a:buClr>
                <a:schemeClr val="accent1"/>
              </a:buClr>
              <a:buFont typeface="Wingdings" pitchFamily="2" charset="2"/>
              <a:buChar char="Ø"/>
            </a:pPr>
            <a:endParaRPr lang="fr-FR" sz="2000" dirty="0" smtClean="0"/>
          </a:p>
          <a:p>
            <a:pPr marL="0" indent="0">
              <a:buClr>
                <a:schemeClr val="accent1"/>
              </a:buClr>
              <a:buNone/>
            </a:pPr>
            <a:endParaRPr lang="fr-FR" sz="2000" dirty="0" smtClean="0"/>
          </a:p>
          <a:p>
            <a:pPr>
              <a:buClr>
                <a:schemeClr val="accent1"/>
              </a:buClr>
              <a:buFont typeface="Wingdings" pitchFamily="2" charset="2"/>
              <a:buChar char="Ø"/>
            </a:pPr>
            <a:r>
              <a:rPr lang="fr-FR" sz="2000" dirty="0" smtClean="0"/>
              <a:t>Bien qu’identifié comme l’un des principaux mécanismes dans les sites évalués, le </a:t>
            </a:r>
            <a:r>
              <a:rPr lang="fr-FR" sz="2000" b="1" dirty="0" smtClean="0"/>
              <a:t>principal système que les IC aimeraient voir être mis en place au sein de leur communauté</a:t>
            </a:r>
            <a:r>
              <a:rPr lang="fr-FR" sz="2000" dirty="0" smtClean="0"/>
              <a:t> (PDI et réfugiés): </a:t>
            </a:r>
            <a:endParaRPr lang="fr-FR" sz="2000" dirty="0"/>
          </a:p>
        </p:txBody>
      </p:sp>
      <p:sp>
        <p:nvSpPr>
          <p:cNvPr id="6" name="Rectangle à coins arrondis 5"/>
          <p:cNvSpPr/>
          <p:nvPr/>
        </p:nvSpPr>
        <p:spPr>
          <a:xfrm>
            <a:off x="5913120" y="2199764"/>
            <a:ext cx="1115832" cy="419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PDI</a:t>
            </a:r>
            <a:endParaRPr lang="fr-FR" sz="2000" b="1" dirty="0"/>
          </a:p>
        </p:txBody>
      </p:sp>
      <p:cxnSp>
        <p:nvCxnSpPr>
          <p:cNvPr id="7" name="Connecteur droit 6"/>
          <p:cNvCxnSpPr/>
          <p:nvPr/>
        </p:nvCxnSpPr>
        <p:spPr>
          <a:xfrm>
            <a:off x="4065766" y="2540494"/>
            <a:ext cx="0" cy="2202165"/>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0" name="Espace réservé du contenu 2"/>
          <p:cNvSpPr txBox="1">
            <a:spLocks/>
          </p:cNvSpPr>
          <p:nvPr/>
        </p:nvSpPr>
        <p:spPr>
          <a:xfrm>
            <a:off x="227183" y="2846861"/>
            <a:ext cx="3521855" cy="18957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Tx/>
              <a:buChar char="-"/>
            </a:pPr>
            <a:r>
              <a:rPr lang="fr-FR" sz="1800" b="1" dirty="0" smtClean="0"/>
              <a:t>Mise en place/ création d’un comité</a:t>
            </a:r>
          </a:p>
          <a:p>
            <a:pPr>
              <a:lnSpc>
                <a:spcPct val="100000"/>
              </a:lnSpc>
              <a:buFontTx/>
              <a:buChar char="-"/>
            </a:pPr>
            <a:r>
              <a:rPr lang="fr-FR" sz="1800" b="1" dirty="0" smtClean="0"/>
              <a:t>Implication de la population</a:t>
            </a:r>
            <a:r>
              <a:rPr lang="fr-FR" sz="1800" dirty="0" smtClean="0"/>
              <a:t>  </a:t>
            </a:r>
          </a:p>
          <a:p>
            <a:pPr>
              <a:lnSpc>
                <a:spcPct val="100000"/>
              </a:lnSpc>
              <a:buFontTx/>
              <a:buChar char="-"/>
            </a:pPr>
            <a:r>
              <a:rPr lang="fr-FR" sz="1800" dirty="0" smtClean="0"/>
              <a:t>Développement d’</a:t>
            </a:r>
            <a:r>
              <a:rPr lang="fr-FR" sz="1800" b="1" dirty="0" smtClean="0"/>
              <a:t>activités de sensibilisation</a:t>
            </a:r>
            <a:endParaRPr lang="fr-FR" sz="2000" b="1" dirty="0" smtClean="0"/>
          </a:p>
        </p:txBody>
      </p:sp>
      <p:sp>
        <p:nvSpPr>
          <p:cNvPr id="11" name="Espace réservé du contenu 2"/>
          <p:cNvSpPr txBox="1">
            <a:spLocks/>
          </p:cNvSpPr>
          <p:nvPr/>
        </p:nvSpPr>
        <p:spPr>
          <a:xfrm>
            <a:off x="4504367" y="2873751"/>
            <a:ext cx="3521855" cy="15257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Tx/>
              <a:buChar char="-"/>
            </a:pPr>
            <a:r>
              <a:rPr lang="fr-FR" sz="1800" b="1" dirty="0" smtClean="0"/>
              <a:t>Implication de la population</a:t>
            </a:r>
            <a:r>
              <a:rPr lang="fr-FR" sz="1800" dirty="0" smtClean="0"/>
              <a:t> </a:t>
            </a:r>
          </a:p>
          <a:p>
            <a:pPr>
              <a:lnSpc>
                <a:spcPct val="100000"/>
              </a:lnSpc>
              <a:buFontTx/>
              <a:buChar char="-"/>
            </a:pPr>
            <a:r>
              <a:rPr lang="fr-FR" sz="1800" dirty="0" smtClean="0"/>
              <a:t>Développement d’</a:t>
            </a:r>
            <a:r>
              <a:rPr lang="fr-FR" sz="1800" b="1" dirty="0" smtClean="0"/>
              <a:t>activités de sensibilisation </a:t>
            </a:r>
          </a:p>
          <a:p>
            <a:pPr>
              <a:lnSpc>
                <a:spcPct val="100000"/>
              </a:lnSpc>
              <a:buFontTx/>
              <a:buChar char="-"/>
            </a:pPr>
            <a:r>
              <a:rPr lang="fr-FR" sz="1800" b="1" dirty="0" smtClean="0"/>
              <a:t>Mise en place/création d’un comité</a:t>
            </a:r>
            <a:endParaRPr lang="fr-FR" sz="1800" dirty="0" smtClean="0"/>
          </a:p>
        </p:txBody>
      </p:sp>
      <p:sp>
        <p:nvSpPr>
          <p:cNvPr id="16" name="Rectangle à coins arrondis 15"/>
          <p:cNvSpPr/>
          <p:nvPr/>
        </p:nvSpPr>
        <p:spPr>
          <a:xfrm>
            <a:off x="1554480" y="2207541"/>
            <a:ext cx="1115832" cy="419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Réfugiés</a:t>
            </a:r>
            <a:endParaRPr lang="fr-FR" sz="2000" b="1" dirty="0"/>
          </a:p>
        </p:txBody>
      </p:sp>
      <p:grpSp>
        <p:nvGrpSpPr>
          <p:cNvPr id="23" name="Groupe 22"/>
          <p:cNvGrpSpPr/>
          <p:nvPr/>
        </p:nvGrpSpPr>
        <p:grpSpPr>
          <a:xfrm>
            <a:off x="3104986" y="5887997"/>
            <a:ext cx="2266122" cy="749740"/>
            <a:chOff x="293302" y="1609725"/>
            <a:chExt cx="2475789" cy="1514475"/>
          </a:xfrm>
        </p:grpSpPr>
        <p:sp>
          <p:nvSpPr>
            <p:cNvPr id="24" name="Ellipse 23"/>
            <p:cNvSpPr/>
            <p:nvPr/>
          </p:nvSpPr>
          <p:spPr>
            <a:xfrm>
              <a:off x="293303" y="1609725"/>
              <a:ext cx="2395264" cy="1514475"/>
            </a:xfrm>
            <a:prstGeom prst="ellipse">
              <a:avLst/>
            </a:prstGeom>
            <a:solidFill>
              <a:schemeClr val="bg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5" name="ZoneTexte 24"/>
            <p:cNvSpPr txBox="1"/>
            <p:nvPr/>
          </p:nvSpPr>
          <p:spPr>
            <a:xfrm>
              <a:off x="293302" y="1993025"/>
              <a:ext cx="2475789" cy="603669"/>
            </a:xfrm>
            <a:prstGeom prst="rect">
              <a:avLst/>
            </a:prstGeom>
            <a:noFill/>
          </p:spPr>
          <p:txBody>
            <a:bodyPr wrap="square" rtlCol="0">
              <a:spAutoFit/>
            </a:bodyPr>
            <a:lstStyle/>
            <a:p>
              <a:pPr algn="ctr"/>
              <a:r>
                <a:rPr lang="fr-CH" sz="2000" b="1" dirty="0" smtClean="0">
                  <a:solidFill>
                    <a:schemeClr val="accent1"/>
                  </a:solidFill>
                </a:rPr>
                <a:t>Comité de plaintes </a:t>
              </a:r>
              <a:endParaRPr lang="fr-CH" sz="2000" dirty="0"/>
            </a:p>
          </p:txBody>
        </p:sp>
      </p:gr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38596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p>
        </p:txBody>
      </p:sp>
      <p:sp>
        <p:nvSpPr>
          <p:cNvPr id="4102" name="Rectangle 11"/>
          <p:cNvSpPr>
            <a:spLocks noGrp="1" noChangeArrowheads="1"/>
          </p:cNvSpPr>
          <p:nvPr>
            <p:ph type="ctrTitle"/>
          </p:nvPr>
        </p:nvSpPr>
        <p:spPr>
          <a:xfrm>
            <a:off x="1009934" y="2902652"/>
            <a:ext cx="6987654" cy="1216025"/>
          </a:xfrm>
        </p:spPr>
        <p:txBody>
          <a:bodyPr>
            <a:noAutofit/>
          </a:bodyPr>
          <a:lstStyle/>
          <a:p>
            <a:pPr algn="ctr" eaLnBrk="1" hangingPunct="1">
              <a:lnSpc>
                <a:spcPct val="80000"/>
              </a:lnSpc>
              <a:defRPr/>
            </a:pPr>
            <a:r>
              <a:rPr lang="fr-FR" altLang="en-US" sz="4800" cap="small" dirty="0" smtClean="0">
                <a:solidFill>
                  <a:schemeClr val="bg2">
                    <a:lumMod val="50000"/>
                  </a:schemeClr>
                </a:solidFill>
              </a:rPr>
              <a:t>3.2. Participation de la population au processus décisionnel de la programmation humanitaire</a:t>
            </a:r>
            <a:endParaRPr lang="fr-FR" altLang="en-US" sz="3600" cap="small" dirty="0">
              <a:solidFill>
                <a:schemeClr val="bg2">
                  <a:lumMod val="50000"/>
                </a:schemeClr>
              </a:solidFill>
            </a:endParaRPr>
          </a:p>
        </p:txBody>
      </p:sp>
      <p:sp>
        <p:nvSpPr>
          <p:cNvPr id="6" name="Rectangle 5"/>
          <p:cNvSpPr/>
          <p:nvPr/>
        </p:nvSpPr>
        <p:spPr>
          <a:xfrm>
            <a:off x="1589088" y="4300344"/>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2134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563247"/>
            <a:ext cx="7947718" cy="673028"/>
          </a:xfrm>
        </p:spPr>
        <p:txBody>
          <a:bodyPr>
            <a:normAutofit fontScale="90000"/>
          </a:bodyPr>
          <a:lstStyle/>
          <a:p>
            <a:r>
              <a:rPr lang="fr-FR" dirty="0" smtClean="0"/>
              <a:t>Implication de la population dans le processus décisionnel de la programmation humanitaire </a:t>
            </a:r>
            <a:endParaRPr lang="fr-FR" dirty="0"/>
          </a:p>
        </p:txBody>
      </p:sp>
      <p:sp>
        <p:nvSpPr>
          <p:cNvPr id="3" name="Espace réservé du contenu 2"/>
          <p:cNvSpPr>
            <a:spLocks noGrp="1"/>
          </p:cNvSpPr>
          <p:nvPr>
            <p:ph idx="1"/>
          </p:nvPr>
        </p:nvSpPr>
        <p:spPr>
          <a:xfrm>
            <a:off x="233756" y="1817211"/>
            <a:ext cx="7947718" cy="2503211"/>
          </a:xfrm>
        </p:spPr>
        <p:txBody>
          <a:bodyPr/>
          <a:lstStyle/>
          <a:p>
            <a:pPr>
              <a:buClr>
                <a:schemeClr val="accent1"/>
              </a:buClr>
              <a:buFont typeface="Wingdings" pitchFamily="2" charset="2"/>
              <a:buChar char="Ø"/>
            </a:pPr>
            <a:r>
              <a:rPr lang="fr-FR" dirty="0" smtClean="0"/>
              <a:t> </a:t>
            </a:r>
            <a:r>
              <a:rPr lang="fr-FR" sz="2400" b="1" dirty="0" smtClean="0"/>
              <a:t>Faible implication de la population des communautés PDI et réfugiés </a:t>
            </a:r>
            <a:r>
              <a:rPr lang="fr-FR" sz="2400" dirty="0" smtClean="0"/>
              <a:t>dans le processus décisionnel de la programmation humanitaire. </a:t>
            </a:r>
          </a:p>
          <a:p>
            <a:pPr>
              <a:buClr>
                <a:schemeClr val="accent1"/>
              </a:buClr>
              <a:buFont typeface="Wingdings" pitchFamily="2" charset="2"/>
              <a:buChar char="Ø"/>
            </a:pPr>
            <a:endParaRPr lang="fr-FR" sz="2400" dirty="0"/>
          </a:p>
          <a:p>
            <a:pPr>
              <a:buClr>
                <a:schemeClr val="accent1"/>
              </a:buClr>
              <a:buFont typeface="Wingdings" pitchFamily="2" charset="2"/>
              <a:buChar char="Ø"/>
            </a:pPr>
            <a:r>
              <a:rPr lang="fr-FR" sz="2400" dirty="0" smtClean="0"/>
              <a:t> Lorsque la population est impliquée, cela concerne principalement les </a:t>
            </a:r>
            <a:r>
              <a:rPr lang="fr-FR" sz="2400" b="1" dirty="0" smtClean="0"/>
              <a:t>services de base suivants</a:t>
            </a:r>
            <a:r>
              <a:rPr lang="fr-FR" sz="2400" dirty="0" smtClean="0"/>
              <a:t>: </a:t>
            </a:r>
            <a:endParaRPr lang="fr-FR" sz="2400" dirty="0"/>
          </a:p>
        </p:txBody>
      </p:sp>
      <p:sp>
        <p:nvSpPr>
          <p:cNvPr id="4" name="Rectangle à coins arrondis 3"/>
          <p:cNvSpPr/>
          <p:nvPr/>
        </p:nvSpPr>
        <p:spPr>
          <a:xfrm>
            <a:off x="1295400" y="4171773"/>
            <a:ext cx="1115832" cy="419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Réfugiés</a:t>
            </a:r>
            <a:endParaRPr lang="fr-FR" sz="2000" b="1" dirty="0"/>
          </a:p>
        </p:txBody>
      </p:sp>
      <p:sp>
        <p:nvSpPr>
          <p:cNvPr id="5" name="Rectangle à coins arrondis 4"/>
          <p:cNvSpPr/>
          <p:nvPr/>
        </p:nvSpPr>
        <p:spPr>
          <a:xfrm>
            <a:off x="5745480" y="4141293"/>
            <a:ext cx="1115832" cy="419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PDI</a:t>
            </a:r>
            <a:endParaRPr lang="fr-FR" sz="2000" b="1" dirty="0"/>
          </a:p>
        </p:txBody>
      </p:sp>
      <p:cxnSp>
        <p:nvCxnSpPr>
          <p:cNvPr id="6" name="Connecteur droit 5"/>
          <p:cNvCxnSpPr/>
          <p:nvPr/>
        </p:nvCxnSpPr>
        <p:spPr>
          <a:xfrm>
            <a:off x="4065766" y="4501426"/>
            <a:ext cx="0" cy="192985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7" name="Espace réservé du contenu 2"/>
          <p:cNvSpPr txBox="1">
            <a:spLocks/>
          </p:cNvSpPr>
          <p:nvPr/>
        </p:nvSpPr>
        <p:spPr>
          <a:xfrm>
            <a:off x="547224" y="4754880"/>
            <a:ext cx="3521855" cy="24536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
                <a:schemeClr val="accent1"/>
              </a:buClr>
              <a:buNone/>
            </a:pPr>
            <a:r>
              <a:rPr lang="fr-FR" sz="2200" b="1" dirty="0" smtClean="0">
                <a:solidFill>
                  <a:schemeClr val="accent1"/>
                </a:solidFill>
              </a:rPr>
              <a:t>1.</a:t>
            </a:r>
            <a:r>
              <a:rPr lang="fr-FR" sz="2200" dirty="0" smtClean="0">
                <a:solidFill>
                  <a:schemeClr val="tx2"/>
                </a:solidFill>
              </a:rPr>
              <a:t>    Aide alimentaire</a:t>
            </a:r>
          </a:p>
          <a:p>
            <a:pPr marL="0" indent="0">
              <a:lnSpc>
                <a:spcPct val="100000"/>
              </a:lnSpc>
              <a:buClr>
                <a:schemeClr val="accent1"/>
              </a:buClr>
              <a:buNone/>
            </a:pPr>
            <a:r>
              <a:rPr lang="fr-FR" sz="2200" b="1" dirty="0" smtClean="0">
                <a:solidFill>
                  <a:schemeClr val="accent1"/>
                </a:solidFill>
              </a:rPr>
              <a:t>2</a:t>
            </a:r>
            <a:r>
              <a:rPr lang="fr-FR" sz="2200" dirty="0" smtClean="0">
                <a:solidFill>
                  <a:schemeClr val="tx2"/>
                </a:solidFill>
              </a:rPr>
              <a:t>.    Eau</a:t>
            </a:r>
          </a:p>
          <a:p>
            <a:pPr marL="0" indent="0">
              <a:lnSpc>
                <a:spcPct val="100000"/>
              </a:lnSpc>
              <a:buClr>
                <a:schemeClr val="accent1"/>
              </a:buClr>
              <a:buNone/>
            </a:pPr>
            <a:r>
              <a:rPr lang="fr-FR" sz="2200" b="1" dirty="0" smtClean="0">
                <a:solidFill>
                  <a:schemeClr val="accent1"/>
                </a:solidFill>
              </a:rPr>
              <a:t>3.</a:t>
            </a:r>
            <a:r>
              <a:rPr lang="fr-FR" sz="2200" dirty="0" smtClean="0">
                <a:solidFill>
                  <a:schemeClr val="tx2"/>
                </a:solidFill>
              </a:rPr>
              <a:t>    Biens non-alimentaires </a:t>
            </a:r>
            <a:r>
              <a:rPr lang="fr-FR" sz="2200" dirty="0" smtClean="0">
                <a:solidFill>
                  <a:schemeClr val="accent1"/>
                </a:solidFill>
              </a:rPr>
              <a:t> </a:t>
            </a:r>
          </a:p>
        </p:txBody>
      </p:sp>
      <p:sp>
        <p:nvSpPr>
          <p:cNvPr id="15" name="Espace réservé du contenu 2"/>
          <p:cNvSpPr txBox="1">
            <a:spLocks/>
          </p:cNvSpPr>
          <p:nvPr/>
        </p:nvSpPr>
        <p:spPr>
          <a:xfrm>
            <a:off x="5060628" y="4745266"/>
            <a:ext cx="3521855" cy="24536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
                <a:schemeClr val="accent1"/>
              </a:buClr>
              <a:buNone/>
            </a:pPr>
            <a:r>
              <a:rPr lang="fr-FR" sz="2200" b="1" dirty="0" smtClean="0">
                <a:solidFill>
                  <a:schemeClr val="accent1"/>
                </a:solidFill>
              </a:rPr>
              <a:t>1.</a:t>
            </a:r>
            <a:r>
              <a:rPr lang="fr-FR" sz="2200" dirty="0" smtClean="0">
                <a:solidFill>
                  <a:schemeClr val="tx2"/>
                </a:solidFill>
              </a:rPr>
              <a:t>    Aide alimentaire</a:t>
            </a:r>
          </a:p>
          <a:p>
            <a:pPr marL="0" indent="0">
              <a:lnSpc>
                <a:spcPct val="100000"/>
              </a:lnSpc>
              <a:buClr>
                <a:schemeClr val="accent1"/>
              </a:buClr>
              <a:buNone/>
            </a:pPr>
            <a:r>
              <a:rPr lang="fr-FR" sz="2200" b="1" dirty="0" smtClean="0">
                <a:solidFill>
                  <a:schemeClr val="accent1"/>
                </a:solidFill>
              </a:rPr>
              <a:t>2.</a:t>
            </a:r>
            <a:r>
              <a:rPr lang="fr-FR" sz="2200" dirty="0" smtClean="0">
                <a:solidFill>
                  <a:schemeClr val="tx2"/>
                </a:solidFill>
              </a:rPr>
              <a:t>    Eau</a:t>
            </a:r>
          </a:p>
          <a:p>
            <a:pPr marL="0" indent="0">
              <a:lnSpc>
                <a:spcPct val="100000"/>
              </a:lnSpc>
              <a:buClr>
                <a:schemeClr val="accent1"/>
              </a:buClr>
              <a:buNone/>
            </a:pPr>
            <a:r>
              <a:rPr lang="fr-FR" sz="2200" b="1" dirty="0" smtClean="0">
                <a:solidFill>
                  <a:schemeClr val="accent1"/>
                </a:solidFill>
              </a:rPr>
              <a:t>3.</a:t>
            </a:r>
            <a:r>
              <a:rPr lang="fr-FR" sz="2200" dirty="0" smtClean="0">
                <a:solidFill>
                  <a:schemeClr val="tx2"/>
                </a:solidFill>
              </a:rPr>
              <a:t>    Santé </a:t>
            </a:r>
            <a:endParaRPr lang="fr-FR" sz="2200" dirty="0" smtClean="0">
              <a:solidFill>
                <a:schemeClr val="accent1"/>
              </a:solidFill>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11994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p>
        </p:txBody>
      </p:sp>
      <p:sp>
        <p:nvSpPr>
          <p:cNvPr id="4102" name="Rectangle 11"/>
          <p:cNvSpPr>
            <a:spLocks noGrp="1" noChangeArrowheads="1"/>
          </p:cNvSpPr>
          <p:nvPr>
            <p:ph type="ctrTitle"/>
          </p:nvPr>
        </p:nvSpPr>
        <p:spPr>
          <a:xfrm>
            <a:off x="1009934" y="2052638"/>
            <a:ext cx="6987654"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4. Conclusion</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3899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360816"/>
            <a:ext cx="7947718" cy="673028"/>
          </a:xfrm>
        </p:spPr>
        <p:txBody>
          <a:bodyPr>
            <a:normAutofit fontScale="90000"/>
          </a:bodyPr>
          <a:lstStyle/>
          <a:p>
            <a:r>
              <a:rPr lang="fr-FR" dirty="0" smtClean="0"/>
              <a:t>Conclusion</a:t>
            </a:r>
            <a:endParaRPr lang="fr-FR" dirty="0"/>
          </a:p>
        </p:txBody>
      </p:sp>
      <p:sp>
        <p:nvSpPr>
          <p:cNvPr id="3" name="Espace réservé du contenu 2"/>
          <p:cNvSpPr>
            <a:spLocks noGrp="1"/>
          </p:cNvSpPr>
          <p:nvPr>
            <p:ph idx="1"/>
          </p:nvPr>
        </p:nvSpPr>
        <p:spPr>
          <a:xfrm>
            <a:off x="167425" y="1170034"/>
            <a:ext cx="8293995" cy="5953688"/>
          </a:xfrm>
        </p:spPr>
        <p:txBody>
          <a:bodyPr>
            <a:normAutofit/>
          </a:bodyPr>
          <a:lstStyle/>
          <a:p>
            <a:r>
              <a:rPr lang="fr-FR" sz="2400" b="1" dirty="0" smtClean="0"/>
              <a:t>Similarité</a:t>
            </a:r>
            <a:r>
              <a:rPr lang="fr-FR" sz="2400" dirty="0" smtClean="0"/>
              <a:t> de la situation de la population réfugiée et des PDI vis-à-vis des mécanismes de </a:t>
            </a:r>
            <a:r>
              <a:rPr lang="fr-FR" sz="2400" dirty="0" err="1" smtClean="0"/>
              <a:t>redevabilité</a:t>
            </a:r>
            <a:endParaRPr lang="fr-FR" sz="2400" dirty="0"/>
          </a:p>
          <a:p>
            <a:endParaRPr lang="fr-FR" sz="2400" b="1" dirty="0" smtClean="0"/>
          </a:p>
          <a:p>
            <a:r>
              <a:rPr lang="fr-FR" sz="2400" b="1" dirty="0" smtClean="0"/>
              <a:t>Faibles différences </a:t>
            </a:r>
            <a:r>
              <a:rPr lang="fr-FR" sz="2400" dirty="0" smtClean="0"/>
              <a:t>entre les deux types de population: </a:t>
            </a:r>
          </a:p>
          <a:p>
            <a:pPr lvl="1"/>
            <a:r>
              <a:rPr lang="fr-FR" b="1" dirty="0" smtClean="0"/>
              <a:t>Légèrement moins de communautés de PDI on accès aux services de base </a:t>
            </a:r>
            <a:r>
              <a:rPr lang="fr-FR" dirty="0" smtClean="0"/>
              <a:t>que de communautés de réfugiés </a:t>
            </a:r>
          </a:p>
          <a:p>
            <a:pPr marL="457200" lvl="1" indent="0">
              <a:buNone/>
            </a:pPr>
            <a:endParaRPr lang="fr-FR" dirty="0" smtClean="0"/>
          </a:p>
          <a:p>
            <a:pPr lvl="1"/>
            <a:r>
              <a:rPr lang="fr-FR" b="1" dirty="0" smtClean="0"/>
              <a:t>Traitement des plaintes/suggestions </a:t>
            </a:r>
            <a:r>
              <a:rPr lang="fr-FR" dirty="0" smtClean="0"/>
              <a:t>adressées par les communautés différant faiblement entre les deux types de population</a:t>
            </a:r>
          </a:p>
          <a:p>
            <a:pPr marL="457200" lvl="1" indent="0">
              <a:buNone/>
            </a:pPr>
            <a:endParaRPr lang="fr-FR" dirty="0" smtClean="0"/>
          </a:p>
          <a:p>
            <a:pPr lvl="1"/>
            <a:r>
              <a:rPr lang="fr-FR" b="1" dirty="0" smtClean="0"/>
              <a:t>Légèrement moins de communautés de réfugiés ont </a:t>
            </a:r>
            <a:r>
              <a:rPr lang="fr-FR" b="1" dirty="0"/>
              <a:t>r</a:t>
            </a:r>
            <a:r>
              <a:rPr lang="fr-FR" b="1" dirty="0" smtClean="0"/>
              <a:t>ecours aux plaintes/suggestions </a:t>
            </a:r>
            <a:r>
              <a:rPr lang="fr-FR" dirty="0" smtClean="0"/>
              <a:t>que de communautés de PDI</a:t>
            </a:r>
          </a:p>
          <a:p>
            <a:pPr marL="457200" lvl="1" indent="0">
              <a:buNone/>
            </a:pPr>
            <a:endParaRPr lang="fr-FR" sz="2000" dirty="0" smtClean="0"/>
          </a:p>
          <a:p>
            <a:pPr marL="457200" lvl="1" indent="0">
              <a:buNone/>
            </a:pPr>
            <a:endParaRPr lang="fr-FR" sz="20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40853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dirty="0"/>
          </a:p>
        </p:txBody>
      </p:sp>
      <p:sp>
        <p:nvSpPr>
          <p:cNvPr id="4102" name="Rectangle 11"/>
          <p:cNvSpPr>
            <a:spLocks noGrp="1" noChangeArrowheads="1"/>
          </p:cNvSpPr>
          <p:nvPr>
            <p:ph type="ctrTitle"/>
          </p:nvPr>
        </p:nvSpPr>
        <p:spPr>
          <a:xfrm>
            <a:off x="1589088" y="2052638"/>
            <a:ext cx="5875337"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1. Introduction </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5718" y="6383665"/>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49789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Conclusion (suite)</a:t>
            </a:r>
            <a:endParaRPr lang="fr-FR" dirty="0"/>
          </a:p>
        </p:txBody>
      </p:sp>
      <p:sp>
        <p:nvSpPr>
          <p:cNvPr id="3" name="Espace réservé du contenu 2"/>
          <p:cNvSpPr>
            <a:spLocks noGrp="1"/>
          </p:cNvSpPr>
          <p:nvPr>
            <p:ph idx="1"/>
          </p:nvPr>
        </p:nvSpPr>
        <p:spPr/>
        <p:txBody>
          <a:bodyPr/>
          <a:lstStyle/>
          <a:p>
            <a:pPr lvl="0"/>
            <a:r>
              <a:rPr lang="fr-FR" sz="2400" b="1" dirty="0">
                <a:solidFill>
                  <a:srgbClr val="000000"/>
                </a:solidFill>
              </a:rPr>
              <a:t>Faible participation et implication </a:t>
            </a:r>
            <a:r>
              <a:rPr lang="fr-FR" sz="2400" dirty="0">
                <a:solidFill>
                  <a:srgbClr val="000000"/>
                </a:solidFill>
              </a:rPr>
              <a:t>des populations déplacées – réfugiés et PDI – au processus décisionnel de la programmation humanitaire. </a:t>
            </a:r>
          </a:p>
          <a:p>
            <a:pPr marL="0" lvl="0" indent="0">
              <a:buNone/>
            </a:pPr>
            <a:endParaRPr lang="fr-FR" sz="2400" dirty="0" smtClean="0">
              <a:solidFill>
                <a:srgbClr val="000000"/>
              </a:solidFill>
            </a:endParaRPr>
          </a:p>
          <a:p>
            <a:pPr marL="0" lvl="0" indent="0">
              <a:buNone/>
            </a:pPr>
            <a:endParaRPr lang="fr-FR" sz="2400" dirty="0">
              <a:solidFill>
                <a:srgbClr val="000000"/>
              </a:solidFill>
            </a:endParaRPr>
          </a:p>
          <a:p>
            <a:pPr lvl="0"/>
            <a:r>
              <a:rPr lang="fr-FR" sz="2400" b="1" dirty="0">
                <a:solidFill>
                  <a:srgbClr val="000000"/>
                </a:solidFill>
              </a:rPr>
              <a:t>Potentiels axes d’amélioration des mécanismes </a:t>
            </a:r>
            <a:r>
              <a:rPr lang="fr-FR" sz="2400" dirty="0">
                <a:solidFill>
                  <a:srgbClr val="000000"/>
                </a:solidFill>
              </a:rPr>
              <a:t>identifiés par les IC, tels que:</a:t>
            </a:r>
          </a:p>
          <a:p>
            <a:pPr lvl="1"/>
            <a:r>
              <a:rPr lang="fr-FR" dirty="0">
                <a:solidFill>
                  <a:srgbClr val="000000"/>
                </a:solidFill>
              </a:rPr>
              <a:t>Mise en place de </a:t>
            </a:r>
            <a:r>
              <a:rPr lang="fr-FR" b="1" dirty="0">
                <a:solidFill>
                  <a:srgbClr val="000000"/>
                </a:solidFill>
              </a:rPr>
              <a:t>nouveaux mécanismes, </a:t>
            </a:r>
            <a:r>
              <a:rPr lang="fr-FR" dirty="0">
                <a:solidFill>
                  <a:srgbClr val="000000"/>
                </a:solidFill>
              </a:rPr>
              <a:t>principalement un comité de gestion des </a:t>
            </a:r>
            <a:r>
              <a:rPr lang="fr-FR" dirty="0" smtClean="0">
                <a:solidFill>
                  <a:srgbClr val="000000"/>
                </a:solidFill>
              </a:rPr>
              <a:t>plaintes</a:t>
            </a:r>
          </a:p>
          <a:p>
            <a:pPr marL="457200" lvl="1" indent="0">
              <a:buNone/>
            </a:pPr>
            <a:endParaRPr lang="fr-FR" dirty="0">
              <a:solidFill>
                <a:srgbClr val="000000"/>
              </a:solidFill>
            </a:endParaRPr>
          </a:p>
          <a:p>
            <a:pPr lvl="1"/>
            <a:r>
              <a:rPr lang="fr-FR" b="1" dirty="0">
                <a:solidFill>
                  <a:srgbClr val="000000"/>
                </a:solidFill>
              </a:rPr>
              <a:t>Implication et consultation </a:t>
            </a:r>
            <a:r>
              <a:rPr lang="fr-FR" dirty="0">
                <a:solidFill>
                  <a:srgbClr val="000000"/>
                </a:solidFill>
              </a:rPr>
              <a:t>plus importantes des populations dans les processus de prise de décision </a:t>
            </a:r>
          </a:p>
          <a:p>
            <a:endParaRPr lang="fr-FR" dirty="0"/>
          </a:p>
        </p:txBody>
      </p:sp>
    </p:spTree>
    <p:extLst>
      <p:ext uri="{BB962C8B-B14F-4D97-AF65-F5344CB8AC3E}">
        <p14:creationId xmlns:p14="http://schemas.microsoft.com/office/powerpoint/2010/main" val="2402627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dirty="0"/>
          </a:p>
        </p:txBody>
      </p:sp>
      <p:sp>
        <p:nvSpPr>
          <p:cNvPr id="4102" name="Rectangle 11"/>
          <p:cNvSpPr>
            <a:spLocks noGrp="1" noChangeArrowheads="1"/>
          </p:cNvSpPr>
          <p:nvPr>
            <p:ph type="ctrTitle"/>
          </p:nvPr>
        </p:nvSpPr>
        <p:spPr>
          <a:xfrm>
            <a:off x="1078173" y="0"/>
            <a:ext cx="6987654" cy="6826468"/>
          </a:xfrm>
        </p:spPr>
        <p:txBody>
          <a:bodyPr>
            <a:noAutofit/>
          </a:bodyPr>
          <a:lstStyle/>
          <a:p>
            <a:pPr lvl="0" algn="ctr">
              <a:lnSpc>
                <a:spcPct val="100000"/>
              </a:lnSpc>
              <a:spcBef>
                <a:spcPts val="0"/>
              </a:spcBef>
            </a:pPr>
            <a:r>
              <a:rPr lang="en-US" altLang="en-US" sz="5400" cap="small" dirty="0" smtClean="0">
                <a:solidFill>
                  <a:schemeClr val="accent1"/>
                </a:solidFill>
              </a:rPr>
              <a:t>Merci !</a:t>
            </a:r>
            <a:r>
              <a:rPr lang="en-US" altLang="en-US" sz="4800" cap="small" dirty="0" smtClean="0">
                <a:solidFill>
                  <a:schemeClr val="accent1"/>
                </a:solidFill>
              </a:rPr>
              <a:t/>
            </a:r>
            <a:br>
              <a:rPr lang="en-US" altLang="en-US" sz="4800" cap="small" dirty="0" smtClean="0">
                <a:solidFill>
                  <a:schemeClr val="accent1"/>
                </a:solidFill>
              </a:rPr>
            </a:br>
            <a:r>
              <a:rPr lang="en-US" altLang="en-US" sz="4800" cap="small" dirty="0" smtClean="0">
                <a:solidFill>
                  <a:schemeClr val="accent1"/>
                </a:solidFill>
              </a:rPr>
              <a:t/>
            </a:r>
            <a:br>
              <a:rPr lang="en-US" altLang="en-US" sz="4800" cap="small" dirty="0" smtClean="0">
                <a:solidFill>
                  <a:schemeClr val="accent1"/>
                </a:solidFill>
              </a:rPr>
            </a:br>
            <a:r>
              <a:rPr lang="en-US" altLang="en-US" sz="4400" cap="small" dirty="0" smtClean="0">
                <a:solidFill>
                  <a:schemeClr val="tx2"/>
                </a:solidFill>
              </a:rPr>
              <a:t>Contact</a:t>
            </a:r>
            <a:br>
              <a:rPr lang="en-US" altLang="en-US" sz="4400" cap="small" dirty="0" smtClean="0">
                <a:solidFill>
                  <a:schemeClr val="tx2"/>
                </a:solidFill>
              </a:rPr>
            </a:br>
            <a:r>
              <a:rPr lang="en-US" altLang="en-US" sz="4400" cap="small" dirty="0" smtClean="0">
                <a:solidFill>
                  <a:schemeClr val="tx2"/>
                </a:solidFill>
              </a:rPr>
              <a:t/>
            </a:r>
            <a:br>
              <a:rPr lang="en-US" altLang="en-US" sz="4400" cap="small" dirty="0" smtClean="0">
                <a:solidFill>
                  <a:schemeClr val="tx2"/>
                </a:solidFill>
              </a:rPr>
            </a:br>
            <a:r>
              <a:rPr lang="fr-CH" sz="1800" b="0" dirty="0" smtClean="0">
                <a:solidFill>
                  <a:prstClr val="black"/>
                </a:solidFill>
                <a:latin typeface="Arial Narrow"/>
              </a:rPr>
              <a:t>Christian KELLER – Point Focal Pays REACH </a:t>
            </a:r>
            <a:r>
              <a:rPr lang="fr-CH" sz="1800" b="0" dirty="0">
                <a:solidFill>
                  <a:prstClr val="black"/>
                </a:solidFill>
                <a:latin typeface="Arial Narrow"/>
              </a:rPr>
              <a:t>Niger, Niamey</a:t>
            </a:r>
            <a:br>
              <a:rPr lang="fr-CH" sz="1800" b="0" dirty="0">
                <a:solidFill>
                  <a:prstClr val="black"/>
                </a:solidFill>
                <a:latin typeface="Arial Narrow"/>
              </a:rPr>
            </a:br>
            <a:r>
              <a:rPr lang="en-US" sz="1800" b="0" dirty="0" smtClean="0">
                <a:solidFill>
                  <a:srgbClr val="1F497D"/>
                </a:solidFill>
                <a:latin typeface="Arial Narrow"/>
                <a:hlinkClick r:id="rId2"/>
              </a:rPr>
              <a:t>christian.keller@reach-initiative.org</a:t>
            </a:r>
            <a:r>
              <a:rPr lang="en-US" altLang="en-US" sz="2000" b="0" cap="small" dirty="0" smtClean="0">
                <a:solidFill>
                  <a:schemeClr val="tx2"/>
                </a:solidFill>
              </a:rPr>
              <a:t/>
            </a:r>
            <a:br>
              <a:rPr lang="en-US" altLang="en-US" sz="2000" b="0" cap="small" dirty="0" smtClean="0">
                <a:solidFill>
                  <a:schemeClr val="tx2"/>
                </a:solidFill>
              </a:rPr>
            </a:br>
            <a:r>
              <a:rPr lang="en-US" altLang="en-US" sz="2000" b="0" cap="small" dirty="0" smtClean="0">
                <a:solidFill>
                  <a:schemeClr val="tx2"/>
                </a:solidFill>
              </a:rPr>
              <a:t/>
            </a:r>
            <a:br>
              <a:rPr lang="en-US" altLang="en-US" sz="2000" b="0" cap="small" dirty="0" smtClean="0">
                <a:solidFill>
                  <a:schemeClr val="tx2"/>
                </a:solidFill>
              </a:rPr>
            </a:br>
            <a:r>
              <a:rPr lang="en-US" altLang="en-US" sz="2000" b="0" cap="small" dirty="0" smtClean="0">
                <a:solidFill>
                  <a:schemeClr val="tx2"/>
                </a:solidFill>
              </a:rPr>
              <a:t/>
            </a:r>
            <a:br>
              <a:rPr lang="en-US" altLang="en-US" sz="2000" b="0" cap="small" dirty="0" smtClean="0">
                <a:solidFill>
                  <a:schemeClr val="tx2"/>
                </a:solidFill>
              </a:rPr>
            </a:br>
            <a:r>
              <a:rPr lang="fr-CH" sz="1800" b="0" dirty="0" smtClean="0">
                <a:solidFill>
                  <a:prstClr val="black"/>
                </a:solidFill>
                <a:latin typeface="Arial Narrow"/>
                <a:cs typeface="+mn-cs"/>
              </a:rPr>
              <a:t>Marie FAOU – Assistante Chargée </a:t>
            </a:r>
            <a:r>
              <a:rPr lang="fr-CH" sz="1800" b="0" dirty="0">
                <a:solidFill>
                  <a:prstClr val="black"/>
                </a:solidFill>
                <a:latin typeface="Arial Narrow"/>
                <a:cs typeface="+mn-cs"/>
              </a:rPr>
              <a:t>d’évaluation </a:t>
            </a:r>
            <a:r>
              <a:rPr lang="fr-CH" sz="1800" b="0" dirty="0" smtClean="0">
                <a:solidFill>
                  <a:prstClr val="black"/>
                </a:solidFill>
                <a:latin typeface="Arial Narrow"/>
                <a:cs typeface="+mn-cs"/>
              </a:rPr>
              <a:t>REACH </a:t>
            </a:r>
            <a:r>
              <a:rPr lang="fr-CH" sz="1800" b="0" dirty="0">
                <a:solidFill>
                  <a:prstClr val="black"/>
                </a:solidFill>
                <a:latin typeface="Arial Narrow"/>
                <a:cs typeface="+mn-cs"/>
              </a:rPr>
              <a:t>Niger, Niamey</a:t>
            </a:r>
            <a:br>
              <a:rPr lang="fr-CH" sz="1800" b="0" dirty="0">
                <a:solidFill>
                  <a:prstClr val="black"/>
                </a:solidFill>
                <a:latin typeface="Arial Narrow"/>
                <a:cs typeface="+mn-cs"/>
              </a:rPr>
            </a:br>
            <a:r>
              <a:rPr lang="en-US" sz="1800" b="0" dirty="0" smtClean="0">
                <a:solidFill>
                  <a:srgbClr val="1F497D"/>
                </a:solidFill>
                <a:latin typeface="Arial Narrow"/>
                <a:cs typeface="+mn-cs"/>
                <a:hlinkClick r:id="rId3"/>
              </a:rPr>
              <a:t>marie.faou@reach-initiative.org</a:t>
            </a:r>
            <a:r>
              <a:rPr lang="en-US" altLang="en-US" sz="2000" b="0" cap="small" dirty="0" smtClean="0">
                <a:solidFill>
                  <a:schemeClr val="tx2"/>
                </a:solidFill>
              </a:rPr>
              <a:t/>
            </a:r>
            <a:br>
              <a:rPr lang="en-US" altLang="en-US" sz="2000" b="0" cap="small" dirty="0" smtClean="0">
                <a:solidFill>
                  <a:schemeClr val="tx2"/>
                </a:solidFill>
              </a:rPr>
            </a:br>
            <a:r>
              <a:rPr lang="en-US" altLang="en-US" sz="2000" b="0" cap="small" dirty="0" smtClean="0">
                <a:solidFill>
                  <a:schemeClr val="tx2"/>
                </a:solidFill>
              </a:rPr>
              <a:t/>
            </a:r>
            <a:br>
              <a:rPr lang="en-US" altLang="en-US" sz="2000" b="0" cap="small" dirty="0" smtClean="0">
                <a:solidFill>
                  <a:schemeClr val="tx2"/>
                </a:solidFill>
              </a:rPr>
            </a:br>
            <a:r>
              <a:rPr lang="en-US" altLang="en-US" sz="2000" b="0" cap="small" dirty="0" smtClean="0">
                <a:solidFill>
                  <a:schemeClr val="tx2"/>
                </a:solidFill>
              </a:rPr>
              <a:t/>
            </a:r>
            <a:br>
              <a:rPr lang="en-US" altLang="en-US" sz="2000" b="0" cap="small" dirty="0" smtClean="0">
                <a:solidFill>
                  <a:schemeClr val="tx2"/>
                </a:solidFill>
              </a:rPr>
            </a:br>
            <a:r>
              <a:rPr lang="en-US" altLang="en-US" sz="4800" cap="small" dirty="0" smtClean="0">
                <a:solidFill>
                  <a:schemeClr val="accent1"/>
                </a:solidFill>
              </a:rPr>
              <a:t/>
            </a:r>
            <a:br>
              <a:rPr lang="en-US" altLang="en-US" sz="4800" cap="small" dirty="0" smtClean="0">
                <a:solidFill>
                  <a:schemeClr val="accent1"/>
                </a:solidFill>
              </a:rPr>
            </a:br>
            <a:endParaRPr lang="fr-FR" altLang="en-US" sz="3600" cap="small" dirty="0">
              <a:solidFill>
                <a:schemeClr val="accent1"/>
              </a:solidFill>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93419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9522" y="491255"/>
            <a:ext cx="7947718" cy="673028"/>
          </a:xfrm>
        </p:spPr>
        <p:txBody>
          <a:bodyPr>
            <a:normAutofit fontScale="90000"/>
          </a:bodyPr>
          <a:lstStyle/>
          <a:p>
            <a:r>
              <a:rPr lang="fr-FR" dirty="0" smtClean="0"/>
              <a:t>Contexte</a:t>
            </a:r>
            <a:endParaRPr lang="fr-FR" dirty="0"/>
          </a:p>
        </p:txBody>
      </p:sp>
      <p:sp>
        <p:nvSpPr>
          <p:cNvPr id="3" name="Espace réservé du contenu 2"/>
          <p:cNvSpPr>
            <a:spLocks noGrp="1"/>
          </p:cNvSpPr>
          <p:nvPr>
            <p:ph idx="1"/>
          </p:nvPr>
        </p:nvSpPr>
        <p:spPr>
          <a:xfrm>
            <a:off x="233756" y="1489821"/>
            <a:ext cx="8119830" cy="5426438"/>
          </a:xfrm>
        </p:spPr>
        <p:txBody>
          <a:bodyPr>
            <a:normAutofit/>
          </a:bodyPr>
          <a:lstStyle/>
          <a:p>
            <a:r>
              <a:rPr lang="fr-FR" b="1" dirty="0" smtClean="0"/>
              <a:t>Evaluation réalisée par REACH</a:t>
            </a:r>
            <a:r>
              <a:rPr lang="fr-FR" dirty="0" smtClean="0"/>
              <a:t>, en étroite collaboration avec </a:t>
            </a:r>
            <a:r>
              <a:rPr lang="fr-FR" b="1" dirty="0" smtClean="0"/>
              <a:t>le Groupe de Travail Protection (GTP)</a:t>
            </a:r>
            <a:r>
              <a:rPr lang="fr-FR" dirty="0" smtClean="0"/>
              <a:t> à Diffa, sous l’égide de la Direction Régionale de la Protection de l’Enfance (DRPE) et sous le </a:t>
            </a:r>
            <a:r>
              <a:rPr lang="fr-FR" dirty="0" err="1" smtClean="0"/>
              <a:t>co</a:t>
            </a:r>
            <a:r>
              <a:rPr lang="fr-FR" dirty="0" smtClean="0"/>
              <a:t>-lead</a:t>
            </a:r>
            <a:r>
              <a:rPr lang="fr-FR" dirty="0" smtClean="0">
                <a:solidFill>
                  <a:srgbClr val="FF0000"/>
                </a:solidFill>
              </a:rPr>
              <a:t> </a:t>
            </a:r>
            <a:r>
              <a:rPr lang="fr-FR" dirty="0" smtClean="0"/>
              <a:t>du Haut Commissariat des Nations Unies pour les Réfugiés (HCR).</a:t>
            </a:r>
          </a:p>
          <a:p>
            <a:pPr marL="0" indent="0">
              <a:buNone/>
            </a:pPr>
            <a:endParaRPr lang="fr-FR" dirty="0"/>
          </a:p>
          <a:p>
            <a:r>
              <a:rPr lang="fr-FR" dirty="0" smtClean="0"/>
              <a:t>Evaluation qui fait suite à </a:t>
            </a:r>
            <a:r>
              <a:rPr lang="fr-FR" b="1" dirty="0" smtClean="0"/>
              <a:t>l’évaluation de référence </a:t>
            </a:r>
            <a:r>
              <a:rPr lang="fr-FR" dirty="0" smtClean="0"/>
              <a:t>réalisée en mai 2017 avec ces mêmes partenaires sur </a:t>
            </a:r>
            <a:r>
              <a:rPr lang="fr-FR" b="1" dirty="0" smtClean="0"/>
              <a:t>la situation en termes de protection des personnes déplacées à Diffa. </a:t>
            </a:r>
          </a:p>
          <a:p>
            <a:pPr marL="0" indent="0">
              <a:buNone/>
            </a:pPr>
            <a:endParaRPr lang="fr-FR" dirty="0"/>
          </a:p>
          <a:p>
            <a:endParaRPr lang="fr-F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7033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24841" y="5109403"/>
            <a:ext cx="7501950" cy="1015663"/>
          </a:xfrm>
          <a:prstGeom prst="rect">
            <a:avLst/>
          </a:prstGeom>
          <a:solidFill>
            <a:srgbClr val="58585A"/>
          </a:solidFill>
        </p:spPr>
        <p:txBody>
          <a:bodyPr wrap="square" rtlCol="0">
            <a:spAutoFit/>
          </a:bodyPr>
          <a:lstStyle/>
          <a:p>
            <a:pPr algn="ctr"/>
            <a:r>
              <a:rPr lang="fr-FR" sz="2000" b="1" dirty="0" smtClean="0">
                <a:solidFill>
                  <a:schemeClr val="bg1"/>
                </a:solidFill>
                <a:latin typeface="Arial Narrow" panose="020B0606020202030204" pitchFamily="34" charset="0"/>
              </a:rPr>
              <a:t>Fournir une vision d’ensemble de la situation des mécanismes de redevabilité mis en place par les acteurs humanitaires pour les populations déplacées dans la région de Diffa </a:t>
            </a:r>
            <a:endParaRPr lang="en-GB" sz="2000" b="1" dirty="0">
              <a:solidFill>
                <a:schemeClr val="bg1"/>
              </a:solidFill>
              <a:latin typeface="Arial Narrow" panose="020B0606020202030204" pitchFamily="34" charset="0"/>
            </a:endParaRPr>
          </a:p>
        </p:txBody>
      </p:sp>
      <p:sp>
        <p:nvSpPr>
          <p:cNvPr id="13" name="TextBox 12"/>
          <p:cNvSpPr txBox="1"/>
          <p:nvPr/>
        </p:nvSpPr>
        <p:spPr>
          <a:xfrm rot="16200000">
            <a:off x="-183044" y="5417179"/>
            <a:ext cx="1015661" cy="400112"/>
          </a:xfrm>
          <a:prstGeom prst="rect">
            <a:avLst/>
          </a:prstGeom>
          <a:solidFill>
            <a:srgbClr val="EE5859"/>
          </a:solidFill>
        </p:spPr>
        <p:txBody>
          <a:bodyPr wrap="square" rtlCol="0">
            <a:spAutoFit/>
          </a:bodyPr>
          <a:lstStyle/>
          <a:p>
            <a:pPr algn="ctr"/>
            <a:r>
              <a:rPr lang="en-GB" sz="2000" b="1" dirty="0" smtClean="0">
                <a:solidFill>
                  <a:schemeClr val="bg1"/>
                </a:solidFill>
                <a:latin typeface="Arial Narrow" panose="020B0606020202030204" pitchFamily="34" charset="0"/>
              </a:rPr>
              <a:t>BUT</a:t>
            </a:r>
            <a:endParaRPr lang="en-GB" sz="2000" b="1" dirty="0">
              <a:solidFill>
                <a:schemeClr val="bg1"/>
              </a:solidFill>
              <a:latin typeface="Arial Narrow" panose="020B0606020202030204" pitchFamily="34" charset="0"/>
            </a:endParaRPr>
          </a:p>
        </p:txBody>
      </p:sp>
      <p:sp>
        <p:nvSpPr>
          <p:cNvPr id="14" name="TextBox 13"/>
          <p:cNvSpPr txBox="1"/>
          <p:nvPr/>
        </p:nvSpPr>
        <p:spPr>
          <a:xfrm>
            <a:off x="305036" y="1494079"/>
            <a:ext cx="1545981" cy="3046988"/>
          </a:xfrm>
          <a:prstGeom prst="rect">
            <a:avLst/>
          </a:prstGeom>
          <a:solidFill>
            <a:srgbClr val="CDCDCD"/>
          </a:solidFill>
        </p:spPr>
        <p:txBody>
          <a:bodyPr wrap="square" rtlCol="0">
            <a:spAutoFit/>
          </a:bodyPr>
          <a:lstStyle/>
          <a:p>
            <a:pPr algn="ctr"/>
            <a:r>
              <a:rPr lang="fr-CH" sz="1600" b="1" dirty="0" smtClean="0"/>
              <a:t>Identifier l’existence des mécanismes de redevabilité pour la population déplacée dans la région de Diffa mis en place par tous les acteurs humanitaires et pour tous les secteurs </a:t>
            </a:r>
          </a:p>
        </p:txBody>
      </p:sp>
      <p:sp>
        <p:nvSpPr>
          <p:cNvPr id="17" name="TextBox 16"/>
          <p:cNvSpPr txBox="1"/>
          <p:nvPr/>
        </p:nvSpPr>
        <p:spPr>
          <a:xfrm>
            <a:off x="312708" y="1063123"/>
            <a:ext cx="1545982" cy="430895"/>
          </a:xfrm>
          <a:prstGeom prst="rect">
            <a:avLst/>
          </a:prstGeom>
          <a:solidFill>
            <a:srgbClr val="EE5859"/>
          </a:solidFill>
        </p:spPr>
        <p:txBody>
          <a:bodyPr wrap="square" rtlCol="0">
            <a:spAutoFit/>
          </a:bodyPr>
          <a:lstStyle/>
          <a:p>
            <a:pPr algn="ctr"/>
            <a:r>
              <a:rPr lang="en-GB" sz="2200" b="1" dirty="0" smtClean="0">
                <a:solidFill>
                  <a:schemeClr val="bg1"/>
                </a:solidFill>
                <a:latin typeface="Arial Narrow" panose="020B0606020202030204" pitchFamily="34" charset="0"/>
              </a:rPr>
              <a:t>OBJECTIF 1</a:t>
            </a:r>
            <a:endParaRPr lang="en-GB" sz="2200" b="1" dirty="0">
              <a:solidFill>
                <a:schemeClr val="bg1"/>
              </a:solidFill>
              <a:latin typeface="Arial Narrow" panose="020B0606020202030204" pitchFamily="34" charset="0"/>
            </a:endParaRPr>
          </a:p>
        </p:txBody>
      </p:sp>
      <p:sp>
        <p:nvSpPr>
          <p:cNvPr id="18" name="TextBox 17"/>
          <p:cNvSpPr txBox="1"/>
          <p:nvPr/>
        </p:nvSpPr>
        <p:spPr>
          <a:xfrm rot="5400000">
            <a:off x="7719017" y="5417179"/>
            <a:ext cx="1015660" cy="400108"/>
          </a:xfrm>
          <a:prstGeom prst="rect">
            <a:avLst/>
          </a:prstGeom>
          <a:solidFill>
            <a:srgbClr val="EE5859"/>
          </a:solidFill>
        </p:spPr>
        <p:txBody>
          <a:bodyPr wrap="square" rtlCol="0">
            <a:spAutoFit/>
          </a:bodyPr>
          <a:lstStyle/>
          <a:p>
            <a:pPr algn="ctr"/>
            <a:r>
              <a:rPr lang="en-GB" sz="2000" b="1" dirty="0" smtClean="0">
                <a:solidFill>
                  <a:schemeClr val="bg1"/>
                </a:solidFill>
                <a:latin typeface="Arial Narrow" panose="020B0606020202030204" pitchFamily="34" charset="0"/>
              </a:rPr>
              <a:t>BUT</a:t>
            </a:r>
            <a:endParaRPr lang="en-GB" sz="2000" b="1" dirty="0">
              <a:solidFill>
                <a:schemeClr val="bg1"/>
              </a:solidFill>
              <a:latin typeface="Arial Narrow" panose="020B0606020202030204" pitchFamily="34" charset="0"/>
            </a:endParaRPr>
          </a:p>
        </p:txBody>
      </p:sp>
      <p:sp>
        <p:nvSpPr>
          <p:cNvPr id="20" name="Down Arrow 19"/>
          <p:cNvSpPr/>
          <p:nvPr/>
        </p:nvSpPr>
        <p:spPr>
          <a:xfrm>
            <a:off x="992623" y="4636394"/>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re 1"/>
          <p:cNvSpPr>
            <a:spLocks noGrp="1"/>
          </p:cNvSpPr>
          <p:nvPr>
            <p:ph type="title"/>
          </p:nvPr>
        </p:nvSpPr>
        <p:spPr/>
        <p:txBody>
          <a:bodyPr>
            <a:normAutofit fontScale="90000"/>
          </a:bodyPr>
          <a:lstStyle/>
          <a:p>
            <a:r>
              <a:rPr lang="fr-CH" smtClean="0"/>
              <a:t>Objectifs de l’évaluation</a:t>
            </a:r>
            <a:endParaRPr lang="fr-FR" dirty="0"/>
          </a:p>
        </p:txBody>
      </p:sp>
      <p:sp>
        <p:nvSpPr>
          <p:cNvPr id="15" name="TextBox 16"/>
          <p:cNvSpPr txBox="1"/>
          <p:nvPr/>
        </p:nvSpPr>
        <p:spPr>
          <a:xfrm>
            <a:off x="2465986" y="1068093"/>
            <a:ext cx="1545982" cy="430895"/>
          </a:xfrm>
          <a:prstGeom prst="rect">
            <a:avLst/>
          </a:prstGeom>
          <a:solidFill>
            <a:srgbClr val="EE5859"/>
          </a:solidFill>
        </p:spPr>
        <p:txBody>
          <a:bodyPr wrap="square" rtlCol="0">
            <a:spAutoFit/>
          </a:bodyPr>
          <a:lstStyle/>
          <a:p>
            <a:pPr algn="ctr"/>
            <a:r>
              <a:rPr lang="en-GB" sz="2200" b="1" dirty="0" smtClean="0">
                <a:solidFill>
                  <a:schemeClr val="bg1"/>
                </a:solidFill>
                <a:latin typeface="Arial Narrow" panose="020B0606020202030204" pitchFamily="34" charset="0"/>
              </a:rPr>
              <a:t>OBJECTIF 2</a:t>
            </a:r>
            <a:endParaRPr lang="en-GB" sz="2200" b="1" dirty="0">
              <a:solidFill>
                <a:schemeClr val="bg1"/>
              </a:solidFill>
              <a:latin typeface="Arial Narrow" panose="020B0606020202030204" pitchFamily="34" charset="0"/>
            </a:endParaRPr>
          </a:p>
        </p:txBody>
      </p:sp>
      <p:sp>
        <p:nvSpPr>
          <p:cNvPr id="16" name="TextBox 13"/>
          <p:cNvSpPr txBox="1"/>
          <p:nvPr/>
        </p:nvSpPr>
        <p:spPr>
          <a:xfrm>
            <a:off x="2465981" y="1493878"/>
            <a:ext cx="1545981" cy="3046988"/>
          </a:xfrm>
          <a:prstGeom prst="rect">
            <a:avLst/>
          </a:prstGeom>
          <a:solidFill>
            <a:srgbClr val="CDCDCD"/>
          </a:solidFill>
        </p:spPr>
        <p:txBody>
          <a:bodyPr wrap="square" rtlCol="0">
            <a:spAutoFit/>
          </a:bodyPr>
          <a:lstStyle/>
          <a:p>
            <a:pPr lvl="0" algn="ctr"/>
            <a:r>
              <a:rPr lang="fr-CH" sz="1600" b="1" dirty="0" smtClean="0"/>
              <a:t>Identifier </a:t>
            </a:r>
            <a:r>
              <a:rPr lang="fr-CH" sz="1600" b="1" dirty="0" smtClean="0">
                <a:solidFill>
                  <a:srgbClr val="000000"/>
                </a:solidFill>
              </a:rPr>
              <a:t>la </a:t>
            </a:r>
            <a:r>
              <a:rPr lang="fr-CH" sz="1600" b="1" dirty="0">
                <a:solidFill>
                  <a:srgbClr val="000000"/>
                </a:solidFill>
              </a:rPr>
              <a:t>fonctionnalité des mécanismes de redevabilité existants pour la population déplacée dans la région de </a:t>
            </a:r>
            <a:r>
              <a:rPr lang="fr-CH" sz="1600" b="1" dirty="0" smtClean="0">
                <a:solidFill>
                  <a:srgbClr val="000000"/>
                </a:solidFill>
              </a:rPr>
              <a:t>Diffa</a:t>
            </a:r>
          </a:p>
          <a:p>
            <a:pPr lvl="0" algn="ctr"/>
            <a:endParaRPr lang="fr-CH" sz="1600" b="1" dirty="0">
              <a:solidFill>
                <a:srgbClr val="000000"/>
              </a:solidFill>
            </a:endParaRPr>
          </a:p>
          <a:p>
            <a:pPr lvl="0" algn="ctr"/>
            <a:endParaRPr lang="fr-CH" sz="1600" b="1" dirty="0" smtClean="0">
              <a:solidFill>
                <a:srgbClr val="000000"/>
              </a:solidFill>
            </a:endParaRPr>
          </a:p>
          <a:p>
            <a:pPr lvl="0" algn="ctr"/>
            <a:endParaRPr lang="fr-CH" sz="1600" b="1" dirty="0">
              <a:solidFill>
                <a:srgbClr val="000000"/>
              </a:solidFill>
            </a:endParaRPr>
          </a:p>
          <a:p>
            <a:pPr lvl="0" algn="ctr"/>
            <a:endParaRPr lang="fr-CH" sz="1600" b="1" dirty="0">
              <a:solidFill>
                <a:srgbClr val="000000"/>
              </a:solidFill>
            </a:endParaRPr>
          </a:p>
        </p:txBody>
      </p:sp>
      <p:sp>
        <p:nvSpPr>
          <p:cNvPr id="19" name="TextBox 16"/>
          <p:cNvSpPr txBox="1"/>
          <p:nvPr/>
        </p:nvSpPr>
        <p:spPr>
          <a:xfrm>
            <a:off x="4614605" y="1062983"/>
            <a:ext cx="1545982" cy="430895"/>
          </a:xfrm>
          <a:prstGeom prst="rect">
            <a:avLst/>
          </a:prstGeom>
          <a:solidFill>
            <a:srgbClr val="EE5859"/>
          </a:solidFill>
        </p:spPr>
        <p:txBody>
          <a:bodyPr wrap="square" rtlCol="0">
            <a:spAutoFit/>
          </a:bodyPr>
          <a:lstStyle/>
          <a:p>
            <a:pPr algn="ctr"/>
            <a:r>
              <a:rPr lang="en-GB" sz="2200" b="1" dirty="0" smtClean="0">
                <a:solidFill>
                  <a:schemeClr val="bg1"/>
                </a:solidFill>
                <a:latin typeface="Arial Narrow" panose="020B0606020202030204" pitchFamily="34" charset="0"/>
              </a:rPr>
              <a:t>OBJECTIF </a:t>
            </a:r>
            <a:r>
              <a:rPr lang="en-GB" sz="2200" b="1" dirty="0">
                <a:solidFill>
                  <a:schemeClr val="bg1"/>
                </a:solidFill>
                <a:latin typeface="Arial Narrow" panose="020B0606020202030204" pitchFamily="34" charset="0"/>
              </a:rPr>
              <a:t>3</a:t>
            </a:r>
          </a:p>
        </p:txBody>
      </p:sp>
      <p:sp>
        <p:nvSpPr>
          <p:cNvPr id="21" name="TextBox 13"/>
          <p:cNvSpPr txBox="1"/>
          <p:nvPr/>
        </p:nvSpPr>
        <p:spPr>
          <a:xfrm>
            <a:off x="4614606" y="1494017"/>
            <a:ext cx="1545981" cy="3046988"/>
          </a:xfrm>
          <a:prstGeom prst="rect">
            <a:avLst/>
          </a:prstGeom>
          <a:solidFill>
            <a:srgbClr val="CDCDCD"/>
          </a:solidFill>
        </p:spPr>
        <p:txBody>
          <a:bodyPr wrap="square" rtlCol="0">
            <a:spAutoFit/>
          </a:bodyPr>
          <a:lstStyle/>
          <a:p>
            <a:pPr lvl="0" algn="ctr"/>
            <a:r>
              <a:rPr lang="fr-CH" sz="1600" b="1" dirty="0" smtClean="0"/>
              <a:t>Comprendre les besoins de la population déplacée dans la région de Diffa en termes de mécanismes de redevabilité</a:t>
            </a:r>
            <a:endParaRPr lang="fr-CH" sz="1600" b="1" dirty="0" smtClean="0">
              <a:solidFill>
                <a:srgbClr val="000000"/>
              </a:solidFill>
            </a:endParaRPr>
          </a:p>
          <a:p>
            <a:pPr lvl="0" algn="ctr"/>
            <a:endParaRPr lang="fr-CH" sz="1600" b="1" dirty="0">
              <a:solidFill>
                <a:srgbClr val="000000"/>
              </a:solidFill>
            </a:endParaRPr>
          </a:p>
          <a:p>
            <a:pPr lvl="0" algn="ctr"/>
            <a:endParaRPr lang="fr-CH" sz="1600" b="1" dirty="0" smtClean="0">
              <a:solidFill>
                <a:srgbClr val="000000"/>
              </a:solidFill>
            </a:endParaRPr>
          </a:p>
          <a:p>
            <a:pPr lvl="0" algn="ctr"/>
            <a:endParaRPr lang="fr-CH" sz="1600" b="1" dirty="0">
              <a:solidFill>
                <a:srgbClr val="000000"/>
              </a:solidFill>
            </a:endParaRPr>
          </a:p>
          <a:p>
            <a:pPr lvl="0" algn="ctr"/>
            <a:endParaRPr lang="fr-CH" sz="1600" b="1" dirty="0">
              <a:solidFill>
                <a:srgbClr val="000000"/>
              </a:solidFill>
            </a:endParaRPr>
          </a:p>
        </p:txBody>
      </p:sp>
      <p:sp>
        <p:nvSpPr>
          <p:cNvPr id="22" name="TextBox 16"/>
          <p:cNvSpPr txBox="1"/>
          <p:nvPr/>
        </p:nvSpPr>
        <p:spPr>
          <a:xfrm>
            <a:off x="6764521" y="1076001"/>
            <a:ext cx="1545982" cy="430895"/>
          </a:xfrm>
          <a:prstGeom prst="rect">
            <a:avLst/>
          </a:prstGeom>
          <a:solidFill>
            <a:srgbClr val="EE5859"/>
          </a:solidFill>
        </p:spPr>
        <p:txBody>
          <a:bodyPr wrap="square" rtlCol="0">
            <a:spAutoFit/>
          </a:bodyPr>
          <a:lstStyle/>
          <a:p>
            <a:pPr algn="ctr"/>
            <a:r>
              <a:rPr lang="en-GB" sz="2200" b="1" dirty="0" smtClean="0">
                <a:solidFill>
                  <a:schemeClr val="bg1"/>
                </a:solidFill>
                <a:latin typeface="Arial Narrow" panose="020B0606020202030204" pitchFamily="34" charset="0"/>
              </a:rPr>
              <a:t>OBJECTIF 4</a:t>
            </a:r>
            <a:endParaRPr lang="en-GB" sz="2200" b="1" dirty="0">
              <a:solidFill>
                <a:schemeClr val="bg1"/>
              </a:solidFill>
              <a:latin typeface="Arial Narrow" panose="020B0606020202030204" pitchFamily="34" charset="0"/>
            </a:endParaRPr>
          </a:p>
        </p:txBody>
      </p:sp>
      <p:sp>
        <p:nvSpPr>
          <p:cNvPr id="23" name="TextBox 13"/>
          <p:cNvSpPr txBox="1"/>
          <p:nvPr/>
        </p:nvSpPr>
        <p:spPr>
          <a:xfrm>
            <a:off x="6764521" y="1502594"/>
            <a:ext cx="1545981" cy="3046988"/>
          </a:xfrm>
          <a:prstGeom prst="rect">
            <a:avLst/>
          </a:prstGeom>
          <a:solidFill>
            <a:srgbClr val="CDCDCD"/>
          </a:solidFill>
        </p:spPr>
        <p:txBody>
          <a:bodyPr wrap="square" rtlCol="0">
            <a:spAutoFit/>
          </a:bodyPr>
          <a:lstStyle/>
          <a:p>
            <a:pPr lvl="0" algn="ctr"/>
            <a:r>
              <a:rPr lang="fr-CH" sz="1600" b="1" dirty="0" smtClean="0"/>
              <a:t>Comprendre les lacunes dans la réponse humanitaire en termes de mécanismes de redevabilité pour la population déplacée dans la région de Diffa</a:t>
            </a:r>
            <a:endParaRPr lang="fr-CH" sz="1600" b="1" dirty="0">
              <a:solidFill>
                <a:srgbClr val="000000"/>
              </a:solidFill>
            </a:endParaRPr>
          </a:p>
          <a:p>
            <a:pPr lvl="0" algn="ctr"/>
            <a:endParaRPr lang="fr-CH" sz="1600" b="1" dirty="0">
              <a:solidFill>
                <a:srgbClr val="000000"/>
              </a:solidFill>
            </a:endParaRPr>
          </a:p>
          <a:p>
            <a:pPr lvl="0" algn="ctr"/>
            <a:endParaRPr lang="fr-CH" sz="1600" b="1" dirty="0">
              <a:solidFill>
                <a:srgbClr val="000000"/>
              </a:solidFill>
            </a:endParaRPr>
          </a:p>
        </p:txBody>
      </p:sp>
      <p:sp>
        <p:nvSpPr>
          <p:cNvPr id="24" name="Down Arrow 19"/>
          <p:cNvSpPr/>
          <p:nvPr/>
        </p:nvSpPr>
        <p:spPr>
          <a:xfrm>
            <a:off x="3064575" y="4633528"/>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Down Arrow 19"/>
          <p:cNvSpPr/>
          <p:nvPr/>
        </p:nvSpPr>
        <p:spPr>
          <a:xfrm>
            <a:off x="5213200" y="4636394"/>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Down Arrow 19"/>
          <p:cNvSpPr/>
          <p:nvPr/>
        </p:nvSpPr>
        <p:spPr>
          <a:xfrm>
            <a:off x="7363115" y="4633527"/>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4447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H" dirty="0" smtClean="0"/>
              <a:t>Résultats de l’évaluation</a:t>
            </a:r>
            <a:endParaRPr lang="fr-FR" dirty="0"/>
          </a:p>
        </p:txBody>
      </p:sp>
      <p:sp>
        <p:nvSpPr>
          <p:cNvPr id="3" name="Espace réservé du contenu 2"/>
          <p:cNvSpPr>
            <a:spLocks noGrp="1"/>
          </p:cNvSpPr>
          <p:nvPr>
            <p:ph idx="1"/>
          </p:nvPr>
        </p:nvSpPr>
        <p:spPr>
          <a:xfrm>
            <a:off x="233756" y="1095671"/>
            <a:ext cx="7947718" cy="5493815"/>
          </a:xfrm>
        </p:spPr>
        <p:txBody>
          <a:bodyPr>
            <a:normAutofit/>
          </a:bodyPr>
          <a:lstStyle/>
          <a:p>
            <a:pPr marL="0" indent="0" algn="just">
              <a:buNone/>
            </a:pPr>
            <a:r>
              <a:rPr lang="fr-CH" dirty="0" smtClean="0"/>
              <a:t>Cinq produits ont été élaborés et partagés :</a:t>
            </a:r>
            <a:endParaRPr lang="fr-CH" sz="500" dirty="0"/>
          </a:p>
          <a:p>
            <a:pPr marL="514350" indent="-514350" algn="just">
              <a:buFont typeface="Arial" panose="020B0604020202020204" pitchFamily="34" charset="0"/>
              <a:buAutoNum type="arabicPeriod"/>
            </a:pPr>
            <a:r>
              <a:rPr lang="fr-CH" sz="2400" b="1" dirty="0" smtClean="0"/>
              <a:t>Deux </a:t>
            </a:r>
            <a:r>
              <a:rPr lang="fr-CH" sz="2400" b="1" dirty="0" err="1"/>
              <a:t>f</a:t>
            </a:r>
            <a:r>
              <a:rPr lang="fr-CH" sz="2400" b="1" dirty="0" err="1" smtClean="0"/>
              <a:t>actsheets</a:t>
            </a:r>
            <a:r>
              <a:rPr lang="fr-CH" sz="2400" b="1" dirty="0" smtClean="0"/>
              <a:t>:</a:t>
            </a:r>
          </a:p>
          <a:p>
            <a:pPr lvl="1" algn="just">
              <a:buFontTx/>
              <a:buChar char="-"/>
            </a:pPr>
            <a:r>
              <a:rPr lang="fr-CH" sz="2200" dirty="0" smtClean="0"/>
              <a:t>Mécanismes de </a:t>
            </a:r>
            <a:r>
              <a:rPr lang="fr-CH" sz="2200" dirty="0" err="1" smtClean="0"/>
              <a:t>redevabilité</a:t>
            </a:r>
            <a:r>
              <a:rPr lang="fr-CH" sz="2200" dirty="0" smtClean="0"/>
              <a:t> – Réfugiés:</a:t>
            </a:r>
            <a:r>
              <a:rPr lang="fr-CH" sz="2000" dirty="0" smtClean="0"/>
              <a:t> </a:t>
            </a:r>
            <a:r>
              <a:rPr lang="fr-CH" sz="2000" dirty="0">
                <a:hlinkClick r:id="rId3"/>
              </a:rPr>
              <a:t>http://</a:t>
            </a:r>
            <a:r>
              <a:rPr lang="fr-CH" sz="2000" dirty="0" smtClean="0">
                <a:hlinkClick r:id="rId3"/>
              </a:rPr>
              <a:t>bit.ly/2wJ3HQi</a:t>
            </a:r>
            <a:r>
              <a:rPr lang="fr-CH" sz="2000" dirty="0" smtClean="0"/>
              <a:t>   </a:t>
            </a:r>
            <a:endParaRPr lang="fr-CH" sz="2000" dirty="0"/>
          </a:p>
          <a:p>
            <a:pPr lvl="1" algn="just">
              <a:buFontTx/>
              <a:buChar char="-"/>
            </a:pPr>
            <a:r>
              <a:rPr lang="fr-FR" sz="2200" dirty="0" smtClean="0"/>
              <a:t>Mécanismes </a:t>
            </a:r>
            <a:r>
              <a:rPr lang="fr-FR" sz="2200" dirty="0"/>
              <a:t>de </a:t>
            </a:r>
            <a:r>
              <a:rPr lang="fr-FR" sz="2200" dirty="0" err="1"/>
              <a:t>redevabilité</a:t>
            </a:r>
            <a:r>
              <a:rPr lang="fr-FR" sz="2200" dirty="0"/>
              <a:t> – Déplacés internes : </a:t>
            </a:r>
            <a:r>
              <a:rPr lang="fr-FR" sz="2000" dirty="0">
                <a:hlinkClick r:id="rId4"/>
              </a:rPr>
              <a:t>http://</a:t>
            </a:r>
            <a:r>
              <a:rPr lang="fr-FR" sz="2000" dirty="0" smtClean="0">
                <a:hlinkClick r:id="rId4"/>
              </a:rPr>
              <a:t>bit.ly/2hYNyCM</a:t>
            </a:r>
            <a:endParaRPr lang="fr-FR" sz="2000" dirty="0"/>
          </a:p>
          <a:p>
            <a:pPr marL="457200" lvl="1" indent="0" algn="just">
              <a:buNone/>
            </a:pPr>
            <a:endParaRPr lang="fr-CH" sz="500" dirty="0" smtClean="0"/>
          </a:p>
          <a:p>
            <a:pPr marL="457200" indent="-457200" algn="just">
              <a:buAutoNum type="arabicPeriod" startAt="2"/>
            </a:pPr>
            <a:r>
              <a:rPr lang="fr-FR" sz="2400" b="1" dirty="0" smtClean="0"/>
              <a:t>Un rapport: </a:t>
            </a:r>
            <a:r>
              <a:rPr lang="fr-FR" sz="2400" i="1" dirty="0" smtClean="0">
                <a:solidFill>
                  <a:schemeClr val="tx2"/>
                </a:solidFill>
              </a:rPr>
              <a:t>publication prochaine</a:t>
            </a:r>
          </a:p>
          <a:p>
            <a:pPr marL="0" indent="0" algn="just">
              <a:buNone/>
            </a:pPr>
            <a:endParaRPr lang="fr-FR" sz="2400" dirty="0" smtClean="0">
              <a:solidFill>
                <a:schemeClr val="tx2"/>
              </a:solidFill>
            </a:endParaRPr>
          </a:p>
          <a:p>
            <a:pPr marL="457200" lvl="0" indent="-457200" algn="just">
              <a:buAutoNum type="arabicPeriod" startAt="3"/>
            </a:pPr>
            <a:r>
              <a:rPr lang="fr-CH" sz="2400" b="1" dirty="0" smtClean="0">
                <a:solidFill>
                  <a:srgbClr val="000000"/>
                </a:solidFill>
              </a:rPr>
              <a:t>Base de données de l’évaluation nettoyée </a:t>
            </a:r>
          </a:p>
          <a:p>
            <a:pPr marL="0" lvl="0" indent="0" algn="just">
              <a:buNone/>
            </a:pPr>
            <a:endParaRPr lang="fr-CH" sz="2400" b="1" dirty="0" smtClean="0">
              <a:solidFill>
                <a:srgbClr val="000000"/>
              </a:solidFill>
            </a:endParaRPr>
          </a:p>
          <a:p>
            <a:pPr marL="457200" lvl="0" indent="-457200" algn="just">
              <a:buAutoNum type="arabicPeriod" startAt="4"/>
            </a:pPr>
            <a:r>
              <a:rPr lang="fr-CH" sz="2400" b="1" dirty="0" smtClean="0">
                <a:solidFill>
                  <a:srgbClr val="000000"/>
                </a:solidFill>
              </a:rPr>
              <a:t>Présentation des résultats finaux: </a:t>
            </a:r>
            <a:r>
              <a:rPr lang="fr-FR" sz="2400" i="1" dirty="0" smtClean="0">
                <a:solidFill>
                  <a:schemeClr val="tx2"/>
                </a:solidFill>
              </a:rPr>
              <a:t>publication prochaine</a:t>
            </a:r>
          </a:p>
          <a:p>
            <a:pPr marL="0" lvl="0" indent="0" algn="just">
              <a:buNone/>
            </a:pPr>
            <a:endParaRPr lang="fr-FR" sz="2400" dirty="0">
              <a:solidFill>
                <a:schemeClr val="tx2"/>
              </a:solidFill>
            </a:endParaRPr>
          </a:p>
          <a:p>
            <a:pPr marL="0" lvl="0" indent="0" algn="just">
              <a:buNone/>
            </a:pPr>
            <a:r>
              <a:rPr lang="fr-CH" sz="2400" b="1" dirty="0"/>
              <a:t>5. Base de données </a:t>
            </a:r>
            <a:r>
              <a:rPr lang="fr-CH" sz="2400" dirty="0"/>
              <a:t>afin de fournir une analyse géographique vis-à-vis de deux aspects en particulier </a:t>
            </a:r>
          </a:p>
          <a:p>
            <a:pPr marL="0" lvl="0" indent="0" algn="just">
              <a:buNone/>
            </a:pPr>
            <a:endParaRPr lang="fr-CH" b="1" dirty="0">
              <a:solidFill>
                <a:srgbClr val="000000"/>
              </a:solidFill>
            </a:endParaRPr>
          </a:p>
        </p:txBody>
      </p:sp>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902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dirty="0"/>
          </a:p>
        </p:txBody>
      </p:sp>
      <p:sp>
        <p:nvSpPr>
          <p:cNvPr id="4102" name="Rectangle 11"/>
          <p:cNvSpPr>
            <a:spLocks noGrp="1" noChangeArrowheads="1"/>
          </p:cNvSpPr>
          <p:nvPr>
            <p:ph type="ctrTitle"/>
          </p:nvPr>
        </p:nvSpPr>
        <p:spPr>
          <a:xfrm>
            <a:off x="1589088" y="2052638"/>
            <a:ext cx="5875337" cy="1216025"/>
          </a:xfrm>
        </p:spPr>
        <p:txBody>
          <a:bodyPr>
            <a:noAutofit/>
          </a:bodyPr>
          <a:lstStyle/>
          <a:p>
            <a:pPr algn="ctr" eaLnBrk="1" hangingPunct="1">
              <a:lnSpc>
                <a:spcPct val="80000"/>
              </a:lnSpc>
              <a:defRPr/>
            </a:pPr>
            <a:r>
              <a:rPr lang="en-US" altLang="en-US" sz="4800" cap="small" dirty="0">
                <a:solidFill>
                  <a:schemeClr val="bg2">
                    <a:lumMod val="50000"/>
                  </a:schemeClr>
                </a:solidFill>
              </a:rPr>
              <a:t>2</a:t>
            </a:r>
            <a:r>
              <a:rPr lang="en-US" altLang="en-US" sz="4800" cap="small" dirty="0" smtClean="0">
                <a:solidFill>
                  <a:schemeClr val="bg2">
                    <a:lumMod val="50000"/>
                  </a:schemeClr>
                </a:solidFill>
              </a:rPr>
              <a:t>. </a:t>
            </a:r>
            <a:r>
              <a:rPr lang="en-US" altLang="en-US" sz="4800" cap="small" dirty="0" err="1" smtClean="0">
                <a:solidFill>
                  <a:schemeClr val="bg2">
                    <a:lumMod val="50000"/>
                  </a:schemeClr>
                </a:solidFill>
              </a:rPr>
              <a:t>Méthodologie</a:t>
            </a:r>
            <a:r>
              <a:rPr lang="en-US" altLang="en-US" sz="4800" cap="small" dirty="0" smtClean="0">
                <a:solidFill>
                  <a:schemeClr val="bg2">
                    <a:lumMod val="50000"/>
                  </a:schemeClr>
                </a:solidFill>
              </a:rPr>
              <a:t> </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614786">
            <a:off x="8341497" y="6223515"/>
            <a:ext cx="469900"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446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Méthodologie</a:t>
            </a:r>
            <a:r>
              <a:rPr lang="en-US" dirty="0" smtClean="0"/>
              <a:t> – </a:t>
            </a:r>
            <a:r>
              <a:rPr lang="en-US" dirty="0" err="1"/>
              <a:t>c</a:t>
            </a:r>
            <a:r>
              <a:rPr lang="en-US" dirty="0" err="1" smtClean="0"/>
              <a:t>ollecte</a:t>
            </a:r>
            <a:r>
              <a:rPr lang="en-US" dirty="0" smtClean="0"/>
              <a:t> de </a:t>
            </a:r>
            <a:r>
              <a:rPr lang="en-US" dirty="0" err="1" smtClean="0"/>
              <a:t>données</a:t>
            </a:r>
            <a:endParaRPr lang="en-US" dirty="0"/>
          </a:p>
        </p:txBody>
      </p:sp>
      <p:sp>
        <p:nvSpPr>
          <p:cNvPr id="3" name="Content Placeholder 2"/>
          <p:cNvSpPr>
            <a:spLocks noGrp="1"/>
          </p:cNvSpPr>
          <p:nvPr>
            <p:ph idx="1"/>
          </p:nvPr>
        </p:nvSpPr>
        <p:spPr>
          <a:xfrm>
            <a:off x="249521" y="1038155"/>
            <a:ext cx="8200796" cy="5977500"/>
          </a:xfrm>
        </p:spPr>
        <p:txBody>
          <a:bodyPr>
            <a:noAutofit/>
          </a:bodyPr>
          <a:lstStyle/>
          <a:p>
            <a:pPr algn="just">
              <a:buClr>
                <a:schemeClr val="accent1"/>
              </a:buClr>
              <a:buFont typeface="Wingdings" pitchFamily="2" charset="2"/>
              <a:buChar char="Ø"/>
            </a:pPr>
            <a:r>
              <a:rPr lang="fr-FR" sz="2400" b="1" dirty="0" smtClean="0"/>
              <a:t> Quand? </a:t>
            </a:r>
            <a:endParaRPr lang="fr-FR" sz="2400" dirty="0"/>
          </a:p>
          <a:p>
            <a:pPr marL="0" indent="0" algn="just">
              <a:buClr>
                <a:schemeClr val="accent1"/>
              </a:buClr>
              <a:buNone/>
            </a:pPr>
            <a:r>
              <a:rPr lang="fr-FR" sz="2200" dirty="0" smtClean="0"/>
              <a:t>Données collectées</a:t>
            </a:r>
            <a:r>
              <a:rPr lang="fr-FR" sz="2200" dirty="0" smtClean="0">
                <a:solidFill>
                  <a:srgbClr val="FF0000"/>
                </a:solidFill>
              </a:rPr>
              <a:t> </a:t>
            </a:r>
            <a:r>
              <a:rPr lang="fr-FR" sz="2200" dirty="0" smtClean="0"/>
              <a:t>du 20 mai au 11 juin 2017</a:t>
            </a:r>
          </a:p>
          <a:p>
            <a:pPr algn="just">
              <a:buClr>
                <a:schemeClr val="accent1"/>
              </a:buClr>
              <a:buFont typeface="Wingdings" pitchFamily="2" charset="2"/>
              <a:buChar char="Ø"/>
            </a:pPr>
            <a:r>
              <a:rPr lang="fr-FR" sz="2400" b="1" dirty="0" smtClean="0"/>
              <a:t> Où? </a:t>
            </a:r>
          </a:p>
          <a:p>
            <a:pPr marL="0" indent="0" algn="just">
              <a:buClr>
                <a:schemeClr val="accent1"/>
              </a:buClr>
              <a:buNone/>
            </a:pPr>
            <a:r>
              <a:rPr lang="fr-FR" sz="2200" dirty="0" smtClean="0"/>
              <a:t>147 sites/camps de déplacés de la région de Diffa tels que recensés par la </a:t>
            </a:r>
            <a:r>
              <a:rPr lang="fr-FR" sz="2200" dirty="0"/>
              <a:t>Direction Générale de l’Etat Civil, des Migrations et des Réfugiés</a:t>
            </a:r>
            <a:r>
              <a:rPr lang="fr-FR" sz="2200" dirty="0">
                <a:solidFill>
                  <a:srgbClr val="FF0000"/>
                </a:solidFill>
              </a:rPr>
              <a:t> </a:t>
            </a:r>
            <a:r>
              <a:rPr lang="fr-FR" sz="2200" dirty="0" smtClean="0">
                <a:solidFill>
                  <a:srgbClr val="000000"/>
                </a:solidFill>
              </a:rPr>
              <a:t>(</a:t>
            </a:r>
            <a:r>
              <a:rPr lang="fr-FR" sz="2200" dirty="0" smtClean="0"/>
              <a:t>DREC/M-R)</a:t>
            </a:r>
          </a:p>
          <a:p>
            <a:pPr algn="just">
              <a:buClr>
                <a:schemeClr val="accent1"/>
              </a:buClr>
              <a:buFont typeface="Wingdings" pitchFamily="2" charset="2"/>
              <a:buChar char="Ø"/>
            </a:pPr>
            <a:r>
              <a:rPr lang="fr-FR" sz="2400" b="1" dirty="0" smtClean="0"/>
              <a:t> Comment? </a:t>
            </a:r>
          </a:p>
          <a:p>
            <a:pPr marL="0" indent="0" algn="just">
              <a:buClr>
                <a:schemeClr val="accent1"/>
              </a:buClr>
              <a:buNone/>
            </a:pPr>
            <a:r>
              <a:rPr lang="fr-FR" sz="2200" dirty="0" smtClean="0"/>
              <a:t>Entretiens effectués avec 392 IC représentant 181 communautés de réfugiés et 235 communautés de déplacés internes. </a:t>
            </a:r>
          </a:p>
          <a:p>
            <a:pPr marL="0" indent="0" algn="just">
              <a:buClr>
                <a:schemeClr val="accent1"/>
              </a:buClr>
              <a:buNone/>
            </a:pPr>
            <a:r>
              <a:rPr lang="fr-FR" sz="2200" u="sng" dirty="0" smtClean="0"/>
              <a:t>Profil:</a:t>
            </a:r>
            <a:r>
              <a:rPr lang="fr-FR" sz="2200" dirty="0" smtClean="0"/>
              <a:t> chef de village/communauté ou </a:t>
            </a:r>
            <a:r>
              <a:rPr lang="fr-FR" sz="2200" dirty="0" err="1" smtClean="0"/>
              <a:t>Boulamas</a:t>
            </a:r>
            <a:r>
              <a:rPr lang="fr-FR" sz="2200" dirty="0" smtClean="0"/>
              <a:t>, représentant des </a:t>
            </a:r>
            <a:r>
              <a:rPr lang="fr-FR" sz="2200" dirty="0" err="1" smtClean="0"/>
              <a:t>Boulamas</a:t>
            </a:r>
            <a:r>
              <a:rPr lang="fr-FR" sz="2200" dirty="0" smtClean="0"/>
              <a:t> ou représentant de la communauté déplacée. </a:t>
            </a:r>
            <a:endParaRPr lang="fr-FR" sz="2200" dirty="0"/>
          </a:p>
          <a:p>
            <a:pPr marL="0" indent="0" algn="just">
              <a:buClr>
                <a:schemeClr val="accent1"/>
              </a:buClr>
              <a:buNone/>
            </a:pPr>
            <a:r>
              <a:rPr lang="fr-FR" sz="2200" i="1" dirty="0" smtClean="0">
                <a:ea typeface="Cambria"/>
                <a:cs typeface="Times New Roman"/>
              </a:rPr>
              <a:t>Unité de mesure utilisée: </a:t>
            </a:r>
            <a:r>
              <a:rPr lang="fr-FR" sz="2200" dirty="0" smtClean="0">
                <a:ea typeface="Cambria"/>
                <a:cs typeface="Times New Roman"/>
              </a:rPr>
              <a:t>communauté</a:t>
            </a:r>
            <a:endParaRPr lang="fr-FR" sz="2200" dirty="0" smtClean="0"/>
          </a:p>
          <a:p>
            <a:pPr algn="just">
              <a:buClr>
                <a:schemeClr val="accent1"/>
              </a:buClr>
              <a:buFont typeface="Wingdings" pitchFamily="2" charset="2"/>
              <a:buChar char="Ø"/>
            </a:pPr>
            <a:r>
              <a:rPr lang="fr-FR" sz="2400" b="1" dirty="0" smtClean="0"/>
              <a:t> Population cible: </a:t>
            </a:r>
          </a:p>
          <a:p>
            <a:pPr lvl="1" algn="just">
              <a:buClr>
                <a:schemeClr val="accent1"/>
              </a:buClr>
            </a:pPr>
            <a:r>
              <a:rPr lang="fr-FR" sz="2200" dirty="0" smtClean="0"/>
              <a:t>Personnes déplacées internes (PDI)</a:t>
            </a:r>
          </a:p>
          <a:p>
            <a:pPr lvl="1" algn="just">
              <a:buClr>
                <a:schemeClr val="accent1"/>
              </a:buClr>
            </a:pPr>
            <a:r>
              <a:rPr lang="fr-FR" sz="2200" dirty="0" smtClean="0"/>
              <a:t>Réfugiés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029797">
            <a:off x="8550108" y="319984"/>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5876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442617"/>
            <a:ext cx="7947718" cy="673028"/>
          </a:xfrm>
        </p:spPr>
        <p:txBody>
          <a:bodyPr>
            <a:noAutofit/>
          </a:bodyPr>
          <a:lstStyle/>
          <a:p>
            <a:r>
              <a:rPr lang="fr-FR" sz="3600" dirty="0" smtClean="0"/>
              <a:t>Sites et camps évalués dans la région de Diffa</a:t>
            </a:r>
            <a:endParaRPr lang="fr-FR" sz="3600"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84958"/>
            <a:ext cx="8546123" cy="512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4110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ACH">
  <a:themeElements>
    <a:clrScheme name="REACH theme">
      <a:dk1>
        <a:srgbClr val="000000"/>
      </a:dk1>
      <a:lt1>
        <a:srgbClr val="FFFFFF"/>
      </a:lt1>
      <a:dk2>
        <a:srgbClr val="000000"/>
      </a:dk2>
      <a:lt2>
        <a:srgbClr val="58585A"/>
      </a:lt2>
      <a:accent1>
        <a:srgbClr val="EE5859"/>
      </a:accent1>
      <a:accent2>
        <a:srgbClr val="58585A"/>
      </a:accent2>
      <a:accent3>
        <a:srgbClr val="D2CBB8"/>
      </a:accent3>
      <a:accent4>
        <a:srgbClr val="F69E61"/>
      </a:accent4>
      <a:accent5>
        <a:srgbClr val="A5C9A1"/>
      </a:accent5>
      <a:accent6>
        <a:srgbClr val="56B3CD"/>
      </a:accent6>
      <a:hlink>
        <a:srgbClr val="0067A9"/>
      </a:hlink>
      <a:folHlink>
        <a:srgbClr val="FFF67A"/>
      </a:folHlink>
    </a:clrScheme>
    <a:fontScheme name="REACH text">
      <a:majorFont>
        <a:latin typeface="Arial Narrow"/>
        <a:ea typeface="ＭＳ Ｐゴシック"/>
        <a:cs typeface=""/>
      </a:majorFont>
      <a:minorFont>
        <a:latin typeface="Arial Narrow"/>
        <a:ea typeface="ＭＳ Ｐゴシック"/>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2EB31F12-FD48-4928-B797-68E4D982B6DF}" vid="{507976F8-0F25-4A49-B01C-81C85490E4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4693</TotalTime>
  <Words>2892</Words>
  <Application>Microsoft Office PowerPoint</Application>
  <PresentationFormat>Affichage à l'écran (4:3)</PresentationFormat>
  <Paragraphs>300</Paragraphs>
  <Slides>31</Slides>
  <Notes>14</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REACH</vt:lpstr>
      <vt:lpstr>Evaluation des mécanismes de redevabilité présents dans les sites de déplacés à Diffa</vt:lpstr>
      <vt:lpstr>Sommaire</vt:lpstr>
      <vt:lpstr>1. Introduction </vt:lpstr>
      <vt:lpstr>Contexte</vt:lpstr>
      <vt:lpstr>Objectifs de l’évaluation</vt:lpstr>
      <vt:lpstr>Résultats de l’évaluation</vt:lpstr>
      <vt:lpstr>2. Méthodologie </vt:lpstr>
      <vt:lpstr>Méthodologie – collecte de données</vt:lpstr>
      <vt:lpstr>Sites et camps évalués dans la région de Diffa</vt:lpstr>
      <vt:lpstr>Limites de la méthodologie</vt:lpstr>
      <vt:lpstr>3. Résultats principaux de l’évaluation</vt:lpstr>
      <vt:lpstr>3.1. Accès aux services de base</vt:lpstr>
      <vt:lpstr>Accessibilité des services de base</vt:lpstr>
      <vt:lpstr>Accessibilité des services de base</vt:lpstr>
      <vt:lpstr>Conditions d’accès aux services de base</vt:lpstr>
      <vt:lpstr>Conditions d’accès aux services de base - Dignité</vt:lpstr>
      <vt:lpstr>Conditions d’accès aux services de base – Sécurité </vt:lpstr>
      <vt:lpstr>3.2. Mécanismes de redevabilite disponibles</vt:lpstr>
      <vt:lpstr>Caractéristiques des mécanismes de redevabilité </vt:lpstr>
      <vt:lpstr>Existence de mécanismes de redevabilité dans les sites/camps de déplacés évalués – PDI </vt:lpstr>
      <vt:lpstr>Existence de mécanismes de redevabilité dans les sites/camps de déplacés évalués – Réfugiés</vt:lpstr>
      <vt:lpstr>Caractéristiques des mécanismes de redevabilité </vt:lpstr>
      <vt:lpstr>Recours aux mécanismes de redevabilité </vt:lpstr>
      <vt:lpstr>Recours aux mécanismes de redevabilité </vt:lpstr>
      <vt:lpstr>Amélioration des mécanismes de redevabilité </vt:lpstr>
      <vt:lpstr>3.2. Participation de la population au processus décisionnel de la programmation humanitaire</vt:lpstr>
      <vt:lpstr>Implication de la population dans le processus décisionnel de la programmation humanitaire </vt:lpstr>
      <vt:lpstr>4. Conclusion</vt:lpstr>
      <vt:lpstr>Conclusion</vt:lpstr>
      <vt:lpstr>Conclusion (suite)</vt:lpstr>
      <vt:lpstr>Merci !  Contact  Christian KELLER – Point Focal Pays REACH Niger, Niamey christian.keller@reach-initiative.org   Marie FAOU – Assistante Chargée d’évaluation REACH Niger, Niamey marie.faou@reach-initiative.org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Lea Barbezat</dc:creator>
  <cp:lastModifiedBy>Marie Faou</cp:lastModifiedBy>
  <cp:revision>788</cp:revision>
  <dcterms:created xsi:type="dcterms:W3CDTF">2017-05-14T09:43:55Z</dcterms:created>
  <dcterms:modified xsi:type="dcterms:W3CDTF">2017-10-15T16:40:09Z</dcterms:modified>
</cp:coreProperties>
</file>