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66" r:id="rId3"/>
    <p:sldId id="319" r:id="rId4"/>
    <p:sldId id="271" r:id="rId5"/>
    <p:sldId id="320" r:id="rId6"/>
    <p:sldId id="31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294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859"/>
    <a:srgbClr val="58585A"/>
    <a:srgbClr val="FFFFFF"/>
    <a:srgbClr val="979797"/>
    <a:srgbClr val="000000"/>
    <a:srgbClr val="808080"/>
    <a:srgbClr val="666666"/>
    <a:srgbClr val="CACACA"/>
    <a:srgbClr val="4D4D4D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ce%20Pineau\Documents\Book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ce%20Pineau\Documents\Book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ce%20Pineau\Documents\Book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ce%20Pineau\Documents\Book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E5859"/>
            </a:solidFill>
            <a:ln>
              <a:noFill/>
            </a:ln>
            <a:effectLst/>
          </c:spPr>
          <c:invertIfNegative val="0"/>
          <c:cat>
            <c:strRef>
              <c:f>Sheet8!$E$3:$E$15</c:f>
              <c:strCache>
                <c:ptCount val="13"/>
                <c:pt idx="0">
                  <c:v>Adjumani</c:v>
                </c:pt>
                <c:pt idx="1">
                  <c:v>Bidibidi</c:v>
                </c:pt>
                <c:pt idx="2">
                  <c:v>Imvepi</c:v>
                </c:pt>
                <c:pt idx="3">
                  <c:v>Kiryandongo</c:v>
                </c:pt>
                <c:pt idx="4">
                  <c:v>Kyaka II</c:v>
                </c:pt>
                <c:pt idx="5">
                  <c:v>Kyangwali</c:v>
                </c:pt>
                <c:pt idx="6">
                  <c:v>Lobule</c:v>
                </c:pt>
                <c:pt idx="7">
                  <c:v>Nakivale</c:v>
                </c:pt>
                <c:pt idx="8">
                  <c:v>Oruchinga</c:v>
                </c:pt>
                <c:pt idx="9">
                  <c:v>Palabek</c:v>
                </c:pt>
                <c:pt idx="10">
                  <c:v>Palorinya</c:v>
                </c:pt>
                <c:pt idx="11">
                  <c:v>Rhino Camp</c:v>
                </c:pt>
                <c:pt idx="12">
                  <c:v>Rwamwanja</c:v>
                </c:pt>
              </c:strCache>
            </c:strRef>
          </c:cat>
          <c:val>
            <c:numRef>
              <c:f>Sheet8!$F$3:$F$15</c:f>
              <c:numCache>
                <c:formatCode>0</c:formatCode>
                <c:ptCount val="13"/>
                <c:pt idx="0">
                  <c:v>72.599999999999994</c:v>
                </c:pt>
                <c:pt idx="1">
                  <c:v>60.699999999999996</c:v>
                </c:pt>
                <c:pt idx="2">
                  <c:v>24.9</c:v>
                </c:pt>
                <c:pt idx="3">
                  <c:v>41.099999999999994</c:v>
                </c:pt>
                <c:pt idx="4">
                  <c:v>45.5</c:v>
                </c:pt>
                <c:pt idx="5">
                  <c:v>18.399999999999999</c:v>
                </c:pt>
                <c:pt idx="6">
                  <c:v>48.8</c:v>
                </c:pt>
                <c:pt idx="7">
                  <c:v>55.2</c:v>
                </c:pt>
                <c:pt idx="8">
                  <c:v>72.5</c:v>
                </c:pt>
                <c:pt idx="9">
                  <c:v>43.6</c:v>
                </c:pt>
                <c:pt idx="10">
                  <c:v>43.5</c:v>
                </c:pt>
                <c:pt idx="11">
                  <c:v>31.7</c:v>
                </c:pt>
                <c:pt idx="12">
                  <c:v>75.8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5-467D-AD93-D6FBE0FA3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362367"/>
        <c:axId val="61362783"/>
      </c:barChart>
      <c:catAx>
        <c:axId val="6136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62783"/>
        <c:crosses val="autoZero"/>
        <c:auto val="1"/>
        <c:lblAlgn val="ctr"/>
        <c:lblOffset val="100"/>
        <c:noMultiLvlLbl val="0"/>
      </c:catAx>
      <c:valAx>
        <c:axId val="6136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6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E5859"/>
            </a:solidFill>
            <a:ln>
              <a:noFill/>
            </a:ln>
            <a:effectLst/>
          </c:spPr>
          <c:invertIfNegative val="0"/>
          <c:cat>
            <c:strRef>
              <c:f>Sheet7!$F$4:$F$16</c:f>
              <c:strCache>
                <c:ptCount val="13"/>
                <c:pt idx="0">
                  <c:v>Adjumani</c:v>
                </c:pt>
                <c:pt idx="1">
                  <c:v>Bidibidi</c:v>
                </c:pt>
                <c:pt idx="2">
                  <c:v>Imvepi</c:v>
                </c:pt>
                <c:pt idx="3">
                  <c:v>Kiryandongo</c:v>
                </c:pt>
                <c:pt idx="4">
                  <c:v>Kyaka II</c:v>
                </c:pt>
                <c:pt idx="5">
                  <c:v>Kyangwali</c:v>
                </c:pt>
                <c:pt idx="6">
                  <c:v>Lobule</c:v>
                </c:pt>
                <c:pt idx="7">
                  <c:v>Nakivale</c:v>
                </c:pt>
                <c:pt idx="8">
                  <c:v>Oruchinga</c:v>
                </c:pt>
                <c:pt idx="9">
                  <c:v>Palabek</c:v>
                </c:pt>
                <c:pt idx="10">
                  <c:v>Palorinya</c:v>
                </c:pt>
                <c:pt idx="11">
                  <c:v>Rhino Camp</c:v>
                </c:pt>
                <c:pt idx="12">
                  <c:v>Rwamwanja</c:v>
                </c:pt>
              </c:strCache>
            </c:strRef>
          </c:cat>
          <c:val>
            <c:numRef>
              <c:f>Sheet7!$G$4:$G$16</c:f>
              <c:numCache>
                <c:formatCode>0</c:formatCode>
                <c:ptCount val="13"/>
                <c:pt idx="0">
                  <c:v>21.2</c:v>
                </c:pt>
                <c:pt idx="1">
                  <c:v>19.2</c:v>
                </c:pt>
                <c:pt idx="2">
                  <c:v>5.8999999999999995</c:v>
                </c:pt>
                <c:pt idx="3">
                  <c:v>15.5</c:v>
                </c:pt>
                <c:pt idx="4">
                  <c:v>31.3</c:v>
                </c:pt>
                <c:pt idx="5">
                  <c:v>22.8</c:v>
                </c:pt>
                <c:pt idx="6">
                  <c:v>18.8</c:v>
                </c:pt>
                <c:pt idx="7">
                  <c:v>18.600000000000001</c:v>
                </c:pt>
                <c:pt idx="8">
                  <c:v>40.5</c:v>
                </c:pt>
                <c:pt idx="9">
                  <c:v>20.399999999999999</c:v>
                </c:pt>
                <c:pt idx="10">
                  <c:v>25.4</c:v>
                </c:pt>
                <c:pt idx="11">
                  <c:v>9.3000000000000007</c:v>
                </c:pt>
                <c:pt idx="12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C-406E-BB6E-C34D6D9AF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513392"/>
        <c:axId val="614503824"/>
      </c:barChart>
      <c:catAx>
        <c:axId val="61451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03824"/>
        <c:crosses val="autoZero"/>
        <c:auto val="1"/>
        <c:lblAlgn val="ctr"/>
        <c:lblOffset val="100"/>
        <c:noMultiLvlLbl val="0"/>
      </c:catAx>
      <c:valAx>
        <c:axId val="61450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1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EE58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561E0F3-7CA5-4879-B4A4-1B3877B531F8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AEA-46DC-9506-7C978774973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433E504-3FCA-420B-80C2-2F8A1C3C639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EA-46DC-9506-7C978774973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B5C7082-691D-47E0-81B4-4DB116ACE959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AEA-46DC-9506-7C978774973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3340D25-F673-4D58-BEFE-D03A60160EFD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EA-46DC-9506-7C978774973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C1F0366-89D5-4A2A-98F2-74126808D7EF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AEA-46DC-9506-7C978774973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984D8C9F-4CC5-4D07-B621-E87D9E42DB11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AEA-46DC-9506-7C978774973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809062FF-8E60-489F-ABEB-CFB87E643945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AEA-46DC-9506-7C978774973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83EFEF20-2F6A-4246-A31F-94794AF0D551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AEA-46DC-9506-7C97877497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Sheet13!$H$4:$H$11</c:f>
              <c:strCache>
                <c:ptCount val="8"/>
                <c:pt idx="0">
                  <c:v>Physical attacks by refugees</c:v>
                </c:pt>
                <c:pt idx="1">
                  <c:v>Physical attacks by host comm.</c:v>
                </c:pt>
                <c:pt idx="2">
                  <c:v>Physical attacks by local authorities</c:v>
                </c:pt>
                <c:pt idx="3">
                  <c:v>Physical attacks by unknown people</c:v>
                </c:pt>
                <c:pt idx="4">
                  <c:v>Verbal harassment by refugees</c:v>
                </c:pt>
                <c:pt idx="5">
                  <c:v>Verbal harassment by host comm.</c:v>
                </c:pt>
                <c:pt idx="6">
                  <c:v>Disability</c:v>
                </c:pt>
                <c:pt idx="7">
                  <c:v>Long distance to the market</c:v>
                </c:pt>
              </c:strCache>
            </c:strRef>
          </c:cat>
          <c:val>
            <c:numRef>
              <c:f>Sheet13!$I$4:$I$11</c:f>
              <c:numCache>
                <c:formatCode>General</c:formatCode>
                <c:ptCount val="8"/>
                <c:pt idx="0">
                  <c:v>9</c:v>
                </c:pt>
                <c:pt idx="1">
                  <c:v>10</c:v>
                </c:pt>
                <c:pt idx="2">
                  <c:v>5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9</c:v>
                </c:pt>
                <c:pt idx="7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EA-46DC-9506-7C97877497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86438255"/>
        <c:axId val="1086428687"/>
      </c:barChart>
      <c:catAx>
        <c:axId val="1086438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428687"/>
        <c:crosses val="autoZero"/>
        <c:auto val="1"/>
        <c:lblAlgn val="ctr"/>
        <c:lblOffset val="100"/>
        <c:noMultiLvlLbl val="0"/>
      </c:catAx>
      <c:valAx>
        <c:axId val="10864286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86438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96006826504069E-2"/>
          <c:y val="6.7038280441713644E-2"/>
          <c:w val="0.85849024138752905"/>
          <c:h val="0.496849632705083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E5859"/>
            </a:solidFill>
            <a:ln>
              <a:noFill/>
            </a:ln>
            <a:effectLst/>
          </c:spPr>
          <c:invertIfNegative val="0"/>
          <c:cat>
            <c:strRef>
              <c:f>Sheet16!$G$4:$G$12</c:f>
              <c:strCache>
                <c:ptCount val="9"/>
                <c:pt idx="0">
                  <c:v>VSLA</c:v>
                </c:pt>
                <c:pt idx="1">
                  <c:v>SACCO</c:v>
                </c:pt>
                <c:pt idx="2">
                  <c:v>Formal money lender</c:v>
                </c:pt>
                <c:pt idx="3">
                  <c:v>Informal money lender</c:v>
                </c:pt>
                <c:pt idx="4">
                  <c:v>Shopkeeper</c:v>
                </c:pt>
                <c:pt idx="5">
                  <c:v>Bank</c:v>
                </c:pt>
                <c:pt idx="6">
                  <c:v>Micro-finance institution</c:v>
                </c:pt>
                <c:pt idx="7">
                  <c:v>Friends and family</c:v>
                </c:pt>
                <c:pt idx="8">
                  <c:v>No access to credit</c:v>
                </c:pt>
              </c:strCache>
            </c:strRef>
          </c:cat>
          <c:val>
            <c:numRef>
              <c:f>Sheet16!$H$4:$H$12</c:f>
              <c:numCache>
                <c:formatCode>General</c:formatCode>
                <c:ptCount val="9"/>
                <c:pt idx="0">
                  <c:v>39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16</c:v>
                </c:pt>
                <c:pt idx="5">
                  <c:v>1</c:v>
                </c:pt>
                <c:pt idx="6">
                  <c:v>1</c:v>
                </c:pt>
                <c:pt idx="7">
                  <c:v>58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D-49FB-8C03-C13EA6791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42699184"/>
        <c:axId val="1642694192"/>
      </c:barChart>
      <c:catAx>
        <c:axId val="164269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694192"/>
        <c:crosses val="autoZero"/>
        <c:auto val="1"/>
        <c:lblAlgn val="ctr"/>
        <c:lblOffset val="100"/>
        <c:noMultiLvlLbl val="0"/>
      </c:catAx>
      <c:valAx>
        <c:axId val="164269419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69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577E-2CD6-4727-A16E-BA451623B80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B47C7-9A14-4A07-B9DB-EBD0A897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5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86893-492B-4613-9754-6A5948FED3EF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AAF2A-AC40-43C0-B06F-B549FBD3D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34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AAF2A-AC40-43C0-B06F-B549FBD3D9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7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AAF2A-AC40-43C0-B06F-B549FBD3D9B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4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AAF2A-AC40-43C0-B06F-B549FBD3D9B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8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6EF8-5F25-49ED-9F97-CFF379502D0C}" type="datetimeFigureOut">
              <a:rPr lang="es-ES" smtClean="0"/>
              <a:pPr/>
              <a:t>25/02/2020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4DBC-374C-4CC3-B85D-1E141ABC00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73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6EF8-5F25-49ED-9F97-CFF379502D0C}" type="datetimeFigureOut">
              <a:rPr lang="es-ES" smtClean="0"/>
              <a:pPr/>
              <a:t>25/02/2020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4DBC-374C-4CC3-B85D-1E141ABC00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00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6EF8-5F25-49ED-9F97-CFF379502D0C}" type="datetimeFigureOut">
              <a:rPr lang="es-ES" smtClean="0"/>
              <a:pPr/>
              <a:t>25/02/2020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4DBC-374C-4CC3-B85D-1E141ABC00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30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6EF8-5F25-49ED-9F97-CFF379502D0C}" type="datetimeFigureOut">
              <a:rPr lang="es-ES" smtClean="0"/>
              <a:pPr/>
              <a:t>25/02/2020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4DBC-374C-4CC3-B85D-1E141ABC00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2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6EF8-5F25-49ED-9F97-CFF379502D0C}" type="datetimeFigureOut">
              <a:rPr lang="es-ES" smtClean="0"/>
              <a:pPr/>
              <a:t>25/02/2020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4DBC-374C-4CC3-B85D-1E141ABC00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4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6EF8-5F25-49ED-9F97-CFF379502D0C}" type="datetimeFigureOut">
              <a:rPr lang="es-ES" smtClean="0"/>
              <a:pPr/>
              <a:t>25/02/2020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4DBC-374C-4CC3-B85D-1E141ABC00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48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6EF8-5F25-49ED-9F97-CFF379502D0C}" type="datetimeFigureOut">
              <a:rPr lang="es-ES" smtClean="0"/>
              <a:pPr/>
              <a:t>25/02/2020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4DBC-374C-4CC3-B85D-1E141ABC00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29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6EF8-5F25-49ED-9F97-CFF379502D0C}" type="datetimeFigureOut">
              <a:rPr lang="es-ES" smtClean="0"/>
              <a:pPr/>
              <a:t>25/02/2020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4DBC-374C-4CC3-B85D-1E141ABC00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73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6EF8-5F25-49ED-9F97-CFF379502D0C}" type="datetimeFigureOut">
              <a:rPr lang="es-ES" smtClean="0"/>
              <a:pPr/>
              <a:t>25/02/2020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4DBC-374C-4CC3-B85D-1E141ABC00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1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6EF8-5F25-49ED-9F97-CFF379502D0C}" type="datetimeFigureOut">
              <a:rPr lang="es-ES" smtClean="0"/>
              <a:pPr/>
              <a:t>25/02/2020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4DBC-374C-4CC3-B85D-1E141ABC00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45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6EF8-5F25-49ED-9F97-CFF379502D0C}" type="datetimeFigureOut">
              <a:rPr lang="es-ES" smtClean="0"/>
              <a:pPr/>
              <a:t>25/02/2020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4DBC-374C-4CC3-B85D-1E141ABC00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09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6EF8-5F25-49ED-9F97-CFF379502D0C}" type="datetimeFigureOut">
              <a:rPr lang="es-ES" smtClean="0"/>
              <a:pPr/>
              <a:t>25/02/2020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4DBC-374C-4CC3-B85D-1E141ABC00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94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D6EF8-5F25-49ED-9F97-CFF379502D0C}" type="datetimeFigureOut">
              <a:rPr lang="es-ES" smtClean="0"/>
              <a:pPr/>
              <a:t>25/02/2020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4DBC-374C-4CC3-B85D-1E141ABC00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53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15219" y="2547591"/>
            <a:ext cx="7247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kern="1100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Key Findings from Cross-Settlement Market Analysis</a:t>
            </a:r>
            <a:endParaRPr lang="en-US" sz="2200" kern="1100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5219" y="3005036"/>
            <a:ext cx="4315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February 2020</a:t>
            </a:r>
            <a:endParaRPr lang="en-GB" sz="1600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4" y="6272062"/>
            <a:ext cx="2474332" cy="5859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6272062"/>
            <a:ext cx="6668584" cy="5859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64973" y="1347262"/>
            <a:ext cx="2374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VENA</a:t>
            </a:r>
            <a:endParaRPr lang="en-US" sz="72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9930" y="1501151"/>
            <a:ext cx="39358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Vulnerability and Essential Needs Assessment</a:t>
            </a:r>
            <a:endParaRPr lang="en-US" sz="26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7" y="6336431"/>
            <a:ext cx="1899295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6296565"/>
            <a:ext cx="1221985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606" y="371436"/>
            <a:ext cx="820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Supply and demand</a:t>
            </a:r>
            <a:endParaRPr lang="en-US" sz="28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06" y="1651877"/>
            <a:ext cx="820667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Markets in and near the settlements </a:t>
            </a:r>
            <a:r>
              <a:rPr lang="en-US" sz="2000" dirty="0" smtClean="0">
                <a:latin typeface="Arial Narrow" panose="020B0606020202030204" pitchFamily="34" charset="0"/>
              </a:rPr>
              <a:t>depend heavily on </a:t>
            </a:r>
            <a:r>
              <a:rPr lang="en-US" sz="2000" b="1" dirty="0" smtClean="0">
                <a:latin typeface="Arial Narrow" panose="020B0606020202030204" pitchFamily="34" charset="0"/>
              </a:rPr>
              <a:t>well-maintained roads</a:t>
            </a:r>
            <a:r>
              <a:rPr lang="en-US" sz="2000" dirty="0" smtClean="0">
                <a:latin typeface="Arial Narrow" panose="020B0606020202030204" pitchFamily="34" charset="0"/>
              </a:rPr>
              <a:t> and </a:t>
            </a:r>
            <a:r>
              <a:rPr lang="en-US" sz="2000" b="1" dirty="0" smtClean="0">
                <a:latin typeface="Arial Narrow" panose="020B0606020202030204" pitchFamily="34" charset="0"/>
              </a:rPr>
              <a:t>transportation infrastructure</a:t>
            </a:r>
            <a:r>
              <a:rPr lang="en-US" sz="2000" dirty="0" smtClean="0">
                <a:latin typeface="Arial Narrow" panose="020B0606020202030204" pitchFamily="34" charset="0"/>
              </a:rPr>
              <a:t> in order to function.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Most interviewed traders sourced nearly all of their commodities from suppliers outside their sub-county</a:t>
            </a:r>
          </a:p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Arial Narrow" panose="020B0606020202030204" pitchFamily="34" charset="0"/>
              </a:rPr>
              <a:t>Seasonality</a:t>
            </a:r>
            <a:r>
              <a:rPr lang="en-US" sz="2000" dirty="0" smtClean="0">
                <a:latin typeface="Arial Narrow" panose="020B0606020202030204" pitchFamily="34" charset="0"/>
              </a:rPr>
              <a:t> was the primary factor affecting supply, demand, and prices for many market commodities, both food and NFIs: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Predictably, supply for fresh foods tends to be highest during rainy and harvest seasons, while demand and prices </a:t>
            </a:r>
            <a:r>
              <a:rPr lang="en-US" dirty="0" smtClean="0">
                <a:latin typeface="Arial Narrow" panose="020B0606020202030204" pitchFamily="34" charset="0"/>
              </a:rPr>
              <a:t>tend </a:t>
            </a:r>
            <a:r>
              <a:rPr lang="en-US" dirty="0" smtClean="0">
                <a:latin typeface="Arial Narrow" panose="020B0606020202030204" pitchFamily="34" charset="0"/>
              </a:rPr>
              <a:t>to be lowest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For non-fresh foods, both supply and demand peak near harvest time, though supply is at its lowest (and prices highest) just before harvest time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Most NFIs had steady supply and demand throughout the year, with some exceptions:</a:t>
            </a:r>
          </a:p>
          <a:p>
            <a:pPr marL="1195388" lvl="2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Educational items: spike in demand at the beginning of each school term</a:t>
            </a:r>
          </a:p>
          <a:p>
            <a:pPr marL="1195388" lvl="2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Shelter items: higher demand during dry seasons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4" y="6272062"/>
            <a:ext cx="2474332" cy="5859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6272062"/>
            <a:ext cx="6668584" cy="5859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4018" y="0"/>
            <a:ext cx="0" cy="1266092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7" y="6336431"/>
            <a:ext cx="1899295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6296565"/>
            <a:ext cx="1221985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606" y="371436"/>
            <a:ext cx="820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Ability to scale up</a:t>
            </a:r>
            <a:endParaRPr lang="en-US" sz="28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06" y="1651877"/>
            <a:ext cx="2318847" cy="4062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EE5859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 Narrow" panose="020B0606020202030204" pitchFamily="34" charset="0"/>
              </a:rPr>
              <a:t>Nearly all traders self-reported...</a:t>
            </a:r>
          </a:p>
          <a:p>
            <a:pPr marL="517525" lvl="1" indent="-285750">
              <a:spcBef>
                <a:spcPts val="600"/>
              </a:spcBef>
              <a:buClr>
                <a:srgbClr val="EE585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No issues scaling up to meet doubled demand</a:t>
            </a:r>
          </a:p>
          <a:p>
            <a:pPr marL="517525" lvl="1" indent="-285750">
              <a:spcBef>
                <a:spcPts val="600"/>
              </a:spcBef>
              <a:buClr>
                <a:srgbClr val="EE585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Could sell all the same items at the same prices</a:t>
            </a:r>
          </a:p>
          <a:p>
            <a:pPr marL="517525" lvl="1" indent="-285750">
              <a:spcBef>
                <a:spcPts val="600"/>
              </a:spcBef>
              <a:buClr>
                <a:srgbClr val="EE585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Could scale up using current suppliers only</a:t>
            </a:r>
          </a:p>
          <a:p>
            <a:pPr marL="517525" lvl="1" indent="-285750">
              <a:spcBef>
                <a:spcPts val="600"/>
              </a:spcBef>
              <a:buClr>
                <a:srgbClr val="EE585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Could scale up within one week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4" y="6272062"/>
            <a:ext cx="2474332" cy="5859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6272062"/>
            <a:ext cx="6668584" cy="5859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4018" y="0"/>
            <a:ext cx="0" cy="1266092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60453" y="1651877"/>
            <a:ext cx="588783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EE5859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 Narrow" panose="020B0606020202030204" pitchFamily="34" charset="0"/>
              </a:rPr>
              <a:t>However...</a:t>
            </a:r>
          </a:p>
          <a:p>
            <a:pPr marL="742950" lvl="1" indent="-285750">
              <a:spcBef>
                <a:spcPts val="600"/>
              </a:spcBef>
              <a:buClr>
                <a:srgbClr val="EE585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Wholesalers in food and energy items were more likely than retailers to foresee potential supply difficulties and a need to raise prices</a:t>
            </a:r>
          </a:p>
          <a:p>
            <a:pPr marL="742950" lvl="1" indent="-285750">
              <a:spcBef>
                <a:spcPts val="600"/>
              </a:spcBef>
              <a:buClr>
                <a:srgbClr val="EE585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78% of traders reported never taking out a loan: may indicate lack of access to formal or semi-formal finance, especially as many report not meeting access criteria</a:t>
            </a:r>
          </a:p>
          <a:p>
            <a:pPr marL="742950" lvl="1" indent="-285750">
              <a:spcBef>
                <a:spcPts val="600"/>
              </a:spcBef>
              <a:buClr>
                <a:srgbClr val="EE585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Traders who lack storage, or who are using all their available storage, would not be able to easily scale up; may incur additional costs in rent</a:t>
            </a:r>
          </a:p>
          <a:p>
            <a:pPr marL="742950" lvl="1" indent="-285750">
              <a:spcBef>
                <a:spcPts val="600"/>
              </a:spcBef>
              <a:buClr>
                <a:srgbClr val="EE585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High competition among traders results in small customer bases and small-scale operations</a:t>
            </a:r>
          </a:p>
          <a:p>
            <a:pPr marL="742950" lvl="1" indent="-285750">
              <a:spcBef>
                <a:spcPts val="600"/>
              </a:spcBef>
              <a:buClr>
                <a:srgbClr val="EE585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Potential accessibility issues caused by remoteness of refugee settlements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7" y="6336431"/>
            <a:ext cx="1899295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6296565"/>
            <a:ext cx="1221985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606" y="371436"/>
            <a:ext cx="820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Barriers to access</a:t>
            </a:r>
            <a:endParaRPr lang="en-US" sz="28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06" y="1651877"/>
            <a:ext cx="4900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Arial Narrow" panose="020B0606020202030204" pitchFamily="34" charset="0"/>
              </a:rPr>
              <a:t>Most households are able to physically access marketplaces...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Just 8% of households reported significant barriers to reaching their nearest marketplace (highest percentage: Imvepi, 17%)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Most commonly reported barrier by far was long distance to the marketplace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4" y="6272062"/>
            <a:ext cx="2474332" cy="5859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6272062"/>
            <a:ext cx="6668584" cy="5859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4018" y="0"/>
            <a:ext cx="0" cy="1266092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509087"/>
              </p:ext>
            </p:extLst>
          </p:nvPr>
        </p:nvGraphicFramePr>
        <p:xfrm>
          <a:off x="5341757" y="2211001"/>
          <a:ext cx="3801157" cy="180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41758" y="1741989"/>
            <a:ext cx="380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Among HHs that reported barriers to physical market access, most commonly reported barriers</a:t>
            </a:r>
            <a:endParaRPr lang="en-US" sz="1400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519" y="3988758"/>
            <a:ext cx="820776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Arial Narrow" panose="020B0606020202030204" pitchFamily="34" charset="0"/>
              </a:rPr>
              <a:t>...but getting there can be difficult.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91% of HHs most commonly walked to their nearest marketplace, likely due to a lack of funds for transport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Median travel time was 30 minutes, with a maximum of 3 hours: prohibitive for many PSNs, particularly those with physical disabilities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7" y="6336431"/>
            <a:ext cx="1899295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6296565"/>
            <a:ext cx="1221985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606" y="371436"/>
            <a:ext cx="820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Barriers to access</a:t>
            </a:r>
            <a:endParaRPr lang="en-US" sz="28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06" y="1514845"/>
            <a:ext cx="31383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Arial Narrow" panose="020B0606020202030204" pitchFamily="34" charset="0"/>
              </a:rPr>
              <a:t>Nearly all household credit is informal or semi-formal.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90% of HHs report access to some sort of credit...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...but almost exclusively through friends and family (58%), VSLAs (39%), or shopkeepers (16%).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4" y="6272062"/>
            <a:ext cx="2474332" cy="5859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6272062"/>
            <a:ext cx="6668584" cy="5859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4018" y="0"/>
            <a:ext cx="0" cy="1266092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56006" y="1514845"/>
            <a:ext cx="479227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Arial Narrow" panose="020B0606020202030204" pitchFamily="34" charset="0"/>
              </a:rPr>
              <a:t>Safety and security issues in markets are relatively uncommon, but still problematic.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16% of interviewed traders reported ever having faced a security incident, almost always theft.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Yet theft was a concern to the point that traders reportedly slept in some markets to protect their stock.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In Kyaka II and Rwamwanja, incidents related to refugee-host community tensions were the most commonly reported (verbal harassment, fears of attack).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854967"/>
              </p:ext>
            </p:extLst>
          </p:nvPr>
        </p:nvGraphicFramePr>
        <p:xfrm>
          <a:off x="441606" y="4088468"/>
          <a:ext cx="3138356" cy="208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7" y="6336431"/>
            <a:ext cx="1899295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6296565"/>
            <a:ext cx="1221985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20999" y="2545908"/>
            <a:ext cx="4520255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4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CASH WORKING GROUP RECOMMENDATIONS</a:t>
            </a:r>
            <a:endParaRPr lang="en-US" sz="34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1483" y="2878723"/>
            <a:ext cx="1733273" cy="92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700"/>
              </a:lnSpc>
            </a:pPr>
            <a:r>
              <a:rPr lang="en-US" sz="96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3</a:t>
            </a:r>
            <a:endParaRPr lang="en-US" sz="96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4" y="6272062"/>
            <a:ext cx="2474332" cy="5859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6272062"/>
            <a:ext cx="6668584" cy="5859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7" y="6336431"/>
            <a:ext cx="1899295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6296565"/>
            <a:ext cx="1221985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20999" y="2823345"/>
            <a:ext cx="3827896" cy="5668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700"/>
              </a:lnSpc>
            </a:pPr>
            <a:r>
              <a:rPr lang="en-US" sz="34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METHODOLOGY</a:t>
            </a:r>
            <a:endParaRPr lang="en-US" sz="34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1483" y="2878723"/>
            <a:ext cx="1733273" cy="92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700"/>
              </a:lnSpc>
            </a:pPr>
            <a:r>
              <a:rPr lang="en-US" sz="96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1</a:t>
            </a:r>
            <a:endParaRPr lang="en-US" sz="96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4" y="6272062"/>
            <a:ext cx="2474332" cy="5859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6272062"/>
            <a:ext cx="6668584" cy="5859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7" y="6336431"/>
            <a:ext cx="1899295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6296565"/>
            <a:ext cx="1221985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3892" y="2593683"/>
            <a:ext cx="292682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Background on the VENA</a:t>
            </a:r>
            <a:endParaRPr lang="en-US" sz="32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599" y="318052"/>
            <a:ext cx="526533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VENA (Vulnerability and Essential Needs Assessment)</a:t>
            </a:r>
            <a:endParaRPr lang="en-US" sz="2400" dirty="0" smtClean="0">
              <a:solidFill>
                <a:srgbClr val="EE5859"/>
              </a:solidFill>
              <a:latin typeface="Arial Narrow" panose="020B0606020202030204" pitchFamily="34" charset="0"/>
            </a:endParaRPr>
          </a:p>
          <a:p>
            <a:pPr marL="685800" lvl="1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Jointly conducted by REACH, WFP, and UNHCR and designed in close coordination with sector experts</a:t>
            </a:r>
          </a:p>
          <a:p>
            <a:pPr marL="685800" lvl="1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Aimed to establish a common understanding of:</a:t>
            </a:r>
          </a:p>
          <a:p>
            <a:pPr marL="1143000" lvl="2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b="1" dirty="0" smtClean="0">
                <a:latin typeface="Arial Narrow" panose="020B0606020202030204" pitchFamily="34" charset="0"/>
              </a:rPr>
              <a:t>Essential needs</a:t>
            </a:r>
            <a:r>
              <a:rPr lang="en-US" dirty="0" smtClean="0">
                <a:latin typeface="Arial Narrow" panose="020B0606020202030204" pitchFamily="34" charset="0"/>
              </a:rPr>
              <a:t> among refugees living in settlements in Uganda</a:t>
            </a:r>
          </a:p>
          <a:p>
            <a:pPr marL="1143000" lvl="2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Households’ </a:t>
            </a:r>
            <a:r>
              <a:rPr lang="en-US" b="1" dirty="0" smtClean="0">
                <a:latin typeface="Arial Narrow" panose="020B0606020202030204" pitchFamily="34" charset="0"/>
              </a:rPr>
              <a:t>capacity</a:t>
            </a:r>
            <a:r>
              <a:rPr lang="en-US" dirty="0" smtClean="0">
                <a:latin typeface="Arial Narrow" panose="020B0606020202030204" pitchFamily="34" charset="0"/>
              </a:rPr>
              <a:t> to meet those needs</a:t>
            </a:r>
          </a:p>
          <a:p>
            <a:pPr marL="1143000" lvl="2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Factors influencing household </a:t>
            </a:r>
            <a:r>
              <a:rPr lang="en-US" b="1" dirty="0" smtClean="0">
                <a:latin typeface="Arial Narrow" panose="020B0606020202030204" pitchFamily="34" charset="0"/>
              </a:rPr>
              <a:t>vulnerability</a:t>
            </a:r>
            <a:r>
              <a:rPr lang="en-US" dirty="0" smtClean="0">
                <a:latin typeface="Arial Narrow" panose="020B0606020202030204" pitchFamily="34" charset="0"/>
              </a:rPr>
              <a:t>: demographic, economic, protection-related</a:t>
            </a:r>
          </a:p>
          <a:p>
            <a:pPr marL="228600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 Narrow" panose="020B0606020202030204" pitchFamily="34" charset="0"/>
              </a:rPr>
              <a:t>Divided into two sections: a </a:t>
            </a:r>
            <a:r>
              <a:rPr lang="en-US" sz="2400" b="1" dirty="0" smtClean="0">
                <a:latin typeface="Arial Narrow" panose="020B0606020202030204" pitchFamily="34" charset="0"/>
              </a:rPr>
              <a:t>household survey</a:t>
            </a:r>
            <a:r>
              <a:rPr lang="en-US" sz="2400" dirty="0" smtClean="0">
                <a:latin typeface="Arial Narrow" panose="020B0606020202030204" pitchFamily="34" charset="0"/>
              </a:rPr>
              <a:t> and a </a:t>
            </a:r>
            <a:r>
              <a:rPr lang="en-US" sz="2400" b="1" dirty="0" smtClean="0">
                <a:latin typeface="Arial Narrow" panose="020B0606020202030204" pitchFamily="34" charset="0"/>
              </a:rPr>
              <a:t>market component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4" y="6272062"/>
            <a:ext cx="2474332" cy="5859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6272062"/>
            <a:ext cx="6668584" cy="5859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4019" y="1864756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7" y="6336431"/>
            <a:ext cx="1899295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6296565"/>
            <a:ext cx="1221985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3892" y="2347462"/>
            <a:ext cx="29268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Methodology of VENA market component</a:t>
            </a:r>
            <a:endParaRPr lang="en-US" sz="32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599" y="318052"/>
            <a:ext cx="526533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A mixed-methods assessment of </a:t>
            </a:r>
            <a:r>
              <a:rPr lang="en-US" sz="2000" b="1" dirty="0" smtClean="0">
                <a:latin typeface="Arial Narrow" panose="020B0606020202030204" pitchFamily="34" charset="0"/>
              </a:rPr>
              <a:t>cash feasibility</a:t>
            </a:r>
            <a:r>
              <a:rPr lang="en-US" sz="2000" dirty="0" smtClean="0">
                <a:latin typeface="Arial Narrow" panose="020B0606020202030204" pitchFamily="34" charset="0"/>
              </a:rPr>
              <a:t> and </a:t>
            </a:r>
            <a:r>
              <a:rPr lang="en-US" sz="2000" b="1" dirty="0" smtClean="0">
                <a:latin typeface="Arial Narrow" panose="020B0606020202030204" pitchFamily="34" charset="0"/>
              </a:rPr>
              <a:t>market functionality</a:t>
            </a:r>
            <a:r>
              <a:rPr lang="en-US" sz="2000" dirty="0" smtClean="0">
                <a:latin typeface="Arial Narrow" panose="020B0606020202030204" pitchFamily="34" charset="0"/>
              </a:rPr>
              <a:t> among Uganda’s refugee population</a:t>
            </a:r>
          </a:p>
          <a:p>
            <a:pPr marL="685800" lvl="1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b="1" i="1" dirty="0" smtClean="0">
                <a:latin typeface="Arial Narrow" panose="020B0606020202030204" pitchFamily="34" charset="0"/>
              </a:rPr>
              <a:t>Secondary data review:</a:t>
            </a:r>
            <a:r>
              <a:rPr lang="en-US" dirty="0" smtClean="0">
                <a:latin typeface="Arial Narrow" panose="020B0606020202030204" pitchFamily="34" charset="0"/>
              </a:rPr>
              <a:t> Desk review of available market assessment reports to identify info gaps</a:t>
            </a:r>
          </a:p>
          <a:p>
            <a:pPr marL="685800" lvl="1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b="1" i="1" dirty="0" smtClean="0">
                <a:latin typeface="Arial Narrow" panose="020B0606020202030204" pitchFamily="34" charset="0"/>
              </a:rPr>
              <a:t>Quantitative tool:</a:t>
            </a:r>
            <a:r>
              <a:rPr lang="en-US" dirty="0" smtClean="0">
                <a:latin typeface="Arial Narrow" panose="020B0606020202030204" pitchFamily="34" charset="0"/>
              </a:rPr>
              <a:t> Market trader survey administered in core markets serving refugee settlements, covering 34 key commodities</a:t>
            </a:r>
          </a:p>
          <a:p>
            <a:pPr marL="1143000" lvl="2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2,820 trader interviews across 111 markets</a:t>
            </a:r>
          </a:p>
          <a:p>
            <a:pPr marL="1143000" lvl="2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Retailers, producers, wholesalers</a:t>
            </a:r>
          </a:p>
          <a:p>
            <a:pPr marL="685800" lvl="1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b="1" i="1" dirty="0" smtClean="0">
                <a:latin typeface="Arial Narrow" panose="020B0606020202030204" pitchFamily="34" charset="0"/>
              </a:rPr>
              <a:t>Qualitative tool:</a:t>
            </a:r>
            <a:r>
              <a:rPr lang="en-US" dirty="0" smtClean="0">
                <a:latin typeface="Arial Narrow" panose="020B0606020202030204" pitchFamily="34" charset="0"/>
              </a:rPr>
              <a:t> Semi-structured interviews with key informants (KIs) with strong overall knowledge of their markets</a:t>
            </a:r>
          </a:p>
          <a:p>
            <a:pPr marL="1143000" lvl="2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35 KI interviews across 13 settlements</a:t>
            </a:r>
          </a:p>
          <a:p>
            <a:pPr marL="228600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Data collection from 9 August to 7 October 2019 across all 13 major refugee settlements in Uganda</a:t>
            </a:r>
          </a:p>
          <a:p>
            <a:pPr marL="228600" indent="-228600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Findings are indicative, not representative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4" y="6272062"/>
            <a:ext cx="2474332" cy="5859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6272062"/>
            <a:ext cx="6668584" cy="5859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4019" y="1864756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7" y="6336431"/>
            <a:ext cx="1899295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6296565"/>
            <a:ext cx="1221985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20999" y="2823345"/>
            <a:ext cx="3827896" cy="5668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700"/>
              </a:lnSpc>
            </a:pPr>
            <a:r>
              <a:rPr lang="en-US" sz="34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KEY FINDINGS</a:t>
            </a:r>
            <a:endParaRPr lang="en-US" sz="34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1483" y="2878723"/>
            <a:ext cx="1733273" cy="92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700"/>
              </a:lnSpc>
            </a:pPr>
            <a:r>
              <a:rPr lang="en-US" sz="9600" kern="1100" dirty="0">
                <a:solidFill>
                  <a:schemeClr val="bg1"/>
                </a:solidFill>
                <a:latin typeface="Trade Gothic LT Std Bold" panose="00000800000000000000" pitchFamily="50" charset="0"/>
              </a:rPr>
              <a:t>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4" y="6272062"/>
            <a:ext cx="2474332" cy="5859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6272062"/>
            <a:ext cx="6668584" cy="5859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7" y="6336431"/>
            <a:ext cx="1899295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6296565"/>
            <a:ext cx="1221985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606" y="371436"/>
            <a:ext cx="820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Market and trader characteristics</a:t>
            </a:r>
            <a:endParaRPr lang="en-US" sz="28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06" y="1651877"/>
            <a:ext cx="820667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 Narrow" panose="020B0606020202030204" pitchFamily="34" charset="0"/>
              </a:rPr>
              <a:t>Assessed markets varied greatly in size (&lt; 100 to &gt; 2,000 traders), with those inside refugee settlements usually smaller and more temporary/makeshift</a:t>
            </a:r>
          </a:p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 Narrow" panose="020B0606020202030204" pitchFamily="34" charset="0"/>
              </a:rPr>
              <a:t>55% of interviewed traders were male, 45% female</a:t>
            </a:r>
          </a:p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 Narrow" panose="020B0606020202030204" pitchFamily="34" charset="0"/>
              </a:rPr>
              <a:t>66% host community members, 34% refugees (largely from South Sudan and DRC)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Percentage of refugee traders far higher in Kyaka II (73%) and Nakivale (70%), attributable to these settlements’ longevity and greater access to finance</a:t>
            </a:r>
          </a:p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 Narrow" panose="020B0606020202030204" pitchFamily="34" charset="0"/>
              </a:rPr>
              <a:t>81% retailers, 22% producers, 9% wholesalers</a:t>
            </a:r>
          </a:p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 Narrow" panose="020B0606020202030204" pitchFamily="34" charset="0"/>
              </a:rPr>
              <a:t>Only 18% reported employing others (generally just 1 other person)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Likely due to low profit margins and a lack of capacity to hire more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4" y="6272062"/>
            <a:ext cx="2474332" cy="5859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6272062"/>
            <a:ext cx="6668584" cy="5859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4018" y="0"/>
            <a:ext cx="0" cy="1266092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7" y="6336431"/>
            <a:ext cx="1899295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6296565"/>
            <a:ext cx="1221985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606" y="371436"/>
            <a:ext cx="820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Market operations</a:t>
            </a:r>
            <a:endParaRPr lang="en-US" sz="28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06" y="1651877"/>
            <a:ext cx="377671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71% of producers served &lt; 50 customers per week; retailers generally 50-100 per week, wholesalers &gt; 100 per week</a:t>
            </a:r>
          </a:p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Half of traders reported not having a trading license, with this lack much more common among small-scale producers and retailers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i="1" dirty="0" smtClean="0">
                <a:latin typeface="Arial Narrow" panose="020B0606020202030204" pitchFamily="34" charset="0"/>
              </a:rPr>
              <a:t>Most common reasons:</a:t>
            </a:r>
            <a:r>
              <a:rPr lang="en-US" dirty="0" smtClean="0">
                <a:latin typeface="Arial Narrow" panose="020B0606020202030204" pitchFamily="34" charset="0"/>
              </a:rPr>
              <a:t> lack of enforcement; did not know how to obtain a license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4" y="6272062"/>
            <a:ext cx="2474332" cy="5859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6272062"/>
            <a:ext cx="6668584" cy="5859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4018" y="0"/>
            <a:ext cx="0" cy="1266092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02684"/>
              </p:ext>
            </p:extLst>
          </p:nvPr>
        </p:nvGraphicFramePr>
        <p:xfrm>
          <a:off x="4791662" y="2365647"/>
          <a:ext cx="4059040" cy="243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91662" y="2057870"/>
            <a:ext cx="405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% traders reporting having a trader license</a:t>
            </a:r>
            <a:endParaRPr lang="en-US" sz="1400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7" y="6336431"/>
            <a:ext cx="1899295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6296565"/>
            <a:ext cx="1221985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606" y="371436"/>
            <a:ext cx="820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Market operations</a:t>
            </a:r>
            <a:endParaRPr lang="en-US" sz="28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06" y="1651877"/>
            <a:ext cx="45185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22% of traders reported having used credit or loans to fund their businesses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28% of wholesalers, but only 8% of producers</a:t>
            </a:r>
          </a:p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Of those using credit: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2</a:t>
            </a:r>
            <a:r>
              <a:rPr lang="en-US" dirty="0" smtClean="0">
                <a:latin typeface="Arial Narrow" panose="020B0606020202030204" pitchFamily="34" charset="0"/>
              </a:rPr>
              <a:t>5% relied on formal sources (i.e. banks)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55% on semi-formal sources (VSLAs, MFIs)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At least 15% on informal sources</a:t>
            </a:r>
          </a:p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Strong variation among settlements in both use and sources of finance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4" y="6272062"/>
            <a:ext cx="2474332" cy="5859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6272062"/>
            <a:ext cx="6668584" cy="5859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4018" y="0"/>
            <a:ext cx="0" cy="1266092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22496" y="1344100"/>
            <a:ext cx="3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% traders reporting having taken loans</a:t>
            </a:r>
            <a:endParaRPr lang="en-US" sz="1400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124740"/>
              </p:ext>
            </p:extLst>
          </p:nvPr>
        </p:nvGraphicFramePr>
        <p:xfrm>
          <a:off x="5322497" y="1651877"/>
          <a:ext cx="3520279" cy="211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22496" y="3852118"/>
            <a:ext cx="3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Most common sources of loans/credit</a:t>
            </a:r>
            <a:endParaRPr lang="en-US" sz="1400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93" y="4247968"/>
            <a:ext cx="3330781" cy="1362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7" y="6336431"/>
            <a:ext cx="1899295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6296565"/>
            <a:ext cx="1221985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606" y="371436"/>
            <a:ext cx="820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100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Market operations</a:t>
            </a:r>
            <a:endParaRPr lang="en-US" sz="2800" kern="1100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06" y="1651877"/>
            <a:ext cx="51789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59% of traders relied on their own storage space, whether in their shops or at home</a:t>
            </a:r>
          </a:p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15% rented storage space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Median amount spent: 35,000 UGX/month</a:t>
            </a:r>
          </a:p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22% reported having no storage options at all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40-45% in Palabek, Nakivale, Imvepi, Palorinya</a:t>
            </a:r>
          </a:p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endParaRPr lang="en-US" dirty="0">
              <a:latin typeface="Arial Narrow" panose="020B0606020202030204" pitchFamily="34" charset="0"/>
            </a:endParaRPr>
          </a:p>
          <a:p>
            <a:pPr marL="280988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Other expenses required for traders to operate: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Registration fees to local authorities (example: median of 75,000 UGX in Adjumani)</a:t>
            </a:r>
          </a:p>
          <a:p>
            <a:pPr marL="738188" lvl="1" indent="-280988" algn="just">
              <a:spcBef>
                <a:spcPts val="600"/>
              </a:spcBef>
              <a:buClr>
                <a:srgbClr val="EE5859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Market dues (62% of traders, median of 6,000 UGX monthly)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4" y="6272062"/>
            <a:ext cx="2474332" cy="5859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6272062"/>
            <a:ext cx="6668584" cy="5859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4018" y="0"/>
            <a:ext cx="0" cy="1266092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20522" y="1963620"/>
            <a:ext cx="302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% traders using different types of storage</a:t>
            </a:r>
            <a:endParaRPr lang="en-US" sz="1400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22" y="2337066"/>
            <a:ext cx="3027762" cy="12097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7" y="6336431"/>
            <a:ext cx="1899295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6296565"/>
            <a:ext cx="1221985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7348</TotalTime>
  <Words>1114</Words>
  <Application>Microsoft Office PowerPoint</Application>
  <PresentationFormat>On-screen Show (4:3)</PresentationFormat>
  <Paragraphs>110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Trade Gothic LT Std</vt:lpstr>
      <vt:lpstr>Trade Gothic LT Std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Pastor Melo</dc:creator>
  <cp:lastModifiedBy>Chris Paci</cp:lastModifiedBy>
  <cp:revision>235</cp:revision>
  <dcterms:created xsi:type="dcterms:W3CDTF">2018-01-15T08:17:52Z</dcterms:created>
  <dcterms:modified xsi:type="dcterms:W3CDTF">2020-02-25T11:59:43Z</dcterms:modified>
</cp:coreProperties>
</file>