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notesSlides/notesSlide8.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3.xml" ContentType="application/vnd.openxmlformats-officedocument.themeOverride+xml"/>
  <Override PartName="/ppt/notesSlides/notesSlide1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4.xml" ContentType="application/vnd.openxmlformats-officedocument.themeOverride+xml"/>
  <Override PartName="/ppt/notesSlides/notesSlide13.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5.xml" ContentType="application/vnd.openxmlformats-officedocument.themeOverride+xml"/>
  <Override PartName="/ppt/charts/chart16.xml" ContentType="application/vnd.openxmlformats-officedocument.drawingml.chart+xml"/>
  <Override PartName="/ppt/theme/themeOverride16.xml" ContentType="application/vnd.openxmlformats-officedocument.themeOverride+xml"/>
  <Override PartName="/ppt/notesSlides/notesSlide14.xml" ContentType="application/vnd.openxmlformats-officedocument.presentationml.notesSlid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7.xml" ContentType="application/vnd.openxmlformats-officedocument.themeOverrid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8.xml" ContentType="application/vnd.openxmlformats-officedocument.themeOverride+xml"/>
  <Override PartName="/ppt/notesSlides/notesSlide15.xml" ContentType="application/vnd.openxmlformats-officedocument.presentationml.notesSlide+xml"/>
  <Override PartName="/ppt/charts/chart19.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19.xml" ContentType="application/vnd.openxmlformats-officedocument.themeOverride+xml"/>
  <Override PartName="/ppt/notesSlides/notesSlide16.xml" ContentType="application/vnd.openxmlformats-officedocument.presentationml.notesSlide+xml"/>
  <Override PartName="/ppt/charts/chart20.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20.xml" ContentType="application/vnd.openxmlformats-officedocument.themeOverride+xml"/>
  <Override PartName="/ppt/notesSlides/notesSlide17.xml" ContentType="application/vnd.openxmlformats-officedocument.presentationml.notesSlide+xml"/>
  <Override PartName="/ppt/charts/chart21.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21.xml" ContentType="application/vnd.openxmlformats-officedocument.themeOverride+xml"/>
  <Override PartName="/ppt/charts/chart22.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22.xml" ContentType="application/vnd.openxmlformats-officedocument.themeOverride+xml"/>
  <Override PartName="/ppt/notesSlides/notesSlide18.xml" ContentType="application/vnd.openxmlformats-officedocument.presentationml.notesSlide+xml"/>
  <Override PartName="/ppt/charts/chart23.xml" ContentType="application/vnd.openxmlformats-officedocument.drawingml.chart+xml"/>
  <Override PartName="/ppt/charts/style22.xml" ContentType="application/vnd.ms-office.chartstyle+xml"/>
  <Override PartName="/ppt/charts/colors22.xml" ContentType="application/vnd.ms-office.chartcolorstyle+xml"/>
  <Override PartName="/ppt/theme/themeOverride23.xml" ContentType="application/vnd.openxmlformats-officedocument.themeOverride+xml"/>
  <Override PartName="/ppt/notesSlides/notesSlide19.xml" ContentType="application/vnd.openxmlformats-officedocument.presentationml.notesSlide+xml"/>
  <Override PartName="/ppt/charts/chart24.xml" ContentType="application/vnd.openxmlformats-officedocument.drawingml.chart+xml"/>
  <Override PartName="/ppt/charts/style23.xml" ContentType="application/vnd.ms-office.chartstyle+xml"/>
  <Override PartName="/ppt/charts/colors23.xml" ContentType="application/vnd.ms-office.chartcolorstyle+xml"/>
  <Override PartName="/ppt/theme/themeOverride24.xml" ContentType="application/vnd.openxmlformats-officedocument.themeOverride+xml"/>
  <Override PartName="/ppt/notesSlides/notesSlide20.xml" ContentType="application/vnd.openxmlformats-officedocument.presentationml.notesSlide+xml"/>
  <Override PartName="/ppt/charts/chart25.xml" ContentType="application/vnd.openxmlformats-officedocument.drawingml.chart+xml"/>
  <Override PartName="/ppt/charts/style24.xml" ContentType="application/vnd.ms-office.chartstyle+xml"/>
  <Override PartName="/ppt/charts/colors24.xml" ContentType="application/vnd.ms-office.chartcolorstyle+xml"/>
  <Override PartName="/ppt/theme/themeOverride25.xml" ContentType="application/vnd.openxmlformats-officedocument.themeOverride+xml"/>
  <Override PartName="/ppt/notesSlides/notesSlide21.xml" ContentType="application/vnd.openxmlformats-officedocument.presentationml.notesSlide+xml"/>
  <Override PartName="/ppt/charts/chart26.xml" ContentType="application/vnd.openxmlformats-officedocument.drawingml.chart+xml"/>
  <Override PartName="/ppt/charts/style25.xml" ContentType="application/vnd.ms-office.chartstyle+xml"/>
  <Override PartName="/ppt/charts/colors25.xml" ContentType="application/vnd.ms-office.chartcolorstyle+xml"/>
  <Override PartName="/ppt/theme/themeOverride26.xml" ContentType="application/vnd.openxmlformats-officedocument.themeOverride+xml"/>
  <Override PartName="/ppt/notesSlides/notesSlide22.xml" ContentType="application/vnd.openxmlformats-officedocument.presentationml.notesSlide+xml"/>
  <Override PartName="/ppt/charts/chart27.xml" ContentType="application/vnd.openxmlformats-officedocument.drawingml.chart+xml"/>
  <Override PartName="/ppt/charts/style26.xml" ContentType="application/vnd.ms-office.chartstyle+xml"/>
  <Override PartName="/ppt/charts/colors26.xml" ContentType="application/vnd.ms-office.chartcolorstyle+xml"/>
  <Override PartName="/ppt/theme/themeOverride27.xml" ContentType="application/vnd.openxmlformats-officedocument.themeOverride+xml"/>
  <Override PartName="/ppt/notesSlides/notesSlide23.xml" ContentType="application/vnd.openxmlformats-officedocument.presentationml.notesSlide+xml"/>
  <Override PartName="/ppt/charts/chart28.xml" ContentType="application/vnd.openxmlformats-officedocument.drawingml.chart+xml"/>
  <Override PartName="/ppt/charts/style27.xml" ContentType="application/vnd.ms-office.chartstyle+xml"/>
  <Override PartName="/ppt/charts/colors27.xml" ContentType="application/vnd.ms-office.chartcolorstyle+xml"/>
  <Override PartName="/ppt/theme/themeOverride28.xml" ContentType="application/vnd.openxmlformats-officedocument.themeOverride+xml"/>
  <Override PartName="/ppt/notesSlides/notesSlide24.xml" ContentType="application/vnd.openxmlformats-officedocument.presentationml.notesSlide+xml"/>
  <Override PartName="/ppt/charts/chart29.xml" ContentType="application/vnd.openxmlformats-officedocument.drawingml.chart+xml"/>
  <Override PartName="/ppt/charts/style28.xml" ContentType="application/vnd.ms-office.chartstyle+xml"/>
  <Override PartName="/ppt/charts/colors28.xml" ContentType="application/vnd.ms-office.chartcolorstyle+xml"/>
  <Override PartName="/ppt/theme/themeOverride29.xml" ContentType="application/vnd.openxmlformats-officedocument.themeOverr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6" r:id="rId2"/>
    <p:sldId id="263" r:id="rId3"/>
    <p:sldId id="257" r:id="rId4"/>
    <p:sldId id="264" r:id="rId5"/>
    <p:sldId id="265" r:id="rId6"/>
    <p:sldId id="266" r:id="rId7"/>
    <p:sldId id="267" r:id="rId8"/>
    <p:sldId id="279" r:id="rId9"/>
    <p:sldId id="271" r:id="rId10"/>
    <p:sldId id="294" r:id="rId11"/>
    <p:sldId id="278" r:id="rId12"/>
    <p:sldId id="291" r:id="rId13"/>
    <p:sldId id="293" r:id="rId14"/>
    <p:sldId id="273" r:id="rId15"/>
    <p:sldId id="276" r:id="rId16"/>
    <p:sldId id="274" r:id="rId17"/>
    <p:sldId id="280" r:id="rId18"/>
    <p:sldId id="282" r:id="rId19"/>
    <p:sldId id="287" r:id="rId20"/>
    <p:sldId id="281" r:id="rId21"/>
    <p:sldId id="284" r:id="rId22"/>
    <p:sldId id="286" r:id="rId23"/>
    <p:sldId id="270" r:id="rId24"/>
    <p:sldId id="268" r:id="rId25"/>
    <p:sldId id="288" r:id="rId26"/>
    <p:sldId id="289" r:id="rId27"/>
    <p:sldId id="290" r:id="rId28"/>
    <p:sldId id="269" r:id="rId29"/>
    <p:sldId id="272" r:id="rId30"/>
    <p:sldId id="277" r:id="rId31"/>
    <p:sldId id="283" r:id="rId32"/>
    <p:sldId id="285" r:id="rId33"/>
    <p:sldId id="29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xana Mullafiroze" initials="RM" lastIdx="31" clrIdx="0">
    <p:extLst>
      <p:ext uri="{19B8F6BF-5375-455C-9EA6-DF929625EA0E}">
        <p15:presenceInfo xmlns:p15="http://schemas.microsoft.com/office/powerpoint/2012/main" userId="Roxana Mullafiroze" providerId="None"/>
      </p:ext>
    </p:extLst>
  </p:cmAuthor>
  <p:cmAuthor id="2" name="User" initials="U" lastIdx="13" clrIdx="1">
    <p:extLst>
      <p:ext uri="{19B8F6BF-5375-455C-9EA6-DF929625EA0E}">
        <p15:presenceInfo xmlns:p15="http://schemas.microsoft.com/office/powerpoint/2012/main" userId="User" providerId="None"/>
      </p:ext>
    </p:extLst>
  </p:cmAuthor>
  <p:cmAuthor id="3" name="Megan" initials="M" lastIdx="11" clrIdx="2">
    <p:extLst>
      <p:ext uri="{19B8F6BF-5375-455C-9EA6-DF929625EA0E}">
        <p15:presenceInfo xmlns:p15="http://schemas.microsoft.com/office/powerpoint/2012/main" userId="Megan" providerId="None"/>
      </p:ext>
    </p:extLst>
  </p:cmAuthor>
  <p:cmAuthor id="4" name="Livia das Neves" initials="LDN"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A0A9"/>
    <a:srgbClr val="000000"/>
    <a:srgbClr val="EE5859"/>
    <a:srgbClr val="58595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1520" autoAdjust="0"/>
  </p:normalViewPr>
  <p:slideViewPr>
    <p:cSldViewPr snapToGrid="0" showGuides="1">
      <p:cViewPr varScale="1">
        <p:scale>
          <a:sx n="111" d="100"/>
          <a:sy n="111" d="100"/>
        </p:scale>
        <p:origin x="1620" y="90"/>
      </p:cViewPr>
      <p:guideLst>
        <p:guide orient="horz" pos="2160"/>
        <p:guide pos="2880"/>
      </p:guideLst>
    </p:cSldViewPr>
  </p:slideViewPr>
  <p:notesTextViewPr>
    <p:cViewPr>
      <p:scale>
        <a:sx n="3" d="2"/>
        <a:sy n="3" d="2"/>
      </p:scale>
      <p:origin x="0" y="0"/>
    </p:cViewPr>
  </p:notesTextViewPr>
  <p:notesViewPr>
    <p:cSldViewPr snapToGrid="0">
      <p:cViewPr varScale="1">
        <p:scale>
          <a:sx n="57" d="100"/>
          <a:sy n="57" d="100"/>
        </p:scale>
        <p:origin x="2808"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User\AppData\Local\Microsoft\Windows\Temporary%20Internet%20Files\Content.Outlook\PFXIO4II\SPSS%20tables%20in%20Excel%20-%20Graphs.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16.xml.rels><?xml version="1.0" encoding="UTF-8" standalone="yes"?>
<Relationships xmlns="http://schemas.openxmlformats.org/package/2006/relationships"><Relationship Id="rId2"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9.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User\AppData\Local\Microsoft\Windows\Temporary%20Internet%20Files\Content.Outlook\PFXIO4II\SPSS%20tables%20in%20Excel%20-%20Graphs.xlsx" TargetMode="Externa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20.xm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1.xml.rels><?xml version="1.0" encoding="UTF-8" standalone="yes"?>
<Relationships xmlns="http://schemas.openxmlformats.org/package/2006/relationships"><Relationship Id="rId3" Type="http://schemas.openxmlformats.org/officeDocument/2006/relationships/themeOverride" Target="../theme/themeOverride21.xm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2.xml.rels><?xml version="1.0" encoding="UTF-8" standalone="yes"?>
<Relationships xmlns="http://schemas.openxmlformats.org/package/2006/relationships"><Relationship Id="rId3" Type="http://schemas.openxmlformats.org/officeDocument/2006/relationships/themeOverride" Target="../theme/themeOverride22.xm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3.xml.rels><?xml version="1.0" encoding="UTF-8" standalone="yes"?>
<Relationships xmlns="http://schemas.openxmlformats.org/package/2006/relationships"><Relationship Id="rId3" Type="http://schemas.openxmlformats.org/officeDocument/2006/relationships/themeOverride" Target="../theme/themeOverride23.xml"/><Relationship Id="rId2" Type="http://schemas.microsoft.com/office/2011/relationships/chartColorStyle" Target="colors22.xml"/><Relationship Id="rId1" Type="http://schemas.microsoft.com/office/2011/relationships/chartStyle" Target="style22.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4.xml.rels><?xml version="1.0" encoding="UTF-8" standalone="yes"?>
<Relationships xmlns="http://schemas.openxmlformats.org/package/2006/relationships"><Relationship Id="rId3" Type="http://schemas.openxmlformats.org/officeDocument/2006/relationships/themeOverride" Target="../theme/themeOverride24.xml"/><Relationship Id="rId2" Type="http://schemas.microsoft.com/office/2011/relationships/chartColorStyle" Target="colors23.xml"/><Relationship Id="rId1" Type="http://schemas.microsoft.com/office/2011/relationships/chartStyle" Target="style23.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5.xml.rels><?xml version="1.0" encoding="UTF-8" standalone="yes"?>
<Relationships xmlns="http://schemas.openxmlformats.org/package/2006/relationships"><Relationship Id="rId3" Type="http://schemas.openxmlformats.org/officeDocument/2006/relationships/themeOverride" Target="../theme/themeOverride25.xml"/><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6.xml.rels><?xml version="1.0" encoding="UTF-8" standalone="yes"?>
<Relationships xmlns="http://schemas.openxmlformats.org/package/2006/relationships"><Relationship Id="rId3" Type="http://schemas.openxmlformats.org/officeDocument/2006/relationships/themeOverride" Target="../theme/themeOverride26.xml"/><Relationship Id="rId2" Type="http://schemas.microsoft.com/office/2011/relationships/chartColorStyle" Target="colors25.xml"/><Relationship Id="rId1" Type="http://schemas.microsoft.com/office/2011/relationships/chartStyle" Target="style25.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7.xml.rels><?xml version="1.0" encoding="UTF-8" standalone="yes"?>
<Relationships xmlns="http://schemas.openxmlformats.org/package/2006/relationships"><Relationship Id="rId3" Type="http://schemas.openxmlformats.org/officeDocument/2006/relationships/themeOverride" Target="../theme/themeOverride27.xml"/><Relationship Id="rId2" Type="http://schemas.microsoft.com/office/2011/relationships/chartColorStyle" Target="colors26.xml"/><Relationship Id="rId1" Type="http://schemas.microsoft.com/office/2011/relationships/chartStyle" Target="style26.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8.xml.rels><?xml version="1.0" encoding="UTF-8" standalone="yes"?>
<Relationships xmlns="http://schemas.openxmlformats.org/package/2006/relationships"><Relationship Id="rId3" Type="http://schemas.openxmlformats.org/officeDocument/2006/relationships/themeOverride" Target="../theme/themeOverride28.xm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29.xml.rels><?xml version="1.0" encoding="UTF-8" standalone="yes"?>
<Relationships xmlns="http://schemas.openxmlformats.org/package/2006/relationships"><Relationship Id="rId3" Type="http://schemas.openxmlformats.org/officeDocument/2006/relationships/themeOverride" Target="../theme/themeOverride29.xml"/><Relationship Id="rId2" Type="http://schemas.microsoft.com/office/2011/relationships/chartColorStyle" Target="colors28.xml"/><Relationship Id="rId1" Type="http://schemas.microsoft.com/office/2011/relationships/chartStyle" Target="style28.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User\AppData\Local\Microsoft\Windows\Temporary%20Internet%20Files\Content.Outlook\PFXIO4II\SPSS%20tables%20in%20Excel%20-%20Graphs.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User\AppData\Local\Microsoft\Windows\Temporary%20Internet%20Files\Content.Outlook\PFXIO4II\SPSS%20tables%20in%20Excel%20-%20Graphs.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User\AppData\Local\Microsoft\Windows\Temporary%20Internet%20Files\Content.Outlook\PFXIO4II\SPSS%20tables%20in%20Excel%20-%20Graphs.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User\Documents\Assessments%20-%20In%20progress\2016%2008%20Zaatari%20Winterization\Assessment%20inputs\Data%20and%20SPSS%20analysis\Copy%20of%20SPSS%20tables%20in%20Excel%20-%20Graphs.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User\AppData\Local\Microsoft\Windows\Temporary%20Internet%20Files\Content.Outlook\PFXIO4II\SPSS%20tables%20in%20Excel%20-%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95A0A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Demographics!$F$13:$F$21</c:f>
              <c:strCache>
                <c:ptCount val="9"/>
                <c:pt idx="0">
                  <c:v>1</c:v>
                </c:pt>
                <c:pt idx="1">
                  <c:v>2</c:v>
                </c:pt>
                <c:pt idx="2">
                  <c:v>3</c:v>
                </c:pt>
                <c:pt idx="3">
                  <c:v>4</c:v>
                </c:pt>
                <c:pt idx="4">
                  <c:v>5</c:v>
                </c:pt>
                <c:pt idx="5">
                  <c:v>6</c:v>
                </c:pt>
                <c:pt idx="6">
                  <c:v>7</c:v>
                </c:pt>
                <c:pt idx="7">
                  <c:v>8</c:v>
                </c:pt>
                <c:pt idx="8">
                  <c:v>9 or more</c:v>
                </c:pt>
              </c:strCache>
            </c:strRef>
          </c:cat>
          <c:val>
            <c:numRef>
              <c:f>Demographics!$G$13:$G$21</c:f>
              <c:numCache>
                <c:formatCode>0%</c:formatCode>
                <c:ptCount val="9"/>
                <c:pt idx="0">
                  <c:v>4.8969072164948502E-2</c:v>
                </c:pt>
                <c:pt idx="1">
                  <c:v>8.7628865979381396E-2</c:v>
                </c:pt>
                <c:pt idx="2">
                  <c:v>0.115979381443299</c:v>
                </c:pt>
                <c:pt idx="3">
                  <c:v>0.15463917525773199</c:v>
                </c:pt>
                <c:pt idx="4">
                  <c:v>0.16237113402061901</c:v>
                </c:pt>
                <c:pt idx="5">
                  <c:v>0.15463917525773199</c:v>
                </c:pt>
                <c:pt idx="6">
                  <c:v>0.131443298969072</c:v>
                </c:pt>
                <c:pt idx="7">
                  <c:v>8.2474226804123696E-2</c:v>
                </c:pt>
                <c:pt idx="8">
                  <c:v>6.18556701030928E-2</c:v>
                </c:pt>
              </c:numCache>
            </c:numRef>
          </c:val>
        </c:ser>
        <c:dLbls>
          <c:dLblPos val="outEnd"/>
          <c:showLegendKey val="0"/>
          <c:showVal val="1"/>
          <c:showCatName val="0"/>
          <c:showSerName val="0"/>
          <c:showPercent val="0"/>
          <c:showBubbleSize val="0"/>
        </c:dLbls>
        <c:gapWidth val="88"/>
        <c:axId val="42798976"/>
        <c:axId val="190633488"/>
      </c:barChart>
      <c:catAx>
        <c:axId val="4279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0633488"/>
        <c:crosses val="autoZero"/>
        <c:auto val="1"/>
        <c:lblAlgn val="ctr"/>
        <c:lblOffset val="100"/>
        <c:noMultiLvlLbl val="0"/>
      </c:catAx>
      <c:valAx>
        <c:axId val="190633488"/>
        <c:scaling>
          <c:orientation val="minMax"/>
        </c:scaling>
        <c:delete val="1"/>
        <c:axPos val="l"/>
        <c:numFmt formatCode="0%" sourceLinked="1"/>
        <c:majorTickMark val="none"/>
        <c:minorTickMark val="none"/>
        <c:tickLblPos val="nextTo"/>
        <c:crossAx val="42798976"/>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48517546417809"/>
          <c:y val="0.1193019101778944"/>
          <c:w val="0.35251871293866044"/>
          <c:h val="0.66097258675998838"/>
        </c:manualLayout>
      </c:layout>
      <c:pieChart>
        <c:varyColors val="1"/>
        <c:ser>
          <c:idx val="0"/>
          <c:order val="0"/>
          <c:dPt>
            <c:idx val="0"/>
            <c:bubble3D val="0"/>
            <c:spPr>
              <a:solidFill>
                <a:srgbClr val="EE5859"/>
              </a:solidFill>
              <a:ln w="19050">
                <a:solidFill>
                  <a:schemeClr val="lt1"/>
                </a:solidFill>
              </a:ln>
              <a:effectLst/>
            </c:spPr>
          </c:dPt>
          <c:dPt>
            <c:idx val="1"/>
            <c:bubble3D val="0"/>
            <c:spPr>
              <a:solidFill>
                <a:srgbClr val="D1D3D4"/>
              </a:solidFill>
              <a:ln w="19050">
                <a:solidFill>
                  <a:schemeClr val="lt1"/>
                </a:solidFill>
              </a:ln>
              <a:effectLst/>
            </c:spPr>
          </c:dPt>
          <c:dPt>
            <c:idx val="2"/>
            <c:bubble3D val="0"/>
            <c:spPr>
              <a:solidFill>
                <a:srgbClr val="95A0A9"/>
              </a:solidFill>
              <a:ln w="19050">
                <a:solidFill>
                  <a:schemeClr val="lt1"/>
                </a:solidFill>
              </a:ln>
              <a:effectLst/>
            </c:spPr>
          </c:dPt>
          <c:dPt>
            <c:idx val="3"/>
            <c:bubble3D val="0"/>
            <c:spPr>
              <a:solidFill>
                <a:srgbClr val="58585A"/>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Heaters!$G$21:$G$23</c:f>
              <c:strCache>
                <c:ptCount val="3"/>
                <c:pt idx="0">
                  <c:v>Not functioning</c:v>
                </c:pt>
                <c:pt idx="1">
                  <c:v>Functioning</c:v>
                </c:pt>
                <c:pt idx="2">
                  <c:v>Don't know</c:v>
                </c:pt>
              </c:strCache>
            </c:strRef>
          </c:cat>
          <c:val>
            <c:numRef>
              <c:f>Heaters!$H$21:$H$23</c:f>
              <c:numCache>
                <c:formatCode>0%</c:formatCode>
                <c:ptCount val="3"/>
                <c:pt idx="0">
                  <c:v>0.53</c:v>
                </c:pt>
                <c:pt idx="1">
                  <c:v>0.46</c:v>
                </c:pt>
                <c:pt idx="2">
                  <c:v>0.01</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61592684478371507"/>
          <c:y val="0.33447222222222223"/>
          <c:w val="0.24919229390681003"/>
          <c:h val="0.2420901234567901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D1D3D4"/>
              </a:solidFill>
              <a:ln w="19050">
                <a:solidFill>
                  <a:schemeClr val="lt1"/>
                </a:solidFill>
              </a:ln>
              <a:effectLst/>
            </c:spPr>
          </c:dPt>
          <c:dPt>
            <c:idx val="1"/>
            <c:bubble3D val="0"/>
            <c:spPr>
              <a:solidFill>
                <a:srgbClr val="95A0A9"/>
              </a:solidFill>
              <a:ln w="19050">
                <a:solidFill>
                  <a:schemeClr val="lt1"/>
                </a:solidFill>
              </a:ln>
              <a:effectLst/>
            </c:spPr>
          </c:dPt>
          <c:dPt>
            <c:idx val="2"/>
            <c:bubble3D val="0"/>
            <c:spPr>
              <a:solidFill>
                <a:srgbClr val="58585A"/>
              </a:solidFill>
              <a:ln w="19050">
                <a:solidFill>
                  <a:schemeClr val="lt1"/>
                </a:solidFill>
              </a:ln>
              <a:effectLst/>
            </c:spPr>
          </c:dPt>
          <c:dPt>
            <c:idx val="3"/>
            <c:bubble3D val="0"/>
            <c:spPr>
              <a:solidFill>
                <a:srgbClr val="58585A"/>
              </a:solidFill>
              <a:ln w="19050">
                <a:solidFill>
                  <a:schemeClr val="lt1"/>
                </a:solidFill>
              </a:ln>
              <a:effectLst/>
            </c:spPr>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Heaters!$G$37:$G$39</c:f>
              <c:strCache>
                <c:ptCount val="3"/>
                <c:pt idx="0">
                  <c:v>12.5 litre gas cylinder</c:v>
                </c:pt>
                <c:pt idx="1">
                  <c:v>Other size gas cylinder</c:v>
                </c:pt>
                <c:pt idx="2">
                  <c:v>Other</c:v>
                </c:pt>
              </c:strCache>
            </c:strRef>
          </c:cat>
          <c:val>
            <c:numRef>
              <c:f>Heaters!$H$37:$H$39</c:f>
              <c:numCache>
                <c:formatCode>###0%</c:formatCode>
                <c:ptCount val="3"/>
                <c:pt idx="0">
                  <c:v>0.86842105263157909</c:v>
                </c:pt>
                <c:pt idx="1">
                  <c:v>0.11842105263157894</c:v>
                </c:pt>
                <c:pt idx="2">
                  <c:v>1.3157894736842105E-2</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8.125148148148148E-2"/>
          <c:y val="0.84833888888888886"/>
          <c:w val="0.83749703703703704"/>
          <c:h val="8.502530864197531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D1D3D4"/>
              </a:solidFill>
              <a:ln w="19050">
                <a:solidFill>
                  <a:schemeClr val="lt1"/>
                </a:solidFill>
              </a:ln>
              <a:effectLst/>
            </c:spPr>
          </c:dPt>
          <c:dPt>
            <c:idx val="1"/>
            <c:bubble3D val="0"/>
            <c:spPr>
              <a:solidFill>
                <a:srgbClr val="EE5859"/>
              </a:solidFill>
              <a:ln w="19050">
                <a:solidFill>
                  <a:schemeClr val="lt1"/>
                </a:solidFill>
              </a:ln>
              <a:effectLst/>
            </c:spPr>
          </c:dPt>
          <c:dPt>
            <c:idx val="2"/>
            <c:bubble3D val="0"/>
            <c:spPr>
              <a:solidFill>
                <a:srgbClr val="95A0A9"/>
              </a:solidFill>
              <a:ln w="19050">
                <a:solidFill>
                  <a:schemeClr val="lt1"/>
                </a:solidFill>
              </a:ln>
              <a:effectLst/>
            </c:spPr>
          </c:dPt>
          <c:dPt>
            <c:idx val="3"/>
            <c:bubble3D val="0"/>
            <c:spPr>
              <a:solidFill>
                <a:srgbClr val="58585A"/>
              </a:solidFill>
              <a:ln w="19050">
                <a:solidFill>
                  <a:schemeClr val="lt1"/>
                </a:solidFill>
              </a:ln>
              <a:effectLst/>
            </c:spPr>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Heaters!$G$51:$G$52</c:f>
              <c:strCache>
                <c:ptCount val="2"/>
                <c:pt idx="0">
                  <c:v>Possess gas cylinder</c:v>
                </c:pt>
                <c:pt idx="1">
                  <c:v>Do not possess gas cylinder</c:v>
                </c:pt>
              </c:strCache>
            </c:strRef>
          </c:cat>
          <c:val>
            <c:numRef>
              <c:f>Heaters!$H$51:$H$52</c:f>
              <c:numCache>
                <c:formatCode>0%</c:formatCode>
                <c:ptCount val="2"/>
                <c:pt idx="0">
                  <c:v>0.6</c:v>
                </c:pt>
                <c:pt idx="1">
                  <c:v>0.4</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95A0A9"/>
            </a:solidFill>
            <a:ln>
              <a:solidFill>
                <a:srgbClr val="95A0A9"/>
              </a:solidFill>
            </a:ln>
            <a:effectLst/>
          </c:spPr>
          <c:invertIfNegative val="0"/>
          <c:dPt>
            <c:idx val="0"/>
            <c:invertIfNegative val="0"/>
            <c:bubble3D val="0"/>
            <c:spPr>
              <a:solidFill>
                <a:srgbClr val="EE5859"/>
              </a:solidFill>
              <a:ln>
                <a:solidFill>
                  <a:srgbClr val="EE5859"/>
                </a:solidFill>
              </a:ln>
              <a:effectLst/>
            </c:spPr>
          </c:dPt>
          <c:dPt>
            <c:idx val="1"/>
            <c:invertIfNegative val="0"/>
            <c:bubble3D val="0"/>
            <c:spPr>
              <a:solidFill>
                <a:srgbClr val="EE5859"/>
              </a:solidFill>
              <a:ln>
                <a:solidFill>
                  <a:srgbClr val="EE5859"/>
                </a:solidFill>
              </a:ln>
              <a:effectLst/>
            </c:spPr>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'food and NFIs'!$I$46:$I$50</c:f>
              <c:strCache>
                <c:ptCount val="5"/>
                <c:pt idx="0">
                  <c:v>Very Inadequate</c:v>
                </c:pt>
                <c:pt idx="1">
                  <c:v>Inadequate</c:v>
                </c:pt>
                <c:pt idx="2">
                  <c:v>Somewhat adequate</c:v>
                </c:pt>
                <c:pt idx="3">
                  <c:v>Adequate</c:v>
                </c:pt>
                <c:pt idx="4">
                  <c:v>Very adequate</c:v>
                </c:pt>
              </c:strCache>
            </c:strRef>
          </c:cat>
          <c:val>
            <c:numRef>
              <c:f>'food and NFIs'!$J$46:$J$50</c:f>
              <c:numCache>
                <c:formatCode>0%</c:formatCode>
                <c:ptCount val="5"/>
                <c:pt idx="0">
                  <c:v>0.12</c:v>
                </c:pt>
                <c:pt idx="1">
                  <c:v>0.57999999999999996</c:v>
                </c:pt>
                <c:pt idx="2">
                  <c:v>0.19</c:v>
                </c:pt>
                <c:pt idx="3">
                  <c:v>0.09</c:v>
                </c:pt>
                <c:pt idx="4">
                  <c:v>0.02</c:v>
                </c:pt>
              </c:numCache>
            </c:numRef>
          </c:val>
        </c:ser>
        <c:dLbls>
          <c:showLegendKey val="0"/>
          <c:showVal val="0"/>
          <c:showCatName val="0"/>
          <c:showSerName val="0"/>
          <c:showPercent val="0"/>
          <c:showBubbleSize val="0"/>
        </c:dLbls>
        <c:gapWidth val="88"/>
        <c:overlap val="-20"/>
        <c:axId val="191680512"/>
        <c:axId val="191681072"/>
      </c:barChart>
      <c:catAx>
        <c:axId val="191680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Narrow" panose="020B0606020202030204" pitchFamily="34" charset="0"/>
                <a:ea typeface="+mn-ea"/>
                <a:cs typeface="+mn-cs"/>
              </a:defRPr>
            </a:pPr>
            <a:endParaRPr lang="en-US"/>
          </a:p>
        </c:txPr>
        <c:crossAx val="191681072"/>
        <c:crosses val="autoZero"/>
        <c:auto val="1"/>
        <c:lblAlgn val="ctr"/>
        <c:lblOffset val="100"/>
        <c:noMultiLvlLbl val="0"/>
      </c:catAx>
      <c:valAx>
        <c:axId val="191681072"/>
        <c:scaling>
          <c:orientation val="minMax"/>
        </c:scaling>
        <c:delete val="1"/>
        <c:axPos val="l"/>
        <c:numFmt formatCode="0%" sourceLinked="1"/>
        <c:majorTickMark val="none"/>
        <c:minorTickMark val="none"/>
        <c:tickLblPos val="nextTo"/>
        <c:crossAx val="191680512"/>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ysClr val="windowText" lastClr="000000"/>
          </a:solidFill>
          <a:latin typeface="Arial Narrow" panose="020B0606020202030204" pitchFamily="34" charset="0"/>
        </a:defRPr>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95A0A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'Children''s clothing'!$F$5:$F$11</c:f>
              <c:strCache>
                <c:ptCount val="7"/>
                <c:pt idx="0">
                  <c:v>Jacket</c:v>
                </c:pt>
                <c:pt idx="1">
                  <c:v>Trousers</c:v>
                </c:pt>
                <c:pt idx="2">
                  <c:v>Shoes</c:v>
                </c:pt>
                <c:pt idx="3">
                  <c:v>Shirt</c:v>
                </c:pt>
                <c:pt idx="4">
                  <c:v>Pajamas</c:v>
                </c:pt>
                <c:pt idx="5">
                  <c:v>Underwear</c:v>
                </c:pt>
                <c:pt idx="6">
                  <c:v>Other</c:v>
                </c:pt>
              </c:strCache>
            </c:strRef>
          </c:cat>
          <c:val>
            <c:numRef>
              <c:f>'Children''s clothing'!$G$5:$G$11</c:f>
              <c:numCache>
                <c:formatCode>0%</c:formatCode>
                <c:ptCount val="7"/>
                <c:pt idx="0">
                  <c:v>0.41921397379912662</c:v>
                </c:pt>
                <c:pt idx="1">
                  <c:v>0.28820960698689957</c:v>
                </c:pt>
                <c:pt idx="2">
                  <c:v>0.1091703056768559</c:v>
                </c:pt>
                <c:pt idx="3">
                  <c:v>7.4235807860262015E-2</c:v>
                </c:pt>
                <c:pt idx="4">
                  <c:v>4.3668122270742356E-2</c:v>
                </c:pt>
                <c:pt idx="5">
                  <c:v>3.0567685589519653E-2</c:v>
                </c:pt>
                <c:pt idx="6">
                  <c:v>3.4934497816593885E-2</c:v>
                </c:pt>
              </c:numCache>
            </c:numRef>
          </c:val>
        </c:ser>
        <c:dLbls>
          <c:showLegendKey val="0"/>
          <c:showVal val="0"/>
          <c:showCatName val="0"/>
          <c:showSerName val="0"/>
          <c:showPercent val="0"/>
          <c:showBubbleSize val="0"/>
        </c:dLbls>
        <c:gapWidth val="88"/>
        <c:axId val="191683312"/>
        <c:axId val="191683872"/>
      </c:barChart>
      <c:catAx>
        <c:axId val="1916833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1683872"/>
        <c:crosses val="autoZero"/>
        <c:auto val="1"/>
        <c:lblAlgn val="ctr"/>
        <c:lblOffset val="100"/>
        <c:noMultiLvlLbl val="0"/>
      </c:catAx>
      <c:valAx>
        <c:axId val="191683872"/>
        <c:scaling>
          <c:orientation val="minMax"/>
        </c:scaling>
        <c:delete val="1"/>
        <c:axPos val="t"/>
        <c:numFmt formatCode="0%" sourceLinked="1"/>
        <c:majorTickMark val="none"/>
        <c:minorTickMark val="none"/>
        <c:tickLblPos val="nextTo"/>
        <c:crossAx val="191683312"/>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rgbClr val="58585A"/>
            </a:solidFill>
          </c:spPr>
          <c:dPt>
            <c:idx val="0"/>
            <c:bubble3D val="0"/>
            <c:spPr>
              <a:solidFill>
                <a:srgbClr val="D1D3D4"/>
              </a:solidFill>
              <a:ln w="19050">
                <a:solidFill>
                  <a:schemeClr val="lt1"/>
                </a:solidFill>
              </a:ln>
              <a:effectLst/>
            </c:spPr>
          </c:dPt>
          <c:dPt>
            <c:idx val="1"/>
            <c:bubble3D val="0"/>
            <c:spPr>
              <a:solidFill>
                <a:srgbClr val="58585A"/>
              </a:solidFill>
              <a:ln w="19050">
                <a:solidFill>
                  <a:schemeClr val="lt1"/>
                </a:solidFill>
              </a:ln>
              <a:effectLst/>
            </c:spPr>
          </c:dPt>
          <c:dLbls>
            <c:dLbl>
              <c:idx val="0"/>
              <c:layout>
                <c:manualLayout>
                  <c:x val="9.6681539807524058E-2"/>
                  <c:y val="-0.35953339165937592"/>
                </c:manualLayout>
              </c:layout>
              <c:tx>
                <c:rich>
                  <a:bodyPr/>
                  <a:lstStyle/>
                  <a:p>
                    <a:r>
                      <a:rPr lang="en-US"/>
                      <a:t>96%</a:t>
                    </a:r>
                  </a:p>
                </c:rich>
              </c:tx>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Shelter!$A$86:$A$87</c:f>
              <c:strCache>
                <c:ptCount val="2"/>
                <c:pt idx="0">
                  <c:v>Caravan</c:v>
                </c:pt>
                <c:pt idx="1">
                  <c:v>Mixed caravan/tent</c:v>
                </c:pt>
              </c:strCache>
            </c:strRef>
          </c:cat>
          <c:val>
            <c:numRef>
              <c:f>Shelter!$B$86:$B$87</c:f>
              <c:numCache>
                <c:formatCode>0%</c:formatCode>
                <c:ptCount val="2"/>
                <c:pt idx="0">
                  <c:v>0.96</c:v>
                </c:pt>
                <c:pt idx="1">
                  <c:v>0.04</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D1D3D4"/>
              </a:solidFill>
              <a:ln w="19050">
                <a:solidFill>
                  <a:schemeClr val="lt1"/>
                </a:solidFill>
              </a:ln>
              <a:effectLst/>
            </c:spPr>
          </c:dPt>
          <c:dPt>
            <c:idx val="1"/>
            <c:bubble3D val="0"/>
            <c:spPr>
              <a:solidFill>
                <a:srgbClr val="95A0A9"/>
              </a:solidFill>
              <a:ln w="19050">
                <a:solidFill>
                  <a:schemeClr val="lt1"/>
                </a:solidFill>
              </a:ln>
              <a:effectLst/>
            </c:spPr>
          </c:dPt>
          <c:dPt>
            <c:idx val="2"/>
            <c:bubble3D val="0"/>
            <c:spPr>
              <a:solidFill>
                <a:srgbClr val="58585A"/>
              </a:solidFill>
              <a:ln w="19050">
                <a:solidFill>
                  <a:schemeClr val="lt1"/>
                </a:solidFill>
              </a:ln>
              <a:effectLst/>
            </c:spPr>
          </c:dPt>
          <c:dPt>
            <c:idx val="3"/>
            <c:bubble3D val="0"/>
            <c:spPr>
              <a:solidFill>
                <a:srgbClr val="58585A"/>
              </a:solidFill>
              <a:ln w="19050">
                <a:solidFill>
                  <a:schemeClr val="lt1"/>
                </a:solidFill>
              </a:ln>
              <a:effectLst/>
            </c:spPr>
          </c:dPt>
          <c:dLbls>
            <c:dLbl>
              <c:idx val="0"/>
              <c:layout>
                <c:manualLayout>
                  <c:x val="0.10555555555555546"/>
                  <c:y val="-0.36196795713035873"/>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8.0486220472440945E-2"/>
                      <c:h val="7.4351851851851836E-2"/>
                    </c:manualLayout>
                  </c15:layout>
                </c:ext>
              </c:extLst>
            </c:dLbl>
            <c:dLbl>
              <c:idx val="1"/>
              <c:layout>
                <c:manualLayout>
                  <c:x val="-2.7777777777777776E-2"/>
                  <c:y val="1.5809273840769904E-2"/>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6.275E-2"/>
                      <c:h val="8.8240740740740745E-2"/>
                    </c:manualLayout>
                  </c15:layout>
                </c:ext>
              </c:extLst>
            </c:dLbl>
            <c:dLbl>
              <c:idx val="2"/>
              <c:layout>
                <c:manualLayout>
                  <c:x val="2.5000000000000001E-2"/>
                  <c:y val="1.6777850685331001E-2"/>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6.275E-2"/>
                      <c:h val="8.8240740740740745E-2"/>
                    </c:manualLayout>
                  </c15:layout>
                </c:ext>
              </c:extLst>
            </c:dLbl>
            <c:spPr>
              <a:noFill/>
              <a:ln>
                <a:noFill/>
              </a:ln>
              <a:effectLst/>
            </c:spPr>
            <c:txPr>
              <a:bodyPr rot="0" spcFirstLastPara="1" vertOverflow="overflow" horzOverflow="overflow" vert="horz" wrap="square" anchor="ctr" anchorCtr="1">
                <a:noAutofit/>
              </a:bodyPr>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Shelter!$F$103:$F$105</c:f>
              <c:strCache>
                <c:ptCount val="3"/>
                <c:pt idx="0">
                  <c:v>Electricity network</c:v>
                </c:pt>
                <c:pt idx="1">
                  <c:v>Connection to generator</c:v>
                </c:pt>
                <c:pt idx="2">
                  <c:v>Other</c:v>
                </c:pt>
              </c:strCache>
            </c:strRef>
          </c:cat>
          <c:val>
            <c:numRef>
              <c:f>Shelter!$G$103:$G$105</c:f>
              <c:numCache>
                <c:formatCode>0%</c:formatCode>
                <c:ptCount val="3"/>
                <c:pt idx="0">
                  <c:v>0.9510309278350515</c:v>
                </c:pt>
                <c:pt idx="1">
                  <c:v>3.608247422680412E-2</c:v>
                </c:pt>
                <c:pt idx="2">
                  <c:v>7.7319587628865982E-3</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114529914529914"/>
          <c:y val="0.1184317901234568"/>
          <c:w val="0.48031623931623929"/>
          <c:h val="0.69379012345679014"/>
        </c:manualLayout>
      </c:layout>
      <c:pieChart>
        <c:varyColors val="1"/>
        <c:ser>
          <c:idx val="0"/>
          <c:order val="0"/>
          <c:dPt>
            <c:idx val="0"/>
            <c:bubble3D val="0"/>
            <c:spPr>
              <a:solidFill>
                <a:srgbClr val="EE5859"/>
              </a:solidFill>
              <a:ln w="19050">
                <a:solidFill>
                  <a:schemeClr val="lt1"/>
                </a:solidFill>
              </a:ln>
              <a:effectLst/>
            </c:spPr>
          </c:dPt>
          <c:dPt>
            <c:idx val="1"/>
            <c:bubble3D val="0"/>
            <c:spPr>
              <a:solidFill>
                <a:srgbClr val="D1D3D4"/>
              </a:solidFill>
              <a:ln w="19050">
                <a:solidFill>
                  <a:schemeClr val="lt1"/>
                </a:solidFill>
              </a:ln>
              <a:effectLst/>
            </c:spPr>
          </c:dPt>
          <c:dPt>
            <c:idx val="2"/>
            <c:bubble3D val="0"/>
            <c:spPr>
              <a:solidFill>
                <a:srgbClr val="95A0A9"/>
              </a:solidFill>
              <a:ln w="19050">
                <a:solidFill>
                  <a:schemeClr val="lt1"/>
                </a:solidFill>
              </a:ln>
              <a:effectLst/>
            </c:spPr>
          </c:dPt>
          <c:dPt>
            <c:idx val="3"/>
            <c:bubble3D val="0"/>
            <c:spPr>
              <a:solidFill>
                <a:srgbClr val="58585A"/>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Shelter!$A$3:$A$4</c:f>
              <c:strCache>
                <c:ptCount val="2"/>
                <c:pt idx="0">
                  <c:v>Unsuitable</c:v>
                </c:pt>
                <c:pt idx="1">
                  <c:v>Suitable</c:v>
                </c:pt>
              </c:strCache>
            </c:strRef>
          </c:cat>
          <c:val>
            <c:numRef>
              <c:f>Shelter!$B$3:$B$4</c:f>
              <c:numCache>
                <c:formatCode>0%</c:formatCode>
                <c:ptCount val="2"/>
                <c:pt idx="0">
                  <c:v>0.56999999999999995</c:v>
                </c:pt>
                <c:pt idx="1">
                  <c:v>0.43</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7820662393162393"/>
          <c:y val="0.89349629629629634"/>
          <c:w val="0.49059529914529915"/>
          <c:h val="0.1053308641975308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E585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Shelter!$A$22:$A$27</c:f>
              <c:strCache>
                <c:ptCount val="6"/>
                <c:pt idx="0">
                  <c:v>Leaking roof</c:v>
                </c:pt>
                <c:pt idx="1">
                  <c:v>Broken flooring</c:v>
                </c:pt>
                <c:pt idx="2">
                  <c:v>Cracks in windows</c:v>
                </c:pt>
                <c:pt idx="3">
                  <c:v>Cracks in walls</c:v>
                </c:pt>
                <c:pt idx="4">
                  <c:v>Cracks in doors</c:v>
                </c:pt>
                <c:pt idx="5">
                  <c:v>Other </c:v>
                </c:pt>
              </c:strCache>
            </c:strRef>
          </c:cat>
          <c:val>
            <c:numRef>
              <c:f>Shelter!$B$22:$B$27</c:f>
              <c:numCache>
                <c:formatCode>0%</c:formatCode>
                <c:ptCount val="6"/>
                <c:pt idx="0">
                  <c:v>0.54</c:v>
                </c:pt>
                <c:pt idx="1">
                  <c:v>0.19</c:v>
                </c:pt>
                <c:pt idx="2">
                  <c:v>0.13</c:v>
                </c:pt>
                <c:pt idx="3">
                  <c:v>0.12</c:v>
                </c:pt>
                <c:pt idx="4">
                  <c:v>0.1</c:v>
                </c:pt>
                <c:pt idx="5">
                  <c:v>0.03</c:v>
                </c:pt>
              </c:numCache>
            </c:numRef>
          </c:val>
        </c:ser>
        <c:dLbls>
          <c:showLegendKey val="0"/>
          <c:showVal val="0"/>
          <c:showCatName val="0"/>
          <c:showSerName val="0"/>
          <c:showPercent val="0"/>
          <c:showBubbleSize val="0"/>
        </c:dLbls>
        <c:gapWidth val="88"/>
        <c:axId val="192902592"/>
        <c:axId val="192903152"/>
      </c:barChart>
      <c:catAx>
        <c:axId val="1929025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2903152"/>
        <c:crosses val="autoZero"/>
        <c:auto val="1"/>
        <c:lblAlgn val="ctr"/>
        <c:lblOffset val="100"/>
        <c:noMultiLvlLbl val="0"/>
      </c:catAx>
      <c:valAx>
        <c:axId val="192903152"/>
        <c:scaling>
          <c:orientation val="minMax"/>
        </c:scaling>
        <c:delete val="1"/>
        <c:axPos val="t"/>
        <c:numFmt formatCode="0%" sourceLinked="1"/>
        <c:majorTickMark val="none"/>
        <c:minorTickMark val="none"/>
        <c:tickLblPos val="nextTo"/>
        <c:crossAx val="192902592"/>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95A0A9"/>
            </a:solidFill>
            <a:ln>
              <a:noFill/>
            </a:ln>
            <a:effectLst/>
          </c:spPr>
          <c:invertIfNegative val="0"/>
          <c:dPt>
            <c:idx val="0"/>
            <c:invertIfNegative val="0"/>
            <c:bubble3D val="0"/>
            <c:spPr>
              <a:solidFill>
                <a:srgbClr val="EE5859"/>
              </a:solidFill>
              <a:ln>
                <a:noFill/>
              </a:ln>
              <a:effectLst/>
            </c:spPr>
          </c:dPt>
          <c:dPt>
            <c:idx val="1"/>
            <c:invertIfNegative val="0"/>
            <c:bubble3D val="0"/>
            <c:spPr>
              <a:solidFill>
                <a:srgbClr val="EE5859"/>
              </a:solidFill>
              <a:ln>
                <a:noFill/>
              </a:ln>
              <a:effectLst/>
            </c:spPr>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Shelter!$F$33:$F$37</c:f>
              <c:strCache>
                <c:ptCount val="5"/>
                <c:pt idx="0">
                  <c:v>Very weak</c:v>
                </c:pt>
                <c:pt idx="1">
                  <c:v>Weak</c:v>
                </c:pt>
                <c:pt idx="2">
                  <c:v>Moderate</c:v>
                </c:pt>
                <c:pt idx="3">
                  <c:v>Strong</c:v>
                </c:pt>
                <c:pt idx="4">
                  <c:v>Very strong</c:v>
                </c:pt>
              </c:strCache>
            </c:strRef>
          </c:cat>
          <c:val>
            <c:numRef>
              <c:f>Shelter!$G$33:$G$37</c:f>
              <c:numCache>
                <c:formatCode>0%</c:formatCode>
                <c:ptCount val="5"/>
                <c:pt idx="0">
                  <c:v>0.21134020618556701</c:v>
                </c:pt>
                <c:pt idx="1">
                  <c:v>0.39432989690721648</c:v>
                </c:pt>
                <c:pt idx="2">
                  <c:v>0.15463917525773196</c:v>
                </c:pt>
                <c:pt idx="3">
                  <c:v>0.18556701030927836</c:v>
                </c:pt>
                <c:pt idx="4">
                  <c:v>5.4123711340206188E-2</c:v>
                </c:pt>
              </c:numCache>
            </c:numRef>
          </c:val>
        </c:ser>
        <c:dLbls>
          <c:showLegendKey val="0"/>
          <c:showVal val="0"/>
          <c:showCatName val="0"/>
          <c:showSerName val="0"/>
          <c:showPercent val="0"/>
          <c:showBubbleSize val="0"/>
        </c:dLbls>
        <c:gapWidth val="88"/>
        <c:axId val="192905392"/>
        <c:axId val="192905952"/>
      </c:barChart>
      <c:catAx>
        <c:axId val="192905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2905952"/>
        <c:crosses val="autoZero"/>
        <c:auto val="1"/>
        <c:lblAlgn val="ctr"/>
        <c:lblOffset val="100"/>
        <c:noMultiLvlLbl val="0"/>
      </c:catAx>
      <c:valAx>
        <c:axId val="192905952"/>
        <c:scaling>
          <c:orientation val="minMax"/>
        </c:scaling>
        <c:delete val="1"/>
        <c:axPos val="l"/>
        <c:numFmt formatCode="0%" sourceLinked="1"/>
        <c:majorTickMark val="none"/>
        <c:minorTickMark val="none"/>
        <c:tickLblPos val="nextTo"/>
        <c:crossAx val="192905392"/>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95A0A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Demographics!$F$32:$F$39</c:f>
              <c:strCache>
                <c:ptCount val="8"/>
                <c:pt idx="0">
                  <c:v>0</c:v>
                </c:pt>
                <c:pt idx="1">
                  <c:v>1</c:v>
                </c:pt>
                <c:pt idx="2">
                  <c:v>2</c:v>
                </c:pt>
                <c:pt idx="3">
                  <c:v>3</c:v>
                </c:pt>
                <c:pt idx="4">
                  <c:v>4</c:v>
                </c:pt>
                <c:pt idx="5">
                  <c:v>5</c:v>
                </c:pt>
                <c:pt idx="6">
                  <c:v>6</c:v>
                </c:pt>
                <c:pt idx="7">
                  <c:v>7 or more</c:v>
                </c:pt>
              </c:strCache>
            </c:strRef>
          </c:cat>
          <c:val>
            <c:numRef>
              <c:f>Demographics!$G$32:$G$39</c:f>
              <c:numCache>
                <c:formatCode>0%</c:formatCode>
                <c:ptCount val="8"/>
                <c:pt idx="0">
                  <c:v>0.15979381443298968</c:v>
                </c:pt>
                <c:pt idx="1">
                  <c:v>0.11597938144329896</c:v>
                </c:pt>
                <c:pt idx="2">
                  <c:v>0.14175257731958762</c:v>
                </c:pt>
                <c:pt idx="3">
                  <c:v>0.17783505154639176</c:v>
                </c:pt>
                <c:pt idx="4">
                  <c:v>0.15206185567010308</c:v>
                </c:pt>
                <c:pt idx="5">
                  <c:v>0.13144329896907217</c:v>
                </c:pt>
                <c:pt idx="6">
                  <c:v>7.9896907216494839E-2</c:v>
                </c:pt>
                <c:pt idx="7">
                  <c:v>4.1237113402061855E-2</c:v>
                </c:pt>
              </c:numCache>
            </c:numRef>
          </c:val>
        </c:ser>
        <c:dLbls>
          <c:showLegendKey val="0"/>
          <c:showVal val="0"/>
          <c:showCatName val="0"/>
          <c:showSerName val="0"/>
          <c:showPercent val="0"/>
          <c:showBubbleSize val="0"/>
        </c:dLbls>
        <c:gapWidth val="88"/>
        <c:axId val="190635728"/>
        <c:axId val="190636288"/>
      </c:barChart>
      <c:catAx>
        <c:axId val="190635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0636288"/>
        <c:crosses val="autoZero"/>
        <c:auto val="1"/>
        <c:lblAlgn val="ctr"/>
        <c:lblOffset val="100"/>
        <c:noMultiLvlLbl val="0"/>
      </c:catAx>
      <c:valAx>
        <c:axId val="190636288"/>
        <c:scaling>
          <c:orientation val="minMax"/>
        </c:scaling>
        <c:delete val="1"/>
        <c:axPos val="l"/>
        <c:numFmt formatCode="0%" sourceLinked="1"/>
        <c:majorTickMark val="none"/>
        <c:minorTickMark val="none"/>
        <c:tickLblPos val="nextTo"/>
        <c:crossAx val="190635728"/>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E585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Shelter!$F$55:$F$59</c:f>
              <c:strCache>
                <c:ptCount val="5"/>
                <c:pt idx="0">
                  <c:v>Lack of financial resources to buy needed materials</c:v>
                </c:pt>
                <c:pt idx="1">
                  <c:v>No physically able family member</c:v>
                </c:pt>
                <c:pt idx="2">
                  <c:v>No family member with necessary skills/knowledge</c:v>
                </c:pt>
                <c:pt idx="3">
                  <c:v>No other friends/relatives who can make repairs</c:v>
                </c:pt>
                <c:pt idx="4">
                  <c:v>Materials not available in the market</c:v>
                </c:pt>
              </c:strCache>
            </c:strRef>
          </c:cat>
          <c:val>
            <c:numRef>
              <c:f>Shelter!$G$55:$G$59</c:f>
              <c:numCache>
                <c:formatCode>###0%</c:formatCode>
                <c:ptCount val="5"/>
                <c:pt idx="0">
                  <c:v>0.80425531914893622</c:v>
                </c:pt>
                <c:pt idx="1">
                  <c:v>0.39148936170212761</c:v>
                </c:pt>
                <c:pt idx="2">
                  <c:v>0.20425531914893613</c:v>
                </c:pt>
                <c:pt idx="3">
                  <c:v>7.6595744680851063E-2</c:v>
                </c:pt>
                <c:pt idx="4">
                  <c:v>8.5106382978723406E-3</c:v>
                </c:pt>
              </c:numCache>
            </c:numRef>
          </c:val>
        </c:ser>
        <c:dLbls>
          <c:showLegendKey val="0"/>
          <c:showVal val="0"/>
          <c:showCatName val="0"/>
          <c:showSerName val="0"/>
          <c:showPercent val="0"/>
          <c:showBubbleSize val="0"/>
        </c:dLbls>
        <c:gapWidth val="88"/>
        <c:axId val="192908192"/>
        <c:axId val="192908752"/>
      </c:barChart>
      <c:catAx>
        <c:axId val="1929081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2908752"/>
        <c:crosses val="autoZero"/>
        <c:auto val="1"/>
        <c:lblAlgn val="ctr"/>
        <c:lblOffset val="100"/>
        <c:noMultiLvlLbl val="0"/>
      </c:catAx>
      <c:valAx>
        <c:axId val="192908752"/>
        <c:scaling>
          <c:orientation val="minMax"/>
        </c:scaling>
        <c:delete val="1"/>
        <c:axPos val="t"/>
        <c:numFmt formatCode="###0%" sourceLinked="1"/>
        <c:majorTickMark val="none"/>
        <c:minorTickMark val="none"/>
        <c:tickLblPos val="nextTo"/>
        <c:crossAx val="192908192"/>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dLbls>
          <c:showLegendKey val="0"/>
          <c:showVal val="0"/>
          <c:showCatName val="0"/>
          <c:showSerName val="0"/>
          <c:showPercent val="0"/>
          <c:showBubbleSize val="0"/>
        </c:dLbls>
        <c:gapWidth val="88"/>
        <c:axId val="192910432"/>
        <c:axId val="192910992"/>
      </c:barChart>
      <c:catAx>
        <c:axId val="192910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2910992"/>
        <c:crosses val="autoZero"/>
        <c:auto val="1"/>
        <c:lblAlgn val="ctr"/>
        <c:lblOffset val="100"/>
        <c:noMultiLvlLbl val="0"/>
      </c:catAx>
      <c:valAx>
        <c:axId val="192910992"/>
        <c:scaling>
          <c:orientation val="minMax"/>
        </c:scaling>
        <c:delete val="1"/>
        <c:axPos val="l"/>
        <c:numFmt formatCode="0%" sourceLinked="1"/>
        <c:majorTickMark val="none"/>
        <c:minorTickMark val="none"/>
        <c:tickLblPos val="nextTo"/>
        <c:crossAx val="192910432"/>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95A0A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Shelter!$E$72:$E$81</c:f>
              <c:strCache>
                <c:ptCount val="10"/>
                <c:pt idx="0">
                  <c:v>Plastic sheeting</c:v>
                </c:pt>
                <c:pt idx="1">
                  <c:v>Metal sheeting</c:v>
                </c:pt>
                <c:pt idx="2">
                  <c:v>Filler for cracks</c:v>
                </c:pt>
                <c:pt idx="3">
                  <c:v>Tools</c:v>
                </c:pt>
                <c:pt idx="4">
                  <c:v>Plywood flooring</c:v>
                </c:pt>
                <c:pt idx="5">
                  <c:v>Fabric to patch canvas</c:v>
                </c:pt>
                <c:pt idx="6">
                  <c:v>Concrete/cement</c:v>
                </c:pt>
                <c:pt idx="7">
                  <c:v>Other</c:v>
                </c:pt>
                <c:pt idx="8">
                  <c:v>Window glass</c:v>
                </c:pt>
                <c:pt idx="9">
                  <c:v>Piping</c:v>
                </c:pt>
              </c:strCache>
            </c:strRef>
          </c:cat>
          <c:val>
            <c:numRef>
              <c:f>Shelter!$F$72:$F$81</c:f>
              <c:numCache>
                <c:formatCode>###0%</c:formatCode>
                <c:ptCount val="10"/>
                <c:pt idx="0">
                  <c:v>0.80670103092783507</c:v>
                </c:pt>
                <c:pt idx="1">
                  <c:v>0.48195876288659795</c:v>
                </c:pt>
                <c:pt idx="2">
                  <c:v>0.36855670103092786</c:v>
                </c:pt>
                <c:pt idx="3">
                  <c:v>0.22680412371134021</c:v>
                </c:pt>
                <c:pt idx="4">
                  <c:v>0.21649484536082475</c:v>
                </c:pt>
                <c:pt idx="5">
                  <c:v>0.20618556701030927</c:v>
                </c:pt>
                <c:pt idx="6">
                  <c:v>0.16494845360824739</c:v>
                </c:pt>
                <c:pt idx="7">
                  <c:v>5.9278350515463908E-2</c:v>
                </c:pt>
                <c:pt idx="8">
                  <c:v>3.608247422680412E-2</c:v>
                </c:pt>
                <c:pt idx="9">
                  <c:v>2.8350515463917526E-2</c:v>
                </c:pt>
              </c:numCache>
            </c:numRef>
          </c:val>
        </c:ser>
        <c:dLbls>
          <c:showLegendKey val="0"/>
          <c:showVal val="0"/>
          <c:showCatName val="0"/>
          <c:showSerName val="0"/>
          <c:showPercent val="0"/>
          <c:showBubbleSize val="0"/>
        </c:dLbls>
        <c:gapWidth val="88"/>
        <c:axId val="193601360"/>
        <c:axId val="193601920"/>
      </c:barChart>
      <c:catAx>
        <c:axId val="1936013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3601920"/>
        <c:crosses val="autoZero"/>
        <c:auto val="1"/>
        <c:lblAlgn val="ctr"/>
        <c:lblOffset val="100"/>
        <c:noMultiLvlLbl val="0"/>
      </c:catAx>
      <c:valAx>
        <c:axId val="193601920"/>
        <c:scaling>
          <c:orientation val="minMax"/>
        </c:scaling>
        <c:delete val="1"/>
        <c:axPos val="t"/>
        <c:numFmt formatCode="###0%" sourceLinked="1"/>
        <c:majorTickMark val="none"/>
        <c:minorTickMark val="none"/>
        <c:tickLblPos val="nextTo"/>
        <c:crossAx val="193601360"/>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95A0A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'food and NFIs'!$K$21:$K$30</c:f>
              <c:strCache>
                <c:ptCount val="10"/>
                <c:pt idx="0">
                  <c:v>Bought winter NFIs</c:v>
                </c:pt>
                <c:pt idx="1">
                  <c:v>Bought gas cylinder</c:v>
                </c:pt>
                <c:pt idx="2">
                  <c:v>Shelter repair and maintenance</c:v>
                </c:pt>
                <c:pt idx="3">
                  <c:v>Bought food</c:v>
                </c:pt>
                <c:pt idx="4">
                  <c:v>Bought clothing</c:v>
                </c:pt>
                <c:pt idx="5">
                  <c:v>Refilled gas cylinder</c:v>
                </c:pt>
                <c:pt idx="6">
                  <c:v>Other</c:v>
                </c:pt>
                <c:pt idx="7">
                  <c:v>Bought hygiene items</c:v>
                </c:pt>
                <c:pt idx="8">
                  <c:v>Repaid debts</c:v>
                </c:pt>
                <c:pt idx="9">
                  <c:v>Did not receive assistance**</c:v>
                </c:pt>
              </c:strCache>
            </c:strRef>
          </c:cat>
          <c:val>
            <c:numRef>
              <c:f>'food and NFIs'!$L$21:$L$30</c:f>
              <c:numCache>
                <c:formatCode>0%</c:formatCode>
                <c:ptCount val="10"/>
                <c:pt idx="0">
                  <c:v>0.45</c:v>
                </c:pt>
                <c:pt idx="1">
                  <c:v>0.26</c:v>
                </c:pt>
                <c:pt idx="2">
                  <c:v>0.21</c:v>
                </c:pt>
                <c:pt idx="3">
                  <c:v>0.17</c:v>
                </c:pt>
                <c:pt idx="4">
                  <c:v>0.13</c:v>
                </c:pt>
                <c:pt idx="5">
                  <c:v>0.11</c:v>
                </c:pt>
                <c:pt idx="6">
                  <c:v>0.08</c:v>
                </c:pt>
                <c:pt idx="7">
                  <c:v>7.0000000000000007E-2</c:v>
                </c:pt>
                <c:pt idx="8">
                  <c:v>0.06</c:v>
                </c:pt>
                <c:pt idx="9">
                  <c:v>0.03</c:v>
                </c:pt>
              </c:numCache>
            </c:numRef>
          </c:val>
        </c:ser>
        <c:dLbls>
          <c:showLegendKey val="0"/>
          <c:showVal val="0"/>
          <c:showCatName val="0"/>
          <c:showSerName val="0"/>
          <c:showPercent val="0"/>
          <c:showBubbleSize val="0"/>
        </c:dLbls>
        <c:gapWidth val="88"/>
        <c:axId val="193604160"/>
        <c:axId val="193604720"/>
      </c:barChart>
      <c:catAx>
        <c:axId val="1936041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3604720"/>
        <c:crosses val="autoZero"/>
        <c:auto val="1"/>
        <c:lblAlgn val="ctr"/>
        <c:lblOffset val="100"/>
        <c:noMultiLvlLbl val="0"/>
      </c:catAx>
      <c:valAx>
        <c:axId val="193604720"/>
        <c:scaling>
          <c:orientation val="minMax"/>
        </c:scaling>
        <c:delete val="1"/>
        <c:axPos val="t"/>
        <c:numFmt formatCode="0%" sourceLinked="1"/>
        <c:majorTickMark val="none"/>
        <c:minorTickMark val="none"/>
        <c:tickLblPos val="nextTo"/>
        <c:crossAx val="19360416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'food and NFIs'!$F$215</c:f>
              <c:strCache>
                <c:ptCount val="1"/>
                <c:pt idx="0">
                  <c:v>primary food group</c:v>
                </c:pt>
              </c:strCache>
            </c:strRef>
          </c:tx>
          <c:spPr>
            <a:solidFill>
              <a:srgbClr val="95A0A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'food and NFIs'!$E$216:$E$222</c:f>
              <c:strCache>
                <c:ptCount val="7"/>
                <c:pt idx="0">
                  <c:v>Vegetables</c:v>
                </c:pt>
                <c:pt idx="1">
                  <c:v>Meat &amp; eggs</c:v>
                </c:pt>
                <c:pt idx="2">
                  <c:v>Main staples</c:v>
                </c:pt>
                <c:pt idx="3">
                  <c:v>Dairy </c:v>
                </c:pt>
                <c:pt idx="4">
                  <c:v>Fruits</c:v>
                </c:pt>
                <c:pt idx="5">
                  <c:v>Oil, fats, &amp; butter</c:v>
                </c:pt>
                <c:pt idx="6">
                  <c:v>Pulses</c:v>
                </c:pt>
              </c:strCache>
            </c:strRef>
          </c:cat>
          <c:val>
            <c:numRef>
              <c:f>'food and NFIs'!$F$216:$F$222</c:f>
              <c:numCache>
                <c:formatCode>0%</c:formatCode>
                <c:ptCount val="7"/>
                <c:pt idx="0">
                  <c:v>0.640625</c:v>
                </c:pt>
                <c:pt idx="1">
                  <c:v>0.140625</c:v>
                </c:pt>
                <c:pt idx="2">
                  <c:v>6.25E-2</c:v>
                </c:pt>
                <c:pt idx="3">
                  <c:v>4.6875E-2</c:v>
                </c:pt>
                <c:pt idx="4">
                  <c:v>4.6875E-2</c:v>
                </c:pt>
                <c:pt idx="5">
                  <c:v>4.6875E-2</c:v>
                </c:pt>
                <c:pt idx="6">
                  <c:v>1.5625E-2</c:v>
                </c:pt>
              </c:numCache>
            </c:numRef>
          </c:val>
        </c:ser>
        <c:dLbls>
          <c:showLegendKey val="0"/>
          <c:showVal val="0"/>
          <c:showCatName val="0"/>
          <c:showSerName val="0"/>
          <c:showPercent val="0"/>
          <c:showBubbleSize val="0"/>
        </c:dLbls>
        <c:gapWidth val="88"/>
        <c:axId val="193606960"/>
        <c:axId val="193607520"/>
      </c:barChart>
      <c:catAx>
        <c:axId val="1936069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3607520"/>
        <c:crosses val="autoZero"/>
        <c:auto val="1"/>
        <c:lblAlgn val="ctr"/>
        <c:lblOffset val="100"/>
        <c:noMultiLvlLbl val="0"/>
      </c:catAx>
      <c:valAx>
        <c:axId val="193607520"/>
        <c:scaling>
          <c:orientation val="minMax"/>
        </c:scaling>
        <c:delete val="1"/>
        <c:axPos val="t"/>
        <c:numFmt formatCode="0%" sourceLinked="1"/>
        <c:majorTickMark val="none"/>
        <c:minorTickMark val="none"/>
        <c:tickLblPos val="nextTo"/>
        <c:crossAx val="193606960"/>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0555555555555555E-2"/>
          <c:y val="0.11625000000000001"/>
          <c:w val="0.93888888888888888"/>
          <c:h val="0.72811635802469132"/>
        </c:manualLayout>
      </c:layout>
      <c:barChart>
        <c:barDir val="col"/>
        <c:grouping val="clustered"/>
        <c:varyColors val="0"/>
        <c:ser>
          <c:idx val="0"/>
          <c:order val="0"/>
          <c:spPr>
            <a:solidFill>
              <a:srgbClr val="95A0A9"/>
            </a:solidFill>
            <a:ln>
              <a:noFill/>
            </a:ln>
            <a:effectLst/>
          </c:spPr>
          <c:invertIfNegative val="0"/>
          <c:dPt>
            <c:idx val="0"/>
            <c:invertIfNegative val="0"/>
            <c:bubble3D val="0"/>
          </c:dPt>
          <c:dLbls>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'food and NFIs'!$F$132:$F$135</c:f>
              <c:strCache>
                <c:ptCount val="4"/>
                <c:pt idx="0">
                  <c:v>Market Street vendors</c:v>
                </c:pt>
                <c:pt idx="1">
                  <c:v>Tazweed</c:v>
                </c:pt>
                <c:pt idx="2">
                  <c:v>Safeway</c:v>
                </c:pt>
                <c:pt idx="3">
                  <c:v>Other</c:v>
                </c:pt>
              </c:strCache>
            </c:strRef>
          </c:cat>
          <c:val>
            <c:numRef>
              <c:f>'food and NFIs'!$G$132:$G$135</c:f>
              <c:numCache>
                <c:formatCode>0%</c:formatCode>
                <c:ptCount val="4"/>
                <c:pt idx="0">
                  <c:v>0.91</c:v>
                </c:pt>
                <c:pt idx="1">
                  <c:v>0.2</c:v>
                </c:pt>
                <c:pt idx="2">
                  <c:v>0.06</c:v>
                </c:pt>
                <c:pt idx="3">
                  <c:v>0.05</c:v>
                </c:pt>
              </c:numCache>
            </c:numRef>
          </c:val>
        </c:ser>
        <c:dLbls>
          <c:showLegendKey val="0"/>
          <c:showVal val="0"/>
          <c:showCatName val="0"/>
          <c:showSerName val="0"/>
          <c:showPercent val="0"/>
          <c:showBubbleSize val="0"/>
        </c:dLbls>
        <c:gapWidth val="88"/>
        <c:overlap val="-20"/>
        <c:axId val="193609760"/>
        <c:axId val="193610320"/>
      </c:barChart>
      <c:catAx>
        <c:axId val="193609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3610320"/>
        <c:crosses val="autoZero"/>
        <c:auto val="1"/>
        <c:lblAlgn val="ctr"/>
        <c:lblOffset val="100"/>
        <c:noMultiLvlLbl val="0"/>
      </c:catAx>
      <c:valAx>
        <c:axId val="193610320"/>
        <c:scaling>
          <c:orientation val="minMax"/>
        </c:scaling>
        <c:delete val="1"/>
        <c:axPos val="l"/>
        <c:numFmt formatCode="0%" sourceLinked="1"/>
        <c:majorTickMark val="none"/>
        <c:minorTickMark val="none"/>
        <c:tickLblPos val="nextTo"/>
        <c:crossAx val="19360976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solidFill>
            <a:sysClr val="windowText" lastClr="000000"/>
          </a:solidFill>
          <a:latin typeface="Arial Narrow" panose="020B0606020202030204" pitchFamily="34" charset="0"/>
        </a:defRPr>
      </a:pPr>
      <a:endParaRPr lang="en-US"/>
    </a:p>
  </c:txPr>
  <c:externalData r:id="rId4">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5962745098039205E-2"/>
          <c:y val="0.16737549019607845"/>
          <c:w val="0.40987843137254903"/>
          <c:h val="0.68313071895424837"/>
        </c:manualLayout>
      </c:layout>
      <c:pieChart>
        <c:varyColors val="1"/>
        <c:ser>
          <c:idx val="0"/>
          <c:order val="0"/>
          <c:dPt>
            <c:idx val="0"/>
            <c:bubble3D val="0"/>
            <c:spPr>
              <a:solidFill>
                <a:srgbClr val="D1D3D4"/>
              </a:solidFill>
              <a:ln w="19050">
                <a:solidFill>
                  <a:schemeClr val="lt1"/>
                </a:solidFill>
              </a:ln>
              <a:effectLst/>
            </c:spPr>
          </c:dPt>
          <c:dPt>
            <c:idx val="1"/>
            <c:bubble3D val="0"/>
            <c:spPr>
              <a:solidFill>
                <a:srgbClr val="EE595A"/>
              </a:solidFill>
              <a:ln w="19050">
                <a:solidFill>
                  <a:schemeClr val="lt1"/>
                </a:solidFill>
              </a:ln>
              <a:effectLst/>
            </c:spPr>
          </c:dPt>
          <c:dPt>
            <c:idx val="2"/>
            <c:bubble3D val="0"/>
            <c:spPr>
              <a:solidFill>
                <a:srgbClr val="D2CBB8"/>
              </a:solidFill>
              <a:ln w="19050">
                <a:solidFill>
                  <a:schemeClr val="lt1"/>
                </a:solidFill>
              </a:ln>
              <a:effectLst/>
            </c:spPr>
          </c:dPt>
          <c:dPt>
            <c:idx val="3"/>
            <c:bubble3D val="0"/>
            <c:spPr>
              <a:solidFill>
                <a:srgbClr val="58585A"/>
              </a:solidFill>
              <a:ln w="19050">
                <a:solidFill>
                  <a:schemeClr val="lt1"/>
                </a:solidFill>
              </a:ln>
              <a:effectLst/>
            </c:spPr>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'food and NFIs'!$F$90:$F$92</c:f>
              <c:strCache>
                <c:ptCount val="3"/>
                <c:pt idx="0">
                  <c:v>All items available</c:v>
                </c:pt>
                <c:pt idx="1">
                  <c:v>Items unavailable</c:v>
                </c:pt>
                <c:pt idx="2">
                  <c:v>Do not know</c:v>
                </c:pt>
              </c:strCache>
            </c:strRef>
          </c:cat>
          <c:val>
            <c:numRef>
              <c:f>'food and NFIs'!$G$90:$G$92</c:f>
              <c:numCache>
                <c:formatCode>0%</c:formatCode>
                <c:ptCount val="3"/>
                <c:pt idx="0">
                  <c:v>0.73</c:v>
                </c:pt>
                <c:pt idx="1">
                  <c:v>0.24</c:v>
                </c:pt>
                <c:pt idx="2">
                  <c:v>0.03</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45092156862745097"/>
          <c:y val="0.34967908496732025"/>
          <c:w val="0.35215686274509805"/>
          <c:h val="0.3307457516339869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95A0A9"/>
            </a:solidFill>
            <a:ln>
              <a:noFill/>
            </a:ln>
            <a:effectLst/>
          </c:spPr>
          <c:invertIfNegative val="0"/>
          <c:dPt>
            <c:idx val="2"/>
            <c:invertIfNegative val="0"/>
            <c:bubble3D val="0"/>
            <c:spPr>
              <a:solidFill>
                <a:srgbClr val="EE5859"/>
              </a:solidFill>
              <a:ln>
                <a:noFill/>
              </a:ln>
              <a:effectLst/>
            </c:spPr>
          </c:dPt>
          <c:dPt>
            <c:idx val="3"/>
            <c:invertIfNegative val="0"/>
            <c:bubble3D val="0"/>
            <c:spPr>
              <a:solidFill>
                <a:srgbClr val="EE5859"/>
              </a:solidFill>
              <a:ln>
                <a:noFill/>
              </a:ln>
              <a:effectLst/>
            </c:spPr>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WASH!$B$3:$B$7</c:f>
              <c:strCache>
                <c:ptCount val="5"/>
                <c:pt idx="0">
                  <c:v>Not restricted </c:v>
                </c:pt>
                <c:pt idx="1">
                  <c:v>Somewhat restricted</c:v>
                </c:pt>
                <c:pt idx="2">
                  <c:v>Greatly restricted</c:v>
                </c:pt>
                <c:pt idx="3">
                  <c:v>Completely inaccessible </c:v>
                </c:pt>
                <c:pt idx="4">
                  <c:v>Do not know</c:v>
                </c:pt>
              </c:strCache>
            </c:strRef>
          </c:cat>
          <c:val>
            <c:numRef>
              <c:f>WASH!$C$3:$C$7</c:f>
              <c:numCache>
                <c:formatCode>0%</c:formatCode>
                <c:ptCount val="5"/>
                <c:pt idx="0">
                  <c:v>0.56999999999999995</c:v>
                </c:pt>
                <c:pt idx="1">
                  <c:v>0.21</c:v>
                </c:pt>
                <c:pt idx="2">
                  <c:v>0.2</c:v>
                </c:pt>
                <c:pt idx="3">
                  <c:v>0.01</c:v>
                </c:pt>
                <c:pt idx="4">
                  <c:v>0.01</c:v>
                </c:pt>
              </c:numCache>
            </c:numRef>
          </c:val>
        </c:ser>
        <c:dLbls>
          <c:showLegendKey val="0"/>
          <c:showVal val="0"/>
          <c:showCatName val="0"/>
          <c:showSerName val="0"/>
          <c:showPercent val="0"/>
          <c:showBubbleSize val="0"/>
        </c:dLbls>
        <c:gapWidth val="88"/>
        <c:axId val="193614240"/>
        <c:axId val="193614800"/>
      </c:barChart>
      <c:catAx>
        <c:axId val="19361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3614800"/>
        <c:crosses val="autoZero"/>
        <c:auto val="1"/>
        <c:lblAlgn val="ctr"/>
        <c:lblOffset val="100"/>
        <c:noMultiLvlLbl val="0"/>
      </c:catAx>
      <c:valAx>
        <c:axId val="193614800"/>
        <c:scaling>
          <c:orientation val="minMax"/>
        </c:scaling>
        <c:delete val="1"/>
        <c:axPos val="l"/>
        <c:numFmt formatCode="0%" sourceLinked="1"/>
        <c:majorTickMark val="none"/>
        <c:minorTickMark val="none"/>
        <c:tickLblPos val="nextTo"/>
        <c:crossAx val="193614240"/>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5837707786526686E-2"/>
          <c:y val="0.13417287581699347"/>
          <c:w val="0.45721347331583551"/>
          <c:h val="0.68313071895424837"/>
        </c:manualLayout>
      </c:layout>
      <c:pieChart>
        <c:varyColors val="1"/>
        <c:ser>
          <c:idx val="0"/>
          <c:order val="0"/>
          <c:dPt>
            <c:idx val="0"/>
            <c:bubble3D val="0"/>
            <c:spPr>
              <a:solidFill>
                <a:srgbClr val="EE5859"/>
              </a:solidFill>
              <a:ln w="19050">
                <a:solidFill>
                  <a:schemeClr val="lt1"/>
                </a:solidFill>
              </a:ln>
              <a:effectLst/>
            </c:spPr>
          </c:dPt>
          <c:dPt>
            <c:idx val="1"/>
            <c:bubble3D val="0"/>
            <c:spPr>
              <a:solidFill>
                <a:srgbClr val="D1D3D4"/>
              </a:solidFill>
              <a:ln w="19050">
                <a:solidFill>
                  <a:schemeClr val="lt1"/>
                </a:solidFill>
              </a:ln>
              <a:effectLst/>
            </c:spPr>
          </c:dPt>
          <c:dPt>
            <c:idx val="2"/>
            <c:bubble3D val="0"/>
            <c:spPr>
              <a:solidFill>
                <a:srgbClr val="95A0A9"/>
              </a:solidFill>
              <a:ln w="19050">
                <a:solidFill>
                  <a:schemeClr val="lt1"/>
                </a:solidFill>
              </a:ln>
              <a:effectLst/>
            </c:spPr>
          </c:dPt>
          <c:dPt>
            <c:idx val="3"/>
            <c:bubble3D val="0"/>
            <c:spPr>
              <a:solidFill>
                <a:srgbClr val="58585A"/>
              </a:solidFill>
              <a:ln w="19050">
                <a:solidFill>
                  <a:schemeClr val="lt1"/>
                </a:solidFill>
              </a:ln>
              <a:effectLst/>
            </c:spPr>
          </c:dPt>
          <c:dLbls>
            <c:dLbl>
              <c:idx val="0"/>
              <c:layout>
                <c:manualLayout>
                  <c:x val="-0.13767342592592594"/>
                  <c:y val="4.299382716049383E-3"/>
                </c:manualLayout>
              </c:layout>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WASH!$B$20:$B$21</c:f>
              <c:strCache>
                <c:ptCount val="2"/>
                <c:pt idx="0">
                  <c:v>Experienced overflow</c:v>
                </c:pt>
                <c:pt idx="1">
                  <c:v>Did not experience overflow</c:v>
                </c:pt>
              </c:strCache>
            </c:strRef>
          </c:cat>
          <c:val>
            <c:numRef>
              <c:f>WASH!$C$20:$C$21</c:f>
              <c:numCache>
                <c:formatCode>0%</c:formatCode>
                <c:ptCount val="2"/>
                <c:pt idx="0">
                  <c:v>0.45</c:v>
                </c:pt>
                <c:pt idx="1">
                  <c:v>0.55000000000000004</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57499999999999996"/>
          <c:y val="0.34552875816993461"/>
          <c:w val="0.38611111111111113"/>
          <c:h val="0.2726411764705882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95A0A9"/>
            </a:solidFill>
            <a:ln>
              <a:noFill/>
            </a:ln>
            <a:effectLst/>
          </c:spPr>
          <c:invertIfNegative val="0"/>
          <c:dPt>
            <c:idx val="0"/>
            <c:invertIfNegative val="0"/>
            <c:bubble3D val="0"/>
            <c:spPr>
              <a:solidFill>
                <a:srgbClr val="EE5859"/>
              </a:solidFill>
              <a:ln>
                <a:noFill/>
              </a:ln>
              <a:effectLst/>
            </c:spPr>
          </c:dPt>
          <c:dPt>
            <c:idx val="1"/>
            <c:invertIfNegative val="0"/>
            <c:bubble3D val="0"/>
            <c:spPr>
              <a:solidFill>
                <a:srgbClr val="EE5859"/>
              </a:solidFill>
              <a:ln>
                <a:noFill/>
              </a:ln>
              <a:effectLst/>
            </c:spPr>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'Overall preparedness'!$F$5:$F$9</c:f>
              <c:strCache>
                <c:ptCount val="5"/>
                <c:pt idx="0">
                  <c:v>Very unprepared</c:v>
                </c:pt>
                <c:pt idx="1">
                  <c:v>Unprepared</c:v>
                </c:pt>
                <c:pt idx="2">
                  <c:v>Somewhat prepared</c:v>
                </c:pt>
                <c:pt idx="3">
                  <c:v>Prepared</c:v>
                </c:pt>
                <c:pt idx="4">
                  <c:v>Very prepared</c:v>
                </c:pt>
              </c:strCache>
            </c:strRef>
          </c:cat>
          <c:val>
            <c:numRef>
              <c:f>'Overall preparedness'!$G$5:$G$9</c:f>
              <c:numCache>
                <c:formatCode>0%</c:formatCode>
                <c:ptCount val="5"/>
                <c:pt idx="0">
                  <c:v>0.13144329896907217</c:v>
                </c:pt>
                <c:pt idx="1">
                  <c:v>0.3015463917525773</c:v>
                </c:pt>
                <c:pt idx="2">
                  <c:v>0.43814432989690721</c:v>
                </c:pt>
                <c:pt idx="3">
                  <c:v>0.1134020618556701</c:v>
                </c:pt>
                <c:pt idx="4">
                  <c:v>1.5463917525773196E-2</c:v>
                </c:pt>
              </c:numCache>
            </c:numRef>
          </c:val>
        </c:ser>
        <c:dLbls>
          <c:showLegendKey val="0"/>
          <c:showVal val="0"/>
          <c:showCatName val="0"/>
          <c:showSerName val="0"/>
          <c:showPercent val="0"/>
          <c:showBubbleSize val="0"/>
        </c:dLbls>
        <c:gapWidth val="88"/>
        <c:axId val="194112192"/>
        <c:axId val="194112752"/>
      </c:barChart>
      <c:catAx>
        <c:axId val="194112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4112752"/>
        <c:crosses val="autoZero"/>
        <c:auto val="1"/>
        <c:lblAlgn val="ctr"/>
        <c:lblOffset val="100"/>
        <c:noMultiLvlLbl val="0"/>
      </c:catAx>
      <c:valAx>
        <c:axId val="194112752"/>
        <c:scaling>
          <c:orientation val="minMax"/>
        </c:scaling>
        <c:delete val="1"/>
        <c:axPos val="l"/>
        <c:numFmt formatCode="0%" sourceLinked="1"/>
        <c:majorTickMark val="none"/>
        <c:minorTickMark val="none"/>
        <c:tickLblPos val="nextTo"/>
        <c:crossAx val="194112192"/>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rgbClr val="58585A"/>
            </a:solidFill>
          </c:spPr>
          <c:dPt>
            <c:idx val="0"/>
            <c:bubble3D val="0"/>
            <c:spPr>
              <a:solidFill>
                <a:srgbClr val="58585A"/>
              </a:solidFill>
              <a:ln w="19050">
                <a:solidFill>
                  <a:schemeClr val="lt1"/>
                </a:solidFill>
              </a:ln>
              <a:effectLst/>
            </c:spPr>
          </c:dPt>
          <c:dPt>
            <c:idx val="1"/>
            <c:bubble3D val="0"/>
            <c:spPr>
              <a:solidFill>
                <a:srgbClr val="D1D3D4"/>
              </a:solidFill>
              <a:ln w="19050">
                <a:solidFill>
                  <a:schemeClr val="lt1"/>
                </a:solidFill>
              </a:ln>
              <a:effectLst/>
            </c:spPr>
          </c:dPt>
          <c:dLbls>
            <c:dLbl>
              <c:idx val="0"/>
              <c:layout>
                <c:manualLayout>
                  <c:x val="-8.6651902887139101E-2"/>
                  <c:y val="-0.10027413240011665"/>
                </c:manualLayout>
              </c:layout>
              <c:tx>
                <c:rich>
                  <a:bodyPr/>
                  <a:lstStyle/>
                  <a:p>
                    <a:fld id="{4CE97156-51D3-491C-BC5C-3782A6034D2A}" type="VALUE">
                      <a:rPr lang="en-US">
                        <a:solidFill>
                          <a:schemeClr val="bg1"/>
                        </a:solidFill>
                      </a:rPr>
                      <a:pPr/>
                      <a:t>[VALUE]</a:t>
                    </a:fld>
                    <a:endParaRPr lang="en-GB"/>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Demographics!$F$48:$F$49</c:f>
              <c:strCache>
                <c:ptCount val="2"/>
                <c:pt idx="0">
                  <c:v>Female</c:v>
                </c:pt>
                <c:pt idx="1">
                  <c:v>Male</c:v>
                </c:pt>
              </c:strCache>
            </c:strRef>
          </c:cat>
          <c:val>
            <c:numRef>
              <c:f>Demographics!$G$48:$G$49</c:f>
              <c:numCache>
                <c:formatCode>0%</c:formatCode>
                <c:ptCount val="2"/>
                <c:pt idx="0">
                  <c:v>0.62371134020618557</c:v>
                </c:pt>
                <c:pt idx="1">
                  <c:v>0.37628865979381443</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79716601049868763"/>
          <c:y val="0.31624307378244382"/>
          <c:w val="0.20011242344706912"/>
          <c:h val="0.2393124817731117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rgbClr val="58585A"/>
            </a:solidFill>
          </c:spPr>
          <c:dPt>
            <c:idx val="0"/>
            <c:bubble3D val="0"/>
            <c:spPr>
              <a:solidFill>
                <a:srgbClr val="D1D3D4"/>
              </a:solidFill>
              <a:ln w="19050">
                <a:solidFill>
                  <a:schemeClr val="lt1"/>
                </a:solidFill>
              </a:ln>
              <a:effectLst/>
            </c:spPr>
          </c:dPt>
          <c:dPt>
            <c:idx val="1"/>
            <c:bubble3D val="0"/>
            <c:spPr>
              <a:solidFill>
                <a:srgbClr val="58585A"/>
              </a:solidFill>
              <a:ln w="19050">
                <a:solidFill>
                  <a:schemeClr val="lt1"/>
                </a:solidFill>
              </a:ln>
              <a:effectLst/>
            </c:spPr>
          </c:dPt>
          <c:dLbls>
            <c:dLbl>
              <c:idx val="0"/>
              <c:layout>
                <c:manualLayout>
                  <c:x val="-6.1651793525809379E-2"/>
                  <c:y val="-0.22064450277048703"/>
                </c:manualLayout>
              </c:layout>
              <c:tx>
                <c:rich>
                  <a:bodyPr rot="0" spcFirstLastPara="1" vertOverflow="ellipsis" vert="horz" wrap="square" anchor="ctr" anchorCtr="1"/>
                  <a:lstStyle/>
                  <a:p>
                    <a:pPr>
                      <a:defRPr sz="1400" b="0" i="0" u="none" strike="noStrike" kern="1200" baseline="0">
                        <a:solidFill>
                          <a:schemeClr val="bg1"/>
                        </a:solidFill>
                        <a:latin typeface="Arial Narrow" panose="020B0606020202030204" pitchFamily="34" charset="0"/>
                        <a:ea typeface="+mn-ea"/>
                        <a:cs typeface="+mn-cs"/>
                      </a:defRPr>
                    </a:pPr>
                    <a:r>
                      <a:rPr lang="en-US" dirty="0">
                        <a:solidFill>
                          <a:srgbClr val="58595A"/>
                        </a:solidFill>
                      </a:rPr>
                      <a:t>72%</a:t>
                    </a:r>
                  </a:p>
                </c:rich>
              </c:tx>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Lst>
            </c:dLbl>
            <c:dLbl>
              <c:idx val="1"/>
              <c:tx>
                <c:rich>
                  <a:bodyPr/>
                  <a:lstStyle/>
                  <a:p>
                    <a:fld id="{23254506-6BB8-4F7B-A8F2-809AC836E6A0}" type="VALUE">
                      <a:rPr lang="en-US">
                        <a:solidFill>
                          <a:schemeClr val="bg1"/>
                        </a:solidFill>
                      </a:rPr>
                      <a:pPr/>
                      <a:t>[VALUE]</a:t>
                    </a:fld>
                    <a:endParaRPr lang="en-GB"/>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Demographics!$F$64:$F$65</c:f>
              <c:strCache>
                <c:ptCount val="2"/>
                <c:pt idx="0">
                  <c:v>Male</c:v>
                </c:pt>
                <c:pt idx="1">
                  <c:v>Female</c:v>
                </c:pt>
              </c:strCache>
            </c:strRef>
          </c:cat>
          <c:val>
            <c:numRef>
              <c:f>Demographics!$G$64:$G$65</c:f>
              <c:numCache>
                <c:formatCode>0%</c:formatCode>
                <c:ptCount val="2"/>
                <c:pt idx="0">
                  <c:v>0.71907216494845361</c:v>
                </c:pt>
                <c:pt idx="1">
                  <c:v>0.28092783505154639</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rgbClr val="58585A"/>
            </a:solidFill>
          </c:spPr>
          <c:dPt>
            <c:idx val="0"/>
            <c:bubble3D val="0"/>
            <c:spPr>
              <a:solidFill>
                <a:srgbClr val="D1D3D4"/>
              </a:solidFill>
              <a:ln w="19050">
                <a:solidFill>
                  <a:schemeClr val="lt1"/>
                </a:solidFill>
              </a:ln>
              <a:effectLst/>
            </c:spPr>
          </c:dPt>
          <c:dPt>
            <c:idx val="1"/>
            <c:bubble3D val="0"/>
            <c:spPr>
              <a:solidFill>
                <a:srgbClr val="58585A"/>
              </a:solidFill>
              <a:ln w="19050">
                <a:solidFill>
                  <a:schemeClr val="lt1"/>
                </a:solidFill>
              </a:ln>
              <a:effectLst/>
            </c:spPr>
          </c:dPt>
          <c:dLbls>
            <c:dLbl>
              <c:idx val="0"/>
              <c:layout>
                <c:manualLayout>
                  <c:x val="-6.0962379702537185E-3"/>
                  <c:y val="-0.1558296879556722"/>
                </c:manualLayout>
              </c:layout>
              <c:tx>
                <c:rich>
                  <a:bodyPr/>
                  <a:lstStyle/>
                  <a:p>
                    <a:r>
                      <a:rPr lang="en-US"/>
                      <a:t>98%</a:t>
                    </a:r>
                  </a:p>
                </c:rich>
              </c:tx>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Demographics!$C$82:$C$83</c:f>
              <c:strCache>
                <c:ptCount val="2"/>
                <c:pt idx="0">
                  <c:v>Resided in Zaatari camp</c:v>
                </c:pt>
                <c:pt idx="1">
                  <c:v>Did not reside in camp</c:v>
                </c:pt>
              </c:strCache>
            </c:strRef>
          </c:cat>
          <c:val>
            <c:numRef>
              <c:f>Demographics!$D$82:$D$83</c:f>
              <c:numCache>
                <c:formatCode>0%</c:formatCode>
                <c:ptCount val="2"/>
                <c:pt idx="0">
                  <c:v>0.98</c:v>
                </c:pt>
                <c:pt idx="1">
                  <c:v>0.02</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3.4164350671775492E-2"/>
          <c:y val="0.87528876678876677"/>
          <c:w val="0.86141031755167818"/>
          <c:h val="0.1247112332112332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95A0A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'Priority NFIs'!$F$5:$F$11</c:f>
              <c:strCache>
                <c:ptCount val="7"/>
                <c:pt idx="0">
                  <c:v>Heaters</c:v>
                </c:pt>
                <c:pt idx="1">
                  <c:v>Gas cylinders</c:v>
                </c:pt>
                <c:pt idx="2">
                  <c:v>Shelter maintenance </c:v>
                </c:pt>
                <c:pt idx="3">
                  <c:v>Other</c:v>
                </c:pt>
                <c:pt idx="4">
                  <c:v>Plastic sheeting</c:v>
                </c:pt>
                <c:pt idx="5">
                  <c:v>Blankets</c:v>
                </c:pt>
                <c:pt idx="6">
                  <c:v>Mattresses</c:v>
                </c:pt>
              </c:strCache>
            </c:strRef>
          </c:cat>
          <c:val>
            <c:numRef>
              <c:f>'Priority NFIs'!$G$5:$G$11</c:f>
              <c:numCache>
                <c:formatCode>0%</c:formatCode>
                <c:ptCount val="7"/>
                <c:pt idx="0">
                  <c:v>0.35824742268041232</c:v>
                </c:pt>
                <c:pt idx="1">
                  <c:v>0.31443298969072164</c:v>
                </c:pt>
                <c:pt idx="2">
                  <c:v>0.12628865979381443</c:v>
                </c:pt>
                <c:pt idx="3">
                  <c:v>6.9587628865979398E-2</c:v>
                </c:pt>
                <c:pt idx="4">
                  <c:v>5.9278350515463908E-2</c:v>
                </c:pt>
                <c:pt idx="5">
                  <c:v>4.1237113402061848E-2</c:v>
                </c:pt>
                <c:pt idx="6">
                  <c:v>3.0927835051546393E-2</c:v>
                </c:pt>
              </c:numCache>
            </c:numRef>
          </c:val>
        </c:ser>
        <c:dLbls>
          <c:showLegendKey val="0"/>
          <c:showVal val="0"/>
          <c:showCatName val="0"/>
          <c:showSerName val="0"/>
          <c:showPercent val="0"/>
          <c:showBubbleSize val="0"/>
        </c:dLbls>
        <c:gapWidth val="88"/>
        <c:axId val="190643568"/>
        <c:axId val="190644128"/>
      </c:barChart>
      <c:catAx>
        <c:axId val="1906435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0644128"/>
        <c:crosses val="autoZero"/>
        <c:auto val="1"/>
        <c:lblAlgn val="ctr"/>
        <c:lblOffset val="100"/>
        <c:noMultiLvlLbl val="0"/>
      </c:catAx>
      <c:valAx>
        <c:axId val="190644128"/>
        <c:scaling>
          <c:orientation val="minMax"/>
        </c:scaling>
        <c:delete val="1"/>
        <c:axPos val="t"/>
        <c:numFmt formatCode="0%" sourceLinked="1"/>
        <c:majorTickMark val="none"/>
        <c:minorTickMark val="none"/>
        <c:tickLblPos val="nextTo"/>
        <c:crossAx val="190643568"/>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E585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'Priority NFIs'!$F$49:$F$51</c:f>
              <c:strCache>
                <c:ptCount val="3"/>
                <c:pt idx="0">
                  <c:v>Do not have any</c:v>
                </c:pt>
                <c:pt idx="1">
                  <c:v>Worn out/poor quality</c:v>
                </c:pt>
                <c:pt idx="2">
                  <c:v>Not enough for family</c:v>
                </c:pt>
              </c:strCache>
            </c:strRef>
          </c:cat>
          <c:val>
            <c:numRef>
              <c:f>'Priority NFIs'!$G$49:$G$51</c:f>
              <c:numCache>
                <c:formatCode>###0%</c:formatCode>
                <c:ptCount val="3"/>
                <c:pt idx="0">
                  <c:v>0.49640287769784175</c:v>
                </c:pt>
                <c:pt idx="1">
                  <c:v>0.36690647482014394</c:v>
                </c:pt>
                <c:pt idx="2">
                  <c:v>0.20143884892086331</c:v>
                </c:pt>
              </c:numCache>
            </c:numRef>
          </c:val>
        </c:ser>
        <c:dLbls>
          <c:showLegendKey val="0"/>
          <c:showVal val="0"/>
          <c:showCatName val="0"/>
          <c:showSerName val="0"/>
          <c:showPercent val="0"/>
          <c:showBubbleSize val="0"/>
        </c:dLbls>
        <c:gapWidth val="88"/>
        <c:axId val="190646368"/>
        <c:axId val="190646928"/>
      </c:barChart>
      <c:catAx>
        <c:axId val="190646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0646928"/>
        <c:crosses val="autoZero"/>
        <c:auto val="1"/>
        <c:lblAlgn val="ctr"/>
        <c:lblOffset val="100"/>
        <c:noMultiLvlLbl val="0"/>
      </c:catAx>
      <c:valAx>
        <c:axId val="190646928"/>
        <c:scaling>
          <c:orientation val="minMax"/>
        </c:scaling>
        <c:delete val="1"/>
        <c:axPos val="t"/>
        <c:numFmt formatCode="###0%" sourceLinked="1"/>
        <c:majorTickMark val="none"/>
        <c:minorTickMark val="none"/>
        <c:tickLblPos val="nextTo"/>
        <c:crossAx val="19064636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20550505050505"/>
          <c:y val="4.6412136663075643E-2"/>
          <c:w val="0.79751380471380473"/>
          <c:h val="0.5662971561126261"/>
        </c:manualLayout>
      </c:layout>
      <c:barChart>
        <c:barDir val="bar"/>
        <c:grouping val="percentStacked"/>
        <c:varyColors val="0"/>
        <c:ser>
          <c:idx val="0"/>
          <c:order val="0"/>
          <c:tx>
            <c:strRef>
              <c:f>'Priority NFIs'!$H$117</c:f>
              <c:strCache>
                <c:ptCount val="1"/>
                <c:pt idx="0">
                  <c:v>Heaters</c:v>
                </c:pt>
              </c:strCache>
            </c:strRef>
          </c:tx>
          <c:spPr>
            <a:solidFill>
              <a:srgbClr val="58585A"/>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Narrow" panose="020B060602020203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'Priority NFIs'!$I$116:$J$116</c:f>
              <c:strCache>
                <c:ptCount val="2"/>
                <c:pt idx="0">
                  <c:v>Female HoF</c:v>
                </c:pt>
                <c:pt idx="1">
                  <c:v>Male HoF</c:v>
                </c:pt>
              </c:strCache>
            </c:strRef>
          </c:cat>
          <c:val>
            <c:numRef>
              <c:f>'Priority NFIs'!$I$117:$J$117</c:f>
              <c:numCache>
                <c:formatCode>###0%</c:formatCode>
                <c:ptCount val="2"/>
                <c:pt idx="0">
                  <c:v>0.37614678899082571</c:v>
                </c:pt>
                <c:pt idx="1">
                  <c:v>0.35125448028673828</c:v>
                </c:pt>
              </c:numCache>
            </c:numRef>
          </c:val>
        </c:ser>
        <c:ser>
          <c:idx val="1"/>
          <c:order val="1"/>
          <c:tx>
            <c:strRef>
              <c:f>'Priority NFIs'!$H$118</c:f>
              <c:strCache>
                <c:ptCount val="1"/>
                <c:pt idx="0">
                  <c:v>Gas cylinders</c:v>
                </c:pt>
              </c:strCache>
            </c:strRef>
          </c:tx>
          <c:spPr>
            <a:solidFill>
              <a:srgbClr val="95A0A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'Priority NFIs'!$I$116:$J$116</c:f>
              <c:strCache>
                <c:ptCount val="2"/>
                <c:pt idx="0">
                  <c:v>Female HoF</c:v>
                </c:pt>
                <c:pt idx="1">
                  <c:v>Male HoF</c:v>
                </c:pt>
              </c:strCache>
            </c:strRef>
          </c:cat>
          <c:val>
            <c:numRef>
              <c:f>'Priority NFIs'!$I$118:$J$118</c:f>
              <c:numCache>
                <c:formatCode>###0%</c:formatCode>
                <c:ptCount val="2"/>
                <c:pt idx="0">
                  <c:v>0.24770642201834864</c:v>
                </c:pt>
                <c:pt idx="1">
                  <c:v>0.34050179211469533</c:v>
                </c:pt>
              </c:numCache>
            </c:numRef>
          </c:val>
        </c:ser>
        <c:ser>
          <c:idx val="2"/>
          <c:order val="2"/>
          <c:tx>
            <c:strRef>
              <c:f>'Priority NFIs'!$H$119</c:f>
              <c:strCache>
                <c:ptCount val="1"/>
                <c:pt idx="0">
                  <c:v>Shelter maintenance assistance</c:v>
                </c:pt>
              </c:strCache>
            </c:strRef>
          </c:tx>
          <c:spPr>
            <a:solidFill>
              <a:srgbClr val="D1D3D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'Priority NFIs'!$I$116:$J$116</c:f>
              <c:strCache>
                <c:ptCount val="2"/>
                <c:pt idx="0">
                  <c:v>Female HoF</c:v>
                </c:pt>
                <c:pt idx="1">
                  <c:v>Male HoF</c:v>
                </c:pt>
              </c:strCache>
            </c:strRef>
          </c:cat>
          <c:val>
            <c:numRef>
              <c:f>'Priority NFIs'!$I$119:$J$119</c:f>
              <c:numCache>
                <c:formatCode>###0%</c:formatCode>
                <c:ptCount val="2"/>
                <c:pt idx="0">
                  <c:v>0.15596330275229359</c:v>
                </c:pt>
                <c:pt idx="1">
                  <c:v>0.11469534050179211</c:v>
                </c:pt>
              </c:numCache>
            </c:numRef>
          </c:val>
        </c:ser>
        <c:ser>
          <c:idx val="3"/>
          <c:order val="3"/>
          <c:tx>
            <c:strRef>
              <c:f>'Priority NFIs'!$H$120</c:f>
              <c:strCache>
                <c:ptCount val="1"/>
                <c:pt idx="0">
                  <c:v>Plastic sheets</c:v>
                </c:pt>
              </c:strCache>
            </c:strRef>
          </c:tx>
          <c:spPr>
            <a:solidFill>
              <a:srgbClr val="EE5859"/>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'Priority NFIs'!$I$116:$J$116</c:f>
              <c:strCache>
                <c:ptCount val="2"/>
                <c:pt idx="0">
                  <c:v>Female HoF</c:v>
                </c:pt>
                <c:pt idx="1">
                  <c:v>Male HoF</c:v>
                </c:pt>
              </c:strCache>
            </c:strRef>
          </c:cat>
          <c:val>
            <c:numRef>
              <c:f>'Priority NFIs'!$I$120:$J$120</c:f>
              <c:numCache>
                <c:formatCode>###0%</c:formatCode>
                <c:ptCount val="2"/>
                <c:pt idx="0">
                  <c:v>9.1743119266055051E-2</c:v>
                </c:pt>
                <c:pt idx="1">
                  <c:v>4.6594982078853049E-2</c:v>
                </c:pt>
              </c:numCache>
            </c:numRef>
          </c:val>
        </c:ser>
        <c:ser>
          <c:idx val="4"/>
          <c:order val="4"/>
          <c:tx>
            <c:strRef>
              <c:f>'Priority NFIs'!$H$121</c:f>
              <c:strCache>
                <c:ptCount val="1"/>
                <c:pt idx="0">
                  <c:v>Blankets</c:v>
                </c:pt>
              </c:strCache>
            </c:strRef>
          </c:tx>
          <c:spPr>
            <a:solidFill>
              <a:srgbClr val="EE5859">
                <a:alpha val="50196"/>
              </a:srgb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'Priority NFIs'!$I$116:$J$116</c:f>
              <c:strCache>
                <c:ptCount val="2"/>
                <c:pt idx="0">
                  <c:v>Female HoF</c:v>
                </c:pt>
                <c:pt idx="1">
                  <c:v>Male HoF</c:v>
                </c:pt>
              </c:strCache>
            </c:strRef>
          </c:cat>
          <c:val>
            <c:numRef>
              <c:f>'Priority NFIs'!$I$121:$J$121</c:f>
              <c:numCache>
                <c:formatCode>###0%</c:formatCode>
                <c:ptCount val="2"/>
                <c:pt idx="0">
                  <c:v>4.5871559633027525E-2</c:v>
                </c:pt>
                <c:pt idx="1">
                  <c:v>3.9426523297491037E-2</c:v>
                </c:pt>
              </c:numCache>
            </c:numRef>
          </c:val>
        </c:ser>
        <c:ser>
          <c:idx val="5"/>
          <c:order val="5"/>
          <c:tx>
            <c:strRef>
              <c:f>'Priority NFIs'!$H$122</c:f>
              <c:strCache>
                <c:ptCount val="1"/>
                <c:pt idx="0">
                  <c:v>Mattresses</c:v>
                </c:pt>
              </c:strCache>
            </c:strRef>
          </c:tx>
          <c:spPr>
            <a:solidFill>
              <a:srgbClr val="EE595A">
                <a:alpha val="20000"/>
              </a:srgb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'Priority NFIs'!$I$116:$J$116</c:f>
              <c:strCache>
                <c:ptCount val="2"/>
                <c:pt idx="0">
                  <c:v>Female HoF</c:v>
                </c:pt>
                <c:pt idx="1">
                  <c:v>Male HoF</c:v>
                </c:pt>
              </c:strCache>
            </c:strRef>
          </c:cat>
          <c:val>
            <c:numRef>
              <c:f>'Priority NFIs'!$I$122:$J$122</c:f>
              <c:numCache>
                <c:formatCode>###0%</c:formatCode>
                <c:ptCount val="2"/>
                <c:pt idx="0">
                  <c:v>1.834862385321101E-2</c:v>
                </c:pt>
                <c:pt idx="1">
                  <c:v>3.5842293906810034E-2</c:v>
                </c:pt>
              </c:numCache>
            </c:numRef>
          </c:val>
        </c:ser>
        <c:ser>
          <c:idx val="6"/>
          <c:order val="6"/>
          <c:tx>
            <c:strRef>
              <c:f>'Priority NFIs'!$H$123</c:f>
              <c:strCache>
                <c:ptCount val="1"/>
                <c:pt idx="0">
                  <c:v>Other</c:v>
                </c:pt>
              </c:strCache>
            </c:strRef>
          </c:tx>
          <c:spPr>
            <a:solidFill>
              <a:srgbClr val="D2CBB8"/>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'Priority NFIs'!$I$116:$J$116</c:f>
              <c:strCache>
                <c:ptCount val="2"/>
                <c:pt idx="0">
                  <c:v>Female HoF</c:v>
                </c:pt>
                <c:pt idx="1">
                  <c:v>Male HoF</c:v>
                </c:pt>
              </c:strCache>
            </c:strRef>
          </c:cat>
          <c:val>
            <c:numRef>
              <c:f>'Priority NFIs'!$I$123:$J$123</c:f>
              <c:numCache>
                <c:formatCode>###0%</c:formatCode>
                <c:ptCount val="2"/>
                <c:pt idx="0">
                  <c:v>6.4220183486238536E-2</c:v>
                </c:pt>
                <c:pt idx="1">
                  <c:v>7.1684587813620068E-2</c:v>
                </c:pt>
              </c:numCache>
            </c:numRef>
          </c:val>
        </c:ser>
        <c:dLbls>
          <c:dLblPos val="ctr"/>
          <c:showLegendKey val="0"/>
          <c:showVal val="1"/>
          <c:showCatName val="0"/>
          <c:showSerName val="0"/>
          <c:showPercent val="0"/>
          <c:showBubbleSize val="0"/>
        </c:dLbls>
        <c:gapWidth val="88"/>
        <c:overlap val="100"/>
        <c:axId val="191671552"/>
        <c:axId val="191672112"/>
      </c:barChart>
      <c:catAx>
        <c:axId val="1916715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91672112"/>
        <c:crosses val="autoZero"/>
        <c:auto val="1"/>
        <c:lblAlgn val="ctr"/>
        <c:lblOffset val="100"/>
        <c:noMultiLvlLbl val="0"/>
      </c:catAx>
      <c:valAx>
        <c:axId val="191672112"/>
        <c:scaling>
          <c:orientation val="minMax"/>
        </c:scaling>
        <c:delete val="1"/>
        <c:axPos val="b"/>
        <c:numFmt formatCode="0%" sourceLinked="1"/>
        <c:majorTickMark val="none"/>
        <c:minorTickMark val="none"/>
        <c:tickLblPos val="nextTo"/>
        <c:crossAx val="191671552"/>
        <c:crosses val="autoZero"/>
        <c:crossBetween val="between"/>
      </c:valAx>
      <c:spPr>
        <a:noFill/>
        <a:ln>
          <a:noFill/>
        </a:ln>
        <a:effectLst/>
      </c:spPr>
    </c:plotArea>
    <c:legend>
      <c:legendPos val="b"/>
      <c:layout>
        <c:manualLayout>
          <c:xMode val="edge"/>
          <c:yMode val="edge"/>
          <c:x val="8.1311111111111098E-2"/>
          <c:y val="0.6410811111111111"/>
          <c:w val="0.88463383838383836"/>
          <c:h val="0.228835555555555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200">
          <a:latin typeface="Arial Narrow" panose="020B0606020202030204" pitchFamily="34" charset="0"/>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819488762133027"/>
          <c:y val="0.10150944807112784"/>
          <c:w val="0.4250822806165338"/>
          <c:h val="0.69938757655293093"/>
        </c:manualLayout>
      </c:layout>
      <c:pieChart>
        <c:varyColors val="1"/>
        <c:ser>
          <c:idx val="0"/>
          <c:order val="0"/>
          <c:dPt>
            <c:idx val="0"/>
            <c:bubble3D val="0"/>
            <c:spPr>
              <a:solidFill>
                <a:srgbClr val="EE5859"/>
              </a:solidFill>
              <a:ln w="19050">
                <a:solidFill>
                  <a:schemeClr val="lt1"/>
                </a:solidFill>
              </a:ln>
              <a:effectLst/>
            </c:spPr>
          </c:dPt>
          <c:dPt>
            <c:idx val="1"/>
            <c:bubble3D val="0"/>
            <c:spPr>
              <a:solidFill>
                <a:srgbClr val="D1D3D4"/>
              </a:solidFill>
              <a:ln w="19050">
                <a:solidFill>
                  <a:schemeClr val="lt1"/>
                </a:solidFill>
              </a:ln>
              <a:effectLst/>
            </c:spPr>
          </c:dPt>
          <c:dPt>
            <c:idx val="2"/>
            <c:bubble3D val="0"/>
            <c:spPr>
              <a:solidFill>
                <a:srgbClr val="95A0A9"/>
              </a:solidFill>
              <a:ln w="19050">
                <a:solidFill>
                  <a:schemeClr val="lt1"/>
                </a:solidFill>
              </a:ln>
              <a:effectLst/>
            </c:spPr>
          </c:dPt>
          <c:dPt>
            <c:idx val="3"/>
            <c:bubble3D val="0"/>
            <c:spPr>
              <a:solidFill>
                <a:srgbClr val="58585A"/>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Heaters!$F$5:$F$8</c:f>
              <c:strCache>
                <c:ptCount val="4"/>
                <c:pt idx="0">
                  <c:v>0 heaters</c:v>
                </c:pt>
                <c:pt idx="1">
                  <c:v>1 heater</c:v>
                </c:pt>
                <c:pt idx="2">
                  <c:v>2 heaters</c:v>
                </c:pt>
                <c:pt idx="3">
                  <c:v>3 heaters</c:v>
                </c:pt>
              </c:strCache>
            </c:strRef>
          </c:cat>
          <c:val>
            <c:numRef>
              <c:f>Heaters!$G$5:$G$8</c:f>
              <c:numCache>
                <c:formatCode>0%</c:formatCode>
                <c:ptCount val="4"/>
                <c:pt idx="0">
                  <c:v>0.20526315789473684</c:v>
                </c:pt>
                <c:pt idx="1">
                  <c:v>0.73947368421052628</c:v>
                </c:pt>
                <c:pt idx="2">
                  <c:v>4.7368421052631587E-2</c:v>
                </c:pt>
                <c:pt idx="3">
                  <c:v>7.8947368421052634E-3</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66007252183726839"/>
          <c:y val="0.25663249358787416"/>
          <c:w val="0.21903813932980598"/>
          <c:h val="0.3748964712744240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400">
          <a:latin typeface="Arial Narrow" panose="020B060602020203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BD16DE5-ABBA-4D19-88F2-093A044D1D44}" type="datetimeFigureOut">
              <a:rPr lang="en-GB" smtClean="0"/>
              <a:t>20/09/2016</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B0AA85-3275-4379-9FB9-6DA57C9BEA72}" type="slidenum">
              <a:rPr lang="en-GB" smtClean="0"/>
              <a:t>‹#›</a:t>
            </a:fld>
            <a:endParaRPr lang="en-GB"/>
          </a:p>
        </p:txBody>
      </p:sp>
    </p:spTree>
    <p:extLst>
      <p:ext uri="{BB962C8B-B14F-4D97-AF65-F5344CB8AC3E}">
        <p14:creationId xmlns:p14="http://schemas.microsoft.com/office/powerpoint/2010/main" val="2031175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9794F1-B151-4CF1-9295-E889F5362CB8}" type="datetimeFigureOut">
              <a:rPr lang="en-GB" smtClean="0"/>
              <a:t>20/09/2016</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65AF-E9DB-4BDA-9254-0663622FE24C}" type="slidenum">
              <a:rPr lang="en-GB" smtClean="0"/>
              <a:t>‹#›</a:t>
            </a:fld>
            <a:endParaRPr lang="en-GB"/>
          </a:p>
        </p:txBody>
      </p:sp>
    </p:spTree>
    <p:extLst>
      <p:ext uri="{BB962C8B-B14F-4D97-AF65-F5344CB8AC3E}">
        <p14:creationId xmlns:p14="http://schemas.microsoft.com/office/powerpoint/2010/main" val="4220750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B365AF-E9DB-4BDA-9254-0663622FE24C}" type="slidenum">
              <a:rPr lang="en-GB" smtClean="0"/>
              <a:t>3</a:t>
            </a:fld>
            <a:endParaRPr lang="en-GB"/>
          </a:p>
        </p:txBody>
      </p:sp>
    </p:spTree>
    <p:extLst>
      <p:ext uri="{BB962C8B-B14F-4D97-AF65-F5344CB8AC3E}">
        <p14:creationId xmlns:p14="http://schemas.microsoft.com/office/powerpoint/2010/main" val="885146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B365AF-E9DB-4BDA-9254-0663622FE24C}" type="slidenum">
              <a:rPr lang="en-GB" smtClean="0"/>
              <a:t>14</a:t>
            </a:fld>
            <a:endParaRPr lang="en-GB"/>
          </a:p>
        </p:txBody>
      </p:sp>
    </p:spTree>
    <p:extLst>
      <p:ext uri="{BB962C8B-B14F-4D97-AF65-F5344CB8AC3E}">
        <p14:creationId xmlns:p14="http://schemas.microsoft.com/office/powerpoint/2010/main" val="3404188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baseline="0" dirty="0" smtClean="0"/>
              <a:t>Perceived in adequacy and number of children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This lack of correlation is likely due to the fact that children’s clothing distributions are often provided per child in each family, rather than per family.</a:t>
            </a:r>
          </a:p>
          <a:p>
            <a:endParaRPr lang="en-US" dirty="0" smtClean="0"/>
          </a:p>
          <a:p>
            <a:r>
              <a:rPr lang="en-US" u="sng" dirty="0" smtClean="0"/>
              <a:t>Comparison with 2015</a:t>
            </a:r>
            <a:r>
              <a:rPr lang="en-US" u="sng" baseline="0" dirty="0" smtClean="0"/>
              <a:t> Winterization Assessment</a:t>
            </a:r>
          </a:p>
          <a:p>
            <a:pPr marL="171450" indent="-171450">
              <a:buFont typeface="Arial" panose="020B0604020202020204" pitchFamily="34" charset="0"/>
              <a:buChar char="•"/>
            </a:pPr>
            <a:r>
              <a:rPr lang="en-US" b="0" u="none" baseline="0" dirty="0" smtClean="0"/>
              <a:t>In the 2015 assessment, 76% of respondents with children perceived their children’s clothing for winter to be inadequate or very inadequate, with 8% of these respondents considering their clothing to be adequate or very adequate. These findings are quite similar to those in the 2016 assessment, showing only a slight decrease in families who find the clothing inadequate/very inadequate, and a very slight increase in families who find the clothing to be adequate/very adequate in the present assessment.</a:t>
            </a:r>
            <a:endParaRPr lang="en-GB" b="0"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15</a:t>
            </a:fld>
            <a:endParaRPr lang="en-GB"/>
          </a:p>
        </p:txBody>
      </p:sp>
    </p:spTree>
    <p:extLst>
      <p:ext uri="{BB962C8B-B14F-4D97-AF65-F5344CB8AC3E}">
        <p14:creationId xmlns:p14="http://schemas.microsoft.com/office/powerpoint/2010/main" val="3345854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Second and third priority clothing needs</a:t>
            </a:r>
          </a:p>
          <a:p>
            <a:pPr marL="171450" indent="-171450">
              <a:buFont typeface="Arial" panose="020B0604020202020204" pitchFamily="34" charset="0"/>
              <a:buChar char="•"/>
            </a:pPr>
            <a:r>
              <a:rPr lang="en-US" u="none" dirty="0" smtClean="0"/>
              <a:t>Similarly, </a:t>
            </a:r>
            <a:r>
              <a:rPr lang="en-US" b="1" u="none" dirty="0" smtClean="0"/>
              <a:t>jackets</a:t>
            </a:r>
            <a:r>
              <a:rPr lang="en-US" b="1" u="none" baseline="0" dirty="0" smtClean="0"/>
              <a:t> were the most frequently ranked </a:t>
            </a:r>
            <a:r>
              <a:rPr lang="en-US" b="1" u="sng" baseline="0" dirty="0" smtClean="0"/>
              <a:t>second</a:t>
            </a:r>
            <a:r>
              <a:rPr lang="en-US" b="1" u="none" baseline="0" dirty="0" smtClean="0"/>
              <a:t> priority need (29%), followed by shoes (27%), and trousers (25%)</a:t>
            </a:r>
            <a:r>
              <a:rPr lang="en-US" b="0" u="none" baseline="0" dirty="0" smtClean="0"/>
              <a:t> amongst respondents who perceived the adequacy of children’s clothing possessed by their family to be inadequate or very inadequate.</a:t>
            </a:r>
          </a:p>
          <a:p>
            <a:pPr marL="171450" indent="-171450">
              <a:buFont typeface="Arial" panose="020B0604020202020204" pitchFamily="34" charset="0"/>
              <a:buChar char="•"/>
            </a:pPr>
            <a:r>
              <a:rPr lang="en-US" b="1" u="none" baseline="0" dirty="0" smtClean="0"/>
              <a:t>Shoes were the most frequently ranked </a:t>
            </a:r>
            <a:r>
              <a:rPr lang="en-US" b="1" u="sng" baseline="0" dirty="0" smtClean="0"/>
              <a:t>third</a:t>
            </a:r>
            <a:r>
              <a:rPr lang="en-US" b="1" u="none" baseline="0" dirty="0" smtClean="0"/>
              <a:t> priority need (35%), followed by trousers (17%, and underwear (10%).</a:t>
            </a:r>
          </a:p>
          <a:p>
            <a:pPr marL="171450" indent="-171450">
              <a:buFont typeface="Arial" panose="020B0604020202020204" pitchFamily="34" charset="0"/>
              <a:buChar char="•"/>
            </a:pPr>
            <a:endParaRPr lang="en-US" u="none" dirty="0" smtClean="0"/>
          </a:p>
          <a:p>
            <a:endParaRPr lang="en-GB" u="sng" dirty="0"/>
          </a:p>
        </p:txBody>
      </p:sp>
      <p:sp>
        <p:nvSpPr>
          <p:cNvPr id="4" name="Slide Number Placeholder 3"/>
          <p:cNvSpPr>
            <a:spLocks noGrp="1"/>
          </p:cNvSpPr>
          <p:nvPr>
            <p:ph type="sldNum" sz="quarter" idx="10"/>
          </p:nvPr>
        </p:nvSpPr>
        <p:spPr/>
        <p:txBody>
          <a:bodyPr/>
          <a:lstStyle/>
          <a:p>
            <a:fld id="{10B365AF-E9DB-4BDA-9254-0663622FE24C}" type="slidenum">
              <a:rPr lang="en-GB" smtClean="0"/>
              <a:t>16</a:t>
            </a:fld>
            <a:endParaRPr lang="en-GB"/>
          </a:p>
        </p:txBody>
      </p:sp>
    </p:spTree>
    <p:extLst>
      <p:ext uri="{BB962C8B-B14F-4D97-AF65-F5344CB8AC3E}">
        <p14:creationId xmlns:p14="http://schemas.microsoft.com/office/powerpoint/2010/main" val="2681867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Determining</a:t>
            </a:r>
            <a:r>
              <a:rPr lang="en-US" u="sng" baseline="0" dirty="0" smtClean="0"/>
              <a:t> shelter type</a:t>
            </a:r>
            <a:endParaRPr lang="en-US" u="sng" dirty="0" smtClean="0"/>
          </a:p>
          <a:p>
            <a:pPr marL="171450" indent="-171450">
              <a:buFont typeface="Arial" panose="020B0604020202020204" pitchFamily="34" charset="0"/>
              <a:buChar char="•"/>
            </a:pPr>
            <a:r>
              <a:rPr lang="en-US" dirty="0" smtClean="0"/>
              <a:t>Shelter type of the respondent was assessed through direct</a:t>
            </a:r>
            <a:r>
              <a:rPr lang="en-US" baseline="0" dirty="0" smtClean="0"/>
              <a:t> observation of the enumerator.</a:t>
            </a:r>
          </a:p>
          <a:p>
            <a:pPr marL="171450" indent="-171450">
              <a:buFont typeface="Arial" panose="020B0604020202020204" pitchFamily="34" charset="0"/>
              <a:buChar char="•"/>
            </a:pPr>
            <a:r>
              <a:rPr lang="en-US" baseline="0" dirty="0" smtClean="0"/>
              <a:t>No shelters were identified as solely tent structures, which is in line with UNHCR and Shelter sector partners’ initiative to provide all Zaatari camp residents with transitional rather than relief shelter, i.e. prefabricated caravan structures in lieu of canvas tents.</a:t>
            </a:r>
          </a:p>
          <a:p>
            <a:pPr marL="171450" indent="-171450">
              <a:buFont typeface="Arial" panose="020B0604020202020204" pitchFamily="34" charset="0"/>
              <a:buChar char="•"/>
            </a:pPr>
            <a:endParaRPr lang="en-US" baseline="0" dirty="0" smtClean="0"/>
          </a:p>
          <a:p>
            <a:r>
              <a:rPr lang="en-US" u="sng" dirty="0" smtClean="0"/>
              <a:t>Comparison with 2015 Winterization Assessment</a:t>
            </a:r>
          </a:p>
          <a:p>
            <a:pPr marL="171450" indent="-171450">
              <a:buFont typeface="Arial" panose="020B0604020202020204" pitchFamily="34" charset="0"/>
              <a:buChar char="•"/>
            </a:pPr>
            <a:r>
              <a:rPr lang="en-US" u="none" dirty="0" smtClean="0"/>
              <a:t>In the 2015 assessment, 85% of assessed shelters were identified as caravans, 14% as mixed</a:t>
            </a:r>
            <a:r>
              <a:rPr lang="en-US" u="none" baseline="0" dirty="0" smtClean="0"/>
              <a:t> caravan-and-tent structures, and 1% as solely tents. </a:t>
            </a:r>
          </a:p>
          <a:p>
            <a:endParaRPr lang="en-US" baseline="0" dirty="0" smtClean="0"/>
          </a:p>
          <a:p>
            <a:r>
              <a:rPr lang="en-US" u="sng" baseline="0" dirty="0" smtClean="0"/>
              <a:t>Zaatari electricity network</a:t>
            </a:r>
          </a:p>
          <a:p>
            <a:pPr marL="171450" indent="-171450">
              <a:buFont typeface="Arial" panose="020B0604020202020204" pitchFamily="34" charset="0"/>
              <a:buChar char="•"/>
            </a:pPr>
            <a:r>
              <a:rPr lang="en-US" u="none" baseline="0" dirty="0" smtClean="0"/>
              <a:t>In Zaatari camp, households are connected to an electricity grid and provided electricity access for 11 hours each day.</a:t>
            </a:r>
          </a:p>
          <a:p>
            <a:pPr marL="171450" indent="-171450">
              <a:buFont typeface="Arial" panose="020B0604020202020204" pitchFamily="34" charset="0"/>
              <a:buChar char="•"/>
            </a:pPr>
            <a:r>
              <a:rPr lang="en-US" u="none" baseline="0" dirty="0" smtClean="0"/>
              <a:t>Additionally, a solar power plant is being constructed with the aim of being operational by the end of the year, which will address energy consumption needs of households through a cost efficient and environmentally sustainable solution. </a:t>
            </a:r>
          </a:p>
        </p:txBody>
      </p:sp>
      <p:sp>
        <p:nvSpPr>
          <p:cNvPr id="4" name="Slide Number Placeholder 3"/>
          <p:cNvSpPr>
            <a:spLocks noGrp="1"/>
          </p:cNvSpPr>
          <p:nvPr>
            <p:ph type="sldNum" sz="quarter" idx="10"/>
          </p:nvPr>
        </p:nvSpPr>
        <p:spPr/>
        <p:txBody>
          <a:bodyPr/>
          <a:lstStyle/>
          <a:p>
            <a:fld id="{10B365AF-E9DB-4BDA-9254-0663622FE24C}" type="slidenum">
              <a:rPr lang="en-GB" smtClean="0"/>
              <a:t>18</a:t>
            </a:fld>
            <a:endParaRPr lang="en-GB"/>
          </a:p>
        </p:txBody>
      </p:sp>
    </p:spTree>
    <p:extLst>
      <p:ext uri="{BB962C8B-B14F-4D97-AF65-F5344CB8AC3E}">
        <p14:creationId xmlns:p14="http://schemas.microsoft.com/office/powerpoint/2010/main" val="1683060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Comparison with 2015 Winterization Assessment</a:t>
            </a:r>
          </a:p>
          <a:p>
            <a:pPr marL="171450" indent="-171450">
              <a:buFont typeface="Arial" panose="020B0604020202020204" pitchFamily="34" charset="0"/>
              <a:buChar char="•"/>
            </a:pPr>
            <a:r>
              <a:rPr lang="en-US" u="none" dirty="0" smtClean="0"/>
              <a:t>In the 2015 assessment, 67% of families</a:t>
            </a:r>
            <a:r>
              <a:rPr lang="en-US" u="none" baseline="0" dirty="0" smtClean="0"/>
              <a:t> perceived their family’s shelter to be unsuitable for the coming winter, </a:t>
            </a:r>
            <a:r>
              <a:rPr lang="en-US" b="1" u="none" baseline="0" dirty="0" smtClean="0"/>
              <a:t>indicating a 15% increase in perceived suitability of shelters since the 2015 assessment. </a:t>
            </a:r>
            <a:r>
              <a:rPr lang="en-US" b="0" u="none" baseline="0" dirty="0" smtClean="0"/>
              <a:t>This increased suitability could potentially be attributed to the increased proportion of respondents identified as living in caravans between the 2015 and 2016 assessments. </a:t>
            </a:r>
            <a:endParaRPr lang="en-GB"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19</a:t>
            </a:fld>
            <a:endParaRPr lang="en-GB"/>
          </a:p>
        </p:txBody>
      </p:sp>
    </p:spTree>
    <p:extLst>
      <p:ext uri="{BB962C8B-B14F-4D97-AF65-F5344CB8AC3E}">
        <p14:creationId xmlns:p14="http://schemas.microsoft.com/office/powerpoint/2010/main" val="1195504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B365AF-E9DB-4BDA-9254-0663622FE24C}" type="slidenum">
              <a:rPr lang="en-GB" smtClean="0"/>
              <a:t>20</a:t>
            </a:fld>
            <a:endParaRPr lang="en-GB"/>
          </a:p>
        </p:txBody>
      </p:sp>
    </p:spTree>
    <p:extLst>
      <p:ext uri="{BB962C8B-B14F-4D97-AF65-F5344CB8AC3E}">
        <p14:creationId xmlns:p14="http://schemas.microsoft.com/office/powerpoint/2010/main" val="31741207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Reasons for low capacity other than financial resources</a:t>
            </a:r>
          </a:p>
          <a:p>
            <a:pPr marL="171450" indent="-171450">
              <a:buFont typeface="Arial" panose="020B0604020202020204" pitchFamily="34" charset="0"/>
              <a:buChar char="•"/>
            </a:pPr>
            <a:r>
              <a:rPr lang="en-US" u="none" dirty="0" smtClean="0"/>
              <a:t>It is important to note that even if cash</a:t>
            </a:r>
            <a:r>
              <a:rPr lang="en-US" u="none" baseline="0" dirty="0" smtClean="0"/>
              <a:t> or materials are provided to families to perform shelter maintenance, it is unlikely that a significant portion of families can undertake repairs based on the reasons provided – namely the lack of a physically able family member (39%), but also the lack of a family member with the requisite skills or knowledge (20%).</a:t>
            </a:r>
          </a:p>
          <a:p>
            <a:pPr marL="171450" indent="-171450">
              <a:buFont typeface="Arial" panose="020B0604020202020204" pitchFamily="34" charset="0"/>
              <a:buChar char="•"/>
            </a:pPr>
            <a:r>
              <a:rPr lang="en-US" u="none" baseline="0" dirty="0" smtClean="0"/>
              <a:t>Therefore in addition to providing maintenance assistance, these findings indicate a potential need for engaging cash-for-workers in performing repair &amp; maintenance services on the homes of those unable to do so.</a:t>
            </a:r>
            <a:endParaRPr lang="en-GB"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21</a:t>
            </a:fld>
            <a:endParaRPr lang="en-GB"/>
          </a:p>
        </p:txBody>
      </p:sp>
    </p:spTree>
    <p:extLst>
      <p:ext uri="{BB962C8B-B14F-4D97-AF65-F5344CB8AC3E}">
        <p14:creationId xmlns:p14="http://schemas.microsoft.com/office/powerpoint/2010/main" val="20180489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B365AF-E9DB-4BDA-9254-0663622FE24C}" type="slidenum">
              <a:rPr lang="en-GB" smtClean="0"/>
              <a:t>22</a:t>
            </a:fld>
            <a:endParaRPr lang="en-GB"/>
          </a:p>
        </p:txBody>
      </p:sp>
    </p:spTree>
    <p:extLst>
      <p:ext uri="{BB962C8B-B14F-4D97-AF65-F5344CB8AC3E}">
        <p14:creationId xmlns:p14="http://schemas.microsoft.com/office/powerpoint/2010/main" val="3006165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Gas cylinder purchase vs.</a:t>
            </a:r>
            <a:r>
              <a:rPr lang="en-US" u="sng" baseline="0" dirty="0" smtClean="0"/>
              <a:t> gas cylinder refill</a:t>
            </a:r>
          </a:p>
          <a:p>
            <a:pPr marL="171450" indent="-171450">
              <a:buFont typeface="Arial" panose="020B0604020202020204" pitchFamily="34" charset="0"/>
              <a:buChar char="•"/>
            </a:pPr>
            <a:r>
              <a:rPr lang="en-US" b="0" u="none" baseline="0" dirty="0" smtClean="0"/>
              <a:t>Respondents indicated a difference between purchasing a new gas cylinder and paying to refill an empty cylinder that their family already possessed. This distinction is important, as refilling cylinders is significantly less expensive than purchasing a brand new full cylinder. Therefore families can acquire more gas to heat their homes with cash distributions for the purpose of purchasing gas if they are refilling rather than purchasing new cylinders. </a:t>
            </a:r>
            <a:endParaRPr lang="en-GB" b="0"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24</a:t>
            </a:fld>
            <a:endParaRPr lang="en-GB"/>
          </a:p>
        </p:txBody>
      </p:sp>
    </p:spTree>
    <p:extLst>
      <p:ext uri="{BB962C8B-B14F-4D97-AF65-F5344CB8AC3E}">
        <p14:creationId xmlns:p14="http://schemas.microsoft.com/office/powerpoint/2010/main" val="40533831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Significance</a:t>
            </a:r>
            <a:r>
              <a:rPr lang="en-US" u="sng" baseline="0" dirty="0" smtClean="0"/>
              <a:t> of findings</a:t>
            </a:r>
          </a:p>
          <a:p>
            <a:pPr marL="171450" indent="-171450">
              <a:buFont typeface="Arial" panose="020B0604020202020204" pitchFamily="34" charset="0"/>
              <a:buChar char="•"/>
            </a:pPr>
            <a:r>
              <a:rPr lang="en-US" u="none" baseline="0" dirty="0" smtClean="0"/>
              <a:t>The 17% of respondents who reported using 2015 winter cash assistance to purchase food amounts to 64 respondents, which is below the minimum threshold number of respondents needed for statistically representative findings. Therefore, any assessment findings specific to this subset of the population sample are </a:t>
            </a:r>
            <a:r>
              <a:rPr lang="en-US" i="1" u="none" baseline="0" dirty="0" smtClean="0"/>
              <a:t>indicative rather than representative of camp level prevalence or trends. </a:t>
            </a:r>
          </a:p>
          <a:p>
            <a:pPr marL="171450" indent="-171450">
              <a:buFont typeface="Arial" panose="020B0604020202020204" pitchFamily="34" charset="0"/>
              <a:buChar char="•"/>
            </a:pPr>
            <a:endParaRPr lang="en-US" i="0" u="none" baseline="0" dirty="0"/>
          </a:p>
          <a:p>
            <a:pPr marL="0" indent="0">
              <a:buFont typeface="Arial" panose="020B0604020202020204" pitchFamily="34" charset="0"/>
              <a:buNone/>
            </a:pPr>
            <a:r>
              <a:rPr lang="en-US" i="0" u="sng" baseline="0" dirty="0" smtClean="0"/>
              <a:t>Second and third ranked food groups</a:t>
            </a:r>
          </a:p>
          <a:p>
            <a:pPr marL="171450" indent="-171450">
              <a:buFont typeface="Arial" panose="020B0604020202020204" pitchFamily="34" charset="0"/>
              <a:buChar char="•"/>
            </a:pPr>
            <a:r>
              <a:rPr lang="en-US" b="0" i="0" u="none" baseline="0" dirty="0" smtClean="0"/>
              <a:t>While no respondents ranked the purchase of sweets, sugar, sugar products, or honey as their primary food group purchased, this food group was in the </a:t>
            </a:r>
            <a:r>
              <a:rPr lang="en-US" b="0" i="1" u="none" baseline="0" dirty="0" smtClean="0"/>
              <a:t>top three</a:t>
            </a:r>
            <a:r>
              <a:rPr lang="en-US" b="0" i="0" u="none" baseline="0" dirty="0" smtClean="0"/>
              <a:t> when the rankings were aggregated. This potentially indicates that sugar and sugar products were purchased only after the primary food need was met.</a:t>
            </a:r>
            <a:endParaRPr lang="en-US" b="0" i="1" u="none" baseline="0" dirty="0" smtClean="0"/>
          </a:p>
        </p:txBody>
      </p:sp>
      <p:sp>
        <p:nvSpPr>
          <p:cNvPr id="4" name="Slide Number Placeholder 3"/>
          <p:cNvSpPr>
            <a:spLocks noGrp="1"/>
          </p:cNvSpPr>
          <p:nvPr>
            <p:ph type="sldNum" sz="quarter" idx="10"/>
          </p:nvPr>
        </p:nvSpPr>
        <p:spPr/>
        <p:txBody>
          <a:bodyPr/>
          <a:lstStyle/>
          <a:p>
            <a:fld id="{10B365AF-E9DB-4BDA-9254-0663622FE24C}" type="slidenum">
              <a:rPr lang="en-GB" smtClean="0"/>
              <a:t>25</a:t>
            </a:fld>
            <a:endParaRPr lang="en-GB"/>
          </a:p>
        </p:txBody>
      </p:sp>
    </p:spTree>
    <p:extLst>
      <p:ext uri="{BB962C8B-B14F-4D97-AF65-F5344CB8AC3E}">
        <p14:creationId xmlns:p14="http://schemas.microsoft.com/office/powerpoint/2010/main" val="3909587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Families with no children</a:t>
            </a:r>
          </a:p>
          <a:p>
            <a:pPr marL="171450" indent="-171450">
              <a:buFont typeface="Arial" panose="020B0604020202020204" pitchFamily="34" charset="0"/>
              <a:buChar char="•"/>
            </a:pPr>
            <a:r>
              <a:rPr lang="en-US" u="none" dirty="0" smtClean="0"/>
              <a:t>Of the 16%</a:t>
            </a:r>
            <a:r>
              <a:rPr lang="en-US" u="none" baseline="0" dirty="0" smtClean="0"/>
              <a:t> of respondents who reported no children in their family (i.e. case), 47% also reported that more than one case resided in their household, indicating that children may still be residing in the respondent’s home but do not belong to the respondent’s case.</a:t>
            </a:r>
            <a:endParaRPr lang="en-GB"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5</a:t>
            </a:fld>
            <a:endParaRPr lang="en-GB"/>
          </a:p>
        </p:txBody>
      </p:sp>
    </p:spTree>
    <p:extLst>
      <p:ext uri="{BB962C8B-B14F-4D97-AF65-F5344CB8AC3E}">
        <p14:creationId xmlns:p14="http://schemas.microsoft.com/office/powerpoint/2010/main" val="3660026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Significance</a:t>
            </a:r>
            <a:r>
              <a:rPr lang="en-US" u="sng" baseline="0" dirty="0" smtClean="0"/>
              <a:t> of findings</a:t>
            </a:r>
          </a:p>
          <a:p>
            <a:pPr marL="171450" indent="-171450">
              <a:buFont typeface="Arial" panose="020B0604020202020204" pitchFamily="34" charset="0"/>
              <a:buChar char="•"/>
            </a:pPr>
            <a:r>
              <a:rPr lang="en-US" u="none" baseline="0" dirty="0" smtClean="0"/>
              <a:t>The 17% of respondents who reported using 2015 winter cash assistance to purchase food amounts to 64 respondents, which is below the minimum threshold number of respondents needed for statistically representative findings. Therefore, any assessment findings specific to this subset of the population sample are </a:t>
            </a:r>
            <a:r>
              <a:rPr lang="en-US" i="1" u="none" baseline="0" dirty="0" smtClean="0"/>
              <a:t>indicative rather than representative of camp level prevalence or trends. </a:t>
            </a:r>
            <a:endParaRPr lang="en-GB"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26</a:t>
            </a:fld>
            <a:endParaRPr lang="en-GB"/>
          </a:p>
        </p:txBody>
      </p:sp>
    </p:spTree>
    <p:extLst>
      <p:ext uri="{BB962C8B-B14F-4D97-AF65-F5344CB8AC3E}">
        <p14:creationId xmlns:p14="http://schemas.microsoft.com/office/powerpoint/2010/main" val="24715568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Access to</a:t>
            </a:r>
            <a:r>
              <a:rPr lang="en-US" u="sng" baseline="0" dirty="0" smtClean="0"/>
              <a:t> markets</a:t>
            </a:r>
          </a:p>
          <a:p>
            <a:pPr marL="171450" indent="-171450">
              <a:buFont typeface="Arial" panose="020B0604020202020204" pitchFamily="34" charset="0"/>
              <a:buChar char="•"/>
            </a:pPr>
            <a:r>
              <a:rPr lang="en-US" u="none" baseline="0" dirty="0" smtClean="0"/>
              <a:t>52% of respondents reported that their families’ access to food was not restricted due to severe weather, whereas 29% reported restricted access to both markets and food distribution </a:t>
            </a:r>
            <a:r>
              <a:rPr lang="en-US" u="none" baseline="0" dirty="0" err="1" smtClean="0"/>
              <a:t>centres</a:t>
            </a:r>
            <a:r>
              <a:rPr lang="en-US" u="none" baseline="0" dirty="0" smtClean="0"/>
              <a:t>; 10% reported access to food markets only; 8% reported restricted access to distribution </a:t>
            </a:r>
            <a:r>
              <a:rPr lang="en-US" u="none" baseline="0" dirty="0" err="1" smtClean="0"/>
              <a:t>centres</a:t>
            </a:r>
            <a:r>
              <a:rPr lang="en-US" u="none" baseline="0" dirty="0" smtClean="0"/>
              <a:t> only; and 2% reported ‘do not know.’</a:t>
            </a:r>
            <a:endParaRPr lang="en-GB"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27</a:t>
            </a:fld>
            <a:endParaRPr lang="en-GB"/>
          </a:p>
        </p:txBody>
      </p:sp>
    </p:spTree>
    <p:extLst>
      <p:ext uri="{BB962C8B-B14F-4D97-AF65-F5344CB8AC3E}">
        <p14:creationId xmlns:p14="http://schemas.microsoft.com/office/powerpoint/2010/main" val="26505356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WASH facilities</a:t>
            </a:r>
            <a:r>
              <a:rPr lang="en-US" u="sng" baseline="0" dirty="0" smtClean="0"/>
              <a:t> and services</a:t>
            </a:r>
            <a:endParaRPr lang="en-US" u="sng" dirty="0" smtClean="0"/>
          </a:p>
          <a:p>
            <a:pPr marL="171450" indent="-171450">
              <a:buFont typeface="Arial" panose="020B0604020202020204" pitchFamily="34" charset="0"/>
              <a:buChar char="•"/>
            </a:pPr>
            <a:r>
              <a:rPr lang="en-US" dirty="0" smtClean="0"/>
              <a:t>According to the 2015 Population Count conducted</a:t>
            </a:r>
            <a:r>
              <a:rPr lang="en-US" baseline="0" dirty="0" smtClean="0"/>
              <a:t> by UNICEF and REACH, 91% of households in the camp possessed a private toilet at the time of data collection (December 2015). The high prevalence of private WASH infrastructure during the 2015 winter may explain the comparatively low incidence of greatly restricted/complete lack of WASH facility access due to severe weather, as camp residents did not have to travel outside of the home to utilize such facilities. </a:t>
            </a:r>
          </a:p>
          <a:p>
            <a:pPr marL="171450" indent="-171450">
              <a:buFont typeface="Arial" panose="020B0604020202020204" pitchFamily="34" charset="0"/>
              <a:buChar char="•"/>
            </a:pPr>
            <a:r>
              <a:rPr lang="en-US" baseline="0" dirty="0" smtClean="0"/>
              <a:t>Additionally, WASH sector partners provide emergency </a:t>
            </a:r>
            <a:r>
              <a:rPr lang="en-US" baseline="0" dirty="0" err="1" smtClean="0"/>
              <a:t>desludging</a:t>
            </a:r>
            <a:r>
              <a:rPr lang="en-US" baseline="0" dirty="0" smtClean="0"/>
              <a:t> and other WASH services each winter, as part of the Winter Contingency Response Plan. These findings indicate that these services could be contributing to the relatively low levels of inaccessibility and should therefore be maintained in forthcoming winters.</a:t>
            </a:r>
          </a:p>
          <a:p>
            <a:endParaRPr lang="en-US" baseline="0" dirty="0" smtClean="0"/>
          </a:p>
          <a:p>
            <a:r>
              <a:rPr lang="en-US" u="sng" baseline="0" dirty="0" smtClean="0"/>
              <a:t>Data limitations</a:t>
            </a:r>
          </a:p>
          <a:p>
            <a:pPr marL="171450" indent="-171450">
              <a:buFont typeface="Arial" panose="020B0604020202020204" pitchFamily="34" charset="0"/>
              <a:buChar char="•"/>
            </a:pPr>
            <a:r>
              <a:rPr lang="en-US" b="0" u="none" baseline="0" dirty="0" smtClean="0"/>
              <a:t>As this was a rapid assessment, a short data collection period (one week) was central to the assessment methodology. However, rapid data collection requirements allowed for a sample size that is representative at the camp level only, rather than at the district level. As such, district level differences in access to WASH services that are statistically representative are unavailable from the assessment data.</a:t>
            </a:r>
            <a:endParaRPr lang="en-GB" b="0"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29</a:t>
            </a:fld>
            <a:endParaRPr lang="en-GB"/>
          </a:p>
        </p:txBody>
      </p:sp>
    </p:spTree>
    <p:extLst>
      <p:ext uri="{BB962C8B-B14F-4D97-AF65-F5344CB8AC3E}">
        <p14:creationId xmlns:p14="http://schemas.microsoft.com/office/powerpoint/2010/main" val="17186905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findings indicate that completion of the Zaatari Waste Water Network and private toilet upgrading initiatives are key for ensuring lower levels of septic tank flooding in forthcoming winters, and the completion of these </a:t>
            </a:r>
            <a:r>
              <a:rPr lang="en-US" baseline="0" dirty="0" err="1" smtClean="0"/>
              <a:t>programmes</a:t>
            </a:r>
            <a:r>
              <a:rPr lang="en-US" baseline="0" dirty="0" smtClean="0"/>
              <a:t> before the onset of winter is an important target.</a:t>
            </a:r>
            <a:endParaRPr lang="en-GB" dirty="0"/>
          </a:p>
        </p:txBody>
      </p:sp>
      <p:sp>
        <p:nvSpPr>
          <p:cNvPr id="4" name="Slide Number Placeholder 3"/>
          <p:cNvSpPr>
            <a:spLocks noGrp="1"/>
          </p:cNvSpPr>
          <p:nvPr>
            <p:ph type="sldNum" sz="quarter" idx="10"/>
          </p:nvPr>
        </p:nvSpPr>
        <p:spPr/>
        <p:txBody>
          <a:bodyPr/>
          <a:lstStyle/>
          <a:p>
            <a:fld id="{10B365AF-E9DB-4BDA-9254-0663622FE24C}" type="slidenum">
              <a:rPr lang="en-GB" smtClean="0"/>
              <a:t>30</a:t>
            </a:fld>
            <a:endParaRPr lang="en-GB"/>
          </a:p>
        </p:txBody>
      </p:sp>
    </p:spTree>
    <p:extLst>
      <p:ext uri="{BB962C8B-B14F-4D97-AF65-F5344CB8AC3E}">
        <p14:creationId xmlns:p14="http://schemas.microsoft.com/office/powerpoint/2010/main" val="28552746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B365AF-E9DB-4BDA-9254-0663622FE24C}" type="slidenum">
              <a:rPr lang="en-GB" smtClean="0"/>
              <a:t>31</a:t>
            </a:fld>
            <a:endParaRPr lang="en-GB"/>
          </a:p>
        </p:txBody>
      </p:sp>
    </p:spTree>
    <p:extLst>
      <p:ext uri="{BB962C8B-B14F-4D97-AF65-F5344CB8AC3E}">
        <p14:creationId xmlns:p14="http://schemas.microsoft.com/office/powerpoint/2010/main" val="28571687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Recommendations</a:t>
            </a:r>
          </a:p>
          <a:p>
            <a:pPr marL="171450" indent="-171450">
              <a:buFont typeface="Arial" panose="020B0604020202020204" pitchFamily="34" charset="0"/>
              <a:buChar char="•"/>
            </a:pPr>
            <a:r>
              <a:rPr lang="en-US" sz="1200" dirty="0" smtClean="0">
                <a:solidFill>
                  <a:srgbClr val="000000"/>
                </a:solidFill>
              </a:rPr>
              <a:t>Assessment findings indicate:</a:t>
            </a:r>
            <a:r>
              <a:rPr lang="en-US" sz="1200" baseline="0" dirty="0" smtClean="0">
                <a:solidFill>
                  <a:srgbClr val="000000"/>
                </a:solidFill>
              </a:rPr>
              <a:t> </a:t>
            </a:r>
          </a:p>
          <a:p>
            <a:pPr marL="628650" lvl="1" indent="-171450">
              <a:buFont typeface="Arial" panose="020B0604020202020204" pitchFamily="34" charset="0"/>
              <a:buChar char="•"/>
            </a:pPr>
            <a:r>
              <a:rPr lang="en-US" sz="1200" dirty="0" smtClean="0">
                <a:solidFill>
                  <a:srgbClr val="000000"/>
                </a:solidFill>
              </a:rPr>
              <a:t>Continuing need for functional heaters amongst a significant portion of families in the camp, particularly families that are larger in size </a:t>
            </a:r>
          </a:p>
          <a:p>
            <a:pPr marL="628650" lvl="1" indent="-171450">
              <a:buFont typeface="Arial" panose="020B0604020202020204" pitchFamily="34" charset="0"/>
              <a:buChar char="•"/>
            </a:pPr>
            <a:r>
              <a:rPr lang="en-US" sz="1400" dirty="0" smtClean="0">
                <a:solidFill>
                  <a:srgbClr val="000000"/>
                </a:solidFill>
              </a:rPr>
              <a:t>A need for cash distributions for the purpose of purchasing gas/gas cylinders to ensure families in the camp have the means to purchase and/or refill gas cylinders in order to effectively operate their heater all winter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rgbClr val="000000"/>
                </a:solidFill>
              </a:rPr>
              <a:t>Although self-reporting on adequacy may bias these findings to a certain extent, the findings indicate a need for distributing key winter clothing items, namely jackets, trousers, and shoes, to families with children.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rgbClr val="000000"/>
                </a:solidFill>
              </a:rPr>
              <a:t>According to</a:t>
            </a:r>
            <a:r>
              <a:rPr lang="en-US" sz="1400" baseline="0" dirty="0" smtClean="0">
                <a:solidFill>
                  <a:srgbClr val="000000"/>
                </a:solidFill>
              </a:rPr>
              <a:t> KI interviews conducted in the 2015 assessment, children under 24 months, school-aged children who walk to school each day, and children who walk to collect assistance for their families from distribution </a:t>
            </a:r>
            <a:r>
              <a:rPr lang="en-US" sz="1400" baseline="0" dirty="0" err="1" smtClean="0">
                <a:solidFill>
                  <a:srgbClr val="000000"/>
                </a:solidFill>
              </a:rPr>
              <a:t>centres</a:t>
            </a:r>
            <a:r>
              <a:rPr lang="en-US" sz="1400" baseline="0" dirty="0" smtClean="0">
                <a:solidFill>
                  <a:srgbClr val="000000"/>
                </a:solidFill>
              </a:rPr>
              <a:t>, are in particular need of suitable winter clothing. </a:t>
            </a:r>
            <a:endParaRPr lang="en-GB" u="sng" dirty="0"/>
          </a:p>
        </p:txBody>
      </p:sp>
      <p:sp>
        <p:nvSpPr>
          <p:cNvPr id="4" name="Slide Number Placeholder 3"/>
          <p:cNvSpPr>
            <a:spLocks noGrp="1"/>
          </p:cNvSpPr>
          <p:nvPr>
            <p:ph type="sldNum" sz="quarter" idx="10"/>
          </p:nvPr>
        </p:nvSpPr>
        <p:spPr/>
        <p:txBody>
          <a:bodyPr/>
          <a:lstStyle/>
          <a:p>
            <a:fld id="{10B365AF-E9DB-4BDA-9254-0663622FE24C}" type="slidenum">
              <a:rPr lang="en-GB" smtClean="0"/>
              <a:t>32</a:t>
            </a:fld>
            <a:endParaRPr lang="en-GB"/>
          </a:p>
        </p:txBody>
      </p:sp>
    </p:spTree>
    <p:extLst>
      <p:ext uri="{BB962C8B-B14F-4D97-AF65-F5344CB8AC3E}">
        <p14:creationId xmlns:p14="http://schemas.microsoft.com/office/powerpoint/2010/main" val="32585394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Recommendations:</a:t>
            </a:r>
          </a:p>
          <a:p>
            <a:pPr marL="171450" indent="-171450">
              <a:buFont typeface="Arial" panose="020B0604020202020204" pitchFamily="34" charset="0"/>
              <a:buChar char="•"/>
            </a:pPr>
            <a:r>
              <a:rPr lang="en-US" u="none" dirty="0" smtClean="0"/>
              <a:t>Assessment findings indicate: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rgbClr val="000000"/>
                </a:solidFill>
              </a:rPr>
              <a:t>A need to distribute cash assistance for the purposes of winterizing the home, so that families can purchase plastic sheeting, metal sheeting, and filler to address leaks and cracks in their roofs, windows, and floors.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rgbClr val="000000"/>
                </a:solidFill>
              </a:rPr>
              <a:t>The completion of the Zaatari Waste Water Network and planned toilet upgrades before the onset of the 2016 winter will be central to alleviating</a:t>
            </a:r>
            <a:r>
              <a:rPr lang="en-US" sz="1200" baseline="0" dirty="0" smtClean="0">
                <a:solidFill>
                  <a:srgbClr val="000000"/>
                </a:solidFill>
              </a:rPr>
              <a:t> </a:t>
            </a:r>
            <a:r>
              <a:rPr lang="en-US" sz="1200" dirty="0" smtClean="0">
                <a:solidFill>
                  <a:srgbClr val="000000"/>
                </a:solidFill>
              </a:rPr>
              <a:t>WASH access and wastewater overflow challenges for many families in the camp.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rgbClr val="000000"/>
                </a:solidFill>
              </a:rPr>
              <a:t>Following winter assistance distributions anticipated to take place in October 2016, families will likely consider their level of preparedness to be higher. A follow up assessment of preparedness conducted after these distributions will be key for measuring changes in perceptions of preparedness amongst families between the pre and post distribution periods.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solidFill>
                <a:srgbClr val="000000"/>
              </a:solidFill>
            </a:endParaRPr>
          </a:p>
          <a:p>
            <a:pPr marL="628650" lvl="1" indent="-171450">
              <a:buFont typeface="Arial" panose="020B0604020202020204" pitchFamily="34" charset="0"/>
              <a:buChar char="•"/>
            </a:pPr>
            <a:endParaRPr lang="en-GB"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33</a:t>
            </a:fld>
            <a:endParaRPr lang="en-GB"/>
          </a:p>
        </p:txBody>
      </p:sp>
    </p:spTree>
    <p:extLst>
      <p:ext uri="{BB962C8B-B14F-4D97-AF65-F5344CB8AC3E}">
        <p14:creationId xmlns:p14="http://schemas.microsoft.com/office/powerpoint/2010/main" val="234519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sng" dirty="0" smtClean="0"/>
              <a:t>Skewed</a:t>
            </a:r>
            <a:r>
              <a:rPr lang="en-US" sz="1200" u="sng" baseline="0" dirty="0" smtClean="0"/>
              <a:t> sex of respondents</a:t>
            </a:r>
            <a:endParaRPr lang="en-US" sz="1200" u="sng"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In comparison with UNHCR registration figures, which indicate that the overall Zaatari camp population</a:t>
            </a:r>
            <a:r>
              <a:rPr lang="en-US" sz="1200" baseline="0" dirty="0" smtClean="0"/>
              <a:t> is 50.1% male and 49.9% female, the sample population is skewed towards female respondents. This is likely due to the fact that a higher proportion of females were present in the home during the day time, when data collection occurred, while men were likely not in the home due to gender-based differences in household roles and income-generating responsibilities. </a:t>
            </a:r>
            <a:endParaRPr lang="en-US" sz="1200" dirty="0" smtClean="0"/>
          </a:p>
          <a:p>
            <a:endParaRPr lang="en-GB" dirty="0"/>
          </a:p>
        </p:txBody>
      </p:sp>
      <p:sp>
        <p:nvSpPr>
          <p:cNvPr id="4" name="Slide Number Placeholder 3"/>
          <p:cNvSpPr>
            <a:spLocks noGrp="1"/>
          </p:cNvSpPr>
          <p:nvPr>
            <p:ph type="sldNum" sz="quarter" idx="10"/>
          </p:nvPr>
        </p:nvSpPr>
        <p:spPr/>
        <p:txBody>
          <a:bodyPr/>
          <a:lstStyle/>
          <a:p>
            <a:fld id="{10B365AF-E9DB-4BDA-9254-0663622FE24C}" type="slidenum">
              <a:rPr lang="en-GB" smtClean="0"/>
              <a:t>6</a:t>
            </a:fld>
            <a:endParaRPr lang="en-GB"/>
          </a:p>
        </p:txBody>
      </p:sp>
    </p:spTree>
    <p:extLst>
      <p:ext uri="{BB962C8B-B14F-4D97-AF65-F5344CB8AC3E}">
        <p14:creationId xmlns:p14="http://schemas.microsoft.com/office/powerpoint/2010/main" val="2200105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B365AF-E9DB-4BDA-9254-0663622FE24C}" type="slidenum">
              <a:rPr lang="en-GB" smtClean="0"/>
              <a:t>7</a:t>
            </a:fld>
            <a:endParaRPr lang="en-GB"/>
          </a:p>
        </p:txBody>
      </p:sp>
    </p:spTree>
    <p:extLst>
      <p:ext uri="{BB962C8B-B14F-4D97-AF65-F5344CB8AC3E}">
        <p14:creationId xmlns:p14="http://schemas.microsoft.com/office/powerpoint/2010/main" val="802221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Gas cylinders</a:t>
            </a:r>
          </a:p>
          <a:p>
            <a:pPr marL="171450" indent="-171450">
              <a:buFont typeface="Arial" panose="020B0604020202020204" pitchFamily="34" charset="0"/>
              <a:buChar char="•"/>
            </a:pPr>
            <a:r>
              <a:rPr lang="en-US" u="none" dirty="0" smtClean="0"/>
              <a:t>Amongst respondents who cited gas cylinders as their top NFI need, 63% reported that this is because</a:t>
            </a:r>
            <a:r>
              <a:rPr lang="en-US" u="none" baseline="0" dirty="0" smtClean="0"/>
              <a:t> they do not have enough for their entire family, whereas 35% reported they do not have any at all. </a:t>
            </a:r>
          </a:p>
          <a:p>
            <a:pPr marL="171450" indent="-171450">
              <a:buFont typeface="Arial" panose="020B0604020202020204" pitchFamily="34" charset="0"/>
              <a:buChar char="•"/>
            </a:pPr>
            <a:r>
              <a:rPr lang="en-US" u="none" baseline="0" dirty="0" smtClean="0"/>
              <a:t>This suggests that although these families may already have a heater, they do not have sufficient gas to operate the heaters in relation to the size of their family. </a:t>
            </a:r>
          </a:p>
          <a:p>
            <a:pPr marL="171450" indent="-171450">
              <a:buFont typeface="Arial" panose="020B0604020202020204" pitchFamily="34" charset="0"/>
              <a:buChar char="•"/>
            </a:pPr>
            <a:endParaRPr lang="en-US" u="none" dirty="0" smtClean="0"/>
          </a:p>
          <a:p>
            <a:r>
              <a:rPr lang="en-US" u="sng" dirty="0" smtClean="0"/>
              <a:t>Second</a:t>
            </a:r>
            <a:r>
              <a:rPr lang="en-US" u="sng" baseline="0" dirty="0" smtClean="0"/>
              <a:t> and third priority NFI needs</a:t>
            </a:r>
          </a:p>
          <a:p>
            <a:pPr marL="171450" indent="-171450">
              <a:buFont typeface="Arial" panose="020B0604020202020204" pitchFamily="34" charset="0"/>
              <a:buChar char="•"/>
            </a:pPr>
            <a:r>
              <a:rPr lang="en-US" b="1" u="none" baseline="0" dirty="0" smtClean="0"/>
              <a:t>Gas cylinders were the most frequently ranked </a:t>
            </a:r>
            <a:r>
              <a:rPr lang="en-US" b="1" u="sng" baseline="0" dirty="0" smtClean="0"/>
              <a:t>second</a:t>
            </a:r>
            <a:r>
              <a:rPr lang="en-US" b="1" u="none" baseline="0" dirty="0" smtClean="0"/>
              <a:t> priority need (33%) </a:t>
            </a:r>
            <a:r>
              <a:rPr lang="en-US" b="0" u="none" baseline="0" dirty="0" smtClean="0"/>
              <a:t>amongst all respondents, followed by heaters (13%) and blankets (11%).</a:t>
            </a:r>
          </a:p>
          <a:p>
            <a:pPr marL="171450" indent="-171450">
              <a:buFont typeface="Arial" panose="020B0604020202020204" pitchFamily="34" charset="0"/>
              <a:buChar char="•"/>
            </a:pPr>
            <a:r>
              <a:rPr lang="en-US" b="1" u="none" baseline="0" dirty="0" smtClean="0"/>
              <a:t>‘Nothing’ was the most frequently ranked </a:t>
            </a:r>
            <a:r>
              <a:rPr lang="en-US" b="1" u="sng" baseline="0" dirty="0" smtClean="0"/>
              <a:t>third</a:t>
            </a:r>
            <a:r>
              <a:rPr lang="en-US" b="1" u="none" baseline="0" dirty="0" smtClean="0"/>
              <a:t> priority need (19%) </a:t>
            </a:r>
            <a:r>
              <a:rPr lang="en-US" b="0" u="none" baseline="0" dirty="0" smtClean="0"/>
              <a:t>amongst all respondents, followed by blankets (12%) and plastic sheeting (10%).</a:t>
            </a:r>
          </a:p>
          <a:p>
            <a:pPr marL="628650" lvl="1" indent="-171450">
              <a:buFont typeface="Arial" panose="020B0604020202020204" pitchFamily="34" charset="0"/>
              <a:buChar char="•"/>
            </a:pPr>
            <a:r>
              <a:rPr lang="en-US" b="0" u="none" baseline="0" dirty="0" smtClean="0"/>
              <a:t>This indicates that 19% of respondents have only two priority NFI needs for the coming winter</a:t>
            </a:r>
            <a:endParaRPr lang="en-US" b="1" u="none" baseline="0" dirty="0" smtClean="0"/>
          </a:p>
          <a:p>
            <a:pPr marL="171450" indent="-171450">
              <a:buFont typeface="Arial" panose="020B0604020202020204" pitchFamily="34" charset="0"/>
              <a:buChar char="•"/>
            </a:pPr>
            <a:endParaRPr lang="en-US" b="0" u="none" baseline="0" dirty="0" smtClean="0"/>
          </a:p>
          <a:p>
            <a:pPr marL="171450" indent="-171450">
              <a:buFont typeface="Arial" panose="020B0604020202020204" pitchFamily="34" charset="0"/>
              <a:buChar char="•"/>
            </a:pPr>
            <a:endParaRPr lang="en-US" b="1" u="none" baseline="0" dirty="0" smtClean="0"/>
          </a:p>
          <a:p>
            <a:endParaRPr lang="en-US" u="sng" baseline="0" dirty="0" smtClean="0"/>
          </a:p>
          <a:p>
            <a:endParaRPr lang="en-GB"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9</a:t>
            </a:fld>
            <a:endParaRPr lang="en-GB"/>
          </a:p>
        </p:txBody>
      </p:sp>
    </p:spTree>
    <p:extLst>
      <p:ext uri="{BB962C8B-B14F-4D97-AF65-F5344CB8AC3E}">
        <p14:creationId xmlns:p14="http://schemas.microsoft.com/office/powerpoint/2010/main" val="340572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1" u="none" baseline="0" dirty="0" smtClean="0"/>
          </a:p>
          <a:p>
            <a:endParaRPr lang="en-US" u="sng" baseline="0" dirty="0" smtClean="0"/>
          </a:p>
          <a:p>
            <a:endParaRPr lang="en-GB" u="none" dirty="0"/>
          </a:p>
        </p:txBody>
      </p:sp>
      <p:sp>
        <p:nvSpPr>
          <p:cNvPr id="4" name="Slide Number Placeholder 3"/>
          <p:cNvSpPr>
            <a:spLocks noGrp="1"/>
          </p:cNvSpPr>
          <p:nvPr>
            <p:ph type="sldNum" sz="quarter" idx="10"/>
          </p:nvPr>
        </p:nvSpPr>
        <p:spPr/>
        <p:txBody>
          <a:bodyPr/>
          <a:lstStyle/>
          <a:p>
            <a:fld id="{10B365AF-E9DB-4BDA-9254-0663622FE24C}" type="slidenum">
              <a:rPr lang="en-GB" smtClean="0"/>
              <a:t>10</a:t>
            </a:fld>
            <a:endParaRPr lang="en-GB"/>
          </a:p>
        </p:txBody>
      </p:sp>
    </p:spTree>
    <p:extLst>
      <p:ext uri="{BB962C8B-B14F-4D97-AF65-F5344CB8AC3E}">
        <p14:creationId xmlns:p14="http://schemas.microsoft.com/office/powerpoint/2010/main" val="71407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smtClean="0"/>
              <a:t>Comparison with 2015 Winterization</a:t>
            </a:r>
            <a:r>
              <a:rPr lang="en-GB" u="sng" baseline="0" dirty="0" smtClean="0"/>
              <a:t> Assessment findings</a:t>
            </a:r>
          </a:p>
          <a:p>
            <a:pPr marL="171450" lvl="0" indent="-171450">
              <a:buFont typeface="Arial" panose="020B0604020202020204" pitchFamily="34" charset="0"/>
              <a:buChar char="•"/>
            </a:pPr>
            <a:r>
              <a:rPr lang="en-US" u="none" baseline="0" dirty="0" smtClean="0"/>
              <a:t>In the 2015 assessment, 51% of respondents reported that their family possessed one heater, </a:t>
            </a:r>
            <a:r>
              <a:rPr lang="en-US" b="1" i="0" u="none" baseline="0" dirty="0" smtClean="0"/>
              <a:t>indicating that a significantly higher proportion of the camp population currently possesses a heater compared with last year</a:t>
            </a:r>
            <a:r>
              <a:rPr lang="en-US" i="0" u="none" baseline="0" dirty="0" smtClean="0"/>
              <a:t> – a 45% increase in heater possession</a:t>
            </a:r>
          </a:p>
          <a:p>
            <a:pPr marL="171450" lvl="0" indent="-171450">
              <a:buFont typeface="Arial" panose="020B0604020202020204" pitchFamily="34" charset="0"/>
              <a:buChar char="•"/>
            </a:pPr>
            <a:r>
              <a:rPr lang="en-US" i="0" u="none" baseline="0" dirty="0" smtClean="0"/>
              <a:t>Relatedly, the proportion of respondents whose families do not possess any heaters has decreased by 56% since last year, from 48% to 21%</a:t>
            </a:r>
            <a:r>
              <a:rPr lang="en-US" i="1" u="none" baseline="0" dirty="0" smtClean="0"/>
              <a:t>.</a:t>
            </a:r>
            <a:r>
              <a:rPr lang="en-US" u="none" baseline="0" dirty="0" smtClean="0"/>
              <a:t> </a:t>
            </a:r>
          </a:p>
          <a:p>
            <a:pPr marL="171450" lvl="0" indent="-171450">
              <a:buFont typeface="Arial" panose="020B0604020202020204" pitchFamily="34" charset="0"/>
              <a:buChar char="•"/>
            </a:pPr>
            <a:endParaRPr lang="en-US" u="none" baseline="0" dirty="0" smtClean="0"/>
          </a:p>
          <a:p>
            <a:pPr marL="0" lvl="0" indent="0">
              <a:buFont typeface="Arial" panose="020B0604020202020204" pitchFamily="34" charset="0"/>
              <a:buNone/>
            </a:pPr>
            <a:r>
              <a:rPr lang="en-US" u="sng" baseline="0" dirty="0" smtClean="0"/>
              <a:t>Possession of one heater vs. family size</a:t>
            </a:r>
          </a:p>
          <a:p>
            <a:pPr marL="171450" lvl="0" indent="-171450">
              <a:buFont typeface="Arial" panose="020B0604020202020204" pitchFamily="34" charset="0"/>
              <a:buChar char="•"/>
            </a:pPr>
            <a:r>
              <a:rPr lang="en-US" u="none" baseline="0" dirty="0" smtClean="0"/>
              <a:t>Although the increase in families who possess a heater between 2015 and 2016 can be regarded as a positive trend, it is important to note that this finding </a:t>
            </a:r>
            <a:r>
              <a:rPr lang="en-US" b="1" u="none" baseline="0" dirty="0" smtClean="0"/>
              <a:t>does not necessarily imply a dramatic decrease in a need for heaters amongst families in the camp</a:t>
            </a:r>
          </a:p>
          <a:p>
            <a:pPr marL="628650" lvl="1" indent="-171450">
              <a:buFont typeface="Arial" panose="020B0604020202020204" pitchFamily="34" charset="0"/>
              <a:buChar char="•"/>
            </a:pPr>
            <a:r>
              <a:rPr lang="en-US" b="0" u="none" baseline="0" dirty="0" smtClean="0"/>
              <a:t>Of those respondents who reported that their family has only one heater, 52% have a family size of five or fewer individuals, i.e. below the mean family size, whereas 48% have a family size greater than six individuals, i.e. above the mean family size.</a:t>
            </a:r>
          </a:p>
          <a:p>
            <a:pPr marL="628650" lvl="1" indent="-171450">
              <a:buFont typeface="Arial" panose="020B0604020202020204" pitchFamily="34" charset="0"/>
              <a:buChar char="•"/>
            </a:pPr>
            <a:r>
              <a:rPr lang="en-US" b="0" u="none" baseline="0" dirty="0" smtClean="0"/>
              <a:t>As nearly half of these respondents have an above average family size, these families likely require more than one heater to meet their families’ needs.</a:t>
            </a:r>
          </a:p>
          <a:p>
            <a:pPr marL="171450" lvl="0" indent="-171450">
              <a:buFont typeface="Arial" panose="020B0604020202020204" pitchFamily="34" charset="0"/>
              <a:buChar char="•"/>
            </a:pPr>
            <a:endParaRPr lang="en-US" u="none" baseline="0" dirty="0" smtClean="0"/>
          </a:p>
          <a:p>
            <a:endParaRPr lang="en-GB" u="sng" dirty="0"/>
          </a:p>
        </p:txBody>
      </p:sp>
      <p:sp>
        <p:nvSpPr>
          <p:cNvPr id="4" name="Slide Number Placeholder 3"/>
          <p:cNvSpPr>
            <a:spLocks noGrp="1"/>
          </p:cNvSpPr>
          <p:nvPr>
            <p:ph type="sldNum" sz="quarter" idx="10"/>
          </p:nvPr>
        </p:nvSpPr>
        <p:spPr/>
        <p:txBody>
          <a:bodyPr/>
          <a:lstStyle/>
          <a:p>
            <a:fld id="{10B365AF-E9DB-4BDA-9254-0663622FE24C}" type="slidenum">
              <a:rPr lang="en-GB" smtClean="0"/>
              <a:t>11</a:t>
            </a:fld>
            <a:endParaRPr lang="en-GB"/>
          </a:p>
        </p:txBody>
      </p:sp>
    </p:spTree>
    <p:extLst>
      <p:ext uri="{BB962C8B-B14F-4D97-AF65-F5344CB8AC3E}">
        <p14:creationId xmlns:p14="http://schemas.microsoft.com/office/powerpoint/2010/main" val="910077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Families</a:t>
            </a:r>
            <a:r>
              <a:rPr lang="en-US" u="sng" baseline="0" dirty="0" smtClean="0"/>
              <a:t> with two or three heaters:</a:t>
            </a:r>
          </a:p>
          <a:p>
            <a:endParaRPr lang="en-US" baseline="0" dirty="0" smtClean="0"/>
          </a:p>
          <a:p>
            <a:pPr marL="171450" indent="-171450">
              <a:buFont typeface="Arial" panose="020B0604020202020204" pitchFamily="34" charset="0"/>
              <a:buChar char="•"/>
            </a:pPr>
            <a:r>
              <a:rPr lang="en-US" baseline="0" dirty="0" smtClean="0"/>
              <a:t>It is important to note that given the small number of respondents who reported that their families possess multiple heaters (24 respondents in total), findings specific to this subset of the population sample are </a:t>
            </a:r>
            <a:r>
              <a:rPr lang="en-US" i="1" baseline="0" dirty="0" smtClean="0"/>
              <a:t>indicative rather than statistically representative of camp level prevalence</a:t>
            </a:r>
            <a:r>
              <a:rPr lang="en-US" i="0" baseline="0" dirty="0" smtClean="0"/>
              <a:t> </a:t>
            </a:r>
            <a:r>
              <a:rPr lang="en-US" i="1" baseline="0" dirty="0" smtClean="0"/>
              <a:t>or trends. </a:t>
            </a:r>
            <a:endParaRPr lang="en-US" i="0" baseline="0" dirty="0" smtClean="0"/>
          </a:p>
        </p:txBody>
      </p:sp>
      <p:sp>
        <p:nvSpPr>
          <p:cNvPr id="4" name="Slide Number Placeholder 3"/>
          <p:cNvSpPr>
            <a:spLocks noGrp="1"/>
          </p:cNvSpPr>
          <p:nvPr>
            <p:ph type="sldNum" sz="quarter" idx="10"/>
          </p:nvPr>
        </p:nvSpPr>
        <p:spPr/>
        <p:txBody>
          <a:bodyPr/>
          <a:lstStyle/>
          <a:p>
            <a:fld id="{10B365AF-E9DB-4BDA-9254-0663622FE24C}" type="slidenum">
              <a:rPr lang="en-GB" smtClean="0"/>
              <a:t>12</a:t>
            </a:fld>
            <a:endParaRPr lang="en-GB"/>
          </a:p>
        </p:txBody>
      </p:sp>
    </p:spTree>
    <p:extLst>
      <p:ext uri="{BB962C8B-B14F-4D97-AF65-F5344CB8AC3E}">
        <p14:creationId xmlns:p14="http://schemas.microsoft.com/office/powerpoint/2010/main" val="1150620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smtClean="0"/>
          </a:p>
          <a:p>
            <a:endParaRPr lang="en-US" u="sng" dirty="0" smtClean="0"/>
          </a:p>
          <a:p>
            <a:r>
              <a:rPr lang="en-US" u="sng" dirty="0" smtClean="0"/>
              <a:t>Families</a:t>
            </a:r>
            <a:r>
              <a:rPr lang="en-US" u="sng" baseline="0" dirty="0" smtClean="0"/>
              <a:t> with two or three heaters:</a:t>
            </a:r>
          </a:p>
          <a:p>
            <a:endParaRPr lang="en-US" baseline="0" dirty="0" smtClean="0"/>
          </a:p>
          <a:p>
            <a:pPr marL="171450" indent="-171450">
              <a:buFont typeface="Arial" panose="020B0604020202020204" pitchFamily="34" charset="0"/>
              <a:buChar char="•"/>
            </a:pPr>
            <a:r>
              <a:rPr lang="en-US" sz="1200" dirty="0" smtClean="0"/>
              <a:t>Amongst respondents who reported that their families possess either two or three gas heaters (5.7% of respondents), 45% reported that their family </a:t>
            </a:r>
            <a:r>
              <a:rPr lang="en-US" sz="1200" baseline="0" dirty="0" smtClean="0"/>
              <a:t>does currently possess a gas cylinder, and 55% reported that their family does not.</a:t>
            </a:r>
            <a:endParaRPr lang="en-US" sz="1200" dirty="0" smtClean="0"/>
          </a:p>
          <a:p>
            <a:pPr marL="171450" indent="-171450">
              <a:buFont typeface="Arial" panose="020B0604020202020204" pitchFamily="34" charset="0"/>
              <a:buChar char="•"/>
            </a:pPr>
            <a:r>
              <a:rPr lang="en-US" baseline="0" dirty="0" smtClean="0"/>
              <a:t>However, it is important to note that given the small number of respondents who reported that their families possess multiple </a:t>
            </a:r>
            <a:r>
              <a:rPr lang="en-US" u="sng" baseline="0" dirty="0" smtClean="0"/>
              <a:t>gas</a:t>
            </a:r>
            <a:r>
              <a:rPr lang="en-US" baseline="0" dirty="0" smtClean="0"/>
              <a:t> heaters (22 respondents in total), findings specific to this subset of the population sample are </a:t>
            </a:r>
            <a:r>
              <a:rPr lang="en-US" i="1" baseline="0" dirty="0" smtClean="0"/>
              <a:t>indicative rather than statistically representative of camp level prevalence</a:t>
            </a:r>
            <a:r>
              <a:rPr lang="en-US" i="0" baseline="0" dirty="0" smtClean="0"/>
              <a:t> </a:t>
            </a:r>
            <a:r>
              <a:rPr lang="en-US" i="1" baseline="0" dirty="0" smtClean="0"/>
              <a:t>or trends. </a:t>
            </a:r>
            <a:endParaRPr lang="en-US" i="0" baseline="0" dirty="0" smtClean="0"/>
          </a:p>
        </p:txBody>
      </p:sp>
      <p:sp>
        <p:nvSpPr>
          <p:cNvPr id="4" name="Slide Number Placeholder 3"/>
          <p:cNvSpPr>
            <a:spLocks noGrp="1"/>
          </p:cNvSpPr>
          <p:nvPr>
            <p:ph type="sldNum" sz="quarter" idx="10"/>
          </p:nvPr>
        </p:nvSpPr>
        <p:spPr/>
        <p:txBody>
          <a:bodyPr/>
          <a:lstStyle/>
          <a:p>
            <a:fld id="{10B365AF-E9DB-4BDA-9254-0663622FE24C}" type="slidenum">
              <a:rPr lang="en-GB" smtClean="0"/>
              <a:t>13</a:t>
            </a:fld>
            <a:endParaRPr lang="en-GB"/>
          </a:p>
        </p:txBody>
      </p:sp>
    </p:spTree>
    <p:extLst>
      <p:ext uri="{BB962C8B-B14F-4D97-AF65-F5344CB8AC3E}">
        <p14:creationId xmlns:p14="http://schemas.microsoft.com/office/powerpoint/2010/main" val="27091800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4" name="Group 13"/>
          <p:cNvGrpSpPr/>
          <p:nvPr userDrawn="1"/>
        </p:nvGrpSpPr>
        <p:grpSpPr>
          <a:xfrm>
            <a:off x="-1" y="6247805"/>
            <a:ext cx="9144001" cy="610195"/>
            <a:chOff x="-1" y="6247805"/>
            <a:chExt cx="9144001" cy="610195"/>
          </a:xfrm>
        </p:grpSpPr>
        <p:sp>
          <p:nvSpPr>
            <p:cNvPr id="9" name="Rectangle 8"/>
            <p:cNvSpPr/>
            <p:nvPr userDrawn="1"/>
          </p:nvSpPr>
          <p:spPr>
            <a:xfrm>
              <a:off x="-1" y="6330186"/>
              <a:ext cx="9144001" cy="527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9" descr="REACH-PowerpointTi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1880" y="6364560"/>
              <a:ext cx="3237775" cy="465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1" y="6247805"/>
              <a:ext cx="9143999" cy="961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5" name="Rectangle 14"/>
          <p:cNvSpPr/>
          <p:nvPr userDrawn="1"/>
        </p:nvSpPr>
        <p:spPr>
          <a:xfrm>
            <a:off x="-1" y="0"/>
            <a:ext cx="9144001" cy="62478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233757" y="379824"/>
            <a:ext cx="5012011" cy="658330"/>
          </a:xfrm>
        </p:spPr>
        <p:txBody>
          <a:bodyPr anchor="b">
            <a:normAutofit/>
          </a:bodyPr>
          <a:lstStyle>
            <a:lvl1pPr algn="l">
              <a:defRPr sz="4000" b="1" baseline="0">
                <a:ln>
                  <a:noFill/>
                </a:ln>
                <a:solidFill>
                  <a:schemeClr val="tx1"/>
                </a:solidFill>
                <a:effectLst/>
                <a:latin typeface="Arial Narrow" panose="020B0606020202030204" pitchFamily="34" charset="0"/>
              </a:defRPr>
            </a:lvl1pPr>
          </a:lstStyle>
          <a:p>
            <a:r>
              <a:rPr lang="en-US" dirty="0" smtClean="0"/>
              <a:t>Presentation title here</a:t>
            </a:r>
            <a:endParaRPr lang="en-US" dirty="0"/>
          </a:p>
        </p:txBody>
      </p:sp>
      <p:sp>
        <p:nvSpPr>
          <p:cNvPr id="3" name="Subtitle 2"/>
          <p:cNvSpPr>
            <a:spLocks noGrp="1"/>
          </p:cNvSpPr>
          <p:nvPr>
            <p:ph type="subTitle" idx="1" hasCustomPrompt="1"/>
          </p:nvPr>
        </p:nvSpPr>
        <p:spPr>
          <a:xfrm>
            <a:off x="233757" y="1120535"/>
            <a:ext cx="5012011" cy="426821"/>
          </a:xfrm>
        </p:spPr>
        <p:txBody>
          <a:bodyPr/>
          <a:lstStyle>
            <a:lvl1pPr marL="0" indent="0" algn="l">
              <a:buNone/>
              <a:defRPr sz="2400" b="1">
                <a:ln>
                  <a:noFill/>
                </a:ln>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Location, date</a:t>
            </a:r>
            <a:endParaRPr lang="en-US" dirty="0"/>
          </a:p>
        </p:txBody>
      </p:sp>
    </p:spTree>
    <p:extLst>
      <p:ext uri="{BB962C8B-B14F-4D97-AF65-F5344CB8AC3E}">
        <p14:creationId xmlns:p14="http://schemas.microsoft.com/office/powerpoint/2010/main" val="2436225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1076292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48781"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33756"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096901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1" name="Group 10"/>
          <p:cNvGrpSpPr/>
          <p:nvPr userDrawn="1"/>
        </p:nvGrpSpPr>
        <p:grpSpPr>
          <a:xfrm>
            <a:off x="8554685" y="0"/>
            <a:ext cx="589315" cy="6858003"/>
            <a:chOff x="8554685" y="0"/>
            <a:chExt cx="589315" cy="6858003"/>
          </a:xfrm>
        </p:grpSpPr>
        <p:sp>
          <p:nvSpPr>
            <p:cNvPr id="12" name="Rectangle 2"/>
            <p:cNvSpPr>
              <a:spLocks noChangeArrowheads="1"/>
            </p:cNvSpPr>
            <p:nvPr userDrawn="1"/>
          </p:nvSpPr>
          <p:spPr bwMode="auto">
            <a:xfrm rot="5400000">
              <a:off x="5453743" y="3167746"/>
              <a:ext cx="6858000" cy="522514"/>
            </a:xfrm>
            <a:prstGeom prst="rect">
              <a:avLst/>
            </a:prstGeom>
            <a:solidFill>
              <a:srgbClr val="5A5A5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defRPr/>
              </a:pPr>
              <a:endParaRPr lang="en-US" altLang="en-US" sz="2400" smtClean="0">
                <a:latin typeface="Trade Gothic LT Std" panose="00000500000000000000" pitchFamily="50" charset="0"/>
              </a:endParaRPr>
            </a:p>
          </p:txBody>
        </p:sp>
        <p:pic>
          <p:nvPicPr>
            <p:cNvPr id="13" name="Picture 12" descr="REACH-PowerpointTitl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6200000">
              <a:off x="7588225" y="5238751"/>
              <a:ext cx="2592387"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userDrawn="1"/>
          </p:nvSpPr>
          <p:spPr>
            <a:xfrm rot="5400000">
              <a:off x="5167248" y="3387437"/>
              <a:ext cx="6858002" cy="831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noFill/>
                </a:ln>
              </a:endParaRPr>
            </a:p>
          </p:txBody>
        </p:sp>
      </p:grpSp>
    </p:spTree>
    <p:extLst>
      <p:ext uri="{BB962C8B-B14F-4D97-AF65-F5344CB8AC3E}">
        <p14:creationId xmlns:p14="http://schemas.microsoft.com/office/powerpoint/2010/main" val="4814492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3756" y="1709739"/>
            <a:ext cx="7905572" cy="1707229"/>
          </a:xfrm>
        </p:spPr>
        <p:txBody>
          <a:bodyPr anchor="b"/>
          <a:lstStyle>
            <a:lvl1pPr>
              <a:defRPr sz="4400" b="1"/>
            </a:lvl1pPr>
          </a:lstStyle>
          <a:p>
            <a:r>
              <a:rPr lang="en-US" smtClean="0"/>
              <a:t>Click to edit Master title style</a:t>
            </a:r>
            <a:endParaRPr lang="en-US" dirty="0"/>
          </a:p>
        </p:txBody>
      </p:sp>
      <p:sp>
        <p:nvSpPr>
          <p:cNvPr id="3" name="Text Placeholder 2"/>
          <p:cNvSpPr>
            <a:spLocks noGrp="1"/>
          </p:cNvSpPr>
          <p:nvPr>
            <p:ph type="body" idx="1"/>
          </p:nvPr>
        </p:nvSpPr>
        <p:spPr>
          <a:xfrm>
            <a:off x="233756" y="3544436"/>
            <a:ext cx="7905572"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6792456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sz="half" idx="1"/>
          </p:nvPr>
        </p:nvSpPr>
        <p:spPr>
          <a:xfrm>
            <a:off x="233756"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19647"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0583374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Detailed/zoomed map">
    <p:spTree>
      <p:nvGrpSpPr>
        <p:cNvPr id="1" name=""/>
        <p:cNvGrpSpPr/>
        <p:nvPr/>
      </p:nvGrpSpPr>
      <p:grpSpPr>
        <a:xfrm>
          <a:off x="0" y="0"/>
          <a:ext cx="0" cy="0"/>
          <a:chOff x="0" y="0"/>
          <a:chExt cx="0" cy="0"/>
        </a:xfrm>
      </p:grpSpPr>
      <p:sp>
        <p:nvSpPr>
          <p:cNvPr id="8" name="Rectangle 7"/>
          <p:cNvSpPr/>
          <p:nvPr userDrawn="1"/>
        </p:nvSpPr>
        <p:spPr>
          <a:xfrm>
            <a:off x="-2" y="0"/>
            <a:ext cx="854800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233756" y="365126"/>
            <a:ext cx="7947718" cy="2735584"/>
          </a:xfrm>
        </p:spPr>
        <p:txBody>
          <a:bodyPr>
            <a:noAutofit/>
          </a:bodyPr>
          <a:lstStyle>
            <a:lvl1pPr>
              <a:defRPr sz="2800" b="1" baseline="0">
                <a:solidFill>
                  <a:schemeClr val="bg1"/>
                </a:solidFill>
              </a:defRPr>
            </a:lvl1pPr>
          </a:lstStyle>
          <a:p>
            <a:r>
              <a:rPr lang="en-US" dirty="0" smtClean="0"/>
              <a:t>Use this slide for a detailed map.</a:t>
            </a:r>
            <a:br>
              <a:rPr lang="en-US" dirty="0" smtClean="0"/>
            </a:br>
            <a:r>
              <a:rPr lang="en-US" dirty="0" smtClean="0"/>
              <a:t/>
            </a:r>
            <a:br>
              <a:rPr lang="en-US" dirty="0" smtClean="0"/>
            </a:br>
            <a:r>
              <a:rPr lang="en-US" dirty="0" smtClean="0"/>
              <a:t>Crop the map to show only the area of interest, using the REACH sidebar. </a:t>
            </a:r>
            <a:br>
              <a:rPr lang="en-US" dirty="0" smtClean="0"/>
            </a:br>
            <a:r>
              <a:rPr lang="en-US" dirty="0" smtClean="0"/>
              <a:t>While no title is needed, leave an explanation in the comments section if the slideshow will be shared afterwards.</a:t>
            </a:r>
            <a:endParaRPr lang="en-US" dirty="0"/>
          </a:p>
        </p:txBody>
      </p:sp>
    </p:spTree>
    <p:extLst>
      <p:ext uri="{BB962C8B-B14F-4D97-AF65-F5344CB8AC3E}">
        <p14:creationId xmlns:p14="http://schemas.microsoft.com/office/powerpoint/2010/main" val="12551945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Whole map">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233756" y="365126"/>
            <a:ext cx="7947718" cy="2735584"/>
          </a:xfrm>
        </p:spPr>
        <p:txBody>
          <a:bodyPr>
            <a:noAutofit/>
          </a:bodyPr>
          <a:lstStyle>
            <a:lvl1pPr>
              <a:defRPr sz="2800" b="1" baseline="0">
                <a:solidFill>
                  <a:schemeClr val="bg1"/>
                </a:solidFill>
              </a:defRPr>
            </a:lvl1pPr>
          </a:lstStyle>
          <a:p>
            <a:r>
              <a:rPr lang="en-US" dirty="0" smtClean="0"/>
              <a:t>Use this slide for a whole map.</a:t>
            </a:r>
            <a:br>
              <a:rPr lang="en-US" dirty="0" smtClean="0"/>
            </a:br>
            <a:r>
              <a:rPr lang="en-US" dirty="0" smtClean="0"/>
              <a:t/>
            </a:r>
            <a:br>
              <a:rPr lang="en-US" dirty="0" smtClean="0"/>
            </a:br>
            <a:r>
              <a:rPr lang="en-US" dirty="0" smtClean="0"/>
              <a:t>Expand the map to fill the page proportionally as much as possible. Centre the map on the page and leave black space at edges as required. </a:t>
            </a:r>
            <a:endParaRPr lang="en-US" dirty="0"/>
          </a:p>
        </p:txBody>
      </p:sp>
    </p:spTree>
    <p:extLst>
      <p:ext uri="{BB962C8B-B14F-4D97-AF65-F5344CB8AC3E}">
        <p14:creationId xmlns:p14="http://schemas.microsoft.com/office/powerpoint/2010/main" val="275505987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44164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756" y="457200"/>
            <a:ext cx="3345263" cy="1600200"/>
          </a:xfrm>
        </p:spPr>
        <p:txBody>
          <a:bodyPr anchor="b"/>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3726353" y="987426"/>
            <a:ext cx="445512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33756" y="2057400"/>
            <a:ext cx="334526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6984089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756" y="457200"/>
            <a:ext cx="2949178" cy="1600200"/>
          </a:xfrm>
        </p:spPr>
        <p:txBody>
          <a:bodyPr anchor="b"/>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52324"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33756"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0252642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3756" y="365127"/>
            <a:ext cx="7947718" cy="67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33756" y="1253331"/>
            <a:ext cx="7947718" cy="5071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6" name="Group 15"/>
          <p:cNvGrpSpPr/>
          <p:nvPr userDrawn="1"/>
        </p:nvGrpSpPr>
        <p:grpSpPr>
          <a:xfrm>
            <a:off x="8554685" y="0"/>
            <a:ext cx="589315" cy="6858003"/>
            <a:chOff x="8554685" y="0"/>
            <a:chExt cx="589315" cy="6858003"/>
          </a:xfrm>
        </p:grpSpPr>
        <p:sp>
          <p:nvSpPr>
            <p:cNvPr id="17" name="Rectangle 2"/>
            <p:cNvSpPr>
              <a:spLocks noChangeArrowheads="1"/>
            </p:cNvSpPr>
            <p:nvPr userDrawn="1"/>
          </p:nvSpPr>
          <p:spPr bwMode="auto">
            <a:xfrm rot="5400000">
              <a:off x="5453743" y="3167746"/>
              <a:ext cx="6858000" cy="522514"/>
            </a:xfrm>
            <a:prstGeom prst="rect">
              <a:avLst/>
            </a:prstGeom>
            <a:solidFill>
              <a:srgbClr val="5A5A5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defRPr/>
              </a:pPr>
              <a:endParaRPr lang="en-US" altLang="en-US" sz="2400" smtClean="0">
                <a:latin typeface="Trade Gothic LT Std" panose="00000500000000000000" pitchFamily="50" charset="0"/>
              </a:endParaRPr>
            </a:p>
          </p:txBody>
        </p:sp>
        <p:pic>
          <p:nvPicPr>
            <p:cNvPr id="18" name="Picture 17" descr="REACH-PowerpointTitl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rot="16200000">
              <a:off x="7588225" y="5238751"/>
              <a:ext cx="2592387"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8"/>
            <p:cNvSpPr/>
            <p:nvPr userDrawn="1"/>
          </p:nvSpPr>
          <p:spPr>
            <a:xfrm rot="5400000">
              <a:off x="5167248" y="3387437"/>
              <a:ext cx="6858002" cy="831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noFill/>
                </a:ln>
              </a:endParaRPr>
            </a:p>
          </p:txBody>
        </p:sp>
      </p:grpSp>
    </p:spTree>
    <p:extLst>
      <p:ext uri="{BB962C8B-B14F-4D97-AF65-F5344CB8AC3E}">
        <p14:creationId xmlns:p14="http://schemas.microsoft.com/office/powerpoint/2010/main" val="297916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72"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chart" Target="../charts/chart16.xml"/><Relationship Id="rId4" Type="http://schemas.openxmlformats.org/officeDocument/2006/relationships/chart" Target="../charts/chart15.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chart" Target="../charts/chart18.xml"/><Relationship Id="rId4" Type="http://schemas.openxmlformats.org/officeDocument/2006/relationships/chart" Target="../charts/chart17.xml"/></Relationships>
</file>

<file path=ppt/slides/_rels/slide2.xml.rels><?xml version="1.0" encoding="UTF-8" standalone="yes"?>
<Relationships xmlns="http://schemas.openxmlformats.org/package/2006/relationships"><Relationship Id="rId3" Type="http://schemas.openxmlformats.org/officeDocument/2006/relationships/hyperlink" Target="http://data.unhcr.org/syrianrefugees/settlement.php?id=176&amp;region=77&amp;country=107"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chart" Target="../charts/chart22.xml"/><Relationship Id="rId4" Type="http://schemas.openxmlformats.org/officeDocument/2006/relationships/chart" Target="../charts/chart2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24.xml"/></Relationships>
</file>

<file path=ppt/slides/_rels/slide26.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2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emf"/><Relationship Id="rId4" Type="http://schemas.openxmlformats.org/officeDocument/2006/relationships/image" Target="../media/image4.emf"/></Relationships>
</file>

<file path=ppt/slides/_rels/slide30.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chart" Target="../charts/chart29.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8947" r="363" b="39830"/>
          <a:stretch/>
        </p:blipFill>
        <p:spPr>
          <a:xfrm>
            <a:off x="-1" y="-15629"/>
            <a:ext cx="9144001" cy="6267938"/>
          </a:xfrm>
          <a:prstGeom prst="rect">
            <a:avLst/>
          </a:prstGeom>
        </p:spPr>
      </p:pic>
      <p:sp>
        <p:nvSpPr>
          <p:cNvPr id="2" name="Title 1"/>
          <p:cNvSpPr>
            <a:spLocks noGrp="1"/>
          </p:cNvSpPr>
          <p:nvPr>
            <p:ph type="ctrTitle"/>
          </p:nvPr>
        </p:nvSpPr>
        <p:spPr>
          <a:xfrm>
            <a:off x="170382" y="4888454"/>
            <a:ext cx="6785229" cy="658330"/>
          </a:xfrm>
        </p:spPr>
        <p:txBody>
          <a:bodyPr>
            <a:normAutofit/>
          </a:bodyPr>
          <a:lstStyle/>
          <a:p>
            <a:r>
              <a:rPr lang="en-GB" dirty="0" smtClean="0"/>
              <a:t>Winterization Rapid Assessment</a:t>
            </a:r>
            <a:endParaRPr lang="en-GB" dirty="0"/>
          </a:p>
        </p:txBody>
      </p:sp>
      <p:sp>
        <p:nvSpPr>
          <p:cNvPr id="3" name="Subtitle 2"/>
          <p:cNvSpPr>
            <a:spLocks noGrp="1"/>
          </p:cNvSpPr>
          <p:nvPr>
            <p:ph type="subTitle" idx="1"/>
          </p:nvPr>
        </p:nvSpPr>
        <p:spPr>
          <a:xfrm>
            <a:off x="279023" y="5546784"/>
            <a:ext cx="3462920" cy="426821"/>
          </a:xfrm>
          <a:noFill/>
        </p:spPr>
        <p:txBody>
          <a:bodyPr/>
          <a:lstStyle/>
          <a:p>
            <a:r>
              <a:rPr lang="en-GB" dirty="0" smtClean="0"/>
              <a:t>Zaatari Camp, August 2016</a:t>
            </a:r>
            <a:endParaRPr lang="en-GB" dirty="0"/>
          </a:p>
        </p:txBody>
      </p:sp>
      <p:pic>
        <p:nvPicPr>
          <p:cNvPr id="7" name="Picture 6"/>
          <p:cNvPicPr>
            <a:picLocks noChangeAspect="1"/>
          </p:cNvPicPr>
          <p:nvPr/>
        </p:nvPicPr>
        <p:blipFill>
          <a:blip r:embed="rId3" cstate="print"/>
          <a:stretch>
            <a:fillRect/>
          </a:stretch>
        </p:blipFill>
        <p:spPr>
          <a:xfrm>
            <a:off x="7464466" y="6400692"/>
            <a:ext cx="1432226" cy="396000"/>
          </a:xfrm>
          <a:prstGeom prst="rect">
            <a:avLst/>
          </a:prstGeom>
        </p:spPr>
      </p:pic>
    </p:spTree>
    <p:extLst>
      <p:ext uri="{BB962C8B-B14F-4D97-AF65-F5344CB8AC3E}">
        <p14:creationId xmlns:p14="http://schemas.microsoft.com/office/powerpoint/2010/main" val="271419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priority NFI needs by sex</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1900" dirty="0" smtClean="0"/>
              <a:t>No difference in the order of top priority needs was found between female and male-headed families.</a:t>
            </a:r>
          </a:p>
          <a:p>
            <a:r>
              <a:rPr lang="en-US" sz="1900" dirty="0" smtClean="0"/>
              <a:t>Heaters were the most commonly ranked first priority need for 38% of female headed of families and for 35% of male headed families.</a:t>
            </a:r>
          </a:p>
          <a:p>
            <a:r>
              <a:rPr lang="en-US" sz="1900" dirty="0" smtClean="0"/>
              <a:t>Gas cylinders were more commonly reported as the second priority need by male headed families (34%) than by female headed families (25%).</a:t>
            </a:r>
            <a:endParaRPr lang="en-US" sz="1800" b="1" dirty="0" smtClean="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12" name="Rectangle 11"/>
          <p:cNvSpPr/>
          <p:nvPr/>
        </p:nvSpPr>
        <p:spPr>
          <a:xfrm>
            <a:off x="1666805" y="3197054"/>
            <a:ext cx="5581720"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NFIs ranked as first priority need for 2016 winter, by sex of head of family</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1" name="Chart 10"/>
          <p:cNvGraphicFramePr>
            <a:graphicFrameLocks/>
          </p:cNvGraphicFramePr>
          <p:nvPr>
            <p:extLst>
              <p:ext uri="{D42A27DB-BD31-4B8C-83A1-F6EECF244321}">
                <p14:modId xmlns:p14="http://schemas.microsoft.com/office/powerpoint/2010/main" val="692004418"/>
              </p:ext>
            </p:extLst>
          </p:nvPr>
        </p:nvGraphicFramePr>
        <p:xfrm>
          <a:off x="959005" y="3514478"/>
          <a:ext cx="6579219" cy="334352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22351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t>
            </a:r>
            <a:r>
              <a:rPr lang="en-US" dirty="0" smtClean="0"/>
              <a:t>eater possession and functionality</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b="1" dirty="0" smtClean="0"/>
              <a:t>The majority of respondents (80%) reported that their families possess at least one heater, </a:t>
            </a:r>
            <a:r>
              <a:rPr lang="en-US" sz="2000" dirty="0" smtClean="0"/>
              <a:t>whereas 21%* of respondents reported that their family does not currently possess a heater at all. </a:t>
            </a:r>
          </a:p>
          <a:p>
            <a:r>
              <a:rPr lang="en-US" sz="2000" dirty="0" smtClean="0"/>
              <a:t>Of those respondents who reported that their family only has one heater, </a:t>
            </a:r>
            <a:r>
              <a:rPr lang="en-US" sz="2000" b="1" dirty="0" smtClean="0"/>
              <a:t>53% reported that the heater is not functional.</a:t>
            </a:r>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916519" y="2960016"/>
            <a:ext cx="2995126" cy="58785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Number of heaters possessed by assessed families</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val="2961584797"/>
              </p:ext>
            </p:extLst>
          </p:nvPr>
        </p:nvGraphicFramePr>
        <p:xfrm>
          <a:off x="376519" y="3539797"/>
          <a:ext cx="3960000" cy="324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3538761877"/>
              </p:ext>
            </p:extLst>
          </p:nvPr>
        </p:nvGraphicFramePr>
        <p:xfrm>
          <a:off x="3523892" y="3554787"/>
          <a:ext cx="4716000" cy="3240000"/>
        </p:xfrm>
        <a:graphic>
          <a:graphicData uri="http://schemas.openxmlformats.org/drawingml/2006/chart">
            <c:chart xmlns:c="http://schemas.openxmlformats.org/drawingml/2006/chart" xmlns:r="http://schemas.openxmlformats.org/officeDocument/2006/relationships" r:id="rId5"/>
          </a:graphicData>
        </a:graphic>
      </p:graphicFrame>
      <p:sp>
        <p:nvSpPr>
          <p:cNvPr id="11" name="Rectangle 10"/>
          <p:cNvSpPr/>
          <p:nvPr/>
        </p:nvSpPr>
        <p:spPr>
          <a:xfrm>
            <a:off x="4441892" y="2960016"/>
            <a:ext cx="2880000" cy="58785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Reported functionality of heaters for families with only one heater</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sp>
        <p:nvSpPr>
          <p:cNvPr id="5" name="TextBox 4"/>
          <p:cNvSpPr txBox="1"/>
          <p:nvPr/>
        </p:nvSpPr>
        <p:spPr>
          <a:xfrm>
            <a:off x="1238096" y="6071869"/>
            <a:ext cx="2134690" cy="246221"/>
          </a:xfrm>
          <a:prstGeom prst="rect">
            <a:avLst/>
          </a:prstGeom>
          <a:noFill/>
        </p:spPr>
        <p:txBody>
          <a:bodyPr wrap="square" rtlCol="0">
            <a:spAutoFit/>
          </a:bodyPr>
          <a:lstStyle/>
          <a:p>
            <a:r>
              <a:rPr lang="en-US" sz="1000" dirty="0" smtClean="0">
                <a:latin typeface="+mj-lt"/>
              </a:rPr>
              <a:t>*Total over 100% due to rounding.</a:t>
            </a:r>
            <a:endParaRPr lang="en-GB" sz="1000" dirty="0">
              <a:latin typeface="+mj-lt"/>
            </a:endParaRPr>
          </a:p>
        </p:txBody>
      </p:sp>
    </p:spTree>
    <p:extLst>
      <p:ext uri="{BB962C8B-B14F-4D97-AF65-F5344CB8AC3E}">
        <p14:creationId xmlns:p14="http://schemas.microsoft.com/office/powerpoint/2010/main" val="3991521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t>
            </a:r>
            <a:r>
              <a:rPr lang="en-US" dirty="0" smtClean="0"/>
              <a:t>eater type</a:t>
            </a:r>
            <a:endParaRPr lang="en-GB" dirty="0"/>
          </a:p>
        </p:txBody>
      </p:sp>
      <p:sp>
        <p:nvSpPr>
          <p:cNvPr id="3" name="Content Placeholder 2"/>
          <p:cNvSpPr>
            <a:spLocks noGrp="1"/>
          </p:cNvSpPr>
          <p:nvPr>
            <p:ph idx="1"/>
          </p:nvPr>
        </p:nvSpPr>
        <p:spPr>
          <a:xfrm>
            <a:off x="233756" y="1120740"/>
            <a:ext cx="7947718" cy="5319407"/>
          </a:xfrm>
        </p:spPr>
        <p:txBody>
          <a:bodyPr>
            <a:normAutofit/>
          </a:bodyPr>
          <a:lstStyle/>
          <a:p>
            <a:r>
              <a:rPr lang="en-US" sz="2000" dirty="0" smtClean="0"/>
              <a:t>Of those families reporting possession of a heater, </a:t>
            </a:r>
            <a:r>
              <a:rPr lang="en-US" sz="2000" b="1" dirty="0" smtClean="0"/>
              <a:t>nearly all respondents (99%) reported that their family’s primary heater requires a gas cylinder</a:t>
            </a:r>
            <a:r>
              <a:rPr lang="en-US" sz="2000" dirty="0" smtClean="0"/>
              <a:t>, with 1% of respondents reporting an alternative type.</a:t>
            </a:r>
          </a:p>
          <a:p>
            <a:r>
              <a:rPr lang="en-US" sz="2000" dirty="0"/>
              <a:t>Amongst respondents who reported that their families possess either two or three heaters (6% of respondents), 92</a:t>
            </a:r>
            <a:r>
              <a:rPr lang="en-US" sz="2000" dirty="0" smtClean="0"/>
              <a:t>%* </a:t>
            </a:r>
            <a:r>
              <a:rPr lang="en-US" sz="2000" dirty="0"/>
              <a:t>reported that their second and/or third heaters require a gas cylinder</a:t>
            </a:r>
            <a:r>
              <a:rPr lang="en-US" sz="2000" dirty="0" smtClean="0"/>
              <a:t>. </a:t>
            </a:r>
            <a:endParaRPr lang="en-US" sz="2000" dirty="0"/>
          </a:p>
          <a:p>
            <a:endParaRPr lang="en-US" sz="2000" dirty="0" smtClean="0"/>
          </a:p>
          <a:p>
            <a:endParaRPr lang="en-US" sz="2000" dirty="0" smtClean="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2219158" y="2972596"/>
            <a:ext cx="4307330"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Type of </a:t>
            </a:r>
            <a:r>
              <a:rPr lang="en-US" sz="1400" b="1" u="sng"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primary</a:t>
            </a: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 heater possessed by family</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2" name="Chart 11"/>
          <p:cNvGraphicFramePr>
            <a:graphicFrameLocks noChangeAspect="1"/>
          </p:cNvGraphicFramePr>
          <p:nvPr>
            <p:extLst>
              <p:ext uri="{D42A27DB-BD31-4B8C-83A1-F6EECF244321}">
                <p14:modId xmlns:p14="http://schemas.microsoft.com/office/powerpoint/2010/main" val="3616860299"/>
              </p:ext>
            </p:extLst>
          </p:nvPr>
        </p:nvGraphicFramePr>
        <p:xfrm>
          <a:off x="1670364" y="3292202"/>
          <a:ext cx="5400000" cy="3240000"/>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2273476" y="6333453"/>
            <a:ext cx="3198104" cy="246221"/>
          </a:xfrm>
          <a:prstGeom prst="rect">
            <a:avLst/>
          </a:prstGeom>
          <a:noFill/>
        </p:spPr>
        <p:txBody>
          <a:bodyPr wrap="square" rtlCol="0">
            <a:spAutoFit/>
          </a:bodyPr>
          <a:lstStyle/>
          <a:p>
            <a:r>
              <a:rPr lang="en-US" sz="1000" dirty="0" smtClean="0">
                <a:latin typeface="+mj-lt"/>
              </a:rPr>
              <a:t>*Findings are indicative rather than statistically representative</a:t>
            </a:r>
            <a:endParaRPr lang="en-GB" sz="1000" dirty="0">
              <a:latin typeface="+mj-lt"/>
            </a:endParaRPr>
          </a:p>
        </p:txBody>
      </p:sp>
    </p:spTree>
    <p:extLst>
      <p:ext uri="{BB962C8B-B14F-4D97-AF65-F5344CB8AC3E}">
        <p14:creationId xmlns:p14="http://schemas.microsoft.com/office/powerpoint/2010/main" val="1888269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Gas cylinder possession</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dirty="0" smtClean="0"/>
              <a:t>Of those respondents who reported that their families’ primary heater is functioning </a:t>
            </a:r>
            <a:r>
              <a:rPr lang="en-US" sz="2000" u="sng" dirty="0" smtClean="0"/>
              <a:t>and</a:t>
            </a:r>
            <a:r>
              <a:rPr lang="en-US" sz="2000" dirty="0" smtClean="0"/>
              <a:t> requires a gas cylinder,</a:t>
            </a:r>
            <a:r>
              <a:rPr lang="en-US" sz="2000" b="1" dirty="0" smtClean="0"/>
              <a:t> the majority (60%) reported that their family currently possesses a gas cylinder</a:t>
            </a:r>
            <a:r>
              <a:rPr lang="en-US" sz="2000" dirty="0" smtClean="0"/>
              <a:t>, while 40% reported that their family does not. </a:t>
            </a:r>
          </a:p>
          <a:p>
            <a:r>
              <a:rPr lang="en-US" sz="2000" dirty="0" smtClean="0"/>
              <a:t>This finding indicates </a:t>
            </a:r>
            <a:r>
              <a:rPr lang="en-US" sz="2000" b="1" dirty="0" smtClean="0"/>
              <a:t>the need for gas cylinder cash distributions </a:t>
            </a:r>
            <a:r>
              <a:rPr lang="en-US" sz="2000" dirty="0" smtClean="0"/>
              <a:t>amongst a significant portion of the camp population</a:t>
            </a:r>
            <a:r>
              <a:rPr lang="en-US" sz="2000" b="1" dirty="0" smtClean="0"/>
              <a:t> </a:t>
            </a:r>
            <a:r>
              <a:rPr lang="en-US" sz="2000" dirty="0" smtClean="0"/>
              <a:t>before the onset of winter</a:t>
            </a:r>
            <a:endParaRPr lang="en-US" sz="2000" b="1" dirty="0" smtClean="0"/>
          </a:p>
          <a:p>
            <a:endParaRPr lang="en-US" sz="2000" dirty="0" smtClean="0"/>
          </a:p>
          <a:p>
            <a:endParaRPr lang="en-US" sz="2000" dirty="0" smtClean="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1018270" y="3027375"/>
            <a:ext cx="6459300"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Proportion of families who possess a gas cylinder for their primary, functional gas heater</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9" name="Chart 8"/>
          <p:cNvGraphicFramePr>
            <a:graphicFrameLocks/>
          </p:cNvGraphicFramePr>
          <p:nvPr>
            <p:extLst>
              <p:ext uri="{D42A27DB-BD31-4B8C-83A1-F6EECF244321}">
                <p14:modId xmlns:p14="http://schemas.microsoft.com/office/powerpoint/2010/main" val="4192528278"/>
              </p:ext>
            </p:extLst>
          </p:nvPr>
        </p:nvGraphicFramePr>
        <p:xfrm>
          <a:off x="2012142" y="3152873"/>
          <a:ext cx="4572000" cy="32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52097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37455" y="2424818"/>
            <a:ext cx="5551280" cy="1104523"/>
          </a:xfrm>
          <a:prstGeom prst="rect">
            <a:avLst/>
          </a:prstGeom>
          <a:solidFill>
            <a:srgbClr val="EE58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677720" y="2734130"/>
            <a:ext cx="5270751" cy="485899"/>
          </a:xfrm>
        </p:spPr>
        <p:txBody>
          <a:bodyPr>
            <a:normAutofit fontScale="90000"/>
          </a:bodyPr>
          <a:lstStyle/>
          <a:p>
            <a:r>
              <a:rPr lang="en-US" dirty="0" smtClean="0"/>
              <a:t>Children’s clothing needs</a:t>
            </a:r>
            <a:endParaRPr lang="en-GB" dirty="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Tree>
    <p:extLst>
      <p:ext uri="{BB962C8B-B14F-4D97-AF65-F5344CB8AC3E}">
        <p14:creationId xmlns:p14="http://schemas.microsoft.com/office/powerpoint/2010/main" val="3333696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Children’s winter clothing needs</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dirty="0" smtClean="0"/>
              <a:t>Of those respondents with at least one child in the family, the majority perceive their winter clothing to be either </a:t>
            </a:r>
            <a:r>
              <a:rPr lang="en-US" sz="2000" b="1" dirty="0" smtClean="0"/>
              <a:t>inadequate (58%) or very inadequate (12%). </a:t>
            </a:r>
          </a:p>
          <a:p>
            <a:r>
              <a:rPr lang="en-US" sz="2000" dirty="0"/>
              <a:t>When comparing the perceived adequacy of children’s clothing by the number of children in respondents’ families, </a:t>
            </a:r>
            <a:r>
              <a:rPr lang="en-US" sz="2000" b="1" dirty="0"/>
              <a:t>there was no clear correlation between perceived inadequacy and higher numbers of children.</a:t>
            </a:r>
            <a:r>
              <a:rPr lang="en-US" sz="2000" dirty="0"/>
              <a:t> </a:t>
            </a:r>
            <a:endParaRPr lang="en-US" sz="2000" b="1" dirty="0" smtClean="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961489" y="3079641"/>
            <a:ext cx="6563570" cy="318100"/>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Perceived adequacy of children’s winter clothing currently possessed by family</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0" name="Chart 9"/>
          <p:cNvGraphicFramePr>
            <a:graphicFrameLocks/>
          </p:cNvGraphicFramePr>
          <p:nvPr>
            <p:extLst>
              <p:ext uri="{D42A27DB-BD31-4B8C-83A1-F6EECF244321}">
                <p14:modId xmlns:p14="http://schemas.microsoft.com/office/powerpoint/2010/main" val="1562821060"/>
              </p:ext>
            </p:extLst>
          </p:nvPr>
        </p:nvGraphicFramePr>
        <p:xfrm>
          <a:off x="1543274" y="3587802"/>
          <a:ext cx="5400000" cy="306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04582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priority children’s clothing needs</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dirty="0" smtClean="0"/>
              <a:t>Amongst respondents reporting that children’s clothing in their family was inadequate or very inadequate, </a:t>
            </a:r>
            <a:r>
              <a:rPr lang="en-US" sz="2000" b="1" dirty="0"/>
              <a:t>Jackets were the most frequently ranked first priority need (42</a:t>
            </a:r>
            <a:r>
              <a:rPr lang="en-US" sz="2000" b="1" dirty="0" smtClean="0"/>
              <a:t>%)</a:t>
            </a:r>
            <a:endParaRPr lang="en-US" sz="2000" dirty="0" smtClean="0"/>
          </a:p>
          <a:p>
            <a:r>
              <a:rPr lang="en-US" sz="2000" dirty="0" smtClean="0"/>
              <a:t>This was followed by </a:t>
            </a:r>
            <a:r>
              <a:rPr lang="en-US" sz="2000" b="1" dirty="0" smtClean="0"/>
              <a:t>Trousers (29%) and shoes (11%)</a:t>
            </a:r>
            <a:r>
              <a:rPr lang="en-US" sz="2000" dirty="0" smtClean="0"/>
              <a:t>.</a:t>
            </a:r>
            <a:endParaRPr lang="en-US" sz="2000" b="1" dirty="0" smtClean="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1042988" y="2825361"/>
            <a:ext cx="6950868" cy="58785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Clothing items ranked as a first priority need for 2016 winter </a:t>
            </a:r>
            <a:b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b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by families reporting winter clothing to be inadequate/very inadequate</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val="3768414409"/>
              </p:ext>
            </p:extLst>
          </p:nvPr>
        </p:nvGraphicFramePr>
        <p:xfrm>
          <a:off x="1762166" y="3501211"/>
          <a:ext cx="5220000" cy="306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34074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88471" y="2544023"/>
            <a:ext cx="3150606" cy="1104523"/>
          </a:xfrm>
          <a:prstGeom prst="rect">
            <a:avLst/>
          </a:prstGeom>
          <a:solidFill>
            <a:srgbClr val="EE58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2885388" y="2759770"/>
            <a:ext cx="2956773" cy="673028"/>
          </a:xfrm>
        </p:spPr>
        <p:txBody>
          <a:bodyPr>
            <a:normAutofit fontScale="90000"/>
          </a:bodyPr>
          <a:lstStyle/>
          <a:p>
            <a:r>
              <a:rPr lang="en-US" dirty="0" smtClean="0"/>
              <a:t>Shelter needs</a:t>
            </a:r>
            <a:endParaRPr lang="en-GB" dirty="0"/>
          </a:p>
        </p:txBody>
      </p:sp>
      <p:pic>
        <p:nvPicPr>
          <p:cNvPr id="4" name="Picture 3"/>
          <p:cNvPicPr>
            <a:picLocks noChangeAspect="1"/>
          </p:cNvPicPr>
          <p:nvPr/>
        </p:nvPicPr>
        <p:blipFill>
          <a:blip r:embed="rId2" cstate="print"/>
          <a:stretch>
            <a:fillRect/>
          </a:stretch>
        </p:blipFill>
        <p:spPr>
          <a:xfrm rot="16200000">
            <a:off x="8264260" y="752340"/>
            <a:ext cx="1236923" cy="342000"/>
          </a:xfrm>
          <a:prstGeom prst="rect">
            <a:avLst/>
          </a:prstGeom>
        </p:spPr>
      </p:pic>
    </p:spTree>
    <p:extLst>
      <p:ext uri="{BB962C8B-B14F-4D97-AF65-F5344CB8AC3E}">
        <p14:creationId xmlns:p14="http://schemas.microsoft.com/office/powerpoint/2010/main" val="1126675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Shelter type</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b="1" dirty="0" smtClean="0"/>
              <a:t>Nearly all assessed shelters (96%) were identified as caravan structures</a:t>
            </a:r>
            <a:r>
              <a:rPr lang="en-US" sz="2000" dirty="0" smtClean="0"/>
              <a:t> by enumerators, with only 4% identified as mixed caravan-and-tent structures</a:t>
            </a:r>
          </a:p>
          <a:p>
            <a:r>
              <a:rPr lang="en-US" sz="2000" dirty="0" smtClean="0"/>
              <a:t>Similarly, </a:t>
            </a:r>
            <a:r>
              <a:rPr lang="en-US" sz="2000" b="1" dirty="0" smtClean="0"/>
              <a:t>nearly all respondents (95%) reported that their homes are powered through connection to the Zaatari camp electricity grid,</a:t>
            </a:r>
            <a:r>
              <a:rPr lang="en-US" sz="2000" dirty="0" smtClean="0"/>
              <a:t> with only 5% indicating an alternative power source.</a:t>
            </a:r>
            <a:endParaRPr lang="en-US" sz="2000" b="1" dirty="0" smtClean="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927990" y="3025316"/>
            <a:ext cx="2027044"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Shelter type</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sp>
        <p:nvSpPr>
          <p:cNvPr id="11" name="Rectangle 10"/>
          <p:cNvSpPr/>
          <p:nvPr/>
        </p:nvSpPr>
        <p:spPr>
          <a:xfrm>
            <a:off x="4081544" y="3025316"/>
            <a:ext cx="3773042"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Primary power source</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3" name="Chart 12"/>
          <p:cNvGraphicFramePr>
            <a:graphicFrameLocks/>
          </p:cNvGraphicFramePr>
          <p:nvPr>
            <p:extLst>
              <p:ext uri="{D42A27DB-BD31-4B8C-83A1-F6EECF244321}">
                <p14:modId xmlns:p14="http://schemas.microsoft.com/office/powerpoint/2010/main" val="1822385176"/>
              </p:ext>
            </p:extLst>
          </p:nvPr>
        </p:nvGraphicFramePr>
        <p:xfrm>
          <a:off x="-344488" y="3595303"/>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2851192473"/>
              </p:ext>
            </p:extLst>
          </p:nvPr>
        </p:nvGraphicFramePr>
        <p:xfrm>
          <a:off x="3682065" y="3632703"/>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116045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377644" y="2977477"/>
            <a:ext cx="3699556" cy="3398271"/>
          </a:xfrm>
          <a:prstGeom prst="rect">
            <a:avLst/>
          </a:prstGeom>
          <a:solidFill>
            <a:srgbClr val="95A0A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fontScale="90000"/>
          </a:bodyPr>
          <a:lstStyle/>
          <a:p>
            <a:r>
              <a:rPr lang="en-US" dirty="0" smtClean="0"/>
              <a:t>Shelter suitability</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b="1" dirty="0" smtClean="0"/>
              <a:t>Overall, 57% of respondents do not consider their family’s shelter to be suitable for the 2016 winter</a:t>
            </a:r>
            <a:r>
              <a:rPr lang="en-US" sz="2000" dirty="0" smtClean="0"/>
              <a:t>, and 47% do consider the shelter suitable.</a:t>
            </a:r>
          </a:p>
          <a:p>
            <a:r>
              <a:rPr lang="en-US" sz="2000" dirty="0" smtClean="0"/>
              <a:t>Amongst respondents who consider the shelter to be unsuitable, </a:t>
            </a:r>
            <a:r>
              <a:rPr lang="en-US" sz="2000" b="1" dirty="0" smtClean="0"/>
              <a:t>the most frequently cited reason for this unsuitability is a leaking roof (54%).</a:t>
            </a:r>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278986" y="3025316"/>
            <a:ext cx="3773042"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Respondents’ perceived suitability of family shelter</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9" name="Chart 8"/>
          <p:cNvGraphicFramePr>
            <a:graphicFrameLocks/>
          </p:cNvGraphicFramePr>
          <p:nvPr>
            <p:extLst>
              <p:ext uri="{D42A27DB-BD31-4B8C-83A1-F6EECF244321}">
                <p14:modId xmlns:p14="http://schemas.microsoft.com/office/powerpoint/2010/main" val="2690675454"/>
              </p:ext>
            </p:extLst>
          </p:nvPr>
        </p:nvGraphicFramePr>
        <p:xfrm>
          <a:off x="24206" y="3231143"/>
          <a:ext cx="4680000" cy="324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1041897745"/>
              </p:ext>
            </p:extLst>
          </p:nvPr>
        </p:nvGraphicFramePr>
        <p:xfrm>
          <a:off x="4529113" y="3396775"/>
          <a:ext cx="3420000" cy="2700000"/>
        </p:xfrm>
        <a:graphic>
          <a:graphicData uri="http://schemas.openxmlformats.org/drawingml/2006/chart">
            <c:chart xmlns:c="http://schemas.openxmlformats.org/drawingml/2006/chart" xmlns:r="http://schemas.openxmlformats.org/officeDocument/2006/relationships" r:id="rId5"/>
          </a:graphicData>
        </a:graphic>
      </p:graphicFrame>
      <p:sp>
        <p:nvSpPr>
          <p:cNvPr id="11" name="Rectangle 10"/>
          <p:cNvSpPr/>
          <p:nvPr/>
        </p:nvSpPr>
        <p:spPr>
          <a:xfrm>
            <a:off x="4377644" y="3025316"/>
            <a:ext cx="3773042"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Reasons for unsuitability*</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sp>
        <p:nvSpPr>
          <p:cNvPr id="12" name="TextBox 11"/>
          <p:cNvSpPr txBox="1"/>
          <p:nvPr/>
        </p:nvSpPr>
        <p:spPr>
          <a:xfrm>
            <a:off x="4488056" y="6049815"/>
            <a:ext cx="2134690" cy="246221"/>
          </a:xfrm>
          <a:prstGeom prst="rect">
            <a:avLst/>
          </a:prstGeom>
          <a:noFill/>
        </p:spPr>
        <p:txBody>
          <a:bodyPr wrap="square" rtlCol="0">
            <a:spAutoFit/>
          </a:bodyPr>
          <a:lstStyle/>
          <a:p>
            <a:r>
              <a:rPr lang="en-US" sz="1000" dirty="0" smtClean="0">
                <a:latin typeface="+mj-lt"/>
              </a:rPr>
              <a:t>*Multiple responses could be selected</a:t>
            </a:r>
            <a:endParaRPr lang="en-GB" sz="1000" dirty="0">
              <a:latin typeface="+mj-lt"/>
            </a:endParaRPr>
          </a:p>
        </p:txBody>
      </p:sp>
    </p:spTree>
    <p:extLst>
      <p:ext uri="{BB962C8B-B14F-4D97-AF65-F5344CB8AC3E}">
        <p14:creationId xmlns:p14="http://schemas.microsoft.com/office/powerpoint/2010/main" val="2185008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 &amp; objectives</a:t>
            </a:r>
            <a:endParaRPr lang="en-GB" dirty="0"/>
          </a:p>
        </p:txBody>
      </p:sp>
      <p:sp>
        <p:nvSpPr>
          <p:cNvPr id="3" name="Content Placeholder 2"/>
          <p:cNvSpPr>
            <a:spLocks noGrp="1"/>
          </p:cNvSpPr>
          <p:nvPr>
            <p:ph idx="1"/>
          </p:nvPr>
        </p:nvSpPr>
        <p:spPr/>
        <p:txBody>
          <a:bodyPr>
            <a:normAutofit/>
          </a:bodyPr>
          <a:lstStyle/>
          <a:p>
            <a:r>
              <a:rPr lang="en-US" sz="2000" dirty="0" smtClean="0"/>
              <a:t>Zaatari camp currently hosts </a:t>
            </a:r>
            <a:r>
              <a:rPr lang="en-US" sz="2000" b="1" dirty="0" smtClean="0"/>
              <a:t>79,074 </a:t>
            </a:r>
            <a:r>
              <a:rPr lang="en-US" sz="2000" dirty="0" smtClean="0"/>
              <a:t>registered Syrian refugees* </a:t>
            </a:r>
          </a:p>
          <a:p>
            <a:r>
              <a:rPr lang="en-US" sz="2000" dirty="0" smtClean="0"/>
              <a:t>Given the modest camp infrastructure, severe winter weather can result in flooding, blocked roads, and shelter damage</a:t>
            </a:r>
          </a:p>
          <a:p>
            <a:r>
              <a:rPr lang="en-US" sz="2000" dirty="0" smtClean="0"/>
              <a:t>To mitigate the harmful impacts of severe weather, UNHCR and camp partners implement a multi-sector </a:t>
            </a:r>
            <a:r>
              <a:rPr lang="en-US" sz="2000" b="1" dirty="0" smtClean="0"/>
              <a:t>Winter Contingency Response Plan</a:t>
            </a:r>
            <a:r>
              <a:rPr lang="en-US" sz="2000" dirty="0" smtClean="0"/>
              <a:t> between November and February each year</a:t>
            </a:r>
          </a:p>
          <a:p>
            <a:r>
              <a:rPr lang="en-US" sz="2000" dirty="0" smtClean="0"/>
              <a:t>In order to guide winterization assistance and services provided to camp residents, the plan includes an annual</a:t>
            </a:r>
            <a:r>
              <a:rPr lang="en-US" sz="2000" b="1" dirty="0" smtClean="0"/>
              <a:t> Winterization Rapid Assessment</a:t>
            </a:r>
          </a:p>
          <a:p>
            <a:r>
              <a:rPr lang="en-US" sz="2000" b="1" dirty="0" smtClean="0"/>
              <a:t>Key objective of the 2016 assessment is to identify priority winter needs </a:t>
            </a:r>
            <a:r>
              <a:rPr lang="en-US" sz="2000" dirty="0" smtClean="0"/>
              <a:t>for families in the camp across multiple areas:</a:t>
            </a:r>
          </a:p>
          <a:p>
            <a:pPr lvl="1"/>
            <a:r>
              <a:rPr lang="en-US" sz="1600" dirty="0" smtClean="0"/>
              <a:t>Cash and non-food item (NFI) assistance distributions</a:t>
            </a:r>
          </a:p>
          <a:p>
            <a:pPr lvl="1"/>
            <a:r>
              <a:rPr lang="en-US" sz="1600" dirty="0" smtClean="0"/>
              <a:t>Food access and availability</a:t>
            </a:r>
          </a:p>
          <a:p>
            <a:pPr lvl="1"/>
            <a:r>
              <a:rPr lang="en-US" sz="1600" dirty="0" smtClean="0"/>
              <a:t>WASH access</a:t>
            </a:r>
          </a:p>
          <a:p>
            <a:pPr lvl="1"/>
            <a:r>
              <a:rPr lang="en-US" sz="1600" dirty="0" smtClean="0"/>
              <a:t>Shelter repair &amp; maintenance needs</a:t>
            </a:r>
          </a:p>
        </p:txBody>
      </p:sp>
      <p:pic>
        <p:nvPicPr>
          <p:cNvPr id="4" name="Picture 3"/>
          <p:cNvPicPr>
            <a:picLocks noChangeAspect="1"/>
          </p:cNvPicPr>
          <p:nvPr/>
        </p:nvPicPr>
        <p:blipFill>
          <a:blip r:embed="rId2" cstate="print"/>
          <a:stretch>
            <a:fillRect/>
          </a:stretch>
        </p:blipFill>
        <p:spPr>
          <a:xfrm rot="16200000">
            <a:off x="8264260" y="752340"/>
            <a:ext cx="1236923" cy="342000"/>
          </a:xfrm>
          <a:prstGeom prst="rect">
            <a:avLst/>
          </a:prstGeom>
        </p:spPr>
      </p:pic>
      <p:sp>
        <p:nvSpPr>
          <p:cNvPr id="5" name="TextBox 4"/>
          <p:cNvSpPr txBox="1"/>
          <p:nvPr/>
        </p:nvSpPr>
        <p:spPr>
          <a:xfrm>
            <a:off x="464950" y="6078951"/>
            <a:ext cx="4757979" cy="246221"/>
          </a:xfrm>
          <a:prstGeom prst="rect">
            <a:avLst/>
          </a:prstGeom>
          <a:noFill/>
        </p:spPr>
        <p:txBody>
          <a:bodyPr wrap="square" rtlCol="0">
            <a:spAutoFit/>
          </a:bodyPr>
          <a:lstStyle/>
          <a:p>
            <a:r>
              <a:rPr lang="en-US" sz="1000" dirty="0" smtClean="0"/>
              <a:t>*Source: UNHCR </a:t>
            </a:r>
            <a:r>
              <a:rPr lang="en-US" sz="1000" dirty="0" smtClean="0">
                <a:hlinkClick r:id="rId3"/>
              </a:rPr>
              <a:t>Inter-agency Information Sharing Portal</a:t>
            </a:r>
            <a:r>
              <a:rPr lang="en-US" sz="1000" dirty="0" smtClean="0"/>
              <a:t>, accessed 3 September 2016.</a:t>
            </a:r>
            <a:endParaRPr lang="en-GB" sz="1000" dirty="0"/>
          </a:p>
        </p:txBody>
      </p:sp>
    </p:spTree>
    <p:extLst>
      <p:ext uri="{BB962C8B-B14F-4D97-AF65-F5344CB8AC3E}">
        <p14:creationId xmlns:p14="http://schemas.microsoft.com/office/powerpoint/2010/main" val="856800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Capacity to maintain shelters</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1800" dirty="0" smtClean="0"/>
              <a:t>The majority of respondents (60%) consider their family’s ability to make repairs and conduct shelter maintenance themselves to be</a:t>
            </a:r>
            <a:r>
              <a:rPr lang="en-US" sz="1800" b="1" dirty="0" smtClean="0"/>
              <a:t> weak or very weak. </a:t>
            </a:r>
          </a:p>
          <a:p>
            <a:r>
              <a:rPr lang="en-US" sz="1800" b="1" dirty="0" smtClean="0"/>
              <a:t>32% of respondents who reported a female head of family (</a:t>
            </a:r>
            <a:r>
              <a:rPr lang="en-US" sz="1800" b="1" dirty="0" err="1" smtClean="0"/>
              <a:t>HoF</a:t>
            </a:r>
            <a:r>
              <a:rPr lang="en-US" sz="1800" b="1" dirty="0" smtClean="0"/>
              <a:t>) perceive their family’s ability to perform repairs as very weak</a:t>
            </a:r>
            <a:r>
              <a:rPr lang="en-US" sz="1800" dirty="0" smtClean="0"/>
              <a:t>, compared to 17% of respondents who reported a male </a:t>
            </a:r>
            <a:r>
              <a:rPr lang="en-US" sz="1800" dirty="0" err="1" smtClean="0"/>
              <a:t>HoF</a:t>
            </a:r>
            <a:r>
              <a:rPr lang="en-US" sz="1800" dirty="0" smtClean="0"/>
              <a:t> perceiving their family’s ability as very weak.</a:t>
            </a:r>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11" name="Rectangle 10"/>
          <p:cNvSpPr/>
          <p:nvPr/>
        </p:nvSpPr>
        <p:spPr>
          <a:xfrm>
            <a:off x="1666321" y="2852035"/>
            <a:ext cx="5256000" cy="288000"/>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Family’s capacity to perform shelter repairs, as perceived by respondent</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2" name="Chart 11"/>
          <p:cNvGraphicFramePr>
            <a:graphicFrameLocks/>
          </p:cNvGraphicFramePr>
          <p:nvPr>
            <p:extLst>
              <p:ext uri="{D42A27DB-BD31-4B8C-83A1-F6EECF244321}">
                <p14:modId xmlns:p14="http://schemas.microsoft.com/office/powerpoint/2010/main" val="405298888"/>
              </p:ext>
            </p:extLst>
          </p:nvPr>
        </p:nvGraphicFramePr>
        <p:xfrm>
          <a:off x="1594321" y="3275589"/>
          <a:ext cx="5400000" cy="306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528735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for low capacity</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dirty="0" smtClean="0"/>
              <a:t>The most frequently cited reason for why respondents consider their families’ capacity to perform shelter maintenance as weak or very weak is overwhelmingly </a:t>
            </a:r>
            <a:r>
              <a:rPr lang="en-US" sz="2000" b="1" dirty="0" smtClean="0"/>
              <a:t>a lack of financial resources to purchase the materials necessary to make repairs (80%). </a:t>
            </a:r>
          </a:p>
          <a:p>
            <a:r>
              <a:rPr lang="en-US" sz="2000" dirty="0" smtClean="0"/>
              <a:t>This finding indicates a potential need for distributing shelter winterization assistance, either in the form of cash or in-kind distributions of plastic sheeting, metal sheeting, and filler for cracks. </a:t>
            </a:r>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11" name="Rectangle 10"/>
          <p:cNvSpPr/>
          <p:nvPr/>
        </p:nvSpPr>
        <p:spPr>
          <a:xfrm>
            <a:off x="1685370" y="3461635"/>
            <a:ext cx="5706030"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Reasons for weak or very weak family capacity to conduct shelter maintenance </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val="1984212679"/>
              </p:ext>
            </p:extLst>
          </p:nvPr>
        </p:nvGraphicFramePr>
        <p:xfrm>
          <a:off x="571499" y="3763738"/>
          <a:ext cx="7293769"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3537938" y="6461613"/>
            <a:ext cx="2134690" cy="246221"/>
          </a:xfrm>
          <a:prstGeom prst="rect">
            <a:avLst/>
          </a:prstGeom>
          <a:noFill/>
        </p:spPr>
        <p:txBody>
          <a:bodyPr wrap="square" rtlCol="0">
            <a:spAutoFit/>
          </a:bodyPr>
          <a:lstStyle/>
          <a:p>
            <a:r>
              <a:rPr lang="en-US" sz="1000" dirty="0" smtClean="0">
                <a:latin typeface="+mj-lt"/>
              </a:rPr>
              <a:t>*Multiple responses could be selected</a:t>
            </a:r>
            <a:endParaRPr lang="en-GB" sz="1000" dirty="0">
              <a:latin typeface="+mj-lt"/>
            </a:endParaRPr>
          </a:p>
        </p:txBody>
      </p:sp>
    </p:spTree>
    <p:extLst>
      <p:ext uri="{BB962C8B-B14F-4D97-AF65-F5344CB8AC3E}">
        <p14:creationId xmlns:p14="http://schemas.microsoft.com/office/powerpoint/2010/main" val="31485099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Shelter maintenance materials</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1800" dirty="0" smtClean="0"/>
              <a:t>The most frequently cited material needed by families to conduct shelter maintenance themselves is </a:t>
            </a:r>
            <a:r>
              <a:rPr lang="en-US" sz="1800" b="1" dirty="0" smtClean="0"/>
              <a:t>plastic sheeting, as indicated by 81% of respondents.</a:t>
            </a:r>
          </a:p>
          <a:p>
            <a:r>
              <a:rPr lang="en-US" sz="1800" b="1" dirty="0" smtClean="0"/>
              <a:t> </a:t>
            </a:r>
            <a:r>
              <a:rPr lang="en-US" sz="1800" dirty="0" smtClean="0"/>
              <a:t>Metal sheeting and filler for cracks are the second and third most frequently cited items, at a distant 48% and 37%, respectively.</a:t>
            </a:r>
          </a:p>
          <a:p>
            <a:r>
              <a:rPr lang="en-US" sz="1800" dirty="0" smtClean="0"/>
              <a:t>These findings are in line with the primary reason respondents considered their families’ shelters to be unsuitable: </a:t>
            </a:r>
            <a:r>
              <a:rPr lang="en-US" sz="1800" b="1" dirty="0" smtClean="0"/>
              <a:t>leaking roofs.</a:t>
            </a:r>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11" name="Rectangle 10"/>
          <p:cNvSpPr/>
          <p:nvPr/>
        </p:nvSpPr>
        <p:spPr>
          <a:xfrm>
            <a:off x="1035963" y="3048199"/>
            <a:ext cx="7040736"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Most frequently cited materials needed by families to conduct shelter maintenance themselves*</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2" name="Chart 11"/>
          <p:cNvGraphicFramePr>
            <a:graphicFrameLocks/>
          </p:cNvGraphicFramePr>
          <p:nvPr>
            <p:extLst>
              <p:ext uri="{D42A27DB-BD31-4B8C-83A1-F6EECF244321}">
                <p14:modId xmlns:p14="http://schemas.microsoft.com/office/powerpoint/2010/main" val="2944535295"/>
              </p:ext>
            </p:extLst>
          </p:nvPr>
        </p:nvGraphicFramePr>
        <p:xfrm>
          <a:off x="1615840" y="3411143"/>
          <a:ext cx="5400000" cy="306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3309682652"/>
              </p:ext>
            </p:extLst>
          </p:nvPr>
        </p:nvGraphicFramePr>
        <p:xfrm>
          <a:off x="1817256" y="3388292"/>
          <a:ext cx="5220000" cy="3060000"/>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p:cNvSpPr txBox="1"/>
          <p:nvPr/>
        </p:nvSpPr>
        <p:spPr>
          <a:xfrm>
            <a:off x="2075639" y="6313134"/>
            <a:ext cx="2134690" cy="246221"/>
          </a:xfrm>
          <a:prstGeom prst="rect">
            <a:avLst/>
          </a:prstGeom>
          <a:noFill/>
        </p:spPr>
        <p:txBody>
          <a:bodyPr wrap="square" rtlCol="0">
            <a:spAutoFit/>
          </a:bodyPr>
          <a:lstStyle/>
          <a:p>
            <a:r>
              <a:rPr lang="en-US" sz="1000" dirty="0" smtClean="0">
                <a:latin typeface="+mj-lt"/>
              </a:rPr>
              <a:t>*Multiple responses could be selected</a:t>
            </a:r>
            <a:endParaRPr lang="en-GB" sz="1000" dirty="0">
              <a:latin typeface="+mj-lt"/>
            </a:endParaRPr>
          </a:p>
        </p:txBody>
      </p:sp>
    </p:spTree>
    <p:extLst>
      <p:ext uri="{BB962C8B-B14F-4D97-AF65-F5344CB8AC3E}">
        <p14:creationId xmlns:p14="http://schemas.microsoft.com/office/powerpoint/2010/main" val="7977209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82851" y="2805064"/>
            <a:ext cx="5551280" cy="1104523"/>
          </a:xfrm>
          <a:prstGeom prst="rect">
            <a:avLst/>
          </a:prstGeom>
          <a:solidFill>
            <a:srgbClr val="EE58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668795" y="3020811"/>
            <a:ext cx="5379392" cy="673028"/>
          </a:xfrm>
        </p:spPr>
        <p:txBody>
          <a:bodyPr>
            <a:normAutofit fontScale="90000"/>
          </a:bodyPr>
          <a:lstStyle/>
          <a:p>
            <a:r>
              <a:rPr lang="en-US" dirty="0" smtClean="0"/>
              <a:t>Food access &amp; availability</a:t>
            </a:r>
            <a:endParaRPr lang="en-GB" dirty="0"/>
          </a:p>
        </p:txBody>
      </p:sp>
      <p:pic>
        <p:nvPicPr>
          <p:cNvPr id="4" name="Picture 3"/>
          <p:cNvPicPr>
            <a:picLocks noChangeAspect="1"/>
          </p:cNvPicPr>
          <p:nvPr/>
        </p:nvPicPr>
        <p:blipFill>
          <a:blip r:embed="rId2" cstate="print"/>
          <a:stretch>
            <a:fillRect/>
          </a:stretch>
        </p:blipFill>
        <p:spPr>
          <a:xfrm rot="16200000">
            <a:off x="8264260" y="752340"/>
            <a:ext cx="1236923" cy="342000"/>
          </a:xfrm>
          <a:prstGeom prst="rect">
            <a:avLst/>
          </a:prstGeom>
        </p:spPr>
      </p:pic>
    </p:spTree>
    <p:extLst>
      <p:ext uri="{BB962C8B-B14F-4D97-AF65-F5344CB8AC3E}">
        <p14:creationId xmlns:p14="http://schemas.microsoft.com/office/powerpoint/2010/main" val="26956418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 winter cash assistance</a:t>
            </a:r>
            <a:endParaRPr lang="en-GB" dirty="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graphicFrame>
        <p:nvGraphicFramePr>
          <p:cNvPr id="5" name="Chart 4"/>
          <p:cNvGraphicFramePr>
            <a:graphicFrameLocks/>
          </p:cNvGraphicFramePr>
          <p:nvPr>
            <p:extLst>
              <p:ext uri="{D42A27DB-BD31-4B8C-83A1-F6EECF244321}">
                <p14:modId xmlns:p14="http://schemas.microsoft.com/office/powerpoint/2010/main" val="2970096793"/>
              </p:ext>
            </p:extLst>
          </p:nvPr>
        </p:nvGraphicFramePr>
        <p:xfrm>
          <a:off x="416431" y="2692528"/>
          <a:ext cx="7736434" cy="3384168"/>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651976" y="6041585"/>
            <a:ext cx="7471340" cy="400110"/>
          </a:xfrm>
          <a:prstGeom prst="rect">
            <a:avLst/>
          </a:prstGeom>
          <a:noFill/>
        </p:spPr>
        <p:txBody>
          <a:bodyPr wrap="square" rtlCol="0">
            <a:spAutoFit/>
          </a:bodyPr>
          <a:lstStyle/>
          <a:p>
            <a:r>
              <a:rPr lang="en-US" sz="1000" dirty="0" smtClean="0">
                <a:latin typeface="+mj-lt"/>
              </a:rPr>
              <a:t>*Multiple responses could be selected.</a:t>
            </a:r>
          </a:p>
          <a:p>
            <a:r>
              <a:rPr lang="en-US" sz="1000" dirty="0" smtClean="0">
                <a:latin typeface="+mj-lt"/>
              </a:rPr>
              <a:t>**Respondents indicated that their family did not receive 2015 winter cash assistance because they were registered with UNHCR outside of the camp.</a:t>
            </a:r>
            <a:endParaRPr lang="en-GB" sz="1000" dirty="0">
              <a:latin typeface="+mj-lt"/>
            </a:endParaRPr>
          </a:p>
        </p:txBody>
      </p:sp>
      <p:sp>
        <p:nvSpPr>
          <p:cNvPr id="7" name="Content Placeholder 2"/>
          <p:cNvSpPr>
            <a:spLocks noGrp="1"/>
          </p:cNvSpPr>
          <p:nvPr>
            <p:ph idx="1"/>
          </p:nvPr>
        </p:nvSpPr>
        <p:spPr>
          <a:xfrm>
            <a:off x="233756" y="1151736"/>
            <a:ext cx="7947718" cy="5319407"/>
          </a:xfrm>
        </p:spPr>
        <p:txBody>
          <a:bodyPr>
            <a:normAutofit/>
          </a:bodyPr>
          <a:lstStyle/>
          <a:p>
            <a:r>
              <a:rPr lang="en-US" sz="2000" b="1" dirty="0" smtClean="0"/>
              <a:t>Purchasing winter NFIs was the most frequently cited use of the 2015 winter cash assistance distributed to all families in Zaatari camp (45%)</a:t>
            </a:r>
            <a:r>
              <a:rPr lang="en-US" sz="2000" dirty="0" smtClean="0"/>
              <a:t>, amongst respondents who reported that their families were in Zaatari camp last winter.</a:t>
            </a:r>
            <a:endParaRPr lang="en-US" sz="2000" b="1" dirty="0" smtClean="0"/>
          </a:p>
        </p:txBody>
      </p:sp>
      <p:sp>
        <p:nvSpPr>
          <p:cNvPr id="8" name="Rectangle 7"/>
          <p:cNvSpPr/>
          <p:nvPr/>
        </p:nvSpPr>
        <p:spPr>
          <a:xfrm>
            <a:off x="1534631" y="2299585"/>
            <a:ext cx="5706030"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Reported uses of 2015 winter cash assistance distribution*</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4017728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Food items purchased with assistance</a:t>
            </a:r>
            <a:endParaRPr lang="en-GB" dirty="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7" name="Content Placeholder 2"/>
          <p:cNvSpPr>
            <a:spLocks noGrp="1"/>
          </p:cNvSpPr>
          <p:nvPr>
            <p:ph idx="1"/>
          </p:nvPr>
        </p:nvSpPr>
        <p:spPr>
          <a:xfrm>
            <a:off x="233756" y="1151736"/>
            <a:ext cx="7947718" cy="5319407"/>
          </a:xfrm>
        </p:spPr>
        <p:txBody>
          <a:bodyPr>
            <a:normAutofit/>
          </a:bodyPr>
          <a:lstStyle/>
          <a:p>
            <a:r>
              <a:rPr lang="en-US" sz="1800" dirty="0" smtClean="0"/>
              <a:t>Amongst respondents who reported that their families used last year’s assistance to purchase food, </a:t>
            </a:r>
            <a:r>
              <a:rPr lang="en-US" sz="1800" b="1" dirty="0" smtClean="0"/>
              <a:t>the majority (64%) ranked vegetables as the primary food group purchased</a:t>
            </a:r>
            <a:r>
              <a:rPr lang="en-US" sz="1800" dirty="0" smtClean="0"/>
              <a:t>, followed by meat/eggs (14%), and dairy products (6%).</a:t>
            </a:r>
          </a:p>
          <a:p>
            <a:r>
              <a:rPr lang="en-US" sz="1800" dirty="0" smtClean="0"/>
              <a:t>When looking at the first, second, and third ranked food groups that were purchased together, vegetables remained the most frequently cited group (83%), followed by meat/eggs (22%), and dairy products and sweets (both 17%).* </a:t>
            </a:r>
          </a:p>
          <a:p>
            <a:endParaRPr lang="en-US" sz="1800" dirty="0" smtClean="0"/>
          </a:p>
          <a:p>
            <a:endParaRPr lang="en-US" sz="1800" dirty="0" smtClean="0"/>
          </a:p>
          <a:p>
            <a:endParaRPr lang="en-US" sz="1600" b="1" dirty="0" smtClean="0"/>
          </a:p>
        </p:txBody>
      </p:sp>
      <p:sp>
        <p:nvSpPr>
          <p:cNvPr id="8" name="TextBox 7"/>
          <p:cNvSpPr txBox="1"/>
          <p:nvPr/>
        </p:nvSpPr>
        <p:spPr>
          <a:xfrm>
            <a:off x="1690765" y="6338503"/>
            <a:ext cx="5424410" cy="400110"/>
          </a:xfrm>
          <a:prstGeom prst="rect">
            <a:avLst/>
          </a:prstGeom>
          <a:noFill/>
        </p:spPr>
        <p:txBody>
          <a:bodyPr wrap="square" rtlCol="0">
            <a:spAutoFit/>
          </a:bodyPr>
          <a:lstStyle/>
          <a:p>
            <a:r>
              <a:rPr lang="en-US" sz="1000" dirty="0" smtClean="0">
                <a:latin typeface="+mj-lt"/>
              </a:rPr>
              <a:t>*As these findings represent an aggregation of the top three ranked food groups, proportions add up to over 100%</a:t>
            </a:r>
          </a:p>
          <a:p>
            <a:r>
              <a:rPr lang="en-US" sz="1000" dirty="0" smtClean="0">
                <a:latin typeface="+mj-lt"/>
              </a:rPr>
              <a:t>**Findings are indicative rather than statistically representative</a:t>
            </a:r>
            <a:endParaRPr lang="en-GB" sz="1000" dirty="0">
              <a:latin typeface="+mj-lt"/>
            </a:endParaRPr>
          </a:p>
        </p:txBody>
      </p:sp>
      <p:graphicFrame>
        <p:nvGraphicFramePr>
          <p:cNvPr id="9" name="Chart 8"/>
          <p:cNvGraphicFramePr>
            <a:graphicFrameLocks/>
          </p:cNvGraphicFramePr>
          <p:nvPr>
            <p:extLst>
              <p:ext uri="{D42A27DB-BD31-4B8C-83A1-F6EECF244321}">
                <p14:modId xmlns:p14="http://schemas.microsoft.com/office/powerpoint/2010/main" val="856613480"/>
              </p:ext>
            </p:extLst>
          </p:nvPr>
        </p:nvGraphicFramePr>
        <p:xfrm>
          <a:off x="1738390" y="3392349"/>
          <a:ext cx="5400000" cy="2880000"/>
        </p:xfrm>
        <a:graphic>
          <a:graphicData uri="http://schemas.openxmlformats.org/drawingml/2006/chart">
            <c:chart xmlns:c="http://schemas.openxmlformats.org/drawingml/2006/chart" xmlns:r="http://schemas.openxmlformats.org/officeDocument/2006/relationships" r:id="rId4"/>
          </a:graphicData>
        </a:graphic>
      </p:graphicFrame>
      <p:sp>
        <p:nvSpPr>
          <p:cNvPr id="10" name="Rectangle 9"/>
          <p:cNvSpPr/>
          <p:nvPr/>
        </p:nvSpPr>
        <p:spPr>
          <a:xfrm>
            <a:off x="2157489" y="3020656"/>
            <a:ext cx="4805285"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Primary food group purchased with 2015 winter cash assistance**</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3486114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3019993600"/>
              </p:ext>
            </p:extLst>
          </p:nvPr>
        </p:nvGraphicFramePr>
        <p:xfrm>
          <a:off x="1774092" y="2586576"/>
          <a:ext cx="5220000" cy="3240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sz="3800" dirty="0" smtClean="0"/>
              <a:t>Food markets accessed with assistance</a:t>
            </a:r>
            <a:endParaRPr lang="en-GB" sz="3800" dirty="0"/>
          </a:p>
        </p:txBody>
      </p:sp>
      <p:pic>
        <p:nvPicPr>
          <p:cNvPr id="4" name="Picture 3"/>
          <p:cNvPicPr>
            <a:picLocks noChangeAspect="1"/>
          </p:cNvPicPr>
          <p:nvPr/>
        </p:nvPicPr>
        <p:blipFill>
          <a:blip r:embed="rId4" cstate="print"/>
          <a:stretch>
            <a:fillRect/>
          </a:stretch>
        </p:blipFill>
        <p:spPr>
          <a:xfrm rot="16200000">
            <a:off x="8264260" y="752340"/>
            <a:ext cx="1236923" cy="342000"/>
          </a:xfrm>
          <a:prstGeom prst="rect">
            <a:avLst/>
          </a:prstGeom>
        </p:spPr>
      </p:pic>
      <p:sp>
        <p:nvSpPr>
          <p:cNvPr id="6" name="TextBox 5"/>
          <p:cNvSpPr txBox="1"/>
          <p:nvPr/>
        </p:nvSpPr>
        <p:spPr>
          <a:xfrm>
            <a:off x="1955769" y="5931309"/>
            <a:ext cx="3198104" cy="246221"/>
          </a:xfrm>
          <a:prstGeom prst="rect">
            <a:avLst/>
          </a:prstGeom>
          <a:noFill/>
        </p:spPr>
        <p:txBody>
          <a:bodyPr wrap="square" rtlCol="0">
            <a:spAutoFit/>
          </a:bodyPr>
          <a:lstStyle/>
          <a:p>
            <a:r>
              <a:rPr lang="en-US" sz="1000" dirty="0" smtClean="0">
                <a:latin typeface="+mj-lt"/>
              </a:rPr>
              <a:t>*Findings are indicative rather than statistically representative</a:t>
            </a:r>
            <a:endParaRPr lang="en-GB" sz="1000" dirty="0">
              <a:latin typeface="+mj-lt"/>
            </a:endParaRPr>
          </a:p>
        </p:txBody>
      </p:sp>
      <p:sp>
        <p:nvSpPr>
          <p:cNvPr id="7" name="Content Placeholder 2"/>
          <p:cNvSpPr>
            <a:spLocks noGrp="1"/>
          </p:cNvSpPr>
          <p:nvPr>
            <p:ph idx="1"/>
          </p:nvPr>
        </p:nvSpPr>
        <p:spPr>
          <a:xfrm>
            <a:off x="233756" y="1151736"/>
            <a:ext cx="7947718" cy="5319407"/>
          </a:xfrm>
        </p:spPr>
        <p:txBody>
          <a:bodyPr>
            <a:normAutofit/>
          </a:bodyPr>
          <a:lstStyle/>
          <a:p>
            <a:r>
              <a:rPr lang="en-US" sz="2000" dirty="0" smtClean="0">
                <a:latin typeface="+mj-lt"/>
              </a:rPr>
              <a:t>Amongst 17% </a:t>
            </a:r>
            <a:r>
              <a:rPr lang="en-GB" sz="2000" dirty="0" smtClean="0">
                <a:latin typeface="+mj-lt"/>
              </a:rPr>
              <a:t>of </a:t>
            </a:r>
            <a:r>
              <a:rPr lang="en-US" sz="2000" dirty="0" smtClean="0">
                <a:latin typeface="+mj-lt"/>
              </a:rPr>
              <a:t>respondents who reported that their families used the winter cash assistance to purchase food, </a:t>
            </a:r>
            <a:r>
              <a:rPr lang="en-US" sz="2000" b="1" dirty="0" smtClean="0">
                <a:latin typeface="+mj-lt"/>
              </a:rPr>
              <a:t>91% reported shopping at informal “Market Street” shops and vendors, </a:t>
            </a:r>
            <a:r>
              <a:rPr lang="en-US" sz="2000" dirty="0" smtClean="0">
                <a:latin typeface="+mj-lt"/>
              </a:rPr>
              <a:t>with only 20% and 6% shopping in formal super markets </a:t>
            </a:r>
            <a:r>
              <a:rPr lang="en-US" sz="2000" dirty="0" err="1" smtClean="0">
                <a:latin typeface="+mj-lt"/>
              </a:rPr>
              <a:t>Tazweed</a:t>
            </a:r>
            <a:r>
              <a:rPr lang="en-US" sz="2000" dirty="0" smtClean="0">
                <a:latin typeface="+mj-lt"/>
              </a:rPr>
              <a:t> and Safeway, respectively. </a:t>
            </a:r>
            <a:endParaRPr lang="en-US" sz="2000" b="1" dirty="0" smtClean="0">
              <a:latin typeface="+mj-lt"/>
            </a:endParaRPr>
          </a:p>
        </p:txBody>
      </p:sp>
      <p:sp>
        <p:nvSpPr>
          <p:cNvPr id="9" name="Rectangle 8"/>
          <p:cNvSpPr/>
          <p:nvPr/>
        </p:nvSpPr>
        <p:spPr>
          <a:xfrm>
            <a:off x="1519315" y="2527737"/>
            <a:ext cx="5698182"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Most frequently cited food markets at which winter cash assistance was used*</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7864215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Severe weather &amp; availability of food</a:t>
            </a:r>
            <a:endParaRPr lang="en-GB" sz="3800" dirty="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7" name="Content Placeholder 2"/>
          <p:cNvSpPr>
            <a:spLocks noGrp="1"/>
          </p:cNvSpPr>
          <p:nvPr>
            <p:ph idx="1"/>
          </p:nvPr>
        </p:nvSpPr>
        <p:spPr>
          <a:xfrm>
            <a:off x="233756" y="1038155"/>
            <a:ext cx="7862494" cy="4582314"/>
          </a:xfrm>
        </p:spPr>
        <p:txBody>
          <a:bodyPr>
            <a:normAutofit/>
          </a:bodyPr>
          <a:lstStyle/>
          <a:p>
            <a:r>
              <a:rPr lang="en-US" sz="1800" dirty="0" smtClean="0">
                <a:latin typeface="+mj-lt"/>
              </a:rPr>
              <a:t>The majority of all respondents (73%) reported that all food items were available for purchase last winter during severe weather, whereas 24% reported key food items were unavailable.</a:t>
            </a:r>
          </a:p>
          <a:p>
            <a:r>
              <a:rPr lang="en-US" sz="1800" dirty="0" smtClean="0">
                <a:latin typeface="+mj-lt"/>
              </a:rPr>
              <a:t>This finding indicates that for a majority of camp residents </a:t>
            </a:r>
            <a:r>
              <a:rPr lang="en-US" sz="1800" b="1" dirty="0" smtClean="0">
                <a:latin typeface="+mj-lt"/>
              </a:rPr>
              <a:t>availability of food is not dramatically restricted due to severe winter weather. </a:t>
            </a:r>
          </a:p>
          <a:p>
            <a:r>
              <a:rPr lang="en-US" sz="1800" dirty="0" smtClean="0">
                <a:latin typeface="+mj-lt"/>
              </a:rPr>
              <a:t>Amongst the 24% who reported certain items were unavailable, </a:t>
            </a:r>
            <a:r>
              <a:rPr lang="en-US" sz="1800" b="1" dirty="0" smtClean="0">
                <a:latin typeface="+mj-lt"/>
              </a:rPr>
              <a:t>main staples such as rice, bread, cereals, and tubers were the most frequently cited unavailable food group (43%)</a:t>
            </a:r>
            <a:r>
              <a:rPr lang="en-US" sz="1800" dirty="0" smtClean="0">
                <a:latin typeface="+mj-lt"/>
              </a:rPr>
              <a:t> followed by meat/eggs (36%) and vegetables (36%).  </a:t>
            </a:r>
            <a:endParaRPr lang="en-US" sz="1800" b="1" dirty="0" smtClean="0">
              <a:latin typeface="+mj-lt"/>
            </a:endParaRPr>
          </a:p>
        </p:txBody>
      </p:sp>
      <p:sp>
        <p:nvSpPr>
          <p:cNvPr id="9" name="Rectangle 8"/>
          <p:cNvSpPr/>
          <p:nvPr/>
        </p:nvSpPr>
        <p:spPr>
          <a:xfrm>
            <a:off x="438150" y="3490444"/>
            <a:ext cx="3986135"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Availability of food items during severe winter weather</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6" name="Chart 5"/>
          <p:cNvGraphicFramePr>
            <a:graphicFrameLocks noChangeAspect="1"/>
          </p:cNvGraphicFramePr>
          <p:nvPr>
            <p:extLst>
              <p:ext uri="{D42A27DB-BD31-4B8C-83A1-F6EECF244321}">
                <p14:modId xmlns:p14="http://schemas.microsoft.com/office/powerpoint/2010/main" val="1355132558"/>
              </p:ext>
            </p:extLst>
          </p:nvPr>
        </p:nvGraphicFramePr>
        <p:xfrm>
          <a:off x="414089" y="3815435"/>
          <a:ext cx="4500000" cy="270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308126818"/>
              </p:ext>
            </p:extLst>
          </p:nvPr>
        </p:nvGraphicFramePr>
        <p:xfrm>
          <a:off x="4837168" y="3547594"/>
          <a:ext cx="3301694" cy="2754024"/>
        </p:xfrm>
        <a:graphic>
          <a:graphicData uri="http://schemas.openxmlformats.org/drawingml/2006/table">
            <a:tbl>
              <a:tblPr firstRow="1" bandRow="1">
                <a:tableStyleId>{69012ECD-51FC-41F1-AA8D-1B2483CD663E}</a:tableStyleId>
              </a:tblPr>
              <a:tblGrid>
                <a:gridCol w="1511495"/>
                <a:gridCol w="1790199"/>
              </a:tblGrid>
              <a:tr h="240059">
                <a:tc>
                  <a:txBody>
                    <a:bodyPr/>
                    <a:lstStyle/>
                    <a:p>
                      <a:pPr algn="ctr"/>
                      <a:r>
                        <a:rPr lang="en-US" sz="1200" dirty="0" smtClean="0"/>
                        <a:t>Food Group</a:t>
                      </a:r>
                      <a:endParaRPr lang="en-GB" sz="1200" b="1" dirty="0">
                        <a:solidFill>
                          <a:schemeClr val="bg1"/>
                        </a:solidFill>
                      </a:endParaRPr>
                    </a:p>
                  </a:txBody>
                  <a:tcPr>
                    <a:lnL w="6350" cap="flat" cmpd="sng" algn="ctr">
                      <a:noFill/>
                      <a:prstDash val="solid"/>
                      <a:miter lim="800000"/>
                    </a:lnL>
                  </a:tcPr>
                </a:tc>
                <a:tc>
                  <a:txBody>
                    <a:bodyPr/>
                    <a:lstStyle/>
                    <a:p>
                      <a:pPr algn="ctr"/>
                      <a:r>
                        <a:rPr lang="en-US" sz="1200" b="1" dirty="0" smtClean="0">
                          <a:solidFill>
                            <a:schemeClr val="bg1"/>
                          </a:solidFill>
                        </a:rPr>
                        <a:t>%</a:t>
                      </a:r>
                      <a:r>
                        <a:rPr lang="en-US" sz="1200" b="1" baseline="0" dirty="0" smtClean="0">
                          <a:solidFill>
                            <a:schemeClr val="bg1"/>
                          </a:solidFill>
                        </a:rPr>
                        <a:t> Cited as unavailable*</a:t>
                      </a:r>
                      <a:endParaRPr lang="en-GB" sz="1200" b="1" dirty="0">
                        <a:solidFill>
                          <a:schemeClr val="bg1"/>
                        </a:solidFill>
                      </a:endParaRPr>
                    </a:p>
                  </a:txBody>
                  <a:tcPr>
                    <a:lnR w="6350" cap="flat" cmpd="sng" algn="ctr">
                      <a:noFill/>
                      <a:prstDash val="solid"/>
                      <a:miter lim="800000"/>
                    </a:lnR>
                  </a:tcPr>
                </a:tc>
              </a:tr>
              <a:tr h="256401">
                <a:tc>
                  <a:txBody>
                    <a:bodyPr/>
                    <a:lstStyle/>
                    <a:p>
                      <a:pPr algn="ctr"/>
                      <a:r>
                        <a:rPr lang="en-US" sz="1200" dirty="0" smtClean="0"/>
                        <a:t>Main staples</a:t>
                      </a:r>
                      <a:endParaRPr lang="en-GB" sz="1200" dirty="0"/>
                    </a:p>
                  </a:txBody>
                  <a:tcPr>
                    <a:lnL w="6350" cap="flat" cmpd="sng" algn="ctr">
                      <a:noFill/>
                      <a:prstDash val="solid"/>
                      <a:miter lim="800000"/>
                    </a:lnL>
                  </a:tcPr>
                </a:tc>
                <a:tc>
                  <a:txBody>
                    <a:bodyPr/>
                    <a:lstStyle/>
                    <a:p>
                      <a:pPr algn="ctr"/>
                      <a:r>
                        <a:rPr lang="en-US" sz="1200" dirty="0" smtClean="0"/>
                        <a:t>43%</a:t>
                      </a:r>
                      <a:endParaRPr lang="en-GB" sz="1200" dirty="0"/>
                    </a:p>
                  </a:txBody>
                  <a:tcPr>
                    <a:lnR w="6350" cap="flat" cmpd="sng" algn="ctr">
                      <a:noFill/>
                      <a:prstDash val="solid"/>
                      <a:miter lim="800000"/>
                    </a:lnR>
                  </a:tcPr>
                </a:tc>
              </a:tr>
              <a:tr h="256401">
                <a:tc>
                  <a:txBody>
                    <a:bodyPr/>
                    <a:lstStyle/>
                    <a:p>
                      <a:pPr algn="ctr"/>
                      <a:r>
                        <a:rPr lang="en-US" sz="1200" dirty="0" smtClean="0"/>
                        <a:t>Meat/eggs</a:t>
                      </a:r>
                      <a:endParaRPr lang="en-GB" sz="1200" dirty="0"/>
                    </a:p>
                  </a:txBody>
                  <a:tcPr>
                    <a:lnL w="6350" cap="flat" cmpd="sng" algn="ctr">
                      <a:noFill/>
                      <a:prstDash val="solid"/>
                      <a:miter lim="800000"/>
                    </a:lnL>
                  </a:tcPr>
                </a:tc>
                <a:tc>
                  <a:txBody>
                    <a:bodyPr/>
                    <a:lstStyle/>
                    <a:p>
                      <a:pPr algn="ctr"/>
                      <a:r>
                        <a:rPr lang="en-US" sz="1200" dirty="0" smtClean="0"/>
                        <a:t>36%</a:t>
                      </a:r>
                      <a:endParaRPr lang="en-GB" sz="1200" dirty="0"/>
                    </a:p>
                  </a:txBody>
                  <a:tcPr>
                    <a:lnR w="6350" cap="flat" cmpd="sng" algn="ctr">
                      <a:noFill/>
                      <a:prstDash val="solid"/>
                      <a:miter lim="800000"/>
                    </a:lnR>
                  </a:tcPr>
                </a:tc>
              </a:tr>
              <a:tr h="256401">
                <a:tc>
                  <a:txBody>
                    <a:bodyPr/>
                    <a:lstStyle/>
                    <a:p>
                      <a:pPr algn="ctr"/>
                      <a:r>
                        <a:rPr lang="en-US" sz="1200" dirty="0" smtClean="0"/>
                        <a:t>Vegetables</a:t>
                      </a:r>
                      <a:endParaRPr lang="en-GB" sz="1200" dirty="0"/>
                    </a:p>
                  </a:txBody>
                  <a:tcPr>
                    <a:lnL w="6350" cap="flat" cmpd="sng" algn="ctr">
                      <a:noFill/>
                      <a:prstDash val="solid"/>
                      <a:miter lim="800000"/>
                    </a:lnL>
                  </a:tcPr>
                </a:tc>
                <a:tc>
                  <a:txBody>
                    <a:bodyPr/>
                    <a:lstStyle/>
                    <a:p>
                      <a:pPr algn="ctr"/>
                      <a:r>
                        <a:rPr lang="en-US" sz="1200" dirty="0" smtClean="0"/>
                        <a:t>36%</a:t>
                      </a:r>
                      <a:endParaRPr lang="en-GB" sz="1200" dirty="0"/>
                    </a:p>
                  </a:txBody>
                  <a:tcPr>
                    <a:lnR w="6350" cap="flat" cmpd="sng" algn="ctr">
                      <a:noFill/>
                      <a:prstDash val="solid"/>
                      <a:miter lim="800000"/>
                    </a:lnR>
                  </a:tcPr>
                </a:tc>
              </a:tr>
              <a:tr h="276124">
                <a:tc>
                  <a:txBody>
                    <a:bodyPr/>
                    <a:lstStyle/>
                    <a:p>
                      <a:pPr algn="ctr"/>
                      <a:r>
                        <a:rPr lang="en-US" sz="1200" dirty="0" smtClean="0"/>
                        <a:t>Dairy products</a:t>
                      </a:r>
                      <a:endParaRPr lang="en-GB" sz="1200" dirty="0"/>
                    </a:p>
                  </a:txBody>
                  <a:tcPr>
                    <a:lnL w="6350" cap="flat" cmpd="sng" algn="ctr">
                      <a:noFill/>
                      <a:prstDash val="solid"/>
                      <a:miter lim="800000"/>
                    </a:lnL>
                  </a:tcPr>
                </a:tc>
                <a:tc>
                  <a:txBody>
                    <a:bodyPr/>
                    <a:lstStyle/>
                    <a:p>
                      <a:pPr algn="ctr"/>
                      <a:r>
                        <a:rPr lang="en-US" sz="1200" dirty="0" smtClean="0"/>
                        <a:t>29%</a:t>
                      </a:r>
                      <a:endParaRPr lang="en-GB" sz="1200" dirty="0"/>
                    </a:p>
                  </a:txBody>
                  <a:tcPr>
                    <a:lnR w="6350" cap="flat" cmpd="sng" algn="ctr">
                      <a:noFill/>
                      <a:prstDash val="solid"/>
                      <a:miter lim="800000"/>
                    </a:lnR>
                  </a:tcPr>
                </a:tc>
              </a:tr>
              <a:tr h="276124">
                <a:tc>
                  <a:txBody>
                    <a:bodyPr/>
                    <a:lstStyle/>
                    <a:p>
                      <a:pPr algn="ctr"/>
                      <a:r>
                        <a:rPr lang="en-US" sz="1200" dirty="0" smtClean="0"/>
                        <a:t>Pulses</a:t>
                      </a:r>
                      <a:endParaRPr lang="en-GB" sz="1200" dirty="0"/>
                    </a:p>
                  </a:txBody>
                  <a:tcPr>
                    <a:lnL w="6350" cap="flat" cmpd="sng" algn="ctr">
                      <a:noFill/>
                      <a:prstDash val="solid"/>
                      <a:miter lim="800000"/>
                    </a:lnL>
                  </a:tcPr>
                </a:tc>
                <a:tc>
                  <a:txBody>
                    <a:bodyPr/>
                    <a:lstStyle/>
                    <a:p>
                      <a:pPr algn="ctr"/>
                      <a:r>
                        <a:rPr lang="en-US" sz="1200" dirty="0" smtClean="0"/>
                        <a:t>23%</a:t>
                      </a:r>
                      <a:endParaRPr lang="en-GB" sz="1200" dirty="0"/>
                    </a:p>
                  </a:txBody>
                  <a:tcPr>
                    <a:lnR w="6350" cap="flat" cmpd="sng" algn="ctr">
                      <a:noFill/>
                      <a:prstDash val="solid"/>
                      <a:miter lim="800000"/>
                    </a:lnR>
                  </a:tcPr>
                </a:tc>
              </a:tr>
              <a:tr h="276124">
                <a:tc>
                  <a:txBody>
                    <a:bodyPr/>
                    <a:lstStyle/>
                    <a:p>
                      <a:pPr algn="ctr"/>
                      <a:r>
                        <a:rPr lang="en-US" sz="1200" dirty="0" smtClean="0"/>
                        <a:t>Fruits</a:t>
                      </a:r>
                      <a:endParaRPr lang="en-GB" sz="1200" dirty="0"/>
                    </a:p>
                  </a:txBody>
                  <a:tcPr>
                    <a:lnL w="6350" cap="flat" cmpd="sng" algn="ctr">
                      <a:noFill/>
                      <a:prstDash val="solid"/>
                      <a:miter lim="800000"/>
                    </a:lnL>
                  </a:tcPr>
                </a:tc>
                <a:tc>
                  <a:txBody>
                    <a:bodyPr/>
                    <a:lstStyle/>
                    <a:p>
                      <a:pPr algn="ctr"/>
                      <a:r>
                        <a:rPr lang="en-US" sz="1200" dirty="0" smtClean="0"/>
                        <a:t>23%</a:t>
                      </a:r>
                      <a:endParaRPr lang="en-GB" sz="1200" dirty="0"/>
                    </a:p>
                  </a:txBody>
                  <a:tcPr>
                    <a:lnR w="6350" cap="flat" cmpd="sng" algn="ctr">
                      <a:noFill/>
                      <a:prstDash val="solid"/>
                      <a:miter lim="800000"/>
                    </a:lnR>
                  </a:tcPr>
                </a:tc>
              </a:tr>
              <a:tr h="276124">
                <a:tc>
                  <a:txBody>
                    <a:bodyPr/>
                    <a:lstStyle/>
                    <a:p>
                      <a:pPr algn="ctr"/>
                      <a:r>
                        <a:rPr lang="en-US" sz="1200" dirty="0" smtClean="0"/>
                        <a:t>Oils, fats, butter</a:t>
                      </a:r>
                      <a:endParaRPr lang="en-GB" sz="1200" dirty="0"/>
                    </a:p>
                  </a:txBody>
                  <a:tcPr>
                    <a:lnL w="6350" cap="flat" cmpd="sng" algn="ctr">
                      <a:noFill/>
                      <a:prstDash val="solid"/>
                      <a:miter lim="800000"/>
                    </a:lnL>
                  </a:tcPr>
                </a:tc>
                <a:tc>
                  <a:txBody>
                    <a:bodyPr/>
                    <a:lstStyle/>
                    <a:p>
                      <a:pPr algn="ctr"/>
                      <a:r>
                        <a:rPr lang="en-US" sz="1200" dirty="0" smtClean="0"/>
                        <a:t>22%</a:t>
                      </a:r>
                      <a:endParaRPr lang="en-GB" sz="1200" dirty="0"/>
                    </a:p>
                  </a:txBody>
                  <a:tcPr>
                    <a:lnR w="6350" cap="flat" cmpd="sng" algn="ctr">
                      <a:noFill/>
                      <a:prstDash val="solid"/>
                      <a:miter lim="800000"/>
                    </a:lnR>
                  </a:tcPr>
                </a:tc>
              </a:tr>
              <a:tr h="276124">
                <a:tc>
                  <a:txBody>
                    <a:bodyPr/>
                    <a:lstStyle/>
                    <a:p>
                      <a:pPr algn="ctr"/>
                      <a:r>
                        <a:rPr lang="en-US" sz="1200" dirty="0" smtClean="0"/>
                        <a:t>Sweets, sugar,</a:t>
                      </a:r>
                      <a:r>
                        <a:rPr lang="en-US" sz="1200" baseline="0" dirty="0" smtClean="0"/>
                        <a:t> honey</a:t>
                      </a:r>
                      <a:endParaRPr lang="en-GB" sz="1200" dirty="0"/>
                    </a:p>
                  </a:txBody>
                  <a:tcPr>
                    <a:lnL w="6350" cap="flat" cmpd="sng" algn="ctr">
                      <a:noFill/>
                      <a:prstDash val="solid"/>
                      <a:miter lim="800000"/>
                    </a:lnL>
                  </a:tcPr>
                </a:tc>
                <a:tc>
                  <a:txBody>
                    <a:bodyPr/>
                    <a:lstStyle/>
                    <a:p>
                      <a:pPr algn="ctr"/>
                      <a:r>
                        <a:rPr lang="en-US" sz="1200" dirty="0" smtClean="0"/>
                        <a:t>21%</a:t>
                      </a:r>
                      <a:endParaRPr lang="en-GB" sz="1200" dirty="0"/>
                    </a:p>
                  </a:txBody>
                  <a:tcPr>
                    <a:lnR w="6350" cap="flat" cmpd="sng" algn="ctr">
                      <a:noFill/>
                      <a:prstDash val="solid"/>
                      <a:miter lim="800000"/>
                    </a:lnR>
                  </a:tcPr>
                </a:tc>
              </a:tr>
              <a:tr h="276124">
                <a:tc>
                  <a:txBody>
                    <a:bodyPr/>
                    <a:lstStyle/>
                    <a:p>
                      <a:pPr algn="ctr"/>
                      <a:r>
                        <a:rPr lang="en-US" sz="1200" dirty="0" smtClean="0"/>
                        <a:t>Condiments,</a:t>
                      </a:r>
                      <a:r>
                        <a:rPr lang="en-US" sz="1200" baseline="0" dirty="0" smtClean="0"/>
                        <a:t> tea/coffee</a:t>
                      </a:r>
                      <a:endParaRPr lang="en-GB" sz="1200" dirty="0"/>
                    </a:p>
                  </a:txBody>
                  <a:tcPr>
                    <a:lnL w="6350" cap="flat" cmpd="sng" algn="ctr">
                      <a:noFill/>
                      <a:prstDash val="solid"/>
                      <a:miter lim="800000"/>
                    </a:lnL>
                    <a:lnB w="6350" cap="flat" cmpd="sng" algn="ctr">
                      <a:noFill/>
                      <a:prstDash val="solid"/>
                      <a:miter lim="800000"/>
                    </a:lnB>
                  </a:tcPr>
                </a:tc>
                <a:tc>
                  <a:txBody>
                    <a:bodyPr/>
                    <a:lstStyle/>
                    <a:p>
                      <a:pPr algn="ctr"/>
                      <a:r>
                        <a:rPr lang="en-US" sz="1200" dirty="0" smtClean="0"/>
                        <a:t>9%</a:t>
                      </a:r>
                      <a:endParaRPr lang="en-GB" sz="1200" dirty="0"/>
                    </a:p>
                  </a:txBody>
                  <a:tcPr>
                    <a:lnR w="6350" cap="flat" cmpd="sng" algn="ctr">
                      <a:noFill/>
                      <a:prstDash val="solid"/>
                      <a:miter lim="800000"/>
                    </a:lnR>
                    <a:lnB w="6350" cap="flat" cmpd="sng" algn="ctr">
                      <a:noFill/>
                      <a:prstDash val="solid"/>
                      <a:miter lim="800000"/>
                    </a:lnB>
                  </a:tcPr>
                </a:tc>
              </a:tr>
            </a:tbl>
          </a:graphicData>
        </a:graphic>
      </p:graphicFrame>
      <p:sp>
        <p:nvSpPr>
          <p:cNvPr id="11" name="TextBox 10"/>
          <p:cNvSpPr txBox="1"/>
          <p:nvPr/>
        </p:nvSpPr>
        <p:spPr>
          <a:xfrm>
            <a:off x="4914089" y="6366368"/>
            <a:ext cx="2134690" cy="246221"/>
          </a:xfrm>
          <a:prstGeom prst="rect">
            <a:avLst/>
          </a:prstGeom>
          <a:noFill/>
        </p:spPr>
        <p:txBody>
          <a:bodyPr wrap="square" rtlCol="0">
            <a:spAutoFit/>
          </a:bodyPr>
          <a:lstStyle/>
          <a:p>
            <a:r>
              <a:rPr lang="en-US" sz="1000" dirty="0" smtClean="0">
                <a:latin typeface="+mj-lt"/>
              </a:rPr>
              <a:t>*Multiple responses could be selected</a:t>
            </a:r>
            <a:endParaRPr lang="en-GB" sz="1000" dirty="0">
              <a:latin typeface="+mj-lt"/>
            </a:endParaRPr>
          </a:p>
        </p:txBody>
      </p:sp>
    </p:spTree>
    <p:extLst>
      <p:ext uri="{BB962C8B-B14F-4D97-AF65-F5344CB8AC3E}">
        <p14:creationId xmlns:p14="http://schemas.microsoft.com/office/powerpoint/2010/main" val="11951433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88471" y="2544023"/>
            <a:ext cx="3150606" cy="1104523"/>
          </a:xfrm>
          <a:prstGeom prst="rect">
            <a:avLst/>
          </a:prstGeom>
          <a:solidFill>
            <a:srgbClr val="EE58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2982304" y="2759770"/>
            <a:ext cx="2762941" cy="673028"/>
          </a:xfrm>
        </p:spPr>
        <p:txBody>
          <a:bodyPr>
            <a:normAutofit fontScale="90000"/>
          </a:bodyPr>
          <a:lstStyle/>
          <a:p>
            <a:r>
              <a:rPr lang="en-US" dirty="0" smtClean="0"/>
              <a:t>WASH needs</a:t>
            </a:r>
            <a:endParaRPr lang="en-GB" dirty="0"/>
          </a:p>
        </p:txBody>
      </p:sp>
      <p:pic>
        <p:nvPicPr>
          <p:cNvPr id="4" name="Picture 3"/>
          <p:cNvPicPr>
            <a:picLocks noChangeAspect="1"/>
          </p:cNvPicPr>
          <p:nvPr/>
        </p:nvPicPr>
        <p:blipFill>
          <a:blip r:embed="rId2" cstate="print"/>
          <a:stretch>
            <a:fillRect/>
          </a:stretch>
        </p:blipFill>
        <p:spPr>
          <a:xfrm rot="16200000">
            <a:off x="8264260" y="752340"/>
            <a:ext cx="1236923" cy="342000"/>
          </a:xfrm>
          <a:prstGeom prst="rect">
            <a:avLst/>
          </a:prstGeom>
        </p:spPr>
      </p:pic>
    </p:spTree>
    <p:extLst>
      <p:ext uri="{BB962C8B-B14F-4D97-AF65-F5344CB8AC3E}">
        <p14:creationId xmlns:p14="http://schemas.microsoft.com/office/powerpoint/2010/main" val="10097670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 to WASH facilities </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dirty="0" smtClean="0"/>
              <a:t>The majority of respondents (57%) reported that their families did not experience any restricted access to WASH facilities due to severe weather last winter, with only 21% reporting either greatly restricted access or complete inaccessibility.</a:t>
            </a:r>
          </a:p>
          <a:p>
            <a:r>
              <a:rPr lang="en-US" sz="2000" dirty="0" smtClean="0"/>
              <a:t>This finding is in line with the high proportion of shelters that </a:t>
            </a:r>
            <a:r>
              <a:rPr lang="en-US" sz="2000" b="1" dirty="0" smtClean="0"/>
              <a:t>contained</a:t>
            </a:r>
            <a:r>
              <a:rPr lang="en-US" sz="2000" dirty="0" smtClean="0"/>
              <a:t> </a:t>
            </a:r>
            <a:r>
              <a:rPr lang="en-US" sz="2000" b="1" dirty="0" smtClean="0"/>
              <a:t>private WASH facilities</a:t>
            </a:r>
            <a:r>
              <a:rPr lang="en-US" sz="2000" dirty="0" smtClean="0"/>
              <a:t> last winter, thereby having direct access despite severe weather. </a:t>
            </a:r>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2033477" y="2843353"/>
            <a:ext cx="4349216"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Extent of restricted access to WASH due to severe weather*</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val="95021158"/>
              </p:ext>
            </p:extLst>
          </p:nvPr>
        </p:nvGraphicFramePr>
        <p:xfrm>
          <a:off x="1476759" y="3275348"/>
          <a:ext cx="5400000" cy="306000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1663607" y="6409618"/>
            <a:ext cx="4003861" cy="246221"/>
          </a:xfrm>
          <a:prstGeom prst="rect">
            <a:avLst/>
          </a:prstGeom>
          <a:noFill/>
        </p:spPr>
        <p:txBody>
          <a:bodyPr wrap="square" rtlCol="0">
            <a:spAutoFit/>
          </a:bodyPr>
          <a:lstStyle/>
          <a:p>
            <a:r>
              <a:rPr lang="en-US" sz="1000" dirty="0" smtClean="0">
                <a:latin typeface="+mj-lt"/>
              </a:rPr>
              <a:t>*Of those respondents who reported their families were in the camp last winter</a:t>
            </a:r>
            <a:endParaRPr lang="en-GB" sz="1000" dirty="0">
              <a:latin typeface="+mj-lt"/>
            </a:endParaRPr>
          </a:p>
        </p:txBody>
      </p:sp>
    </p:spTree>
    <p:extLst>
      <p:ext uri="{BB962C8B-B14F-4D97-AF65-F5344CB8AC3E}">
        <p14:creationId xmlns:p14="http://schemas.microsoft.com/office/powerpoint/2010/main" val="1994143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Assessment methodology</a:t>
            </a:r>
            <a:endParaRPr lang="en-GB" dirty="0"/>
          </a:p>
        </p:txBody>
      </p:sp>
      <p:sp>
        <p:nvSpPr>
          <p:cNvPr id="3" name="Content Placeholder 2"/>
          <p:cNvSpPr>
            <a:spLocks noGrp="1"/>
          </p:cNvSpPr>
          <p:nvPr>
            <p:ph idx="1"/>
          </p:nvPr>
        </p:nvSpPr>
        <p:spPr>
          <a:xfrm>
            <a:off x="233756" y="1218827"/>
            <a:ext cx="7947718" cy="5319407"/>
          </a:xfrm>
        </p:spPr>
        <p:txBody>
          <a:bodyPr>
            <a:normAutofit/>
          </a:bodyPr>
          <a:lstStyle/>
          <a:p>
            <a:r>
              <a:rPr lang="en-US" sz="2000" dirty="0" smtClean="0"/>
              <a:t>Data collection took place between </a:t>
            </a:r>
            <a:r>
              <a:rPr lang="en-US" sz="2000" b="1" dirty="0" smtClean="0"/>
              <a:t>15-22 August 2016</a:t>
            </a:r>
            <a:r>
              <a:rPr lang="en-US" sz="2000" dirty="0" smtClean="0"/>
              <a:t> </a:t>
            </a:r>
          </a:p>
          <a:p>
            <a:r>
              <a:rPr lang="en-US" sz="2000" dirty="0" smtClean="0"/>
              <a:t>Implemented by mixed-gender team of nine UNHCR and partner enumerators, led by REACH Field Coordinator </a:t>
            </a:r>
          </a:p>
          <a:p>
            <a:r>
              <a:rPr lang="en-US" sz="2000" dirty="0" smtClean="0"/>
              <a:t>Interviews conducted at the case (i.e. family) level across </a:t>
            </a:r>
            <a:r>
              <a:rPr lang="en-US" sz="2000" b="1" dirty="0" smtClean="0"/>
              <a:t>388 households </a:t>
            </a:r>
            <a:r>
              <a:rPr lang="en-US" sz="2000" dirty="0" smtClean="0"/>
              <a:t>selected through random GPS sampling</a:t>
            </a:r>
          </a:p>
          <a:p>
            <a:r>
              <a:rPr lang="en-US" sz="2000" dirty="0" smtClean="0"/>
              <a:t>Findings are </a:t>
            </a:r>
            <a:r>
              <a:rPr lang="en-US" sz="2000" b="1" dirty="0" smtClean="0"/>
              <a:t>statistically representative at the camp level</a:t>
            </a:r>
            <a:r>
              <a:rPr lang="en-US" sz="2000" dirty="0" smtClean="0"/>
              <a:t> with a 95% level of confidence and 5% margin of error</a:t>
            </a:r>
          </a:p>
          <a:p>
            <a:r>
              <a:rPr lang="en-US" sz="2000" dirty="0" smtClean="0"/>
              <a:t>Certain disaggregated findings are indicative rather than statistically representative (and are noted as such)</a:t>
            </a:r>
            <a:endParaRPr lang="en-GB" sz="2000" dirty="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757176633"/>
              </p:ext>
            </p:extLst>
          </p:nvPr>
        </p:nvGraphicFramePr>
        <p:xfrm>
          <a:off x="1256160" y="4729348"/>
          <a:ext cx="3301694" cy="1545464"/>
        </p:xfrm>
        <a:graphic>
          <a:graphicData uri="http://schemas.openxmlformats.org/drawingml/2006/table">
            <a:tbl>
              <a:tblPr firstRow="1" bandRow="1">
                <a:tableStyleId>{69012ECD-51FC-41F1-AA8D-1B2483CD663E}</a:tableStyleId>
              </a:tblPr>
              <a:tblGrid>
                <a:gridCol w="992554"/>
                <a:gridCol w="2309140"/>
              </a:tblGrid>
              <a:tr h="315532">
                <a:tc>
                  <a:txBody>
                    <a:bodyPr/>
                    <a:lstStyle/>
                    <a:p>
                      <a:pPr algn="ctr"/>
                      <a:r>
                        <a:rPr lang="en-US" sz="1400" dirty="0" smtClean="0"/>
                        <a:t>Agency</a:t>
                      </a:r>
                      <a:endParaRPr lang="en-GB" sz="1400" b="1" dirty="0">
                        <a:solidFill>
                          <a:schemeClr val="bg1"/>
                        </a:solidFill>
                      </a:endParaRPr>
                    </a:p>
                  </a:txBody>
                  <a:tcPr>
                    <a:lnL w="6350" cap="flat" cmpd="sng" algn="ctr">
                      <a:noFill/>
                      <a:prstDash val="solid"/>
                      <a:miter lim="800000"/>
                    </a:lnL>
                    <a:solidFill>
                      <a:srgbClr val="95A0A9"/>
                    </a:solidFill>
                  </a:tcPr>
                </a:tc>
                <a:tc>
                  <a:txBody>
                    <a:bodyPr/>
                    <a:lstStyle/>
                    <a:p>
                      <a:pPr algn="ctr"/>
                      <a:r>
                        <a:rPr lang="en-US" sz="1400" dirty="0" smtClean="0"/>
                        <a:t>Number of enumerators</a:t>
                      </a:r>
                      <a:endParaRPr lang="en-GB" sz="1400" b="1" dirty="0">
                        <a:solidFill>
                          <a:schemeClr val="bg1"/>
                        </a:solidFill>
                      </a:endParaRPr>
                    </a:p>
                  </a:txBody>
                  <a:tcPr>
                    <a:lnR w="6350" cap="flat" cmpd="sng" algn="ctr">
                      <a:noFill/>
                      <a:prstDash val="solid"/>
                      <a:miter lim="800000"/>
                    </a:lnR>
                    <a:solidFill>
                      <a:srgbClr val="95A0A9"/>
                    </a:solidFill>
                  </a:tcPr>
                </a:tc>
              </a:tr>
              <a:tr h="292994">
                <a:tc>
                  <a:txBody>
                    <a:bodyPr/>
                    <a:lstStyle/>
                    <a:p>
                      <a:pPr algn="ctr"/>
                      <a:r>
                        <a:rPr lang="en-US" sz="1400" dirty="0" smtClean="0"/>
                        <a:t>IRD</a:t>
                      </a:r>
                      <a:endParaRPr lang="en-GB" sz="1400" dirty="0"/>
                    </a:p>
                  </a:txBody>
                  <a:tcPr>
                    <a:lnL w="6350" cap="flat" cmpd="sng" algn="ctr">
                      <a:noFill/>
                      <a:prstDash val="solid"/>
                      <a:miter lim="800000"/>
                    </a:lnL>
                  </a:tcPr>
                </a:tc>
                <a:tc>
                  <a:txBody>
                    <a:bodyPr/>
                    <a:lstStyle/>
                    <a:p>
                      <a:pPr algn="ctr"/>
                      <a:r>
                        <a:rPr lang="en-US" sz="1400" dirty="0" smtClean="0"/>
                        <a:t>2</a:t>
                      </a:r>
                      <a:endParaRPr lang="en-GB" sz="1400" dirty="0"/>
                    </a:p>
                  </a:txBody>
                  <a:tcPr>
                    <a:lnR w="6350" cap="flat" cmpd="sng" algn="ctr">
                      <a:noFill/>
                      <a:prstDash val="solid"/>
                      <a:miter lim="800000"/>
                    </a:lnR>
                  </a:tcPr>
                </a:tc>
              </a:tr>
              <a:tr h="292994">
                <a:tc>
                  <a:txBody>
                    <a:bodyPr/>
                    <a:lstStyle/>
                    <a:p>
                      <a:pPr algn="ctr"/>
                      <a:r>
                        <a:rPr lang="en-US" sz="1400" dirty="0" smtClean="0"/>
                        <a:t>NRC</a:t>
                      </a:r>
                      <a:endParaRPr lang="en-GB" sz="1400" dirty="0"/>
                    </a:p>
                  </a:txBody>
                  <a:tcPr>
                    <a:lnL w="6350" cap="flat" cmpd="sng" algn="ctr">
                      <a:noFill/>
                      <a:prstDash val="solid"/>
                      <a:miter lim="800000"/>
                    </a:lnL>
                  </a:tcPr>
                </a:tc>
                <a:tc>
                  <a:txBody>
                    <a:bodyPr/>
                    <a:lstStyle/>
                    <a:p>
                      <a:pPr algn="ctr"/>
                      <a:r>
                        <a:rPr lang="en-US" sz="1400" dirty="0" smtClean="0"/>
                        <a:t>2</a:t>
                      </a:r>
                      <a:endParaRPr lang="en-GB" sz="1400" dirty="0"/>
                    </a:p>
                  </a:txBody>
                  <a:tcPr>
                    <a:lnR w="6350" cap="flat" cmpd="sng" algn="ctr">
                      <a:noFill/>
                      <a:prstDash val="solid"/>
                      <a:miter lim="800000"/>
                    </a:lnR>
                  </a:tcPr>
                </a:tc>
              </a:tr>
              <a:tr h="292994">
                <a:tc>
                  <a:txBody>
                    <a:bodyPr/>
                    <a:lstStyle/>
                    <a:p>
                      <a:pPr algn="ctr"/>
                      <a:r>
                        <a:rPr lang="en-US" sz="1400" dirty="0" smtClean="0"/>
                        <a:t>UNHCR </a:t>
                      </a:r>
                      <a:endParaRPr lang="en-GB" sz="1400" dirty="0"/>
                    </a:p>
                  </a:txBody>
                  <a:tcPr>
                    <a:lnL w="6350" cap="flat" cmpd="sng" algn="ctr">
                      <a:noFill/>
                      <a:prstDash val="solid"/>
                      <a:miter lim="800000"/>
                    </a:lnL>
                  </a:tcPr>
                </a:tc>
                <a:tc>
                  <a:txBody>
                    <a:bodyPr/>
                    <a:lstStyle/>
                    <a:p>
                      <a:pPr algn="ctr"/>
                      <a:r>
                        <a:rPr lang="en-US" sz="1400" dirty="0" smtClean="0"/>
                        <a:t>1</a:t>
                      </a:r>
                      <a:endParaRPr lang="en-GB" sz="1400" dirty="0"/>
                    </a:p>
                  </a:txBody>
                  <a:tcPr>
                    <a:lnR w="6350" cap="flat" cmpd="sng" algn="ctr">
                      <a:noFill/>
                      <a:prstDash val="solid"/>
                      <a:miter lim="800000"/>
                    </a:lnR>
                  </a:tcPr>
                </a:tc>
              </a:tr>
              <a:tr h="315532">
                <a:tc>
                  <a:txBody>
                    <a:bodyPr/>
                    <a:lstStyle/>
                    <a:p>
                      <a:pPr algn="ctr"/>
                      <a:r>
                        <a:rPr lang="en-US" sz="1400" dirty="0" smtClean="0"/>
                        <a:t>WFP</a:t>
                      </a:r>
                      <a:endParaRPr lang="en-GB" sz="1400" dirty="0"/>
                    </a:p>
                  </a:txBody>
                  <a:tcPr>
                    <a:lnL w="6350" cap="flat" cmpd="sng" algn="ctr">
                      <a:noFill/>
                      <a:prstDash val="solid"/>
                      <a:miter lim="800000"/>
                    </a:lnL>
                    <a:lnB w="6350" cap="flat" cmpd="sng" algn="ctr">
                      <a:noFill/>
                      <a:prstDash val="solid"/>
                      <a:miter lim="800000"/>
                    </a:lnB>
                  </a:tcPr>
                </a:tc>
                <a:tc>
                  <a:txBody>
                    <a:bodyPr/>
                    <a:lstStyle/>
                    <a:p>
                      <a:pPr algn="ctr"/>
                      <a:r>
                        <a:rPr lang="en-US" sz="1400" dirty="0" smtClean="0"/>
                        <a:t>4</a:t>
                      </a:r>
                      <a:endParaRPr lang="en-GB" sz="1400" dirty="0"/>
                    </a:p>
                  </a:txBody>
                  <a:tcPr>
                    <a:lnR w="6350" cap="flat" cmpd="sng" algn="ctr">
                      <a:noFill/>
                      <a:prstDash val="solid"/>
                      <a:miter lim="800000"/>
                    </a:lnR>
                    <a:lnB w="6350" cap="flat" cmpd="sng" algn="ctr">
                      <a:noFill/>
                      <a:prstDash val="solid"/>
                      <a:miter lim="800000"/>
                    </a:lnB>
                  </a:tcPr>
                </a:tc>
              </a:tr>
            </a:tbl>
          </a:graphicData>
        </a:graphic>
      </p:graphicFrame>
      <p:sp>
        <p:nvSpPr>
          <p:cNvPr id="8" name="Rectangle 7"/>
          <p:cNvSpPr/>
          <p:nvPr/>
        </p:nvSpPr>
        <p:spPr>
          <a:xfrm>
            <a:off x="1220392" y="4389255"/>
            <a:ext cx="6248400" cy="340093"/>
          </a:xfrm>
          <a:prstGeom prst="rect">
            <a:avLst/>
          </a:prstGeom>
        </p:spPr>
        <p:txBody>
          <a:bodyPr wrap="square">
            <a:spAutoFit/>
          </a:bodyPr>
          <a:lstStyle/>
          <a:p>
            <a:pPr algn="just">
              <a:lnSpc>
                <a:spcPct val="115000"/>
              </a:lnSpc>
              <a:spcAft>
                <a:spcPts val="1000"/>
              </a:spcAft>
            </a:pPr>
            <a:r>
              <a:rPr lang="en-GB"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Number </a:t>
            </a:r>
            <a:r>
              <a:rPr lang="en-GB" sz="1400" b="1" dirty="0">
                <a:solidFill>
                  <a:srgbClr val="58595A"/>
                </a:solidFill>
                <a:latin typeface="Arial Narrow" panose="020B0606020202030204" pitchFamily="34" charset="0"/>
                <a:ea typeface="Cambria" panose="02040503050406030204" pitchFamily="18" charset="0"/>
                <a:cs typeface="Times New Roman" panose="02020603050405020304" pitchFamily="18" charset="0"/>
              </a:rPr>
              <a:t>of enumerators by nominating agency</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pic>
        <p:nvPicPr>
          <p:cNvPr id="5" name="Picture 4"/>
          <p:cNvPicPr>
            <a:picLocks noChangeAspect="1"/>
          </p:cNvPicPr>
          <p:nvPr/>
        </p:nvPicPr>
        <p:blipFill>
          <a:blip r:embed="rId4"/>
          <a:stretch>
            <a:fillRect/>
          </a:stretch>
        </p:blipFill>
        <p:spPr>
          <a:xfrm>
            <a:off x="6796959" y="4742665"/>
            <a:ext cx="979714" cy="1188000"/>
          </a:xfrm>
          <a:prstGeom prst="rect">
            <a:avLst/>
          </a:prstGeom>
        </p:spPr>
      </p:pic>
      <p:pic>
        <p:nvPicPr>
          <p:cNvPr id="9" name="Picture 8"/>
          <p:cNvPicPr>
            <a:picLocks noChangeAspect="1"/>
          </p:cNvPicPr>
          <p:nvPr/>
        </p:nvPicPr>
        <p:blipFill rotWithShape="1">
          <a:blip r:embed="rId5"/>
          <a:srcRect l="26481" t="18576" r="26909"/>
          <a:stretch/>
        </p:blipFill>
        <p:spPr>
          <a:xfrm>
            <a:off x="5504630" y="5390070"/>
            <a:ext cx="1038225" cy="888543"/>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09963" y="4250028"/>
            <a:ext cx="1399686" cy="1007773"/>
          </a:xfrm>
          <a:prstGeom prst="rect">
            <a:avLst/>
          </a:prstGeom>
        </p:spPr>
      </p:pic>
    </p:spTree>
    <p:extLst>
      <p:ext uri="{BB962C8B-B14F-4D97-AF65-F5344CB8AC3E}">
        <p14:creationId xmlns:p14="http://schemas.microsoft.com/office/powerpoint/2010/main" val="42344190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a:graphicFrameLocks noChangeAspect="1"/>
          </p:cNvGraphicFramePr>
          <p:nvPr>
            <p:extLst>
              <p:ext uri="{D42A27DB-BD31-4B8C-83A1-F6EECF244321}">
                <p14:modId xmlns:p14="http://schemas.microsoft.com/office/powerpoint/2010/main" val="2690939708"/>
              </p:ext>
            </p:extLst>
          </p:nvPr>
        </p:nvGraphicFramePr>
        <p:xfrm>
          <a:off x="1876816" y="3445991"/>
          <a:ext cx="5400000" cy="3240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smtClean="0"/>
              <a:t>Wastewater overflow</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dirty="0" smtClean="0"/>
              <a:t>45% of respondents reported that their family’s wastewater system overflowed last winter due to severe weather, and 55% reported that their family did not experience wastewater overflow. </a:t>
            </a:r>
          </a:p>
          <a:p>
            <a:r>
              <a:rPr lang="en-US" sz="2000" dirty="0" smtClean="0"/>
              <a:t>This finding is in line with the high proportion of shelters that</a:t>
            </a:r>
            <a:r>
              <a:rPr lang="en-US" sz="2000" b="1" dirty="0" smtClean="0"/>
              <a:t> </a:t>
            </a:r>
            <a:r>
              <a:rPr lang="en-US" sz="2000" dirty="0" smtClean="0"/>
              <a:t>contained private WASH facilities last winter </a:t>
            </a:r>
            <a:r>
              <a:rPr lang="en-US" sz="2000" b="1" dirty="0" smtClean="0"/>
              <a:t>but were not connected to a wastewater disposal network</a:t>
            </a:r>
            <a:r>
              <a:rPr lang="en-US" sz="2000" dirty="0" smtClean="0"/>
              <a:t>, thereby increasing susceptibility to septic tank flooding. </a:t>
            </a:r>
          </a:p>
        </p:txBody>
      </p:sp>
      <p:pic>
        <p:nvPicPr>
          <p:cNvPr id="4" name="Picture 3"/>
          <p:cNvPicPr>
            <a:picLocks noChangeAspect="1"/>
          </p:cNvPicPr>
          <p:nvPr/>
        </p:nvPicPr>
        <p:blipFill>
          <a:blip r:embed="rId4" cstate="print"/>
          <a:stretch>
            <a:fillRect/>
          </a:stretch>
        </p:blipFill>
        <p:spPr>
          <a:xfrm rot="16200000">
            <a:off x="8264260" y="752340"/>
            <a:ext cx="1236923" cy="342000"/>
          </a:xfrm>
          <a:prstGeom prst="rect">
            <a:avLst/>
          </a:prstGeom>
        </p:spPr>
      </p:pic>
      <p:sp>
        <p:nvSpPr>
          <p:cNvPr id="8" name="Rectangle 7"/>
          <p:cNvSpPr/>
          <p:nvPr/>
        </p:nvSpPr>
        <p:spPr>
          <a:xfrm>
            <a:off x="1707551" y="3151163"/>
            <a:ext cx="4910531"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Proportion of families who experience wastewater system overflow*</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sp>
        <p:nvSpPr>
          <p:cNvPr id="9" name="TextBox 8"/>
          <p:cNvSpPr txBox="1"/>
          <p:nvPr/>
        </p:nvSpPr>
        <p:spPr>
          <a:xfrm>
            <a:off x="1789693" y="6348032"/>
            <a:ext cx="4003861" cy="246221"/>
          </a:xfrm>
          <a:prstGeom prst="rect">
            <a:avLst/>
          </a:prstGeom>
          <a:noFill/>
        </p:spPr>
        <p:txBody>
          <a:bodyPr wrap="square" rtlCol="0">
            <a:spAutoFit/>
          </a:bodyPr>
          <a:lstStyle/>
          <a:p>
            <a:r>
              <a:rPr lang="en-US" sz="1000" dirty="0" smtClean="0">
                <a:latin typeface="+mj-lt"/>
              </a:rPr>
              <a:t>*Of those respondents who reported their families were in the camp last winter</a:t>
            </a:r>
            <a:endParaRPr lang="en-GB" sz="1000" dirty="0">
              <a:latin typeface="+mj-lt"/>
            </a:endParaRPr>
          </a:p>
        </p:txBody>
      </p:sp>
    </p:spTree>
    <p:extLst>
      <p:ext uri="{BB962C8B-B14F-4D97-AF65-F5344CB8AC3E}">
        <p14:creationId xmlns:p14="http://schemas.microsoft.com/office/powerpoint/2010/main" val="2413047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Overall preparedness for 2016 winter</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dirty="0" smtClean="0"/>
              <a:t>Amongst all respondents, the </a:t>
            </a:r>
            <a:r>
              <a:rPr lang="en-US" sz="2000" dirty="0"/>
              <a:t>most frequently cited response was ‘somewhat prepared’ (44</a:t>
            </a:r>
            <a:r>
              <a:rPr lang="en-US" sz="2000" dirty="0" smtClean="0"/>
              <a:t>%)</a:t>
            </a:r>
            <a:endParaRPr lang="en-US" sz="2000" dirty="0"/>
          </a:p>
          <a:p>
            <a:r>
              <a:rPr lang="en-US" sz="2000" dirty="0" smtClean="0"/>
              <a:t>43% consider their family to be unprepared or very unprepared, </a:t>
            </a:r>
            <a:r>
              <a:rPr lang="en-US" sz="2000" b="1" dirty="0" smtClean="0"/>
              <a:t>whilst only 13% consider their family to be prepared or </a:t>
            </a:r>
            <a:r>
              <a:rPr lang="en-US" sz="2000" b="1" smtClean="0"/>
              <a:t>very prepared</a:t>
            </a:r>
            <a:r>
              <a:rPr lang="en-US" sz="2000" smtClean="0"/>
              <a:t>.</a:t>
            </a:r>
            <a:endParaRPr lang="en-US" sz="2000" dirty="0" smtClean="0"/>
          </a:p>
          <a:p>
            <a:endParaRPr lang="en-US" sz="2000" dirty="0" smtClean="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1707551" y="2655217"/>
            <a:ext cx="5607649"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Family’s overall preparedness for 2016 winter, as perceived by respondent</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1" name="Chart 10"/>
          <p:cNvGraphicFramePr>
            <a:graphicFrameLocks/>
          </p:cNvGraphicFramePr>
          <p:nvPr>
            <p:extLst>
              <p:ext uri="{D42A27DB-BD31-4B8C-83A1-F6EECF244321}">
                <p14:modId xmlns:p14="http://schemas.microsoft.com/office/powerpoint/2010/main" val="1444322106"/>
              </p:ext>
            </p:extLst>
          </p:nvPr>
        </p:nvGraphicFramePr>
        <p:xfrm>
          <a:off x="1597615" y="3411143"/>
          <a:ext cx="5220000" cy="306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760227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and recommendations</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pPr>
              <a:buFont typeface="Wingdings" panose="05000000000000000000" pitchFamily="2" charset="2"/>
              <a:buChar char="Ø"/>
            </a:pPr>
            <a:r>
              <a:rPr lang="en-US" sz="2000" dirty="0" smtClean="0">
                <a:solidFill>
                  <a:srgbClr val="EE5859"/>
                </a:solidFill>
              </a:rPr>
              <a:t>Primary NFI needs: </a:t>
            </a:r>
            <a:r>
              <a:rPr lang="en-US" sz="2000" dirty="0" smtClean="0">
                <a:solidFill>
                  <a:srgbClr val="000000"/>
                </a:solidFill>
              </a:rPr>
              <a:t>Heaters (36%) and gas cylinders (31%) are the most frequently reported first priority NFI needs for families in the camp.</a:t>
            </a:r>
          </a:p>
          <a:p>
            <a:pPr>
              <a:buFont typeface="Wingdings" panose="05000000000000000000" pitchFamily="2" charset="2"/>
              <a:buChar char="Ø"/>
            </a:pPr>
            <a:r>
              <a:rPr lang="en-US" sz="2000" dirty="0" smtClean="0">
                <a:solidFill>
                  <a:srgbClr val="EE5859"/>
                </a:solidFill>
              </a:rPr>
              <a:t>Heater possession and functionality: </a:t>
            </a:r>
            <a:r>
              <a:rPr lang="en-US" sz="2000" dirty="0" smtClean="0">
                <a:solidFill>
                  <a:srgbClr val="000000"/>
                </a:solidFill>
              </a:rPr>
              <a:t>The proportion of families in the camp who possess one heater has increased since the 2015 assessment, with 80% of respondents in the present assessment reporting that their family has at least one heater. However, of respondents whose families possess one heater, more than half (53%) reported the heater is not functioning.</a:t>
            </a:r>
          </a:p>
          <a:p>
            <a:pPr>
              <a:buFont typeface="Wingdings" panose="05000000000000000000" pitchFamily="2" charset="2"/>
              <a:buChar char="Ø"/>
            </a:pPr>
            <a:r>
              <a:rPr lang="en-US" sz="2000" dirty="0" smtClean="0">
                <a:solidFill>
                  <a:srgbClr val="EE5859"/>
                </a:solidFill>
              </a:rPr>
              <a:t>Gas cylinder possession: </a:t>
            </a:r>
            <a:r>
              <a:rPr lang="en-US" sz="2000" dirty="0" smtClean="0">
                <a:solidFill>
                  <a:srgbClr val="000000"/>
                </a:solidFill>
              </a:rPr>
              <a:t>The vast majority of families possess gas heaters as their primary heater (99%), and a significant portion currently do not possess a gas cylinder to operate it (44%).</a:t>
            </a:r>
          </a:p>
          <a:p>
            <a:pPr>
              <a:buFont typeface="Wingdings" panose="05000000000000000000" pitchFamily="2" charset="2"/>
              <a:buChar char="Ø"/>
            </a:pPr>
            <a:r>
              <a:rPr lang="en-US" sz="2000" dirty="0" smtClean="0">
                <a:solidFill>
                  <a:srgbClr val="EE5859"/>
                </a:solidFill>
              </a:rPr>
              <a:t>Children’s clothing: </a:t>
            </a:r>
            <a:r>
              <a:rPr lang="en-US" sz="2000" dirty="0" smtClean="0">
                <a:solidFill>
                  <a:srgbClr val="000000"/>
                </a:solidFill>
              </a:rPr>
              <a:t>The majority of families with children consider their children’s current winter clothing to be inadequate or very inadequate (70%), citing jackets, trousers, and shoes as priority needs (42%, 29%, and 11%). </a:t>
            </a:r>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Tree>
    <p:extLst>
      <p:ext uri="{BB962C8B-B14F-4D97-AF65-F5344CB8AC3E}">
        <p14:creationId xmlns:p14="http://schemas.microsoft.com/office/powerpoint/2010/main" val="26920743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and recommendations</a:t>
            </a:r>
            <a:endParaRPr lang="en-GB" dirty="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6" name="Content Placeholder 2"/>
          <p:cNvSpPr>
            <a:spLocks noGrp="1"/>
          </p:cNvSpPr>
          <p:nvPr>
            <p:ph idx="1"/>
          </p:nvPr>
        </p:nvSpPr>
        <p:spPr>
          <a:xfrm>
            <a:off x="233756" y="1151736"/>
            <a:ext cx="7947718" cy="5706263"/>
          </a:xfrm>
        </p:spPr>
        <p:txBody>
          <a:bodyPr>
            <a:normAutofit/>
          </a:bodyPr>
          <a:lstStyle/>
          <a:p>
            <a:pPr>
              <a:buFont typeface="Wingdings" panose="05000000000000000000" pitchFamily="2" charset="2"/>
              <a:buChar char="Ø"/>
            </a:pPr>
            <a:r>
              <a:rPr lang="en-US" sz="2000" dirty="0" smtClean="0">
                <a:solidFill>
                  <a:srgbClr val="EE5859"/>
                </a:solidFill>
              </a:rPr>
              <a:t>Shelter suitability: </a:t>
            </a:r>
            <a:r>
              <a:rPr lang="en-US" sz="2000" dirty="0" smtClean="0">
                <a:solidFill>
                  <a:srgbClr val="000000"/>
                </a:solidFill>
              </a:rPr>
              <a:t>The majority of families perceived their shelters unsuitable for winter (57%) primarily due to a leaking roof (54%). </a:t>
            </a:r>
          </a:p>
          <a:p>
            <a:pPr>
              <a:buFont typeface="Wingdings" panose="05000000000000000000" pitchFamily="2" charset="2"/>
              <a:buChar char="Ø"/>
            </a:pPr>
            <a:r>
              <a:rPr lang="en-US" sz="2000" dirty="0" smtClean="0">
                <a:solidFill>
                  <a:srgbClr val="EE5859"/>
                </a:solidFill>
              </a:rPr>
              <a:t>Capacity for repairs: </a:t>
            </a:r>
            <a:r>
              <a:rPr lang="en-US" sz="2000" dirty="0" smtClean="0">
                <a:solidFill>
                  <a:srgbClr val="000000"/>
                </a:solidFill>
              </a:rPr>
              <a:t>Most families perceive their capacity to perform shelter repairs themselves as weak or very weak (60%), primarily due to a lack of financial resources to purchase the necessary materials (80%). </a:t>
            </a:r>
          </a:p>
          <a:p>
            <a:pPr>
              <a:buFont typeface="Wingdings" panose="05000000000000000000" pitchFamily="2" charset="2"/>
              <a:buChar char="Ø"/>
            </a:pPr>
            <a:r>
              <a:rPr lang="en-US" sz="2000" dirty="0" smtClean="0">
                <a:solidFill>
                  <a:srgbClr val="EE5859"/>
                </a:solidFill>
              </a:rPr>
              <a:t>Food availability and access: </a:t>
            </a:r>
            <a:r>
              <a:rPr lang="en-US" sz="2000" dirty="0" smtClean="0">
                <a:solidFill>
                  <a:srgbClr val="000000"/>
                </a:solidFill>
              </a:rPr>
              <a:t>Most families did not find any key food items to be unavailable last winter due to severe weather (73%), and the majority (52%) of families did not find access to markets or distribution </a:t>
            </a:r>
            <a:r>
              <a:rPr lang="en-US" sz="2000" dirty="0" err="1" smtClean="0">
                <a:solidFill>
                  <a:srgbClr val="000000"/>
                </a:solidFill>
              </a:rPr>
              <a:t>centres</a:t>
            </a:r>
            <a:r>
              <a:rPr lang="en-US" sz="2000" dirty="0" smtClean="0">
                <a:solidFill>
                  <a:srgbClr val="000000"/>
                </a:solidFill>
              </a:rPr>
              <a:t> restricted. </a:t>
            </a:r>
          </a:p>
          <a:p>
            <a:pPr>
              <a:buFont typeface="Wingdings" panose="05000000000000000000" pitchFamily="2" charset="2"/>
              <a:buChar char="Ø"/>
            </a:pPr>
            <a:r>
              <a:rPr lang="en-US" sz="2000" dirty="0" smtClean="0">
                <a:solidFill>
                  <a:srgbClr val="EE5859"/>
                </a:solidFill>
              </a:rPr>
              <a:t>WASH needs: </a:t>
            </a:r>
            <a:r>
              <a:rPr lang="en-US" sz="2000" dirty="0" smtClean="0">
                <a:solidFill>
                  <a:srgbClr val="000000"/>
                </a:solidFill>
              </a:rPr>
              <a:t>Only 21% of families faced greatly restricted or complete lack of access to WASH facilities due to severe weather last winter, likely due to the fact that most households contained a private toilet. However, that 45% of families experienced an overflow of their wastewater systems due to severe weather indicates that many private toilets lack sufficient wastewater disposal capacity.</a:t>
            </a:r>
          </a:p>
          <a:p>
            <a:pPr>
              <a:buFont typeface="Wingdings" panose="05000000000000000000" pitchFamily="2" charset="2"/>
              <a:buChar char="Ø"/>
            </a:pPr>
            <a:r>
              <a:rPr lang="en-US" sz="2000" dirty="0" smtClean="0">
                <a:solidFill>
                  <a:srgbClr val="EE5859"/>
                </a:solidFill>
              </a:rPr>
              <a:t>Overall preparedness: </a:t>
            </a:r>
            <a:r>
              <a:rPr lang="en-US" sz="2000" dirty="0" smtClean="0">
                <a:solidFill>
                  <a:srgbClr val="000000"/>
                </a:solidFill>
              </a:rPr>
              <a:t>Only 13% of families feel prepared or very prepared for the 2016 winter, compared with 43% who feel unprepared or very unprepared. </a:t>
            </a:r>
          </a:p>
        </p:txBody>
      </p:sp>
    </p:spTree>
    <p:extLst>
      <p:ext uri="{BB962C8B-B14F-4D97-AF65-F5344CB8AC3E}">
        <p14:creationId xmlns:p14="http://schemas.microsoft.com/office/powerpoint/2010/main" val="1278582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542518" y="2814117"/>
            <a:ext cx="3423716" cy="1104523"/>
          </a:xfrm>
          <a:prstGeom prst="rect">
            <a:avLst/>
          </a:prstGeom>
          <a:solidFill>
            <a:srgbClr val="EE58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2696363" y="3029864"/>
            <a:ext cx="3116026" cy="673028"/>
          </a:xfrm>
        </p:spPr>
        <p:txBody>
          <a:bodyPr>
            <a:normAutofit fontScale="90000"/>
          </a:bodyPr>
          <a:lstStyle/>
          <a:p>
            <a:r>
              <a:rPr lang="en-US" dirty="0" smtClean="0"/>
              <a:t>Demographics</a:t>
            </a:r>
            <a:endParaRPr lang="en-GB" dirty="0"/>
          </a:p>
        </p:txBody>
      </p:sp>
      <p:pic>
        <p:nvPicPr>
          <p:cNvPr id="4" name="Picture 3"/>
          <p:cNvPicPr>
            <a:picLocks noChangeAspect="1"/>
          </p:cNvPicPr>
          <p:nvPr/>
        </p:nvPicPr>
        <p:blipFill>
          <a:blip r:embed="rId2" cstate="print"/>
          <a:stretch>
            <a:fillRect/>
          </a:stretch>
        </p:blipFill>
        <p:spPr>
          <a:xfrm rot="16200000">
            <a:off x="8264260" y="752340"/>
            <a:ext cx="1236923" cy="342000"/>
          </a:xfrm>
          <a:prstGeom prst="rect">
            <a:avLst/>
          </a:prstGeom>
        </p:spPr>
      </p:pic>
    </p:spTree>
    <p:extLst>
      <p:ext uri="{BB962C8B-B14F-4D97-AF65-F5344CB8AC3E}">
        <p14:creationId xmlns:p14="http://schemas.microsoft.com/office/powerpoint/2010/main" val="3732069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Family size</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dirty="0" smtClean="0"/>
              <a:t>25% of respondents reported a family size of </a:t>
            </a:r>
            <a:r>
              <a:rPr lang="en-US" sz="2000" b="1" dirty="0" smtClean="0"/>
              <a:t>eight or more individuals</a:t>
            </a:r>
            <a:r>
              <a:rPr lang="en-US" sz="2000" dirty="0" smtClean="0"/>
              <a:t>, with a mean family size</a:t>
            </a:r>
            <a:r>
              <a:rPr lang="en-US" sz="2000" b="1" dirty="0" smtClean="0"/>
              <a:t> of five individuals</a:t>
            </a:r>
            <a:r>
              <a:rPr lang="en-US" sz="2000" dirty="0" smtClean="0"/>
              <a:t> amongst respondents.</a:t>
            </a:r>
            <a:endParaRPr lang="en-US" sz="2000" b="1" dirty="0" smtClean="0"/>
          </a:p>
          <a:p>
            <a:r>
              <a:rPr lang="en-US" sz="2000" dirty="0" smtClean="0"/>
              <a:t>25% of respondents reported </a:t>
            </a:r>
            <a:r>
              <a:rPr lang="en-US" sz="2000" b="1" dirty="0" smtClean="0"/>
              <a:t>six or more children </a:t>
            </a:r>
            <a:r>
              <a:rPr lang="en-US" sz="2000" dirty="0" smtClean="0"/>
              <a:t>(aged 0-17) in their families. Families with children had a mean of </a:t>
            </a:r>
            <a:r>
              <a:rPr lang="en-US" sz="2000" b="1" dirty="0" smtClean="0"/>
              <a:t>three children.</a:t>
            </a:r>
            <a:endParaRPr lang="en-US" sz="2000" dirty="0" smtClean="0"/>
          </a:p>
          <a:p>
            <a:r>
              <a:rPr lang="en-US" sz="2000" dirty="0" smtClean="0"/>
              <a:t>16% of respondents reported that their families </a:t>
            </a:r>
            <a:r>
              <a:rPr lang="en-US" sz="2000" b="1" dirty="0" smtClean="0"/>
              <a:t>did not have any </a:t>
            </a:r>
            <a:r>
              <a:rPr lang="en-US" sz="2000" dirty="0" smtClean="0"/>
              <a:t>children</a:t>
            </a:r>
            <a:endParaRPr lang="en-GB" sz="2000" dirty="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1874660" y="3312103"/>
            <a:ext cx="973217"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Family size</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0" name="Chart 9"/>
          <p:cNvGraphicFramePr>
            <a:graphicFrameLocks noChangeAspect="1"/>
          </p:cNvGraphicFramePr>
          <p:nvPr>
            <p:extLst>
              <p:ext uri="{D42A27DB-BD31-4B8C-83A1-F6EECF244321}">
                <p14:modId xmlns:p14="http://schemas.microsoft.com/office/powerpoint/2010/main" val="2515398938"/>
              </p:ext>
            </p:extLst>
          </p:nvPr>
        </p:nvGraphicFramePr>
        <p:xfrm>
          <a:off x="759268" y="3975422"/>
          <a:ext cx="3204000" cy="2495721"/>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4838389" y="3312103"/>
            <a:ext cx="2295587"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Number of children per family</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3" name="Chart 12"/>
          <p:cNvGraphicFramePr>
            <a:graphicFrameLocks/>
          </p:cNvGraphicFramePr>
          <p:nvPr>
            <p:extLst>
              <p:ext uri="{D42A27DB-BD31-4B8C-83A1-F6EECF244321}">
                <p14:modId xmlns:p14="http://schemas.microsoft.com/office/powerpoint/2010/main" val="396927234"/>
              </p:ext>
            </p:extLst>
          </p:nvPr>
        </p:nvGraphicFramePr>
        <p:xfrm>
          <a:off x="4384182" y="3735143"/>
          <a:ext cx="3204000" cy="2736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36603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Sex of respondents and </a:t>
            </a:r>
            <a:r>
              <a:rPr lang="en-US" dirty="0" err="1" smtClean="0"/>
              <a:t>HoF</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b="1" dirty="0" smtClean="0"/>
              <a:t>Female respondents comprised a higher proportion of the sample</a:t>
            </a:r>
            <a:r>
              <a:rPr lang="en-US" sz="2000" dirty="0" smtClean="0"/>
              <a:t>, with 62% female respondents and 38% male. </a:t>
            </a:r>
          </a:p>
          <a:p>
            <a:r>
              <a:rPr lang="en-US" sz="2000" dirty="0" smtClean="0"/>
              <a:t>72% of respondents reported that the head of their family was male, and </a:t>
            </a:r>
            <a:r>
              <a:rPr lang="en-US" sz="2000" b="1" dirty="0" smtClean="0"/>
              <a:t>28% respondents reported that their head of family was female. </a:t>
            </a:r>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1398024" y="2814542"/>
            <a:ext cx="1926489"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Sex of respondent</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sp>
        <p:nvSpPr>
          <p:cNvPr id="12" name="Rectangle 11"/>
          <p:cNvSpPr/>
          <p:nvPr/>
        </p:nvSpPr>
        <p:spPr>
          <a:xfrm>
            <a:off x="4667520" y="2814542"/>
            <a:ext cx="3243864"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Sex of respondents’ head of family</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9" name="Chart 8"/>
          <p:cNvGraphicFramePr>
            <a:graphicFrameLocks/>
          </p:cNvGraphicFramePr>
          <p:nvPr>
            <p:extLst>
              <p:ext uri="{D42A27DB-BD31-4B8C-83A1-F6EECF244321}">
                <p14:modId xmlns:p14="http://schemas.microsoft.com/office/powerpoint/2010/main" val="1855314268"/>
              </p:ext>
            </p:extLst>
          </p:nvPr>
        </p:nvGraphicFramePr>
        <p:xfrm>
          <a:off x="128788" y="3039882"/>
          <a:ext cx="4572000" cy="309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419675956"/>
              </p:ext>
            </p:extLst>
          </p:nvPr>
        </p:nvGraphicFramePr>
        <p:xfrm>
          <a:off x="3892809" y="3039882"/>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1672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 winter residence</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2000" b="1" dirty="0" smtClean="0"/>
              <a:t>The vast majority of respondents (98%) reported that their families were residing in Zaatari camp last winter</a:t>
            </a:r>
            <a:r>
              <a:rPr lang="en-US" sz="2000" dirty="0" smtClean="0"/>
              <a:t>, between November and February 2015.</a:t>
            </a:r>
          </a:p>
          <a:p>
            <a:r>
              <a:rPr lang="en-US" sz="2000" dirty="0" smtClean="0"/>
              <a:t>This finding indicates that most current Zaatari residents have experienced at least one winter inside the camp and previously received winterization assistance.</a:t>
            </a:r>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8" name="Rectangle 7"/>
          <p:cNvSpPr/>
          <p:nvPr/>
        </p:nvSpPr>
        <p:spPr>
          <a:xfrm>
            <a:off x="2769063" y="2590005"/>
            <a:ext cx="2877103" cy="340093"/>
          </a:xfrm>
          <a:prstGeom prst="rect">
            <a:avLst/>
          </a:prstGeom>
        </p:spPr>
        <p:txBody>
          <a:bodyPr wrap="square">
            <a:spAutoFit/>
          </a:bodyPr>
          <a:lstStyle/>
          <a:p>
            <a:pPr algn="just">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Residence in camp during 2015 winter</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0" name="Chart 9"/>
          <p:cNvGraphicFramePr>
            <a:graphicFrameLocks/>
          </p:cNvGraphicFramePr>
          <p:nvPr>
            <p:extLst>
              <p:ext uri="{D42A27DB-BD31-4B8C-83A1-F6EECF244321}">
                <p14:modId xmlns:p14="http://schemas.microsoft.com/office/powerpoint/2010/main" val="590252926"/>
              </p:ext>
            </p:extLst>
          </p:nvPr>
        </p:nvGraphicFramePr>
        <p:xfrm>
          <a:off x="1780071" y="2917479"/>
          <a:ext cx="4986338" cy="345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75453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82851" y="2805064"/>
            <a:ext cx="5551280" cy="1104523"/>
          </a:xfrm>
          <a:prstGeom prst="rect">
            <a:avLst/>
          </a:prstGeom>
          <a:solidFill>
            <a:srgbClr val="EE58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659742" y="3020811"/>
            <a:ext cx="5397499" cy="673028"/>
          </a:xfrm>
        </p:spPr>
        <p:txBody>
          <a:bodyPr>
            <a:normAutofit fontScale="90000"/>
          </a:bodyPr>
          <a:lstStyle/>
          <a:p>
            <a:r>
              <a:rPr lang="en-US" dirty="0" smtClean="0"/>
              <a:t>Non-food item (NFI) needs</a:t>
            </a:r>
            <a:endParaRPr lang="en-GB" dirty="0"/>
          </a:p>
        </p:txBody>
      </p:sp>
      <p:pic>
        <p:nvPicPr>
          <p:cNvPr id="4" name="Picture 3"/>
          <p:cNvPicPr>
            <a:picLocks noChangeAspect="1"/>
          </p:cNvPicPr>
          <p:nvPr/>
        </p:nvPicPr>
        <p:blipFill>
          <a:blip r:embed="rId2" cstate="print"/>
          <a:stretch>
            <a:fillRect/>
          </a:stretch>
        </p:blipFill>
        <p:spPr>
          <a:xfrm rot="16200000">
            <a:off x="8264260" y="752340"/>
            <a:ext cx="1236923" cy="342000"/>
          </a:xfrm>
          <a:prstGeom prst="rect">
            <a:avLst/>
          </a:prstGeom>
        </p:spPr>
      </p:pic>
    </p:spTree>
    <p:extLst>
      <p:ext uri="{BB962C8B-B14F-4D97-AF65-F5344CB8AC3E}">
        <p14:creationId xmlns:p14="http://schemas.microsoft.com/office/powerpoint/2010/main" val="3588786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priority NFI needs</a:t>
            </a:r>
            <a:endParaRPr lang="en-GB" dirty="0"/>
          </a:p>
        </p:txBody>
      </p:sp>
      <p:sp>
        <p:nvSpPr>
          <p:cNvPr id="3" name="Content Placeholder 2"/>
          <p:cNvSpPr>
            <a:spLocks noGrp="1"/>
          </p:cNvSpPr>
          <p:nvPr>
            <p:ph idx="1"/>
          </p:nvPr>
        </p:nvSpPr>
        <p:spPr>
          <a:xfrm>
            <a:off x="233756" y="1151736"/>
            <a:ext cx="7947718" cy="5319407"/>
          </a:xfrm>
        </p:spPr>
        <p:txBody>
          <a:bodyPr>
            <a:normAutofit/>
          </a:bodyPr>
          <a:lstStyle/>
          <a:p>
            <a:r>
              <a:rPr lang="en-US" sz="1800" b="1" dirty="0" smtClean="0"/>
              <a:t>Heaters were the most frequently ranked first priority need (36%) </a:t>
            </a:r>
            <a:r>
              <a:rPr lang="en-US" sz="1800" dirty="0" smtClean="0"/>
              <a:t>amongst all respondents, followed by gas cylinders (31%) and shelter maintenance assistance (13%). </a:t>
            </a:r>
          </a:p>
          <a:p>
            <a:r>
              <a:rPr lang="en-US" sz="1800" dirty="0" smtClean="0"/>
              <a:t>Of those respondents who cited heaters as their top NFI need, half reported that this is because </a:t>
            </a:r>
            <a:r>
              <a:rPr lang="en-US" sz="1800" b="1" dirty="0" smtClean="0"/>
              <a:t>their family does not have any of the item</a:t>
            </a:r>
            <a:r>
              <a:rPr lang="en-US" sz="1800" dirty="0" smtClean="0"/>
              <a:t>, followed by 37% reporting that the heater(s) they do have is worn out or of inadequate quality.</a:t>
            </a:r>
          </a:p>
          <a:p>
            <a:endParaRPr lang="en-US" sz="1800" b="1" dirty="0" smtClean="0"/>
          </a:p>
        </p:txBody>
      </p:sp>
      <p:pic>
        <p:nvPicPr>
          <p:cNvPr id="4" name="Picture 3"/>
          <p:cNvPicPr>
            <a:picLocks noChangeAspect="1"/>
          </p:cNvPicPr>
          <p:nvPr/>
        </p:nvPicPr>
        <p:blipFill>
          <a:blip r:embed="rId3" cstate="print"/>
          <a:stretch>
            <a:fillRect/>
          </a:stretch>
        </p:blipFill>
        <p:spPr>
          <a:xfrm rot="16200000">
            <a:off x="8264260" y="752340"/>
            <a:ext cx="1236923" cy="342000"/>
          </a:xfrm>
          <a:prstGeom prst="rect">
            <a:avLst/>
          </a:prstGeom>
        </p:spPr>
      </p:pic>
      <p:sp>
        <p:nvSpPr>
          <p:cNvPr id="12" name="Rectangle 11"/>
          <p:cNvSpPr/>
          <p:nvPr/>
        </p:nvSpPr>
        <p:spPr>
          <a:xfrm>
            <a:off x="238055" y="2952425"/>
            <a:ext cx="3700615"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NFIs ranked as first priority need for 2016 winter</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14" name="Chart 13"/>
          <p:cNvGraphicFramePr>
            <a:graphicFrameLocks/>
          </p:cNvGraphicFramePr>
          <p:nvPr>
            <p:extLst>
              <p:ext uri="{D42A27DB-BD31-4B8C-83A1-F6EECF244321}">
                <p14:modId xmlns:p14="http://schemas.microsoft.com/office/powerpoint/2010/main" val="3675456169"/>
              </p:ext>
            </p:extLst>
          </p:nvPr>
        </p:nvGraphicFramePr>
        <p:xfrm>
          <a:off x="468362" y="3343805"/>
          <a:ext cx="3240000" cy="2880000"/>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4367046" y="2952425"/>
            <a:ext cx="3700615" cy="340093"/>
          </a:xfrm>
          <a:prstGeom prst="rect">
            <a:avLst/>
          </a:prstGeom>
        </p:spPr>
        <p:txBody>
          <a:bodyPr wrap="square">
            <a:spAutoFit/>
          </a:bodyPr>
          <a:lstStyle/>
          <a:p>
            <a:pPr algn="ctr">
              <a:lnSpc>
                <a:spcPct val="115000"/>
              </a:lnSpc>
              <a:spcAft>
                <a:spcPts val="1000"/>
              </a:spcAft>
            </a:pP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Reasons for ranking </a:t>
            </a:r>
            <a:r>
              <a:rPr lang="en-US" sz="1400" b="1" u="sng"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heaters</a:t>
            </a:r>
            <a:r>
              <a:rPr lang="en-US" sz="1400" b="1" dirty="0" smtClean="0">
                <a:solidFill>
                  <a:srgbClr val="58595A"/>
                </a:solidFill>
                <a:latin typeface="Arial Narrow" panose="020B0606020202030204" pitchFamily="34" charset="0"/>
                <a:ea typeface="Cambria" panose="02040503050406030204" pitchFamily="18" charset="0"/>
                <a:cs typeface="Times New Roman" panose="02020603050405020304" pitchFamily="18" charset="0"/>
              </a:rPr>
              <a:t> as first priority need*</a:t>
            </a:r>
            <a:endParaRPr lang="en-GB" dirty="0">
              <a:effectLst/>
              <a:latin typeface="Arial Narrow" panose="020B0606020202030204" pitchFamily="34" charset="0"/>
              <a:ea typeface="Cambria" panose="02040503050406030204" pitchFamily="18" charset="0"/>
              <a:cs typeface="Times New Roman" panose="02020603050405020304" pitchFamily="18" charset="0"/>
            </a:endParaRPr>
          </a:p>
        </p:txBody>
      </p:sp>
      <p:graphicFrame>
        <p:nvGraphicFramePr>
          <p:cNvPr id="9" name="Chart 8"/>
          <p:cNvGraphicFramePr>
            <a:graphicFrameLocks noChangeAspect="1"/>
          </p:cNvGraphicFramePr>
          <p:nvPr>
            <p:extLst>
              <p:ext uri="{D42A27DB-BD31-4B8C-83A1-F6EECF244321}">
                <p14:modId xmlns:p14="http://schemas.microsoft.com/office/powerpoint/2010/main" val="1677523045"/>
              </p:ext>
            </p:extLst>
          </p:nvPr>
        </p:nvGraphicFramePr>
        <p:xfrm>
          <a:off x="4507353" y="3369490"/>
          <a:ext cx="3420000" cy="242362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9"/>
          <p:cNvSpPr txBox="1"/>
          <p:nvPr/>
        </p:nvSpPr>
        <p:spPr>
          <a:xfrm>
            <a:off x="4479780" y="5771835"/>
            <a:ext cx="2134690" cy="246221"/>
          </a:xfrm>
          <a:prstGeom prst="rect">
            <a:avLst/>
          </a:prstGeom>
          <a:noFill/>
        </p:spPr>
        <p:txBody>
          <a:bodyPr wrap="square" rtlCol="0">
            <a:spAutoFit/>
          </a:bodyPr>
          <a:lstStyle/>
          <a:p>
            <a:r>
              <a:rPr lang="en-US" sz="1000" dirty="0" smtClean="0">
                <a:latin typeface="+mj-lt"/>
              </a:rPr>
              <a:t>*Multiple responses could be selected</a:t>
            </a:r>
            <a:endParaRPr lang="en-GB" sz="1000" dirty="0">
              <a:latin typeface="+mj-lt"/>
            </a:endParaRPr>
          </a:p>
        </p:txBody>
      </p:sp>
    </p:spTree>
    <p:extLst>
      <p:ext uri="{BB962C8B-B14F-4D97-AF65-F5344CB8AC3E}">
        <p14:creationId xmlns:p14="http://schemas.microsoft.com/office/powerpoint/2010/main" val="3286171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ACH">
  <a:themeElements>
    <a:clrScheme name="REACH theme">
      <a:dk1>
        <a:srgbClr val="000000"/>
      </a:dk1>
      <a:lt1>
        <a:srgbClr val="FFFFFF"/>
      </a:lt1>
      <a:dk2>
        <a:srgbClr val="000000"/>
      </a:dk2>
      <a:lt2>
        <a:srgbClr val="58585A"/>
      </a:lt2>
      <a:accent1>
        <a:srgbClr val="EE5859"/>
      </a:accent1>
      <a:accent2>
        <a:srgbClr val="58585A"/>
      </a:accent2>
      <a:accent3>
        <a:srgbClr val="D2CBB8"/>
      </a:accent3>
      <a:accent4>
        <a:srgbClr val="F69E61"/>
      </a:accent4>
      <a:accent5>
        <a:srgbClr val="A5C9A1"/>
      </a:accent5>
      <a:accent6>
        <a:srgbClr val="56B3CD"/>
      </a:accent6>
      <a:hlink>
        <a:srgbClr val="0067A9"/>
      </a:hlink>
      <a:folHlink>
        <a:srgbClr val="FFF67A"/>
      </a:folHlink>
    </a:clrScheme>
    <a:fontScheme name="REACH text">
      <a:majorFont>
        <a:latin typeface="Arial Narrow"/>
        <a:ea typeface="ＭＳ Ｐゴシック"/>
        <a:cs typeface=""/>
      </a:majorFont>
      <a:minorFont>
        <a:latin typeface="Arial Narrow"/>
        <a:ea typeface="ＭＳ Ｐゴシック"/>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EB31F12-FD48-4928-B797-68E4D982B6DF}" vid="{507976F8-0F25-4A49-B01C-81C85490E4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reach_ppt_template_2015 (1)</Template>
  <TotalTime>3434</TotalTime>
  <Words>4644</Words>
  <Application>Microsoft Office PowerPoint</Application>
  <PresentationFormat>On-screen Show (4:3)</PresentationFormat>
  <Paragraphs>293</Paragraphs>
  <Slides>33</Slides>
  <Notes>26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ＭＳ Ｐゴシック</vt:lpstr>
      <vt:lpstr>Arial</vt:lpstr>
      <vt:lpstr>Arial Narrow</vt:lpstr>
      <vt:lpstr>Calibri</vt:lpstr>
      <vt:lpstr>Cambria</vt:lpstr>
      <vt:lpstr>Times New Roman</vt:lpstr>
      <vt:lpstr>Trade Gothic LT Std</vt:lpstr>
      <vt:lpstr>Wingdings</vt:lpstr>
      <vt:lpstr>REACH</vt:lpstr>
      <vt:lpstr>Winterization Rapid Assessment</vt:lpstr>
      <vt:lpstr>Context &amp; objectives</vt:lpstr>
      <vt:lpstr>Assessment methodology</vt:lpstr>
      <vt:lpstr>Demographics</vt:lpstr>
      <vt:lpstr>Family size</vt:lpstr>
      <vt:lpstr>Sex of respondents and HoF</vt:lpstr>
      <vt:lpstr>2015 winter residence</vt:lpstr>
      <vt:lpstr>Non-food item (NFI) needs</vt:lpstr>
      <vt:lpstr>First priority NFI needs</vt:lpstr>
      <vt:lpstr>First priority NFI needs by sex</vt:lpstr>
      <vt:lpstr>Heater possession and functionality</vt:lpstr>
      <vt:lpstr>Heater type</vt:lpstr>
      <vt:lpstr>Gas cylinder possession</vt:lpstr>
      <vt:lpstr>Children’s clothing needs</vt:lpstr>
      <vt:lpstr>Children’s winter clothing needs</vt:lpstr>
      <vt:lpstr>First priority children’s clothing needs</vt:lpstr>
      <vt:lpstr>Shelter needs</vt:lpstr>
      <vt:lpstr>Shelter type</vt:lpstr>
      <vt:lpstr>Shelter suitability</vt:lpstr>
      <vt:lpstr>Capacity to maintain shelters</vt:lpstr>
      <vt:lpstr>Reasons for low capacity</vt:lpstr>
      <vt:lpstr>Shelter maintenance materials</vt:lpstr>
      <vt:lpstr>Food access &amp; availability</vt:lpstr>
      <vt:lpstr>2015 winter cash assistance</vt:lpstr>
      <vt:lpstr>Food items purchased with assistance</vt:lpstr>
      <vt:lpstr>Food markets accessed with assistance</vt:lpstr>
      <vt:lpstr>Severe weather &amp; availability of food</vt:lpstr>
      <vt:lpstr>WASH needs</vt:lpstr>
      <vt:lpstr>Access to WASH facilities </vt:lpstr>
      <vt:lpstr>Wastewater overflow</vt:lpstr>
      <vt:lpstr>Overall preparedness for 2016 winter</vt:lpstr>
      <vt:lpstr>Conclusions and recommendations</vt:lpstr>
      <vt:lpstr>Conclusions and recommendations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Roxana Mullafiroze</dc:creator>
  <cp:lastModifiedBy>Roxana Mullafiroze</cp:lastModifiedBy>
  <cp:revision>178</cp:revision>
  <dcterms:created xsi:type="dcterms:W3CDTF">2016-09-03T12:06:45Z</dcterms:created>
  <dcterms:modified xsi:type="dcterms:W3CDTF">2016-09-20T12:53:07Z</dcterms:modified>
</cp:coreProperties>
</file>